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Default Extension="docx" ContentType="application/vnd.openxmlformats-officedocument.wordprocessingml.document"/>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2" saveSubsetFonts="1" autoCompressPictures="0">
  <p:sldMasterIdLst>
    <p:sldMasterId id="2147483648" r:id="rId1"/>
  </p:sldMasterIdLst>
  <p:notesMasterIdLst>
    <p:notesMasterId r:id="rId20"/>
  </p:notesMasterIdLst>
  <p:handoutMasterIdLst>
    <p:handoutMasterId r:id="rId21"/>
  </p:handoutMasterIdLst>
  <p:sldIdLst>
    <p:sldId id="272" r:id="rId2"/>
    <p:sldId id="273" r:id="rId3"/>
    <p:sldId id="258" r:id="rId4"/>
    <p:sldId id="259" r:id="rId5"/>
    <p:sldId id="260" r:id="rId6"/>
    <p:sldId id="262" r:id="rId7"/>
    <p:sldId id="263" r:id="rId8"/>
    <p:sldId id="264" r:id="rId9"/>
    <p:sldId id="265" r:id="rId10"/>
    <p:sldId id="266" r:id="rId11"/>
    <p:sldId id="267" r:id="rId12"/>
    <p:sldId id="268" r:id="rId13"/>
    <p:sldId id="269" r:id="rId14"/>
    <p:sldId id="270" r:id="rId15"/>
    <p:sldId id="274" r:id="rId16"/>
    <p:sldId id="275" r:id="rId17"/>
    <p:sldId id="277"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TAG TEAM" initials="TT"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BBDA6"/>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607" autoAdjust="0"/>
    <p:restoredTop sz="88372" autoAdjust="0"/>
  </p:normalViewPr>
  <p:slideViewPr>
    <p:cSldViewPr snapToGrid="0" snapToObjects="1">
      <p:cViewPr>
        <p:scale>
          <a:sx n="100" d="100"/>
          <a:sy n="100" d="100"/>
        </p:scale>
        <p:origin x="-1120" y="-88"/>
      </p:cViewPr>
      <p:guideLst>
        <p:guide orient="horz" pos="2941"/>
        <p:guide pos="575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D923D8-AD31-9B4E-9523-FCA5EB36F9E0}" type="datetime1">
              <a:rPr lang="en-US" smtClean="0"/>
              <a:pPr/>
              <a:t>11/14/12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CAE3B7-A882-254A-BC4B-29F0B468B1E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69763-D466-B742-A80C-E5E88A92BF13}" type="datetime1">
              <a:rPr lang="en-US" smtClean="0"/>
              <a:pPr/>
              <a:t>11/14/12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A5785-C6AD-E146-AA83-B85F33D07FF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56938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A5785-C6AD-E146-AA83-B85F33D07FF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2011 Funding Gaps that</a:t>
            </a:r>
            <a:r>
              <a:rPr lang="en-US" baseline="0" dirty="0" smtClean="0"/>
              <a:t> must be addressed to meet the Global Plan annual funding targets</a:t>
            </a:r>
            <a:r>
              <a:rPr lang="en-US" dirty="0" smtClean="0"/>
              <a:t>:</a:t>
            </a:r>
          </a:p>
          <a:p>
            <a:r>
              <a:rPr lang="en-US" dirty="0" smtClean="0"/>
              <a:t>Fundamental</a:t>
            </a:r>
            <a:r>
              <a:rPr lang="en-US" baseline="0" dirty="0" smtClean="0"/>
              <a:t> Science: $300 million</a:t>
            </a:r>
          </a:p>
          <a:p>
            <a:r>
              <a:rPr lang="en-US" baseline="0" dirty="0" smtClean="0"/>
              <a:t>New Diagnostics: $285 million</a:t>
            </a:r>
          </a:p>
          <a:p>
            <a:r>
              <a:rPr lang="en-US" baseline="0" dirty="0" smtClean="0"/>
              <a:t>New Drugs: $490 million</a:t>
            </a:r>
          </a:p>
          <a:p>
            <a:r>
              <a:rPr lang="en-US" baseline="0" dirty="0" smtClean="0"/>
              <a:t>New Vaccines: $285 million</a:t>
            </a:r>
          </a:p>
          <a:p>
            <a:r>
              <a:rPr lang="en-US" baseline="0" dirty="0" smtClean="0"/>
              <a:t>Operational Research: None- the only research area to meet and exceed it’s funding target</a:t>
            </a:r>
          </a:p>
        </p:txBody>
      </p:sp>
      <p:sp>
        <p:nvSpPr>
          <p:cNvPr id="4" name="Slide Number Placeholder 3"/>
          <p:cNvSpPr>
            <a:spLocks noGrp="1"/>
          </p:cNvSpPr>
          <p:nvPr>
            <p:ph type="sldNum" sz="quarter" idx="10"/>
          </p:nvPr>
        </p:nvSpPr>
        <p:spPr/>
        <p:txBody>
          <a:bodyPr/>
          <a:lstStyle/>
          <a:p>
            <a:fld id="{027A5785-C6AD-E146-AA83-B85F33D07FF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Public sector agencies including international development agencies</a:t>
            </a:r>
            <a:r>
              <a:rPr lang="en-US" baseline="0" dirty="0" smtClean="0"/>
              <a:t> </a:t>
            </a:r>
            <a:r>
              <a:rPr lang="en-US" dirty="0" smtClean="0"/>
              <a:t>invested the most</a:t>
            </a:r>
            <a:r>
              <a:rPr lang="en-US" baseline="0" dirty="0" smtClean="0"/>
              <a:t> to TB R&amp;D, making up 59% of the total global spend.</a:t>
            </a:r>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a:buNone/>
            </a:pPr>
            <a:r>
              <a:rPr lang="en-US" dirty="0" smtClean="0"/>
              <a:t>Between 2010 and 2011:</a:t>
            </a:r>
            <a:endParaRPr lang="en-US" baseline="0" dirty="0" smtClean="0"/>
          </a:p>
          <a:p>
            <a:pPr>
              <a:buFont typeface="Arial"/>
              <a:buChar char="•"/>
            </a:pPr>
            <a:r>
              <a:rPr lang="en-US" baseline="0" dirty="0" smtClean="0"/>
              <a:t>The private sector grew the most out of all the donor sectors, at 13%</a:t>
            </a:r>
          </a:p>
          <a:p>
            <a:pPr>
              <a:buFont typeface="Arial"/>
              <a:buChar char="•"/>
            </a:pPr>
            <a:r>
              <a:rPr lang="en-US" baseline="0" dirty="0" smtClean="0"/>
              <a:t>Public-sector funding increased slightly by 2.5% and philanthropic investments remained flat.</a:t>
            </a:r>
          </a:p>
          <a:p>
            <a:pPr>
              <a:buFont typeface="Arial"/>
              <a:buChar char="•"/>
            </a:pPr>
            <a:r>
              <a:rPr lang="en-US" baseline="0" dirty="0" smtClean="0"/>
              <a:t>Multi-lateral investments fell 96%, though TAG predicts this donor sector is significantly under-reported</a:t>
            </a:r>
          </a:p>
        </p:txBody>
      </p:sp>
      <p:sp>
        <p:nvSpPr>
          <p:cNvPr id="4" name="Slide Number Placeholder 3"/>
          <p:cNvSpPr>
            <a:spLocks noGrp="1"/>
          </p:cNvSpPr>
          <p:nvPr>
            <p:ph type="sldNum" sz="quarter" idx="10"/>
          </p:nvPr>
        </p:nvSpPr>
        <p:spPr/>
        <p:txBody>
          <a:bodyPr/>
          <a:lstStyle/>
          <a:p>
            <a:fld id="{027A5785-C6AD-E146-AA83-B85F33D07FF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Between</a:t>
            </a:r>
            <a:r>
              <a:rPr lang="en-US" baseline="0" dirty="0" smtClean="0"/>
              <a:t> 2010 and 2011:</a:t>
            </a:r>
          </a:p>
          <a:p>
            <a:pPr>
              <a:buFont typeface="Arial"/>
              <a:buChar char="•"/>
            </a:pPr>
            <a:r>
              <a:rPr lang="en-US" baseline="0" dirty="0" smtClean="0"/>
              <a:t> Basic science funding fell 7%</a:t>
            </a:r>
          </a:p>
          <a:p>
            <a:pPr>
              <a:buFont typeface="Arial"/>
              <a:buChar char="•"/>
            </a:pPr>
            <a:r>
              <a:rPr lang="en-US" baseline="0" dirty="0" smtClean="0"/>
              <a:t> Vaccines funding increased 22%</a:t>
            </a:r>
          </a:p>
          <a:p>
            <a:pPr>
              <a:buFont typeface="Arial"/>
              <a:buChar char="•"/>
            </a:pPr>
            <a:r>
              <a:rPr lang="en-US" baseline="0" dirty="0" smtClean="0"/>
              <a:t> Drugs research funding increased 9%, infrastructure/unspecified and diagnostics 14%</a:t>
            </a:r>
          </a:p>
          <a:p>
            <a:pPr>
              <a:buFont typeface="Arial"/>
              <a:buChar char="•"/>
            </a:pPr>
            <a:r>
              <a:rPr lang="en-US" baseline="0" dirty="0" smtClean="0"/>
              <a:t> Infrastructure/unspecified witness the largest funding drop at 46%</a:t>
            </a:r>
          </a:p>
          <a:p>
            <a:pPr>
              <a:buFont typeface="Arial"/>
              <a:buChar char="•"/>
            </a:pPr>
            <a:r>
              <a:rPr lang="en-US" baseline="0" dirty="0" smtClean="0"/>
              <a:t> The largest year-to-year increase was in operational research, which grew 38% and surpassed the annual $80 million Global Plan funding target.</a:t>
            </a:r>
          </a:p>
          <a:p>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a:buChar char="•"/>
            </a:pPr>
            <a:r>
              <a:rPr lang="en-US" dirty="0" smtClean="0"/>
              <a:t> TB Drugs was the most well-funded</a:t>
            </a:r>
            <a:r>
              <a:rPr lang="en-US" baseline="0" dirty="0" smtClean="0"/>
              <a:t> research area for a seventh year in a row</a:t>
            </a:r>
          </a:p>
          <a:p>
            <a:pPr>
              <a:buFont typeface="Arial"/>
              <a:buChar char="•"/>
            </a:pPr>
            <a:r>
              <a:rPr lang="en-US" baseline="0" dirty="0" smtClean="0"/>
              <a:t> Basic science received the second largest portion of funding though funding between 2010 and 2011 declined by 7%</a:t>
            </a:r>
          </a:p>
          <a:p>
            <a:pPr>
              <a:buFont typeface="Arial"/>
              <a:buChar char="•"/>
            </a:pPr>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a:buChar char="•"/>
            </a:pPr>
            <a:r>
              <a:rPr lang="en-US" baseline="0" dirty="0" smtClean="0"/>
              <a:t> </a:t>
            </a:r>
            <a:r>
              <a:rPr lang="en-US" dirty="0" smtClean="0"/>
              <a:t>In 2010, </a:t>
            </a:r>
            <a:r>
              <a:rPr lang="en-US" baseline="0" dirty="0" err="1" smtClean="0"/>
              <a:t>PDPs</a:t>
            </a:r>
            <a:r>
              <a:rPr lang="en-US" baseline="0" dirty="0" smtClean="0"/>
              <a:t> and research consortia reported spending a total of $116.6 million in TB R&amp;D, a 12% decline from 2009 levels and a 140% increase since 2005.</a:t>
            </a:r>
          </a:p>
          <a:p>
            <a:pPr>
              <a:buFont typeface="Arial"/>
              <a:buChar char="•"/>
            </a:pPr>
            <a:r>
              <a:rPr lang="en-US" baseline="0" dirty="0" smtClean="0"/>
              <a:t> </a:t>
            </a:r>
            <a:r>
              <a:rPr lang="en-US" baseline="0" dirty="0" err="1" smtClean="0"/>
              <a:t>PDPs</a:t>
            </a:r>
            <a:r>
              <a:rPr lang="en-US" baseline="0" dirty="0" smtClean="0"/>
              <a:t> and research consortia are non-profit institutions that bring together public, private, and philanthropic sector partners and resources to accelerate research for neglected global diseases. </a:t>
            </a:r>
          </a:p>
          <a:p>
            <a:pPr>
              <a:buFont typeface="Arial"/>
              <a:buChar char="•"/>
            </a:pPr>
            <a:r>
              <a:rPr lang="en-US" baseline="0" dirty="0" smtClean="0"/>
              <a:t> </a:t>
            </a:r>
            <a:r>
              <a:rPr lang="en-US" baseline="0" dirty="0" err="1" smtClean="0"/>
              <a:t>PDPs</a:t>
            </a:r>
            <a:r>
              <a:rPr lang="en-US" baseline="0" dirty="0" smtClean="0"/>
              <a:t> and research consortia are not original source funders but rather receive and disburse funding. Therefore the PDP amounts are not included in the global R&amp;D total.</a:t>
            </a:r>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latin typeface="Helvetica"/>
                <a:ea typeface="Calibri" charset="0"/>
                <a:cs typeface="Helvetica"/>
              </a:rPr>
              <a:t> Though</a:t>
            </a:r>
            <a:r>
              <a:rPr lang="en-US" sz="1200" baseline="0" dirty="0" smtClean="0">
                <a:latin typeface="Helvetica"/>
                <a:ea typeface="Calibri" charset="0"/>
                <a:cs typeface="Helvetica"/>
              </a:rPr>
              <a:t> funding increased slightly in</a:t>
            </a:r>
            <a:r>
              <a:rPr lang="en-US" sz="1200" dirty="0" smtClean="0">
                <a:latin typeface="Helvetica"/>
                <a:ea typeface="Calibri" charset="0"/>
                <a:cs typeface="Helvetica"/>
              </a:rPr>
              <a:t> 2011, the $649.6 million total still falls $1.35 billion short of the annual $2 billion funding target defined by the Global Plan. </a:t>
            </a:r>
          </a:p>
          <a:p>
            <a:pPr>
              <a:buFont typeface="Arial"/>
              <a:buNone/>
            </a:pPr>
            <a:endParaRPr lang="en-US" dirty="0"/>
          </a:p>
        </p:txBody>
      </p:sp>
      <p:sp>
        <p:nvSpPr>
          <p:cNvPr id="4" name="Slide Number Placeholder 3"/>
          <p:cNvSpPr>
            <a:spLocks noGrp="1"/>
          </p:cNvSpPr>
          <p:nvPr>
            <p:ph type="sldNum" sz="quarter" idx="10"/>
          </p:nvPr>
        </p:nvSpPr>
        <p:spPr/>
        <p:txBody>
          <a:bodyPr/>
          <a:lstStyle/>
          <a:p>
            <a:fld id="{027A5785-C6AD-E146-AA83-B85F33D07FF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95BA31-D414-3547-A4B8-5F2B9ED93C7C}" type="datetime1">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E81E-E8CC-8F44-AAB0-EA539049DCFD}" type="datetime1">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922C0-DA94-B14E-ACC0-6D1ED78C7D92}" type="datetime1">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4786C-9294-1C4C-981E-5E4F13E914F2}" type="datetime1">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67CFCA-8913-CE40-998A-F1249049924B}" type="datetime1">
              <a:rPr lang="en-US" smtClean="0"/>
              <a:pPr/>
              <a:t>11/14/12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46F6E-65C9-054A-AB00-13ADA8BC4977}" type="datetime1">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85F8D-F914-3E42-A0C8-E4B40730EB94}" type="datetime1">
              <a:rPr lang="en-US" smtClean="0"/>
              <a:pPr/>
              <a:t>11/14/12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9F60E3-7C4D-5C48-9E81-93AB4DD930DE}" type="datetime1">
              <a:rPr lang="en-US" smtClean="0"/>
              <a:pPr/>
              <a:t>11/14/12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D986A-6002-1E4D-A719-208DDADF840E}" type="datetime1">
              <a:rPr lang="en-US" smtClean="0"/>
              <a:pPr/>
              <a:t>11/14/12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71DAB-8BBC-1945-AE4C-7A1AA371342B}" type="datetime1">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E555B-4279-4F45-97C6-46397A1502AE}" type="datetime1">
              <a:rPr lang="en-US" smtClean="0"/>
              <a:pPr/>
              <a:t>11/14/12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FAF41-528F-1F45-82AD-C4EEBFE2CA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BEE8B-DC86-B645-855D-032AE0270381}" type="datetime1">
              <a:rPr lang="en-US" smtClean="0"/>
              <a:pPr/>
              <a:t>11/14/12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FAF41-528F-1F45-82AD-C4EEBFE2CA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9.jpeg"/><Relationship Id="rId5" Type="http://schemas.openxmlformats.org/officeDocument/2006/relationships/image" Target="../media/image8.jpeg"/><Relationship Id="rId6"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8.emf"/><Relationship Id="rId5" Type="http://schemas.openxmlformats.org/officeDocument/2006/relationships/package" Target="../embeddings/Microsoft_Word_Document1.docx"/><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jpeg"/><Relationship Id="rId5" Type="http://schemas.openxmlformats.org/officeDocument/2006/relationships/image" Target="../media/image8.jpeg"/><Relationship Id="rId6"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stoptb_logo_large"/>
          <p:cNvPicPr>
            <a:picLocks noChangeAspect="1" noChangeArrowheads="1"/>
          </p:cNvPicPr>
          <p:nvPr/>
        </p:nvPicPr>
        <p:blipFill>
          <a:blip r:embed="rId3"/>
          <a:srcRect/>
          <a:stretch>
            <a:fillRect/>
          </a:stretch>
        </p:blipFill>
        <p:spPr bwMode="auto">
          <a:xfrm>
            <a:off x="5219505" y="492687"/>
            <a:ext cx="3702249" cy="674632"/>
          </a:xfrm>
          <a:prstGeom prst="rect">
            <a:avLst/>
          </a:prstGeom>
          <a:noFill/>
          <a:ln w="9525">
            <a:noFill/>
            <a:miter lim="800000"/>
            <a:headEnd/>
            <a:tailEnd/>
          </a:ln>
        </p:spPr>
      </p:pic>
      <p:sp>
        <p:nvSpPr>
          <p:cNvPr id="4" name="TextBox 3"/>
          <p:cNvSpPr txBox="1"/>
          <p:nvPr/>
        </p:nvSpPr>
        <p:spPr>
          <a:xfrm>
            <a:off x="222250" y="5361974"/>
            <a:ext cx="8699500" cy="461665"/>
          </a:xfrm>
          <a:prstGeom prst="rect">
            <a:avLst/>
          </a:prstGeom>
          <a:noFill/>
        </p:spPr>
        <p:txBody>
          <a:bodyPr wrap="square" rtlCol="0">
            <a:spAutoFit/>
          </a:bodyPr>
          <a:lstStyle/>
          <a:p>
            <a:r>
              <a:rPr lang="en-US" sz="2400" dirty="0" smtClean="0">
                <a:latin typeface="Gotham"/>
                <a:cs typeface="Gotham"/>
              </a:rPr>
              <a:t> COMPANION GRAPHS</a:t>
            </a:r>
            <a:endParaRPr lang="en-US" sz="2400" dirty="0">
              <a:latin typeface="Gotham"/>
              <a:cs typeface="Gotham"/>
            </a:endParaRPr>
          </a:p>
        </p:txBody>
      </p:sp>
      <p:pic>
        <p:nvPicPr>
          <p:cNvPr id="7" name="Picture 6" descr="Tag Logo.ai"/>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5602" y="120650"/>
            <a:ext cx="3934678" cy="1767754"/>
          </a:xfrm>
          <a:prstGeom prst="rect">
            <a:avLst/>
          </a:prstGeom>
        </p:spPr>
      </p:pic>
      <p:pic>
        <p:nvPicPr>
          <p:cNvPr id="8" name="Picture 7" descr="2012 TB cover 570.pdf"/>
          <p:cNvPicPr>
            <a:picLocks noChangeAspect="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1896" t="14422" r="11030" b="62655"/>
          <a:stretch/>
        </p:blipFill>
        <p:spPr>
          <a:xfrm>
            <a:off x="-217221" y="1771422"/>
            <a:ext cx="8988590" cy="3473571"/>
          </a:xfrm>
          <a:prstGeom prst="rect">
            <a:avLst/>
          </a:prstGeom>
        </p:spPr>
      </p:pic>
      <p:sp>
        <p:nvSpPr>
          <p:cNvPr id="9" name="TextBox 8"/>
          <p:cNvSpPr txBox="1"/>
          <p:nvPr/>
        </p:nvSpPr>
        <p:spPr>
          <a:xfrm>
            <a:off x="4229100" y="65024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08.jp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18122"/>
          <a:stretch/>
        </p:blipFill>
        <p:spPr>
          <a:xfrm>
            <a:off x="0" y="541856"/>
            <a:ext cx="9144000" cy="5615201"/>
          </a:xfrm>
          <a:prstGeom prst="rect">
            <a:avLst/>
          </a:prstGeom>
        </p:spPr>
      </p:pic>
      <p:sp>
        <p:nvSpPr>
          <p:cNvPr id="7" name="TextBox 6"/>
          <p:cNvSpPr txBox="1"/>
          <p:nvPr/>
        </p:nvSpPr>
        <p:spPr>
          <a:xfrm>
            <a:off x="996550" y="1637295"/>
            <a:ext cx="1709986" cy="646331"/>
          </a:xfrm>
          <a:prstGeom prst="rect">
            <a:avLst/>
          </a:prstGeom>
          <a:noFill/>
        </p:spPr>
        <p:txBody>
          <a:bodyPr wrap="none" rtlCol="0">
            <a:spAutoFit/>
          </a:bodyPr>
          <a:lstStyle/>
          <a:p>
            <a:pPr algn="ctr"/>
            <a:r>
              <a:rPr lang="en-US" b="1" dirty="0" smtClean="0"/>
              <a:t>CDC</a:t>
            </a:r>
          </a:p>
          <a:p>
            <a:pPr algn="ctr"/>
            <a:r>
              <a:rPr lang="en-US" dirty="0" smtClean="0"/>
              <a:t>$1,361,520 (2%)</a:t>
            </a:r>
            <a:endParaRPr lang="en-US" dirty="0"/>
          </a:p>
        </p:txBody>
      </p:sp>
      <p:sp>
        <p:nvSpPr>
          <p:cNvPr id="8" name="TextBox 7"/>
          <p:cNvSpPr txBox="1"/>
          <p:nvPr/>
        </p:nvSpPr>
        <p:spPr>
          <a:xfrm>
            <a:off x="818823" y="4867268"/>
            <a:ext cx="1709986" cy="646331"/>
          </a:xfrm>
          <a:prstGeom prst="rect">
            <a:avLst/>
          </a:prstGeom>
          <a:noFill/>
        </p:spPr>
        <p:txBody>
          <a:bodyPr wrap="none" rtlCol="0">
            <a:spAutoFit/>
          </a:bodyPr>
          <a:lstStyle/>
          <a:p>
            <a:pPr algn="ctr"/>
            <a:r>
              <a:rPr lang="en-US" b="1" dirty="0" smtClean="0"/>
              <a:t>DGIS</a:t>
            </a:r>
          </a:p>
          <a:p>
            <a:pPr algn="ctr"/>
            <a:r>
              <a:rPr lang="en-US" dirty="0" smtClean="0"/>
              <a:t>$3,741,546 (7%)</a:t>
            </a:r>
            <a:endParaRPr lang="en-US" dirty="0"/>
          </a:p>
        </p:txBody>
      </p:sp>
      <p:sp>
        <p:nvSpPr>
          <p:cNvPr id="9" name="TextBox 8"/>
          <p:cNvSpPr txBox="1"/>
          <p:nvPr/>
        </p:nvSpPr>
        <p:spPr>
          <a:xfrm>
            <a:off x="3831307" y="6157056"/>
            <a:ext cx="1709986" cy="646331"/>
          </a:xfrm>
          <a:prstGeom prst="rect">
            <a:avLst/>
          </a:prstGeom>
          <a:noFill/>
        </p:spPr>
        <p:txBody>
          <a:bodyPr wrap="none" rtlCol="0">
            <a:spAutoFit/>
          </a:bodyPr>
          <a:lstStyle/>
          <a:p>
            <a:pPr algn="ctr"/>
            <a:r>
              <a:rPr lang="en-US" b="1" dirty="0" smtClean="0"/>
              <a:t>USAID</a:t>
            </a:r>
          </a:p>
          <a:p>
            <a:pPr algn="ctr"/>
            <a:r>
              <a:rPr lang="en-US" dirty="0" smtClean="0"/>
              <a:t>$5,022,277 (</a:t>
            </a:r>
            <a:r>
              <a:rPr lang="en-US" dirty="0"/>
              <a:t>9</a:t>
            </a:r>
            <a:r>
              <a:rPr lang="en-US" dirty="0" smtClean="0"/>
              <a:t>%)</a:t>
            </a:r>
            <a:endParaRPr lang="en-US" dirty="0"/>
          </a:p>
        </p:txBody>
      </p:sp>
      <p:sp>
        <p:nvSpPr>
          <p:cNvPr id="10" name="Rectangle 9"/>
          <p:cNvSpPr/>
          <p:nvPr/>
        </p:nvSpPr>
        <p:spPr>
          <a:xfrm>
            <a:off x="305413" y="136722"/>
            <a:ext cx="7967622" cy="461665"/>
          </a:xfrm>
          <a:prstGeom prst="rect">
            <a:avLst/>
          </a:prstGeom>
        </p:spPr>
        <p:txBody>
          <a:bodyPr wrap="square">
            <a:spAutoFit/>
          </a:bodyPr>
          <a:lstStyle/>
          <a:p>
            <a:r>
              <a:rPr lang="en-US" sz="2400" b="1" dirty="0" smtClean="0"/>
              <a:t>TB Diagnostics: $55,043,541</a:t>
            </a:r>
            <a:endParaRPr lang="en-US" sz="2400" b="1" dirty="0"/>
          </a:p>
        </p:txBody>
      </p:sp>
      <p:sp>
        <p:nvSpPr>
          <p:cNvPr id="11" name="TextBox 10"/>
          <p:cNvSpPr txBox="1"/>
          <p:nvPr/>
        </p:nvSpPr>
        <p:spPr>
          <a:xfrm>
            <a:off x="538634" y="2275946"/>
            <a:ext cx="1794294" cy="646331"/>
          </a:xfrm>
          <a:prstGeom prst="rect">
            <a:avLst/>
          </a:prstGeom>
          <a:noFill/>
        </p:spPr>
        <p:txBody>
          <a:bodyPr wrap="none" rtlCol="0">
            <a:spAutoFit/>
          </a:bodyPr>
          <a:lstStyle/>
          <a:p>
            <a:pPr algn="ctr"/>
            <a:r>
              <a:rPr lang="en-US" b="1" dirty="0"/>
              <a:t>US Other NIH </a:t>
            </a:r>
            <a:r>
              <a:rPr lang="en-US" b="1" dirty="0" smtClean="0"/>
              <a:t>ICs</a:t>
            </a:r>
            <a:br>
              <a:rPr lang="en-US" b="1" dirty="0" smtClean="0"/>
            </a:br>
            <a:r>
              <a:rPr lang="en-US" dirty="0" smtClean="0"/>
              <a:t>$1,400,547 (3%)</a:t>
            </a:r>
            <a:endParaRPr lang="en-US" dirty="0"/>
          </a:p>
        </p:txBody>
      </p:sp>
      <p:sp>
        <p:nvSpPr>
          <p:cNvPr id="12" name="TextBox 11"/>
          <p:cNvSpPr txBox="1"/>
          <p:nvPr/>
        </p:nvSpPr>
        <p:spPr>
          <a:xfrm>
            <a:off x="341360" y="2820900"/>
            <a:ext cx="1709986" cy="646331"/>
          </a:xfrm>
          <a:prstGeom prst="rect">
            <a:avLst/>
          </a:prstGeom>
          <a:noFill/>
        </p:spPr>
        <p:txBody>
          <a:bodyPr wrap="none" rtlCol="0">
            <a:spAutoFit/>
          </a:bodyPr>
          <a:lstStyle/>
          <a:p>
            <a:pPr algn="ctr"/>
            <a:r>
              <a:rPr lang="en-US" b="1" dirty="0" smtClean="0"/>
              <a:t>EC</a:t>
            </a:r>
            <a:br>
              <a:rPr lang="en-US" b="1" dirty="0" smtClean="0"/>
            </a:br>
            <a:r>
              <a:rPr lang="en-US" dirty="0" smtClean="0"/>
              <a:t>$1,859,696 (3%)</a:t>
            </a:r>
            <a:endParaRPr lang="en-US" dirty="0"/>
          </a:p>
        </p:txBody>
      </p:sp>
      <p:sp>
        <p:nvSpPr>
          <p:cNvPr id="13" name="TextBox 12"/>
          <p:cNvSpPr txBox="1"/>
          <p:nvPr/>
        </p:nvSpPr>
        <p:spPr>
          <a:xfrm>
            <a:off x="580788" y="4130219"/>
            <a:ext cx="1709986" cy="646331"/>
          </a:xfrm>
          <a:prstGeom prst="rect">
            <a:avLst/>
          </a:prstGeom>
          <a:noFill/>
        </p:spPr>
        <p:txBody>
          <a:bodyPr wrap="none" rtlCol="0">
            <a:spAutoFit/>
          </a:bodyPr>
          <a:lstStyle/>
          <a:p>
            <a:pPr algn="ctr"/>
            <a:r>
              <a:rPr lang="en-US" b="1" dirty="0" smtClean="0"/>
              <a:t>MRC</a:t>
            </a:r>
            <a:br>
              <a:rPr lang="en-US" b="1" dirty="0" smtClean="0"/>
            </a:br>
            <a:r>
              <a:rPr lang="en-US" dirty="0" smtClean="0"/>
              <a:t>$3,086,584 (6%)</a:t>
            </a:r>
            <a:endParaRPr lang="en-US" dirty="0"/>
          </a:p>
        </p:txBody>
      </p:sp>
      <p:sp>
        <p:nvSpPr>
          <p:cNvPr id="15" name="TextBox 14"/>
          <p:cNvSpPr txBox="1"/>
          <p:nvPr/>
        </p:nvSpPr>
        <p:spPr>
          <a:xfrm>
            <a:off x="6192249" y="1398794"/>
            <a:ext cx="1943974" cy="646331"/>
          </a:xfrm>
          <a:prstGeom prst="rect">
            <a:avLst/>
          </a:prstGeom>
          <a:noFill/>
        </p:spPr>
        <p:txBody>
          <a:bodyPr wrap="none" rtlCol="0">
            <a:spAutoFit/>
          </a:bodyPr>
          <a:lstStyle/>
          <a:p>
            <a:pPr algn="ctr"/>
            <a:r>
              <a:rPr lang="en-US" b="1" dirty="0" smtClean="0"/>
              <a:t>BMFG</a:t>
            </a:r>
            <a:br>
              <a:rPr lang="en-US" b="1" dirty="0" smtClean="0"/>
            </a:br>
            <a:r>
              <a:rPr lang="en-US" dirty="0" smtClean="0"/>
              <a:t>$13,052,604 (24%)</a:t>
            </a:r>
            <a:endParaRPr lang="en-US" dirty="0"/>
          </a:p>
        </p:txBody>
      </p:sp>
      <p:sp>
        <p:nvSpPr>
          <p:cNvPr id="16" name="TextBox 15"/>
          <p:cNvSpPr txBox="1"/>
          <p:nvPr/>
        </p:nvSpPr>
        <p:spPr>
          <a:xfrm>
            <a:off x="2886626" y="710498"/>
            <a:ext cx="1943974" cy="646331"/>
          </a:xfrm>
          <a:prstGeom prst="rect">
            <a:avLst/>
          </a:prstGeom>
          <a:noFill/>
        </p:spPr>
        <p:txBody>
          <a:bodyPr wrap="none" rtlCol="0">
            <a:spAutoFit/>
          </a:bodyPr>
          <a:lstStyle/>
          <a:p>
            <a:pPr algn="ctr"/>
            <a:r>
              <a:rPr lang="en-US" b="1" dirty="0" smtClean="0"/>
              <a:t>Funders under 2%</a:t>
            </a:r>
            <a:br>
              <a:rPr lang="en-US" b="1" dirty="0" smtClean="0"/>
            </a:br>
            <a:r>
              <a:rPr lang="en-US" dirty="0" smtClean="0"/>
              <a:t>$5,166,472 (9%)</a:t>
            </a:r>
            <a:endParaRPr lang="en-US" dirty="0"/>
          </a:p>
        </p:txBody>
      </p:sp>
      <p:sp>
        <p:nvSpPr>
          <p:cNvPr id="14" name="TextBox 13"/>
          <p:cNvSpPr txBox="1"/>
          <p:nvPr/>
        </p:nvSpPr>
        <p:spPr>
          <a:xfrm>
            <a:off x="1640007" y="1078509"/>
            <a:ext cx="1709986" cy="646331"/>
          </a:xfrm>
          <a:prstGeom prst="rect">
            <a:avLst/>
          </a:prstGeom>
          <a:noFill/>
        </p:spPr>
        <p:txBody>
          <a:bodyPr wrap="none" rtlCol="0">
            <a:spAutoFit/>
          </a:bodyPr>
          <a:lstStyle/>
          <a:p>
            <a:pPr algn="ctr"/>
            <a:r>
              <a:rPr lang="en-US" b="1" dirty="0" smtClean="0"/>
              <a:t>Japan</a:t>
            </a:r>
          </a:p>
          <a:p>
            <a:pPr algn="ctr"/>
            <a:r>
              <a:rPr lang="en-US" dirty="0" smtClean="0"/>
              <a:t>$1,086,750 (2%)</a:t>
            </a:r>
            <a:endParaRPr lang="en-US" dirty="0"/>
          </a:p>
        </p:txBody>
      </p:sp>
      <p:sp>
        <p:nvSpPr>
          <p:cNvPr id="17" name="TextBox 16"/>
          <p:cNvSpPr txBox="1"/>
          <p:nvPr/>
        </p:nvSpPr>
        <p:spPr>
          <a:xfrm>
            <a:off x="493761" y="3481290"/>
            <a:ext cx="1709986" cy="646331"/>
          </a:xfrm>
          <a:prstGeom prst="rect">
            <a:avLst/>
          </a:prstGeom>
          <a:noFill/>
        </p:spPr>
        <p:txBody>
          <a:bodyPr wrap="none" rtlCol="0">
            <a:spAutoFit/>
          </a:bodyPr>
          <a:lstStyle/>
          <a:p>
            <a:pPr algn="ctr"/>
            <a:r>
              <a:rPr lang="en-US" b="1" dirty="0" smtClean="0"/>
              <a:t>DFID</a:t>
            </a:r>
            <a:br>
              <a:rPr lang="en-US" b="1" dirty="0" smtClean="0"/>
            </a:br>
            <a:r>
              <a:rPr lang="en-US" dirty="0" smtClean="0"/>
              <a:t>$2,729,656 (5%)</a:t>
            </a:r>
            <a:endParaRPr lang="en-US" dirty="0"/>
          </a:p>
        </p:txBody>
      </p:sp>
      <p:sp>
        <p:nvSpPr>
          <p:cNvPr id="18" name="TextBox 17"/>
          <p:cNvSpPr txBox="1"/>
          <p:nvPr/>
        </p:nvSpPr>
        <p:spPr>
          <a:xfrm>
            <a:off x="1640007" y="5833891"/>
            <a:ext cx="1709986" cy="646331"/>
          </a:xfrm>
          <a:prstGeom prst="rect">
            <a:avLst/>
          </a:prstGeom>
          <a:noFill/>
        </p:spPr>
        <p:txBody>
          <a:bodyPr wrap="none" rtlCol="0">
            <a:spAutoFit/>
          </a:bodyPr>
          <a:lstStyle/>
          <a:p>
            <a:pPr algn="ctr"/>
            <a:r>
              <a:rPr lang="en-US" b="1" dirty="0" smtClean="0"/>
              <a:t>COMPANY Y</a:t>
            </a:r>
          </a:p>
          <a:p>
            <a:pPr algn="ctr"/>
            <a:r>
              <a:rPr lang="en-US" dirty="0" smtClean="0"/>
              <a:t>$3,800,000 (7%)</a:t>
            </a:r>
            <a:endParaRPr lang="en-US" dirty="0"/>
          </a:p>
        </p:txBody>
      </p:sp>
      <p:sp>
        <p:nvSpPr>
          <p:cNvPr id="19" name="TextBox 18"/>
          <p:cNvSpPr txBox="1"/>
          <p:nvPr/>
        </p:nvSpPr>
        <p:spPr>
          <a:xfrm>
            <a:off x="5915647" y="5197816"/>
            <a:ext cx="1943974" cy="646331"/>
          </a:xfrm>
          <a:prstGeom prst="rect">
            <a:avLst/>
          </a:prstGeom>
          <a:noFill/>
        </p:spPr>
        <p:txBody>
          <a:bodyPr wrap="none" rtlCol="0">
            <a:spAutoFit/>
          </a:bodyPr>
          <a:lstStyle/>
          <a:p>
            <a:pPr algn="ctr"/>
            <a:r>
              <a:rPr lang="en-US" b="1" dirty="0" smtClean="0"/>
              <a:t>USAID</a:t>
            </a:r>
          </a:p>
          <a:p>
            <a:pPr algn="ctr"/>
            <a:r>
              <a:rPr lang="en-US" dirty="0" smtClean="0"/>
              <a:t>$12,735,889 (23%)</a:t>
            </a:r>
            <a:endParaRPr lang="en-US" dirty="0"/>
          </a:p>
        </p:txBody>
      </p:sp>
      <p:pic>
        <p:nvPicPr>
          <p:cNvPr id="20" name="Picture 19"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AG.011.jp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9802" t="14568" r="22037" b="15554"/>
          <a:stretch/>
        </p:blipFill>
        <p:spPr>
          <a:xfrm>
            <a:off x="2027176" y="1281209"/>
            <a:ext cx="5318247" cy="4792204"/>
          </a:xfrm>
          <a:prstGeom prst="rect">
            <a:avLst/>
          </a:prstGeom>
        </p:spPr>
      </p:pic>
      <p:sp>
        <p:nvSpPr>
          <p:cNvPr id="6" name="TextBox 5"/>
          <p:cNvSpPr txBox="1"/>
          <p:nvPr/>
        </p:nvSpPr>
        <p:spPr>
          <a:xfrm>
            <a:off x="700783" y="2110871"/>
            <a:ext cx="1709986" cy="646331"/>
          </a:xfrm>
          <a:prstGeom prst="rect">
            <a:avLst/>
          </a:prstGeom>
          <a:noFill/>
        </p:spPr>
        <p:txBody>
          <a:bodyPr wrap="none" rtlCol="0">
            <a:spAutoFit/>
          </a:bodyPr>
          <a:lstStyle/>
          <a:p>
            <a:pPr algn="ctr"/>
            <a:r>
              <a:rPr lang="en-US" b="1" dirty="0" smtClean="0"/>
              <a:t>EC</a:t>
            </a:r>
            <a:br>
              <a:rPr lang="en-US" b="1" dirty="0" smtClean="0"/>
            </a:br>
            <a:r>
              <a:rPr lang="en-US" dirty="0" smtClean="0"/>
              <a:t>$7,079,430 (3%)</a:t>
            </a:r>
            <a:endParaRPr lang="en-US" dirty="0"/>
          </a:p>
        </p:txBody>
      </p:sp>
      <p:sp>
        <p:nvSpPr>
          <p:cNvPr id="7" name="TextBox 6"/>
          <p:cNvSpPr txBox="1"/>
          <p:nvPr/>
        </p:nvSpPr>
        <p:spPr>
          <a:xfrm>
            <a:off x="700783" y="4038374"/>
            <a:ext cx="1826980" cy="646331"/>
          </a:xfrm>
          <a:prstGeom prst="rect">
            <a:avLst/>
          </a:prstGeom>
          <a:noFill/>
        </p:spPr>
        <p:txBody>
          <a:bodyPr wrap="none" rtlCol="0">
            <a:spAutoFit/>
          </a:bodyPr>
          <a:lstStyle/>
          <a:p>
            <a:pPr algn="ctr"/>
            <a:r>
              <a:rPr lang="en-US" b="1" dirty="0" smtClean="0"/>
              <a:t>DFID</a:t>
            </a:r>
            <a:br>
              <a:rPr lang="en-US" b="1" dirty="0" smtClean="0"/>
            </a:br>
            <a:r>
              <a:rPr lang="en-US" dirty="0" smtClean="0"/>
              <a:t>$10,436,920 (4%)</a:t>
            </a:r>
            <a:endParaRPr lang="en-US" dirty="0"/>
          </a:p>
        </p:txBody>
      </p:sp>
      <p:sp>
        <p:nvSpPr>
          <p:cNvPr id="8" name="TextBox 7"/>
          <p:cNvSpPr txBox="1"/>
          <p:nvPr/>
        </p:nvSpPr>
        <p:spPr>
          <a:xfrm>
            <a:off x="940748" y="1518642"/>
            <a:ext cx="1709986" cy="646331"/>
          </a:xfrm>
          <a:prstGeom prst="rect">
            <a:avLst/>
          </a:prstGeom>
          <a:noFill/>
        </p:spPr>
        <p:txBody>
          <a:bodyPr wrap="none" rtlCol="0">
            <a:spAutoFit/>
          </a:bodyPr>
          <a:lstStyle/>
          <a:p>
            <a:pPr algn="ctr"/>
            <a:r>
              <a:rPr lang="en-US" b="1" dirty="0" smtClean="0"/>
              <a:t>Pfizer</a:t>
            </a:r>
            <a:r>
              <a:rPr lang="en-US" b="1" dirty="0"/>
              <a:t/>
            </a:r>
            <a:br>
              <a:rPr lang="en-US" b="1" dirty="0"/>
            </a:br>
            <a:r>
              <a:rPr lang="en-US" dirty="0" smtClean="0"/>
              <a:t>$6,323,901 (3%)</a:t>
            </a:r>
            <a:endParaRPr lang="en-US" dirty="0"/>
          </a:p>
        </p:txBody>
      </p:sp>
      <p:sp>
        <p:nvSpPr>
          <p:cNvPr id="9" name="Rectangle 8"/>
          <p:cNvSpPr/>
          <p:nvPr/>
        </p:nvSpPr>
        <p:spPr>
          <a:xfrm>
            <a:off x="299983" y="177919"/>
            <a:ext cx="7967622" cy="461665"/>
          </a:xfrm>
          <a:prstGeom prst="rect">
            <a:avLst/>
          </a:prstGeom>
        </p:spPr>
        <p:txBody>
          <a:bodyPr wrap="square">
            <a:spAutoFit/>
          </a:bodyPr>
          <a:lstStyle/>
          <a:p>
            <a:r>
              <a:rPr lang="en-US" sz="2400" b="1" dirty="0" smtClean="0"/>
              <a:t>TB Drugs: $250,038,877</a:t>
            </a:r>
            <a:endParaRPr lang="en-US" sz="2400" b="1" dirty="0"/>
          </a:p>
        </p:txBody>
      </p:sp>
      <p:sp>
        <p:nvSpPr>
          <p:cNvPr id="10" name="TextBox 9"/>
          <p:cNvSpPr txBox="1"/>
          <p:nvPr/>
        </p:nvSpPr>
        <p:spPr>
          <a:xfrm>
            <a:off x="1923659" y="5351048"/>
            <a:ext cx="1943974" cy="646331"/>
          </a:xfrm>
          <a:prstGeom prst="rect">
            <a:avLst/>
          </a:prstGeom>
          <a:noFill/>
        </p:spPr>
        <p:txBody>
          <a:bodyPr wrap="none" rtlCol="0">
            <a:spAutoFit/>
          </a:bodyPr>
          <a:lstStyle/>
          <a:p>
            <a:pPr algn="ctr"/>
            <a:r>
              <a:rPr lang="en-US" b="1" dirty="0" smtClean="0"/>
              <a:t>BMGF</a:t>
            </a:r>
            <a:br>
              <a:rPr lang="en-US" b="1" dirty="0" smtClean="0"/>
            </a:br>
            <a:r>
              <a:rPr lang="en-US" dirty="0" smtClean="0"/>
              <a:t>$25,327,763 (10%)</a:t>
            </a:r>
            <a:endParaRPr lang="en-US" dirty="0"/>
          </a:p>
        </p:txBody>
      </p:sp>
      <p:sp>
        <p:nvSpPr>
          <p:cNvPr id="11" name="TextBox 10"/>
          <p:cNvSpPr txBox="1"/>
          <p:nvPr/>
        </p:nvSpPr>
        <p:spPr>
          <a:xfrm>
            <a:off x="496335" y="2791068"/>
            <a:ext cx="1794294" cy="646331"/>
          </a:xfrm>
          <a:prstGeom prst="rect">
            <a:avLst/>
          </a:prstGeom>
          <a:noFill/>
        </p:spPr>
        <p:txBody>
          <a:bodyPr wrap="none" rtlCol="0">
            <a:spAutoFit/>
          </a:bodyPr>
          <a:lstStyle/>
          <a:p>
            <a:pPr algn="ctr"/>
            <a:r>
              <a:rPr lang="en-US" b="1" dirty="0" smtClean="0"/>
              <a:t>US Other NIH ICs</a:t>
            </a:r>
            <a:br>
              <a:rPr lang="en-US" b="1" dirty="0" smtClean="0"/>
            </a:br>
            <a:r>
              <a:rPr lang="en-US" dirty="0" smtClean="0"/>
              <a:t>$8,661,953 (</a:t>
            </a:r>
            <a:r>
              <a:rPr lang="en-US" dirty="0"/>
              <a:t>4</a:t>
            </a:r>
            <a:r>
              <a:rPr lang="en-US" dirty="0" smtClean="0"/>
              <a:t>%)</a:t>
            </a:r>
            <a:endParaRPr lang="en-US" dirty="0"/>
          </a:p>
        </p:txBody>
      </p:sp>
      <p:sp>
        <p:nvSpPr>
          <p:cNvPr id="12" name="TextBox 11"/>
          <p:cNvSpPr txBox="1"/>
          <p:nvPr/>
        </p:nvSpPr>
        <p:spPr>
          <a:xfrm>
            <a:off x="608497" y="3401340"/>
            <a:ext cx="1709986" cy="646331"/>
          </a:xfrm>
          <a:prstGeom prst="rect">
            <a:avLst/>
          </a:prstGeom>
          <a:noFill/>
        </p:spPr>
        <p:txBody>
          <a:bodyPr wrap="none" rtlCol="0">
            <a:spAutoFit/>
          </a:bodyPr>
          <a:lstStyle/>
          <a:p>
            <a:pPr algn="ctr"/>
            <a:r>
              <a:rPr lang="en-US" b="1" dirty="0" smtClean="0"/>
              <a:t>CDC </a:t>
            </a:r>
            <a:br>
              <a:rPr lang="en-US" b="1" dirty="0" smtClean="0"/>
            </a:br>
            <a:r>
              <a:rPr lang="en-US" dirty="0" smtClean="0"/>
              <a:t>$9,827,883 (4%)</a:t>
            </a:r>
            <a:endParaRPr lang="en-US" dirty="0"/>
          </a:p>
        </p:txBody>
      </p:sp>
      <p:sp>
        <p:nvSpPr>
          <p:cNvPr id="13" name="TextBox 12"/>
          <p:cNvSpPr txBox="1"/>
          <p:nvPr/>
        </p:nvSpPr>
        <p:spPr>
          <a:xfrm>
            <a:off x="1173353" y="4687717"/>
            <a:ext cx="1826980" cy="646331"/>
          </a:xfrm>
          <a:prstGeom prst="rect">
            <a:avLst/>
          </a:prstGeom>
          <a:noFill/>
        </p:spPr>
        <p:txBody>
          <a:bodyPr wrap="none" rtlCol="0">
            <a:spAutoFit/>
          </a:bodyPr>
          <a:lstStyle/>
          <a:p>
            <a:pPr algn="ctr"/>
            <a:r>
              <a:rPr lang="en-US" b="1" dirty="0" smtClean="0"/>
              <a:t>AstraZeneca</a:t>
            </a:r>
            <a:br>
              <a:rPr lang="en-US" b="1" dirty="0" smtClean="0"/>
            </a:br>
            <a:r>
              <a:rPr lang="en-US" dirty="0" smtClean="0"/>
              <a:t>$13,235,259 (5%)</a:t>
            </a:r>
            <a:endParaRPr lang="en-US" dirty="0"/>
          </a:p>
        </p:txBody>
      </p:sp>
      <p:sp>
        <p:nvSpPr>
          <p:cNvPr id="14" name="TextBox 13"/>
          <p:cNvSpPr txBox="1"/>
          <p:nvPr/>
        </p:nvSpPr>
        <p:spPr>
          <a:xfrm>
            <a:off x="1916868" y="1008380"/>
            <a:ext cx="1709986" cy="646331"/>
          </a:xfrm>
          <a:prstGeom prst="rect">
            <a:avLst/>
          </a:prstGeom>
          <a:noFill/>
        </p:spPr>
        <p:txBody>
          <a:bodyPr wrap="none" rtlCol="0">
            <a:spAutoFit/>
          </a:bodyPr>
          <a:lstStyle/>
          <a:p>
            <a:pPr algn="ctr"/>
            <a:r>
              <a:rPr lang="en-US" b="1" dirty="0" smtClean="0"/>
              <a:t>USAID</a:t>
            </a:r>
            <a:br>
              <a:rPr lang="en-US" b="1" dirty="0" smtClean="0"/>
            </a:br>
            <a:r>
              <a:rPr lang="en-US" dirty="0" smtClean="0"/>
              <a:t>$6,049,692 (</a:t>
            </a:r>
            <a:r>
              <a:rPr lang="en-US" dirty="0"/>
              <a:t>2</a:t>
            </a:r>
            <a:r>
              <a:rPr lang="en-US" dirty="0" smtClean="0"/>
              <a:t>%)</a:t>
            </a:r>
            <a:endParaRPr lang="en-US" dirty="0"/>
          </a:p>
        </p:txBody>
      </p:sp>
      <p:sp>
        <p:nvSpPr>
          <p:cNvPr id="15" name="TextBox 14"/>
          <p:cNvSpPr txBox="1"/>
          <p:nvPr/>
        </p:nvSpPr>
        <p:spPr>
          <a:xfrm>
            <a:off x="2183212" y="646796"/>
            <a:ext cx="3909906" cy="646331"/>
          </a:xfrm>
          <a:prstGeom prst="rect">
            <a:avLst/>
          </a:prstGeom>
          <a:noFill/>
        </p:spPr>
        <p:txBody>
          <a:bodyPr wrap="square" rtlCol="0">
            <a:spAutoFit/>
          </a:bodyPr>
          <a:lstStyle/>
          <a:p>
            <a:pPr algn="ctr"/>
            <a:r>
              <a:rPr lang="en-US" b="1" dirty="0" smtClean="0"/>
              <a:t>Funders under 2%</a:t>
            </a:r>
            <a:r>
              <a:rPr lang="en-US" b="1" dirty="0"/>
              <a:t/>
            </a:r>
            <a:br>
              <a:rPr lang="en-US" b="1" dirty="0"/>
            </a:br>
            <a:r>
              <a:rPr lang="en-US" dirty="0" smtClean="0"/>
              <a:t>$31,487,936 (13%)</a:t>
            </a:r>
            <a:endParaRPr lang="en-US" dirty="0"/>
          </a:p>
        </p:txBody>
      </p:sp>
      <p:sp>
        <p:nvSpPr>
          <p:cNvPr id="16" name="TextBox 15"/>
          <p:cNvSpPr txBox="1"/>
          <p:nvPr/>
        </p:nvSpPr>
        <p:spPr>
          <a:xfrm>
            <a:off x="6254647" y="5187318"/>
            <a:ext cx="1943974" cy="646331"/>
          </a:xfrm>
          <a:prstGeom prst="rect">
            <a:avLst/>
          </a:prstGeom>
          <a:noFill/>
        </p:spPr>
        <p:txBody>
          <a:bodyPr wrap="none" rtlCol="0">
            <a:spAutoFit/>
          </a:bodyPr>
          <a:lstStyle/>
          <a:p>
            <a:pPr algn="ctr"/>
            <a:r>
              <a:rPr lang="en-US" b="1" dirty="0" smtClean="0"/>
              <a:t>US NIAID NIH</a:t>
            </a:r>
          </a:p>
          <a:p>
            <a:pPr algn="ctr"/>
            <a:r>
              <a:rPr lang="en-US" dirty="0" smtClean="0"/>
              <a:t>$35,612,879 (14%)</a:t>
            </a:r>
            <a:endParaRPr lang="en-US" dirty="0"/>
          </a:p>
        </p:txBody>
      </p:sp>
      <p:sp>
        <p:nvSpPr>
          <p:cNvPr id="17" name="TextBox 16"/>
          <p:cNvSpPr txBox="1"/>
          <p:nvPr/>
        </p:nvSpPr>
        <p:spPr>
          <a:xfrm>
            <a:off x="6535738" y="1654711"/>
            <a:ext cx="1943974" cy="646331"/>
          </a:xfrm>
          <a:prstGeom prst="rect">
            <a:avLst/>
          </a:prstGeom>
          <a:noFill/>
        </p:spPr>
        <p:txBody>
          <a:bodyPr wrap="none" rtlCol="0">
            <a:spAutoFit/>
          </a:bodyPr>
          <a:lstStyle/>
          <a:p>
            <a:pPr algn="ctr"/>
            <a:r>
              <a:rPr lang="en-US" b="1" dirty="0" err="1" smtClean="0"/>
              <a:t>Otsuka</a:t>
            </a:r>
            <a:endParaRPr lang="en-US" b="1" dirty="0" smtClean="0"/>
          </a:p>
          <a:p>
            <a:pPr algn="ctr"/>
            <a:r>
              <a:rPr lang="en-US" dirty="0" smtClean="0"/>
              <a:t>$65,124,407 (26%)</a:t>
            </a:r>
            <a:endParaRPr lang="en-US" dirty="0"/>
          </a:p>
        </p:txBody>
      </p:sp>
      <p:sp>
        <p:nvSpPr>
          <p:cNvPr id="18" name="TextBox 17"/>
          <p:cNvSpPr txBox="1"/>
          <p:nvPr/>
        </p:nvSpPr>
        <p:spPr>
          <a:xfrm>
            <a:off x="3833767" y="5892868"/>
            <a:ext cx="1943974" cy="646331"/>
          </a:xfrm>
          <a:prstGeom prst="rect">
            <a:avLst/>
          </a:prstGeom>
          <a:noFill/>
        </p:spPr>
        <p:txBody>
          <a:bodyPr wrap="none" rtlCol="0">
            <a:spAutoFit/>
          </a:bodyPr>
          <a:lstStyle/>
          <a:p>
            <a:pPr algn="ctr"/>
            <a:r>
              <a:rPr lang="en-US" b="1" dirty="0" smtClean="0"/>
              <a:t>Company X</a:t>
            </a:r>
            <a:br>
              <a:rPr lang="en-US" b="1" dirty="0" smtClean="0"/>
            </a:br>
            <a:r>
              <a:rPr lang="en-US" dirty="0" smtClean="0"/>
              <a:t>$30,870,854 (12%)</a:t>
            </a:r>
            <a:endParaRPr lang="en-US" dirty="0"/>
          </a:p>
        </p:txBody>
      </p:sp>
      <p:pic>
        <p:nvPicPr>
          <p:cNvPr id="19" name="Picture 18"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10.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5" name="TextBox 4"/>
          <p:cNvSpPr txBox="1"/>
          <p:nvPr/>
        </p:nvSpPr>
        <p:spPr>
          <a:xfrm>
            <a:off x="939554" y="1299418"/>
            <a:ext cx="1709986" cy="544765"/>
          </a:xfrm>
          <a:prstGeom prst="rect">
            <a:avLst/>
          </a:prstGeom>
          <a:noFill/>
        </p:spPr>
        <p:txBody>
          <a:bodyPr wrap="none" rtlCol="0">
            <a:spAutoFit/>
          </a:bodyPr>
          <a:lstStyle/>
          <a:p>
            <a:pPr algn="ctr">
              <a:lnSpc>
                <a:spcPct val="80000"/>
              </a:lnSpc>
            </a:pPr>
            <a:r>
              <a:rPr lang="en-US" b="1" dirty="0" smtClean="0"/>
              <a:t>Company Z</a:t>
            </a:r>
            <a:br>
              <a:rPr lang="en-US" b="1" dirty="0" smtClean="0"/>
            </a:br>
            <a:r>
              <a:rPr lang="en-US" dirty="0" smtClean="0"/>
              <a:t>$3,129,753 (3%)</a:t>
            </a:r>
            <a:endParaRPr lang="en-US" dirty="0"/>
          </a:p>
        </p:txBody>
      </p:sp>
      <p:sp>
        <p:nvSpPr>
          <p:cNvPr id="7" name="TextBox 6"/>
          <p:cNvSpPr txBox="1"/>
          <p:nvPr/>
        </p:nvSpPr>
        <p:spPr>
          <a:xfrm>
            <a:off x="4351517" y="6200645"/>
            <a:ext cx="1943974" cy="544765"/>
          </a:xfrm>
          <a:prstGeom prst="rect">
            <a:avLst/>
          </a:prstGeom>
          <a:noFill/>
        </p:spPr>
        <p:txBody>
          <a:bodyPr wrap="none" rtlCol="0">
            <a:spAutoFit/>
          </a:bodyPr>
          <a:lstStyle/>
          <a:p>
            <a:pPr algn="ctr">
              <a:lnSpc>
                <a:spcPct val="80000"/>
              </a:lnSpc>
            </a:pPr>
            <a:r>
              <a:rPr lang="en-US" b="1" dirty="0" smtClean="0"/>
              <a:t>US NIAID, NIIH</a:t>
            </a:r>
          </a:p>
          <a:p>
            <a:pPr algn="ctr">
              <a:lnSpc>
                <a:spcPct val="80000"/>
              </a:lnSpc>
            </a:pPr>
            <a:r>
              <a:rPr lang="en-US" dirty="0" smtClean="0"/>
              <a:t>$20,945,767 (22%)</a:t>
            </a:r>
            <a:endParaRPr lang="en-US" dirty="0"/>
          </a:p>
        </p:txBody>
      </p:sp>
      <p:sp>
        <p:nvSpPr>
          <p:cNvPr id="8" name="Rectangle 7"/>
          <p:cNvSpPr/>
          <p:nvPr/>
        </p:nvSpPr>
        <p:spPr>
          <a:xfrm>
            <a:off x="291262" y="157079"/>
            <a:ext cx="7967622" cy="461665"/>
          </a:xfrm>
          <a:prstGeom prst="rect">
            <a:avLst/>
          </a:prstGeom>
        </p:spPr>
        <p:txBody>
          <a:bodyPr wrap="square">
            <a:spAutoFit/>
          </a:bodyPr>
          <a:lstStyle/>
          <a:p>
            <a:r>
              <a:rPr lang="en-US" sz="2400" b="1" dirty="0" smtClean="0"/>
              <a:t>TB Vaccines: $95,446,326</a:t>
            </a:r>
            <a:endParaRPr lang="en-US" sz="2400" b="1" dirty="0"/>
          </a:p>
        </p:txBody>
      </p:sp>
      <p:sp>
        <p:nvSpPr>
          <p:cNvPr id="9" name="TextBox 8"/>
          <p:cNvSpPr txBox="1"/>
          <p:nvPr/>
        </p:nvSpPr>
        <p:spPr>
          <a:xfrm>
            <a:off x="474632" y="1946312"/>
            <a:ext cx="1709986" cy="544765"/>
          </a:xfrm>
          <a:prstGeom prst="rect">
            <a:avLst/>
          </a:prstGeom>
          <a:noFill/>
        </p:spPr>
        <p:txBody>
          <a:bodyPr wrap="none" rtlCol="0">
            <a:spAutoFit/>
          </a:bodyPr>
          <a:lstStyle/>
          <a:p>
            <a:pPr algn="ctr">
              <a:lnSpc>
                <a:spcPct val="80000"/>
              </a:lnSpc>
            </a:pPr>
            <a:r>
              <a:rPr lang="en-US" b="1" dirty="0" smtClean="0"/>
              <a:t>DGIS</a:t>
            </a:r>
            <a:br>
              <a:rPr lang="en-US" b="1" dirty="0" smtClean="0"/>
            </a:br>
            <a:r>
              <a:rPr lang="en-US" dirty="0" smtClean="0"/>
              <a:t>$3,632,072 (4%)</a:t>
            </a:r>
            <a:endParaRPr lang="en-US" dirty="0"/>
          </a:p>
        </p:txBody>
      </p:sp>
      <p:sp>
        <p:nvSpPr>
          <p:cNvPr id="10" name="TextBox 9"/>
          <p:cNvSpPr txBox="1"/>
          <p:nvPr/>
        </p:nvSpPr>
        <p:spPr>
          <a:xfrm>
            <a:off x="82357" y="2802635"/>
            <a:ext cx="2339816" cy="544765"/>
          </a:xfrm>
          <a:prstGeom prst="rect">
            <a:avLst/>
          </a:prstGeom>
          <a:noFill/>
        </p:spPr>
        <p:txBody>
          <a:bodyPr wrap="none" rtlCol="0">
            <a:spAutoFit/>
          </a:bodyPr>
          <a:lstStyle/>
          <a:p>
            <a:pPr algn="ctr">
              <a:lnSpc>
                <a:spcPct val="80000"/>
              </a:lnSpc>
            </a:pPr>
            <a:r>
              <a:rPr lang="en-US" b="1" dirty="0" smtClean="0"/>
              <a:t>Emergent </a:t>
            </a:r>
            <a:r>
              <a:rPr lang="en-US" b="1" dirty="0" err="1" smtClean="0"/>
              <a:t>Biosolutions</a:t>
            </a:r>
            <a:r>
              <a:rPr lang="en-US" b="1" dirty="0" smtClean="0"/>
              <a:t>  </a:t>
            </a:r>
            <a:br>
              <a:rPr lang="en-US" b="1" dirty="0" smtClean="0"/>
            </a:br>
            <a:r>
              <a:rPr lang="en-US" dirty="0" smtClean="0"/>
              <a:t>$4,568,160 (5%)</a:t>
            </a:r>
            <a:endParaRPr lang="en-US" dirty="0"/>
          </a:p>
        </p:txBody>
      </p:sp>
      <p:sp>
        <p:nvSpPr>
          <p:cNvPr id="11" name="TextBox 10"/>
          <p:cNvSpPr txBox="1"/>
          <p:nvPr/>
        </p:nvSpPr>
        <p:spPr>
          <a:xfrm>
            <a:off x="673672" y="4702769"/>
            <a:ext cx="2220354" cy="544765"/>
          </a:xfrm>
          <a:prstGeom prst="rect">
            <a:avLst/>
          </a:prstGeom>
          <a:noFill/>
        </p:spPr>
        <p:txBody>
          <a:bodyPr wrap="square" rtlCol="0">
            <a:spAutoFit/>
          </a:bodyPr>
          <a:lstStyle/>
          <a:p>
            <a:pPr algn="ctr">
              <a:lnSpc>
                <a:spcPct val="80000"/>
              </a:lnSpc>
            </a:pPr>
            <a:r>
              <a:rPr lang="en-US" b="1" dirty="0" smtClean="0"/>
              <a:t>EC  </a:t>
            </a:r>
            <a:br>
              <a:rPr lang="en-US" b="1" dirty="0" smtClean="0"/>
            </a:br>
            <a:r>
              <a:rPr lang="en-US" dirty="0" smtClean="0"/>
              <a:t>$7,573,500  (8%)</a:t>
            </a:r>
            <a:endParaRPr lang="en-US" dirty="0"/>
          </a:p>
        </p:txBody>
      </p:sp>
      <p:sp>
        <p:nvSpPr>
          <p:cNvPr id="14" name="TextBox 13"/>
          <p:cNvSpPr txBox="1"/>
          <p:nvPr/>
        </p:nvSpPr>
        <p:spPr>
          <a:xfrm>
            <a:off x="2391635" y="644851"/>
            <a:ext cx="1943974" cy="544765"/>
          </a:xfrm>
          <a:prstGeom prst="rect">
            <a:avLst/>
          </a:prstGeom>
          <a:noFill/>
        </p:spPr>
        <p:txBody>
          <a:bodyPr wrap="none" rtlCol="0">
            <a:spAutoFit/>
          </a:bodyPr>
          <a:lstStyle/>
          <a:p>
            <a:pPr algn="ctr">
              <a:lnSpc>
                <a:spcPct val="80000"/>
              </a:lnSpc>
            </a:pPr>
            <a:r>
              <a:rPr lang="en-US" b="1" dirty="0" smtClean="0"/>
              <a:t>Funders under 2%</a:t>
            </a:r>
            <a:br>
              <a:rPr lang="en-US" b="1" dirty="0" smtClean="0"/>
            </a:br>
            <a:r>
              <a:rPr lang="en-US" dirty="0" smtClean="0"/>
              <a:t>$12,269,516 (13%)</a:t>
            </a:r>
            <a:endParaRPr lang="en-US" dirty="0"/>
          </a:p>
        </p:txBody>
      </p:sp>
      <p:sp>
        <p:nvSpPr>
          <p:cNvPr id="17" name="TextBox 16"/>
          <p:cNvSpPr txBox="1"/>
          <p:nvPr/>
        </p:nvSpPr>
        <p:spPr>
          <a:xfrm>
            <a:off x="6943431" y="2650237"/>
            <a:ext cx="1943974" cy="544765"/>
          </a:xfrm>
          <a:prstGeom prst="rect">
            <a:avLst/>
          </a:prstGeom>
          <a:noFill/>
        </p:spPr>
        <p:txBody>
          <a:bodyPr wrap="none" rtlCol="0">
            <a:spAutoFit/>
          </a:bodyPr>
          <a:lstStyle/>
          <a:p>
            <a:pPr algn="ctr">
              <a:lnSpc>
                <a:spcPct val="80000"/>
              </a:lnSpc>
            </a:pPr>
            <a:r>
              <a:rPr lang="en-US" b="1" dirty="0" smtClean="0"/>
              <a:t>BMGF</a:t>
            </a:r>
          </a:p>
          <a:p>
            <a:pPr algn="ctr">
              <a:lnSpc>
                <a:spcPct val="80000"/>
              </a:lnSpc>
            </a:pPr>
            <a:r>
              <a:rPr lang="en-US" dirty="0" smtClean="0"/>
              <a:t>$37,225,976 (39%)</a:t>
            </a:r>
            <a:endParaRPr lang="en-US" dirty="0"/>
          </a:p>
        </p:txBody>
      </p:sp>
      <p:sp>
        <p:nvSpPr>
          <p:cNvPr id="52" name="TextBox 51"/>
          <p:cNvSpPr txBox="1"/>
          <p:nvPr/>
        </p:nvSpPr>
        <p:spPr>
          <a:xfrm>
            <a:off x="49553" y="3586527"/>
            <a:ext cx="2624857" cy="595548"/>
          </a:xfrm>
          <a:prstGeom prst="rect">
            <a:avLst/>
          </a:prstGeom>
          <a:noFill/>
        </p:spPr>
        <p:txBody>
          <a:bodyPr wrap="square" rtlCol="0">
            <a:spAutoFit/>
          </a:bodyPr>
          <a:lstStyle/>
          <a:p>
            <a:pPr algn="ctr">
              <a:lnSpc>
                <a:spcPct val="90000"/>
              </a:lnSpc>
            </a:pPr>
            <a:r>
              <a:rPr lang="en-US" b="1" dirty="0" smtClean="0"/>
              <a:t>DFID</a:t>
            </a:r>
            <a:br>
              <a:rPr lang="en-US" b="1" dirty="0" smtClean="0"/>
            </a:br>
            <a:r>
              <a:rPr lang="en-US" dirty="0" smtClean="0"/>
              <a:t>$6,101,584 (6%)</a:t>
            </a:r>
            <a:endParaRPr lang="en-US" dirty="0"/>
          </a:p>
        </p:txBody>
      </p:sp>
      <p:pic>
        <p:nvPicPr>
          <p:cNvPr id="12" name="Picture 11"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11.jp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640" b="13827"/>
          <a:stretch/>
        </p:blipFill>
        <p:spPr>
          <a:xfrm>
            <a:off x="224433" y="524923"/>
            <a:ext cx="8902633" cy="5909741"/>
          </a:xfrm>
          <a:prstGeom prst="rect">
            <a:avLst/>
          </a:prstGeom>
        </p:spPr>
      </p:pic>
      <p:sp>
        <p:nvSpPr>
          <p:cNvPr id="5" name="TextBox 4"/>
          <p:cNvSpPr txBox="1"/>
          <p:nvPr/>
        </p:nvSpPr>
        <p:spPr>
          <a:xfrm>
            <a:off x="374429" y="2582201"/>
            <a:ext cx="1709986" cy="646331"/>
          </a:xfrm>
          <a:prstGeom prst="rect">
            <a:avLst/>
          </a:prstGeom>
          <a:noFill/>
        </p:spPr>
        <p:txBody>
          <a:bodyPr wrap="none" rtlCol="0">
            <a:spAutoFit/>
          </a:bodyPr>
          <a:lstStyle/>
          <a:p>
            <a:pPr algn="ctr"/>
            <a:r>
              <a:rPr lang="en-US" b="1" dirty="0" smtClean="0"/>
              <a:t>US NHLBI, NIH</a:t>
            </a:r>
          </a:p>
          <a:p>
            <a:pPr algn="ctr"/>
            <a:r>
              <a:rPr lang="en-US" dirty="0" smtClean="0"/>
              <a:t>$2,013,879 (2%)</a:t>
            </a:r>
            <a:endParaRPr lang="en-US" dirty="0"/>
          </a:p>
        </p:txBody>
      </p:sp>
      <p:sp>
        <p:nvSpPr>
          <p:cNvPr id="6" name="TextBox 5"/>
          <p:cNvSpPr txBox="1"/>
          <p:nvPr/>
        </p:nvSpPr>
        <p:spPr>
          <a:xfrm>
            <a:off x="456922" y="4387834"/>
            <a:ext cx="1709986" cy="646331"/>
          </a:xfrm>
          <a:prstGeom prst="rect">
            <a:avLst/>
          </a:prstGeom>
          <a:noFill/>
        </p:spPr>
        <p:txBody>
          <a:bodyPr wrap="none" rtlCol="0">
            <a:spAutoFit/>
          </a:bodyPr>
          <a:lstStyle/>
          <a:p>
            <a:pPr algn="ctr"/>
            <a:r>
              <a:rPr lang="en-US" b="1" dirty="0" smtClean="0"/>
              <a:t>US PEPFAR</a:t>
            </a:r>
          </a:p>
          <a:p>
            <a:pPr algn="ctr"/>
            <a:r>
              <a:rPr lang="en-US" dirty="0" smtClean="0"/>
              <a:t>$3,478,567 (4%)</a:t>
            </a:r>
            <a:endParaRPr lang="en-US" dirty="0"/>
          </a:p>
        </p:txBody>
      </p:sp>
      <p:sp>
        <p:nvSpPr>
          <p:cNvPr id="7" name="TextBox 6"/>
          <p:cNvSpPr txBox="1"/>
          <p:nvPr/>
        </p:nvSpPr>
        <p:spPr>
          <a:xfrm>
            <a:off x="6535738" y="2094021"/>
            <a:ext cx="1943974" cy="646331"/>
          </a:xfrm>
          <a:prstGeom prst="rect">
            <a:avLst/>
          </a:prstGeom>
          <a:noFill/>
        </p:spPr>
        <p:txBody>
          <a:bodyPr wrap="none" rtlCol="0">
            <a:spAutoFit/>
          </a:bodyPr>
          <a:lstStyle/>
          <a:p>
            <a:pPr algn="ctr"/>
            <a:r>
              <a:rPr lang="en-US" b="1" dirty="0" smtClean="0"/>
              <a:t>BMFG</a:t>
            </a:r>
          </a:p>
          <a:p>
            <a:pPr algn="ctr"/>
            <a:r>
              <a:rPr lang="en-US" dirty="0" smtClean="0"/>
              <a:t>$25,336,167 (30%)</a:t>
            </a:r>
            <a:endParaRPr lang="en-US" dirty="0"/>
          </a:p>
        </p:txBody>
      </p:sp>
      <p:sp>
        <p:nvSpPr>
          <p:cNvPr id="8" name="Rectangle 7"/>
          <p:cNvSpPr/>
          <p:nvPr/>
        </p:nvSpPr>
        <p:spPr>
          <a:xfrm>
            <a:off x="253498" y="165374"/>
            <a:ext cx="7967622" cy="461665"/>
          </a:xfrm>
          <a:prstGeom prst="rect">
            <a:avLst/>
          </a:prstGeom>
        </p:spPr>
        <p:txBody>
          <a:bodyPr wrap="square">
            <a:spAutoFit/>
          </a:bodyPr>
          <a:lstStyle/>
          <a:p>
            <a:r>
              <a:rPr lang="en-US" sz="2400" b="1" dirty="0" smtClean="0"/>
              <a:t>Operational Research: $84,140,175</a:t>
            </a:r>
            <a:endParaRPr lang="en-US" sz="2400" b="1" dirty="0"/>
          </a:p>
        </p:txBody>
      </p:sp>
      <p:sp>
        <p:nvSpPr>
          <p:cNvPr id="9" name="TextBox 8"/>
          <p:cNvSpPr txBox="1"/>
          <p:nvPr/>
        </p:nvSpPr>
        <p:spPr>
          <a:xfrm>
            <a:off x="434159" y="3098954"/>
            <a:ext cx="1709986" cy="646331"/>
          </a:xfrm>
          <a:prstGeom prst="rect">
            <a:avLst/>
          </a:prstGeom>
          <a:noFill/>
        </p:spPr>
        <p:txBody>
          <a:bodyPr wrap="none" rtlCol="0">
            <a:spAutoFit/>
          </a:bodyPr>
          <a:lstStyle/>
          <a:p>
            <a:pPr algn="ctr"/>
            <a:r>
              <a:rPr lang="en-US" b="1" dirty="0" smtClean="0"/>
              <a:t>Japan</a:t>
            </a:r>
            <a:br>
              <a:rPr lang="en-US" b="1" dirty="0" smtClean="0"/>
            </a:br>
            <a:r>
              <a:rPr lang="en-US" dirty="0" smtClean="0"/>
              <a:t>$2,030,757 (3%)</a:t>
            </a:r>
            <a:endParaRPr lang="en-US" dirty="0"/>
          </a:p>
        </p:txBody>
      </p:sp>
      <p:sp>
        <p:nvSpPr>
          <p:cNvPr id="10" name="TextBox 9"/>
          <p:cNvSpPr txBox="1"/>
          <p:nvPr/>
        </p:nvSpPr>
        <p:spPr>
          <a:xfrm>
            <a:off x="355324" y="3711597"/>
            <a:ext cx="1709986" cy="646331"/>
          </a:xfrm>
          <a:prstGeom prst="rect">
            <a:avLst/>
          </a:prstGeom>
          <a:noFill/>
        </p:spPr>
        <p:txBody>
          <a:bodyPr wrap="none" rtlCol="0">
            <a:spAutoFit/>
          </a:bodyPr>
          <a:lstStyle/>
          <a:p>
            <a:pPr algn="ctr"/>
            <a:r>
              <a:rPr lang="en-US" b="1" dirty="0" err="1" smtClean="0"/>
              <a:t>Wellcome</a:t>
            </a:r>
            <a:r>
              <a:rPr lang="en-US" b="1" dirty="0" smtClean="0"/>
              <a:t> Trust</a:t>
            </a:r>
            <a:br>
              <a:rPr lang="en-US" b="1" dirty="0" smtClean="0"/>
            </a:br>
            <a:r>
              <a:rPr lang="en-US" dirty="0" smtClean="0"/>
              <a:t>$3,259,892 (4%)</a:t>
            </a:r>
            <a:endParaRPr lang="en-US" dirty="0"/>
          </a:p>
        </p:txBody>
      </p:sp>
      <p:sp>
        <p:nvSpPr>
          <p:cNvPr id="12" name="TextBox 11"/>
          <p:cNvSpPr txBox="1"/>
          <p:nvPr/>
        </p:nvSpPr>
        <p:spPr>
          <a:xfrm>
            <a:off x="1094833" y="5330517"/>
            <a:ext cx="1826980" cy="646331"/>
          </a:xfrm>
          <a:prstGeom prst="rect">
            <a:avLst/>
          </a:prstGeom>
          <a:noFill/>
        </p:spPr>
        <p:txBody>
          <a:bodyPr wrap="none" rtlCol="0">
            <a:spAutoFit/>
          </a:bodyPr>
          <a:lstStyle/>
          <a:p>
            <a:pPr algn="ctr"/>
            <a:r>
              <a:rPr lang="en-US" b="1" dirty="0" smtClean="0"/>
              <a:t>USAID</a:t>
            </a:r>
            <a:br>
              <a:rPr lang="en-US" b="1" dirty="0" smtClean="0"/>
            </a:br>
            <a:r>
              <a:rPr lang="en-US" dirty="0" smtClean="0"/>
              <a:t>$9,073,683 (11%)</a:t>
            </a:r>
            <a:endParaRPr lang="en-US" dirty="0"/>
          </a:p>
        </p:txBody>
      </p:sp>
      <p:sp>
        <p:nvSpPr>
          <p:cNvPr id="13" name="TextBox 12"/>
          <p:cNvSpPr txBox="1"/>
          <p:nvPr/>
        </p:nvSpPr>
        <p:spPr>
          <a:xfrm>
            <a:off x="3591663" y="6107809"/>
            <a:ext cx="1943974" cy="646331"/>
          </a:xfrm>
          <a:prstGeom prst="rect">
            <a:avLst/>
          </a:prstGeom>
          <a:noFill/>
        </p:spPr>
        <p:txBody>
          <a:bodyPr wrap="none" rtlCol="0">
            <a:spAutoFit/>
          </a:bodyPr>
          <a:lstStyle/>
          <a:p>
            <a:pPr algn="ctr"/>
            <a:r>
              <a:rPr lang="en-US" b="1" dirty="0" smtClean="0"/>
              <a:t>US NIAID, NIH</a:t>
            </a:r>
            <a:br>
              <a:rPr lang="en-US" b="1" dirty="0" smtClean="0"/>
            </a:br>
            <a:r>
              <a:rPr lang="en-US" dirty="0" smtClean="0"/>
              <a:t>$11,547,354 (14%)</a:t>
            </a:r>
            <a:endParaRPr lang="en-US" dirty="0"/>
          </a:p>
        </p:txBody>
      </p:sp>
      <p:sp>
        <p:nvSpPr>
          <p:cNvPr id="14" name="TextBox 13"/>
          <p:cNvSpPr txBox="1"/>
          <p:nvPr/>
        </p:nvSpPr>
        <p:spPr>
          <a:xfrm>
            <a:off x="2843608" y="608626"/>
            <a:ext cx="1943974" cy="646331"/>
          </a:xfrm>
          <a:prstGeom prst="rect">
            <a:avLst/>
          </a:prstGeom>
          <a:noFill/>
        </p:spPr>
        <p:txBody>
          <a:bodyPr wrap="none" rtlCol="0">
            <a:spAutoFit/>
          </a:bodyPr>
          <a:lstStyle/>
          <a:p>
            <a:pPr algn="ctr"/>
            <a:r>
              <a:rPr lang="en-US" b="1" dirty="0" smtClean="0"/>
              <a:t>Funders under 2%</a:t>
            </a:r>
            <a:br>
              <a:rPr lang="en-US" b="1" dirty="0" smtClean="0"/>
            </a:br>
            <a:r>
              <a:rPr lang="en-US" dirty="0" smtClean="0"/>
              <a:t>$9,577,605 (11%)</a:t>
            </a:r>
            <a:endParaRPr lang="en-US" dirty="0"/>
          </a:p>
        </p:txBody>
      </p:sp>
      <p:sp>
        <p:nvSpPr>
          <p:cNvPr id="18" name="TextBox 17"/>
          <p:cNvSpPr txBox="1"/>
          <p:nvPr/>
        </p:nvSpPr>
        <p:spPr>
          <a:xfrm>
            <a:off x="6423695" y="4960206"/>
            <a:ext cx="1943974" cy="646331"/>
          </a:xfrm>
          <a:prstGeom prst="rect">
            <a:avLst/>
          </a:prstGeom>
          <a:noFill/>
        </p:spPr>
        <p:txBody>
          <a:bodyPr wrap="none" rtlCol="0">
            <a:spAutoFit/>
          </a:bodyPr>
          <a:lstStyle/>
          <a:p>
            <a:pPr algn="ctr"/>
            <a:r>
              <a:rPr lang="en-US" b="1" dirty="0" smtClean="0"/>
              <a:t>US Other NIH ICs</a:t>
            </a:r>
          </a:p>
          <a:p>
            <a:pPr algn="ctr"/>
            <a:r>
              <a:rPr lang="en-US" dirty="0" smtClean="0"/>
              <a:t>$12,178,454 (15%)</a:t>
            </a:r>
            <a:endParaRPr lang="en-US" dirty="0"/>
          </a:p>
        </p:txBody>
      </p:sp>
      <p:sp>
        <p:nvSpPr>
          <p:cNvPr id="15" name="TextBox 14"/>
          <p:cNvSpPr txBox="1"/>
          <p:nvPr/>
        </p:nvSpPr>
        <p:spPr>
          <a:xfrm>
            <a:off x="84734" y="2006482"/>
            <a:ext cx="2687304" cy="646331"/>
          </a:xfrm>
          <a:prstGeom prst="rect">
            <a:avLst/>
          </a:prstGeom>
          <a:noFill/>
        </p:spPr>
        <p:txBody>
          <a:bodyPr wrap="none" rtlCol="0">
            <a:spAutoFit/>
          </a:bodyPr>
          <a:lstStyle/>
          <a:p>
            <a:pPr algn="ctr"/>
            <a:r>
              <a:rPr lang="en-US" b="1" dirty="0" smtClean="0"/>
              <a:t>Bloomberg Philanthropies</a:t>
            </a:r>
          </a:p>
          <a:p>
            <a:pPr algn="ctr"/>
            <a:r>
              <a:rPr lang="en-US" dirty="0" smtClean="0"/>
              <a:t>$2,000,000 (2%)</a:t>
            </a:r>
            <a:endParaRPr lang="en-US" dirty="0"/>
          </a:p>
        </p:txBody>
      </p:sp>
      <p:sp>
        <p:nvSpPr>
          <p:cNvPr id="16" name="TextBox 15"/>
          <p:cNvSpPr txBox="1"/>
          <p:nvPr/>
        </p:nvSpPr>
        <p:spPr>
          <a:xfrm>
            <a:off x="814694" y="1430763"/>
            <a:ext cx="1709986" cy="646331"/>
          </a:xfrm>
          <a:prstGeom prst="rect">
            <a:avLst/>
          </a:prstGeom>
          <a:noFill/>
        </p:spPr>
        <p:txBody>
          <a:bodyPr wrap="none" rtlCol="0">
            <a:spAutoFit/>
          </a:bodyPr>
          <a:lstStyle/>
          <a:p>
            <a:pPr algn="ctr"/>
            <a:r>
              <a:rPr lang="en-US" b="1" dirty="0" smtClean="0"/>
              <a:t>CIDA</a:t>
            </a:r>
          </a:p>
          <a:p>
            <a:pPr algn="ctr"/>
            <a:r>
              <a:rPr lang="en-US" dirty="0" smtClean="0"/>
              <a:t>$1,853,250 (2%)</a:t>
            </a:r>
            <a:endParaRPr lang="en-US" dirty="0"/>
          </a:p>
        </p:txBody>
      </p:sp>
      <p:sp>
        <p:nvSpPr>
          <p:cNvPr id="17" name="TextBox 16"/>
          <p:cNvSpPr txBox="1"/>
          <p:nvPr/>
        </p:nvSpPr>
        <p:spPr>
          <a:xfrm>
            <a:off x="1331151" y="871977"/>
            <a:ext cx="1709986" cy="646331"/>
          </a:xfrm>
          <a:prstGeom prst="rect">
            <a:avLst/>
          </a:prstGeom>
          <a:noFill/>
        </p:spPr>
        <p:txBody>
          <a:bodyPr wrap="none" rtlCol="0">
            <a:spAutoFit/>
          </a:bodyPr>
          <a:lstStyle/>
          <a:p>
            <a:pPr algn="ctr"/>
            <a:r>
              <a:rPr lang="en-US" b="1" dirty="0" smtClean="0"/>
              <a:t>Switzerland</a:t>
            </a:r>
          </a:p>
          <a:p>
            <a:pPr algn="ctr"/>
            <a:r>
              <a:rPr lang="en-US" dirty="0" smtClean="0"/>
              <a:t>$1,790,567 (2%)</a:t>
            </a:r>
            <a:endParaRPr lang="en-US" dirty="0"/>
          </a:p>
        </p:txBody>
      </p:sp>
      <p:pic>
        <p:nvPicPr>
          <p:cNvPr id="19" name="Picture 18"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AG.012.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228" t="1" r="10451" b="45962"/>
          <a:stretch/>
        </p:blipFill>
        <p:spPr>
          <a:xfrm>
            <a:off x="936121" y="850900"/>
            <a:ext cx="7953880" cy="3143174"/>
          </a:xfrm>
          <a:prstGeom prst="rect">
            <a:avLst/>
          </a:prstGeom>
        </p:spPr>
      </p:pic>
      <p:sp>
        <p:nvSpPr>
          <p:cNvPr id="6" name="Rectangle 5"/>
          <p:cNvSpPr/>
          <p:nvPr/>
        </p:nvSpPr>
        <p:spPr>
          <a:xfrm>
            <a:off x="296946" y="162705"/>
            <a:ext cx="8449725" cy="461665"/>
          </a:xfrm>
          <a:prstGeom prst="rect">
            <a:avLst/>
          </a:prstGeom>
        </p:spPr>
        <p:txBody>
          <a:bodyPr wrap="square">
            <a:spAutoFit/>
          </a:bodyPr>
          <a:lstStyle/>
          <a:p>
            <a:r>
              <a:rPr lang="en-US" sz="2400" b="1" dirty="0" smtClean="0"/>
              <a:t>TB </a:t>
            </a:r>
            <a:r>
              <a:rPr lang="en-US" sz="2400" b="1" dirty="0"/>
              <a:t>R&amp;</a:t>
            </a:r>
            <a:r>
              <a:rPr lang="en-US" sz="2400" b="1" dirty="0" smtClean="0"/>
              <a:t>D PDPs and Research Consortia: 2005-2011</a:t>
            </a:r>
            <a:endParaRPr lang="en-US" sz="2400" b="1" dirty="0"/>
          </a:p>
        </p:txBody>
      </p:sp>
      <p:sp>
        <p:nvSpPr>
          <p:cNvPr id="7" name="TextBox 6"/>
          <p:cNvSpPr txBox="1"/>
          <p:nvPr/>
        </p:nvSpPr>
        <p:spPr>
          <a:xfrm>
            <a:off x="36030" y="934609"/>
            <a:ext cx="1096199" cy="307777"/>
          </a:xfrm>
          <a:prstGeom prst="rect">
            <a:avLst/>
          </a:prstGeom>
          <a:noFill/>
        </p:spPr>
        <p:txBody>
          <a:bodyPr wrap="none" rtlCol="0">
            <a:spAutoFit/>
          </a:bodyPr>
          <a:lstStyle/>
          <a:p>
            <a:r>
              <a:rPr lang="en-US" sz="1400" b="1" dirty="0" smtClean="0"/>
              <a:t>$</a:t>
            </a:r>
            <a:r>
              <a:rPr lang="en-US" sz="1400" b="1" dirty="0"/>
              <a:t>6</a:t>
            </a:r>
            <a:r>
              <a:rPr lang="en-US" sz="1400" b="1" dirty="0" smtClean="0"/>
              <a:t>0,000,000</a:t>
            </a:r>
            <a:endParaRPr lang="en-US" sz="1400" b="1" dirty="0"/>
          </a:p>
        </p:txBody>
      </p:sp>
      <p:sp>
        <p:nvSpPr>
          <p:cNvPr id="8" name="TextBox 7"/>
          <p:cNvSpPr txBox="1"/>
          <p:nvPr/>
        </p:nvSpPr>
        <p:spPr>
          <a:xfrm>
            <a:off x="36030" y="1615751"/>
            <a:ext cx="1096199" cy="307777"/>
          </a:xfrm>
          <a:prstGeom prst="rect">
            <a:avLst/>
          </a:prstGeom>
          <a:noFill/>
        </p:spPr>
        <p:txBody>
          <a:bodyPr wrap="none" rtlCol="0">
            <a:spAutoFit/>
          </a:bodyPr>
          <a:lstStyle/>
          <a:p>
            <a:r>
              <a:rPr lang="en-US" sz="1400" b="1" dirty="0" smtClean="0"/>
              <a:t>$</a:t>
            </a:r>
            <a:r>
              <a:rPr lang="en-US" sz="1400" b="1" dirty="0"/>
              <a:t>4</a:t>
            </a:r>
            <a:r>
              <a:rPr lang="en-US" sz="1400" b="1" dirty="0" smtClean="0"/>
              <a:t>5,000,000</a:t>
            </a:r>
            <a:endParaRPr lang="en-US" sz="1400" b="1" dirty="0"/>
          </a:p>
        </p:txBody>
      </p:sp>
      <p:sp>
        <p:nvSpPr>
          <p:cNvPr id="9" name="TextBox 8"/>
          <p:cNvSpPr txBox="1"/>
          <p:nvPr/>
        </p:nvSpPr>
        <p:spPr>
          <a:xfrm>
            <a:off x="36030" y="2323947"/>
            <a:ext cx="1096199" cy="307777"/>
          </a:xfrm>
          <a:prstGeom prst="rect">
            <a:avLst/>
          </a:prstGeom>
          <a:noFill/>
        </p:spPr>
        <p:txBody>
          <a:bodyPr wrap="none" rtlCol="0">
            <a:spAutoFit/>
          </a:bodyPr>
          <a:lstStyle/>
          <a:p>
            <a:r>
              <a:rPr lang="en-US" sz="1400" b="1" dirty="0" smtClean="0"/>
              <a:t>$30,000,000</a:t>
            </a:r>
            <a:endParaRPr lang="en-US" sz="1400" b="1" dirty="0"/>
          </a:p>
        </p:txBody>
      </p:sp>
      <p:sp>
        <p:nvSpPr>
          <p:cNvPr id="10" name="TextBox 9"/>
          <p:cNvSpPr txBox="1"/>
          <p:nvPr/>
        </p:nvSpPr>
        <p:spPr>
          <a:xfrm>
            <a:off x="36030" y="2962315"/>
            <a:ext cx="1096199" cy="307777"/>
          </a:xfrm>
          <a:prstGeom prst="rect">
            <a:avLst/>
          </a:prstGeom>
          <a:noFill/>
        </p:spPr>
        <p:txBody>
          <a:bodyPr wrap="none" rtlCol="0">
            <a:spAutoFit/>
          </a:bodyPr>
          <a:lstStyle/>
          <a:p>
            <a:r>
              <a:rPr lang="en-US" sz="1400" b="1" dirty="0" smtClean="0"/>
              <a:t>$15,000,000</a:t>
            </a:r>
            <a:endParaRPr lang="en-US" sz="1400" b="1" dirty="0"/>
          </a:p>
        </p:txBody>
      </p:sp>
      <p:sp>
        <p:nvSpPr>
          <p:cNvPr id="11" name="TextBox 10"/>
          <p:cNvSpPr txBox="1"/>
          <p:nvPr/>
        </p:nvSpPr>
        <p:spPr>
          <a:xfrm>
            <a:off x="843793" y="3686296"/>
            <a:ext cx="366657" cy="307777"/>
          </a:xfrm>
          <a:prstGeom prst="rect">
            <a:avLst/>
          </a:prstGeom>
          <a:noFill/>
        </p:spPr>
        <p:txBody>
          <a:bodyPr wrap="none" rtlCol="0">
            <a:spAutoFit/>
          </a:bodyPr>
          <a:lstStyle/>
          <a:p>
            <a:r>
              <a:rPr lang="en-US" sz="1400" b="1" dirty="0" smtClean="0"/>
              <a:t>$0</a:t>
            </a:r>
            <a:endParaRPr lang="en-US" sz="1400" b="1" dirty="0"/>
          </a:p>
        </p:txBody>
      </p:sp>
      <p:sp>
        <p:nvSpPr>
          <p:cNvPr id="12" name="TextBox 11"/>
          <p:cNvSpPr txBox="1"/>
          <p:nvPr/>
        </p:nvSpPr>
        <p:spPr>
          <a:xfrm>
            <a:off x="1118934" y="3970487"/>
            <a:ext cx="547446" cy="276999"/>
          </a:xfrm>
          <a:prstGeom prst="rect">
            <a:avLst/>
          </a:prstGeom>
          <a:noFill/>
        </p:spPr>
        <p:txBody>
          <a:bodyPr wrap="none" rtlCol="0">
            <a:spAutoFit/>
          </a:bodyPr>
          <a:lstStyle/>
          <a:p>
            <a:r>
              <a:rPr lang="en-US" sz="1200" b="1" dirty="0" err="1" smtClean="0"/>
              <a:t>Aeras</a:t>
            </a:r>
            <a:endParaRPr lang="en-US" sz="1400" b="1" dirty="0"/>
          </a:p>
        </p:txBody>
      </p:sp>
      <p:sp>
        <p:nvSpPr>
          <p:cNvPr id="26" name="TextBox 25"/>
          <p:cNvSpPr txBox="1"/>
          <p:nvPr/>
        </p:nvSpPr>
        <p:spPr>
          <a:xfrm>
            <a:off x="1764965" y="3970487"/>
            <a:ext cx="672329" cy="276999"/>
          </a:xfrm>
          <a:prstGeom prst="rect">
            <a:avLst/>
          </a:prstGeom>
          <a:noFill/>
        </p:spPr>
        <p:txBody>
          <a:bodyPr wrap="none" rtlCol="0">
            <a:spAutoFit/>
          </a:bodyPr>
          <a:lstStyle/>
          <a:p>
            <a:r>
              <a:rPr lang="en-US" sz="1200" b="1" dirty="0" smtClean="0"/>
              <a:t>CREATE</a:t>
            </a:r>
            <a:endParaRPr lang="en-US" sz="1400" b="1" dirty="0"/>
          </a:p>
        </p:txBody>
      </p:sp>
      <p:sp>
        <p:nvSpPr>
          <p:cNvPr id="27" name="TextBox 26"/>
          <p:cNvSpPr txBox="1"/>
          <p:nvPr/>
        </p:nvSpPr>
        <p:spPr>
          <a:xfrm>
            <a:off x="2539947" y="3970487"/>
            <a:ext cx="494697" cy="276999"/>
          </a:xfrm>
          <a:prstGeom prst="rect">
            <a:avLst/>
          </a:prstGeom>
          <a:noFill/>
        </p:spPr>
        <p:txBody>
          <a:bodyPr wrap="none" rtlCol="0">
            <a:spAutoFit/>
          </a:bodyPr>
          <a:lstStyle/>
          <a:p>
            <a:pPr algn="ctr"/>
            <a:r>
              <a:rPr lang="en-US" sz="1200" b="1" dirty="0" smtClean="0"/>
              <a:t>FIND</a:t>
            </a:r>
            <a:endParaRPr lang="en-US" sz="1400" b="1" dirty="0"/>
          </a:p>
        </p:txBody>
      </p:sp>
      <p:sp>
        <p:nvSpPr>
          <p:cNvPr id="28" name="TextBox 27"/>
          <p:cNvSpPr txBox="1"/>
          <p:nvPr/>
        </p:nvSpPr>
        <p:spPr>
          <a:xfrm>
            <a:off x="2884856" y="3970487"/>
            <a:ext cx="1057600" cy="276999"/>
          </a:xfrm>
          <a:prstGeom prst="rect">
            <a:avLst/>
          </a:prstGeom>
          <a:noFill/>
        </p:spPr>
        <p:txBody>
          <a:bodyPr wrap="square" rtlCol="0">
            <a:spAutoFit/>
          </a:bodyPr>
          <a:lstStyle/>
          <a:p>
            <a:pPr algn="ctr"/>
            <a:r>
              <a:rPr lang="en-US" sz="1200" b="1" dirty="0" smtClean="0"/>
              <a:t>TB Alliance</a:t>
            </a:r>
            <a:endParaRPr lang="en-US" sz="1200" b="1" dirty="0"/>
          </a:p>
        </p:txBody>
      </p:sp>
      <p:sp>
        <p:nvSpPr>
          <p:cNvPr id="29" name="TextBox 28"/>
          <p:cNvSpPr txBox="1"/>
          <p:nvPr/>
        </p:nvSpPr>
        <p:spPr>
          <a:xfrm>
            <a:off x="3886584" y="3970487"/>
            <a:ext cx="612818" cy="276999"/>
          </a:xfrm>
          <a:prstGeom prst="rect">
            <a:avLst/>
          </a:prstGeom>
          <a:noFill/>
        </p:spPr>
        <p:txBody>
          <a:bodyPr wrap="none" rtlCol="0">
            <a:spAutoFit/>
          </a:bodyPr>
          <a:lstStyle/>
          <a:p>
            <a:r>
              <a:rPr lang="en-US" sz="1200" b="1" dirty="0" smtClean="0"/>
              <a:t>TBVAC</a:t>
            </a:r>
            <a:endParaRPr lang="en-US" sz="1200" b="1" dirty="0"/>
          </a:p>
        </p:txBody>
      </p:sp>
      <p:sp>
        <p:nvSpPr>
          <p:cNvPr id="30" name="TextBox 29"/>
          <p:cNvSpPr txBox="1"/>
          <p:nvPr/>
        </p:nvSpPr>
        <p:spPr>
          <a:xfrm>
            <a:off x="4629919" y="3970487"/>
            <a:ext cx="444503" cy="276999"/>
          </a:xfrm>
          <a:prstGeom prst="rect">
            <a:avLst/>
          </a:prstGeom>
          <a:noFill/>
        </p:spPr>
        <p:txBody>
          <a:bodyPr wrap="none" rtlCol="0">
            <a:spAutoFit/>
          </a:bodyPr>
          <a:lstStyle/>
          <a:p>
            <a:r>
              <a:rPr lang="en-US" sz="1200" b="1" dirty="0" smtClean="0"/>
              <a:t>TDR</a:t>
            </a:r>
            <a:endParaRPr lang="en-US" sz="1200" b="1" dirty="0"/>
          </a:p>
        </p:txBody>
      </p:sp>
      <p:sp>
        <p:nvSpPr>
          <p:cNvPr id="31" name="TextBox 30"/>
          <p:cNvSpPr txBox="1"/>
          <p:nvPr/>
        </p:nvSpPr>
        <p:spPr>
          <a:xfrm>
            <a:off x="5291456" y="3970487"/>
            <a:ext cx="479618" cy="276999"/>
          </a:xfrm>
          <a:prstGeom prst="rect">
            <a:avLst/>
          </a:prstGeom>
          <a:noFill/>
        </p:spPr>
        <p:txBody>
          <a:bodyPr wrap="none" rtlCol="0">
            <a:spAutoFit/>
          </a:bodyPr>
          <a:lstStyle/>
          <a:p>
            <a:pPr algn="r"/>
            <a:r>
              <a:rPr lang="en-US" sz="1200" b="1" dirty="0" smtClean="0"/>
              <a:t>TBVI</a:t>
            </a:r>
            <a:endParaRPr lang="en-US" sz="1200" b="1" dirty="0"/>
          </a:p>
        </p:txBody>
      </p:sp>
      <p:sp>
        <p:nvSpPr>
          <p:cNvPr id="32" name="TextBox 31"/>
          <p:cNvSpPr txBox="1"/>
          <p:nvPr/>
        </p:nvSpPr>
        <p:spPr>
          <a:xfrm>
            <a:off x="5951086" y="3970487"/>
            <a:ext cx="521447" cy="276999"/>
          </a:xfrm>
          <a:prstGeom prst="rect">
            <a:avLst/>
          </a:prstGeom>
          <a:noFill/>
        </p:spPr>
        <p:txBody>
          <a:bodyPr wrap="none" rtlCol="0">
            <a:spAutoFit/>
          </a:bodyPr>
          <a:lstStyle/>
          <a:p>
            <a:pPr algn="r"/>
            <a:r>
              <a:rPr lang="en-US" sz="1200" b="1" dirty="0" smtClean="0"/>
              <a:t>OETC</a:t>
            </a:r>
            <a:endParaRPr lang="en-US" sz="1200" b="1" dirty="0"/>
          </a:p>
        </p:txBody>
      </p:sp>
      <p:sp>
        <p:nvSpPr>
          <p:cNvPr id="33" name="TextBox 32"/>
          <p:cNvSpPr txBox="1"/>
          <p:nvPr/>
        </p:nvSpPr>
        <p:spPr>
          <a:xfrm>
            <a:off x="7185087" y="3970487"/>
            <a:ext cx="660983" cy="276999"/>
          </a:xfrm>
          <a:prstGeom prst="rect">
            <a:avLst/>
          </a:prstGeom>
          <a:noFill/>
        </p:spPr>
        <p:txBody>
          <a:bodyPr wrap="none" rtlCol="0">
            <a:spAutoFit/>
          </a:bodyPr>
          <a:lstStyle/>
          <a:p>
            <a:r>
              <a:rPr lang="en-US" sz="1200" b="1" dirty="0" smtClean="0"/>
              <a:t>NM4TB</a:t>
            </a:r>
            <a:endParaRPr lang="en-US" sz="1200" b="1" dirty="0"/>
          </a:p>
        </p:txBody>
      </p:sp>
      <p:sp>
        <p:nvSpPr>
          <p:cNvPr id="34" name="TextBox 33"/>
          <p:cNvSpPr txBox="1"/>
          <p:nvPr/>
        </p:nvSpPr>
        <p:spPr>
          <a:xfrm>
            <a:off x="545402" y="4397042"/>
            <a:ext cx="479618" cy="261610"/>
          </a:xfrm>
          <a:prstGeom prst="rect">
            <a:avLst/>
          </a:prstGeom>
          <a:noFill/>
        </p:spPr>
        <p:txBody>
          <a:bodyPr wrap="none" rtlCol="0">
            <a:spAutoFit/>
          </a:bodyPr>
          <a:lstStyle/>
          <a:p>
            <a:r>
              <a:rPr lang="en-US" sz="1100" b="1" dirty="0" smtClean="0"/>
              <a:t>2005</a:t>
            </a:r>
            <a:endParaRPr lang="en-US" sz="1100" b="1" dirty="0"/>
          </a:p>
        </p:txBody>
      </p:sp>
      <p:sp>
        <p:nvSpPr>
          <p:cNvPr id="41" name="TextBox 40"/>
          <p:cNvSpPr txBox="1"/>
          <p:nvPr/>
        </p:nvSpPr>
        <p:spPr>
          <a:xfrm>
            <a:off x="545402" y="4719949"/>
            <a:ext cx="470652" cy="261610"/>
          </a:xfrm>
          <a:prstGeom prst="rect">
            <a:avLst/>
          </a:prstGeom>
          <a:noFill/>
        </p:spPr>
        <p:txBody>
          <a:bodyPr wrap="none" rtlCol="0">
            <a:spAutoFit/>
          </a:bodyPr>
          <a:lstStyle/>
          <a:p>
            <a:r>
              <a:rPr lang="en-US" sz="1100" b="1" dirty="0" smtClean="0"/>
              <a:t>2006</a:t>
            </a:r>
            <a:endParaRPr lang="en-US" sz="1100" b="1" dirty="0"/>
          </a:p>
        </p:txBody>
      </p:sp>
      <p:sp>
        <p:nvSpPr>
          <p:cNvPr id="42" name="TextBox 41"/>
          <p:cNvSpPr txBox="1"/>
          <p:nvPr/>
        </p:nvSpPr>
        <p:spPr>
          <a:xfrm>
            <a:off x="545402" y="5044189"/>
            <a:ext cx="470652" cy="261610"/>
          </a:xfrm>
          <a:prstGeom prst="rect">
            <a:avLst/>
          </a:prstGeom>
          <a:noFill/>
        </p:spPr>
        <p:txBody>
          <a:bodyPr wrap="none" rtlCol="0">
            <a:spAutoFit/>
          </a:bodyPr>
          <a:lstStyle/>
          <a:p>
            <a:r>
              <a:rPr lang="en-US" sz="1100" b="1" dirty="0" smtClean="0"/>
              <a:t>2007</a:t>
            </a:r>
            <a:endParaRPr lang="en-US" sz="1100" b="1" dirty="0"/>
          </a:p>
        </p:txBody>
      </p:sp>
      <p:sp>
        <p:nvSpPr>
          <p:cNvPr id="43" name="TextBox 42"/>
          <p:cNvSpPr txBox="1"/>
          <p:nvPr/>
        </p:nvSpPr>
        <p:spPr>
          <a:xfrm>
            <a:off x="545402" y="5375911"/>
            <a:ext cx="470652" cy="261610"/>
          </a:xfrm>
          <a:prstGeom prst="rect">
            <a:avLst/>
          </a:prstGeom>
          <a:noFill/>
        </p:spPr>
        <p:txBody>
          <a:bodyPr wrap="none" rtlCol="0">
            <a:spAutoFit/>
          </a:bodyPr>
          <a:lstStyle/>
          <a:p>
            <a:r>
              <a:rPr lang="en-US" sz="1100" b="1" dirty="0" smtClean="0"/>
              <a:t>2008</a:t>
            </a:r>
            <a:endParaRPr lang="en-US" sz="1100" b="1" dirty="0"/>
          </a:p>
        </p:txBody>
      </p:sp>
      <p:sp>
        <p:nvSpPr>
          <p:cNvPr id="44" name="TextBox 43"/>
          <p:cNvSpPr txBox="1"/>
          <p:nvPr/>
        </p:nvSpPr>
        <p:spPr>
          <a:xfrm>
            <a:off x="545402" y="5717944"/>
            <a:ext cx="470652" cy="261610"/>
          </a:xfrm>
          <a:prstGeom prst="rect">
            <a:avLst/>
          </a:prstGeom>
          <a:noFill/>
        </p:spPr>
        <p:txBody>
          <a:bodyPr wrap="none" rtlCol="0">
            <a:spAutoFit/>
          </a:bodyPr>
          <a:lstStyle/>
          <a:p>
            <a:r>
              <a:rPr lang="en-US" sz="1100" b="1" dirty="0" smtClean="0"/>
              <a:t>2009</a:t>
            </a:r>
            <a:endParaRPr lang="en-US" sz="1100" b="1" dirty="0"/>
          </a:p>
        </p:txBody>
      </p:sp>
      <p:sp>
        <p:nvSpPr>
          <p:cNvPr id="45" name="TextBox 44"/>
          <p:cNvSpPr txBox="1"/>
          <p:nvPr/>
        </p:nvSpPr>
        <p:spPr>
          <a:xfrm>
            <a:off x="545402" y="6060829"/>
            <a:ext cx="470652" cy="261610"/>
          </a:xfrm>
          <a:prstGeom prst="rect">
            <a:avLst/>
          </a:prstGeom>
          <a:noFill/>
        </p:spPr>
        <p:txBody>
          <a:bodyPr wrap="none" rtlCol="0">
            <a:spAutoFit/>
          </a:bodyPr>
          <a:lstStyle/>
          <a:p>
            <a:r>
              <a:rPr lang="en-US" sz="1100" b="1" dirty="0" smtClean="0"/>
              <a:t>2010</a:t>
            </a:r>
            <a:endParaRPr lang="en-US" sz="1100" b="1" dirty="0"/>
          </a:p>
        </p:txBody>
      </p:sp>
      <p:sp>
        <p:nvSpPr>
          <p:cNvPr id="46" name="TextBox 45"/>
          <p:cNvSpPr txBox="1"/>
          <p:nvPr/>
        </p:nvSpPr>
        <p:spPr>
          <a:xfrm>
            <a:off x="950865" y="4397042"/>
            <a:ext cx="833632" cy="246221"/>
          </a:xfrm>
          <a:prstGeom prst="rect">
            <a:avLst/>
          </a:prstGeom>
          <a:noFill/>
        </p:spPr>
        <p:txBody>
          <a:bodyPr wrap="none" rtlCol="0">
            <a:spAutoFit/>
          </a:bodyPr>
          <a:lstStyle/>
          <a:p>
            <a:r>
              <a:rPr lang="en-US" sz="1000" dirty="0" smtClean="0"/>
              <a:t>$18,580,139</a:t>
            </a:r>
            <a:endParaRPr lang="en-US" sz="1000" dirty="0"/>
          </a:p>
        </p:txBody>
      </p:sp>
      <p:sp>
        <p:nvSpPr>
          <p:cNvPr id="47" name="TextBox 46"/>
          <p:cNvSpPr txBox="1"/>
          <p:nvPr/>
        </p:nvSpPr>
        <p:spPr>
          <a:xfrm>
            <a:off x="7309600" y="4397042"/>
            <a:ext cx="391178" cy="246221"/>
          </a:xfrm>
          <a:prstGeom prst="rect">
            <a:avLst/>
          </a:prstGeom>
          <a:noFill/>
        </p:spPr>
        <p:txBody>
          <a:bodyPr wrap="none" rtlCol="0">
            <a:spAutoFit/>
          </a:bodyPr>
          <a:lstStyle/>
          <a:p>
            <a:r>
              <a:rPr lang="en-US" sz="1000" dirty="0" smtClean="0"/>
              <a:t>N/A</a:t>
            </a:r>
            <a:endParaRPr lang="en-US" sz="1000" dirty="0"/>
          </a:p>
        </p:txBody>
      </p:sp>
      <p:sp>
        <p:nvSpPr>
          <p:cNvPr id="48" name="TextBox 47"/>
          <p:cNvSpPr txBox="1"/>
          <p:nvPr/>
        </p:nvSpPr>
        <p:spPr>
          <a:xfrm>
            <a:off x="950865" y="4719949"/>
            <a:ext cx="833632" cy="246221"/>
          </a:xfrm>
          <a:prstGeom prst="rect">
            <a:avLst/>
          </a:prstGeom>
          <a:noFill/>
        </p:spPr>
        <p:txBody>
          <a:bodyPr wrap="none" rtlCol="0">
            <a:spAutoFit/>
          </a:bodyPr>
          <a:lstStyle/>
          <a:p>
            <a:r>
              <a:rPr lang="en-US" sz="1000" dirty="0" smtClean="0"/>
              <a:t>$25,923,809</a:t>
            </a:r>
            <a:endParaRPr lang="en-US" sz="1000" dirty="0"/>
          </a:p>
        </p:txBody>
      </p:sp>
      <p:sp>
        <p:nvSpPr>
          <p:cNvPr id="49" name="TextBox 48"/>
          <p:cNvSpPr txBox="1"/>
          <p:nvPr/>
        </p:nvSpPr>
        <p:spPr>
          <a:xfrm>
            <a:off x="3114035" y="4719949"/>
            <a:ext cx="838691" cy="246221"/>
          </a:xfrm>
          <a:prstGeom prst="rect">
            <a:avLst/>
          </a:prstGeom>
          <a:noFill/>
        </p:spPr>
        <p:txBody>
          <a:bodyPr wrap="none" rtlCol="0">
            <a:spAutoFit/>
          </a:bodyPr>
          <a:lstStyle/>
          <a:p>
            <a:r>
              <a:rPr lang="en-US" sz="1000" dirty="0" smtClean="0"/>
              <a:t>$14,808,362</a:t>
            </a:r>
          </a:p>
        </p:txBody>
      </p:sp>
      <p:sp>
        <p:nvSpPr>
          <p:cNvPr id="50" name="TextBox 49"/>
          <p:cNvSpPr txBox="1"/>
          <p:nvPr/>
        </p:nvSpPr>
        <p:spPr>
          <a:xfrm>
            <a:off x="7233400" y="4719949"/>
            <a:ext cx="768635" cy="246221"/>
          </a:xfrm>
          <a:prstGeom prst="rect">
            <a:avLst/>
          </a:prstGeom>
          <a:noFill/>
        </p:spPr>
        <p:txBody>
          <a:bodyPr wrap="none" rtlCol="0">
            <a:spAutoFit/>
          </a:bodyPr>
          <a:lstStyle/>
          <a:p>
            <a:r>
              <a:rPr lang="en-US" sz="1000" dirty="0" smtClean="0"/>
              <a:t>$2,214,000</a:t>
            </a:r>
            <a:endParaRPr lang="en-US" sz="1000" dirty="0"/>
          </a:p>
        </p:txBody>
      </p:sp>
      <p:sp>
        <p:nvSpPr>
          <p:cNvPr id="51" name="TextBox 50"/>
          <p:cNvSpPr txBox="1"/>
          <p:nvPr/>
        </p:nvSpPr>
        <p:spPr>
          <a:xfrm>
            <a:off x="950865" y="5044189"/>
            <a:ext cx="833632" cy="246221"/>
          </a:xfrm>
          <a:prstGeom prst="rect">
            <a:avLst/>
          </a:prstGeom>
          <a:noFill/>
        </p:spPr>
        <p:txBody>
          <a:bodyPr wrap="none" rtlCol="0">
            <a:spAutoFit/>
          </a:bodyPr>
          <a:lstStyle/>
          <a:p>
            <a:r>
              <a:rPr lang="en-US" sz="1000" dirty="0" smtClean="0"/>
              <a:t>$37,704,051</a:t>
            </a:r>
            <a:endParaRPr lang="en-US" sz="1000" dirty="0"/>
          </a:p>
        </p:txBody>
      </p:sp>
      <p:sp>
        <p:nvSpPr>
          <p:cNvPr id="52" name="TextBox 51"/>
          <p:cNvSpPr txBox="1"/>
          <p:nvPr/>
        </p:nvSpPr>
        <p:spPr>
          <a:xfrm>
            <a:off x="3114035" y="5044189"/>
            <a:ext cx="838691" cy="246221"/>
          </a:xfrm>
          <a:prstGeom prst="rect">
            <a:avLst/>
          </a:prstGeom>
          <a:noFill/>
        </p:spPr>
        <p:txBody>
          <a:bodyPr wrap="none" rtlCol="0">
            <a:spAutoFit/>
          </a:bodyPr>
          <a:lstStyle/>
          <a:p>
            <a:r>
              <a:rPr lang="en-US" sz="1000" dirty="0" smtClean="0"/>
              <a:t>$22,624,182</a:t>
            </a:r>
            <a:endParaRPr lang="en-US" sz="1000" dirty="0"/>
          </a:p>
        </p:txBody>
      </p:sp>
      <p:sp>
        <p:nvSpPr>
          <p:cNvPr id="53" name="TextBox 52"/>
          <p:cNvSpPr txBox="1"/>
          <p:nvPr/>
        </p:nvSpPr>
        <p:spPr>
          <a:xfrm>
            <a:off x="7233400" y="5044189"/>
            <a:ext cx="768635" cy="246221"/>
          </a:xfrm>
          <a:prstGeom prst="rect">
            <a:avLst/>
          </a:prstGeom>
          <a:noFill/>
        </p:spPr>
        <p:txBody>
          <a:bodyPr wrap="none" rtlCol="0">
            <a:spAutoFit/>
          </a:bodyPr>
          <a:lstStyle/>
          <a:p>
            <a:r>
              <a:rPr lang="en-US" sz="1000" dirty="0" smtClean="0"/>
              <a:t>$2,214,000</a:t>
            </a:r>
            <a:endParaRPr lang="en-US" sz="1000" dirty="0"/>
          </a:p>
        </p:txBody>
      </p:sp>
      <p:sp>
        <p:nvSpPr>
          <p:cNvPr id="54" name="TextBox 53"/>
          <p:cNvSpPr txBox="1"/>
          <p:nvPr/>
        </p:nvSpPr>
        <p:spPr>
          <a:xfrm>
            <a:off x="950865" y="5375911"/>
            <a:ext cx="838691" cy="246221"/>
          </a:xfrm>
          <a:prstGeom prst="rect">
            <a:avLst/>
          </a:prstGeom>
          <a:noFill/>
        </p:spPr>
        <p:txBody>
          <a:bodyPr wrap="none" rtlCol="0">
            <a:spAutoFit/>
          </a:bodyPr>
          <a:lstStyle/>
          <a:p>
            <a:r>
              <a:rPr lang="en-US" sz="1000" dirty="0" smtClean="0"/>
              <a:t>$48,679,266</a:t>
            </a:r>
            <a:endParaRPr lang="en-US" sz="1000" dirty="0"/>
          </a:p>
        </p:txBody>
      </p:sp>
      <p:sp>
        <p:nvSpPr>
          <p:cNvPr id="55" name="TextBox 54"/>
          <p:cNvSpPr txBox="1"/>
          <p:nvPr/>
        </p:nvSpPr>
        <p:spPr>
          <a:xfrm>
            <a:off x="3109752" y="5375911"/>
            <a:ext cx="838691" cy="246221"/>
          </a:xfrm>
          <a:prstGeom prst="rect">
            <a:avLst/>
          </a:prstGeom>
          <a:noFill/>
        </p:spPr>
        <p:txBody>
          <a:bodyPr wrap="none" rtlCol="0">
            <a:spAutoFit/>
          </a:bodyPr>
          <a:lstStyle/>
          <a:p>
            <a:r>
              <a:rPr lang="en-US" sz="1000" dirty="0" smtClean="0"/>
              <a:t>$26,885,734</a:t>
            </a:r>
            <a:endParaRPr lang="en-US" sz="1000" dirty="0"/>
          </a:p>
        </p:txBody>
      </p:sp>
      <p:sp>
        <p:nvSpPr>
          <p:cNvPr id="56" name="TextBox 55"/>
          <p:cNvSpPr txBox="1"/>
          <p:nvPr/>
        </p:nvSpPr>
        <p:spPr>
          <a:xfrm>
            <a:off x="7233400" y="5375911"/>
            <a:ext cx="797833" cy="253916"/>
          </a:xfrm>
          <a:prstGeom prst="rect">
            <a:avLst/>
          </a:prstGeom>
          <a:noFill/>
        </p:spPr>
        <p:txBody>
          <a:bodyPr wrap="none" rtlCol="0">
            <a:spAutoFit/>
          </a:bodyPr>
          <a:lstStyle/>
          <a:p>
            <a:r>
              <a:rPr lang="en-US" sz="1000" dirty="0"/>
              <a:t>$2,214,000</a:t>
            </a:r>
          </a:p>
        </p:txBody>
      </p:sp>
      <p:sp>
        <p:nvSpPr>
          <p:cNvPr id="57" name="TextBox 56"/>
          <p:cNvSpPr txBox="1"/>
          <p:nvPr/>
        </p:nvSpPr>
        <p:spPr>
          <a:xfrm>
            <a:off x="950865" y="5717944"/>
            <a:ext cx="833632" cy="246221"/>
          </a:xfrm>
          <a:prstGeom prst="rect">
            <a:avLst/>
          </a:prstGeom>
          <a:noFill/>
        </p:spPr>
        <p:txBody>
          <a:bodyPr wrap="none" rtlCol="0">
            <a:spAutoFit/>
          </a:bodyPr>
          <a:lstStyle/>
          <a:p>
            <a:r>
              <a:rPr lang="en-US" sz="1000" dirty="0" smtClean="0"/>
              <a:t>$50,792,515</a:t>
            </a:r>
            <a:endParaRPr lang="en-US" sz="1000" dirty="0"/>
          </a:p>
        </p:txBody>
      </p:sp>
      <p:sp>
        <p:nvSpPr>
          <p:cNvPr id="58" name="TextBox 57"/>
          <p:cNvSpPr txBox="1"/>
          <p:nvPr/>
        </p:nvSpPr>
        <p:spPr>
          <a:xfrm>
            <a:off x="3114035" y="5717944"/>
            <a:ext cx="838691" cy="246221"/>
          </a:xfrm>
          <a:prstGeom prst="rect">
            <a:avLst/>
          </a:prstGeom>
          <a:noFill/>
        </p:spPr>
        <p:txBody>
          <a:bodyPr wrap="none" rtlCol="0">
            <a:spAutoFit/>
          </a:bodyPr>
          <a:lstStyle/>
          <a:p>
            <a:r>
              <a:rPr lang="en-US" sz="1000" dirty="0" smtClean="0"/>
              <a:t>$35,643,490</a:t>
            </a:r>
            <a:endParaRPr lang="en-US" sz="1000" dirty="0"/>
          </a:p>
        </p:txBody>
      </p:sp>
      <p:sp>
        <p:nvSpPr>
          <p:cNvPr id="59" name="TextBox 58"/>
          <p:cNvSpPr txBox="1"/>
          <p:nvPr/>
        </p:nvSpPr>
        <p:spPr>
          <a:xfrm>
            <a:off x="7233400" y="5717944"/>
            <a:ext cx="768635" cy="246221"/>
          </a:xfrm>
          <a:prstGeom prst="rect">
            <a:avLst/>
          </a:prstGeom>
          <a:noFill/>
        </p:spPr>
        <p:txBody>
          <a:bodyPr wrap="none" rtlCol="0">
            <a:spAutoFit/>
          </a:bodyPr>
          <a:lstStyle/>
          <a:p>
            <a:r>
              <a:rPr lang="en-US" sz="1000" dirty="0"/>
              <a:t>$2,214,000</a:t>
            </a:r>
          </a:p>
        </p:txBody>
      </p:sp>
      <p:sp>
        <p:nvSpPr>
          <p:cNvPr id="60" name="TextBox 59"/>
          <p:cNvSpPr txBox="1"/>
          <p:nvPr/>
        </p:nvSpPr>
        <p:spPr>
          <a:xfrm>
            <a:off x="950865" y="6060829"/>
            <a:ext cx="838691" cy="246221"/>
          </a:xfrm>
          <a:prstGeom prst="rect">
            <a:avLst/>
          </a:prstGeom>
          <a:noFill/>
        </p:spPr>
        <p:txBody>
          <a:bodyPr wrap="none" rtlCol="0">
            <a:spAutoFit/>
          </a:bodyPr>
          <a:lstStyle/>
          <a:p>
            <a:r>
              <a:rPr lang="en-US" sz="1000" dirty="0" smtClean="0"/>
              <a:t>$41,572,980</a:t>
            </a:r>
            <a:endParaRPr lang="en-US" sz="1000" dirty="0"/>
          </a:p>
        </p:txBody>
      </p:sp>
      <p:sp>
        <p:nvSpPr>
          <p:cNvPr id="61" name="TextBox 60"/>
          <p:cNvSpPr txBox="1"/>
          <p:nvPr/>
        </p:nvSpPr>
        <p:spPr>
          <a:xfrm>
            <a:off x="3109752" y="6060829"/>
            <a:ext cx="838691" cy="246221"/>
          </a:xfrm>
          <a:prstGeom prst="rect">
            <a:avLst/>
          </a:prstGeom>
          <a:noFill/>
        </p:spPr>
        <p:txBody>
          <a:bodyPr wrap="none" rtlCol="0">
            <a:spAutoFit/>
          </a:bodyPr>
          <a:lstStyle/>
          <a:p>
            <a:r>
              <a:rPr lang="en-US" sz="1000" dirty="0" smtClean="0"/>
              <a:t>$37,538,794</a:t>
            </a:r>
            <a:endParaRPr lang="en-US" sz="1000" dirty="0"/>
          </a:p>
        </p:txBody>
      </p:sp>
      <p:sp>
        <p:nvSpPr>
          <p:cNvPr id="62" name="TextBox 61"/>
          <p:cNvSpPr txBox="1"/>
          <p:nvPr/>
        </p:nvSpPr>
        <p:spPr>
          <a:xfrm>
            <a:off x="7233400" y="6060829"/>
            <a:ext cx="768635" cy="246221"/>
          </a:xfrm>
          <a:prstGeom prst="rect">
            <a:avLst/>
          </a:prstGeom>
          <a:noFill/>
        </p:spPr>
        <p:txBody>
          <a:bodyPr wrap="none" rtlCol="0">
            <a:spAutoFit/>
          </a:bodyPr>
          <a:lstStyle/>
          <a:p>
            <a:r>
              <a:rPr lang="en-US" sz="1000" dirty="0"/>
              <a:t>$2,214,000</a:t>
            </a:r>
          </a:p>
        </p:txBody>
      </p:sp>
      <p:cxnSp>
        <p:nvCxnSpPr>
          <p:cNvPr id="63" name="Straight Connector 62"/>
          <p:cNvCxnSpPr/>
          <p:nvPr/>
        </p:nvCxnSpPr>
        <p:spPr>
          <a:xfrm>
            <a:off x="278805" y="4402529"/>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8805" y="4717049"/>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78805" y="5026102"/>
            <a:ext cx="8375509" cy="1518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78805" y="5379039"/>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78805" y="5707069"/>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78805" y="6028007"/>
            <a:ext cx="8375509" cy="791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78805" y="6372849"/>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661239" y="4397042"/>
            <a:ext cx="838691" cy="246221"/>
          </a:xfrm>
          <a:prstGeom prst="rect">
            <a:avLst/>
          </a:prstGeom>
          <a:noFill/>
        </p:spPr>
        <p:txBody>
          <a:bodyPr wrap="none" rtlCol="0">
            <a:spAutoFit/>
          </a:bodyPr>
          <a:lstStyle/>
          <a:p>
            <a:pPr algn="r"/>
            <a:r>
              <a:rPr lang="en-US" sz="1000" dirty="0" smtClean="0"/>
              <a:t>$10,000,000</a:t>
            </a:r>
            <a:endParaRPr lang="en-US" sz="1000" dirty="0"/>
          </a:p>
        </p:txBody>
      </p:sp>
      <p:sp>
        <p:nvSpPr>
          <p:cNvPr id="71" name="TextBox 70"/>
          <p:cNvSpPr txBox="1"/>
          <p:nvPr/>
        </p:nvSpPr>
        <p:spPr>
          <a:xfrm>
            <a:off x="1731295" y="4719949"/>
            <a:ext cx="768635" cy="246221"/>
          </a:xfrm>
          <a:prstGeom prst="rect">
            <a:avLst/>
          </a:prstGeom>
          <a:noFill/>
        </p:spPr>
        <p:txBody>
          <a:bodyPr wrap="none" rtlCol="0">
            <a:spAutoFit/>
          </a:bodyPr>
          <a:lstStyle/>
          <a:p>
            <a:pPr algn="r"/>
            <a:r>
              <a:rPr lang="en-US" sz="1000" dirty="0" smtClean="0"/>
              <a:t>$8,298,826</a:t>
            </a:r>
            <a:endParaRPr lang="en-US" sz="1000" dirty="0"/>
          </a:p>
        </p:txBody>
      </p:sp>
      <p:sp>
        <p:nvSpPr>
          <p:cNvPr id="72" name="TextBox 71"/>
          <p:cNvSpPr txBox="1"/>
          <p:nvPr/>
        </p:nvSpPr>
        <p:spPr>
          <a:xfrm>
            <a:off x="1661239" y="5044189"/>
            <a:ext cx="838691" cy="246221"/>
          </a:xfrm>
          <a:prstGeom prst="rect">
            <a:avLst/>
          </a:prstGeom>
          <a:noFill/>
        </p:spPr>
        <p:txBody>
          <a:bodyPr wrap="none" rtlCol="0">
            <a:spAutoFit/>
          </a:bodyPr>
          <a:lstStyle/>
          <a:p>
            <a:pPr algn="r"/>
            <a:r>
              <a:rPr lang="en-US" sz="1000" dirty="0" smtClean="0"/>
              <a:t>$12,375,000</a:t>
            </a:r>
            <a:endParaRPr lang="en-US" sz="1000" dirty="0"/>
          </a:p>
        </p:txBody>
      </p:sp>
      <p:sp>
        <p:nvSpPr>
          <p:cNvPr id="73" name="TextBox 72"/>
          <p:cNvSpPr txBox="1"/>
          <p:nvPr/>
        </p:nvSpPr>
        <p:spPr>
          <a:xfrm>
            <a:off x="1666298" y="5375911"/>
            <a:ext cx="833632" cy="246221"/>
          </a:xfrm>
          <a:prstGeom prst="rect">
            <a:avLst/>
          </a:prstGeom>
          <a:noFill/>
        </p:spPr>
        <p:txBody>
          <a:bodyPr wrap="none" rtlCol="0">
            <a:spAutoFit/>
          </a:bodyPr>
          <a:lstStyle/>
          <a:p>
            <a:pPr algn="r"/>
            <a:r>
              <a:rPr lang="en-US" sz="1000" dirty="0" smtClean="0"/>
              <a:t>$18,493,585</a:t>
            </a:r>
            <a:endParaRPr lang="en-US" sz="1000" dirty="0"/>
          </a:p>
        </p:txBody>
      </p:sp>
      <p:sp>
        <p:nvSpPr>
          <p:cNvPr id="74" name="TextBox 73"/>
          <p:cNvSpPr txBox="1"/>
          <p:nvPr/>
        </p:nvSpPr>
        <p:spPr>
          <a:xfrm>
            <a:off x="1666298" y="5717944"/>
            <a:ext cx="833632" cy="246221"/>
          </a:xfrm>
          <a:prstGeom prst="rect">
            <a:avLst/>
          </a:prstGeom>
          <a:noFill/>
        </p:spPr>
        <p:txBody>
          <a:bodyPr wrap="none" rtlCol="0">
            <a:spAutoFit/>
          </a:bodyPr>
          <a:lstStyle/>
          <a:p>
            <a:pPr algn="r"/>
            <a:r>
              <a:rPr lang="en-US" sz="1000" dirty="0" smtClean="0"/>
              <a:t>$12,786,985</a:t>
            </a:r>
            <a:endParaRPr lang="en-US" sz="1000" dirty="0"/>
          </a:p>
        </p:txBody>
      </p:sp>
      <p:sp>
        <p:nvSpPr>
          <p:cNvPr id="75" name="TextBox 74"/>
          <p:cNvSpPr txBox="1"/>
          <p:nvPr/>
        </p:nvSpPr>
        <p:spPr>
          <a:xfrm>
            <a:off x="1731295" y="6060829"/>
            <a:ext cx="768635" cy="246221"/>
          </a:xfrm>
          <a:prstGeom prst="rect">
            <a:avLst/>
          </a:prstGeom>
          <a:noFill/>
        </p:spPr>
        <p:txBody>
          <a:bodyPr wrap="none" rtlCol="0">
            <a:spAutoFit/>
          </a:bodyPr>
          <a:lstStyle/>
          <a:p>
            <a:pPr algn="r"/>
            <a:r>
              <a:rPr lang="en-US" sz="1000" dirty="0" smtClean="0"/>
              <a:t>$5,410,545</a:t>
            </a:r>
            <a:endParaRPr lang="en-US" sz="1000" dirty="0"/>
          </a:p>
        </p:txBody>
      </p:sp>
      <p:sp>
        <p:nvSpPr>
          <p:cNvPr id="76" name="TextBox 75"/>
          <p:cNvSpPr txBox="1"/>
          <p:nvPr/>
        </p:nvSpPr>
        <p:spPr>
          <a:xfrm>
            <a:off x="3869365" y="4397042"/>
            <a:ext cx="768635" cy="246221"/>
          </a:xfrm>
          <a:prstGeom prst="rect">
            <a:avLst/>
          </a:prstGeom>
          <a:noFill/>
        </p:spPr>
        <p:txBody>
          <a:bodyPr wrap="none" rtlCol="0">
            <a:spAutoFit/>
          </a:bodyPr>
          <a:lstStyle/>
          <a:p>
            <a:r>
              <a:rPr lang="en-US" sz="1000" dirty="0" smtClean="0"/>
              <a:t>$5,445,450</a:t>
            </a:r>
            <a:endParaRPr lang="en-US" sz="1000" dirty="0"/>
          </a:p>
        </p:txBody>
      </p:sp>
      <p:sp>
        <p:nvSpPr>
          <p:cNvPr id="77" name="TextBox 76"/>
          <p:cNvSpPr txBox="1"/>
          <p:nvPr/>
        </p:nvSpPr>
        <p:spPr>
          <a:xfrm>
            <a:off x="3869365" y="4719949"/>
            <a:ext cx="768635" cy="246221"/>
          </a:xfrm>
          <a:prstGeom prst="rect">
            <a:avLst/>
          </a:prstGeom>
          <a:noFill/>
        </p:spPr>
        <p:txBody>
          <a:bodyPr wrap="none" rtlCol="0">
            <a:spAutoFit/>
          </a:bodyPr>
          <a:lstStyle/>
          <a:p>
            <a:r>
              <a:rPr lang="en-US" sz="1000" dirty="0" smtClean="0"/>
              <a:t>$4,451,895</a:t>
            </a:r>
            <a:endParaRPr lang="en-US" sz="1000" dirty="0"/>
          </a:p>
        </p:txBody>
      </p:sp>
      <p:sp>
        <p:nvSpPr>
          <p:cNvPr id="78" name="TextBox 77"/>
          <p:cNvSpPr txBox="1"/>
          <p:nvPr/>
        </p:nvSpPr>
        <p:spPr>
          <a:xfrm>
            <a:off x="3869365" y="5044189"/>
            <a:ext cx="768635" cy="246221"/>
          </a:xfrm>
          <a:prstGeom prst="rect">
            <a:avLst/>
          </a:prstGeom>
          <a:noFill/>
        </p:spPr>
        <p:txBody>
          <a:bodyPr wrap="none" rtlCol="0">
            <a:spAutoFit/>
          </a:bodyPr>
          <a:lstStyle/>
          <a:p>
            <a:r>
              <a:rPr lang="en-US" sz="1000" dirty="0" smtClean="0"/>
              <a:t>$6,091,335</a:t>
            </a:r>
            <a:endParaRPr lang="en-US" sz="1000" dirty="0"/>
          </a:p>
        </p:txBody>
      </p:sp>
      <p:sp>
        <p:nvSpPr>
          <p:cNvPr id="79" name="TextBox 78"/>
          <p:cNvSpPr txBox="1"/>
          <p:nvPr/>
        </p:nvSpPr>
        <p:spPr>
          <a:xfrm>
            <a:off x="3869365" y="5375911"/>
            <a:ext cx="768635" cy="246221"/>
          </a:xfrm>
          <a:prstGeom prst="rect">
            <a:avLst/>
          </a:prstGeom>
          <a:noFill/>
        </p:spPr>
        <p:txBody>
          <a:bodyPr wrap="none" rtlCol="0">
            <a:spAutoFit/>
          </a:bodyPr>
          <a:lstStyle/>
          <a:p>
            <a:r>
              <a:rPr lang="en-US" sz="1000" dirty="0" smtClean="0"/>
              <a:t>$3,944,425</a:t>
            </a:r>
            <a:endParaRPr lang="en-US" sz="1000" dirty="0"/>
          </a:p>
        </p:txBody>
      </p:sp>
      <p:sp>
        <p:nvSpPr>
          <p:cNvPr id="80" name="TextBox 79"/>
          <p:cNvSpPr txBox="1"/>
          <p:nvPr/>
        </p:nvSpPr>
        <p:spPr>
          <a:xfrm>
            <a:off x="3869365" y="5717944"/>
            <a:ext cx="768635" cy="246221"/>
          </a:xfrm>
          <a:prstGeom prst="rect">
            <a:avLst/>
          </a:prstGeom>
          <a:noFill/>
        </p:spPr>
        <p:txBody>
          <a:bodyPr wrap="none" rtlCol="0">
            <a:spAutoFit/>
          </a:bodyPr>
          <a:lstStyle/>
          <a:p>
            <a:r>
              <a:rPr lang="en-US" sz="1000" dirty="0" smtClean="0"/>
              <a:t>$5,634,040</a:t>
            </a:r>
            <a:endParaRPr lang="en-US" sz="1000" dirty="0"/>
          </a:p>
        </p:txBody>
      </p:sp>
      <p:sp>
        <p:nvSpPr>
          <p:cNvPr id="81" name="TextBox 80"/>
          <p:cNvSpPr txBox="1"/>
          <p:nvPr/>
        </p:nvSpPr>
        <p:spPr>
          <a:xfrm>
            <a:off x="3852660" y="6060829"/>
            <a:ext cx="737639" cy="246221"/>
          </a:xfrm>
          <a:prstGeom prst="rect">
            <a:avLst/>
          </a:prstGeom>
          <a:noFill/>
        </p:spPr>
        <p:txBody>
          <a:bodyPr wrap="none" rtlCol="0">
            <a:spAutoFit/>
          </a:bodyPr>
          <a:lstStyle/>
          <a:p>
            <a:r>
              <a:rPr lang="en-US" sz="1000" dirty="0" smtClean="0"/>
              <a:t>Concluded</a:t>
            </a:r>
            <a:endParaRPr lang="en-US" sz="1000" dirty="0"/>
          </a:p>
        </p:txBody>
      </p:sp>
      <p:sp>
        <p:nvSpPr>
          <p:cNvPr id="82" name="TextBox 81"/>
          <p:cNvSpPr txBox="1"/>
          <p:nvPr/>
        </p:nvSpPr>
        <p:spPr>
          <a:xfrm>
            <a:off x="5395555" y="4397042"/>
            <a:ext cx="391178" cy="246221"/>
          </a:xfrm>
          <a:prstGeom prst="rect">
            <a:avLst/>
          </a:prstGeom>
          <a:noFill/>
        </p:spPr>
        <p:txBody>
          <a:bodyPr wrap="none" rtlCol="0">
            <a:spAutoFit/>
          </a:bodyPr>
          <a:lstStyle/>
          <a:p>
            <a:pPr algn="r"/>
            <a:r>
              <a:rPr lang="en-US" sz="1000" dirty="0" smtClean="0"/>
              <a:t>N/A</a:t>
            </a:r>
            <a:endParaRPr lang="en-US" sz="1000" dirty="0"/>
          </a:p>
        </p:txBody>
      </p:sp>
      <p:sp>
        <p:nvSpPr>
          <p:cNvPr id="83" name="TextBox 82"/>
          <p:cNvSpPr txBox="1"/>
          <p:nvPr/>
        </p:nvSpPr>
        <p:spPr>
          <a:xfrm>
            <a:off x="5395555" y="4719949"/>
            <a:ext cx="391178" cy="246221"/>
          </a:xfrm>
          <a:prstGeom prst="rect">
            <a:avLst/>
          </a:prstGeom>
          <a:noFill/>
        </p:spPr>
        <p:txBody>
          <a:bodyPr wrap="none" rtlCol="0">
            <a:spAutoFit/>
          </a:bodyPr>
          <a:lstStyle/>
          <a:p>
            <a:pPr algn="r"/>
            <a:r>
              <a:rPr lang="en-US" sz="1000" dirty="0" smtClean="0"/>
              <a:t>N/A</a:t>
            </a:r>
            <a:endParaRPr lang="en-US" sz="1000" dirty="0"/>
          </a:p>
        </p:txBody>
      </p:sp>
      <p:sp>
        <p:nvSpPr>
          <p:cNvPr id="84" name="TextBox 83"/>
          <p:cNvSpPr txBox="1"/>
          <p:nvPr/>
        </p:nvSpPr>
        <p:spPr>
          <a:xfrm>
            <a:off x="5395555" y="5044189"/>
            <a:ext cx="391178" cy="246221"/>
          </a:xfrm>
          <a:prstGeom prst="rect">
            <a:avLst/>
          </a:prstGeom>
          <a:noFill/>
        </p:spPr>
        <p:txBody>
          <a:bodyPr wrap="none" rtlCol="0">
            <a:spAutoFit/>
          </a:bodyPr>
          <a:lstStyle/>
          <a:p>
            <a:pPr algn="r"/>
            <a:r>
              <a:rPr lang="en-US" sz="1000" dirty="0" smtClean="0"/>
              <a:t>N/A</a:t>
            </a:r>
            <a:endParaRPr lang="en-US" sz="1000" dirty="0"/>
          </a:p>
        </p:txBody>
      </p:sp>
      <p:sp>
        <p:nvSpPr>
          <p:cNvPr id="85" name="TextBox 84"/>
          <p:cNvSpPr txBox="1"/>
          <p:nvPr/>
        </p:nvSpPr>
        <p:spPr>
          <a:xfrm>
            <a:off x="5267492" y="5375911"/>
            <a:ext cx="671641" cy="246221"/>
          </a:xfrm>
          <a:prstGeom prst="rect">
            <a:avLst/>
          </a:prstGeom>
          <a:noFill/>
        </p:spPr>
        <p:txBody>
          <a:bodyPr wrap="none" rtlCol="0">
            <a:spAutoFit/>
          </a:bodyPr>
          <a:lstStyle/>
          <a:p>
            <a:pPr algn="r"/>
            <a:r>
              <a:rPr lang="en-US" sz="1000" dirty="0" smtClean="0"/>
              <a:t>$339,741</a:t>
            </a:r>
            <a:endParaRPr lang="en-US" sz="1000" dirty="0"/>
          </a:p>
        </p:txBody>
      </p:sp>
      <p:sp>
        <p:nvSpPr>
          <p:cNvPr id="86" name="TextBox 85"/>
          <p:cNvSpPr txBox="1"/>
          <p:nvPr/>
        </p:nvSpPr>
        <p:spPr>
          <a:xfrm>
            <a:off x="5267154" y="5717944"/>
            <a:ext cx="671979" cy="246221"/>
          </a:xfrm>
          <a:prstGeom prst="rect">
            <a:avLst/>
          </a:prstGeom>
          <a:noFill/>
        </p:spPr>
        <p:txBody>
          <a:bodyPr wrap="none" rtlCol="0">
            <a:spAutoFit/>
          </a:bodyPr>
          <a:lstStyle/>
          <a:p>
            <a:pPr algn="r"/>
            <a:r>
              <a:rPr lang="en-US" sz="1000" dirty="0" smtClean="0"/>
              <a:t>$841,333</a:t>
            </a:r>
            <a:endParaRPr lang="en-US" sz="1000" dirty="0"/>
          </a:p>
        </p:txBody>
      </p:sp>
      <p:sp>
        <p:nvSpPr>
          <p:cNvPr id="87" name="TextBox 86"/>
          <p:cNvSpPr txBox="1"/>
          <p:nvPr/>
        </p:nvSpPr>
        <p:spPr>
          <a:xfrm>
            <a:off x="5170498" y="6060829"/>
            <a:ext cx="768635" cy="246221"/>
          </a:xfrm>
          <a:prstGeom prst="rect">
            <a:avLst/>
          </a:prstGeom>
          <a:noFill/>
        </p:spPr>
        <p:txBody>
          <a:bodyPr wrap="none" rtlCol="0">
            <a:spAutoFit/>
          </a:bodyPr>
          <a:lstStyle/>
          <a:p>
            <a:pPr algn="r"/>
            <a:r>
              <a:rPr lang="en-US" sz="1000" dirty="0" smtClean="0"/>
              <a:t>$3,700,914</a:t>
            </a:r>
            <a:endParaRPr lang="en-US" sz="1000" dirty="0"/>
          </a:p>
        </p:txBody>
      </p:sp>
      <p:sp>
        <p:nvSpPr>
          <p:cNvPr id="88" name="TextBox 87"/>
          <p:cNvSpPr txBox="1"/>
          <p:nvPr/>
        </p:nvSpPr>
        <p:spPr>
          <a:xfrm>
            <a:off x="3185531" y="4397042"/>
            <a:ext cx="768635" cy="246221"/>
          </a:xfrm>
          <a:prstGeom prst="rect">
            <a:avLst/>
          </a:prstGeom>
          <a:noFill/>
        </p:spPr>
        <p:txBody>
          <a:bodyPr wrap="none" rtlCol="0">
            <a:spAutoFit/>
          </a:bodyPr>
          <a:lstStyle/>
          <a:p>
            <a:r>
              <a:rPr lang="en-US" sz="1000" dirty="0" smtClean="0"/>
              <a:t>$7,874,983</a:t>
            </a:r>
            <a:endParaRPr lang="en-US" sz="1000" dirty="0"/>
          </a:p>
        </p:txBody>
      </p:sp>
      <p:pic>
        <p:nvPicPr>
          <p:cNvPr id="89" name="Picture 88"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3926" t="38855" r="41859" b="56356"/>
          <a:stretch/>
        </p:blipFill>
        <p:spPr>
          <a:xfrm>
            <a:off x="338069" y="4444236"/>
            <a:ext cx="220864" cy="188215"/>
          </a:xfrm>
          <a:prstGeom prst="rect">
            <a:avLst/>
          </a:prstGeom>
        </p:spPr>
      </p:pic>
      <p:pic>
        <p:nvPicPr>
          <p:cNvPr id="90" name="Picture 89"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2946" t="26885" r="63892" b="69875"/>
          <a:stretch/>
        </p:blipFill>
        <p:spPr>
          <a:xfrm>
            <a:off x="338069" y="4772429"/>
            <a:ext cx="220864" cy="188215"/>
          </a:xfrm>
          <a:prstGeom prst="rect">
            <a:avLst/>
          </a:prstGeom>
        </p:spPr>
      </p:pic>
      <p:pic>
        <p:nvPicPr>
          <p:cNvPr id="91" name="Picture 90"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7830" t="60336" r="47955" b="34875"/>
          <a:stretch/>
        </p:blipFill>
        <p:spPr>
          <a:xfrm>
            <a:off x="338069" y="5107165"/>
            <a:ext cx="220864" cy="188215"/>
          </a:xfrm>
          <a:prstGeom prst="rect">
            <a:avLst/>
          </a:prstGeom>
        </p:spPr>
      </p:pic>
      <p:pic>
        <p:nvPicPr>
          <p:cNvPr id="92" name="Picture 91"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682" t="59100" r="59103" b="36111"/>
          <a:stretch/>
        </p:blipFill>
        <p:spPr>
          <a:xfrm>
            <a:off x="338069" y="5440058"/>
            <a:ext cx="220864" cy="188215"/>
          </a:xfrm>
          <a:prstGeom prst="rect">
            <a:avLst/>
          </a:prstGeom>
        </p:spPr>
      </p:pic>
      <p:pic>
        <p:nvPicPr>
          <p:cNvPr id="93" name="Picture 92"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738" t="23094" r="60613" b="74105"/>
          <a:stretch/>
        </p:blipFill>
        <p:spPr>
          <a:xfrm>
            <a:off x="338069" y="5781280"/>
            <a:ext cx="220864" cy="188215"/>
          </a:xfrm>
          <a:prstGeom prst="rect">
            <a:avLst/>
          </a:prstGeom>
        </p:spPr>
      </p:pic>
      <p:pic>
        <p:nvPicPr>
          <p:cNvPr id="94" name="Picture 93"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659" t="40850" r="67126" b="54361"/>
          <a:stretch/>
        </p:blipFill>
        <p:spPr>
          <a:xfrm>
            <a:off x="338069" y="6130022"/>
            <a:ext cx="220864" cy="188215"/>
          </a:xfrm>
          <a:prstGeom prst="rect">
            <a:avLst/>
          </a:prstGeom>
        </p:spPr>
      </p:pic>
      <p:sp>
        <p:nvSpPr>
          <p:cNvPr id="95" name="TextBox 94"/>
          <p:cNvSpPr txBox="1"/>
          <p:nvPr/>
        </p:nvSpPr>
        <p:spPr>
          <a:xfrm>
            <a:off x="4456355" y="4397042"/>
            <a:ext cx="686847" cy="246221"/>
          </a:xfrm>
          <a:prstGeom prst="rect">
            <a:avLst/>
          </a:prstGeom>
          <a:noFill/>
        </p:spPr>
        <p:txBody>
          <a:bodyPr wrap="square" rtlCol="0">
            <a:spAutoFit/>
          </a:bodyPr>
          <a:lstStyle/>
          <a:p>
            <a:pPr algn="r"/>
            <a:r>
              <a:rPr lang="en-US" sz="1000" dirty="0" smtClean="0"/>
              <a:t>N/A</a:t>
            </a:r>
            <a:endParaRPr lang="en-US" sz="1000" dirty="0"/>
          </a:p>
        </p:txBody>
      </p:sp>
      <p:sp>
        <p:nvSpPr>
          <p:cNvPr id="96" name="TextBox 95"/>
          <p:cNvSpPr txBox="1"/>
          <p:nvPr/>
        </p:nvSpPr>
        <p:spPr>
          <a:xfrm>
            <a:off x="4526967" y="4719949"/>
            <a:ext cx="768635" cy="246221"/>
          </a:xfrm>
          <a:prstGeom prst="rect">
            <a:avLst/>
          </a:prstGeom>
          <a:noFill/>
        </p:spPr>
        <p:txBody>
          <a:bodyPr wrap="none" rtlCol="0">
            <a:spAutoFit/>
          </a:bodyPr>
          <a:lstStyle/>
          <a:p>
            <a:pPr algn="r"/>
            <a:r>
              <a:rPr lang="en-US" sz="1000" dirty="0" smtClean="0"/>
              <a:t>$2,995,748</a:t>
            </a:r>
            <a:endParaRPr lang="en-US" sz="1000" dirty="0"/>
          </a:p>
        </p:txBody>
      </p:sp>
      <p:sp>
        <p:nvSpPr>
          <p:cNvPr id="97" name="TextBox 96"/>
          <p:cNvSpPr txBox="1"/>
          <p:nvPr/>
        </p:nvSpPr>
        <p:spPr>
          <a:xfrm>
            <a:off x="4623623" y="5044189"/>
            <a:ext cx="671979" cy="246221"/>
          </a:xfrm>
          <a:prstGeom prst="rect">
            <a:avLst/>
          </a:prstGeom>
          <a:noFill/>
        </p:spPr>
        <p:txBody>
          <a:bodyPr wrap="none" rtlCol="0">
            <a:spAutoFit/>
          </a:bodyPr>
          <a:lstStyle/>
          <a:p>
            <a:pPr algn="r"/>
            <a:r>
              <a:rPr lang="en-US" sz="1000" dirty="0" smtClean="0"/>
              <a:t>$453,382</a:t>
            </a:r>
            <a:endParaRPr lang="en-US" sz="1000" dirty="0"/>
          </a:p>
        </p:txBody>
      </p:sp>
      <p:sp>
        <p:nvSpPr>
          <p:cNvPr id="98" name="TextBox 97"/>
          <p:cNvSpPr txBox="1"/>
          <p:nvPr/>
        </p:nvSpPr>
        <p:spPr>
          <a:xfrm>
            <a:off x="4526967" y="5375911"/>
            <a:ext cx="768635" cy="246221"/>
          </a:xfrm>
          <a:prstGeom prst="rect">
            <a:avLst/>
          </a:prstGeom>
          <a:noFill/>
        </p:spPr>
        <p:txBody>
          <a:bodyPr wrap="none" rtlCol="0">
            <a:spAutoFit/>
          </a:bodyPr>
          <a:lstStyle/>
          <a:p>
            <a:pPr algn="r"/>
            <a:r>
              <a:rPr lang="en-US" sz="1000" dirty="0" smtClean="0"/>
              <a:t>$3,817,352</a:t>
            </a:r>
            <a:endParaRPr lang="en-US" sz="1000" dirty="0"/>
          </a:p>
        </p:txBody>
      </p:sp>
      <p:sp>
        <p:nvSpPr>
          <p:cNvPr id="99" name="TextBox 98"/>
          <p:cNvSpPr txBox="1"/>
          <p:nvPr/>
        </p:nvSpPr>
        <p:spPr>
          <a:xfrm>
            <a:off x="4526967" y="5717944"/>
            <a:ext cx="768635" cy="246221"/>
          </a:xfrm>
          <a:prstGeom prst="rect">
            <a:avLst/>
          </a:prstGeom>
          <a:noFill/>
        </p:spPr>
        <p:txBody>
          <a:bodyPr wrap="none" rtlCol="0">
            <a:spAutoFit/>
          </a:bodyPr>
          <a:lstStyle/>
          <a:p>
            <a:pPr algn="r"/>
            <a:r>
              <a:rPr lang="en-US" sz="1000" dirty="0" smtClean="0"/>
              <a:t>$4,243,264</a:t>
            </a:r>
            <a:endParaRPr lang="en-US" sz="1000" dirty="0"/>
          </a:p>
        </p:txBody>
      </p:sp>
      <p:sp>
        <p:nvSpPr>
          <p:cNvPr id="100" name="TextBox 99"/>
          <p:cNvSpPr txBox="1"/>
          <p:nvPr/>
        </p:nvSpPr>
        <p:spPr>
          <a:xfrm>
            <a:off x="4526967" y="6060829"/>
            <a:ext cx="768635" cy="246221"/>
          </a:xfrm>
          <a:prstGeom prst="rect">
            <a:avLst/>
          </a:prstGeom>
          <a:noFill/>
        </p:spPr>
        <p:txBody>
          <a:bodyPr wrap="none" rtlCol="0">
            <a:spAutoFit/>
          </a:bodyPr>
          <a:lstStyle/>
          <a:p>
            <a:pPr algn="r"/>
            <a:r>
              <a:rPr lang="en-US" sz="1000" dirty="0" smtClean="0"/>
              <a:t>$3,900,000</a:t>
            </a:r>
            <a:endParaRPr lang="en-US" sz="1000" dirty="0"/>
          </a:p>
        </p:txBody>
      </p:sp>
      <p:sp>
        <p:nvSpPr>
          <p:cNvPr id="101" name="TextBox 100"/>
          <p:cNvSpPr txBox="1"/>
          <p:nvPr/>
        </p:nvSpPr>
        <p:spPr>
          <a:xfrm>
            <a:off x="6073139" y="4397042"/>
            <a:ext cx="391178" cy="246221"/>
          </a:xfrm>
          <a:prstGeom prst="rect">
            <a:avLst/>
          </a:prstGeom>
          <a:noFill/>
        </p:spPr>
        <p:txBody>
          <a:bodyPr wrap="none" rtlCol="0">
            <a:spAutoFit/>
          </a:bodyPr>
          <a:lstStyle/>
          <a:p>
            <a:r>
              <a:rPr lang="en-US" sz="1000" dirty="0" smtClean="0"/>
              <a:t>N/A</a:t>
            </a:r>
            <a:endParaRPr lang="en-US" sz="1000" dirty="0"/>
          </a:p>
        </p:txBody>
      </p:sp>
      <p:sp>
        <p:nvSpPr>
          <p:cNvPr id="102" name="TextBox 101"/>
          <p:cNvSpPr txBox="1"/>
          <p:nvPr/>
        </p:nvSpPr>
        <p:spPr>
          <a:xfrm>
            <a:off x="6073139" y="4719949"/>
            <a:ext cx="391178" cy="246221"/>
          </a:xfrm>
          <a:prstGeom prst="rect">
            <a:avLst/>
          </a:prstGeom>
          <a:noFill/>
        </p:spPr>
        <p:txBody>
          <a:bodyPr wrap="none" rtlCol="0">
            <a:spAutoFit/>
          </a:bodyPr>
          <a:lstStyle/>
          <a:p>
            <a:r>
              <a:rPr lang="en-US" sz="1000" dirty="0" smtClean="0"/>
              <a:t>N/A</a:t>
            </a:r>
            <a:endParaRPr lang="en-US" sz="1000" dirty="0"/>
          </a:p>
        </p:txBody>
      </p:sp>
      <p:sp>
        <p:nvSpPr>
          <p:cNvPr id="103" name="TextBox 102"/>
          <p:cNvSpPr txBox="1"/>
          <p:nvPr/>
        </p:nvSpPr>
        <p:spPr>
          <a:xfrm>
            <a:off x="6073139" y="5044189"/>
            <a:ext cx="391178" cy="246221"/>
          </a:xfrm>
          <a:prstGeom prst="rect">
            <a:avLst/>
          </a:prstGeom>
          <a:noFill/>
        </p:spPr>
        <p:txBody>
          <a:bodyPr wrap="none" rtlCol="0">
            <a:spAutoFit/>
          </a:bodyPr>
          <a:lstStyle/>
          <a:p>
            <a:r>
              <a:rPr lang="en-US" sz="1000" dirty="0" smtClean="0"/>
              <a:t>N/A</a:t>
            </a:r>
            <a:endParaRPr lang="en-US" sz="1000" dirty="0"/>
          </a:p>
        </p:txBody>
      </p:sp>
      <p:sp>
        <p:nvSpPr>
          <p:cNvPr id="104" name="TextBox 103"/>
          <p:cNvSpPr txBox="1"/>
          <p:nvPr/>
        </p:nvSpPr>
        <p:spPr>
          <a:xfrm>
            <a:off x="5840020" y="5375911"/>
            <a:ext cx="768635" cy="246221"/>
          </a:xfrm>
          <a:prstGeom prst="rect">
            <a:avLst/>
          </a:prstGeom>
          <a:noFill/>
        </p:spPr>
        <p:txBody>
          <a:bodyPr wrap="none" rtlCol="0">
            <a:spAutoFit/>
          </a:bodyPr>
          <a:lstStyle/>
          <a:p>
            <a:r>
              <a:rPr lang="en-US" sz="1000" dirty="0" smtClean="0"/>
              <a:t>$1,196,000</a:t>
            </a:r>
            <a:endParaRPr lang="en-US" sz="1000" dirty="0"/>
          </a:p>
        </p:txBody>
      </p:sp>
      <p:sp>
        <p:nvSpPr>
          <p:cNvPr id="105" name="TextBox 104"/>
          <p:cNvSpPr txBox="1"/>
          <p:nvPr/>
        </p:nvSpPr>
        <p:spPr>
          <a:xfrm>
            <a:off x="5840020" y="5717944"/>
            <a:ext cx="768635" cy="246221"/>
          </a:xfrm>
          <a:prstGeom prst="rect">
            <a:avLst/>
          </a:prstGeom>
          <a:noFill/>
        </p:spPr>
        <p:txBody>
          <a:bodyPr wrap="none" rtlCol="0">
            <a:spAutoFit/>
          </a:bodyPr>
          <a:lstStyle/>
          <a:p>
            <a:r>
              <a:rPr lang="en-US" sz="1000" dirty="0" smtClean="0"/>
              <a:t>$2,851,000</a:t>
            </a:r>
            <a:endParaRPr lang="en-US" sz="1000" dirty="0"/>
          </a:p>
        </p:txBody>
      </p:sp>
      <p:sp>
        <p:nvSpPr>
          <p:cNvPr id="106" name="TextBox 105"/>
          <p:cNvSpPr txBox="1"/>
          <p:nvPr/>
        </p:nvSpPr>
        <p:spPr>
          <a:xfrm>
            <a:off x="5840020" y="6060829"/>
            <a:ext cx="768635" cy="246221"/>
          </a:xfrm>
          <a:prstGeom prst="rect">
            <a:avLst/>
          </a:prstGeom>
          <a:noFill/>
        </p:spPr>
        <p:txBody>
          <a:bodyPr wrap="none" rtlCol="0">
            <a:spAutoFit/>
          </a:bodyPr>
          <a:lstStyle/>
          <a:p>
            <a:r>
              <a:rPr lang="en-US" sz="1000" dirty="0" smtClean="0"/>
              <a:t>$7,142,159</a:t>
            </a:r>
            <a:endParaRPr lang="en-US" sz="1000" dirty="0"/>
          </a:p>
        </p:txBody>
      </p:sp>
      <p:sp>
        <p:nvSpPr>
          <p:cNvPr id="108" name="TextBox 107"/>
          <p:cNvSpPr txBox="1"/>
          <p:nvPr/>
        </p:nvSpPr>
        <p:spPr>
          <a:xfrm>
            <a:off x="2372522" y="4719949"/>
            <a:ext cx="768635" cy="246221"/>
          </a:xfrm>
          <a:prstGeom prst="rect">
            <a:avLst/>
          </a:prstGeom>
          <a:noFill/>
        </p:spPr>
        <p:txBody>
          <a:bodyPr wrap="none" rtlCol="0">
            <a:spAutoFit/>
          </a:bodyPr>
          <a:lstStyle/>
          <a:p>
            <a:pPr algn="r"/>
            <a:r>
              <a:rPr lang="en-US" sz="1000" dirty="0" smtClean="0"/>
              <a:t>$5,492,942</a:t>
            </a:r>
          </a:p>
        </p:txBody>
      </p:sp>
      <p:sp>
        <p:nvSpPr>
          <p:cNvPr id="109" name="TextBox 108"/>
          <p:cNvSpPr txBox="1"/>
          <p:nvPr/>
        </p:nvSpPr>
        <p:spPr>
          <a:xfrm>
            <a:off x="2372522" y="5044189"/>
            <a:ext cx="768635" cy="246221"/>
          </a:xfrm>
          <a:prstGeom prst="rect">
            <a:avLst/>
          </a:prstGeom>
          <a:noFill/>
        </p:spPr>
        <p:txBody>
          <a:bodyPr wrap="none" rtlCol="0">
            <a:spAutoFit/>
          </a:bodyPr>
          <a:lstStyle/>
          <a:p>
            <a:pPr algn="r"/>
            <a:r>
              <a:rPr lang="en-US" sz="1000" dirty="0" smtClean="0"/>
              <a:t>$1,145,409</a:t>
            </a:r>
            <a:endParaRPr lang="en-US" sz="1000" dirty="0"/>
          </a:p>
        </p:txBody>
      </p:sp>
      <p:sp>
        <p:nvSpPr>
          <p:cNvPr id="110" name="TextBox 109"/>
          <p:cNvSpPr txBox="1"/>
          <p:nvPr/>
        </p:nvSpPr>
        <p:spPr>
          <a:xfrm>
            <a:off x="2391366" y="5375911"/>
            <a:ext cx="838691" cy="246221"/>
          </a:xfrm>
          <a:prstGeom prst="rect">
            <a:avLst/>
          </a:prstGeom>
          <a:noFill/>
        </p:spPr>
        <p:txBody>
          <a:bodyPr wrap="none" rtlCol="0">
            <a:spAutoFit/>
          </a:bodyPr>
          <a:lstStyle/>
          <a:p>
            <a:pPr algn="r"/>
            <a:r>
              <a:rPr lang="en-US" sz="1000" dirty="0" smtClean="0"/>
              <a:t>$14,177,202</a:t>
            </a:r>
            <a:endParaRPr lang="en-US" sz="1000" dirty="0"/>
          </a:p>
        </p:txBody>
      </p:sp>
      <p:sp>
        <p:nvSpPr>
          <p:cNvPr id="111" name="TextBox 110"/>
          <p:cNvSpPr txBox="1"/>
          <p:nvPr/>
        </p:nvSpPr>
        <p:spPr>
          <a:xfrm>
            <a:off x="2372522" y="5717944"/>
            <a:ext cx="768635" cy="246221"/>
          </a:xfrm>
          <a:prstGeom prst="rect">
            <a:avLst/>
          </a:prstGeom>
          <a:noFill/>
        </p:spPr>
        <p:txBody>
          <a:bodyPr wrap="none" rtlCol="0">
            <a:spAutoFit/>
          </a:bodyPr>
          <a:lstStyle/>
          <a:p>
            <a:pPr algn="r"/>
            <a:r>
              <a:rPr lang="en-US" sz="1000" dirty="0" smtClean="0"/>
              <a:t>$9,975,320</a:t>
            </a:r>
            <a:endParaRPr lang="en-US" sz="1000" dirty="0"/>
          </a:p>
        </p:txBody>
      </p:sp>
      <p:sp>
        <p:nvSpPr>
          <p:cNvPr id="112" name="TextBox 111"/>
          <p:cNvSpPr txBox="1"/>
          <p:nvPr/>
        </p:nvSpPr>
        <p:spPr>
          <a:xfrm>
            <a:off x="2372522" y="6060829"/>
            <a:ext cx="768635" cy="246221"/>
          </a:xfrm>
          <a:prstGeom prst="rect">
            <a:avLst/>
          </a:prstGeom>
          <a:noFill/>
        </p:spPr>
        <p:txBody>
          <a:bodyPr wrap="none" rtlCol="0">
            <a:spAutoFit/>
          </a:bodyPr>
          <a:lstStyle/>
          <a:p>
            <a:pPr algn="r"/>
            <a:r>
              <a:rPr lang="en-US" sz="1000" dirty="0" smtClean="0"/>
              <a:t>$8,212,896</a:t>
            </a:r>
            <a:endParaRPr lang="en-US" sz="1000" dirty="0"/>
          </a:p>
        </p:txBody>
      </p:sp>
      <p:sp>
        <p:nvSpPr>
          <p:cNvPr id="113" name="TextBox 112"/>
          <p:cNvSpPr txBox="1"/>
          <p:nvPr/>
        </p:nvSpPr>
        <p:spPr>
          <a:xfrm>
            <a:off x="2372522" y="4397042"/>
            <a:ext cx="768635" cy="246221"/>
          </a:xfrm>
          <a:prstGeom prst="rect">
            <a:avLst/>
          </a:prstGeom>
          <a:noFill/>
        </p:spPr>
        <p:txBody>
          <a:bodyPr wrap="none" rtlCol="0">
            <a:spAutoFit/>
          </a:bodyPr>
          <a:lstStyle/>
          <a:p>
            <a:pPr algn="r"/>
            <a:r>
              <a:rPr lang="en-US" sz="1000" dirty="0" smtClean="0"/>
              <a:t>$6,778,239</a:t>
            </a:r>
            <a:endParaRPr lang="en-US" sz="1000" dirty="0"/>
          </a:p>
        </p:txBody>
      </p:sp>
      <p:sp>
        <p:nvSpPr>
          <p:cNvPr id="107" name="TextBox 106"/>
          <p:cNvSpPr txBox="1"/>
          <p:nvPr/>
        </p:nvSpPr>
        <p:spPr>
          <a:xfrm>
            <a:off x="562338" y="6382559"/>
            <a:ext cx="470652" cy="261610"/>
          </a:xfrm>
          <a:prstGeom prst="rect">
            <a:avLst/>
          </a:prstGeom>
          <a:noFill/>
        </p:spPr>
        <p:txBody>
          <a:bodyPr wrap="none" rtlCol="0">
            <a:spAutoFit/>
          </a:bodyPr>
          <a:lstStyle/>
          <a:p>
            <a:r>
              <a:rPr lang="en-US" sz="1100" b="1" dirty="0" smtClean="0"/>
              <a:t>2011</a:t>
            </a:r>
            <a:endParaRPr lang="en-US" sz="1100" b="1" dirty="0"/>
          </a:p>
        </p:txBody>
      </p:sp>
      <p:sp>
        <p:nvSpPr>
          <p:cNvPr id="114" name="TextBox 113"/>
          <p:cNvSpPr txBox="1"/>
          <p:nvPr/>
        </p:nvSpPr>
        <p:spPr>
          <a:xfrm>
            <a:off x="946582" y="6382559"/>
            <a:ext cx="833632" cy="246221"/>
          </a:xfrm>
          <a:prstGeom prst="rect">
            <a:avLst/>
          </a:prstGeom>
          <a:noFill/>
        </p:spPr>
        <p:txBody>
          <a:bodyPr wrap="none" rtlCol="0">
            <a:spAutoFit/>
          </a:bodyPr>
          <a:lstStyle/>
          <a:p>
            <a:r>
              <a:rPr lang="en-US" sz="1000" dirty="0" smtClean="0"/>
              <a:t>$38,166,117</a:t>
            </a:r>
            <a:endParaRPr lang="en-US" sz="1000" dirty="0"/>
          </a:p>
        </p:txBody>
      </p:sp>
      <p:sp>
        <p:nvSpPr>
          <p:cNvPr id="115" name="TextBox 114"/>
          <p:cNvSpPr txBox="1"/>
          <p:nvPr/>
        </p:nvSpPr>
        <p:spPr>
          <a:xfrm>
            <a:off x="3126688" y="6382559"/>
            <a:ext cx="838691" cy="246221"/>
          </a:xfrm>
          <a:prstGeom prst="rect">
            <a:avLst/>
          </a:prstGeom>
          <a:noFill/>
        </p:spPr>
        <p:txBody>
          <a:bodyPr wrap="none" rtlCol="0">
            <a:spAutoFit/>
          </a:bodyPr>
          <a:lstStyle/>
          <a:p>
            <a:r>
              <a:rPr lang="en-US" sz="1000" dirty="0" smtClean="0"/>
              <a:t>$27,824,033</a:t>
            </a:r>
            <a:endParaRPr lang="en-US" sz="1000" dirty="0"/>
          </a:p>
        </p:txBody>
      </p:sp>
      <p:sp>
        <p:nvSpPr>
          <p:cNvPr id="116" name="TextBox 115"/>
          <p:cNvSpPr txBox="1"/>
          <p:nvPr/>
        </p:nvSpPr>
        <p:spPr>
          <a:xfrm>
            <a:off x="7233400" y="6382559"/>
            <a:ext cx="737639" cy="246221"/>
          </a:xfrm>
          <a:prstGeom prst="rect">
            <a:avLst/>
          </a:prstGeom>
          <a:noFill/>
        </p:spPr>
        <p:txBody>
          <a:bodyPr wrap="none" rtlCol="0">
            <a:spAutoFit/>
          </a:bodyPr>
          <a:lstStyle/>
          <a:p>
            <a:r>
              <a:rPr lang="en-US" sz="1000" dirty="0" smtClean="0"/>
              <a:t>Concluded</a:t>
            </a:r>
            <a:endParaRPr lang="en-US" sz="1000" dirty="0"/>
          </a:p>
        </p:txBody>
      </p:sp>
      <p:cxnSp>
        <p:nvCxnSpPr>
          <p:cNvPr id="117" name="Straight Connector 116"/>
          <p:cNvCxnSpPr/>
          <p:nvPr/>
        </p:nvCxnSpPr>
        <p:spPr>
          <a:xfrm>
            <a:off x="278805" y="6677646"/>
            <a:ext cx="8375509"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731295" y="6382559"/>
            <a:ext cx="768635" cy="246221"/>
          </a:xfrm>
          <a:prstGeom prst="rect">
            <a:avLst/>
          </a:prstGeom>
          <a:noFill/>
        </p:spPr>
        <p:txBody>
          <a:bodyPr wrap="none" rtlCol="0">
            <a:spAutoFit/>
          </a:bodyPr>
          <a:lstStyle/>
          <a:p>
            <a:pPr algn="r"/>
            <a:r>
              <a:rPr lang="en-US" sz="1000" dirty="0" smtClean="0"/>
              <a:t>$2,657,411</a:t>
            </a:r>
            <a:endParaRPr lang="en-US" sz="1000" dirty="0"/>
          </a:p>
        </p:txBody>
      </p:sp>
      <p:sp>
        <p:nvSpPr>
          <p:cNvPr id="119" name="TextBox 118"/>
          <p:cNvSpPr txBox="1"/>
          <p:nvPr/>
        </p:nvSpPr>
        <p:spPr>
          <a:xfrm>
            <a:off x="3869596" y="6382559"/>
            <a:ext cx="737639" cy="246221"/>
          </a:xfrm>
          <a:prstGeom prst="rect">
            <a:avLst/>
          </a:prstGeom>
          <a:noFill/>
        </p:spPr>
        <p:txBody>
          <a:bodyPr wrap="none" rtlCol="0">
            <a:spAutoFit/>
          </a:bodyPr>
          <a:lstStyle/>
          <a:p>
            <a:r>
              <a:rPr lang="en-US" sz="1000" dirty="0" smtClean="0"/>
              <a:t>Concluded</a:t>
            </a:r>
            <a:endParaRPr lang="en-US" sz="1000" dirty="0"/>
          </a:p>
        </p:txBody>
      </p:sp>
      <p:sp>
        <p:nvSpPr>
          <p:cNvPr id="120" name="TextBox 119"/>
          <p:cNvSpPr txBox="1"/>
          <p:nvPr/>
        </p:nvSpPr>
        <p:spPr>
          <a:xfrm>
            <a:off x="5170498" y="6382559"/>
            <a:ext cx="768635" cy="246221"/>
          </a:xfrm>
          <a:prstGeom prst="rect">
            <a:avLst/>
          </a:prstGeom>
          <a:noFill/>
        </p:spPr>
        <p:txBody>
          <a:bodyPr wrap="none" rtlCol="0">
            <a:spAutoFit/>
          </a:bodyPr>
          <a:lstStyle/>
          <a:p>
            <a:pPr algn="r"/>
            <a:r>
              <a:rPr lang="en-US" sz="1000" dirty="0" smtClean="0"/>
              <a:t>$4,731,422</a:t>
            </a:r>
            <a:endParaRPr lang="en-US" sz="1000" dirty="0"/>
          </a:p>
        </p:txBody>
      </p:sp>
      <p:sp>
        <p:nvSpPr>
          <p:cNvPr id="122" name="TextBox 121"/>
          <p:cNvSpPr txBox="1"/>
          <p:nvPr/>
        </p:nvSpPr>
        <p:spPr>
          <a:xfrm>
            <a:off x="4526967" y="6382559"/>
            <a:ext cx="768635" cy="246221"/>
          </a:xfrm>
          <a:prstGeom prst="rect">
            <a:avLst/>
          </a:prstGeom>
          <a:noFill/>
        </p:spPr>
        <p:txBody>
          <a:bodyPr wrap="none" rtlCol="0">
            <a:spAutoFit/>
          </a:bodyPr>
          <a:lstStyle/>
          <a:p>
            <a:pPr algn="r"/>
            <a:r>
              <a:rPr lang="en-US" sz="1000" dirty="0" smtClean="0"/>
              <a:t>$1,315,700</a:t>
            </a:r>
            <a:endParaRPr lang="en-US" sz="1000" dirty="0"/>
          </a:p>
        </p:txBody>
      </p:sp>
      <p:sp>
        <p:nvSpPr>
          <p:cNvPr id="123" name="TextBox 122"/>
          <p:cNvSpPr txBox="1"/>
          <p:nvPr/>
        </p:nvSpPr>
        <p:spPr>
          <a:xfrm>
            <a:off x="5856956" y="6382559"/>
            <a:ext cx="768635" cy="246221"/>
          </a:xfrm>
          <a:prstGeom prst="rect">
            <a:avLst/>
          </a:prstGeom>
          <a:noFill/>
        </p:spPr>
        <p:txBody>
          <a:bodyPr wrap="none" rtlCol="0">
            <a:spAutoFit/>
          </a:bodyPr>
          <a:lstStyle/>
          <a:p>
            <a:r>
              <a:rPr lang="en-US" sz="1000" dirty="0" smtClean="0"/>
              <a:t>$4,568,160</a:t>
            </a:r>
            <a:endParaRPr lang="en-US" sz="1000" dirty="0"/>
          </a:p>
        </p:txBody>
      </p:sp>
      <p:sp>
        <p:nvSpPr>
          <p:cNvPr id="124" name="TextBox 123"/>
          <p:cNvSpPr txBox="1"/>
          <p:nvPr/>
        </p:nvSpPr>
        <p:spPr>
          <a:xfrm>
            <a:off x="2396425" y="6382559"/>
            <a:ext cx="833632" cy="246221"/>
          </a:xfrm>
          <a:prstGeom prst="rect">
            <a:avLst/>
          </a:prstGeom>
          <a:noFill/>
        </p:spPr>
        <p:txBody>
          <a:bodyPr wrap="none" rtlCol="0">
            <a:spAutoFit/>
          </a:bodyPr>
          <a:lstStyle/>
          <a:p>
            <a:pPr algn="r"/>
            <a:r>
              <a:rPr lang="en-US" sz="1000" dirty="0" smtClean="0"/>
              <a:t>$13,938,587</a:t>
            </a:r>
            <a:endParaRPr lang="en-US" sz="1000" dirty="0"/>
          </a:p>
        </p:txBody>
      </p:sp>
      <p:sp>
        <p:nvSpPr>
          <p:cNvPr id="125" name="TextBox 124"/>
          <p:cNvSpPr txBox="1"/>
          <p:nvPr/>
        </p:nvSpPr>
        <p:spPr>
          <a:xfrm>
            <a:off x="6626287" y="3970487"/>
            <a:ext cx="596287" cy="276999"/>
          </a:xfrm>
          <a:prstGeom prst="rect">
            <a:avLst/>
          </a:prstGeom>
          <a:noFill/>
        </p:spPr>
        <p:txBody>
          <a:bodyPr wrap="none" rtlCol="0">
            <a:spAutoFit/>
          </a:bodyPr>
          <a:lstStyle/>
          <a:p>
            <a:r>
              <a:rPr lang="en-US" sz="1200" b="1" dirty="0" smtClean="0"/>
              <a:t>EDCTP</a:t>
            </a:r>
            <a:endParaRPr lang="en-US" sz="1200" b="1" dirty="0"/>
          </a:p>
        </p:txBody>
      </p:sp>
      <p:sp>
        <p:nvSpPr>
          <p:cNvPr id="126" name="TextBox 125"/>
          <p:cNvSpPr txBox="1"/>
          <p:nvPr/>
        </p:nvSpPr>
        <p:spPr>
          <a:xfrm>
            <a:off x="7830107" y="3970487"/>
            <a:ext cx="697627" cy="276999"/>
          </a:xfrm>
          <a:prstGeom prst="rect">
            <a:avLst/>
          </a:prstGeom>
          <a:noFill/>
        </p:spPr>
        <p:txBody>
          <a:bodyPr wrap="none" rtlCol="0">
            <a:spAutoFit/>
          </a:bodyPr>
          <a:lstStyle/>
          <a:p>
            <a:r>
              <a:rPr lang="en-US" sz="1200" b="1" dirty="0"/>
              <a:t>M</a:t>
            </a:r>
            <a:r>
              <a:rPr lang="en-US" sz="1200" b="1" dirty="0" smtClean="0"/>
              <a:t>M4TB</a:t>
            </a:r>
            <a:endParaRPr lang="en-US" sz="1200" b="1" dirty="0"/>
          </a:p>
        </p:txBody>
      </p:sp>
      <p:sp>
        <p:nvSpPr>
          <p:cNvPr id="2" name="TextBox 1"/>
          <p:cNvSpPr txBox="1"/>
          <p:nvPr/>
        </p:nvSpPr>
        <p:spPr>
          <a:xfrm>
            <a:off x="4289336" y="6979166"/>
            <a:ext cx="184666" cy="369332"/>
          </a:xfrm>
          <a:prstGeom prst="rect">
            <a:avLst/>
          </a:prstGeom>
          <a:noFill/>
        </p:spPr>
        <p:txBody>
          <a:bodyPr wrap="none" rtlCol="0">
            <a:spAutoFit/>
          </a:bodyPr>
          <a:lstStyle/>
          <a:p>
            <a:endParaRPr lang="en-US" dirty="0"/>
          </a:p>
        </p:txBody>
      </p:sp>
      <p:sp>
        <p:nvSpPr>
          <p:cNvPr id="4" name="TextBox 3"/>
          <p:cNvSpPr txBox="1"/>
          <p:nvPr/>
        </p:nvSpPr>
        <p:spPr>
          <a:xfrm>
            <a:off x="8708571" y="6035924"/>
            <a:ext cx="184666" cy="253916"/>
          </a:xfrm>
          <a:prstGeom prst="rect">
            <a:avLst/>
          </a:prstGeom>
          <a:noFill/>
        </p:spPr>
        <p:txBody>
          <a:bodyPr wrap="none" rtlCol="0">
            <a:spAutoFit/>
          </a:bodyPr>
          <a:lstStyle/>
          <a:p>
            <a:endParaRPr lang="en-US" sz="1000" dirty="0"/>
          </a:p>
        </p:txBody>
      </p:sp>
      <p:sp>
        <p:nvSpPr>
          <p:cNvPr id="127" name="TextBox 126"/>
          <p:cNvSpPr txBox="1"/>
          <p:nvPr/>
        </p:nvSpPr>
        <p:spPr>
          <a:xfrm>
            <a:off x="8118383" y="4397042"/>
            <a:ext cx="391178" cy="246221"/>
          </a:xfrm>
          <a:prstGeom prst="rect">
            <a:avLst/>
          </a:prstGeom>
          <a:noFill/>
        </p:spPr>
        <p:txBody>
          <a:bodyPr wrap="none" rtlCol="0">
            <a:spAutoFit/>
          </a:bodyPr>
          <a:lstStyle/>
          <a:p>
            <a:r>
              <a:rPr lang="en-US" sz="1000" dirty="0" smtClean="0"/>
              <a:t>N/A</a:t>
            </a:r>
            <a:endParaRPr lang="en-US" sz="1000" dirty="0"/>
          </a:p>
        </p:txBody>
      </p:sp>
      <p:sp>
        <p:nvSpPr>
          <p:cNvPr id="128" name="TextBox 127"/>
          <p:cNvSpPr txBox="1"/>
          <p:nvPr/>
        </p:nvSpPr>
        <p:spPr>
          <a:xfrm>
            <a:off x="8118383" y="4719949"/>
            <a:ext cx="391178" cy="246221"/>
          </a:xfrm>
          <a:prstGeom prst="rect">
            <a:avLst/>
          </a:prstGeom>
          <a:noFill/>
        </p:spPr>
        <p:txBody>
          <a:bodyPr wrap="none" rtlCol="0">
            <a:spAutoFit/>
          </a:bodyPr>
          <a:lstStyle/>
          <a:p>
            <a:r>
              <a:rPr lang="en-US" sz="1000" dirty="0"/>
              <a:t>N/A</a:t>
            </a:r>
          </a:p>
        </p:txBody>
      </p:sp>
      <p:sp>
        <p:nvSpPr>
          <p:cNvPr id="129" name="TextBox 128"/>
          <p:cNvSpPr txBox="1"/>
          <p:nvPr/>
        </p:nvSpPr>
        <p:spPr>
          <a:xfrm>
            <a:off x="8118383" y="5044189"/>
            <a:ext cx="391178" cy="246221"/>
          </a:xfrm>
          <a:prstGeom prst="rect">
            <a:avLst/>
          </a:prstGeom>
          <a:noFill/>
        </p:spPr>
        <p:txBody>
          <a:bodyPr wrap="none" rtlCol="0">
            <a:spAutoFit/>
          </a:bodyPr>
          <a:lstStyle/>
          <a:p>
            <a:r>
              <a:rPr lang="en-US" sz="1000" dirty="0"/>
              <a:t>N/A</a:t>
            </a:r>
          </a:p>
        </p:txBody>
      </p:sp>
      <p:sp>
        <p:nvSpPr>
          <p:cNvPr id="130" name="TextBox 129"/>
          <p:cNvSpPr txBox="1"/>
          <p:nvPr/>
        </p:nvSpPr>
        <p:spPr>
          <a:xfrm>
            <a:off x="8118383" y="5375911"/>
            <a:ext cx="391178" cy="246221"/>
          </a:xfrm>
          <a:prstGeom prst="rect">
            <a:avLst/>
          </a:prstGeom>
          <a:noFill/>
        </p:spPr>
        <p:txBody>
          <a:bodyPr wrap="none" rtlCol="0">
            <a:spAutoFit/>
          </a:bodyPr>
          <a:lstStyle/>
          <a:p>
            <a:r>
              <a:rPr lang="en-US" sz="1000" dirty="0"/>
              <a:t>N/A</a:t>
            </a:r>
          </a:p>
        </p:txBody>
      </p:sp>
      <p:sp>
        <p:nvSpPr>
          <p:cNvPr id="131" name="TextBox 130"/>
          <p:cNvSpPr txBox="1"/>
          <p:nvPr/>
        </p:nvSpPr>
        <p:spPr>
          <a:xfrm>
            <a:off x="8118383" y="5717944"/>
            <a:ext cx="391178" cy="246221"/>
          </a:xfrm>
          <a:prstGeom prst="rect">
            <a:avLst/>
          </a:prstGeom>
          <a:noFill/>
        </p:spPr>
        <p:txBody>
          <a:bodyPr wrap="none" rtlCol="0">
            <a:spAutoFit/>
          </a:bodyPr>
          <a:lstStyle/>
          <a:p>
            <a:r>
              <a:rPr lang="en-US" sz="1000" dirty="0"/>
              <a:t>N/A</a:t>
            </a:r>
          </a:p>
        </p:txBody>
      </p:sp>
      <p:sp>
        <p:nvSpPr>
          <p:cNvPr id="132" name="TextBox 131"/>
          <p:cNvSpPr txBox="1"/>
          <p:nvPr/>
        </p:nvSpPr>
        <p:spPr>
          <a:xfrm>
            <a:off x="8118383" y="6060829"/>
            <a:ext cx="391178" cy="246221"/>
          </a:xfrm>
          <a:prstGeom prst="rect">
            <a:avLst/>
          </a:prstGeom>
          <a:noFill/>
        </p:spPr>
        <p:txBody>
          <a:bodyPr wrap="none" rtlCol="0">
            <a:spAutoFit/>
          </a:bodyPr>
          <a:lstStyle/>
          <a:p>
            <a:r>
              <a:rPr lang="en-US" sz="1000" dirty="0"/>
              <a:t>N/A</a:t>
            </a:r>
          </a:p>
        </p:txBody>
      </p:sp>
      <p:sp>
        <p:nvSpPr>
          <p:cNvPr id="133" name="TextBox 132"/>
          <p:cNvSpPr txBox="1"/>
          <p:nvPr/>
        </p:nvSpPr>
        <p:spPr>
          <a:xfrm>
            <a:off x="7912616" y="6382559"/>
            <a:ext cx="768635" cy="246221"/>
          </a:xfrm>
          <a:prstGeom prst="rect">
            <a:avLst/>
          </a:prstGeom>
          <a:noFill/>
        </p:spPr>
        <p:txBody>
          <a:bodyPr wrap="none" rtlCol="0">
            <a:spAutoFit/>
          </a:bodyPr>
          <a:lstStyle/>
          <a:p>
            <a:r>
              <a:rPr lang="en-US" sz="1000" dirty="0" smtClean="0"/>
              <a:t>$4,644,099</a:t>
            </a:r>
            <a:endParaRPr lang="en-US" sz="1000" dirty="0"/>
          </a:p>
        </p:txBody>
      </p:sp>
      <p:sp>
        <p:nvSpPr>
          <p:cNvPr id="135" name="TextBox 134"/>
          <p:cNvSpPr txBox="1"/>
          <p:nvPr/>
        </p:nvSpPr>
        <p:spPr>
          <a:xfrm>
            <a:off x="6823502" y="4397042"/>
            <a:ext cx="391178" cy="246221"/>
          </a:xfrm>
          <a:prstGeom prst="rect">
            <a:avLst/>
          </a:prstGeom>
          <a:noFill/>
        </p:spPr>
        <p:txBody>
          <a:bodyPr wrap="none" rtlCol="0">
            <a:spAutoFit/>
          </a:bodyPr>
          <a:lstStyle/>
          <a:p>
            <a:r>
              <a:rPr lang="en-US" sz="1000" dirty="0" smtClean="0"/>
              <a:t>N/A</a:t>
            </a:r>
            <a:endParaRPr lang="en-US" sz="1000" dirty="0"/>
          </a:p>
        </p:txBody>
      </p:sp>
      <p:sp>
        <p:nvSpPr>
          <p:cNvPr id="136" name="TextBox 135"/>
          <p:cNvSpPr txBox="1"/>
          <p:nvPr/>
        </p:nvSpPr>
        <p:spPr>
          <a:xfrm>
            <a:off x="6657339" y="4719949"/>
            <a:ext cx="671641" cy="246221"/>
          </a:xfrm>
          <a:prstGeom prst="rect">
            <a:avLst/>
          </a:prstGeom>
          <a:noFill/>
        </p:spPr>
        <p:txBody>
          <a:bodyPr wrap="none" rtlCol="0">
            <a:spAutoFit/>
          </a:bodyPr>
          <a:lstStyle/>
          <a:p>
            <a:r>
              <a:rPr lang="en-US" sz="1000" dirty="0" smtClean="0"/>
              <a:t>$580,039</a:t>
            </a:r>
            <a:endParaRPr lang="en-US" sz="1000" dirty="0"/>
          </a:p>
        </p:txBody>
      </p:sp>
      <p:sp>
        <p:nvSpPr>
          <p:cNvPr id="137" name="TextBox 136"/>
          <p:cNvSpPr txBox="1"/>
          <p:nvPr/>
        </p:nvSpPr>
        <p:spPr>
          <a:xfrm>
            <a:off x="6657339" y="5044189"/>
            <a:ext cx="671641" cy="246221"/>
          </a:xfrm>
          <a:prstGeom prst="rect">
            <a:avLst/>
          </a:prstGeom>
          <a:noFill/>
        </p:spPr>
        <p:txBody>
          <a:bodyPr wrap="none" rtlCol="0">
            <a:spAutoFit/>
          </a:bodyPr>
          <a:lstStyle/>
          <a:p>
            <a:r>
              <a:rPr lang="en-US" sz="1000" dirty="0" smtClean="0"/>
              <a:t>$805,625</a:t>
            </a:r>
            <a:endParaRPr lang="en-US" sz="1000" dirty="0"/>
          </a:p>
        </p:txBody>
      </p:sp>
      <p:sp>
        <p:nvSpPr>
          <p:cNvPr id="138" name="TextBox 137"/>
          <p:cNvSpPr txBox="1"/>
          <p:nvPr/>
        </p:nvSpPr>
        <p:spPr>
          <a:xfrm>
            <a:off x="6560345" y="5375911"/>
            <a:ext cx="768635" cy="246221"/>
          </a:xfrm>
          <a:prstGeom prst="rect">
            <a:avLst/>
          </a:prstGeom>
          <a:noFill/>
        </p:spPr>
        <p:txBody>
          <a:bodyPr wrap="none" rtlCol="0">
            <a:spAutoFit/>
          </a:bodyPr>
          <a:lstStyle/>
          <a:p>
            <a:r>
              <a:rPr lang="en-US" sz="1000" dirty="0" smtClean="0"/>
              <a:t>$1,416,064</a:t>
            </a:r>
            <a:endParaRPr lang="en-US" sz="1000" dirty="0"/>
          </a:p>
        </p:txBody>
      </p:sp>
      <p:sp>
        <p:nvSpPr>
          <p:cNvPr id="139" name="TextBox 138"/>
          <p:cNvSpPr txBox="1"/>
          <p:nvPr/>
        </p:nvSpPr>
        <p:spPr>
          <a:xfrm>
            <a:off x="6495348" y="5717944"/>
            <a:ext cx="833632" cy="246221"/>
          </a:xfrm>
          <a:prstGeom prst="rect">
            <a:avLst/>
          </a:prstGeom>
          <a:noFill/>
        </p:spPr>
        <p:txBody>
          <a:bodyPr wrap="none" rtlCol="0">
            <a:spAutoFit/>
          </a:bodyPr>
          <a:lstStyle/>
          <a:p>
            <a:r>
              <a:rPr lang="en-US" sz="1000" dirty="0" smtClean="0"/>
              <a:t>$10,343,479</a:t>
            </a:r>
            <a:endParaRPr lang="en-US" sz="1000" dirty="0"/>
          </a:p>
        </p:txBody>
      </p:sp>
      <p:sp>
        <p:nvSpPr>
          <p:cNvPr id="140" name="TextBox 139"/>
          <p:cNvSpPr txBox="1"/>
          <p:nvPr/>
        </p:nvSpPr>
        <p:spPr>
          <a:xfrm>
            <a:off x="6560345" y="6060829"/>
            <a:ext cx="768635" cy="246221"/>
          </a:xfrm>
          <a:prstGeom prst="rect">
            <a:avLst/>
          </a:prstGeom>
          <a:noFill/>
        </p:spPr>
        <p:txBody>
          <a:bodyPr wrap="none" rtlCol="0">
            <a:spAutoFit/>
          </a:bodyPr>
          <a:lstStyle/>
          <a:p>
            <a:r>
              <a:rPr lang="en-US" sz="1000" dirty="0" smtClean="0"/>
              <a:t>$9,081,799</a:t>
            </a:r>
            <a:endParaRPr lang="en-US" sz="1000" dirty="0"/>
          </a:p>
        </p:txBody>
      </p:sp>
      <p:sp>
        <p:nvSpPr>
          <p:cNvPr id="141" name="TextBox 140"/>
          <p:cNvSpPr txBox="1"/>
          <p:nvPr/>
        </p:nvSpPr>
        <p:spPr>
          <a:xfrm>
            <a:off x="6495348" y="6382559"/>
            <a:ext cx="833632" cy="246221"/>
          </a:xfrm>
          <a:prstGeom prst="rect">
            <a:avLst/>
          </a:prstGeom>
          <a:noFill/>
        </p:spPr>
        <p:txBody>
          <a:bodyPr wrap="none" rtlCol="0">
            <a:spAutoFit/>
          </a:bodyPr>
          <a:lstStyle/>
          <a:p>
            <a:r>
              <a:rPr lang="en-US" sz="1000" dirty="0" smtClean="0"/>
              <a:t>$12,313,115</a:t>
            </a:r>
            <a:endParaRPr lang="en-US" sz="1000" dirty="0"/>
          </a:p>
        </p:txBody>
      </p:sp>
      <p:pic>
        <p:nvPicPr>
          <p:cNvPr id="142" name="Picture 141" descr="TAG.004.jpg"/>
          <p:cNvPicPr>
            <a:picLocks noChangeAspect="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4563" t="67294" r="53711" b="29332"/>
          <a:stretch/>
        </p:blipFill>
        <p:spPr>
          <a:xfrm>
            <a:off x="335124" y="6439682"/>
            <a:ext cx="220864" cy="176398"/>
          </a:xfrm>
          <a:prstGeom prst="rect">
            <a:avLst/>
          </a:prstGeom>
        </p:spPr>
      </p:pic>
      <p:pic>
        <p:nvPicPr>
          <p:cNvPr id="121" name="Picture 120" descr="Tag Logo.ai"/>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2012_slideset_titles.pdf"/>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0000" b="84444"/>
          <a:stretch/>
        </p:blipFill>
        <p:spPr>
          <a:xfrm>
            <a:off x="-317500" y="774701"/>
            <a:ext cx="9982200" cy="717674"/>
          </a:xfrm>
          <a:prstGeom prst="rect">
            <a:avLst/>
          </a:prstGeom>
        </p:spPr>
      </p:pic>
      <p:graphicFrame>
        <p:nvGraphicFramePr>
          <p:cNvPr id="36866" name="Object 2"/>
          <p:cNvGraphicFramePr>
            <a:graphicFrameLocks noChangeAspect="1"/>
          </p:cNvGraphicFramePr>
          <p:nvPr/>
        </p:nvGraphicFramePr>
        <p:xfrm>
          <a:off x="0" y="1746375"/>
          <a:ext cx="10350500" cy="3562225"/>
        </p:xfrm>
        <a:graphic>
          <a:graphicData uri="http://schemas.openxmlformats.org/presentationml/2006/ole">
            <p:oleObj spid="_x0000_s36866" name="Document" r:id="rId5" imgW="6997700" imgH="2463800" progId="Word.Document.12">
              <p:embed/>
            </p:oleObj>
          </a:graphicData>
        </a:graphic>
      </p:graphicFrame>
      <p:pic>
        <p:nvPicPr>
          <p:cNvPr id="5" name="Picture 4" descr="Tag Logo.ai"/>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79704" y="901700"/>
            <a:ext cx="8405868" cy="7402025"/>
          </a:xfrm>
          <a:prstGeom prst="rect">
            <a:avLst/>
          </a:prstGeom>
        </p:spPr>
        <p:txBody>
          <a:bodyPr wrap="square">
            <a:spAutoFit/>
          </a:bodyPr>
          <a:lstStyle/>
          <a:p>
            <a:pPr>
              <a:buFont typeface="Arial"/>
              <a:buChar char="•"/>
            </a:pPr>
            <a:r>
              <a:rPr lang="en-US" sz="2000" dirty="0" smtClean="0">
                <a:latin typeface="Helvetica"/>
                <a:ea typeface="Calibri" charset="0"/>
                <a:cs typeface="Helvetica"/>
              </a:rPr>
              <a:t> In 2011, 81 donors invested $649.6 million on TB R&amp;D, an 82% increase over 2005 levels, but only 3% growth since 2010. </a:t>
            </a:r>
          </a:p>
          <a:p>
            <a:endParaRPr lang="en-US" sz="2000" dirty="0" smtClean="0">
              <a:latin typeface="Helvetica"/>
              <a:ea typeface="Calibri" charset="0"/>
              <a:cs typeface="Helvetica"/>
            </a:endParaRPr>
          </a:p>
          <a:p>
            <a:pPr>
              <a:buFont typeface="Arial"/>
              <a:buChar char="•"/>
            </a:pPr>
            <a:r>
              <a:rPr lang="en-US" sz="2000" dirty="0" smtClean="0">
                <a:latin typeface="Helvetica"/>
                <a:ea typeface="Calibri" charset="0"/>
                <a:cs typeface="Helvetica"/>
              </a:rPr>
              <a:t> The top 10 TB R&amp;D donors spent $506.7 million in 2010, or 78% of the total global spend.</a:t>
            </a:r>
          </a:p>
          <a:p>
            <a:endParaRPr lang="en-US" sz="2000" dirty="0" smtClean="0">
              <a:solidFill>
                <a:srgbClr val="000000"/>
              </a:solidFill>
              <a:latin typeface="Helvetica"/>
              <a:ea typeface="Calibri" charset="0"/>
              <a:cs typeface="Helvetica"/>
            </a:endParaRPr>
          </a:p>
          <a:p>
            <a:pPr>
              <a:buFont typeface="Arial"/>
              <a:buChar char="•"/>
            </a:pPr>
            <a:r>
              <a:rPr lang="en-US" sz="2000" dirty="0" smtClean="0">
                <a:solidFill>
                  <a:srgbClr val="000000"/>
                </a:solidFill>
                <a:latin typeface="Helvetica"/>
                <a:ea typeface="Calibri" charset="0"/>
                <a:cs typeface="Helvetica"/>
              </a:rPr>
              <a:t> </a:t>
            </a:r>
            <a:r>
              <a:rPr lang="en-US" sz="2000" dirty="0" err="1" smtClean="0">
                <a:solidFill>
                  <a:srgbClr val="000000"/>
                </a:solidFill>
                <a:latin typeface="Helvetica"/>
                <a:ea typeface="Calibri" charset="0"/>
                <a:cs typeface="Helvetica"/>
              </a:rPr>
              <a:t>PDPs</a:t>
            </a:r>
            <a:r>
              <a:rPr lang="en-US" sz="2000" dirty="0" smtClean="0">
                <a:solidFill>
                  <a:srgbClr val="000000"/>
                </a:solidFill>
                <a:latin typeface="Helvetica"/>
                <a:ea typeface="Calibri" charset="0"/>
                <a:cs typeface="Helvetica"/>
              </a:rPr>
              <a:t> and research consortia disbursed $110.2 million in TB R&amp;D in 2011, 7% less than 2010 spending levels.</a:t>
            </a:r>
          </a:p>
          <a:p>
            <a:pPr>
              <a:buFont typeface="Arial"/>
              <a:buChar char="•"/>
            </a:pPr>
            <a:endParaRPr lang="en-US" sz="2000" dirty="0" smtClean="0">
              <a:solidFill>
                <a:srgbClr val="000000"/>
              </a:solidFill>
              <a:latin typeface="Helvetica"/>
              <a:ea typeface="Calibri" charset="0"/>
              <a:cs typeface="Helvetica"/>
            </a:endParaRPr>
          </a:p>
          <a:p>
            <a:pPr>
              <a:buFont typeface="Arial"/>
              <a:buChar char="•"/>
            </a:pPr>
            <a:r>
              <a:rPr lang="en-US" sz="2000" dirty="0" smtClean="0">
                <a:solidFill>
                  <a:srgbClr val="000000"/>
                </a:solidFill>
                <a:latin typeface="Helvetica"/>
                <a:ea typeface="Calibri" charset="0"/>
                <a:cs typeface="Helvetica"/>
              </a:rPr>
              <a:t> Across the five </a:t>
            </a:r>
            <a:r>
              <a:rPr lang="en-US" sz="2000" i="1" dirty="0" smtClean="0">
                <a:solidFill>
                  <a:srgbClr val="000000"/>
                </a:solidFill>
                <a:latin typeface="Helvetica"/>
                <a:ea typeface="Calibri" charset="0"/>
                <a:cs typeface="Helvetica"/>
              </a:rPr>
              <a:t>Global Plan </a:t>
            </a:r>
            <a:r>
              <a:rPr lang="en-US" sz="2000" dirty="0" smtClean="0">
                <a:solidFill>
                  <a:srgbClr val="000000"/>
                </a:solidFill>
                <a:latin typeface="Helvetica"/>
                <a:ea typeface="Calibri" charset="0"/>
                <a:cs typeface="Helvetica"/>
              </a:rPr>
              <a:t>research areas, operational research was the only research area to meet and surpass its annual target.</a:t>
            </a:r>
          </a:p>
          <a:p>
            <a:endParaRPr lang="en-US" sz="2000" dirty="0" smtClean="0">
              <a:solidFill>
                <a:srgbClr val="000000"/>
              </a:solidFill>
              <a:latin typeface="Helvetica"/>
              <a:ea typeface="Calibri" charset="0"/>
              <a:cs typeface="Helvetica"/>
            </a:endParaRPr>
          </a:p>
          <a:p>
            <a:pPr>
              <a:buFont typeface="Arial"/>
              <a:buChar char="•"/>
            </a:pPr>
            <a:r>
              <a:rPr lang="en-US" sz="2000" dirty="0" smtClean="0">
                <a:solidFill>
                  <a:srgbClr val="000000"/>
                </a:solidFill>
                <a:latin typeface="Helvetica"/>
                <a:ea typeface="Calibri" charset="0"/>
                <a:cs typeface="Helvetica"/>
              </a:rPr>
              <a:t> For a seventh consecutive year, TB drug development funding increased </a:t>
            </a:r>
            <a:r>
              <a:rPr lang="en-US" sz="2000" i="1" dirty="0" smtClean="0">
                <a:solidFill>
                  <a:srgbClr val="000000"/>
                </a:solidFill>
                <a:latin typeface="Helvetica"/>
                <a:ea typeface="Calibri" charset="0"/>
                <a:cs typeface="Helvetica"/>
              </a:rPr>
              <a:t>and </a:t>
            </a:r>
            <a:r>
              <a:rPr lang="en-US" sz="2000" dirty="0" smtClean="0">
                <a:solidFill>
                  <a:srgbClr val="000000"/>
                </a:solidFill>
                <a:latin typeface="Helvetica"/>
                <a:ea typeface="Calibri" charset="0"/>
                <a:cs typeface="Helvetica"/>
              </a:rPr>
              <a:t>made up the largest share of the global TB R&amp;D spend. However, it has the largest funding gap of all the research areas—at $490 million.</a:t>
            </a:r>
          </a:p>
          <a:p>
            <a:pPr>
              <a:buFont typeface="Arial"/>
              <a:buChar char="•"/>
            </a:pPr>
            <a:endParaRPr lang="en-US" sz="2000" dirty="0" smtClean="0">
              <a:solidFill>
                <a:srgbClr val="000000"/>
              </a:solidFill>
              <a:latin typeface="Helvetica"/>
              <a:ea typeface="Calibri" charset="0"/>
              <a:cs typeface="Helvetica"/>
            </a:endParaRPr>
          </a:p>
          <a:p>
            <a:pPr>
              <a:buFont typeface="Arial"/>
              <a:buChar char="•"/>
            </a:pPr>
            <a:r>
              <a:rPr lang="en-US" sz="2000" dirty="0" smtClean="0">
                <a:latin typeface="Helvetica"/>
                <a:ea typeface="Calibri" charset="0"/>
                <a:cs typeface="Helvetica"/>
              </a:rPr>
              <a:t> The 2011 $649.6 million total still falls $1.35 billion short of the annual $2 billion funding target defined by the Global Plan. </a:t>
            </a:r>
          </a:p>
          <a:p>
            <a:pPr>
              <a:buFont typeface="Arial"/>
              <a:buChar char="•"/>
            </a:pPr>
            <a:endParaRPr lang="en-US" sz="2000" dirty="0" smtClean="0">
              <a:solidFill>
                <a:srgbClr val="000000"/>
              </a:solidFill>
              <a:latin typeface="Helvetica"/>
              <a:ea typeface="Calibri" charset="0"/>
              <a:cs typeface="Helvetica"/>
            </a:endParaRPr>
          </a:p>
          <a:p>
            <a:endParaRPr lang="en-US" sz="2300" dirty="0" smtClean="0">
              <a:solidFill>
                <a:srgbClr val="000000"/>
              </a:solidFill>
              <a:latin typeface="Helvetica"/>
              <a:ea typeface="Calibri" charset="0"/>
              <a:cs typeface="Helvetica"/>
            </a:endParaRPr>
          </a:p>
          <a:p>
            <a:endParaRPr lang="en-US" sz="2300" dirty="0" smtClean="0">
              <a:solidFill>
                <a:srgbClr val="000000"/>
              </a:solidFill>
              <a:latin typeface="Helvetica"/>
              <a:ea typeface="Calibri" charset="0"/>
              <a:cs typeface="Helvetica"/>
            </a:endParaRPr>
          </a:p>
          <a:p>
            <a:endParaRPr lang="en-US" sz="2300" dirty="0" smtClean="0">
              <a:solidFill>
                <a:srgbClr val="000000"/>
              </a:solidFill>
              <a:latin typeface="Helvetica"/>
              <a:ea typeface="Calibri" charset="0"/>
              <a:cs typeface="Helvetica"/>
            </a:endParaRPr>
          </a:p>
        </p:txBody>
      </p:sp>
      <p:pic>
        <p:nvPicPr>
          <p:cNvPr id="5" name="Picture 4" descr="2012_slideset_titles.pdf"/>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626" t="17038" r="28626" b="77406"/>
          <a:stretch/>
        </p:blipFill>
        <p:spPr>
          <a:xfrm>
            <a:off x="-317500" y="184026"/>
            <a:ext cx="9982200" cy="717674"/>
          </a:xfrm>
          <a:prstGeom prst="rect">
            <a:avLst/>
          </a:prstGeom>
        </p:spPr>
      </p:pic>
      <p:pic>
        <p:nvPicPr>
          <p:cNvPr id="4" name="Picture 3"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79704" y="1047525"/>
            <a:ext cx="8405868" cy="5262979"/>
          </a:xfrm>
          <a:prstGeom prst="rect">
            <a:avLst/>
          </a:prstGeom>
        </p:spPr>
        <p:txBody>
          <a:bodyPr wrap="square">
            <a:spAutoFit/>
          </a:bodyPr>
          <a:lstStyle/>
          <a:p>
            <a:r>
              <a:rPr lang="en-US" sz="2400" dirty="0" smtClean="0">
                <a:latin typeface="Helvetica"/>
                <a:cs typeface="Helvetica"/>
              </a:rPr>
              <a:t>Research to accelerate global TB R&amp;D is gravely underfunded. More resources are needed to see new TB tools come to fruition, particularly in:</a:t>
            </a:r>
          </a:p>
          <a:p>
            <a:endParaRPr lang="en-US" sz="2400" dirty="0" smtClean="0">
              <a:latin typeface="Helvetica"/>
              <a:cs typeface="Helvetica"/>
            </a:endParaRPr>
          </a:p>
          <a:p>
            <a:pPr>
              <a:buFont typeface="Arial"/>
              <a:buChar char="•"/>
            </a:pPr>
            <a:r>
              <a:rPr lang="en-US" sz="2400" dirty="0" smtClean="0">
                <a:latin typeface="Helvetica"/>
                <a:cs typeface="Helvetica"/>
              </a:rPr>
              <a:t> Biomarker discovery to modernize TB drug and vaccine development by demonstrating the progress and effects of treatment or immunity early on, which in turn radically reduces the time and costs of the clinical trials; </a:t>
            </a:r>
          </a:p>
          <a:p>
            <a:endParaRPr lang="en-US" sz="2400" dirty="0" smtClean="0">
              <a:latin typeface="Helvetica"/>
              <a:cs typeface="Helvetica"/>
            </a:endParaRPr>
          </a:p>
          <a:p>
            <a:pPr>
              <a:buFont typeface="Arial"/>
              <a:buChar char="•"/>
            </a:pPr>
            <a:r>
              <a:rPr lang="en-US" sz="2400" dirty="0" smtClean="0">
                <a:latin typeface="Helvetica"/>
                <a:cs typeface="Helvetica"/>
              </a:rPr>
              <a:t> Biomarker discovery for the development of a POC diagnostic test that can identify people with latent TB at risk of developing active TB, as well as biomarkers associated with infection, treatment response, cure, and drug susceptibility or resistance; </a:t>
            </a:r>
          </a:p>
        </p:txBody>
      </p:sp>
      <p:pic>
        <p:nvPicPr>
          <p:cNvPr id="4" name="Picture 3" descr="2012_slideset_titles.pdf"/>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7099" t="25297" r="27099" b="69147"/>
          <a:stretch/>
        </p:blipFill>
        <p:spPr>
          <a:xfrm>
            <a:off x="-838200" y="329851"/>
            <a:ext cx="9982200" cy="717674"/>
          </a:xfrm>
          <a:prstGeom prst="rect">
            <a:avLst/>
          </a:prstGeom>
        </p:spPr>
      </p:pic>
      <p:pic>
        <p:nvPicPr>
          <p:cNvPr id="5" name="Picture 4"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79704" y="723900"/>
            <a:ext cx="8405868" cy="4524315"/>
          </a:xfrm>
          <a:prstGeom prst="rect">
            <a:avLst/>
          </a:prstGeom>
        </p:spPr>
        <p:txBody>
          <a:bodyPr wrap="square">
            <a:spAutoFit/>
          </a:bodyPr>
          <a:lstStyle/>
          <a:p>
            <a:endParaRPr lang="en-US" sz="2400" dirty="0" smtClean="0"/>
          </a:p>
          <a:p>
            <a:pPr>
              <a:buFont typeface="Arial"/>
              <a:buChar char="•"/>
            </a:pPr>
            <a:r>
              <a:rPr lang="en-US" sz="2400" dirty="0" smtClean="0">
                <a:latin typeface="Helvetica"/>
                <a:cs typeface="Helvetica"/>
              </a:rPr>
              <a:t> TB sample banks that support biomarker discovery with well-characterized specimens; </a:t>
            </a:r>
          </a:p>
          <a:p>
            <a:pPr>
              <a:buFont typeface="Arial"/>
              <a:buChar char="•"/>
            </a:pPr>
            <a:endParaRPr lang="en-US" sz="2400" dirty="0" smtClean="0">
              <a:latin typeface="Helvetica"/>
              <a:cs typeface="Helvetica"/>
            </a:endParaRPr>
          </a:p>
          <a:p>
            <a:pPr>
              <a:buFont typeface="Arial"/>
              <a:buChar char="•"/>
            </a:pPr>
            <a:r>
              <a:rPr lang="en-US" sz="2400" dirty="0" smtClean="0">
                <a:latin typeface="Helvetica"/>
                <a:cs typeface="Helvetica"/>
              </a:rPr>
              <a:t> Late-stage drug and vaccine clinical trials, many of which will take place in high-burden countries with limited laboratory capacity or infrastructure that meet Good Clinical Practice standards; and</a:t>
            </a:r>
          </a:p>
          <a:p>
            <a:endParaRPr lang="en-US" sz="2400" dirty="0" smtClean="0">
              <a:latin typeface="Helvetica"/>
              <a:cs typeface="Helvetica"/>
            </a:endParaRPr>
          </a:p>
          <a:p>
            <a:pPr>
              <a:buFont typeface="Arial"/>
              <a:buChar char="•"/>
            </a:pPr>
            <a:r>
              <a:rPr lang="en-US" sz="2400" dirty="0" smtClean="0">
                <a:latin typeface="Helvetica"/>
                <a:cs typeface="Helvetica"/>
              </a:rPr>
              <a:t> Basic science research to enhance our scientific understanding of TB disease and the </a:t>
            </a:r>
            <a:r>
              <a:rPr lang="en-US" sz="2400" i="1" dirty="0" smtClean="0">
                <a:latin typeface="Helvetica"/>
                <a:cs typeface="Helvetica"/>
              </a:rPr>
              <a:t>M. tuberculosis</a:t>
            </a:r>
            <a:r>
              <a:rPr lang="en-US" sz="2400" dirty="0" smtClean="0">
                <a:latin typeface="Helvetica"/>
                <a:cs typeface="Helvetica"/>
              </a:rPr>
              <a:t> pathogen.</a:t>
            </a:r>
          </a:p>
        </p:txBody>
      </p:sp>
      <p:pic>
        <p:nvPicPr>
          <p:cNvPr id="4" name="Picture 3" descr="2012_slideset_titles.pdf"/>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7099" t="25297" r="27099" b="69147"/>
          <a:stretch/>
        </p:blipFill>
        <p:spPr>
          <a:xfrm>
            <a:off x="-838200" y="329851"/>
            <a:ext cx="9982200" cy="717674"/>
          </a:xfrm>
          <a:prstGeom prst="rect">
            <a:avLst/>
          </a:prstGeom>
        </p:spPr>
      </p:pic>
      <p:pic>
        <p:nvPicPr>
          <p:cNvPr id="5" name="Picture 4"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8331" y="25400"/>
            <a:ext cx="4954169"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 name="Picture 27" descr="TAG.001.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1654" t="2146" r="14299" b="27918"/>
          <a:stretch/>
        </p:blipFill>
        <p:spPr>
          <a:xfrm>
            <a:off x="1286594" y="852289"/>
            <a:ext cx="7468922" cy="4796210"/>
          </a:xfrm>
          <a:prstGeom prst="rect">
            <a:avLst/>
          </a:prstGeom>
        </p:spPr>
      </p:pic>
      <p:sp>
        <p:nvSpPr>
          <p:cNvPr id="6" name="Rectangle 5"/>
          <p:cNvSpPr/>
          <p:nvPr/>
        </p:nvSpPr>
        <p:spPr>
          <a:xfrm>
            <a:off x="290621" y="-15040"/>
            <a:ext cx="8662309" cy="830997"/>
          </a:xfrm>
          <a:prstGeom prst="rect">
            <a:avLst/>
          </a:prstGeom>
        </p:spPr>
        <p:txBody>
          <a:bodyPr wrap="square">
            <a:spAutoFit/>
          </a:bodyPr>
          <a:lstStyle/>
          <a:p>
            <a:r>
              <a:rPr lang="en-US" sz="2400" b="1" dirty="0" smtClean="0"/>
              <a:t>Annual Global Plan Research Funding Targets</a:t>
            </a:r>
            <a:r>
              <a:rPr lang="en-US" sz="2400" b="1" dirty="0" smtClean="0"/>
              <a:t> </a:t>
            </a:r>
          </a:p>
          <a:p>
            <a:r>
              <a:rPr lang="en-US" sz="2400" b="1" dirty="0" smtClean="0"/>
              <a:t>vs</a:t>
            </a:r>
            <a:r>
              <a:rPr lang="en-US" sz="2400" b="1" dirty="0" smtClean="0"/>
              <a:t>. 2011 Investments</a:t>
            </a:r>
            <a:endParaRPr lang="en-US" sz="2400" b="1" dirty="0"/>
          </a:p>
        </p:txBody>
      </p:sp>
      <p:sp>
        <p:nvSpPr>
          <p:cNvPr id="7" name="TextBox 6"/>
          <p:cNvSpPr txBox="1"/>
          <p:nvPr/>
        </p:nvSpPr>
        <p:spPr>
          <a:xfrm>
            <a:off x="153948" y="815957"/>
            <a:ext cx="1330412" cy="338554"/>
          </a:xfrm>
          <a:prstGeom prst="rect">
            <a:avLst/>
          </a:prstGeom>
          <a:noFill/>
        </p:spPr>
        <p:txBody>
          <a:bodyPr wrap="none" rtlCol="0">
            <a:spAutoFit/>
          </a:bodyPr>
          <a:lstStyle/>
          <a:p>
            <a:r>
              <a:rPr lang="en-US" sz="1600" b="1" dirty="0" smtClean="0"/>
              <a:t>$800,000,000</a:t>
            </a:r>
            <a:endParaRPr lang="en-US" sz="1600" b="1" dirty="0"/>
          </a:p>
        </p:txBody>
      </p:sp>
      <p:sp>
        <p:nvSpPr>
          <p:cNvPr id="10" name="TextBox 9"/>
          <p:cNvSpPr txBox="1"/>
          <p:nvPr/>
        </p:nvSpPr>
        <p:spPr>
          <a:xfrm>
            <a:off x="153948" y="1978052"/>
            <a:ext cx="1330412" cy="338554"/>
          </a:xfrm>
          <a:prstGeom prst="rect">
            <a:avLst/>
          </a:prstGeom>
          <a:noFill/>
        </p:spPr>
        <p:txBody>
          <a:bodyPr wrap="none" rtlCol="0">
            <a:spAutoFit/>
          </a:bodyPr>
          <a:lstStyle/>
          <a:p>
            <a:r>
              <a:rPr lang="en-US" sz="1600" b="1" dirty="0" smtClean="0"/>
              <a:t>$600,000,000</a:t>
            </a:r>
            <a:endParaRPr lang="en-US" sz="1600" b="1" dirty="0"/>
          </a:p>
        </p:txBody>
      </p:sp>
      <p:sp>
        <p:nvSpPr>
          <p:cNvPr id="11" name="TextBox 10"/>
          <p:cNvSpPr txBox="1"/>
          <p:nvPr/>
        </p:nvSpPr>
        <p:spPr>
          <a:xfrm>
            <a:off x="153948" y="3080218"/>
            <a:ext cx="1330412" cy="338554"/>
          </a:xfrm>
          <a:prstGeom prst="rect">
            <a:avLst/>
          </a:prstGeom>
          <a:noFill/>
        </p:spPr>
        <p:txBody>
          <a:bodyPr wrap="none" rtlCol="0">
            <a:spAutoFit/>
          </a:bodyPr>
          <a:lstStyle/>
          <a:p>
            <a:r>
              <a:rPr lang="en-US" sz="1600" b="1" dirty="0" smtClean="0"/>
              <a:t>$400,000,000</a:t>
            </a:r>
            <a:endParaRPr lang="en-US" sz="1600" b="1" dirty="0"/>
          </a:p>
        </p:txBody>
      </p:sp>
      <p:sp>
        <p:nvSpPr>
          <p:cNvPr id="12" name="TextBox 11"/>
          <p:cNvSpPr txBox="1"/>
          <p:nvPr/>
        </p:nvSpPr>
        <p:spPr>
          <a:xfrm>
            <a:off x="157354" y="4192537"/>
            <a:ext cx="1330412" cy="338554"/>
          </a:xfrm>
          <a:prstGeom prst="rect">
            <a:avLst/>
          </a:prstGeom>
          <a:noFill/>
        </p:spPr>
        <p:txBody>
          <a:bodyPr wrap="none" rtlCol="0">
            <a:spAutoFit/>
          </a:bodyPr>
          <a:lstStyle/>
          <a:p>
            <a:r>
              <a:rPr lang="en-US" sz="1600" b="1" dirty="0" smtClean="0"/>
              <a:t>$200,000,000</a:t>
            </a:r>
            <a:endParaRPr lang="en-US" sz="1600" b="1" dirty="0"/>
          </a:p>
        </p:txBody>
      </p:sp>
      <p:sp>
        <p:nvSpPr>
          <p:cNvPr id="13" name="TextBox 12"/>
          <p:cNvSpPr txBox="1"/>
          <p:nvPr/>
        </p:nvSpPr>
        <p:spPr>
          <a:xfrm>
            <a:off x="1065706" y="5225348"/>
            <a:ext cx="418654" cy="369332"/>
          </a:xfrm>
          <a:prstGeom prst="rect">
            <a:avLst/>
          </a:prstGeom>
          <a:noFill/>
        </p:spPr>
        <p:txBody>
          <a:bodyPr wrap="none" rtlCol="0">
            <a:spAutoFit/>
          </a:bodyPr>
          <a:lstStyle/>
          <a:p>
            <a:r>
              <a:rPr lang="en-US" dirty="0" smtClean="0"/>
              <a:t>$0</a:t>
            </a:r>
            <a:endParaRPr lang="en-US" dirty="0"/>
          </a:p>
        </p:txBody>
      </p:sp>
      <p:sp>
        <p:nvSpPr>
          <p:cNvPr id="14" name="TextBox 13"/>
          <p:cNvSpPr txBox="1"/>
          <p:nvPr/>
        </p:nvSpPr>
        <p:spPr>
          <a:xfrm>
            <a:off x="1651002" y="5581542"/>
            <a:ext cx="1313581" cy="584776"/>
          </a:xfrm>
          <a:prstGeom prst="rect">
            <a:avLst/>
          </a:prstGeom>
          <a:noFill/>
        </p:spPr>
        <p:txBody>
          <a:bodyPr wrap="none" rtlCol="0">
            <a:spAutoFit/>
          </a:bodyPr>
          <a:lstStyle/>
          <a:p>
            <a:pPr algn="ctr"/>
            <a:r>
              <a:rPr lang="en-US" sz="1600" b="1" dirty="0" smtClean="0"/>
              <a:t>Fundamental </a:t>
            </a:r>
            <a:br>
              <a:rPr lang="en-US" sz="1600" b="1" dirty="0" smtClean="0"/>
            </a:br>
            <a:r>
              <a:rPr lang="en-US" sz="1600" b="1" dirty="0" smtClean="0"/>
              <a:t>research</a:t>
            </a:r>
            <a:endParaRPr lang="en-US" sz="1600" b="1" dirty="0"/>
          </a:p>
        </p:txBody>
      </p:sp>
      <p:sp>
        <p:nvSpPr>
          <p:cNvPr id="15" name="TextBox 14"/>
          <p:cNvSpPr txBox="1"/>
          <p:nvPr/>
        </p:nvSpPr>
        <p:spPr>
          <a:xfrm>
            <a:off x="3170203" y="5581542"/>
            <a:ext cx="1133844" cy="584776"/>
          </a:xfrm>
          <a:prstGeom prst="rect">
            <a:avLst/>
          </a:prstGeom>
          <a:noFill/>
        </p:spPr>
        <p:txBody>
          <a:bodyPr wrap="none" rtlCol="0">
            <a:spAutoFit/>
          </a:bodyPr>
          <a:lstStyle/>
          <a:p>
            <a:pPr algn="ctr"/>
            <a:r>
              <a:rPr lang="en-US" sz="1600" b="1" dirty="0" smtClean="0"/>
              <a:t>New </a:t>
            </a:r>
            <a:br>
              <a:rPr lang="en-US" sz="1600" b="1" dirty="0" smtClean="0"/>
            </a:br>
            <a:r>
              <a:rPr lang="en-US" sz="1600" b="1" dirty="0" smtClean="0"/>
              <a:t>diagnostics</a:t>
            </a:r>
            <a:endParaRPr lang="en-US" sz="1600" b="1" dirty="0"/>
          </a:p>
        </p:txBody>
      </p:sp>
      <p:sp>
        <p:nvSpPr>
          <p:cNvPr id="16" name="TextBox 15"/>
          <p:cNvSpPr txBox="1"/>
          <p:nvPr/>
        </p:nvSpPr>
        <p:spPr>
          <a:xfrm>
            <a:off x="4613347" y="5581542"/>
            <a:ext cx="1161764" cy="338554"/>
          </a:xfrm>
          <a:prstGeom prst="rect">
            <a:avLst/>
          </a:prstGeom>
          <a:noFill/>
        </p:spPr>
        <p:txBody>
          <a:bodyPr wrap="square" rtlCol="0">
            <a:spAutoFit/>
          </a:bodyPr>
          <a:lstStyle/>
          <a:p>
            <a:pPr algn="ctr"/>
            <a:r>
              <a:rPr lang="en-US" sz="1600" b="1" dirty="0" smtClean="0"/>
              <a:t>New drugs</a:t>
            </a:r>
            <a:endParaRPr lang="en-US" sz="1600" b="1" dirty="0"/>
          </a:p>
        </p:txBody>
      </p:sp>
      <p:sp>
        <p:nvSpPr>
          <p:cNvPr id="17" name="TextBox 16"/>
          <p:cNvSpPr txBox="1"/>
          <p:nvPr/>
        </p:nvSpPr>
        <p:spPr>
          <a:xfrm>
            <a:off x="6176361" y="5581542"/>
            <a:ext cx="913231" cy="584776"/>
          </a:xfrm>
          <a:prstGeom prst="rect">
            <a:avLst/>
          </a:prstGeom>
          <a:noFill/>
        </p:spPr>
        <p:txBody>
          <a:bodyPr wrap="none" rtlCol="0">
            <a:spAutoFit/>
          </a:bodyPr>
          <a:lstStyle/>
          <a:p>
            <a:pPr algn="ctr"/>
            <a:r>
              <a:rPr lang="en-US" sz="1600" b="1" dirty="0" smtClean="0"/>
              <a:t>New </a:t>
            </a:r>
            <a:br>
              <a:rPr lang="en-US" sz="1600" b="1" dirty="0" smtClean="0"/>
            </a:br>
            <a:r>
              <a:rPr lang="en-US" sz="1600" b="1" dirty="0" smtClean="0"/>
              <a:t>vaccines</a:t>
            </a:r>
            <a:endParaRPr lang="en-US" sz="1600" b="1" dirty="0"/>
          </a:p>
        </p:txBody>
      </p:sp>
      <p:sp>
        <p:nvSpPr>
          <p:cNvPr id="20" name="TextBox 19"/>
          <p:cNvSpPr txBox="1"/>
          <p:nvPr/>
        </p:nvSpPr>
        <p:spPr>
          <a:xfrm>
            <a:off x="1615606" y="3080218"/>
            <a:ext cx="1330412" cy="338554"/>
          </a:xfrm>
          <a:prstGeom prst="rect">
            <a:avLst/>
          </a:prstGeom>
          <a:noFill/>
        </p:spPr>
        <p:txBody>
          <a:bodyPr wrap="none" rtlCol="0">
            <a:spAutoFit/>
          </a:bodyPr>
          <a:lstStyle/>
          <a:p>
            <a:r>
              <a:rPr lang="en-US" sz="1600" b="1" dirty="0" smtClean="0"/>
              <a:t>$420,000,000</a:t>
            </a:r>
            <a:endParaRPr lang="en-US" sz="1600" b="1" dirty="0"/>
          </a:p>
        </p:txBody>
      </p:sp>
      <p:sp>
        <p:nvSpPr>
          <p:cNvPr id="21" name="TextBox 20"/>
          <p:cNvSpPr txBox="1"/>
          <p:nvPr/>
        </p:nvSpPr>
        <p:spPr>
          <a:xfrm>
            <a:off x="3037084" y="3496688"/>
            <a:ext cx="1330412" cy="338554"/>
          </a:xfrm>
          <a:prstGeom prst="rect">
            <a:avLst/>
          </a:prstGeom>
          <a:noFill/>
        </p:spPr>
        <p:txBody>
          <a:bodyPr wrap="none" rtlCol="0">
            <a:spAutoFit/>
          </a:bodyPr>
          <a:lstStyle/>
          <a:p>
            <a:r>
              <a:rPr lang="en-US" sz="1600" b="1" dirty="0" smtClean="0"/>
              <a:t>$340,000,000</a:t>
            </a:r>
            <a:endParaRPr lang="en-US" sz="1600" b="1" dirty="0"/>
          </a:p>
        </p:txBody>
      </p:sp>
      <p:sp>
        <p:nvSpPr>
          <p:cNvPr id="22" name="TextBox 21"/>
          <p:cNvSpPr txBox="1"/>
          <p:nvPr/>
        </p:nvSpPr>
        <p:spPr>
          <a:xfrm>
            <a:off x="4458024" y="1248312"/>
            <a:ext cx="1330412" cy="338554"/>
          </a:xfrm>
          <a:prstGeom prst="rect">
            <a:avLst/>
          </a:prstGeom>
          <a:noFill/>
        </p:spPr>
        <p:txBody>
          <a:bodyPr wrap="none" rtlCol="0">
            <a:spAutoFit/>
          </a:bodyPr>
          <a:lstStyle/>
          <a:p>
            <a:r>
              <a:rPr lang="en-US" sz="1600" b="1" dirty="0" smtClean="0"/>
              <a:t>$740,000,000</a:t>
            </a:r>
            <a:endParaRPr lang="en-US" sz="1600" b="1" dirty="0"/>
          </a:p>
        </p:txBody>
      </p:sp>
      <p:sp>
        <p:nvSpPr>
          <p:cNvPr id="23" name="TextBox 22"/>
          <p:cNvSpPr txBox="1"/>
          <p:nvPr/>
        </p:nvSpPr>
        <p:spPr>
          <a:xfrm>
            <a:off x="5805145" y="3327411"/>
            <a:ext cx="1330412" cy="338554"/>
          </a:xfrm>
          <a:prstGeom prst="rect">
            <a:avLst/>
          </a:prstGeom>
          <a:noFill/>
        </p:spPr>
        <p:txBody>
          <a:bodyPr wrap="none" rtlCol="0">
            <a:spAutoFit/>
          </a:bodyPr>
          <a:lstStyle/>
          <a:p>
            <a:r>
              <a:rPr lang="en-US" sz="1600" b="1" dirty="0" smtClean="0"/>
              <a:t>$380,000,000</a:t>
            </a:r>
            <a:endParaRPr lang="en-US" sz="1600" b="1" dirty="0"/>
          </a:p>
        </p:txBody>
      </p:sp>
      <p:sp>
        <p:nvSpPr>
          <p:cNvPr id="25" name="TextBox 24"/>
          <p:cNvSpPr txBox="1"/>
          <p:nvPr/>
        </p:nvSpPr>
        <p:spPr>
          <a:xfrm>
            <a:off x="7316447" y="4688204"/>
            <a:ext cx="1226417" cy="338554"/>
          </a:xfrm>
          <a:prstGeom prst="rect">
            <a:avLst/>
          </a:prstGeom>
          <a:noFill/>
        </p:spPr>
        <p:txBody>
          <a:bodyPr wrap="none" rtlCol="0">
            <a:spAutoFit/>
          </a:bodyPr>
          <a:lstStyle/>
          <a:p>
            <a:r>
              <a:rPr lang="en-US" sz="1600" b="1" dirty="0" smtClean="0"/>
              <a:t>$80,000,000</a:t>
            </a:r>
            <a:endParaRPr lang="en-US" sz="1600" b="1" dirty="0"/>
          </a:p>
        </p:txBody>
      </p:sp>
      <p:sp>
        <p:nvSpPr>
          <p:cNvPr id="46" name="TextBox 45"/>
          <p:cNvSpPr txBox="1"/>
          <p:nvPr/>
        </p:nvSpPr>
        <p:spPr>
          <a:xfrm>
            <a:off x="7443693" y="5581542"/>
            <a:ext cx="1203274" cy="584776"/>
          </a:xfrm>
          <a:prstGeom prst="rect">
            <a:avLst/>
          </a:prstGeom>
          <a:noFill/>
        </p:spPr>
        <p:txBody>
          <a:bodyPr wrap="none" rtlCol="0">
            <a:spAutoFit/>
          </a:bodyPr>
          <a:lstStyle/>
          <a:p>
            <a:pPr algn="ctr"/>
            <a:r>
              <a:rPr lang="en-US" sz="1600" b="1" dirty="0" smtClean="0"/>
              <a:t>Operational</a:t>
            </a:r>
            <a:br>
              <a:rPr lang="en-US" sz="1600" b="1" dirty="0" smtClean="0"/>
            </a:br>
            <a:r>
              <a:rPr lang="en-US" sz="1600" b="1" dirty="0" smtClean="0"/>
              <a:t>research</a:t>
            </a:r>
            <a:endParaRPr lang="en-US" sz="1600" b="1" dirty="0"/>
          </a:p>
        </p:txBody>
      </p:sp>
      <p:sp>
        <p:nvSpPr>
          <p:cNvPr id="47" name="TextBox 46"/>
          <p:cNvSpPr txBox="1"/>
          <p:nvPr/>
        </p:nvSpPr>
        <p:spPr>
          <a:xfrm>
            <a:off x="3383803" y="6374330"/>
            <a:ext cx="2775119" cy="369332"/>
          </a:xfrm>
          <a:prstGeom prst="rect">
            <a:avLst/>
          </a:prstGeom>
          <a:noFill/>
        </p:spPr>
        <p:txBody>
          <a:bodyPr wrap="none" rtlCol="0">
            <a:spAutoFit/>
          </a:bodyPr>
          <a:lstStyle/>
          <a:p>
            <a:r>
              <a:rPr lang="en-US" b="1" dirty="0" smtClean="0"/>
              <a:t>Global Plan Annual Targets</a:t>
            </a:r>
            <a:endParaRPr lang="en-US" b="1" dirty="0"/>
          </a:p>
        </p:txBody>
      </p:sp>
      <p:sp>
        <p:nvSpPr>
          <p:cNvPr id="48" name="TextBox 47"/>
          <p:cNvSpPr txBox="1"/>
          <p:nvPr/>
        </p:nvSpPr>
        <p:spPr>
          <a:xfrm>
            <a:off x="6766649" y="6374330"/>
            <a:ext cx="1877587" cy="369332"/>
          </a:xfrm>
          <a:prstGeom prst="rect">
            <a:avLst/>
          </a:prstGeom>
          <a:noFill/>
        </p:spPr>
        <p:txBody>
          <a:bodyPr wrap="none" rtlCol="0">
            <a:spAutoFit/>
          </a:bodyPr>
          <a:lstStyle/>
          <a:p>
            <a:r>
              <a:rPr lang="en-US" b="1" dirty="0" smtClean="0"/>
              <a:t>2011 Investments</a:t>
            </a:r>
            <a:endParaRPr lang="en-US" b="1" dirty="0"/>
          </a:p>
        </p:txBody>
      </p:sp>
      <p:sp>
        <p:nvSpPr>
          <p:cNvPr id="49" name="TextBox 48"/>
          <p:cNvSpPr txBox="1"/>
          <p:nvPr/>
        </p:nvSpPr>
        <p:spPr>
          <a:xfrm>
            <a:off x="1630572" y="4800380"/>
            <a:ext cx="1330412" cy="338554"/>
          </a:xfrm>
          <a:prstGeom prst="rect">
            <a:avLst/>
          </a:prstGeom>
          <a:noFill/>
        </p:spPr>
        <p:txBody>
          <a:bodyPr wrap="none" rtlCol="0">
            <a:spAutoFit/>
          </a:bodyPr>
          <a:lstStyle/>
          <a:p>
            <a:r>
              <a:rPr lang="en-US" sz="1600" b="1" dirty="0" smtClean="0"/>
              <a:t>$120,361,419</a:t>
            </a:r>
            <a:endParaRPr lang="en-US" sz="1600" b="1" dirty="0"/>
          </a:p>
        </p:txBody>
      </p:sp>
      <p:sp>
        <p:nvSpPr>
          <p:cNvPr id="50" name="TextBox 49"/>
          <p:cNvSpPr txBox="1"/>
          <p:nvPr/>
        </p:nvSpPr>
        <p:spPr>
          <a:xfrm>
            <a:off x="3103562" y="5173687"/>
            <a:ext cx="1226417" cy="338554"/>
          </a:xfrm>
          <a:prstGeom prst="rect">
            <a:avLst/>
          </a:prstGeom>
          <a:noFill/>
        </p:spPr>
        <p:txBody>
          <a:bodyPr wrap="none" rtlCol="0">
            <a:spAutoFit/>
          </a:bodyPr>
          <a:lstStyle/>
          <a:p>
            <a:r>
              <a:rPr lang="en-US" sz="1600" b="1" dirty="0" smtClean="0"/>
              <a:t>$55,043,541</a:t>
            </a:r>
            <a:endParaRPr lang="en-US" sz="1600" b="1" dirty="0"/>
          </a:p>
        </p:txBody>
      </p:sp>
      <p:sp>
        <p:nvSpPr>
          <p:cNvPr id="52" name="TextBox 51"/>
          <p:cNvSpPr txBox="1"/>
          <p:nvPr/>
        </p:nvSpPr>
        <p:spPr>
          <a:xfrm>
            <a:off x="5863175" y="4956633"/>
            <a:ext cx="1226417" cy="338554"/>
          </a:xfrm>
          <a:prstGeom prst="rect">
            <a:avLst/>
          </a:prstGeom>
          <a:noFill/>
        </p:spPr>
        <p:txBody>
          <a:bodyPr wrap="none" rtlCol="0">
            <a:spAutoFit/>
          </a:bodyPr>
          <a:lstStyle/>
          <a:p>
            <a:r>
              <a:rPr lang="en-US" sz="1600" b="1" dirty="0" smtClean="0"/>
              <a:t>$95,446,326</a:t>
            </a:r>
            <a:endParaRPr lang="en-US" sz="1600" b="1" dirty="0"/>
          </a:p>
        </p:txBody>
      </p:sp>
      <p:sp>
        <p:nvSpPr>
          <p:cNvPr id="53" name="TextBox 52"/>
          <p:cNvSpPr txBox="1"/>
          <p:nvPr/>
        </p:nvSpPr>
        <p:spPr>
          <a:xfrm>
            <a:off x="7333156" y="5026758"/>
            <a:ext cx="1226417" cy="338554"/>
          </a:xfrm>
          <a:prstGeom prst="rect">
            <a:avLst/>
          </a:prstGeom>
          <a:noFill/>
        </p:spPr>
        <p:txBody>
          <a:bodyPr wrap="none" rtlCol="0">
            <a:spAutoFit/>
          </a:bodyPr>
          <a:lstStyle/>
          <a:p>
            <a:r>
              <a:rPr lang="en-US" sz="1600" b="1" dirty="0" smtClean="0"/>
              <a:t>$84,140,175</a:t>
            </a:r>
            <a:endParaRPr lang="en-US" sz="1600" b="1" dirty="0"/>
          </a:p>
        </p:txBody>
      </p:sp>
      <p:sp>
        <p:nvSpPr>
          <p:cNvPr id="54" name="TextBox 53"/>
          <p:cNvSpPr txBox="1"/>
          <p:nvPr/>
        </p:nvSpPr>
        <p:spPr>
          <a:xfrm>
            <a:off x="4474733" y="4115193"/>
            <a:ext cx="1330412" cy="338554"/>
          </a:xfrm>
          <a:prstGeom prst="rect">
            <a:avLst/>
          </a:prstGeom>
          <a:noFill/>
        </p:spPr>
        <p:txBody>
          <a:bodyPr wrap="none" rtlCol="0">
            <a:spAutoFit/>
          </a:bodyPr>
          <a:lstStyle/>
          <a:p>
            <a:r>
              <a:rPr lang="en-US" sz="1600" b="1" dirty="0" smtClean="0"/>
              <a:t>$250,038,877</a:t>
            </a:r>
            <a:endParaRPr lang="en-US" sz="1600" b="1" dirty="0"/>
          </a:p>
        </p:txBody>
      </p:sp>
      <p:pic>
        <p:nvPicPr>
          <p:cNvPr id="29" name="Picture 28" descr="TAG.001.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9076" t="63002" r="47639" b="33197"/>
          <a:stretch/>
        </p:blipFill>
        <p:spPr>
          <a:xfrm>
            <a:off x="6418540" y="6432830"/>
            <a:ext cx="331400" cy="260697"/>
          </a:xfrm>
          <a:prstGeom prst="rect">
            <a:avLst/>
          </a:prstGeom>
        </p:spPr>
      </p:pic>
      <p:pic>
        <p:nvPicPr>
          <p:cNvPr id="30" name="Picture 29" descr="TAG.001.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3031" t="47907" r="33684" b="48292"/>
          <a:stretch/>
        </p:blipFill>
        <p:spPr>
          <a:xfrm>
            <a:off x="3037084" y="6449542"/>
            <a:ext cx="331400" cy="260697"/>
          </a:xfrm>
          <a:prstGeom prst="rect">
            <a:avLst/>
          </a:prstGeom>
        </p:spPr>
      </p:pic>
      <p:pic>
        <p:nvPicPr>
          <p:cNvPr id="31" name="Picture 30" descr="Tag Logo.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TAG.002.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106" t="5117" r="3334" b="35605"/>
          <a:stretch/>
        </p:blipFill>
        <p:spPr>
          <a:xfrm>
            <a:off x="1638799" y="1052031"/>
            <a:ext cx="7250389" cy="4296860"/>
          </a:xfrm>
          <a:prstGeom prst="rect">
            <a:avLst/>
          </a:prstGeom>
        </p:spPr>
      </p:pic>
      <p:sp>
        <p:nvSpPr>
          <p:cNvPr id="4" name="Rectangle 3"/>
          <p:cNvSpPr/>
          <p:nvPr/>
        </p:nvSpPr>
        <p:spPr>
          <a:xfrm>
            <a:off x="1484360" y="6007663"/>
            <a:ext cx="7115952" cy="707886"/>
          </a:xfrm>
          <a:prstGeom prst="rect">
            <a:avLst/>
          </a:prstGeom>
        </p:spPr>
        <p:txBody>
          <a:bodyPr wrap="square">
            <a:spAutoFit/>
          </a:bodyPr>
          <a:lstStyle/>
          <a:p>
            <a:pPr algn="ctr"/>
            <a:r>
              <a:rPr lang="en-US" sz="2000" b="1" dirty="0" smtClean="0"/>
              <a:t>2011 </a:t>
            </a:r>
            <a:r>
              <a:rPr lang="en-US" sz="2000" b="1" dirty="0"/>
              <a:t>TB R&amp;D investments witnessed </a:t>
            </a:r>
            <a:r>
              <a:rPr lang="en-US" sz="2000" b="1" dirty="0" smtClean="0"/>
              <a:t>an 82% </a:t>
            </a:r>
            <a:r>
              <a:rPr lang="en-US" sz="2000" b="1" dirty="0"/>
              <a:t>increase </a:t>
            </a:r>
            <a:r>
              <a:rPr lang="en-US" sz="2000" b="1" dirty="0" smtClean="0"/>
              <a:t/>
            </a:r>
            <a:br>
              <a:rPr lang="en-US" sz="2000" b="1" dirty="0" smtClean="0"/>
            </a:br>
            <a:r>
              <a:rPr lang="en-US" sz="2000" b="1" dirty="0" smtClean="0"/>
              <a:t>over </a:t>
            </a:r>
            <a:r>
              <a:rPr lang="en-US" sz="2000" b="1" dirty="0"/>
              <a:t>2005 </a:t>
            </a:r>
            <a:r>
              <a:rPr lang="en-US" sz="2000" b="1" dirty="0" smtClean="0"/>
              <a:t>levels, but </a:t>
            </a:r>
            <a:r>
              <a:rPr lang="en-US" sz="2000" b="1" dirty="0"/>
              <a:t>only</a:t>
            </a:r>
            <a:r>
              <a:rPr lang="en-US" sz="2000" b="1" dirty="0" smtClean="0"/>
              <a:t> 3% </a:t>
            </a:r>
            <a:r>
              <a:rPr lang="en-US" sz="2000" b="1" dirty="0"/>
              <a:t>growth since </a:t>
            </a:r>
            <a:r>
              <a:rPr lang="en-US" sz="2000" b="1" dirty="0" smtClean="0"/>
              <a:t>2010. </a:t>
            </a:r>
            <a:endParaRPr lang="en-US" sz="2000" b="1" dirty="0"/>
          </a:p>
        </p:txBody>
      </p:sp>
      <p:sp>
        <p:nvSpPr>
          <p:cNvPr id="6" name="Rectangle 5"/>
          <p:cNvSpPr/>
          <p:nvPr/>
        </p:nvSpPr>
        <p:spPr>
          <a:xfrm>
            <a:off x="481691" y="126108"/>
            <a:ext cx="6934453" cy="461665"/>
          </a:xfrm>
          <a:prstGeom prst="rect">
            <a:avLst/>
          </a:prstGeom>
        </p:spPr>
        <p:txBody>
          <a:bodyPr wrap="square">
            <a:spAutoFit/>
          </a:bodyPr>
          <a:lstStyle/>
          <a:p>
            <a:r>
              <a:rPr lang="en-US" sz="2400" b="1" dirty="0" smtClean="0"/>
              <a:t>Total </a:t>
            </a:r>
            <a:r>
              <a:rPr lang="en-US" sz="2400" b="1" dirty="0"/>
              <a:t>TB R&amp;D </a:t>
            </a:r>
            <a:r>
              <a:rPr lang="en-US" sz="2400" b="1" dirty="0" smtClean="0"/>
              <a:t>Funding: 2005-2011</a:t>
            </a:r>
            <a:endParaRPr lang="en-US" sz="2400" b="1" dirty="0"/>
          </a:p>
        </p:txBody>
      </p:sp>
      <p:sp>
        <p:nvSpPr>
          <p:cNvPr id="3" name="TextBox 2"/>
          <p:cNvSpPr txBox="1"/>
          <p:nvPr/>
        </p:nvSpPr>
        <p:spPr>
          <a:xfrm>
            <a:off x="153948" y="951759"/>
            <a:ext cx="1330412" cy="338554"/>
          </a:xfrm>
          <a:prstGeom prst="rect">
            <a:avLst/>
          </a:prstGeom>
          <a:noFill/>
        </p:spPr>
        <p:txBody>
          <a:bodyPr wrap="none" rtlCol="0">
            <a:spAutoFit/>
          </a:bodyPr>
          <a:lstStyle/>
          <a:p>
            <a:r>
              <a:rPr lang="en-US" sz="1600" b="1" dirty="0" smtClean="0"/>
              <a:t>$700,000,000</a:t>
            </a:r>
            <a:endParaRPr lang="en-US" sz="1600" b="1" dirty="0"/>
          </a:p>
        </p:txBody>
      </p:sp>
      <p:sp>
        <p:nvSpPr>
          <p:cNvPr id="8" name="TextBox 7"/>
          <p:cNvSpPr txBox="1"/>
          <p:nvPr/>
        </p:nvSpPr>
        <p:spPr>
          <a:xfrm>
            <a:off x="153948" y="1996870"/>
            <a:ext cx="1330412" cy="338554"/>
          </a:xfrm>
          <a:prstGeom prst="rect">
            <a:avLst/>
          </a:prstGeom>
          <a:noFill/>
        </p:spPr>
        <p:txBody>
          <a:bodyPr wrap="none" rtlCol="0">
            <a:spAutoFit/>
          </a:bodyPr>
          <a:lstStyle/>
          <a:p>
            <a:r>
              <a:rPr lang="en-US" sz="1600" b="1" dirty="0" smtClean="0"/>
              <a:t>$525,000,000</a:t>
            </a:r>
            <a:endParaRPr lang="en-US" sz="1600" b="1" dirty="0"/>
          </a:p>
        </p:txBody>
      </p:sp>
      <p:sp>
        <p:nvSpPr>
          <p:cNvPr id="9" name="TextBox 8"/>
          <p:cNvSpPr txBox="1"/>
          <p:nvPr/>
        </p:nvSpPr>
        <p:spPr>
          <a:xfrm>
            <a:off x="153948" y="3032188"/>
            <a:ext cx="1330412" cy="338554"/>
          </a:xfrm>
          <a:prstGeom prst="rect">
            <a:avLst/>
          </a:prstGeom>
          <a:noFill/>
        </p:spPr>
        <p:txBody>
          <a:bodyPr wrap="none" rtlCol="0">
            <a:spAutoFit/>
          </a:bodyPr>
          <a:lstStyle/>
          <a:p>
            <a:r>
              <a:rPr lang="en-US" sz="1600" b="1" dirty="0" smtClean="0"/>
              <a:t>$350,000,000</a:t>
            </a:r>
            <a:endParaRPr lang="en-US" sz="1600" b="1" dirty="0"/>
          </a:p>
        </p:txBody>
      </p:sp>
      <p:sp>
        <p:nvSpPr>
          <p:cNvPr id="10" name="TextBox 9"/>
          <p:cNvSpPr txBox="1"/>
          <p:nvPr/>
        </p:nvSpPr>
        <p:spPr>
          <a:xfrm>
            <a:off x="157354" y="4060947"/>
            <a:ext cx="1327006" cy="338554"/>
          </a:xfrm>
          <a:prstGeom prst="rect">
            <a:avLst/>
          </a:prstGeom>
          <a:noFill/>
        </p:spPr>
        <p:txBody>
          <a:bodyPr wrap="none" rtlCol="0">
            <a:spAutoFit/>
          </a:bodyPr>
          <a:lstStyle/>
          <a:p>
            <a:r>
              <a:rPr lang="en-US" sz="1600" b="1" dirty="0" smtClean="0"/>
              <a:t>$175,000,000</a:t>
            </a:r>
            <a:endParaRPr lang="en-US" sz="1600" b="1" dirty="0"/>
          </a:p>
        </p:txBody>
      </p:sp>
      <p:sp>
        <p:nvSpPr>
          <p:cNvPr id="11" name="TextBox 10"/>
          <p:cNvSpPr txBox="1"/>
          <p:nvPr/>
        </p:nvSpPr>
        <p:spPr>
          <a:xfrm>
            <a:off x="1065706" y="5026910"/>
            <a:ext cx="418654" cy="369332"/>
          </a:xfrm>
          <a:prstGeom prst="rect">
            <a:avLst/>
          </a:prstGeom>
          <a:noFill/>
        </p:spPr>
        <p:txBody>
          <a:bodyPr wrap="none" rtlCol="0">
            <a:spAutoFit/>
          </a:bodyPr>
          <a:lstStyle/>
          <a:p>
            <a:r>
              <a:rPr lang="en-US" dirty="0" smtClean="0"/>
              <a:t>$0</a:t>
            </a:r>
            <a:endParaRPr lang="en-US" dirty="0"/>
          </a:p>
        </p:txBody>
      </p:sp>
      <p:sp>
        <p:nvSpPr>
          <p:cNvPr id="12" name="TextBox 11"/>
          <p:cNvSpPr txBox="1"/>
          <p:nvPr/>
        </p:nvSpPr>
        <p:spPr>
          <a:xfrm>
            <a:off x="1896031" y="5451188"/>
            <a:ext cx="652643" cy="369332"/>
          </a:xfrm>
          <a:prstGeom prst="rect">
            <a:avLst/>
          </a:prstGeom>
          <a:noFill/>
        </p:spPr>
        <p:txBody>
          <a:bodyPr wrap="none" rtlCol="0">
            <a:spAutoFit/>
          </a:bodyPr>
          <a:lstStyle/>
          <a:p>
            <a:r>
              <a:rPr lang="en-US" b="1" dirty="0" smtClean="0"/>
              <a:t>2005</a:t>
            </a:r>
            <a:endParaRPr lang="en-US" b="1" dirty="0"/>
          </a:p>
        </p:txBody>
      </p:sp>
      <p:sp>
        <p:nvSpPr>
          <p:cNvPr id="13" name="TextBox 12"/>
          <p:cNvSpPr txBox="1"/>
          <p:nvPr/>
        </p:nvSpPr>
        <p:spPr>
          <a:xfrm>
            <a:off x="2903908" y="5451188"/>
            <a:ext cx="652643" cy="369332"/>
          </a:xfrm>
          <a:prstGeom prst="rect">
            <a:avLst/>
          </a:prstGeom>
          <a:noFill/>
        </p:spPr>
        <p:txBody>
          <a:bodyPr wrap="none" rtlCol="0">
            <a:spAutoFit/>
          </a:bodyPr>
          <a:lstStyle/>
          <a:p>
            <a:r>
              <a:rPr lang="en-US" b="1" dirty="0" smtClean="0"/>
              <a:t>2006</a:t>
            </a:r>
            <a:endParaRPr lang="en-US" b="1" dirty="0"/>
          </a:p>
        </p:txBody>
      </p:sp>
      <p:sp>
        <p:nvSpPr>
          <p:cNvPr id="14" name="TextBox 13"/>
          <p:cNvSpPr txBox="1"/>
          <p:nvPr/>
        </p:nvSpPr>
        <p:spPr>
          <a:xfrm>
            <a:off x="3874487" y="5451188"/>
            <a:ext cx="652643" cy="369332"/>
          </a:xfrm>
          <a:prstGeom prst="rect">
            <a:avLst/>
          </a:prstGeom>
          <a:noFill/>
        </p:spPr>
        <p:txBody>
          <a:bodyPr wrap="none" rtlCol="0">
            <a:spAutoFit/>
          </a:bodyPr>
          <a:lstStyle/>
          <a:p>
            <a:r>
              <a:rPr lang="en-US" b="1" dirty="0" smtClean="0"/>
              <a:t>2007</a:t>
            </a:r>
            <a:endParaRPr lang="en-US" b="1" dirty="0"/>
          </a:p>
        </p:txBody>
      </p:sp>
      <p:sp>
        <p:nvSpPr>
          <p:cNvPr id="15" name="TextBox 14"/>
          <p:cNvSpPr txBox="1"/>
          <p:nvPr/>
        </p:nvSpPr>
        <p:spPr>
          <a:xfrm>
            <a:off x="4890124" y="5451188"/>
            <a:ext cx="652643" cy="369332"/>
          </a:xfrm>
          <a:prstGeom prst="rect">
            <a:avLst/>
          </a:prstGeom>
          <a:noFill/>
        </p:spPr>
        <p:txBody>
          <a:bodyPr wrap="none" rtlCol="0">
            <a:spAutoFit/>
          </a:bodyPr>
          <a:lstStyle/>
          <a:p>
            <a:r>
              <a:rPr lang="en-US" b="1" dirty="0" smtClean="0"/>
              <a:t>2008</a:t>
            </a:r>
            <a:endParaRPr lang="en-US" b="1" dirty="0"/>
          </a:p>
        </p:txBody>
      </p:sp>
      <p:sp>
        <p:nvSpPr>
          <p:cNvPr id="16" name="TextBox 15"/>
          <p:cNvSpPr txBox="1"/>
          <p:nvPr/>
        </p:nvSpPr>
        <p:spPr>
          <a:xfrm>
            <a:off x="5859373" y="5451188"/>
            <a:ext cx="652643" cy="369332"/>
          </a:xfrm>
          <a:prstGeom prst="rect">
            <a:avLst/>
          </a:prstGeom>
          <a:noFill/>
        </p:spPr>
        <p:txBody>
          <a:bodyPr wrap="none" rtlCol="0">
            <a:spAutoFit/>
          </a:bodyPr>
          <a:lstStyle/>
          <a:p>
            <a:r>
              <a:rPr lang="en-US" b="1" dirty="0" smtClean="0"/>
              <a:t>2009</a:t>
            </a:r>
            <a:endParaRPr lang="en-US" b="1" dirty="0"/>
          </a:p>
        </p:txBody>
      </p:sp>
      <p:sp>
        <p:nvSpPr>
          <p:cNvPr id="17" name="TextBox 16"/>
          <p:cNvSpPr txBox="1"/>
          <p:nvPr/>
        </p:nvSpPr>
        <p:spPr>
          <a:xfrm>
            <a:off x="6865189" y="5451188"/>
            <a:ext cx="652643" cy="369332"/>
          </a:xfrm>
          <a:prstGeom prst="rect">
            <a:avLst/>
          </a:prstGeom>
          <a:noFill/>
        </p:spPr>
        <p:txBody>
          <a:bodyPr wrap="none" rtlCol="0">
            <a:spAutoFit/>
          </a:bodyPr>
          <a:lstStyle/>
          <a:p>
            <a:r>
              <a:rPr lang="en-US" b="1" dirty="0" smtClean="0"/>
              <a:t>2010</a:t>
            </a:r>
            <a:endParaRPr lang="en-US" b="1" dirty="0"/>
          </a:p>
        </p:txBody>
      </p:sp>
      <p:sp>
        <p:nvSpPr>
          <p:cNvPr id="18" name="TextBox 17"/>
          <p:cNvSpPr txBox="1"/>
          <p:nvPr/>
        </p:nvSpPr>
        <p:spPr>
          <a:xfrm>
            <a:off x="1564590" y="2843546"/>
            <a:ext cx="1187194" cy="307777"/>
          </a:xfrm>
          <a:prstGeom prst="rect">
            <a:avLst/>
          </a:prstGeom>
          <a:noFill/>
        </p:spPr>
        <p:txBody>
          <a:bodyPr wrap="none" rtlCol="0">
            <a:spAutoFit/>
          </a:bodyPr>
          <a:lstStyle/>
          <a:p>
            <a:r>
              <a:rPr lang="en-US" sz="1400" b="1" dirty="0" smtClean="0"/>
              <a:t>$357,426,170</a:t>
            </a:r>
            <a:endParaRPr lang="en-US" sz="1400" b="1" dirty="0"/>
          </a:p>
        </p:txBody>
      </p:sp>
      <p:sp>
        <p:nvSpPr>
          <p:cNvPr id="20" name="TextBox 19"/>
          <p:cNvSpPr txBox="1"/>
          <p:nvPr/>
        </p:nvSpPr>
        <p:spPr>
          <a:xfrm>
            <a:off x="2576751" y="2512698"/>
            <a:ext cx="1187194" cy="307777"/>
          </a:xfrm>
          <a:prstGeom prst="rect">
            <a:avLst/>
          </a:prstGeom>
          <a:noFill/>
        </p:spPr>
        <p:txBody>
          <a:bodyPr wrap="none" rtlCol="0">
            <a:spAutoFit/>
          </a:bodyPr>
          <a:lstStyle/>
          <a:p>
            <a:r>
              <a:rPr lang="en-US" sz="1400" b="1" dirty="0" smtClean="0"/>
              <a:t>$417,824,708</a:t>
            </a:r>
            <a:endParaRPr lang="en-US" sz="1400" b="1" dirty="0"/>
          </a:p>
        </p:txBody>
      </p:sp>
      <p:sp>
        <p:nvSpPr>
          <p:cNvPr id="21" name="TextBox 20"/>
          <p:cNvSpPr txBox="1"/>
          <p:nvPr/>
        </p:nvSpPr>
        <p:spPr>
          <a:xfrm>
            <a:off x="3597083" y="2191397"/>
            <a:ext cx="1187194" cy="307777"/>
          </a:xfrm>
          <a:prstGeom prst="rect">
            <a:avLst/>
          </a:prstGeom>
          <a:noFill/>
        </p:spPr>
        <p:txBody>
          <a:bodyPr wrap="none" rtlCol="0">
            <a:spAutoFit/>
          </a:bodyPr>
          <a:lstStyle/>
          <a:p>
            <a:r>
              <a:rPr lang="en-US" sz="1400" b="1" dirty="0" smtClean="0"/>
              <a:t>$473,920,682</a:t>
            </a:r>
            <a:endParaRPr lang="en-US" sz="1400" b="1" dirty="0"/>
          </a:p>
        </p:txBody>
      </p:sp>
      <p:sp>
        <p:nvSpPr>
          <p:cNvPr id="22" name="TextBox 21"/>
          <p:cNvSpPr txBox="1"/>
          <p:nvPr/>
        </p:nvSpPr>
        <p:spPr>
          <a:xfrm>
            <a:off x="4608679" y="2102497"/>
            <a:ext cx="1187194" cy="307777"/>
          </a:xfrm>
          <a:prstGeom prst="rect">
            <a:avLst/>
          </a:prstGeom>
          <a:noFill/>
        </p:spPr>
        <p:txBody>
          <a:bodyPr wrap="none" rtlCol="0">
            <a:spAutoFit/>
          </a:bodyPr>
          <a:lstStyle/>
          <a:p>
            <a:r>
              <a:rPr lang="en-US" sz="1400" b="1" dirty="0" smtClean="0"/>
              <a:t>$491,476,917</a:t>
            </a:r>
            <a:endParaRPr lang="en-US" sz="1400" b="1" dirty="0"/>
          </a:p>
        </p:txBody>
      </p:sp>
      <p:sp>
        <p:nvSpPr>
          <p:cNvPr id="23" name="TextBox 22"/>
          <p:cNvSpPr txBox="1"/>
          <p:nvPr/>
        </p:nvSpPr>
        <p:spPr>
          <a:xfrm>
            <a:off x="5521687" y="1305366"/>
            <a:ext cx="1187194" cy="307777"/>
          </a:xfrm>
          <a:prstGeom prst="rect">
            <a:avLst/>
          </a:prstGeom>
          <a:noFill/>
        </p:spPr>
        <p:txBody>
          <a:bodyPr wrap="none" rtlCol="0">
            <a:spAutoFit/>
          </a:bodyPr>
          <a:lstStyle/>
          <a:p>
            <a:r>
              <a:rPr lang="en-US" sz="1400" b="1" dirty="0" smtClean="0"/>
              <a:t>$619,209,536</a:t>
            </a:r>
            <a:endParaRPr lang="en-US" sz="1400" b="1" dirty="0"/>
          </a:p>
        </p:txBody>
      </p:sp>
      <p:sp>
        <p:nvSpPr>
          <p:cNvPr id="24" name="TextBox 23"/>
          <p:cNvSpPr txBox="1"/>
          <p:nvPr/>
        </p:nvSpPr>
        <p:spPr>
          <a:xfrm>
            <a:off x="6547786" y="1267266"/>
            <a:ext cx="1187194" cy="307777"/>
          </a:xfrm>
          <a:prstGeom prst="rect">
            <a:avLst/>
          </a:prstGeom>
          <a:noFill/>
        </p:spPr>
        <p:txBody>
          <a:bodyPr wrap="none" rtlCol="0">
            <a:spAutoFit/>
          </a:bodyPr>
          <a:lstStyle/>
          <a:p>
            <a:r>
              <a:rPr lang="en-US" sz="1400" b="1" dirty="0" smtClean="0"/>
              <a:t>$630,446,462</a:t>
            </a:r>
            <a:endParaRPr lang="en-US" sz="1400" b="1" dirty="0"/>
          </a:p>
        </p:txBody>
      </p:sp>
      <p:sp>
        <p:nvSpPr>
          <p:cNvPr id="25" name="TextBox 24"/>
          <p:cNvSpPr txBox="1"/>
          <p:nvPr/>
        </p:nvSpPr>
        <p:spPr>
          <a:xfrm>
            <a:off x="7836330" y="5451188"/>
            <a:ext cx="652643" cy="369332"/>
          </a:xfrm>
          <a:prstGeom prst="rect">
            <a:avLst/>
          </a:prstGeom>
          <a:noFill/>
        </p:spPr>
        <p:txBody>
          <a:bodyPr wrap="none" rtlCol="0">
            <a:spAutoFit/>
          </a:bodyPr>
          <a:lstStyle/>
          <a:p>
            <a:r>
              <a:rPr lang="en-US" b="1" dirty="0" smtClean="0"/>
              <a:t>2011</a:t>
            </a:r>
            <a:endParaRPr lang="en-US" b="1" dirty="0"/>
          </a:p>
        </p:txBody>
      </p:sp>
      <p:sp>
        <p:nvSpPr>
          <p:cNvPr id="26" name="TextBox 25"/>
          <p:cNvSpPr txBox="1"/>
          <p:nvPr/>
        </p:nvSpPr>
        <p:spPr>
          <a:xfrm>
            <a:off x="7517832" y="1109029"/>
            <a:ext cx="1187194" cy="307777"/>
          </a:xfrm>
          <a:prstGeom prst="rect">
            <a:avLst/>
          </a:prstGeom>
          <a:noFill/>
        </p:spPr>
        <p:txBody>
          <a:bodyPr wrap="none" rtlCol="0">
            <a:spAutoFit/>
          </a:bodyPr>
          <a:lstStyle/>
          <a:p>
            <a:r>
              <a:rPr lang="en-US" sz="1400" b="1" dirty="0" smtClean="0"/>
              <a:t>$649,648,183</a:t>
            </a:r>
            <a:endParaRPr lang="en-US" sz="1400" b="1" dirty="0"/>
          </a:p>
        </p:txBody>
      </p:sp>
      <p:pic>
        <p:nvPicPr>
          <p:cNvPr id="27" name="Picture 26" descr="Tag Logo.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03.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6500" b="11247"/>
          <a:stretch/>
        </p:blipFill>
        <p:spPr>
          <a:xfrm>
            <a:off x="413033" y="680886"/>
            <a:ext cx="8676663" cy="6177113"/>
          </a:xfrm>
          <a:prstGeom prst="rect">
            <a:avLst/>
          </a:prstGeom>
        </p:spPr>
      </p:pic>
      <p:sp>
        <p:nvSpPr>
          <p:cNvPr id="3" name="TextBox 2"/>
          <p:cNvSpPr txBox="1"/>
          <p:nvPr/>
        </p:nvSpPr>
        <p:spPr>
          <a:xfrm>
            <a:off x="1448482" y="1906378"/>
            <a:ext cx="1428596" cy="646331"/>
          </a:xfrm>
          <a:prstGeom prst="rect">
            <a:avLst/>
          </a:prstGeom>
          <a:noFill/>
        </p:spPr>
        <p:txBody>
          <a:bodyPr wrap="none" rtlCol="0">
            <a:spAutoFit/>
          </a:bodyPr>
          <a:lstStyle/>
          <a:p>
            <a:pPr algn="ctr"/>
            <a:r>
              <a:rPr lang="en-US" b="1" dirty="0" smtClean="0"/>
              <a:t>Philanthropy</a:t>
            </a:r>
          </a:p>
          <a:p>
            <a:pPr algn="ctr"/>
            <a:r>
              <a:rPr lang="en-US" dirty="0" smtClean="0"/>
              <a:t>19%</a:t>
            </a:r>
            <a:endParaRPr lang="en-US" dirty="0"/>
          </a:p>
        </p:txBody>
      </p:sp>
      <p:sp>
        <p:nvSpPr>
          <p:cNvPr id="4" name="TextBox 3"/>
          <p:cNvSpPr txBox="1"/>
          <p:nvPr/>
        </p:nvSpPr>
        <p:spPr>
          <a:xfrm>
            <a:off x="1448482" y="4371866"/>
            <a:ext cx="865667" cy="646331"/>
          </a:xfrm>
          <a:prstGeom prst="rect">
            <a:avLst/>
          </a:prstGeom>
          <a:noFill/>
        </p:spPr>
        <p:txBody>
          <a:bodyPr wrap="none" rtlCol="0">
            <a:spAutoFit/>
          </a:bodyPr>
          <a:lstStyle/>
          <a:p>
            <a:pPr algn="ctr"/>
            <a:r>
              <a:rPr lang="en-US" b="1" dirty="0" smtClean="0"/>
              <a:t>Private</a:t>
            </a:r>
          </a:p>
          <a:p>
            <a:pPr algn="ctr"/>
            <a:r>
              <a:rPr lang="en-US" dirty="0" smtClean="0"/>
              <a:t>22%</a:t>
            </a:r>
            <a:endParaRPr lang="en-US" dirty="0"/>
          </a:p>
        </p:txBody>
      </p:sp>
      <p:sp>
        <p:nvSpPr>
          <p:cNvPr id="8" name="TextBox 7"/>
          <p:cNvSpPr txBox="1"/>
          <p:nvPr/>
        </p:nvSpPr>
        <p:spPr>
          <a:xfrm>
            <a:off x="4252033" y="971748"/>
            <a:ext cx="2390398" cy="923330"/>
          </a:xfrm>
          <a:prstGeom prst="rect">
            <a:avLst/>
          </a:prstGeom>
          <a:noFill/>
        </p:spPr>
        <p:txBody>
          <a:bodyPr wrap="none" rtlCol="0">
            <a:spAutoFit/>
          </a:bodyPr>
          <a:lstStyle/>
          <a:p>
            <a:pPr algn="ctr"/>
            <a:r>
              <a:rPr lang="en-US" b="1" dirty="0" smtClean="0"/>
              <a:t>International </a:t>
            </a:r>
            <a:br>
              <a:rPr lang="en-US" b="1" dirty="0" smtClean="0"/>
            </a:br>
            <a:r>
              <a:rPr lang="en-US" b="1" dirty="0" smtClean="0"/>
              <a:t>Development Agencies</a:t>
            </a:r>
          </a:p>
          <a:p>
            <a:pPr algn="ctr"/>
            <a:r>
              <a:rPr lang="en-US" dirty="0" smtClean="0"/>
              <a:t>9%</a:t>
            </a:r>
            <a:endParaRPr lang="en-US" dirty="0"/>
          </a:p>
        </p:txBody>
      </p:sp>
      <p:sp>
        <p:nvSpPr>
          <p:cNvPr id="9" name="TextBox 8"/>
          <p:cNvSpPr txBox="1"/>
          <p:nvPr/>
        </p:nvSpPr>
        <p:spPr>
          <a:xfrm>
            <a:off x="7038866" y="3158183"/>
            <a:ext cx="1025491" cy="923330"/>
          </a:xfrm>
          <a:prstGeom prst="rect">
            <a:avLst/>
          </a:prstGeom>
          <a:noFill/>
        </p:spPr>
        <p:txBody>
          <a:bodyPr wrap="none" rtlCol="0">
            <a:spAutoFit/>
          </a:bodyPr>
          <a:lstStyle/>
          <a:p>
            <a:pPr algn="ctr"/>
            <a:r>
              <a:rPr lang="en-US" b="1" dirty="0" smtClean="0"/>
              <a:t>Public</a:t>
            </a:r>
          </a:p>
          <a:p>
            <a:pPr algn="ctr"/>
            <a:r>
              <a:rPr lang="en-US" b="1" dirty="0" smtClean="0"/>
              <a:t>[Overall]</a:t>
            </a:r>
          </a:p>
          <a:p>
            <a:pPr algn="ctr"/>
            <a:r>
              <a:rPr lang="en-US" dirty="0" smtClean="0"/>
              <a:t>59%</a:t>
            </a:r>
            <a:endParaRPr lang="en-US" dirty="0"/>
          </a:p>
        </p:txBody>
      </p:sp>
      <p:sp>
        <p:nvSpPr>
          <p:cNvPr id="10" name="Rectangle 9"/>
          <p:cNvSpPr/>
          <p:nvPr/>
        </p:nvSpPr>
        <p:spPr>
          <a:xfrm>
            <a:off x="313556" y="140751"/>
            <a:ext cx="7196922" cy="830997"/>
          </a:xfrm>
          <a:prstGeom prst="rect">
            <a:avLst/>
          </a:prstGeom>
        </p:spPr>
        <p:txBody>
          <a:bodyPr wrap="square">
            <a:spAutoFit/>
          </a:bodyPr>
          <a:lstStyle/>
          <a:p>
            <a:r>
              <a:rPr lang="en-US" sz="2400" b="1" dirty="0" smtClean="0"/>
              <a:t>Total </a:t>
            </a:r>
            <a:r>
              <a:rPr lang="en-US" sz="2400" b="1" dirty="0"/>
              <a:t>TB R&amp;D </a:t>
            </a:r>
            <a:r>
              <a:rPr lang="en-US" sz="2400" b="1" dirty="0" smtClean="0"/>
              <a:t>Funding: by Donor Sector: 2011</a:t>
            </a:r>
          </a:p>
          <a:p>
            <a:r>
              <a:rPr lang="en-US" sz="2400" b="1" dirty="0" smtClean="0"/>
              <a:t>Total: $649,648,183</a:t>
            </a:r>
            <a:endParaRPr lang="en-US" sz="2400" b="1" dirty="0"/>
          </a:p>
        </p:txBody>
      </p:sp>
      <p:cxnSp>
        <p:nvCxnSpPr>
          <p:cNvPr id="13" name="Straight Connector 12"/>
          <p:cNvCxnSpPr/>
          <p:nvPr/>
        </p:nvCxnSpPr>
        <p:spPr>
          <a:xfrm flipV="1">
            <a:off x="4644165" y="2337212"/>
            <a:ext cx="1199502" cy="1846927"/>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ag Logo.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TAG.004.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653" t="18423" r="14113" b="26417"/>
          <a:stretch/>
        </p:blipFill>
        <p:spPr>
          <a:xfrm>
            <a:off x="1616184" y="924911"/>
            <a:ext cx="7339839" cy="2883687"/>
          </a:xfrm>
          <a:prstGeom prst="rect">
            <a:avLst/>
          </a:prstGeom>
        </p:spPr>
      </p:pic>
      <p:sp>
        <p:nvSpPr>
          <p:cNvPr id="6" name="Rectangle 5"/>
          <p:cNvSpPr/>
          <p:nvPr/>
        </p:nvSpPr>
        <p:spPr>
          <a:xfrm>
            <a:off x="297976" y="178468"/>
            <a:ext cx="8152245" cy="461665"/>
          </a:xfrm>
          <a:prstGeom prst="rect">
            <a:avLst/>
          </a:prstGeom>
        </p:spPr>
        <p:txBody>
          <a:bodyPr wrap="square">
            <a:spAutoFit/>
          </a:bodyPr>
          <a:lstStyle/>
          <a:p>
            <a:r>
              <a:rPr lang="en-US" sz="2400" b="1" dirty="0" smtClean="0"/>
              <a:t>Total </a:t>
            </a:r>
            <a:r>
              <a:rPr lang="en-US" sz="2400" b="1" dirty="0"/>
              <a:t>TB R&amp;D </a:t>
            </a:r>
            <a:r>
              <a:rPr lang="en-US" sz="2400" b="1" dirty="0" smtClean="0"/>
              <a:t>Funding by Donor Sector: 2005-2011</a:t>
            </a:r>
            <a:endParaRPr lang="en-US" sz="2400" b="1" dirty="0"/>
          </a:p>
        </p:txBody>
      </p:sp>
      <p:sp>
        <p:nvSpPr>
          <p:cNvPr id="7" name="TextBox 6"/>
          <p:cNvSpPr txBox="1"/>
          <p:nvPr/>
        </p:nvSpPr>
        <p:spPr>
          <a:xfrm>
            <a:off x="141196" y="924911"/>
            <a:ext cx="1330412" cy="338554"/>
          </a:xfrm>
          <a:prstGeom prst="rect">
            <a:avLst/>
          </a:prstGeom>
          <a:noFill/>
        </p:spPr>
        <p:txBody>
          <a:bodyPr wrap="none" rtlCol="0">
            <a:spAutoFit/>
          </a:bodyPr>
          <a:lstStyle/>
          <a:p>
            <a:r>
              <a:rPr lang="en-US" sz="1600" b="1" dirty="0" smtClean="0"/>
              <a:t>$400,000,000</a:t>
            </a:r>
            <a:endParaRPr lang="en-US" sz="1600" b="1" dirty="0"/>
          </a:p>
        </p:txBody>
      </p:sp>
      <p:sp>
        <p:nvSpPr>
          <p:cNvPr id="8" name="TextBox 7"/>
          <p:cNvSpPr txBox="1"/>
          <p:nvPr/>
        </p:nvSpPr>
        <p:spPr>
          <a:xfrm>
            <a:off x="141196" y="2209705"/>
            <a:ext cx="1330412" cy="338554"/>
          </a:xfrm>
          <a:prstGeom prst="rect">
            <a:avLst/>
          </a:prstGeom>
          <a:noFill/>
        </p:spPr>
        <p:txBody>
          <a:bodyPr wrap="none" rtlCol="0">
            <a:spAutoFit/>
          </a:bodyPr>
          <a:lstStyle/>
          <a:p>
            <a:r>
              <a:rPr lang="en-US" sz="1600" b="1" dirty="0" smtClean="0"/>
              <a:t>$200,000,000</a:t>
            </a:r>
            <a:endParaRPr lang="en-US" sz="1600" b="1" dirty="0"/>
          </a:p>
        </p:txBody>
      </p:sp>
      <p:sp>
        <p:nvSpPr>
          <p:cNvPr id="9" name="TextBox 8"/>
          <p:cNvSpPr txBox="1"/>
          <p:nvPr/>
        </p:nvSpPr>
        <p:spPr>
          <a:xfrm>
            <a:off x="141196" y="2849230"/>
            <a:ext cx="1330412" cy="338554"/>
          </a:xfrm>
          <a:prstGeom prst="rect">
            <a:avLst/>
          </a:prstGeom>
          <a:noFill/>
        </p:spPr>
        <p:txBody>
          <a:bodyPr wrap="none" rtlCol="0">
            <a:spAutoFit/>
          </a:bodyPr>
          <a:lstStyle/>
          <a:p>
            <a:r>
              <a:rPr lang="en-US" sz="1600" b="1" dirty="0" smtClean="0"/>
              <a:t>$100,000,000</a:t>
            </a:r>
            <a:endParaRPr lang="en-US" sz="1600" b="1" dirty="0"/>
          </a:p>
        </p:txBody>
      </p:sp>
      <p:sp>
        <p:nvSpPr>
          <p:cNvPr id="10" name="TextBox 9"/>
          <p:cNvSpPr txBox="1"/>
          <p:nvPr/>
        </p:nvSpPr>
        <p:spPr>
          <a:xfrm>
            <a:off x="1078952" y="3474358"/>
            <a:ext cx="392656" cy="338554"/>
          </a:xfrm>
          <a:prstGeom prst="rect">
            <a:avLst/>
          </a:prstGeom>
          <a:noFill/>
        </p:spPr>
        <p:txBody>
          <a:bodyPr wrap="none" rtlCol="0">
            <a:spAutoFit/>
          </a:bodyPr>
          <a:lstStyle/>
          <a:p>
            <a:r>
              <a:rPr lang="en-US" sz="1600" b="1" dirty="0" smtClean="0"/>
              <a:t>$0</a:t>
            </a:r>
            <a:endParaRPr lang="en-US" sz="1600" b="1" dirty="0"/>
          </a:p>
        </p:txBody>
      </p:sp>
      <p:sp>
        <p:nvSpPr>
          <p:cNvPr id="12" name="TextBox 11"/>
          <p:cNvSpPr txBox="1"/>
          <p:nvPr/>
        </p:nvSpPr>
        <p:spPr>
          <a:xfrm>
            <a:off x="2156018" y="3750192"/>
            <a:ext cx="880206" cy="369332"/>
          </a:xfrm>
          <a:prstGeom prst="rect">
            <a:avLst/>
          </a:prstGeom>
          <a:noFill/>
        </p:spPr>
        <p:txBody>
          <a:bodyPr wrap="none" rtlCol="0">
            <a:spAutoFit/>
          </a:bodyPr>
          <a:lstStyle/>
          <a:p>
            <a:pPr algn="ctr"/>
            <a:r>
              <a:rPr lang="en-US" b="1" dirty="0" smtClean="0"/>
              <a:t>Public</a:t>
            </a:r>
            <a:r>
              <a:rPr lang="en-US" sz="1400" b="1" dirty="0" smtClean="0"/>
              <a:t>*</a:t>
            </a:r>
            <a:endParaRPr lang="en-US" b="1" dirty="0"/>
          </a:p>
        </p:txBody>
      </p:sp>
      <p:sp>
        <p:nvSpPr>
          <p:cNvPr id="13" name="TextBox 12"/>
          <p:cNvSpPr txBox="1"/>
          <p:nvPr/>
        </p:nvSpPr>
        <p:spPr>
          <a:xfrm>
            <a:off x="3641171" y="3750192"/>
            <a:ext cx="1428596" cy="369332"/>
          </a:xfrm>
          <a:prstGeom prst="rect">
            <a:avLst/>
          </a:prstGeom>
          <a:noFill/>
        </p:spPr>
        <p:txBody>
          <a:bodyPr wrap="none" rtlCol="0">
            <a:spAutoFit/>
          </a:bodyPr>
          <a:lstStyle/>
          <a:p>
            <a:pPr algn="ctr"/>
            <a:r>
              <a:rPr lang="en-US" b="1" dirty="0" smtClean="0"/>
              <a:t>Philanthropy</a:t>
            </a:r>
            <a:endParaRPr lang="en-US" b="1" dirty="0"/>
          </a:p>
        </p:txBody>
      </p:sp>
      <p:sp>
        <p:nvSpPr>
          <p:cNvPr id="15" name="TextBox 14"/>
          <p:cNvSpPr txBox="1"/>
          <p:nvPr/>
        </p:nvSpPr>
        <p:spPr>
          <a:xfrm>
            <a:off x="5702984" y="3750192"/>
            <a:ext cx="865667" cy="369332"/>
          </a:xfrm>
          <a:prstGeom prst="rect">
            <a:avLst/>
          </a:prstGeom>
          <a:noFill/>
        </p:spPr>
        <p:txBody>
          <a:bodyPr wrap="none" rtlCol="0">
            <a:spAutoFit/>
          </a:bodyPr>
          <a:lstStyle/>
          <a:p>
            <a:pPr algn="ctr"/>
            <a:r>
              <a:rPr lang="en-US" b="1" dirty="0" smtClean="0"/>
              <a:t>Private</a:t>
            </a:r>
            <a:endParaRPr lang="en-US" b="1" dirty="0"/>
          </a:p>
        </p:txBody>
      </p:sp>
      <p:sp>
        <p:nvSpPr>
          <p:cNvPr id="17" name="TextBox 16"/>
          <p:cNvSpPr txBox="1"/>
          <p:nvPr/>
        </p:nvSpPr>
        <p:spPr>
          <a:xfrm>
            <a:off x="7296944" y="3750192"/>
            <a:ext cx="1321696" cy="369332"/>
          </a:xfrm>
          <a:prstGeom prst="rect">
            <a:avLst/>
          </a:prstGeom>
          <a:noFill/>
        </p:spPr>
        <p:txBody>
          <a:bodyPr wrap="none" rtlCol="0">
            <a:spAutoFit/>
          </a:bodyPr>
          <a:lstStyle/>
          <a:p>
            <a:r>
              <a:rPr lang="en-US" b="1" dirty="0" smtClean="0"/>
              <a:t>Multilateral</a:t>
            </a:r>
            <a:endParaRPr lang="en-US" b="1" dirty="0"/>
          </a:p>
        </p:txBody>
      </p:sp>
      <p:sp>
        <p:nvSpPr>
          <p:cNvPr id="24" name="TextBox 23"/>
          <p:cNvSpPr txBox="1"/>
          <p:nvPr/>
        </p:nvSpPr>
        <p:spPr>
          <a:xfrm>
            <a:off x="141196" y="1557057"/>
            <a:ext cx="1330412" cy="338554"/>
          </a:xfrm>
          <a:prstGeom prst="rect">
            <a:avLst/>
          </a:prstGeom>
          <a:noFill/>
        </p:spPr>
        <p:txBody>
          <a:bodyPr wrap="none" rtlCol="0">
            <a:spAutoFit/>
          </a:bodyPr>
          <a:lstStyle/>
          <a:p>
            <a:r>
              <a:rPr lang="en-US" sz="1600" b="1" dirty="0" smtClean="0"/>
              <a:t>$300,000,000</a:t>
            </a:r>
            <a:endParaRPr lang="en-US" sz="1600" b="1" dirty="0"/>
          </a:p>
        </p:txBody>
      </p:sp>
      <p:grpSp>
        <p:nvGrpSpPr>
          <p:cNvPr id="2" name="Group 1"/>
          <p:cNvGrpSpPr/>
          <p:nvPr/>
        </p:nvGrpSpPr>
        <p:grpSpPr>
          <a:xfrm>
            <a:off x="963542" y="4067554"/>
            <a:ext cx="7569212" cy="369332"/>
            <a:chOff x="1041932" y="4699714"/>
            <a:chExt cx="7569212" cy="369332"/>
          </a:xfrm>
        </p:grpSpPr>
        <p:sp>
          <p:nvSpPr>
            <p:cNvPr id="25" name="TextBox 24"/>
            <p:cNvSpPr txBox="1"/>
            <p:nvPr/>
          </p:nvSpPr>
          <p:spPr>
            <a:xfrm>
              <a:off x="1041932" y="4699714"/>
              <a:ext cx="652643" cy="369332"/>
            </a:xfrm>
            <a:prstGeom prst="rect">
              <a:avLst/>
            </a:prstGeom>
            <a:noFill/>
          </p:spPr>
          <p:txBody>
            <a:bodyPr wrap="none" rtlCol="0">
              <a:spAutoFit/>
            </a:bodyPr>
            <a:lstStyle/>
            <a:p>
              <a:r>
                <a:rPr lang="en-US" b="1" dirty="0" smtClean="0"/>
                <a:t>2005</a:t>
              </a:r>
              <a:endParaRPr lang="en-US" b="1" dirty="0"/>
            </a:p>
          </p:txBody>
        </p:sp>
        <p:sp>
          <p:nvSpPr>
            <p:cNvPr id="31" name="TextBox 30"/>
            <p:cNvSpPr txBox="1"/>
            <p:nvPr/>
          </p:nvSpPr>
          <p:spPr>
            <a:xfrm>
              <a:off x="1939611" y="4699714"/>
              <a:ext cx="1469798" cy="369332"/>
            </a:xfrm>
            <a:prstGeom prst="rect">
              <a:avLst/>
            </a:prstGeom>
            <a:noFill/>
          </p:spPr>
          <p:txBody>
            <a:bodyPr wrap="none" rtlCol="0">
              <a:spAutoFit/>
            </a:bodyPr>
            <a:lstStyle/>
            <a:p>
              <a:r>
                <a:rPr lang="en-US" dirty="0" smtClean="0"/>
                <a:t>$234,503,645</a:t>
              </a:r>
              <a:endParaRPr lang="en-US" dirty="0"/>
            </a:p>
          </p:txBody>
        </p:sp>
        <p:sp>
          <p:nvSpPr>
            <p:cNvPr id="33" name="TextBox 32"/>
            <p:cNvSpPr txBox="1"/>
            <p:nvPr/>
          </p:nvSpPr>
          <p:spPr>
            <a:xfrm>
              <a:off x="3719561" y="4699714"/>
              <a:ext cx="1352804" cy="369332"/>
            </a:xfrm>
            <a:prstGeom prst="rect">
              <a:avLst/>
            </a:prstGeom>
            <a:noFill/>
          </p:spPr>
          <p:txBody>
            <a:bodyPr wrap="none" rtlCol="0">
              <a:spAutoFit/>
            </a:bodyPr>
            <a:lstStyle/>
            <a:p>
              <a:r>
                <a:rPr lang="en-US" dirty="0" smtClean="0"/>
                <a:t>$78,178,708</a:t>
              </a:r>
              <a:endParaRPr lang="en-US" dirty="0"/>
            </a:p>
          </p:txBody>
        </p:sp>
        <p:sp>
          <p:nvSpPr>
            <p:cNvPr id="34" name="TextBox 33"/>
            <p:cNvSpPr txBox="1"/>
            <p:nvPr/>
          </p:nvSpPr>
          <p:spPr>
            <a:xfrm>
              <a:off x="5511134" y="4699714"/>
              <a:ext cx="1352804" cy="369332"/>
            </a:xfrm>
            <a:prstGeom prst="rect">
              <a:avLst/>
            </a:prstGeom>
            <a:noFill/>
          </p:spPr>
          <p:txBody>
            <a:bodyPr wrap="none" rtlCol="0">
              <a:spAutoFit/>
            </a:bodyPr>
            <a:lstStyle/>
            <a:p>
              <a:r>
                <a:rPr lang="en-US" dirty="0" smtClean="0"/>
                <a:t>$43,095,353</a:t>
              </a:r>
              <a:endParaRPr lang="en-US" dirty="0"/>
            </a:p>
          </p:txBody>
        </p:sp>
        <p:sp>
          <p:nvSpPr>
            <p:cNvPr id="35" name="TextBox 34"/>
            <p:cNvSpPr txBox="1"/>
            <p:nvPr/>
          </p:nvSpPr>
          <p:spPr>
            <a:xfrm>
              <a:off x="7375334" y="4699714"/>
              <a:ext cx="1235810" cy="369332"/>
            </a:xfrm>
            <a:prstGeom prst="rect">
              <a:avLst/>
            </a:prstGeom>
            <a:noFill/>
          </p:spPr>
          <p:txBody>
            <a:bodyPr wrap="none" rtlCol="0">
              <a:spAutoFit/>
            </a:bodyPr>
            <a:lstStyle/>
            <a:p>
              <a:r>
                <a:rPr lang="en-US" dirty="0" smtClean="0"/>
                <a:t>$1,648,083</a:t>
              </a:r>
              <a:endParaRPr lang="en-US" dirty="0"/>
            </a:p>
          </p:txBody>
        </p:sp>
      </p:grpSp>
      <p:grpSp>
        <p:nvGrpSpPr>
          <p:cNvPr id="3" name="Group 2"/>
          <p:cNvGrpSpPr/>
          <p:nvPr/>
        </p:nvGrpSpPr>
        <p:grpSpPr>
          <a:xfrm>
            <a:off x="963542" y="4425583"/>
            <a:ext cx="7569212" cy="369332"/>
            <a:chOff x="1041932" y="5057743"/>
            <a:chExt cx="7569212" cy="369332"/>
          </a:xfrm>
        </p:grpSpPr>
        <p:sp>
          <p:nvSpPr>
            <p:cNvPr id="26" name="TextBox 25"/>
            <p:cNvSpPr txBox="1"/>
            <p:nvPr/>
          </p:nvSpPr>
          <p:spPr>
            <a:xfrm>
              <a:off x="1041932" y="5057743"/>
              <a:ext cx="652643" cy="369332"/>
            </a:xfrm>
            <a:prstGeom prst="rect">
              <a:avLst/>
            </a:prstGeom>
            <a:noFill/>
          </p:spPr>
          <p:txBody>
            <a:bodyPr wrap="none" rtlCol="0">
              <a:spAutoFit/>
            </a:bodyPr>
            <a:lstStyle/>
            <a:p>
              <a:r>
                <a:rPr lang="en-US" b="1" dirty="0" smtClean="0"/>
                <a:t>2006</a:t>
              </a:r>
              <a:endParaRPr lang="en-US" b="1" dirty="0"/>
            </a:p>
          </p:txBody>
        </p:sp>
        <p:sp>
          <p:nvSpPr>
            <p:cNvPr id="36" name="TextBox 35"/>
            <p:cNvSpPr txBox="1"/>
            <p:nvPr/>
          </p:nvSpPr>
          <p:spPr>
            <a:xfrm>
              <a:off x="1939611" y="5057743"/>
              <a:ext cx="1469798" cy="369332"/>
            </a:xfrm>
            <a:prstGeom prst="rect">
              <a:avLst/>
            </a:prstGeom>
            <a:noFill/>
          </p:spPr>
          <p:txBody>
            <a:bodyPr wrap="none" rtlCol="0">
              <a:spAutoFit/>
            </a:bodyPr>
            <a:lstStyle/>
            <a:p>
              <a:r>
                <a:rPr lang="en-US" dirty="0" smtClean="0"/>
                <a:t>$246,862,858</a:t>
              </a:r>
              <a:endParaRPr lang="en-US" dirty="0"/>
            </a:p>
          </p:txBody>
        </p:sp>
        <p:sp>
          <p:nvSpPr>
            <p:cNvPr id="37" name="TextBox 36"/>
            <p:cNvSpPr txBox="1"/>
            <p:nvPr/>
          </p:nvSpPr>
          <p:spPr>
            <a:xfrm>
              <a:off x="3719561" y="5057743"/>
              <a:ext cx="1469798" cy="369332"/>
            </a:xfrm>
            <a:prstGeom prst="rect">
              <a:avLst/>
            </a:prstGeom>
            <a:noFill/>
          </p:spPr>
          <p:txBody>
            <a:bodyPr wrap="none" rtlCol="0">
              <a:spAutoFit/>
            </a:bodyPr>
            <a:lstStyle/>
            <a:p>
              <a:r>
                <a:rPr lang="en-US" dirty="0" smtClean="0"/>
                <a:t>$116,289,274</a:t>
              </a:r>
              <a:endParaRPr lang="en-US" dirty="0"/>
            </a:p>
          </p:txBody>
        </p:sp>
        <p:sp>
          <p:nvSpPr>
            <p:cNvPr id="38" name="TextBox 37"/>
            <p:cNvSpPr txBox="1"/>
            <p:nvPr/>
          </p:nvSpPr>
          <p:spPr>
            <a:xfrm>
              <a:off x="5511134" y="5057743"/>
              <a:ext cx="1352804" cy="369332"/>
            </a:xfrm>
            <a:prstGeom prst="rect">
              <a:avLst/>
            </a:prstGeom>
            <a:noFill/>
          </p:spPr>
          <p:txBody>
            <a:bodyPr wrap="none" rtlCol="0">
              <a:spAutoFit/>
            </a:bodyPr>
            <a:lstStyle/>
            <a:p>
              <a:r>
                <a:rPr lang="en-US" dirty="0"/>
                <a:t>$</a:t>
              </a:r>
              <a:r>
                <a:rPr lang="en-US" dirty="0" smtClean="0"/>
                <a:t>53,138,347</a:t>
              </a:r>
              <a:endParaRPr lang="en-US" dirty="0"/>
            </a:p>
          </p:txBody>
        </p:sp>
        <p:sp>
          <p:nvSpPr>
            <p:cNvPr id="39" name="TextBox 38"/>
            <p:cNvSpPr txBox="1"/>
            <p:nvPr/>
          </p:nvSpPr>
          <p:spPr>
            <a:xfrm>
              <a:off x="7375334" y="5057743"/>
              <a:ext cx="1235810" cy="369332"/>
            </a:xfrm>
            <a:prstGeom prst="rect">
              <a:avLst/>
            </a:prstGeom>
            <a:noFill/>
          </p:spPr>
          <p:txBody>
            <a:bodyPr wrap="none" rtlCol="0">
              <a:spAutoFit/>
            </a:bodyPr>
            <a:lstStyle/>
            <a:p>
              <a:r>
                <a:rPr lang="en-US" dirty="0" smtClean="0"/>
                <a:t>$1,534,259</a:t>
              </a:r>
              <a:endParaRPr lang="en-US" dirty="0"/>
            </a:p>
          </p:txBody>
        </p:sp>
      </p:grpSp>
      <p:grpSp>
        <p:nvGrpSpPr>
          <p:cNvPr id="4" name="Group 3"/>
          <p:cNvGrpSpPr/>
          <p:nvPr/>
        </p:nvGrpSpPr>
        <p:grpSpPr>
          <a:xfrm>
            <a:off x="963542" y="4749823"/>
            <a:ext cx="6889965" cy="369332"/>
            <a:chOff x="1041932" y="5381983"/>
            <a:chExt cx="6889965" cy="369332"/>
          </a:xfrm>
        </p:grpSpPr>
        <p:sp>
          <p:nvSpPr>
            <p:cNvPr id="27" name="TextBox 26"/>
            <p:cNvSpPr txBox="1"/>
            <p:nvPr/>
          </p:nvSpPr>
          <p:spPr>
            <a:xfrm>
              <a:off x="1041932" y="5381983"/>
              <a:ext cx="652643" cy="369332"/>
            </a:xfrm>
            <a:prstGeom prst="rect">
              <a:avLst/>
            </a:prstGeom>
            <a:noFill/>
          </p:spPr>
          <p:txBody>
            <a:bodyPr wrap="none" rtlCol="0">
              <a:spAutoFit/>
            </a:bodyPr>
            <a:lstStyle/>
            <a:p>
              <a:r>
                <a:rPr lang="en-US" b="1" dirty="0" smtClean="0"/>
                <a:t>2007</a:t>
              </a:r>
              <a:endParaRPr lang="en-US" b="1" dirty="0"/>
            </a:p>
          </p:txBody>
        </p:sp>
        <p:sp>
          <p:nvSpPr>
            <p:cNvPr id="40" name="TextBox 39"/>
            <p:cNvSpPr txBox="1"/>
            <p:nvPr/>
          </p:nvSpPr>
          <p:spPr>
            <a:xfrm>
              <a:off x="1939611" y="5381983"/>
              <a:ext cx="1469798" cy="369332"/>
            </a:xfrm>
            <a:prstGeom prst="rect">
              <a:avLst/>
            </a:prstGeom>
            <a:noFill/>
          </p:spPr>
          <p:txBody>
            <a:bodyPr wrap="none" rtlCol="0">
              <a:spAutoFit/>
            </a:bodyPr>
            <a:lstStyle/>
            <a:p>
              <a:r>
                <a:rPr lang="en-US" dirty="0" smtClean="0"/>
                <a:t>$272,404,317</a:t>
              </a:r>
              <a:endParaRPr lang="en-US" dirty="0"/>
            </a:p>
          </p:txBody>
        </p:sp>
        <p:sp>
          <p:nvSpPr>
            <p:cNvPr id="41" name="TextBox 40"/>
            <p:cNvSpPr txBox="1"/>
            <p:nvPr/>
          </p:nvSpPr>
          <p:spPr>
            <a:xfrm>
              <a:off x="3719561" y="5381983"/>
              <a:ext cx="1469798" cy="369332"/>
            </a:xfrm>
            <a:prstGeom prst="rect">
              <a:avLst/>
            </a:prstGeom>
            <a:noFill/>
          </p:spPr>
          <p:txBody>
            <a:bodyPr wrap="none" rtlCol="0">
              <a:spAutoFit/>
            </a:bodyPr>
            <a:lstStyle/>
            <a:p>
              <a:r>
                <a:rPr lang="en-US" dirty="0" smtClean="0"/>
                <a:t>$132,326,981</a:t>
              </a:r>
              <a:endParaRPr lang="en-US" dirty="0"/>
            </a:p>
          </p:txBody>
        </p:sp>
        <p:sp>
          <p:nvSpPr>
            <p:cNvPr id="42" name="TextBox 41"/>
            <p:cNvSpPr txBox="1"/>
            <p:nvPr/>
          </p:nvSpPr>
          <p:spPr>
            <a:xfrm>
              <a:off x="5511134" y="5381983"/>
              <a:ext cx="1352804" cy="369332"/>
            </a:xfrm>
            <a:prstGeom prst="rect">
              <a:avLst/>
            </a:prstGeom>
            <a:noFill/>
          </p:spPr>
          <p:txBody>
            <a:bodyPr wrap="none" rtlCol="0">
              <a:spAutoFit/>
            </a:bodyPr>
            <a:lstStyle/>
            <a:p>
              <a:r>
                <a:rPr lang="en-US" dirty="0" smtClean="0"/>
                <a:t>$69,387,383</a:t>
              </a:r>
              <a:endParaRPr lang="en-US" dirty="0"/>
            </a:p>
          </p:txBody>
        </p:sp>
        <p:sp>
          <p:nvSpPr>
            <p:cNvPr id="43" name="TextBox 42"/>
            <p:cNvSpPr txBox="1"/>
            <p:nvPr/>
          </p:nvSpPr>
          <p:spPr>
            <a:xfrm>
              <a:off x="7375334" y="5381983"/>
              <a:ext cx="556563" cy="369332"/>
            </a:xfrm>
            <a:prstGeom prst="rect">
              <a:avLst/>
            </a:prstGeom>
            <a:noFill/>
          </p:spPr>
          <p:txBody>
            <a:bodyPr wrap="none" rtlCol="0">
              <a:spAutoFit/>
            </a:bodyPr>
            <a:lstStyle/>
            <a:p>
              <a:r>
                <a:rPr lang="en-US" dirty="0" smtClean="0"/>
                <a:t>N/A</a:t>
              </a:r>
              <a:endParaRPr lang="en-US" dirty="0"/>
            </a:p>
          </p:txBody>
        </p:sp>
      </p:grpSp>
      <p:grpSp>
        <p:nvGrpSpPr>
          <p:cNvPr id="5" name="Group 4"/>
          <p:cNvGrpSpPr/>
          <p:nvPr/>
        </p:nvGrpSpPr>
        <p:grpSpPr>
          <a:xfrm>
            <a:off x="963542" y="5060553"/>
            <a:ext cx="6889965" cy="369332"/>
            <a:chOff x="1041932" y="5692713"/>
            <a:chExt cx="6889965" cy="369332"/>
          </a:xfrm>
        </p:grpSpPr>
        <p:sp>
          <p:nvSpPr>
            <p:cNvPr id="28" name="TextBox 27"/>
            <p:cNvSpPr txBox="1"/>
            <p:nvPr/>
          </p:nvSpPr>
          <p:spPr>
            <a:xfrm>
              <a:off x="1041932" y="5692713"/>
              <a:ext cx="652643" cy="369332"/>
            </a:xfrm>
            <a:prstGeom prst="rect">
              <a:avLst/>
            </a:prstGeom>
            <a:noFill/>
          </p:spPr>
          <p:txBody>
            <a:bodyPr wrap="none" rtlCol="0">
              <a:spAutoFit/>
            </a:bodyPr>
            <a:lstStyle/>
            <a:p>
              <a:r>
                <a:rPr lang="en-US" b="1" dirty="0" smtClean="0"/>
                <a:t>2008</a:t>
              </a:r>
              <a:endParaRPr lang="en-US" b="1" dirty="0"/>
            </a:p>
          </p:txBody>
        </p:sp>
        <p:sp>
          <p:nvSpPr>
            <p:cNvPr id="44" name="TextBox 43"/>
            <p:cNvSpPr txBox="1"/>
            <p:nvPr/>
          </p:nvSpPr>
          <p:spPr>
            <a:xfrm>
              <a:off x="1939611" y="5692713"/>
              <a:ext cx="1469798" cy="369332"/>
            </a:xfrm>
            <a:prstGeom prst="rect">
              <a:avLst/>
            </a:prstGeom>
            <a:noFill/>
          </p:spPr>
          <p:txBody>
            <a:bodyPr wrap="none" rtlCol="0">
              <a:spAutoFit/>
            </a:bodyPr>
            <a:lstStyle/>
            <a:p>
              <a:r>
                <a:rPr lang="en-US" dirty="0" smtClean="0"/>
                <a:t>$264,944,215</a:t>
              </a:r>
              <a:endParaRPr lang="en-US" dirty="0"/>
            </a:p>
          </p:txBody>
        </p:sp>
        <p:sp>
          <p:nvSpPr>
            <p:cNvPr id="45" name="TextBox 44"/>
            <p:cNvSpPr txBox="1"/>
            <p:nvPr/>
          </p:nvSpPr>
          <p:spPr>
            <a:xfrm>
              <a:off x="3719561" y="5692713"/>
              <a:ext cx="1469798" cy="369332"/>
            </a:xfrm>
            <a:prstGeom prst="rect">
              <a:avLst/>
            </a:prstGeom>
            <a:noFill/>
          </p:spPr>
          <p:txBody>
            <a:bodyPr wrap="none" rtlCol="0">
              <a:spAutoFit/>
            </a:bodyPr>
            <a:lstStyle/>
            <a:p>
              <a:r>
                <a:rPr lang="en-US" dirty="0" smtClean="0"/>
                <a:t>$154,513,987</a:t>
              </a:r>
              <a:endParaRPr lang="en-US" dirty="0"/>
            </a:p>
          </p:txBody>
        </p:sp>
        <p:sp>
          <p:nvSpPr>
            <p:cNvPr id="46" name="TextBox 45"/>
            <p:cNvSpPr txBox="1"/>
            <p:nvPr/>
          </p:nvSpPr>
          <p:spPr>
            <a:xfrm>
              <a:off x="5511134" y="5692713"/>
              <a:ext cx="1352804" cy="369332"/>
            </a:xfrm>
            <a:prstGeom prst="rect">
              <a:avLst/>
            </a:prstGeom>
            <a:noFill/>
          </p:spPr>
          <p:txBody>
            <a:bodyPr wrap="none" rtlCol="0">
              <a:spAutoFit/>
            </a:bodyPr>
            <a:lstStyle/>
            <a:p>
              <a:r>
                <a:rPr lang="en-US" dirty="0" smtClean="0"/>
                <a:t>$72,018,715</a:t>
              </a:r>
              <a:endParaRPr lang="en-US" dirty="0"/>
            </a:p>
          </p:txBody>
        </p:sp>
        <p:sp>
          <p:nvSpPr>
            <p:cNvPr id="47" name="TextBox 46"/>
            <p:cNvSpPr txBox="1"/>
            <p:nvPr/>
          </p:nvSpPr>
          <p:spPr>
            <a:xfrm>
              <a:off x="7375334" y="5692713"/>
              <a:ext cx="556563" cy="369332"/>
            </a:xfrm>
            <a:prstGeom prst="rect">
              <a:avLst/>
            </a:prstGeom>
            <a:noFill/>
          </p:spPr>
          <p:txBody>
            <a:bodyPr wrap="none" rtlCol="0">
              <a:spAutoFit/>
            </a:bodyPr>
            <a:lstStyle/>
            <a:p>
              <a:r>
                <a:rPr lang="en-US" dirty="0" smtClean="0"/>
                <a:t>N/A</a:t>
              </a:r>
              <a:endParaRPr lang="en-US" dirty="0"/>
            </a:p>
          </p:txBody>
        </p:sp>
      </p:grpSp>
      <p:grpSp>
        <p:nvGrpSpPr>
          <p:cNvPr id="11" name="Group 10"/>
          <p:cNvGrpSpPr/>
          <p:nvPr/>
        </p:nvGrpSpPr>
        <p:grpSpPr>
          <a:xfrm>
            <a:off x="963542" y="5402586"/>
            <a:ext cx="7394623" cy="369332"/>
            <a:chOff x="1041932" y="6034746"/>
            <a:chExt cx="7394623" cy="369332"/>
          </a:xfrm>
        </p:grpSpPr>
        <p:sp>
          <p:nvSpPr>
            <p:cNvPr id="29" name="TextBox 28"/>
            <p:cNvSpPr txBox="1"/>
            <p:nvPr/>
          </p:nvSpPr>
          <p:spPr>
            <a:xfrm>
              <a:off x="1041932" y="6034746"/>
              <a:ext cx="652643" cy="369332"/>
            </a:xfrm>
            <a:prstGeom prst="rect">
              <a:avLst/>
            </a:prstGeom>
            <a:noFill/>
          </p:spPr>
          <p:txBody>
            <a:bodyPr wrap="none" rtlCol="0">
              <a:spAutoFit/>
            </a:bodyPr>
            <a:lstStyle/>
            <a:p>
              <a:r>
                <a:rPr lang="en-US" b="1" dirty="0" smtClean="0"/>
                <a:t>2009</a:t>
              </a:r>
              <a:endParaRPr lang="en-US" b="1" dirty="0"/>
            </a:p>
          </p:txBody>
        </p:sp>
        <p:sp>
          <p:nvSpPr>
            <p:cNvPr id="48" name="TextBox 47"/>
            <p:cNvSpPr txBox="1"/>
            <p:nvPr/>
          </p:nvSpPr>
          <p:spPr>
            <a:xfrm>
              <a:off x="1939611" y="6034746"/>
              <a:ext cx="1469798" cy="369332"/>
            </a:xfrm>
            <a:prstGeom prst="rect">
              <a:avLst/>
            </a:prstGeom>
            <a:noFill/>
          </p:spPr>
          <p:txBody>
            <a:bodyPr wrap="none" rtlCol="0">
              <a:spAutoFit/>
            </a:bodyPr>
            <a:lstStyle/>
            <a:p>
              <a:r>
                <a:rPr lang="en-US" dirty="0" smtClean="0"/>
                <a:t>$395,326,911</a:t>
              </a:r>
              <a:endParaRPr lang="en-US" dirty="0"/>
            </a:p>
          </p:txBody>
        </p:sp>
        <p:sp>
          <p:nvSpPr>
            <p:cNvPr id="49" name="TextBox 48"/>
            <p:cNvSpPr txBox="1"/>
            <p:nvPr/>
          </p:nvSpPr>
          <p:spPr>
            <a:xfrm>
              <a:off x="3719561" y="6034746"/>
              <a:ext cx="1469798" cy="369332"/>
            </a:xfrm>
            <a:prstGeom prst="rect">
              <a:avLst/>
            </a:prstGeom>
            <a:noFill/>
          </p:spPr>
          <p:txBody>
            <a:bodyPr wrap="none" rtlCol="0">
              <a:spAutoFit/>
            </a:bodyPr>
            <a:lstStyle/>
            <a:p>
              <a:r>
                <a:rPr lang="en-US" dirty="0" smtClean="0"/>
                <a:t>$123,383,703</a:t>
              </a:r>
              <a:endParaRPr lang="en-US" dirty="0"/>
            </a:p>
          </p:txBody>
        </p:sp>
        <p:sp>
          <p:nvSpPr>
            <p:cNvPr id="50" name="TextBox 49"/>
            <p:cNvSpPr txBox="1"/>
            <p:nvPr/>
          </p:nvSpPr>
          <p:spPr>
            <a:xfrm>
              <a:off x="5511134" y="6034746"/>
              <a:ext cx="1352804" cy="369332"/>
            </a:xfrm>
            <a:prstGeom prst="rect">
              <a:avLst/>
            </a:prstGeom>
            <a:noFill/>
          </p:spPr>
          <p:txBody>
            <a:bodyPr wrap="none" rtlCol="0">
              <a:spAutoFit/>
            </a:bodyPr>
            <a:lstStyle/>
            <a:p>
              <a:r>
                <a:rPr lang="en-US" dirty="0" smtClean="0"/>
                <a:t>$99,973,537</a:t>
              </a:r>
              <a:endParaRPr lang="en-US" dirty="0"/>
            </a:p>
          </p:txBody>
        </p:sp>
        <p:sp>
          <p:nvSpPr>
            <p:cNvPr id="51" name="TextBox 50"/>
            <p:cNvSpPr txBox="1"/>
            <p:nvPr/>
          </p:nvSpPr>
          <p:spPr>
            <a:xfrm>
              <a:off x="7375334" y="6034746"/>
              <a:ext cx="1061221" cy="369332"/>
            </a:xfrm>
            <a:prstGeom prst="rect">
              <a:avLst/>
            </a:prstGeom>
            <a:noFill/>
          </p:spPr>
          <p:txBody>
            <a:bodyPr wrap="none" rtlCol="0">
              <a:spAutoFit/>
            </a:bodyPr>
            <a:lstStyle/>
            <a:p>
              <a:r>
                <a:rPr lang="en-US" dirty="0" smtClean="0"/>
                <a:t>$525,385</a:t>
              </a:r>
              <a:endParaRPr lang="en-US" dirty="0"/>
            </a:p>
          </p:txBody>
        </p:sp>
      </p:grpSp>
      <p:grpSp>
        <p:nvGrpSpPr>
          <p:cNvPr id="14" name="Group 13"/>
          <p:cNvGrpSpPr/>
          <p:nvPr/>
        </p:nvGrpSpPr>
        <p:grpSpPr>
          <a:xfrm>
            <a:off x="963542" y="5738223"/>
            <a:ext cx="7569212" cy="369332"/>
            <a:chOff x="1041932" y="6370383"/>
            <a:chExt cx="7569212" cy="369332"/>
          </a:xfrm>
        </p:grpSpPr>
        <p:sp>
          <p:nvSpPr>
            <p:cNvPr id="30" name="TextBox 29"/>
            <p:cNvSpPr txBox="1"/>
            <p:nvPr/>
          </p:nvSpPr>
          <p:spPr>
            <a:xfrm>
              <a:off x="1041932" y="6370383"/>
              <a:ext cx="652643" cy="369332"/>
            </a:xfrm>
            <a:prstGeom prst="rect">
              <a:avLst/>
            </a:prstGeom>
            <a:noFill/>
          </p:spPr>
          <p:txBody>
            <a:bodyPr wrap="none" rtlCol="0">
              <a:spAutoFit/>
            </a:bodyPr>
            <a:lstStyle/>
            <a:p>
              <a:r>
                <a:rPr lang="en-US" b="1" dirty="0" smtClean="0"/>
                <a:t>2010</a:t>
              </a:r>
              <a:endParaRPr lang="en-US" b="1" dirty="0"/>
            </a:p>
          </p:txBody>
        </p:sp>
        <p:sp>
          <p:nvSpPr>
            <p:cNvPr id="52" name="TextBox 51"/>
            <p:cNvSpPr txBox="1"/>
            <p:nvPr/>
          </p:nvSpPr>
          <p:spPr>
            <a:xfrm>
              <a:off x="1939611" y="6370383"/>
              <a:ext cx="1469798" cy="369332"/>
            </a:xfrm>
            <a:prstGeom prst="rect">
              <a:avLst/>
            </a:prstGeom>
            <a:noFill/>
          </p:spPr>
          <p:txBody>
            <a:bodyPr wrap="none" rtlCol="0">
              <a:spAutoFit/>
            </a:bodyPr>
            <a:lstStyle/>
            <a:p>
              <a:r>
                <a:rPr lang="en-US" dirty="0" smtClean="0"/>
                <a:t>$376,189,816</a:t>
              </a:r>
              <a:endParaRPr lang="en-US" dirty="0"/>
            </a:p>
          </p:txBody>
        </p:sp>
        <p:sp>
          <p:nvSpPr>
            <p:cNvPr id="53" name="TextBox 52"/>
            <p:cNvSpPr txBox="1"/>
            <p:nvPr/>
          </p:nvSpPr>
          <p:spPr>
            <a:xfrm>
              <a:off x="3719561" y="6370383"/>
              <a:ext cx="1469798" cy="369332"/>
            </a:xfrm>
            <a:prstGeom prst="rect">
              <a:avLst/>
            </a:prstGeom>
            <a:noFill/>
          </p:spPr>
          <p:txBody>
            <a:bodyPr wrap="none" rtlCol="0">
              <a:spAutoFit/>
            </a:bodyPr>
            <a:lstStyle/>
            <a:p>
              <a:r>
                <a:rPr lang="en-US" dirty="0" smtClean="0"/>
                <a:t>$123,974,117</a:t>
              </a:r>
              <a:endParaRPr lang="en-US" dirty="0"/>
            </a:p>
          </p:txBody>
        </p:sp>
        <p:sp>
          <p:nvSpPr>
            <p:cNvPr id="54" name="TextBox 53"/>
            <p:cNvSpPr txBox="1"/>
            <p:nvPr/>
          </p:nvSpPr>
          <p:spPr>
            <a:xfrm>
              <a:off x="5511134" y="6370383"/>
              <a:ext cx="1469798" cy="369332"/>
            </a:xfrm>
            <a:prstGeom prst="rect">
              <a:avLst/>
            </a:prstGeom>
            <a:noFill/>
          </p:spPr>
          <p:txBody>
            <a:bodyPr wrap="none" rtlCol="0">
              <a:spAutoFit/>
            </a:bodyPr>
            <a:lstStyle/>
            <a:p>
              <a:r>
                <a:rPr lang="en-US" dirty="0" smtClean="0"/>
                <a:t>$124,249,938</a:t>
              </a:r>
              <a:endParaRPr lang="en-US" dirty="0"/>
            </a:p>
          </p:txBody>
        </p:sp>
        <p:sp>
          <p:nvSpPr>
            <p:cNvPr id="55" name="TextBox 54"/>
            <p:cNvSpPr txBox="1"/>
            <p:nvPr/>
          </p:nvSpPr>
          <p:spPr>
            <a:xfrm>
              <a:off x="7375334" y="6370383"/>
              <a:ext cx="1235810" cy="369332"/>
            </a:xfrm>
            <a:prstGeom prst="rect">
              <a:avLst/>
            </a:prstGeom>
            <a:noFill/>
          </p:spPr>
          <p:txBody>
            <a:bodyPr wrap="none" rtlCol="0">
              <a:spAutoFit/>
            </a:bodyPr>
            <a:lstStyle/>
            <a:p>
              <a:r>
                <a:rPr lang="en-US" dirty="0" smtClean="0"/>
                <a:t>$6,022,590</a:t>
              </a:r>
              <a:endParaRPr lang="en-US" dirty="0"/>
            </a:p>
          </p:txBody>
        </p:sp>
      </p:grpSp>
      <p:cxnSp>
        <p:nvCxnSpPr>
          <p:cNvPr id="57" name="Straight Connector 56"/>
          <p:cNvCxnSpPr/>
          <p:nvPr/>
        </p:nvCxnSpPr>
        <p:spPr>
          <a:xfrm>
            <a:off x="656044" y="4119524"/>
            <a:ext cx="8050136" cy="207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56044" y="4436114"/>
            <a:ext cx="8050136" cy="77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56044" y="4793778"/>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6044" y="5098104"/>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6" name="Picture 55"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3926" t="38855" r="41859" b="56356"/>
          <a:stretch/>
        </p:blipFill>
        <p:spPr>
          <a:xfrm>
            <a:off x="661754" y="4165928"/>
            <a:ext cx="220864" cy="188215"/>
          </a:xfrm>
          <a:prstGeom prst="rect">
            <a:avLst/>
          </a:prstGeom>
        </p:spPr>
      </p:pic>
      <p:pic>
        <p:nvPicPr>
          <p:cNvPr id="65" name="Picture 64"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2946" t="26885" r="63892" b="69875"/>
          <a:stretch/>
        </p:blipFill>
        <p:spPr>
          <a:xfrm>
            <a:off x="661754" y="4523956"/>
            <a:ext cx="220864" cy="188215"/>
          </a:xfrm>
          <a:prstGeom prst="rect">
            <a:avLst/>
          </a:prstGeom>
        </p:spPr>
      </p:pic>
      <p:pic>
        <p:nvPicPr>
          <p:cNvPr id="66" name="Picture 65"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7830" t="60336" r="47955" b="34875"/>
          <a:stretch/>
        </p:blipFill>
        <p:spPr>
          <a:xfrm>
            <a:off x="661754" y="4855277"/>
            <a:ext cx="220864" cy="188215"/>
          </a:xfrm>
          <a:prstGeom prst="rect">
            <a:avLst/>
          </a:prstGeom>
        </p:spPr>
      </p:pic>
      <p:pic>
        <p:nvPicPr>
          <p:cNvPr id="67" name="Picture 66"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682" t="59100" r="59103" b="36111"/>
          <a:stretch/>
        </p:blipFill>
        <p:spPr>
          <a:xfrm>
            <a:off x="661754" y="5180115"/>
            <a:ext cx="220864" cy="188215"/>
          </a:xfrm>
          <a:prstGeom prst="rect">
            <a:avLst/>
          </a:prstGeom>
        </p:spPr>
      </p:pic>
      <p:pic>
        <p:nvPicPr>
          <p:cNvPr id="68" name="Picture 67"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738" t="23094" r="60613" b="74105"/>
          <a:stretch/>
        </p:blipFill>
        <p:spPr>
          <a:xfrm>
            <a:off x="661754" y="5500345"/>
            <a:ext cx="220864" cy="188215"/>
          </a:xfrm>
          <a:prstGeom prst="rect">
            <a:avLst/>
          </a:prstGeom>
        </p:spPr>
      </p:pic>
      <p:pic>
        <p:nvPicPr>
          <p:cNvPr id="69" name="Picture 68"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659" t="40850" r="67126" b="54361"/>
          <a:stretch/>
        </p:blipFill>
        <p:spPr>
          <a:xfrm>
            <a:off x="661754" y="5849087"/>
            <a:ext cx="220864" cy="188215"/>
          </a:xfrm>
          <a:prstGeom prst="rect">
            <a:avLst/>
          </a:prstGeom>
        </p:spPr>
      </p:pic>
      <p:cxnSp>
        <p:nvCxnSpPr>
          <p:cNvPr id="70" name="Straight Connector 69"/>
          <p:cNvCxnSpPr/>
          <p:nvPr/>
        </p:nvCxnSpPr>
        <p:spPr>
          <a:xfrm>
            <a:off x="656044" y="5451048"/>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56044" y="6120888"/>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56044" y="5787208"/>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80077" y="6604336"/>
            <a:ext cx="4071547" cy="553998"/>
          </a:xfrm>
          <a:prstGeom prst="rect">
            <a:avLst/>
          </a:prstGeom>
          <a:noFill/>
        </p:spPr>
        <p:txBody>
          <a:bodyPr wrap="none" rtlCol="0">
            <a:spAutoFit/>
          </a:bodyPr>
          <a:lstStyle/>
          <a:p>
            <a:r>
              <a:rPr lang="en-US" b="1" baseline="30000" dirty="0"/>
              <a:t>* Includes funding from International Development Agencies</a:t>
            </a:r>
          </a:p>
          <a:p>
            <a:endParaRPr lang="en-US" dirty="0"/>
          </a:p>
        </p:txBody>
      </p:sp>
      <p:grpSp>
        <p:nvGrpSpPr>
          <p:cNvPr id="64" name="Group 63"/>
          <p:cNvGrpSpPr/>
          <p:nvPr/>
        </p:nvGrpSpPr>
        <p:grpSpPr>
          <a:xfrm>
            <a:off x="982270" y="6074455"/>
            <a:ext cx="7394623" cy="369332"/>
            <a:chOff x="1041932" y="6370383"/>
            <a:chExt cx="7394623" cy="369332"/>
          </a:xfrm>
        </p:grpSpPr>
        <p:sp>
          <p:nvSpPr>
            <p:cNvPr id="73" name="TextBox 72"/>
            <p:cNvSpPr txBox="1"/>
            <p:nvPr/>
          </p:nvSpPr>
          <p:spPr>
            <a:xfrm>
              <a:off x="1041932" y="6370383"/>
              <a:ext cx="652643" cy="369332"/>
            </a:xfrm>
            <a:prstGeom prst="rect">
              <a:avLst/>
            </a:prstGeom>
            <a:noFill/>
          </p:spPr>
          <p:txBody>
            <a:bodyPr wrap="none" rtlCol="0">
              <a:spAutoFit/>
            </a:bodyPr>
            <a:lstStyle/>
            <a:p>
              <a:r>
                <a:rPr lang="en-US" b="1" dirty="0" smtClean="0"/>
                <a:t>2011</a:t>
              </a:r>
              <a:endParaRPr lang="en-US" b="1" dirty="0"/>
            </a:p>
          </p:txBody>
        </p:sp>
        <p:sp>
          <p:nvSpPr>
            <p:cNvPr id="74" name="TextBox 73"/>
            <p:cNvSpPr txBox="1"/>
            <p:nvPr/>
          </p:nvSpPr>
          <p:spPr>
            <a:xfrm>
              <a:off x="1939611" y="6370383"/>
              <a:ext cx="1469798" cy="369332"/>
            </a:xfrm>
            <a:prstGeom prst="rect">
              <a:avLst/>
            </a:prstGeom>
            <a:noFill/>
          </p:spPr>
          <p:txBody>
            <a:bodyPr wrap="none" rtlCol="0">
              <a:spAutoFit/>
            </a:bodyPr>
            <a:lstStyle/>
            <a:p>
              <a:r>
                <a:rPr lang="en-US" dirty="0" smtClean="0"/>
                <a:t>$385,343,785</a:t>
              </a:r>
              <a:endParaRPr lang="en-US" dirty="0"/>
            </a:p>
          </p:txBody>
        </p:sp>
        <p:sp>
          <p:nvSpPr>
            <p:cNvPr id="75" name="TextBox 74"/>
            <p:cNvSpPr txBox="1"/>
            <p:nvPr/>
          </p:nvSpPr>
          <p:spPr>
            <a:xfrm>
              <a:off x="3719561" y="6370383"/>
              <a:ext cx="1469798" cy="369332"/>
            </a:xfrm>
            <a:prstGeom prst="rect">
              <a:avLst/>
            </a:prstGeom>
            <a:noFill/>
          </p:spPr>
          <p:txBody>
            <a:bodyPr wrap="none" rtlCol="0">
              <a:spAutoFit/>
            </a:bodyPr>
            <a:lstStyle/>
            <a:p>
              <a:r>
                <a:rPr lang="en-US" dirty="0" smtClean="0"/>
                <a:t>$123,889,768</a:t>
              </a:r>
              <a:endParaRPr lang="en-US" dirty="0"/>
            </a:p>
          </p:txBody>
        </p:sp>
        <p:sp>
          <p:nvSpPr>
            <p:cNvPr id="76" name="TextBox 75"/>
            <p:cNvSpPr txBox="1"/>
            <p:nvPr/>
          </p:nvSpPr>
          <p:spPr>
            <a:xfrm>
              <a:off x="5511134" y="6370383"/>
              <a:ext cx="1469798" cy="369332"/>
            </a:xfrm>
            <a:prstGeom prst="rect">
              <a:avLst/>
            </a:prstGeom>
            <a:noFill/>
          </p:spPr>
          <p:txBody>
            <a:bodyPr wrap="none" rtlCol="0">
              <a:spAutoFit/>
            </a:bodyPr>
            <a:lstStyle/>
            <a:p>
              <a:r>
                <a:rPr lang="en-US" dirty="0" smtClean="0"/>
                <a:t>$140,168,565</a:t>
              </a:r>
              <a:endParaRPr lang="en-US" dirty="0"/>
            </a:p>
          </p:txBody>
        </p:sp>
        <p:sp>
          <p:nvSpPr>
            <p:cNvPr id="77" name="TextBox 76"/>
            <p:cNvSpPr txBox="1"/>
            <p:nvPr/>
          </p:nvSpPr>
          <p:spPr>
            <a:xfrm>
              <a:off x="7375334" y="6370383"/>
              <a:ext cx="1061221" cy="369332"/>
            </a:xfrm>
            <a:prstGeom prst="rect">
              <a:avLst/>
            </a:prstGeom>
            <a:noFill/>
          </p:spPr>
          <p:txBody>
            <a:bodyPr wrap="none" rtlCol="0">
              <a:spAutoFit/>
            </a:bodyPr>
            <a:lstStyle/>
            <a:p>
              <a:r>
                <a:rPr lang="en-US" dirty="0" smtClean="0"/>
                <a:t>$246,064</a:t>
              </a:r>
              <a:endParaRPr lang="en-US" dirty="0"/>
            </a:p>
          </p:txBody>
        </p:sp>
      </p:grpSp>
      <p:cxnSp>
        <p:nvCxnSpPr>
          <p:cNvPr id="79" name="Straight Connector 78"/>
          <p:cNvCxnSpPr/>
          <p:nvPr/>
        </p:nvCxnSpPr>
        <p:spPr>
          <a:xfrm>
            <a:off x="674772" y="6457120"/>
            <a:ext cx="8050136"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0" name="Picture 79" descr="TAG.004.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4563" t="67294" r="53711" b="29332"/>
          <a:stretch/>
        </p:blipFill>
        <p:spPr>
          <a:xfrm>
            <a:off x="661754" y="6185637"/>
            <a:ext cx="220864" cy="176398"/>
          </a:xfrm>
          <a:prstGeom prst="rect">
            <a:avLst/>
          </a:prstGeom>
        </p:spPr>
      </p:pic>
      <p:pic>
        <p:nvPicPr>
          <p:cNvPr id="78" name="Picture 77" descr="Tag Logo.ai"/>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AG.005.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4534" r="3715"/>
          <a:stretch/>
        </p:blipFill>
        <p:spPr>
          <a:xfrm>
            <a:off x="1025223" y="564487"/>
            <a:ext cx="8118778" cy="4130291"/>
          </a:xfrm>
          <a:prstGeom prst="rect">
            <a:avLst/>
          </a:prstGeom>
        </p:spPr>
      </p:pic>
      <p:sp>
        <p:nvSpPr>
          <p:cNvPr id="6" name="Rectangle 5"/>
          <p:cNvSpPr/>
          <p:nvPr/>
        </p:nvSpPr>
        <p:spPr>
          <a:xfrm>
            <a:off x="307012" y="149391"/>
            <a:ext cx="8674847" cy="461665"/>
          </a:xfrm>
          <a:prstGeom prst="rect">
            <a:avLst/>
          </a:prstGeom>
        </p:spPr>
        <p:txBody>
          <a:bodyPr wrap="square">
            <a:spAutoFit/>
          </a:bodyPr>
          <a:lstStyle/>
          <a:p>
            <a:r>
              <a:rPr lang="en-US" sz="2400" b="1" dirty="0" smtClean="0"/>
              <a:t>Investments in </a:t>
            </a:r>
            <a:r>
              <a:rPr lang="en-US" sz="2400" b="1" dirty="0"/>
              <a:t>TB R&amp;D </a:t>
            </a:r>
            <a:r>
              <a:rPr lang="en-US" sz="2400" b="1" dirty="0" smtClean="0"/>
              <a:t>by Research Category: 2005-2011</a:t>
            </a:r>
            <a:endParaRPr lang="en-US" sz="2400" b="1" dirty="0"/>
          </a:p>
        </p:txBody>
      </p:sp>
      <p:sp>
        <p:nvSpPr>
          <p:cNvPr id="7" name="TextBox 6"/>
          <p:cNvSpPr txBox="1"/>
          <p:nvPr/>
        </p:nvSpPr>
        <p:spPr>
          <a:xfrm>
            <a:off x="69205" y="784261"/>
            <a:ext cx="1330412" cy="338554"/>
          </a:xfrm>
          <a:prstGeom prst="rect">
            <a:avLst/>
          </a:prstGeom>
          <a:noFill/>
        </p:spPr>
        <p:txBody>
          <a:bodyPr wrap="none" rtlCol="0">
            <a:spAutoFit/>
          </a:bodyPr>
          <a:lstStyle/>
          <a:p>
            <a:r>
              <a:rPr lang="en-US" sz="1600" b="1" dirty="0" smtClean="0"/>
              <a:t>$225,000,000</a:t>
            </a:r>
            <a:endParaRPr lang="en-US" sz="1600" b="1" dirty="0"/>
          </a:p>
        </p:txBody>
      </p:sp>
      <p:sp>
        <p:nvSpPr>
          <p:cNvPr id="9" name="TextBox 8"/>
          <p:cNvSpPr txBox="1"/>
          <p:nvPr/>
        </p:nvSpPr>
        <p:spPr>
          <a:xfrm>
            <a:off x="173200" y="2915838"/>
            <a:ext cx="1226417" cy="338554"/>
          </a:xfrm>
          <a:prstGeom prst="rect">
            <a:avLst/>
          </a:prstGeom>
          <a:noFill/>
        </p:spPr>
        <p:txBody>
          <a:bodyPr wrap="none" rtlCol="0">
            <a:spAutoFit/>
          </a:bodyPr>
          <a:lstStyle/>
          <a:p>
            <a:r>
              <a:rPr lang="en-US" sz="1600" b="1" dirty="0" smtClean="0"/>
              <a:t>$75,000,000</a:t>
            </a:r>
            <a:endParaRPr lang="en-US" sz="1600" b="1" dirty="0"/>
          </a:p>
        </p:txBody>
      </p:sp>
      <p:sp>
        <p:nvSpPr>
          <p:cNvPr id="10" name="TextBox 9"/>
          <p:cNvSpPr txBox="1"/>
          <p:nvPr/>
        </p:nvSpPr>
        <p:spPr>
          <a:xfrm>
            <a:off x="906707" y="3963445"/>
            <a:ext cx="392656" cy="338554"/>
          </a:xfrm>
          <a:prstGeom prst="rect">
            <a:avLst/>
          </a:prstGeom>
          <a:noFill/>
        </p:spPr>
        <p:txBody>
          <a:bodyPr wrap="none" rtlCol="0">
            <a:spAutoFit/>
          </a:bodyPr>
          <a:lstStyle/>
          <a:p>
            <a:r>
              <a:rPr lang="en-US" sz="1600" b="1" dirty="0" smtClean="0"/>
              <a:t>$0</a:t>
            </a:r>
            <a:endParaRPr lang="en-US" sz="1600" b="1" dirty="0"/>
          </a:p>
        </p:txBody>
      </p:sp>
      <p:sp>
        <p:nvSpPr>
          <p:cNvPr id="11" name="TextBox 10"/>
          <p:cNvSpPr txBox="1"/>
          <p:nvPr/>
        </p:nvSpPr>
        <p:spPr>
          <a:xfrm>
            <a:off x="1544356" y="4052761"/>
            <a:ext cx="928576" cy="307777"/>
          </a:xfrm>
          <a:prstGeom prst="rect">
            <a:avLst/>
          </a:prstGeom>
          <a:noFill/>
        </p:spPr>
        <p:txBody>
          <a:bodyPr wrap="square" rtlCol="0">
            <a:spAutoFit/>
          </a:bodyPr>
          <a:lstStyle/>
          <a:p>
            <a:pPr algn="ctr"/>
            <a:r>
              <a:rPr lang="en-US" sz="1400" b="1" dirty="0" smtClean="0"/>
              <a:t>Drugs</a:t>
            </a:r>
            <a:endParaRPr lang="en-US" sz="1400" b="1" dirty="0"/>
          </a:p>
        </p:txBody>
      </p:sp>
      <p:sp>
        <p:nvSpPr>
          <p:cNvPr id="12" name="TextBox 11"/>
          <p:cNvSpPr txBox="1"/>
          <p:nvPr/>
        </p:nvSpPr>
        <p:spPr>
          <a:xfrm>
            <a:off x="2574532" y="4052761"/>
            <a:ext cx="1586260" cy="307777"/>
          </a:xfrm>
          <a:prstGeom prst="rect">
            <a:avLst/>
          </a:prstGeom>
          <a:noFill/>
        </p:spPr>
        <p:txBody>
          <a:bodyPr wrap="square" rtlCol="0">
            <a:spAutoFit/>
          </a:bodyPr>
          <a:lstStyle/>
          <a:p>
            <a:pPr algn="ctr"/>
            <a:r>
              <a:rPr lang="en-US" sz="1400" b="1" dirty="0" smtClean="0"/>
              <a:t>Basic Science</a:t>
            </a:r>
            <a:endParaRPr lang="en-US" sz="1400" b="1" dirty="0"/>
          </a:p>
        </p:txBody>
      </p:sp>
      <p:sp>
        <p:nvSpPr>
          <p:cNvPr id="13" name="TextBox 12"/>
          <p:cNvSpPr txBox="1"/>
          <p:nvPr/>
        </p:nvSpPr>
        <p:spPr>
          <a:xfrm>
            <a:off x="5148470" y="3837318"/>
            <a:ext cx="1288271" cy="523220"/>
          </a:xfrm>
          <a:prstGeom prst="rect">
            <a:avLst/>
          </a:prstGeom>
          <a:noFill/>
        </p:spPr>
        <p:txBody>
          <a:bodyPr wrap="none" rtlCol="0">
            <a:spAutoFit/>
          </a:bodyPr>
          <a:lstStyle/>
          <a:p>
            <a:pPr algn="ctr"/>
            <a:r>
              <a:rPr lang="en-US" sz="1400" b="1" dirty="0" smtClean="0"/>
              <a:t>Infrastructure/</a:t>
            </a:r>
            <a:br>
              <a:rPr lang="en-US" sz="1400" b="1" dirty="0" smtClean="0"/>
            </a:br>
            <a:r>
              <a:rPr lang="en-US" sz="1400" b="1" dirty="0" smtClean="0"/>
              <a:t>Unspecified</a:t>
            </a:r>
            <a:endParaRPr lang="en-US" sz="1400" b="1" dirty="0"/>
          </a:p>
        </p:txBody>
      </p:sp>
      <p:sp>
        <p:nvSpPr>
          <p:cNvPr id="14" name="TextBox 13"/>
          <p:cNvSpPr txBox="1"/>
          <p:nvPr/>
        </p:nvSpPr>
        <p:spPr>
          <a:xfrm>
            <a:off x="7708155" y="3837318"/>
            <a:ext cx="1075948" cy="523220"/>
          </a:xfrm>
          <a:prstGeom prst="rect">
            <a:avLst/>
          </a:prstGeom>
          <a:noFill/>
        </p:spPr>
        <p:txBody>
          <a:bodyPr wrap="none" rtlCol="0">
            <a:spAutoFit/>
          </a:bodyPr>
          <a:lstStyle/>
          <a:p>
            <a:pPr algn="ctr"/>
            <a:r>
              <a:rPr lang="en-US" sz="1400" b="1" dirty="0" smtClean="0"/>
              <a:t>Operational</a:t>
            </a:r>
          </a:p>
          <a:p>
            <a:pPr algn="ctr"/>
            <a:r>
              <a:rPr lang="en-US" sz="1400" b="1" dirty="0" smtClean="0"/>
              <a:t>Research</a:t>
            </a:r>
            <a:endParaRPr lang="en-US" sz="1400" b="1" dirty="0"/>
          </a:p>
        </p:txBody>
      </p:sp>
      <p:sp>
        <p:nvSpPr>
          <p:cNvPr id="15" name="TextBox 14"/>
          <p:cNvSpPr txBox="1"/>
          <p:nvPr/>
        </p:nvSpPr>
        <p:spPr>
          <a:xfrm>
            <a:off x="69205" y="1866743"/>
            <a:ext cx="1330412" cy="338554"/>
          </a:xfrm>
          <a:prstGeom prst="rect">
            <a:avLst/>
          </a:prstGeom>
          <a:noFill/>
        </p:spPr>
        <p:txBody>
          <a:bodyPr wrap="none" rtlCol="0">
            <a:spAutoFit/>
          </a:bodyPr>
          <a:lstStyle/>
          <a:p>
            <a:r>
              <a:rPr lang="en-US" sz="1600" b="1" dirty="0" smtClean="0"/>
              <a:t>$150,000,000</a:t>
            </a:r>
            <a:endParaRPr lang="en-US" sz="1600" b="1" dirty="0"/>
          </a:p>
        </p:txBody>
      </p:sp>
      <p:sp>
        <p:nvSpPr>
          <p:cNvPr id="16" name="TextBox 15"/>
          <p:cNvSpPr txBox="1"/>
          <p:nvPr/>
        </p:nvSpPr>
        <p:spPr>
          <a:xfrm>
            <a:off x="1041932" y="4382186"/>
            <a:ext cx="548648" cy="307777"/>
          </a:xfrm>
          <a:prstGeom prst="rect">
            <a:avLst/>
          </a:prstGeom>
          <a:noFill/>
        </p:spPr>
        <p:txBody>
          <a:bodyPr wrap="none" rtlCol="0">
            <a:spAutoFit/>
          </a:bodyPr>
          <a:lstStyle/>
          <a:p>
            <a:r>
              <a:rPr lang="en-US" sz="1400" b="1" dirty="0" smtClean="0"/>
              <a:t>2005</a:t>
            </a:r>
            <a:endParaRPr lang="en-US" sz="1400" b="1" dirty="0"/>
          </a:p>
        </p:txBody>
      </p:sp>
      <p:sp>
        <p:nvSpPr>
          <p:cNvPr id="17" name="TextBox 16"/>
          <p:cNvSpPr txBox="1"/>
          <p:nvPr/>
        </p:nvSpPr>
        <p:spPr>
          <a:xfrm>
            <a:off x="1041932" y="4723503"/>
            <a:ext cx="548648" cy="307777"/>
          </a:xfrm>
          <a:prstGeom prst="rect">
            <a:avLst/>
          </a:prstGeom>
          <a:noFill/>
        </p:spPr>
        <p:txBody>
          <a:bodyPr wrap="none" rtlCol="0">
            <a:spAutoFit/>
          </a:bodyPr>
          <a:lstStyle/>
          <a:p>
            <a:r>
              <a:rPr lang="en-US" sz="1400" b="1" dirty="0" smtClean="0"/>
              <a:t>2006</a:t>
            </a:r>
            <a:endParaRPr lang="en-US" sz="1400" b="1" dirty="0"/>
          </a:p>
        </p:txBody>
      </p:sp>
      <p:sp>
        <p:nvSpPr>
          <p:cNvPr id="18" name="TextBox 17"/>
          <p:cNvSpPr txBox="1"/>
          <p:nvPr/>
        </p:nvSpPr>
        <p:spPr>
          <a:xfrm>
            <a:off x="1041932" y="5047743"/>
            <a:ext cx="548648" cy="307777"/>
          </a:xfrm>
          <a:prstGeom prst="rect">
            <a:avLst/>
          </a:prstGeom>
          <a:noFill/>
        </p:spPr>
        <p:txBody>
          <a:bodyPr wrap="none" rtlCol="0">
            <a:spAutoFit/>
          </a:bodyPr>
          <a:lstStyle/>
          <a:p>
            <a:r>
              <a:rPr lang="en-US" sz="1400" b="1" dirty="0" smtClean="0"/>
              <a:t>2007</a:t>
            </a:r>
            <a:endParaRPr lang="en-US" sz="1400" b="1" dirty="0"/>
          </a:p>
        </p:txBody>
      </p:sp>
      <p:sp>
        <p:nvSpPr>
          <p:cNvPr id="19" name="TextBox 18"/>
          <p:cNvSpPr txBox="1"/>
          <p:nvPr/>
        </p:nvSpPr>
        <p:spPr>
          <a:xfrm>
            <a:off x="1041932" y="5379465"/>
            <a:ext cx="548648" cy="307777"/>
          </a:xfrm>
          <a:prstGeom prst="rect">
            <a:avLst/>
          </a:prstGeom>
          <a:noFill/>
        </p:spPr>
        <p:txBody>
          <a:bodyPr wrap="none" rtlCol="0">
            <a:spAutoFit/>
          </a:bodyPr>
          <a:lstStyle/>
          <a:p>
            <a:r>
              <a:rPr lang="en-US" sz="1400" b="1" dirty="0" smtClean="0"/>
              <a:t>2008</a:t>
            </a:r>
            <a:endParaRPr lang="en-US" b="1" dirty="0"/>
          </a:p>
        </p:txBody>
      </p:sp>
      <p:sp>
        <p:nvSpPr>
          <p:cNvPr id="20" name="TextBox 19"/>
          <p:cNvSpPr txBox="1"/>
          <p:nvPr/>
        </p:nvSpPr>
        <p:spPr>
          <a:xfrm>
            <a:off x="1041932" y="5700506"/>
            <a:ext cx="548648" cy="307777"/>
          </a:xfrm>
          <a:prstGeom prst="rect">
            <a:avLst/>
          </a:prstGeom>
          <a:noFill/>
        </p:spPr>
        <p:txBody>
          <a:bodyPr wrap="none" rtlCol="0">
            <a:spAutoFit/>
          </a:bodyPr>
          <a:lstStyle/>
          <a:p>
            <a:r>
              <a:rPr lang="en-US" sz="1400" b="1" dirty="0" smtClean="0"/>
              <a:t>2009</a:t>
            </a:r>
            <a:endParaRPr lang="en-US" sz="1400" b="1" dirty="0"/>
          </a:p>
        </p:txBody>
      </p:sp>
      <p:sp>
        <p:nvSpPr>
          <p:cNvPr id="21" name="TextBox 20"/>
          <p:cNvSpPr txBox="1"/>
          <p:nvPr/>
        </p:nvSpPr>
        <p:spPr>
          <a:xfrm>
            <a:off x="1041932" y="6053887"/>
            <a:ext cx="548648" cy="307777"/>
          </a:xfrm>
          <a:prstGeom prst="rect">
            <a:avLst/>
          </a:prstGeom>
          <a:noFill/>
        </p:spPr>
        <p:txBody>
          <a:bodyPr wrap="none" rtlCol="0">
            <a:spAutoFit/>
          </a:bodyPr>
          <a:lstStyle/>
          <a:p>
            <a:r>
              <a:rPr lang="en-US" sz="1400" b="1" dirty="0" smtClean="0"/>
              <a:t>2010</a:t>
            </a:r>
            <a:endParaRPr lang="en-US" b="1" dirty="0"/>
          </a:p>
        </p:txBody>
      </p:sp>
      <p:sp>
        <p:nvSpPr>
          <p:cNvPr id="22" name="TextBox 21"/>
          <p:cNvSpPr txBox="1"/>
          <p:nvPr/>
        </p:nvSpPr>
        <p:spPr>
          <a:xfrm>
            <a:off x="1544356" y="4382186"/>
            <a:ext cx="1184940" cy="307777"/>
          </a:xfrm>
          <a:prstGeom prst="rect">
            <a:avLst/>
          </a:prstGeom>
          <a:noFill/>
        </p:spPr>
        <p:txBody>
          <a:bodyPr wrap="none" rtlCol="0">
            <a:spAutoFit/>
          </a:bodyPr>
          <a:lstStyle/>
          <a:p>
            <a:r>
              <a:rPr lang="en-US" sz="1400" dirty="0" smtClean="0"/>
              <a:t>$114,862,738</a:t>
            </a:r>
            <a:endParaRPr lang="en-US" sz="1400" dirty="0"/>
          </a:p>
        </p:txBody>
      </p:sp>
      <p:sp>
        <p:nvSpPr>
          <p:cNvPr id="23" name="TextBox 22"/>
          <p:cNvSpPr txBox="1"/>
          <p:nvPr/>
        </p:nvSpPr>
        <p:spPr>
          <a:xfrm>
            <a:off x="4053517" y="4052761"/>
            <a:ext cx="1093218" cy="307777"/>
          </a:xfrm>
          <a:prstGeom prst="rect">
            <a:avLst/>
          </a:prstGeom>
          <a:noFill/>
        </p:spPr>
        <p:txBody>
          <a:bodyPr wrap="square" rtlCol="0">
            <a:spAutoFit/>
          </a:bodyPr>
          <a:lstStyle/>
          <a:p>
            <a:pPr algn="ctr"/>
            <a:r>
              <a:rPr lang="en-US" sz="1400" b="1" dirty="0" smtClean="0"/>
              <a:t>Vaccines</a:t>
            </a:r>
            <a:endParaRPr lang="en-US" sz="1400" b="1" dirty="0"/>
          </a:p>
        </p:txBody>
      </p:sp>
      <p:sp>
        <p:nvSpPr>
          <p:cNvPr id="25" name="TextBox 24"/>
          <p:cNvSpPr txBox="1"/>
          <p:nvPr/>
        </p:nvSpPr>
        <p:spPr>
          <a:xfrm>
            <a:off x="7708155" y="4382186"/>
            <a:ext cx="1095172" cy="307777"/>
          </a:xfrm>
          <a:prstGeom prst="rect">
            <a:avLst/>
          </a:prstGeom>
          <a:noFill/>
        </p:spPr>
        <p:txBody>
          <a:bodyPr wrap="none" rtlCol="0">
            <a:spAutoFit/>
          </a:bodyPr>
          <a:lstStyle/>
          <a:p>
            <a:r>
              <a:rPr lang="en-US" sz="1400" dirty="0" smtClean="0"/>
              <a:t>$32,170,084</a:t>
            </a:r>
            <a:endParaRPr lang="en-US" sz="1400" dirty="0"/>
          </a:p>
        </p:txBody>
      </p:sp>
      <p:sp>
        <p:nvSpPr>
          <p:cNvPr id="26" name="TextBox 25"/>
          <p:cNvSpPr txBox="1"/>
          <p:nvPr/>
        </p:nvSpPr>
        <p:spPr>
          <a:xfrm>
            <a:off x="1544356" y="4723503"/>
            <a:ext cx="1184940" cy="307777"/>
          </a:xfrm>
          <a:prstGeom prst="rect">
            <a:avLst/>
          </a:prstGeom>
          <a:noFill/>
        </p:spPr>
        <p:txBody>
          <a:bodyPr wrap="none" rtlCol="0">
            <a:spAutoFit/>
          </a:bodyPr>
          <a:lstStyle/>
          <a:p>
            <a:r>
              <a:rPr lang="en-US" sz="1400" dirty="0" smtClean="0"/>
              <a:t>$144,336,532</a:t>
            </a:r>
            <a:endParaRPr lang="en-US" sz="1400" dirty="0"/>
          </a:p>
        </p:txBody>
      </p:sp>
      <p:sp>
        <p:nvSpPr>
          <p:cNvPr id="27" name="TextBox 26"/>
          <p:cNvSpPr txBox="1"/>
          <p:nvPr/>
        </p:nvSpPr>
        <p:spPr>
          <a:xfrm>
            <a:off x="4059127" y="4723503"/>
            <a:ext cx="1093218" cy="307777"/>
          </a:xfrm>
          <a:prstGeom prst="rect">
            <a:avLst/>
          </a:prstGeom>
          <a:noFill/>
        </p:spPr>
        <p:txBody>
          <a:bodyPr wrap="none" rtlCol="0">
            <a:spAutoFit/>
          </a:bodyPr>
          <a:lstStyle/>
          <a:p>
            <a:r>
              <a:rPr lang="en-US" sz="1400" dirty="0" smtClean="0"/>
              <a:t>$76,555,111</a:t>
            </a:r>
          </a:p>
        </p:txBody>
      </p:sp>
      <p:sp>
        <p:nvSpPr>
          <p:cNvPr id="29" name="TextBox 28"/>
          <p:cNvSpPr txBox="1"/>
          <p:nvPr/>
        </p:nvSpPr>
        <p:spPr>
          <a:xfrm>
            <a:off x="7708155" y="4723503"/>
            <a:ext cx="1095172" cy="307777"/>
          </a:xfrm>
          <a:prstGeom prst="rect">
            <a:avLst/>
          </a:prstGeom>
          <a:noFill/>
        </p:spPr>
        <p:txBody>
          <a:bodyPr wrap="none" rtlCol="0">
            <a:spAutoFit/>
          </a:bodyPr>
          <a:lstStyle/>
          <a:p>
            <a:r>
              <a:rPr lang="en-US" sz="1400" dirty="0" smtClean="0"/>
              <a:t>$30,194,127</a:t>
            </a:r>
            <a:endParaRPr lang="en-US" sz="1400" dirty="0"/>
          </a:p>
        </p:txBody>
      </p:sp>
      <p:sp>
        <p:nvSpPr>
          <p:cNvPr id="30" name="TextBox 29"/>
          <p:cNvSpPr txBox="1"/>
          <p:nvPr/>
        </p:nvSpPr>
        <p:spPr>
          <a:xfrm>
            <a:off x="1544356" y="5047743"/>
            <a:ext cx="1184940" cy="307777"/>
          </a:xfrm>
          <a:prstGeom prst="rect">
            <a:avLst/>
          </a:prstGeom>
          <a:noFill/>
        </p:spPr>
        <p:txBody>
          <a:bodyPr wrap="none" rtlCol="0">
            <a:spAutoFit/>
          </a:bodyPr>
          <a:lstStyle/>
          <a:p>
            <a:r>
              <a:rPr lang="en-US" sz="1400" dirty="0" smtClean="0"/>
              <a:t>$170,233,497</a:t>
            </a:r>
            <a:endParaRPr lang="en-US" sz="1400" dirty="0"/>
          </a:p>
        </p:txBody>
      </p:sp>
      <p:sp>
        <p:nvSpPr>
          <p:cNvPr id="31" name="TextBox 30"/>
          <p:cNvSpPr txBox="1"/>
          <p:nvPr/>
        </p:nvSpPr>
        <p:spPr>
          <a:xfrm>
            <a:off x="4057173" y="5047743"/>
            <a:ext cx="1095172" cy="307777"/>
          </a:xfrm>
          <a:prstGeom prst="rect">
            <a:avLst/>
          </a:prstGeom>
          <a:noFill/>
        </p:spPr>
        <p:txBody>
          <a:bodyPr wrap="none" rtlCol="0">
            <a:spAutoFit/>
          </a:bodyPr>
          <a:lstStyle/>
          <a:p>
            <a:r>
              <a:rPr lang="en-US" sz="1400" dirty="0" smtClean="0"/>
              <a:t>$73,225,383</a:t>
            </a:r>
            <a:endParaRPr lang="en-US" sz="1400" dirty="0"/>
          </a:p>
        </p:txBody>
      </p:sp>
      <p:sp>
        <p:nvSpPr>
          <p:cNvPr id="33" name="TextBox 32"/>
          <p:cNvSpPr txBox="1"/>
          <p:nvPr/>
        </p:nvSpPr>
        <p:spPr>
          <a:xfrm>
            <a:off x="7708155" y="5047743"/>
            <a:ext cx="1095172" cy="307777"/>
          </a:xfrm>
          <a:prstGeom prst="rect">
            <a:avLst/>
          </a:prstGeom>
          <a:noFill/>
        </p:spPr>
        <p:txBody>
          <a:bodyPr wrap="none" rtlCol="0">
            <a:spAutoFit/>
          </a:bodyPr>
          <a:lstStyle/>
          <a:p>
            <a:r>
              <a:rPr lang="en-US" sz="1400" dirty="0" smtClean="0"/>
              <a:t>$33,967,288</a:t>
            </a:r>
            <a:endParaRPr lang="en-US" sz="1400" dirty="0"/>
          </a:p>
        </p:txBody>
      </p:sp>
      <p:sp>
        <p:nvSpPr>
          <p:cNvPr id="34" name="TextBox 33"/>
          <p:cNvSpPr txBox="1"/>
          <p:nvPr/>
        </p:nvSpPr>
        <p:spPr>
          <a:xfrm>
            <a:off x="1544356" y="5379465"/>
            <a:ext cx="1184940" cy="307777"/>
          </a:xfrm>
          <a:prstGeom prst="rect">
            <a:avLst/>
          </a:prstGeom>
          <a:noFill/>
        </p:spPr>
        <p:txBody>
          <a:bodyPr wrap="none" rtlCol="0">
            <a:spAutoFit/>
          </a:bodyPr>
          <a:lstStyle/>
          <a:p>
            <a:r>
              <a:rPr lang="en-US" sz="1400" dirty="0" smtClean="0"/>
              <a:t>$174,178,052</a:t>
            </a:r>
            <a:endParaRPr lang="en-US" sz="1400" dirty="0"/>
          </a:p>
        </p:txBody>
      </p:sp>
      <p:sp>
        <p:nvSpPr>
          <p:cNvPr id="35" name="TextBox 34"/>
          <p:cNvSpPr txBox="1"/>
          <p:nvPr/>
        </p:nvSpPr>
        <p:spPr>
          <a:xfrm>
            <a:off x="3967405" y="5379465"/>
            <a:ext cx="1184940" cy="307777"/>
          </a:xfrm>
          <a:prstGeom prst="rect">
            <a:avLst/>
          </a:prstGeom>
          <a:noFill/>
        </p:spPr>
        <p:txBody>
          <a:bodyPr wrap="none" rtlCol="0">
            <a:spAutoFit/>
          </a:bodyPr>
          <a:lstStyle/>
          <a:p>
            <a:r>
              <a:rPr lang="en-US" sz="1400" dirty="0" smtClean="0"/>
              <a:t>$109,337,224</a:t>
            </a:r>
            <a:endParaRPr lang="en-US" sz="1400" dirty="0"/>
          </a:p>
        </p:txBody>
      </p:sp>
      <p:sp>
        <p:nvSpPr>
          <p:cNvPr id="37" name="TextBox 36"/>
          <p:cNvSpPr txBox="1"/>
          <p:nvPr/>
        </p:nvSpPr>
        <p:spPr>
          <a:xfrm>
            <a:off x="7708155" y="5379465"/>
            <a:ext cx="1095172" cy="307777"/>
          </a:xfrm>
          <a:prstGeom prst="rect">
            <a:avLst/>
          </a:prstGeom>
          <a:noFill/>
        </p:spPr>
        <p:txBody>
          <a:bodyPr wrap="none" rtlCol="0">
            <a:spAutoFit/>
          </a:bodyPr>
          <a:lstStyle/>
          <a:p>
            <a:r>
              <a:rPr lang="en-US" sz="1400" dirty="0" smtClean="0"/>
              <a:t>$34,411,742</a:t>
            </a:r>
            <a:endParaRPr lang="en-US" sz="1400" dirty="0"/>
          </a:p>
        </p:txBody>
      </p:sp>
      <p:sp>
        <p:nvSpPr>
          <p:cNvPr id="38" name="TextBox 37"/>
          <p:cNvSpPr txBox="1"/>
          <p:nvPr/>
        </p:nvSpPr>
        <p:spPr>
          <a:xfrm>
            <a:off x="1544356" y="5700506"/>
            <a:ext cx="1184940" cy="307777"/>
          </a:xfrm>
          <a:prstGeom prst="rect">
            <a:avLst/>
          </a:prstGeom>
          <a:noFill/>
        </p:spPr>
        <p:txBody>
          <a:bodyPr wrap="none" rtlCol="0">
            <a:spAutoFit/>
          </a:bodyPr>
          <a:lstStyle/>
          <a:p>
            <a:r>
              <a:rPr lang="en-US" sz="1400" dirty="0" smtClean="0"/>
              <a:t>$191,483,304</a:t>
            </a:r>
            <a:endParaRPr lang="en-US" sz="1400" dirty="0"/>
          </a:p>
        </p:txBody>
      </p:sp>
      <p:sp>
        <p:nvSpPr>
          <p:cNvPr id="39" name="TextBox 38"/>
          <p:cNvSpPr txBox="1"/>
          <p:nvPr/>
        </p:nvSpPr>
        <p:spPr>
          <a:xfrm>
            <a:off x="3968132" y="5700506"/>
            <a:ext cx="1184213" cy="307777"/>
          </a:xfrm>
          <a:prstGeom prst="rect">
            <a:avLst/>
          </a:prstGeom>
          <a:noFill/>
        </p:spPr>
        <p:txBody>
          <a:bodyPr wrap="none" rtlCol="0">
            <a:spAutoFit/>
          </a:bodyPr>
          <a:lstStyle/>
          <a:p>
            <a:r>
              <a:rPr lang="en-US" sz="1400" dirty="0" smtClean="0"/>
              <a:t>$110,133,485</a:t>
            </a:r>
            <a:endParaRPr lang="en-US" sz="1400" dirty="0"/>
          </a:p>
        </p:txBody>
      </p:sp>
      <p:sp>
        <p:nvSpPr>
          <p:cNvPr id="41" name="TextBox 40"/>
          <p:cNvSpPr txBox="1"/>
          <p:nvPr/>
        </p:nvSpPr>
        <p:spPr>
          <a:xfrm>
            <a:off x="7708155" y="5700506"/>
            <a:ext cx="1095172" cy="307777"/>
          </a:xfrm>
          <a:prstGeom prst="rect">
            <a:avLst/>
          </a:prstGeom>
          <a:noFill/>
        </p:spPr>
        <p:txBody>
          <a:bodyPr wrap="none" rtlCol="0">
            <a:spAutoFit/>
          </a:bodyPr>
          <a:lstStyle/>
          <a:p>
            <a:r>
              <a:rPr lang="en-US" sz="1400" dirty="0" smtClean="0"/>
              <a:t>$49,536,760</a:t>
            </a:r>
            <a:endParaRPr lang="en-US" sz="1400" dirty="0"/>
          </a:p>
        </p:txBody>
      </p:sp>
      <p:sp>
        <p:nvSpPr>
          <p:cNvPr id="42" name="TextBox 41"/>
          <p:cNvSpPr txBox="1"/>
          <p:nvPr/>
        </p:nvSpPr>
        <p:spPr>
          <a:xfrm>
            <a:off x="1544356" y="6053887"/>
            <a:ext cx="1184940" cy="307777"/>
          </a:xfrm>
          <a:prstGeom prst="rect">
            <a:avLst/>
          </a:prstGeom>
          <a:noFill/>
        </p:spPr>
        <p:txBody>
          <a:bodyPr wrap="none" rtlCol="0">
            <a:spAutoFit/>
          </a:bodyPr>
          <a:lstStyle/>
          <a:p>
            <a:r>
              <a:rPr lang="en-US" sz="1400" dirty="0" smtClean="0"/>
              <a:t>$230,540,443</a:t>
            </a:r>
            <a:endParaRPr lang="en-US" sz="1400" dirty="0"/>
          </a:p>
        </p:txBody>
      </p:sp>
      <p:sp>
        <p:nvSpPr>
          <p:cNvPr id="43" name="TextBox 42"/>
          <p:cNvSpPr txBox="1"/>
          <p:nvPr/>
        </p:nvSpPr>
        <p:spPr>
          <a:xfrm>
            <a:off x="4057173" y="6053887"/>
            <a:ext cx="1095172" cy="307777"/>
          </a:xfrm>
          <a:prstGeom prst="rect">
            <a:avLst/>
          </a:prstGeom>
          <a:noFill/>
        </p:spPr>
        <p:txBody>
          <a:bodyPr wrap="none" rtlCol="0">
            <a:spAutoFit/>
          </a:bodyPr>
          <a:lstStyle/>
          <a:p>
            <a:r>
              <a:rPr lang="en-US" sz="1400" dirty="0" smtClean="0"/>
              <a:t>$78,446,298</a:t>
            </a:r>
            <a:endParaRPr lang="en-US" sz="1400" dirty="0"/>
          </a:p>
        </p:txBody>
      </p:sp>
      <p:sp>
        <p:nvSpPr>
          <p:cNvPr id="45" name="TextBox 44"/>
          <p:cNvSpPr txBox="1"/>
          <p:nvPr/>
        </p:nvSpPr>
        <p:spPr>
          <a:xfrm>
            <a:off x="7708155" y="6053887"/>
            <a:ext cx="1093218" cy="307777"/>
          </a:xfrm>
          <a:prstGeom prst="rect">
            <a:avLst/>
          </a:prstGeom>
          <a:noFill/>
        </p:spPr>
        <p:txBody>
          <a:bodyPr wrap="none" rtlCol="0">
            <a:spAutoFit/>
          </a:bodyPr>
          <a:lstStyle/>
          <a:p>
            <a:r>
              <a:rPr lang="en-US" sz="1400" dirty="0" smtClean="0"/>
              <a:t>$60,895,355</a:t>
            </a:r>
            <a:endParaRPr lang="en-US" sz="1400" dirty="0"/>
          </a:p>
        </p:txBody>
      </p:sp>
      <p:cxnSp>
        <p:nvCxnSpPr>
          <p:cNvPr id="46" name="Straight Connector 45"/>
          <p:cNvCxnSpPr/>
          <p:nvPr/>
        </p:nvCxnSpPr>
        <p:spPr>
          <a:xfrm>
            <a:off x="824810" y="4393858"/>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824810" y="4734034"/>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24810" y="5058274"/>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24810" y="5396024"/>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24810" y="5724054"/>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24810" y="6053887"/>
            <a:ext cx="7942325" cy="791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4810" y="6389834"/>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508215" y="4052761"/>
            <a:ext cx="1032028" cy="307777"/>
          </a:xfrm>
          <a:prstGeom prst="rect">
            <a:avLst/>
          </a:prstGeom>
          <a:noFill/>
        </p:spPr>
        <p:txBody>
          <a:bodyPr wrap="none" rtlCol="0">
            <a:spAutoFit/>
          </a:bodyPr>
          <a:lstStyle/>
          <a:p>
            <a:pPr algn="ctr"/>
            <a:r>
              <a:rPr lang="en-US" sz="1400" b="1" dirty="0" smtClean="0"/>
              <a:t>Diagnostics</a:t>
            </a:r>
            <a:endParaRPr lang="en-US" sz="1400" b="1" dirty="0"/>
          </a:p>
        </p:txBody>
      </p:sp>
      <p:sp>
        <p:nvSpPr>
          <p:cNvPr id="55" name="TextBox 54"/>
          <p:cNvSpPr txBox="1"/>
          <p:nvPr/>
        </p:nvSpPr>
        <p:spPr>
          <a:xfrm>
            <a:off x="2856726" y="4382186"/>
            <a:ext cx="1095172" cy="307777"/>
          </a:xfrm>
          <a:prstGeom prst="rect">
            <a:avLst/>
          </a:prstGeom>
          <a:noFill/>
        </p:spPr>
        <p:txBody>
          <a:bodyPr wrap="none" rtlCol="0">
            <a:spAutoFit/>
          </a:bodyPr>
          <a:lstStyle/>
          <a:p>
            <a:r>
              <a:rPr lang="en-US" sz="1400" dirty="0" smtClean="0"/>
              <a:t>$81,892,167</a:t>
            </a:r>
            <a:endParaRPr lang="en-US" dirty="0"/>
          </a:p>
        </p:txBody>
      </p:sp>
      <p:sp>
        <p:nvSpPr>
          <p:cNvPr id="56" name="TextBox 55"/>
          <p:cNvSpPr txBox="1"/>
          <p:nvPr/>
        </p:nvSpPr>
        <p:spPr>
          <a:xfrm>
            <a:off x="2856726" y="4723503"/>
            <a:ext cx="1095172" cy="307777"/>
          </a:xfrm>
          <a:prstGeom prst="rect">
            <a:avLst/>
          </a:prstGeom>
          <a:noFill/>
        </p:spPr>
        <p:txBody>
          <a:bodyPr wrap="none" rtlCol="0">
            <a:spAutoFit/>
          </a:bodyPr>
          <a:lstStyle/>
          <a:p>
            <a:r>
              <a:rPr lang="en-US" sz="1400" dirty="0" smtClean="0"/>
              <a:t>$91,643,009</a:t>
            </a:r>
            <a:endParaRPr lang="en-US" sz="1400" dirty="0"/>
          </a:p>
        </p:txBody>
      </p:sp>
      <p:sp>
        <p:nvSpPr>
          <p:cNvPr id="57" name="TextBox 56"/>
          <p:cNvSpPr txBox="1"/>
          <p:nvPr/>
        </p:nvSpPr>
        <p:spPr>
          <a:xfrm>
            <a:off x="2766958" y="5047743"/>
            <a:ext cx="1184940" cy="307777"/>
          </a:xfrm>
          <a:prstGeom prst="rect">
            <a:avLst/>
          </a:prstGeom>
          <a:noFill/>
        </p:spPr>
        <p:txBody>
          <a:bodyPr wrap="none" rtlCol="0">
            <a:spAutoFit/>
          </a:bodyPr>
          <a:lstStyle/>
          <a:p>
            <a:r>
              <a:rPr lang="en-US" sz="1400" dirty="0" smtClean="0"/>
              <a:t>$113,325,202</a:t>
            </a:r>
            <a:endParaRPr lang="en-US" dirty="0"/>
          </a:p>
        </p:txBody>
      </p:sp>
      <p:sp>
        <p:nvSpPr>
          <p:cNvPr id="58" name="TextBox 57"/>
          <p:cNvSpPr txBox="1"/>
          <p:nvPr/>
        </p:nvSpPr>
        <p:spPr>
          <a:xfrm>
            <a:off x="2856726" y="5379465"/>
            <a:ext cx="1095172" cy="307777"/>
          </a:xfrm>
          <a:prstGeom prst="rect">
            <a:avLst/>
          </a:prstGeom>
          <a:noFill/>
        </p:spPr>
        <p:txBody>
          <a:bodyPr wrap="none" rtlCol="0">
            <a:spAutoFit/>
          </a:bodyPr>
          <a:lstStyle/>
          <a:p>
            <a:r>
              <a:rPr lang="en-US" sz="1400" dirty="0" smtClean="0"/>
              <a:t>$98,728,019</a:t>
            </a:r>
            <a:endParaRPr lang="en-US" sz="1400" dirty="0"/>
          </a:p>
        </p:txBody>
      </p:sp>
      <p:sp>
        <p:nvSpPr>
          <p:cNvPr id="59" name="TextBox 58"/>
          <p:cNvSpPr txBox="1"/>
          <p:nvPr/>
        </p:nvSpPr>
        <p:spPr>
          <a:xfrm>
            <a:off x="2767685" y="5700506"/>
            <a:ext cx="1184213" cy="307777"/>
          </a:xfrm>
          <a:prstGeom prst="rect">
            <a:avLst/>
          </a:prstGeom>
          <a:noFill/>
        </p:spPr>
        <p:txBody>
          <a:bodyPr wrap="none" rtlCol="0">
            <a:spAutoFit/>
          </a:bodyPr>
          <a:lstStyle/>
          <a:p>
            <a:r>
              <a:rPr lang="en-US" sz="1400" dirty="0" smtClean="0"/>
              <a:t>$172,447,841</a:t>
            </a:r>
            <a:endParaRPr lang="en-US" dirty="0"/>
          </a:p>
        </p:txBody>
      </p:sp>
      <p:sp>
        <p:nvSpPr>
          <p:cNvPr id="60" name="TextBox 59"/>
          <p:cNvSpPr txBox="1"/>
          <p:nvPr/>
        </p:nvSpPr>
        <p:spPr>
          <a:xfrm>
            <a:off x="2766958" y="6053887"/>
            <a:ext cx="1184940" cy="307777"/>
          </a:xfrm>
          <a:prstGeom prst="rect">
            <a:avLst/>
          </a:prstGeom>
          <a:noFill/>
        </p:spPr>
        <p:txBody>
          <a:bodyPr wrap="none" rtlCol="0">
            <a:spAutoFit/>
          </a:bodyPr>
          <a:lstStyle/>
          <a:p>
            <a:r>
              <a:rPr lang="en-US" sz="1400" dirty="0" smtClean="0"/>
              <a:t>$129,008,413</a:t>
            </a:r>
            <a:endParaRPr lang="en-US" dirty="0"/>
          </a:p>
        </p:txBody>
      </p:sp>
      <p:sp>
        <p:nvSpPr>
          <p:cNvPr id="61" name="TextBox 60"/>
          <p:cNvSpPr txBox="1"/>
          <p:nvPr/>
        </p:nvSpPr>
        <p:spPr>
          <a:xfrm>
            <a:off x="5246690" y="4382186"/>
            <a:ext cx="1095172" cy="307777"/>
          </a:xfrm>
          <a:prstGeom prst="rect">
            <a:avLst/>
          </a:prstGeom>
          <a:noFill/>
        </p:spPr>
        <p:txBody>
          <a:bodyPr wrap="none" rtlCol="0">
            <a:spAutoFit/>
          </a:bodyPr>
          <a:lstStyle/>
          <a:p>
            <a:r>
              <a:rPr lang="en-US" sz="1400" dirty="0" smtClean="0"/>
              <a:t>$40,741,527</a:t>
            </a:r>
            <a:endParaRPr lang="en-US" sz="1400" dirty="0"/>
          </a:p>
        </p:txBody>
      </p:sp>
      <p:sp>
        <p:nvSpPr>
          <p:cNvPr id="62" name="TextBox 61"/>
          <p:cNvSpPr txBox="1"/>
          <p:nvPr/>
        </p:nvSpPr>
        <p:spPr>
          <a:xfrm>
            <a:off x="5246690" y="4723503"/>
            <a:ext cx="1095172" cy="307777"/>
          </a:xfrm>
          <a:prstGeom prst="rect">
            <a:avLst/>
          </a:prstGeom>
          <a:noFill/>
        </p:spPr>
        <p:txBody>
          <a:bodyPr wrap="none" rtlCol="0">
            <a:spAutoFit/>
          </a:bodyPr>
          <a:lstStyle/>
          <a:p>
            <a:r>
              <a:rPr lang="en-US" sz="1400" dirty="0" smtClean="0"/>
              <a:t>$43,205,600</a:t>
            </a:r>
            <a:endParaRPr lang="en-US" sz="1400" dirty="0"/>
          </a:p>
        </p:txBody>
      </p:sp>
      <p:sp>
        <p:nvSpPr>
          <p:cNvPr id="63" name="TextBox 62"/>
          <p:cNvSpPr txBox="1"/>
          <p:nvPr/>
        </p:nvSpPr>
        <p:spPr>
          <a:xfrm>
            <a:off x="5246690" y="5047743"/>
            <a:ext cx="1095172" cy="307777"/>
          </a:xfrm>
          <a:prstGeom prst="rect">
            <a:avLst/>
          </a:prstGeom>
          <a:noFill/>
        </p:spPr>
        <p:txBody>
          <a:bodyPr wrap="none" rtlCol="0">
            <a:spAutoFit/>
          </a:bodyPr>
          <a:lstStyle/>
          <a:p>
            <a:r>
              <a:rPr lang="en-US" sz="1400" dirty="0" smtClean="0"/>
              <a:t>$40,734,199</a:t>
            </a:r>
            <a:endParaRPr lang="en-US" sz="1400" dirty="0"/>
          </a:p>
        </p:txBody>
      </p:sp>
      <p:sp>
        <p:nvSpPr>
          <p:cNvPr id="64" name="TextBox 63"/>
          <p:cNvSpPr txBox="1"/>
          <p:nvPr/>
        </p:nvSpPr>
        <p:spPr>
          <a:xfrm>
            <a:off x="5246690" y="5379465"/>
            <a:ext cx="1095172" cy="307777"/>
          </a:xfrm>
          <a:prstGeom prst="rect">
            <a:avLst/>
          </a:prstGeom>
          <a:noFill/>
        </p:spPr>
        <p:txBody>
          <a:bodyPr wrap="none" rtlCol="0">
            <a:spAutoFit/>
          </a:bodyPr>
          <a:lstStyle/>
          <a:p>
            <a:r>
              <a:rPr lang="en-US" sz="1400" dirty="0" smtClean="0"/>
              <a:t>$25,032,930</a:t>
            </a:r>
            <a:endParaRPr lang="en-US" sz="1400" dirty="0"/>
          </a:p>
        </p:txBody>
      </p:sp>
      <p:sp>
        <p:nvSpPr>
          <p:cNvPr id="65" name="TextBox 64"/>
          <p:cNvSpPr txBox="1"/>
          <p:nvPr/>
        </p:nvSpPr>
        <p:spPr>
          <a:xfrm>
            <a:off x="5246690" y="5700506"/>
            <a:ext cx="1095172" cy="307777"/>
          </a:xfrm>
          <a:prstGeom prst="rect">
            <a:avLst/>
          </a:prstGeom>
          <a:noFill/>
        </p:spPr>
        <p:txBody>
          <a:bodyPr wrap="none" rtlCol="0">
            <a:spAutoFit/>
          </a:bodyPr>
          <a:lstStyle/>
          <a:p>
            <a:r>
              <a:rPr lang="en-US" sz="1400" dirty="0" smtClean="0"/>
              <a:t>$56,686,918</a:t>
            </a:r>
            <a:endParaRPr lang="en-US" sz="1400" dirty="0"/>
          </a:p>
        </p:txBody>
      </p:sp>
      <p:sp>
        <p:nvSpPr>
          <p:cNvPr id="66" name="TextBox 65"/>
          <p:cNvSpPr txBox="1"/>
          <p:nvPr/>
        </p:nvSpPr>
        <p:spPr>
          <a:xfrm>
            <a:off x="5246690" y="6053887"/>
            <a:ext cx="1095172" cy="307777"/>
          </a:xfrm>
          <a:prstGeom prst="rect">
            <a:avLst/>
          </a:prstGeom>
          <a:noFill/>
        </p:spPr>
        <p:txBody>
          <a:bodyPr wrap="none" rtlCol="0">
            <a:spAutoFit/>
          </a:bodyPr>
          <a:lstStyle/>
          <a:p>
            <a:r>
              <a:rPr lang="en-US" sz="1400" dirty="0"/>
              <a:t>$</a:t>
            </a:r>
            <a:r>
              <a:rPr lang="en-US" sz="1400" dirty="0" smtClean="0"/>
              <a:t>83,145,063</a:t>
            </a:r>
            <a:endParaRPr lang="en-US" sz="1400" dirty="0"/>
          </a:p>
        </p:txBody>
      </p:sp>
      <p:sp>
        <p:nvSpPr>
          <p:cNvPr id="67" name="TextBox 66"/>
          <p:cNvSpPr txBox="1"/>
          <p:nvPr/>
        </p:nvSpPr>
        <p:spPr>
          <a:xfrm>
            <a:off x="6508215" y="4382186"/>
            <a:ext cx="1095172" cy="307777"/>
          </a:xfrm>
          <a:prstGeom prst="rect">
            <a:avLst/>
          </a:prstGeom>
          <a:noFill/>
        </p:spPr>
        <p:txBody>
          <a:bodyPr wrap="none" rtlCol="0">
            <a:spAutoFit/>
          </a:bodyPr>
          <a:lstStyle/>
          <a:p>
            <a:r>
              <a:rPr lang="en-US" sz="1400" dirty="0" smtClean="0"/>
              <a:t>$19,408,124</a:t>
            </a:r>
            <a:endParaRPr lang="en-US" sz="1400" dirty="0"/>
          </a:p>
        </p:txBody>
      </p:sp>
      <p:sp>
        <p:nvSpPr>
          <p:cNvPr id="68" name="TextBox 67"/>
          <p:cNvSpPr txBox="1"/>
          <p:nvPr/>
        </p:nvSpPr>
        <p:spPr>
          <a:xfrm>
            <a:off x="6508215" y="4723503"/>
            <a:ext cx="1095172" cy="307777"/>
          </a:xfrm>
          <a:prstGeom prst="rect">
            <a:avLst/>
          </a:prstGeom>
          <a:noFill/>
        </p:spPr>
        <p:txBody>
          <a:bodyPr wrap="none" rtlCol="0">
            <a:spAutoFit/>
          </a:bodyPr>
          <a:lstStyle/>
          <a:p>
            <a:r>
              <a:rPr lang="en-US" sz="1400" dirty="0" smtClean="0"/>
              <a:t>$31,890,329</a:t>
            </a:r>
            <a:endParaRPr lang="en-US" sz="1400" dirty="0"/>
          </a:p>
        </p:txBody>
      </p:sp>
      <p:sp>
        <p:nvSpPr>
          <p:cNvPr id="69" name="TextBox 68"/>
          <p:cNvSpPr txBox="1"/>
          <p:nvPr/>
        </p:nvSpPr>
        <p:spPr>
          <a:xfrm>
            <a:off x="6508215" y="5047743"/>
            <a:ext cx="1095172" cy="307777"/>
          </a:xfrm>
          <a:prstGeom prst="rect">
            <a:avLst/>
          </a:prstGeom>
          <a:noFill/>
        </p:spPr>
        <p:txBody>
          <a:bodyPr wrap="none" rtlCol="0">
            <a:spAutoFit/>
          </a:bodyPr>
          <a:lstStyle/>
          <a:p>
            <a:r>
              <a:rPr lang="en-US" sz="1400" dirty="0" smtClean="0"/>
              <a:t>$42,435,113</a:t>
            </a:r>
            <a:endParaRPr lang="en-US" sz="1400" dirty="0"/>
          </a:p>
        </p:txBody>
      </p:sp>
      <p:sp>
        <p:nvSpPr>
          <p:cNvPr id="70" name="TextBox 69"/>
          <p:cNvSpPr txBox="1"/>
          <p:nvPr/>
        </p:nvSpPr>
        <p:spPr>
          <a:xfrm>
            <a:off x="6508215" y="5379465"/>
            <a:ext cx="1095172" cy="307777"/>
          </a:xfrm>
          <a:prstGeom prst="rect">
            <a:avLst/>
          </a:prstGeom>
          <a:noFill/>
        </p:spPr>
        <p:txBody>
          <a:bodyPr wrap="none" rtlCol="0">
            <a:spAutoFit/>
          </a:bodyPr>
          <a:lstStyle/>
          <a:p>
            <a:r>
              <a:rPr lang="en-US" sz="1400" dirty="0" smtClean="0"/>
              <a:t>$49,788,950</a:t>
            </a:r>
            <a:endParaRPr lang="en-US" sz="1400" dirty="0"/>
          </a:p>
        </p:txBody>
      </p:sp>
      <p:sp>
        <p:nvSpPr>
          <p:cNvPr id="71" name="TextBox 70"/>
          <p:cNvSpPr txBox="1"/>
          <p:nvPr/>
        </p:nvSpPr>
        <p:spPr>
          <a:xfrm>
            <a:off x="6508215" y="5700506"/>
            <a:ext cx="1095172" cy="307777"/>
          </a:xfrm>
          <a:prstGeom prst="rect">
            <a:avLst/>
          </a:prstGeom>
          <a:noFill/>
        </p:spPr>
        <p:txBody>
          <a:bodyPr wrap="none" rtlCol="0">
            <a:spAutoFit/>
          </a:bodyPr>
          <a:lstStyle/>
          <a:p>
            <a:r>
              <a:rPr lang="en-US" sz="1400" dirty="0" smtClean="0"/>
              <a:t>$38,921,229</a:t>
            </a:r>
            <a:endParaRPr lang="en-US" sz="1400" dirty="0"/>
          </a:p>
        </p:txBody>
      </p:sp>
      <p:sp>
        <p:nvSpPr>
          <p:cNvPr id="72" name="TextBox 71"/>
          <p:cNvSpPr txBox="1"/>
          <p:nvPr/>
        </p:nvSpPr>
        <p:spPr>
          <a:xfrm>
            <a:off x="6508215" y="6053887"/>
            <a:ext cx="1095172" cy="307777"/>
          </a:xfrm>
          <a:prstGeom prst="rect">
            <a:avLst/>
          </a:prstGeom>
          <a:noFill/>
        </p:spPr>
        <p:txBody>
          <a:bodyPr wrap="none" rtlCol="0">
            <a:spAutoFit/>
          </a:bodyPr>
          <a:lstStyle/>
          <a:p>
            <a:r>
              <a:rPr lang="en-US" sz="1400" dirty="0" smtClean="0"/>
              <a:t>$48,410,889</a:t>
            </a:r>
            <a:endParaRPr lang="en-US" sz="1400" dirty="0"/>
          </a:p>
        </p:txBody>
      </p:sp>
      <p:sp>
        <p:nvSpPr>
          <p:cNvPr id="94" name="TextBox 93"/>
          <p:cNvSpPr txBox="1"/>
          <p:nvPr/>
        </p:nvSpPr>
        <p:spPr>
          <a:xfrm>
            <a:off x="4057173" y="4382186"/>
            <a:ext cx="1095172" cy="307777"/>
          </a:xfrm>
          <a:prstGeom prst="rect">
            <a:avLst/>
          </a:prstGeom>
          <a:noFill/>
        </p:spPr>
        <p:txBody>
          <a:bodyPr wrap="none" rtlCol="0">
            <a:spAutoFit/>
          </a:bodyPr>
          <a:lstStyle/>
          <a:p>
            <a:r>
              <a:rPr lang="en-US" sz="1400" dirty="0" smtClean="0"/>
              <a:t>$68,351,530</a:t>
            </a:r>
            <a:endParaRPr lang="en-US" dirty="0"/>
          </a:p>
        </p:txBody>
      </p:sp>
      <p:pic>
        <p:nvPicPr>
          <p:cNvPr id="95" name="Picture 94"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3926" t="38855" r="41859" b="56356"/>
          <a:stretch/>
        </p:blipFill>
        <p:spPr>
          <a:xfrm>
            <a:off x="838921" y="4463848"/>
            <a:ext cx="220864" cy="188215"/>
          </a:xfrm>
          <a:prstGeom prst="rect">
            <a:avLst/>
          </a:prstGeom>
        </p:spPr>
      </p:pic>
      <p:pic>
        <p:nvPicPr>
          <p:cNvPr id="96" name="Picture 95"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2946" t="26885" r="63892" b="69875"/>
          <a:stretch/>
        </p:blipFill>
        <p:spPr>
          <a:xfrm>
            <a:off x="838921" y="4821876"/>
            <a:ext cx="220864" cy="188215"/>
          </a:xfrm>
          <a:prstGeom prst="rect">
            <a:avLst/>
          </a:prstGeom>
        </p:spPr>
      </p:pic>
      <p:pic>
        <p:nvPicPr>
          <p:cNvPr id="97" name="Picture 96"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7830" t="60336" r="47955" b="34875"/>
          <a:stretch/>
        </p:blipFill>
        <p:spPr>
          <a:xfrm>
            <a:off x="838921" y="5153197"/>
            <a:ext cx="220864" cy="188215"/>
          </a:xfrm>
          <a:prstGeom prst="rect">
            <a:avLst/>
          </a:prstGeom>
        </p:spPr>
      </p:pic>
      <p:pic>
        <p:nvPicPr>
          <p:cNvPr id="98" name="Picture 97"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682" t="59100" r="59103" b="36111"/>
          <a:stretch/>
        </p:blipFill>
        <p:spPr>
          <a:xfrm>
            <a:off x="838921" y="5478035"/>
            <a:ext cx="220864" cy="188215"/>
          </a:xfrm>
          <a:prstGeom prst="rect">
            <a:avLst/>
          </a:prstGeom>
        </p:spPr>
      </p:pic>
      <p:pic>
        <p:nvPicPr>
          <p:cNvPr id="99" name="Picture 98"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6738" t="23094" r="60613" b="74105"/>
          <a:stretch/>
        </p:blipFill>
        <p:spPr>
          <a:xfrm>
            <a:off x="838921" y="5798265"/>
            <a:ext cx="220864" cy="188215"/>
          </a:xfrm>
          <a:prstGeom prst="rect">
            <a:avLst/>
          </a:prstGeom>
        </p:spPr>
      </p:pic>
      <p:pic>
        <p:nvPicPr>
          <p:cNvPr id="100" name="Picture 99" descr="TAG.011.jpg"/>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659" t="40850" r="67126" b="54361"/>
          <a:stretch/>
        </p:blipFill>
        <p:spPr>
          <a:xfrm>
            <a:off x="838921" y="6147007"/>
            <a:ext cx="220864" cy="188215"/>
          </a:xfrm>
          <a:prstGeom prst="rect">
            <a:avLst/>
          </a:prstGeom>
        </p:spPr>
      </p:pic>
      <p:sp>
        <p:nvSpPr>
          <p:cNvPr id="73" name="TextBox 72"/>
          <p:cNvSpPr txBox="1"/>
          <p:nvPr/>
        </p:nvSpPr>
        <p:spPr>
          <a:xfrm>
            <a:off x="1043951" y="6390119"/>
            <a:ext cx="548648" cy="307777"/>
          </a:xfrm>
          <a:prstGeom prst="rect">
            <a:avLst/>
          </a:prstGeom>
          <a:noFill/>
        </p:spPr>
        <p:txBody>
          <a:bodyPr wrap="none" rtlCol="0">
            <a:spAutoFit/>
          </a:bodyPr>
          <a:lstStyle/>
          <a:p>
            <a:r>
              <a:rPr lang="en-US" sz="1400" b="1" dirty="0" smtClean="0"/>
              <a:t>2011</a:t>
            </a:r>
            <a:endParaRPr lang="en-US" b="1" dirty="0"/>
          </a:p>
        </p:txBody>
      </p:sp>
      <p:sp>
        <p:nvSpPr>
          <p:cNvPr id="74" name="TextBox 73"/>
          <p:cNvSpPr txBox="1"/>
          <p:nvPr/>
        </p:nvSpPr>
        <p:spPr>
          <a:xfrm>
            <a:off x="1546375" y="6390119"/>
            <a:ext cx="1184940" cy="307777"/>
          </a:xfrm>
          <a:prstGeom prst="rect">
            <a:avLst/>
          </a:prstGeom>
          <a:noFill/>
        </p:spPr>
        <p:txBody>
          <a:bodyPr wrap="none" rtlCol="0">
            <a:spAutoFit/>
          </a:bodyPr>
          <a:lstStyle/>
          <a:p>
            <a:r>
              <a:rPr lang="en-US" sz="1400" dirty="0" smtClean="0"/>
              <a:t>$250,038,877</a:t>
            </a:r>
            <a:endParaRPr lang="en-US" sz="1400" dirty="0"/>
          </a:p>
        </p:txBody>
      </p:sp>
      <p:sp>
        <p:nvSpPr>
          <p:cNvPr id="75" name="TextBox 74"/>
          <p:cNvSpPr txBox="1"/>
          <p:nvPr/>
        </p:nvSpPr>
        <p:spPr>
          <a:xfrm>
            <a:off x="4059192" y="6390119"/>
            <a:ext cx="1095172" cy="307777"/>
          </a:xfrm>
          <a:prstGeom prst="rect">
            <a:avLst/>
          </a:prstGeom>
          <a:noFill/>
        </p:spPr>
        <p:txBody>
          <a:bodyPr wrap="none" rtlCol="0">
            <a:spAutoFit/>
          </a:bodyPr>
          <a:lstStyle/>
          <a:p>
            <a:r>
              <a:rPr lang="en-US" sz="1400" dirty="0" smtClean="0"/>
              <a:t>$95,446,326</a:t>
            </a:r>
            <a:endParaRPr lang="en-US" sz="1400" dirty="0"/>
          </a:p>
        </p:txBody>
      </p:sp>
      <p:sp>
        <p:nvSpPr>
          <p:cNvPr id="76" name="TextBox 75"/>
          <p:cNvSpPr txBox="1"/>
          <p:nvPr/>
        </p:nvSpPr>
        <p:spPr>
          <a:xfrm>
            <a:off x="7710174" y="6390119"/>
            <a:ext cx="1093218" cy="307777"/>
          </a:xfrm>
          <a:prstGeom prst="rect">
            <a:avLst/>
          </a:prstGeom>
          <a:noFill/>
        </p:spPr>
        <p:txBody>
          <a:bodyPr wrap="none" rtlCol="0">
            <a:spAutoFit/>
          </a:bodyPr>
          <a:lstStyle/>
          <a:p>
            <a:r>
              <a:rPr lang="en-US" sz="1400" dirty="0" smtClean="0"/>
              <a:t>$84,140,175</a:t>
            </a:r>
            <a:endParaRPr lang="en-US" sz="1400" dirty="0"/>
          </a:p>
        </p:txBody>
      </p:sp>
      <p:cxnSp>
        <p:nvCxnSpPr>
          <p:cNvPr id="77" name="Straight Connector 76"/>
          <p:cNvCxnSpPr/>
          <p:nvPr/>
        </p:nvCxnSpPr>
        <p:spPr>
          <a:xfrm>
            <a:off x="826829" y="6726066"/>
            <a:ext cx="794232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768977" y="6390119"/>
            <a:ext cx="1184940" cy="307777"/>
          </a:xfrm>
          <a:prstGeom prst="rect">
            <a:avLst/>
          </a:prstGeom>
          <a:noFill/>
        </p:spPr>
        <p:txBody>
          <a:bodyPr wrap="none" rtlCol="0">
            <a:spAutoFit/>
          </a:bodyPr>
          <a:lstStyle/>
          <a:p>
            <a:r>
              <a:rPr lang="en-US" sz="1400" dirty="0" smtClean="0"/>
              <a:t>$120,361,419</a:t>
            </a:r>
            <a:endParaRPr lang="en-US" dirty="0"/>
          </a:p>
        </p:txBody>
      </p:sp>
      <p:sp>
        <p:nvSpPr>
          <p:cNvPr id="79" name="TextBox 78"/>
          <p:cNvSpPr txBox="1"/>
          <p:nvPr/>
        </p:nvSpPr>
        <p:spPr>
          <a:xfrm>
            <a:off x="5248709" y="6390119"/>
            <a:ext cx="1093218" cy="307777"/>
          </a:xfrm>
          <a:prstGeom prst="rect">
            <a:avLst/>
          </a:prstGeom>
          <a:noFill/>
        </p:spPr>
        <p:txBody>
          <a:bodyPr wrap="none" rtlCol="0">
            <a:spAutoFit/>
          </a:bodyPr>
          <a:lstStyle/>
          <a:p>
            <a:r>
              <a:rPr lang="en-US" sz="1400" dirty="0" smtClean="0"/>
              <a:t>$44,617,845</a:t>
            </a:r>
            <a:endParaRPr lang="en-US" sz="1400" dirty="0"/>
          </a:p>
        </p:txBody>
      </p:sp>
      <p:sp>
        <p:nvSpPr>
          <p:cNvPr id="80" name="TextBox 79"/>
          <p:cNvSpPr txBox="1"/>
          <p:nvPr/>
        </p:nvSpPr>
        <p:spPr>
          <a:xfrm>
            <a:off x="6510234" y="6390119"/>
            <a:ext cx="1093218" cy="307777"/>
          </a:xfrm>
          <a:prstGeom prst="rect">
            <a:avLst/>
          </a:prstGeom>
          <a:noFill/>
        </p:spPr>
        <p:txBody>
          <a:bodyPr wrap="none" rtlCol="0">
            <a:spAutoFit/>
          </a:bodyPr>
          <a:lstStyle/>
          <a:p>
            <a:r>
              <a:rPr lang="en-US" sz="1400" dirty="0" smtClean="0"/>
              <a:t>$55,043,541</a:t>
            </a:r>
            <a:endParaRPr lang="en-US" sz="1400" dirty="0"/>
          </a:p>
        </p:txBody>
      </p:sp>
      <p:pic>
        <p:nvPicPr>
          <p:cNvPr id="82" name="Picture 81" descr="TAG.004.jpg"/>
          <p:cNvPicPr>
            <a:picLocks noChangeAspect="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4563" t="67294" r="53711" b="29332"/>
          <a:stretch/>
        </p:blipFill>
        <p:spPr>
          <a:xfrm>
            <a:off x="838921" y="6469974"/>
            <a:ext cx="220864" cy="176398"/>
          </a:xfrm>
          <a:prstGeom prst="rect">
            <a:avLst/>
          </a:prstGeom>
        </p:spPr>
      </p:pic>
      <p:pic>
        <p:nvPicPr>
          <p:cNvPr id="81" name="Picture 80" descr="Tag Logo.ai"/>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06.jpg"/>
          <p:cNvPicPr>
            <a:picLocks noChangeAspect="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3389" t="13937" r="25994" b="17880"/>
          <a:stretch/>
        </p:blipFill>
        <p:spPr>
          <a:xfrm>
            <a:off x="2104886" y="1887113"/>
            <a:ext cx="4628393" cy="4675992"/>
          </a:xfrm>
          <a:prstGeom prst="rect">
            <a:avLst/>
          </a:prstGeom>
        </p:spPr>
      </p:pic>
      <p:sp>
        <p:nvSpPr>
          <p:cNvPr id="4" name="TextBox 3"/>
          <p:cNvSpPr txBox="1"/>
          <p:nvPr/>
        </p:nvSpPr>
        <p:spPr>
          <a:xfrm>
            <a:off x="-17957" y="3258437"/>
            <a:ext cx="2342972" cy="646331"/>
          </a:xfrm>
          <a:prstGeom prst="rect">
            <a:avLst/>
          </a:prstGeom>
          <a:noFill/>
        </p:spPr>
        <p:txBody>
          <a:bodyPr wrap="none" rtlCol="0">
            <a:spAutoFit/>
          </a:bodyPr>
          <a:lstStyle/>
          <a:p>
            <a:pPr algn="ctr"/>
            <a:r>
              <a:rPr lang="en-US" b="1" dirty="0" smtClean="0"/>
              <a:t>Operational Research</a:t>
            </a:r>
          </a:p>
          <a:p>
            <a:pPr algn="ctr"/>
            <a:r>
              <a:rPr lang="en-US" dirty="0" smtClean="0"/>
              <a:t>$84,140,175 (13%)</a:t>
            </a:r>
            <a:endParaRPr lang="en-US" dirty="0"/>
          </a:p>
        </p:txBody>
      </p:sp>
      <p:sp>
        <p:nvSpPr>
          <p:cNvPr id="5" name="TextBox 4"/>
          <p:cNvSpPr txBox="1"/>
          <p:nvPr/>
        </p:nvSpPr>
        <p:spPr>
          <a:xfrm>
            <a:off x="4791953" y="6191383"/>
            <a:ext cx="2060968" cy="646331"/>
          </a:xfrm>
          <a:prstGeom prst="rect">
            <a:avLst/>
          </a:prstGeom>
          <a:noFill/>
        </p:spPr>
        <p:txBody>
          <a:bodyPr wrap="none" rtlCol="0">
            <a:spAutoFit/>
          </a:bodyPr>
          <a:lstStyle/>
          <a:p>
            <a:pPr algn="ctr"/>
            <a:r>
              <a:rPr lang="en-US" b="1" dirty="0" smtClean="0"/>
              <a:t>Basic Science</a:t>
            </a:r>
          </a:p>
          <a:p>
            <a:pPr algn="ctr"/>
            <a:r>
              <a:rPr lang="en-US" dirty="0" smtClean="0"/>
              <a:t>$120,361,419 (19%)</a:t>
            </a:r>
            <a:endParaRPr lang="en-US" dirty="0"/>
          </a:p>
        </p:txBody>
      </p:sp>
      <p:sp>
        <p:nvSpPr>
          <p:cNvPr id="6" name="TextBox 5"/>
          <p:cNvSpPr txBox="1"/>
          <p:nvPr/>
        </p:nvSpPr>
        <p:spPr>
          <a:xfrm>
            <a:off x="1129829" y="1895513"/>
            <a:ext cx="1826980" cy="646331"/>
          </a:xfrm>
          <a:prstGeom prst="rect">
            <a:avLst/>
          </a:prstGeom>
          <a:noFill/>
        </p:spPr>
        <p:txBody>
          <a:bodyPr wrap="none" rtlCol="0">
            <a:spAutoFit/>
          </a:bodyPr>
          <a:lstStyle/>
          <a:p>
            <a:pPr algn="ctr"/>
            <a:r>
              <a:rPr lang="en-US" b="1" dirty="0" smtClean="0"/>
              <a:t>Diagnostics</a:t>
            </a:r>
            <a:br>
              <a:rPr lang="en-US" b="1" dirty="0" smtClean="0"/>
            </a:br>
            <a:r>
              <a:rPr lang="en-US" dirty="0" smtClean="0"/>
              <a:t>$55,043,541 (8%)</a:t>
            </a:r>
          </a:p>
        </p:txBody>
      </p:sp>
      <p:sp>
        <p:nvSpPr>
          <p:cNvPr id="7" name="TextBox 6"/>
          <p:cNvSpPr txBox="1"/>
          <p:nvPr/>
        </p:nvSpPr>
        <p:spPr>
          <a:xfrm>
            <a:off x="2979153" y="1044683"/>
            <a:ext cx="1826980" cy="923330"/>
          </a:xfrm>
          <a:prstGeom prst="rect">
            <a:avLst/>
          </a:prstGeom>
          <a:noFill/>
        </p:spPr>
        <p:txBody>
          <a:bodyPr wrap="none" rtlCol="0">
            <a:spAutoFit/>
          </a:bodyPr>
          <a:lstStyle/>
          <a:p>
            <a:pPr algn="ctr"/>
            <a:r>
              <a:rPr lang="en-US" b="1" dirty="0" smtClean="0"/>
              <a:t>Infrastructure/</a:t>
            </a:r>
            <a:br>
              <a:rPr lang="en-US" b="1" dirty="0" smtClean="0"/>
            </a:br>
            <a:r>
              <a:rPr lang="en-US" b="1" dirty="0" smtClean="0"/>
              <a:t>Unspecified</a:t>
            </a:r>
          </a:p>
          <a:p>
            <a:pPr algn="ctr"/>
            <a:r>
              <a:rPr lang="en-US" dirty="0" smtClean="0"/>
              <a:t>$44,617,845 (7%)</a:t>
            </a:r>
            <a:endParaRPr lang="en-US" dirty="0"/>
          </a:p>
        </p:txBody>
      </p:sp>
      <p:sp>
        <p:nvSpPr>
          <p:cNvPr id="8" name="TextBox 7"/>
          <p:cNvSpPr txBox="1"/>
          <p:nvPr/>
        </p:nvSpPr>
        <p:spPr>
          <a:xfrm>
            <a:off x="6474027" y="2325018"/>
            <a:ext cx="2060968" cy="646331"/>
          </a:xfrm>
          <a:prstGeom prst="rect">
            <a:avLst/>
          </a:prstGeom>
          <a:noFill/>
        </p:spPr>
        <p:txBody>
          <a:bodyPr wrap="none" rtlCol="0">
            <a:spAutoFit/>
          </a:bodyPr>
          <a:lstStyle/>
          <a:p>
            <a:pPr algn="ctr"/>
            <a:r>
              <a:rPr lang="en-US" b="1" dirty="0" smtClean="0"/>
              <a:t>Drugs</a:t>
            </a:r>
          </a:p>
          <a:p>
            <a:pPr algn="ctr"/>
            <a:r>
              <a:rPr lang="en-US" dirty="0" smtClean="0"/>
              <a:t>$250,038,877 (38%)</a:t>
            </a:r>
            <a:endParaRPr lang="en-US" dirty="0"/>
          </a:p>
        </p:txBody>
      </p:sp>
      <p:sp>
        <p:nvSpPr>
          <p:cNvPr id="9" name="Rectangle 8"/>
          <p:cNvSpPr/>
          <p:nvPr/>
        </p:nvSpPr>
        <p:spPr>
          <a:xfrm>
            <a:off x="320030" y="124801"/>
            <a:ext cx="7967622" cy="830997"/>
          </a:xfrm>
          <a:prstGeom prst="rect">
            <a:avLst/>
          </a:prstGeom>
        </p:spPr>
        <p:txBody>
          <a:bodyPr wrap="square">
            <a:spAutoFit/>
          </a:bodyPr>
          <a:lstStyle/>
          <a:p>
            <a:r>
              <a:rPr lang="en-US" sz="2400" b="1" dirty="0" smtClean="0"/>
              <a:t>Total </a:t>
            </a:r>
            <a:r>
              <a:rPr lang="en-US" sz="2400" b="1" dirty="0"/>
              <a:t>TB </a:t>
            </a:r>
            <a:r>
              <a:rPr lang="en-US" sz="2400" b="1" dirty="0" smtClean="0"/>
              <a:t>Investments by Research Category: 2011</a:t>
            </a:r>
          </a:p>
          <a:p>
            <a:r>
              <a:rPr lang="en-US" sz="2400" b="1" dirty="0" smtClean="0"/>
              <a:t>Total: $649,648,183</a:t>
            </a:r>
            <a:endParaRPr lang="en-US" sz="2400" b="1" dirty="0"/>
          </a:p>
        </p:txBody>
      </p:sp>
      <p:sp>
        <p:nvSpPr>
          <p:cNvPr id="12" name="TextBox 11"/>
          <p:cNvSpPr txBox="1"/>
          <p:nvPr/>
        </p:nvSpPr>
        <p:spPr>
          <a:xfrm>
            <a:off x="618103" y="5223942"/>
            <a:ext cx="1943974" cy="646331"/>
          </a:xfrm>
          <a:prstGeom prst="rect">
            <a:avLst/>
          </a:prstGeom>
          <a:noFill/>
        </p:spPr>
        <p:txBody>
          <a:bodyPr wrap="none" rtlCol="0">
            <a:spAutoFit/>
          </a:bodyPr>
          <a:lstStyle/>
          <a:p>
            <a:pPr algn="ctr"/>
            <a:r>
              <a:rPr lang="en-US" b="1" dirty="0" smtClean="0"/>
              <a:t>Vaccines</a:t>
            </a:r>
          </a:p>
          <a:p>
            <a:pPr algn="ctr"/>
            <a:r>
              <a:rPr lang="en-US" dirty="0" smtClean="0"/>
              <a:t>$95,446,326 (15%)</a:t>
            </a:r>
            <a:endParaRPr lang="en-US" dirty="0"/>
          </a:p>
        </p:txBody>
      </p:sp>
      <p:pic>
        <p:nvPicPr>
          <p:cNvPr id="10" name="Picture 9" descr="Tag Logo.ai"/>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AG.007.jpg"/>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3883" t="13315" r="26096" b="20503"/>
          <a:stretch/>
        </p:blipFill>
        <p:spPr>
          <a:xfrm>
            <a:off x="2024007" y="1167432"/>
            <a:ext cx="5112954" cy="5073638"/>
          </a:xfrm>
          <a:prstGeom prst="rect">
            <a:avLst/>
          </a:prstGeom>
        </p:spPr>
      </p:pic>
      <p:sp>
        <p:nvSpPr>
          <p:cNvPr id="4" name="TextBox 3"/>
          <p:cNvSpPr txBox="1"/>
          <p:nvPr/>
        </p:nvSpPr>
        <p:spPr>
          <a:xfrm>
            <a:off x="426964" y="4345672"/>
            <a:ext cx="1826980" cy="646331"/>
          </a:xfrm>
          <a:prstGeom prst="rect">
            <a:avLst/>
          </a:prstGeom>
          <a:noFill/>
        </p:spPr>
        <p:txBody>
          <a:bodyPr wrap="none" rtlCol="0">
            <a:spAutoFit/>
          </a:bodyPr>
          <a:lstStyle/>
          <a:p>
            <a:pPr algn="ctr"/>
            <a:r>
              <a:rPr lang="en-US" b="1" dirty="0" smtClean="0"/>
              <a:t>BMGF</a:t>
            </a:r>
          </a:p>
          <a:p>
            <a:pPr algn="ctr"/>
            <a:r>
              <a:rPr lang="en-US" dirty="0" smtClean="0"/>
              <a:t>$10,445,925 (9%)</a:t>
            </a:r>
            <a:endParaRPr lang="en-US" dirty="0"/>
          </a:p>
        </p:txBody>
      </p:sp>
      <p:sp>
        <p:nvSpPr>
          <p:cNvPr id="5" name="TextBox 4"/>
          <p:cNvSpPr txBox="1"/>
          <p:nvPr/>
        </p:nvSpPr>
        <p:spPr>
          <a:xfrm>
            <a:off x="1464107" y="5667451"/>
            <a:ext cx="1826980" cy="646331"/>
          </a:xfrm>
          <a:prstGeom prst="rect">
            <a:avLst/>
          </a:prstGeom>
          <a:noFill/>
        </p:spPr>
        <p:txBody>
          <a:bodyPr wrap="none" rtlCol="0">
            <a:spAutoFit/>
          </a:bodyPr>
          <a:lstStyle/>
          <a:p>
            <a:pPr algn="ctr"/>
            <a:r>
              <a:rPr lang="en-US" b="1" dirty="0" smtClean="0"/>
              <a:t>MRC</a:t>
            </a:r>
          </a:p>
          <a:p>
            <a:pPr algn="ctr"/>
            <a:r>
              <a:rPr lang="en-US" dirty="0" smtClean="0"/>
              <a:t>$10,577,128 (9%)</a:t>
            </a:r>
            <a:endParaRPr lang="en-US" dirty="0"/>
          </a:p>
        </p:txBody>
      </p:sp>
      <p:sp>
        <p:nvSpPr>
          <p:cNvPr id="8" name="TextBox 7"/>
          <p:cNvSpPr txBox="1"/>
          <p:nvPr/>
        </p:nvSpPr>
        <p:spPr>
          <a:xfrm>
            <a:off x="7036393" y="3445622"/>
            <a:ext cx="1943974" cy="646331"/>
          </a:xfrm>
          <a:prstGeom prst="rect">
            <a:avLst/>
          </a:prstGeom>
          <a:noFill/>
        </p:spPr>
        <p:txBody>
          <a:bodyPr wrap="none" rtlCol="0">
            <a:spAutoFit/>
          </a:bodyPr>
          <a:lstStyle/>
          <a:p>
            <a:pPr algn="ctr"/>
            <a:r>
              <a:rPr lang="en-US" b="1" dirty="0" smtClean="0"/>
              <a:t>US NIAID, NIIH</a:t>
            </a:r>
          </a:p>
          <a:p>
            <a:pPr algn="ctr"/>
            <a:r>
              <a:rPr lang="en-US" dirty="0" smtClean="0"/>
              <a:t>$56,152,399 (47%)</a:t>
            </a:r>
            <a:endParaRPr lang="en-US" dirty="0"/>
          </a:p>
        </p:txBody>
      </p:sp>
      <p:sp>
        <p:nvSpPr>
          <p:cNvPr id="9" name="Rectangle 8"/>
          <p:cNvSpPr/>
          <p:nvPr/>
        </p:nvSpPr>
        <p:spPr>
          <a:xfrm>
            <a:off x="291990" y="161720"/>
            <a:ext cx="7967622" cy="461665"/>
          </a:xfrm>
          <a:prstGeom prst="rect">
            <a:avLst/>
          </a:prstGeom>
        </p:spPr>
        <p:txBody>
          <a:bodyPr wrap="square">
            <a:spAutoFit/>
          </a:bodyPr>
          <a:lstStyle/>
          <a:p>
            <a:r>
              <a:rPr lang="en-US" sz="2400" b="1" dirty="0" smtClean="0"/>
              <a:t>Basic Science: $120,361,419</a:t>
            </a:r>
            <a:endParaRPr lang="en-US" sz="2400" b="1" dirty="0"/>
          </a:p>
        </p:txBody>
      </p:sp>
      <p:sp>
        <p:nvSpPr>
          <p:cNvPr id="10" name="TextBox 9"/>
          <p:cNvSpPr txBox="1"/>
          <p:nvPr/>
        </p:nvSpPr>
        <p:spPr>
          <a:xfrm>
            <a:off x="485463" y="2101383"/>
            <a:ext cx="1709986" cy="646331"/>
          </a:xfrm>
          <a:prstGeom prst="rect">
            <a:avLst/>
          </a:prstGeom>
          <a:noFill/>
        </p:spPr>
        <p:txBody>
          <a:bodyPr wrap="none" rtlCol="0">
            <a:spAutoFit/>
          </a:bodyPr>
          <a:lstStyle/>
          <a:p>
            <a:pPr algn="ctr"/>
            <a:r>
              <a:rPr lang="en-US" b="1" dirty="0" smtClean="0"/>
              <a:t>EC</a:t>
            </a:r>
            <a:br>
              <a:rPr lang="en-US" b="1" dirty="0" smtClean="0"/>
            </a:br>
            <a:r>
              <a:rPr lang="en-US" dirty="0" smtClean="0"/>
              <a:t>$7,392,381 (6%)</a:t>
            </a:r>
            <a:endParaRPr lang="en-US" dirty="0"/>
          </a:p>
        </p:txBody>
      </p:sp>
      <p:sp>
        <p:nvSpPr>
          <p:cNvPr id="12" name="TextBox 11"/>
          <p:cNvSpPr txBox="1"/>
          <p:nvPr/>
        </p:nvSpPr>
        <p:spPr>
          <a:xfrm>
            <a:off x="934310" y="1341859"/>
            <a:ext cx="1709986" cy="646331"/>
          </a:xfrm>
          <a:prstGeom prst="rect">
            <a:avLst/>
          </a:prstGeom>
          <a:noFill/>
        </p:spPr>
        <p:txBody>
          <a:bodyPr wrap="none" rtlCol="0">
            <a:spAutoFit/>
          </a:bodyPr>
          <a:lstStyle/>
          <a:p>
            <a:pPr algn="ctr"/>
            <a:r>
              <a:rPr lang="en-US" b="1" dirty="0" err="1" smtClean="0"/>
              <a:t>Institut</a:t>
            </a:r>
            <a:r>
              <a:rPr lang="en-US" b="1" dirty="0" smtClean="0"/>
              <a:t> Pasteur</a:t>
            </a:r>
            <a:br>
              <a:rPr lang="en-US" b="1" dirty="0" smtClean="0"/>
            </a:br>
            <a:r>
              <a:rPr lang="en-US" dirty="0" smtClean="0"/>
              <a:t>$2,413,982 (2%)</a:t>
            </a:r>
            <a:endParaRPr lang="en-US" dirty="0"/>
          </a:p>
        </p:txBody>
      </p:sp>
      <p:sp>
        <p:nvSpPr>
          <p:cNvPr id="13" name="TextBox 12"/>
          <p:cNvSpPr txBox="1"/>
          <p:nvPr/>
        </p:nvSpPr>
        <p:spPr>
          <a:xfrm>
            <a:off x="383510" y="3122456"/>
            <a:ext cx="1709986" cy="646331"/>
          </a:xfrm>
          <a:prstGeom prst="rect">
            <a:avLst/>
          </a:prstGeom>
          <a:noFill/>
        </p:spPr>
        <p:txBody>
          <a:bodyPr wrap="none" rtlCol="0">
            <a:spAutoFit/>
          </a:bodyPr>
          <a:lstStyle/>
          <a:p>
            <a:pPr algn="ctr"/>
            <a:r>
              <a:rPr lang="en-US" b="1" dirty="0" smtClean="0"/>
              <a:t>US NHLBI NIH</a:t>
            </a:r>
            <a:br>
              <a:rPr lang="en-US" b="1" dirty="0" smtClean="0"/>
            </a:br>
            <a:r>
              <a:rPr lang="en-US" dirty="0" smtClean="0"/>
              <a:t>$7,493,040 (6%)</a:t>
            </a:r>
            <a:endParaRPr lang="en-US" dirty="0"/>
          </a:p>
        </p:txBody>
      </p:sp>
      <p:sp>
        <p:nvSpPr>
          <p:cNvPr id="14" name="TextBox 13"/>
          <p:cNvSpPr txBox="1"/>
          <p:nvPr/>
        </p:nvSpPr>
        <p:spPr>
          <a:xfrm>
            <a:off x="3689704" y="6174082"/>
            <a:ext cx="1826980" cy="646331"/>
          </a:xfrm>
          <a:prstGeom prst="rect">
            <a:avLst/>
          </a:prstGeom>
          <a:noFill/>
        </p:spPr>
        <p:txBody>
          <a:bodyPr wrap="none" rtlCol="0">
            <a:spAutoFit/>
          </a:bodyPr>
          <a:lstStyle/>
          <a:p>
            <a:pPr algn="ctr"/>
            <a:r>
              <a:rPr lang="en-US" b="1" dirty="0" smtClean="0"/>
              <a:t>US Other NIH ICs</a:t>
            </a:r>
            <a:br>
              <a:rPr lang="en-US" b="1" dirty="0" smtClean="0"/>
            </a:br>
            <a:r>
              <a:rPr lang="en-US" dirty="0" smtClean="0"/>
              <a:t>$10,602,608 (</a:t>
            </a:r>
            <a:r>
              <a:rPr lang="en-US" dirty="0"/>
              <a:t>9</a:t>
            </a:r>
            <a:r>
              <a:rPr lang="en-US" dirty="0" smtClean="0"/>
              <a:t>%)</a:t>
            </a:r>
            <a:endParaRPr lang="en-US" dirty="0"/>
          </a:p>
        </p:txBody>
      </p:sp>
      <p:sp>
        <p:nvSpPr>
          <p:cNvPr id="15" name="TextBox 14"/>
          <p:cNvSpPr txBox="1"/>
          <p:nvPr/>
        </p:nvSpPr>
        <p:spPr>
          <a:xfrm>
            <a:off x="2491900" y="717690"/>
            <a:ext cx="1943974" cy="646331"/>
          </a:xfrm>
          <a:prstGeom prst="rect">
            <a:avLst/>
          </a:prstGeom>
          <a:noFill/>
        </p:spPr>
        <p:txBody>
          <a:bodyPr wrap="none" rtlCol="0">
            <a:spAutoFit/>
          </a:bodyPr>
          <a:lstStyle/>
          <a:p>
            <a:pPr algn="ctr"/>
            <a:r>
              <a:rPr lang="en-US" b="1" dirty="0" smtClean="0"/>
              <a:t>Funders under 2%</a:t>
            </a:r>
            <a:br>
              <a:rPr lang="en-US" b="1" dirty="0" smtClean="0"/>
            </a:br>
            <a:r>
              <a:rPr lang="en-US" dirty="0" smtClean="0"/>
              <a:t>$15,283,956 (12%)</a:t>
            </a:r>
            <a:endParaRPr lang="en-US" dirty="0"/>
          </a:p>
        </p:txBody>
      </p:sp>
      <p:pic>
        <p:nvPicPr>
          <p:cNvPr id="16" name="Picture 15" descr="Tag Logo.ai"/>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3349" y="141671"/>
            <a:ext cx="1729962" cy="7772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3525</TotalTime>
  <Words>1872</Words>
  <Application>Microsoft Macintosh PowerPoint</Application>
  <PresentationFormat>On-screen Show (4:3)</PresentationFormat>
  <Paragraphs>411</Paragraphs>
  <Slides>18</Slides>
  <Notes>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Treatment Action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TAG TEAM</dc:creator>
  <cp:lastModifiedBy>TAG TEAM</cp:lastModifiedBy>
  <cp:revision>111</cp:revision>
  <dcterms:created xsi:type="dcterms:W3CDTF">2012-11-14T12:39:46Z</dcterms:created>
  <dcterms:modified xsi:type="dcterms:W3CDTF">2012-11-14T12:45:09Z</dcterms:modified>
</cp:coreProperties>
</file>