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48" r:id="rId2"/>
    <p:sldId id="330" r:id="rId3"/>
    <p:sldId id="349" r:id="rId4"/>
    <p:sldId id="337" r:id="rId5"/>
    <p:sldId id="332" r:id="rId6"/>
    <p:sldId id="301" r:id="rId7"/>
    <p:sldId id="342" r:id="rId8"/>
    <p:sldId id="340" r:id="rId9"/>
    <p:sldId id="314" r:id="rId10"/>
    <p:sldId id="350" r:id="rId11"/>
    <p:sldId id="308" r:id="rId12"/>
    <p:sldId id="321" r:id="rId13"/>
    <p:sldId id="317" r:id="rId14"/>
    <p:sldId id="339" r:id="rId15"/>
    <p:sldId id="351" r:id="rId16"/>
    <p:sldId id="328" r:id="rId17"/>
    <p:sldId id="347" r:id="rId18"/>
    <p:sldId id="346" r:id="rId19"/>
    <p:sldId id="345" r:id="rId20"/>
    <p:sldId id="34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77EE1E"/>
    <a:srgbClr val="FF3399"/>
    <a:srgbClr val="FF6699"/>
    <a:srgbClr val="FF7575"/>
    <a:srgbClr val="E6A7F7"/>
    <a:srgbClr val="BAF8D6"/>
    <a:srgbClr val="B3C9E3"/>
    <a:srgbClr val="96F4C1"/>
    <a:srgbClr val="00E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00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C2581-FA43-40B0-8798-CEA866B7A74C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DBAD3-72AB-4CC8-B127-65C52D175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3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DBAD3-72AB-4CC8-B127-65C52D1755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4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3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7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4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98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0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3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1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 userDrawn="1"/>
        </p:nvGraphicFramePr>
        <p:xfrm>
          <a:off x="152400" y="6400800"/>
          <a:ext cx="2397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" name="Bitmap Image" r:id="rId3" imgW="847843" imgH="781159" progId="PBrush">
                  <p:embed/>
                </p:oleObj>
              </mc:Choice>
              <mc:Fallback>
                <p:oleObj name="Bitmap Image" r:id="rId3" imgW="847843" imgH="781159" progId="PBrus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0080FF"/>
                          </a:clrFrom>
                          <a:clrTo>
                            <a:srgbClr val="0080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400800"/>
                        <a:ext cx="2397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 userDrawn="1"/>
        </p:nvGraphicFramePr>
        <p:xfrm>
          <a:off x="8678863" y="6400800"/>
          <a:ext cx="2682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" name="Bitmap Image" r:id="rId5" imgW="838172" imgH="990638" progId="PBrush">
                  <p:embed/>
                </p:oleObj>
              </mc:Choice>
              <mc:Fallback>
                <p:oleObj name="Bitmap Image" r:id="rId5" imgW="838172" imgH="990638" progId="PBrush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4000FF"/>
                          </a:clrFrom>
                          <a:clrTo>
                            <a:srgbClr val="4000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8863" y="6400800"/>
                        <a:ext cx="268287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863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1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AFB96-C77F-4229-B5CE-1001DDFD042E}" type="datetimeFigureOut">
              <a:rPr lang="en-US" smtClean="0"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F1C37-EF31-4EEE-8F48-12D9DE57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2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3" y="-152400"/>
            <a:ext cx="8481914" cy="5287962"/>
          </a:xfrm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3352800" y="5486400"/>
            <a:ext cx="5334000" cy="838200"/>
          </a:xfrm>
        </p:spPr>
        <p:txBody>
          <a:bodyPr>
            <a:noAutofit/>
          </a:bodyPr>
          <a:lstStyle/>
          <a:p>
            <a:pPr algn="r">
              <a:spcBef>
                <a:spcPts val="1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5310FC"/>
                </a:solidFill>
                <a:latin typeface="Arial" pitchFamily="34" charset="0"/>
                <a:cs typeface="Arial" pitchFamily="34" charset="0"/>
              </a:rPr>
              <a:t>www.sentinel-project.org </a:t>
            </a:r>
            <a:br>
              <a:rPr lang="en-US" sz="2400" b="1" dirty="0">
                <a:solidFill>
                  <a:srgbClr val="5310F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5310F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5310F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5310FC"/>
                </a:solidFill>
                <a:latin typeface="Arial" pitchFamily="34" charset="0"/>
                <a:cs typeface="Arial" pitchFamily="34" charset="0"/>
              </a:rPr>
              <a:t>sentinel_project@hms.harvard.edu</a:t>
            </a:r>
            <a:endParaRPr lang="en-US" sz="2200" b="1" dirty="0">
              <a:solidFill>
                <a:srgbClr val="5310F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01087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lbany AMT" pitchFamily="34" charset="0"/>
                <a:cs typeface="Albany AMT" pitchFamily="34" charset="0"/>
              </a:rPr>
              <a:t>Happy 1</a:t>
            </a:r>
            <a:r>
              <a:rPr lang="en-US" b="1" baseline="30000" dirty="0">
                <a:solidFill>
                  <a:srgbClr val="FF0000"/>
                </a:solidFill>
                <a:latin typeface="Albany AMT" pitchFamily="34" charset="0"/>
                <a:cs typeface="Albany AMT" pitchFamily="34" charset="0"/>
              </a:rPr>
              <a:t>st</a:t>
            </a:r>
            <a:r>
              <a:rPr lang="en-US" b="1" dirty="0">
                <a:solidFill>
                  <a:srgbClr val="FF0000"/>
                </a:solidFill>
                <a:latin typeface="Albany AMT" pitchFamily="34" charset="0"/>
                <a:cs typeface="Albany AMT" pitchFamily="34" charset="0"/>
              </a:rPr>
              <a:t> birthday! (Launched 28 Oct 2011)</a:t>
            </a:r>
            <a:br>
              <a:rPr lang="en-US" b="1" dirty="0">
                <a:solidFill>
                  <a:srgbClr val="FF0000"/>
                </a:solidFill>
                <a:latin typeface="Albany AMT" pitchFamily="34" charset="0"/>
                <a:cs typeface="Albany AMT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9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76" name="Oval 75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>
              <a:stCxn id="76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107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val 106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8" name="Oval 7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8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60" name="Oval 59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83" name="Oval 82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stCxn id="83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9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91" name="Oval 90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7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99" name="Oval 98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>
              <a:stCxn id="99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0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V="1">
            <a:off x="3733801" y="3029803"/>
            <a:ext cx="1193041" cy="78019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grpSp>
        <p:nvGrpSpPr>
          <p:cNvPr id="67" name="Group 66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68" name="Oval 67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>
              <a:stCxn id="68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583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27" name="Oval 2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3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2864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Arrow Connector 56"/>
          <p:cNvCxnSpPr/>
          <p:nvPr/>
        </p:nvCxnSpPr>
        <p:spPr>
          <a:xfrm flipH="1">
            <a:off x="4038600" y="3024403"/>
            <a:ext cx="1143001" cy="68579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3581400" y="2133600"/>
            <a:ext cx="1447802" cy="45523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638802" y="3176803"/>
            <a:ext cx="609598" cy="86179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05301" y="19050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05300" y="299797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829301" y="32766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18" name="Oval 17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6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5504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Arrow Connector 56"/>
          <p:cNvCxnSpPr/>
          <p:nvPr/>
        </p:nvCxnSpPr>
        <p:spPr>
          <a:xfrm flipH="1">
            <a:off x="4038600" y="3024403"/>
            <a:ext cx="1143001" cy="68579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3581400" y="2133600"/>
            <a:ext cx="1447802" cy="45523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638802" y="3176803"/>
            <a:ext cx="609598" cy="86179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05301" y="19050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05300" y="299797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829301" y="32766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tx2"/>
          </a:solidFill>
        </p:grpSpPr>
        <p:sp>
          <p:nvSpPr>
            <p:cNvPr id="25" name="Oval 24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25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39" name="Oval 38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>
              <a:stCxn id="39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4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55" name="Oval 54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55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2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5291282" y="2514600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106" name="Oval 105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>
              <a:stCxn id="106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12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549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Arrow Connector 56"/>
          <p:cNvCxnSpPr/>
          <p:nvPr/>
        </p:nvCxnSpPr>
        <p:spPr>
          <a:xfrm flipH="1">
            <a:off x="4038600" y="3024403"/>
            <a:ext cx="1143001" cy="68579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39" name="Oval 38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>
              <a:stCxn id="39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4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55" name="Oval 54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55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2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67" name="Oval 6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>
              <a:stCxn id="6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87" name="Oval 8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stCxn id="8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0348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Arrow Connector 56"/>
          <p:cNvCxnSpPr/>
          <p:nvPr/>
        </p:nvCxnSpPr>
        <p:spPr>
          <a:xfrm flipH="1">
            <a:off x="4038600" y="3024403"/>
            <a:ext cx="1143001" cy="68579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67" name="Oval 6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>
              <a:stCxn id="6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87" name="Oval 8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stCxn id="8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64" name="Oval 63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stCxn id="64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7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77" name="Oval 7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stCxn id="7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94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93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6215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sp>
        <p:nvSpPr>
          <p:cNvPr id="57" name="Oval 56"/>
          <p:cNvSpPr/>
          <p:nvPr/>
        </p:nvSpPr>
        <p:spPr>
          <a:xfrm rot="3001586">
            <a:off x="1281347" y="745884"/>
            <a:ext cx="6962303" cy="520052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200" y="1524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FAMILY-CENTERED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66" name="Oval 65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stCxn id="66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7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75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82" name="Oval 81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stCxn id="82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9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104" name="Oval 103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/>
            <p:cNvCxnSpPr>
              <a:stCxn id="104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1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4970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Oval 113"/>
          <p:cNvSpPr/>
          <p:nvPr/>
        </p:nvSpPr>
        <p:spPr>
          <a:xfrm rot="3174542">
            <a:off x="6069397" y="3175428"/>
            <a:ext cx="1014723" cy="629269"/>
          </a:xfrm>
          <a:prstGeom prst="ellipse">
            <a:avLst/>
          </a:prstGeom>
          <a:solidFill>
            <a:srgbClr val="FFFF99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rot="3174542">
            <a:off x="5840797" y="4729703"/>
            <a:ext cx="1014723" cy="629269"/>
          </a:xfrm>
          <a:prstGeom prst="ellipse">
            <a:avLst/>
          </a:prstGeom>
          <a:solidFill>
            <a:srgbClr val="FFFF99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 rot="3174542">
            <a:off x="3783397" y="1346628"/>
            <a:ext cx="1014723" cy="629269"/>
          </a:xfrm>
          <a:prstGeom prst="ellipse">
            <a:avLst/>
          </a:prstGeom>
          <a:solidFill>
            <a:srgbClr val="FFFF99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3174542">
            <a:off x="4929975" y="2350342"/>
            <a:ext cx="1014723" cy="629269"/>
          </a:xfrm>
          <a:prstGeom prst="ellipse">
            <a:avLst/>
          </a:prstGeom>
          <a:solidFill>
            <a:srgbClr val="FFFF99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sp>
        <p:nvSpPr>
          <p:cNvPr id="57" name="Oval 56"/>
          <p:cNvSpPr/>
          <p:nvPr/>
        </p:nvSpPr>
        <p:spPr>
          <a:xfrm rot="3001586">
            <a:off x="1281347" y="745884"/>
            <a:ext cx="6962303" cy="520052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200" y="1524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FAMILY-CENTERED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67" name="Oval 6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stCxn id="6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7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75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82" name="Oval 81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stCxn id="82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9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104" name="Oval 103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/>
            <p:cNvCxnSpPr>
              <a:stCxn id="104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1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7026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3" grpId="0" animBg="1"/>
      <p:bldP spid="112" grpId="0" animBg="1"/>
      <p:bldP spid="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sp>
        <p:nvSpPr>
          <p:cNvPr id="57" name="Oval 56"/>
          <p:cNvSpPr/>
          <p:nvPr/>
        </p:nvSpPr>
        <p:spPr>
          <a:xfrm rot="3001586">
            <a:off x="1281347" y="745884"/>
            <a:ext cx="6962303" cy="520052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914398" y="5124271"/>
            <a:ext cx="2057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Preventive therapy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6200" y="1524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FAMILY-CENTERED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66" name="Oval 65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stCxn id="66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7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75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90" name="Oval 89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Connector 90"/>
            <p:cNvCxnSpPr>
              <a:stCxn id="90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96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106" name="Oval 105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>
              <a:stCxn id="106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12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3897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sp>
        <p:nvSpPr>
          <p:cNvPr id="57" name="Oval 56"/>
          <p:cNvSpPr/>
          <p:nvPr/>
        </p:nvSpPr>
        <p:spPr>
          <a:xfrm rot="3001586">
            <a:off x="1281347" y="745884"/>
            <a:ext cx="6962303" cy="520052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543798" y="5188803"/>
            <a:ext cx="175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Treatment of disease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14398" y="5124271"/>
            <a:ext cx="2057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Preventive therapy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200" y="1524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FAMILY-CENTERED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69" name="Oval 68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9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7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77" name="Oval 7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stCxn id="7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92" name="Oval 91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2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10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107" name="Oval 10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>
              <a:stCxn id="10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1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Oval 11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092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rgbClr val="FF0000"/>
          </a:solidFill>
        </p:grpSpPr>
        <p:sp>
          <p:nvSpPr>
            <p:cNvPr id="75" name="Oval 74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75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81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985642" y="2173935"/>
            <a:ext cx="113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DR-TB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79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rgbClr val="FF0000"/>
          </a:solidFill>
        </p:grpSpPr>
        <p:sp>
          <p:nvSpPr>
            <p:cNvPr id="75" name="Oval 74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75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81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17" name="Oval 16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32" name="Oval 31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47" name="Oval 4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238998" y="1219200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Source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sp>
        <p:nvSpPr>
          <p:cNvPr id="57" name="Oval 56"/>
          <p:cNvSpPr/>
          <p:nvPr/>
        </p:nvSpPr>
        <p:spPr>
          <a:xfrm rot="3001586">
            <a:off x="1281347" y="745884"/>
            <a:ext cx="6962303" cy="520052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6200" y="1712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FAMILY-CENTERED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5642" y="2173935"/>
            <a:ext cx="113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DR-TB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14398" y="5124271"/>
            <a:ext cx="2057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Preventive therapy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543798" y="5188803"/>
            <a:ext cx="175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Treatment of disease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rgbClr val="FF0000"/>
          </a:solidFill>
        </p:grpSpPr>
        <p:sp>
          <p:nvSpPr>
            <p:cNvPr id="84" name="Oval 83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>
              <a:stCxn id="84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2971800" y="3288268"/>
            <a:ext cx="113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DR-TB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68" name="Oval 67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>
              <a:stCxn id="68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74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accent6">
              <a:lumMod val="75000"/>
            </a:schemeClr>
          </a:solidFill>
        </p:grpSpPr>
        <p:sp>
          <p:nvSpPr>
            <p:cNvPr id="92" name="Oval 91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2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98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11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68580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find and treat more children with TB, we need to apply widely a “family-centered approach”…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Prof. Jeff Starke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Baylor College of Medicine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Houston, Texas, USA</a:t>
            </a:r>
            <a:endParaRPr lang="en-US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7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50" y="304801"/>
            <a:ext cx="91537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53200" y="1295400"/>
            <a:ext cx="2743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Schoolbook" pitchFamily="18" charset="0"/>
              </a:rPr>
              <a:t>JOURNAL OF PEDIATRICS </a:t>
            </a:r>
            <a:r>
              <a:rPr lang="en-US" sz="1200" dirty="0" smtClean="0">
                <a:latin typeface="Century Schoolbook" pitchFamily="18" charset="0"/>
              </a:rPr>
              <a:t>1956</a:t>
            </a:r>
            <a:endParaRPr lang="en-US" sz="1200" dirty="0">
              <a:latin typeface="Century Schoolbook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276225"/>
            <a:ext cx="493395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08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63" y="2057400"/>
            <a:ext cx="663963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153400" cy="1470025"/>
          </a:xfrm>
        </p:spPr>
        <p:txBody>
          <a:bodyPr>
            <a:noAutofit/>
          </a:bodyPr>
          <a:lstStyle/>
          <a:p>
            <a:pPr algn="l"/>
            <a:r>
              <a:rPr lang="en-US" sz="2700" dirty="0">
                <a:latin typeface="Arial" pitchFamily="34" charset="0"/>
                <a:ea typeface="+mn-ea"/>
                <a:cs typeface="Arial" pitchFamily="34" charset="0"/>
              </a:rPr>
              <a:t>Hsu KHK. Contact investigation: </a:t>
            </a:r>
            <a:r>
              <a:rPr lang="en-US" sz="2700" dirty="0" smtClean="0">
                <a:latin typeface="Arial" pitchFamily="34" charset="0"/>
                <a:ea typeface="+mn-ea"/>
                <a:cs typeface="Arial" pitchFamily="34" charset="0"/>
              </a:rPr>
              <a:t>A </a:t>
            </a:r>
            <a:r>
              <a:rPr lang="en-US" sz="2700" dirty="0">
                <a:latin typeface="Arial" pitchFamily="34" charset="0"/>
                <a:ea typeface="+mn-ea"/>
                <a:cs typeface="Arial" pitchFamily="34" charset="0"/>
              </a:rPr>
              <a:t>practical approach to tuberculosis eradication. </a:t>
            </a:r>
            <a:r>
              <a:rPr lang="en-US" sz="2700" dirty="0" smtClean="0">
                <a:latin typeface="Arial" pitchFamily="34" charset="0"/>
                <a:ea typeface="+mn-ea"/>
                <a:cs typeface="Arial" pitchFamily="34" charset="0"/>
              </a:rPr>
              <a:t>AJPH </a:t>
            </a:r>
            <a:r>
              <a:rPr lang="en-US" sz="2700" dirty="0">
                <a:latin typeface="Arial" pitchFamily="34" charset="0"/>
                <a:ea typeface="+mn-ea"/>
                <a:cs typeface="Arial" pitchFamily="34" charset="0"/>
              </a:rPr>
              <a:t>1963.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6400800" cy="39624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31775" algn="l">
              <a:spcBef>
                <a:spcPts val="900"/>
              </a:spcBef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“Children with TB may be compared to </a:t>
            </a:r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sensitive Geiger counters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 </a:t>
            </a:r>
          </a:p>
          <a:p>
            <a:pPr marL="231775" algn="l">
              <a:spcBef>
                <a:spcPts val="900"/>
              </a:spcBef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TB exists today in ‘</a:t>
            </a:r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pools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 … </a:t>
            </a:r>
          </a:p>
          <a:p>
            <a:pPr marL="231775" algn="l">
              <a:spcBef>
                <a:spcPts val="900"/>
              </a:spcBef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enormous number of cases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TB are to be found in these ‘pools’… </a:t>
            </a:r>
          </a:p>
          <a:p>
            <a:pPr marL="231775" algn="l">
              <a:spcBef>
                <a:spcPts val="900"/>
              </a:spcBef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dual approach 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necessary by which cases are traced from child patients to adult contacts, and from adult patients to child contacts.”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6062" y="6553200"/>
            <a:ext cx="4585138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73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18" name="Oval 17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849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 flipV="1">
            <a:off x="3116579" y="2831782"/>
            <a:ext cx="230421" cy="557741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499401" y="2327600"/>
            <a:ext cx="569303" cy="121432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733801" y="3029803"/>
            <a:ext cx="1193041" cy="78019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4068704" y="3765673"/>
            <a:ext cx="1619536" cy="30605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330321" y="4333316"/>
            <a:ext cx="1357919" cy="3148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3850015" y="4414333"/>
            <a:ext cx="525541" cy="461821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121817" y="2750096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543301" y="2373868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343400" y="2831068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43501" y="41910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067301" y="35052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003086" y="4348099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grpSp>
        <p:nvGrpSpPr>
          <p:cNvPr id="38" name="Group 37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39" name="Oval 38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>
              <a:stCxn id="39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358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5291282" y="2514600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57" name="Oval 56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>
              <a:stCxn id="57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70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8" name="Oval 7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8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60" name="Oval 59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83" name="Oval 82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stCxn id="83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9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91" name="Oval 90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7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99" name="Oval 98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>
              <a:stCxn id="99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0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 flipV="1">
            <a:off x="3116579" y="2831782"/>
            <a:ext cx="230421" cy="557741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499401" y="2327600"/>
            <a:ext cx="569303" cy="121432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733801" y="3029803"/>
            <a:ext cx="1193041" cy="78019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4068704" y="3765673"/>
            <a:ext cx="1619536" cy="30605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330321" y="4333316"/>
            <a:ext cx="1357919" cy="3148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3850015" y="4414333"/>
            <a:ext cx="525541" cy="461821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121817" y="2750096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543301" y="2373868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343400" y="2831068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43501" y="41910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067301" y="3505200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003086" y="4348099"/>
            <a:ext cx="49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grpSp>
        <p:nvGrpSpPr>
          <p:cNvPr id="122" name="Group 121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123" name="Oval 122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Connector 123"/>
            <p:cNvCxnSpPr>
              <a:stCxn id="123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0302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 rot="19776419">
            <a:off x="2690818" y="2022603"/>
            <a:ext cx="381000" cy="800100"/>
            <a:chOff x="838200" y="838200"/>
            <a:chExt cx="381000" cy="990600"/>
          </a:xfrm>
        </p:grpSpPr>
        <p:sp>
          <p:nvSpPr>
            <p:cNvPr id="8" name="Oval 7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8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 rot="19776419">
            <a:off x="4571998" y="4960609"/>
            <a:ext cx="381000" cy="800100"/>
            <a:chOff x="838200" y="838200"/>
            <a:chExt cx="381000" cy="990600"/>
          </a:xfrm>
        </p:grpSpPr>
        <p:sp>
          <p:nvSpPr>
            <p:cNvPr id="60" name="Oval 59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4068704" y="1436101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83" name="Oval 82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stCxn id="83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9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00800" y="3281082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91" name="Oval 90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7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155136" y="4831088"/>
            <a:ext cx="347518" cy="484590"/>
            <a:chOff x="7425713" y="1938047"/>
            <a:chExt cx="481280" cy="661790"/>
          </a:xfrm>
          <a:solidFill>
            <a:schemeClr val="tx2"/>
          </a:solidFill>
        </p:grpSpPr>
        <p:sp>
          <p:nvSpPr>
            <p:cNvPr id="99" name="Oval 98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>
              <a:stCxn id="99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05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V="1">
            <a:off x="3733801" y="3029803"/>
            <a:ext cx="1193041" cy="78019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0" y="2304871"/>
            <a:ext cx="205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Household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contact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investigation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286753" y="2504894"/>
            <a:ext cx="347518" cy="484590"/>
            <a:chOff x="7425713" y="1938047"/>
            <a:chExt cx="481280" cy="661790"/>
          </a:xfrm>
          <a:solidFill>
            <a:schemeClr val="accent6">
              <a:lumMod val="50000"/>
            </a:schemeClr>
          </a:solidFill>
        </p:grpSpPr>
        <p:sp>
          <p:nvSpPr>
            <p:cNvPr id="58" name="Oval 57"/>
            <p:cNvSpPr/>
            <p:nvPr/>
          </p:nvSpPr>
          <p:spPr>
            <a:xfrm rot="19776419">
              <a:off x="7460750" y="1938047"/>
              <a:ext cx="152400" cy="12309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>
              <a:stCxn id="58" idx="4"/>
            </p:cNvCxnSpPr>
            <p:nvPr/>
          </p:nvCxnSpPr>
          <p:spPr>
            <a:xfrm rot="19776419">
              <a:off x="7661501" y="2027308"/>
              <a:ext cx="0" cy="36927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112" idx="6"/>
            </p:cNvCxnSpPr>
            <p:nvPr/>
          </p:nvCxnSpPr>
          <p:spPr>
            <a:xfrm flipH="1">
              <a:off x="7730982" y="2224474"/>
              <a:ext cx="37051" cy="37536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9776419">
              <a:off x="7754593" y="2224294"/>
              <a:ext cx="152400" cy="307731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7425713" y="2233939"/>
              <a:ext cx="267525" cy="45523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7661501" y="1999593"/>
              <a:ext cx="169292" cy="257107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 rot="19776419">
              <a:off x="7606527" y="2107266"/>
              <a:ext cx="173422" cy="322156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 rot="19776419">
            <a:off x="3292797" y="3607468"/>
            <a:ext cx="381000" cy="800100"/>
            <a:chOff x="838200" y="838200"/>
            <a:chExt cx="381000" cy="990600"/>
          </a:xfrm>
          <a:solidFill>
            <a:schemeClr val="accent6">
              <a:lumMod val="50000"/>
            </a:schemeClr>
          </a:solidFill>
        </p:grpSpPr>
        <p:sp>
          <p:nvSpPr>
            <p:cNvPr id="114" name="Oval 113"/>
            <p:cNvSpPr/>
            <p:nvPr/>
          </p:nvSpPr>
          <p:spPr>
            <a:xfrm>
              <a:off x="982980" y="838200"/>
              <a:ext cx="152400" cy="1524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/>
            <p:cNvCxnSpPr>
              <a:stCxn id="114" idx="4"/>
            </p:cNvCxnSpPr>
            <p:nvPr/>
          </p:nvCxnSpPr>
          <p:spPr>
            <a:xfrm>
              <a:off x="1059180" y="990600"/>
              <a:ext cx="0" cy="4572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838200" y="1402080"/>
              <a:ext cx="228600" cy="42672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066800" y="1447800"/>
              <a:ext cx="152400" cy="38100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838200" y="1143000"/>
              <a:ext cx="228600" cy="2590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 flipV="1">
              <a:off x="1066800" y="1219200"/>
              <a:ext cx="152400" cy="182880"/>
            </a:xfrm>
            <a:prstGeom prst="line">
              <a:avLst/>
            </a:prstGeom>
            <a:grpFill/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969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229</Words>
  <Application>Microsoft Macintosh PowerPoint</Application>
  <PresentationFormat>On-screen Show (4:3)</PresentationFormat>
  <Paragraphs>104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Bitmap Image</vt:lpstr>
      <vt:lpstr> www.sentinel-project.org   sentinel_project@hms.harvard.edu</vt:lpstr>
      <vt:lpstr>PowerPoint Presentation</vt:lpstr>
      <vt:lpstr>PowerPoint Presentation</vt:lpstr>
      <vt:lpstr>PowerPoint Presentation</vt:lpstr>
      <vt:lpstr>Hsu KHK. Contact investigation: A practical approach to tuberculosis eradication. AJPH 1963.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HMSAdmin</dc:creator>
  <cp:lastModifiedBy>Colleen Daniels</cp:lastModifiedBy>
  <cp:revision>269</cp:revision>
  <dcterms:created xsi:type="dcterms:W3CDTF">2012-03-07T19:13:12Z</dcterms:created>
  <dcterms:modified xsi:type="dcterms:W3CDTF">2012-11-13T06:17:41Z</dcterms:modified>
</cp:coreProperties>
</file>