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 id="2147483693" r:id="rId2"/>
  </p:sldMasterIdLst>
  <p:notesMasterIdLst>
    <p:notesMasterId r:id="rId20"/>
  </p:notesMasterIdLst>
  <p:sldIdLst>
    <p:sldId id="265" r:id="rId3"/>
    <p:sldId id="584" r:id="rId4"/>
    <p:sldId id="604" r:id="rId5"/>
    <p:sldId id="605" r:id="rId6"/>
    <p:sldId id="633" r:id="rId7"/>
    <p:sldId id="631" r:id="rId8"/>
    <p:sldId id="632" r:id="rId9"/>
    <p:sldId id="630" r:id="rId10"/>
    <p:sldId id="615" r:id="rId11"/>
    <p:sldId id="621" r:id="rId12"/>
    <p:sldId id="624" r:id="rId13"/>
    <p:sldId id="625" r:id="rId14"/>
    <p:sldId id="628" r:id="rId15"/>
    <p:sldId id="627" r:id="rId16"/>
    <p:sldId id="617" r:id="rId17"/>
    <p:sldId id="619" r:id="rId18"/>
    <p:sldId id="629" r:id="rId19"/>
  </p:sldIdLst>
  <p:sldSz cx="9144000" cy="6858000" type="screen4x3"/>
  <p:notesSz cx="6980238" cy="921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h6" initials="BKM" lastIdx="5" clrIdx="0"/>
  <p:cmAuthor id="1" name="Iademarco, Michael (CDC/OID/NCHHSTP)" initials="MFI" lastIdx="26" clrIdx="1"/>
  <p:cmAuthor id="2" name="Ken"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FF66FF"/>
    <a:srgbClr val="5F5F5F"/>
    <a:srgbClr val="4D4D4D"/>
    <a:srgbClr val="660066"/>
    <a:srgbClr val="800000"/>
    <a:srgbClr val="52CEA5"/>
    <a:srgbClr val="0F9EA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93056" autoAdjust="0"/>
  </p:normalViewPr>
  <p:slideViewPr>
    <p:cSldViewPr>
      <p:cViewPr>
        <p:scale>
          <a:sx n="70" d="100"/>
          <a:sy n="70" d="100"/>
        </p:scale>
        <p:origin x="-904" y="-624"/>
      </p:cViewPr>
      <p:guideLst>
        <p:guide orient="horz" pos="2160"/>
        <p:guide pos="2880"/>
      </p:guideLst>
    </p:cSldViewPr>
  </p:slideViewPr>
  <p:outlineViewPr>
    <p:cViewPr>
      <p:scale>
        <a:sx n="33" d="100"/>
        <a:sy n="33" d="100"/>
      </p:scale>
      <p:origin x="0" y="15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No. of Cases</c:v>
                </c:pt>
              </c:strCache>
            </c:strRef>
          </c:tx>
          <c:marker>
            <c:symbol val="none"/>
          </c:marker>
          <c:cat>
            <c:numRef>
              <c:f>Sheet1!$A$2:$A$31</c:f>
              <c:numCache>
                <c:formatCode>General</c:formatCode>
                <c:ptCount val="30"/>
                <c:pt idx="0">
                  <c:v>1982.0</c:v>
                </c:pt>
                <c:pt idx="1">
                  <c:v>1983.0</c:v>
                </c:pt>
                <c:pt idx="2">
                  <c:v>1984.0</c:v>
                </c:pt>
                <c:pt idx="3">
                  <c:v>1985.0</c:v>
                </c:pt>
                <c:pt idx="4">
                  <c:v>1986.0</c:v>
                </c:pt>
                <c:pt idx="5">
                  <c:v>1987.0</c:v>
                </c:pt>
                <c:pt idx="6">
                  <c:v>1988.0</c:v>
                </c:pt>
                <c:pt idx="7">
                  <c:v>1989.0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numCache>
            </c:numRef>
          </c:cat>
          <c:val>
            <c:numRef>
              <c:f>Sheet1!$B$2:$B$31</c:f>
              <c:numCache>
                <c:formatCode>#,##0</c:formatCode>
                <c:ptCount val="30"/>
                <c:pt idx="0">
                  <c:v>25520.0</c:v>
                </c:pt>
                <c:pt idx="1">
                  <c:v>23846.0</c:v>
                </c:pt>
                <c:pt idx="2">
                  <c:v>22255.0</c:v>
                </c:pt>
                <c:pt idx="3">
                  <c:v>22201.0</c:v>
                </c:pt>
                <c:pt idx="4">
                  <c:v>22768.0</c:v>
                </c:pt>
                <c:pt idx="5">
                  <c:v>22517.0</c:v>
                </c:pt>
                <c:pt idx="6">
                  <c:v>22436.0</c:v>
                </c:pt>
                <c:pt idx="7">
                  <c:v>23495.0</c:v>
                </c:pt>
                <c:pt idx="8">
                  <c:v>25701.0</c:v>
                </c:pt>
                <c:pt idx="9">
                  <c:v>26283.0</c:v>
                </c:pt>
                <c:pt idx="10">
                  <c:v>26673.0</c:v>
                </c:pt>
                <c:pt idx="11">
                  <c:v>25107.0</c:v>
                </c:pt>
                <c:pt idx="12">
                  <c:v>24205.0</c:v>
                </c:pt>
                <c:pt idx="13">
                  <c:v>22727.0</c:v>
                </c:pt>
                <c:pt idx="14">
                  <c:v>21210.0</c:v>
                </c:pt>
                <c:pt idx="15">
                  <c:v>19751.0</c:v>
                </c:pt>
                <c:pt idx="16">
                  <c:v>18287.0</c:v>
                </c:pt>
                <c:pt idx="17">
                  <c:v>17500.0</c:v>
                </c:pt>
                <c:pt idx="18">
                  <c:v>16309.0</c:v>
                </c:pt>
                <c:pt idx="19">
                  <c:v>15945.0</c:v>
                </c:pt>
                <c:pt idx="20">
                  <c:v>15055.0</c:v>
                </c:pt>
                <c:pt idx="21">
                  <c:v>14835.0</c:v>
                </c:pt>
                <c:pt idx="22">
                  <c:v>14499.0</c:v>
                </c:pt>
                <c:pt idx="23">
                  <c:v>14068.0</c:v>
                </c:pt>
                <c:pt idx="24">
                  <c:v>13732.0</c:v>
                </c:pt>
                <c:pt idx="25">
                  <c:v>13286.0</c:v>
                </c:pt>
                <c:pt idx="26" formatCode="General">
                  <c:v>12905.0</c:v>
                </c:pt>
                <c:pt idx="27" formatCode="General">
                  <c:v>11537.0</c:v>
                </c:pt>
                <c:pt idx="28" formatCode="General">
                  <c:v>11182.0</c:v>
                </c:pt>
                <c:pt idx="29" formatCode="General">
                  <c:v>10521.0</c:v>
                </c:pt>
              </c:numCache>
            </c:numRef>
          </c:val>
          <c:smooth val="0"/>
        </c:ser>
        <c:dLbls>
          <c:showLegendKey val="0"/>
          <c:showVal val="0"/>
          <c:showCatName val="0"/>
          <c:showSerName val="0"/>
          <c:showPercent val="0"/>
          <c:showBubbleSize val="0"/>
        </c:dLbls>
        <c:marker val="1"/>
        <c:smooth val="0"/>
        <c:axId val="-2145559704"/>
        <c:axId val="-2145556584"/>
      </c:lineChart>
      <c:catAx>
        <c:axId val="-2145559704"/>
        <c:scaling>
          <c:orientation val="minMax"/>
        </c:scaling>
        <c:delete val="0"/>
        <c:axPos val="b"/>
        <c:numFmt formatCode="General" sourceLinked="1"/>
        <c:majorTickMark val="out"/>
        <c:minorTickMark val="none"/>
        <c:tickLblPos val="nextTo"/>
        <c:txPr>
          <a:bodyPr/>
          <a:lstStyle/>
          <a:p>
            <a:pPr>
              <a:defRPr>
                <a:solidFill>
                  <a:schemeClr val="tx1"/>
                </a:solidFill>
                <a:latin typeface="+mn-lt"/>
              </a:defRPr>
            </a:pPr>
            <a:endParaRPr lang="en-US"/>
          </a:p>
        </c:txPr>
        <c:crossAx val="-2145556584"/>
        <c:crosses val="autoZero"/>
        <c:auto val="1"/>
        <c:lblAlgn val="ctr"/>
        <c:lblOffset val="100"/>
        <c:noMultiLvlLbl val="0"/>
      </c:catAx>
      <c:valAx>
        <c:axId val="-2145556584"/>
        <c:scaling>
          <c:orientation val="minMax"/>
        </c:scaling>
        <c:delete val="0"/>
        <c:axPos val="l"/>
        <c:majorGridlines>
          <c:spPr>
            <a:ln w="0">
              <a:solidFill>
                <a:srgbClr val="0F56DC">
                  <a:tint val="75000"/>
                  <a:shade val="95000"/>
                  <a:satMod val="105000"/>
                  <a:alpha val="0"/>
                </a:srgbClr>
              </a:solidFill>
            </a:ln>
          </c:spPr>
        </c:majorGridlines>
        <c:numFmt formatCode="#,##0" sourceLinked="1"/>
        <c:majorTickMark val="out"/>
        <c:minorTickMark val="none"/>
        <c:tickLblPos val="nextTo"/>
        <c:txPr>
          <a:bodyPr/>
          <a:lstStyle/>
          <a:p>
            <a:pPr>
              <a:defRPr baseline="0">
                <a:solidFill>
                  <a:schemeClr val="tx1"/>
                </a:solidFill>
                <a:latin typeface="+mn-lt"/>
              </a:defRPr>
            </a:pPr>
            <a:endParaRPr lang="en-US"/>
          </a:p>
        </c:txPr>
        <c:crossAx val="-2145559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345B3-5FA8-4CAF-8F43-14E57EE8015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EA42CDE-D0B7-4D42-ABE9-2A072DA85F1D}">
      <dgm:prSet phldrT="[Text]" custT="1"/>
      <dgm:spPr/>
      <dgm:t>
        <a:bodyPr/>
        <a:lstStyle/>
        <a:p>
          <a:r>
            <a:rPr lang="en-US" sz="2800" dirty="0" smtClean="0"/>
            <a:t>Implement/</a:t>
          </a:r>
        </a:p>
        <a:p>
          <a:r>
            <a:rPr lang="en-US" sz="2800" dirty="0" smtClean="0"/>
            <a:t>Universal</a:t>
          </a:r>
        </a:p>
        <a:p>
          <a:r>
            <a:rPr lang="en-US" sz="2800" dirty="0" smtClean="0"/>
            <a:t>Access</a:t>
          </a:r>
          <a:endParaRPr lang="en-US" sz="2800" dirty="0"/>
        </a:p>
      </dgm:t>
    </dgm:pt>
    <dgm:pt modelId="{DA624439-38B6-47A4-90E1-CD9CFE1916AD}" type="parTrans" cxnId="{10D3E1A1-04E3-4C30-AB5E-BB73B03C1B4A}">
      <dgm:prSet/>
      <dgm:spPr/>
      <dgm:t>
        <a:bodyPr/>
        <a:lstStyle/>
        <a:p>
          <a:endParaRPr lang="en-US"/>
        </a:p>
      </dgm:t>
    </dgm:pt>
    <dgm:pt modelId="{8BC123FF-826E-46AA-B239-A4ACCDB0FDAD}" type="sibTrans" cxnId="{10D3E1A1-04E3-4C30-AB5E-BB73B03C1B4A}">
      <dgm:prSet/>
      <dgm:spPr/>
      <dgm:t>
        <a:bodyPr/>
        <a:lstStyle/>
        <a:p>
          <a:endParaRPr lang="en-US"/>
        </a:p>
      </dgm:t>
    </dgm:pt>
    <dgm:pt modelId="{C0BA0544-B5FA-4750-8FBC-B2D9533A41FC}">
      <dgm:prSet phldrT="[Text]" custT="1"/>
      <dgm:spPr/>
      <dgm:t>
        <a:bodyPr/>
        <a:lstStyle/>
        <a:p>
          <a:r>
            <a:rPr lang="en-US" sz="2800" dirty="0" smtClean="0"/>
            <a:t>Learn/</a:t>
          </a:r>
        </a:p>
        <a:p>
          <a:r>
            <a:rPr lang="en-US" sz="2800" dirty="0" smtClean="0"/>
            <a:t>Knowledge</a:t>
          </a:r>
          <a:endParaRPr lang="en-US" sz="2800" dirty="0"/>
        </a:p>
      </dgm:t>
    </dgm:pt>
    <dgm:pt modelId="{CAF8F45E-58B2-480D-95A9-119C43809482}" type="parTrans" cxnId="{F42284C9-A6A8-44C5-BFF4-B0EB0D2DA9B4}">
      <dgm:prSet/>
      <dgm:spPr/>
      <dgm:t>
        <a:bodyPr/>
        <a:lstStyle/>
        <a:p>
          <a:endParaRPr lang="en-US"/>
        </a:p>
      </dgm:t>
    </dgm:pt>
    <dgm:pt modelId="{F9C124A0-14F1-4D2A-9E21-E6E5907209F4}" type="sibTrans" cxnId="{F42284C9-A6A8-44C5-BFF4-B0EB0D2DA9B4}">
      <dgm:prSet/>
      <dgm:spPr/>
      <dgm:t>
        <a:bodyPr/>
        <a:lstStyle/>
        <a:p>
          <a:endParaRPr lang="en-US"/>
        </a:p>
      </dgm:t>
    </dgm:pt>
    <dgm:pt modelId="{6BFAEC3C-7742-40D8-8AB7-910C69339A17}">
      <dgm:prSet phldrT="[Text]" custT="1"/>
      <dgm:spPr/>
      <dgm:t>
        <a:bodyPr/>
        <a:lstStyle/>
        <a:p>
          <a:r>
            <a:rPr lang="en-US" sz="2800" dirty="0" smtClean="0"/>
            <a:t>Commitment/</a:t>
          </a:r>
        </a:p>
        <a:p>
          <a:r>
            <a:rPr lang="en-US" sz="2800" dirty="0" smtClean="0"/>
            <a:t>Ambition</a:t>
          </a:r>
          <a:endParaRPr lang="en-US" sz="2800" dirty="0"/>
        </a:p>
      </dgm:t>
    </dgm:pt>
    <dgm:pt modelId="{B6E14C6B-E94D-4019-B296-3BCD0E359E0F}" type="parTrans" cxnId="{2A1E7060-0F96-403E-A56D-72016C2DCCBB}">
      <dgm:prSet/>
      <dgm:spPr/>
      <dgm:t>
        <a:bodyPr/>
        <a:lstStyle/>
        <a:p>
          <a:endParaRPr lang="en-US"/>
        </a:p>
      </dgm:t>
    </dgm:pt>
    <dgm:pt modelId="{6F6FF4DE-CB5C-4D03-AF01-09435F09135D}" type="sibTrans" cxnId="{2A1E7060-0F96-403E-A56D-72016C2DCCBB}">
      <dgm:prSet/>
      <dgm:spPr/>
      <dgm:t>
        <a:bodyPr/>
        <a:lstStyle/>
        <a:p>
          <a:endParaRPr lang="en-US"/>
        </a:p>
      </dgm:t>
    </dgm:pt>
    <dgm:pt modelId="{0B3C4616-0DA0-4DD6-82EC-9B07CCC887CB}" type="pres">
      <dgm:prSet presAssocID="{582345B3-5FA8-4CAF-8F43-14E57EE80155}" presName="Name0" presStyleCnt="0">
        <dgm:presLayoutVars>
          <dgm:dir/>
          <dgm:resizeHandles val="exact"/>
        </dgm:presLayoutVars>
      </dgm:prSet>
      <dgm:spPr/>
      <dgm:t>
        <a:bodyPr/>
        <a:lstStyle/>
        <a:p>
          <a:endParaRPr lang="en-US"/>
        </a:p>
      </dgm:t>
    </dgm:pt>
    <dgm:pt modelId="{D44B219A-7D4D-447D-B8A1-13E91472AD0D}" type="pres">
      <dgm:prSet presAssocID="{5EA42CDE-D0B7-4D42-ABE9-2A072DA85F1D}" presName="node" presStyleLbl="node1" presStyleIdx="0" presStyleCnt="3" custScaleX="92662" custScaleY="129845">
        <dgm:presLayoutVars>
          <dgm:bulletEnabled val="1"/>
        </dgm:presLayoutVars>
      </dgm:prSet>
      <dgm:spPr/>
      <dgm:t>
        <a:bodyPr/>
        <a:lstStyle/>
        <a:p>
          <a:endParaRPr lang="en-US"/>
        </a:p>
      </dgm:t>
    </dgm:pt>
    <dgm:pt modelId="{451BE261-2584-4EAD-941C-03C9FF63EF36}" type="pres">
      <dgm:prSet presAssocID="{8BC123FF-826E-46AA-B239-A4ACCDB0FDAD}" presName="sibTrans" presStyleLbl="sibTrans2D1" presStyleIdx="0" presStyleCnt="3"/>
      <dgm:spPr/>
      <dgm:t>
        <a:bodyPr/>
        <a:lstStyle/>
        <a:p>
          <a:endParaRPr lang="en-US"/>
        </a:p>
      </dgm:t>
    </dgm:pt>
    <dgm:pt modelId="{8716F862-2A97-4250-847D-3852A53DF38D}" type="pres">
      <dgm:prSet presAssocID="{8BC123FF-826E-46AA-B239-A4ACCDB0FDAD}" presName="connectorText" presStyleLbl="sibTrans2D1" presStyleIdx="0" presStyleCnt="3"/>
      <dgm:spPr/>
      <dgm:t>
        <a:bodyPr/>
        <a:lstStyle/>
        <a:p>
          <a:endParaRPr lang="en-US"/>
        </a:p>
      </dgm:t>
    </dgm:pt>
    <dgm:pt modelId="{321F1932-F67D-4A18-A0E1-7463871EA5FC}" type="pres">
      <dgm:prSet presAssocID="{C0BA0544-B5FA-4750-8FBC-B2D9533A41FC}" presName="node" presStyleLbl="node1" presStyleIdx="1" presStyleCnt="3" custScaleX="100369" custScaleY="112496">
        <dgm:presLayoutVars>
          <dgm:bulletEnabled val="1"/>
        </dgm:presLayoutVars>
      </dgm:prSet>
      <dgm:spPr/>
      <dgm:t>
        <a:bodyPr/>
        <a:lstStyle/>
        <a:p>
          <a:endParaRPr lang="en-US"/>
        </a:p>
      </dgm:t>
    </dgm:pt>
    <dgm:pt modelId="{8444C5E4-84CB-4C9F-A272-FA0FD284F0B7}" type="pres">
      <dgm:prSet presAssocID="{F9C124A0-14F1-4D2A-9E21-E6E5907209F4}" presName="sibTrans" presStyleLbl="sibTrans2D1" presStyleIdx="1" presStyleCnt="3"/>
      <dgm:spPr/>
      <dgm:t>
        <a:bodyPr/>
        <a:lstStyle/>
        <a:p>
          <a:endParaRPr lang="en-US"/>
        </a:p>
      </dgm:t>
    </dgm:pt>
    <dgm:pt modelId="{07A681EF-7ED0-4908-A35A-2D97E9730517}" type="pres">
      <dgm:prSet presAssocID="{F9C124A0-14F1-4D2A-9E21-E6E5907209F4}" presName="connectorText" presStyleLbl="sibTrans2D1" presStyleIdx="1" presStyleCnt="3"/>
      <dgm:spPr/>
      <dgm:t>
        <a:bodyPr/>
        <a:lstStyle/>
        <a:p>
          <a:endParaRPr lang="en-US"/>
        </a:p>
      </dgm:t>
    </dgm:pt>
    <dgm:pt modelId="{CE03F3A9-ABF9-4DA6-AFD1-FA11451536C0}" type="pres">
      <dgm:prSet presAssocID="{6BFAEC3C-7742-40D8-8AB7-910C69339A17}" presName="node" presStyleLbl="node1" presStyleIdx="2" presStyleCnt="3" custScaleX="102533" custScaleY="111016">
        <dgm:presLayoutVars>
          <dgm:bulletEnabled val="1"/>
        </dgm:presLayoutVars>
      </dgm:prSet>
      <dgm:spPr/>
      <dgm:t>
        <a:bodyPr/>
        <a:lstStyle/>
        <a:p>
          <a:endParaRPr lang="en-US"/>
        </a:p>
      </dgm:t>
    </dgm:pt>
    <dgm:pt modelId="{B4A1307B-7674-4CBB-BA11-0DD82A16B09D}" type="pres">
      <dgm:prSet presAssocID="{6F6FF4DE-CB5C-4D03-AF01-09435F09135D}" presName="sibTrans" presStyleLbl="sibTrans2D1" presStyleIdx="2" presStyleCnt="3"/>
      <dgm:spPr/>
      <dgm:t>
        <a:bodyPr/>
        <a:lstStyle/>
        <a:p>
          <a:endParaRPr lang="en-US"/>
        </a:p>
      </dgm:t>
    </dgm:pt>
    <dgm:pt modelId="{2CED7C09-7BDA-4398-BA3F-3DE1F5428D87}" type="pres">
      <dgm:prSet presAssocID="{6F6FF4DE-CB5C-4D03-AF01-09435F09135D}" presName="connectorText" presStyleLbl="sibTrans2D1" presStyleIdx="2" presStyleCnt="3"/>
      <dgm:spPr/>
      <dgm:t>
        <a:bodyPr/>
        <a:lstStyle/>
        <a:p>
          <a:endParaRPr lang="en-US"/>
        </a:p>
      </dgm:t>
    </dgm:pt>
  </dgm:ptLst>
  <dgm:cxnLst>
    <dgm:cxn modelId="{2A1E7060-0F96-403E-A56D-72016C2DCCBB}" srcId="{582345B3-5FA8-4CAF-8F43-14E57EE80155}" destId="{6BFAEC3C-7742-40D8-8AB7-910C69339A17}" srcOrd="2" destOrd="0" parTransId="{B6E14C6B-E94D-4019-B296-3BCD0E359E0F}" sibTransId="{6F6FF4DE-CB5C-4D03-AF01-09435F09135D}"/>
    <dgm:cxn modelId="{F19DEDE3-C294-42A9-8AE1-0D34FF849355}" type="presOf" srcId="{F9C124A0-14F1-4D2A-9E21-E6E5907209F4}" destId="{8444C5E4-84CB-4C9F-A272-FA0FD284F0B7}" srcOrd="0" destOrd="0" presId="urn:microsoft.com/office/officeart/2005/8/layout/cycle7"/>
    <dgm:cxn modelId="{2A2D1470-CAB3-40CE-919F-117CEB264AC9}" type="presOf" srcId="{582345B3-5FA8-4CAF-8F43-14E57EE80155}" destId="{0B3C4616-0DA0-4DD6-82EC-9B07CCC887CB}" srcOrd="0" destOrd="0" presId="urn:microsoft.com/office/officeart/2005/8/layout/cycle7"/>
    <dgm:cxn modelId="{8322CD79-C7C0-4119-8331-7C4CB77245D3}" type="presOf" srcId="{6BFAEC3C-7742-40D8-8AB7-910C69339A17}" destId="{CE03F3A9-ABF9-4DA6-AFD1-FA11451536C0}" srcOrd="0" destOrd="0" presId="urn:microsoft.com/office/officeart/2005/8/layout/cycle7"/>
    <dgm:cxn modelId="{48B76532-75F4-44FA-8F90-19BCC4826834}" type="presOf" srcId="{F9C124A0-14F1-4D2A-9E21-E6E5907209F4}" destId="{07A681EF-7ED0-4908-A35A-2D97E9730517}" srcOrd="1" destOrd="0" presId="urn:microsoft.com/office/officeart/2005/8/layout/cycle7"/>
    <dgm:cxn modelId="{E7A6AAC3-5629-4BE5-A134-AEF983AED5B6}" type="presOf" srcId="{5EA42CDE-D0B7-4D42-ABE9-2A072DA85F1D}" destId="{D44B219A-7D4D-447D-B8A1-13E91472AD0D}" srcOrd="0" destOrd="0" presId="urn:microsoft.com/office/officeart/2005/8/layout/cycle7"/>
    <dgm:cxn modelId="{B31AFB9E-5FE8-42F0-ABD8-1BCC34DC7795}" type="presOf" srcId="{8BC123FF-826E-46AA-B239-A4ACCDB0FDAD}" destId="{8716F862-2A97-4250-847D-3852A53DF38D}" srcOrd="1" destOrd="0" presId="urn:microsoft.com/office/officeart/2005/8/layout/cycle7"/>
    <dgm:cxn modelId="{A3FE2A27-18EB-4F57-B88D-0C30E17FE2F0}" type="presOf" srcId="{C0BA0544-B5FA-4750-8FBC-B2D9533A41FC}" destId="{321F1932-F67D-4A18-A0E1-7463871EA5FC}" srcOrd="0" destOrd="0" presId="urn:microsoft.com/office/officeart/2005/8/layout/cycle7"/>
    <dgm:cxn modelId="{F42284C9-A6A8-44C5-BFF4-B0EB0D2DA9B4}" srcId="{582345B3-5FA8-4CAF-8F43-14E57EE80155}" destId="{C0BA0544-B5FA-4750-8FBC-B2D9533A41FC}" srcOrd="1" destOrd="0" parTransId="{CAF8F45E-58B2-480D-95A9-119C43809482}" sibTransId="{F9C124A0-14F1-4D2A-9E21-E6E5907209F4}"/>
    <dgm:cxn modelId="{DC26D6FF-0DFF-41D5-AF69-EA98B02CA05F}" type="presOf" srcId="{6F6FF4DE-CB5C-4D03-AF01-09435F09135D}" destId="{B4A1307B-7674-4CBB-BA11-0DD82A16B09D}" srcOrd="0" destOrd="0" presId="urn:microsoft.com/office/officeart/2005/8/layout/cycle7"/>
    <dgm:cxn modelId="{B23DCF26-D552-4BA2-A0EB-3FFD509D8803}" type="presOf" srcId="{6F6FF4DE-CB5C-4D03-AF01-09435F09135D}" destId="{2CED7C09-7BDA-4398-BA3F-3DE1F5428D87}" srcOrd="1" destOrd="0" presId="urn:microsoft.com/office/officeart/2005/8/layout/cycle7"/>
    <dgm:cxn modelId="{41A65DCF-B0D2-4E41-ABBD-21B9265A44CB}" type="presOf" srcId="{8BC123FF-826E-46AA-B239-A4ACCDB0FDAD}" destId="{451BE261-2584-4EAD-941C-03C9FF63EF36}" srcOrd="0" destOrd="0" presId="urn:microsoft.com/office/officeart/2005/8/layout/cycle7"/>
    <dgm:cxn modelId="{10D3E1A1-04E3-4C30-AB5E-BB73B03C1B4A}" srcId="{582345B3-5FA8-4CAF-8F43-14E57EE80155}" destId="{5EA42CDE-D0B7-4D42-ABE9-2A072DA85F1D}" srcOrd="0" destOrd="0" parTransId="{DA624439-38B6-47A4-90E1-CD9CFE1916AD}" sibTransId="{8BC123FF-826E-46AA-B239-A4ACCDB0FDAD}"/>
    <dgm:cxn modelId="{7CB67372-4F12-42D2-BF75-8562410DEFCF}" type="presParOf" srcId="{0B3C4616-0DA0-4DD6-82EC-9B07CCC887CB}" destId="{D44B219A-7D4D-447D-B8A1-13E91472AD0D}" srcOrd="0" destOrd="0" presId="urn:microsoft.com/office/officeart/2005/8/layout/cycle7"/>
    <dgm:cxn modelId="{4BFA9E34-A236-4B43-B5D5-D05D9B962688}" type="presParOf" srcId="{0B3C4616-0DA0-4DD6-82EC-9B07CCC887CB}" destId="{451BE261-2584-4EAD-941C-03C9FF63EF36}" srcOrd="1" destOrd="0" presId="urn:microsoft.com/office/officeart/2005/8/layout/cycle7"/>
    <dgm:cxn modelId="{70C6967E-1023-4AD3-B34A-9973D53890F7}" type="presParOf" srcId="{451BE261-2584-4EAD-941C-03C9FF63EF36}" destId="{8716F862-2A97-4250-847D-3852A53DF38D}" srcOrd="0" destOrd="0" presId="urn:microsoft.com/office/officeart/2005/8/layout/cycle7"/>
    <dgm:cxn modelId="{AC15456D-AA36-4AFA-97A6-52AAF8BF1683}" type="presParOf" srcId="{0B3C4616-0DA0-4DD6-82EC-9B07CCC887CB}" destId="{321F1932-F67D-4A18-A0E1-7463871EA5FC}" srcOrd="2" destOrd="0" presId="urn:microsoft.com/office/officeart/2005/8/layout/cycle7"/>
    <dgm:cxn modelId="{5D5B441A-4CCA-4474-8FBF-A96DDF9CD248}" type="presParOf" srcId="{0B3C4616-0DA0-4DD6-82EC-9B07CCC887CB}" destId="{8444C5E4-84CB-4C9F-A272-FA0FD284F0B7}" srcOrd="3" destOrd="0" presId="urn:microsoft.com/office/officeart/2005/8/layout/cycle7"/>
    <dgm:cxn modelId="{3B0E878F-B4E5-44DE-AEDD-F372A062AE17}" type="presParOf" srcId="{8444C5E4-84CB-4C9F-A272-FA0FD284F0B7}" destId="{07A681EF-7ED0-4908-A35A-2D97E9730517}" srcOrd="0" destOrd="0" presId="urn:microsoft.com/office/officeart/2005/8/layout/cycle7"/>
    <dgm:cxn modelId="{D3648B1F-D7E4-499C-AD77-A83A71F06CB7}" type="presParOf" srcId="{0B3C4616-0DA0-4DD6-82EC-9B07CCC887CB}" destId="{CE03F3A9-ABF9-4DA6-AFD1-FA11451536C0}" srcOrd="4" destOrd="0" presId="urn:microsoft.com/office/officeart/2005/8/layout/cycle7"/>
    <dgm:cxn modelId="{14586769-4E5A-49B6-8AC8-33DDBC30149A}" type="presParOf" srcId="{0B3C4616-0DA0-4DD6-82EC-9B07CCC887CB}" destId="{B4A1307B-7674-4CBB-BA11-0DD82A16B09D}" srcOrd="5" destOrd="0" presId="urn:microsoft.com/office/officeart/2005/8/layout/cycle7"/>
    <dgm:cxn modelId="{C2B311C1-FBF3-4267-928D-C8E2129D7CAF}" type="presParOf" srcId="{B4A1307B-7674-4CBB-BA11-0DD82A16B09D}" destId="{2CED7C09-7BDA-4398-BA3F-3DE1F5428D8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B219A-7D4D-447D-B8A1-13E91472AD0D}">
      <dsp:nvSpPr>
        <dsp:cNvPr id="0" name=""/>
        <dsp:cNvSpPr/>
      </dsp:nvSpPr>
      <dsp:spPr>
        <a:xfrm>
          <a:off x="2867275" y="-143142"/>
          <a:ext cx="2524527" cy="1768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Implement/</a:t>
          </a:r>
        </a:p>
        <a:p>
          <a:pPr lvl="0" algn="ctr" defTabSz="1244600">
            <a:lnSpc>
              <a:spcPct val="90000"/>
            </a:lnSpc>
            <a:spcBef>
              <a:spcPct val="0"/>
            </a:spcBef>
            <a:spcAft>
              <a:spcPct val="35000"/>
            </a:spcAft>
          </a:pPr>
          <a:r>
            <a:rPr lang="en-US" sz="2800" kern="1200" dirty="0" smtClean="0"/>
            <a:t>Universal</a:t>
          </a:r>
        </a:p>
        <a:p>
          <a:pPr lvl="0" algn="ctr" defTabSz="1244600">
            <a:lnSpc>
              <a:spcPct val="90000"/>
            </a:lnSpc>
            <a:spcBef>
              <a:spcPct val="0"/>
            </a:spcBef>
            <a:spcAft>
              <a:spcPct val="35000"/>
            </a:spcAft>
          </a:pPr>
          <a:r>
            <a:rPr lang="en-US" sz="2800" kern="1200" dirty="0" smtClean="0"/>
            <a:t>Access</a:t>
          </a:r>
          <a:endParaRPr lang="en-US" sz="2800" kern="1200" dirty="0"/>
        </a:p>
      </dsp:txBody>
      <dsp:txXfrm>
        <a:off x="2919081" y="-91336"/>
        <a:ext cx="2420915" cy="1665167"/>
      </dsp:txXfrm>
    </dsp:sp>
    <dsp:sp modelId="{451BE261-2584-4EAD-941C-03C9FF63EF36}">
      <dsp:nvSpPr>
        <dsp:cNvPr id="0" name=""/>
        <dsp:cNvSpPr/>
      </dsp:nvSpPr>
      <dsp:spPr>
        <a:xfrm rot="3600000">
          <a:off x="4594873" y="2508676"/>
          <a:ext cx="1385451" cy="4767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737906" y="2604032"/>
        <a:ext cx="1099385" cy="286066"/>
      </dsp:txXfrm>
    </dsp:sp>
    <dsp:sp modelId="{321F1932-F67D-4A18-A0E1-7463871EA5FC}">
      <dsp:nvSpPr>
        <dsp:cNvPr id="0" name=""/>
        <dsp:cNvSpPr/>
      </dsp:nvSpPr>
      <dsp:spPr>
        <a:xfrm>
          <a:off x="5010185" y="3868495"/>
          <a:ext cx="2734500" cy="15324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Learn/</a:t>
          </a:r>
        </a:p>
        <a:p>
          <a:pPr lvl="0" algn="ctr" defTabSz="1244600">
            <a:lnSpc>
              <a:spcPct val="90000"/>
            </a:lnSpc>
            <a:spcBef>
              <a:spcPct val="0"/>
            </a:spcBef>
            <a:spcAft>
              <a:spcPct val="35000"/>
            </a:spcAft>
          </a:pPr>
          <a:r>
            <a:rPr lang="en-US" sz="2800" kern="1200" dirty="0" smtClean="0"/>
            <a:t>Knowledge</a:t>
          </a:r>
          <a:endParaRPr lang="en-US" sz="2800" kern="1200" dirty="0"/>
        </a:p>
      </dsp:txBody>
      <dsp:txXfrm>
        <a:off x="5055069" y="3913379"/>
        <a:ext cx="2644732" cy="1442679"/>
      </dsp:txXfrm>
    </dsp:sp>
    <dsp:sp modelId="{8444C5E4-84CB-4C9F-A272-FA0FD284F0B7}">
      <dsp:nvSpPr>
        <dsp:cNvPr id="0" name=""/>
        <dsp:cNvSpPr/>
      </dsp:nvSpPr>
      <dsp:spPr>
        <a:xfrm rot="10800000">
          <a:off x="3451552" y="4396329"/>
          <a:ext cx="1385451" cy="4767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594585" y="4491685"/>
        <a:ext cx="1099385" cy="286066"/>
      </dsp:txXfrm>
    </dsp:sp>
    <dsp:sp modelId="{CE03F3A9-ABF9-4DA6-AFD1-FA11451536C0}">
      <dsp:nvSpPr>
        <dsp:cNvPr id="0" name=""/>
        <dsp:cNvSpPr/>
      </dsp:nvSpPr>
      <dsp:spPr>
        <a:xfrm>
          <a:off x="484913" y="3878575"/>
          <a:ext cx="2793457" cy="15122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Commitment/</a:t>
          </a:r>
        </a:p>
        <a:p>
          <a:pPr lvl="0" algn="ctr" defTabSz="1244600">
            <a:lnSpc>
              <a:spcPct val="90000"/>
            </a:lnSpc>
            <a:spcBef>
              <a:spcPct val="0"/>
            </a:spcBef>
            <a:spcAft>
              <a:spcPct val="35000"/>
            </a:spcAft>
          </a:pPr>
          <a:r>
            <a:rPr lang="en-US" sz="2800" kern="1200" dirty="0" smtClean="0"/>
            <a:t>Ambition</a:t>
          </a:r>
          <a:endParaRPr lang="en-US" sz="2800" kern="1200" dirty="0"/>
        </a:p>
      </dsp:txBody>
      <dsp:txXfrm>
        <a:off x="529206" y="3922868"/>
        <a:ext cx="2704871" cy="1423700"/>
      </dsp:txXfrm>
    </dsp:sp>
    <dsp:sp modelId="{B4A1307B-7674-4CBB-BA11-0DD82A16B09D}">
      <dsp:nvSpPr>
        <dsp:cNvPr id="0" name=""/>
        <dsp:cNvSpPr/>
      </dsp:nvSpPr>
      <dsp:spPr>
        <a:xfrm rot="18000000">
          <a:off x="2275843" y="2513717"/>
          <a:ext cx="1385451" cy="4767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418876" y="2609073"/>
        <a:ext cx="1099385" cy="28606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1" Type="http://schemas.openxmlformats.org/officeDocument/2006/relationships/image" Target="../media/image17.wmf"/><Relationship Id="rId2"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073" cy="459925"/>
          </a:xfrm>
          <a:prstGeom prst="rect">
            <a:avLst/>
          </a:prstGeom>
        </p:spPr>
        <p:txBody>
          <a:bodyPr vert="horz" lIns="87517" tIns="43759" rIns="87517" bIns="43759" rtlCol="0"/>
          <a:lstStyle>
            <a:lvl1pPr algn="l">
              <a:defRPr sz="1100"/>
            </a:lvl1pPr>
          </a:lstStyle>
          <a:p>
            <a:endParaRPr lang="en-US"/>
          </a:p>
        </p:txBody>
      </p:sp>
      <p:sp>
        <p:nvSpPr>
          <p:cNvPr id="3" name="Date Placeholder 2"/>
          <p:cNvSpPr>
            <a:spLocks noGrp="1"/>
          </p:cNvSpPr>
          <p:nvPr>
            <p:ph type="dt" idx="1"/>
          </p:nvPr>
        </p:nvSpPr>
        <p:spPr>
          <a:xfrm>
            <a:off x="3953651" y="0"/>
            <a:ext cx="3025073" cy="459925"/>
          </a:xfrm>
          <a:prstGeom prst="rect">
            <a:avLst/>
          </a:prstGeom>
        </p:spPr>
        <p:txBody>
          <a:bodyPr vert="horz" lIns="87517" tIns="43759" rIns="87517" bIns="43759" rtlCol="0"/>
          <a:lstStyle>
            <a:lvl1pPr algn="r">
              <a:defRPr sz="1100"/>
            </a:lvl1pPr>
          </a:lstStyle>
          <a:p>
            <a:fld id="{DE7151E1-D284-4D29-B6D5-553A0D855F95}" type="datetimeFigureOut">
              <a:rPr lang="en-US" smtClean="0"/>
              <a:pPr/>
              <a:t>11/13/12</a:t>
            </a:fld>
            <a:endParaRPr lang="en-US"/>
          </a:p>
        </p:txBody>
      </p:sp>
      <p:sp>
        <p:nvSpPr>
          <p:cNvPr id="4" name="Slide Image Placeholder 3"/>
          <p:cNvSpPr>
            <a:spLocks noGrp="1" noRot="1" noChangeAspect="1"/>
          </p:cNvSpPr>
          <p:nvPr>
            <p:ph type="sldImg" idx="2"/>
          </p:nvPr>
        </p:nvSpPr>
        <p:spPr>
          <a:xfrm>
            <a:off x="1189038" y="692150"/>
            <a:ext cx="4602162" cy="3452813"/>
          </a:xfrm>
          <a:prstGeom prst="rect">
            <a:avLst/>
          </a:prstGeom>
          <a:noFill/>
          <a:ln w="12700">
            <a:solidFill>
              <a:prstClr val="black"/>
            </a:solidFill>
          </a:ln>
        </p:spPr>
        <p:txBody>
          <a:bodyPr vert="horz" lIns="87517" tIns="43759" rIns="87517" bIns="43759" rtlCol="0" anchor="ctr"/>
          <a:lstStyle/>
          <a:p>
            <a:endParaRPr lang="en-US"/>
          </a:p>
        </p:txBody>
      </p:sp>
      <p:sp>
        <p:nvSpPr>
          <p:cNvPr id="5" name="Notes Placeholder 4"/>
          <p:cNvSpPr>
            <a:spLocks noGrp="1"/>
          </p:cNvSpPr>
          <p:nvPr>
            <p:ph type="body" sz="quarter" idx="3"/>
          </p:nvPr>
        </p:nvSpPr>
        <p:spPr>
          <a:xfrm>
            <a:off x="698328" y="4375376"/>
            <a:ext cx="5583584" cy="4143890"/>
          </a:xfrm>
          <a:prstGeom prst="rect">
            <a:avLst/>
          </a:prstGeom>
        </p:spPr>
        <p:txBody>
          <a:bodyPr vert="horz" lIns="87517" tIns="43759" rIns="87517" bIns="437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9228"/>
            <a:ext cx="3025073" cy="459925"/>
          </a:xfrm>
          <a:prstGeom prst="rect">
            <a:avLst/>
          </a:prstGeom>
        </p:spPr>
        <p:txBody>
          <a:bodyPr vert="horz" lIns="87517" tIns="43759" rIns="87517" bIns="43759" rtlCol="0" anchor="b"/>
          <a:lstStyle>
            <a:lvl1pPr algn="l">
              <a:defRPr sz="1100"/>
            </a:lvl1pPr>
          </a:lstStyle>
          <a:p>
            <a:endParaRPr lang="en-US"/>
          </a:p>
        </p:txBody>
      </p:sp>
      <p:sp>
        <p:nvSpPr>
          <p:cNvPr id="7" name="Slide Number Placeholder 6"/>
          <p:cNvSpPr>
            <a:spLocks noGrp="1"/>
          </p:cNvSpPr>
          <p:nvPr>
            <p:ph type="sldNum" sz="quarter" idx="5"/>
          </p:nvPr>
        </p:nvSpPr>
        <p:spPr>
          <a:xfrm>
            <a:off x="3953651" y="8749228"/>
            <a:ext cx="3025073" cy="459925"/>
          </a:xfrm>
          <a:prstGeom prst="rect">
            <a:avLst/>
          </a:prstGeom>
        </p:spPr>
        <p:txBody>
          <a:bodyPr vert="horz" lIns="87517" tIns="43759" rIns="87517" bIns="43759" rtlCol="0" anchor="b"/>
          <a:lstStyle>
            <a:lvl1pPr algn="r">
              <a:defRPr sz="1100"/>
            </a:lvl1pPr>
          </a:lstStyle>
          <a:p>
            <a:fld id="{046A6291-FB1E-4BDE-9539-FEEBF03732A1}" type="slidenum">
              <a:rPr lang="en-US" smtClean="0"/>
              <a:pPr/>
              <a:t>‹#›</a:t>
            </a:fld>
            <a:endParaRPr lang="en-US"/>
          </a:p>
        </p:txBody>
      </p:sp>
    </p:spTree>
    <p:extLst>
      <p:ext uri="{BB962C8B-B14F-4D97-AF65-F5344CB8AC3E}">
        <p14:creationId xmlns:p14="http://schemas.microsoft.com/office/powerpoint/2010/main" val="253282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AFB01-43CD-475C-AE4C-28396D0D76D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458" fontAlgn="base">
              <a:spcBef>
                <a:spcPct val="0"/>
              </a:spcBef>
              <a:spcAft>
                <a:spcPct val="0"/>
              </a:spcAft>
            </a:pPr>
            <a:fld id="{169F666F-61A4-467F-8249-51065489B8A1}" type="slidenum">
              <a:rPr lang="en-US" smtClean="0">
                <a:latin typeface="Arial" charset="0"/>
              </a:rPr>
              <a:pPr defTabSz="931458" fontAlgn="base">
                <a:spcBef>
                  <a:spcPct val="0"/>
                </a:spcBef>
                <a:spcAft>
                  <a:spcPct val="0"/>
                </a:spcAft>
              </a:pPr>
              <a:t>5</a:t>
            </a:fld>
            <a:endParaRPr lang="en-US" dirty="0" smtClean="0">
              <a:latin typeface="Arial" charset="0"/>
            </a:endParaRPr>
          </a:p>
        </p:txBody>
      </p:sp>
      <p:sp>
        <p:nvSpPr>
          <p:cNvPr id="52227" name="Rectangle 2"/>
          <p:cNvSpPr>
            <a:spLocks noGrp="1" noRot="1" noChangeAspect="1" noChangeArrowheads="1" noTextEdit="1"/>
          </p:cNvSpPr>
          <p:nvPr>
            <p:ph type="sldImg"/>
          </p:nvPr>
        </p:nvSpPr>
        <p:spPr bwMode="auto">
          <a:xfrm>
            <a:off x="1168400" y="460375"/>
            <a:ext cx="4606925" cy="3454400"/>
          </a:xfrm>
          <a:noFill/>
          <a:ln>
            <a:solidFill>
              <a:srgbClr val="000000"/>
            </a:solidFill>
            <a:miter lim="800000"/>
            <a:headEnd/>
            <a:tailEnd/>
          </a:ln>
        </p:spPr>
      </p:sp>
      <p:sp>
        <p:nvSpPr>
          <p:cNvPr id="52228" name="Rectangle 3"/>
          <p:cNvSpPr>
            <a:spLocks noGrp="1" noChangeArrowheads="1"/>
          </p:cNvSpPr>
          <p:nvPr>
            <p:ph type="body" idx="1"/>
          </p:nvPr>
        </p:nvSpPr>
        <p:spPr bwMode="auto">
          <a:xfrm>
            <a:off x="853562" y="4219988"/>
            <a:ext cx="5273115" cy="4147634"/>
          </a:xfrm>
          <a:noFill/>
        </p:spPr>
        <p:txBody>
          <a:bodyPr wrap="square" lIns="93007" tIns="46504" rIns="93007" bIns="46504" numCol="1" anchor="t" anchorCtr="0" compatLnSpc="1">
            <a:prstTxWarp prst="textNoShape">
              <a:avLst/>
            </a:prstTxWarp>
          </a:bodyPr>
          <a:lstStyle/>
          <a:p>
            <a:r>
              <a:rPr lang="en-US" sz="1600" dirty="0" smtClean="0">
                <a:latin typeface="Arial" charset="0"/>
              </a:rPr>
              <a:t>After more than three decades of a steady decline in TB morbidity, averaging 5-6% annual decrease, our nation experienced a resurgence of tuberculosis from 1985 through 1992, with an estimated excess of 52,100 persons who should have never developed this disease had previous morbidity  trends continued. To add insult to injury, there was a concurrent widespread occurrence of multidrug-resistant TB</a:t>
            </a:r>
          </a:p>
          <a:p>
            <a:r>
              <a:rPr lang="en-US" sz="1600" dirty="0" smtClean="0">
                <a:latin typeface="Arial" charset="0"/>
              </a:rPr>
              <a:t>Several factors were associated with this resurgence, and have been documented in previous publications.  Perhaps the single most important factor that set the stage for this mess consisted of the dismantling of TB clinical services during the disappearance of categorical funds in the late 1970s and early 1980s.  </a:t>
            </a: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457" eaLnBrk="0" hangingPunct="0">
              <a:defRPr>
                <a:solidFill>
                  <a:schemeClr val="tx1"/>
                </a:solidFill>
                <a:latin typeface="Myriad Web Pro" charset="0"/>
              </a:defRPr>
            </a:lvl1pPr>
            <a:lvl2pPr marL="737601" indent="-283692" defTabSz="931457" eaLnBrk="0" hangingPunct="0">
              <a:defRPr>
                <a:solidFill>
                  <a:schemeClr val="tx1"/>
                </a:solidFill>
                <a:latin typeface="Myriad Web Pro" charset="0"/>
              </a:defRPr>
            </a:lvl2pPr>
            <a:lvl3pPr marL="1134770" indent="-226954" defTabSz="931457" eaLnBrk="0" hangingPunct="0">
              <a:defRPr>
                <a:solidFill>
                  <a:schemeClr val="tx1"/>
                </a:solidFill>
                <a:latin typeface="Myriad Web Pro" charset="0"/>
              </a:defRPr>
            </a:lvl3pPr>
            <a:lvl4pPr marL="1588678" indent="-226954" defTabSz="931457" eaLnBrk="0" hangingPunct="0">
              <a:defRPr>
                <a:solidFill>
                  <a:schemeClr val="tx1"/>
                </a:solidFill>
                <a:latin typeface="Myriad Web Pro" charset="0"/>
              </a:defRPr>
            </a:lvl4pPr>
            <a:lvl5pPr marL="2042586" indent="-226954" defTabSz="931457" eaLnBrk="0" hangingPunct="0">
              <a:defRPr>
                <a:solidFill>
                  <a:schemeClr val="tx1"/>
                </a:solidFill>
                <a:latin typeface="Myriad Web Pro" charset="0"/>
              </a:defRPr>
            </a:lvl5pPr>
            <a:lvl6pPr marL="2496495" indent="-226954" defTabSz="931457" eaLnBrk="0" fontAlgn="base" hangingPunct="0">
              <a:spcBef>
                <a:spcPct val="0"/>
              </a:spcBef>
              <a:spcAft>
                <a:spcPct val="0"/>
              </a:spcAft>
              <a:defRPr>
                <a:solidFill>
                  <a:schemeClr val="tx1"/>
                </a:solidFill>
                <a:latin typeface="Myriad Web Pro" charset="0"/>
              </a:defRPr>
            </a:lvl6pPr>
            <a:lvl7pPr marL="2950402" indent="-226954" defTabSz="931457" eaLnBrk="0" fontAlgn="base" hangingPunct="0">
              <a:spcBef>
                <a:spcPct val="0"/>
              </a:spcBef>
              <a:spcAft>
                <a:spcPct val="0"/>
              </a:spcAft>
              <a:defRPr>
                <a:solidFill>
                  <a:schemeClr val="tx1"/>
                </a:solidFill>
                <a:latin typeface="Myriad Web Pro" charset="0"/>
              </a:defRPr>
            </a:lvl7pPr>
            <a:lvl8pPr marL="3404311" indent="-226954" defTabSz="931457" eaLnBrk="0" fontAlgn="base" hangingPunct="0">
              <a:spcBef>
                <a:spcPct val="0"/>
              </a:spcBef>
              <a:spcAft>
                <a:spcPct val="0"/>
              </a:spcAft>
              <a:defRPr>
                <a:solidFill>
                  <a:schemeClr val="tx1"/>
                </a:solidFill>
                <a:latin typeface="Myriad Web Pro" charset="0"/>
              </a:defRPr>
            </a:lvl8pPr>
            <a:lvl9pPr marL="3858218" indent="-226954" defTabSz="931457" eaLnBrk="0" fontAlgn="base" hangingPunct="0">
              <a:spcBef>
                <a:spcPct val="0"/>
              </a:spcBef>
              <a:spcAft>
                <a:spcPct val="0"/>
              </a:spcAft>
              <a:defRPr>
                <a:solidFill>
                  <a:schemeClr val="tx1"/>
                </a:solidFill>
                <a:latin typeface="Myriad Web Pro" charset="0"/>
              </a:defRPr>
            </a:lvl9pPr>
          </a:lstStyle>
          <a:p>
            <a:pPr eaLnBrk="1" fontAlgn="base" hangingPunct="1">
              <a:spcBef>
                <a:spcPct val="0"/>
              </a:spcBef>
              <a:spcAft>
                <a:spcPct val="0"/>
              </a:spcAft>
            </a:pPr>
            <a:fld id="{2F823193-C2B0-4B3E-966A-13CDA70290B6}" type="slidenum">
              <a:rPr lang="en-US" smtClean="0">
                <a:latin typeface="Arial" charset="0"/>
              </a:rPr>
              <a:pPr eaLnBrk="1" fontAlgn="base" hangingPunct="1">
                <a:spcBef>
                  <a:spcPct val="0"/>
                </a:spcBef>
                <a:spcAft>
                  <a:spcPct val="0"/>
                </a:spcAft>
              </a:pPr>
              <a:t>6</a:t>
            </a:fld>
            <a:endParaRPr lang="en-US" smtClean="0">
              <a:latin typeface="Arial" charset="0"/>
            </a:endParaRPr>
          </a:p>
        </p:txBody>
      </p:sp>
      <p:sp>
        <p:nvSpPr>
          <p:cNvPr id="53251" name="Rectangle 2"/>
          <p:cNvSpPr>
            <a:spLocks noGrp="1" noRot="1" noChangeAspect="1" noChangeArrowheads="1" noTextEdit="1"/>
          </p:cNvSpPr>
          <p:nvPr>
            <p:ph type="sldImg"/>
          </p:nvPr>
        </p:nvSpPr>
        <p:spPr bwMode="auto">
          <a:xfrm>
            <a:off x="1200150" y="687388"/>
            <a:ext cx="4579938" cy="3436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31016" y="4375700"/>
            <a:ext cx="5118209" cy="41444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07" tIns="46504" rIns="93007" bIns="46504" numCol="1" anchor="t" anchorCtr="0" compatLnSpc="1">
            <a:prstTxWarp prst="textNoShape">
              <a:avLst/>
            </a:prstTxWarp>
          </a:bodyPr>
          <a:lstStyle/>
          <a:p>
            <a:r>
              <a:rPr lang="en-US" sz="1600" dirty="0">
                <a:latin typeface="Arial" charset="0"/>
              </a:rPr>
              <a:t>In response to the resurgent tuberculosis, the Federal Government developed  and published the ‘National Action Plan to Combat Multidrug-resistant TB,’ and received new resources to begin the implementation of  several action steps outlined in that plan.  These new resources were quickly mobilized to improve the identification of TB cases, to upgrade state laboratories for early diagnosis and prompt recognition of drug resistance via routine and systematic drug susceptibility testing (DST), updated treatment recommendations, paid for the broad-scale use of directly-observed therapy as a tool to improve treatment completion, and emphasized the need for ongoing program evaluation.</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9677AA0-EE01-4281-A72B-7961107D1B78}"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ea typeface="MS PGothic" pitchFamily="34" charset="-128"/>
              </a:rPr>
              <a:t>Assume 50% cases sm+, 50% sm-/EP; mortality rate among HIV-negative TB cases without treatment based on up-to-date literature reviews 70% in sm+ and 20% in other cases; assume 100% mortality in HIV+ TB cases without treatment.</a:t>
            </a:r>
          </a:p>
          <a:p>
            <a:r>
              <a:rPr lang="en-GB" smtClean="0">
                <a:ea typeface="MS PGothic" pitchFamily="34" charset="-128"/>
              </a:rPr>
              <a:t>Gains from IPT not included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1.bin"/><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lumMod val="50000"/>
                  </a:schemeClr>
                </a:solidFill>
              </a:defRPr>
            </a:lvl1pPr>
          </a:lstStyle>
          <a:p>
            <a:r>
              <a:rPr lang="en-US" dirty="0" smtClean="0"/>
              <a:t>Place Descriptor Here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fld id="{F5C42A92-BE5F-48C2-A5C0-5C378082E001}" type="datetimeFigureOut">
              <a:rPr lang="en-US"/>
              <a:pPr>
                <a:defRPr/>
              </a:pPr>
              <a:t>11/13/12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B8F4DB4A-515F-4B7B-A74E-79E8754415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32923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32637884"/>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070790126"/>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32514194"/>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9909979"/>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187301275"/>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99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4398481"/>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435107"/>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983099190"/>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7282096"/>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371600" y="4343944"/>
            <a:ext cx="6400800" cy="492443"/>
          </a:xfrm>
          <a:prstGeom prst="rect">
            <a:avLst/>
          </a:prstGeom>
        </p:spPr>
        <p:txBody>
          <a:bodyPr>
            <a:spAutoFit/>
          </a:bodyPr>
          <a:lstStyle/>
          <a:p>
            <a:pPr>
              <a:defRPr/>
            </a:pPr>
            <a:r>
              <a:rPr lang="en-US" sz="1300" b="1" dirty="0">
                <a:solidFill>
                  <a:srgbClr val="FFFFFF"/>
                </a:solidFill>
              </a:rPr>
              <a:t>For more information please contact Centers for Disease Control and Prevention</a:t>
            </a:r>
          </a:p>
        </p:txBody>
      </p:sp>
      <p:sp>
        <p:nvSpPr>
          <p:cNvPr id="6" name="Rectangle 5"/>
          <p:cNvSpPr/>
          <p:nvPr userDrawn="1"/>
        </p:nvSpPr>
        <p:spPr>
          <a:xfrm>
            <a:off x="1371600" y="4705350"/>
            <a:ext cx="5943600" cy="647700"/>
          </a:xfrm>
          <a:prstGeom prst="rect">
            <a:avLst/>
          </a:prstGeom>
        </p:spPr>
        <p:txBody>
          <a:bodyPr>
            <a:spAutoFit/>
          </a:bodyPr>
          <a:lstStyle/>
          <a:p>
            <a:pPr>
              <a:defRPr/>
            </a:pPr>
            <a:r>
              <a:rPr lang="en-US" sz="1200" dirty="0">
                <a:solidFill>
                  <a:srgbClr val="FFFFFF"/>
                </a:solidFill>
              </a:rPr>
              <a:t>1600 Clifton Road NE, Atlanta, GA 30333</a:t>
            </a:r>
          </a:p>
          <a:p>
            <a:pPr>
              <a:defRPr/>
            </a:pPr>
            <a:r>
              <a:rPr lang="en-US" sz="1200" dirty="0">
                <a:solidFill>
                  <a:srgbClr val="FFFFFF"/>
                </a:solidFill>
              </a:rPr>
              <a:t>Telephone, 1-800-CDC-INFO (232-4636)/TTY: 1-888-232-6348</a:t>
            </a:r>
          </a:p>
          <a:p>
            <a:pPr>
              <a:defRPr/>
            </a:pPr>
            <a:r>
              <a:rPr lang="en-US" sz="1200" dirty="0">
                <a:solidFill>
                  <a:srgbClr val="FFFFFF"/>
                </a:solidFill>
              </a:rPr>
              <a:t>E-mail: cdcinfo@cdc.gov 	Web: www.cdc.gov</a:t>
            </a:r>
          </a:p>
        </p:txBody>
      </p:sp>
      <p:sp>
        <p:nvSpPr>
          <p:cNvPr id="7" name="Rectangle 6"/>
          <p:cNvSpPr/>
          <p:nvPr userDrawn="1"/>
        </p:nvSpPr>
        <p:spPr>
          <a:xfrm>
            <a:off x="1371600" y="5422403"/>
            <a:ext cx="5943600" cy="369887"/>
          </a:xfrm>
          <a:prstGeom prst="rect">
            <a:avLst/>
          </a:prstGeom>
        </p:spPr>
        <p:txBody>
          <a:bodyPr>
            <a:spAutoFit/>
          </a:bodyPr>
          <a:lstStyle/>
          <a:p>
            <a:pPr>
              <a:defRPr/>
            </a:pPr>
            <a:r>
              <a:rPr lang="en-US" sz="900" dirty="0">
                <a:solidFill>
                  <a:srgbClr val="FFFFFF"/>
                </a:solidFill>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02019383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14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F56DC"/>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F56DC"/>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fontAlgn="base">
              <a:spcBef>
                <a:spcPct val="0"/>
              </a:spcBef>
              <a:spcAft>
                <a:spcPct val="0"/>
              </a:spcAft>
              <a:defRPr/>
            </a:pPr>
            <a:fld id="{95B9CACC-5AB8-4360-8E2A-C1CF5EFBE515}"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643962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8" name="Rectangle 6"/>
          <p:cNvSpPr>
            <a:spLocks noGrp="1" noChangeArrowheads="1"/>
          </p:cNvSpPr>
          <p:nvPr>
            <p:ph type="sldNum" sz="quarter" idx="12"/>
          </p:nvPr>
        </p:nvSpPr>
        <p:spPr>
          <a:xfrm>
            <a:off x="6299200" y="5867400"/>
            <a:ext cx="2209800" cy="838200"/>
          </a:xfrm>
          <a:prstGeom prst="rect">
            <a:avLst/>
          </a:prstGeom>
        </p:spPr>
        <p:txBody>
          <a:bodyPr/>
          <a:lstStyle>
            <a:lvl1pPr>
              <a:defRPr/>
            </a:lvl1pPr>
          </a:lstStyle>
          <a:p>
            <a:pPr fontAlgn="base">
              <a:spcBef>
                <a:spcPct val="0"/>
              </a:spcBef>
              <a:spcAft>
                <a:spcPct val="0"/>
              </a:spcAft>
              <a:defRPr/>
            </a:pPr>
            <a:fld id="{BAFA51F9-920E-4380-862A-6F1B09973632}"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2534419374"/>
      </p:ext>
    </p:extLst>
  </p:cSld>
  <p:clrMapOvr>
    <a:masterClrMapping/>
  </p:clrMapOvr>
  <p:transition xmlns:p14="http://schemas.microsoft.com/office/powerpoint/2010/main" spd="med"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6" name="Rectangle 6"/>
          <p:cNvSpPr>
            <a:spLocks noGrp="1" noChangeArrowheads="1"/>
          </p:cNvSpPr>
          <p:nvPr>
            <p:ph type="sldNum" sz="quarter" idx="12"/>
          </p:nvPr>
        </p:nvSpPr>
        <p:spPr>
          <a:xfrm>
            <a:off x="6299200" y="5867400"/>
            <a:ext cx="2209800" cy="838200"/>
          </a:xfrm>
          <a:prstGeom prst="rect">
            <a:avLst/>
          </a:prstGeom>
        </p:spPr>
        <p:txBody>
          <a:bodyPr/>
          <a:lstStyle>
            <a:lvl1pPr>
              <a:defRPr/>
            </a:lvl1pPr>
          </a:lstStyle>
          <a:p>
            <a:pPr fontAlgn="base">
              <a:spcBef>
                <a:spcPct val="0"/>
              </a:spcBef>
              <a:spcAft>
                <a:spcPct val="0"/>
              </a:spcAft>
              <a:defRPr/>
            </a:pPr>
            <a:fld id="{EB9B6208-9173-46C4-8F45-9FB01C047A91}"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229907472"/>
      </p:ext>
    </p:extLst>
  </p:cSld>
  <p:clrMapOvr>
    <a:masterClrMapping/>
  </p:clrMapOvr>
  <p:transition xmlns:p14="http://schemas.microsoft.com/office/powerpoint/2010/main" spd="med"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8467"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9" name="Slide Number Placeholder 8"/>
          <p:cNvSpPr>
            <a:spLocks noGrp="1" noChangeArrowheads="1"/>
          </p:cNvSpPr>
          <p:nvPr>
            <p:ph type="sldNum" sz="quarter" idx="12"/>
          </p:nvPr>
        </p:nvSpPr>
        <p:spPr>
          <a:xfrm>
            <a:off x="6299200" y="5867400"/>
            <a:ext cx="2209800" cy="838200"/>
          </a:xfrm>
          <a:prstGeom prst="rect">
            <a:avLst/>
          </a:prstGeom>
        </p:spPr>
        <p:txBody>
          <a:bodyPr/>
          <a:lstStyle>
            <a:lvl1pPr>
              <a:defRPr/>
            </a:lvl1pPr>
          </a:lstStyle>
          <a:p>
            <a:pPr fontAlgn="base">
              <a:spcBef>
                <a:spcPct val="0"/>
              </a:spcBef>
              <a:spcAft>
                <a:spcPct val="0"/>
              </a:spcAft>
              <a:defRPr/>
            </a:pPr>
            <a:fld id="{F1D386A8-5D82-4C39-B822-67C40552391A}"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364703915"/>
      </p:ext>
    </p:extLst>
  </p:cSld>
  <p:clrMapOvr>
    <a:masterClrMapping/>
  </p:clrMapOvr>
  <p:transition xmlns:p14="http://schemas.microsoft.com/office/powerpoint/2010/main" spd="med"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pic>
        <p:nvPicPr>
          <p:cNvPr id="5" name="Picture 11" descr="cdcbluogo"/>
          <p:cNvPicPr>
            <a:picLocks noChangeAspect="1" noChangeArrowheads="1"/>
          </p:cNvPicPr>
          <p:nvPr userDrawn="1"/>
        </p:nvPicPr>
        <p:blipFill>
          <a:blip r:embed="rId3" cstate="print"/>
          <a:srcRect/>
          <a:stretch>
            <a:fillRect/>
          </a:stretch>
        </p:blipFill>
        <p:spPr bwMode="auto">
          <a:xfrm>
            <a:off x="8229600" y="6230938"/>
            <a:ext cx="812800" cy="550862"/>
          </a:xfrm>
          <a:prstGeom prst="rect">
            <a:avLst/>
          </a:prstGeom>
          <a:noFill/>
          <a:ln w="9525">
            <a:noFill/>
            <a:miter lim="800000"/>
            <a:headEnd/>
            <a:tailEnd/>
          </a:ln>
        </p:spPr>
      </p:pic>
      <p:graphicFrame>
        <p:nvGraphicFramePr>
          <p:cNvPr id="6" name="Object 12"/>
          <p:cNvGraphicFramePr>
            <a:graphicFrameLocks noChangeAspect="1"/>
          </p:cNvGraphicFramePr>
          <p:nvPr/>
        </p:nvGraphicFramePr>
        <p:xfrm>
          <a:off x="70556" y="6096000"/>
          <a:ext cx="572911" cy="685800"/>
        </p:xfrm>
        <a:graphic>
          <a:graphicData uri="http://schemas.openxmlformats.org/presentationml/2006/ole">
            <mc:AlternateContent xmlns:mc="http://schemas.openxmlformats.org/markup-compatibility/2006">
              <mc:Choice xmlns:v="urn:schemas-microsoft-com:vml" Requires="v">
                <p:oleObj spid="_x0000_s10324" name="CorelDRAW" r:id="rId4" imgW="884744" imgH="941585" progId="">
                  <p:embed/>
                </p:oleObj>
              </mc:Choice>
              <mc:Fallback>
                <p:oleObj name="CorelDRAW" r:id="rId4" imgW="884744" imgH="941585" progId="">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56" y="6096000"/>
                        <a:ext cx="572911" cy="685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8467" cy="3733800"/>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39734" y="1981200"/>
            <a:ext cx="3818467"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9" name="Slide Number Placeholder 8"/>
          <p:cNvSpPr>
            <a:spLocks noGrp="1" noChangeArrowheads="1"/>
          </p:cNvSpPr>
          <p:nvPr>
            <p:ph type="sldNum" sz="quarter" idx="12"/>
          </p:nvPr>
        </p:nvSpPr>
        <p:spPr>
          <a:xfrm>
            <a:off x="6299200" y="5867400"/>
            <a:ext cx="2209800" cy="838200"/>
          </a:xfrm>
          <a:prstGeom prst="rect">
            <a:avLst/>
          </a:prstGeom>
        </p:spPr>
        <p:txBody>
          <a:bodyPr/>
          <a:lstStyle>
            <a:lvl1pPr>
              <a:defRPr/>
            </a:lvl1pPr>
          </a:lstStyle>
          <a:p>
            <a:pPr fontAlgn="base">
              <a:spcBef>
                <a:spcPct val="0"/>
              </a:spcBef>
              <a:spcAft>
                <a:spcPct val="0"/>
              </a:spcAft>
              <a:defRPr/>
            </a:pPr>
            <a:fld id="{42C7189D-B04C-42C1-B14B-08B0FD409201}"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1657313008"/>
      </p:ext>
    </p:extLst>
  </p:cSld>
  <p:clrMapOvr>
    <a:masterClrMapping/>
  </p:clrMapOvr>
  <p:transition xmlns:p14="http://schemas.microsoft.com/office/powerpoint/2010/main" spd="med"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9" name="Slide Number Placeholder 8"/>
          <p:cNvSpPr>
            <a:spLocks noGrp="1" noChangeArrowheads="1"/>
          </p:cNvSpPr>
          <p:nvPr>
            <p:ph type="sldNum" sz="quarter" idx="12"/>
          </p:nvPr>
        </p:nvSpPr>
        <p:spPr>
          <a:xfrm>
            <a:off x="6299200" y="5867400"/>
            <a:ext cx="2209800" cy="838200"/>
          </a:xfrm>
          <a:prstGeom prst="rect">
            <a:avLst/>
          </a:prstGeom>
        </p:spPr>
        <p:txBody>
          <a:bodyPr/>
          <a:lstStyle>
            <a:lvl1pPr>
              <a:defRPr/>
            </a:lvl1pPr>
          </a:lstStyle>
          <a:p>
            <a:pPr fontAlgn="base">
              <a:spcBef>
                <a:spcPct val="0"/>
              </a:spcBef>
              <a:spcAft>
                <a:spcPct val="0"/>
              </a:spcAft>
              <a:defRPr/>
            </a:pPr>
            <a:fld id="{B341A830-6DC7-482A-9C98-806639FEF1AA}"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2668573714"/>
      </p:ext>
    </p:extLst>
  </p:cSld>
  <p:clrMapOvr>
    <a:masterClrMapping/>
  </p:clrMapOvr>
  <p:transition xmlns:p14="http://schemas.microsoft.com/office/powerpoint/2010/main" spd="med"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3733800"/>
          </a:xfrm>
          <a:prstGeom prst="rect">
            <a:avLst/>
          </a:prstGeom>
        </p:spPr>
        <p:txBody>
          <a:bodyPr/>
          <a:lstStyle/>
          <a:p>
            <a:pPr lvl="0"/>
            <a:endParaRPr lang="en-US" noProof="0" smtClean="0"/>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a:solidFill>
                <a:srgbClr val="0F56DC"/>
              </a:solidFill>
            </a:endParaRPr>
          </a:p>
        </p:txBody>
      </p:sp>
      <p:sp>
        <p:nvSpPr>
          <p:cNvPr id="8" name="Rectangle 6"/>
          <p:cNvSpPr>
            <a:spLocks noGrp="1" noChangeArrowheads="1"/>
          </p:cNvSpPr>
          <p:nvPr>
            <p:ph type="sldNum" sz="quarter" idx="12"/>
          </p:nvPr>
        </p:nvSpPr>
        <p:spPr>
          <a:xfrm>
            <a:off x="6299200" y="5867400"/>
            <a:ext cx="2209800" cy="838200"/>
          </a:xfrm>
          <a:prstGeom prst="rect">
            <a:avLst/>
          </a:prstGeom>
        </p:spPr>
        <p:txBody>
          <a:bodyPr/>
          <a:lstStyle>
            <a:lvl1pPr>
              <a:defRPr/>
            </a:lvl1pPr>
          </a:lstStyle>
          <a:p>
            <a:pPr fontAlgn="base">
              <a:spcBef>
                <a:spcPct val="0"/>
              </a:spcBef>
              <a:spcAft>
                <a:spcPct val="0"/>
              </a:spcAft>
              <a:defRPr/>
            </a:pPr>
            <a:fld id="{AE36C0EC-589B-44D9-8CE9-FD2E2A9D1E6B}" type="slidenum">
              <a:rPr lang="en-US">
                <a:solidFill>
                  <a:srgbClr val="0F56DC"/>
                </a:solidFill>
              </a:rPr>
              <a:pPr fontAlgn="base">
                <a:spcBef>
                  <a:spcPct val="0"/>
                </a:spcBef>
                <a:spcAft>
                  <a:spcPct val="0"/>
                </a:spcAft>
                <a:defRPr/>
              </a:pPr>
              <a:t>‹#›</a:t>
            </a:fld>
            <a:endParaRPr lang="en-US">
              <a:solidFill>
                <a:srgbClr val="0F56DC"/>
              </a:solidFill>
            </a:endParaRPr>
          </a:p>
        </p:txBody>
      </p:sp>
    </p:spTree>
    <p:extLst>
      <p:ext uri="{BB962C8B-B14F-4D97-AF65-F5344CB8AC3E}">
        <p14:creationId xmlns:p14="http://schemas.microsoft.com/office/powerpoint/2010/main" val="262029779"/>
      </p:ext>
    </p:extLst>
  </p:cSld>
  <p:clrMapOvr>
    <a:masterClrMapping/>
  </p:clrMapOvr>
  <p:transition xmlns:p14="http://schemas.microsoft.com/office/powerpoint/2010/mai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lumMod val="50000"/>
                  </a:schemeClr>
                </a:solidFill>
              </a:defRPr>
            </a:lvl1pPr>
          </a:lstStyle>
          <a:p>
            <a:r>
              <a:rPr lang="en-US" dirty="0" smtClean="0"/>
              <a:t>Place Descriptor Here</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theme" Target="../theme/theme2.xml"/><Relationship Id="rId19"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9" r:id="rId10"/>
    <p:sldLayoutId id="2147483715" r:id="rId11"/>
    <p:sldLayoutId id="2147483719" r:id="rId12"/>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5983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ransition xmlns:p14="http://schemas.microsoft.com/office/powerpoint/2010/mai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0.png"/><Relationship Id="rId1" Type="http://schemas.openxmlformats.org/officeDocument/2006/relationships/slideLayout" Target="../slideLayouts/slideLayout10.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20.wmf"/><Relationship Id="rId13" Type="http://schemas.openxmlformats.org/officeDocument/2006/relationships/oleObject" Target="../embeddings/oleObject6.bin"/><Relationship Id="rId14" Type="http://schemas.openxmlformats.org/officeDocument/2006/relationships/image" Target="../media/image21.wmf"/><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12.xml"/><Relationship Id="rId3" Type="http://schemas.openxmlformats.org/officeDocument/2006/relationships/notesSlide" Target="../notesSlides/notesSlide3.xml"/><Relationship Id="rId4" Type="http://schemas.openxmlformats.org/officeDocument/2006/relationships/image" Target="../media/image22.png"/><Relationship Id="rId5" Type="http://schemas.openxmlformats.org/officeDocument/2006/relationships/oleObject" Target="../embeddings/oleObject2.bin"/><Relationship Id="rId6" Type="http://schemas.openxmlformats.org/officeDocument/2006/relationships/image" Target="../media/image17.wmf"/><Relationship Id="rId7" Type="http://schemas.openxmlformats.org/officeDocument/2006/relationships/oleObject" Target="../embeddings/oleObject3.bin"/><Relationship Id="rId8" Type="http://schemas.openxmlformats.org/officeDocument/2006/relationships/image" Target="../media/image18.wmf"/><Relationship Id="rId9" Type="http://schemas.openxmlformats.org/officeDocument/2006/relationships/oleObject" Target="../embeddings/oleObject4.bin"/><Relationship Id="rId10" Type="http://schemas.openxmlformats.org/officeDocument/2006/relationships/image" Target="../media/image1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2"/>
          <p:cNvSpPr>
            <a:spLocks noGrp="1"/>
          </p:cNvSpPr>
          <p:nvPr>
            <p:ph type="body" sz="quarter" idx="10"/>
          </p:nvPr>
        </p:nvSpPr>
        <p:spPr bwMode="auto">
          <a:xfrm>
            <a:off x="1752600" y="5105400"/>
            <a:ext cx="56388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0"/>
              </a:spcBef>
            </a:pPr>
            <a:r>
              <a:rPr lang="en-US" sz="2000" dirty="0" smtClean="0">
                <a:latin typeface="Arial" charset="0"/>
                <a:cs typeface="Arial" charset="0"/>
              </a:rPr>
              <a:t>Kenneth G. Castro, M.D.</a:t>
            </a:r>
          </a:p>
          <a:p>
            <a:pPr eaLnBrk="1" hangingPunct="1">
              <a:lnSpc>
                <a:spcPct val="100000"/>
              </a:lnSpc>
              <a:spcBef>
                <a:spcPct val="0"/>
              </a:spcBef>
            </a:pPr>
            <a:r>
              <a:rPr lang="en-US" sz="2000" dirty="0" smtClean="0">
                <a:latin typeface="Arial" charset="0"/>
                <a:cs typeface="Arial" charset="0"/>
              </a:rPr>
              <a:t>RADM, U.S. Public Health Service</a:t>
            </a:r>
          </a:p>
          <a:p>
            <a:pPr eaLnBrk="1" hangingPunct="1">
              <a:lnSpc>
                <a:spcPct val="100000"/>
              </a:lnSpc>
              <a:spcBef>
                <a:spcPct val="0"/>
              </a:spcBef>
            </a:pPr>
            <a:r>
              <a:rPr lang="en-US" sz="2000" dirty="0" smtClean="0">
                <a:latin typeface="Arial" charset="0"/>
                <a:cs typeface="Arial" charset="0"/>
              </a:rPr>
              <a:t>Director</a:t>
            </a:r>
          </a:p>
          <a:p>
            <a:pPr eaLnBrk="1" hangingPunct="1">
              <a:lnSpc>
                <a:spcPct val="100000"/>
              </a:lnSpc>
              <a:spcBef>
                <a:spcPct val="0"/>
              </a:spcBef>
            </a:pPr>
            <a:endParaRPr lang="en-US" sz="2400" dirty="0" smtClean="0">
              <a:latin typeface="Arial" charset="0"/>
              <a:cs typeface="Arial" charset="0"/>
            </a:endParaRPr>
          </a:p>
        </p:txBody>
      </p:sp>
      <p:sp>
        <p:nvSpPr>
          <p:cNvPr id="4099" name="Title 3"/>
          <p:cNvSpPr>
            <a:spLocks noGrp="1"/>
          </p:cNvSpPr>
          <p:nvPr>
            <p:ph type="title"/>
          </p:nvPr>
        </p:nvSpPr>
        <p:spPr bwMode="auto">
          <a:xfrm>
            <a:off x="228600" y="2590800"/>
            <a:ext cx="8610600" cy="1371600"/>
          </a:xfrm>
          <a:noFill/>
          <a:ln>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US" sz="4000" dirty="0" smtClean="0">
                <a:cs typeface="Arial" charset="0"/>
              </a:rPr>
              <a:t>Setting the Stage for TB Elimination:</a:t>
            </a:r>
            <a:br>
              <a:rPr lang="en-US" sz="4000" dirty="0" smtClean="0">
                <a:cs typeface="Arial" charset="0"/>
              </a:rPr>
            </a:br>
            <a:r>
              <a:rPr lang="en-US" sz="4000" dirty="0" smtClean="0">
                <a:cs typeface="Arial" charset="0"/>
              </a:rPr>
              <a:t>Lessons from Smallpox Eradication</a:t>
            </a:r>
            <a:r>
              <a:rPr lang="en-US" sz="4000" dirty="0" smtClean="0">
                <a:latin typeface="Arial" charset="0"/>
                <a:cs typeface="Arial" charset="0"/>
              </a:rPr>
              <a:t/>
            </a:r>
            <a:br>
              <a:rPr lang="en-US" sz="4000" dirty="0" smtClean="0">
                <a:latin typeface="Arial" charset="0"/>
                <a:cs typeface="Arial" charset="0"/>
              </a:rPr>
            </a:br>
            <a:endParaRPr lang="en-US" sz="4000" dirty="0" smtClean="0"/>
          </a:p>
        </p:txBody>
      </p:sp>
      <p:sp>
        <p:nvSpPr>
          <p:cNvPr id="4100" name="Text Placeholder 4"/>
          <p:cNvSpPr>
            <a:spLocks noGrp="1"/>
          </p:cNvSpPr>
          <p:nvPr>
            <p:ph type="body" sz="quarter" idx="11"/>
          </p:nvPr>
        </p:nvSpPr>
        <p:spPr bwMode="auto">
          <a:xfrm>
            <a:off x="1676400" y="6172200"/>
            <a:ext cx="5638800" cy="304800"/>
          </a:xfrm>
          <a:solidFill>
            <a:srgbClr val="0F9EA1"/>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1400" b="1" dirty="0" smtClean="0"/>
              <a:t>Division of Tuberculosis Elimination</a:t>
            </a:r>
          </a:p>
        </p:txBody>
      </p:sp>
      <p:sp>
        <p:nvSpPr>
          <p:cNvPr id="4101" name="Text Placeholder 5"/>
          <p:cNvSpPr>
            <a:spLocks noGrp="1"/>
          </p:cNvSpPr>
          <p:nvPr>
            <p:ph type="body" sz="quarter" idx="12"/>
          </p:nvPr>
        </p:nvSpPr>
        <p:spPr bwMode="auto">
          <a:xfrm>
            <a:off x="1676400" y="6477000"/>
            <a:ext cx="5638800" cy="304800"/>
          </a:xfrm>
          <a:solidFill>
            <a:srgbClr val="52CEA5"/>
          </a:solidFill>
          <a:ln>
            <a:miter lim="800000"/>
            <a:headEnd/>
            <a:tailEnd/>
          </a:ln>
        </p:spPr>
        <p:txBody>
          <a:bodyPr vert="horz" wrap="square" lIns="91440" tIns="45720" rIns="91440" bIns="45720" numCol="1" anchor="t" anchorCtr="0" compatLnSpc="1">
            <a:prstTxWarp prst="textNoShape">
              <a:avLst/>
            </a:prstTxWarp>
          </a:bodyPr>
          <a:lstStyle/>
          <a:p>
            <a:pPr algn="ctr"/>
            <a:r>
              <a:rPr lang="en-US" sz="1400" b="1" dirty="0" smtClean="0">
                <a:solidFill>
                  <a:schemeClr val="bg1"/>
                </a:solidFill>
              </a:rPr>
              <a:t>National Center for HIV/AIDS, Viral Hepatitis, STD &amp; TB Prevention</a:t>
            </a:r>
          </a:p>
        </p:txBody>
      </p:sp>
      <p:sp>
        <p:nvSpPr>
          <p:cNvPr id="7174" name="Rectangle 5"/>
          <p:cNvSpPr>
            <a:spLocks noChangeArrowheads="1"/>
          </p:cNvSpPr>
          <p:nvPr/>
        </p:nvSpPr>
        <p:spPr bwMode="auto">
          <a:xfrm>
            <a:off x="228600" y="381000"/>
            <a:ext cx="8686800" cy="1200329"/>
          </a:xfrm>
          <a:prstGeom prst="rect">
            <a:avLst/>
          </a:prstGeom>
          <a:noFill/>
          <a:ln w="9525">
            <a:noFill/>
            <a:miter lim="800000"/>
            <a:headEnd/>
            <a:tailEnd/>
          </a:ln>
        </p:spPr>
        <p:txBody>
          <a:bodyPr wrap="square">
            <a:spAutoFit/>
          </a:bodyPr>
          <a:lstStyle/>
          <a:p>
            <a:pPr algn="ctr">
              <a:defRPr/>
            </a:pPr>
            <a:r>
              <a:rPr lang="en-US" sz="2400" dirty="0" smtClean="0">
                <a:solidFill>
                  <a:schemeClr val="bg2">
                    <a:lumMod val="50000"/>
                  </a:schemeClr>
                </a:solidFill>
              </a:rPr>
              <a:t>Reaching Zero TB Deaths and Zero New TB Infections</a:t>
            </a:r>
            <a:endParaRPr lang="en-US" sz="2400" dirty="0" smtClean="0">
              <a:solidFill>
                <a:schemeClr val="bg2">
                  <a:lumMod val="50000"/>
                </a:schemeClr>
              </a:solidFill>
              <a:latin typeface="+mj-lt"/>
            </a:endParaRPr>
          </a:p>
          <a:p>
            <a:pPr algn="ctr">
              <a:defRPr/>
            </a:pPr>
            <a:r>
              <a:rPr lang="en-US" sz="2400" dirty="0" smtClean="0">
                <a:solidFill>
                  <a:schemeClr val="bg2">
                    <a:lumMod val="50000"/>
                  </a:schemeClr>
                </a:solidFill>
                <a:latin typeface="+mj-lt"/>
              </a:rPr>
              <a:t>Kuala Lumpur, Malaysia</a:t>
            </a:r>
          </a:p>
          <a:p>
            <a:pPr algn="ctr">
              <a:defRPr/>
            </a:pPr>
            <a:r>
              <a:rPr lang="en-US" sz="2400" dirty="0" smtClean="0">
                <a:solidFill>
                  <a:schemeClr val="bg2">
                    <a:lumMod val="50000"/>
                  </a:schemeClr>
                </a:solidFill>
                <a:latin typeface="+mj-lt"/>
              </a:rPr>
              <a:t>November 13, 2012</a:t>
            </a:r>
            <a:endParaRPr lang="en-US" sz="2400" dirty="0">
              <a:solidFill>
                <a:schemeClr val="bg2">
                  <a:lumMod val="50000"/>
                </a:schemeClr>
              </a:solidFill>
              <a:latin typeface="+mj-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639762"/>
          </a:xfrm>
        </p:spPr>
        <p:txBody>
          <a:bodyPr/>
          <a:lstStyle/>
          <a:p>
            <a:r>
              <a:rPr lang="en-US" sz="3200" b="1" dirty="0" smtClean="0"/>
              <a:t>Bridging the Implementation Gap in TB</a:t>
            </a:r>
            <a:endParaRPr lang="en-US" sz="3200" b="1" dirty="0"/>
          </a:p>
        </p:txBody>
      </p:sp>
      <p:sp>
        <p:nvSpPr>
          <p:cNvPr id="3" name="Content Placeholder 2"/>
          <p:cNvSpPr>
            <a:spLocks noGrp="1"/>
          </p:cNvSpPr>
          <p:nvPr>
            <p:ph idx="1"/>
          </p:nvPr>
        </p:nvSpPr>
        <p:spPr>
          <a:xfrm>
            <a:off x="304800" y="990600"/>
            <a:ext cx="8534400" cy="5486400"/>
          </a:xfrm>
        </p:spPr>
        <p:txBody>
          <a:bodyPr/>
          <a:lstStyle/>
          <a:p>
            <a:pPr>
              <a:buClr>
                <a:schemeClr val="accent1"/>
              </a:buClr>
              <a:buSzPct val="70000"/>
              <a:buFont typeface="Wingdings" pitchFamily="2" charset="2"/>
              <a:buChar char="q"/>
            </a:pPr>
            <a:r>
              <a:rPr lang="en-US" sz="2800" dirty="0" smtClean="0">
                <a:solidFill>
                  <a:srgbClr val="000000"/>
                </a:solidFill>
              </a:rPr>
              <a:t>W. Fox, London (1963):  “little attempt to adapt present knowledge to their specific problems”</a:t>
            </a:r>
          </a:p>
          <a:p>
            <a:pPr>
              <a:buClr>
                <a:schemeClr val="accent1"/>
              </a:buClr>
              <a:buSzPct val="70000"/>
              <a:buFont typeface="Wingdings" pitchFamily="2" charset="2"/>
              <a:buChar char="q"/>
            </a:pPr>
            <a:r>
              <a:rPr lang="en-US" sz="2800" dirty="0" smtClean="0">
                <a:solidFill>
                  <a:srgbClr val="000000"/>
                </a:solidFill>
              </a:rPr>
              <a:t>NR </a:t>
            </a:r>
            <a:r>
              <a:rPr lang="en-US" sz="2800" dirty="0" err="1" smtClean="0">
                <a:solidFill>
                  <a:srgbClr val="000000"/>
                </a:solidFill>
              </a:rPr>
              <a:t>Fendall</a:t>
            </a:r>
            <a:r>
              <a:rPr lang="en-US" sz="2800" dirty="0" smtClean="0">
                <a:solidFill>
                  <a:srgbClr val="000000"/>
                </a:solidFill>
              </a:rPr>
              <a:t>, New York (1972):  refers to medicine in 20</a:t>
            </a:r>
            <a:r>
              <a:rPr lang="en-US" sz="2800" baseline="30000" dirty="0" smtClean="0">
                <a:solidFill>
                  <a:srgbClr val="000000"/>
                </a:solidFill>
              </a:rPr>
              <a:t>th</a:t>
            </a:r>
            <a:r>
              <a:rPr lang="en-US" sz="2800" dirty="0" smtClean="0">
                <a:solidFill>
                  <a:srgbClr val="000000"/>
                </a:solidFill>
              </a:rPr>
              <a:t> century as “…superb in technological breakthroughs, but woefully inept in its application of knowledge to those most in need.”  Further suggests “the ‘implementation gap’ must be closed”</a:t>
            </a:r>
          </a:p>
          <a:p>
            <a:pPr>
              <a:buClr>
                <a:schemeClr val="accent1"/>
              </a:buClr>
              <a:buSzPct val="70000"/>
              <a:buFont typeface="Wingdings" pitchFamily="2" charset="2"/>
              <a:buChar char="q"/>
            </a:pPr>
            <a:r>
              <a:rPr lang="en-US" sz="2800" dirty="0" smtClean="0">
                <a:solidFill>
                  <a:srgbClr val="000000"/>
                </a:solidFill>
              </a:rPr>
              <a:t>WHO 2012 Global TB report: </a:t>
            </a:r>
          </a:p>
          <a:p>
            <a:pPr lvl="1">
              <a:buClr>
                <a:schemeClr val="accent1"/>
              </a:buClr>
              <a:buSzPct val="70000"/>
              <a:buFont typeface="Wingdings" pitchFamily="2" charset="2"/>
              <a:buChar char="q"/>
            </a:pPr>
            <a:r>
              <a:rPr lang="en-US" sz="2000" dirty="0" smtClean="0">
                <a:solidFill>
                  <a:srgbClr val="000000"/>
                </a:solidFill>
              </a:rPr>
              <a:t>51 million cured; 20 million lives saved, 1995 </a:t>
            </a:r>
            <a:r>
              <a:rPr lang="en-US" sz="2000" dirty="0" smtClean="0">
                <a:solidFill>
                  <a:srgbClr val="000000"/>
                </a:solidFill>
                <a:latin typeface="Arial"/>
                <a:cs typeface="Arial"/>
              </a:rPr>
              <a:t>–</a:t>
            </a:r>
            <a:r>
              <a:rPr lang="en-US" sz="2000" dirty="0" smtClean="0">
                <a:solidFill>
                  <a:srgbClr val="000000"/>
                </a:solidFill>
              </a:rPr>
              <a:t>2011</a:t>
            </a:r>
          </a:p>
          <a:p>
            <a:pPr lvl="1">
              <a:buClr>
                <a:schemeClr val="accent1"/>
              </a:buClr>
              <a:buSzPct val="70000"/>
              <a:buFont typeface="Wingdings" pitchFamily="2" charset="2"/>
              <a:buChar char="q"/>
            </a:pPr>
            <a:r>
              <a:rPr lang="en-US" sz="2000" dirty="0" smtClean="0">
                <a:solidFill>
                  <a:srgbClr val="000000"/>
                </a:solidFill>
              </a:rPr>
              <a:t>8.4 million new cases; 1.4 million deaths in 2011</a:t>
            </a:r>
          </a:p>
          <a:p>
            <a:pPr lvl="1">
              <a:buClr>
                <a:schemeClr val="accent1"/>
              </a:buClr>
              <a:buSzPct val="70000"/>
              <a:buFont typeface="Wingdings" pitchFamily="2" charset="2"/>
              <a:buChar char="q"/>
            </a:pPr>
            <a:r>
              <a:rPr lang="en-US" sz="2000" dirty="0" smtClean="0">
                <a:solidFill>
                  <a:srgbClr val="000000"/>
                </a:solidFill>
              </a:rPr>
              <a:t>48% of HIV-infected TB patients on ARVs</a:t>
            </a:r>
          </a:p>
          <a:p>
            <a:pPr lvl="1">
              <a:buClr>
                <a:schemeClr val="accent1"/>
              </a:buClr>
              <a:buSzPct val="70000"/>
              <a:buFont typeface="Wingdings" pitchFamily="2" charset="2"/>
              <a:buChar char="q"/>
            </a:pPr>
            <a:r>
              <a:rPr lang="en-US" sz="2000" dirty="0" smtClean="0">
                <a:solidFill>
                  <a:srgbClr val="000000"/>
                </a:solidFill>
              </a:rPr>
              <a:t>19% of MDR TB reported/notified</a:t>
            </a:r>
          </a:p>
          <a:p>
            <a:pPr lvl="1">
              <a:buClr>
                <a:schemeClr val="accent1"/>
              </a:buClr>
              <a:buSzPct val="70000"/>
              <a:buFont typeface="Wingdings" pitchFamily="2" charset="2"/>
              <a:buChar char="q"/>
            </a:pPr>
            <a:endParaRPr lang="en-US" sz="2400" dirty="0" smtClean="0">
              <a:solidFill>
                <a:srgbClr val="000000"/>
              </a:solidFill>
            </a:endParaRPr>
          </a:p>
          <a:p>
            <a:pPr lvl="1">
              <a:buClr>
                <a:schemeClr val="accent1"/>
              </a:buClr>
              <a:buSzPct val="70000"/>
              <a:buFont typeface="Wingdings" pitchFamily="2" charset="2"/>
              <a:buChar char="q"/>
            </a:pPr>
            <a:endParaRPr lang="en-US" sz="2400" dirty="0">
              <a:solidFill>
                <a:srgbClr val="000000"/>
              </a:solidFill>
            </a:endParaRPr>
          </a:p>
        </p:txBody>
      </p:sp>
      <p:sp>
        <p:nvSpPr>
          <p:cNvPr id="4" name="TextBox 8"/>
          <p:cNvSpPr txBox="1">
            <a:spLocks noChangeArrowheads="1"/>
          </p:cNvSpPr>
          <p:nvPr/>
        </p:nvSpPr>
        <p:spPr bwMode="auto">
          <a:xfrm>
            <a:off x="533400" y="6477000"/>
            <a:ext cx="5391219" cy="369332"/>
          </a:xfrm>
          <a:prstGeom prst="rect">
            <a:avLst/>
          </a:prstGeom>
          <a:noFill/>
          <a:ln w="9525">
            <a:noFill/>
            <a:miter lim="800000"/>
            <a:headEnd/>
            <a:tailEnd/>
          </a:ln>
        </p:spPr>
        <p:txBody>
          <a:bodyPr wrap="none">
            <a:spAutoFit/>
          </a:bodyPr>
          <a:lstStyle/>
          <a:p>
            <a:r>
              <a:rPr lang="en-US" dirty="0"/>
              <a:t>Castro KG, </a:t>
            </a:r>
            <a:r>
              <a:rPr lang="en-US" dirty="0" err="1"/>
              <a:t>LoBue</a:t>
            </a:r>
            <a:r>
              <a:rPr lang="en-US" dirty="0"/>
              <a:t> P. </a:t>
            </a:r>
            <a:r>
              <a:rPr lang="en-US" i="1" dirty="0" err="1"/>
              <a:t>Emerg</a:t>
            </a:r>
            <a:r>
              <a:rPr lang="en-US" i="1" dirty="0"/>
              <a:t> Infect </a:t>
            </a:r>
            <a:r>
              <a:rPr lang="en-US" i="1" dirty="0" err="1"/>
              <a:t>Dis</a:t>
            </a:r>
            <a:r>
              <a:rPr lang="en-US" i="1" dirty="0"/>
              <a:t> </a:t>
            </a:r>
            <a:r>
              <a:rPr lang="en-US" dirty="0"/>
              <a:t>2011;17:337-342</a:t>
            </a:r>
          </a:p>
        </p:txBody>
      </p:sp>
    </p:spTree>
    <p:extLst>
      <p:ext uri="{BB962C8B-B14F-4D97-AF65-F5344CB8AC3E}">
        <p14:creationId xmlns:p14="http://schemas.microsoft.com/office/powerpoint/2010/main" val="22326515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639762"/>
          </a:xfrm>
        </p:spPr>
        <p:txBody>
          <a:bodyPr/>
          <a:lstStyle/>
          <a:p>
            <a:r>
              <a:rPr lang="en-US" sz="3600" b="1" dirty="0" smtClean="0"/>
              <a:t>Bridging the Knowledge Gap in TB</a:t>
            </a:r>
            <a:endParaRPr lang="en-US" sz="3600" b="1" dirty="0"/>
          </a:p>
        </p:txBody>
      </p:sp>
      <p:sp>
        <p:nvSpPr>
          <p:cNvPr id="3" name="Content Placeholder 2"/>
          <p:cNvSpPr>
            <a:spLocks noGrp="1"/>
          </p:cNvSpPr>
          <p:nvPr>
            <p:ph idx="1"/>
          </p:nvPr>
        </p:nvSpPr>
        <p:spPr>
          <a:xfrm>
            <a:off x="304800" y="838200"/>
            <a:ext cx="8534400" cy="5638800"/>
          </a:xfrm>
        </p:spPr>
        <p:txBody>
          <a:bodyPr/>
          <a:lstStyle/>
          <a:p>
            <a:pPr marL="0" indent="0">
              <a:buClr>
                <a:schemeClr val="accent1"/>
              </a:buClr>
              <a:buSzPct val="70000"/>
              <a:buNone/>
            </a:pPr>
            <a:r>
              <a:rPr lang="en-US" sz="2800" dirty="0" smtClean="0">
                <a:solidFill>
                  <a:srgbClr val="000000"/>
                </a:solidFill>
              </a:rPr>
              <a:t>Research, develop, and implement:</a:t>
            </a:r>
          </a:p>
          <a:p>
            <a:pPr>
              <a:buClr>
                <a:schemeClr val="accent1"/>
              </a:buClr>
              <a:buSzPct val="70000"/>
              <a:buFont typeface="Wingdings" pitchFamily="2" charset="2"/>
              <a:buChar char="q"/>
            </a:pPr>
            <a:r>
              <a:rPr lang="en-US" sz="2750" dirty="0" smtClean="0">
                <a:solidFill>
                  <a:srgbClr val="000000"/>
                </a:solidFill>
              </a:rPr>
              <a:t>Understanding local epidemiology and drivers</a:t>
            </a:r>
          </a:p>
          <a:p>
            <a:pPr>
              <a:buClr>
                <a:schemeClr val="accent1"/>
              </a:buClr>
              <a:buSzPct val="70000"/>
              <a:buFont typeface="Wingdings" pitchFamily="2" charset="2"/>
              <a:buChar char="q"/>
            </a:pPr>
            <a:r>
              <a:rPr lang="en-US" sz="2750" dirty="0" smtClean="0">
                <a:solidFill>
                  <a:srgbClr val="000000"/>
                </a:solidFill>
              </a:rPr>
              <a:t>Rapid (i.e., same-day) diagnosis of TB and drug resistance to guide optimal therapeutic regimen use</a:t>
            </a:r>
          </a:p>
          <a:p>
            <a:pPr>
              <a:buClr>
                <a:schemeClr val="accent1"/>
              </a:buClr>
              <a:buSzPct val="70000"/>
              <a:buFont typeface="Wingdings" pitchFamily="2" charset="2"/>
              <a:buChar char="q"/>
            </a:pPr>
            <a:r>
              <a:rPr lang="en-US" sz="2750" dirty="0" smtClean="0">
                <a:solidFill>
                  <a:srgbClr val="000000"/>
                </a:solidFill>
              </a:rPr>
              <a:t>Safe and effective new drugs, and short effective regimens. Aim for cure with 2-3 months of therapy</a:t>
            </a:r>
          </a:p>
          <a:p>
            <a:pPr>
              <a:buClr>
                <a:schemeClr val="accent1"/>
              </a:buClr>
              <a:buSzPct val="70000"/>
              <a:buFont typeface="Wingdings" pitchFamily="2" charset="2"/>
              <a:buChar char="q"/>
            </a:pPr>
            <a:r>
              <a:rPr lang="en-US" sz="2750" dirty="0" smtClean="0">
                <a:solidFill>
                  <a:srgbClr val="000000"/>
                </a:solidFill>
              </a:rPr>
              <a:t>Understanding of genetic markers of bacterial virulence to enable targeted interventions</a:t>
            </a:r>
          </a:p>
          <a:p>
            <a:pPr>
              <a:buClr>
                <a:schemeClr val="accent1"/>
              </a:buClr>
              <a:buSzPct val="70000"/>
              <a:buFont typeface="Wingdings" pitchFamily="2" charset="2"/>
              <a:buChar char="q"/>
            </a:pPr>
            <a:r>
              <a:rPr lang="en-US" sz="2750" dirty="0" smtClean="0">
                <a:solidFill>
                  <a:srgbClr val="000000"/>
                </a:solidFill>
              </a:rPr>
              <a:t>Understanding of host defense correlates of protection for effective vaccine, and surrogate markers of disease progression for targeted prevention efforts in people with latent TB</a:t>
            </a:r>
          </a:p>
          <a:p>
            <a:pPr>
              <a:buClr>
                <a:schemeClr val="accent1"/>
              </a:buClr>
              <a:buSzPct val="70000"/>
              <a:buFont typeface="Wingdings" pitchFamily="2" charset="2"/>
              <a:buChar char="q"/>
            </a:pPr>
            <a:endParaRPr lang="en-US" sz="2400" dirty="0" smtClean="0">
              <a:solidFill>
                <a:srgbClr val="000000"/>
              </a:solidFill>
            </a:endParaRPr>
          </a:p>
          <a:p>
            <a:pPr lvl="1">
              <a:buClr>
                <a:schemeClr val="accent1"/>
              </a:buClr>
              <a:buSzPct val="70000"/>
              <a:buFont typeface="Wingdings" pitchFamily="2" charset="2"/>
              <a:buChar char="q"/>
            </a:pPr>
            <a:endParaRPr lang="en-US" sz="2400" dirty="0" smtClean="0">
              <a:solidFill>
                <a:srgbClr val="000000"/>
              </a:solidFill>
            </a:endParaRPr>
          </a:p>
          <a:p>
            <a:pPr lvl="1">
              <a:buClr>
                <a:schemeClr val="accent1"/>
              </a:buClr>
              <a:buSzPct val="70000"/>
              <a:buFont typeface="Wingdings" pitchFamily="2" charset="2"/>
              <a:buChar char="q"/>
            </a:pPr>
            <a:endParaRPr lang="en-US" sz="2400" dirty="0">
              <a:solidFill>
                <a:srgbClr val="000000"/>
              </a:solidFill>
            </a:endParaRPr>
          </a:p>
        </p:txBody>
      </p:sp>
      <p:sp>
        <p:nvSpPr>
          <p:cNvPr id="4" name="TextBox 8"/>
          <p:cNvSpPr txBox="1">
            <a:spLocks noChangeArrowheads="1"/>
          </p:cNvSpPr>
          <p:nvPr/>
        </p:nvSpPr>
        <p:spPr bwMode="auto">
          <a:xfrm>
            <a:off x="533400" y="6477000"/>
            <a:ext cx="5391219" cy="369332"/>
          </a:xfrm>
          <a:prstGeom prst="rect">
            <a:avLst/>
          </a:prstGeom>
          <a:noFill/>
          <a:ln w="9525">
            <a:noFill/>
            <a:miter lim="800000"/>
            <a:headEnd/>
            <a:tailEnd/>
          </a:ln>
        </p:spPr>
        <p:txBody>
          <a:bodyPr wrap="none">
            <a:spAutoFit/>
          </a:bodyPr>
          <a:lstStyle/>
          <a:p>
            <a:r>
              <a:rPr lang="en-US" dirty="0"/>
              <a:t>Castro KG, </a:t>
            </a:r>
            <a:r>
              <a:rPr lang="en-US" dirty="0" err="1"/>
              <a:t>LoBue</a:t>
            </a:r>
            <a:r>
              <a:rPr lang="en-US" dirty="0"/>
              <a:t> P. </a:t>
            </a:r>
            <a:r>
              <a:rPr lang="en-US" i="1" dirty="0" err="1"/>
              <a:t>Emerg</a:t>
            </a:r>
            <a:r>
              <a:rPr lang="en-US" i="1" dirty="0"/>
              <a:t> Infect </a:t>
            </a:r>
            <a:r>
              <a:rPr lang="en-US" i="1" dirty="0" err="1"/>
              <a:t>Dis</a:t>
            </a:r>
            <a:r>
              <a:rPr lang="en-US" i="1" dirty="0"/>
              <a:t> </a:t>
            </a:r>
            <a:r>
              <a:rPr lang="en-US" dirty="0"/>
              <a:t>2011;17:337-342</a:t>
            </a:r>
          </a:p>
        </p:txBody>
      </p:sp>
    </p:spTree>
    <p:extLst>
      <p:ext uri="{BB962C8B-B14F-4D97-AF65-F5344CB8AC3E}">
        <p14:creationId xmlns:p14="http://schemas.microsoft.com/office/powerpoint/2010/main" val="4149082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639762"/>
          </a:xfrm>
        </p:spPr>
        <p:txBody>
          <a:bodyPr/>
          <a:lstStyle/>
          <a:p>
            <a:r>
              <a:rPr lang="en-US" sz="3600" b="1" dirty="0" smtClean="0"/>
              <a:t>Bridging the Ambition Gap in TB</a:t>
            </a:r>
            <a:endParaRPr lang="en-US" sz="3600" b="1" dirty="0"/>
          </a:p>
        </p:txBody>
      </p:sp>
      <p:sp>
        <p:nvSpPr>
          <p:cNvPr id="3" name="Content Placeholder 2"/>
          <p:cNvSpPr>
            <a:spLocks noGrp="1"/>
          </p:cNvSpPr>
          <p:nvPr>
            <p:ph idx="1"/>
          </p:nvPr>
        </p:nvSpPr>
        <p:spPr>
          <a:xfrm>
            <a:off x="304800" y="990600"/>
            <a:ext cx="8610600" cy="5486400"/>
          </a:xfrm>
        </p:spPr>
        <p:txBody>
          <a:bodyPr/>
          <a:lstStyle/>
          <a:p>
            <a:pPr>
              <a:buClr>
                <a:schemeClr val="accent1"/>
              </a:buClr>
              <a:buSzPct val="70000"/>
              <a:buFont typeface="Wingdings" pitchFamily="2" charset="2"/>
              <a:buChar char="q"/>
            </a:pPr>
            <a:r>
              <a:rPr lang="en-US" sz="2800" dirty="0">
                <a:solidFill>
                  <a:srgbClr val="000000"/>
                </a:solidFill>
              </a:rPr>
              <a:t>Overcome </a:t>
            </a:r>
            <a:r>
              <a:rPr lang="en-US" sz="2800" dirty="0" smtClean="0">
                <a:solidFill>
                  <a:srgbClr val="000000"/>
                </a:solidFill>
              </a:rPr>
              <a:t>impoverishment </a:t>
            </a:r>
            <a:r>
              <a:rPr lang="en-US" sz="2800" dirty="0">
                <a:solidFill>
                  <a:srgbClr val="000000"/>
                </a:solidFill>
              </a:rPr>
              <a:t>of will </a:t>
            </a:r>
            <a:r>
              <a:rPr lang="en-US" sz="2800" dirty="0" smtClean="0">
                <a:solidFill>
                  <a:srgbClr val="000000"/>
                </a:solidFill>
              </a:rPr>
              <a:t>common to resource-limited settings</a:t>
            </a:r>
          </a:p>
          <a:p>
            <a:pPr>
              <a:buClr>
                <a:schemeClr val="accent1"/>
              </a:buClr>
              <a:buSzPct val="70000"/>
              <a:buFont typeface="Wingdings" pitchFamily="2" charset="2"/>
              <a:buChar char="q"/>
            </a:pPr>
            <a:r>
              <a:rPr lang="en-US" sz="2800" dirty="0" smtClean="0">
                <a:solidFill>
                  <a:srgbClr val="000000"/>
                </a:solidFill>
              </a:rPr>
              <a:t>Acknowledge that TB elimination and eradication are the ultimate goals (for present or future generation)</a:t>
            </a:r>
          </a:p>
          <a:p>
            <a:pPr lvl="1">
              <a:buClr>
                <a:schemeClr val="accent1"/>
              </a:buClr>
              <a:buSzPct val="70000"/>
              <a:buFont typeface="Wingdings" pitchFamily="2" charset="2"/>
              <a:buChar char="q"/>
            </a:pPr>
            <a:r>
              <a:rPr lang="en-US" sz="2400" dirty="0" smtClean="0">
                <a:solidFill>
                  <a:srgbClr val="000000"/>
                </a:solidFill>
              </a:rPr>
              <a:t>Mobilize political resolve and commitment</a:t>
            </a:r>
          </a:p>
          <a:p>
            <a:pPr lvl="1">
              <a:buClr>
                <a:schemeClr val="accent1"/>
              </a:buClr>
              <a:buSzPct val="70000"/>
              <a:buFont typeface="Wingdings" pitchFamily="2" charset="2"/>
              <a:buChar char="q"/>
            </a:pPr>
            <a:r>
              <a:rPr lang="en-US" sz="2400" dirty="0" smtClean="0">
                <a:solidFill>
                  <a:srgbClr val="000000"/>
                </a:solidFill>
              </a:rPr>
              <a:t>Develop solidarity of effort behind global elimination plan</a:t>
            </a:r>
          </a:p>
          <a:p>
            <a:pPr lvl="1">
              <a:buClr>
                <a:schemeClr val="accent1"/>
              </a:buClr>
              <a:buSzPct val="70000"/>
              <a:buFont typeface="Wingdings" pitchFamily="2" charset="2"/>
              <a:buChar char="q"/>
            </a:pPr>
            <a:r>
              <a:rPr lang="en-US" sz="2400" dirty="0" smtClean="0">
                <a:solidFill>
                  <a:srgbClr val="000000"/>
                </a:solidFill>
              </a:rPr>
              <a:t>Develop “status of intolerability” by authorities and public</a:t>
            </a:r>
          </a:p>
          <a:p>
            <a:pPr>
              <a:buClr>
                <a:schemeClr val="accent1"/>
              </a:buClr>
              <a:buSzPct val="70000"/>
              <a:buFont typeface="Wingdings" pitchFamily="2" charset="2"/>
              <a:buChar char="q"/>
            </a:pPr>
            <a:r>
              <a:rPr lang="en-US" sz="2800" dirty="0" smtClean="0">
                <a:solidFill>
                  <a:srgbClr val="000000"/>
                </a:solidFill>
              </a:rPr>
              <a:t>Bold ambition, expectations, and sustained actions (no room for premature declarations of victory or complacency)</a:t>
            </a:r>
          </a:p>
          <a:p>
            <a:pPr lvl="1">
              <a:buClr>
                <a:schemeClr val="accent1"/>
              </a:buClr>
              <a:buSzPct val="70000"/>
              <a:buFont typeface="Wingdings" pitchFamily="2" charset="2"/>
              <a:buChar char="q"/>
            </a:pPr>
            <a:endParaRPr lang="en-US" sz="2400" dirty="0">
              <a:solidFill>
                <a:srgbClr val="000000"/>
              </a:solidFill>
            </a:endParaRPr>
          </a:p>
        </p:txBody>
      </p:sp>
      <p:sp>
        <p:nvSpPr>
          <p:cNvPr id="4" name="TextBox 8"/>
          <p:cNvSpPr txBox="1">
            <a:spLocks noChangeArrowheads="1"/>
          </p:cNvSpPr>
          <p:nvPr/>
        </p:nvSpPr>
        <p:spPr bwMode="auto">
          <a:xfrm>
            <a:off x="533400" y="6477000"/>
            <a:ext cx="5391219" cy="369332"/>
          </a:xfrm>
          <a:prstGeom prst="rect">
            <a:avLst/>
          </a:prstGeom>
          <a:noFill/>
          <a:ln w="9525">
            <a:noFill/>
            <a:miter lim="800000"/>
            <a:headEnd/>
            <a:tailEnd/>
          </a:ln>
        </p:spPr>
        <p:txBody>
          <a:bodyPr wrap="none">
            <a:spAutoFit/>
          </a:bodyPr>
          <a:lstStyle/>
          <a:p>
            <a:r>
              <a:rPr lang="en-US" dirty="0"/>
              <a:t>Castro KG, </a:t>
            </a:r>
            <a:r>
              <a:rPr lang="en-US" dirty="0" err="1"/>
              <a:t>LoBue</a:t>
            </a:r>
            <a:r>
              <a:rPr lang="en-US" dirty="0"/>
              <a:t> P. </a:t>
            </a:r>
            <a:r>
              <a:rPr lang="en-US" i="1" dirty="0" err="1"/>
              <a:t>Emerg</a:t>
            </a:r>
            <a:r>
              <a:rPr lang="en-US" i="1" dirty="0"/>
              <a:t> Infect </a:t>
            </a:r>
            <a:r>
              <a:rPr lang="en-US" i="1" dirty="0" err="1"/>
              <a:t>Dis</a:t>
            </a:r>
            <a:r>
              <a:rPr lang="en-US" i="1" dirty="0"/>
              <a:t> </a:t>
            </a:r>
            <a:r>
              <a:rPr lang="en-US" dirty="0"/>
              <a:t>2011;17:337-342</a:t>
            </a:r>
          </a:p>
        </p:txBody>
      </p:sp>
    </p:spTree>
    <p:extLst>
      <p:ext uri="{BB962C8B-B14F-4D97-AF65-F5344CB8AC3E}">
        <p14:creationId xmlns:p14="http://schemas.microsoft.com/office/powerpoint/2010/main" val="32712654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792162"/>
          </a:xfrm>
        </p:spPr>
        <p:txBody>
          <a:bodyPr/>
          <a:lstStyle/>
          <a:p>
            <a:r>
              <a:rPr lang="en-US" sz="3400" b="1" dirty="0" smtClean="0"/>
              <a:t>Bridging 3 Gaps for Global TB Elimination </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3670836"/>
              </p:ext>
            </p:extLst>
          </p:nvPr>
        </p:nvGraphicFramePr>
        <p:xfrm>
          <a:off x="228600" y="1219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15343" y="4572000"/>
            <a:ext cx="2869055" cy="461665"/>
          </a:xfrm>
          <a:prstGeom prst="rect">
            <a:avLst/>
          </a:prstGeom>
          <a:noFill/>
        </p:spPr>
        <p:txBody>
          <a:bodyPr wrap="none" rtlCol="0">
            <a:spAutoFit/>
          </a:bodyPr>
          <a:lstStyle/>
          <a:p>
            <a:r>
              <a:rPr lang="en-US" sz="2400" dirty="0" smtClean="0">
                <a:solidFill>
                  <a:srgbClr val="000000"/>
                </a:solidFill>
              </a:rPr>
              <a:t>Mutually reinforcing</a:t>
            </a:r>
            <a:endParaRPr lang="en-US" sz="2400" dirty="0">
              <a:solidFill>
                <a:srgbClr val="000000"/>
              </a:solidFill>
            </a:endParaRPr>
          </a:p>
        </p:txBody>
      </p:sp>
      <p:pic>
        <p:nvPicPr>
          <p:cNvPr id="6" name="Picture 5"/>
          <p:cNvPicPr>
            <a:picLocks noChangeAspect="1" noChangeArrowheads="1"/>
          </p:cNvPicPr>
          <p:nvPr/>
        </p:nvPicPr>
        <p:blipFill>
          <a:blip r:embed="rId7" cstate="print"/>
          <a:srcRect/>
          <a:stretch>
            <a:fillRect/>
          </a:stretch>
        </p:blipFill>
        <p:spPr bwMode="auto">
          <a:xfrm>
            <a:off x="5943600" y="1371600"/>
            <a:ext cx="3100388" cy="285015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83697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304800" y="381000"/>
            <a:ext cx="8534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z="3600" dirty="0" err="1" smtClean="0"/>
              <a:t>Foege’s</a:t>
            </a:r>
            <a:r>
              <a:rPr lang="en-US" sz="3600" dirty="0" smtClean="0"/>
              <a:t> Observations on Smallpox Eradication</a:t>
            </a:r>
          </a:p>
        </p:txBody>
      </p:sp>
      <p:sp>
        <p:nvSpPr>
          <p:cNvPr id="40963" name="Content Placeholder 2"/>
          <p:cNvSpPr>
            <a:spLocks noGrp="1"/>
          </p:cNvSpPr>
          <p:nvPr>
            <p:ph idx="1"/>
          </p:nvPr>
        </p:nvSpPr>
        <p:spPr bwMode="auto">
          <a:xfrm>
            <a:off x="3352800" y="1371600"/>
            <a:ext cx="5638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0" dirty="0" smtClean="0"/>
              <a:t>“Thousands of people participated in the smallpox global eradication effort…they were </a:t>
            </a:r>
            <a:r>
              <a:rPr lang="en-US" dirty="0" smtClean="0"/>
              <a:t>optimists</a:t>
            </a:r>
            <a:r>
              <a:rPr lang="en-US" b="0" dirty="0" smtClean="0"/>
              <a:t>…they were </a:t>
            </a:r>
            <a:r>
              <a:rPr lang="en-US" dirty="0" smtClean="0"/>
              <a:t>risk takers</a:t>
            </a:r>
            <a:r>
              <a:rPr lang="en-US" b="0" dirty="0" smtClean="0"/>
              <a:t>; there was no shortage of people telling them that the effort was futile…”</a:t>
            </a:r>
          </a:p>
          <a:p>
            <a:endParaRPr lang="en-US" b="0" dirty="0" smtClean="0"/>
          </a:p>
          <a:p>
            <a:r>
              <a:rPr lang="en-US" b="0" dirty="0" smtClean="0"/>
              <a:t>“It wasn't science that threatened to stop us. It wasn't even nature per se. Rather, it was human nature: the human factors that involve strikes, job security, political concerns, turf.”</a:t>
            </a:r>
            <a:endParaRPr lang="en-US" dirty="0" smtClean="0"/>
          </a:p>
        </p:txBody>
      </p:sp>
      <p:sp>
        <p:nvSpPr>
          <p:cNvPr id="40964" name="Text Placeholder 3"/>
          <p:cNvSpPr>
            <a:spLocks noGrp="1"/>
          </p:cNvSpPr>
          <p:nvPr>
            <p:ph type="body" sz="quarter" idx="11"/>
          </p:nvPr>
        </p:nvSpPr>
        <p:spPr bwMode="auto">
          <a:xfrm>
            <a:off x="533400" y="6477000"/>
            <a:ext cx="5638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1600" smtClean="0"/>
              <a:t>Foege WH. </a:t>
            </a:r>
            <a:r>
              <a:rPr lang="en-US" sz="1600" i="1" smtClean="0"/>
              <a:t>House on Fire</a:t>
            </a:r>
            <a:r>
              <a:rPr lang="en-US" sz="1600" smtClean="0"/>
              <a:t>. University of California Press. 2011</a:t>
            </a:r>
          </a:p>
        </p:txBody>
      </p:sp>
      <p:pic>
        <p:nvPicPr>
          <p:cNvPr id="40965" name="Picture 3" descr="C:\Users\Ken\Desktop\House-on-Fire-The-Fight-to-Eradicate-Smallpox_220x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68425"/>
            <a:ext cx="3048000" cy="462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6618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bwMode="auto">
          <a:xfrm>
            <a:off x="4953000" y="685800"/>
            <a:ext cx="3962400" cy="5181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Wingdings" pitchFamily="2" charset="2"/>
              <a:buNone/>
            </a:pPr>
            <a:r>
              <a:rPr lang="en-US" sz="2800" smtClean="0">
                <a:solidFill>
                  <a:schemeClr val="tx1"/>
                </a:solidFill>
                <a:cs typeface="Arial" charset="0"/>
              </a:rPr>
              <a:t>≤ 1 TB case per million by 2035 would yield</a:t>
            </a:r>
          </a:p>
          <a:p>
            <a:pPr eaLnBrk="1" hangingPunct="1"/>
            <a:endParaRPr lang="en-US" b="0" smtClean="0">
              <a:solidFill>
                <a:schemeClr val="tx1"/>
              </a:solidFill>
              <a:cs typeface="Arial" charset="0"/>
            </a:endParaRPr>
          </a:p>
          <a:p>
            <a:pPr eaLnBrk="1" hangingPunct="1"/>
            <a:r>
              <a:rPr lang="en-US" b="0" smtClean="0">
                <a:solidFill>
                  <a:schemeClr val="tx1"/>
                </a:solidFill>
                <a:cs typeface="Arial" charset="0"/>
              </a:rPr>
              <a:t>253,000 fewer TB cases </a:t>
            </a:r>
          </a:p>
          <a:p>
            <a:pPr eaLnBrk="1" hangingPunct="1"/>
            <a:endParaRPr lang="en-US" b="0" smtClean="0">
              <a:solidFill>
                <a:schemeClr val="tx1"/>
              </a:solidFill>
              <a:cs typeface="Arial" charset="0"/>
            </a:endParaRPr>
          </a:p>
          <a:p>
            <a:pPr eaLnBrk="1" hangingPunct="1"/>
            <a:r>
              <a:rPr lang="en-US" b="0" smtClean="0">
                <a:solidFill>
                  <a:schemeClr val="tx1"/>
                </a:solidFill>
                <a:cs typeface="Arial" charset="0"/>
              </a:rPr>
              <a:t>15,200 fewer TB-related deaths </a:t>
            </a:r>
          </a:p>
          <a:p>
            <a:pPr eaLnBrk="1" hangingPunct="1"/>
            <a:endParaRPr lang="en-US" b="0" smtClean="0">
              <a:solidFill>
                <a:schemeClr val="tx1"/>
              </a:solidFill>
              <a:cs typeface="Arial" charset="0"/>
            </a:endParaRPr>
          </a:p>
          <a:p>
            <a:pPr eaLnBrk="1" hangingPunct="1"/>
            <a:r>
              <a:rPr lang="en-US" b="0" smtClean="0">
                <a:solidFill>
                  <a:schemeClr val="tx1"/>
                </a:solidFill>
                <a:cs typeface="Arial" charset="0"/>
              </a:rPr>
              <a:t>$1.3 billion less in treatment costs (in 2006 dollars) </a:t>
            </a:r>
            <a:br>
              <a:rPr lang="en-US" b="0" smtClean="0">
                <a:solidFill>
                  <a:schemeClr val="tx1"/>
                </a:solidFill>
                <a:cs typeface="Arial" charset="0"/>
              </a:rPr>
            </a:br>
            <a:endParaRPr lang="en-US" smtClean="0">
              <a:solidFill>
                <a:schemeClr val="tx1"/>
              </a:solidFill>
            </a:endParaRPr>
          </a:p>
        </p:txBody>
      </p:sp>
      <p:pic>
        <p:nvPicPr>
          <p:cNvPr id="21507" name="Picture 3"/>
          <p:cNvPicPr>
            <a:picLocks noChangeAspect="1" noChangeArrowheads="1"/>
          </p:cNvPicPr>
          <p:nvPr/>
        </p:nvPicPr>
        <p:blipFill>
          <a:blip r:embed="rId2" cstate="print"/>
          <a:srcRect/>
          <a:stretch>
            <a:fillRect/>
          </a:stretch>
        </p:blipFill>
        <p:spPr bwMode="auto">
          <a:xfrm>
            <a:off x="333375" y="409575"/>
            <a:ext cx="4619625" cy="5991225"/>
          </a:xfrm>
          <a:prstGeom prst="rect">
            <a:avLst/>
          </a:prstGeom>
          <a:noFill/>
          <a:ln w="9525">
            <a:solidFill>
              <a:schemeClr val="bg2">
                <a:lumMod val="50000"/>
              </a:schemeClr>
            </a:solidFill>
            <a:miter lim="800000"/>
            <a:headEnd/>
            <a:tailEnd/>
          </a:ln>
        </p:spPr>
      </p:pic>
    </p:spTree>
    <p:extLst>
      <p:ext uri="{BB962C8B-B14F-4D97-AF65-F5344CB8AC3E}">
        <p14:creationId xmlns:p14="http://schemas.microsoft.com/office/powerpoint/2010/main" val="33172919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0"/>
          <p:cNvSpPr>
            <a:spLocks noGrp="1" noChangeArrowheads="1"/>
          </p:cNvSpPr>
          <p:nvPr>
            <p:ph type="title" idx="4294967295"/>
          </p:nvPr>
        </p:nvSpPr>
        <p:spPr bwMode="auto">
          <a:xfrm>
            <a:off x="228600" y="381000"/>
            <a:ext cx="8686800" cy="1219200"/>
          </a:xfrm>
          <a:prstGeom prst="rect">
            <a:avLst/>
          </a:prstGeom>
          <a:noFill/>
          <a:ln>
            <a:miter lim="800000"/>
            <a:headEnd/>
            <a:tailEnd/>
          </a:ln>
        </p:spPr>
        <p:txBody>
          <a:bodyPr/>
          <a:lstStyle/>
          <a:p>
            <a:pPr eaLnBrk="1" hangingPunct="1"/>
            <a:r>
              <a:rPr lang="en-US" sz="3600" b="1" dirty="0" smtClean="0">
                <a:solidFill>
                  <a:srgbClr val="003399"/>
                </a:solidFill>
                <a:latin typeface="Arial" charset="0"/>
                <a:ea typeface="MS PGothic" pitchFamily="34" charset="-128"/>
              </a:rPr>
              <a:t>2011-2015 Returns on Global Stop TB Plan Investment</a:t>
            </a:r>
          </a:p>
        </p:txBody>
      </p:sp>
      <p:graphicFrame>
        <p:nvGraphicFramePr>
          <p:cNvPr id="144387" name="Group 3"/>
          <p:cNvGraphicFramePr>
            <a:graphicFrameLocks noGrp="1"/>
          </p:cNvGraphicFramePr>
          <p:nvPr>
            <p:ph idx="4294967295"/>
          </p:nvPr>
        </p:nvGraphicFramePr>
        <p:xfrm>
          <a:off x="609600" y="1752600"/>
          <a:ext cx="8013700" cy="3625851"/>
        </p:xfrm>
        <a:graphic>
          <a:graphicData uri="http://schemas.openxmlformats.org/drawingml/2006/table">
            <a:tbl>
              <a:tblPr/>
              <a:tblGrid>
                <a:gridCol w="4972050"/>
                <a:gridCol w="3041650"/>
              </a:tblGrid>
              <a:tr h="650875">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fr-FR" sz="2800" b="1" i="0" u="none" strike="noStrike" cap="none" normalizeH="0" baseline="0" dirty="0" smtClean="0">
                        <a:ln>
                          <a:noFill/>
                        </a:ln>
                        <a:solidFill>
                          <a:schemeClr val="bg1"/>
                        </a:solidFill>
                        <a:effectLst/>
                        <a:latin typeface="Arial" charset="0"/>
                        <a:ea typeface="ＭＳ Ｐゴシック" pitchFamily="34" charset="-128"/>
                        <a:cs typeface="Arial" charset="0"/>
                      </a:endParaRP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smtClean="0">
                          <a:ln>
                            <a:noFill/>
                          </a:ln>
                          <a:solidFill>
                            <a:schemeClr val="bg1"/>
                          </a:solidFill>
                          <a:effectLst/>
                          <a:latin typeface="Arial" charset="0"/>
                          <a:ea typeface="ＭＳ Ｐゴシック" pitchFamily="34" charset="-128"/>
                          <a:cs typeface="Arial" charset="0"/>
                        </a:rPr>
                        <a:t>Cost/Returns</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0000"/>
                    </a:solidFill>
                  </a:tcPr>
                </a:tc>
              </a:tr>
              <a:tr h="665163">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Arial" charset="0"/>
                          <a:ea typeface="ＭＳ Ｐゴシック" pitchFamily="34" charset="-128"/>
                          <a:cs typeface="Arial" charset="0"/>
                        </a:rPr>
                        <a:t>Total investment in TB control</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Arial" charset="0"/>
                          <a:ea typeface="ＭＳ Ｐゴシック" pitchFamily="34" charset="-128"/>
                          <a:cs typeface="Arial" charset="0"/>
                        </a:rPr>
                        <a:t>US$36.9 billion</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708025">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Arial" charset="0"/>
                          <a:ea typeface="ＭＳ Ｐゴシック" pitchFamily="34" charset="-128"/>
                          <a:cs typeface="Arial" charset="0"/>
                        </a:rPr>
                        <a:t>Lives saved</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Arial" charset="0"/>
                          <a:ea typeface="ＭＳ Ｐゴシック" pitchFamily="34" charset="-128"/>
                          <a:cs typeface="Arial" charset="0"/>
                        </a:rPr>
                        <a:t>~14 million</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657225">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cs typeface="Arial" charset="0"/>
                        </a:rPr>
                        <a:t>Life years gained</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Arial" charset="0"/>
                          <a:ea typeface="ＭＳ Ｐゴシック" pitchFamily="34" charset="-128"/>
                          <a:cs typeface="Arial" charset="0"/>
                        </a:rPr>
                        <a:t>~ 280 million</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944563">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cs typeface="Arial" charset="0"/>
                        </a:rPr>
                        <a:t>Cost per life year gained</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cs typeface="Arial" charset="0"/>
                        </a:rPr>
                        <a:t>~ US$130 </a:t>
                      </a:r>
                    </a:p>
                  </a:txBody>
                  <a:tcPr marT="45711" marB="45711"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bl>
          </a:graphicData>
        </a:graphic>
      </p:graphicFrame>
      <p:sp>
        <p:nvSpPr>
          <p:cNvPr id="44055" name="Text Box 23"/>
          <p:cNvSpPr txBox="1">
            <a:spLocks noChangeArrowheads="1"/>
          </p:cNvSpPr>
          <p:nvPr/>
        </p:nvSpPr>
        <p:spPr bwMode="auto">
          <a:xfrm>
            <a:off x="1219200" y="5486400"/>
            <a:ext cx="7264400" cy="923925"/>
          </a:xfrm>
          <a:prstGeom prst="rect">
            <a:avLst/>
          </a:prstGeom>
          <a:noFill/>
          <a:ln w="9525" algn="ctr">
            <a:noFill/>
            <a:miter lim="800000"/>
            <a:headEnd/>
            <a:tailEnd/>
          </a:ln>
        </p:spPr>
        <p:txBody>
          <a:bodyPr>
            <a:spAutoFit/>
          </a:bodyPr>
          <a:lstStyle/>
          <a:p>
            <a:r>
              <a:rPr lang="en-GB" i="1" dirty="0"/>
              <a:t>NB: in HIV 2011-2020 investment framework, 7.4 million lives saved, 29.4 million life years gained over 10 years, for additional investment of US$46.5 billion and cost per life year gained of about US$ 1,000</a:t>
            </a:r>
          </a:p>
        </p:txBody>
      </p:sp>
      <p:sp>
        <p:nvSpPr>
          <p:cNvPr id="44056" name="TextBox 4"/>
          <p:cNvSpPr txBox="1">
            <a:spLocks noChangeArrowheads="1"/>
          </p:cNvSpPr>
          <p:nvPr/>
        </p:nvSpPr>
        <p:spPr bwMode="auto">
          <a:xfrm>
            <a:off x="533400" y="6477000"/>
            <a:ext cx="5307013" cy="369888"/>
          </a:xfrm>
          <a:prstGeom prst="rect">
            <a:avLst/>
          </a:prstGeom>
          <a:noFill/>
          <a:ln w="9525">
            <a:noFill/>
            <a:miter lim="800000"/>
            <a:headEnd/>
            <a:tailEnd/>
          </a:ln>
        </p:spPr>
        <p:txBody>
          <a:bodyPr wrap="none">
            <a:spAutoFit/>
          </a:bodyPr>
          <a:lstStyle/>
          <a:p>
            <a:r>
              <a:rPr lang="en-US"/>
              <a:t>Source: Floyd K. WHO Stop TB Department,  Jan 2012</a:t>
            </a:r>
          </a:p>
        </p:txBody>
      </p:sp>
    </p:spTree>
    <p:extLst>
      <p:ext uri="{BB962C8B-B14F-4D97-AF65-F5344CB8AC3E}">
        <p14:creationId xmlns:p14="http://schemas.microsoft.com/office/powerpoint/2010/main" val="21112148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3124200"/>
          </a:xfrm>
        </p:spPr>
        <p:txBody>
          <a:bodyPr/>
          <a:lstStyle/>
          <a:p>
            <a:r>
              <a:rPr lang="en-US" b="1" dirty="0" smtClean="0"/>
              <a:t>Thank You</a:t>
            </a:r>
            <a:br>
              <a:rPr lang="en-US" b="1" dirty="0" smtClean="0"/>
            </a:br>
            <a:r>
              <a:rPr lang="en-US" dirty="0"/>
              <a:t/>
            </a:r>
            <a:br>
              <a:rPr lang="en-US" dirty="0"/>
            </a:br>
            <a:r>
              <a:rPr lang="en-US" sz="2800" dirty="0"/>
              <a:t>The findings and conclusions presented here do not necessarily represent the official position of the Centers for Disease Control and Prevention</a:t>
            </a:r>
            <a:r>
              <a:rPr lang="en-US" dirty="0"/>
              <a:t/>
            </a:r>
            <a:br>
              <a:rPr lang="en-US" dirty="0"/>
            </a:br>
            <a:endParaRPr lang="en-US" dirty="0"/>
          </a:p>
        </p:txBody>
      </p:sp>
    </p:spTree>
    <p:extLst>
      <p:ext uri="{BB962C8B-B14F-4D97-AF65-F5344CB8AC3E}">
        <p14:creationId xmlns:p14="http://schemas.microsoft.com/office/powerpoint/2010/main" val="740021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1838"/>
          </a:xfrm>
        </p:spPr>
        <p:txBody>
          <a:bodyPr/>
          <a:lstStyle/>
          <a:p>
            <a:r>
              <a:rPr lang="en-US" sz="3600" dirty="0" smtClean="0"/>
              <a:t>Overview</a:t>
            </a:r>
            <a:endParaRPr lang="en-US" sz="3600" dirty="0"/>
          </a:p>
        </p:txBody>
      </p:sp>
      <p:sp>
        <p:nvSpPr>
          <p:cNvPr id="3" name="Content Placeholder 2"/>
          <p:cNvSpPr>
            <a:spLocks noGrp="1"/>
          </p:cNvSpPr>
          <p:nvPr>
            <p:ph idx="1"/>
          </p:nvPr>
        </p:nvSpPr>
        <p:spPr>
          <a:xfrm>
            <a:off x="457200" y="1447800"/>
            <a:ext cx="8229600" cy="4419600"/>
          </a:xfrm>
        </p:spPr>
        <p:txBody>
          <a:bodyPr/>
          <a:lstStyle/>
          <a:p>
            <a:r>
              <a:rPr lang="en-US" dirty="0" smtClean="0"/>
              <a:t>Smallpox eradication and its lessons</a:t>
            </a:r>
          </a:p>
          <a:p>
            <a:endParaRPr lang="en-US" dirty="0"/>
          </a:p>
          <a:p>
            <a:r>
              <a:rPr lang="en-US" dirty="0" smtClean="0"/>
              <a:t>TB resurgence in U.S., response and recovery</a:t>
            </a:r>
          </a:p>
          <a:p>
            <a:endParaRPr lang="en-US" dirty="0" smtClean="0"/>
          </a:p>
          <a:p>
            <a:r>
              <a:rPr lang="en-US" dirty="0" smtClean="0"/>
              <a:t>Challenges to TB elimination must bridge</a:t>
            </a:r>
            <a:r>
              <a:rPr lang="en-US" dirty="0"/>
              <a:t> </a:t>
            </a:r>
            <a:r>
              <a:rPr lang="en-US" dirty="0" smtClean="0"/>
              <a:t>three gaps in:</a:t>
            </a:r>
          </a:p>
          <a:p>
            <a:pPr lvl="1"/>
            <a:r>
              <a:rPr lang="en-US" sz="2400" b="1" dirty="0" smtClean="0"/>
              <a:t>Implementation</a:t>
            </a:r>
          </a:p>
          <a:p>
            <a:pPr lvl="1"/>
            <a:r>
              <a:rPr lang="en-US" sz="2400" b="1" dirty="0" smtClean="0"/>
              <a:t>Knowledge</a:t>
            </a:r>
          </a:p>
          <a:p>
            <a:pPr lvl="1"/>
            <a:r>
              <a:rPr lang="en-US" sz="2400" b="1" dirty="0" smtClean="0"/>
              <a:t>Ambition</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idx="1"/>
          </p:nvPr>
        </p:nvPicPr>
        <p:blipFill>
          <a:blip r:embed="rId2" cstate="print"/>
          <a:srcRect/>
          <a:stretch>
            <a:fillRect/>
          </a:stretch>
        </p:blipFill>
        <p:spPr bwMode="auto">
          <a:xfrm>
            <a:off x="1130559" y="381000"/>
            <a:ext cx="6749143" cy="2133600"/>
          </a:xfrm>
          <a:prstGeom prst="rect">
            <a:avLst/>
          </a:prstGeom>
          <a:noFill/>
          <a:ln w="9525">
            <a:noFill/>
            <a:miter lim="800000"/>
            <a:headEnd/>
            <a:tailEnd/>
          </a:ln>
        </p:spPr>
      </p:pic>
      <p:pic>
        <p:nvPicPr>
          <p:cNvPr id="120835" name="Picture 3"/>
          <p:cNvPicPr>
            <a:picLocks noChangeAspect="1" noChangeArrowheads="1"/>
          </p:cNvPicPr>
          <p:nvPr/>
        </p:nvPicPr>
        <p:blipFill>
          <a:blip r:embed="rId3" cstate="print"/>
          <a:srcRect/>
          <a:stretch>
            <a:fillRect/>
          </a:stretch>
        </p:blipFill>
        <p:spPr bwMode="auto">
          <a:xfrm>
            <a:off x="2028825" y="2590800"/>
            <a:ext cx="5057775" cy="781050"/>
          </a:xfrm>
          <a:prstGeom prst="rect">
            <a:avLst/>
          </a:prstGeom>
          <a:noFill/>
          <a:ln w="9525">
            <a:noFill/>
            <a:miter lim="800000"/>
            <a:headEnd/>
            <a:tailEnd/>
          </a:ln>
        </p:spPr>
      </p:pic>
      <p:pic>
        <p:nvPicPr>
          <p:cNvPr id="120836" name="Picture 4"/>
          <p:cNvPicPr>
            <a:picLocks noChangeAspect="1" noChangeArrowheads="1"/>
          </p:cNvPicPr>
          <p:nvPr/>
        </p:nvPicPr>
        <p:blipFill>
          <a:blip r:embed="rId4" cstate="print"/>
          <a:srcRect/>
          <a:stretch>
            <a:fillRect/>
          </a:stretch>
        </p:blipFill>
        <p:spPr bwMode="auto">
          <a:xfrm>
            <a:off x="2133600" y="3581400"/>
            <a:ext cx="4810125" cy="723900"/>
          </a:xfrm>
          <a:prstGeom prst="rect">
            <a:avLst/>
          </a:prstGeom>
          <a:noFill/>
          <a:ln w="9525">
            <a:noFill/>
            <a:miter lim="800000"/>
            <a:headEnd/>
            <a:tailEnd/>
          </a:ln>
        </p:spPr>
      </p:pic>
      <p:pic>
        <p:nvPicPr>
          <p:cNvPr id="120837" name="Picture 5"/>
          <p:cNvPicPr>
            <a:picLocks noChangeAspect="1" noChangeArrowheads="1"/>
          </p:cNvPicPr>
          <p:nvPr/>
        </p:nvPicPr>
        <p:blipFill>
          <a:blip r:embed="rId5" cstate="print"/>
          <a:srcRect/>
          <a:stretch>
            <a:fillRect/>
          </a:stretch>
        </p:blipFill>
        <p:spPr bwMode="auto">
          <a:xfrm>
            <a:off x="1676400" y="4724400"/>
            <a:ext cx="5743576" cy="1371600"/>
          </a:xfrm>
          <a:prstGeom prst="rect">
            <a:avLst/>
          </a:prstGeom>
          <a:noFill/>
          <a:ln w="12700">
            <a:solidFill>
              <a:schemeClr val="accent1"/>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r>
              <a:rPr lang="en-US" sz="3600" dirty="0" smtClean="0"/>
              <a:t>Smallpox Eradication Lessons</a:t>
            </a:r>
            <a:endParaRPr lang="en-US" sz="3600" dirty="0"/>
          </a:p>
        </p:txBody>
      </p:sp>
      <p:sp>
        <p:nvSpPr>
          <p:cNvPr id="3" name="Content Placeholder 2"/>
          <p:cNvSpPr>
            <a:spLocks noGrp="1"/>
          </p:cNvSpPr>
          <p:nvPr>
            <p:ph idx="1"/>
          </p:nvPr>
        </p:nvSpPr>
        <p:spPr>
          <a:xfrm>
            <a:off x="304800" y="838200"/>
            <a:ext cx="8534400" cy="5715000"/>
          </a:xfrm>
        </p:spPr>
        <p:txBody>
          <a:bodyPr/>
          <a:lstStyle/>
          <a:p>
            <a:r>
              <a:rPr lang="en-US" sz="2000" dirty="0" smtClean="0">
                <a:solidFill>
                  <a:schemeClr val="bg2">
                    <a:lumMod val="50000"/>
                  </a:schemeClr>
                </a:solidFill>
              </a:rPr>
              <a:t>Political commitment, coordination, and implementation</a:t>
            </a:r>
          </a:p>
          <a:p>
            <a:pPr lvl="1"/>
            <a:r>
              <a:rPr lang="en-US" dirty="0" smtClean="0">
                <a:solidFill>
                  <a:schemeClr val="bg2">
                    <a:lumMod val="50000"/>
                  </a:schemeClr>
                </a:solidFill>
              </a:rPr>
              <a:t>Decision by 1959 WHA, ratified in 1966 WHA with new resources</a:t>
            </a:r>
            <a:endParaRPr lang="en-US" b="0" dirty="0" smtClean="0">
              <a:solidFill>
                <a:schemeClr val="bg2">
                  <a:lumMod val="50000"/>
                </a:schemeClr>
              </a:solidFill>
            </a:endParaRPr>
          </a:p>
          <a:p>
            <a:r>
              <a:rPr lang="en-US" sz="2000" dirty="0" smtClean="0">
                <a:solidFill>
                  <a:schemeClr val="bg2">
                    <a:lumMod val="50000"/>
                  </a:schemeClr>
                </a:solidFill>
              </a:rPr>
              <a:t>Special program</a:t>
            </a:r>
          </a:p>
          <a:p>
            <a:pPr lvl="1"/>
            <a:r>
              <a:rPr lang="en-US" dirty="0" smtClean="0">
                <a:solidFill>
                  <a:schemeClr val="bg2">
                    <a:lumMod val="50000"/>
                  </a:schemeClr>
                </a:solidFill>
              </a:rPr>
              <a:t>Specifically targeted and time-limited</a:t>
            </a:r>
          </a:p>
          <a:p>
            <a:pPr lvl="1"/>
            <a:r>
              <a:rPr lang="en-US" dirty="0" smtClean="0">
                <a:solidFill>
                  <a:schemeClr val="bg2">
                    <a:lumMod val="50000"/>
                  </a:schemeClr>
                </a:solidFill>
              </a:rPr>
              <a:t>Adapted to local epidemiology and different local conditions</a:t>
            </a:r>
          </a:p>
          <a:p>
            <a:pPr lvl="1"/>
            <a:r>
              <a:rPr lang="en-US" b="0" dirty="0" smtClean="0">
                <a:solidFill>
                  <a:schemeClr val="bg2">
                    <a:lumMod val="50000"/>
                  </a:schemeClr>
                </a:solidFill>
              </a:rPr>
              <a:t>Identify and address set-backs</a:t>
            </a:r>
          </a:p>
          <a:p>
            <a:r>
              <a:rPr lang="en-US" sz="2000" dirty="0" smtClean="0">
                <a:solidFill>
                  <a:schemeClr val="bg2">
                    <a:lumMod val="50000"/>
                  </a:schemeClr>
                </a:solidFill>
              </a:rPr>
              <a:t>Defined objectives and goals</a:t>
            </a:r>
          </a:p>
          <a:p>
            <a:pPr lvl="1"/>
            <a:r>
              <a:rPr lang="en-US" dirty="0" smtClean="0">
                <a:solidFill>
                  <a:schemeClr val="bg2">
                    <a:lumMod val="50000"/>
                  </a:schemeClr>
                </a:solidFill>
              </a:rPr>
              <a:t>Complete disease reporting and nil incidence</a:t>
            </a:r>
          </a:p>
          <a:p>
            <a:pPr lvl="1"/>
            <a:r>
              <a:rPr lang="en-US" b="0" dirty="0" smtClean="0">
                <a:solidFill>
                  <a:schemeClr val="bg2">
                    <a:lumMod val="50000"/>
                  </a:schemeClr>
                </a:solidFill>
              </a:rPr>
              <a:t>Discover cases and contain outbreaks within 2 weeks</a:t>
            </a:r>
          </a:p>
          <a:p>
            <a:r>
              <a:rPr lang="en-US" sz="2000" dirty="0" smtClean="0">
                <a:solidFill>
                  <a:schemeClr val="bg2">
                    <a:lumMod val="50000"/>
                  </a:schemeClr>
                </a:solidFill>
              </a:rPr>
              <a:t>Quality control and program management</a:t>
            </a:r>
          </a:p>
          <a:p>
            <a:pPr lvl="1"/>
            <a:r>
              <a:rPr lang="en-US" dirty="0" smtClean="0">
                <a:solidFill>
                  <a:schemeClr val="bg2">
                    <a:lumMod val="50000"/>
                  </a:schemeClr>
                </a:solidFill>
              </a:rPr>
              <a:t>Network of professional staff:  “many thousands of  health staff received training in the execution of vaccination </a:t>
            </a:r>
            <a:r>
              <a:rPr lang="en-US" dirty="0" err="1" smtClean="0">
                <a:solidFill>
                  <a:schemeClr val="bg2">
                    <a:lumMod val="50000"/>
                  </a:schemeClr>
                </a:solidFill>
              </a:rPr>
              <a:t>programmes</a:t>
            </a:r>
            <a:r>
              <a:rPr lang="en-US" dirty="0" smtClean="0">
                <a:solidFill>
                  <a:schemeClr val="bg2">
                    <a:lumMod val="50000"/>
                  </a:schemeClr>
                </a:solidFill>
              </a:rPr>
              <a:t> and in field epidemiology” </a:t>
            </a:r>
            <a:endParaRPr lang="en-US" b="0" dirty="0" smtClean="0">
              <a:solidFill>
                <a:schemeClr val="bg2">
                  <a:lumMod val="50000"/>
                </a:schemeClr>
              </a:solidFill>
            </a:endParaRPr>
          </a:p>
          <a:p>
            <a:r>
              <a:rPr lang="en-US" sz="2000" dirty="0" smtClean="0">
                <a:solidFill>
                  <a:schemeClr val="bg2">
                    <a:lumMod val="50000"/>
                  </a:schemeClr>
                </a:solidFill>
              </a:rPr>
              <a:t>Research</a:t>
            </a:r>
          </a:p>
          <a:p>
            <a:pPr lvl="1"/>
            <a:r>
              <a:rPr lang="en-US" dirty="0" smtClean="0">
                <a:solidFill>
                  <a:schemeClr val="bg2">
                    <a:lumMod val="50000"/>
                  </a:schemeClr>
                </a:solidFill>
              </a:rPr>
              <a:t>Better methods for quality vaccine production and targeted delivery</a:t>
            </a:r>
            <a:endParaRPr lang="en-US" b="0" dirty="0" smtClean="0">
              <a:solidFill>
                <a:schemeClr val="bg2">
                  <a:lumMod val="50000"/>
                </a:schemeClr>
              </a:solidFill>
            </a:endParaRPr>
          </a:p>
          <a:p>
            <a:r>
              <a:rPr lang="en-US" sz="2000" dirty="0" smtClean="0">
                <a:solidFill>
                  <a:schemeClr val="bg2">
                    <a:lumMod val="50000"/>
                  </a:schemeClr>
                </a:solidFill>
              </a:rPr>
              <a:t>Certification,  Costs</a:t>
            </a:r>
          </a:p>
          <a:p>
            <a:endParaRPr lang="en-US" sz="2000" b="0" dirty="0"/>
          </a:p>
        </p:txBody>
      </p:sp>
      <p:pic>
        <p:nvPicPr>
          <p:cNvPr id="121862" name="Picture 6"/>
          <p:cNvPicPr>
            <a:picLocks noChangeAspect="1" noChangeArrowheads="1"/>
          </p:cNvPicPr>
          <p:nvPr/>
        </p:nvPicPr>
        <p:blipFill>
          <a:blip r:embed="rId2" cstate="print"/>
          <a:srcRect/>
          <a:stretch>
            <a:fillRect/>
          </a:stretch>
        </p:blipFill>
        <p:spPr bwMode="auto">
          <a:xfrm>
            <a:off x="7032551" y="2819400"/>
            <a:ext cx="1882849" cy="134937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74663" y="228600"/>
            <a:ext cx="8262937" cy="9906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cs typeface="Arial" charset="0"/>
              </a:rPr>
              <a:t>Resurgent TB in U.S.</a:t>
            </a:r>
            <a:r>
              <a:rPr lang="en-US" sz="3600" dirty="0" smtClean="0">
                <a:cs typeface="Arial" charset="0"/>
              </a:rPr>
              <a:t/>
            </a:r>
            <a:br>
              <a:rPr lang="en-US" sz="3600" dirty="0" smtClean="0">
                <a:cs typeface="Arial" charset="0"/>
              </a:rPr>
            </a:br>
            <a:r>
              <a:rPr lang="en-US" sz="3200" dirty="0" smtClean="0">
                <a:cs typeface="Arial" charset="0"/>
              </a:rPr>
              <a:t>Trends reversal, excess morbidity, 1985-1992</a:t>
            </a:r>
          </a:p>
        </p:txBody>
      </p:sp>
      <p:pic>
        <p:nvPicPr>
          <p:cNvPr id="13315" name="Picture 3" descr="tb1"/>
          <p:cNvPicPr>
            <a:picLocks noChangeAspect="1" noChangeArrowheads="1"/>
          </p:cNvPicPr>
          <p:nvPr/>
        </p:nvPicPr>
        <p:blipFill>
          <a:blip r:embed="rId3" cstate="print"/>
          <a:srcRect/>
          <a:stretch>
            <a:fillRect/>
          </a:stretch>
        </p:blipFill>
        <p:spPr bwMode="auto">
          <a:xfrm>
            <a:off x="381000" y="1295400"/>
            <a:ext cx="6248400" cy="4937125"/>
          </a:xfrm>
          <a:prstGeom prst="rect">
            <a:avLst/>
          </a:prstGeom>
          <a:noFill/>
          <a:ln w="9525">
            <a:noFill/>
            <a:miter lim="800000"/>
            <a:headEnd/>
            <a:tailEnd/>
          </a:ln>
        </p:spPr>
      </p:pic>
      <p:sp>
        <p:nvSpPr>
          <p:cNvPr id="13316" name="Text Box 4"/>
          <p:cNvSpPr txBox="1">
            <a:spLocks noChangeArrowheads="1"/>
          </p:cNvSpPr>
          <p:nvPr/>
        </p:nvSpPr>
        <p:spPr bwMode="auto">
          <a:xfrm>
            <a:off x="533400" y="6457950"/>
            <a:ext cx="5486400" cy="400050"/>
          </a:xfrm>
          <a:prstGeom prst="rect">
            <a:avLst/>
          </a:prstGeom>
          <a:noFill/>
          <a:ln w="9525">
            <a:noFill/>
            <a:miter lim="800000"/>
            <a:headEnd/>
            <a:tailEnd/>
          </a:ln>
        </p:spPr>
        <p:txBody>
          <a:bodyPr>
            <a:spAutoFit/>
          </a:bodyPr>
          <a:lstStyle/>
          <a:p>
            <a:pPr>
              <a:spcBef>
                <a:spcPct val="50000"/>
              </a:spcBef>
            </a:pPr>
            <a:r>
              <a:rPr lang="en-US" sz="2000" dirty="0"/>
              <a:t>Cantwell MF, et al. </a:t>
            </a:r>
            <a:r>
              <a:rPr lang="en-US" sz="2000" i="1" dirty="0"/>
              <a:t>JAMA</a:t>
            </a:r>
            <a:r>
              <a:rPr lang="en-US" sz="2000" dirty="0"/>
              <a:t> 1994; 272:535-539</a:t>
            </a:r>
            <a:endParaRPr lang="en-US" dirty="0"/>
          </a:p>
        </p:txBody>
      </p:sp>
      <p:sp>
        <p:nvSpPr>
          <p:cNvPr id="7173" name="Text Box 5"/>
          <p:cNvSpPr txBox="1">
            <a:spLocks noChangeArrowheads="1"/>
          </p:cNvSpPr>
          <p:nvPr/>
        </p:nvSpPr>
        <p:spPr bwMode="auto">
          <a:xfrm>
            <a:off x="6705600" y="1214438"/>
            <a:ext cx="2133600" cy="5262562"/>
          </a:xfrm>
          <a:prstGeom prst="rect">
            <a:avLst/>
          </a:prstGeom>
          <a:solidFill>
            <a:schemeClr val="bg2">
              <a:lumMod val="20000"/>
              <a:lumOff val="80000"/>
            </a:schemeClr>
          </a:solidFill>
          <a:ln w="9525">
            <a:noFill/>
            <a:miter lim="800000"/>
            <a:headEnd/>
            <a:tailEnd/>
          </a:ln>
        </p:spPr>
        <p:txBody>
          <a:bodyPr>
            <a:spAutoFit/>
          </a:bodyPr>
          <a:lstStyle/>
          <a:p>
            <a:pPr>
              <a:defRPr/>
            </a:pPr>
            <a:r>
              <a:rPr lang="en-US" sz="2400" u="sng" dirty="0"/>
              <a:t>Associated</a:t>
            </a:r>
          </a:p>
          <a:p>
            <a:pPr>
              <a:defRPr/>
            </a:pPr>
            <a:r>
              <a:rPr lang="en-US" sz="2400" u="sng" dirty="0"/>
              <a:t>Conditions</a:t>
            </a:r>
          </a:p>
          <a:p>
            <a:pPr>
              <a:defRPr/>
            </a:pPr>
            <a:endParaRPr lang="en-US" sz="2400" dirty="0">
              <a:solidFill>
                <a:schemeClr val="bg2"/>
              </a:solidFill>
            </a:endParaRPr>
          </a:p>
          <a:p>
            <a:pPr>
              <a:buFontTx/>
              <a:buChar char="•"/>
              <a:defRPr/>
            </a:pPr>
            <a:r>
              <a:rPr lang="en-US" sz="2400" dirty="0">
                <a:solidFill>
                  <a:schemeClr val="bg2"/>
                </a:solidFill>
              </a:rPr>
              <a:t> Deficient </a:t>
            </a:r>
          </a:p>
          <a:p>
            <a:pPr>
              <a:defRPr/>
            </a:pPr>
            <a:r>
              <a:rPr lang="en-US" sz="2400" dirty="0">
                <a:solidFill>
                  <a:schemeClr val="bg2"/>
                </a:solidFill>
              </a:rPr>
              <a:t>  infrastructure </a:t>
            </a:r>
          </a:p>
          <a:p>
            <a:pPr>
              <a:defRPr/>
            </a:pPr>
            <a:endParaRPr lang="en-US" sz="2400" dirty="0">
              <a:solidFill>
                <a:schemeClr val="bg2"/>
              </a:solidFill>
            </a:endParaRPr>
          </a:p>
          <a:p>
            <a:pPr>
              <a:buFontTx/>
              <a:buChar char="•"/>
              <a:defRPr/>
            </a:pPr>
            <a:r>
              <a:rPr lang="en-US" sz="2400" dirty="0">
                <a:solidFill>
                  <a:schemeClr val="bg2"/>
                </a:solidFill>
              </a:rPr>
              <a:t> HIV epidemic</a:t>
            </a:r>
          </a:p>
          <a:p>
            <a:pPr>
              <a:buFontTx/>
              <a:buChar char="•"/>
              <a:defRPr/>
            </a:pPr>
            <a:endParaRPr lang="en-US" sz="2400" dirty="0">
              <a:solidFill>
                <a:schemeClr val="bg2"/>
              </a:solidFill>
            </a:endParaRPr>
          </a:p>
          <a:p>
            <a:pPr>
              <a:buFontTx/>
              <a:buChar char="•"/>
              <a:defRPr/>
            </a:pPr>
            <a:r>
              <a:rPr lang="en-US" sz="2400" dirty="0">
                <a:solidFill>
                  <a:schemeClr val="bg2"/>
                </a:solidFill>
              </a:rPr>
              <a:t> Immigration</a:t>
            </a:r>
          </a:p>
          <a:p>
            <a:pPr>
              <a:buFontTx/>
              <a:buChar char="•"/>
              <a:defRPr/>
            </a:pPr>
            <a:endParaRPr lang="en-US" sz="2400" dirty="0">
              <a:solidFill>
                <a:schemeClr val="bg2"/>
              </a:solidFill>
            </a:endParaRPr>
          </a:p>
          <a:p>
            <a:pPr>
              <a:buFontTx/>
              <a:buChar char="•"/>
              <a:defRPr/>
            </a:pPr>
            <a:r>
              <a:rPr lang="en-US" sz="2400" dirty="0">
                <a:solidFill>
                  <a:schemeClr val="bg2"/>
                </a:solidFill>
              </a:rPr>
              <a:t> Institutional </a:t>
            </a:r>
          </a:p>
          <a:p>
            <a:pPr>
              <a:defRPr/>
            </a:pPr>
            <a:r>
              <a:rPr lang="en-US" sz="2400" dirty="0">
                <a:solidFill>
                  <a:schemeClr val="bg2"/>
                </a:solidFill>
              </a:rPr>
              <a:t>  transmission</a:t>
            </a:r>
          </a:p>
          <a:p>
            <a:pPr>
              <a:defRPr/>
            </a:pPr>
            <a:endParaRPr lang="en-US" sz="2400" dirty="0">
              <a:solidFill>
                <a:schemeClr val="bg2"/>
              </a:solidFill>
            </a:endParaRPr>
          </a:p>
          <a:p>
            <a:pPr>
              <a:buFontTx/>
              <a:buChar char="•"/>
              <a:defRPr/>
            </a:pPr>
            <a:r>
              <a:rPr lang="en-US" sz="2400" dirty="0">
                <a:solidFill>
                  <a:schemeClr val="bg2"/>
                </a:solidFill>
              </a:rPr>
              <a:t> MDR-TB</a:t>
            </a:r>
          </a:p>
        </p:txBody>
      </p:sp>
    </p:spTree>
    <p:extLst>
      <p:ext uri="{BB962C8B-B14F-4D97-AF65-F5344CB8AC3E}">
        <p14:creationId xmlns:p14="http://schemas.microsoft.com/office/powerpoint/2010/main" val="16410401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648200"/>
            <a:ext cx="1981200" cy="60665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bwMode="auto">
          <a:xfrm>
            <a:off x="474663" y="304800"/>
            <a:ext cx="8194675"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smtClean="0">
                <a:cs typeface="Arial" charset="0"/>
              </a:rPr>
              <a:t>U.S. Response to TB Resurgence</a:t>
            </a:r>
          </a:p>
        </p:txBody>
      </p:sp>
      <p:graphicFrame>
        <p:nvGraphicFramePr>
          <p:cNvPr id="9219" name="Object 3"/>
          <p:cNvGraphicFramePr>
            <a:graphicFrameLocks noChangeAspect="1"/>
          </p:cNvGraphicFramePr>
          <p:nvPr/>
        </p:nvGraphicFramePr>
        <p:xfrm>
          <a:off x="6578600" y="4430713"/>
          <a:ext cx="2032000" cy="1873250"/>
        </p:xfrm>
        <a:graphic>
          <a:graphicData uri="http://schemas.openxmlformats.org/presentationml/2006/ole">
            <mc:AlternateContent xmlns:mc="http://schemas.openxmlformats.org/markup-compatibility/2006">
              <mc:Choice xmlns:v="urn:schemas-microsoft-com:vml" Requires="v">
                <p:oleObj spid="_x0000_s122903" name="Clip" r:id="rId5" imgW="762610" imgH="730606" progId="">
                  <p:embed/>
                </p:oleObj>
              </mc:Choice>
              <mc:Fallback>
                <p:oleObj name="Clip" r:id="rId5" imgW="762610" imgH="73060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8600" y="4430713"/>
                        <a:ext cx="2032000"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3706813" y="2065338"/>
          <a:ext cx="2008187" cy="1897062"/>
        </p:xfrm>
        <a:graphic>
          <a:graphicData uri="http://schemas.openxmlformats.org/presentationml/2006/ole">
            <mc:AlternateContent xmlns:mc="http://schemas.openxmlformats.org/markup-compatibility/2006">
              <mc:Choice xmlns:v="urn:schemas-microsoft-com:vml" Requires="v">
                <p:oleObj spid="_x0000_s122904" name="Clip" r:id="rId7" imgW="938174" imgH="727862" progId="">
                  <p:embed/>
                </p:oleObj>
              </mc:Choice>
              <mc:Fallback>
                <p:oleObj name="Clip" r:id="rId7" imgW="938174" imgH="7278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6813" y="2065338"/>
                        <a:ext cx="2008187" cy="189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6"/>
          <p:cNvGraphicFramePr>
            <a:graphicFrameLocks noChangeAspect="1"/>
          </p:cNvGraphicFramePr>
          <p:nvPr/>
        </p:nvGraphicFramePr>
        <p:xfrm>
          <a:off x="6559550" y="1824038"/>
          <a:ext cx="1746250" cy="1827212"/>
        </p:xfrm>
        <a:graphic>
          <a:graphicData uri="http://schemas.openxmlformats.org/presentationml/2006/ole">
            <mc:AlternateContent xmlns:mc="http://schemas.openxmlformats.org/markup-compatibility/2006">
              <mc:Choice xmlns:v="urn:schemas-microsoft-com:vml" Requires="v">
                <p:oleObj spid="_x0000_s122905" name="Clip" r:id="rId9" imgW="1052474" imgH="1015898" progId="">
                  <p:embed/>
                </p:oleObj>
              </mc:Choice>
              <mc:Fallback>
                <p:oleObj name="Clip" r:id="rId9" imgW="1052474" imgH="1015898"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9550" y="1824038"/>
                        <a:ext cx="1746250" cy="182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7"/>
          <p:cNvGraphicFramePr>
            <a:graphicFrameLocks noChangeAspect="1"/>
          </p:cNvGraphicFramePr>
          <p:nvPr/>
        </p:nvGraphicFramePr>
        <p:xfrm>
          <a:off x="203200" y="1905000"/>
          <a:ext cx="1557338" cy="1066800"/>
        </p:xfrm>
        <a:graphic>
          <a:graphicData uri="http://schemas.openxmlformats.org/presentationml/2006/ole">
            <mc:AlternateContent xmlns:mc="http://schemas.openxmlformats.org/markup-compatibility/2006">
              <mc:Choice xmlns:v="urn:schemas-microsoft-com:vml" Requires="v">
                <p:oleObj spid="_x0000_s122906" name="Clip" r:id="rId11" imgW="1622146" imgH="759866" progId="">
                  <p:embed/>
                </p:oleObj>
              </mc:Choice>
              <mc:Fallback>
                <p:oleObj name="Clip" r:id="rId11" imgW="1622146" imgH="759866"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200" y="1905000"/>
                        <a:ext cx="155733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8"/>
          <p:cNvGraphicFramePr>
            <a:graphicFrameLocks noChangeAspect="1"/>
          </p:cNvGraphicFramePr>
          <p:nvPr/>
        </p:nvGraphicFramePr>
        <p:xfrm>
          <a:off x="1844675" y="1676400"/>
          <a:ext cx="1355725" cy="1600200"/>
        </p:xfrm>
        <a:graphic>
          <a:graphicData uri="http://schemas.openxmlformats.org/presentationml/2006/ole">
            <mc:AlternateContent xmlns:mc="http://schemas.openxmlformats.org/markup-compatibility/2006">
              <mc:Choice xmlns:v="urn:schemas-microsoft-com:vml" Requires="v">
                <p:oleObj spid="_x0000_s122907" name="Clip" r:id="rId13" imgW="3321050" imgH="2940050" progId="">
                  <p:embed/>
                </p:oleObj>
              </mc:Choice>
              <mc:Fallback>
                <p:oleObj name="Clip" r:id="rId13" imgW="3321050" imgH="294005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4675" y="1676400"/>
                        <a:ext cx="1355725"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ext Box 9"/>
          <p:cNvSpPr txBox="1">
            <a:spLocks noChangeArrowheads="1"/>
          </p:cNvSpPr>
          <p:nvPr/>
        </p:nvSpPr>
        <p:spPr bwMode="auto">
          <a:xfrm>
            <a:off x="201613" y="990600"/>
            <a:ext cx="3452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lgn="ctr" eaLnBrk="1" hangingPunct="1"/>
            <a:r>
              <a:rPr lang="en-US" sz="2000">
                <a:solidFill>
                  <a:schemeClr val="bg2"/>
                </a:solidFill>
              </a:rPr>
              <a:t>National MDR-TB Action Plan,</a:t>
            </a:r>
          </a:p>
          <a:p>
            <a:pPr algn="ctr" eaLnBrk="1" hangingPunct="1"/>
            <a:r>
              <a:rPr lang="en-US" sz="2000">
                <a:solidFill>
                  <a:schemeClr val="bg2"/>
                </a:solidFill>
              </a:rPr>
              <a:t>Political Will &amp; New Resources</a:t>
            </a:r>
          </a:p>
        </p:txBody>
      </p:sp>
      <p:sp>
        <p:nvSpPr>
          <p:cNvPr id="9225" name="Text Box 10"/>
          <p:cNvSpPr txBox="1">
            <a:spLocks noChangeArrowheads="1"/>
          </p:cNvSpPr>
          <p:nvPr/>
        </p:nvSpPr>
        <p:spPr bwMode="auto">
          <a:xfrm>
            <a:off x="3594100" y="882650"/>
            <a:ext cx="2632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lgn="ctr" eaLnBrk="1" hangingPunct="1"/>
            <a:r>
              <a:rPr lang="en-US" sz="2000">
                <a:solidFill>
                  <a:schemeClr val="bg2"/>
                </a:solidFill>
              </a:rPr>
              <a:t>Rebuilt Infrastructure &amp; Training to </a:t>
            </a:r>
          </a:p>
          <a:p>
            <a:pPr algn="ctr" eaLnBrk="1" hangingPunct="1"/>
            <a:r>
              <a:rPr lang="en-US" sz="2000">
                <a:solidFill>
                  <a:schemeClr val="bg2"/>
                </a:solidFill>
              </a:rPr>
              <a:t>Improve Case</a:t>
            </a:r>
          </a:p>
          <a:p>
            <a:pPr algn="ctr" eaLnBrk="1" hangingPunct="1"/>
            <a:r>
              <a:rPr lang="en-US" sz="2000">
                <a:solidFill>
                  <a:schemeClr val="bg2"/>
                </a:solidFill>
              </a:rPr>
              <a:t> Identification </a:t>
            </a:r>
          </a:p>
        </p:txBody>
      </p:sp>
      <p:sp>
        <p:nvSpPr>
          <p:cNvPr id="9226" name="Text Box 11"/>
          <p:cNvSpPr txBox="1">
            <a:spLocks noChangeArrowheads="1"/>
          </p:cNvSpPr>
          <p:nvPr/>
        </p:nvSpPr>
        <p:spPr bwMode="auto">
          <a:xfrm>
            <a:off x="365125" y="3306763"/>
            <a:ext cx="23479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lgn="ctr" eaLnBrk="1" hangingPunct="1"/>
            <a:r>
              <a:rPr lang="en-US" sz="2000">
                <a:solidFill>
                  <a:schemeClr val="bg2"/>
                </a:solidFill>
              </a:rPr>
              <a:t>Updated Diagnostic Labs, </a:t>
            </a:r>
          </a:p>
          <a:p>
            <a:pPr algn="ctr" eaLnBrk="1" hangingPunct="1"/>
            <a:r>
              <a:rPr lang="en-US" sz="2000">
                <a:solidFill>
                  <a:schemeClr val="bg2"/>
                </a:solidFill>
              </a:rPr>
              <a:t>Real-time DST &amp; Fingerprinting</a:t>
            </a:r>
          </a:p>
        </p:txBody>
      </p:sp>
      <p:sp>
        <p:nvSpPr>
          <p:cNvPr id="9227" name="Text Box 12"/>
          <p:cNvSpPr txBox="1">
            <a:spLocks noChangeArrowheads="1"/>
          </p:cNvSpPr>
          <p:nvPr/>
        </p:nvSpPr>
        <p:spPr bwMode="auto">
          <a:xfrm>
            <a:off x="2667000" y="4016375"/>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lgn="ctr" eaLnBrk="1" hangingPunct="1"/>
            <a:r>
              <a:rPr lang="en-US" sz="2000" dirty="0">
                <a:solidFill>
                  <a:schemeClr val="bg2"/>
                </a:solidFill>
              </a:rPr>
              <a:t>Updated Infection Control &amp;</a:t>
            </a:r>
          </a:p>
          <a:p>
            <a:pPr algn="ctr" eaLnBrk="1" hangingPunct="1"/>
            <a:r>
              <a:rPr lang="en-US" sz="2000" dirty="0">
                <a:solidFill>
                  <a:schemeClr val="bg2"/>
                </a:solidFill>
              </a:rPr>
              <a:t>Treatment Recommendations</a:t>
            </a:r>
          </a:p>
        </p:txBody>
      </p:sp>
      <p:sp>
        <p:nvSpPr>
          <p:cNvPr id="9228" name="Text Box 13"/>
          <p:cNvSpPr txBox="1">
            <a:spLocks noChangeArrowheads="1"/>
          </p:cNvSpPr>
          <p:nvPr/>
        </p:nvSpPr>
        <p:spPr bwMode="auto">
          <a:xfrm>
            <a:off x="5969000" y="1120775"/>
            <a:ext cx="2990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lgn="ctr" eaLnBrk="1" hangingPunct="1"/>
            <a:r>
              <a:rPr lang="en-US" sz="2000" dirty="0">
                <a:solidFill>
                  <a:schemeClr val="bg2"/>
                </a:solidFill>
              </a:rPr>
              <a:t>Focus on DOT,  </a:t>
            </a:r>
            <a:r>
              <a:rPr lang="en-US" sz="2000" dirty="0" smtClean="0">
                <a:solidFill>
                  <a:schemeClr val="bg2"/>
                </a:solidFill>
              </a:rPr>
              <a:t>Outreach,</a:t>
            </a:r>
            <a:endParaRPr lang="en-US" sz="2000" dirty="0">
              <a:solidFill>
                <a:schemeClr val="bg2"/>
              </a:solidFill>
            </a:endParaRPr>
          </a:p>
          <a:p>
            <a:pPr algn="ctr" eaLnBrk="1" hangingPunct="1"/>
            <a:r>
              <a:rPr lang="en-US" sz="2000" dirty="0">
                <a:solidFill>
                  <a:schemeClr val="bg2"/>
                </a:solidFill>
              </a:rPr>
              <a:t>Improved Rx Completion</a:t>
            </a:r>
          </a:p>
        </p:txBody>
      </p:sp>
      <p:sp>
        <p:nvSpPr>
          <p:cNvPr id="9229" name="Text Box 14"/>
          <p:cNvSpPr txBox="1">
            <a:spLocks noChangeArrowheads="1"/>
          </p:cNvSpPr>
          <p:nvPr/>
        </p:nvSpPr>
        <p:spPr bwMode="auto">
          <a:xfrm>
            <a:off x="6477000" y="3794125"/>
            <a:ext cx="2319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yriad Web Pro" charset="0"/>
              </a:defRPr>
            </a:lvl1pPr>
            <a:lvl2pPr marL="742950" indent="-285750" eaLnBrk="0" hangingPunct="0">
              <a:defRPr>
                <a:solidFill>
                  <a:schemeClr val="tx1"/>
                </a:solidFill>
                <a:latin typeface="Myriad Web Pro" charset="0"/>
              </a:defRPr>
            </a:lvl2pPr>
            <a:lvl3pPr marL="1143000" indent="-228600" eaLnBrk="0" hangingPunct="0">
              <a:defRPr>
                <a:solidFill>
                  <a:schemeClr val="tx1"/>
                </a:solidFill>
                <a:latin typeface="Myriad Web Pro" charset="0"/>
              </a:defRPr>
            </a:lvl3pPr>
            <a:lvl4pPr marL="1600200" indent="-228600" eaLnBrk="0" hangingPunct="0">
              <a:defRPr>
                <a:solidFill>
                  <a:schemeClr val="tx1"/>
                </a:solidFill>
                <a:latin typeface="Myriad Web Pro" charset="0"/>
              </a:defRPr>
            </a:lvl4pPr>
            <a:lvl5pPr marL="2057400" indent="-228600" eaLnBrk="0" hangingPunct="0">
              <a:defRPr>
                <a:solidFill>
                  <a:schemeClr val="tx1"/>
                </a:solidFill>
                <a:latin typeface="Myriad Web Pro" charset="0"/>
              </a:defRPr>
            </a:lvl5pPr>
            <a:lvl6pPr marL="2514600" indent="-228600" eaLnBrk="0" fontAlgn="base" hangingPunct="0">
              <a:spcBef>
                <a:spcPct val="0"/>
              </a:spcBef>
              <a:spcAft>
                <a:spcPct val="0"/>
              </a:spcAft>
              <a:defRPr>
                <a:solidFill>
                  <a:schemeClr val="tx1"/>
                </a:solidFill>
                <a:latin typeface="Myriad Web Pro" charset="0"/>
              </a:defRPr>
            </a:lvl6pPr>
            <a:lvl7pPr marL="2971800" indent="-228600" eaLnBrk="0" fontAlgn="base" hangingPunct="0">
              <a:spcBef>
                <a:spcPct val="0"/>
              </a:spcBef>
              <a:spcAft>
                <a:spcPct val="0"/>
              </a:spcAft>
              <a:defRPr>
                <a:solidFill>
                  <a:schemeClr val="tx1"/>
                </a:solidFill>
                <a:latin typeface="Myriad Web Pro" charset="0"/>
              </a:defRPr>
            </a:lvl7pPr>
            <a:lvl8pPr marL="3429000" indent="-228600" eaLnBrk="0" fontAlgn="base" hangingPunct="0">
              <a:spcBef>
                <a:spcPct val="0"/>
              </a:spcBef>
              <a:spcAft>
                <a:spcPct val="0"/>
              </a:spcAft>
              <a:defRPr>
                <a:solidFill>
                  <a:schemeClr val="tx1"/>
                </a:solidFill>
                <a:latin typeface="Myriad Web Pro" charset="0"/>
              </a:defRPr>
            </a:lvl8pPr>
            <a:lvl9pPr marL="3886200" indent="-228600" eaLnBrk="0" fontAlgn="base" hangingPunct="0">
              <a:spcBef>
                <a:spcPct val="0"/>
              </a:spcBef>
              <a:spcAft>
                <a:spcPct val="0"/>
              </a:spcAft>
              <a:defRPr>
                <a:solidFill>
                  <a:schemeClr val="tx1"/>
                </a:solidFill>
                <a:latin typeface="Myriad Web Pro" charset="0"/>
              </a:defRPr>
            </a:lvl9pPr>
          </a:lstStyle>
          <a:p>
            <a:pPr algn="ctr" eaLnBrk="1" hangingPunct="1"/>
            <a:r>
              <a:rPr lang="en-US" sz="2000">
                <a:solidFill>
                  <a:schemeClr val="bg2"/>
                </a:solidFill>
              </a:rPr>
              <a:t>Rebuilt Research Capacity</a:t>
            </a:r>
          </a:p>
        </p:txBody>
      </p:sp>
      <p:pic>
        <p:nvPicPr>
          <p:cNvPr id="9232" name="Picture 6" descr="Bactec-mgit960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2000" y="4592269"/>
            <a:ext cx="1371600" cy="188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62200" y="4648200"/>
            <a:ext cx="2179638" cy="574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9335" name="Picture 7"/>
          <p:cNvPicPr>
            <a:picLocks noChangeAspect="1" noChangeArrowheads="1"/>
          </p:cNvPicPr>
          <p:nvPr/>
        </p:nvPicPr>
        <p:blipFill>
          <a:blip r:embed="rId17" cstate="print"/>
          <a:srcRect/>
          <a:stretch>
            <a:fillRect/>
          </a:stretch>
        </p:blipFill>
        <p:spPr bwMode="auto">
          <a:xfrm>
            <a:off x="2590800" y="5257800"/>
            <a:ext cx="3898900" cy="671412"/>
          </a:xfrm>
          <a:prstGeom prst="rect">
            <a:avLst/>
          </a:prstGeom>
          <a:noFill/>
          <a:ln w="9525">
            <a:solidFill>
              <a:schemeClr val="accent1"/>
            </a:solidFill>
            <a:miter lim="800000"/>
            <a:headEnd/>
            <a:tailEnd/>
          </a:ln>
        </p:spPr>
      </p:pic>
      <p:pic>
        <p:nvPicPr>
          <p:cNvPr id="99336" name="Picture 8"/>
          <p:cNvPicPr>
            <a:picLocks noChangeAspect="1" noChangeArrowheads="1"/>
          </p:cNvPicPr>
          <p:nvPr/>
        </p:nvPicPr>
        <p:blipFill>
          <a:blip r:embed="rId18" cstate="print"/>
          <a:srcRect/>
          <a:stretch>
            <a:fillRect/>
          </a:stretch>
        </p:blipFill>
        <p:spPr bwMode="auto">
          <a:xfrm>
            <a:off x="2971800" y="5943600"/>
            <a:ext cx="3249955" cy="8382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6375982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306122049"/>
              </p:ext>
            </p:extLst>
          </p:nvPr>
        </p:nvGraphicFramePr>
        <p:xfrm>
          <a:off x="685800" y="1371600"/>
          <a:ext cx="7848600"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0335" y="1752600"/>
            <a:ext cx="461665" cy="2862322"/>
          </a:xfrm>
          <a:prstGeom prst="rect">
            <a:avLst/>
          </a:prstGeom>
          <a:noFill/>
        </p:spPr>
        <p:txBody>
          <a:bodyPr vert="vert270" wrap="square" rtlCol="0">
            <a:spAutoFit/>
          </a:bodyPr>
          <a:lstStyle/>
          <a:p>
            <a:pPr algn="ctr"/>
            <a:r>
              <a:rPr lang="en-US" dirty="0" smtClean="0"/>
              <a:t>No. of Cases</a:t>
            </a:r>
            <a:endParaRPr lang="en-US" dirty="0"/>
          </a:p>
        </p:txBody>
      </p:sp>
      <p:sp>
        <p:nvSpPr>
          <p:cNvPr id="8" name="TextBox 7"/>
          <p:cNvSpPr txBox="1"/>
          <p:nvPr/>
        </p:nvSpPr>
        <p:spPr>
          <a:xfrm rot="5400000">
            <a:off x="4400729" y="4510206"/>
            <a:ext cx="461665" cy="2862322"/>
          </a:xfrm>
          <a:prstGeom prst="rect">
            <a:avLst/>
          </a:prstGeom>
          <a:noFill/>
        </p:spPr>
        <p:txBody>
          <a:bodyPr vert="vert270" wrap="square" rtlCol="0">
            <a:spAutoFit/>
          </a:bodyPr>
          <a:lstStyle/>
          <a:p>
            <a:pPr algn="ctr"/>
            <a:r>
              <a:rPr lang="en-US" dirty="0"/>
              <a:t>Year</a:t>
            </a:r>
          </a:p>
        </p:txBody>
      </p:sp>
      <p:sp>
        <p:nvSpPr>
          <p:cNvPr id="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a:lnSpc>
                <a:spcPct val="100000"/>
              </a:lnSpc>
            </a:pPr>
            <a:r>
              <a:rPr lang="en-US" sz="3600" dirty="0" smtClean="0">
                <a:cs typeface="Arial" charset="0"/>
              </a:rPr>
              <a:t>Reported TB Cases </a:t>
            </a:r>
            <a:br>
              <a:rPr lang="en-US" sz="3600" dirty="0" smtClean="0">
                <a:cs typeface="Arial" charset="0"/>
              </a:rPr>
            </a:br>
            <a:r>
              <a:rPr lang="en-US" sz="3600" dirty="0" smtClean="0">
                <a:cs typeface="Arial" charset="0"/>
              </a:rPr>
              <a:t>United States, 1982–2011*</a:t>
            </a:r>
            <a:endParaRPr lang="en-US" sz="3600" dirty="0" smtClean="0"/>
          </a:p>
        </p:txBody>
      </p:sp>
      <p:sp>
        <p:nvSpPr>
          <p:cNvPr id="10" name="Text Placeholder 3"/>
          <p:cNvSpPr>
            <a:spLocks noGrp="1"/>
          </p:cNvSpPr>
          <p:nvPr>
            <p:ph type="body" sz="quarter" idx="4294967295"/>
          </p:nvPr>
        </p:nvSpPr>
        <p:spPr bwMode="auto">
          <a:xfrm>
            <a:off x="381000" y="6553200"/>
            <a:ext cx="4648200" cy="304800"/>
          </a:xfrm>
          <a:prstGeom prst="rect">
            <a:avLst/>
          </a:prstGeom>
          <a:noFill/>
          <a:ln>
            <a:miter lim="800000"/>
            <a:headEnd/>
            <a:tailEnd/>
          </a:ln>
        </p:spPr>
        <p:txBody>
          <a:bodyPr vert="horz" wrap="square" lIns="91440" tIns="45720" rIns="91440" bIns="45720" numCol="1" compatLnSpc="1">
            <a:prstTxWarp prst="textNoShape">
              <a:avLst/>
            </a:prstTxWarp>
          </a:bodyPr>
          <a:lstStyle/>
          <a:p>
            <a:pPr algn="just">
              <a:buNone/>
            </a:pPr>
            <a:r>
              <a:rPr lang="en-US" sz="1200" dirty="0" smtClean="0"/>
              <a:t>Updated July 2012</a:t>
            </a:r>
          </a:p>
        </p:txBody>
      </p:sp>
      <p:sp>
        <p:nvSpPr>
          <p:cNvPr id="11" name="Rectangular Callout 10"/>
          <p:cNvSpPr/>
          <p:nvPr/>
        </p:nvSpPr>
        <p:spPr>
          <a:xfrm>
            <a:off x="6215123" y="1524000"/>
            <a:ext cx="2243077" cy="1143000"/>
          </a:xfrm>
          <a:prstGeom prst="wedgeRectCallout">
            <a:avLst>
              <a:gd name="adj1" fmla="val 39715"/>
              <a:gd name="adj2" fmla="val 14902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2"/>
                </a:solidFill>
              </a:rPr>
              <a:t>2011 </a:t>
            </a:r>
            <a:r>
              <a:rPr lang="en-US" dirty="0">
                <a:solidFill>
                  <a:schemeClr val="bg2"/>
                </a:solidFill>
              </a:rPr>
              <a:t>Data</a:t>
            </a:r>
          </a:p>
          <a:p>
            <a:pPr algn="ctr">
              <a:defRPr/>
            </a:pPr>
            <a:r>
              <a:rPr lang="en-US" dirty="0" smtClean="0">
                <a:solidFill>
                  <a:schemeClr val="bg2"/>
                </a:solidFill>
              </a:rPr>
              <a:t>10,528 </a:t>
            </a:r>
            <a:r>
              <a:rPr lang="en-US" dirty="0">
                <a:solidFill>
                  <a:schemeClr val="bg2"/>
                </a:solidFill>
              </a:rPr>
              <a:t>Cases</a:t>
            </a:r>
          </a:p>
          <a:p>
            <a:pPr algn="ctr">
              <a:defRPr/>
            </a:pPr>
            <a:r>
              <a:rPr lang="en-US" dirty="0" smtClean="0">
                <a:solidFill>
                  <a:schemeClr val="bg2"/>
                </a:solidFill>
              </a:rPr>
              <a:t>(Rate 3.4/100,000)</a:t>
            </a:r>
            <a:endParaRPr lang="en-US" dirty="0">
              <a:solidFill>
                <a:schemeClr val="bg2"/>
              </a:solidFill>
            </a:endParaRPr>
          </a:p>
        </p:txBody>
      </p:sp>
      <p:sp>
        <p:nvSpPr>
          <p:cNvPr id="12" name="Text Box 5"/>
          <p:cNvSpPr txBox="1">
            <a:spLocks noChangeArrowheads="1"/>
          </p:cNvSpPr>
          <p:nvPr/>
        </p:nvSpPr>
        <p:spPr bwMode="auto">
          <a:xfrm>
            <a:off x="2286000" y="2667000"/>
            <a:ext cx="1600200" cy="2308324"/>
          </a:xfrm>
          <a:prstGeom prst="rect">
            <a:avLst/>
          </a:prstGeom>
          <a:solidFill>
            <a:schemeClr val="accent1">
              <a:tint val="20000"/>
            </a:schemeClr>
          </a:solidFill>
          <a:ln w="9525">
            <a:solidFill>
              <a:schemeClr val="accent1"/>
            </a:solidFill>
            <a:miter lim="800000"/>
            <a:headEnd/>
            <a:tailEnd/>
          </a:ln>
        </p:spPr>
        <p:txBody>
          <a:bodyPr wrap="square">
            <a:spAutoFit/>
          </a:bodyPr>
          <a:lstStyle/>
          <a:p>
            <a:r>
              <a:rPr lang="en-US" sz="1600" u="sng" dirty="0" smtClean="0">
                <a:solidFill>
                  <a:schemeClr val="bg2"/>
                </a:solidFill>
              </a:rPr>
              <a:t>Resurgence</a:t>
            </a:r>
          </a:p>
          <a:p>
            <a:r>
              <a:rPr lang="en-US" sz="1600" u="sng" dirty="0" smtClean="0">
                <a:solidFill>
                  <a:schemeClr val="bg2"/>
                </a:solidFill>
              </a:rPr>
              <a:t>Associated w/</a:t>
            </a:r>
          </a:p>
          <a:p>
            <a:pPr>
              <a:buFontTx/>
              <a:buChar char="•"/>
            </a:pPr>
            <a:r>
              <a:rPr lang="en-US" sz="1600" dirty="0" smtClean="0">
                <a:solidFill>
                  <a:schemeClr val="bg2"/>
                </a:solidFill>
              </a:rPr>
              <a:t> Deficient </a:t>
            </a:r>
          </a:p>
          <a:p>
            <a:r>
              <a:rPr lang="en-US" sz="1600" dirty="0" smtClean="0">
                <a:solidFill>
                  <a:schemeClr val="bg2"/>
                </a:solidFill>
              </a:rPr>
              <a:t>  </a:t>
            </a:r>
            <a:r>
              <a:rPr lang="en-US" sz="1600" dirty="0">
                <a:solidFill>
                  <a:schemeClr val="bg2"/>
                </a:solidFill>
              </a:rPr>
              <a:t>infrastructure </a:t>
            </a:r>
          </a:p>
          <a:p>
            <a:pPr>
              <a:buFontTx/>
              <a:buChar char="•"/>
            </a:pPr>
            <a:r>
              <a:rPr lang="en-US" sz="1600" dirty="0" smtClean="0">
                <a:solidFill>
                  <a:schemeClr val="bg2"/>
                </a:solidFill>
              </a:rPr>
              <a:t> </a:t>
            </a:r>
            <a:r>
              <a:rPr lang="en-US" sz="1600" dirty="0">
                <a:solidFill>
                  <a:schemeClr val="bg2"/>
                </a:solidFill>
              </a:rPr>
              <a:t>HIV epidemic</a:t>
            </a:r>
          </a:p>
          <a:p>
            <a:pPr>
              <a:buFontTx/>
              <a:buChar char="•"/>
            </a:pPr>
            <a:r>
              <a:rPr lang="en-US" sz="1600" dirty="0" smtClean="0">
                <a:solidFill>
                  <a:schemeClr val="bg2"/>
                </a:solidFill>
              </a:rPr>
              <a:t> </a:t>
            </a:r>
            <a:r>
              <a:rPr lang="en-US" sz="1600" dirty="0">
                <a:solidFill>
                  <a:schemeClr val="bg2"/>
                </a:solidFill>
              </a:rPr>
              <a:t>Immigration</a:t>
            </a:r>
          </a:p>
          <a:p>
            <a:pPr>
              <a:buFontTx/>
              <a:buChar char="•"/>
            </a:pPr>
            <a:r>
              <a:rPr lang="en-US" sz="1600" dirty="0" smtClean="0">
                <a:solidFill>
                  <a:schemeClr val="bg2"/>
                </a:solidFill>
              </a:rPr>
              <a:t> </a:t>
            </a:r>
            <a:r>
              <a:rPr lang="en-US" sz="1600" dirty="0">
                <a:solidFill>
                  <a:schemeClr val="bg2"/>
                </a:solidFill>
              </a:rPr>
              <a:t>Institutional </a:t>
            </a:r>
          </a:p>
          <a:p>
            <a:r>
              <a:rPr lang="en-US" sz="1600" dirty="0">
                <a:solidFill>
                  <a:schemeClr val="bg2"/>
                </a:solidFill>
              </a:rPr>
              <a:t>  transmission</a:t>
            </a:r>
          </a:p>
          <a:p>
            <a:pPr>
              <a:buFontTx/>
              <a:buChar char="•"/>
            </a:pPr>
            <a:r>
              <a:rPr lang="en-US" sz="1600" dirty="0" smtClean="0">
                <a:solidFill>
                  <a:schemeClr val="bg2"/>
                </a:solidFill>
              </a:rPr>
              <a:t> MDR TB</a:t>
            </a:r>
            <a:endParaRPr lang="en-US" sz="1600" dirty="0">
              <a:solidFill>
                <a:schemeClr val="bg2"/>
              </a:solidFill>
            </a:endParaRPr>
          </a:p>
        </p:txBody>
      </p:sp>
    </p:spTree>
    <p:extLst>
      <p:ext uri="{BB962C8B-B14F-4D97-AF65-F5344CB8AC3E}">
        <p14:creationId xmlns:p14="http://schemas.microsoft.com/office/powerpoint/2010/main" val="2840988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pPr>
              <a:lnSpc>
                <a:spcPct val="100000"/>
              </a:lnSpc>
            </a:pPr>
            <a:r>
              <a:rPr lang="en-US" sz="3200" dirty="0" smtClean="0"/>
              <a:t>CDC TB Appropriations, FY1967–FY2000 and Reported TB Case Rates, 1967–1999</a:t>
            </a:r>
            <a:endParaRPr lang="en-US" sz="3200" dirty="0"/>
          </a:p>
        </p:txBody>
      </p:sp>
      <p:sp>
        <p:nvSpPr>
          <p:cNvPr id="4" name="Text Placeholder 3"/>
          <p:cNvSpPr>
            <a:spLocks noGrp="1"/>
          </p:cNvSpPr>
          <p:nvPr>
            <p:ph type="body" sz="quarter" idx="11"/>
          </p:nvPr>
        </p:nvSpPr>
        <p:spPr>
          <a:xfrm>
            <a:off x="76200" y="6553200"/>
            <a:ext cx="8991600" cy="304800"/>
          </a:xfrm>
        </p:spPr>
        <p:txBody>
          <a:bodyPr/>
          <a:lstStyle/>
          <a:p>
            <a:r>
              <a:rPr lang="en-US" sz="1600" b="1" dirty="0" smtClean="0"/>
              <a:t>IOM. Ending Neglect: the elimination of tuberculosis in the United States. </a:t>
            </a:r>
            <a:r>
              <a:rPr lang="en-US" sz="1600" b="1" dirty="0" err="1" smtClean="0"/>
              <a:t>Natl</a:t>
            </a:r>
            <a:r>
              <a:rPr lang="en-US" sz="1600" b="1" dirty="0" smtClean="0"/>
              <a:t> </a:t>
            </a:r>
            <a:r>
              <a:rPr lang="en-US" sz="1600" b="1" dirty="0" err="1" smtClean="0"/>
              <a:t>Acad</a:t>
            </a:r>
            <a:r>
              <a:rPr lang="en-US" sz="1600" b="1" dirty="0" smtClean="0"/>
              <a:t> Press, 2000</a:t>
            </a:r>
            <a:endParaRPr lang="en-US" sz="1600" b="1" dirty="0"/>
          </a:p>
        </p:txBody>
      </p:sp>
      <p:pic>
        <p:nvPicPr>
          <p:cNvPr id="1013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4237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4"/>
          <p:cNvSpPr>
            <a:spLocks noChangeArrowheads="1"/>
          </p:cNvSpPr>
          <p:nvPr/>
        </p:nvSpPr>
        <p:spPr bwMode="auto">
          <a:xfrm>
            <a:off x="2133600" y="4876800"/>
            <a:ext cx="2286000" cy="253425"/>
          </a:xfrm>
          <a:prstGeom prst="ellipse">
            <a:avLst/>
          </a:prstGeom>
          <a:noFill/>
          <a:ln w="22225">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9A6"/>
              </a:solidFill>
            </a:endParaRPr>
          </a:p>
        </p:txBody>
      </p:sp>
      <p:sp>
        <p:nvSpPr>
          <p:cNvPr id="5" name="Rectangle 4"/>
          <p:cNvSpPr/>
          <p:nvPr/>
        </p:nvSpPr>
        <p:spPr>
          <a:xfrm>
            <a:off x="1752600" y="4343400"/>
            <a:ext cx="3048000" cy="584775"/>
          </a:xfrm>
          <a:prstGeom prst="rect">
            <a:avLst/>
          </a:prstGeom>
        </p:spPr>
        <p:txBody>
          <a:bodyPr wrap="square">
            <a:spAutoFit/>
          </a:bodyPr>
          <a:lstStyle/>
          <a:p>
            <a:pPr algn="ctr"/>
            <a:r>
              <a:rPr lang="en-US" sz="1600" dirty="0">
                <a:solidFill>
                  <a:srgbClr val="C00000"/>
                </a:solidFill>
              </a:rPr>
              <a:t>Categorical </a:t>
            </a:r>
            <a:r>
              <a:rPr lang="en-US" sz="1600" dirty="0" smtClean="0">
                <a:solidFill>
                  <a:srgbClr val="C00000"/>
                </a:solidFill>
              </a:rPr>
              <a:t>TB Grants </a:t>
            </a:r>
            <a:r>
              <a:rPr lang="en-US" sz="1600" dirty="0">
                <a:solidFill>
                  <a:srgbClr val="C00000"/>
                </a:solidFill>
              </a:rPr>
              <a:t>Ceased</a:t>
            </a:r>
          </a:p>
          <a:p>
            <a:pPr algn="ctr"/>
            <a:r>
              <a:rPr lang="en-US" sz="1600" dirty="0" smtClean="0">
                <a:solidFill>
                  <a:srgbClr val="C00000"/>
                </a:solidFill>
              </a:rPr>
              <a:t>1972-1982*</a:t>
            </a:r>
            <a:endParaRPr lang="en-US" sz="1600" dirty="0">
              <a:solidFill>
                <a:srgbClr val="C00000"/>
              </a:solidFill>
            </a:endParaRPr>
          </a:p>
        </p:txBody>
      </p:sp>
      <p:sp>
        <p:nvSpPr>
          <p:cNvPr id="7" name="TextBox 6"/>
          <p:cNvSpPr txBox="1"/>
          <p:nvPr/>
        </p:nvSpPr>
        <p:spPr>
          <a:xfrm>
            <a:off x="301350" y="5646003"/>
            <a:ext cx="8537850" cy="830997"/>
          </a:xfrm>
          <a:prstGeom prst="rect">
            <a:avLst/>
          </a:prstGeom>
          <a:noFill/>
        </p:spPr>
        <p:txBody>
          <a:bodyPr wrap="none" rtlCol="0">
            <a:spAutoFit/>
          </a:bodyPr>
          <a:lstStyle/>
          <a:p>
            <a:r>
              <a:rPr lang="en-US" sz="1600" dirty="0" smtClean="0">
                <a:solidFill>
                  <a:srgbClr val="0039A6"/>
                </a:solidFill>
              </a:rPr>
              <a:t>* Categorical </a:t>
            </a:r>
            <a:r>
              <a:rPr lang="en-US" sz="1600" dirty="0">
                <a:solidFill>
                  <a:srgbClr val="0039A6"/>
                </a:solidFill>
              </a:rPr>
              <a:t>funding reappeared via emergency grants in 1980, but </a:t>
            </a:r>
            <a:r>
              <a:rPr lang="en-US" sz="1600" dirty="0" smtClean="0">
                <a:solidFill>
                  <a:srgbClr val="0039A6"/>
                </a:solidFill>
              </a:rPr>
              <a:t>amounted </a:t>
            </a:r>
            <a:r>
              <a:rPr lang="en-US" sz="1600" dirty="0">
                <a:solidFill>
                  <a:srgbClr val="0039A6"/>
                </a:solidFill>
              </a:rPr>
              <a:t>to only $</a:t>
            </a:r>
            <a:r>
              <a:rPr lang="en-US" sz="1600" dirty="0" smtClean="0">
                <a:solidFill>
                  <a:srgbClr val="0039A6"/>
                </a:solidFill>
              </a:rPr>
              <a:t>3.6M</a:t>
            </a:r>
          </a:p>
          <a:p>
            <a:r>
              <a:rPr lang="en-US" sz="1600" dirty="0" smtClean="0">
                <a:solidFill>
                  <a:srgbClr val="0039A6"/>
                </a:solidFill>
              </a:rPr>
              <a:t> </a:t>
            </a:r>
            <a:r>
              <a:rPr lang="en-US" sz="1600" dirty="0">
                <a:solidFill>
                  <a:srgbClr val="0039A6"/>
                </a:solidFill>
              </a:rPr>
              <a:t>in 1980 and $</a:t>
            </a:r>
            <a:r>
              <a:rPr lang="en-US" sz="1600" dirty="0" smtClean="0">
                <a:solidFill>
                  <a:srgbClr val="0039A6"/>
                </a:solidFill>
              </a:rPr>
              <a:t>3.7M </a:t>
            </a:r>
            <a:r>
              <a:rPr lang="en-US" sz="1600" dirty="0">
                <a:solidFill>
                  <a:srgbClr val="0039A6"/>
                </a:solidFill>
              </a:rPr>
              <a:t>in 1981. </a:t>
            </a:r>
            <a:r>
              <a:rPr lang="en-US" sz="1600" dirty="0" smtClean="0">
                <a:solidFill>
                  <a:srgbClr val="0039A6"/>
                </a:solidFill>
              </a:rPr>
              <a:t>“It </a:t>
            </a:r>
            <a:r>
              <a:rPr lang="en-US" sz="1600" dirty="0">
                <a:solidFill>
                  <a:srgbClr val="0039A6"/>
                </a:solidFill>
              </a:rPr>
              <a:t>was not until 1989 that funding reached the level </a:t>
            </a:r>
            <a:r>
              <a:rPr lang="en-US" sz="1600" dirty="0" smtClean="0">
                <a:solidFill>
                  <a:srgbClr val="0039A6"/>
                </a:solidFill>
              </a:rPr>
              <a:t>at which it had</a:t>
            </a:r>
          </a:p>
          <a:p>
            <a:r>
              <a:rPr lang="en-US" sz="1600" dirty="0" smtClean="0">
                <a:solidFill>
                  <a:srgbClr val="0039A6"/>
                </a:solidFill>
              </a:rPr>
              <a:t>peaked in 1969, before the institution of block grants.”</a:t>
            </a:r>
            <a:endParaRPr lang="en-US" sz="1600" dirty="0">
              <a:solidFill>
                <a:srgbClr val="0039A6"/>
              </a:solidFill>
            </a:endParaRPr>
          </a:p>
        </p:txBody>
      </p:sp>
      <p:sp>
        <p:nvSpPr>
          <p:cNvPr id="9" name="Text Box 6"/>
          <p:cNvSpPr txBox="1">
            <a:spLocks noChangeArrowheads="1"/>
          </p:cNvSpPr>
          <p:nvPr/>
        </p:nvSpPr>
        <p:spPr bwMode="auto">
          <a:xfrm>
            <a:off x="4876800" y="1981200"/>
            <a:ext cx="14457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rgbClr val="00FFFF"/>
                </a:solidFill>
                <a:latin typeface="Arial" pitchFamily="34" charset="0"/>
              </a:defRPr>
            </a:lvl1pPr>
            <a:lvl2pPr marL="742950" indent="-285750">
              <a:defRPr sz="3600" b="1">
                <a:solidFill>
                  <a:srgbClr val="00FFFF"/>
                </a:solidFill>
                <a:latin typeface="Arial" pitchFamily="34" charset="0"/>
              </a:defRPr>
            </a:lvl2pPr>
            <a:lvl3pPr marL="1143000" indent="-228600">
              <a:defRPr sz="3600" b="1">
                <a:solidFill>
                  <a:srgbClr val="00FFFF"/>
                </a:solidFill>
                <a:latin typeface="Arial" pitchFamily="34" charset="0"/>
              </a:defRPr>
            </a:lvl3pPr>
            <a:lvl4pPr marL="1600200" indent="-228600">
              <a:defRPr sz="3600" b="1">
                <a:solidFill>
                  <a:srgbClr val="00FFFF"/>
                </a:solidFill>
                <a:latin typeface="Arial" pitchFamily="34" charset="0"/>
              </a:defRPr>
            </a:lvl4pPr>
            <a:lvl5pPr marL="2057400" indent="-228600">
              <a:defRPr sz="3600" b="1">
                <a:solidFill>
                  <a:srgbClr val="00FFFF"/>
                </a:solidFill>
                <a:latin typeface="Arial" pitchFamily="34" charset="0"/>
              </a:defRPr>
            </a:lvl5pPr>
            <a:lvl6pPr marL="2514600" indent="-228600" eaLnBrk="0" fontAlgn="base" hangingPunct="0">
              <a:spcBef>
                <a:spcPct val="0"/>
              </a:spcBef>
              <a:spcAft>
                <a:spcPct val="0"/>
              </a:spcAft>
              <a:defRPr sz="3600" b="1">
                <a:solidFill>
                  <a:srgbClr val="00FFFF"/>
                </a:solidFill>
                <a:latin typeface="Arial" pitchFamily="34" charset="0"/>
              </a:defRPr>
            </a:lvl6pPr>
            <a:lvl7pPr marL="2971800" indent="-228600" eaLnBrk="0" fontAlgn="base" hangingPunct="0">
              <a:spcBef>
                <a:spcPct val="0"/>
              </a:spcBef>
              <a:spcAft>
                <a:spcPct val="0"/>
              </a:spcAft>
              <a:defRPr sz="3600" b="1">
                <a:solidFill>
                  <a:srgbClr val="00FFFF"/>
                </a:solidFill>
                <a:latin typeface="Arial" pitchFamily="34" charset="0"/>
              </a:defRPr>
            </a:lvl7pPr>
            <a:lvl8pPr marL="3429000" indent="-228600" eaLnBrk="0" fontAlgn="base" hangingPunct="0">
              <a:spcBef>
                <a:spcPct val="0"/>
              </a:spcBef>
              <a:spcAft>
                <a:spcPct val="0"/>
              </a:spcAft>
              <a:defRPr sz="3600" b="1">
                <a:solidFill>
                  <a:srgbClr val="00FFFF"/>
                </a:solidFill>
                <a:latin typeface="Arial" pitchFamily="34" charset="0"/>
              </a:defRPr>
            </a:lvl8pPr>
            <a:lvl9pPr marL="3886200" indent="-228600" eaLnBrk="0" fontAlgn="base" hangingPunct="0">
              <a:spcBef>
                <a:spcPct val="0"/>
              </a:spcBef>
              <a:spcAft>
                <a:spcPct val="0"/>
              </a:spcAft>
              <a:defRPr sz="3600" b="1">
                <a:solidFill>
                  <a:srgbClr val="00FFFF"/>
                </a:solidFill>
                <a:latin typeface="Arial" pitchFamily="34" charset="0"/>
              </a:defRPr>
            </a:lvl9pPr>
          </a:lstStyle>
          <a:p>
            <a:r>
              <a:rPr lang="en-US" sz="1600" b="0" dirty="0">
                <a:solidFill>
                  <a:srgbClr val="C00000"/>
                </a:solidFill>
              </a:rPr>
              <a:t>Response to</a:t>
            </a:r>
          </a:p>
          <a:p>
            <a:r>
              <a:rPr lang="en-US" sz="1600" b="0" dirty="0">
                <a:solidFill>
                  <a:srgbClr val="C00000"/>
                </a:solidFill>
              </a:rPr>
              <a:t>Resurgent TB</a:t>
            </a:r>
          </a:p>
        </p:txBody>
      </p:sp>
      <p:sp>
        <p:nvSpPr>
          <p:cNvPr id="10" name="Line 8"/>
          <p:cNvSpPr>
            <a:spLocks noChangeShapeType="1"/>
          </p:cNvSpPr>
          <p:nvPr/>
        </p:nvSpPr>
        <p:spPr bwMode="auto">
          <a:xfrm>
            <a:off x="5867400" y="2553562"/>
            <a:ext cx="406400" cy="189638"/>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39A6"/>
              </a:solidFill>
            </a:endParaRPr>
          </a:p>
        </p:txBody>
      </p:sp>
    </p:spTree>
    <p:extLst>
      <p:ext uri="{BB962C8B-B14F-4D97-AF65-F5344CB8AC3E}">
        <p14:creationId xmlns:p14="http://schemas.microsoft.com/office/powerpoint/2010/main" val="26982058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Documents and Settings\kgc1\Desktop\Ro_bridges_080609-066_b.jpg"/>
          <p:cNvPicPr>
            <a:picLocks noChangeAspect="1" noChangeArrowheads="1"/>
          </p:cNvPicPr>
          <p:nvPr/>
        </p:nvPicPr>
        <p:blipFill>
          <a:blip r:embed="rId3" cstate="print"/>
          <a:srcRect/>
          <a:stretch>
            <a:fillRect/>
          </a:stretch>
        </p:blipFill>
        <p:spPr bwMode="auto">
          <a:xfrm>
            <a:off x="304800" y="304800"/>
            <a:ext cx="8572500" cy="6172200"/>
          </a:xfrm>
          <a:prstGeom prst="rect">
            <a:avLst/>
          </a:prstGeom>
          <a:noFill/>
          <a:ln w="9525">
            <a:noFill/>
            <a:miter lim="800000"/>
            <a:headEnd/>
            <a:tailEnd/>
          </a:ln>
        </p:spPr>
      </p:pic>
      <p:sp>
        <p:nvSpPr>
          <p:cNvPr id="25604" name="TextBox 4"/>
          <p:cNvSpPr txBox="1">
            <a:spLocks noChangeArrowheads="1"/>
          </p:cNvSpPr>
          <p:nvPr/>
        </p:nvSpPr>
        <p:spPr bwMode="auto">
          <a:xfrm>
            <a:off x="533400" y="533400"/>
            <a:ext cx="8153400" cy="1077913"/>
          </a:xfrm>
          <a:prstGeom prst="rect">
            <a:avLst/>
          </a:prstGeom>
          <a:noFill/>
          <a:ln w="9525">
            <a:noFill/>
            <a:miter lim="800000"/>
            <a:headEnd/>
            <a:tailEnd/>
          </a:ln>
        </p:spPr>
        <p:txBody>
          <a:bodyPr>
            <a:spAutoFit/>
          </a:bodyPr>
          <a:lstStyle/>
          <a:p>
            <a:pPr algn="ctr">
              <a:defRPr/>
            </a:pPr>
            <a:r>
              <a:rPr lang="en-US" sz="3200" b="1" dirty="0">
                <a:solidFill>
                  <a:schemeClr val="bg1"/>
                </a:solidFill>
                <a:latin typeface="+mj-lt"/>
              </a:rPr>
              <a:t>TB Elimination Requires Bridging 3 Gaps</a:t>
            </a:r>
          </a:p>
          <a:p>
            <a:pPr algn="ctr">
              <a:defRPr/>
            </a:pPr>
            <a:r>
              <a:rPr lang="en-US" sz="3200" b="1" dirty="0">
                <a:solidFill>
                  <a:schemeClr val="bg1"/>
                </a:solidFill>
                <a:latin typeface="+mj-lt"/>
              </a:rPr>
              <a:t>(≤ 1 case/ million population)</a:t>
            </a:r>
          </a:p>
        </p:txBody>
      </p:sp>
      <p:sp>
        <p:nvSpPr>
          <p:cNvPr id="37892" name="TextBox 5"/>
          <p:cNvSpPr txBox="1">
            <a:spLocks noChangeArrowheads="1"/>
          </p:cNvSpPr>
          <p:nvPr/>
        </p:nvSpPr>
        <p:spPr bwMode="auto">
          <a:xfrm>
            <a:off x="609600" y="4657725"/>
            <a:ext cx="2832570" cy="523220"/>
          </a:xfrm>
          <a:prstGeom prst="rect">
            <a:avLst/>
          </a:prstGeom>
          <a:noFill/>
          <a:ln w="9525">
            <a:noFill/>
            <a:miter lim="800000"/>
            <a:headEnd/>
            <a:tailEnd/>
          </a:ln>
        </p:spPr>
        <p:txBody>
          <a:bodyPr wrap="none">
            <a:spAutoFit/>
          </a:bodyPr>
          <a:lstStyle/>
          <a:p>
            <a:r>
              <a:rPr lang="en-US" sz="2800" b="1" dirty="0">
                <a:solidFill>
                  <a:schemeClr val="accent1">
                    <a:lumMod val="50000"/>
                  </a:schemeClr>
                </a:solidFill>
              </a:rPr>
              <a:t>Implementation</a:t>
            </a:r>
          </a:p>
        </p:txBody>
      </p:sp>
      <p:sp>
        <p:nvSpPr>
          <p:cNvPr id="37893" name="TextBox 6"/>
          <p:cNvSpPr txBox="1">
            <a:spLocks noChangeArrowheads="1"/>
          </p:cNvSpPr>
          <p:nvPr/>
        </p:nvSpPr>
        <p:spPr bwMode="auto">
          <a:xfrm>
            <a:off x="3749675" y="4657725"/>
            <a:ext cx="2040943" cy="523220"/>
          </a:xfrm>
          <a:prstGeom prst="rect">
            <a:avLst/>
          </a:prstGeom>
          <a:noFill/>
          <a:ln w="9525">
            <a:noFill/>
            <a:miter lim="800000"/>
            <a:headEnd/>
            <a:tailEnd/>
          </a:ln>
        </p:spPr>
        <p:txBody>
          <a:bodyPr wrap="none">
            <a:spAutoFit/>
          </a:bodyPr>
          <a:lstStyle/>
          <a:p>
            <a:r>
              <a:rPr lang="en-US" sz="2800" b="1" dirty="0">
                <a:solidFill>
                  <a:schemeClr val="accent1">
                    <a:lumMod val="50000"/>
                  </a:schemeClr>
                </a:solidFill>
              </a:rPr>
              <a:t>Knowledge</a:t>
            </a:r>
          </a:p>
        </p:txBody>
      </p:sp>
      <p:sp>
        <p:nvSpPr>
          <p:cNvPr id="37894" name="TextBox 7"/>
          <p:cNvSpPr txBox="1">
            <a:spLocks noChangeArrowheads="1"/>
          </p:cNvSpPr>
          <p:nvPr/>
        </p:nvSpPr>
        <p:spPr bwMode="auto">
          <a:xfrm>
            <a:off x="6248400" y="4657725"/>
            <a:ext cx="1727461" cy="523220"/>
          </a:xfrm>
          <a:prstGeom prst="rect">
            <a:avLst/>
          </a:prstGeom>
          <a:noFill/>
          <a:ln w="9525">
            <a:noFill/>
            <a:miter lim="800000"/>
            <a:headEnd/>
            <a:tailEnd/>
          </a:ln>
        </p:spPr>
        <p:txBody>
          <a:bodyPr wrap="none">
            <a:spAutoFit/>
          </a:bodyPr>
          <a:lstStyle/>
          <a:p>
            <a:r>
              <a:rPr lang="en-US" sz="2800" b="1" dirty="0">
                <a:solidFill>
                  <a:schemeClr val="accent1">
                    <a:lumMod val="50000"/>
                  </a:schemeClr>
                </a:solidFill>
              </a:rPr>
              <a:t>Ambition</a:t>
            </a:r>
          </a:p>
        </p:txBody>
      </p:sp>
      <p:sp>
        <p:nvSpPr>
          <p:cNvPr id="37895" name="TextBox 8"/>
          <p:cNvSpPr txBox="1">
            <a:spLocks noChangeArrowheads="1"/>
          </p:cNvSpPr>
          <p:nvPr/>
        </p:nvSpPr>
        <p:spPr bwMode="auto">
          <a:xfrm>
            <a:off x="533400" y="6477000"/>
            <a:ext cx="5391219" cy="369332"/>
          </a:xfrm>
          <a:prstGeom prst="rect">
            <a:avLst/>
          </a:prstGeom>
          <a:noFill/>
          <a:ln w="9525">
            <a:noFill/>
            <a:miter lim="800000"/>
            <a:headEnd/>
            <a:tailEnd/>
          </a:ln>
        </p:spPr>
        <p:txBody>
          <a:bodyPr wrap="none">
            <a:spAutoFit/>
          </a:bodyPr>
          <a:lstStyle/>
          <a:p>
            <a:r>
              <a:rPr lang="en-US" dirty="0"/>
              <a:t>Castro KG, </a:t>
            </a:r>
            <a:r>
              <a:rPr lang="en-US" dirty="0" err="1"/>
              <a:t>LoBue</a:t>
            </a:r>
            <a:r>
              <a:rPr lang="en-US" dirty="0"/>
              <a:t> P. </a:t>
            </a:r>
            <a:r>
              <a:rPr lang="en-US" i="1" dirty="0" err="1"/>
              <a:t>Emerg</a:t>
            </a:r>
            <a:r>
              <a:rPr lang="en-US" i="1" dirty="0"/>
              <a:t> Infect </a:t>
            </a:r>
            <a:r>
              <a:rPr lang="en-US" i="1" dirty="0" err="1"/>
              <a:t>Dis</a:t>
            </a:r>
            <a:r>
              <a:rPr lang="en-US" i="1" dirty="0"/>
              <a:t> </a:t>
            </a:r>
            <a:r>
              <a:rPr lang="en-US" dirty="0"/>
              <a:t>2011;17:337-342</a:t>
            </a:r>
          </a:p>
        </p:txBody>
      </p:sp>
      <p:pic>
        <p:nvPicPr>
          <p:cNvPr id="8" name="Picture 7" descr="Edvard Munch (1863–1944) The Sick Child (1907) Oil on canvas. Dimensions: support: 1,187 mm × 1,210 mm frame: 1,371 mm × 1,393 mm × 108 mm painting. The Munch Museum/The Munch-Ellingsen Group/Artist Rights Society, NY. Image copyright, Tate, London, 2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5410200"/>
            <a:ext cx="1066800" cy="141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8536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GH_PPT_light(">
  <a:themeElements>
    <a:clrScheme name="CGH Light PPT Colors">
      <a:dk1>
        <a:srgbClr val="0039A6"/>
      </a:dk1>
      <a:lt1>
        <a:srgbClr val="FFFFFF"/>
      </a:lt1>
      <a:dk2>
        <a:srgbClr val="3077FF"/>
      </a:dk2>
      <a:lt2>
        <a:srgbClr val="4B4B4B"/>
      </a:lt2>
      <a:accent1>
        <a:srgbClr val="0039A6"/>
      </a:accent1>
      <a:accent2>
        <a:srgbClr val="AA9C8F"/>
      </a:accent2>
      <a:accent3>
        <a:srgbClr val="C59217"/>
      </a:accent3>
      <a:accent4>
        <a:srgbClr val="5B8F22"/>
      </a:accent4>
      <a:accent5>
        <a:srgbClr val="96172E"/>
      </a:accent5>
      <a:accent6>
        <a:srgbClr val="532E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2871</TotalTime>
  <Words>1335</Words>
  <Application>Microsoft Macintosh PowerPoint</Application>
  <PresentationFormat>On-screen Show (4:3)</PresentationFormat>
  <Paragraphs>162</Paragraphs>
  <Slides>17</Slides>
  <Notes>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4" baseType="lpstr">
      <vt:lpstr>Myriad Web Pro</vt:lpstr>
      <vt:lpstr>MS PGothic</vt:lpstr>
      <vt:lpstr>Calibri</vt:lpstr>
      <vt:lpstr>CGH_PPT_light(</vt:lpstr>
      <vt:lpstr>NCHHSTP_PPT_dark([1]</vt:lpstr>
      <vt:lpstr>CorelDRAW</vt:lpstr>
      <vt:lpstr>Clip</vt:lpstr>
      <vt:lpstr>Setting the Stage for TB Elimination: Lessons from Smallpox Eradication </vt:lpstr>
      <vt:lpstr>Overview</vt:lpstr>
      <vt:lpstr>PowerPoint Presentation</vt:lpstr>
      <vt:lpstr>Smallpox Eradication Lessons</vt:lpstr>
      <vt:lpstr>Resurgent TB in U.S. Trends reversal, excess morbidity, 1985-1992</vt:lpstr>
      <vt:lpstr>U.S. Response to TB Resurgence</vt:lpstr>
      <vt:lpstr>Reported TB Cases  United States, 1982–2011*</vt:lpstr>
      <vt:lpstr>CDC TB Appropriations, FY1967–FY2000 and Reported TB Case Rates, 1967–1999</vt:lpstr>
      <vt:lpstr>PowerPoint Presentation</vt:lpstr>
      <vt:lpstr>Bridging the Implementation Gap in TB</vt:lpstr>
      <vt:lpstr>Bridging the Knowledge Gap in TB</vt:lpstr>
      <vt:lpstr>Bridging the Ambition Gap in TB</vt:lpstr>
      <vt:lpstr>Bridging 3 Gaps for Global TB Elimination </vt:lpstr>
      <vt:lpstr>Foege’s Observations on Smallpox Eradication</vt:lpstr>
      <vt:lpstr>PowerPoint Presentation</vt:lpstr>
      <vt:lpstr>2011-2015 Returns on Global Stop TB Plan Investment</vt:lpstr>
      <vt:lpstr>Thank You  The findings and conclusions presented here do not necessarily represent the official position of the Centers for Disease Control and Prevention </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Colleen Daniels</cp:lastModifiedBy>
  <cp:revision>307</cp:revision>
  <cp:lastPrinted>2012-06-25T13:50:43Z</cp:lastPrinted>
  <dcterms:created xsi:type="dcterms:W3CDTF">2010-08-04T12:12:22Z</dcterms:created>
  <dcterms:modified xsi:type="dcterms:W3CDTF">2012-11-13T05:35:02Z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