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8" r:id="rId1"/>
    <p:sldMasterId id="2147483880" r:id="rId2"/>
    <p:sldMasterId id="2147483912" r:id="rId3"/>
  </p:sldMasterIdLst>
  <p:notesMasterIdLst>
    <p:notesMasterId r:id="rId27"/>
  </p:notesMasterIdLst>
  <p:handoutMasterIdLst>
    <p:handoutMasterId r:id="rId28"/>
  </p:handoutMasterIdLst>
  <p:sldIdLst>
    <p:sldId id="684" r:id="rId4"/>
    <p:sldId id="704" r:id="rId5"/>
    <p:sldId id="688" r:id="rId6"/>
    <p:sldId id="691" r:id="rId7"/>
    <p:sldId id="689" r:id="rId8"/>
    <p:sldId id="690" r:id="rId9"/>
    <p:sldId id="692" r:id="rId10"/>
    <p:sldId id="693" r:id="rId11"/>
    <p:sldId id="697" r:id="rId12"/>
    <p:sldId id="698" r:id="rId13"/>
    <p:sldId id="699" r:id="rId14"/>
    <p:sldId id="703" r:id="rId15"/>
    <p:sldId id="650" r:id="rId16"/>
    <p:sldId id="621" r:id="rId17"/>
    <p:sldId id="677" r:id="rId18"/>
    <p:sldId id="678" r:id="rId19"/>
    <p:sldId id="679" r:id="rId20"/>
    <p:sldId id="682" r:id="rId21"/>
    <p:sldId id="706" r:id="rId22"/>
    <p:sldId id="707" r:id="rId23"/>
    <p:sldId id="708" r:id="rId24"/>
    <p:sldId id="709" r:id="rId25"/>
    <p:sldId id="710" r:id="rId2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D73"/>
    <a:srgbClr val="1720B9"/>
    <a:srgbClr val="0E2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81356" autoAdjust="0"/>
  </p:normalViewPr>
  <p:slideViewPr>
    <p:cSldViewPr snapToGrid="0" snapToObjects="1">
      <p:cViewPr>
        <p:scale>
          <a:sx n="65" d="100"/>
          <a:sy n="65" d="100"/>
        </p:scale>
        <p:origin x="-1848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F6E65-66B5-4F51-8F8D-88D34E8BACA7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AA36BA39-99DF-4C66-B9BF-FD0CD689C9AF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AU" dirty="0" smtClean="0"/>
            <a:t>Rational incorporation of new drugs into current treatment</a:t>
          </a:r>
          <a:endParaRPr lang="en-AU" dirty="0"/>
        </a:p>
      </dgm:t>
    </dgm:pt>
    <dgm:pt modelId="{C51D2847-5532-47E6-AAFA-8C37930AE822}" type="parTrans" cxnId="{52C13FC5-4EE7-45CF-A0A3-5BB97BD895A9}">
      <dgm:prSet/>
      <dgm:spPr/>
      <dgm:t>
        <a:bodyPr/>
        <a:lstStyle/>
        <a:p>
          <a:endParaRPr lang="en-AU"/>
        </a:p>
      </dgm:t>
    </dgm:pt>
    <dgm:pt modelId="{EF3D1999-9B59-412D-9A3C-9B31DD68BD08}" type="sibTrans" cxnId="{52C13FC5-4EE7-45CF-A0A3-5BB97BD895A9}">
      <dgm:prSet/>
      <dgm:spPr/>
      <dgm:t>
        <a:bodyPr/>
        <a:lstStyle/>
        <a:p>
          <a:endParaRPr lang="en-AU"/>
        </a:p>
      </dgm:t>
    </dgm:pt>
    <dgm:pt modelId="{35B29A4D-76A0-42D4-B796-6D9AD74A668D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AU" dirty="0" smtClean="0"/>
            <a:t>New drugs and combination testing</a:t>
          </a:r>
          <a:endParaRPr lang="en-AU" dirty="0"/>
        </a:p>
      </dgm:t>
    </dgm:pt>
    <dgm:pt modelId="{2F0CA14B-7508-4935-96D8-4C312193AFBA}" type="parTrans" cxnId="{7645C8AF-C3BD-4FEF-800B-ED2236CC94AC}">
      <dgm:prSet/>
      <dgm:spPr/>
      <dgm:t>
        <a:bodyPr/>
        <a:lstStyle/>
        <a:p>
          <a:endParaRPr lang="en-AU"/>
        </a:p>
      </dgm:t>
    </dgm:pt>
    <dgm:pt modelId="{AE1B7B0C-DD2C-4F77-809F-A2C59BFA78AB}" type="sibTrans" cxnId="{7645C8AF-C3BD-4FEF-800B-ED2236CC94AC}">
      <dgm:prSet/>
      <dgm:spPr/>
      <dgm:t>
        <a:bodyPr/>
        <a:lstStyle/>
        <a:p>
          <a:endParaRPr lang="en-AU"/>
        </a:p>
      </dgm:t>
    </dgm:pt>
    <dgm:pt modelId="{618F0798-2AE5-4DD8-B661-DEA193F93EA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AU" dirty="0" smtClean="0"/>
            <a:t>Pragmatic clinical trials</a:t>
          </a:r>
          <a:endParaRPr lang="en-AU" dirty="0"/>
        </a:p>
      </dgm:t>
    </dgm:pt>
    <dgm:pt modelId="{2FB29955-CD2F-466A-85CE-0BAC15DA627A}" type="parTrans" cxnId="{C690114C-D282-4C3D-84D4-6C8572864C9B}">
      <dgm:prSet/>
      <dgm:spPr/>
      <dgm:t>
        <a:bodyPr/>
        <a:lstStyle/>
        <a:p>
          <a:endParaRPr lang="en-AU"/>
        </a:p>
      </dgm:t>
    </dgm:pt>
    <dgm:pt modelId="{8B5549D0-DF5D-46D5-AF0C-293293A25AE7}" type="sibTrans" cxnId="{C690114C-D282-4C3D-84D4-6C8572864C9B}">
      <dgm:prSet/>
      <dgm:spPr/>
      <dgm:t>
        <a:bodyPr/>
        <a:lstStyle/>
        <a:p>
          <a:endParaRPr lang="en-AU"/>
        </a:p>
      </dgm:t>
    </dgm:pt>
    <dgm:pt modelId="{04C264EC-8F0F-4A21-9507-BFEC24AE9611}" type="pres">
      <dgm:prSet presAssocID="{D5BF6E65-66B5-4F51-8F8D-88D34E8BACA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1ECA703-2B92-4FE3-8345-E99A87B70E99}" type="pres">
      <dgm:prSet presAssocID="{AA36BA39-99DF-4C66-B9BF-FD0CD689C9AF}" presName="gear1" presStyleLbl="node1" presStyleIdx="0" presStyleCnt="3" custScaleX="124152" custScaleY="115390" custLinFactNeighborX="6857" custLinFactNeighborY="-143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BAAF940-FC7F-4540-8E1A-D58D573E1FC5}" type="pres">
      <dgm:prSet presAssocID="{AA36BA39-99DF-4C66-B9BF-FD0CD689C9AF}" presName="gear1srcNode" presStyleLbl="node1" presStyleIdx="0" presStyleCnt="3"/>
      <dgm:spPr/>
      <dgm:t>
        <a:bodyPr/>
        <a:lstStyle/>
        <a:p>
          <a:endParaRPr lang="en-AU"/>
        </a:p>
      </dgm:t>
    </dgm:pt>
    <dgm:pt modelId="{93D20B8D-6A9C-4264-9248-2D0E7D71E1CC}" type="pres">
      <dgm:prSet presAssocID="{AA36BA39-99DF-4C66-B9BF-FD0CD689C9AF}" presName="gear1dstNode" presStyleLbl="node1" presStyleIdx="0" presStyleCnt="3"/>
      <dgm:spPr/>
      <dgm:t>
        <a:bodyPr/>
        <a:lstStyle/>
        <a:p>
          <a:endParaRPr lang="en-AU"/>
        </a:p>
      </dgm:t>
    </dgm:pt>
    <dgm:pt modelId="{962FA551-F1E7-402E-80F2-A1707B3E1784}" type="pres">
      <dgm:prSet presAssocID="{35B29A4D-76A0-42D4-B796-6D9AD74A668D}" presName="gear2" presStyleLbl="node1" presStyleIdx="1" presStyleCnt="3" custScaleX="141919" custScaleY="123292" custLinFactNeighborX="-31568" custLinFactNeighborY="2345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7FD9A00-1054-4DF0-BC69-03ECB741A348}" type="pres">
      <dgm:prSet presAssocID="{35B29A4D-76A0-42D4-B796-6D9AD74A668D}" presName="gear2srcNode" presStyleLbl="node1" presStyleIdx="1" presStyleCnt="3"/>
      <dgm:spPr/>
      <dgm:t>
        <a:bodyPr/>
        <a:lstStyle/>
        <a:p>
          <a:endParaRPr lang="en-AU"/>
        </a:p>
      </dgm:t>
    </dgm:pt>
    <dgm:pt modelId="{906EFB4B-65E7-4FEE-BDAA-1EDA7FFDE173}" type="pres">
      <dgm:prSet presAssocID="{35B29A4D-76A0-42D4-B796-6D9AD74A668D}" presName="gear2dstNode" presStyleLbl="node1" presStyleIdx="1" presStyleCnt="3"/>
      <dgm:spPr/>
      <dgm:t>
        <a:bodyPr/>
        <a:lstStyle/>
        <a:p>
          <a:endParaRPr lang="en-AU"/>
        </a:p>
      </dgm:t>
    </dgm:pt>
    <dgm:pt modelId="{24BBD266-4D21-43D3-BE77-76F82F71D5CF}" type="pres">
      <dgm:prSet presAssocID="{618F0798-2AE5-4DD8-B661-DEA193F93EA8}" presName="gear3" presStyleLbl="node1" presStyleIdx="2" presStyleCnt="3" custScaleX="137939" custScaleY="128211" custLinFactNeighborX="13095" custLinFactNeighborY="-2619"/>
      <dgm:spPr/>
      <dgm:t>
        <a:bodyPr/>
        <a:lstStyle/>
        <a:p>
          <a:endParaRPr lang="en-AU"/>
        </a:p>
      </dgm:t>
    </dgm:pt>
    <dgm:pt modelId="{651FAF41-FEC6-44EE-B34F-83D79B7CACC4}" type="pres">
      <dgm:prSet presAssocID="{618F0798-2AE5-4DD8-B661-DEA193F93EA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EF265BD-52A2-443F-8D58-170DB33F9D41}" type="pres">
      <dgm:prSet presAssocID="{618F0798-2AE5-4DD8-B661-DEA193F93EA8}" presName="gear3srcNode" presStyleLbl="node1" presStyleIdx="2" presStyleCnt="3"/>
      <dgm:spPr/>
      <dgm:t>
        <a:bodyPr/>
        <a:lstStyle/>
        <a:p>
          <a:endParaRPr lang="en-AU"/>
        </a:p>
      </dgm:t>
    </dgm:pt>
    <dgm:pt modelId="{FB40069D-17EB-4862-91C4-4EEB49256082}" type="pres">
      <dgm:prSet presAssocID="{618F0798-2AE5-4DD8-B661-DEA193F93EA8}" presName="gear3dstNode" presStyleLbl="node1" presStyleIdx="2" presStyleCnt="3"/>
      <dgm:spPr/>
      <dgm:t>
        <a:bodyPr/>
        <a:lstStyle/>
        <a:p>
          <a:endParaRPr lang="en-AU"/>
        </a:p>
      </dgm:t>
    </dgm:pt>
    <dgm:pt modelId="{A01326D0-F2B0-46BF-A537-8460D6920147}" type="pres">
      <dgm:prSet presAssocID="{EF3D1999-9B59-412D-9A3C-9B31DD68BD08}" presName="connector1" presStyleLbl="sibTrans2D1" presStyleIdx="0" presStyleCnt="3"/>
      <dgm:spPr/>
      <dgm:t>
        <a:bodyPr/>
        <a:lstStyle/>
        <a:p>
          <a:endParaRPr lang="en-AU"/>
        </a:p>
      </dgm:t>
    </dgm:pt>
    <dgm:pt modelId="{F657348C-B8AB-4FF7-836D-F2937A9726CB}" type="pres">
      <dgm:prSet presAssocID="{AE1B7B0C-DD2C-4F77-809F-A2C59BFA78AB}" presName="connector2" presStyleLbl="sibTrans2D1" presStyleIdx="1" presStyleCnt="3" custLinFactNeighborX="-28879" custLinFactNeighborY="26421"/>
      <dgm:spPr/>
      <dgm:t>
        <a:bodyPr/>
        <a:lstStyle/>
        <a:p>
          <a:endParaRPr lang="en-AU"/>
        </a:p>
      </dgm:t>
    </dgm:pt>
    <dgm:pt modelId="{874C3418-A295-4610-9211-B34CB7C457CC}" type="pres">
      <dgm:prSet presAssocID="{8B5549D0-DF5D-46D5-AF0C-293293A25AE7}" presName="connector3" presStyleLbl="sibTrans2D1" presStyleIdx="2" presStyleCnt="3" custLinFactNeighborX="15387" custLinFactNeighborY="5429"/>
      <dgm:spPr/>
      <dgm:t>
        <a:bodyPr/>
        <a:lstStyle/>
        <a:p>
          <a:endParaRPr lang="en-AU"/>
        </a:p>
      </dgm:t>
    </dgm:pt>
  </dgm:ptLst>
  <dgm:cxnLst>
    <dgm:cxn modelId="{D49E9144-DC9C-4111-B4E3-CECBFEF9913C}" type="presOf" srcId="{AA36BA39-99DF-4C66-B9BF-FD0CD689C9AF}" destId="{ABAAF940-FC7F-4540-8E1A-D58D573E1FC5}" srcOrd="1" destOrd="0" presId="urn:microsoft.com/office/officeart/2005/8/layout/gear1"/>
    <dgm:cxn modelId="{FC1D0BA4-6367-4BD1-AA8E-9CD87D9EEC2B}" type="presOf" srcId="{D5BF6E65-66B5-4F51-8F8D-88D34E8BACA7}" destId="{04C264EC-8F0F-4A21-9507-BFEC24AE9611}" srcOrd="0" destOrd="0" presId="urn:microsoft.com/office/officeart/2005/8/layout/gear1"/>
    <dgm:cxn modelId="{7645C8AF-C3BD-4FEF-800B-ED2236CC94AC}" srcId="{D5BF6E65-66B5-4F51-8F8D-88D34E8BACA7}" destId="{35B29A4D-76A0-42D4-B796-6D9AD74A668D}" srcOrd="1" destOrd="0" parTransId="{2F0CA14B-7508-4935-96D8-4C312193AFBA}" sibTransId="{AE1B7B0C-DD2C-4F77-809F-A2C59BFA78AB}"/>
    <dgm:cxn modelId="{1772B1B2-DB13-4BE0-B4CB-B31AEAD7A31D}" type="presOf" srcId="{AA36BA39-99DF-4C66-B9BF-FD0CD689C9AF}" destId="{93D20B8D-6A9C-4264-9248-2D0E7D71E1CC}" srcOrd="2" destOrd="0" presId="urn:microsoft.com/office/officeart/2005/8/layout/gear1"/>
    <dgm:cxn modelId="{52C13FC5-4EE7-45CF-A0A3-5BB97BD895A9}" srcId="{D5BF6E65-66B5-4F51-8F8D-88D34E8BACA7}" destId="{AA36BA39-99DF-4C66-B9BF-FD0CD689C9AF}" srcOrd="0" destOrd="0" parTransId="{C51D2847-5532-47E6-AAFA-8C37930AE822}" sibTransId="{EF3D1999-9B59-412D-9A3C-9B31DD68BD08}"/>
    <dgm:cxn modelId="{FE5FCC38-42B7-4F2F-B570-5D399CABA1F6}" type="presOf" srcId="{618F0798-2AE5-4DD8-B661-DEA193F93EA8}" destId="{24BBD266-4D21-43D3-BE77-76F82F71D5CF}" srcOrd="0" destOrd="0" presId="urn:microsoft.com/office/officeart/2005/8/layout/gear1"/>
    <dgm:cxn modelId="{A26916D0-CD44-48EF-B437-74D0CA704573}" type="presOf" srcId="{35B29A4D-76A0-42D4-B796-6D9AD74A668D}" destId="{962FA551-F1E7-402E-80F2-A1707B3E1784}" srcOrd="0" destOrd="0" presId="urn:microsoft.com/office/officeart/2005/8/layout/gear1"/>
    <dgm:cxn modelId="{D8FBCC23-1BA7-49E0-8DA0-BCDE0C9BAD8D}" type="presOf" srcId="{618F0798-2AE5-4DD8-B661-DEA193F93EA8}" destId="{651FAF41-FEC6-44EE-B34F-83D79B7CACC4}" srcOrd="1" destOrd="0" presId="urn:microsoft.com/office/officeart/2005/8/layout/gear1"/>
    <dgm:cxn modelId="{C690114C-D282-4C3D-84D4-6C8572864C9B}" srcId="{D5BF6E65-66B5-4F51-8F8D-88D34E8BACA7}" destId="{618F0798-2AE5-4DD8-B661-DEA193F93EA8}" srcOrd="2" destOrd="0" parTransId="{2FB29955-CD2F-466A-85CE-0BAC15DA627A}" sibTransId="{8B5549D0-DF5D-46D5-AF0C-293293A25AE7}"/>
    <dgm:cxn modelId="{977F9B85-DEE7-48BD-B869-5F07B66BB361}" type="presOf" srcId="{618F0798-2AE5-4DD8-B661-DEA193F93EA8}" destId="{BEF265BD-52A2-443F-8D58-170DB33F9D41}" srcOrd="2" destOrd="0" presId="urn:microsoft.com/office/officeart/2005/8/layout/gear1"/>
    <dgm:cxn modelId="{A9BED50E-C3E7-46F0-9454-A13A646859A8}" type="presOf" srcId="{35B29A4D-76A0-42D4-B796-6D9AD74A668D}" destId="{906EFB4B-65E7-4FEE-BDAA-1EDA7FFDE173}" srcOrd="2" destOrd="0" presId="urn:microsoft.com/office/officeart/2005/8/layout/gear1"/>
    <dgm:cxn modelId="{F34B3C74-0E02-45D2-9AA7-BB837EF5F992}" type="presOf" srcId="{618F0798-2AE5-4DD8-B661-DEA193F93EA8}" destId="{FB40069D-17EB-4862-91C4-4EEB49256082}" srcOrd="3" destOrd="0" presId="urn:microsoft.com/office/officeart/2005/8/layout/gear1"/>
    <dgm:cxn modelId="{67E479E4-7FAA-4E1A-8585-B253D1DDD2C5}" type="presOf" srcId="{8B5549D0-DF5D-46D5-AF0C-293293A25AE7}" destId="{874C3418-A295-4610-9211-B34CB7C457CC}" srcOrd="0" destOrd="0" presId="urn:microsoft.com/office/officeart/2005/8/layout/gear1"/>
    <dgm:cxn modelId="{4E4F2B26-6797-4207-9179-A89097612376}" type="presOf" srcId="{AE1B7B0C-DD2C-4F77-809F-A2C59BFA78AB}" destId="{F657348C-B8AB-4FF7-836D-F2937A9726CB}" srcOrd="0" destOrd="0" presId="urn:microsoft.com/office/officeart/2005/8/layout/gear1"/>
    <dgm:cxn modelId="{4335F06B-46CF-47C5-9FB4-D17A10131C62}" type="presOf" srcId="{35B29A4D-76A0-42D4-B796-6D9AD74A668D}" destId="{27FD9A00-1054-4DF0-BC69-03ECB741A348}" srcOrd="1" destOrd="0" presId="urn:microsoft.com/office/officeart/2005/8/layout/gear1"/>
    <dgm:cxn modelId="{9FA82598-0126-4F32-A89B-1292CE0458B4}" type="presOf" srcId="{AA36BA39-99DF-4C66-B9BF-FD0CD689C9AF}" destId="{81ECA703-2B92-4FE3-8345-E99A87B70E99}" srcOrd="0" destOrd="0" presId="urn:microsoft.com/office/officeart/2005/8/layout/gear1"/>
    <dgm:cxn modelId="{6302FDFD-3FA7-4604-83A2-7CC5C95503EC}" type="presOf" srcId="{EF3D1999-9B59-412D-9A3C-9B31DD68BD08}" destId="{A01326D0-F2B0-46BF-A537-8460D6920147}" srcOrd="0" destOrd="0" presId="urn:microsoft.com/office/officeart/2005/8/layout/gear1"/>
    <dgm:cxn modelId="{083009B8-CF57-46F1-81F7-EBFABAACF8C2}" type="presParOf" srcId="{04C264EC-8F0F-4A21-9507-BFEC24AE9611}" destId="{81ECA703-2B92-4FE3-8345-E99A87B70E99}" srcOrd="0" destOrd="0" presId="urn:microsoft.com/office/officeart/2005/8/layout/gear1"/>
    <dgm:cxn modelId="{D348219B-7F81-4F58-8CD0-0B73C2FEA7E2}" type="presParOf" srcId="{04C264EC-8F0F-4A21-9507-BFEC24AE9611}" destId="{ABAAF940-FC7F-4540-8E1A-D58D573E1FC5}" srcOrd="1" destOrd="0" presId="urn:microsoft.com/office/officeart/2005/8/layout/gear1"/>
    <dgm:cxn modelId="{62A1702F-C70D-4B1F-9827-734AD7FC929D}" type="presParOf" srcId="{04C264EC-8F0F-4A21-9507-BFEC24AE9611}" destId="{93D20B8D-6A9C-4264-9248-2D0E7D71E1CC}" srcOrd="2" destOrd="0" presId="urn:microsoft.com/office/officeart/2005/8/layout/gear1"/>
    <dgm:cxn modelId="{25821F7D-F0EC-4A2A-A5E8-F9F3508FF940}" type="presParOf" srcId="{04C264EC-8F0F-4A21-9507-BFEC24AE9611}" destId="{962FA551-F1E7-402E-80F2-A1707B3E1784}" srcOrd="3" destOrd="0" presId="urn:microsoft.com/office/officeart/2005/8/layout/gear1"/>
    <dgm:cxn modelId="{BB97DD71-452E-48C4-864B-D018E5D1E138}" type="presParOf" srcId="{04C264EC-8F0F-4A21-9507-BFEC24AE9611}" destId="{27FD9A00-1054-4DF0-BC69-03ECB741A348}" srcOrd="4" destOrd="0" presId="urn:microsoft.com/office/officeart/2005/8/layout/gear1"/>
    <dgm:cxn modelId="{86753D91-E1B5-48D3-825D-9DCF49C0686F}" type="presParOf" srcId="{04C264EC-8F0F-4A21-9507-BFEC24AE9611}" destId="{906EFB4B-65E7-4FEE-BDAA-1EDA7FFDE173}" srcOrd="5" destOrd="0" presId="urn:microsoft.com/office/officeart/2005/8/layout/gear1"/>
    <dgm:cxn modelId="{1CA4836E-8BFF-42D5-BDBE-60DA221F643D}" type="presParOf" srcId="{04C264EC-8F0F-4A21-9507-BFEC24AE9611}" destId="{24BBD266-4D21-43D3-BE77-76F82F71D5CF}" srcOrd="6" destOrd="0" presId="urn:microsoft.com/office/officeart/2005/8/layout/gear1"/>
    <dgm:cxn modelId="{D990203C-E264-4A48-9E04-CB94D7F9AF23}" type="presParOf" srcId="{04C264EC-8F0F-4A21-9507-BFEC24AE9611}" destId="{651FAF41-FEC6-44EE-B34F-83D79B7CACC4}" srcOrd="7" destOrd="0" presId="urn:microsoft.com/office/officeart/2005/8/layout/gear1"/>
    <dgm:cxn modelId="{258CF55F-86FD-4154-812D-A45556482F2F}" type="presParOf" srcId="{04C264EC-8F0F-4A21-9507-BFEC24AE9611}" destId="{BEF265BD-52A2-443F-8D58-170DB33F9D41}" srcOrd="8" destOrd="0" presId="urn:microsoft.com/office/officeart/2005/8/layout/gear1"/>
    <dgm:cxn modelId="{FDEB7BA8-AA9D-4174-8D37-43F7B08E67CB}" type="presParOf" srcId="{04C264EC-8F0F-4A21-9507-BFEC24AE9611}" destId="{FB40069D-17EB-4862-91C4-4EEB49256082}" srcOrd="9" destOrd="0" presId="urn:microsoft.com/office/officeart/2005/8/layout/gear1"/>
    <dgm:cxn modelId="{7E24AD36-33A5-4F85-9F27-D4DE90D95536}" type="presParOf" srcId="{04C264EC-8F0F-4A21-9507-BFEC24AE9611}" destId="{A01326D0-F2B0-46BF-A537-8460D6920147}" srcOrd="10" destOrd="0" presId="urn:microsoft.com/office/officeart/2005/8/layout/gear1"/>
    <dgm:cxn modelId="{4C3828C4-B5AD-4EA4-968D-C9A62C4F5D0C}" type="presParOf" srcId="{04C264EC-8F0F-4A21-9507-BFEC24AE9611}" destId="{F657348C-B8AB-4FF7-836D-F2937A9726CB}" srcOrd="11" destOrd="0" presId="urn:microsoft.com/office/officeart/2005/8/layout/gear1"/>
    <dgm:cxn modelId="{13B326DC-C1EC-4A1D-BE13-FC8250E620A1}" type="presParOf" srcId="{04C264EC-8F0F-4A21-9507-BFEC24AE9611}" destId="{874C3418-A295-4610-9211-B34CB7C457C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CA703-2B92-4FE3-8345-E99A87B70E99}">
      <dsp:nvSpPr>
        <dsp:cNvPr id="0" name=""/>
        <dsp:cNvSpPr/>
      </dsp:nvSpPr>
      <dsp:spPr>
        <a:xfrm>
          <a:off x="4162010" y="2143110"/>
          <a:ext cx="3547628" cy="3297255"/>
        </a:xfrm>
        <a:prstGeom prst="gear9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Rational incorporation of new drugs into current treatment</a:t>
          </a:r>
          <a:endParaRPr lang="en-AU" sz="2100" kern="1200" dirty="0"/>
        </a:p>
      </dsp:txBody>
      <dsp:txXfrm>
        <a:off x="4856528" y="2915476"/>
        <a:ext cx="2158592" cy="1694857"/>
      </dsp:txXfrm>
    </dsp:sp>
    <dsp:sp modelId="{962FA551-F1E7-402E-80F2-A1707B3E1784}">
      <dsp:nvSpPr>
        <dsp:cNvPr id="0" name=""/>
        <dsp:cNvSpPr/>
      </dsp:nvSpPr>
      <dsp:spPr>
        <a:xfrm>
          <a:off x="1556992" y="1973786"/>
          <a:ext cx="2949322" cy="2562221"/>
        </a:xfrm>
        <a:prstGeom prst="gear6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New drugs and combination testing</a:t>
          </a:r>
          <a:endParaRPr lang="en-AU" sz="2000" kern="1200" dirty="0"/>
        </a:p>
      </dsp:txBody>
      <dsp:txXfrm>
        <a:off x="2258308" y="2622731"/>
        <a:ext cx="1546690" cy="1264331"/>
      </dsp:txXfrm>
    </dsp:sp>
    <dsp:sp modelId="{24BBD266-4D21-43D3-BE77-76F82F71D5CF}">
      <dsp:nvSpPr>
        <dsp:cNvPr id="0" name=""/>
        <dsp:cNvSpPr/>
      </dsp:nvSpPr>
      <dsp:spPr>
        <a:xfrm rot="20700000">
          <a:off x="3716652" y="43788"/>
          <a:ext cx="2881196" cy="2538111"/>
        </a:xfrm>
        <a:prstGeom prst="gear6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Pragmatic clinical trials</a:t>
          </a:r>
          <a:endParaRPr lang="en-AU" sz="2000" kern="1200" dirty="0"/>
        </a:p>
      </dsp:txBody>
      <dsp:txXfrm rot="-20700000">
        <a:off x="4368932" y="580121"/>
        <a:ext cx="1576636" cy="1465445"/>
      </dsp:txXfrm>
    </dsp:sp>
    <dsp:sp modelId="{A01326D0-F2B0-46BF-A537-8460D6920147}">
      <dsp:nvSpPr>
        <dsp:cNvPr id="0" name=""/>
        <dsp:cNvSpPr/>
      </dsp:nvSpPr>
      <dsp:spPr>
        <a:xfrm>
          <a:off x="4102568" y="1966326"/>
          <a:ext cx="3657584" cy="3657584"/>
        </a:xfrm>
        <a:prstGeom prst="circularArrow">
          <a:avLst>
            <a:gd name="adj1" fmla="val 4687"/>
            <a:gd name="adj2" fmla="val 299029"/>
            <a:gd name="adj3" fmla="val 2535816"/>
            <a:gd name="adj4" fmla="val 1581957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7348C-B8AB-4FF7-836D-F2937A9726CB}">
      <dsp:nvSpPr>
        <dsp:cNvPr id="0" name=""/>
        <dsp:cNvSpPr/>
      </dsp:nvSpPr>
      <dsp:spPr>
        <a:xfrm>
          <a:off x="1513115" y="1966489"/>
          <a:ext cx="2657463" cy="265746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C3418-A295-4610-9211-B34CB7C457CC}">
      <dsp:nvSpPr>
        <dsp:cNvPr id="0" name=""/>
        <dsp:cNvSpPr/>
      </dsp:nvSpPr>
      <dsp:spPr>
        <a:xfrm>
          <a:off x="3782483" y="9"/>
          <a:ext cx="2865281" cy="28652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0FF99-1472-47B0-9658-6AD2D82E1FB8}" type="datetimeFigureOut">
              <a:rPr lang="en-US" smtClean="0"/>
              <a:pPr/>
              <a:t>11/13/12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2A408-3100-48FF-B013-69FE66FD539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543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CACE76B-981C-4BC7-A9D0-38E7F8907AD4}" type="datetime1">
              <a:rPr lang="en-US"/>
              <a:pPr/>
              <a:t>11/13/12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92FC877-0369-4F7E-A377-E15963BBC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8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4620-A718-4D21-9828-0B7EBA36D13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5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Most recent data, scale up is occurring (</a:t>
            </a:r>
            <a:r>
              <a:rPr lang="en-AU" dirty="0" err="1" smtClean="0"/>
              <a:t>allbeit</a:t>
            </a:r>
            <a:r>
              <a:rPr lang="en-AU" dirty="0" smtClean="0"/>
              <a:t> way too slowly), but global treatment success is less than</a:t>
            </a:r>
            <a:r>
              <a:rPr lang="en-AU" baseline="0" dirty="0" smtClean="0"/>
              <a:t> 50%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FC877-0369-4F7E-A377-E15963BBCE0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FC877-0369-4F7E-A377-E15963BBCE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FC877-0369-4F7E-A377-E15963BBCE0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emf"/><Relationship Id="rId3" Type="http://schemas.openxmlformats.org/officeDocument/2006/relationships/image" Target="../media/image5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Relationship Id="rId3" Type="http://schemas.openxmlformats.org/officeDocument/2006/relationships/image" Target="../media/image2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Relationship Id="rId3" Type="http://schemas.openxmlformats.org/officeDocument/2006/relationships/image" Target="../media/image2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eg"/><Relationship Id="rId3" Type="http://schemas.openxmlformats.org/officeDocument/2006/relationships/image" Target="../media/image2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2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eg"/><Relationship Id="rId3" Type="http://schemas.openxmlformats.org/officeDocument/2006/relationships/image" Target="../media/image2.em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Relationship Id="rId3" Type="http://schemas.openxmlformats.org/officeDocument/2006/relationships/image" Target="../media/image2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eg"/><Relationship Id="rId3" Type="http://schemas.openxmlformats.org/officeDocument/2006/relationships/image" Target="../media/image2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jpeg"/><Relationship Id="rId3" Type="http://schemas.openxmlformats.org/officeDocument/2006/relationships/image" Target="../media/image2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Relationship Id="rId3" Type="http://schemas.openxmlformats.org/officeDocument/2006/relationships/image" Target="../media/image2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eg"/><Relationship Id="rId3" Type="http://schemas.openxmlformats.org/officeDocument/2006/relationships/image" Target="../media/image2.emf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eg"/><Relationship Id="rId3" Type="http://schemas.openxmlformats.org/officeDocument/2006/relationships/image" Target="../media/image2.em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eg"/><Relationship Id="rId3" Type="http://schemas.openxmlformats.org/officeDocument/2006/relationships/image" Target="../media/image2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eg"/><Relationship Id="rId3" Type="http://schemas.openxmlformats.org/officeDocument/2006/relationships/image" Target="../media/image2.emf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eg"/><Relationship Id="rId3" Type="http://schemas.openxmlformats.org/officeDocument/2006/relationships/image" Target="../media/image2.e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Relationship Id="rId3" Type="http://schemas.openxmlformats.org/officeDocument/2006/relationships/image" Target="../media/image2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5D47-3C82-4EC3-8C42-DB4070AB12C7}" type="datetime1">
              <a:rPr lang="en-US" smtClean="0"/>
              <a:pPr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759B-ED4B-44DD-8584-EA2BB734E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C6EE-0499-4DFE-8B31-C57D67C7A2B8}" type="datetime1">
              <a:rPr lang="en-US" smtClean="0"/>
              <a:pPr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A953-F2B2-464E-83C8-0041006AC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3B55-9076-4FAE-9DB3-FB5A98535639}" type="datetime1">
              <a:rPr lang="en-US" smtClean="0"/>
              <a:pPr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1A39-B0BC-4695-AF66-2C8AB5CCA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C545-14D4-4114-BFDC-987A9E6A5F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BCE1-FD5D-42B4-8B12-02F8A857E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9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C545-14D4-4114-BFDC-987A9E6A5F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BCE1-FD5D-42B4-8B12-02F8A857E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46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C545-14D4-4114-BFDC-987A9E6A5F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BCE1-FD5D-42B4-8B12-02F8A857E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70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C545-14D4-4114-BFDC-987A9E6A5F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BCE1-FD5D-42B4-8B12-02F8A857E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5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C545-14D4-4114-BFDC-987A9E6A5F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BCE1-FD5D-42B4-8B12-02F8A857E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35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C545-14D4-4114-BFDC-987A9E6A5F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BCE1-FD5D-42B4-8B12-02F8A857E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44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C545-14D4-4114-BFDC-987A9E6A5F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BCE1-FD5D-42B4-8B12-02F8A857E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82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C545-14D4-4114-BFDC-987A9E6A5F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BCE1-FD5D-42B4-8B12-02F8A857E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0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EF6-2D1B-4864-9B6C-2EFAA8AE1FDE}" type="datetime1">
              <a:rPr lang="en-US" smtClean="0"/>
              <a:pPr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70AC-8CAD-4DF4-8DB3-4540D488C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C545-14D4-4114-BFDC-987A9E6A5F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BCE1-FD5D-42B4-8B12-02F8A857E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04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C545-14D4-4114-BFDC-987A9E6A5F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BCE1-FD5D-42B4-8B12-02F8A857E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01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C545-14D4-4114-BFDC-987A9E6A5F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BCE1-FD5D-42B4-8B12-02F8A857E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02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asic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404094"/>
            <a:ext cx="9144000" cy="14539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82574" y="4455974"/>
            <a:ext cx="8612189" cy="33178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2574" y="3797234"/>
            <a:ext cx="8612189" cy="66175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74" y="2346566"/>
            <a:ext cx="8612189" cy="1440394"/>
          </a:xfrm>
        </p:spPr>
        <p:txBody>
          <a:bodyPr anchor="b" anchorCtr="0"/>
          <a:lstStyle>
            <a:lvl1pPr>
              <a:lnSpc>
                <a:spcPct val="90000"/>
              </a:lnSpc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282574" y="4795021"/>
            <a:ext cx="8612189" cy="33178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16" y="5901437"/>
            <a:ext cx="3517583" cy="4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217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4" y="1524000"/>
            <a:ext cx="8591677" cy="4805363"/>
          </a:xfrm>
        </p:spPr>
        <p:txBody>
          <a:bodyPr/>
          <a:lstStyle>
            <a:lvl1pPr marL="228600" indent="-228600">
              <a:spcBef>
                <a:spcPts val="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20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spcBef>
                <a:spcPts val="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"/>
          <p:cNvSpPr>
            <a:spLocks noGrp="1"/>
          </p:cNvSpPr>
          <p:nvPr>
            <p:ph sz="quarter" idx="10"/>
          </p:nvPr>
        </p:nvSpPr>
        <p:spPr>
          <a:xfrm>
            <a:off x="282575" y="1139824"/>
            <a:ext cx="8612188" cy="384175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4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-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84163" y="5963767"/>
            <a:ext cx="8610600" cy="307777"/>
          </a:xfrm>
          <a:noFill/>
        </p:spPr>
        <p:txBody>
          <a:bodyPr anchor="b"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2400" b="1">
                <a:solidFill>
                  <a:schemeClr val="accent2"/>
                </a:solidFill>
              </a:defRPr>
            </a:lvl1pPr>
            <a:lvl2pPr marL="4763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4" y="1523999"/>
            <a:ext cx="8612189" cy="4214813"/>
          </a:xfrm>
        </p:spPr>
        <p:txBody>
          <a:bodyPr/>
          <a:lstStyle>
            <a:lvl1pPr marL="228600" indent="-228600">
              <a:spcBef>
                <a:spcPts val="6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"/>
          <p:cNvSpPr>
            <a:spLocks noGrp="1"/>
          </p:cNvSpPr>
          <p:nvPr>
            <p:ph sz="quarter" idx="10"/>
          </p:nvPr>
        </p:nvSpPr>
        <p:spPr>
          <a:xfrm>
            <a:off x="282575" y="1139824"/>
            <a:ext cx="8612188" cy="384176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-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2"/>
          </p:nvPr>
        </p:nvSpPr>
        <p:spPr>
          <a:xfrm>
            <a:off x="281115" y="5900737"/>
            <a:ext cx="8613648" cy="428625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763" indent="0" algn="r">
              <a:lnSpc>
                <a:spcPts val="2400"/>
              </a:lnSpc>
              <a:spcBef>
                <a:spcPts val="0"/>
              </a:spcBef>
              <a:buFontTx/>
              <a:buNone/>
              <a:defRPr sz="105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4" y="1524000"/>
            <a:ext cx="8612189" cy="4376738"/>
          </a:xfrm>
        </p:spPr>
        <p:txBody>
          <a:bodyPr/>
          <a:lstStyle>
            <a:lvl1pPr marL="228600" indent="-228600">
              <a:spcBef>
                <a:spcPts val="6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"/>
          <p:cNvSpPr>
            <a:spLocks noGrp="1"/>
          </p:cNvSpPr>
          <p:nvPr>
            <p:ph sz="quarter" idx="10"/>
          </p:nvPr>
        </p:nvSpPr>
        <p:spPr>
          <a:xfrm>
            <a:off x="282575" y="1139824"/>
            <a:ext cx="8612188" cy="384176"/>
          </a:xfrm>
        </p:spPr>
        <p:txBody>
          <a:bodyPr vert="horz" lIns="0" tIns="0" rIns="0" bIns="0" rtlCol="0">
            <a:noAutofit/>
          </a:bodyPr>
          <a:lstStyle>
            <a:lvl1pPr marL="225425" indent="-225425">
              <a:buNone/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9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27779"/>
            <a:ext cx="8612189" cy="4201584"/>
          </a:xfrm>
        </p:spPr>
        <p:txBody>
          <a:bodyPr/>
          <a:lstStyle>
            <a:lvl1pPr marL="228600" indent="-228600">
              <a:spcBef>
                <a:spcPts val="6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84163" y="1828800"/>
            <a:ext cx="8610600" cy="31055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800"/>
            </a:lvl1pPr>
            <a:lvl2pPr marL="4763" indent="0">
              <a:lnSpc>
                <a:spcPts val="2400"/>
              </a:lnSpc>
              <a:spcBef>
                <a:spcPts val="0"/>
              </a:spcBef>
              <a:buFontTx/>
              <a:buNone/>
              <a:defRPr sz="1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ubtitle"/>
          <p:cNvSpPr>
            <a:spLocks noGrp="1"/>
          </p:cNvSpPr>
          <p:nvPr>
            <p:ph sz="quarter" idx="10"/>
          </p:nvPr>
        </p:nvSpPr>
        <p:spPr>
          <a:xfrm>
            <a:off x="282575" y="1139824"/>
            <a:ext cx="8612188" cy="384176"/>
          </a:xfrm>
        </p:spPr>
        <p:txBody>
          <a:bodyPr vert="horz" lIns="0" tIns="0" rIns="0" bIns="0" rtlCol="0">
            <a:noAutofit/>
          </a:bodyPr>
          <a:lstStyle>
            <a:lvl1pPr marL="225425" indent="-225425">
              <a:buNone/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4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701092" y="1523999"/>
            <a:ext cx="4193671" cy="4805364"/>
          </a:xfrm>
        </p:spPr>
        <p:txBody>
          <a:bodyPr/>
          <a:lstStyle>
            <a:lvl1pPr marL="228600" indent="-228600">
              <a:spcBef>
                <a:spcPts val="6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4" y="1523999"/>
            <a:ext cx="4181850" cy="4805364"/>
          </a:xfrm>
        </p:spPr>
        <p:txBody>
          <a:bodyPr/>
          <a:lstStyle>
            <a:lvl1pPr marL="228600" indent="-228600">
              <a:spcBef>
                <a:spcPts val="6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"/>
          <p:cNvSpPr>
            <a:spLocks noGrp="1"/>
          </p:cNvSpPr>
          <p:nvPr>
            <p:ph sz="quarter" idx="10"/>
          </p:nvPr>
        </p:nvSpPr>
        <p:spPr>
          <a:xfrm>
            <a:off x="282575" y="1139824"/>
            <a:ext cx="8612188" cy="384176"/>
          </a:xfrm>
        </p:spPr>
        <p:txBody>
          <a:bodyPr vert="horz" lIns="0" tIns="0" rIns="0" bIns="0" rtlCol="0">
            <a:noAutofit/>
          </a:bodyPr>
          <a:lstStyle>
            <a:lvl1pPr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2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-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84163" y="5900738"/>
            <a:ext cx="8610600" cy="428625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b="1" dirty="0" smtClean="0">
                <a:solidFill>
                  <a:schemeClr val="accent2"/>
                </a:solidFill>
              </a:defRPr>
            </a:lvl1pPr>
          </a:lstStyle>
          <a:p>
            <a:pPr lvl="0" algn="ctr">
              <a:lnSpc>
                <a:spcPts val="2400"/>
              </a:lnSpc>
              <a:spcBef>
                <a:spcPts val="0"/>
              </a:spcBef>
              <a:buFontTx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701092" y="1523998"/>
            <a:ext cx="4193671" cy="4376739"/>
          </a:xfrm>
        </p:spPr>
        <p:txBody>
          <a:bodyPr/>
          <a:lstStyle>
            <a:lvl1pPr marL="228600" indent="-228600">
              <a:spcBef>
                <a:spcPts val="6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4" y="1523998"/>
            <a:ext cx="4181850" cy="4376739"/>
          </a:xfrm>
        </p:spPr>
        <p:txBody>
          <a:bodyPr/>
          <a:lstStyle>
            <a:lvl1pPr marL="228600" indent="-228600">
              <a:spcBef>
                <a:spcPts val="6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"/>
          <p:cNvSpPr>
            <a:spLocks noGrp="1"/>
          </p:cNvSpPr>
          <p:nvPr>
            <p:ph sz="quarter" idx="10"/>
          </p:nvPr>
        </p:nvSpPr>
        <p:spPr>
          <a:xfrm>
            <a:off x="282575" y="1139824"/>
            <a:ext cx="8612188" cy="384176"/>
          </a:xfrm>
        </p:spPr>
        <p:txBody>
          <a:bodyPr vert="horz" lIns="0" tIns="0" rIns="0" bIns="0" rtlCol="0">
            <a:noAutofit/>
          </a:bodyPr>
          <a:lstStyle>
            <a:lvl1pPr marL="225425" indent="-225425">
              <a:buNone/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920C-99B0-4094-965D-05B12361CD78}" type="datetime1">
              <a:rPr lang="en-US" smtClean="0"/>
              <a:pPr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A27-70B4-49E8-987E-FF0580C7F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-Comparison-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84163" y="5900738"/>
            <a:ext cx="8610600" cy="428625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b="1" dirty="0" smtClean="0">
                <a:solidFill>
                  <a:schemeClr val="accent2"/>
                </a:solidFill>
              </a:defRPr>
            </a:lvl1pPr>
          </a:lstStyle>
          <a:p>
            <a:pPr lvl="0" algn="ctr">
              <a:lnSpc>
                <a:spcPts val="2400"/>
              </a:lnSpc>
              <a:spcBef>
                <a:spcPts val="0"/>
              </a:spcBef>
              <a:buFontTx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574" y="1731968"/>
            <a:ext cx="4181850" cy="3980343"/>
          </a:xfrm>
          <a:gradFill flip="none" rotWithShape="1">
            <a:gsLst>
              <a:gs pos="100000">
                <a:schemeClr val="bg1">
                  <a:lumMod val="85000"/>
                </a:schemeClr>
              </a:gs>
              <a:gs pos="5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0" scaled="1"/>
            <a:tileRect/>
          </a:gradFill>
        </p:spPr>
        <p:txBody>
          <a:bodyPr anchor="t"/>
          <a:lstStyle>
            <a:lvl1pPr marL="0" indent="0">
              <a:spcBef>
                <a:spcPts val="600"/>
              </a:spcBef>
              <a:buFont typeface="Arial" pitchFamily="34" charset="0"/>
              <a:buNone/>
              <a:defRPr sz="2000" baseline="0">
                <a:solidFill>
                  <a:schemeClr val="accent2"/>
                </a:solidFill>
              </a:defRPr>
            </a:lvl1pPr>
            <a:lvl2pPr marL="344488" indent="-225425"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styles. Goes to Second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01092" y="1194087"/>
            <a:ext cx="4193671" cy="376530"/>
          </a:xfrm>
          <a:noFill/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225425" indent="0">
              <a:buFontTx/>
              <a:buNone/>
              <a:defRPr>
                <a:solidFill>
                  <a:schemeClr val="tx1"/>
                </a:solidFill>
              </a:defRPr>
            </a:lvl2pPr>
            <a:lvl3pPr marL="461963" indent="0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627063" indent="0">
              <a:buFontTx/>
              <a:buNone/>
              <a:defRPr>
                <a:solidFill>
                  <a:schemeClr val="tx1"/>
                </a:solidFill>
              </a:defRPr>
            </a:lvl4pPr>
            <a:lvl5pPr marL="852488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82574" y="1194087"/>
            <a:ext cx="4181850" cy="376530"/>
          </a:xfrm>
          <a:noFill/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225425" indent="0">
              <a:buFontTx/>
              <a:buNone/>
              <a:defRPr>
                <a:solidFill>
                  <a:schemeClr val="tx1"/>
                </a:solidFill>
              </a:defRPr>
            </a:lvl2pPr>
            <a:lvl3pPr marL="461963" indent="0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627063" indent="0">
              <a:buFontTx/>
              <a:buNone/>
              <a:defRPr>
                <a:solidFill>
                  <a:schemeClr val="tx1"/>
                </a:solidFill>
              </a:defRPr>
            </a:lvl4pPr>
            <a:lvl5pPr marL="852488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712913" y="1731968"/>
            <a:ext cx="4181850" cy="3980343"/>
          </a:xfrm>
          <a:gradFill flip="none" rotWithShape="1">
            <a:gsLst>
              <a:gs pos="100000">
                <a:schemeClr val="bg1">
                  <a:lumMod val="85000"/>
                </a:schemeClr>
              </a:gs>
              <a:gs pos="5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0" scaled="1"/>
            <a:tileRect/>
          </a:gradFill>
        </p:spPr>
        <p:txBody>
          <a:bodyPr anchor="t"/>
          <a:lstStyle>
            <a:lvl1pPr marL="0" indent="0">
              <a:spcBef>
                <a:spcPts val="600"/>
              </a:spcBef>
              <a:buFont typeface="Arial" pitchFamily="34" charset="0"/>
              <a:buNone/>
              <a:defRPr sz="2000" baseline="0">
                <a:solidFill>
                  <a:schemeClr val="accent2"/>
                </a:solidFill>
              </a:defRPr>
            </a:lvl1pPr>
            <a:lvl2pPr marL="344488" indent="-225425"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styles. Goes to Second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3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-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4696373" y="5835719"/>
            <a:ext cx="4198390" cy="534952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763" indent="0" algn="r">
              <a:lnSpc>
                <a:spcPts val="2400"/>
              </a:lnSpc>
              <a:spcBef>
                <a:spcPts val="0"/>
              </a:spcBef>
              <a:buFontTx/>
              <a:buNone/>
              <a:defRPr sz="105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281623" y="5835719"/>
            <a:ext cx="4182850" cy="534952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763" indent="0" algn="r">
              <a:lnSpc>
                <a:spcPts val="2400"/>
              </a:lnSpc>
              <a:spcBef>
                <a:spcPts val="0"/>
              </a:spcBef>
              <a:buFontTx/>
              <a:buNone/>
              <a:defRPr sz="105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701092" y="1524000"/>
            <a:ext cx="4193671" cy="4214813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4" y="1524000"/>
            <a:ext cx="4181850" cy="4214813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"/>
          <p:cNvSpPr>
            <a:spLocks noGrp="1"/>
          </p:cNvSpPr>
          <p:nvPr>
            <p:ph sz="quarter" idx="10"/>
          </p:nvPr>
        </p:nvSpPr>
        <p:spPr>
          <a:xfrm>
            <a:off x="282575" y="1139824"/>
            <a:ext cx="8612188" cy="384176"/>
          </a:xfrm>
        </p:spPr>
        <p:txBody>
          <a:bodyPr vert="horz" lIns="0" tIns="0" rIns="0" bIns="0" rtlCol="0">
            <a:noAutofit/>
          </a:bodyPr>
          <a:lstStyle>
            <a:lvl1pPr marL="225425" indent="-225425">
              <a:buNone/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5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- 65/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6196013" y="1523999"/>
            <a:ext cx="2698750" cy="4805364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4" y="1523999"/>
            <a:ext cx="5670551" cy="4805364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"/>
          <p:cNvSpPr>
            <a:spLocks noGrp="1"/>
          </p:cNvSpPr>
          <p:nvPr>
            <p:ph sz="quarter" idx="10"/>
          </p:nvPr>
        </p:nvSpPr>
        <p:spPr>
          <a:xfrm>
            <a:off x="282575" y="1139824"/>
            <a:ext cx="8612188" cy="384176"/>
          </a:xfrm>
        </p:spPr>
        <p:txBody>
          <a:bodyPr vert="horz" lIns="0" tIns="0" rIns="0" bIns="0" rtlCol="0">
            <a:noAutofit/>
          </a:bodyPr>
          <a:lstStyle>
            <a:lvl1pPr marL="225425" indent="-225425">
              <a:buNone/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6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- 65/35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2"/>
          </p:nvPr>
        </p:nvSpPr>
        <p:spPr>
          <a:xfrm>
            <a:off x="284163" y="5900737"/>
            <a:ext cx="8610600" cy="428625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b="1" dirty="0" smtClean="0">
                <a:solidFill>
                  <a:schemeClr val="accent2"/>
                </a:solidFill>
              </a:defRPr>
            </a:lvl1pPr>
          </a:lstStyle>
          <a:p>
            <a:pPr lvl="0" algn="ctr">
              <a:lnSpc>
                <a:spcPts val="2400"/>
              </a:lnSpc>
              <a:spcBef>
                <a:spcPts val="0"/>
              </a:spcBef>
              <a:buFontTx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6196013" y="1523998"/>
            <a:ext cx="2698750" cy="4376739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4" y="1523998"/>
            <a:ext cx="5670551" cy="4376739"/>
          </a:xfrm>
        </p:spPr>
        <p:txBody>
          <a:bodyPr/>
          <a:lstStyle>
            <a:lvl1pPr marL="228600" indent="-228600">
              <a:spcBef>
                <a:spcPts val="6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"/>
          <p:cNvSpPr>
            <a:spLocks noGrp="1"/>
          </p:cNvSpPr>
          <p:nvPr>
            <p:ph sz="quarter" idx="10"/>
          </p:nvPr>
        </p:nvSpPr>
        <p:spPr>
          <a:xfrm>
            <a:off x="282575" y="1139824"/>
            <a:ext cx="8612188" cy="384176"/>
          </a:xfrm>
        </p:spPr>
        <p:txBody>
          <a:bodyPr vert="horz" lIns="0" tIns="0" rIns="0" bIns="0" rtlCol="0">
            <a:noAutofit/>
          </a:bodyPr>
          <a:lstStyle>
            <a:lvl1pPr marL="225425" indent="-225425">
              <a:buNone/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- 65/35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84164" y="5900738"/>
            <a:ext cx="8610599" cy="428626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b="1" dirty="0" smtClean="0">
                <a:solidFill>
                  <a:schemeClr val="accent2"/>
                </a:solidFill>
              </a:defRPr>
            </a:lvl1pPr>
          </a:lstStyle>
          <a:p>
            <a:pPr lvl="0" algn="ctr">
              <a:lnSpc>
                <a:spcPts val="2400"/>
              </a:lnSpc>
              <a:spcBef>
                <a:spcPts val="0"/>
              </a:spcBef>
              <a:buFontTx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6196013" y="1524000"/>
            <a:ext cx="2698750" cy="4376738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4" y="1524000"/>
            <a:ext cx="5670551" cy="4376738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"/>
          <p:cNvSpPr>
            <a:spLocks noGrp="1"/>
          </p:cNvSpPr>
          <p:nvPr>
            <p:ph sz="quarter" idx="10"/>
          </p:nvPr>
        </p:nvSpPr>
        <p:spPr>
          <a:xfrm>
            <a:off x="282575" y="1139824"/>
            <a:ext cx="8612188" cy="384176"/>
          </a:xfrm>
        </p:spPr>
        <p:txBody>
          <a:bodyPr vert="horz" lIns="0" tIns="0" rIns="0" bIns="0" rtlCol="0">
            <a:noAutofit/>
          </a:bodyPr>
          <a:lstStyle>
            <a:lvl1pPr marL="225425" indent="-225425">
              <a:buNone/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5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- 35/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227388" y="1523999"/>
            <a:ext cx="5667375" cy="4805364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1523999"/>
            <a:ext cx="2663826" cy="4805364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"/>
          <p:cNvSpPr>
            <a:spLocks noGrp="1"/>
          </p:cNvSpPr>
          <p:nvPr>
            <p:ph sz="quarter" idx="10"/>
          </p:nvPr>
        </p:nvSpPr>
        <p:spPr>
          <a:xfrm>
            <a:off x="282575" y="1139824"/>
            <a:ext cx="8612188" cy="384176"/>
          </a:xfrm>
        </p:spPr>
        <p:txBody>
          <a:bodyPr vert="horz" lIns="0" tIns="0" rIns="0" bIns="0" rtlCol="0">
            <a:noAutofit/>
          </a:bodyPr>
          <a:lstStyle>
            <a:lvl1pPr marL="225425" indent="-225425">
              <a:buNone/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4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- 35/65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227388" y="1536393"/>
            <a:ext cx="5667375" cy="4041775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1536393"/>
            <a:ext cx="2663826" cy="4041775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2"/>
          </p:nvPr>
        </p:nvSpPr>
        <p:spPr>
          <a:xfrm>
            <a:off x="284163" y="5900738"/>
            <a:ext cx="8610600" cy="428625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b="1" dirty="0" smtClean="0">
                <a:solidFill>
                  <a:schemeClr val="accent2"/>
                </a:solidFill>
              </a:defRPr>
            </a:lvl1pPr>
          </a:lstStyle>
          <a:p>
            <a:pPr lvl="0" algn="ctr">
              <a:lnSpc>
                <a:spcPts val="2400"/>
              </a:lnSpc>
              <a:spcBef>
                <a:spcPts val="0"/>
              </a:spcBef>
              <a:buFontTx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Subtitle"/>
          <p:cNvSpPr>
            <a:spLocks noGrp="1"/>
          </p:cNvSpPr>
          <p:nvPr>
            <p:ph sz="quarter" idx="10"/>
          </p:nvPr>
        </p:nvSpPr>
        <p:spPr>
          <a:xfrm>
            <a:off x="282575" y="1139824"/>
            <a:ext cx="8612188" cy="384176"/>
          </a:xfrm>
        </p:spPr>
        <p:txBody>
          <a:bodyPr vert="horz" lIns="0" tIns="0" rIns="0" bIns="0" rtlCol="0">
            <a:noAutofit/>
          </a:bodyPr>
          <a:lstStyle>
            <a:lvl1pPr marL="225425" indent="-225425">
              <a:buNone/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162" y="438459"/>
            <a:ext cx="8585263" cy="6873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8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- 35/65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2"/>
          </p:nvPr>
        </p:nvSpPr>
        <p:spPr>
          <a:xfrm>
            <a:off x="3227388" y="5835719"/>
            <a:ext cx="5669280" cy="534952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763" indent="0" algn="r">
              <a:lnSpc>
                <a:spcPts val="2400"/>
              </a:lnSpc>
              <a:spcBef>
                <a:spcPts val="0"/>
              </a:spcBef>
              <a:buFontTx/>
              <a:buNone/>
              <a:defRPr sz="105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285497" y="5835719"/>
            <a:ext cx="2660904" cy="534952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763" indent="0" algn="r">
              <a:lnSpc>
                <a:spcPts val="2400"/>
              </a:lnSpc>
              <a:spcBef>
                <a:spcPts val="0"/>
              </a:spcBef>
              <a:buFontTx/>
              <a:buNone/>
              <a:defRPr sz="105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227388" y="1545020"/>
            <a:ext cx="5667375" cy="4295064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1545020"/>
            <a:ext cx="2663826" cy="4295064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ubtitle"/>
          <p:cNvSpPr>
            <a:spLocks noGrp="1"/>
          </p:cNvSpPr>
          <p:nvPr>
            <p:ph sz="quarter" idx="10"/>
          </p:nvPr>
        </p:nvSpPr>
        <p:spPr>
          <a:xfrm>
            <a:off x="282575" y="1139824"/>
            <a:ext cx="8612188" cy="384176"/>
          </a:xfrm>
        </p:spPr>
        <p:txBody>
          <a:bodyPr vert="horz" lIns="0" tIns="0" rIns="0" bIns="0" rtlCol="0">
            <a:noAutofit/>
          </a:bodyPr>
          <a:lstStyle>
            <a:lvl1pPr marL="225425" indent="-225425">
              <a:buNone/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4162" y="438459"/>
            <a:ext cx="8585263" cy="6873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6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 1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282575" y="3936471"/>
            <a:ext cx="8612188" cy="2259542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884737" y="1536393"/>
            <a:ext cx="4010025" cy="2259542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1536393"/>
            <a:ext cx="3976688" cy="2259542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sz="quarter" idx="10"/>
          </p:nvPr>
        </p:nvSpPr>
        <p:spPr>
          <a:xfrm>
            <a:off x="282575" y="1139824"/>
            <a:ext cx="8612188" cy="384176"/>
          </a:xfrm>
        </p:spPr>
        <p:txBody>
          <a:bodyPr vert="horz" lIns="0" tIns="0" rIns="0" bIns="0" rtlCol="0">
            <a:noAutofit/>
          </a:bodyPr>
          <a:lstStyle>
            <a:lvl1pPr marL="225425" indent="-225425">
              <a:buNone/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4162" y="438459"/>
            <a:ext cx="8585263" cy="6873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5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op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884737" y="3936471"/>
            <a:ext cx="4010025" cy="2259542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3936471"/>
            <a:ext cx="3976688" cy="2259542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282575" y="1536393"/>
            <a:ext cx="8612188" cy="2259542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sz="quarter" idx="10"/>
          </p:nvPr>
        </p:nvSpPr>
        <p:spPr>
          <a:xfrm>
            <a:off x="282575" y="1139824"/>
            <a:ext cx="8612188" cy="384176"/>
          </a:xfrm>
        </p:spPr>
        <p:txBody>
          <a:bodyPr vert="horz" lIns="0" tIns="0" rIns="0" bIns="0" rtlCol="0">
            <a:noAutofit/>
          </a:bodyPr>
          <a:lstStyle>
            <a:lvl1pPr marL="225425" indent="-225425">
              <a:buNone/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4162" y="438459"/>
            <a:ext cx="8585263" cy="6873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6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8B12-AB97-4F52-BB63-CCC0B9246E99}" type="datetime1">
              <a:rPr lang="en-US" smtClean="0"/>
              <a:pPr/>
              <a:t>11/13/12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C1B4-02A0-4F7A-AD5A-387AE3648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op 1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3339548"/>
            <a:ext cx="8613648" cy="2989815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282575" y="1524000"/>
            <a:ext cx="8612188" cy="1797050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"/>
          <p:cNvSpPr>
            <a:spLocks noGrp="1"/>
          </p:cNvSpPr>
          <p:nvPr>
            <p:ph sz="quarter" idx="10"/>
          </p:nvPr>
        </p:nvSpPr>
        <p:spPr>
          <a:xfrm>
            <a:off x="282575" y="1139824"/>
            <a:ext cx="8612188" cy="384176"/>
          </a:xfrm>
        </p:spPr>
        <p:txBody>
          <a:bodyPr vert="horz" lIns="0" tIns="0" rIns="0" bIns="0" rtlCol="0">
            <a:noAutofit/>
          </a:bodyPr>
          <a:lstStyle>
            <a:lvl1pPr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184900" y="1523999"/>
            <a:ext cx="2709863" cy="4805364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233738" y="1523999"/>
            <a:ext cx="2709863" cy="4805364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1523999"/>
            <a:ext cx="2709863" cy="4805364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"/>
          <p:cNvSpPr>
            <a:spLocks noGrp="1"/>
          </p:cNvSpPr>
          <p:nvPr>
            <p:ph sz="quarter" idx="10"/>
          </p:nvPr>
        </p:nvSpPr>
        <p:spPr>
          <a:xfrm>
            <a:off x="282575" y="1139824"/>
            <a:ext cx="8612188" cy="384176"/>
          </a:xfrm>
        </p:spPr>
        <p:txBody>
          <a:bodyPr vert="horz" lIns="0" tIns="0" rIns="0" bIns="0" rtlCol="0">
            <a:noAutofit/>
          </a:bodyPr>
          <a:lstStyle>
            <a:lvl1pPr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5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-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184900" y="1536393"/>
            <a:ext cx="2709863" cy="4037542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233738" y="1536393"/>
            <a:ext cx="2709863" cy="4037542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1536393"/>
            <a:ext cx="2709863" cy="4037542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2"/>
          </p:nvPr>
        </p:nvSpPr>
        <p:spPr>
          <a:xfrm>
            <a:off x="284163" y="5900738"/>
            <a:ext cx="8610600" cy="428625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b="1" dirty="0" smtClean="0">
                <a:solidFill>
                  <a:schemeClr val="accent2"/>
                </a:solidFill>
              </a:defRPr>
            </a:lvl1pPr>
          </a:lstStyle>
          <a:p>
            <a:pPr lvl="0" algn="ctr">
              <a:lnSpc>
                <a:spcPts val="2400"/>
              </a:lnSpc>
              <a:spcBef>
                <a:spcPts val="0"/>
              </a:spcBef>
              <a:buFontTx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Subtitle"/>
          <p:cNvSpPr>
            <a:spLocks noGrp="1"/>
          </p:cNvSpPr>
          <p:nvPr>
            <p:ph sz="quarter" idx="10"/>
          </p:nvPr>
        </p:nvSpPr>
        <p:spPr>
          <a:xfrm>
            <a:off x="282575" y="1139824"/>
            <a:ext cx="8612188" cy="384176"/>
          </a:xfrm>
        </p:spPr>
        <p:txBody>
          <a:bodyPr vert="horz" lIns="0" tIns="0" rIns="0" bIns="0" rtlCol="0">
            <a:noAutofit/>
          </a:bodyPr>
          <a:lstStyle>
            <a:lvl1pPr marL="225425" indent="-225425">
              <a:buNone/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4162" y="438459"/>
            <a:ext cx="8585263" cy="6873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6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urpl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BAlliance_1A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51" y="1663170"/>
            <a:ext cx="2423279" cy="2324848"/>
          </a:xfrm>
          <a:prstGeom prst="ellipse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227388" y="1523999"/>
            <a:ext cx="5667375" cy="4672013"/>
          </a:xfrm>
        </p:spPr>
        <p:txBody>
          <a:bodyPr/>
          <a:lstStyle>
            <a:lvl1pPr marL="228600" indent="-228600">
              <a:spcBef>
                <a:spcPts val="12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852488" indent="-2254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68740" y="1663170"/>
            <a:ext cx="2129051" cy="2324848"/>
          </a:xfr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lang="en-US" sz="24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ubtitle"/>
          <p:cNvSpPr>
            <a:spLocks noGrp="1"/>
          </p:cNvSpPr>
          <p:nvPr>
            <p:ph sz="quarter" idx="11"/>
          </p:nvPr>
        </p:nvSpPr>
        <p:spPr>
          <a:xfrm>
            <a:off x="282575" y="1139824"/>
            <a:ext cx="8612188" cy="384176"/>
          </a:xfrm>
        </p:spPr>
        <p:txBody>
          <a:bodyPr vert="horz" lIns="0" tIns="0" rIns="0" bIns="0" rtlCol="0">
            <a:noAutofit/>
          </a:bodyPr>
          <a:lstStyle>
            <a:lvl1pPr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1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ccess 1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2133600"/>
            <a:ext cx="9148045" cy="777240"/>
          </a:xfrm>
          <a:prstGeom prst="rect">
            <a:avLst/>
          </a:prstGeom>
          <a:solidFill>
            <a:srgbClr val="692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6454" y="473194"/>
            <a:ext cx="3423920" cy="47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10841"/>
            <a:ext cx="9144000" cy="39471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2575" y="2198675"/>
            <a:ext cx="8587799" cy="643253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9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82574" y="1191802"/>
            <a:ext cx="8612189" cy="695218"/>
          </a:xfrm>
        </p:spPr>
        <p:txBody>
          <a:bodyPr anchor="b"/>
          <a:lstStyle>
            <a:lvl1pPr marL="0" indent="0" algn="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2"/>
          </p:nvPr>
        </p:nvSpPr>
        <p:spPr>
          <a:xfrm>
            <a:off x="282574" y="1894284"/>
            <a:ext cx="8612189" cy="222192"/>
          </a:xfrm>
        </p:spPr>
        <p:txBody>
          <a:bodyPr/>
          <a:lstStyle>
            <a:lvl1pPr marL="0" indent="0" algn="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57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cccess 2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:\Pictures &amp; Multimedia\to germany\TBA_0009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0775" y="0"/>
            <a:ext cx="5783225" cy="547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5404094"/>
            <a:ext cx="9144000" cy="14539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16" y="5901437"/>
            <a:ext cx="3517583" cy="4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 userDrawn="1"/>
        </p:nvSpPr>
        <p:spPr>
          <a:xfrm>
            <a:off x="0" y="-65673"/>
            <a:ext cx="9144001" cy="5474101"/>
          </a:xfrm>
          <a:prstGeom prst="rect">
            <a:avLst/>
          </a:prstGeom>
          <a:gradFill flip="none" rotWithShape="1">
            <a:gsLst>
              <a:gs pos="39000">
                <a:srgbClr val="F3F1F3"/>
              </a:gs>
              <a:gs pos="0">
                <a:schemeClr val="bg1"/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82575" y="4723098"/>
            <a:ext cx="4803133" cy="33178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282575" y="4064358"/>
            <a:ext cx="4803133" cy="66175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2575" y="805432"/>
            <a:ext cx="4803133" cy="1440394"/>
          </a:xfrm>
        </p:spPr>
        <p:txBody>
          <a:bodyPr anchor="b" anchorCtr="0"/>
          <a:lstStyle>
            <a:lvl1pPr>
              <a:lnSpc>
                <a:spcPct val="90000"/>
              </a:lnSpc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/>
          </p:nvPr>
        </p:nvSpPr>
        <p:spPr>
          <a:xfrm>
            <a:off x="282575" y="5062145"/>
            <a:ext cx="4803133" cy="33178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55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cccess 3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2553" y="4221"/>
            <a:ext cx="5751443" cy="595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5404094"/>
            <a:ext cx="9144000" cy="14539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16" y="5901437"/>
            <a:ext cx="3517583" cy="4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 userDrawn="1"/>
        </p:nvSpPr>
        <p:spPr>
          <a:xfrm>
            <a:off x="0" y="-67697"/>
            <a:ext cx="9276527" cy="5474101"/>
          </a:xfrm>
          <a:prstGeom prst="rect">
            <a:avLst/>
          </a:prstGeom>
          <a:gradFill flip="none" rotWithShape="1">
            <a:gsLst>
              <a:gs pos="39000">
                <a:srgbClr val="F3F1F3"/>
              </a:gs>
              <a:gs pos="0">
                <a:schemeClr val="bg1"/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82575" y="4723098"/>
            <a:ext cx="4803133" cy="33178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282575" y="4064358"/>
            <a:ext cx="4803133" cy="66175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2575" y="805432"/>
            <a:ext cx="4803133" cy="1440394"/>
          </a:xfrm>
        </p:spPr>
        <p:txBody>
          <a:bodyPr anchor="b" anchorCtr="0"/>
          <a:lstStyle>
            <a:lvl1pPr>
              <a:lnSpc>
                <a:spcPct val="90000"/>
              </a:lnSpc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/>
          </p:nvPr>
        </p:nvSpPr>
        <p:spPr>
          <a:xfrm>
            <a:off x="282575" y="5062145"/>
            <a:ext cx="4803133" cy="33178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657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cc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9"/>
          <a:stretch/>
        </p:blipFill>
        <p:spPr bwMode="auto">
          <a:xfrm>
            <a:off x="982650" y="1"/>
            <a:ext cx="8176592" cy="540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5404094"/>
            <a:ext cx="9144000" cy="14539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16" y="5901437"/>
            <a:ext cx="3517583" cy="4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 userDrawn="1"/>
        </p:nvSpPr>
        <p:spPr>
          <a:xfrm>
            <a:off x="0" y="-70746"/>
            <a:ext cx="9144001" cy="5474101"/>
          </a:xfrm>
          <a:prstGeom prst="rect">
            <a:avLst/>
          </a:prstGeom>
          <a:gradFill flip="none" rotWithShape="1">
            <a:gsLst>
              <a:gs pos="39000">
                <a:srgbClr val="F3F1F3"/>
              </a:gs>
              <a:gs pos="0">
                <a:schemeClr val="bg1"/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82575" y="4723098"/>
            <a:ext cx="4803133" cy="33178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282575" y="4064358"/>
            <a:ext cx="4803133" cy="66175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2575" y="805432"/>
            <a:ext cx="4803133" cy="1440394"/>
          </a:xfrm>
        </p:spPr>
        <p:txBody>
          <a:bodyPr anchor="b" anchorCtr="0"/>
          <a:lstStyle>
            <a:lvl1pPr>
              <a:lnSpc>
                <a:spcPct val="90000"/>
              </a:lnSpc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/>
          </p:nvPr>
        </p:nvSpPr>
        <p:spPr>
          <a:xfrm>
            <a:off x="282575" y="5062145"/>
            <a:ext cx="4803133" cy="33178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53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cces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8074" y="0"/>
            <a:ext cx="8255927" cy="540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5404094"/>
            <a:ext cx="9144000" cy="14539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16" y="5901437"/>
            <a:ext cx="3517583" cy="4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 userDrawn="1"/>
        </p:nvSpPr>
        <p:spPr>
          <a:xfrm>
            <a:off x="0" y="-70340"/>
            <a:ext cx="9144001" cy="5474101"/>
          </a:xfrm>
          <a:prstGeom prst="rect">
            <a:avLst/>
          </a:prstGeom>
          <a:gradFill flip="none" rotWithShape="1">
            <a:gsLst>
              <a:gs pos="39000">
                <a:srgbClr val="F3F1F3"/>
              </a:gs>
              <a:gs pos="0">
                <a:schemeClr val="bg1"/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82575" y="4723098"/>
            <a:ext cx="4803133" cy="33178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282575" y="4064358"/>
            <a:ext cx="4803133" cy="66175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2575" y="805432"/>
            <a:ext cx="4803133" cy="1440394"/>
          </a:xfrm>
        </p:spPr>
        <p:txBody>
          <a:bodyPr anchor="b" anchorCtr="0"/>
          <a:lstStyle>
            <a:lvl1pPr>
              <a:lnSpc>
                <a:spcPct val="90000"/>
              </a:lnSpc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/>
          </p:nvPr>
        </p:nvSpPr>
        <p:spPr>
          <a:xfrm>
            <a:off x="282575" y="5062145"/>
            <a:ext cx="4803133" cy="33178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89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cience 1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5394" y="0"/>
            <a:ext cx="6318606" cy="539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5404094"/>
            <a:ext cx="9144000" cy="14539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16" y="5901437"/>
            <a:ext cx="3517583" cy="4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 userDrawn="1"/>
        </p:nvSpPr>
        <p:spPr>
          <a:xfrm>
            <a:off x="-22" y="-76220"/>
            <a:ext cx="9144001" cy="5474101"/>
          </a:xfrm>
          <a:prstGeom prst="rect">
            <a:avLst/>
          </a:prstGeom>
          <a:gradFill flip="none" rotWithShape="1">
            <a:gsLst>
              <a:gs pos="39000">
                <a:srgbClr val="F3F1F3"/>
              </a:gs>
              <a:gs pos="0">
                <a:schemeClr val="bg1"/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82575" y="4723098"/>
            <a:ext cx="4803133" cy="33178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282575" y="4064358"/>
            <a:ext cx="4803133" cy="66175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2575" y="805432"/>
            <a:ext cx="4803133" cy="1440394"/>
          </a:xfrm>
        </p:spPr>
        <p:txBody>
          <a:bodyPr anchor="b" anchorCtr="0"/>
          <a:lstStyle>
            <a:lvl1pPr>
              <a:lnSpc>
                <a:spcPct val="90000"/>
              </a:lnSpc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/>
          </p:nvPr>
        </p:nvSpPr>
        <p:spPr>
          <a:xfrm>
            <a:off x="282575" y="5062145"/>
            <a:ext cx="4803133" cy="33178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60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2A1A-29DB-4A3E-AC43-2CB9794501AF}" type="datetime1">
              <a:rPr lang="en-US" smtClean="0"/>
              <a:pPr/>
              <a:t>11/13/12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B3D4-62A3-433B-AAD9-345C1BBFD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cience 2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1907" y="-19665"/>
            <a:ext cx="6879185" cy="542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5404094"/>
            <a:ext cx="9144000" cy="14539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16" y="5901437"/>
            <a:ext cx="3517583" cy="4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 userDrawn="1"/>
        </p:nvSpPr>
        <p:spPr>
          <a:xfrm>
            <a:off x="-1733" y="-70340"/>
            <a:ext cx="9144001" cy="5474101"/>
          </a:xfrm>
          <a:prstGeom prst="rect">
            <a:avLst/>
          </a:prstGeom>
          <a:gradFill flip="none" rotWithShape="1">
            <a:gsLst>
              <a:gs pos="39000">
                <a:srgbClr val="F3F1F3"/>
              </a:gs>
              <a:gs pos="0">
                <a:schemeClr val="bg1"/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82575" y="4723098"/>
            <a:ext cx="4803133" cy="33178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282575" y="4064358"/>
            <a:ext cx="4803133" cy="66175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2575" y="805432"/>
            <a:ext cx="4803133" cy="1440394"/>
          </a:xfrm>
        </p:spPr>
        <p:txBody>
          <a:bodyPr anchor="b" anchorCtr="0"/>
          <a:lstStyle>
            <a:lvl1pPr>
              <a:lnSpc>
                <a:spcPct val="90000"/>
              </a:lnSpc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/>
          </p:nvPr>
        </p:nvSpPr>
        <p:spPr>
          <a:xfrm>
            <a:off x="282575" y="5062145"/>
            <a:ext cx="4803133" cy="33178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88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cien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6513" y="-1"/>
            <a:ext cx="6447487" cy="544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5404094"/>
            <a:ext cx="9144000" cy="14539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16" y="5901437"/>
            <a:ext cx="3517583" cy="4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 userDrawn="1"/>
        </p:nvSpPr>
        <p:spPr>
          <a:xfrm>
            <a:off x="0" y="-70340"/>
            <a:ext cx="9144001" cy="5474101"/>
          </a:xfrm>
          <a:prstGeom prst="rect">
            <a:avLst/>
          </a:prstGeom>
          <a:gradFill flip="none" rotWithShape="1">
            <a:gsLst>
              <a:gs pos="39000">
                <a:srgbClr val="F3F1F3"/>
              </a:gs>
              <a:gs pos="0">
                <a:schemeClr val="bg1"/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82575" y="4723098"/>
            <a:ext cx="4803133" cy="33178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282575" y="4064358"/>
            <a:ext cx="4803133" cy="66175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2575" y="805432"/>
            <a:ext cx="4803133" cy="1440394"/>
          </a:xfrm>
        </p:spPr>
        <p:txBody>
          <a:bodyPr anchor="b" anchorCtr="0"/>
          <a:lstStyle>
            <a:lvl1pPr>
              <a:lnSpc>
                <a:spcPct val="90000"/>
              </a:lnSpc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/>
          </p:nvPr>
        </p:nvSpPr>
        <p:spPr>
          <a:xfrm>
            <a:off x="282575" y="5062145"/>
            <a:ext cx="4803133" cy="33178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4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rtnershi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98630" y="-24256"/>
            <a:ext cx="6645370" cy="542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5404094"/>
            <a:ext cx="9144000" cy="14539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16" y="5901437"/>
            <a:ext cx="3517583" cy="4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 userDrawn="1"/>
        </p:nvSpPr>
        <p:spPr>
          <a:xfrm>
            <a:off x="3" y="-70340"/>
            <a:ext cx="9144001" cy="5474101"/>
          </a:xfrm>
          <a:prstGeom prst="rect">
            <a:avLst/>
          </a:prstGeom>
          <a:gradFill flip="none" rotWithShape="1">
            <a:gsLst>
              <a:gs pos="39000">
                <a:srgbClr val="F3F1F3"/>
              </a:gs>
              <a:gs pos="0">
                <a:schemeClr val="bg1"/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82575" y="4723098"/>
            <a:ext cx="4803133" cy="33178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282575" y="4064358"/>
            <a:ext cx="4803133" cy="66175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2575" y="805432"/>
            <a:ext cx="4803133" cy="1440394"/>
          </a:xfrm>
        </p:spPr>
        <p:txBody>
          <a:bodyPr anchor="b" anchorCtr="0"/>
          <a:lstStyle>
            <a:lvl1pPr>
              <a:lnSpc>
                <a:spcPct val="90000"/>
              </a:lnSpc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/>
          </p:nvPr>
        </p:nvSpPr>
        <p:spPr>
          <a:xfrm>
            <a:off x="282575" y="5062145"/>
            <a:ext cx="4803133" cy="33178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05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Humanitair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6955" y="1"/>
            <a:ext cx="8447045" cy="54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5404094"/>
            <a:ext cx="9144000" cy="14539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16" y="5901437"/>
            <a:ext cx="3517583" cy="4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 userDrawn="1"/>
        </p:nvSpPr>
        <p:spPr>
          <a:xfrm>
            <a:off x="-1" y="-66411"/>
            <a:ext cx="9144001" cy="5474101"/>
          </a:xfrm>
          <a:prstGeom prst="rect">
            <a:avLst/>
          </a:prstGeom>
          <a:gradFill flip="none" rotWithShape="1">
            <a:gsLst>
              <a:gs pos="39000">
                <a:srgbClr val="F3F1F3"/>
              </a:gs>
              <a:gs pos="0">
                <a:schemeClr val="bg1"/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82575" y="4723098"/>
            <a:ext cx="4803133" cy="33178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282575" y="4064358"/>
            <a:ext cx="4803133" cy="66175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2575" y="805432"/>
            <a:ext cx="4803133" cy="1440394"/>
          </a:xfrm>
        </p:spPr>
        <p:txBody>
          <a:bodyPr anchor="b" anchorCtr="0"/>
          <a:lstStyle>
            <a:lvl1pPr>
              <a:lnSpc>
                <a:spcPct val="90000"/>
              </a:lnSpc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/>
          </p:nvPr>
        </p:nvSpPr>
        <p:spPr>
          <a:xfrm>
            <a:off x="282575" y="5062145"/>
            <a:ext cx="4803133" cy="33178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13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umanitair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2300" y="0"/>
            <a:ext cx="5591701" cy="54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5404094"/>
            <a:ext cx="9144000" cy="14539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16" y="5901437"/>
            <a:ext cx="3517583" cy="4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 userDrawn="1"/>
        </p:nvSpPr>
        <p:spPr>
          <a:xfrm>
            <a:off x="0" y="-70340"/>
            <a:ext cx="9144001" cy="5474101"/>
          </a:xfrm>
          <a:prstGeom prst="rect">
            <a:avLst/>
          </a:prstGeom>
          <a:gradFill flip="none" rotWithShape="1">
            <a:gsLst>
              <a:gs pos="39000">
                <a:srgbClr val="F3F1F3"/>
              </a:gs>
              <a:gs pos="0">
                <a:schemeClr val="bg1"/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82575" y="4723098"/>
            <a:ext cx="4803133" cy="33178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282575" y="4064358"/>
            <a:ext cx="4803133" cy="66175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2575" y="805432"/>
            <a:ext cx="4803133" cy="1440394"/>
          </a:xfrm>
        </p:spPr>
        <p:txBody>
          <a:bodyPr anchor="b" anchorCtr="0"/>
          <a:lstStyle>
            <a:lvl1pPr>
              <a:lnSpc>
                <a:spcPct val="90000"/>
              </a:lnSpc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/>
          </p:nvPr>
        </p:nvSpPr>
        <p:spPr>
          <a:xfrm>
            <a:off x="282575" y="5062145"/>
            <a:ext cx="4803133" cy="33178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83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umanitaria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1036" y="1"/>
            <a:ext cx="6552964" cy="540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5404094"/>
            <a:ext cx="9144000" cy="14539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16" y="5901437"/>
            <a:ext cx="3517583" cy="4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 userDrawn="1"/>
        </p:nvSpPr>
        <p:spPr>
          <a:xfrm>
            <a:off x="0" y="-70339"/>
            <a:ext cx="9144001" cy="5474101"/>
          </a:xfrm>
          <a:prstGeom prst="rect">
            <a:avLst/>
          </a:prstGeom>
          <a:gradFill flip="none" rotWithShape="1">
            <a:gsLst>
              <a:gs pos="39000">
                <a:srgbClr val="F3F1F3"/>
              </a:gs>
              <a:gs pos="0">
                <a:schemeClr val="bg1"/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82575" y="4723098"/>
            <a:ext cx="4803133" cy="33178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282575" y="4064358"/>
            <a:ext cx="4803133" cy="66175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2575" y="805432"/>
            <a:ext cx="4803133" cy="1440394"/>
          </a:xfrm>
        </p:spPr>
        <p:txBody>
          <a:bodyPr anchor="b" anchorCtr="0"/>
          <a:lstStyle>
            <a:lvl1pPr>
              <a:lnSpc>
                <a:spcPct val="90000"/>
              </a:lnSpc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/>
          </p:nvPr>
        </p:nvSpPr>
        <p:spPr>
          <a:xfrm>
            <a:off x="282575" y="5062145"/>
            <a:ext cx="4803133" cy="33178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8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umanitaria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2528" y="9832"/>
            <a:ext cx="6361472" cy="540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5404094"/>
            <a:ext cx="9144000" cy="14539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16" y="5901437"/>
            <a:ext cx="3517583" cy="4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 userDrawn="1"/>
        </p:nvSpPr>
        <p:spPr>
          <a:xfrm>
            <a:off x="-1" y="-70338"/>
            <a:ext cx="9144001" cy="5474101"/>
          </a:xfrm>
          <a:prstGeom prst="rect">
            <a:avLst/>
          </a:prstGeom>
          <a:gradFill flip="none" rotWithShape="1">
            <a:gsLst>
              <a:gs pos="39000">
                <a:srgbClr val="F3F1F3"/>
              </a:gs>
              <a:gs pos="0">
                <a:schemeClr val="bg1"/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82575" y="4723098"/>
            <a:ext cx="4803133" cy="33178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282575" y="4064358"/>
            <a:ext cx="4803133" cy="66175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2575" y="805432"/>
            <a:ext cx="4803133" cy="1440394"/>
          </a:xfrm>
        </p:spPr>
        <p:txBody>
          <a:bodyPr anchor="b" anchorCtr="0"/>
          <a:lstStyle>
            <a:lvl1pPr>
              <a:lnSpc>
                <a:spcPct val="90000"/>
              </a:lnSpc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/>
          </p:nvPr>
        </p:nvSpPr>
        <p:spPr>
          <a:xfrm>
            <a:off x="282575" y="5062145"/>
            <a:ext cx="4803133" cy="33178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496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umanitaria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9346" y="0"/>
            <a:ext cx="5674654" cy="540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5404094"/>
            <a:ext cx="9144000" cy="14539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16" y="5901437"/>
            <a:ext cx="3517583" cy="4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 userDrawn="1"/>
        </p:nvSpPr>
        <p:spPr>
          <a:xfrm>
            <a:off x="0" y="-66412"/>
            <a:ext cx="9144001" cy="5474101"/>
          </a:xfrm>
          <a:prstGeom prst="rect">
            <a:avLst/>
          </a:prstGeom>
          <a:gradFill flip="none" rotWithShape="1">
            <a:gsLst>
              <a:gs pos="39000">
                <a:srgbClr val="F3F1F3"/>
              </a:gs>
              <a:gs pos="0">
                <a:schemeClr val="bg1"/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82575" y="4723098"/>
            <a:ext cx="4803133" cy="33178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282575" y="4064358"/>
            <a:ext cx="4803133" cy="66175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2575" y="805432"/>
            <a:ext cx="4803133" cy="1440394"/>
          </a:xfrm>
        </p:spPr>
        <p:txBody>
          <a:bodyPr anchor="b" anchorCtr="0"/>
          <a:lstStyle>
            <a:lvl1pPr>
              <a:lnSpc>
                <a:spcPct val="90000"/>
              </a:lnSpc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/>
          </p:nvPr>
        </p:nvSpPr>
        <p:spPr>
          <a:xfrm>
            <a:off x="282575" y="5062145"/>
            <a:ext cx="4803133" cy="33178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65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umanitaria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4548" y="0"/>
            <a:ext cx="7879452" cy="540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5404094"/>
            <a:ext cx="9144000" cy="14539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16" y="5901437"/>
            <a:ext cx="3517583" cy="4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 userDrawn="1"/>
        </p:nvSpPr>
        <p:spPr>
          <a:xfrm>
            <a:off x="4" y="-66411"/>
            <a:ext cx="9144001" cy="5474101"/>
          </a:xfrm>
          <a:prstGeom prst="rect">
            <a:avLst/>
          </a:prstGeom>
          <a:gradFill flip="none" rotWithShape="1">
            <a:gsLst>
              <a:gs pos="39000">
                <a:srgbClr val="F3F1F3"/>
              </a:gs>
              <a:gs pos="0">
                <a:schemeClr val="bg1"/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82575" y="4723098"/>
            <a:ext cx="4803133" cy="33178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282575" y="4064358"/>
            <a:ext cx="4803133" cy="66175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2575" y="805432"/>
            <a:ext cx="4803133" cy="1440394"/>
          </a:xfrm>
        </p:spPr>
        <p:txBody>
          <a:bodyPr anchor="b" anchorCtr="0"/>
          <a:lstStyle>
            <a:lvl1pPr>
              <a:lnSpc>
                <a:spcPct val="90000"/>
              </a:lnSpc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/>
          </p:nvPr>
        </p:nvSpPr>
        <p:spPr>
          <a:xfrm>
            <a:off x="282575" y="5062145"/>
            <a:ext cx="4803133" cy="33178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75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atermark Logo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" y="-20782"/>
            <a:ext cx="6738505" cy="6321136"/>
            <a:chOff x="-1" y="-20782"/>
            <a:chExt cx="6738505" cy="6321136"/>
          </a:xfrm>
        </p:grpSpPr>
        <p:sp>
          <p:nvSpPr>
            <p:cNvPr id="6" name="Freeform 5"/>
            <p:cNvSpPr/>
            <p:nvPr userDrawn="1"/>
          </p:nvSpPr>
          <p:spPr>
            <a:xfrm>
              <a:off x="-1" y="789710"/>
              <a:ext cx="6738505" cy="3842906"/>
            </a:xfrm>
            <a:custGeom>
              <a:avLst/>
              <a:gdLst>
                <a:gd name="connsiteX0" fmla="*/ 4707082 w 6182591"/>
                <a:gd name="connsiteY0" fmla="*/ 0 h 2431473"/>
                <a:gd name="connsiteX1" fmla="*/ 10391 w 6182591"/>
                <a:gd name="connsiteY1" fmla="*/ 1569027 h 2431473"/>
                <a:gd name="connsiteX2" fmla="*/ 0 w 6182591"/>
                <a:gd name="connsiteY2" fmla="*/ 1672936 h 2431473"/>
                <a:gd name="connsiteX3" fmla="*/ 6182591 w 6182591"/>
                <a:gd name="connsiteY3" fmla="*/ 2431473 h 2431473"/>
                <a:gd name="connsiteX4" fmla="*/ 4707082 w 6182591"/>
                <a:gd name="connsiteY4" fmla="*/ 0 h 2431473"/>
                <a:gd name="connsiteX0" fmla="*/ 4707082 w 6967105"/>
                <a:gd name="connsiteY0" fmla="*/ 0 h 2710296"/>
                <a:gd name="connsiteX1" fmla="*/ 10391 w 6967105"/>
                <a:gd name="connsiteY1" fmla="*/ 1569027 h 2710296"/>
                <a:gd name="connsiteX2" fmla="*/ 0 w 6967105"/>
                <a:gd name="connsiteY2" fmla="*/ 1672936 h 2710296"/>
                <a:gd name="connsiteX3" fmla="*/ 6182591 w 6967105"/>
                <a:gd name="connsiteY3" fmla="*/ 2431473 h 2710296"/>
                <a:gd name="connsiteX4" fmla="*/ 4707082 w 6967105"/>
                <a:gd name="connsiteY4" fmla="*/ 0 h 2710296"/>
                <a:gd name="connsiteX0" fmla="*/ 4707082 w 6967105"/>
                <a:gd name="connsiteY0" fmla="*/ 0 h 3977987"/>
                <a:gd name="connsiteX1" fmla="*/ 10391 w 6967105"/>
                <a:gd name="connsiteY1" fmla="*/ 1569027 h 3977987"/>
                <a:gd name="connsiteX2" fmla="*/ 0 w 6967105"/>
                <a:gd name="connsiteY2" fmla="*/ 1672936 h 3977987"/>
                <a:gd name="connsiteX3" fmla="*/ 6182591 w 6967105"/>
                <a:gd name="connsiteY3" fmla="*/ 2431473 h 3977987"/>
                <a:gd name="connsiteX4" fmla="*/ 4707082 w 6967105"/>
                <a:gd name="connsiteY4" fmla="*/ 0 h 3977987"/>
                <a:gd name="connsiteX0" fmla="*/ 4707082 w 6967105"/>
                <a:gd name="connsiteY0" fmla="*/ 0 h 3977987"/>
                <a:gd name="connsiteX1" fmla="*/ 10391 w 6967105"/>
                <a:gd name="connsiteY1" fmla="*/ 1569027 h 3977987"/>
                <a:gd name="connsiteX2" fmla="*/ 0 w 6967105"/>
                <a:gd name="connsiteY2" fmla="*/ 1672936 h 3977987"/>
                <a:gd name="connsiteX3" fmla="*/ 6182591 w 6967105"/>
                <a:gd name="connsiteY3" fmla="*/ 2431473 h 3977987"/>
                <a:gd name="connsiteX4" fmla="*/ 4707082 w 6967105"/>
                <a:gd name="connsiteY4" fmla="*/ 0 h 3977987"/>
                <a:gd name="connsiteX0" fmla="*/ 4707082 w 6967105"/>
                <a:gd name="connsiteY0" fmla="*/ 0 h 3738996"/>
                <a:gd name="connsiteX1" fmla="*/ 10391 w 6967105"/>
                <a:gd name="connsiteY1" fmla="*/ 1569027 h 3738996"/>
                <a:gd name="connsiteX2" fmla="*/ 0 w 6967105"/>
                <a:gd name="connsiteY2" fmla="*/ 1672936 h 3738996"/>
                <a:gd name="connsiteX3" fmla="*/ 6182591 w 6967105"/>
                <a:gd name="connsiteY3" fmla="*/ 2431473 h 3738996"/>
                <a:gd name="connsiteX4" fmla="*/ 4707082 w 6967105"/>
                <a:gd name="connsiteY4" fmla="*/ 0 h 3738996"/>
                <a:gd name="connsiteX0" fmla="*/ 4707082 w 6967105"/>
                <a:gd name="connsiteY0" fmla="*/ 0 h 3832515"/>
                <a:gd name="connsiteX1" fmla="*/ 10391 w 6967105"/>
                <a:gd name="connsiteY1" fmla="*/ 1569027 h 3832515"/>
                <a:gd name="connsiteX2" fmla="*/ 0 w 6967105"/>
                <a:gd name="connsiteY2" fmla="*/ 1672936 h 3832515"/>
                <a:gd name="connsiteX3" fmla="*/ 6182591 w 6967105"/>
                <a:gd name="connsiteY3" fmla="*/ 2431473 h 3832515"/>
                <a:gd name="connsiteX4" fmla="*/ 4707082 w 6967105"/>
                <a:gd name="connsiteY4" fmla="*/ 0 h 3832515"/>
                <a:gd name="connsiteX0" fmla="*/ 4707082 w 6208569"/>
                <a:gd name="connsiteY0" fmla="*/ 0 h 3832515"/>
                <a:gd name="connsiteX1" fmla="*/ 10391 w 6208569"/>
                <a:gd name="connsiteY1" fmla="*/ 1569027 h 3832515"/>
                <a:gd name="connsiteX2" fmla="*/ 0 w 6208569"/>
                <a:gd name="connsiteY2" fmla="*/ 1672936 h 3832515"/>
                <a:gd name="connsiteX3" fmla="*/ 6182591 w 6208569"/>
                <a:gd name="connsiteY3" fmla="*/ 2431473 h 3832515"/>
                <a:gd name="connsiteX4" fmla="*/ 4707082 w 6208569"/>
                <a:gd name="connsiteY4" fmla="*/ 0 h 3832515"/>
                <a:gd name="connsiteX0" fmla="*/ 4707082 w 6759287"/>
                <a:gd name="connsiteY0" fmla="*/ 0 h 3832515"/>
                <a:gd name="connsiteX1" fmla="*/ 10391 w 6759287"/>
                <a:gd name="connsiteY1" fmla="*/ 1569027 h 3832515"/>
                <a:gd name="connsiteX2" fmla="*/ 0 w 6759287"/>
                <a:gd name="connsiteY2" fmla="*/ 1672936 h 3832515"/>
                <a:gd name="connsiteX3" fmla="*/ 6182591 w 6759287"/>
                <a:gd name="connsiteY3" fmla="*/ 2431473 h 3832515"/>
                <a:gd name="connsiteX4" fmla="*/ 4707082 w 6759287"/>
                <a:gd name="connsiteY4" fmla="*/ 0 h 3832515"/>
                <a:gd name="connsiteX0" fmla="*/ 4707082 w 6759287"/>
                <a:gd name="connsiteY0" fmla="*/ 0 h 3832515"/>
                <a:gd name="connsiteX1" fmla="*/ 10391 w 6759287"/>
                <a:gd name="connsiteY1" fmla="*/ 1569027 h 3832515"/>
                <a:gd name="connsiteX2" fmla="*/ 0 w 6759287"/>
                <a:gd name="connsiteY2" fmla="*/ 1672936 h 3832515"/>
                <a:gd name="connsiteX3" fmla="*/ 6182591 w 6759287"/>
                <a:gd name="connsiteY3" fmla="*/ 2431473 h 3832515"/>
                <a:gd name="connsiteX4" fmla="*/ 4707082 w 6759287"/>
                <a:gd name="connsiteY4" fmla="*/ 0 h 3832515"/>
                <a:gd name="connsiteX0" fmla="*/ 4707082 w 6759287"/>
                <a:gd name="connsiteY0" fmla="*/ 0 h 3832515"/>
                <a:gd name="connsiteX1" fmla="*/ 10391 w 6759287"/>
                <a:gd name="connsiteY1" fmla="*/ 1569027 h 3832515"/>
                <a:gd name="connsiteX2" fmla="*/ 0 w 6759287"/>
                <a:gd name="connsiteY2" fmla="*/ 1672936 h 3832515"/>
                <a:gd name="connsiteX3" fmla="*/ 6182591 w 6759287"/>
                <a:gd name="connsiteY3" fmla="*/ 2431473 h 3832515"/>
                <a:gd name="connsiteX4" fmla="*/ 4707082 w 6759287"/>
                <a:gd name="connsiteY4" fmla="*/ 0 h 3832515"/>
                <a:gd name="connsiteX0" fmla="*/ 4707082 w 6759287"/>
                <a:gd name="connsiteY0" fmla="*/ 0 h 3832515"/>
                <a:gd name="connsiteX1" fmla="*/ 2660073 w 6759287"/>
                <a:gd name="connsiteY1" fmla="*/ 675408 h 3832515"/>
                <a:gd name="connsiteX2" fmla="*/ 10391 w 6759287"/>
                <a:gd name="connsiteY2" fmla="*/ 1569027 h 3832515"/>
                <a:gd name="connsiteX3" fmla="*/ 0 w 6759287"/>
                <a:gd name="connsiteY3" fmla="*/ 1672936 h 3832515"/>
                <a:gd name="connsiteX4" fmla="*/ 6182591 w 6759287"/>
                <a:gd name="connsiteY4" fmla="*/ 2431473 h 3832515"/>
                <a:gd name="connsiteX5" fmla="*/ 4707082 w 6759287"/>
                <a:gd name="connsiteY5" fmla="*/ 0 h 3832515"/>
                <a:gd name="connsiteX0" fmla="*/ 4707082 w 6759287"/>
                <a:gd name="connsiteY0" fmla="*/ 0 h 3832515"/>
                <a:gd name="connsiteX1" fmla="*/ 5330536 w 6759287"/>
                <a:gd name="connsiteY1" fmla="*/ 2369126 h 3832515"/>
                <a:gd name="connsiteX2" fmla="*/ 10391 w 6759287"/>
                <a:gd name="connsiteY2" fmla="*/ 1569027 h 3832515"/>
                <a:gd name="connsiteX3" fmla="*/ 0 w 6759287"/>
                <a:gd name="connsiteY3" fmla="*/ 1672936 h 3832515"/>
                <a:gd name="connsiteX4" fmla="*/ 6182591 w 6759287"/>
                <a:gd name="connsiteY4" fmla="*/ 2431473 h 3832515"/>
                <a:gd name="connsiteX5" fmla="*/ 4707082 w 6759287"/>
                <a:gd name="connsiteY5" fmla="*/ 0 h 3832515"/>
                <a:gd name="connsiteX0" fmla="*/ 4707082 w 6759287"/>
                <a:gd name="connsiteY0" fmla="*/ 10391 h 3842906"/>
                <a:gd name="connsiteX1" fmla="*/ 5330536 w 6759287"/>
                <a:gd name="connsiteY1" fmla="*/ 2379517 h 3842906"/>
                <a:gd name="connsiteX2" fmla="*/ 10391 w 6759287"/>
                <a:gd name="connsiteY2" fmla="*/ 1579418 h 3842906"/>
                <a:gd name="connsiteX3" fmla="*/ 0 w 6759287"/>
                <a:gd name="connsiteY3" fmla="*/ 1683327 h 3842906"/>
                <a:gd name="connsiteX4" fmla="*/ 6182591 w 6759287"/>
                <a:gd name="connsiteY4" fmla="*/ 2441864 h 3842906"/>
                <a:gd name="connsiteX5" fmla="*/ 4707082 w 6759287"/>
                <a:gd name="connsiteY5" fmla="*/ 10391 h 3842906"/>
                <a:gd name="connsiteX0" fmla="*/ 4707082 w 6759287"/>
                <a:gd name="connsiteY0" fmla="*/ 10391 h 3842906"/>
                <a:gd name="connsiteX1" fmla="*/ 5247409 w 6759287"/>
                <a:gd name="connsiteY1" fmla="*/ 2337954 h 3842906"/>
                <a:gd name="connsiteX2" fmla="*/ 10391 w 6759287"/>
                <a:gd name="connsiteY2" fmla="*/ 1579418 h 3842906"/>
                <a:gd name="connsiteX3" fmla="*/ 0 w 6759287"/>
                <a:gd name="connsiteY3" fmla="*/ 1683327 h 3842906"/>
                <a:gd name="connsiteX4" fmla="*/ 6182591 w 6759287"/>
                <a:gd name="connsiteY4" fmla="*/ 2441864 h 3842906"/>
                <a:gd name="connsiteX5" fmla="*/ 4707082 w 6759287"/>
                <a:gd name="connsiteY5" fmla="*/ 10391 h 3842906"/>
                <a:gd name="connsiteX0" fmla="*/ 4707082 w 6903027"/>
                <a:gd name="connsiteY0" fmla="*/ 10391 h 3842906"/>
                <a:gd name="connsiteX1" fmla="*/ 5247409 w 6903027"/>
                <a:gd name="connsiteY1" fmla="*/ 2337954 h 3842906"/>
                <a:gd name="connsiteX2" fmla="*/ 10391 w 6903027"/>
                <a:gd name="connsiteY2" fmla="*/ 1579418 h 3842906"/>
                <a:gd name="connsiteX3" fmla="*/ 0 w 6903027"/>
                <a:gd name="connsiteY3" fmla="*/ 1683327 h 3842906"/>
                <a:gd name="connsiteX4" fmla="*/ 6182591 w 6903027"/>
                <a:gd name="connsiteY4" fmla="*/ 2441864 h 3842906"/>
                <a:gd name="connsiteX5" fmla="*/ 4707082 w 6903027"/>
                <a:gd name="connsiteY5" fmla="*/ 10391 h 3842906"/>
                <a:gd name="connsiteX0" fmla="*/ 4707082 w 6759287"/>
                <a:gd name="connsiteY0" fmla="*/ 10391 h 3842906"/>
                <a:gd name="connsiteX1" fmla="*/ 5247409 w 6759287"/>
                <a:gd name="connsiteY1" fmla="*/ 2337954 h 3842906"/>
                <a:gd name="connsiteX2" fmla="*/ 10391 w 6759287"/>
                <a:gd name="connsiteY2" fmla="*/ 1579418 h 3842906"/>
                <a:gd name="connsiteX3" fmla="*/ 0 w 6759287"/>
                <a:gd name="connsiteY3" fmla="*/ 1683327 h 3842906"/>
                <a:gd name="connsiteX4" fmla="*/ 6182591 w 6759287"/>
                <a:gd name="connsiteY4" fmla="*/ 2441864 h 3842906"/>
                <a:gd name="connsiteX5" fmla="*/ 4707082 w 6759287"/>
                <a:gd name="connsiteY5" fmla="*/ 10391 h 3842906"/>
                <a:gd name="connsiteX0" fmla="*/ 4707082 w 6759287"/>
                <a:gd name="connsiteY0" fmla="*/ 10391 h 3842906"/>
                <a:gd name="connsiteX1" fmla="*/ 5247409 w 6759287"/>
                <a:gd name="connsiteY1" fmla="*/ 2337954 h 3842906"/>
                <a:gd name="connsiteX2" fmla="*/ 10391 w 6759287"/>
                <a:gd name="connsiteY2" fmla="*/ 1579418 h 3842906"/>
                <a:gd name="connsiteX3" fmla="*/ 0 w 6759287"/>
                <a:gd name="connsiteY3" fmla="*/ 1683327 h 3842906"/>
                <a:gd name="connsiteX4" fmla="*/ 6182591 w 6759287"/>
                <a:gd name="connsiteY4" fmla="*/ 2441864 h 3842906"/>
                <a:gd name="connsiteX5" fmla="*/ 4707082 w 6759287"/>
                <a:gd name="connsiteY5" fmla="*/ 10391 h 3842906"/>
                <a:gd name="connsiteX0" fmla="*/ 4707082 w 6759287"/>
                <a:gd name="connsiteY0" fmla="*/ 10391 h 3842906"/>
                <a:gd name="connsiteX1" fmla="*/ 5247409 w 6759287"/>
                <a:gd name="connsiteY1" fmla="*/ 2337954 h 3842906"/>
                <a:gd name="connsiteX2" fmla="*/ 10391 w 6759287"/>
                <a:gd name="connsiteY2" fmla="*/ 1579418 h 3842906"/>
                <a:gd name="connsiteX3" fmla="*/ 0 w 6759287"/>
                <a:gd name="connsiteY3" fmla="*/ 1683327 h 3842906"/>
                <a:gd name="connsiteX4" fmla="*/ 6182591 w 6759287"/>
                <a:gd name="connsiteY4" fmla="*/ 2441864 h 3842906"/>
                <a:gd name="connsiteX5" fmla="*/ 4707082 w 6759287"/>
                <a:gd name="connsiteY5" fmla="*/ 10391 h 3842906"/>
                <a:gd name="connsiteX0" fmla="*/ 4707082 w 6759287"/>
                <a:gd name="connsiteY0" fmla="*/ 10391 h 3842906"/>
                <a:gd name="connsiteX1" fmla="*/ 5247409 w 6759287"/>
                <a:gd name="connsiteY1" fmla="*/ 2337954 h 3842906"/>
                <a:gd name="connsiteX2" fmla="*/ 10391 w 6759287"/>
                <a:gd name="connsiteY2" fmla="*/ 1579418 h 3842906"/>
                <a:gd name="connsiteX3" fmla="*/ 0 w 6759287"/>
                <a:gd name="connsiteY3" fmla="*/ 1683327 h 3842906"/>
                <a:gd name="connsiteX4" fmla="*/ 6182591 w 6759287"/>
                <a:gd name="connsiteY4" fmla="*/ 2441864 h 3842906"/>
                <a:gd name="connsiteX5" fmla="*/ 4707082 w 6759287"/>
                <a:gd name="connsiteY5" fmla="*/ 10391 h 3842906"/>
                <a:gd name="connsiteX0" fmla="*/ 4717473 w 6769678"/>
                <a:gd name="connsiteY0" fmla="*/ 10391 h 3842906"/>
                <a:gd name="connsiteX1" fmla="*/ 5257800 w 6769678"/>
                <a:gd name="connsiteY1" fmla="*/ 2337954 h 3842906"/>
                <a:gd name="connsiteX2" fmla="*/ 0 w 6769678"/>
                <a:gd name="connsiteY2" fmla="*/ 1620982 h 3842906"/>
                <a:gd name="connsiteX3" fmla="*/ 10391 w 6769678"/>
                <a:gd name="connsiteY3" fmla="*/ 1683327 h 3842906"/>
                <a:gd name="connsiteX4" fmla="*/ 6192982 w 6769678"/>
                <a:gd name="connsiteY4" fmla="*/ 2441864 h 3842906"/>
                <a:gd name="connsiteX5" fmla="*/ 4717473 w 6769678"/>
                <a:gd name="connsiteY5" fmla="*/ 10391 h 3842906"/>
                <a:gd name="connsiteX0" fmla="*/ 4717473 w 6769678"/>
                <a:gd name="connsiteY0" fmla="*/ 10391 h 3842906"/>
                <a:gd name="connsiteX1" fmla="*/ 5257800 w 6769678"/>
                <a:gd name="connsiteY1" fmla="*/ 2337954 h 3842906"/>
                <a:gd name="connsiteX2" fmla="*/ 0 w 6769678"/>
                <a:gd name="connsiteY2" fmla="*/ 1620982 h 3842906"/>
                <a:gd name="connsiteX3" fmla="*/ 10391 w 6769678"/>
                <a:gd name="connsiteY3" fmla="*/ 1683327 h 3842906"/>
                <a:gd name="connsiteX4" fmla="*/ 6192982 w 6769678"/>
                <a:gd name="connsiteY4" fmla="*/ 2441864 h 3842906"/>
                <a:gd name="connsiteX5" fmla="*/ 4717473 w 6769678"/>
                <a:gd name="connsiteY5" fmla="*/ 10391 h 3842906"/>
                <a:gd name="connsiteX0" fmla="*/ 4717473 w 6769678"/>
                <a:gd name="connsiteY0" fmla="*/ 10391 h 3842906"/>
                <a:gd name="connsiteX1" fmla="*/ 5257800 w 6769678"/>
                <a:gd name="connsiteY1" fmla="*/ 2337954 h 3842906"/>
                <a:gd name="connsiteX2" fmla="*/ 0 w 6769678"/>
                <a:gd name="connsiteY2" fmla="*/ 1620982 h 3842906"/>
                <a:gd name="connsiteX3" fmla="*/ 10391 w 6769678"/>
                <a:gd name="connsiteY3" fmla="*/ 1683327 h 3842906"/>
                <a:gd name="connsiteX4" fmla="*/ 6192982 w 6769678"/>
                <a:gd name="connsiteY4" fmla="*/ 2441864 h 3842906"/>
                <a:gd name="connsiteX5" fmla="*/ 4717473 w 6769678"/>
                <a:gd name="connsiteY5" fmla="*/ 10391 h 3842906"/>
                <a:gd name="connsiteX0" fmla="*/ 4717473 w 6769678"/>
                <a:gd name="connsiteY0" fmla="*/ 10391 h 3842906"/>
                <a:gd name="connsiteX1" fmla="*/ 5257800 w 6769678"/>
                <a:gd name="connsiteY1" fmla="*/ 2337954 h 3842906"/>
                <a:gd name="connsiteX2" fmla="*/ 0 w 6769678"/>
                <a:gd name="connsiteY2" fmla="*/ 1620982 h 3842906"/>
                <a:gd name="connsiteX3" fmla="*/ 10391 w 6769678"/>
                <a:gd name="connsiteY3" fmla="*/ 1683327 h 3842906"/>
                <a:gd name="connsiteX4" fmla="*/ 6192982 w 6769678"/>
                <a:gd name="connsiteY4" fmla="*/ 2441864 h 3842906"/>
                <a:gd name="connsiteX5" fmla="*/ 4717473 w 6769678"/>
                <a:gd name="connsiteY5" fmla="*/ 10391 h 3842906"/>
                <a:gd name="connsiteX0" fmla="*/ 4717473 w 6696941"/>
                <a:gd name="connsiteY0" fmla="*/ 10391 h 3842906"/>
                <a:gd name="connsiteX1" fmla="*/ 5257800 w 6696941"/>
                <a:gd name="connsiteY1" fmla="*/ 2337954 h 3842906"/>
                <a:gd name="connsiteX2" fmla="*/ 0 w 6696941"/>
                <a:gd name="connsiteY2" fmla="*/ 1620982 h 3842906"/>
                <a:gd name="connsiteX3" fmla="*/ 10391 w 6696941"/>
                <a:gd name="connsiteY3" fmla="*/ 1683327 h 3842906"/>
                <a:gd name="connsiteX4" fmla="*/ 6192982 w 6696941"/>
                <a:gd name="connsiteY4" fmla="*/ 2441864 h 3842906"/>
                <a:gd name="connsiteX5" fmla="*/ 4717473 w 6696941"/>
                <a:gd name="connsiteY5" fmla="*/ 10391 h 3842906"/>
                <a:gd name="connsiteX0" fmla="*/ 4717473 w 6738505"/>
                <a:gd name="connsiteY0" fmla="*/ 10391 h 3842906"/>
                <a:gd name="connsiteX1" fmla="*/ 5257800 w 6738505"/>
                <a:gd name="connsiteY1" fmla="*/ 2337954 h 3842906"/>
                <a:gd name="connsiteX2" fmla="*/ 0 w 6738505"/>
                <a:gd name="connsiteY2" fmla="*/ 1620982 h 3842906"/>
                <a:gd name="connsiteX3" fmla="*/ 10391 w 6738505"/>
                <a:gd name="connsiteY3" fmla="*/ 1683327 h 3842906"/>
                <a:gd name="connsiteX4" fmla="*/ 6192982 w 6738505"/>
                <a:gd name="connsiteY4" fmla="*/ 2441864 h 3842906"/>
                <a:gd name="connsiteX5" fmla="*/ 4717473 w 6738505"/>
                <a:gd name="connsiteY5" fmla="*/ 10391 h 384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8505" h="3842906">
                  <a:moveTo>
                    <a:pt x="4717473" y="10391"/>
                  </a:moveTo>
                  <a:cubicBezTo>
                    <a:pt x="4575464" y="0"/>
                    <a:pt x="6684818" y="1567295"/>
                    <a:pt x="5257800" y="2337954"/>
                  </a:cubicBezTo>
                  <a:cubicBezTo>
                    <a:pt x="3591791" y="3150176"/>
                    <a:pt x="1002723" y="2027960"/>
                    <a:pt x="0" y="1620982"/>
                  </a:cubicBezTo>
                  <a:lnTo>
                    <a:pt x="10391" y="1683327"/>
                  </a:lnTo>
                  <a:cubicBezTo>
                    <a:pt x="779318" y="2149186"/>
                    <a:pt x="4670713" y="3842906"/>
                    <a:pt x="6192982" y="2441864"/>
                  </a:cubicBezTo>
                  <a:cubicBezTo>
                    <a:pt x="6738505" y="1892877"/>
                    <a:pt x="5881255" y="611332"/>
                    <a:pt x="4717473" y="1039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0390" y="-20782"/>
              <a:ext cx="4991099" cy="6321136"/>
            </a:xfrm>
            <a:custGeom>
              <a:avLst/>
              <a:gdLst>
                <a:gd name="connsiteX0" fmla="*/ 3262745 w 4509654"/>
                <a:gd name="connsiteY0" fmla="*/ 20782 h 5465618"/>
                <a:gd name="connsiteX1" fmla="*/ 3283527 w 4509654"/>
                <a:gd name="connsiteY1" fmla="*/ 3543300 h 5465618"/>
                <a:gd name="connsiteX2" fmla="*/ 0 w 4509654"/>
                <a:gd name="connsiteY2" fmla="*/ 4790209 h 5465618"/>
                <a:gd name="connsiteX3" fmla="*/ 0 w 4509654"/>
                <a:gd name="connsiteY3" fmla="*/ 5465618 h 5465618"/>
                <a:gd name="connsiteX4" fmla="*/ 4509654 w 4509654"/>
                <a:gd name="connsiteY4" fmla="*/ 3564082 h 5465618"/>
                <a:gd name="connsiteX5" fmla="*/ 4281054 w 4509654"/>
                <a:gd name="connsiteY5" fmla="*/ 0 h 5465618"/>
                <a:gd name="connsiteX6" fmla="*/ 3262745 w 4509654"/>
                <a:gd name="connsiteY6" fmla="*/ 20782 h 5465618"/>
                <a:gd name="connsiteX0" fmla="*/ 3262745 w 4509654"/>
                <a:gd name="connsiteY0" fmla="*/ 20782 h 5465618"/>
                <a:gd name="connsiteX1" fmla="*/ 3283527 w 4509654"/>
                <a:gd name="connsiteY1" fmla="*/ 3543300 h 5465618"/>
                <a:gd name="connsiteX2" fmla="*/ 0 w 4509654"/>
                <a:gd name="connsiteY2" fmla="*/ 4790209 h 5465618"/>
                <a:gd name="connsiteX3" fmla="*/ 0 w 4509654"/>
                <a:gd name="connsiteY3" fmla="*/ 5465618 h 5465618"/>
                <a:gd name="connsiteX4" fmla="*/ 4509654 w 4509654"/>
                <a:gd name="connsiteY4" fmla="*/ 3564082 h 5465618"/>
                <a:gd name="connsiteX5" fmla="*/ 4281054 w 4509654"/>
                <a:gd name="connsiteY5" fmla="*/ 0 h 5465618"/>
                <a:gd name="connsiteX6" fmla="*/ 3262745 w 4509654"/>
                <a:gd name="connsiteY6" fmla="*/ 20782 h 5465618"/>
                <a:gd name="connsiteX0" fmla="*/ 3262745 w 5209308"/>
                <a:gd name="connsiteY0" fmla="*/ 20782 h 5465618"/>
                <a:gd name="connsiteX1" fmla="*/ 3283527 w 5209308"/>
                <a:gd name="connsiteY1" fmla="*/ 3543300 h 5465618"/>
                <a:gd name="connsiteX2" fmla="*/ 0 w 5209308"/>
                <a:gd name="connsiteY2" fmla="*/ 4790209 h 5465618"/>
                <a:gd name="connsiteX3" fmla="*/ 0 w 5209308"/>
                <a:gd name="connsiteY3" fmla="*/ 5465618 h 5465618"/>
                <a:gd name="connsiteX4" fmla="*/ 4509654 w 5209308"/>
                <a:gd name="connsiteY4" fmla="*/ 3564082 h 5465618"/>
                <a:gd name="connsiteX5" fmla="*/ 4281054 w 5209308"/>
                <a:gd name="connsiteY5" fmla="*/ 0 h 5465618"/>
                <a:gd name="connsiteX6" fmla="*/ 3262745 w 5209308"/>
                <a:gd name="connsiteY6" fmla="*/ 20782 h 5465618"/>
                <a:gd name="connsiteX0" fmla="*/ 3262745 w 5209308"/>
                <a:gd name="connsiteY0" fmla="*/ 20782 h 5465618"/>
                <a:gd name="connsiteX1" fmla="*/ 3283527 w 5209308"/>
                <a:gd name="connsiteY1" fmla="*/ 3543300 h 5465618"/>
                <a:gd name="connsiteX2" fmla="*/ 0 w 5209308"/>
                <a:gd name="connsiteY2" fmla="*/ 4790209 h 5465618"/>
                <a:gd name="connsiteX3" fmla="*/ 0 w 5209308"/>
                <a:gd name="connsiteY3" fmla="*/ 5465618 h 5465618"/>
                <a:gd name="connsiteX4" fmla="*/ 4509654 w 5209308"/>
                <a:gd name="connsiteY4" fmla="*/ 3564082 h 5465618"/>
                <a:gd name="connsiteX5" fmla="*/ 4281054 w 5209308"/>
                <a:gd name="connsiteY5" fmla="*/ 0 h 5465618"/>
                <a:gd name="connsiteX6" fmla="*/ 3262745 w 5209308"/>
                <a:gd name="connsiteY6" fmla="*/ 20782 h 5465618"/>
                <a:gd name="connsiteX0" fmla="*/ 3262745 w 5209308"/>
                <a:gd name="connsiteY0" fmla="*/ 20782 h 5465618"/>
                <a:gd name="connsiteX1" fmla="*/ 3283527 w 5209308"/>
                <a:gd name="connsiteY1" fmla="*/ 3543300 h 5465618"/>
                <a:gd name="connsiteX2" fmla="*/ 0 w 5209308"/>
                <a:gd name="connsiteY2" fmla="*/ 4790209 h 5465618"/>
                <a:gd name="connsiteX3" fmla="*/ 0 w 5209308"/>
                <a:gd name="connsiteY3" fmla="*/ 5465618 h 5465618"/>
                <a:gd name="connsiteX4" fmla="*/ 4509654 w 5209308"/>
                <a:gd name="connsiteY4" fmla="*/ 3564082 h 5465618"/>
                <a:gd name="connsiteX5" fmla="*/ 4281054 w 5209308"/>
                <a:gd name="connsiteY5" fmla="*/ 0 h 5465618"/>
                <a:gd name="connsiteX6" fmla="*/ 3262745 w 5209308"/>
                <a:gd name="connsiteY6" fmla="*/ 20782 h 5465618"/>
                <a:gd name="connsiteX0" fmla="*/ 3262745 w 5209308"/>
                <a:gd name="connsiteY0" fmla="*/ 20782 h 6321136"/>
                <a:gd name="connsiteX1" fmla="*/ 3283527 w 5209308"/>
                <a:gd name="connsiteY1" fmla="*/ 3543300 h 6321136"/>
                <a:gd name="connsiteX2" fmla="*/ 0 w 5209308"/>
                <a:gd name="connsiteY2" fmla="*/ 4790209 h 6321136"/>
                <a:gd name="connsiteX3" fmla="*/ 0 w 5209308"/>
                <a:gd name="connsiteY3" fmla="*/ 5465618 h 6321136"/>
                <a:gd name="connsiteX4" fmla="*/ 4509654 w 5209308"/>
                <a:gd name="connsiteY4" fmla="*/ 3564082 h 6321136"/>
                <a:gd name="connsiteX5" fmla="*/ 4281054 w 5209308"/>
                <a:gd name="connsiteY5" fmla="*/ 0 h 6321136"/>
                <a:gd name="connsiteX6" fmla="*/ 3262745 w 5209308"/>
                <a:gd name="connsiteY6" fmla="*/ 20782 h 6321136"/>
                <a:gd name="connsiteX0" fmla="*/ 3262745 w 5209308"/>
                <a:gd name="connsiteY0" fmla="*/ 20782 h 6321136"/>
                <a:gd name="connsiteX1" fmla="*/ 3283527 w 5209308"/>
                <a:gd name="connsiteY1" fmla="*/ 3543300 h 6321136"/>
                <a:gd name="connsiteX2" fmla="*/ 0 w 5209308"/>
                <a:gd name="connsiteY2" fmla="*/ 4790209 h 6321136"/>
                <a:gd name="connsiteX3" fmla="*/ 0 w 5209308"/>
                <a:gd name="connsiteY3" fmla="*/ 5465618 h 6321136"/>
                <a:gd name="connsiteX4" fmla="*/ 4509654 w 5209308"/>
                <a:gd name="connsiteY4" fmla="*/ 3564082 h 6321136"/>
                <a:gd name="connsiteX5" fmla="*/ 4281054 w 5209308"/>
                <a:gd name="connsiteY5" fmla="*/ 0 h 6321136"/>
                <a:gd name="connsiteX6" fmla="*/ 3262745 w 5209308"/>
                <a:gd name="connsiteY6" fmla="*/ 20782 h 6321136"/>
                <a:gd name="connsiteX0" fmla="*/ 3262745 w 4921827"/>
                <a:gd name="connsiteY0" fmla="*/ 20782 h 6321136"/>
                <a:gd name="connsiteX1" fmla="*/ 3283527 w 4921827"/>
                <a:gd name="connsiteY1" fmla="*/ 3543300 h 6321136"/>
                <a:gd name="connsiteX2" fmla="*/ 0 w 4921827"/>
                <a:gd name="connsiteY2" fmla="*/ 4790209 h 6321136"/>
                <a:gd name="connsiteX3" fmla="*/ 0 w 4921827"/>
                <a:gd name="connsiteY3" fmla="*/ 5465618 h 6321136"/>
                <a:gd name="connsiteX4" fmla="*/ 4509654 w 4921827"/>
                <a:gd name="connsiteY4" fmla="*/ 3564082 h 6321136"/>
                <a:gd name="connsiteX5" fmla="*/ 4281054 w 4921827"/>
                <a:gd name="connsiteY5" fmla="*/ 0 h 6321136"/>
                <a:gd name="connsiteX6" fmla="*/ 3262745 w 4921827"/>
                <a:gd name="connsiteY6" fmla="*/ 20782 h 6321136"/>
                <a:gd name="connsiteX0" fmla="*/ 3262745 w 4991099"/>
                <a:gd name="connsiteY0" fmla="*/ 20782 h 6321136"/>
                <a:gd name="connsiteX1" fmla="*/ 3283527 w 4991099"/>
                <a:gd name="connsiteY1" fmla="*/ 3543300 h 6321136"/>
                <a:gd name="connsiteX2" fmla="*/ 0 w 4991099"/>
                <a:gd name="connsiteY2" fmla="*/ 4790209 h 6321136"/>
                <a:gd name="connsiteX3" fmla="*/ 0 w 4991099"/>
                <a:gd name="connsiteY3" fmla="*/ 5465618 h 6321136"/>
                <a:gd name="connsiteX4" fmla="*/ 4509654 w 4991099"/>
                <a:gd name="connsiteY4" fmla="*/ 3564082 h 6321136"/>
                <a:gd name="connsiteX5" fmla="*/ 4281054 w 4991099"/>
                <a:gd name="connsiteY5" fmla="*/ 0 h 6321136"/>
                <a:gd name="connsiteX6" fmla="*/ 3262745 w 4991099"/>
                <a:gd name="connsiteY6" fmla="*/ 20782 h 6321136"/>
                <a:gd name="connsiteX0" fmla="*/ 3262745 w 4991099"/>
                <a:gd name="connsiteY0" fmla="*/ 20782 h 6321136"/>
                <a:gd name="connsiteX1" fmla="*/ 3283527 w 4991099"/>
                <a:gd name="connsiteY1" fmla="*/ 3543300 h 6321136"/>
                <a:gd name="connsiteX2" fmla="*/ 0 w 4991099"/>
                <a:gd name="connsiteY2" fmla="*/ 4790209 h 6321136"/>
                <a:gd name="connsiteX3" fmla="*/ 0 w 4991099"/>
                <a:gd name="connsiteY3" fmla="*/ 5465618 h 6321136"/>
                <a:gd name="connsiteX4" fmla="*/ 4509654 w 4991099"/>
                <a:gd name="connsiteY4" fmla="*/ 3564082 h 6321136"/>
                <a:gd name="connsiteX5" fmla="*/ 4281054 w 4991099"/>
                <a:gd name="connsiteY5" fmla="*/ 0 h 6321136"/>
                <a:gd name="connsiteX6" fmla="*/ 3262745 w 4991099"/>
                <a:gd name="connsiteY6" fmla="*/ 20782 h 6321136"/>
                <a:gd name="connsiteX0" fmla="*/ 3262745 w 4991099"/>
                <a:gd name="connsiteY0" fmla="*/ 20782 h 6321136"/>
                <a:gd name="connsiteX1" fmla="*/ 3283527 w 4991099"/>
                <a:gd name="connsiteY1" fmla="*/ 3543300 h 6321136"/>
                <a:gd name="connsiteX2" fmla="*/ 0 w 4991099"/>
                <a:gd name="connsiteY2" fmla="*/ 4790209 h 6321136"/>
                <a:gd name="connsiteX3" fmla="*/ 0 w 4991099"/>
                <a:gd name="connsiteY3" fmla="*/ 5465618 h 6321136"/>
                <a:gd name="connsiteX4" fmla="*/ 4509654 w 4991099"/>
                <a:gd name="connsiteY4" fmla="*/ 3564082 h 6321136"/>
                <a:gd name="connsiteX5" fmla="*/ 4281054 w 4991099"/>
                <a:gd name="connsiteY5" fmla="*/ 0 h 6321136"/>
                <a:gd name="connsiteX6" fmla="*/ 3262745 w 4991099"/>
                <a:gd name="connsiteY6" fmla="*/ 20782 h 6321136"/>
                <a:gd name="connsiteX0" fmla="*/ 3262745 w 4991099"/>
                <a:gd name="connsiteY0" fmla="*/ 20782 h 6321136"/>
                <a:gd name="connsiteX1" fmla="*/ 3283527 w 4991099"/>
                <a:gd name="connsiteY1" fmla="*/ 3543300 h 6321136"/>
                <a:gd name="connsiteX2" fmla="*/ 0 w 4991099"/>
                <a:gd name="connsiteY2" fmla="*/ 4790209 h 6321136"/>
                <a:gd name="connsiteX3" fmla="*/ 0 w 4991099"/>
                <a:gd name="connsiteY3" fmla="*/ 5465618 h 6321136"/>
                <a:gd name="connsiteX4" fmla="*/ 4509654 w 4991099"/>
                <a:gd name="connsiteY4" fmla="*/ 3564082 h 6321136"/>
                <a:gd name="connsiteX5" fmla="*/ 4281054 w 4991099"/>
                <a:gd name="connsiteY5" fmla="*/ 0 h 6321136"/>
                <a:gd name="connsiteX6" fmla="*/ 3262745 w 4991099"/>
                <a:gd name="connsiteY6" fmla="*/ 20782 h 6321136"/>
                <a:gd name="connsiteX0" fmla="*/ 3262745 w 4991099"/>
                <a:gd name="connsiteY0" fmla="*/ 20782 h 6321136"/>
                <a:gd name="connsiteX1" fmla="*/ 3678382 w 4991099"/>
                <a:gd name="connsiteY1" fmla="*/ 3605646 h 6321136"/>
                <a:gd name="connsiteX2" fmla="*/ 0 w 4991099"/>
                <a:gd name="connsiteY2" fmla="*/ 4790209 h 6321136"/>
                <a:gd name="connsiteX3" fmla="*/ 0 w 4991099"/>
                <a:gd name="connsiteY3" fmla="*/ 5465618 h 6321136"/>
                <a:gd name="connsiteX4" fmla="*/ 4509654 w 4991099"/>
                <a:gd name="connsiteY4" fmla="*/ 3564082 h 6321136"/>
                <a:gd name="connsiteX5" fmla="*/ 4281054 w 4991099"/>
                <a:gd name="connsiteY5" fmla="*/ 0 h 6321136"/>
                <a:gd name="connsiteX6" fmla="*/ 3262745 w 4991099"/>
                <a:gd name="connsiteY6" fmla="*/ 20782 h 6321136"/>
                <a:gd name="connsiteX0" fmla="*/ 3262745 w 4991099"/>
                <a:gd name="connsiteY0" fmla="*/ 20782 h 6321136"/>
                <a:gd name="connsiteX1" fmla="*/ 3273136 w 4991099"/>
                <a:gd name="connsiteY1" fmla="*/ 3522518 h 6321136"/>
                <a:gd name="connsiteX2" fmla="*/ 0 w 4991099"/>
                <a:gd name="connsiteY2" fmla="*/ 4790209 h 6321136"/>
                <a:gd name="connsiteX3" fmla="*/ 0 w 4991099"/>
                <a:gd name="connsiteY3" fmla="*/ 5465618 h 6321136"/>
                <a:gd name="connsiteX4" fmla="*/ 4509654 w 4991099"/>
                <a:gd name="connsiteY4" fmla="*/ 3564082 h 6321136"/>
                <a:gd name="connsiteX5" fmla="*/ 4281054 w 4991099"/>
                <a:gd name="connsiteY5" fmla="*/ 0 h 6321136"/>
                <a:gd name="connsiteX6" fmla="*/ 3262745 w 4991099"/>
                <a:gd name="connsiteY6" fmla="*/ 20782 h 6321136"/>
                <a:gd name="connsiteX0" fmla="*/ 3262745 w 4991099"/>
                <a:gd name="connsiteY0" fmla="*/ 20782 h 6321136"/>
                <a:gd name="connsiteX1" fmla="*/ 3273136 w 4991099"/>
                <a:gd name="connsiteY1" fmla="*/ 3522518 h 6321136"/>
                <a:gd name="connsiteX2" fmla="*/ 0 w 4991099"/>
                <a:gd name="connsiteY2" fmla="*/ 4790209 h 6321136"/>
                <a:gd name="connsiteX3" fmla="*/ 0 w 4991099"/>
                <a:gd name="connsiteY3" fmla="*/ 5465618 h 6321136"/>
                <a:gd name="connsiteX4" fmla="*/ 4509654 w 4991099"/>
                <a:gd name="connsiteY4" fmla="*/ 3564082 h 6321136"/>
                <a:gd name="connsiteX5" fmla="*/ 4281054 w 4991099"/>
                <a:gd name="connsiteY5" fmla="*/ 0 h 6321136"/>
                <a:gd name="connsiteX6" fmla="*/ 3262745 w 4991099"/>
                <a:gd name="connsiteY6" fmla="*/ 20782 h 6321136"/>
                <a:gd name="connsiteX0" fmla="*/ 3262745 w 4991099"/>
                <a:gd name="connsiteY0" fmla="*/ 20782 h 6321136"/>
                <a:gd name="connsiteX1" fmla="*/ 3273136 w 4991099"/>
                <a:gd name="connsiteY1" fmla="*/ 3522518 h 6321136"/>
                <a:gd name="connsiteX2" fmla="*/ 0 w 4991099"/>
                <a:gd name="connsiteY2" fmla="*/ 4790209 h 6321136"/>
                <a:gd name="connsiteX3" fmla="*/ 0 w 4991099"/>
                <a:gd name="connsiteY3" fmla="*/ 5465618 h 6321136"/>
                <a:gd name="connsiteX4" fmla="*/ 4509654 w 4991099"/>
                <a:gd name="connsiteY4" fmla="*/ 3564082 h 6321136"/>
                <a:gd name="connsiteX5" fmla="*/ 4281054 w 4991099"/>
                <a:gd name="connsiteY5" fmla="*/ 0 h 6321136"/>
                <a:gd name="connsiteX6" fmla="*/ 3262745 w 4991099"/>
                <a:gd name="connsiteY6" fmla="*/ 20782 h 6321136"/>
                <a:gd name="connsiteX0" fmla="*/ 3262745 w 4991099"/>
                <a:gd name="connsiteY0" fmla="*/ 20782 h 6321136"/>
                <a:gd name="connsiteX1" fmla="*/ 3273136 w 4991099"/>
                <a:gd name="connsiteY1" fmla="*/ 3522518 h 6321136"/>
                <a:gd name="connsiteX2" fmla="*/ 0 w 4991099"/>
                <a:gd name="connsiteY2" fmla="*/ 4790209 h 6321136"/>
                <a:gd name="connsiteX3" fmla="*/ 0 w 4991099"/>
                <a:gd name="connsiteY3" fmla="*/ 5465618 h 6321136"/>
                <a:gd name="connsiteX4" fmla="*/ 4509654 w 4991099"/>
                <a:gd name="connsiteY4" fmla="*/ 3564082 h 6321136"/>
                <a:gd name="connsiteX5" fmla="*/ 4281054 w 4991099"/>
                <a:gd name="connsiteY5" fmla="*/ 0 h 6321136"/>
                <a:gd name="connsiteX6" fmla="*/ 3262745 w 4991099"/>
                <a:gd name="connsiteY6" fmla="*/ 20782 h 6321136"/>
                <a:gd name="connsiteX0" fmla="*/ 3262745 w 4991099"/>
                <a:gd name="connsiteY0" fmla="*/ 20782 h 6321136"/>
                <a:gd name="connsiteX1" fmla="*/ 3273136 w 4991099"/>
                <a:gd name="connsiteY1" fmla="*/ 3522518 h 6321136"/>
                <a:gd name="connsiteX2" fmla="*/ 0 w 4991099"/>
                <a:gd name="connsiteY2" fmla="*/ 4790209 h 6321136"/>
                <a:gd name="connsiteX3" fmla="*/ 0 w 4991099"/>
                <a:gd name="connsiteY3" fmla="*/ 5465618 h 6321136"/>
                <a:gd name="connsiteX4" fmla="*/ 4509654 w 4991099"/>
                <a:gd name="connsiteY4" fmla="*/ 3564082 h 6321136"/>
                <a:gd name="connsiteX5" fmla="*/ 4281054 w 4991099"/>
                <a:gd name="connsiteY5" fmla="*/ 0 h 6321136"/>
                <a:gd name="connsiteX6" fmla="*/ 3262745 w 4991099"/>
                <a:gd name="connsiteY6" fmla="*/ 20782 h 6321136"/>
                <a:gd name="connsiteX0" fmla="*/ 3262745 w 4991099"/>
                <a:gd name="connsiteY0" fmla="*/ 20782 h 6321136"/>
                <a:gd name="connsiteX1" fmla="*/ 3273136 w 4991099"/>
                <a:gd name="connsiteY1" fmla="*/ 3522518 h 6321136"/>
                <a:gd name="connsiteX2" fmla="*/ 0 w 4991099"/>
                <a:gd name="connsiteY2" fmla="*/ 4790209 h 6321136"/>
                <a:gd name="connsiteX3" fmla="*/ 0 w 4991099"/>
                <a:gd name="connsiteY3" fmla="*/ 5465618 h 6321136"/>
                <a:gd name="connsiteX4" fmla="*/ 4509654 w 4991099"/>
                <a:gd name="connsiteY4" fmla="*/ 3564082 h 6321136"/>
                <a:gd name="connsiteX5" fmla="*/ 4281054 w 4991099"/>
                <a:gd name="connsiteY5" fmla="*/ 0 h 6321136"/>
                <a:gd name="connsiteX6" fmla="*/ 3262745 w 4991099"/>
                <a:gd name="connsiteY6" fmla="*/ 20782 h 6321136"/>
                <a:gd name="connsiteX0" fmla="*/ 3262745 w 4991099"/>
                <a:gd name="connsiteY0" fmla="*/ 20782 h 6321136"/>
                <a:gd name="connsiteX1" fmla="*/ 3273136 w 4991099"/>
                <a:gd name="connsiteY1" fmla="*/ 3522518 h 6321136"/>
                <a:gd name="connsiteX2" fmla="*/ 0 w 4991099"/>
                <a:gd name="connsiteY2" fmla="*/ 4790209 h 6321136"/>
                <a:gd name="connsiteX3" fmla="*/ 0 w 4991099"/>
                <a:gd name="connsiteY3" fmla="*/ 5465618 h 6321136"/>
                <a:gd name="connsiteX4" fmla="*/ 4509654 w 4991099"/>
                <a:gd name="connsiteY4" fmla="*/ 3564082 h 6321136"/>
                <a:gd name="connsiteX5" fmla="*/ 4281054 w 4991099"/>
                <a:gd name="connsiteY5" fmla="*/ 0 h 6321136"/>
                <a:gd name="connsiteX6" fmla="*/ 3262745 w 4991099"/>
                <a:gd name="connsiteY6" fmla="*/ 20782 h 6321136"/>
                <a:gd name="connsiteX0" fmla="*/ 3262745 w 4991099"/>
                <a:gd name="connsiteY0" fmla="*/ 20782 h 6321136"/>
                <a:gd name="connsiteX1" fmla="*/ 3273136 w 4991099"/>
                <a:gd name="connsiteY1" fmla="*/ 3522518 h 6321136"/>
                <a:gd name="connsiteX2" fmla="*/ 0 w 4991099"/>
                <a:gd name="connsiteY2" fmla="*/ 4790209 h 6321136"/>
                <a:gd name="connsiteX3" fmla="*/ 0 w 4991099"/>
                <a:gd name="connsiteY3" fmla="*/ 5465618 h 6321136"/>
                <a:gd name="connsiteX4" fmla="*/ 4509654 w 4991099"/>
                <a:gd name="connsiteY4" fmla="*/ 3564082 h 6321136"/>
                <a:gd name="connsiteX5" fmla="*/ 4281054 w 4991099"/>
                <a:gd name="connsiteY5" fmla="*/ 0 h 6321136"/>
                <a:gd name="connsiteX6" fmla="*/ 3262745 w 4991099"/>
                <a:gd name="connsiteY6" fmla="*/ 20782 h 6321136"/>
                <a:gd name="connsiteX0" fmla="*/ 3262745 w 4991099"/>
                <a:gd name="connsiteY0" fmla="*/ 20782 h 6321136"/>
                <a:gd name="connsiteX1" fmla="*/ 3273136 w 4991099"/>
                <a:gd name="connsiteY1" fmla="*/ 3522518 h 6321136"/>
                <a:gd name="connsiteX2" fmla="*/ 0 w 4991099"/>
                <a:gd name="connsiteY2" fmla="*/ 4790209 h 6321136"/>
                <a:gd name="connsiteX3" fmla="*/ 0 w 4991099"/>
                <a:gd name="connsiteY3" fmla="*/ 5465618 h 6321136"/>
                <a:gd name="connsiteX4" fmla="*/ 4509654 w 4991099"/>
                <a:gd name="connsiteY4" fmla="*/ 3564082 h 6321136"/>
                <a:gd name="connsiteX5" fmla="*/ 4281054 w 4991099"/>
                <a:gd name="connsiteY5" fmla="*/ 0 h 6321136"/>
                <a:gd name="connsiteX6" fmla="*/ 3262745 w 4991099"/>
                <a:gd name="connsiteY6" fmla="*/ 20782 h 6321136"/>
                <a:gd name="connsiteX0" fmla="*/ 3262745 w 4991099"/>
                <a:gd name="connsiteY0" fmla="*/ 20782 h 6321136"/>
                <a:gd name="connsiteX1" fmla="*/ 3273136 w 4991099"/>
                <a:gd name="connsiteY1" fmla="*/ 3522518 h 6321136"/>
                <a:gd name="connsiteX2" fmla="*/ 0 w 4991099"/>
                <a:gd name="connsiteY2" fmla="*/ 4790209 h 6321136"/>
                <a:gd name="connsiteX3" fmla="*/ 0 w 4991099"/>
                <a:gd name="connsiteY3" fmla="*/ 5465618 h 6321136"/>
                <a:gd name="connsiteX4" fmla="*/ 4509654 w 4991099"/>
                <a:gd name="connsiteY4" fmla="*/ 3564082 h 6321136"/>
                <a:gd name="connsiteX5" fmla="*/ 4281054 w 4991099"/>
                <a:gd name="connsiteY5" fmla="*/ 0 h 6321136"/>
                <a:gd name="connsiteX6" fmla="*/ 3262745 w 4991099"/>
                <a:gd name="connsiteY6" fmla="*/ 20782 h 632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91099" h="6321136">
                  <a:moveTo>
                    <a:pt x="3262745" y="20782"/>
                  </a:moveTo>
                  <a:cubicBezTo>
                    <a:pt x="4215245" y="1465118"/>
                    <a:pt x="3754582" y="2763981"/>
                    <a:pt x="3273136" y="3522518"/>
                  </a:cubicBezTo>
                  <a:cubicBezTo>
                    <a:pt x="2708563" y="4561609"/>
                    <a:pt x="1108363" y="5124450"/>
                    <a:pt x="0" y="4790209"/>
                  </a:cubicBezTo>
                  <a:lnTo>
                    <a:pt x="0" y="5465618"/>
                  </a:lnTo>
                  <a:cubicBezTo>
                    <a:pt x="543791" y="5604164"/>
                    <a:pt x="3162299" y="6321136"/>
                    <a:pt x="4509654" y="3564082"/>
                  </a:cubicBezTo>
                  <a:cubicBezTo>
                    <a:pt x="4921827" y="2438401"/>
                    <a:pt x="4991099" y="1281545"/>
                    <a:pt x="4281054" y="0"/>
                  </a:cubicBezTo>
                  <a:lnTo>
                    <a:pt x="3262745" y="2078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TBLogo_po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966" y="269176"/>
            <a:ext cx="3246607" cy="593270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282574" y="5858567"/>
            <a:ext cx="8612189" cy="331783"/>
          </a:xfrm>
        </p:spPr>
        <p:txBody>
          <a:bodyPr/>
          <a:lstStyle>
            <a:lvl1pPr marL="0" indent="0" algn="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282574" y="5199827"/>
            <a:ext cx="8612189" cy="66175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2574" y="1534904"/>
            <a:ext cx="8612189" cy="1440394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/>
          </p:nvPr>
        </p:nvSpPr>
        <p:spPr>
          <a:xfrm>
            <a:off x="282574" y="6197614"/>
            <a:ext cx="8612189" cy="331783"/>
          </a:xfrm>
        </p:spPr>
        <p:txBody>
          <a:bodyPr/>
          <a:lstStyle>
            <a:lvl1pPr marL="0" indent="0" algn="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64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9685-D257-49CA-9DDE-04084EA62B57}" type="datetime1">
              <a:rPr lang="en-US" smtClean="0"/>
              <a:pPr/>
              <a:t>11/13/12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491E-5514-4229-8615-7D2AB4D2A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(2006-6) R&amp;D Trip to India (Atul Loke)\(2006-6) R&amp;D Chennai\chennai60.jp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14000" contrast="-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2"/>
          <a:stretch>
            <a:fillRect/>
          </a:stretch>
        </p:blipFill>
        <p:spPr bwMode="auto">
          <a:xfrm>
            <a:off x="0" y="-1"/>
            <a:ext cx="9205915" cy="5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5404094"/>
            <a:ext cx="9144000" cy="14539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16" y="5901437"/>
            <a:ext cx="3517583" cy="4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82574" y="4723098"/>
            <a:ext cx="8612189" cy="33178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282574" y="4064358"/>
            <a:ext cx="8612189" cy="66175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82574" y="558856"/>
            <a:ext cx="8612189" cy="1440394"/>
          </a:xfrm>
        </p:spPr>
        <p:txBody>
          <a:bodyPr anchor="b" anchorCtr="0"/>
          <a:lstStyle>
            <a:lvl1pPr>
              <a:lnSpc>
                <a:spcPct val="90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/>
          </p:nvPr>
        </p:nvSpPr>
        <p:spPr>
          <a:xfrm>
            <a:off x="282574" y="5062145"/>
            <a:ext cx="8612189" cy="33178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98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404094"/>
            <a:ext cx="9144000" cy="14539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16" y="5901437"/>
            <a:ext cx="3517583" cy="4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12" descr="Screen Shot 2011-12-06 at 1.13.18 PM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40409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1" cy="5404093"/>
          </a:xfrm>
          <a:prstGeom prst="rect">
            <a:avLst/>
          </a:prstGeom>
          <a:solidFill>
            <a:srgbClr val="EAEAE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282574" y="4702550"/>
            <a:ext cx="8612189" cy="33178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0"/>
          </p:nvPr>
        </p:nvSpPr>
        <p:spPr>
          <a:xfrm>
            <a:off x="282574" y="4043810"/>
            <a:ext cx="8612189" cy="66175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82574" y="2593142"/>
            <a:ext cx="8612189" cy="1440394"/>
          </a:xfrm>
        </p:spPr>
        <p:txBody>
          <a:bodyPr anchor="b" anchorCtr="0"/>
          <a:lstStyle>
            <a:lvl1pPr>
              <a:lnSpc>
                <a:spcPct val="90000"/>
              </a:lnSpc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2"/>
          </p:nvPr>
        </p:nvSpPr>
        <p:spPr>
          <a:xfrm>
            <a:off x="282574" y="5041597"/>
            <a:ext cx="8612189" cy="33178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44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309052-A4A0-4F02-B138-9F53193D0FB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124200" y="6554816"/>
            <a:ext cx="2895600" cy="138499"/>
          </a:xfr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ubtitle"/>
          <p:cNvSpPr>
            <a:spLocks noGrp="1"/>
          </p:cNvSpPr>
          <p:nvPr>
            <p:ph sz="quarter" idx="10"/>
          </p:nvPr>
        </p:nvSpPr>
        <p:spPr>
          <a:xfrm>
            <a:off x="282575" y="1139824"/>
            <a:ext cx="8612188" cy="384176"/>
          </a:xfrm>
        </p:spPr>
        <p:txBody>
          <a:bodyPr vert="horz" lIns="0" tIns="0" rIns="0" bIns="0" rtlCol="0">
            <a:noAutofit/>
          </a:bodyPr>
          <a:lstStyle>
            <a:lvl1pPr marL="225425" indent="-225425">
              <a:buNone/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162" y="438459"/>
            <a:ext cx="8585263" cy="6873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69748" y="1134530"/>
            <a:ext cx="860450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75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pe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7" y="0"/>
            <a:ext cx="9144000" cy="94129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66" y="161272"/>
            <a:ext cx="3896107" cy="541585"/>
          </a:xfrm>
          <a:prstGeom prst="rect">
            <a:avLst/>
          </a:prstGeom>
        </p:spPr>
      </p:pic>
      <p:sp>
        <p:nvSpPr>
          <p:cNvPr id="7" name="Subtitle"/>
          <p:cNvSpPr>
            <a:spLocks noGrp="1"/>
          </p:cNvSpPr>
          <p:nvPr>
            <p:ph sz="quarter" idx="10"/>
          </p:nvPr>
        </p:nvSpPr>
        <p:spPr>
          <a:xfrm>
            <a:off x="282575" y="1139824"/>
            <a:ext cx="8612188" cy="384176"/>
          </a:xfrm>
        </p:spPr>
        <p:txBody>
          <a:bodyPr vert="horz" lIns="0" tIns="0" rIns="0" bIns="0" rtlCol="0">
            <a:noAutofit/>
          </a:bodyPr>
          <a:lstStyle>
            <a:lvl1pPr>
              <a:def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92" y="460965"/>
            <a:ext cx="8604034" cy="375738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639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letly Blank (Emergency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5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B9B5-9E69-44F5-9139-0E4A2F4E73E7}" type="datetime1">
              <a:rPr lang="en-US" smtClean="0"/>
              <a:pPr/>
              <a:t>11/13/12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4E08-46D4-46EF-B524-61095F6FD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CA91-4C59-482F-BBF5-AD8E223B8163}" type="datetime1">
              <a:rPr lang="en-US" smtClean="0"/>
              <a:pPr/>
              <a:t>11/13/12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8FFD-121C-4CE5-83F1-8068C6A92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27F7-55FC-4C11-80C6-9A78E4F00800}" type="datetime1">
              <a:rPr lang="en-US" smtClean="0"/>
              <a:pPr/>
              <a:t>11/13/12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09F8-CD77-4A05-A504-90D3ACE93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theme" Target="../theme/theme3.xml"/><Relationship Id="rId4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DF857-ECFF-4E4B-8E98-C1FBE4E2C0AD}" type="datetime1">
              <a:rPr lang="en-US" smtClean="0"/>
              <a:pPr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FC6BF-DAB0-45E6-9B14-16CB81BD7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B39C545-14D4-4114-BFDC-987A9E6A5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11/13/12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9759BCE1-FD5D-42B4-8B12-02F8A857E0F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023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69748" y="1134530"/>
            <a:ext cx="860450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7197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C309052-A4A0-4F02-B138-9F53193D0FB5}" type="slidenum">
              <a:rPr lang="en-US" smtClean="0">
                <a:solidFill>
                  <a:srgbClr val="FFFFFF"/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4816"/>
            <a:ext cx="28956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6523412"/>
            <a:ext cx="1096326" cy="22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574" y="1966912"/>
            <a:ext cx="8591677" cy="4229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2" y="438459"/>
            <a:ext cx="8585263" cy="687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 Click to edit Master title style 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  <p:sldLayoutId id="2147483932" r:id="rId20"/>
    <p:sldLayoutId id="2147483933" r:id="rId21"/>
    <p:sldLayoutId id="2147483934" r:id="rId22"/>
    <p:sldLayoutId id="2147483935" r:id="rId23"/>
    <p:sldLayoutId id="2147483936" r:id="rId24"/>
    <p:sldLayoutId id="2147483937" r:id="rId25"/>
    <p:sldLayoutId id="2147483938" r:id="rId26"/>
    <p:sldLayoutId id="2147483939" r:id="rId27"/>
    <p:sldLayoutId id="2147483940" r:id="rId28"/>
    <p:sldLayoutId id="2147483941" r:id="rId29"/>
    <p:sldLayoutId id="2147483942" r:id="rId30"/>
    <p:sldLayoutId id="2147483943" r:id="rId31"/>
    <p:sldLayoutId id="2147483944" r:id="rId32"/>
    <p:sldLayoutId id="2147483945" r:id="rId33"/>
    <p:sldLayoutId id="2147483946" r:id="rId34"/>
    <p:sldLayoutId id="2147483947" r:id="rId35"/>
    <p:sldLayoutId id="2147483948" r:id="rId36"/>
    <p:sldLayoutId id="2147483949" r:id="rId37"/>
    <p:sldLayoutId id="2147483950" r:id="rId38"/>
    <p:sldLayoutId id="2147483951" r:id="rId39"/>
    <p:sldLayoutId id="2147483952" r:id="rId40"/>
    <p:sldLayoutId id="2147483953" r:id="rId41"/>
    <p:sldLayoutId id="2147483954" r:id="rId4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36538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165100" algn="l" defTabSz="914400" rtl="0" eaLnBrk="1" latinLnBrk="0" hangingPunct="1">
        <a:lnSpc>
          <a:spcPct val="100000"/>
        </a:lnSpc>
        <a:spcBef>
          <a:spcPts val="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852488" indent="-225425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-174625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Rationale for New Drugs for Tuberculosis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500,000 cases annually of MDR TB</a:t>
            </a:r>
          </a:p>
          <a:p>
            <a:pPr lvl="1"/>
            <a:r>
              <a:rPr lang="en-US" dirty="0" smtClean="0"/>
              <a:t>Second line treatment toxic and weak</a:t>
            </a:r>
          </a:p>
          <a:p>
            <a:r>
              <a:rPr lang="en-US" dirty="0" smtClean="0"/>
              <a:t>15% of TB is HIV-related</a:t>
            </a:r>
          </a:p>
          <a:p>
            <a:pPr lvl="1"/>
            <a:r>
              <a:rPr lang="en-US" dirty="0" smtClean="0"/>
              <a:t>Drug-drug interactions problematic</a:t>
            </a:r>
          </a:p>
          <a:p>
            <a:r>
              <a:rPr lang="en-US" dirty="0" smtClean="0"/>
              <a:t>15% of TB is in children</a:t>
            </a:r>
          </a:p>
          <a:p>
            <a:pPr lvl="1"/>
            <a:r>
              <a:rPr lang="en-US" dirty="0" smtClean="0"/>
              <a:t>Formulations inadequate, dosages poorly understood</a:t>
            </a:r>
          </a:p>
          <a:p>
            <a:r>
              <a:rPr lang="en-US" dirty="0" smtClean="0"/>
              <a:t>5-20% of TB patients experience adverse effects</a:t>
            </a:r>
          </a:p>
          <a:p>
            <a:pPr lvl="1"/>
            <a:r>
              <a:rPr lang="en-US" dirty="0" smtClean="0"/>
              <a:t>Safer agents needed</a:t>
            </a:r>
          </a:p>
          <a:p>
            <a:r>
              <a:rPr lang="en-US" dirty="0" smtClean="0"/>
              <a:t>6-month regimen is miraculous, but not miraculous enough</a:t>
            </a:r>
          </a:p>
          <a:p>
            <a:pPr lvl="1"/>
            <a:r>
              <a:rPr lang="en-US" dirty="0" smtClean="0"/>
              <a:t>Faster cures are essential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7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Treatment Priority #1 – Fund the Pipeline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524000"/>
            <a:ext cx="4876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Development of more new TB drugs</a:t>
            </a:r>
          </a:p>
          <a:p>
            <a:r>
              <a:rPr lang="en-US" sz="2800" dirty="0" smtClean="0"/>
              <a:t>Identification of optimal </a:t>
            </a:r>
            <a:r>
              <a:rPr lang="en-US" sz="2800" u="sng" dirty="0" smtClean="0"/>
              <a:t>regimens</a:t>
            </a:r>
            <a:r>
              <a:rPr lang="en-US" sz="2800" dirty="0" smtClean="0"/>
              <a:t> for</a:t>
            </a:r>
          </a:p>
          <a:p>
            <a:pPr lvl="1"/>
            <a:r>
              <a:rPr lang="en-US" sz="2400" dirty="0" smtClean="0"/>
              <a:t>Susceptible TB (shortening)</a:t>
            </a:r>
          </a:p>
          <a:p>
            <a:pPr lvl="1"/>
            <a:r>
              <a:rPr lang="en-US" sz="2400" dirty="0" smtClean="0"/>
              <a:t>MDR and XDR</a:t>
            </a:r>
          </a:p>
          <a:p>
            <a:pPr lvl="1"/>
            <a:r>
              <a:rPr lang="en-US" sz="2400" dirty="0" smtClean="0"/>
              <a:t>HIV+</a:t>
            </a:r>
          </a:p>
          <a:p>
            <a:pPr lvl="1"/>
            <a:r>
              <a:rPr lang="en-US" sz="2400" dirty="0" smtClean="0"/>
              <a:t>Children</a:t>
            </a:r>
          </a:p>
          <a:p>
            <a:r>
              <a:rPr lang="en-US" sz="2800" dirty="0" smtClean="0"/>
              <a:t>Development of methods to evaluate combinations</a:t>
            </a:r>
          </a:p>
          <a:p>
            <a:r>
              <a:rPr lang="en-US" sz="2800" dirty="0" smtClean="0"/>
              <a:t>Identification of relevant biomarkers</a:t>
            </a:r>
            <a:endParaRPr lang="en-US" sz="2800" dirty="0"/>
          </a:p>
        </p:txBody>
      </p:sp>
      <p:pic>
        <p:nvPicPr>
          <p:cNvPr id="6" name="Picture 5" descr="iStock_pipeline$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905000"/>
            <a:ext cx="32766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Change the Paradigm: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No more second rate, second line drugs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potent regimens that can treat all forms of TB</a:t>
            </a:r>
          </a:p>
          <a:p>
            <a:pPr lvl="1"/>
            <a:r>
              <a:rPr lang="en-US" dirty="0" smtClean="0"/>
              <a:t>MDR/XDR</a:t>
            </a:r>
          </a:p>
          <a:p>
            <a:pPr lvl="1"/>
            <a:r>
              <a:rPr lang="en-US" dirty="0" smtClean="0"/>
              <a:t>HIV on ART</a:t>
            </a:r>
          </a:p>
          <a:p>
            <a:pPr lvl="1"/>
            <a:r>
              <a:rPr lang="en-US" dirty="0" smtClean="0"/>
              <a:t>Children</a:t>
            </a:r>
          </a:p>
          <a:p>
            <a:r>
              <a:rPr lang="en-US" dirty="0" smtClean="0"/>
              <a:t>A menu of options for different patient populations</a:t>
            </a:r>
          </a:p>
          <a:p>
            <a:pPr lvl="1"/>
            <a:r>
              <a:rPr lang="en-US" dirty="0" smtClean="0"/>
              <a:t>Alternatives for specific clinical needs</a:t>
            </a:r>
          </a:p>
        </p:txBody>
      </p:sp>
    </p:spTree>
    <p:extLst>
      <p:ext uri="{BB962C8B-B14F-4D97-AF65-F5344CB8AC3E}">
        <p14:creationId xmlns:p14="http://schemas.microsoft.com/office/powerpoint/2010/main" val="1580305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Getting to Zero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Let’s ADD another zero to the level of funding for TB drugs, diagnostics, vaccines and elimination!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$6,300,000,00</a:t>
            </a:r>
            <a:r>
              <a:rPr lang="en-US" sz="4400" i="1" dirty="0" smtClean="0">
                <a:sym typeface="Wingdings" pitchFamily="2" charset="2"/>
              </a:rPr>
              <a:t>0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790142"/>
            <a:ext cx="4343400" cy="491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06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824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Global MDR-TB treatment outcomes</a:t>
            </a:r>
            <a:endParaRPr lang="en-AU" sz="3600" b="1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pic>
        <p:nvPicPr>
          <p:cNvPr id="2050" name="Picture 2" descr="C:\Users\Helen Cox\Documents\South Africa\Conferences\UCT DRTB workshop Oct 2012\outcom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0462"/>
            <a:ext cx="5950519" cy="523821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50794" y="1424530"/>
            <a:ext cx="3364606" cy="5422875"/>
          </a:xfrm>
        </p:spPr>
        <p:txBody>
          <a:bodyPr>
            <a:noAutofit/>
          </a:bodyPr>
          <a:lstStyle/>
          <a:p>
            <a:r>
              <a:rPr lang="en-AU" sz="2600" dirty="0" smtClean="0"/>
              <a:t>Estimated 650,000 prevalent MDR-TB cases</a:t>
            </a:r>
          </a:p>
          <a:p>
            <a:r>
              <a:rPr lang="en-AU" sz="2600" dirty="0" smtClean="0"/>
              <a:t>~30,000 enrolled on treatment in 2009</a:t>
            </a:r>
          </a:p>
          <a:p>
            <a:r>
              <a:rPr lang="en-AU" sz="2600" dirty="0" smtClean="0"/>
              <a:t>Less than 50% treatment success globally</a:t>
            </a:r>
          </a:p>
          <a:p>
            <a:r>
              <a:rPr lang="en-AU" sz="2600" dirty="0" smtClean="0"/>
              <a:t>High rates of death, failure and default throughout</a:t>
            </a:r>
            <a:endParaRPr lang="en-A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78073"/>
            <a:ext cx="29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WHO TB Report. Oct 2012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chemeClr val="accent1"/>
                </a:solidFill>
              </a:rPr>
              <a:t>Side effects of treatment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7527"/>
            <a:ext cx="6026727" cy="5860473"/>
          </a:xfrm>
        </p:spPr>
        <p:txBody>
          <a:bodyPr>
            <a:normAutofit lnSpcReduction="10000"/>
          </a:bodyPr>
          <a:lstStyle/>
          <a:p>
            <a:r>
              <a:rPr lang="en-AU" sz="2800" dirty="0" smtClean="0"/>
              <a:t>Painful injections</a:t>
            </a:r>
          </a:p>
          <a:p>
            <a:r>
              <a:rPr lang="en-AU" sz="2800" dirty="0" smtClean="0"/>
              <a:t>Hearing loss due to the </a:t>
            </a:r>
            <a:r>
              <a:rPr lang="en-AU" sz="2800" dirty="0" err="1" smtClean="0"/>
              <a:t>injectable</a:t>
            </a:r>
            <a:r>
              <a:rPr lang="en-AU" sz="2800" dirty="0" smtClean="0"/>
              <a:t> drugs (~30% of patients in some settings)</a:t>
            </a:r>
          </a:p>
          <a:p>
            <a:r>
              <a:rPr lang="en-AU" sz="2800" dirty="0" smtClean="0"/>
              <a:t>Nausea and vomiting</a:t>
            </a:r>
          </a:p>
          <a:p>
            <a:r>
              <a:rPr lang="en-AU" sz="2800" dirty="0" smtClean="0"/>
              <a:t>Kidney failure</a:t>
            </a:r>
          </a:p>
          <a:p>
            <a:r>
              <a:rPr lang="en-AU" sz="2800" dirty="0" smtClean="0"/>
              <a:t>Psychiatric side effects (depression, paranoia)</a:t>
            </a:r>
          </a:p>
          <a:p>
            <a:r>
              <a:rPr lang="en-AU" sz="2800" dirty="0" smtClean="0"/>
              <a:t>Hepatitis</a:t>
            </a:r>
          </a:p>
          <a:p>
            <a:r>
              <a:rPr lang="en-AU" sz="2800" dirty="0" smtClean="0"/>
              <a:t>Peripheral neuropathy (tingling, numbness, pain)</a:t>
            </a:r>
          </a:p>
          <a:p>
            <a:r>
              <a:rPr lang="en-AU" sz="2800" dirty="0" smtClean="0"/>
              <a:t>Side effects often additive with HIV drugs</a:t>
            </a:r>
            <a:endParaRPr lang="en-A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399" y="997527"/>
            <a:ext cx="2660073" cy="249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Helen Cox\Documents\South Africa\Conferences\Durban 2012\Presentations\audiology graph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37091" y="4268309"/>
            <a:ext cx="3306909" cy="24050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26727" y="389897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Hearing loss with treatment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70" y="1730830"/>
            <a:ext cx="6449787" cy="5127170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Some new drugs are close to approval</a:t>
            </a:r>
          </a:p>
          <a:p>
            <a:r>
              <a:rPr lang="en-AU" dirty="0" smtClean="0"/>
              <a:t>Do we wait for an entirely new regimen?</a:t>
            </a:r>
          </a:p>
          <a:p>
            <a:r>
              <a:rPr lang="en-AU" dirty="0" smtClean="0"/>
              <a:t>Conventional approach 20+ years</a:t>
            </a:r>
          </a:p>
          <a:p>
            <a:r>
              <a:rPr lang="en-AU" dirty="0" smtClean="0"/>
              <a:t>Drug combination approach – half this, but still too long</a:t>
            </a:r>
          </a:p>
          <a:p>
            <a:r>
              <a:rPr lang="en-AU" dirty="0" smtClean="0"/>
              <a:t>Or use combination of new, existing and re-purposed drugs to develop new regimens that can be used to scale up treatment</a:t>
            </a:r>
          </a:p>
          <a:p>
            <a:r>
              <a:rPr lang="en-AU" dirty="0" smtClean="0"/>
              <a:t>Both short term and long term goals are needed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270" y="274638"/>
            <a:ext cx="6449787" cy="868362"/>
          </a:xfrm>
        </p:spPr>
        <p:txBody>
          <a:bodyPr>
            <a:normAutofit fontScale="90000"/>
          </a:bodyPr>
          <a:lstStyle/>
          <a:p>
            <a:r>
              <a:rPr lang="en-AU" sz="5400" b="1" dirty="0" smtClean="0">
                <a:solidFill>
                  <a:srgbClr val="0070C0"/>
                </a:solidFill>
              </a:rPr>
              <a:t>We need a new regimen!</a:t>
            </a:r>
            <a:endParaRPr lang="en-AU" sz="5400" b="1" dirty="0">
              <a:solidFill>
                <a:srgbClr val="0070C0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screen"/>
          <a:srcRect b="13850"/>
          <a:stretch>
            <a:fillRect/>
          </a:stretch>
        </p:blipFill>
        <p:spPr bwMode="auto">
          <a:xfrm>
            <a:off x="7371874" y="2342317"/>
            <a:ext cx="1694497" cy="218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8040" y="4647111"/>
            <a:ext cx="1965960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 descr="C:\Users\Helen Cox\Documents\South Africa\Photos\Songezo 25 May 2012.JPG"/>
          <p:cNvPicPr>
            <a:picLocks noChangeAspect="1" noChangeArrowheads="1"/>
          </p:cNvPicPr>
          <p:nvPr/>
        </p:nvPicPr>
        <p:blipFill>
          <a:blip r:embed="rId5"/>
          <a:srcRect l="18800" r="20400"/>
          <a:stretch>
            <a:fillRect/>
          </a:stretch>
        </p:blipFill>
        <p:spPr bwMode="auto">
          <a:xfrm>
            <a:off x="7179468" y="274638"/>
            <a:ext cx="1886903" cy="2067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AU" b="1" dirty="0" smtClean="0">
                <a:solidFill>
                  <a:srgbClr val="0070C0"/>
                </a:solidFill>
              </a:rPr>
              <a:t>Key principles for a new regimen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At least one new class of drug</a:t>
            </a:r>
          </a:p>
          <a:p>
            <a:r>
              <a:rPr lang="en-AU" dirty="0" smtClean="0"/>
              <a:t>Minimum 3 effective drugs</a:t>
            </a:r>
          </a:p>
          <a:p>
            <a:r>
              <a:rPr lang="en-AU" dirty="0" smtClean="0"/>
              <a:t>Not combining drugs of the same class</a:t>
            </a:r>
          </a:p>
          <a:p>
            <a:r>
              <a:rPr lang="en-AU" dirty="0" smtClean="0"/>
              <a:t>No </a:t>
            </a:r>
            <a:r>
              <a:rPr lang="en-AU" dirty="0" err="1" smtClean="0"/>
              <a:t>injectables</a:t>
            </a:r>
            <a:endParaRPr lang="en-AU" dirty="0" smtClean="0"/>
          </a:p>
          <a:p>
            <a:r>
              <a:rPr lang="en-AU" dirty="0" smtClean="0"/>
              <a:t>Broad backbone that can be used for MDR and XDR</a:t>
            </a:r>
          </a:p>
          <a:p>
            <a:r>
              <a:rPr lang="en-AU" dirty="0" smtClean="0"/>
              <a:t>Simple dosing</a:t>
            </a:r>
          </a:p>
          <a:p>
            <a:r>
              <a:rPr lang="en-AU" dirty="0" smtClean="0"/>
              <a:t>Limited side effects</a:t>
            </a:r>
          </a:p>
          <a:p>
            <a:r>
              <a:rPr lang="en-AU" dirty="0" smtClean="0"/>
              <a:t>Shorter duration (6-9 months?)</a:t>
            </a:r>
          </a:p>
          <a:p>
            <a:r>
              <a:rPr lang="en-AU" dirty="0" smtClean="0"/>
              <a:t>Minimal interaction with ART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719"/>
          </a:xfrm>
        </p:spPr>
        <p:txBody>
          <a:bodyPr/>
          <a:lstStyle/>
          <a:p>
            <a:r>
              <a:rPr lang="en-AU" b="1" dirty="0" smtClean="0">
                <a:solidFill>
                  <a:srgbClr val="0070C0"/>
                </a:solidFill>
              </a:rPr>
              <a:t>Potential trade-offs?</a:t>
            </a:r>
            <a:endParaRPr lang="en-A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1357"/>
          <a:ext cx="8229600" cy="5453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329"/>
                <a:gridCol w="3184071"/>
                <a:gridCol w="2743200"/>
              </a:tblGrid>
              <a:tr h="486941"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Benefits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Trade-offs</a:t>
                      </a:r>
                      <a:endParaRPr lang="en-AU" sz="2400" dirty="0"/>
                    </a:p>
                  </a:txBody>
                  <a:tcPr/>
                </a:tc>
              </a:tr>
              <a:tr h="1266047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Shorter duration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2400" dirty="0" smtClean="0"/>
                        <a:t>Reduced default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2400" dirty="0" smtClean="0"/>
                        <a:t>Easier monitoring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2400" dirty="0" smtClean="0"/>
                        <a:t>Decreased cost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Reduced efficacy</a:t>
                      </a:r>
                    </a:p>
                    <a:p>
                      <a:r>
                        <a:rPr lang="en-AU" sz="2400" dirty="0" smtClean="0"/>
                        <a:t>Increased relapse</a:t>
                      </a:r>
                      <a:endParaRPr lang="en-AU" sz="2400" dirty="0"/>
                    </a:p>
                  </a:txBody>
                  <a:tcPr/>
                </a:tc>
              </a:tr>
              <a:tr h="2434707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No </a:t>
                      </a:r>
                      <a:r>
                        <a:rPr lang="en-AU" sz="2400" dirty="0" err="1" smtClean="0"/>
                        <a:t>injectable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2400" dirty="0" smtClean="0"/>
                        <a:t>Improved tolerability and default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2400" dirty="0" smtClean="0"/>
                        <a:t>Less adverse events</a:t>
                      </a:r>
                      <a:endParaRPr lang="en-AU" sz="24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2400" baseline="0" dirty="0" smtClean="0"/>
                        <a:t>Easier health service implementation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2400" baseline="0" dirty="0" smtClean="0"/>
                        <a:t>Decreased cost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/>
                        <a:t>Reduced efficacy?</a:t>
                      </a:r>
                    </a:p>
                    <a:p>
                      <a:endParaRPr lang="en-AU" sz="2400" dirty="0"/>
                    </a:p>
                  </a:txBody>
                  <a:tcPr/>
                </a:tc>
              </a:tr>
              <a:tr h="1266047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More than one potentially </a:t>
                      </a:r>
                      <a:r>
                        <a:rPr lang="en-AU" sz="2400" dirty="0" err="1" smtClean="0"/>
                        <a:t>cardiotoxic</a:t>
                      </a:r>
                      <a:r>
                        <a:rPr lang="en-AU" sz="2400" dirty="0" smtClean="0"/>
                        <a:t> drug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Increased efficacy</a:t>
                      </a:r>
                    </a:p>
                    <a:p>
                      <a:r>
                        <a:rPr lang="en-AU" sz="2400" dirty="0" smtClean="0"/>
                        <a:t>Overall</a:t>
                      </a:r>
                      <a:r>
                        <a:rPr lang="en-AU" sz="2400" baseline="0" dirty="0" smtClean="0"/>
                        <a:t> improved survival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Potential</a:t>
                      </a:r>
                      <a:r>
                        <a:rPr lang="en-AU" sz="2400" baseline="0" dirty="0" smtClean="0"/>
                        <a:t> r</a:t>
                      </a:r>
                      <a:r>
                        <a:rPr lang="en-AU" sz="2400" dirty="0" smtClean="0"/>
                        <a:t>isk of sudden death in a few</a:t>
                      </a:r>
                      <a:endParaRPr lang="en-A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0070C0"/>
                </a:solidFill>
              </a:rPr>
              <a:t>Concurrent approaches required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17638"/>
          <a:ext cx="9486900" cy="519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Compassionate access /Extended access  program/ Named patient program  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Granting access to drugs prior to approval for patients who have exhausted all alternative treatment options and do not match clinical trial entry </a:t>
            </a:r>
            <a:r>
              <a:rPr lang="en-ZA" dirty="0" smtClean="0"/>
              <a:t>criteria.</a:t>
            </a:r>
          </a:p>
          <a:p>
            <a:r>
              <a:rPr lang="en-ZA" dirty="0" smtClean="0"/>
              <a:t>Previous examples- Kaletra EAP, </a:t>
            </a:r>
            <a:r>
              <a:rPr lang="en-ZA" dirty="0" err="1" smtClean="0"/>
              <a:t>Tipranavir</a:t>
            </a:r>
            <a:r>
              <a:rPr lang="en-ZA" dirty="0" smtClean="0"/>
              <a:t> EAP, intravenous </a:t>
            </a:r>
            <a:r>
              <a:rPr lang="en-ZA" dirty="0" err="1"/>
              <a:t>oseltamivir</a:t>
            </a:r>
            <a:r>
              <a:rPr lang="en-ZA" dirty="0"/>
              <a:t>, </a:t>
            </a:r>
            <a:r>
              <a:rPr lang="en-ZA" dirty="0" smtClean="0"/>
              <a:t>chemotherapeutic agents. 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3738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Challenges in Developing New Drugs for TB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 for new </a:t>
            </a:r>
            <a:r>
              <a:rPr lang="en-US" i="1" dirty="0" smtClean="0"/>
              <a:t>regimens,</a:t>
            </a:r>
            <a:r>
              <a:rPr lang="en-US" dirty="0" smtClean="0"/>
              <a:t> not just drugs</a:t>
            </a:r>
            <a:endParaRPr lang="en-US" dirty="0"/>
          </a:p>
          <a:p>
            <a:r>
              <a:rPr lang="en-US" dirty="0" smtClean="0"/>
              <a:t>Toxicity, e.g., Q-</a:t>
            </a:r>
            <a:r>
              <a:rPr lang="en-US" dirty="0" err="1" smtClean="0"/>
              <a:t>Tc</a:t>
            </a:r>
            <a:r>
              <a:rPr lang="en-US" dirty="0" smtClean="0"/>
              <a:t> prolongation</a:t>
            </a:r>
          </a:p>
          <a:p>
            <a:r>
              <a:rPr lang="en-US" dirty="0" smtClean="0"/>
              <a:t>Drug-drug interactions</a:t>
            </a:r>
          </a:p>
          <a:p>
            <a:pPr lvl="1"/>
            <a:r>
              <a:rPr lang="en-US" dirty="0" smtClean="0"/>
              <a:t>Especially </a:t>
            </a:r>
            <a:r>
              <a:rPr lang="en-US" dirty="0" err="1" smtClean="0"/>
              <a:t>antiretrovirals</a:t>
            </a:r>
            <a:endParaRPr lang="en-US" dirty="0" smtClean="0"/>
          </a:p>
          <a:p>
            <a:r>
              <a:rPr lang="en-US" dirty="0" smtClean="0"/>
              <a:t>Lack of robust surrogate endpoints</a:t>
            </a:r>
          </a:p>
          <a:p>
            <a:r>
              <a:rPr lang="en-US" dirty="0" smtClean="0"/>
              <a:t>Need for large Phase 3 trials</a:t>
            </a:r>
          </a:p>
          <a:p>
            <a:pPr lvl="1"/>
            <a:r>
              <a:rPr lang="en-US" dirty="0" smtClean="0"/>
              <a:t>Low incidence of endpoints (relapse)</a:t>
            </a:r>
          </a:p>
          <a:p>
            <a:r>
              <a:rPr lang="en-US" dirty="0" smtClean="0"/>
              <a:t>Lack of ambition</a:t>
            </a:r>
          </a:p>
        </p:txBody>
      </p:sp>
    </p:spTree>
    <p:extLst>
      <p:ext uri="{BB962C8B-B14F-4D97-AF65-F5344CB8AC3E}">
        <p14:creationId xmlns:p14="http://schemas.microsoft.com/office/powerpoint/2010/main" val="268365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Falls in the grey zone between treatment and research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When is the development of a drug should this be contemplated?</a:t>
            </a:r>
          </a:p>
          <a:p>
            <a:r>
              <a:rPr lang="en-ZA" dirty="0" smtClean="0"/>
              <a:t>Obtaining </a:t>
            </a:r>
            <a:r>
              <a:rPr lang="en-ZA" dirty="0"/>
              <a:t>an </a:t>
            </a:r>
            <a:r>
              <a:rPr lang="en-ZA" dirty="0" smtClean="0"/>
              <a:t>IRB and other regulatory review</a:t>
            </a:r>
          </a:p>
          <a:p>
            <a:r>
              <a:rPr lang="en-ZA" dirty="0" smtClean="0"/>
              <a:t>Protecting doctors </a:t>
            </a:r>
            <a:r>
              <a:rPr lang="en-ZA" dirty="0"/>
              <a:t>against liability </a:t>
            </a:r>
            <a:r>
              <a:rPr lang="en-ZA" dirty="0" smtClean="0"/>
              <a:t>risk</a:t>
            </a:r>
          </a:p>
          <a:p>
            <a:r>
              <a:rPr lang="en-ZA" dirty="0" smtClean="0"/>
              <a:t>Paying </a:t>
            </a:r>
            <a:r>
              <a:rPr lang="en-ZA" dirty="0"/>
              <a:t>for the </a:t>
            </a:r>
            <a:r>
              <a:rPr lang="en-ZA" dirty="0" smtClean="0"/>
              <a:t>drug </a:t>
            </a:r>
          </a:p>
          <a:p>
            <a:r>
              <a:rPr lang="en-ZA" dirty="0" smtClean="0"/>
              <a:t>Assessing </a:t>
            </a:r>
            <a:r>
              <a:rPr lang="en-ZA" dirty="0"/>
              <a:t>the potential impact of adverse events on drug </a:t>
            </a:r>
            <a:r>
              <a:rPr lang="en-ZA" dirty="0" smtClean="0"/>
              <a:t>development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15262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Advantages of providing access 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Replication of similar outcomes as in the trial</a:t>
            </a:r>
          </a:p>
          <a:p>
            <a:r>
              <a:rPr lang="en-ZA" dirty="0" smtClean="0"/>
              <a:t>Provision of medication to an individual who almost certainly dies</a:t>
            </a:r>
          </a:p>
          <a:p>
            <a:r>
              <a:rPr lang="en-ZA" dirty="0" smtClean="0"/>
              <a:t>Prevention of morbidity and mortality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11211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Disadvantages </a:t>
            </a:r>
            <a:r>
              <a:rPr lang="en-ZA" dirty="0"/>
              <a:t>of providing access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Unknown cumulative toxicities e.g. Qtc prolongation with the compassionate use drug and approved drug e.g. Clofazimine and Bedaquiline</a:t>
            </a:r>
          </a:p>
          <a:p>
            <a:r>
              <a:rPr lang="en-ZA" dirty="0" smtClean="0"/>
              <a:t>Adding a single drug to a failing regimen. </a:t>
            </a:r>
          </a:p>
          <a:p>
            <a:r>
              <a:rPr lang="en-ZA" dirty="0" smtClean="0"/>
              <a:t>Development of resistance to the newer agents.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81340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Way forward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Set up regulatory precedents for IRBs and MCC/FDA/EMA  </a:t>
            </a:r>
          </a:p>
          <a:p>
            <a:r>
              <a:rPr lang="en-ZA" dirty="0" smtClean="0"/>
              <a:t>Autonomy – informed consent </a:t>
            </a:r>
          </a:p>
          <a:p>
            <a:r>
              <a:rPr lang="en-ZA" dirty="0" smtClean="0"/>
              <a:t>Develop a mechanism of insurance to the health care worker</a:t>
            </a:r>
          </a:p>
          <a:p>
            <a:r>
              <a:rPr lang="en-ZA" dirty="0" smtClean="0"/>
              <a:t>Clinical oversight teams to ensure that the new drugs are use appropriately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774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Timeline for Development of Moxifloxacin for Shortening TB Treatment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" y="2286000"/>
            <a:ext cx="845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676400"/>
            <a:ext cx="897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1996         1998	2000	2002	2004	2006	2008	2010	2012	2014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21527"/>
            <a:ext cx="1295400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Activity of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Moxi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 shown in Mice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5336" y="3471446"/>
            <a:ext cx="1447800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JHU/Brazil trial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4191000"/>
            <a:ext cx="1295400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OfloTub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 trial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276600" y="3581400"/>
            <a:ext cx="2057400" cy="14719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200400" y="4267200"/>
            <a:ext cx="2400300" cy="14719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4843046"/>
            <a:ext cx="914400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Study 26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5300246"/>
            <a:ext cx="914400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Study 28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6367046"/>
            <a:ext cx="1295400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OfloTub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 II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048000" y="4953000"/>
            <a:ext cx="1485900" cy="14719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800600" y="5469522"/>
            <a:ext cx="990600" cy="9307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4300" y="5867400"/>
            <a:ext cx="1066800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ReMox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 TB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029200" y="6019800"/>
            <a:ext cx="3733800" cy="18615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248399" y="6482210"/>
            <a:ext cx="2687053" cy="22339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Arrow Connector 3"/>
          <p:cNvCxnSpPr>
            <a:stCxn id="8" idx="1"/>
          </p:cNvCxnSpPr>
          <p:nvPr/>
        </p:nvCxnSpPr>
        <p:spPr>
          <a:xfrm flipH="1" flipV="1">
            <a:off x="0" y="2937025"/>
            <a:ext cx="228600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527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Tackling TB Through Technology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Discovery and Development Process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4162" y="438459"/>
            <a:ext cx="8666655" cy="687382"/>
          </a:xfrm>
        </p:spPr>
        <p:txBody>
          <a:bodyPr/>
          <a:lstStyle/>
          <a:p>
            <a:r>
              <a:rPr lang="en-US" dirty="0" smtClean="0"/>
              <a:t>The Context:</a:t>
            </a:r>
            <a:br>
              <a:rPr lang="en-US" dirty="0" smtClean="0"/>
            </a:br>
            <a:r>
              <a:rPr lang="en-US" sz="3600" dirty="0" smtClean="0"/>
              <a:t>Approach to TB Drug/Regimen Development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3705" y="1452799"/>
            <a:ext cx="7282540" cy="4738201"/>
            <a:chOff x="1173705" y="1452799"/>
            <a:chExt cx="7282540" cy="4738201"/>
          </a:xfrm>
        </p:grpSpPr>
        <p:sp>
          <p:nvSpPr>
            <p:cNvPr id="8" name="Oval 7"/>
            <p:cNvSpPr/>
            <p:nvPr/>
          </p:nvSpPr>
          <p:spPr>
            <a:xfrm>
              <a:off x="3701846" y="2344490"/>
              <a:ext cx="1663700" cy="28321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FFFF"/>
                  </a:solidFill>
                </a:rPr>
                <a:t>Drug Candidate Pool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49" name="Elbow Connector 48"/>
            <p:cNvCxnSpPr/>
            <p:nvPr/>
          </p:nvCxnSpPr>
          <p:spPr>
            <a:xfrm>
              <a:off x="1238046" y="2499553"/>
              <a:ext cx="2451100" cy="330200"/>
            </a:xfrm>
            <a:prstGeom prst="bentConnector3">
              <a:avLst>
                <a:gd name="adj1" fmla="val 62953"/>
              </a:avLst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/>
            <p:nvPr/>
          </p:nvCxnSpPr>
          <p:spPr>
            <a:xfrm>
              <a:off x="1238046" y="3312353"/>
              <a:ext cx="2451100" cy="330200"/>
            </a:xfrm>
            <a:prstGeom prst="bentConnector3">
              <a:avLst>
                <a:gd name="adj1" fmla="val 62953"/>
              </a:avLst>
            </a:prstGeom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/>
            <p:nvPr/>
          </p:nvCxnSpPr>
          <p:spPr>
            <a:xfrm>
              <a:off x="1238046" y="4125153"/>
              <a:ext cx="2451100" cy="330200"/>
            </a:xfrm>
            <a:prstGeom prst="bentConnector3">
              <a:avLst>
                <a:gd name="adj1" fmla="val 62953"/>
              </a:avLst>
            </a:prstGeom>
            <a:ln w="2540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61"/>
            <p:cNvCxnSpPr/>
            <p:nvPr/>
          </p:nvCxnSpPr>
          <p:spPr>
            <a:xfrm>
              <a:off x="1238046" y="2905953"/>
              <a:ext cx="2451100" cy="330200"/>
            </a:xfrm>
            <a:prstGeom prst="bentConnector3">
              <a:avLst>
                <a:gd name="adj1" fmla="val 62953"/>
              </a:avLst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/>
            <p:nvPr/>
          </p:nvCxnSpPr>
          <p:spPr>
            <a:xfrm>
              <a:off x="1238046" y="3718753"/>
              <a:ext cx="2451100" cy="330200"/>
            </a:xfrm>
            <a:prstGeom prst="bentConnector3">
              <a:avLst>
                <a:gd name="adj1" fmla="val 62953"/>
              </a:avLst>
            </a:prstGeom>
            <a:ln w="2540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5387728" y="3596264"/>
              <a:ext cx="22860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5387728" y="3649827"/>
              <a:ext cx="2286000" cy="0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5387728" y="3550983"/>
              <a:ext cx="22860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43"/>
            <p:cNvSpPr txBox="1">
              <a:spLocks noChangeArrowheads="1"/>
            </p:cNvSpPr>
            <p:nvPr/>
          </p:nvSpPr>
          <p:spPr bwMode="auto">
            <a:xfrm>
              <a:off x="5717658" y="1452799"/>
              <a:ext cx="27385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3366"/>
                  </a:solidFill>
                  <a:latin typeface="Calibri"/>
                  <a:ea typeface="+mn-ea"/>
                </a:rPr>
                <a:t>Phase II </a:t>
              </a:r>
              <a:r>
                <a:rPr lang="en-US" sz="1400" dirty="0">
                  <a:solidFill>
                    <a:srgbClr val="003366"/>
                  </a:solidFill>
                  <a:latin typeface="Calibri"/>
                  <a:ea typeface="+mn-ea"/>
                  <a:sym typeface="Symbol" pitchFamily="18" charset="2"/>
                </a:rPr>
                <a:t></a:t>
              </a:r>
              <a:r>
                <a:rPr lang="en-US" sz="1400" dirty="0">
                  <a:solidFill>
                    <a:srgbClr val="003366"/>
                  </a:solidFill>
                  <a:latin typeface="Calibri"/>
                  <a:ea typeface="+mn-ea"/>
                </a:rPr>
                <a:t> Phase III </a:t>
              </a:r>
            </a:p>
          </p:txBody>
        </p:sp>
        <p:sp>
          <p:nvSpPr>
            <p:cNvPr id="87" name="TextBox 86"/>
            <p:cNvSpPr txBox="1"/>
            <p:nvPr/>
          </p:nvSpPr>
          <p:spPr bwMode="auto">
            <a:xfrm>
              <a:off x="3434484" y="1556345"/>
              <a:ext cx="220656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003366"/>
                  </a:solidFill>
                  <a:latin typeface="Calibri"/>
                  <a:ea typeface="+mn-ea"/>
                </a:rPr>
                <a:t>Single Compound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003366"/>
                  </a:solidFill>
                  <a:latin typeface="Calibri"/>
                  <a:ea typeface="+mn-ea"/>
                </a:rPr>
                <a:t>Preclinical Development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003366"/>
                  </a:solidFill>
                  <a:latin typeface="Calibri"/>
                  <a:ea typeface="+mn-ea"/>
                  <a:sym typeface="Symbol"/>
                </a:rPr>
                <a:t></a:t>
              </a:r>
              <a:r>
                <a:rPr lang="en-US" sz="1400" dirty="0">
                  <a:solidFill>
                    <a:srgbClr val="003366"/>
                  </a:solidFill>
                  <a:latin typeface="Calibri"/>
                  <a:ea typeface="+mn-ea"/>
                </a:rPr>
                <a:t> Phase I </a:t>
              </a:r>
              <a:r>
                <a:rPr lang="en-US" sz="1400" dirty="0">
                  <a:solidFill>
                    <a:srgbClr val="003366"/>
                  </a:solidFill>
                  <a:latin typeface="Calibri"/>
                  <a:ea typeface="+mn-ea"/>
                  <a:sym typeface="Symbol"/>
                </a:rPr>
                <a:t></a:t>
              </a:r>
              <a:r>
                <a:rPr lang="en-US" sz="1400" dirty="0">
                  <a:solidFill>
                    <a:srgbClr val="003366"/>
                  </a:solidFill>
                  <a:latin typeface="Calibri"/>
                  <a:ea typeface="+mn-ea"/>
                </a:rPr>
                <a:t> EBA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73705" y="2217306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/>
                  <a:ea typeface="+mn-ea"/>
                </a:rPr>
                <a:t>Compound 1</a:t>
              </a:r>
              <a:endParaRPr lang="en-US" sz="16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73705" y="3423769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/>
                  <a:ea typeface="+mn-ea"/>
                </a:rPr>
                <a:t>Compound 4</a:t>
              </a:r>
              <a:endParaRPr lang="en-US" sz="16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73705" y="3012516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/>
                  <a:ea typeface="+mn-ea"/>
                </a:rPr>
                <a:t>Compound 3</a:t>
              </a:r>
              <a:endParaRPr lang="en-US" sz="16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73705" y="3821374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/>
                  <a:ea typeface="+mn-ea"/>
                </a:rPr>
                <a:t>Compound 5</a:t>
              </a:r>
              <a:endParaRPr lang="en-US" sz="16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73705" y="2614911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/>
                  <a:ea typeface="+mn-ea"/>
                </a:rPr>
                <a:t>Compound 2</a:t>
              </a:r>
              <a:endParaRPr lang="en-US" sz="16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 rot="16200000">
              <a:off x="2638767" y="5236911"/>
              <a:ext cx="304800" cy="304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 rot="16200000">
              <a:off x="6371576" y="5236912"/>
              <a:ext cx="304800" cy="304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8"/>
            <p:cNvSpPr txBox="1">
              <a:spLocks noChangeArrowheads="1"/>
            </p:cNvSpPr>
            <p:nvPr/>
          </p:nvSpPr>
          <p:spPr bwMode="auto">
            <a:xfrm>
              <a:off x="3206812" y="5204059"/>
              <a:ext cx="2667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>
                  <a:solidFill>
                    <a:srgbClr val="003366"/>
                  </a:solidFill>
                  <a:latin typeface="Calibri"/>
                  <a:ea typeface="+mn-ea"/>
                </a:rPr>
                <a:t>Regimen </a:t>
              </a:r>
              <a:r>
                <a:rPr lang="en-US" sz="1400" b="1" i="1" dirty="0" smtClean="0">
                  <a:solidFill>
                    <a:srgbClr val="003366"/>
                  </a:solidFill>
                  <a:latin typeface="Calibri"/>
                  <a:ea typeface="+mn-ea"/>
                </a:rPr>
                <a:t>Identification in Mice</a:t>
              </a:r>
              <a:endParaRPr lang="en-US" sz="1400" b="1" i="1" dirty="0">
                <a:solidFill>
                  <a:srgbClr val="003366"/>
                </a:solidFill>
                <a:latin typeface="Calibri"/>
                <a:ea typeface="+mn-ea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502153" y="3259816"/>
              <a:ext cx="10707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/>
                  <a:ea typeface="+mn-ea"/>
                </a:rPr>
                <a:t>Regimen B</a:t>
              </a:r>
              <a:endParaRPr lang="en-US" sz="16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7714347" y="2034030"/>
              <a:ext cx="0" cy="298774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502687" y="2034030"/>
              <a:ext cx="0" cy="298774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Left Brace 93"/>
            <p:cNvSpPr/>
            <p:nvPr/>
          </p:nvSpPr>
          <p:spPr>
            <a:xfrm rot="5400000">
              <a:off x="6968581" y="1253448"/>
              <a:ext cx="282423" cy="1206564"/>
            </a:xfrm>
            <a:prstGeom prst="leftBrace">
              <a:avLst>
                <a:gd name="adj1" fmla="val 8333"/>
                <a:gd name="adj2" fmla="val 51201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2791210" y="2034030"/>
              <a:ext cx="0" cy="298774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214113" y="2034030"/>
              <a:ext cx="0" cy="298774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Left Brace 96"/>
            <p:cNvSpPr/>
            <p:nvPr/>
          </p:nvSpPr>
          <p:spPr>
            <a:xfrm rot="5400000">
              <a:off x="1872760" y="1101073"/>
              <a:ext cx="248561" cy="1576886"/>
            </a:xfrm>
            <a:prstGeom prst="leftBrace">
              <a:avLst>
                <a:gd name="adj1" fmla="val 23767"/>
                <a:gd name="adj2" fmla="val 51201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8" name="TextBox 72"/>
            <p:cNvSpPr txBox="1">
              <a:spLocks noChangeArrowheads="1"/>
            </p:cNvSpPr>
            <p:nvPr/>
          </p:nvSpPr>
          <p:spPr bwMode="auto">
            <a:xfrm>
              <a:off x="1205449" y="5606225"/>
              <a:ext cx="320452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Calibri"/>
                  <a:ea typeface="+mn-ea"/>
                </a:rPr>
                <a:t>Identification of New Drug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Calibri"/>
                  <a:ea typeface="+mn-ea"/>
                </a:rPr>
                <a:t>Candidates</a:t>
              </a:r>
            </a:p>
          </p:txBody>
        </p:sp>
        <p:sp>
          <p:nvSpPr>
            <p:cNvPr id="99" name="TextBox 74"/>
            <p:cNvSpPr txBox="1">
              <a:spLocks noChangeArrowheads="1"/>
            </p:cNvSpPr>
            <p:nvPr/>
          </p:nvSpPr>
          <p:spPr bwMode="auto">
            <a:xfrm>
              <a:off x="5087717" y="5606225"/>
              <a:ext cx="30428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Calibri"/>
                  <a:ea typeface="+mn-ea"/>
                </a:rPr>
                <a:t>Selection of Potential New Regimens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5387728" y="4086257"/>
              <a:ext cx="2286000" cy="0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387728" y="4130295"/>
              <a:ext cx="2286000" cy="0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387728" y="4040976"/>
              <a:ext cx="2286000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502153" y="3740284"/>
              <a:ext cx="10675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/>
                  <a:ea typeface="+mn-ea"/>
                </a:rPr>
                <a:t>Regimen C</a:t>
              </a:r>
              <a:endParaRPr lang="en-US" sz="16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5387728" y="3149504"/>
              <a:ext cx="22860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387728" y="3193542"/>
              <a:ext cx="2286000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5387728" y="3104223"/>
              <a:ext cx="22860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502153" y="2813056"/>
              <a:ext cx="10771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/>
                  <a:ea typeface="+mn-ea"/>
                </a:rPr>
                <a:t>Regimen A</a:t>
              </a:r>
              <a:endParaRPr lang="en-US" sz="16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7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Bedaquiline (TMC207) and Delamanid</a:t>
            </a:r>
            <a:br>
              <a:rPr lang="en-US" sz="3600" dirty="0" smtClean="0"/>
            </a:br>
            <a:r>
              <a:rPr lang="en-US" sz="3600" dirty="0" smtClean="0"/>
              <a:t>Placebo-Controlled Trials with OBR in MDR-TB</a:t>
            </a:r>
            <a:endParaRPr lang="en-US" sz="36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385103"/>
            <a:ext cx="3962400" cy="501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9862"/>
            <a:ext cx="5174673" cy="37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  <a:ea typeface="+mn-ea"/>
              </a:rPr>
              <a:t>Diacon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 et al., NEJM 2009;360:2397-405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  <a:ea typeface="+mn-ea"/>
              </a:rPr>
              <a:t>Gler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 et al., NEJM 2012;366:2151-60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4350" y="2362200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9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%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8100" y="2895600"/>
            <a:ext cx="64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48%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040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81000" y="1600200"/>
          <a:ext cx="487045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SPW 11.0 Graph" r:id="rId3" imgW="3056760" imgH="3332880" progId="SigmaPlotGraphicObject.10">
                  <p:embed/>
                </p:oleObj>
              </mc:Choice>
              <mc:Fallback>
                <p:oleObj name="SPW 11.0 Graph" r:id="rId3" imgW="3056760" imgH="333288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0974"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487045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Early Bactericidal Activity of PNU 100480 (</a:t>
            </a:r>
            <a:r>
              <a:rPr lang="en-US" dirty="0" err="1" smtClean="0">
                <a:solidFill>
                  <a:schemeClr val="accent1"/>
                </a:solidFill>
              </a:rPr>
              <a:t>Sutezolid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181600" y="1981200"/>
            <a:ext cx="3733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0250" indent="-273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+mn-ea"/>
              </a:rPr>
              <a:t>Both PNU dosing schedules resulted in significant log CFU reductions from baseline over the 14 day period of treatment. 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pl-PL" dirty="0">
                <a:solidFill>
                  <a:prstClr val="black"/>
                </a:solidFill>
                <a:ea typeface="+mn-ea"/>
              </a:rPr>
              <a:t>600 mg BID: -0.</a:t>
            </a:r>
            <a:r>
              <a:rPr lang="en-US" dirty="0">
                <a:solidFill>
                  <a:prstClr val="black"/>
                </a:solidFill>
                <a:ea typeface="+mn-ea"/>
              </a:rPr>
              <a:t>09</a:t>
            </a:r>
            <a:r>
              <a:rPr lang="pl-PL" dirty="0">
                <a:solidFill>
                  <a:prstClr val="black"/>
                </a:solidFill>
                <a:ea typeface="+mn-ea"/>
              </a:rPr>
              <a:t> log/d, 90% CI </a:t>
            </a:r>
            <a:r>
              <a:rPr lang="en-US" dirty="0">
                <a:solidFill>
                  <a:prstClr val="black"/>
                </a:solidFill>
                <a:ea typeface="+mn-ea"/>
              </a:rPr>
              <a:t>-0</a:t>
            </a:r>
            <a:r>
              <a:rPr lang="pl-PL" dirty="0">
                <a:solidFill>
                  <a:prstClr val="black"/>
                </a:solidFill>
                <a:ea typeface="+mn-ea"/>
              </a:rPr>
              <a:t>.0</a:t>
            </a:r>
            <a:r>
              <a:rPr lang="en-US" dirty="0">
                <a:solidFill>
                  <a:prstClr val="black"/>
                </a:solidFill>
                <a:ea typeface="+mn-ea"/>
              </a:rPr>
              <a:t>6</a:t>
            </a:r>
            <a:r>
              <a:rPr lang="pl-PL" dirty="0">
                <a:solidFill>
                  <a:prstClr val="black"/>
                </a:solidFill>
                <a:ea typeface="+mn-ea"/>
              </a:rPr>
              <a:t> to -0.</a:t>
            </a:r>
            <a:r>
              <a:rPr lang="en-US" dirty="0">
                <a:solidFill>
                  <a:prstClr val="black"/>
                </a:solidFill>
                <a:ea typeface="+mn-ea"/>
              </a:rPr>
              <a:t>11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pl-PL" dirty="0">
                <a:solidFill>
                  <a:prstClr val="black"/>
                </a:solidFill>
                <a:ea typeface="+mn-ea"/>
              </a:rPr>
              <a:t>1200 mg QD: </a:t>
            </a:r>
            <a:r>
              <a:rPr lang="en-US" dirty="0">
                <a:solidFill>
                  <a:prstClr val="black"/>
                </a:solidFill>
                <a:ea typeface="+mn-ea"/>
              </a:rPr>
              <a:t>-</a:t>
            </a:r>
            <a:r>
              <a:rPr lang="pl-PL" dirty="0">
                <a:solidFill>
                  <a:prstClr val="black"/>
                </a:solidFill>
                <a:ea typeface="+mn-ea"/>
              </a:rPr>
              <a:t>0.07 log/d, 90% CI -0.04 to -0.</a:t>
            </a:r>
            <a:r>
              <a:rPr lang="en-US" dirty="0">
                <a:solidFill>
                  <a:prstClr val="black"/>
                </a:solidFill>
                <a:ea typeface="+mn-ea"/>
              </a:rPr>
              <a:t>09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+mn-ea"/>
              </a:rPr>
              <a:t>A trend was apparent toward superior responses with BID dosing </a:t>
            </a:r>
            <a:endParaRPr lang="en-US" dirty="0" smtClean="0">
              <a:solidFill>
                <a:prstClr val="black"/>
              </a:solidFill>
              <a:ea typeface="+mn-ea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+mn-ea"/>
              </a:rPr>
              <a:t>Shading indicates 90% confidence interval by mixed effects model repeated measures </a:t>
            </a:r>
            <a:r>
              <a:rPr lang="en-US" dirty="0" smtClean="0">
                <a:solidFill>
                  <a:prstClr val="black"/>
                </a:solidFill>
                <a:ea typeface="+mn-ea"/>
              </a:rPr>
              <a:t>analysis</a:t>
            </a:r>
            <a:endParaRPr lang="en-US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88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Wallis et al., AIDS 2012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89578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accent1"/>
                </a:solidFill>
              </a:rPr>
              <a:t>A novel regimen (</a:t>
            </a:r>
            <a:r>
              <a:rPr lang="en-US" sz="4000" dirty="0" err="1" smtClean="0">
                <a:solidFill>
                  <a:schemeClr val="accent1"/>
                </a:solidFill>
              </a:rPr>
              <a:t>PaMZ</a:t>
            </a:r>
            <a:r>
              <a:rPr lang="en-US" sz="4000" dirty="0" smtClean="0">
                <a:solidFill>
                  <a:schemeClr val="accent1"/>
                </a:solidFill>
              </a:rPr>
              <a:t>) </a:t>
            </a:r>
            <a:r>
              <a:rPr lang="en-US" sz="4000" dirty="0">
                <a:solidFill>
                  <a:schemeClr val="accent1"/>
                </a:solidFill>
              </a:rPr>
              <a:t>is more active than </a:t>
            </a:r>
            <a:r>
              <a:rPr lang="en-US" sz="4000" dirty="0" smtClean="0">
                <a:solidFill>
                  <a:schemeClr val="accent1"/>
                </a:solidFill>
              </a:rPr>
              <a:t>RHZ in mice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5181600" y="6521450"/>
            <a:ext cx="411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1600">
                <a:solidFill>
                  <a:prstClr val="black"/>
                </a:solidFill>
                <a:ea typeface="+mn-ea"/>
              </a:rPr>
              <a:t>Nuermberger et al, AAC (2008); 52:1522</a:t>
            </a:r>
          </a:p>
        </p:txBody>
      </p:sp>
      <p:graphicFrame>
        <p:nvGraphicFramePr>
          <p:cNvPr id="1433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" y="2051050"/>
          <a:ext cx="8686800" cy="360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3" imgW="4524221" imgH="1876614" progId="Excel.Sheet.8">
                  <p:embed/>
                </p:oleObj>
              </mc:Choice>
              <mc:Fallback>
                <p:oleObj name="Worksheet" r:id="rId3" imgW="4524221" imgH="1876614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1050"/>
                        <a:ext cx="8686800" cy="360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838200" y="5300663"/>
            <a:ext cx="2927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ea typeface="+mn-ea"/>
              </a:rPr>
              <a:t>*p&lt;0.01 vs. RHZ and RMZ</a:t>
            </a:r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2576513" y="396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ea typeface="+mn-ea"/>
              </a:rPr>
              <a:t> </a:t>
            </a:r>
            <a:r>
              <a:rPr lang="en-US" sz="800">
                <a:solidFill>
                  <a:srgbClr val="000000"/>
                </a:solidFill>
                <a:ea typeface="+mn-ea"/>
              </a:rPr>
              <a:t>   </a:t>
            </a:r>
            <a:r>
              <a:rPr lang="en-US" sz="2400">
                <a:solidFill>
                  <a:srgbClr val="000000"/>
                </a:solidFill>
                <a:ea typeface="+mn-ea"/>
              </a:rPr>
              <a:t>*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6934200" y="2895600"/>
            <a:ext cx="18288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1C1C1C"/>
                </a:solidFill>
                <a:ea typeface="+mn-ea"/>
              </a:rPr>
              <a:t>Relapse rate after 4 months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800" b="1" u="sng" dirty="0">
              <a:solidFill>
                <a:srgbClr val="1C1C1C"/>
              </a:solidFill>
              <a:ea typeface="+mn-ea"/>
            </a:endParaRPr>
          </a:p>
          <a:p>
            <a:pPr defTabSz="9144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1C1C1C"/>
                </a:solidFill>
                <a:ea typeface="+mn-ea"/>
              </a:rPr>
              <a:t>RHZ    10/20 (50%)</a:t>
            </a:r>
          </a:p>
          <a:p>
            <a:pPr defTabSz="9144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1C1C1C"/>
                </a:solidFill>
                <a:ea typeface="+mn-ea"/>
              </a:rPr>
              <a:t>PaMZ</a:t>
            </a:r>
            <a:r>
              <a:rPr lang="en-US" sz="1400" b="1" dirty="0">
                <a:solidFill>
                  <a:srgbClr val="1C1C1C"/>
                </a:solidFill>
                <a:ea typeface="+mn-ea"/>
              </a:rPr>
              <a:t>    0/20 (0%)</a:t>
            </a:r>
            <a:endParaRPr lang="en-US" sz="1400" b="1" u="sng" dirty="0">
              <a:solidFill>
                <a:srgbClr val="1C1C1C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10105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 anchor="t"/>
          <a:lstStyle/>
          <a:p>
            <a:r>
              <a:rPr lang="en-US" sz="4000" dirty="0" smtClean="0">
                <a:solidFill>
                  <a:schemeClr val="accent1"/>
                </a:solidFill>
              </a:rPr>
              <a:t>Extended EBA of the novel </a:t>
            </a:r>
            <a:r>
              <a:rPr lang="en-US" sz="4000" dirty="0" err="1" smtClean="0">
                <a:solidFill>
                  <a:schemeClr val="accent1"/>
                </a:solidFill>
              </a:rPr>
              <a:t>PaMZ</a:t>
            </a:r>
            <a:r>
              <a:rPr lang="en-US" sz="4000" dirty="0" smtClean="0">
                <a:solidFill>
                  <a:schemeClr val="accent1"/>
                </a:solidFill>
              </a:rPr>
              <a:t> combo</a:t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2800" dirty="0" smtClean="0">
                <a:solidFill>
                  <a:schemeClr val="accent1"/>
                </a:solidFill>
              </a:rPr>
              <a:t>The NC-001 study</a:t>
            </a:r>
            <a:endParaRPr lang="en-US" sz="4000" dirty="0" smtClean="0">
              <a:solidFill>
                <a:schemeClr val="accent1"/>
              </a:solidFill>
            </a:endParaRPr>
          </a:p>
        </p:txBody>
      </p:sp>
      <p:pic>
        <p:nvPicPr>
          <p:cNvPr id="74756" name="Picture 27" descr="CFU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564856" cy="2743200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28" descr="TTP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856" y="2057399"/>
            <a:ext cx="4579144" cy="2743509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TextBox 5"/>
          <p:cNvSpPr txBox="1">
            <a:spLocks noChangeArrowheads="1"/>
          </p:cNvSpPr>
          <p:nvPr/>
        </p:nvSpPr>
        <p:spPr bwMode="auto">
          <a:xfrm>
            <a:off x="5257800" y="6488668"/>
            <a:ext cx="388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ea typeface="+mn-ea"/>
              </a:rPr>
              <a:t>Diacon</a:t>
            </a:r>
            <a:r>
              <a:rPr lang="en-US" dirty="0">
                <a:solidFill>
                  <a:prstClr val="black"/>
                </a:solidFill>
                <a:ea typeface="+mn-ea"/>
              </a:rPr>
              <a:t> et al, </a:t>
            </a:r>
            <a:r>
              <a:rPr lang="en-US" dirty="0" smtClean="0">
                <a:solidFill>
                  <a:prstClr val="black"/>
                </a:solidFill>
                <a:ea typeface="+mn-ea"/>
              </a:rPr>
              <a:t>Lancet, July 23, 2012</a:t>
            </a:r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167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Surrogate endpoints in TB clinical trials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HafnerFig1A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29048"/>
            <a:ext cx="5257800" cy="2147552"/>
          </a:xfrm>
          <a:prstGeom prst="rect">
            <a:avLst/>
          </a:prstGeo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500853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esselingTTP2010Fig2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350" y="990600"/>
            <a:ext cx="2640433" cy="2569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599" y="6488668"/>
            <a:ext cx="8387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Hafner et al. AJRCCM 1996;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ea typeface="+mn-ea"/>
              </a:rPr>
              <a:t>Hesseling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 et 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al. IJTLD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2010;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ea typeface="+mn-ea"/>
              </a:rPr>
              <a:t>Conde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 et al. Lancet  2009; Wallis, Lancet ID 2010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3298303" cy="252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19400" y="762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u="sng" dirty="0" smtClean="0">
                <a:solidFill>
                  <a:prstClr val="black"/>
                </a:solidFill>
                <a:latin typeface="Calibri"/>
                <a:ea typeface="+mn-ea"/>
              </a:rPr>
              <a:t>EBA</a:t>
            </a:r>
            <a:endParaRPr lang="en-US" u="sng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838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u="sng" dirty="0" smtClean="0">
                <a:solidFill>
                  <a:prstClr val="black"/>
                </a:solidFill>
                <a:latin typeface="Calibri"/>
                <a:ea typeface="+mn-ea"/>
              </a:rPr>
              <a:t>TTP</a:t>
            </a:r>
            <a:endParaRPr lang="en-US" u="sng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3516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u="sng" dirty="0" smtClean="0">
                <a:solidFill>
                  <a:prstClr val="black"/>
                </a:solidFill>
                <a:latin typeface="Calibri"/>
                <a:ea typeface="+mn-ea"/>
              </a:rPr>
              <a:t>2-mo conversion</a:t>
            </a:r>
            <a:endParaRPr lang="en-US" u="sng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07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BA001_TB Alliancev2_consultant_010912_6b">
  <a:themeElements>
    <a:clrScheme name="Custom 10">
      <a:dk1>
        <a:srgbClr val="000000"/>
      </a:dk1>
      <a:lt1>
        <a:srgbClr val="FFFFFF"/>
      </a:lt1>
      <a:dk2>
        <a:srgbClr val="5A2D5F"/>
      </a:dk2>
      <a:lt2>
        <a:srgbClr val="361837"/>
      </a:lt2>
      <a:accent1>
        <a:srgbClr val="5A2D5F"/>
      </a:accent1>
      <a:accent2>
        <a:srgbClr val="EE6000"/>
      </a:accent2>
      <a:accent3>
        <a:srgbClr val="8BA539"/>
      </a:accent3>
      <a:accent4>
        <a:srgbClr val="BDE6FB"/>
      </a:accent4>
      <a:accent5>
        <a:srgbClr val="AF68B7"/>
      </a:accent5>
      <a:accent6>
        <a:srgbClr val="D3E1A9"/>
      </a:accent6>
      <a:hlink>
        <a:srgbClr val="0000FF"/>
      </a:hlink>
      <a:folHlink>
        <a:srgbClr val="800080"/>
      </a:folHlink>
    </a:clrScheme>
    <a:fontScheme name="CPTR_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10449</TotalTime>
  <Words>1084</Words>
  <Application>Microsoft Macintosh PowerPoint</Application>
  <PresentationFormat>On-screen Show (4:3)</PresentationFormat>
  <Paragraphs>178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Office Theme</vt:lpstr>
      <vt:lpstr>1_Office Theme</vt:lpstr>
      <vt:lpstr>1_TBA001_TB Alliancev2_consultant_010912_6b</vt:lpstr>
      <vt:lpstr>SPW 11.0 Graph</vt:lpstr>
      <vt:lpstr>Worksheet</vt:lpstr>
      <vt:lpstr>Rationale for New Drugs for Tuberculosis</vt:lpstr>
      <vt:lpstr>Challenges in Developing New Drugs for TB</vt:lpstr>
      <vt:lpstr>Timeline for Development of Moxifloxacin for Shortening TB Treatment</vt:lpstr>
      <vt:lpstr>The Context: Approach to TB Drug/Regimen Development</vt:lpstr>
      <vt:lpstr>Bedaquiline (TMC207) and Delamanid Placebo-Controlled Trials with OBR in MDR-TB</vt:lpstr>
      <vt:lpstr>Early Bactericidal Activity of PNU 100480 (Sutezolid)</vt:lpstr>
      <vt:lpstr>A novel regimen (PaMZ) is more active than RHZ in mice</vt:lpstr>
      <vt:lpstr>Extended EBA of the novel PaMZ combo The NC-001 study</vt:lpstr>
      <vt:lpstr>Surrogate endpoints in TB clinical trials</vt:lpstr>
      <vt:lpstr>Treatment Priority #1 – Fund the Pipeline</vt:lpstr>
      <vt:lpstr>Change the Paradigm:  No more second rate, second line drugs</vt:lpstr>
      <vt:lpstr>Getting to Zero</vt:lpstr>
      <vt:lpstr>Global MDR-TB treatment outcomes</vt:lpstr>
      <vt:lpstr>Side effects of treatment</vt:lpstr>
      <vt:lpstr>We need a new regimen!</vt:lpstr>
      <vt:lpstr>Key principles for a new regimen</vt:lpstr>
      <vt:lpstr>Potential trade-offs?</vt:lpstr>
      <vt:lpstr>Concurrent approaches required</vt:lpstr>
      <vt:lpstr>Compassionate access /Extended access  program/ Named patient program  </vt:lpstr>
      <vt:lpstr>Falls in the grey zone between treatment and research</vt:lpstr>
      <vt:lpstr>Advantages of providing access  </vt:lpstr>
      <vt:lpstr>Disadvantages of providing access </vt:lpstr>
      <vt:lpstr>Way forward</vt:lpstr>
    </vt:vector>
  </TitlesOfParts>
  <Company>MSF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viral load for all</dc:title>
  <dc:creator>Nathan</dc:creator>
  <cp:lastModifiedBy>Colleen Daniels</cp:lastModifiedBy>
  <cp:revision>771</cp:revision>
  <dcterms:created xsi:type="dcterms:W3CDTF">2012-03-15T12:46:47Z</dcterms:created>
  <dcterms:modified xsi:type="dcterms:W3CDTF">2012-11-13T07:23:52Z</dcterms:modified>
</cp:coreProperties>
</file>