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6"/>
  </p:notes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0F4D57-576B-4ECB-90D2-7A24C53AB7E8}" type="doc">
      <dgm:prSet loTypeId="urn:microsoft.com/office/officeart/2005/8/layout/radial4" loCatId="relationship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D6B40A27-3398-4169-A9BA-BDD8368EBF28}">
      <dgm:prSet phldrT="[Text]"/>
      <dgm:spPr/>
      <dgm:t>
        <a:bodyPr/>
        <a:lstStyle/>
        <a:p>
          <a:r>
            <a:rPr lang="en-GB" b="1" dirty="0" smtClean="0"/>
            <a:t>TB infection</a:t>
          </a:r>
          <a:endParaRPr lang="en-GB" b="1" dirty="0"/>
        </a:p>
      </dgm:t>
    </dgm:pt>
    <dgm:pt modelId="{F9DAE8B4-5134-4A79-919D-0DFA700F6BBA}" type="parTrans" cxnId="{9AA63CEF-F805-4056-84D9-20362E4EF296}">
      <dgm:prSet/>
      <dgm:spPr/>
      <dgm:t>
        <a:bodyPr/>
        <a:lstStyle/>
        <a:p>
          <a:endParaRPr lang="en-GB"/>
        </a:p>
      </dgm:t>
    </dgm:pt>
    <dgm:pt modelId="{79BF7358-773C-42D5-A33B-3BB615F23EB1}" type="sibTrans" cxnId="{9AA63CEF-F805-4056-84D9-20362E4EF296}">
      <dgm:prSet/>
      <dgm:spPr/>
      <dgm:t>
        <a:bodyPr/>
        <a:lstStyle/>
        <a:p>
          <a:endParaRPr lang="en-GB"/>
        </a:p>
      </dgm:t>
    </dgm:pt>
    <dgm:pt modelId="{BC93E271-0897-4064-9098-364B5889FBE7}">
      <dgm:prSet phldrT="[Text]"/>
      <dgm:spPr/>
      <dgm:t>
        <a:bodyPr/>
        <a:lstStyle/>
        <a:p>
          <a:r>
            <a:rPr lang="en-GB" b="1" dirty="0" smtClean="0"/>
            <a:t>Community</a:t>
          </a:r>
          <a:endParaRPr lang="en-GB" b="1" dirty="0"/>
        </a:p>
      </dgm:t>
    </dgm:pt>
    <dgm:pt modelId="{10BE478A-0080-403D-94A3-0B9AC55D8BA3}" type="parTrans" cxnId="{B50AC378-2BBD-483F-BB13-D3BB9BE5E73C}">
      <dgm:prSet/>
      <dgm:spPr/>
      <dgm:t>
        <a:bodyPr/>
        <a:lstStyle/>
        <a:p>
          <a:endParaRPr lang="en-GB"/>
        </a:p>
      </dgm:t>
    </dgm:pt>
    <dgm:pt modelId="{AEF15123-6EF1-421D-B753-A7CD95769F03}" type="sibTrans" cxnId="{B50AC378-2BBD-483F-BB13-D3BB9BE5E73C}">
      <dgm:prSet/>
      <dgm:spPr/>
      <dgm:t>
        <a:bodyPr/>
        <a:lstStyle/>
        <a:p>
          <a:endParaRPr lang="en-GB"/>
        </a:p>
      </dgm:t>
    </dgm:pt>
    <dgm:pt modelId="{22473687-F73C-4BF3-9293-65841DDCBF45}">
      <dgm:prSet phldrT="[Text]"/>
      <dgm:spPr/>
      <dgm:t>
        <a:bodyPr/>
        <a:lstStyle/>
        <a:p>
          <a:r>
            <a:rPr lang="en-GB" b="1" dirty="0" smtClean="0"/>
            <a:t>Household</a:t>
          </a:r>
          <a:endParaRPr lang="en-GB" b="1" dirty="0"/>
        </a:p>
      </dgm:t>
    </dgm:pt>
    <dgm:pt modelId="{62596126-F41B-47B1-BE27-C56CF5F4DB6D}" type="parTrans" cxnId="{FDEA97EA-9B2A-4017-A638-E99803C1FA12}">
      <dgm:prSet/>
      <dgm:spPr/>
      <dgm:t>
        <a:bodyPr/>
        <a:lstStyle/>
        <a:p>
          <a:endParaRPr lang="en-GB"/>
        </a:p>
      </dgm:t>
    </dgm:pt>
    <dgm:pt modelId="{EA60F194-3B91-42F9-A9DF-2B1E4BFA02A1}" type="sibTrans" cxnId="{FDEA97EA-9B2A-4017-A638-E99803C1FA12}">
      <dgm:prSet/>
      <dgm:spPr/>
      <dgm:t>
        <a:bodyPr/>
        <a:lstStyle/>
        <a:p>
          <a:endParaRPr lang="en-GB"/>
        </a:p>
      </dgm:t>
    </dgm:pt>
    <dgm:pt modelId="{8E3000C5-86D8-4971-A030-B58E3C33C6FD}">
      <dgm:prSet phldrT="[Text]"/>
      <dgm:spPr/>
      <dgm:t>
        <a:bodyPr/>
        <a:lstStyle/>
        <a:p>
          <a:r>
            <a:rPr lang="en-GB" b="1" dirty="0" smtClean="0"/>
            <a:t>Hospitals and clinics</a:t>
          </a:r>
          <a:endParaRPr lang="en-GB" b="1" dirty="0"/>
        </a:p>
      </dgm:t>
    </dgm:pt>
    <dgm:pt modelId="{CCB29983-9A9B-464E-9820-2626512F9FD0}" type="parTrans" cxnId="{563A7550-768F-4587-8F97-651C280EB833}">
      <dgm:prSet/>
      <dgm:spPr/>
      <dgm:t>
        <a:bodyPr/>
        <a:lstStyle/>
        <a:p>
          <a:endParaRPr lang="en-GB"/>
        </a:p>
      </dgm:t>
    </dgm:pt>
    <dgm:pt modelId="{1EA9DE03-9153-402E-A5C0-AF813D14347A}" type="sibTrans" cxnId="{563A7550-768F-4587-8F97-651C280EB833}">
      <dgm:prSet/>
      <dgm:spPr/>
      <dgm:t>
        <a:bodyPr/>
        <a:lstStyle/>
        <a:p>
          <a:endParaRPr lang="en-GB"/>
        </a:p>
      </dgm:t>
    </dgm:pt>
    <dgm:pt modelId="{77511BFC-7A50-4504-A586-9293653B3B09}">
      <dgm:prSet/>
      <dgm:spPr/>
      <dgm:t>
        <a:bodyPr/>
        <a:lstStyle/>
        <a:p>
          <a:r>
            <a:rPr lang="en-GB" b="1" dirty="0" smtClean="0"/>
            <a:t>Congregate settings</a:t>
          </a:r>
          <a:endParaRPr lang="en-GB" b="1" dirty="0"/>
        </a:p>
      </dgm:t>
    </dgm:pt>
    <dgm:pt modelId="{5E6C0BA4-F0ED-4238-BCF2-9C48B8B4B79A}" type="parTrans" cxnId="{86B2CD24-0CDB-418E-8AC9-94C406D95FC2}">
      <dgm:prSet/>
      <dgm:spPr/>
      <dgm:t>
        <a:bodyPr/>
        <a:lstStyle/>
        <a:p>
          <a:endParaRPr lang="en-GB"/>
        </a:p>
      </dgm:t>
    </dgm:pt>
    <dgm:pt modelId="{90ABD306-6A90-4641-B7FB-D717EB3D7157}" type="sibTrans" cxnId="{86B2CD24-0CDB-418E-8AC9-94C406D95FC2}">
      <dgm:prSet/>
      <dgm:spPr/>
      <dgm:t>
        <a:bodyPr/>
        <a:lstStyle/>
        <a:p>
          <a:endParaRPr lang="en-GB"/>
        </a:p>
      </dgm:t>
    </dgm:pt>
    <dgm:pt modelId="{C8831867-84E0-4A68-B657-9F36EC8468EA}" type="pres">
      <dgm:prSet presAssocID="{220F4D57-576B-4ECB-90D2-7A24C53AB7E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03FE021-BBD2-4C47-AA96-982D39E0B30E}" type="pres">
      <dgm:prSet presAssocID="{D6B40A27-3398-4169-A9BA-BDD8368EBF28}" presName="centerShape" presStyleLbl="node0" presStyleIdx="0" presStyleCnt="1"/>
      <dgm:spPr/>
      <dgm:t>
        <a:bodyPr/>
        <a:lstStyle/>
        <a:p>
          <a:endParaRPr lang="en-GB"/>
        </a:p>
      </dgm:t>
    </dgm:pt>
    <dgm:pt modelId="{E2245AA2-DBA3-42DA-B5B1-6B273E9FDDE7}" type="pres">
      <dgm:prSet presAssocID="{10BE478A-0080-403D-94A3-0B9AC55D8BA3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98954CA6-AE32-4DCA-A785-C650E55F811C}" type="pres">
      <dgm:prSet presAssocID="{BC93E271-0897-4064-9098-364B5889FBE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1649F6-59D9-44B8-AA35-A1BC9ED604F2}" type="pres">
      <dgm:prSet presAssocID="{62596126-F41B-47B1-BE27-C56CF5F4DB6D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939CAFDD-8329-43EA-A372-6CA509805D20}" type="pres">
      <dgm:prSet presAssocID="{22473687-F73C-4BF3-9293-65841DDCBF4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EF7CFC-8E18-4872-82C9-9628B4812324}" type="pres">
      <dgm:prSet presAssocID="{CCB29983-9A9B-464E-9820-2626512F9FD0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904A8A68-74E2-419F-BFEF-87CF1D16CD2D}" type="pres">
      <dgm:prSet presAssocID="{8E3000C5-86D8-4971-A030-B58E3C33C6F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6C990F-A21C-4213-A895-B8C6870A5830}" type="pres">
      <dgm:prSet presAssocID="{5E6C0BA4-F0ED-4238-BCF2-9C48B8B4B79A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2674BB03-6BC8-4CEA-B7D8-EC2E49E45A20}" type="pres">
      <dgm:prSet presAssocID="{77511BFC-7A50-4504-A586-9293653B3B0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DEA97EA-9B2A-4017-A638-E99803C1FA12}" srcId="{D6B40A27-3398-4169-A9BA-BDD8368EBF28}" destId="{22473687-F73C-4BF3-9293-65841DDCBF45}" srcOrd="1" destOrd="0" parTransId="{62596126-F41B-47B1-BE27-C56CF5F4DB6D}" sibTransId="{EA60F194-3B91-42F9-A9DF-2B1E4BFA02A1}"/>
    <dgm:cxn modelId="{65679313-231C-4853-94EE-64E2AB107F1C}" type="presOf" srcId="{22473687-F73C-4BF3-9293-65841DDCBF45}" destId="{939CAFDD-8329-43EA-A372-6CA509805D20}" srcOrd="0" destOrd="0" presId="urn:microsoft.com/office/officeart/2005/8/layout/radial4"/>
    <dgm:cxn modelId="{E535988B-8E4B-433D-B437-443B5A5BE01D}" type="presOf" srcId="{220F4D57-576B-4ECB-90D2-7A24C53AB7E8}" destId="{C8831867-84E0-4A68-B657-9F36EC8468EA}" srcOrd="0" destOrd="0" presId="urn:microsoft.com/office/officeart/2005/8/layout/radial4"/>
    <dgm:cxn modelId="{C569DAEE-38CF-4651-B228-516A966E9E7C}" type="presOf" srcId="{10BE478A-0080-403D-94A3-0B9AC55D8BA3}" destId="{E2245AA2-DBA3-42DA-B5B1-6B273E9FDDE7}" srcOrd="0" destOrd="0" presId="urn:microsoft.com/office/officeart/2005/8/layout/radial4"/>
    <dgm:cxn modelId="{7D338661-4282-48CA-9F8E-B2036D4A837B}" type="presOf" srcId="{D6B40A27-3398-4169-A9BA-BDD8368EBF28}" destId="{203FE021-BBD2-4C47-AA96-982D39E0B30E}" srcOrd="0" destOrd="0" presId="urn:microsoft.com/office/officeart/2005/8/layout/radial4"/>
    <dgm:cxn modelId="{CBD970E6-4856-4BFF-B2C0-771A8BC75106}" type="presOf" srcId="{CCB29983-9A9B-464E-9820-2626512F9FD0}" destId="{46EF7CFC-8E18-4872-82C9-9628B4812324}" srcOrd="0" destOrd="0" presId="urn:microsoft.com/office/officeart/2005/8/layout/radial4"/>
    <dgm:cxn modelId="{9AA63CEF-F805-4056-84D9-20362E4EF296}" srcId="{220F4D57-576B-4ECB-90D2-7A24C53AB7E8}" destId="{D6B40A27-3398-4169-A9BA-BDD8368EBF28}" srcOrd="0" destOrd="0" parTransId="{F9DAE8B4-5134-4A79-919D-0DFA700F6BBA}" sibTransId="{79BF7358-773C-42D5-A33B-3BB615F23EB1}"/>
    <dgm:cxn modelId="{B9B649C7-C804-4AED-A67C-676968ADFB1D}" type="presOf" srcId="{BC93E271-0897-4064-9098-364B5889FBE7}" destId="{98954CA6-AE32-4DCA-A785-C650E55F811C}" srcOrd="0" destOrd="0" presId="urn:microsoft.com/office/officeart/2005/8/layout/radial4"/>
    <dgm:cxn modelId="{8B10D022-DDE1-4F40-B0EE-795EAB3D050D}" type="presOf" srcId="{77511BFC-7A50-4504-A586-9293653B3B09}" destId="{2674BB03-6BC8-4CEA-B7D8-EC2E49E45A20}" srcOrd="0" destOrd="0" presId="urn:microsoft.com/office/officeart/2005/8/layout/radial4"/>
    <dgm:cxn modelId="{5A1A4289-4CB3-41F7-A6BD-C853BA50BE3D}" type="presOf" srcId="{5E6C0BA4-F0ED-4238-BCF2-9C48B8B4B79A}" destId="{206C990F-A21C-4213-A895-B8C6870A5830}" srcOrd="0" destOrd="0" presId="urn:microsoft.com/office/officeart/2005/8/layout/radial4"/>
    <dgm:cxn modelId="{563A7550-768F-4587-8F97-651C280EB833}" srcId="{D6B40A27-3398-4169-A9BA-BDD8368EBF28}" destId="{8E3000C5-86D8-4971-A030-B58E3C33C6FD}" srcOrd="2" destOrd="0" parTransId="{CCB29983-9A9B-464E-9820-2626512F9FD0}" sibTransId="{1EA9DE03-9153-402E-A5C0-AF813D14347A}"/>
    <dgm:cxn modelId="{6D175DBD-F274-405A-8D0F-1CF610D56DAC}" type="presOf" srcId="{8E3000C5-86D8-4971-A030-B58E3C33C6FD}" destId="{904A8A68-74E2-419F-BFEF-87CF1D16CD2D}" srcOrd="0" destOrd="0" presId="urn:microsoft.com/office/officeart/2005/8/layout/radial4"/>
    <dgm:cxn modelId="{86B2CD24-0CDB-418E-8AC9-94C406D95FC2}" srcId="{D6B40A27-3398-4169-A9BA-BDD8368EBF28}" destId="{77511BFC-7A50-4504-A586-9293653B3B09}" srcOrd="3" destOrd="0" parTransId="{5E6C0BA4-F0ED-4238-BCF2-9C48B8B4B79A}" sibTransId="{90ABD306-6A90-4641-B7FB-D717EB3D7157}"/>
    <dgm:cxn modelId="{B50AC378-2BBD-483F-BB13-D3BB9BE5E73C}" srcId="{D6B40A27-3398-4169-A9BA-BDD8368EBF28}" destId="{BC93E271-0897-4064-9098-364B5889FBE7}" srcOrd="0" destOrd="0" parTransId="{10BE478A-0080-403D-94A3-0B9AC55D8BA3}" sibTransId="{AEF15123-6EF1-421D-B753-A7CD95769F03}"/>
    <dgm:cxn modelId="{416F40CB-370D-402B-A125-5120D3CF87F3}" type="presOf" srcId="{62596126-F41B-47B1-BE27-C56CF5F4DB6D}" destId="{9F1649F6-59D9-44B8-AA35-A1BC9ED604F2}" srcOrd="0" destOrd="0" presId="urn:microsoft.com/office/officeart/2005/8/layout/radial4"/>
    <dgm:cxn modelId="{0837E56F-89B2-4A00-9F04-2684C454FFB4}" type="presParOf" srcId="{C8831867-84E0-4A68-B657-9F36EC8468EA}" destId="{203FE021-BBD2-4C47-AA96-982D39E0B30E}" srcOrd="0" destOrd="0" presId="urn:microsoft.com/office/officeart/2005/8/layout/radial4"/>
    <dgm:cxn modelId="{4401AFD0-6948-4820-A045-F99B31FC296A}" type="presParOf" srcId="{C8831867-84E0-4A68-B657-9F36EC8468EA}" destId="{E2245AA2-DBA3-42DA-B5B1-6B273E9FDDE7}" srcOrd="1" destOrd="0" presId="urn:microsoft.com/office/officeart/2005/8/layout/radial4"/>
    <dgm:cxn modelId="{3B96D378-9DC5-44F5-9438-E2CB7B8826F3}" type="presParOf" srcId="{C8831867-84E0-4A68-B657-9F36EC8468EA}" destId="{98954CA6-AE32-4DCA-A785-C650E55F811C}" srcOrd="2" destOrd="0" presId="urn:microsoft.com/office/officeart/2005/8/layout/radial4"/>
    <dgm:cxn modelId="{F9B0BF2A-5E44-42B6-AFA7-A24A16AD520E}" type="presParOf" srcId="{C8831867-84E0-4A68-B657-9F36EC8468EA}" destId="{9F1649F6-59D9-44B8-AA35-A1BC9ED604F2}" srcOrd="3" destOrd="0" presId="urn:microsoft.com/office/officeart/2005/8/layout/radial4"/>
    <dgm:cxn modelId="{FED665D5-C611-44BB-9A40-7CCD6EE4F3D6}" type="presParOf" srcId="{C8831867-84E0-4A68-B657-9F36EC8468EA}" destId="{939CAFDD-8329-43EA-A372-6CA509805D20}" srcOrd="4" destOrd="0" presId="urn:microsoft.com/office/officeart/2005/8/layout/radial4"/>
    <dgm:cxn modelId="{AD7399D5-D311-4B43-BF4B-083FD9576A69}" type="presParOf" srcId="{C8831867-84E0-4A68-B657-9F36EC8468EA}" destId="{46EF7CFC-8E18-4872-82C9-9628B4812324}" srcOrd="5" destOrd="0" presId="urn:microsoft.com/office/officeart/2005/8/layout/radial4"/>
    <dgm:cxn modelId="{303D6784-B1D1-4DCB-A2FF-585F547BB3A4}" type="presParOf" srcId="{C8831867-84E0-4A68-B657-9F36EC8468EA}" destId="{904A8A68-74E2-419F-BFEF-87CF1D16CD2D}" srcOrd="6" destOrd="0" presId="urn:microsoft.com/office/officeart/2005/8/layout/radial4"/>
    <dgm:cxn modelId="{297E00CE-01F1-42D6-A779-0FF5D53A34EF}" type="presParOf" srcId="{C8831867-84E0-4A68-B657-9F36EC8468EA}" destId="{206C990F-A21C-4213-A895-B8C6870A5830}" srcOrd="7" destOrd="0" presId="urn:microsoft.com/office/officeart/2005/8/layout/radial4"/>
    <dgm:cxn modelId="{BEF13210-D131-42C3-A8D5-6DE874D5B5C2}" type="presParOf" srcId="{C8831867-84E0-4A68-B657-9F36EC8468EA}" destId="{2674BB03-6BC8-4CEA-B7D8-EC2E49E45A20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3FE021-BBD2-4C47-AA96-982D39E0B30E}">
      <dsp:nvSpPr>
        <dsp:cNvPr id="0" name=""/>
        <dsp:cNvSpPr/>
      </dsp:nvSpPr>
      <dsp:spPr>
        <a:xfrm>
          <a:off x="2920385" y="2594055"/>
          <a:ext cx="2160285" cy="216028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b="1" kern="1200" dirty="0" smtClean="0"/>
            <a:t>TB infection</a:t>
          </a:r>
          <a:endParaRPr lang="en-GB" sz="3100" b="1" kern="1200" dirty="0"/>
        </a:p>
      </dsp:txBody>
      <dsp:txXfrm>
        <a:off x="3236751" y="2910421"/>
        <a:ext cx="1527553" cy="1527553"/>
      </dsp:txXfrm>
    </dsp:sp>
    <dsp:sp modelId="{E2245AA2-DBA3-42DA-B5B1-6B273E9FDDE7}">
      <dsp:nvSpPr>
        <dsp:cNvPr id="0" name=""/>
        <dsp:cNvSpPr/>
      </dsp:nvSpPr>
      <dsp:spPr>
        <a:xfrm rot="11700000">
          <a:off x="995314" y="2814044"/>
          <a:ext cx="1887905" cy="61568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954CA6-AE32-4DCA-A785-C650E55F811C}">
      <dsp:nvSpPr>
        <dsp:cNvPr id="0" name=""/>
        <dsp:cNvSpPr/>
      </dsp:nvSpPr>
      <dsp:spPr>
        <a:xfrm>
          <a:off x="1343" y="2056663"/>
          <a:ext cx="2052270" cy="16418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000" b="1" kern="1200" dirty="0" smtClean="0"/>
            <a:t>Community</a:t>
          </a:r>
          <a:endParaRPr lang="en-GB" sz="3000" b="1" kern="1200" dirty="0"/>
        </a:p>
      </dsp:txBody>
      <dsp:txXfrm>
        <a:off x="49430" y="2104750"/>
        <a:ext cx="1956096" cy="1545642"/>
      </dsp:txXfrm>
    </dsp:sp>
    <dsp:sp modelId="{9F1649F6-59D9-44B8-AA35-A1BC9ED604F2}">
      <dsp:nvSpPr>
        <dsp:cNvPr id="0" name=""/>
        <dsp:cNvSpPr/>
      </dsp:nvSpPr>
      <dsp:spPr>
        <a:xfrm rot="14700000">
          <a:off x="2154718" y="1432320"/>
          <a:ext cx="1887905" cy="61568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3750089"/>
                <a:satOff val="-5627"/>
                <a:lumOff val="-91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3750089"/>
                <a:satOff val="-5627"/>
                <a:lumOff val="-91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9CAFDD-8329-43EA-A372-6CA509805D20}">
      <dsp:nvSpPr>
        <dsp:cNvPr id="0" name=""/>
        <dsp:cNvSpPr/>
      </dsp:nvSpPr>
      <dsp:spPr>
        <a:xfrm>
          <a:off x="1673604" y="63741"/>
          <a:ext cx="2052270" cy="16418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3750089"/>
                <a:satOff val="-5627"/>
                <a:lumOff val="-91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3750089"/>
                <a:satOff val="-5627"/>
                <a:lumOff val="-91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000" b="1" kern="1200" dirty="0" smtClean="0"/>
            <a:t>Household</a:t>
          </a:r>
          <a:endParaRPr lang="en-GB" sz="3000" b="1" kern="1200" dirty="0"/>
        </a:p>
      </dsp:txBody>
      <dsp:txXfrm>
        <a:off x="1721691" y="111828"/>
        <a:ext cx="1956096" cy="1545642"/>
      </dsp:txXfrm>
    </dsp:sp>
    <dsp:sp modelId="{46EF7CFC-8E18-4872-82C9-9628B4812324}">
      <dsp:nvSpPr>
        <dsp:cNvPr id="0" name=""/>
        <dsp:cNvSpPr/>
      </dsp:nvSpPr>
      <dsp:spPr>
        <a:xfrm rot="17700000">
          <a:off x="3958431" y="1432320"/>
          <a:ext cx="1887905" cy="61568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7500177"/>
                <a:satOff val="-11253"/>
                <a:lumOff val="-183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7500177"/>
                <a:satOff val="-11253"/>
                <a:lumOff val="-18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4A8A68-74E2-419F-BFEF-87CF1D16CD2D}">
      <dsp:nvSpPr>
        <dsp:cNvPr id="0" name=""/>
        <dsp:cNvSpPr/>
      </dsp:nvSpPr>
      <dsp:spPr>
        <a:xfrm>
          <a:off x="4275180" y="63741"/>
          <a:ext cx="2052270" cy="16418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7500177"/>
                <a:satOff val="-11253"/>
                <a:lumOff val="-183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7500177"/>
                <a:satOff val="-11253"/>
                <a:lumOff val="-18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000" b="1" kern="1200" dirty="0" smtClean="0"/>
            <a:t>Hospitals and clinics</a:t>
          </a:r>
          <a:endParaRPr lang="en-GB" sz="3000" b="1" kern="1200" dirty="0"/>
        </a:p>
      </dsp:txBody>
      <dsp:txXfrm>
        <a:off x="4323267" y="111828"/>
        <a:ext cx="1956096" cy="1545642"/>
      </dsp:txXfrm>
    </dsp:sp>
    <dsp:sp modelId="{206C990F-A21C-4213-A895-B8C6870A5830}">
      <dsp:nvSpPr>
        <dsp:cNvPr id="0" name=""/>
        <dsp:cNvSpPr/>
      </dsp:nvSpPr>
      <dsp:spPr>
        <a:xfrm rot="20700000">
          <a:off x="5117835" y="2814044"/>
          <a:ext cx="1887905" cy="61568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74BB03-6BC8-4CEA-B7D8-EC2E49E45A20}">
      <dsp:nvSpPr>
        <dsp:cNvPr id="0" name=""/>
        <dsp:cNvSpPr/>
      </dsp:nvSpPr>
      <dsp:spPr>
        <a:xfrm>
          <a:off x="5947441" y="2056663"/>
          <a:ext cx="2052270" cy="16418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000" b="1" kern="1200" dirty="0" smtClean="0"/>
            <a:t>Congregate settings</a:t>
          </a:r>
          <a:endParaRPr lang="en-GB" sz="3000" b="1" kern="1200" dirty="0"/>
        </a:p>
      </dsp:txBody>
      <dsp:txXfrm>
        <a:off x="5995528" y="2104750"/>
        <a:ext cx="1956096" cy="15456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E2348-BF30-475E-AE24-4038391B9989}" type="datetimeFigureOut">
              <a:rPr lang="en-US" smtClean="0"/>
              <a:pPr/>
              <a:t>11/13/12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DD785-24C4-4F37-9298-7DC76AA4021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144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DD785-24C4-4F37-9298-7DC76AA40212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DD785-24C4-4F37-9298-7DC76AA40212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DD785-24C4-4F37-9298-7DC76AA40212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DD785-24C4-4F37-9298-7DC76AA40212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2130425"/>
            <a:ext cx="8343900" cy="1470025"/>
          </a:xfrm>
        </p:spPr>
        <p:txBody>
          <a:bodyPr>
            <a:normAutofit/>
          </a:bodyPr>
          <a:lstStyle>
            <a:lvl1pPr algn="l">
              <a:defRPr sz="2400">
                <a:solidFill>
                  <a:srgbClr val="000000"/>
                </a:solidFill>
                <a:latin typeface="Arial Black"/>
                <a:cs typeface="Arial Black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886200"/>
            <a:ext cx="8343900" cy="1587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7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4700">
                <a:solidFill>
                  <a:srgbClr val="000000"/>
                </a:solidFill>
                <a:latin typeface="Arial Black"/>
                <a:cs typeface="Arial Black"/>
              </a:defRPr>
            </a:lvl1pPr>
          </a:lstStyle>
          <a:p>
            <a:r>
              <a:rPr lang="en-GB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600201"/>
            <a:ext cx="8343900" cy="3880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rgbClr val="000000"/>
                </a:solidFill>
                <a:latin typeface="+mj-lt"/>
              </a:defRPr>
            </a:lvl1pPr>
            <a:lvl2pPr>
              <a:defRPr sz="1800">
                <a:solidFill>
                  <a:srgbClr val="000000"/>
                </a:solidFill>
                <a:latin typeface="+mj-lt"/>
              </a:defRPr>
            </a:lvl2pPr>
            <a:lvl3pPr>
              <a:defRPr sz="1800">
                <a:solidFill>
                  <a:srgbClr val="000000"/>
                </a:solidFill>
                <a:latin typeface="+mj-lt"/>
              </a:defRPr>
            </a:lvl3pPr>
            <a:lvl4pPr>
              <a:defRPr sz="1800">
                <a:solidFill>
                  <a:srgbClr val="000000"/>
                </a:solidFill>
                <a:latin typeface="+mj-lt"/>
              </a:defRPr>
            </a:lvl4pPr>
            <a:lvl5pPr>
              <a:defRPr sz="1800">
                <a:solidFill>
                  <a:srgbClr val="000000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42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178300"/>
            <a:ext cx="8343900" cy="1302101"/>
          </a:xfrm>
        </p:spPr>
        <p:txBody>
          <a:bodyPr anchor="t"/>
          <a:lstStyle>
            <a:lvl1pPr algn="l">
              <a:defRPr sz="4700" b="1" cap="all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678113"/>
            <a:ext cx="83439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621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GB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600201"/>
            <a:ext cx="4038600" cy="388020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rgbClr val="000000"/>
                </a:solidFill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88020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rgbClr val="000000"/>
                </a:solidFill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58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600201"/>
            <a:ext cx="4154488" cy="5746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174875"/>
            <a:ext cx="4154488" cy="332422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rgbClr val="000000"/>
                </a:solidFill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1"/>
            <a:ext cx="4041775" cy="5746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3242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6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42900" y="274638"/>
            <a:ext cx="6070600" cy="1143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GB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27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42900" y="274638"/>
            <a:ext cx="6070600" cy="1143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GB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38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946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598621"/>
            <a:ext cx="3122613" cy="750878"/>
          </a:xfrm>
        </p:spPr>
        <p:txBody>
          <a:bodyPr anchor="b"/>
          <a:lstStyle>
            <a:lvl1pPr algn="l">
              <a:defRPr sz="2400" b="1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5513" y="1600201"/>
            <a:ext cx="5221287" cy="388621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rgbClr val="000000"/>
                </a:solidFill>
              </a:defRPr>
            </a:lvl1pPr>
            <a:lvl2pPr>
              <a:defRPr sz="2800">
                <a:solidFill>
                  <a:srgbClr val="000000"/>
                </a:solidFill>
              </a:defRPr>
            </a:lvl2pPr>
            <a:lvl3pPr>
              <a:defRPr sz="2400">
                <a:solidFill>
                  <a:srgbClr val="000000"/>
                </a:solidFill>
              </a:defRPr>
            </a:lvl3pPr>
            <a:lvl4pPr>
              <a:defRPr sz="2000">
                <a:solidFill>
                  <a:srgbClr val="000000"/>
                </a:solidFill>
              </a:defRPr>
            </a:lvl4pPr>
            <a:lvl5pPr>
              <a:defRPr sz="2000">
                <a:solidFill>
                  <a:srgbClr val="0000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351079"/>
            <a:ext cx="3122613" cy="3135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0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972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149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00200"/>
            <a:ext cx="5486400" cy="3314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324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werpoint slide backgrounds_v6-5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873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74638"/>
            <a:ext cx="6070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73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4700" kern="1200" baseline="0">
          <a:solidFill>
            <a:schemeClr val="tx1"/>
          </a:solidFill>
          <a:latin typeface="Arial Black"/>
          <a:ea typeface="+mj-ea"/>
          <a:cs typeface="Arial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Zero transmission</a:t>
            </a:r>
            <a:endParaRPr lang="en-GB" b="1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500034" y="1397000"/>
          <a:ext cx="8001056" cy="4818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2928926" y="4000504"/>
            <a:ext cx="3071834" cy="2643206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Early diagnosis</a:t>
            </a:r>
          </a:p>
          <a:p>
            <a:pPr algn="ctr"/>
            <a:endParaRPr lang="en-GB" sz="1000" b="1" dirty="0" smtClean="0"/>
          </a:p>
          <a:p>
            <a:pPr algn="ctr"/>
            <a:r>
              <a:rPr lang="en-GB" sz="2400" b="1" dirty="0" smtClean="0"/>
              <a:t>Universal access to accurate tests</a:t>
            </a:r>
          </a:p>
          <a:p>
            <a:pPr algn="ctr"/>
            <a:endParaRPr lang="en-GB" sz="1000" b="1" dirty="0" smtClean="0"/>
          </a:p>
          <a:p>
            <a:pPr algn="ctr"/>
            <a:r>
              <a:rPr lang="en-GB" sz="2400" b="1" dirty="0" smtClean="0"/>
              <a:t>Human resources</a:t>
            </a:r>
          </a:p>
          <a:p>
            <a:pPr algn="ctr"/>
            <a:endParaRPr lang="en-GB" sz="1000" b="1" dirty="0" smtClean="0"/>
          </a:p>
          <a:p>
            <a:pPr algn="ctr"/>
            <a:r>
              <a:rPr lang="en-GB" sz="2400" b="1" dirty="0" smtClean="0"/>
              <a:t>Joined up care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438252" y="1081070"/>
            <a:ext cx="6786610" cy="5072098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2571736" y="1785926"/>
            <a:ext cx="2239581" cy="1673792"/>
          </a:xfrm>
          <a:prstGeom prst="ellipse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3500430" y="1643050"/>
            <a:ext cx="2571768" cy="1922058"/>
          </a:xfrm>
          <a:prstGeom prst="ellipse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643174" y="242886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PLWHA</a:t>
            </a:r>
            <a:endParaRPr lang="en-GB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357686" y="184522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TB Symptoms</a:t>
            </a: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3900483" y="2572498"/>
            <a:ext cx="1314459" cy="982384"/>
          </a:xfrm>
          <a:prstGeom prst="ellipse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Cough &gt; 2wks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786182" y="3214686"/>
            <a:ext cx="642942" cy="428628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TB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b="1" dirty="0" smtClean="0">
                <a:latin typeface="+mj-lt"/>
                <a:ea typeface="+mj-ea"/>
                <a:cs typeface="+mj-cs"/>
              </a:rPr>
              <a:t>TB, HIV and TB symptoms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74638"/>
            <a:ext cx="8372504" cy="1143000"/>
          </a:xfrm>
        </p:spPr>
        <p:txBody>
          <a:bodyPr/>
          <a:lstStyle/>
          <a:p>
            <a:r>
              <a:rPr lang="en-GB" sz="3600" b="1" dirty="0" smtClean="0"/>
              <a:t>Including all sections of society</a:t>
            </a:r>
            <a:endParaRPr lang="en-GB" sz="3600" b="1" dirty="0"/>
          </a:p>
        </p:txBody>
      </p:sp>
      <p:pic>
        <p:nvPicPr>
          <p:cNvPr id="6" name="Content Placeholder 5" descr="zingwangwa clinic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533928" y="1571612"/>
            <a:ext cx="4038600" cy="3034972"/>
          </a:xfr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19086" y="1571612"/>
            <a:ext cx="4038600" cy="4525963"/>
          </a:xfrm>
        </p:spPr>
        <p:txBody>
          <a:bodyPr>
            <a:noAutofit/>
          </a:bodyPr>
          <a:lstStyle/>
          <a:p>
            <a:r>
              <a:rPr lang="en-GB" sz="2800" dirty="0" smtClean="0"/>
              <a:t>Decentralising</a:t>
            </a:r>
          </a:p>
          <a:p>
            <a:endParaRPr lang="en-GB" sz="800" dirty="0" smtClean="0"/>
          </a:p>
          <a:p>
            <a:r>
              <a:rPr lang="en-GB" sz="2800" dirty="0" smtClean="0"/>
              <a:t>TB screening in high prevalence communities as well as high risk groups </a:t>
            </a:r>
          </a:p>
          <a:p>
            <a:endParaRPr lang="en-GB" sz="800" dirty="0" smtClean="0"/>
          </a:p>
          <a:p>
            <a:r>
              <a:rPr lang="en-GB" sz="2800" dirty="0" smtClean="0"/>
              <a:t>Special consideration of </a:t>
            </a:r>
          </a:p>
          <a:p>
            <a:pPr lvl="1"/>
            <a:r>
              <a:rPr lang="en-GB" sz="2800" dirty="0" smtClean="0"/>
              <a:t>High risk individuals &amp; risk groups</a:t>
            </a:r>
          </a:p>
          <a:p>
            <a:pPr lvl="1"/>
            <a:r>
              <a:rPr lang="en-GB" sz="2800" dirty="0" smtClean="0"/>
              <a:t>Men</a:t>
            </a:r>
          </a:p>
          <a:p>
            <a:pPr lvl="1"/>
            <a:endParaRPr lang="en-GB" sz="2800" dirty="0" smtClean="0"/>
          </a:p>
          <a:p>
            <a:pPr lvl="1"/>
            <a:endParaRPr lang="en-GB" sz="2800" dirty="0"/>
          </a:p>
        </p:txBody>
      </p:sp>
      <p:sp>
        <p:nvSpPr>
          <p:cNvPr id="7" name="Oval 6"/>
          <p:cNvSpPr/>
          <p:nvPr/>
        </p:nvSpPr>
        <p:spPr>
          <a:xfrm>
            <a:off x="7500958" y="3357562"/>
            <a:ext cx="1143008" cy="10001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74638"/>
            <a:ext cx="8372504" cy="1143000"/>
          </a:xfrm>
        </p:spPr>
        <p:txBody>
          <a:bodyPr>
            <a:noAutofit/>
          </a:bodyPr>
          <a:lstStyle/>
          <a:p>
            <a:r>
              <a:rPr lang="en-GB" sz="3600" dirty="0" smtClean="0"/>
              <a:t>Charter for patients with suspected TB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z="2800" dirty="0" smtClean="0"/>
              <a:t>Convenience</a:t>
            </a:r>
          </a:p>
          <a:p>
            <a:endParaRPr lang="en-GB" sz="600" dirty="0" smtClean="0"/>
          </a:p>
          <a:p>
            <a:r>
              <a:rPr lang="en-GB" sz="2800" dirty="0" smtClean="0"/>
              <a:t>Courtesy</a:t>
            </a:r>
          </a:p>
          <a:p>
            <a:endParaRPr lang="en-GB" sz="600" dirty="0" smtClean="0"/>
          </a:p>
          <a:p>
            <a:r>
              <a:rPr lang="en-GB" sz="2800" dirty="0" smtClean="0"/>
              <a:t>Cost</a:t>
            </a:r>
          </a:p>
          <a:p>
            <a:endParaRPr lang="en-GB" sz="600" dirty="0" smtClean="0"/>
          </a:p>
          <a:p>
            <a:r>
              <a:rPr lang="en-GB" sz="2800" dirty="0" smtClean="0"/>
              <a:t>Seamless and effective TB and HIV management</a:t>
            </a:r>
          </a:p>
          <a:p>
            <a:endParaRPr lang="en-GB" sz="600" dirty="0" smtClean="0"/>
          </a:p>
          <a:p>
            <a:r>
              <a:rPr lang="en-GB" sz="2800" dirty="0" smtClean="0"/>
              <a:t>Good outcomes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0194" y="1714488"/>
            <a:ext cx="488383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SHTM whi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LSHTM white</Template>
  <TotalTime>1782</TotalTime>
  <Words>86</Words>
  <Application>Microsoft Macintosh PowerPoint</Application>
  <PresentationFormat>On-screen Show (4:3)</PresentationFormat>
  <Paragraphs>40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LSHTM white</vt:lpstr>
      <vt:lpstr>Zero transmission</vt:lpstr>
      <vt:lpstr>PowerPoint Presentation</vt:lpstr>
      <vt:lpstr>Including all sections of society</vt:lpstr>
      <vt:lpstr>Charter for patients with suspected TB</vt:lpstr>
    </vt:vector>
  </TitlesOfParts>
  <Company>London School of Hygiene &amp; Tropical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</dc:creator>
  <cp:lastModifiedBy>Colleen Daniels</cp:lastModifiedBy>
  <cp:revision>13</cp:revision>
  <dcterms:created xsi:type="dcterms:W3CDTF">2012-11-11T17:14:44Z</dcterms:created>
  <dcterms:modified xsi:type="dcterms:W3CDTF">2012-11-13T02:36:14Z</dcterms:modified>
</cp:coreProperties>
</file>