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491" r:id="rId2"/>
    <p:sldId id="573" r:id="rId3"/>
    <p:sldId id="598" r:id="rId4"/>
    <p:sldId id="615" r:id="rId5"/>
    <p:sldId id="547" r:id="rId6"/>
    <p:sldId id="610" r:id="rId7"/>
    <p:sldId id="616" r:id="rId8"/>
    <p:sldId id="594" r:id="rId9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66CC"/>
    <a:srgbClr val="FF0000"/>
    <a:srgbClr val="1E9245"/>
    <a:srgbClr val="000000"/>
    <a:srgbClr val="0000FF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87199" autoAdjust="0"/>
  </p:normalViewPr>
  <p:slideViewPr>
    <p:cSldViewPr>
      <p:cViewPr varScale="1">
        <p:scale>
          <a:sx n="92" d="100"/>
          <a:sy n="92" d="100"/>
        </p:scale>
        <p:origin x="-14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notesViewPr>
    <p:cSldViewPr>
      <p:cViewPr>
        <p:scale>
          <a:sx n="100" d="100"/>
          <a:sy n="100" d="100"/>
        </p:scale>
        <p:origin x="-1488" y="360"/>
      </p:cViewPr>
      <p:guideLst>
        <p:guide orient="horz" pos="3024"/>
        <p:guide pos="23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Wims\hq\GVA11\Home\cl-HTM\Dept-STB\t-TBS\baddeleya\My%20Documents\Data\Final%20Report%20TB-HIV%20box%20020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/>
            </a:pPr>
            <a:r>
              <a:rPr lang="en-GB" sz="2200" dirty="0" smtClean="0">
                <a:latin typeface="+mn-lt"/>
              </a:rPr>
              <a:t>Overall</a:t>
            </a:r>
            <a:r>
              <a:rPr lang="en-GB" sz="2200" baseline="0" dirty="0" smtClean="0">
                <a:latin typeface="+mn-lt"/>
              </a:rPr>
              <a:t> – 20% in HIV positive and 3% in HIV negative</a:t>
            </a:r>
          </a:p>
        </c:rich>
      </c:tx>
      <c:layout>
        <c:manualLayout>
          <c:xMode val="edge"/>
          <c:yMode val="edge"/>
          <c:x val="0.165884915337276"/>
          <c:y val="0.0175424541202666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7142857142857"/>
          <c:y val="0.117471363440052"/>
          <c:w val="0.833333333333334"/>
          <c:h val="0.53916019069246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Deaths!$C$1</c:f>
              <c:strCache>
                <c:ptCount val="1"/>
                <c:pt idx="0">
                  <c:v>Died</c:v>
                </c:pt>
              </c:strCache>
            </c:strRef>
          </c:tx>
          <c:spPr>
            <a:ln w="2857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28575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8575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28575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8575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28575"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 w="28575">
                <a:noFill/>
              </a:ln>
            </c:spPr>
          </c:dPt>
          <c:dLbls>
            <c:delete val="1"/>
          </c:dLbls>
          <c:cat>
            <c:multiLvlStrRef>
              <c:f>Deaths!$A$2:$B$7</c:f>
              <c:multiLvlStrCache>
                <c:ptCount val="6"/>
                <c:lvl>
                  <c:pt idx="0">
                    <c:v>HIV +
(59 381)</c:v>
                  </c:pt>
                  <c:pt idx="1">
                    <c:v>HIV -
(1 646 689)</c:v>
                  </c:pt>
                  <c:pt idx="2">
                    <c:v>HIV +
(51 821)</c:v>
                  </c:pt>
                  <c:pt idx="3">
                    <c:v>HIV -
(821 502)</c:v>
                  </c:pt>
                  <c:pt idx="4">
                    <c:v>HIV +
(12 695)</c:v>
                  </c:pt>
                  <c:pt idx="5">
                    <c:v>HIV -
(116 642)</c:v>
                  </c:pt>
                </c:lvl>
                <c:lvl>
                  <c:pt idx="0">
                    <c:v>New smear-positive
data from 77 countries</c:v>
                  </c:pt>
                  <c:pt idx="2">
                    <c:v>New smear-negative/ extrapulmonary
data from 63 countries</c:v>
                  </c:pt>
                  <c:pt idx="4">
                    <c:v>Retreatment
data from 53 countries</c:v>
                  </c:pt>
                </c:lvl>
              </c:multiLvlStrCache>
            </c:multiLvlStrRef>
          </c:cat>
          <c:val>
            <c:numRef>
              <c:f>Deaths!$C$2:$C$7</c:f>
              <c:numCache>
                <c:formatCode>0.00%</c:formatCode>
                <c:ptCount val="6"/>
                <c:pt idx="0">
                  <c:v>0.187635775753187</c:v>
                </c:pt>
                <c:pt idx="1">
                  <c:v>0.031885195079338</c:v>
                </c:pt>
                <c:pt idx="2">
                  <c:v>0.203971362960962</c:v>
                </c:pt>
                <c:pt idx="3">
                  <c:v>0.0259025541021203</c:v>
                </c:pt>
                <c:pt idx="4">
                  <c:v>0.262938164631745</c:v>
                </c:pt>
                <c:pt idx="5">
                  <c:v>0.0513537147854118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68197560"/>
        <c:axId val="2095222488"/>
      </c:barChart>
      <c:catAx>
        <c:axId val="2068197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/>
            </a:pPr>
            <a:endParaRPr lang="en-US"/>
          </a:p>
        </c:txPr>
        <c:crossAx val="2095222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95222488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068197560"/>
        <c:crosses val="autoZero"/>
        <c:crossBetween val="between"/>
      </c:valAx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424563-B313-464E-9271-74E301A40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95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9013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2A8335-8BBD-4F02-9ACA-E855473D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05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8DD97F50-2F54-4A1C-B5CF-B0A214402C6E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1100A6E5-1FBB-41BE-B6B4-FAD9D28E8C3A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7E2A6676-04EB-4926-923B-21121B7F8C70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914C43E3-0D96-48C0-AFAB-19EAD61E994A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19458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GB" sz="1200">
                <a:latin typeface="+mn-lt"/>
                <a:cs typeface="+mn-cs"/>
              </a:rPr>
              <a:t>World Health Organization</a:t>
            </a:r>
          </a:p>
        </p:txBody>
      </p:sp>
      <p:sp>
        <p:nvSpPr>
          <p:cNvPr id="38916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 eaLnBrk="1" hangingPunct="1"/>
            <a:fld id="{A50C97F5-09D2-4C0F-8FE0-D22645A44DFC}" type="slidenum">
              <a:rPr lang="en-GB" sz="1200">
                <a:latin typeface="Calibri" pitchFamily="34" charset="0"/>
              </a:rPr>
              <a:pPr algn="r" eaLnBrk="1" hangingPunct="1"/>
              <a:t>6</a:t>
            </a:fld>
            <a:endParaRPr lang="en-GB" sz="1200">
              <a:latin typeface="Calibri" pitchFamily="34" charset="0"/>
            </a:endParaRPr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3425" y="4559300"/>
            <a:ext cx="5848350" cy="4319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AutoShape 34"/>
          <p:cNvCxnSpPr>
            <a:cxnSpLocks noChangeShapeType="1"/>
          </p:cNvCxnSpPr>
          <p:nvPr userDrawn="1"/>
        </p:nvCxnSpPr>
        <p:spPr bwMode="auto">
          <a:xfrm>
            <a:off x="0" y="1268413"/>
            <a:ext cx="9144000" cy="0"/>
          </a:xfrm>
          <a:prstGeom prst="straightConnector1">
            <a:avLst/>
          </a:prstGeom>
          <a:noFill/>
          <a:ln w="2476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36"/>
          <p:cNvCxnSpPr>
            <a:cxnSpLocks noChangeShapeType="1"/>
          </p:cNvCxnSpPr>
          <p:nvPr userDrawn="1"/>
        </p:nvCxnSpPr>
        <p:spPr bwMode="auto">
          <a:xfrm>
            <a:off x="0" y="4724400"/>
            <a:ext cx="9144000" cy="0"/>
          </a:xfrm>
          <a:prstGeom prst="straightConnector1">
            <a:avLst/>
          </a:prstGeom>
          <a:noFill/>
          <a:ln w="190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5" name="Picture 3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381750"/>
            <a:ext cx="12969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1"/>
          <p:cNvSpPr txBox="1">
            <a:spLocks noChangeArrowheads="1"/>
          </p:cNvSpPr>
          <p:nvPr userDrawn="1"/>
        </p:nvSpPr>
        <p:spPr bwMode="auto">
          <a:xfrm>
            <a:off x="1712913" y="5157788"/>
            <a:ext cx="59055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2800" smtClean="0">
                <a:latin typeface="Tahoma" pitchFamily="34" charset="0"/>
                <a:cs typeface="Tahoma" pitchFamily="34" charset="0"/>
              </a:rPr>
              <a:t>Haileyesus Getahun, MD, PhD, MPH.</a:t>
            </a:r>
          </a:p>
          <a:p>
            <a:pPr algn="ctr" eaLnBrk="1" hangingPunct="1">
              <a:defRPr/>
            </a:pPr>
            <a:r>
              <a:rPr lang="en-GB" sz="2800" smtClean="0">
                <a:latin typeface="Tahoma" pitchFamily="34" charset="0"/>
                <a:cs typeface="Tahoma" pitchFamily="34" charset="0"/>
              </a:rPr>
              <a:t>Stop TB Department, WHO</a:t>
            </a:r>
          </a:p>
          <a:p>
            <a:pPr algn="ctr" eaLnBrk="1" hangingPunct="1">
              <a:defRPr/>
            </a:pPr>
            <a:r>
              <a:rPr lang="en-GB" sz="2800" smtClean="0">
                <a:latin typeface="Tahoma" pitchFamily="34" charset="0"/>
                <a:cs typeface="Tahoma" pitchFamily="34" charset="0"/>
              </a:rPr>
              <a:t>Geneva, Switzerland</a:t>
            </a:r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79388" y="1989138"/>
            <a:ext cx="8713787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741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6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3688" y="260350"/>
            <a:ext cx="2105025" cy="6337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167438" cy="6337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57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67544" y="260648"/>
            <a:ext cx="11089159" cy="633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416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351838" cy="865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23850" y="1628775"/>
            <a:ext cx="8424863" cy="4968875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34235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351838" cy="865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628775"/>
            <a:ext cx="8424863" cy="4968875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62208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351838" cy="865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628775"/>
            <a:ext cx="4135438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628775"/>
            <a:ext cx="4137025" cy="4968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47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25E2-6B8F-4277-874F-F5FABD395F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0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628775"/>
            <a:ext cx="8424863" cy="45365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08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759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628775"/>
            <a:ext cx="4135438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628775"/>
            <a:ext cx="4137025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4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66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3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36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255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7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351838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28775"/>
            <a:ext cx="8424863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 </a:t>
            </a:r>
          </a:p>
          <a:p>
            <a:pPr lvl="1"/>
            <a:endParaRPr lang="en-GB" smtClean="0"/>
          </a:p>
        </p:txBody>
      </p:sp>
      <p:sp>
        <p:nvSpPr>
          <p:cNvPr id="1028" name="Line 30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62" r:id="rId2"/>
    <p:sldLayoutId id="2147484563" r:id="rId3"/>
    <p:sldLayoutId id="2147484564" r:id="rId4"/>
    <p:sldLayoutId id="2147484565" r:id="rId5"/>
    <p:sldLayoutId id="2147484566" r:id="rId6"/>
    <p:sldLayoutId id="2147484567" r:id="rId7"/>
    <p:sldLayoutId id="2147484568" r:id="rId8"/>
    <p:sldLayoutId id="2147484569" r:id="rId9"/>
    <p:sldLayoutId id="2147484570" r:id="rId10"/>
    <p:sldLayoutId id="2147484571" r:id="rId11"/>
    <p:sldLayoutId id="2147484572" r:id="rId12"/>
    <p:sldLayoutId id="2147484573" r:id="rId13"/>
    <p:sldLayoutId id="2147484574" r:id="rId14"/>
    <p:sldLayoutId id="2147484575" r:id="rId15"/>
    <p:sldLayoutId id="2147484577" r:id="rId1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kumimoji="1"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kumimoji="1"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kumimoji="1"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Microsoft_Excel_97_-_2004_Worksheet1.xls"/><Relationship Id="rId5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0" y="1557338"/>
            <a:ext cx="8893175" cy="2447925"/>
          </a:xfrm>
        </p:spPr>
        <p:txBody>
          <a:bodyPr/>
          <a:lstStyle/>
          <a:p>
            <a:r>
              <a:rPr lang="en-GB" sz="4400" dirty="0" smtClean="0"/>
              <a:t>Zero TB deaths among PLHIV: what are the gaps and what is missing?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sz="2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4868863"/>
            <a:ext cx="6800850" cy="15843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Haileyesus Getahun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Stop TB Department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World Health Organisation, Geneva. </a:t>
            </a:r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0" y="4292600"/>
            <a:ext cx="9144000" cy="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684213" y="260350"/>
            <a:ext cx="77922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i="1" dirty="0" smtClean="0">
                <a:latin typeface="+mn-lt"/>
              </a:rPr>
              <a:t>Reaching Zero TB Deaths and Zero New TB infections, November 13, 2012.</a:t>
            </a:r>
            <a:endParaRPr lang="en-US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5" y="1412776"/>
            <a:ext cx="579613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865188"/>
          </a:xfrm>
        </p:spPr>
        <p:txBody>
          <a:bodyPr/>
          <a:lstStyle/>
          <a:p>
            <a:r>
              <a:rPr lang="en-US" sz="3200" dirty="0" smtClean="0"/>
              <a:t>430,000 HIV associated TB deaths in 2011</a:t>
            </a:r>
          </a:p>
        </p:txBody>
      </p:sp>
      <p:sp>
        <p:nvSpPr>
          <p:cNvPr id="12" name="Rectangle 56"/>
          <p:cNvSpPr>
            <a:spLocks noChangeArrowheads="1"/>
          </p:cNvSpPr>
          <p:nvPr/>
        </p:nvSpPr>
        <p:spPr bwMode="auto">
          <a:xfrm>
            <a:off x="-15875" y="6080125"/>
            <a:ext cx="9144000" cy="62071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anchor="ctr"/>
          <a:lstStyle/>
          <a:p>
            <a:pPr algn="ctr"/>
            <a:r>
              <a:rPr kumimoji="1"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25% </a:t>
            </a:r>
            <a:r>
              <a:rPr kumimoji="1" lang="en-US" sz="28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of </a:t>
            </a:r>
            <a:r>
              <a:rPr kumimoji="1"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AIDS and 30% of TB deaths; majority in Africa </a:t>
            </a:r>
            <a:endParaRPr kumimoji="1" lang="en-US" sz="28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5" y="1412776"/>
            <a:ext cx="3981371" cy="447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565" y="5750474"/>
            <a:ext cx="91281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1. Lucas  1994;  2. </a:t>
            </a:r>
            <a:r>
              <a:rPr lang="en-US" sz="1200" dirty="0" err="1" smtClean="0"/>
              <a:t>Afessa</a:t>
            </a:r>
            <a:r>
              <a:rPr lang="en-US" sz="1200" dirty="0" smtClean="0"/>
              <a:t> </a:t>
            </a:r>
            <a:r>
              <a:rPr lang="en-US" sz="1200" dirty="0"/>
              <a:t>et al, </a:t>
            </a:r>
            <a:r>
              <a:rPr lang="en-US" sz="1200" dirty="0" smtClean="0"/>
              <a:t>1998; 3.Ranna </a:t>
            </a:r>
            <a:r>
              <a:rPr lang="en-US" sz="1200" dirty="0"/>
              <a:t>et al, </a:t>
            </a:r>
            <a:r>
              <a:rPr lang="en-US" sz="1200" dirty="0" smtClean="0"/>
              <a:t>2000; 4.Ansari </a:t>
            </a:r>
            <a:r>
              <a:rPr lang="en-US" sz="1200" dirty="0"/>
              <a:t>et al, </a:t>
            </a:r>
            <a:r>
              <a:rPr lang="en-US" sz="1200" dirty="0" smtClean="0"/>
              <a:t>2002; 5. Martinson </a:t>
            </a:r>
            <a:r>
              <a:rPr lang="en-US" sz="1200" dirty="0"/>
              <a:t>et al, </a:t>
            </a:r>
            <a:r>
              <a:rPr lang="en-US" sz="1200" dirty="0" smtClean="0"/>
              <a:t>2007;6. </a:t>
            </a:r>
            <a:r>
              <a:rPr lang="en-US" sz="1200" dirty="0" err="1" smtClean="0"/>
              <a:t>Lanjewar</a:t>
            </a:r>
            <a:r>
              <a:rPr lang="en-US" sz="1200" dirty="0"/>
              <a:t>, </a:t>
            </a:r>
            <a:r>
              <a:rPr lang="en-US" sz="1200" dirty="0" smtClean="0"/>
              <a:t>2011; 7. Cox </a:t>
            </a:r>
            <a:r>
              <a:rPr lang="en-US" sz="1200" dirty="0"/>
              <a:t>et al, 2012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075" y="374650"/>
            <a:ext cx="90519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800" dirty="0">
                <a:latin typeface="+mj-lt"/>
                <a:cs typeface="Calibri" pitchFamily="34" charset="0"/>
              </a:rPr>
              <a:t>Percent of death according to HIV status, 2009 cohort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92074" y="1628800"/>
          <a:ext cx="905192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Inequity of ART provision to TB patients 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83" y="1340768"/>
            <a:ext cx="8100953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83" y="4293096"/>
            <a:ext cx="8137082" cy="2428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0" y="414908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23728" y="6598666"/>
            <a:ext cx="23615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Calibri" pitchFamily="34" charset="0"/>
                <a:cs typeface="Calibri" pitchFamily="34" charset="0"/>
              </a:rPr>
              <a:t>* Six high HIV prevalent states in India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225" y="6267450"/>
            <a:ext cx="9097963" cy="577850"/>
          </a:xfrm>
          <a:solidFill>
            <a:schemeClr val="tx1"/>
          </a:solidFill>
        </p:spPr>
        <p:txBody>
          <a:bodyPr/>
          <a:lstStyle/>
          <a:p>
            <a:r>
              <a:rPr lang="en-US" sz="2800" smtClean="0">
                <a:solidFill>
                  <a:schemeClr val="bg1"/>
                </a:solidFill>
              </a:rPr>
              <a:t>Number of facilities providing TB and ART, 2011</a:t>
            </a:r>
          </a:p>
        </p:txBody>
      </p:sp>
      <p:graphicFrame>
        <p:nvGraphicFramePr>
          <p:cNvPr id="19459" name="Chart 2"/>
          <p:cNvGraphicFramePr>
            <a:graphicFrameLocks/>
          </p:cNvGraphicFramePr>
          <p:nvPr/>
        </p:nvGraphicFramePr>
        <p:xfrm>
          <a:off x="488950" y="2082800"/>
          <a:ext cx="8021638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r:id="rId4" imgW="8023031" imgH="3840813" progId="Excel.Chart.8">
                  <p:embed/>
                </p:oleObj>
              </mc:Choice>
              <mc:Fallback>
                <p:oleObj r:id="rId4" imgW="8023031" imgH="3840813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082800"/>
                        <a:ext cx="8021638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56"/>
          <p:cNvSpPr>
            <a:spLocks noChangeArrowheads="1"/>
          </p:cNvSpPr>
          <p:nvPr/>
        </p:nvSpPr>
        <p:spPr bwMode="auto">
          <a:xfrm>
            <a:off x="22225" y="1484313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kumimoji="1" lang="en-US" sz="28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461" name="Title 1"/>
          <p:cNvSpPr txBox="1">
            <a:spLocks/>
          </p:cNvSpPr>
          <p:nvPr/>
        </p:nvSpPr>
        <p:spPr bwMode="auto">
          <a:xfrm>
            <a:off x="179388" y="287338"/>
            <a:ext cx="8964612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kumimoji="1" lang="en-US" sz="32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kumimoji="1" lang="en-US" sz="3200" dirty="0" smtClean="0">
                <a:latin typeface="Tahoma" pitchFamily="34" charset="0"/>
                <a:cs typeface="Tahoma" pitchFamily="34" charset="0"/>
              </a:rPr>
              <a:t>ART </a:t>
            </a:r>
            <a:r>
              <a:rPr kumimoji="1" lang="en-US" sz="3200" dirty="0">
                <a:latin typeface="Tahoma" pitchFamily="34" charset="0"/>
                <a:cs typeface="Tahoma" pitchFamily="34" charset="0"/>
              </a:rPr>
              <a:t>services are still too centralized and too few </a:t>
            </a:r>
          </a:p>
          <a:p>
            <a:pPr algn="ctr"/>
            <a:endParaRPr kumimoji="1" lang="en-US" sz="36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893175" cy="476250"/>
          </a:xfrm>
        </p:spPr>
        <p:txBody>
          <a:bodyPr/>
          <a:lstStyle/>
          <a:p>
            <a:r>
              <a:rPr lang="en-GB" sz="3200" dirty="0" smtClean="0"/>
              <a:t>Delay in TB diagnosis-a key factor!</a:t>
            </a:r>
            <a:endParaRPr lang="en-US" sz="32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10063" y="558800"/>
            <a:ext cx="2517775" cy="5075238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 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21508" name="Line 16"/>
          <p:cNvSpPr>
            <a:spLocks noChangeShapeType="1"/>
          </p:cNvSpPr>
          <p:nvPr/>
        </p:nvSpPr>
        <p:spPr bwMode="auto">
          <a:xfrm>
            <a:off x="0" y="2060575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510" name="Group 2"/>
          <p:cNvGrpSpPr>
            <a:grpSpLocks/>
          </p:cNvGrpSpPr>
          <p:nvPr/>
        </p:nvGrpSpPr>
        <p:grpSpPr bwMode="auto">
          <a:xfrm>
            <a:off x="0" y="116632"/>
            <a:ext cx="9144000" cy="5517406"/>
            <a:chOff x="0" y="0"/>
            <a:chExt cx="9144000" cy="6453188"/>
          </a:xfrm>
        </p:grpSpPr>
        <p:sp>
          <p:nvSpPr>
            <p:cNvPr id="21526" name="Text Box 6"/>
            <p:cNvSpPr txBox="1">
              <a:spLocks noChangeArrowheads="1"/>
            </p:cNvSpPr>
            <p:nvPr/>
          </p:nvSpPr>
          <p:spPr bwMode="auto">
            <a:xfrm>
              <a:off x="2124075" y="5805488"/>
              <a:ext cx="2063750" cy="382588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24" tIns="45712" rIns="91424" bIns="45712">
              <a:spAutoFit/>
            </a:bodyPr>
            <a:lstStyle>
              <a:lvl1pPr defTabSz="912813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defTabSz="912813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defTabSz="912813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defTabSz="912813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defTabSz="912813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  <a:ea typeface="MS PGothic" pitchFamily="34" charset="-128"/>
                  <a:cs typeface="Tahoma" pitchFamily="34" charset="0"/>
                </a:rPr>
                <a:t>Community/ home</a:t>
              </a:r>
              <a:endParaRPr lang="en-US">
                <a:latin typeface="Tahoma" pitchFamily="34" charset="0"/>
                <a:ea typeface="MS PGothic" pitchFamily="34" charset="-128"/>
                <a:cs typeface="Tahoma" pitchFamily="34" charset="0"/>
              </a:endParaRPr>
            </a:p>
          </p:txBody>
        </p:sp>
        <p:grpSp>
          <p:nvGrpSpPr>
            <p:cNvPr id="21527" name="Group 6"/>
            <p:cNvGrpSpPr>
              <a:grpSpLocks/>
            </p:cNvGrpSpPr>
            <p:nvPr/>
          </p:nvGrpSpPr>
          <p:grpSpPr bwMode="auto">
            <a:xfrm>
              <a:off x="0" y="5516563"/>
              <a:ext cx="1657350" cy="908050"/>
              <a:chOff x="4558" y="3748"/>
              <a:chExt cx="1044" cy="572"/>
            </a:xfrm>
          </p:grpSpPr>
          <p:pic>
            <p:nvPicPr>
              <p:cNvPr id="21546" name="Picture 8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40" y="3822"/>
                <a:ext cx="499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47" name="Picture 8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7" y="4049"/>
                <a:ext cx="431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48" name="Picture 8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58" y="4006"/>
                <a:ext cx="499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49" name="Picture 8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3" y="3748"/>
                <a:ext cx="499" cy="3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1528" name="Group 12"/>
            <p:cNvGrpSpPr>
              <a:grpSpLocks/>
            </p:cNvGrpSpPr>
            <p:nvPr/>
          </p:nvGrpSpPr>
          <p:grpSpPr bwMode="auto">
            <a:xfrm>
              <a:off x="250825" y="4652963"/>
              <a:ext cx="3876675" cy="777875"/>
              <a:chOff x="158" y="2931"/>
              <a:chExt cx="2442" cy="490"/>
            </a:xfrm>
          </p:grpSpPr>
          <p:pic>
            <p:nvPicPr>
              <p:cNvPr id="21544" name="Picture 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" y="2931"/>
                <a:ext cx="818" cy="4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545" name="Text Box 6"/>
              <p:cNvSpPr txBox="1">
                <a:spLocks noChangeArrowheads="1"/>
              </p:cNvSpPr>
              <p:nvPr/>
            </p:nvSpPr>
            <p:spPr bwMode="auto">
              <a:xfrm>
                <a:off x="1383" y="3067"/>
                <a:ext cx="1217" cy="24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4" tIns="45712" rIns="91424" bIns="45712"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>
                    <a:latin typeface="Tahoma" pitchFamily="34" charset="0"/>
                    <a:ea typeface="MS PGothic" pitchFamily="34" charset="-128"/>
                    <a:cs typeface="Tahoma" pitchFamily="34" charset="0"/>
                  </a:rPr>
                  <a:t>Health post/clinic</a:t>
                </a:r>
                <a:endParaRPr lang="en-US">
                  <a:latin typeface="Tahoma" pitchFamily="34" charset="0"/>
                  <a:ea typeface="MS PGothic" pitchFamily="34" charset="-128"/>
                  <a:cs typeface="Tahoma" pitchFamily="34" charset="0"/>
                </a:endParaRPr>
              </a:p>
            </p:txBody>
          </p:sp>
        </p:grpSp>
        <p:sp>
          <p:nvSpPr>
            <p:cNvPr id="21529" name="Line 15"/>
            <p:cNvSpPr>
              <a:spLocks noChangeShapeType="1"/>
            </p:cNvSpPr>
            <p:nvPr/>
          </p:nvSpPr>
          <p:spPr bwMode="auto">
            <a:xfrm>
              <a:off x="0" y="5589588"/>
              <a:ext cx="9144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30" name="Group 18"/>
            <p:cNvGrpSpPr>
              <a:grpSpLocks/>
            </p:cNvGrpSpPr>
            <p:nvPr/>
          </p:nvGrpSpPr>
          <p:grpSpPr bwMode="auto">
            <a:xfrm>
              <a:off x="323850" y="2133600"/>
              <a:ext cx="3770313" cy="1230313"/>
              <a:chOff x="204" y="1344"/>
              <a:chExt cx="2375" cy="775"/>
            </a:xfrm>
          </p:grpSpPr>
          <p:pic>
            <p:nvPicPr>
              <p:cNvPr id="21542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4" y="1344"/>
                <a:ext cx="1269" cy="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543" name="Text Box 6"/>
              <p:cNvSpPr txBox="1">
                <a:spLocks noChangeArrowheads="1"/>
              </p:cNvSpPr>
              <p:nvPr/>
            </p:nvSpPr>
            <p:spPr bwMode="auto">
              <a:xfrm>
                <a:off x="1474" y="1570"/>
                <a:ext cx="1105" cy="24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4" tIns="45712" rIns="91424" bIns="45712"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pitchFamily="34" charset="0"/>
                    <a:ea typeface="MS PGothic" pitchFamily="34" charset="-128"/>
                    <a:cs typeface="Tahoma" pitchFamily="34" charset="0"/>
                  </a:rPr>
                  <a:t>District hospital</a:t>
                </a:r>
              </a:p>
            </p:txBody>
          </p:sp>
        </p:grpSp>
        <p:sp>
          <p:nvSpPr>
            <p:cNvPr id="21531" name="Line 21"/>
            <p:cNvSpPr>
              <a:spLocks noChangeShapeType="1"/>
            </p:cNvSpPr>
            <p:nvPr/>
          </p:nvSpPr>
          <p:spPr bwMode="auto">
            <a:xfrm>
              <a:off x="0" y="3357563"/>
              <a:ext cx="9144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32" name="Group 23"/>
            <p:cNvGrpSpPr>
              <a:grpSpLocks/>
            </p:cNvGrpSpPr>
            <p:nvPr/>
          </p:nvGrpSpPr>
          <p:grpSpPr bwMode="auto">
            <a:xfrm>
              <a:off x="323850" y="3429000"/>
              <a:ext cx="3527425" cy="984250"/>
              <a:chOff x="204" y="2160"/>
              <a:chExt cx="2222" cy="620"/>
            </a:xfrm>
          </p:grpSpPr>
          <p:sp>
            <p:nvSpPr>
              <p:cNvPr id="21540" name="Text Box 6"/>
              <p:cNvSpPr txBox="1">
                <a:spLocks noChangeArrowheads="1"/>
              </p:cNvSpPr>
              <p:nvPr/>
            </p:nvSpPr>
            <p:spPr bwMode="auto">
              <a:xfrm>
                <a:off x="1338" y="2341"/>
                <a:ext cx="1088" cy="24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4" tIns="45712" rIns="91424" bIns="45712"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>
                    <a:latin typeface="Tahoma" pitchFamily="34" charset="0"/>
                    <a:ea typeface="MS PGothic" pitchFamily="34" charset="-128"/>
                    <a:cs typeface="Tahoma" pitchFamily="34" charset="0"/>
                  </a:rPr>
                  <a:t>Health  centres</a:t>
                </a:r>
                <a:endParaRPr lang="en-US">
                  <a:latin typeface="Tahoma" pitchFamily="34" charset="0"/>
                  <a:ea typeface="MS PGothic" pitchFamily="34" charset="-128"/>
                  <a:cs typeface="Tahoma" pitchFamily="34" charset="0"/>
                </a:endParaRPr>
              </a:p>
            </p:txBody>
          </p:sp>
          <p:pic>
            <p:nvPicPr>
              <p:cNvPr id="21541" name="Picture 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4" y="2160"/>
                <a:ext cx="862" cy="6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533" name="Line 26"/>
            <p:cNvSpPr>
              <a:spLocks noChangeShapeType="1"/>
            </p:cNvSpPr>
            <p:nvPr/>
          </p:nvSpPr>
          <p:spPr bwMode="auto">
            <a:xfrm>
              <a:off x="0" y="4581525"/>
              <a:ext cx="91440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34" name="Group 29"/>
            <p:cNvGrpSpPr>
              <a:grpSpLocks/>
            </p:cNvGrpSpPr>
            <p:nvPr/>
          </p:nvGrpSpPr>
          <p:grpSpPr bwMode="auto">
            <a:xfrm>
              <a:off x="0" y="0"/>
              <a:ext cx="3970338" cy="2033588"/>
              <a:chOff x="0" y="0"/>
              <a:chExt cx="2501" cy="1281"/>
            </a:xfrm>
          </p:grpSpPr>
          <p:sp>
            <p:nvSpPr>
              <p:cNvPr id="21536" name="Text Box 6"/>
              <p:cNvSpPr txBox="1">
                <a:spLocks noChangeArrowheads="1"/>
              </p:cNvSpPr>
              <p:nvPr/>
            </p:nvSpPr>
            <p:spPr bwMode="auto">
              <a:xfrm>
                <a:off x="1338" y="799"/>
                <a:ext cx="1163" cy="24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1424" tIns="45712" rIns="91424" bIns="45712">
                <a:spAutoFit/>
              </a:bodyPr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dirty="0">
                    <a:latin typeface="Tahoma" pitchFamily="34" charset="0"/>
                    <a:ea typeface="MS PGothic" pitchFamily="34" charset="-128"/>
                    <a:cs typeface="Tahoma" pitchFamily="34" charset="0"/>
                  </a:rPr>
                  <a:t>Referral hospital</a:t>
                </a:r>
              </a:p>
            </p:txBody>
          </p:sp>
          <p:grpSp>
            <p:nvGrpSpPr>
              <p:cNvPr id="21537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1361" cy="1281"/>
                <a:chOff x="0" y="0"/>
                <a:chExt cx="1361" cy="1281"/>
              </a:xfrm>
            </p:grpSpPr>
            <p:pic>
              <p:nvPicPr>
                <p:cNvPr id="21538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61" cy="12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1539" name="Rectangle 33"/>
                <p:cNvSpPr>
                  <a:spLocks noChangeArrowheads="1"/>
                </p:cNvSpPr>
                <p:nvPr/>
              </p:nvSpPr>
              <p:spPr bwMode="auto">
                <a:xfrm>
                  <a:off x="295" y="845"/>
                  <a:ext cx="272" cy="317"/>
                </a:xfrm>
                <a:prstGeom prst="rect">
                  <a:avLst/>
                </a:prstGeom>
                <a:solidFill>
                  <a:srgbClr val="B2B2B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1535" name="Line 34"/>
            <p:cNvSpPr>
              <a:spLocks noChangeShapeType="1"/>
            </p:cNvSpPr>
            <p:nvPr/>
          </p:nvSpPr>
          <p:spPr bwMode="auto">
            <a:xfrm>
              <a:off x="4284663" y="476250"/>
              <a:ext cx="0" cy="59769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1" name="Line 36"/>
          <p:cNvSpPr>
            <a:spLocks noChangeShapeType="1"/>
          </p:cNvSpPr>
          <p:nvPr/>
        </p:nvSpPr>
        <p:spPr bwMode="auto">
          <a:xfrm>
            <a:off x="2268538" y="1052513"/>
            <a:ext cx="6875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Text Box 37"/>
          <p:cNvSpPr txBox="1">
            <a:spLocks noChangeArrowheads="1"/>
          </p:cNvSpPr>
          <p:nvPr/>
        </p:nvSpPr>
        <p:spPr bwMode="auto">
          <a:xfrm>
            <a:off x="4211638" y="1196975"/>
            <a:ext cx="30241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sz="20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13" name="Text Box 42"/>
          <p:cNvSpPr txBox="1">
            <a:spLocks noChangeArrowheads="1"/>
          </p:cNvSpPr>
          <p:nvPr/>
        </p:nvSpPr>
        <p:spPr bwMode="auto">
          <a:xfrm>
            <a:off x="0" y="6542088"/>
            <a:ext cx="1920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1400" i="1">
                <a:solidFill>
                  <a:srgbClr val="0033CC"/>
                </a:solidFill>
              </a:rPr>
              <a:t>* IJTLD 2008 : 392-396</a:t>
            </a:r>
            <a:endParaRPr lang="en-US" sz="1400" i="1">
              <a:solidFill>
                <a:srgbClr val="0033CC"/>
              </a:solidFill>
            </a:endParaRPr>
          </a:p>
        </p:txBody>
      </p:sp>
      <p:sp>
        <p:nvSpPr>
          <p:cNvPr id="21514" name="Text Box 43"/>
          <p:cNvSpPr txBox="1">
            <a:spLocks noChangeArrowheads="1"/>
          </p:cNvSpPr>
          <p:nvPr/>
        </p:nvSpPr>
        <p:spPr bwMode="auto">
          <a:xfrm>
            <a:off x="1692275" y="6553200"/>
            <a:ext cx="2157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1400" i="1">
                <a:solidFill>
                  <a:srgbClr val="0033CC"/>
                </a:solidFill>
              </a:rPr>
              <a:t> ** IJTLD 2006; 10:422-28</a:t>
            </a:r>
            <a:endParaRPr lang="en-US" sz="1400" i="1">
              <a:solidFill>
                <a:srgbClr val="0033CC"/>
              </a:solidFill>
            </a:endParaRPr>
          </a:p>
        </p:txBody>
      </p:sp>
      <p:sp>
        <p:nvSpPr>
          <p:cNvPr id="21515" name="Line 45"/>
          <p:cNvSpPr>
            <a:spLocks noChangeShapeType="1"/>
          </p:cNvSpPr>
          <p:nvPr/>
        </p:nvSpPr>
        <p:spPr bwMode="auto">
          <a:xfrm>
            <a:off x="1619250" y="476250"/>
            <a:ext cx="752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51"/>
          <p:cNvSpPr>
            <a:spLocks noChangeShapeType="1"/>
          </p:cNvSpPr>
          <p:nvPr/>
        </p:nvSpPr>
        <p:spPr bwMode="auto">
          <a:xfrm>
            <a:off x="9144000" y="1052513"/>
            <a:ext cx="0" cy="51847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Text Box 52"/>
          <p:cNvSpPr txBox="1">
            <a:spLocks noChangeArrowheads="1"/>
          </p:cNvSpPr>
          <p:nvPr/>
        </p:nvSpPr>
        <p:spPr bwMode="auto">
          <a:xfrm>
            <a:off x="4594225" y="520700"/>
            <a:ext cx="18732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GB">
              <a:solidFill>
                <a:srgbClr val="0033CC"/>
              </a:solidFill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Delay</a:t>
            </a:r>
            <a:endParaRPr lang="en-US" sz="240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18" name="Line 35"/>
          <p:cNvSpPr>
            <a:spLocks noChangeShapeType="1"/>
          </p:cNvSpPr>
          <p:nvPr/>
        </p:nvSpPr>
        <p:spPr bwMode="auto">
          <a:xfrm>
            <a:off x="6827838" y="512763"/>
            <a:ext cx="0" cy="5903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Text Box 56"/>
          <p:cNvSpPr txBox="1">
            <a:spLocks noChangeArrowheads="1"/>
          </p:cNvSpPr>
          <p:nvPr/>
        </p:nvSpPr>
        <p:spPr bwMode="auto">
          <a:xfrm>
            <a:off x="4481513" y="1268413"/>
            <a:ext cx="23622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2400">
                <a:latin typeface="Tahoma" pitchFamily="34" charset="0"/>
                <a:cs typeface="Tahoma" pitchFamily="34" charset="0"/>
              </a:rPr>
              <a:t>8 (0-45) days*</a:t>
            </a:r>
            <a:endParaRPr lang="en-US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20" name="Text Box 57"/>
          <p:cNvSpPr txBox="1">
            <a:spLocks noChangeArrowheads="1"/>
          </p:cNvSpPr>
          <p:nvPr/>
        </p:nvSpPr>
        <p:spPr bwMode="auto">
          <a:xfrm>
            <a:off x="4284663" y="2271713"/>
            <a:ext cx="25590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2400">
                <a:latin typeface="Tahoma" pitchFamily="34" charset="0"/>
                <a:cs typeface="Tahoma" pitchFamily="34" charset="0"/>
              </a:rPr>
              <a:t>18 (0-191) days*</a:t>
            </a:r>
            <a:endParaRPr lang="en-US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21" name="Text Box 58"/>
          <p:cNvSpPr txBox="1">
            <a:spLocks noChangeArrowheads="1"/>
          </p:cNvSpPr>
          <p:nvPr/>
        </p:nvSpPr>
        <p:spPr bwMode="auto">
          <a:xfrm>
            <a:off x="4284663" y="3121895"/>
            <a:ext cx="28082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>
                <a:latin typeface="Tahoma" pitchFamily="34" charset="0"/>
                <a:cs typeface="Tahoma" pitchFamily="34" charset="0"/>
              </a:rPr>
              <a:t>35 (21-56) days**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22" name="Text Box 59"/>
          <p:cNvSpPr txBox="1">
            <a:spLocks noChangeArrowheads="1"/>
          </p:cNvSpPr>
          <p:nvPr/>
        </p:nvSpPr>
        <p:spPr bwMode="auto">
          <a:xfrm>
            <a:off x="4285482" y="4191001"/>
            <a:ext cx="26336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>
                <a:latin typeface="Tahoma" pitchFamily="34" charset="0"/>
                <a:cs typeface="Tahoma" pitchFamily="34" charset="0"/>
              </a:rPr>
              <a:t>35(21-56) days**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23" name="Text Box 60"/>
          <p:cNvSpPr txBox="1">
            <a:spLocks noChangeArrowheads="1"/>
          </p:cNvSpPr>
          <p:nvPr/>
        </p:nvSpPr>
        <p:spPr bwMode="auto">
          <a:xfrm>
            <a:off x="4284663" y="5068555"/>
            <a:ext cx="25987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>
                <a:latin typeface="Tahoma" pitchFamily="34" charset="0"/>
                <a:cs typeface="Tahoma" pitchFamily="34" charset="0"/>
              </a:rPr>
              <a:t>21 (7-49) days**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6413" y="473075"/>
            <a:ext cx="2300287" cy="617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+mn-lt"/>
            </a:endParaRPr>
          </a:p>
          <a:p>
            <a:pPr>
              <a:defRPr/>
            </a:pPr>
            <a:endParaRPr lang="en-US" sz="2400" dirty="0">
              <a:latin typeface="+mn-lt"/>
            </a:endParaRPr>
          </a:p>
          <a:p>
            <a:pPr>
              <a:defRPr/>
            </a:pPr>
            <a:endParaRPr lang="en-US" sz="2400" dirty="0">
              <a:latin typeface="+mn-lt"/>
            </a:endParaRPr>
          </a:p>
          <a:p>
            <a:pPr>
              <a:defRPr/>
            </a:pPr>
            <a:endParaRPr lang="en-US" sz="2400" dirty="0">
              <a:latin typeface="+mn-lt"/>
            </a:endParaRPr>
          </a:p>
          <a:p>
            <a:pPr>
              <a:defRPr/>
            </a:pPr>
            <a:endParaRPr lang="en-US" sz="2400" dirty="0">
              <a:latin typeface="+mn-lt"/>
            </a:endParaRPr>
          </a:p>
          <a:p>
            <a:pPr>
              <a:defRPr/>
            </a:pPr>
            <a:r>
              <a:rPr lang="en-US" sz="2400" dirty="0" err="1">
                <a:solidFill>
                  <a:srgbClr val="3333FF"/>
                </a:solidFill>
                <a:latin typeface="+mn-lt"/>
              </a:rPr>
              <a:t>Xpert</a:t>
            </a:r>
            <a:r>
              <a:rPr lang="en-US" sz="2400" dirty="0">
                <a:solidFill>
                  <a:srgbClr val="3333FF"/>
                </a:solidFill>
                <a:latin typeface="+mn-lt"/>
              </a:rPr>
              <a:t> MTB/RIF should be used as the initial diagnostic test in individuals suspected of having MDR-TB or HIV-associated TB</a:t>
            </a:r>
          </a:p>
          <a:p>
            <a:pPr>
              <a:defRPr/>
            </a:pPr>
            <a:endParaRPr lang="en-US" sz="11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r>
              <a:rPr lang="en-US" sz="2400" dirty="0">
                <a:latin typeface="+mn-lt"/>
              </a:rPr>
              <a:t>Results in 90 minutes! </a:t>
            </a:r>
            <a:endParaRPr lang="en-US" dirty="0"/>
          </a:p>
        </p:txBody>
      </p:sp>
      <p:pic>
        <p:nvPicPr>
          <p:cNvPr id="21525" name="Picture 4" descr="GeneXper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3075"/>
            <a:ext cx="1944687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-44450" y="5823426"/>
            <a:ext cx="6872288" cy="62071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anchor="ctr"/>
          <a:lstStyle/>
          <a:p>
            <a:pPr algn="ctr"/>
            <a:r>
              <a:rPr kumimoji="1"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POC (Dipstick TB test) is needed!</a:t>
            </a:r>
            <a:endParaRPr kumimoji="1" lang="en-US" sz="28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350"/>
            <a:ext cx="8496176" cy="865188"/>
          </a:xfrm>
        </p:spPr>
        <p:txBody>
          <a:bodyPr/>
          <a:lstStyle/>
          <a:p>
            <a:r>
              <a:rPr lang="en-US" sz="3600" dirty="0" smtClean="0"/>
              <a:t>Too few research, drugs and champions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49" y="1340768"/>
            <a:ext cx="4608192" cy="5517232"/>
          </a:xfrm>
        </p:spPr>
        <p:txBody>
          <a:bodyPr/>
          <a:lstStyle/>
          <a:p>
            <a:r>
              <a:rPr lang="en-US" sz="2750" dirty="0" smtClean="0"/>
              <a:t>Multi-disciplinary implementation research</a:t>
            </a:r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sz="2750" dirty="0" smtClean="0"/>
              <a:t>Inclusion of PLHIV in new TB drug trials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750" dirty="0" smtClean="0"/>
              <a:t>Inclusion of TB patients in new ART trials </a:t>
            </a:r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sz="2750" dirty="0" smtClean="0"/>
              <a:t>Address conservative opinion leaders </a:t>
            </a:r>
          </a:p>
          <a:p>
            <a:endParaRPr lang="en-US" sz="900" dirty="0" smtClean="0"/>
          </a:p>
          <a:p>
            <a:r>
              <a:rPr lang="en-US" sz="2600" dirty="0" smtClean="0"/>
              <a:t>TB champions for post-2015 TB target setting</a:t>
            </a:r>
            <a:endParaRPr lang="en-US" sz="26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1484313"/>
            <a:ext cx="4032447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6246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260350"/>
            <a:ext cx="8964613" cy="865188"/>
          </a:xfrm>
        </p:spPr>
        <p:txBody>
          <a:bodyPr/>
          <a:lstStyle/>
          <a:p>
            <a:r>
              <a:rPr lang="en-US" sz="3000" dirty="0" smtClean="0"/>
              <a:t>Conclusion: We can eliminate TB deaths in PLHIV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340768"/>
            <a:ext cx="8561388" cy="485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Rectangle 56"/>
          <p:cNvSpPr>
            <a:spLocks noChangeArrowheads="1"/>
          </p:cNvSpPr>
          <p:nvPr/>
        </p:nvSpPr>
        <p:spPr bwMode="auto">
          <a:xfrm>
            <a:off x="-15875" y="6080125"/>
            <a:ext cx="9144000" cy="62071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anchor="ctr"/>
          <a:lstStyle/>
          <a:p>
            <a:pPr algn="ctr"/>
            <a:r>
              <a:rPr kumimoji="1" lang="en-US" sz="26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1.3 </a:t>
            </a:r>
            <a:r>
              <a:rPr kumimoji="1" lang="en-US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million lives saved by WHO’s  TB/HIV policy (2005-2011) </a:t>
            </a:r>
            <a:endParaRPr kumimoji="1" lang="en-US" sz="2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ad's tie design template">
  <a:themeElements>
    <a:clrScheme name="Dad's tie design templat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 design template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d's tie design templat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design templat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ad's tie design template 2">
    <a:dk1>
      <a:srgbClr val="000000"/>
    </a:dk1>
    <a:lt1>
      <a:srgbClr val="FFFFFF"/>
    </a:lt1>
    <a:dk2>
      <a:srgbClr val="003366"/>
    </a:dk2>
    <a:lt2>
      <a:srgbClr val="5490A8"/>
    </a:lt2>
    <a:accent1>
      <a:srgbClr val="0099CC"/>
    </a:accent1>
    <a:accent2>
      <a:srgbClr val="3366CC"/>
    </a:accent2>
    <a:accent3>
      <a:srgbClr val="FFFFFF"/>
    </a:accent3>
    <a:accent4>
      <a:srgbClr val="000000"/>
    </a:accent4>
    <a:accent5>
      <a:srgbClr val="AACAE2"/>
    </a:accent5>
    <a:accent6>
      <a:srgbClr val="2D5CB9"/>
    </a:accent6>
    <a:hlink>
      <a:srgbClr val="99CCFF"/>
    </a:hlink>
    <a:folHlink>
      <a:srgbClr val="E1E1B7"/>
    </a:folHlink>
  </a:clrScheme>
  <a:fontScheme name="Dad's tie design template">
    <a:majorFont>
      <a:latin typeface="Tahoma"/>
      <a:ea typeface=""/>
      <a:cs typeface="Tahoma"/>
    </a:majorFont>
    <a:minorFont>
      <a:latin typeface="Tahoma"/>
      <a:ea typeface=""/>
      <a:cs typeface="Taho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16627</TotalTime>
  <Words>364</Words>
  <Application>Microsoft Macintosh PowerPoint</Application>
  <PresentationFormat>On-screen Show (4:3)</PresentationFormat>
  <Paragraphs>58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Dad's tie design template</vt:lpstr>
      <vt:lpstr>Excel.Chart.8</vt:lpstr>
      <vt:lpstr>Zero TB deaths among PLHIV: what are the gaps and what is missing? </vt:lpstr>
      <vt:lpstr>430,000 HIV associated TB deaths in 2011</vt:lpstr>
      <vt:lpstr>PowerPoint Presentation</vt:lpstr>
      <vt:lpstr>Inequity of ART provision to TB patients </vt:lpstr>
      <vt:lpstr>Number of facilities providing TB and ART, 2011</vt:lpstr>
      <vt:lpstr>Delay in TB diagnosis-a key factor!</vt:lpstr>
      <vt:lpstr>Too few research, drugs and champions</vt:lpstr>
      <vt:lpstr>Conclusion: We can eliminate TB deaths in PLHIV</vt:lpstr>
    </vt:vector>
  </TitlesOfParts>
  <Company>World Health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lamyquiques</dc:creator>
  <cp:lastModifiedBy>Colleen Daniels</cp:lastModifiedBy>
  <cp:revision>1951</cp:revision>
  <cp:lastPrinted>1601-01-01T00:00:00Z</cp:lastPrinted>
  <dcterms:created xsi:type="dcterms:W3CDTF">2007-05-29T09:11:51Z</dcterms:created>
  <dcterms:modified xsi:type="dcterms:W3CDTF">2012-11-13T05:42:31Z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TC011811911033</vt:lpwstr>
  </property>
</Properties>
</file>