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handoutMasterIdLst>
    <p:handoutMasterId r:id="rId19"/>
  </p:handoutMasterIdLst>
  <p:sldIdLst>
    <p:sldId id="256" r:id="rId2"/>
    <p:sldId id="261" r:id="rId3"/>
    <p:sldId id="273" r:id="rId4"/>
    <p:sldId id="274" r:id="rId5"/>
    <p:sldId id="257" r:id="rId6"/>
    <p:sldId id="268" r:id="rId7"/>
    <p:sldId id="267" r:id="rId8"/>
    <p:sldId id="269" r:id="rId9"/>
    <p:sldId id="259" r:id="rId10"/>
    <p:sldId id="265" r:id="rId11"/>
    <p:sldId id="266" r:id="rId12"/>
    <p:sldId id="260" r:id="rId13"/>
    <p:sldId id="262" r:id="rId14"/>
    <p:sldId id="264" r:id="rId15"/>
    <p:sldId id="275"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4660"/>
  </p:normalViewPr>
  <p:slideViewPr>
    <p:cSldViewPr>
      <p:cViewPr>
        <p:scale>
          <a:sx n="91" d="100"/>
          <a:sy n="91" d="100"/>
        </p:scale>
        <p:origin x="-654" y="6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63F2CD-03CC-4D7E-A6D5-0D43DC15C464}" type="datetimeFigureOut">
              <a:rPr lang="en-ZA" smtClean="0"/>
              <a:t>2012/11/13</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BC1D3A-26C6-4E8B-B505-B5FAFEA7AB26}" type="slidenum">
              <a:rPr lang="en-ZA" smtClean="0"/>
              <a:t>‹#›</a:t>
            </a:fld>
            <a:endParaRPr lang="en-ZA"/>
          </a:p>
        </p:txBody>
      </p:sp>
    </p:spTree>
    <p:extLst>
      <p:ext uri="{BB962C8B-B14F-4D97-AF65-F5344CB8AC3E}">
        <p14:creationId xmlns:p14="http://schemas.microsoft.com/office/powerpoint/2010/main" val="1059516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AF3A1-8DD0-4B0B-9E31-998CDF773B0B}" type="datetimeFigureOut">
              <a:rPr lang="en-ZA" smtClean="0"/>
              <a:t>2012/11/13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0DDF1A-3585-490A-8379-C7E7140FC3AB}" type="slidenum">
              <a:rPr lang="en-ZA" smtClean="0"/>
              <a:t>‹#›</a:t>
            </a:fld>
            <a:endParaRPr lang="en-ZA"/>
          </a:p>
        </p:txBody>
      </p:sp>
    </p:spTree>
    <p:extLst>
      <p:ext uri="{BB962C8B-B14F-4D97-AF65-F5344CB8AC3E}">
        <p14:creationId xmlns:p14="http://schemas.microsoft.com/office/powerpoint/2010/main" val="18280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“It is useful to be acquainted with history… it keeps repeating itself, as if we liked it”-Linn Hansen.</a:t>
            </a:r>
            <a:r>
              <a:rPr lang="en-ZA" baseline="0" dirty="0" smtClean="0"/>
              <a:t> </a:t>
            </a:r>
            <a:r>
              <a:rPr lang="en-US" dirty="0" smtClean="0"/>
              <a:t>“Knowledge about TB is not lacking but the will to use it appropriately is”-Roland </a:t>
            </a:r>
            <a:r>
              <a:rPr lang="en-US" dirty="0" err="1" smtClean="0"/>
              <a:t>Maes</a:t>
            </a:r>
            <a:r>
              <a:rPr lang="en-ZA" dirty="0" smtClean="0"/>
              <a:t>.</a:t>
            </a:r>
            <a:r>
              <a:rPr lang="en-ZA" baseline="0" dirty="0" smtClean="0"/>
              <a:t> </a:t>
            </a:r>
            <a:r>
              <a:rPr lang="en-ZA" dirty="0" smtClean="0"/>
              <a:t>It is critical that the orphan disease (TB) grows to a parent!-Khairunisa Suleiman.</a:t>
            </a:r>
            <a:r>
              <a:rPr lang="en-ZA" baseline="0" dirty="0" smtClean="0"/>
              <a:t> </a:t>
            </a:r>
            <a:r>
              <a:rPr lang="en-ZA" dirty="0" smtClean="0"/>
              <a:t>If you’ve been inside a </a:t>
            </a:r>
            <a:r>
              <a:rPr lang="en-ZA" dirty="0" err="1" smtClean="0"/>
              <a:t>tuk</a:t>
            </a:r>
            <a:r>
              <a:rPr lang="en-ZA" dirty="0" smtClean="0"/>
              <a:t> </a:t>
            </a:r>
            <a:r>
              <a:rPr lang="en-ZA" dirty="0" err="1" smtClean="0"/>
              <a:t>tuk</a:t>
            </a:r>
            <a:r>
              <a:rPr lang="en-ZA" dirty="0" smtClean="0"/>
              <a:t> you know that</a:t>
            </a:r>
            <a:r>
              <a:rPr lang="en-ZA" baseline="0" dirty="0" smtClean="0"/>
              <a:t> there are no seat belts, you’re exposed to the elements, you can’t travel long distances and certainly not fast even at short distances-this is how we have been operating in the TB field-exposed, inefficient and certainly not moving at the pace we should be since there are alternative and better vehicles.</a:t>
            </a:r>
          </a:p>
          <a:p>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1</a:t>
            </a:fld>
            <a:endParaRPr lang="en-ZA"/>
          </a:p>
        </p:txBody>
      </p:sp>
    </p:spTree>
    <p:extLst>
      <p:ext uri="{BB962C8B-B14F-4D97-AF65-F5344CB8AC3E}">
        <p14:creationId xmlns:p14="http://schemas.microsoft.com/office/powerpoint/2010/main" val="4233004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ts val="0"/>
              </a:spcBef>
              <a:buClrTx/>
              <a:buSzTx/>
              <a:buNone/>
              <a:defRPr/>
            </a:pPr>
            <a:r>
              <a:rPr lang="en-US" dirty="0" smtClean="0"/>
              <a:t>“It seems that, as long as the TB problem remains the responsibility of international institutions and organizations that thrive in autarky without accounting for their responsibilities, the TB situation will change only at the pace that preserves their interests”-Roland </a:t>
            </a:r>
            <a:r>
              <a:rPr lang="en-US" dirty="0" err="1" smtClean="0"/>
              <a:t>Maes</a:t>
            </a:r>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10</a:t>
            </a:fld>
            <a:endParaRPr lang="en-ZA"/>
          </a:p>
        </p:txBody>
      </p:sp>
    </p:spTree>
    <p:extLst>
      <p:ext uri="{BB962C8B-B14F-4D97-AF65-F5344CB8AC3E}">
        <p14:creationId xmlns:p14="http://schemas.microsoft.com/office/powerpoint/2010/main" val="385651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DR-TB</a:t>
            </a:r>
            <a:r>
              <a:rPr lang="en-ZA" baseline="0" dirty="0" smtClean="0"/>
              <a:t> diagnosis takes too long, patients die waiting for results, delay in duration of diagnosis and centralised diagnosis; delivery of results back to PHC takes long</a:t>
            </a:r>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11</a:t>
            </a:fld>
            <a:endParaRPr lang="en-ZA"/>
          </a:p>
        </p:txBody>
      </p:sp>
    </p:spTree>
    <p:extLst>
      <p:ext uri="{BB962C8B-B14F-4D97-AF65-F5344CB8AC3E}">
        <p14:creationId xmlns:p14="http://schemas.microsoft.com/office/powerpoint/2010/main" val="1381094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dirty="0" smtClean="0"/>
              <a:t>CTBC;</a:t>
            </a:r>
            <a:r>
              <a:rPr lang="en-ZA" baseline="0" dirty="0" smtClean="0"/>
              <a:t> a rights based approach </a:t>
            </a:r>
            <a:r>
              <a:rPr lang="en-ZA" dirty="0" smtClean="0"/>
              <a:t>which has been proven to be efficacious and cost effective in the response</a:t>
            </a:r>
            <a:r>
              <a:rPr lang="en-ZA" baseline="0" dirty="0" smtClean="0"/>
              <a:t> to TB; countries with unclear c</a:t>
            </a:r>
            <a:r>
              <a:rPr lang="en-ZA" dirty="0" smtClean="0"/>
              <a:t>ommunity TB</a:t>
            </a:r>
            <a:r>
              <a:rPr lang="en-ZA" baseline="0" dirty="0" smtClean="0"/>
              <a:t> care guidelines in for example Botswana. </a:t>
            </a:r>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12</a:t>
            </a:fld>
            <a:endParaRPr lang="en-ZA"/>
          </a:p>
        </p:txBody>
      </p:sp>
    </p:spTree>
    <p:extLst>
      <p:ext uri="{BB962C8B-B14F-4D97-AF65-F5344CB8AC3E}">
        <p14:creationId xmlns:p14="http://schemas.microsoft.com/office/powerpoint/2010/main" val="67118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mtClean="0"/>
              <a:t>Delay</a:t>
            </a:r>
            <a:r>
              <a:rPr lang="en-ZA" baseline="0" smtClean="0"/>
              <a:t> </a:t>
            </a:r>
            <a:r>
              <a:rPr lang="en-ZA" baseline="0" dirty="0" smtClean="0"/>
              <a:t>in fund disbursement rumoured to be because of delay in reporting by Swazi government. Cancellation of Round 11 had a huge impact on MARP </a:t>
            </a:r>
            <a:r>
              <a:rPr lang="en-ZA" dirty="0" smtClean="0"/>
              <a:t>(CSW, OVC and MSM), building community systems in SSA, community awareness, buffer stock of ART in Swaziland, Malawi and Zimbabwe. The community</a:t>
            </a:r>
            <a:r>
              <a:rPr lang="en-ZA" baseline="0" dirty="0" smtClean="0"/>
              <a:t> cannot continue to absorb these insults.</a:t>
            </a:r>
            <a:endParaRPr lang="en-ZA" dirty="0" smtClean="0"/>
          </a:p>
          <a:p>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13</a:t>
            </a:fld>
            <a:endParaRPr lang="en-ZA"/>
          </a:p>
        </p:txBody>
      </p:sp>
    </p:spTree>
    <p:extLst>
      <p:ext uri="{BB962C8B-B14F-4D97-AF65-F5344CB8AC3E}">
        <p14:creationId xmlns:p14="http://schemas.microsoft.com/office/powerpoint/2010/main" val="95581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dirty="0" smtClean="0"/>
              <a:t>Each Government (particularly those with high TB burden) must have bold targets and guidelines and avoid over-reliance on the ever-changing, often compromised WHO guidelines,</a:t>
            </a:r>
            <a:r>
              <a:rPr lang="en-ZA" baseline="0" dirty="0" smtClean="0"/>
              <a:t> altering policies is costly for National TB programmes. </a:t>
            </a:r>
            <a:r>
              <a:rPr lang="en-ZA" sz="1200" dirty="0" smtClean="0"/>
              <a:t>Stakeholders (sponsors, NTP, prisons department, transport department, mines ministry, R&amp;D and community) from various sectors must have a blueprint of working together and account for targets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ZA" dirty="0" smtClean="0"/>
          </a:p>
          <a:p>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14</a:t>
            </a:fld>
            <a:endParaRPr lang="en-ZA"/>
          </a:p>
        </p:txBody>
      </p:sp>
    </p:spTree>
    <p:extLst>
      <p:ext uri="{BB962C8B-B14F-4D97-AF65-F5344CB8AC3E}">
        <p14:creationId xmlns:p14="http://schemas.microsoft.com/office/powerpoint/2010/main" val="1803784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Infection</a:t>
            </a:r>
            <a:r>
              <a:rPr lang="en-ZA" baseline="0" dirty="0" smtClean="0"/>
              <a:t> control is heavily underinvested in most Nat. TB programmes, a trend which needs to be reversed, increased awareness on infection control knowledge in communities is needed!</a:t>
            </a:r>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15</a:t>
            </a:fld>
            <a:endParaRPr lang="en-ZA"/>
          </a:p>
        </p:txBody>
      </p:sp>
    </p:spTree>
    <p:extLst>
      <p:ext uri="{BB962C8B-B14F-4D97-AF65-F5344CB8AC3E}">
        <p14:creationId xmlns:p14="http://schemas.microsoft.com/office/powerpoint/2010/main" val="1803784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10DDF1A-3585-490A-8379-C7E7140FC3AB}" type="slidenum">
              <a:rPr lang="en-ZA" smtClean="0"/>
              <a:t>16</a:t>
            </a:fld>
            <a:endParaRPr lang="en-ZA"/>
          </a:p>
        </p:txBody>
      </p:sp>
    </p:spTree>
    <p:extLst>
      <p:ext uri="{BB962C8B-B14F-4D97-AF65-F5344CB8AC3E}">
        <p14:creationId xmlns:p14="http://schemas.microsoft.com/office/powerpoint/2010/main" val="318008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fld id="{010DDF1A-3585-490A-8379-C7E7140FC3AB}" type="slidenum">
              <a:rPr lang="en-ZA" smtClean="0"/>
              <a:t>2</a:t>
            </a:fld>
            <a:endParaRPr lang="en-ZA"/>
          </a:p>
        </p:txBody>
      </p:sp>
    </p:spTree>
    <p:extLst>
      <p:ext uri="{BB962C8B-B14F-4D97-AF65-F5344CB8AC3E}">
        <p14:creationId xmlns:p14="http://schemas.microsoft.com/office/powerpoint/2010/main" val="408444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3</a:t>
            </a:fld>
            <a:endParaRPr lang="en-ZA"/>
          </a:p>
        </p:txBody>
      </p:sp>
    </p:spTree>
    <p:extLst>
      <p:ext uri="{BB962C8B-B14F-4D97-AF65-F5344CB8AC3E}">
        <p14:creationId xmlns:p14="http://schemas.microsoft.com/office/powerpoint/2010/main" val="64120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Ref: Nation</a:t>
            </a:r>
            <a:r>
              <a:rPr lang="en-ZA" baseline="0" dirty="0" smtClean="0"/>
              <a:t> newspaper, WHO TB country profile and http://allafrica.com/stories/201208120068.html</a:t>
            </a:r>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4</a:t>
            </a:fld>
            <a:endParaRPr lang="en-ZA"/>
          </a:p>
        </p:txBody>
      </p:sp>
    </p:spTree>
    <p:extLst>
      <p:ext uri="{BB962C8B-B14F-4D97-AF65-F5344CB8AC3E}">
        <p14:creationId xmlns:p14="http://schemas.microsoft.com/office/powerpoint/2010/main" val="384660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HF</a:t>
            </a:r>
            <a:r>
              <a:rPr lang="en-ZA" baseline="0" dirty="0" smtClean="0"/>
              <a:t> seen in Botswana, Swaziland and Kenya as examples of breeding grounds for TB transmission; no infrastructural measures in place (crowded waiting areas, no windows) administration measures in place, shortage of N-95 respirators in HF (perpetuating laxity of wearing N-95 respirators) yet importance of PPE takes precedence in settings where infrastructural and administrative controls are limited. TB Programmes are still not documenting the number of HCW who contract TB; a critical indicator of IC-hence there is always the defence statement that HCW are not contracting TB at HF. </a:t>
            </a:r>
          </a:p>
          <a:p>
            <a:r>
              <a:rPr lang="en-ZA" baseline="0" dirty="0" smtClean="0"/>
              <a:t>Public Transport: there is anecdotal evidence that there are high rates of TB transmission during public transportations such as buses and mini-buses. In recognition of this the National TB Programme in Swaziland agreed to partner with a SWAPOL (civil society NGO) and the mini-bus drivers-a welcome move, however implementation of the open windows campaign has been sluggish and has been implemented in only one out of four regions. Communities and some HCW still do not understand the tenets of infection control</a:t>
            </a:r>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5</a:t>
            </a:fld>
            <a:endParaRPr lang="en-ZA"/>
          </a:p>
        </p:txBody>
      </p:sp>
    </p:spTree>
    <p:extLst>
      <p:ext uri="{BB962C8B-B14F-4D97-AF65-F5344CB8AC3E}">
        <p14:creationId xmlns:p14="http://schemas.microsoft.com/office/powerpoint/2010/main" val="410712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Yet data on the number of HCW who contract TB is not collected and HCW live</a:t>
            </a:r>
            <a:r>
              <a:rPr lang="en-ZA" baseline="0" dirty="0" smtClean="0"/>
              <a:t> near the hospital. So did the HCW lie, </a:t>
            </a:r>
            <a:r>
              <a:rPr lang="en-ZA" baseline="0" dirty="0" err="1" smtClean="0"/>
              <a:t>demonisation</a:t>
            </a:r>
            <a:r>
              <a:rPr lang="en-ZA" baseline="0" dirty="0" smtClean="0"/>
              <a:t> of HCW ought to cease.</a:t>
            </a:r>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6</a:t>
            </a:fld>
            <a:endParaRPr lang="en-ZA"/>
          </a:p>
        </p:txBody>
      </p:sp>
    </p:spTree>
    <p:extLst>
      <p:ext uri="{BB962C8B-B14F-4D97-AF65-F5344CB8AC3E}">
        <p14:creationId xmlns:p14="http://schemas.microsoft.com/office/powerpoint/2010/main" val="412839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ZA" baseline="0" dirty="0" smtClean="0"/>
              <a:t>SADC Declaration comes 110 years late. Mine; heads of state that have not signed; Madagascar, SA, Namibia and Zimbabwe. </a:t>
            </a:r>
            <a:r>
              <a:rPr lang="en-US" dirty="0" smtClean="0"/>
              <a:t>The TB incidence rate in South African miners is between 3000-7000 cases per 100,000 population (between 24x and 55x higher than</a:t>
            </a:r>
            <a:r>
              <a:rPr lang="en-US" baseline="0" dirty="0" smtClean="0"/>
              <a:t> </a:t>
            </a:r>
            <a:r>
              <a:rPr lang="en-US" dirty="0" smtClean="0"/>
              <a:t>global TB rates of 128 per 100,000).</a:t>
            </a:r>
            <a:r>
              <a:rPr lang="en-US" baseline="0" dirty="0" smtClean="0"/>
              <a:t> </a:t>
            </a:r>
            <a:r>
              <a:rPr lang="en-US" dirty="0" smtClean="0"/>
              <a:t>No Head of State signed the code. </a:t>
            </a:r>
            <a:r>
              <a:rPr lang="en-ZA" dirty="0" smtClean="0"/>
              <a:t>SADC </a:t>
            </a:r>
            <a:r>
              <a:rPr lang="en-ZA" dirty="0" err="1" smtClean="0"/>
              <a:t>MoH’s</a:t>
            </a:r>
            <a:r>
              <a:rPr lang="en-ZA" dirty="0" smtClean="0"/>
              <a:t> will review SADC declaration code for mines</a:t>
            </a:r>
          </a:p>
          <a:p>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7</a:t>
            </a:fld>
            <a:endParaRPr lang="en-ZA"/>
          </a:p>
        </p:txBody>
      </p:sp>
    </p:spTree>
    <p:extLst>
      <p:ext uri="{BB962C8B-B14F-4D97-AF65-F5344CB8AC3E}">
        <p14:creationId xmlns:p14="http://schemas.microsoft.com/office/powerpoint/2010/main" val="4107125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Prison image: http://www.aljazeera.com/indepth/features/2012/10/201210315250776426.html</a:t>
            </a:r>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8</a:t>
            </a:fld>
            <a:endParaRPr lang="en-ZA"/>
          </a:p>
        </p:txBody>
      </p:sp>
    </p:spTree>
    <p:extLst>
      <p:ext uri="{BB962C8B-B14F-4D97-AF65-F5344CB8AC3E}">
        <p14:creationId xmlns:p14="http://schemas.microsoft.com/office/powerpoint/2010/main" val="2900360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It is critical that we incorporate</a:t>
            </a:r>
            <a:r>
              <a:rPr lang="en-ZA" baseline="0" dirty="0" smtClean="0"/>
              <a:t> community involvement in the TB response and use simple messaging on TB that is relevant to the communities. </a:t>
            </a:r>
            <a:r>
              <a:rPr lang="en-ZA" dirty="0" smtClean="0"/>
              <a:t>Countries</a:t>
            </a:r>
            <a:r>
              <a:rPr lang="en-ZA" baseline="0" dirty="0" smtClean="0"/>
              <a:t> like the USA have never used the BCG vaccine, yet do not have spiked TB disease. </a:t>
            </a:r>
            <a:r>
              <a:rPr lang="en-ZA" dirty="0" smtClean="0"/>
              <a:t>‘The history of immunisation against tuberculosis is a story of setback, controversy and surprise’-</a:t>
            </a:r>
            <a:r>
              <a:rPr lang="en-ZA" baseline="0" dirty="0" smtClean="0"/>
              <a:t> Bad News for India, Lancent-1980. </a:t>
            </a:r>
            <a:r>
              <a:rPr lang="en-ZA" dirty="0" smtClean="0"/>
              <a:t>Evidence states that there was a better vaccine</a:t>
            </a:r>
            <a:r>
              <a:rPr lang="en-ZA" baseline="0" dirty="0" smtClean="0"/>
              <a:t> than BCG (</a:t>
            </a:r>
            <a:r>
              <a:rPr lang="fr-FR" sz="1200" kern="1200" dirty="0" smtClean="0">
                <a:solidFill>
                  <a:schemeClr val="tx1"/>
                </a:solidFill>
                <a:effectLst/>
                <a:latin typeface="+mn-lt"/>
                <a:ea typeface="+mn-ea"/>
                <a:cs typeface="+mn-cs"/>
              </a:rPr>
              <a:t>excellent vaccine </a:t>
            </a:r>
            <a:r>
              <a:rPr lang="fr-FR" sz="1200" kern="1200" dirty="0" err="1" smtClean="0">
                <a:solidFill>
                  <a:schemeClr val="tx1"/>
                </a:solidFill>
                <a:effectLst/>
                <a:latin typeface="+mn-lt"/>
                <a:ea typeface="+mn-ea"/>
                <a:cs typeface="+mn-cs"/>
              </a:rPr>
              <a:t>based</a:t>
            </a:r>
            <a:r>
              <a:rPr lang="fr-FR" sz="1200" kern="1200" dirty="0" smtClean="0">
                <a:solidFill>
                  <a:schemeClr val="tx1"/>
                </a:solidFill>
                <a:effectLst/>
                <a:latin typeface="+mn-lt"/>
                <a:ea typeface="+mn-ea"/>
                <a:cs typeface="+mn-cs"/>
              </a:rPr>
              <a:t> on </a:t>
            </a:r>
            <a:r>
              <a:rPr lang="fr-FR" sz="1200" i="1" kern="1200" dirty="0" smtClean="0">
                <a:solidFill>
                  <a:schemeClr val="tx1"/>
                </a:solidFill>
                <a:effectLst/>
                <a:latin typeface="+mn-lt"/>
                <a:ea typeface="+mn-ea"/>
                <a:cs typeface="+mn-cs"/>
              </a:rPr>
              <a:t>M. </a:t>
            </a:r>
            <a:r>
              <a:rPr lang="fr-FR" sz="1200" i="1" kern="1200" dirty="0" err="1" smtClean="0">
                <a:solidFill>
                  <a:schemeClr val="tx1"/>
                </a:solidFill>
                <a:effectLst/>
                <a:latin typeface="+mn-lt"/>
                <a:ea typeface="+mn-ea"/>
                <a:cs typeface="+mn-cs"/>
              </a:rPr>
              <a:t>chelonei</a:t>
            </a:r>
            <a:r>
              <a:rPr lang="en-ZA" baseline="0" dirty="0" smtClean="0"/>
              <a:t>) developed by Friedman yet WHO endorsed it in 1950, after donation from of USD 3 million by </a:t>
            </a:r>
            <a:r>
              <a:rPr lang="fr-FR" sz="1200" kern="1200" dirty="0" smtClean="0">
                <a:solidFill>
                  <a:schemeClr val="tx1"/>
                </a:solidFill>
                <a:effectLst/>
                <a:latin typeface="+mn-lt"/>
                <a:ea typeface="+mn-ea"/>
                <a:cs typeface="+mn-cs"/>
              </a:rPr>
              <a:t>Debré </a:t>
            </a:r>
            <a:r>
              <a:rPr lang="en-ZA" sz="1200" kern="1200" baseline="0" dirty="0" smtClean="0">
                <a:solidFill>
                  <a:schemeClr val="tx1"/>
                </a:solidFill>
                <a:effectLst/>
                <a:latin typeface="+mn-lt"/>
                <a:ea typeface="+mn-ea"/>
                <a:cs typeface="+mn-cs"/>
              </a:rPr>
              <a:t>(brother of then French Prime Minister)</a:t>
            </a:r>
            <a:r>
              <a:rPr lang="en-ZA" baseline="0" dirty="0" smtClean="0"/>
              <a:t> in 1950. “</a:t>
            </a:r>
            <a:r>
              <a:rPr lang="en-US" sz="1200" kern="1200" dirty="0" smtClean="0">
                <a:solidFill>
                  <a:schemeClr val="tx1"/>
                </a:solidFill>
                <a:effectLst/>
                <a:latin typeface="+mn-lt"/>
                <a:ea typeface="+mn-ea"/>
                <a:cs typeface="+mn-cs"/>
              </a:rPr>
              <a:t>The quality of Friedman's vaccine was recognized in Germany in 1919, in Italy in 1922 and in France in 1958. Nevertheless, it was abandoned. The lack of efficacy and the residual infectiousness of BCG were known in 1927, well before BCG vaccination became mandatory in 68 countries. The </a:t>
            </a:r>
            <a:r>
              <a:rPr lang="en-US" sz="1200" kern="1200" dirty="0" err="1" smtClean="0">
                <a:solidFill>
                  <a:schemeClr val="tx1"/>
                </a:solidFill>
                <a:effectLst/>
                <a:latin typeface="+mn-lt"/>
                <a:ea typeface="+mn-ea"/>
                <a:cs typeface="+mn-cs"/>
              </a:rPr>
              <a:t>Chingleput</a:t>
            </a:r>
            <a:r>
              <a:rPr lang="en-US" sz="1200" kern="1200" dirty="0" smtClean="0">
                <a:solidFill>
                  <a:schemeClr val="tx1"/>
                </a:solidFill>
                <a:effectLst/>
                <a:latin typeface="+mn-lt"/>
                <a:ea typeface="+mn-ea"/>
                <a:cs typeface="+mn-cs"/>
              </a:rPr>
              <a:t> disaster was published in 1986 but given no heed”-Roland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Maes</a:t>
            </a:r>
            <a:r>
              <a:rPr lang="en-US" sz="1200" kern="1200" baseline="0" dirty="0" smtClean="0">
                <a:solidFill>
                  <a:schemeClr val="tx1"/>
                </a:solidFill>
                <a:effectLst/>
                <a:latin typeface="+mn-lt"/>
                <a:ea typeface="+mn-ea"/>
                <a:cs typeface="+mn-cs"/>
              </a:rPr>
              <a:t>. </a:t>
            </a:r>
            <a:r>
              <a:rPr lang="en-ZA" baseline="0" dirty="0" smtClean="0"/>
              <a:t>It cannot be emphasised enough that Governments need to commit financially to the development of a TB vaccine.</a:t>
            </a:r>
            <a:endParaRPr lang="en-ZA" dirty="0"/>
          </a:p>
        </p:txBody>
      </p:sp>
      <p:sp>
        <p:nvSpPr>
          <p:cNvPr id="4" name="Slide Number Placeholder 3"/>
          <p:cNvSpPr>
            <a:spLocks noGrp="1"/>
          </p:cNvSpPr>
          <p:nvPr>
            <p:ph type="sldNum" sz="quarter" idx="10"/>
          </p:nvPr>
        </p:nvSpPr>
        <p:spPr/>
        <p:txBody>
          <a:bodyPr/>
          <a:lstStyle/>
          <a:p>
            <a:fld id="{010DDF1A-3585-490A-8379-C7E7140FC3AB}" type="slidenum">
              <a:rPr lang="en-ZA" smtClean="0"/>
              <a:t>9</a:t>
            </a:fld>
            <a:endParaRPr lang="en-ZA"/>
          </a:p>
        </p:txBody>
      </p:sp>
    </p:spTree>
    <p:extLst>
      <p:ext uri="{BB962C8B-B14F-4D97-AF65-F5344CB8AC3E}">
        <p14:creationId xmlns:p14="http://schemas.microsoft.com/office/powerpoint/2010/main" val="138109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B6A43DD-3FD4-49AB-A750-BAFDA82BD4D9}" type="datetimeFigureOut">
              <a:rPr lang="en-ZA" smtClean="0"/>
              <a:t>2012/11/13</a:t>
            </a:fld>
            <a:endParaRPr lang="en-Z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Z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5B62B3C-9A76-46DA-BBEB-45A34D440E98}" type="slidenum">
              <a:rPr lang="en-ZA" smtClean="0"/>
              <a:t>‹#›</a:t>
            </a:fld>
            <a:endParaRPr lang="en-Z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A43DD-3FD4-49AB-A750-BAFDA82BD4D9}" type="datetimeFigureOut">
              <a:rPr lang="en-ZA" smtClean="0"/>
              <a:t>2012/11/13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5B62B3C-9A76-46DA-BBEB-45A34D440E98}"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A43DD-3FD4-49AB-A750-BAFDA82BD4D9}" type="datetimeFigureOut">
              <a:rPr lang="en-ZA" smtClean="0"/>
              <a:t>2012/11/13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5B62B3C-9A76-46DA-BBEB-45A34D440E98}"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6A43DD-3FD4-49AB-A750-BAFDA82BD4D9}" type="datetimeFigureOut">
              <a:rPr lang="en-ZA" smtClean="0"/>
              <a:t>2012/11/13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5B62B3C-9A76-46DA-BBEB-45A34D440E98}"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A43DD-3FD4-49AB-A750-BAFDA82BD4D9}" type="datetimeFigureOut">
              <a:rPr lang="en-ZA" smtClean="0"/>
              <a:t>2012/11/13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5B62B3C-9A76-46DA-BBEB-45A34D440E98}" type="slidenum">
              <a:rPr lang="en-ZA" smtClean="0"/>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6A43DD-3FD4-49AB-A750-BAFDA82BD4D9}" type="datetimeFigureOut">
              <a:rPr lang="en-ZA" smtClean="0"/>
              <a:t>2012/11/13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5B62B3C-9A76-46DA-BBEB-45A34D440E98}" type="slidenum">
              <a:rPr lang="en-ZA" smtClean="0"/>
              <a:t>‹#›</a:t>
            </a:fld>
            <a:endParaRPr lang="en-Z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6A43DD-3FD4-49AB-A750-BAFDA82BD4D9}" type="datetimeFigureOut">
              <a:rPr lang="en-ZA" smtClean="0"/>
              <a:t>2012/11/13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5B62B3C-9A76-46DA-BBEB-45A34D440E98}" type="slidenum">
              <a:rPr lang="en-ZA" smtClean="0"/>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6A43DD-3FD4-49AB-A750-BAFDA82BD4D9}" type="datetimeFigureOut">
              <a:rPr lang="en-ZA" smtClean="0"/>
              <a:t>2012/11/13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5B62B3C-9A76-46DA-BBEB-45A34D440E98}"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A43DD-3FD4-49AB-A750-BAFDA82BD4D9}" type="datetimeFigureOut">
              <a:rPr lang="en-ZA" smtClean="0"/>
              <a:t>2012/11/13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5B62B3C-9A76-46DA-BBEB-45A34D440E98}"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B6A43DD-3FD4-49AB-A750-BAFDA82BD4D9}" type="datetimeFigureOut">
              <a:rPr lang="en-ZA" smtClean="0"/>
              <a:t>2012/11/13</a:t>
            </a:fld>
            <a:endParaRPr lang="en-ZA"/>
          </a:p>
        </p:txBody>
      </p:sp>
      <p:sp>
        <p:nvSpPr>
          <p:cNvPr id="7" name="Slide Number Placeholder 6"/>
          <p:cNvSpPr>
            <a:spLocks noGrp="1"/>
          </p:cNvSpPr>
          <p:nvPr>
            <p:ph type="sldNum" sz="quarter" idx="12"/>
          </p:nvPr>
        </p:nvSpPr>
        <p:spPr/>
        <p:txBody>
          <a:bodyPr/>
          <a:lstStyle/>
          <a:p>
            <a:fld id="{35B62B3C-9A76-46DA-BBEB-45A34D440E98}" type="slidenum">
              <a:rPr lang="en-ZA" smtClean="0"/>
              <a:t>‹#›</a:t>
            </a:fld>
            <a:endParaRPr lang="en-Z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Z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A43DD-3FD4-49AB-A750-BAFDA82BD4D9}" type="datetimeFigureOut">
              <a:rPr lang="en-ZA" smtClean="0"/>
              <a:t>2012/11/13</a:t>
            </a:fld>
            <a:endParaRPr lang="en-Z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ZA"/>
          </a:p>
        </p:txBody>
      </p:sp>
      <p:sp>
        <p:nvSpPr>
          <p:cNvPr id="7" name="Slide Number Placeholder 6"/>
          <p:cNvSpPr>
            <a:spLocks noGrp="1"/>
          </p:cNvSpPr>
          <p:nvPr>
            <p:ph type="sldNum" sz="quarter" idx="12"/>
          </p:nvPr>
        </p:nvSpPr>
        <p:spPr/>
        <p:txBody>
          <a:bodyPr/>
          <a:lstStyle/>
          <a:p>
            <a:fld id="{35B62B3C-9A76-46DA-BBEB-45A34D440E98}" type="slidenum">
              <a:rPr lang="en-ZA" smtClean="0"/>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B6A43DD-3FD4-49AB-A750-BAFDA82BD4D9}" type="datetimeFigureOut">
              <a:rPr lang="en-ZA" smtClean="0"/>
              <a:t>2012/11/13</a:t>
            </a:fld>
            <a:endParaRPr lang="en-Z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Z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5B62B3C-9A76-46DA-BBEB-45A34D440E98}"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ncbi.nlm.nih.gov/sites/entrez?cmd=search&amp;db=PubMed&amp;term=%20Hirsch%20P%5bauth%5d" TargetMode="External"/><Relationship Id="rId13" Type="http://schemas.openxmlformats.org/officeDocument/2006/relationships/hyperlink" Target="http://www.ncbi.nlm.nih.gov/pubmed/16012514" TargetMode="External"/><Relationship Id="rId3" Type="http://schemas.openxmlformats.org/officeDocument/2006/relationships/image" Target="../media/image7.jpeg"/><Relationship Id="rId7" Type="http://schemas.openxmlformats.org/officeDocument/2006/relationships/hyperlink" Target="http://www.ncbi.nlm.nih.gov/sites/entrez?cmd=search&amp;db=PubMed&amp;term=%20Chilima%20B%5bauth%5d" TargetMode="External"/><Relationship Id="rId12" Type="http://schemas.openxmlformats.org/officeDocument/2006/relationships/hyperlink" Target="http://www.ncbi.nlm.nih.gov/pubmed?term=Doherty%20TM%5bAuthor%5d&amp;cauthor=true&amp;cauthor_uid=1601251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ncbi.nlm.nih.gov/sites/entrez?cmd=search&amp;db=PubMed&amp;term=%20Weinreich%20Olsen%20A%5bauth%5d" TargetMode="External"/><Relationship Id="rId11" Type="http://schemas.openxmlformats.org/officeDocument/2006/relationships/hyperlink" Target="http://www.ncbi.nlm.nih.gov/pubmed?term=Andersen%20P%5bAuthor%5d&amp;cauthor=true&amp;cauthor_uid=16012514" TargetMode="External"/><Relationship Id="rId5" Type="http://schemas.openxmlformats.org/officeDocument/2006/relationships/hyperlink" Target="http://www.ncbi.nlm.nih.gov/sites/entrez?cmd=search&amp;db=PubMed&amp;term=%20Feino%20Cunha%20J%5bauth%5d" TargetMode="External"/><Relationship Id="rId10" Type="http://schemas.openxmlformats.org/officeDocument/2006/relationships/hyperlink" Target="http://www.ncbi.nlm.nih.gov/sites/entrez?cmd=search&amp;db=PubMed&amp;term=%20Andersen%20P%5bauth%5d" TargetMode="External"/><Relationship Id="rId4" Type="http://schemas.openxmlformats.org/officeDocument/2006/relationships/hyperlink" Target="http://www.ncbi.nlm.nih.gov/sites/entrez?cmd=search&amp;db=PubMed&amp;term=%20Brandt%20L%5bauth%5d" TargetMode="External"/><Relationship Id="rId9" Type="http://schemas.openxmlformats.org/officeDocument/2006/relationships/hyperlink" Target="http://www.ncbi.nlm.nih.gov/sites/entrez?cmd=search&amp;db=PubMed&amp;term=%20Appelberg%20R%5bauth%5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reatmentactiongroup.org/tb/advocacy/zero-declara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khairunisa.suleiman@gmai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dirty="0" smtClean="0"/>
              <a:t>TB Political Will in SSA: The “</a:t>
            </a:r>
            <a:r>
              <a:rPr lang="en-ZA" dirty="0" err="1" smtClean="0"/>
              <a:t>Tuk</a:t>
            </a:r>
            <a:r>
              <a:rPr lang="en-ZA" dirty="0" smtClean="0"/>
              <a:t> </a:t>
            </a:r>
            <a:r>
              <a:rPr lang="en-ZA" dirty="0" err="1" smtClean="0"/>
              <a:t>Tuk</a:t>
            </a:r>
            <a:r>
              <a:rPr lang="en-ZA" dirty="0" smtClean="0"/>
              <a:t>” Syndrome</a:t>
            </a:r>
            <a:endParaRPr lang="en-ZA" dirty="0"/>
          </a:p>
        </p:txBody>
      </p:sp>
      <p:sp>
        <p:nvSpPr>
          <p:cNvPr id="3" name="Subtitle 2"/>
          <p:cNvSpPr>
            <a:spLocks noGrp="1"/>
          </p:cNvSpPr>
          <p:nvPr>
            <p:ph type="subTitle" idx="1"/>
          </p:nvPr>
        </p:nvSpPr>
        <p:spPr/>
        <p:txBody>
          <a:bodyPr>
            <a:normAutofit/>
          </a:bodyPr>
          <a:lstStyle/>
          <a:p>
            <a:r>
              <a:rPr lang="en-ZA" dirty="0" smtClean="0"/>
              <a:t>Khairunisa Suleiman </a:t>
            </a:r>
          </a:p>
          <a:p>
            <a:r>
              <a:rPr lang="en-ZA" sz="1500" dirty="0" smtClean="0"/>
              <a:t>43</a:t>
            </a:r>
            <a:r>
              <a:rPr lang="en-ZA" sz="1500" baseline="30000" dirty="0" smtClean="0"/>
              <a:t>rd</a:t>
            </a:r>
            <a:r>
              <a:rPr lang="en-ZA" sz="1500" dirty="0" smtClean="0"/>
              <a:t> Union World Conference,</a:t>
            </a:r>
          </a:p>
          <a:p>
            <a:r>
              <a:rPr lang="en-ZA" sz="1500" dirty="0" smtClean="0"/>
              <a:t>Malaysia,</a:t>
            </a:r>
          </a:p>
          <a:p>
            <a:r>
              <a:rPr lang="en-ZA" sz="1500" dirty="0"/>
              <a:t>November </a:t>
            </a:r>
            <a:r>
              <a:rPr lang="en-ZA" sz="1500" dirty="0" smtClean="0"/>
              <a:t>2012.</a:t>
            </a:r>
            <a:endParaRPr lang="en-ZA" sz="1500" dirty="0"/>
          </a:p>
          <a:p>
            <a:endParaRPr lang="en-ZA" dirty="0"/>
          </a:p>
        </p:txBody>
      </p:sp>
    </p:spTree>
    <p:extLst>
      <p:ext uri="{BB962C8B-B14F-4D97-AF65-F5344CB8AC3E}">
        <p14:creationId xmlns:p14="http://schemas.microsoft.com/office/powerpoint/2010/main" val="3807987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Political </a:t>
            </a:r>
            <a:r>
              <a:rPr lang="en-ZA" dirty="0" smtClean="0"/>
              <a:t>will: The Past and the Current</a:t>
            </a:r>
            <a:endParaRPr lang="en-ZA"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276872"/>
            <a:ext cx="2150097" cy="3508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71816" y="1628800"/>
            <a:ext cx="4572000" cy="4832092"/>
          </a:xfrm>
          <a:prstGeom prst="rect">
            <a:avLst/>
          </a:prstGeom>
        </p:spPr>
        <p:txBody>
          <a:bodyPr>
            <a:spAutoFit/>
          </a:bodyPr>
          <a:lstStyle/>
          <a:p>
            <a:r>
              <a:rPr lang="en-ZA" sz="1400" b="1" dirty="0" smtClean="0"/>
              <a:t>Failure </a:t>
            </a:r>
            <a:r>
              <a:rPr lang="en-ZA" sz="1400" b="1" dirty="0"/>
              <a:t>of the </a:t>
            </a:r>
            <a:r>
              <a:rPr lang="en-ZA" sz="1400" b="1" i="1" dirty="0"/>
              <a:t>Mycobacterium </a:t>
            </a:r>
            <a:r>
              <a:rPr lang="en-ZA" sz="1400" b="1" i="1" dirty="0" err="1"/>
              <a:t>bovis</a:t>
            </a:r>
            <a:r>
              <a:rPr lang="en-ZA" sz="1400" b="1" dirty="0"/>
              <a:t> BCG Vaccine: Some Species of Environmental Mycobacteria Block Multiplication of BCG and Induction of Protective Immunity to Tuberculosis</a:t>
            </a:r>
          </a:p>
          <a:p>
            <a:r>
              <a:rPr lang="en-ZA" sz="1400" dirty="0" err="1">
                <a:hlinkClick r:id="rId4"/>
              </a:rPr>
              <a:t>Lise</a:t>
            </a:r>
            <a:r>
              <a:rPr lang="en-ZA" sz="1400" dirty="0">
                <a:hlinkClick r:id="rId4"/>
              </a:rPr>
              <a:t> Brandt</a:t>
            </a:r>
            <a:r>
              <a:rPr lang="en-ZA" sz="1400" dirty="0"/>
              <a:t>,</a:t>
            </a:r>
            <a:r>
              <a:rPr lang="en-ZA" sz="1400" baseline="30000" dirty="0"/>
              <a:t>1,†</a:t>
            </a:r>
            <a:r>
              <a:rPr lang="en-ZA" sz="1400" dirty="0"/>
              <a:t> </a:t>
            </a:r>
            <a:r>
              <a:rPr lang="en-ZA" sz="1400" dirty="0">
                <a:hlinkClick r:id="rId5"/>
              </a:rPr>
              <a:t>Joana </a:t>
            </a:r>
            <a:r>
              <a:rPr lang="en-ZA" sz="1400" dirty="0" err="1">
                <a:hlinkClick r:id="rId5"/>
              </a:rPr>
              <a:t>Feino</a:t>
            </a:r>
            <a:r>
              <a:rPr lang="en-ZA" sz="1400" dirty="0">
                <a:hlinkClick r:id="rId5"/>
              </a:rPr>
              <a:t> Cunha</a:t>
            </a:r>
            <a:r>
              <a:rPr lang="en-ZA" sz="1400" dirty="0"/>
              <a:t>,</a:t>
            </a:r>
            <a:r>
              <a:rPr lang="en-ZA" sz="1400" baseline="30000" dirty="0"/>
              <a:t>2</a:t>
            </a:r>
            <a:r>
              <a:rPr lang="en-ZA" sz="1400" dirty="0"/>
              <a:t> </a:t>
            </a:r>
            <a:r>
              <a:rPr lang="en-ZA" sz="1400" dirty="0" err="1">
                <a:hlinkClick r:id="rId6"/>
              </a:rPr>
              <a:t>Anja</a:t>
            </a:r>
            <a:r>
              <a:rPr lang="en-ZA" sz="1400" dirty="0">
                <a:hlinkClick r:id="rId6"/>
              </a:rPr>
              <a:t> </a:t>
            </a:r>
            <a:r>
              <a:rPr lang="en-ZA" sz="1400" dirty="0" err="1">
                <a:hlinkClick r:id="rId6"/>
              </a:rPr>
              <a:t>Weinreich</a:t>
            </a:r>
            <a:r>
              <a:rPr lang="en-ZA" sz="1400" dirty="0">
                <a:hlinkClick r:id="rId6"/>
              </a:rPr>
              <a:t> Olsen</a:t>
            </a:r>
            <a:r>
              <a:rPr lang="en-ZA" sz="1400" dirty="0"/>
              <a:t>,</a:t>
            </a:r>
            <a:r>
              <a:rPr lang="en-ZA" sz="1400" baseline="30000" dirty="0"/>
              <a:t>1</a:t>
            </a:r>
            <a:r>
              <a:rPr lang="en-ZA" sz="1400" dirty="0"/>
              <a:t> </a:t>
            </a:r>
            <a:r>
              <a:rPr lang="en-ZA" sz="1400" dirty="0">
                <a:hlinkClick r:id="rId7"/>
              </a:rPr>
              <a:t>Ben Chilima</a:t>
            </a:r>
            <a:r>
              <a:rPr lang="en-ZA" sz="1400" dirty="0"/>
              <a:t>,</a:t>
            </a:r>
            <a:r>
              <a:rPr lang="en-ZA" sz="1400" baseline="30000" dirty="0"/>
              <a:t>3,4</a:t>
            </a:r>
            <a:r>
              <a:rPr lang="en-ZA" sz="1400" dirty="0"/>
              <a:t> </a:t>
            </a:r>
            <a:r>
              <a:rPr lang="en-ZA" sz="1400" dirty="0">
                <a:hlinkClick r:id="rId8"/>
              </a:rPr>
              <a:t>Penny Hirsch</a:t>
            </a:r>
            <a:r>
              <a:rPr lang="en-ZA" sz="1400" dirty="0"/>
              <a:t>,</a:t>
            </a:r>
            <a:r>
              <a:rPr lang="en-ZA" sz="1400" baseline="30000" dirty="0"/>
              <a:t>4</a:t>
            </a:r>
            <a:r>
              <a:rPr lang="en-ZA" sz="1400" dirty="0"/>
              <a:t> </a:t>
            </a:r>
            <a:r>
              <a:rPr lang="en-ZA" sz="1400" dirty="0" err="1">
                <a:hlinkClick r:id="rId9"/>
              </a:rPr>
              <a:t>Rui</a:t>
            </a:r>
            <a:r>
              <a:rPr lang="en-ZA" sz="1400" dirty="0">
                <a:hlinkClick r:id="rId9"/>
              </a:rPr>
              <a:t> Appelberg</a:t>
            </a:r>
            <a:r>
              <a:rPr lang="en-ZA" sz="1400" dirty="0"/>
              <a:t>,</a:t>
            </a:r>
            <a:r>
              <a:rPr lang="en-ZA" sz="1400" baseline="30000" dirty="0"/>
              <a:t>2</a:t>
            </a:r>
            <a:r>
              <a:rPr lang="en-ZA" sz="1400" dirty="0"/>
              <a:t> and </a:t>
            </a:r>
            <a:r>
              <a:rPr lang="en-ZA" sz="1400" dirty="0">
                <a:hlinkClick r:id="rId10"/>
              </a:rPr>
              <a:t>Peter Andersen</a:t>
            </a:r>
            <a:r>
              <a:rPr lang="en-ZA" sz="1400" baseline="30000" dirty="0"/>
              <a:t>1</a:t>
            </a:r>
            <a:r>
              <a:rPr lang="en-ZA" sz="1400" baseline="30000" dirty="0" smtClean="0"/>
              <a:t>,*</a:t>
            </a:r>
          </a:p>
          <a:p>
            <a:r>
              <a:rPr lang="en-ZA" sz="1400" dirty="0"/>
              <a:t>Infect Immun. 2002 February; 70(2): 672–678. </a:t>
            </a:r>
          </a:p>
          <a:p>
            <a:r>
              <a:rPr lang="en-ZA" sz="1400" dirty="0"/>
              <a:t>PMCID: </a:t>
            </a:r>
            <a:r>
              <a:rPr lang="en-ZA" sz="1400" dirty="0" smtClean="0"/>
              <a:t>PMC127715</a:t>
            </a:r>
            <a:endParaRPr lang="en-ZA" sz="1400" baseline="30000" dirty="0" smtClean="0"/>
          </a:p>
          <a:p>
            <a:pPr marL="285750" indent="-285750">
              <a:buFont typeface="Arial" pitchFamily="34" charset="0"/>
              <a:buChar char="•"/>
            </a:pPr>
            <a:r>
              <a:rPr lang="en-ZA" sz="1400" b="1" dirty="0">
                <a:solidFill>
                  <a:srgbClr val="FF0000"/>
                </a:solidFill>
              </a:rPr>
              <a:t>BCG elicits only a transient immune response with a low frequency of mycobacterium-specific cells and no protective immunity against </a:t>
            </a:r>
            <a:r>
              <a:rPr lang="en-ZA" sz="1400" b="1" dirty="0" smtClean="0">
                <a:solidFill>
                  <a:srgbClr val="FF0000"/>
                </a:solidFill>
              </a:rPr>
              <a:t>TB in tested mice!</a:t>
            </a:r>
          </a:p>
          <a:p>
            <a:pPr marL="285750" indent="-285750">
              <a:buFont typeface="Arial" pitchFamily="34" charset="0"/>
              <a:buChar char="•"/>
            </a:pPr>
            <a:endParaRPr lang="en-ZA" sz="1400" dirty="0"/>
          </a:p>
          <a:p>
            <a:r>
              <a:rPr lang="en-ZA" sz="1400" b="1" dirty="0" smtClean="0"/>
              <a:t>The </a:t>
            </a:r>
            <a:r>
              <a:rPr lang="en-ZA" sz="1400" b="1" dirty="0"/>
              <a:t>success and failure of BCG - implications for a novel tuberculosis vaccine.</a:t>
            </a:r>
          </a:p>
          <a:p>
            <a:r>
              <a:rPr lang="en-ZA" sz="1400" dirty="0">
                <a:hlinkClick r:id="rId11"/>
              </a:rPr>
              <a:t>Andersen P</a:t>
            </a:r>
            <a:r>
              <a:rPr lang="en-ZA" sz="1400" dirty="0"/>
              <a:t>, </a:t>
            </a:r>
            <a:r>
              <a:rPr lang="en-ZA" sz="1400" dirty="0">
                <a:hlinkClick r:id="rId12"/>
              </a:rPr>
              <a:t>Doherty TM</a:t>
            </a:r>
            <a:r>
              <a:rPr lang="en-ZA" sz="1400" dirty="0" smtClean="0"/>
              <a:t>.</a:t>
            </a:r>
          </a:p>
          <a:p>
            <a:r>
              <a:rPr lang="en-ZA" sz="1400" dirty="0">
                <a:hlinkClick r:id="rId13" tooltip="Nature reviews. Microbiology."/>
              </a:rPr>
              <a:t>Nat Rev </a:t>
            </a:r>
            <a:r>
              <a:rPr lang="en-ZA" sz="1400" dirty="0" err="1">
                <a:hlinkClick r:id="rId13" tooltip="Nature reviews. Microbiology."/>
              </a:rPr>
              <a:t>Microbiol</a:t>
            </a:r>
            <a:r>
              <a:rPr lang="en-ZA" sz="1400" dirty="0">
                <a:hlinkClick r:id="rId13" tooltip="Nature reviews. Microbiology."/>
              </a:rPr>
              <a:t>.</a:t>
            </a:r>
            <a:r>
              <a:rPr lang="en-ZA" sz="1400" dirty="0"/>
              <a:t> 2005 Aug;3(8):656-62</a:t>
            </a:r>
            <a:r>
              <a:rPr lang="en-ZA" sz="1400" dirty="0" smtClean="0"/>
              <a:t>.</a:t>
            </a:r>
            <a:endParaRPr lang="en-ZA" sz="1400" dirty="0"/>
          </a:p>
          <a:p>
            <a:pPr marL="285750" indent="-285750">
              <a:buFont typeface="Arial" pitchFamily="34" charset="0"/>
              <a:buChar char="•"/>
            </a:pPr>
            <a:r>
              <a:rPr lang="en-ZA" sz="1400" b="1" dirty="0" smtClean="0">
                <a:solidFill>
                  <a:srgbClr val="FF0000"/>
                </a:solidFill>
              </a:rPr>
              <a:t>BCG </a:t>
            </a:r>
            <a:r>
              <a:rPr lang="en-ZA" sz="1400" b="1" dirty="0">
                <a:solidFill>
                  <a:srgbClr val="FF0000"/>
                </a:solidFill>
              </a:rPr>
              <a:t>vaccine against tuberculosis (TB) has maintained its position as the world's most widely used vaccine, despite showing highly variable efficacy (0-80%) in different </a:t>
            </a:r>
            <a:r>
              <a:rPr lang="en-ZA" sz="1400" b="1" dirty="0" smtClean="0">
                <a:solidFill>
                  <a:srgbClr val="FF0000"/>
                </a:solidFill>
              </a:rPr>
              <a:t>trials.</a:t>
            </a:r>
            <a:endParaRPr lang="en-ZA" sz="1400" b="1" dirty="0">
              <a:solidFill>
                <a:srgbClr val="FF0000"/>
              </a:solidFill>
            </a:endParaRPr>
          </a:p>
        </p:txBody>
      </p:sp>
    </p:spTree>
    <p:extLst>
      <p:ext uri="{BB962C8B-B14F-4D97-AF65-F5344CB8AC3E}">
        <p14:creationId xmlns:p14="http://schemas.microsoft.com/office/powerpoint/2010/main" val="1683679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Political will: The Past and the Current: Are we breeding TB?</a:t>
            </a:r>
            <a:endParaRPr lang="en-ZA" dirty="0"/>
          </a:p>
        </p:txBody>
      </p:sp>
      <p:sp>
        <p:nvSpPr>
          <p:cNvPr id="3" name="Content Placeholder 2"/>
          <p:cNvSpPr>
            <a:spLocks noGrp="1"/>
          </p:cNvSpPr>
          <p:nvPr>
            <p:ph idx="1"/>
          </p:nvPr>
        </p:nvSpPr>
        <p:spPr>
          <a:xfrm>
            <a:off x="1043492" y="2323652"/>
            <a:ext cx="7128908" cy="3625628"/>
          </a:xfrm>
        </p:spPr>
        <p:txBody>
          <a:bodyPr>
            <a:normAutofit fontScale="77500" lnSpcReduction="20000"/>
          </a:bodyPr>
          <a:lstStyle/>
          <a:p>
            <a:r>
              <a:rPr lang="en-ZA" b="1" dirty="0"/>
              <a:t>TB is </a:t>
            </a:r>
            <a:r>
              <a:rPr lang="en-ZA" b="1" dirty="0" smtClean="0"/>
              <a:t>Preventable- </a:t>
            </a:r>
            <a:r>
              <a:rPr lang="en-ZA" b="1" dirty="0" err="1" smtClean="0"/>
              <a:t>cont</a:t>
            </a:r>
            <a:r>
              <a:rPr lang="en-ZA" b="1" dirty="0" smtClean="0"/>
              <a:t>…</a:t>
            </a:r>
          </a:p>
          <a:p>
            <a:pPr lvl="1"/>
            <a:r>
              <a:rPr lang="en-ZA" dirty="0" smtClean="0"/>
              <a:t>Intensified Case Finding</a:t>
            </a:r>
          </a:p>
          <a:p>
            <a:pPr lvl="2"/>
            <a:r>
              <a:rPr lang="en-ZA" dirty="0" smtClean="0"/>
              <a:t>Diagnosis esp. in children, PLHIV and latent TB</a:t>
            </a:r>
          </a:p>
          <a:p>
            <a:pPr lvl="1"/>
            <a:r>
              <a:rPr lang="en-ZA" dirty="0" smtClean="0"/>
              <a:t>Sustainable TB/HIV integration of services (national to grass-root)</a:t>
            </a:r>
          </a:p>
          <a:p>
            <a:pPr lvl="1"/>
            <a:r>
              <a:rPr lang="en-ZA" dirty="0" smtClean="0"/>
              <a:t>Isoniazid Preventative Therapy</a:t>
            </a:r>
          </a:p>
          <a:p>
            <a:pPr lvl="2"/>
            <a:r>
              <a:rPr lang="en-ZA" dirty="0" smtClean="0"/>
              <a:t>Ambiguous initial WHO guidelines 6- 36 months of IPT </a:t>
            </a:r>
          </a:p>
          <a:p>
            <a:pPr lvl="2"/>
            <a:r>
              <a:rPr lang="en-ZA" dirty="0" smtClean="0"/>
              <a:t>Lack of (e.g. Kenya) or recently adopted (e.g. Swaziland) IPT guidelines in NTP’s; sluggish implementation of IPT programme</a:t>
            </a:r>
          </a:p>
          <a:p>
            <a:pPr lvl="2"/>
            <a:r>
              <a:rPr lang="en-ZA" dirty="0" smtClean="0"/>
              <a:t>Failure of IPT programme in Botswana</a:t>
            </a:r>
          </a:p>
          <a:p>
            <a:pPr lvl="3"/>
            <a:r>
              <a:rPr lang="en-ZA" dirty="0" smtClean="0"/>
              <a:t>Weak data reporting tools</a:t>
            </a:r>
          </a:p>
          <a:p>
            <a:pPr lvl="3"/>
            <a:r>
              <a:rPr lang="en-ZA" dirty="0"/>
              <a:t>Limited buy in from </a:t>
            </a:r>
            <a:r>
              <a:rPr lang="en-ZA" dirty="0" smtClean="0"/>
              <a:t>HCW-does resistance arise? Is it really effective if there are short-lasting effects after prophylaxis Rx-what is the cost benefit?</a:t>
            </a:r>
            <a:endParaRPr lang="en-ZA" dirty="0"/>
          </a:p>
        </p:txBody>
      </p:sp>
    </p:spTree>
    <p:extLst>
      <p:ext uri="{BB962C8B-B14F-4D97-AF65-F5344CB8AC3E}">
        <p14:creationId xmlns:p14="http://schemas.microsoft.com/office/powerpoint/2010/main" val="3630355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Political will: The Past and the Current</a:t>
            </a:r>
            <a:endParaRPr lang="en-ZA" dirty="0"/>
          </a:p>
        </p:txBody>
      </p:sp>
      <p:sp>
        <p:nvSpPr>
          <p:cNvPr id="3" name="Content Placeholder 2"/>
          <p:cNvSpPr>
            <a:spLocks noGrp="1"/>
          </p:cNvSpPr>
          <p:nvPr>
            <p:ph idx="1"/>
          </p:nvPr>
        </p:nvSpPr>
        <p:spPr/>
        <p:txBody>
          <a:bodyPr>
            <a:normAutofit fontScale="70000" lnSpcReduction="20000"/>
          </a:bodyPr>
          <a:lstStyle/>
          <a:p>
            <a:r>
              <a:rPr lang="en-ZA" b="1" dirty="0" smtClean="0"/>
              <a:t>TB is curable</a:t>
            </a:r>
          </a:p>
          <a:p>
            <a:pPr lvl="1"/>
            <a:r>
              <a:rPr lang="en-ZA" dirty="0"/>
              <a:t>Diagnosis</a:t>
            </a:r>
          </a:p>
          <a:p>
            <a:pPr lvl="2"/>
            <a:r>
              <a:rPr lang="en-ZA" dirty="0" smtClean="0"/>
              <a:t>No </a:t>
            </a:r>
            <a:r>
              <a:rPr lang="en-ZA" dirty="0"/>
              <a:t>POC </a:t>
            </a:r>
            <a:r>
              <a:rPr lang="en-ZA" dirty="0" smtClean="0"/>
              <a:t>diagnosis which is cheap</a:t>
            </a:r>
            <a:endParaRPr lang="en-ZA" dirty="0"/>
          </a:p>
          <a:p>
            <a:pPr lvl="2"/>
            <a:r>
              <a:rPr lang="en-ZA" dirty="0"/>
              <a:t>No diagnostic machine that can diagnose TB strains that are resistant to pyrazinamide</a:t>
            </a:r>
          </a:p>
          <a:p>
            <a:pPr lvl="2"/>
            <a:r>
              <a:rPr lang="en-ZA" dirty="0" smtClean="0"/>
              <a:t>Issues: long time to diagnose </a:t>
            </a:r>
            <a:r>
              <a:rPr lang="en-ZA" dirty="0"/>
              <a:t>and initiation of the correct TB </a:t>
            </a:r>
            <a:r>
              <a:rPr lang="en-ZA" dirty="0" smtClean="0"/>
              <a:t>regimen in most settings</a:t>
            </a:r>
          </a:p>
          <a:p>
            <a:pPr lvl="2"/>
            <a:r>
              <a:rPr lang="en-ZA" dirty="0"/>
              <a:t>Screening for TB in </a:t>
            </a:r>
            <a:r>
              <a:rPr lang="en-ZA" dirty="0" smtClean="0"/>
              <a:t>PLHIV; often ad-hoc basis reporting tools is an issue too!</a:t>
            </a:r>
            <a:endParaRPr lang="en-ZA" dirty="0"/>
          </a:p>
          <a:p>
            <a:pPr lvl="1"/>
            <a:r>
              <a:rPr lang="en-ZA" sz="2000" dirty="0"/>
              <a:t>Treatment</a:t>
            </a:r>
          </a:p>
          <a:p>
            <a:pPr lvl="2"/>
            <a:r>
              <a:rPr lang="en-ZA" dirty="0" smtClean="0"/>
              <a:t>Immediate initiation of ART for PLHIV with active TB-often not done</a:t>
            </a:r>
          </a:p>
          <a:p>
            <a:pPr lvl="2"/>
            <a:r>
              <a:rPr lang="en-ZA" dirty="0" smtClean="0"/>
              <a:t>Drug stock outs e.g. Kenya-first line drug stock outs</a:t>
            </a:r>
          </a:p>
          <a:p>
            <a:pPr lvl="2"/>
            <a:r>
              <a:rPr lang="en-ZA" dirty="0" smtClean="0"/>
              <a:t>CTBC</a:t>
            </a:r>
          </a:p>
          <a:p>
            <a:pPr lvl="3"/>
            <a:r>
              <a:rPr lang="en-ZA" dirty="0" smtClean="0"/>
              <a:t>unclear operational guidelines e.g. Botswana</a:t>
            </a:r>
          </a:p>
          <a:p>
            <a:pPr lvl="3"/>
            <a:r>
              <a:rPr lang="en-ZA" dirty="0" smtClean="0"/>
              <a:t>Slow implementation of CTBC-yet has been shown to work for over a decade!</a:t>
            </a:r>
          </a:p>
          <a:p>
            <a:pPr lvl="3"/>
            <a:r>
              <a:rPr lang="en-ZA" sz="1900" dirty="0"/>
              <a:t>CHW not paid on </a:t>
            </a:r>
            <a:r>
              <a:rPr lang="en-ZA" sz="1900" dirty="0" smtClean="0"/>
              <a:t>time if ever paid or compensated</a:t>
            </a:r>
            <a:endParaRPr lang="en-ZA" sz="1900" dirty="0"/>
          </a:p>
          <a:p>
            <a:pPr marL="685800" lvl="2" indent="0">
              <a:buNone/>
            </a:pPr>
            <a:endParaRPr lang="en-ZA" dirty="0"/>
          </a:p>
          <a:p>
            <a:pPr marL="0" lvl="2" indent="0">
              <a:spcBef>
                <a:spcPts val="0"/>
              </a:spcBef>
              <a:buClrTx/>
              <a:buSzTx/>
              <a:buNone/>
              <a:defRPr/>
            </a:pPr>
            <a:endParaRPr lang="en-ZA" dirty="0"/>
          </a:p>
          <a:p>
            <a:pPr lvl="2"/>
            <a:endParaRPr lang="en-ZA" dirty="0" smtClean="0"/>
          </a:p>
        </p:txBody>
      </p:sp>
    </p:spTree>
    <p:extLst>
      <p:ext uri="{BB962C8B-B14F-4D97-AF65-F5344CB8AC3E}">
        <p14:creationId xmlns:p14="http://schemas.microsoft.com/office/powerpoint/2010/main" val="3683347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Playing </a:t>
            </a:r>
            <a:r>
              <a:rPr lang="en-ZA" dirty="0" smtClean="0"/>
              <a:t>yoyo</a:t>
            </a:r>
            <a:endParaRPr lang="en-ZA" dirty="0"/>
          </a:p>
        </p:txBody>
      </p:sp>
      <p:sp>
        <p:nvSpPr>
          <p:cNvPr id="3" name="Content Placeholder 2"/>
          <p:cNvSpPr>
            <a:spLocks noGrp="1"/>
          </p:cNvSpPr>
          <p:nvPr>
            <p:ph idx="1"/>
          </p:nvPr>
        </p:nvSpPr>
        <p:spPr/>
        <p:txBody>
          <a:bodyPr>
            <a:normAutofit fontScale="77500" lnSpcReduction="20000"/>
          </a:bodyPr>
          <a:lstStyle/>
          <a:p>
            <a:r>
              <a:rPr lang="en-ZA" dirty="0" smtClean="0"/>
              <a:t>WHO</a:t>
            </a:r>
          </a:p>
          <a:p>
            <a:pPr lvl="1"/>
            <a:r>
              <a:rPr lang="en-ZA" dirty="0" smtClean="0"/>
              <a:t>Frequent updating guidelines-instead of bold targets-Developing countries simply do not have the resources to frequently update their guidelines, these are resources that could be used in TB and overall public health system!</a:t>
            </a:r>
          </a:p>
          <a:p>
            <a:r>
              <a:rPr lang="en-ZA" dirty="0" smtClean="0"/>
              <a:t>Global Fund</a:t>
            </a:r>
          </a:p>
          <a:p>
            <a:pPr lvl="1"/>
            <a:r>
              <a:rPr lang="en-ZA" dirty="0" smtClean="0"/>
              <a:t>Delay in fund disbursement in Swaziland induced high attrition rates of CHW who play a critical in CTBC </a:t>
            </a:r>
          </a:p>
          <a:p>
            <a:pPr lvl="1"/>
            <a:r>
              <a:rPr lang="en-ZA" dirty="0" smtClean="0"/>
              <a:t>Cancellation of Round 11</a:t>
            </a:r>
          </a:p>
          <a:p>
            <a:pPr lvl="2"/>
            <a:r>
              <a:rPr lang="en-ZA" dirty="0" smtClean="0"/>
              <a:t>Huge impact on Most at risk populations (MARP) </a:t>
            </a:r>
          </a:p>
          <a:p>
            <a:pPr lvl="1"/>
            <a:r>
              <a:rPr lang="en-ZA" b="1" dirty="0">
                <a:solidFill>
                  <a:srgbClr val="FF0000"/>
                </a:solidFill>
              </a:rPr>
              <a:t>Proposed reduction in </a:t>
            </a:r>
            <a:r>
              <a:rPr lang="en-ZA" b="1" dirty="0" smtClean="0">
                <a:solidFill>
                  <a:srgbClr val="FF0000"/>
                </a:solidFill>
              </a:rPr>
              <a:t>already underfunded </a:t>
            </a:r>
            <a:r>
              <a:rPr lang="en-ZA" b="1" dirty="0">
                <a:solidFill>
                  <a:srgbClr val="FF0000"/>
                </a:solidFill>
              </a:rPr>
              <a:t>TB </a:t>
            </a:r>
            <a:r>
              <a:rPr lang="en-ZA" b="1" dirty="0" smtClean="0">
                <a:solidFill>
                  <a:srgbClr val="FF0000"/>
                </a:solidFill>
              </a:rPr>
              <a:t>budget of GF: 16% instead of about 30%</a:t>
            </a:r>
            <a:endParaRPr lang="en-ZA" b="1" dirty="0">
              <a:solidFill>
                <a:srgbClr val="FF0000"/>
              </a:solidFill>
            </a:endParaRPr>
          </a:p>
        </p:txBody>
      </p:sp>
    </p:spTree>
    <p:extLst>
      <p:ext uri="{BB962C8B-B14F-4D97-AF65-F5344CB8AC3E}">
        <p14:creationId xmlns:p14="http://schemas.microsoft.com/office/powerpoint/2010/main" val="293367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What </a:t>
            </a:r>
            <a:r>
              <a:rPr lang="en-ZA" dirty="0"/>
              <a:t>we must do?</a:t>
            </a:r>
            <a:br>
              <a:rPr lang="en-ZA" dirty="0"/>
            </a:br>
            <a:endParaRPr lang="en-ZA" dirty="0"/>
          </a:p>
        </p:txBody>
      </p:sp>
      <p:sp>
        <p:nvSpPr>
          <p:cNvPr id="3" name="Content Placeholder 2"/>
          <p:cNvSpPr>
            <a:spLocks noGrp="1"/>
          </p:cNvSpPr>
          <p:nvPr>
            <p:ph idx="1"/>
          </p:nvPr>
        </p:nvSpPr>
        <p:spPr>
          <a:xfrm>
            <a:off x="1043608" y="1916832"/>
            <a:ext cx="7200916" cy="3841652"/>
          </a:xfrm>
        </p:spPr>
        <p:txBody>
          <a:bodyPr>
            <a:normAutofit fontScale="55000" lnSpcReduction="20000"/>
          </a:bodyPr>
          <a:lstStyle/>
          <a:p>
            <a:pPr marL="342900" lvl="1"/>
            <a:r>
              <a:rPr lang="en-ZA" sz="2500" dirty="0" smtClean="0"/>
              <a:t>Embrace and implement the ZERO TB declaration</a:t>
            </a:r>
          </a:p>
          <a:p>
            <a:pPr marL="617220" lvl="2"/>
            <a:r>
              <a:rPr lang="en-ZA" sz="2500" b="1" dirty="0">
                <a:solidFill>
                  <a:srgbClr val="FF0000"/>
                </a:solidFill>
              </a:rPr>
              <a:t>Zero TB deaths, Zero New </a:t>
            </a:r>
            <a:r>
              <a:rPr lang="en-ZA" sz="2500" b="1" dirty="0" smtClean="0">
                <a:solidFill>
                  <a:srgbClr val="FF0000"/>
                </a:solidFill>
              </a:rPr>
              <a:t>Infections, Zero </a:t>
            </a:r>
            <a:r>
              <a:rPr lang="en-ZA" sz="2500" b="1" dirty="0">
                <a:solidFill>
                  <a:srgbClr val="FF0000"/>
                </a:solidFill>
              </a:rPr>
              <a:t>TB </a:t>
            </a:r>
            <a:r>
              <a:rPr lang="en-ZA" sz="2500" b="1" dirty="0" smtClean="0">
                <a:solidFill>
                  <a:srgbClr val="FF0000"/>
                </a:solidFill>
              </a:rPr>
              <a:t>suffering (Zero TB stigma)! </a:t>
            </a:r>
            <a:r>
              <a:rPr lang="en-ZA" sz="2500" b="1" dirty="0" smtClean="0">
                <a:solidFill>
                  <a:srgbClr val="FF0000"/>
                </a:solidFill>
              </a:rPr>
              <a:t>Zero tolerance to TB thriving</a:t>
            </a:r>
            <a:r>
              <a:rPr lang="en-ZA" sz="2500" b="1" dirty="0" smtClean="0">
                <a:solidFill>
                  <a:srgbClr val="FF0000"/>
                </a:solidFill>
              </a:rPr>
              <a:t>!-</a:t>
            </a:r>
          </a:p>
          <a:p>
            <a:pPr marL="827532" lvl="3"/>
            <a:r>
              <a:rPr lang="en-ZA" sz="2300" b="1" dirty="0" smtClean="0">
                <a:solidFill>
                  <a:srgbClr val="00B0F0"/>
                </a:solidFill>
              </a:rPr>
              <a:t>E.g</a:t>
            </a:r>
            <a:r>
              <a:rPr lang="en-ZA" sz="2300" b="1" dirty="0" smtClean="0">
                <a:solidFill>
                  <a:srgbClr val="00B0F0"/>
                </a:solidFill>
              </a:rPr>
              <a:t>. </a:t>
            </a:r>
            <a:r>
              <a:rPr lang="en-ZA" sz="2300" b="1" dirty="0" smtClean="0">
                <a:solidFill>
                  <a:srgbClr val="00B0F0"/>
                </a:solidFill>
              </a:rPr>
              <a:t>SA (Strategic plan includes Zero TB deaths, Zero TB stigma). KZN-management of MDR-TB treatment from 2007 </a:t>
            </a:r>
            <a:r>
              <a:rPr lang="en-ZA" sz="2300" b="1" smtClean="0">
                <a:solidFill>
                  <a:srgbClr val="00B0F0"/>
                </a:solidFill>
              </a:rPr>
              <a:t>to date.</a:t>
            </a:r>
            <a:endParaRPr lang="en-ZA" sz="2300" b="1" dirty="0" smtClean="0">
              <a:solidFill>
                <a:srgbClr val="00B0F0"/>
              </a:solidFill>
            </a:endParaRPr>
          </a:p>
          <a:p>
            <a:pPr marL="827532" lvl="3"/>
            <a:r>
              <a:rPr lang="en-ZA" sz="2500" b="1" dirty="0" smtClean="0">
                <a:solidFill>
                  <a:srgbClr val="00B0F0"/>
                </a:solidFill>
              </a:rPr>
              <a:t>US: lowest TB levels in 20 years </a:t>
            </a:r>
            <a:endParaRPr lang="en-ZA" sz="2500" b="1" dirty="0">
              <a:solidFill>
                <a:srgbClr val="00B0F0"/>
              </a:solidFill>
            </a:endParaRPr>
          </a:p>
          <a:p>
            <a:pPr marL="617220" lvl="2"/>
            <a:r>
              <a:rPr lang="en-ZA" sz="2500" dirty="0" smtClean="0"/>
              <a:t>Ensure patient and community driven solutions to TB response adapted to setting</a:t>
            </a:r>
          </a:p>
          <a:p>
            <a:pPr marL="617220" lvl="2"/>
            <a:r>
              <a:rPr lang="en-ZA" sz="2500" dirty="0"/>
              <a:t>Each Government (particularly those with high TB burden) must have ambitious targets and guidelines and sufficient committed domestic </a:t>
            </a:r>
            <a:r>
              <a:rPr lang="en-ZA" sz="2500" dirty="0" smtClean="0"/>
              <a:t>funding</a:t>
            </a:r>
          </a:p>
          <a:p>
            <a:pPr marL="617220" lvl="2"/>
            <a:r>
              <a:rPr lang="en-ZA" sz="2500" dirty="0" smtClean="0"/>
              <a:t>Multi-sectorial response: various stakeholders: increase </a:t>
            </a:r>
            <a:r>
              <a:rPr lang="en-ZA" sz="2500" b="1" dirty="0" smtClean="0">
                <a:solidFill>
                  <a:srgbClr val="FF0000"/>
                </a:solidFill>
              </a:rPr>
              <a:t>domestic funding</a:t>
            </a:r>
            <a:r>
              <a:rPr lang="en-ZA" sz="2500" dirty="0" smtClean="0"/>
              <a:t>-sensitise Ministry of Finance so as to increase domestic funding</a:t>
            </a:r>
          </a:p>
          <a:p>
            <a:pPr marL="342900" lvl="1"/>
            <a:r>
              <a:rPr lang="en-ZA" sz="2500" dirty="0" smtClean="0"/>
              <a:t>Must have fully integrated TB/HIV response; reporting </a:t>
            </a:r>
            <a:r>
              <a:rPr lang="en-ZA" sz="2500" dirty="0" smtClean="0"/>
              <a:t>tools (surveillance), </a:t>
            </a:r>
            <a:r>
              <a:rPr lang="en-ZA" sz="2500" dirty="0" smtClean="0"/>
              <a:t>governance, treatment and prevention</a:t>
            </a:r>
          </a:p>
          <a:p>
            <a:pPr marL="342900" lvl="1"/>
            <a:r>
              <a:rPr lang="en-ZA" sz="2500" dirty="0" smtClean="0"/>
              <a:t>Need committed resources </a:t>
            </a:r>
            <a:r>
              <a:rPr lang="en-ZA" sz="2500" dirty="0"/>
              <a:t>from </a:t>
            </a:r>
            <a:r>
              <a:rPr lang="en-ZA" sz="2500" b="1" dirty="0">
                <a:solidFill>
                  <a:srgbClr val="FF0000"/>
                </a:solidFill>
              </a:rPr>
              <a:t>public and private </a:t>
            </a:r>
            <a:r>
              <a:rPr lang="en-ZA" sz="2500" b="1" dirty="0" smtClean="0">
                <a:solidFill>
                  <a:srgbClr val="FF0000"/>
                </a:solidFill>
              </a:rPr>
              <a:t>sector to improve diagnostics, treatment and vaccines </a:t>
            </a:r>
            <a:r>
              <a:rPr lang="en-ZA" sz="2500" dirty="0" smtClean="0"/>
              <a:t>(for all types of TB in all groups) Improve country policies so as to rapidly adopt/register new TB drugs and ensure ease of compassionate access to newly discovered treatment regimens </a:t>
            </a:r>
          </a:p>
          <a:p>
            <a:pPr marL="365760" lvl="1" indent="0">
              <a:buNone/>
            </a:pPr>
            <a:endParaRPr lang="en-ZA" sz="2500" dirty="0"/>
          </a:p>
        </p:txBody>
      </p:sp>
    </p:spTree>
    <p:extLst>
      <p:ext uri="{BB962C8B-B14F-4D97-AF65-F5344CB8AC3E}">
        <p14:creationId xmlns:p14="http://schemas.microsoft.com/office/powerpoint/2010/main" val="2946565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What </a:t>
            </a:r>
            <a:r>
              <a:rPr lang="en-ZA" dirty="0"/>
              <a:t>we must do?</a:t>
            </a:r>
            <a:br>
              <a:rPr lang="en-ZA" dirty="0"/>
            </a:br>
            <a:endParaRPr lang="en-ZA" dirty="0"/>
          </a:p>
        </p:txBody>
      </p:sp>
      <p:sp>
        <p:nvSpPr>
          <p:cNvPr id="3" name="Content Placeholder 2"/>
          <p:cNvSpPr>
            <a:spLocks noGrp="1"/>
          </p:cNvSpPr>
          <p:nvPr>
            <p:ph idx="1"/>
          </p:nvPr>
        </p:nvSpPr>
        <p:spPr>
          <a:xfrm>
            <a:off x="1043608" y="1916832"/>
            <a:ext cx="7200916" cy="3841652"/>
          </a:xfrm>
        </p:spPr>
        <p:txBody>
          <a:bodyPr>
            <a:normAutofit fontScale="62500" lnSpcReduction="20000"/>
          </a:bodyPr>
          <a:lstStyle/>
          <a:p>
            <a:pPr marL="342900" lvl="1"/>
            <a:r>
              <a:rPr lang="en-ZA" sz="2500" b="1" dirty="0" smtClean="0">
                <a:solidFill>
                  <a:srgbClr val="FF0000"/>
                </a:solidFill>
              </a:rPr>
              <a:t>Infection Control and Intensified Case Finding are needed: we must go to war for with TB transmission!</a:t>
            </a:r>
          </a:p>
          <a:p>
            <a:r>
              <a:rPr lang="en-ZA" sz="2500" dirty="0" smtClean="0"/>
              <a:t>Develop better Preventative Therapy therapies with long lasting effects and shorter course duration</a:t>
            </a:r>
          </a:p>
          <a:p>
            <a:r>
              <a:rPr lang="en-ZA" sz="2500" dirty="0" smtClean="0"/>
              <a:t>Awareness within communities is needed! Eliminate low TB knowledge in esp. HB settings!</a:t>
            </a:r>
          </a:p>
          <a:p>
            <a:pPr lvl="1"/>
            <a:r>
              <a:rPr lang="en-ZA" sz="2500" b="1" dirty="0" smtClean="0">
                <a:solidFill>
                  <a:srgbClr val="00B0F0"/>
                </a:solidFill>
              </a:rPr>
              <a:t>NTP </a:t>
            </a:r>
            <a:r>
              <a:rPr lang="en-ZA" sz="2500" b="1" dirty="0">
                <a:solidFill>
                  <a:srgbClr val="00B0F0"/>
                </a:solidFill>
              </a:rPr>
              <a:t>in Zambia has endorsed the Three I’s TB toolkit-easy messaging </a:t>
            </a:r>
            <a:r>
              <a:rPr lang="en-ZA" sz="2500" b="1" dirty="0" smtClean="0">
                <a:solidFill>
                  <a:srgbClr val="00B0F0"/>
                </a:solidFill>
              </a:rPr>
              <a:t>for </a:t>
            </a:r>
            <a:r>
              <a:rPr lang="en-ZA" sz="2500" b="1" dirty="0">
                <a:solidFill>
                  <a:srgbClr val="00B0F0"/>
                </a:solidFill>
              </a:rPr>
              <a:t>TB prevention and treatment for </a:t>
            </a:r>
            <a:r>
              <a:rPr lang="en-ZA" sz="2500" b="1" dirty="0" smtClean="0">
                <a:solidFill>
                  <a:srgbClr val="00B0F0"/>
                </a:solidFill>
              </a:rPr>
              <a:t>communities</a:t>
            </a:r>
          </a:p>
          <a:p>
            <a:r>
              <a:rPr lang="en-ZA" sz="2500" dirty="0" smtClean="0"/>
              <a:t>Treatment</a:t>
            </a:r>
          </a:p>
          <a:p>
            <a:pPr lvl="1"/>
            <a:r>
              <a:rPr lang="en-ZA" sz="2500" dirty="0"/>
              <a:t>Drug supply: countries should avoid drug stock outs at all costs </a:t>
            </a:r>
            <a:endParaRPr lang="en-ZA" sz="2500" dirty="0" smtClean="0"/>
          </a:p>
          <a:p>
            <a:pPr lvl="1"/>
            <a:r>
              <a:rPr lang="en-ZA" sz="2500" dirty="0" smtClean="0"/>
              <a:t>Countries and preferably regions (pooled system; decrease pricing due to economies of scale) should take ownership in procuring TB drugs</a:t>
            </a:r>
          </a:p>
          <a:p>
            <a:pPr lvl="1"/>
            <a:r>
              <a:rPr lang="en-ZA" sz="2500" b="1" dirty="0">
                <a:solidFill>
                  <a:srgbClr val="00B0F0"/>
                </a:solidFill>
              </a:rPr>
              <a:t>SADC countries that are short of MDR-TB drugs source from each other</a:t>
            </a:r>
          </a:p>
          <a:p>
            <a:pPr marL="365760" lvl="1" indent="0">
              <a:buNone/>
            </a:pPr>
            <a:endParaRPr lang="en-ZA" sz="2500" dirty="0"/>
          </a:p>
        </p:txBody>
      </p:sp>
    </p:spTree>
    <p:extLst>
      <p:ext uri="{BB962C8B-B14F-4D97-AF65-F5344CB8AC3E}">
        <p14:creationId xmlns:p14="http://schemas.microsoft.com/office/powerpoint/2010/main" val="999964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700808"/>
            <a:ext cx="7024744" cy="1825272"/>
          </a:xfrm>
        </p:spPr>
        <p:txBody>
          <a:bodyPr>
            <a:normAutofit fontScale="90000"/>
          </a:bodyPr>
          <a:lstStyle/>
          <a:p>
            <a:r>
              <a:rPr lang="en-ZA" sz="1200" b="1" u="sng" dirty="0" smtClean="0"/>
              <a:t>Sign the Zero TB Declaration!</a:t>
            </a:r>
            <a:r>
              <a:rPr lang="en-ZA" sz="1200" dirty="0" smtClean="0"/>
              <a:t/>
            </a:r>
            <a:br>
              <a:rPr lang="en-ZA" sz="1200" dirty="0" smtClean="0"/>
            </a:br>
            <a:r>
              <a:rPr lang="en-ZA" sz="1200" dirty="0" smtClean="0">
                <a:solidFill>
                  <a:schemeClr val="tx1"/>
                </a:solidFill>
                <a:hlinkClick r:id="rId3"/>
              </a:rPr>
              <a:t>www.treatmentactiongroup.org/tb/advocacy/zero-declaration</a:t>
            </a:r>
            <a:r>
              <a:rPr lang="en-ZA" sz="1200" dirty="0" smtClean="0">
                <a:solidFill>
                  <a:schemeClr val="tx1"/>
                </a:solidFill>
              </a:rPr>
              <a:t/>
            </a:r>
            <a:br>
              <a:rPr lang="en-ZA" sz="1200" dirty="0" smtClean="0">
                <a:solidFill>
                  <a:schemeClr val="tx1"/>
                </a:solidFill>
              </a:rPr>
            </a:br>
            <a:r>
              <a:rPr lang="en-ZA" dirty="0" smtClean="0"/>
              <a:t/>
            </a:r>
            <a:br>
              <a:rPr lang="en-ZA" dirty="0" smtClean="0"/>
            </a:br>
            <a:r>
              <a:rPr lang="en-ZA" dirty="0" smtClean="0"/>
              <a:t>THE END</a:t>
            </a:r>
            <a:br>
              <a:rPr lang="en-ZA" dirty="0" smtClean="0"/>
            </a:br>
            <a:r>
              <a:rPr lang="en-ZA" sz="1600" dirty="0" smtClean="0">
                <a:hlinkClick r:id="rId4"/>
              </a:rPr>
              <a:t>khairunisa.suleiman@gmail.com</a:t>
            </a:r>
            <a:r>
              <a:rPr lang="en-ZA" sz="1600" dirty="0" smtClean="0"/>
              <a:t/>
            </a:r>
            <a:br>
              <a:rPr lang="en-ZA" sz="1600" dirty="0" smtClean="0"/>
            </a:br>
            <a:r>
              <a:rPr lang="en-ZA" sz="1300" dirty="0" smtClean="0"/>
              <a:t>TB activist</a:t>
            </a:r>
            <a:endParaRPr lang="en-ZA" sz="1300" dirty="0"/>
          </a:p>
        </p:txBody>
      </p:sp>
    </p:spTree>
    <p:extLst>
      <p:ext uri="{BB962C8B-B14F-4D97-AF65-F5344CB8AC3E}">
        <p14:creationId xmlns:p14="http://schemas.microsoft.com/office/powerpoint/2010/main" val="127133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Table  of Contents</a:t>
            </a:r>
            <a:endParaRPr lang="en-ZA" dirty="0"/>
          </a:p>
        </p:txBody>
      </p:sp>
      <p:sp>
        <p:nvSpPr>
          <p:cNvPr id="3" name="Content Placeholder 2"/>
          <p:cNvSpPr>
            <a:spLocks noGrp="1"/>
          </p:cNvSpPr>
          <p:nvPr>
            <p:ph idx="1"/>
          </p:nvPr>
        </p:nvSpPr>
        <p:spPr/>
        <p:txBody>
          <a:bodyPr/>
          <a:lstStyle/>
          <a:p>
            <a:r>
              <a:rPr lang="en-ZA" dirty="0" smtClean="0"/>
              <a:t>Political will: The Past and the Current!</a:t>
            </a:r>
          </a:p>
          <a:p>
            <a:r>
              <a:rPr lang="en-ZA" dirty="0" smtClean="0"/>
              <a:t>Playing yoyo</a:t>
            </a:r>
          </a:p>
          <a:p>
            <a:r>
              <a:rPr lang="en-ZA" dirty="0" smtClean="0"/>
              <a:t>What we must do?</a:t>
            </a:r>
          </a:p>
          <a:p>
            <a:endParaRPr lang="en-ZA" dirty="0" smtClean="0"/>
          </a:p>
          <a:p>
            <a:endParaRPr lang="en-ZA" dirty="0"/>
          </a:p>
        </p:txBody>
      </p:sp>
    </p:spTree>
    <p:extLst>
      <p:ext uri="{BB962C8B-B14F-4D97-AF65-F5344CB8AC3E}">
        <p14:creationId xmlns:p14="http://schemas.microsoft.com/office/powerpoint/2010/main" val="300355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Political Will: TB Response</a:t>
            </a:r>
            <a:endParaRPr lang="en-ZA" dirty="0"/>
          </a:p>
        </p:txBody>
      </p:sp>
      <p:graphicFrame>
        <p:nvGraphicFramePr>
          <p:cNvPr id="13" name="Object 12"/>
          <p:cNvGraphicFramePr>
            <a:graphicFrameLocks noChangeAspect="1"/>
          </p:cNvGraphicFramePr>
          <p:nvPr>
            <p:extLst>
              <p:ext uri="{D42A27DB-BD31-4B8C-83A1-F6EECF244321}">
                <p14:modId xmlns:p14="http://schemas.microsoft.com/office/powerpoint/2010/main" val="1763432369"/>
              </p:ext>
            </p:extLst>
          </p:nvPr>
        </p:nvGraphicFramePr>
        <p:xfrm>
          <a:off x="1475656" y="1772816"/>
          <a:ext cx="6264696" cy="4493634"/>
        </p:xfrm>
        <a:graphic>
          <a:graphicData uri="http://schemas.openxmlformats.org/presentationml/2006/ole">
            <mc:AlternateContent xmlns:mc="http://schemas.openxmlformats.org/markup-compatibility/2006">
              <mc:Choice xmlns:v="urn:schemas-microsoft-com:vml" Requires="v">
                <p:oleObj spid="_x0000_s1112" name="Document" r:id="rId4" imgW="5728114" imgH="4108717" progId="Word.Document.12">
                  <p:embed/>
                </p:oleObj>
              </mc:Choice>
              <mc:Fallback>
                <p:oleObj name="Document" r:id="rId4" imgW="5728114" imgH="4108717" progId="Word.Document.12">
                  <p:embed/>
                  <p:pic>
                    <p:nvPicPr>
                      <p:cNvPr id="0" name=""/>
                      <p:cNvPicPr/>
                      <p:nvPr/>
                    </p:nvPicPr>
                    <p:blipFill>
                      <a:blip r:embed="rId5"/>
                      <a:stretch>
                        <a:fillRect/>
                      </a:stretch>
                    </p:blipFill>
                    <p:spPr>
                      <a:xfrm>
                        <a:off x="1475656" y="1772816"/>
                        <a:ext cx="6264696" cy="4493634"/>
                      </a:xfrm>
                      <a:prstGeom prst="rect">
                        <a:avLst/>
                      </a:prstGeom>
                    </p:spPr>
                  </p:pic>
                </p:oleObj>
              </mc:Fallback>
            </mc:AlternateContent>
          </a:graphicData>
        </a:graphic>
      </p:graphicFrame>
    </p:spTree>
    <p:extLst>
      <p:ext uri="{BB962C8B-B14F-4D97-AF65-F5344CB8AC3E}">
        <p14:creationId xmlns:p14="http://schemas.microsoft.com/office/powerpoint/2010/main" val="940408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Political Will: Funding commitments-are we serious? </a:t>
            </a:r>
            <a:endParaRPr lang="en-Z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04864"/>
            <a:ext cx="4859058" cy="273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059552" y="2204864"/>
            <a:ext cx="2520280" cy="1297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Government spent US$ 1.05 million for 350 Parliament chairs in </a:t>
            </a:r>
            <a:r>
              <a:rPr lang="en-ZA" dirty="0"/>
              <a:t>2012 in </a:t>
            </a:r>
            <a:r>
              <a:rPr lang="en-ZA" dirty="0" smtClean="0"/>
              <a:t>Kenya!</a:t>
            </a:r>
            <a:endParaRPr lang="en-ZA" dirty="0"/>
          </a:p>
        </p:txBody>
      </p:sp>
      <p:sp>
        <p:nvSpPr>
          <p:cNvPr id="5" name="Rounded Rectangle 4"/>
          <p:cNvSpPr/>
          <p:nvPr/>
        </p:nvSpPr>
        <p:spPr>
          <a:xfrm>
            <a:off x="5830658" y="3632419"/>
            <a:ext cx="2808312" cy="1305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smtClean="0"/>
              <a:t>2012: TB funding shortfall in Kenya is US$ 32 million, only 41% of total TB budget was funded!</a:t>
            </a:r>
            <a:endParaRPr lang="en-ZA" dirty="0"/>
          </a:p>
        </p:txBody>
      </p:sp>
      <p:sp>
        <p:nvSpPr>
          <p:cNvPr id="6" name="Rounded Rectangle 5"/>
          <p:cNvSpPr/>
          <p:nvPr/>
        </p:nvSpPr>
        <p:spPr>
          <a:xfrm>
            <a:off x="6203568" y="5085184"/>
            <a:ext cx="237626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US$ 53 million lost to National Hospital Insurance Fund (NHIF) Scandal!</a:t>
            </a:r>
          </a:p>
        </p:txBody>
      </p:sp>
    </p:spTree>
    <p:extLst>
      <p:ext uri="{BB962C8B-B14F-4D97-AF65-F5344CB8AC3E}">
        <p14:creationId xmlns:p14="http://schemas.microsoft.com/office/powerpoint/2010/main" val="1160277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Political Will: The past and </a:t>
            </a:r>
            <a:r>
              <a:rPr lang="en-ZA" dirty="0"/>
              <a:t>current: Are we committed?</a:t>
            </a:r>
          </a:p>
        </p:txBody>
      </p:sp>
      <p:sp>
        <p:nvSpPr>
          <p:cNvPr id="3" name="Content Placeholder 2"/>
          <p:cNvSpPr>
            <a:spLocks noGrp="1"/>
          </p:cNvSpPr>
          <p:nvPr>
            <p:ph idx="1"/>
          </p:nvPr>
        </p:nvSpPr>
        <p:spPr>
          <a:xfrm>
            <a:off x="1043492" y="2323652"/>
            <a:ext cx="7272924" cy="3769644"/>
          </a:xfrm>
        </p:spPr>
        <p:txBody>
          <a:bodyPr>
            <a:normAutofit fontScale="85000" lnSpcReduction="10000"/>
          </a:bodyPr>
          <a:lstStyle/>
          <a:p>
            <a:r>
              <a:rPr lang="en-ZA" b="1" dirty="0" smtClean="0"/>
              <a:t>TB is Preventable</a:t>
            </a:r>
          </a:p>
          <a:p>
            <a:pPr lvl="1"/>
            <a:r>
              <a:rPr lang="en-ZA" dirty="0" smtClean="0"/>
              <a:t>Infection Control (IC) </a:t>
            </a:r>
          </a:p>
          <a:p>
            <a:pPr lvl="2"/>
            <a:r>
              <a:rPr lang="en-ZA" dirty="0" smtClean="0"/>
              <a:t>Health Facilities (HF); breeding grounds of TB transmission</a:t>
            </a:r>
          </a:p>
          <a:p>
            <a:pPr lvl="3"/>
            <a:r>
              <a:rPr lang="en-ZA" dirty="0" smtClean="0"/>
              <a:t>IC guidelines still in draft format in some countries </a:t>
            </a:r>
          </a:p>
          <a:p>
            <a:pPr lvl="3"/>
            <a:r>
              <a:rPr lang="en-ZA" dirty="0" smtClean="0"/>
              <a:t>Nurses go on strike in Swaziland at </a:t>
            </a:r>
            <a:r>
              <a:rPr lang="en-ZA" dirty="0" err="1" smtClean="0"/>
              <a:t>Moneni</a:t>
            </a:r>
            <a:r>
              <a:rPr lang="en-ZA" dirty="0" smtClean="0"/>
              <a:t> Hospital because of their colleagues contracting TB (May 2012)</a:t>
            </a:r>
          </a:p>
          <a:p>
            <a:pPr lvl="3"/>
            <a:r>
              <a:rPr lang="en-ZA" dirty="0" smtClean="0"/>
              <a:t>Simple renovation is needed </a:t>
            </a:r>
          </a:p>
          <a:p>
            <a:pPr lvl="3"/>
            <a:r>
              <a:rPr lang="en-ZA" dirty="0" smtClean="0"/>
              <a:t>Provision of N-95 respirators</a:t>
            </a:r>
          </a:p>
          <a:p>
            <a:pPr lvl="2"/>
            <a:r>
              <a:rPr lang="en-ZA" dirty="0" smtClean="0"/>
              <a:t>Public Transport; limited involvement of minibus drivers- “open windows” campaign </a:t>
            </a:r>
          </a:p>
          <a:p>
            <a:pPr lvl="2"/>
            <a:r>
              <a:rPr lang="en-ZA" dirty="0" smtClean="0"/>
              <a:t>Homes; Community TB care-limited PPE for treatment supporters (who may be HIV positive; vulnerability and further spread of TB)</a:t>
            </a:r>
          </a:p>
          <a:p>
            <a:pPr lvl="2"/>
            <a:r>
              <a:rPr lang="en-ZA" dirty="0" smtClean="0"/>
              <a:t>Factories; TB breeding hubs in esp. developing countries</a:t>
            </a:r>
          </a:p>
        </p:txBody>
      </p:sp>
    </p:spTree>
    <p:extLst>
      <p:ext uri="{BB962C8B-B14F-4D97-AF65-F5344CB8AC3E}">
        <p14:creationId xmlns:p14="http://schemas.microsoft.com/office/powerpoint/2010/main" val="2975112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Political Will: The Past and Current</a:t>
            </a:r>
            <a:endParaRPr lang="en-ZA" dirty="0"/>
          </a:p>
        </p:txBody>
      </p:sp>
      <p:pic>
        <p:nvPicPr>
          <p:cNvPr id="4" name="Content Placeholder 3" descr="C:\Users\Khairun\Documents\ARASA\Data Collection\Swazi\Article on WHO and TB Moneni Hospital.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060848"/>
            <a:ext cx="7560840" cy="4104456"/>
          </a:xfrm>
          <a:prstGeom prst="rect">
            <a:avLst/>
          </a:prstGeom>
          <a:noFill/>
          <a:ln>
            <a:noFill/>
          </a:ln>
        </p:spPr>
      </p:pic>
    </p:spTree>
    <p:extLst>
      <p:ext uri="{BB962C8B-B14F-4D97-AF65-F5344CB8AC3E}">
        <p14:creationId xmlns:p14="http://schemas.microsoft.com/office/powerpoint/2010/main" val="764422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Political Will: The </a:t>
            </a:r>
            <a:r>
              <a:rPr lang="en-ZA" dirty="0"/>
              <a:t>P</a:t>
            </a:r>
            <a:r>
              <a:rPr lang="en-ZA" dirty="0" smtClean="0"/>
              <a:t>ast and Current</a:t>
            </a:r>
            <a:endParaRPr lang="en-ZA" dirty="0"/>
          </a:p>
        </p:txBody>
      </p:sp>
      <p:sp>
        <p:nvSpPr>
          <p:cNvPr id="3" name="Content Placeholder 2"/>
          <p:cNvSpPr>
            <a:spLocks noGrp="1"/>
          </p:cNvSpPr>
          <p:nvPr>
            <p:ph idx="1"/>
          </p:nvPr>
        </p:nvSpPr>
        <p:spPr>
          <a:xfrm>
            <a:off x="1043492" y="2323652"/>
            <a:ext cx="7272924" cy="3769644"/>
          </a:xfrm>
        </p:spPr>
        <p:txBody>
          <a:bodyPr>
            <a:normAutofit fontScale="77500" lnSpcReduction="20000"/>
          </a:bodyPr>
          <a:lstStyle/>
          <a:p>
            <a:r>
              <a:rPr lang="en-ZA" b="1" dirty="0" smtClean="0"/>
              <a:t>TB is Preventable-</a:t>
            </a:r>
            <a:r>
              <a:rPr lang="en-ZA" b="1" dirty="0" err="1" smtClean="0"/>
              <a:t>cont</a:t>
            </a:r>
            <a:r>
              <a:rPr lang="en-ZA" b="1" dirty="0" smtClean="0"/>
              <a:t>…</a:t>
            </a:r>
          </a:p>
          <a:p>
            <a:pPr lvl="1"/>
            <a:r>
              <a:rPr lang="en-ZA" dirty="0" smtClean="0"/>
              <a:t>Infection Control (IC) </a:t>
            </a:r>
            <a:endParaRPr lang="en-ZA" dirty="0"/>
          </a:p>
          <a:p>
            <a:pPr marL="365760" lvl="1" indent="0">
              <a:buNone/>
            </a:pPr>
            <a:r>
              <a:rPr lang="en-ZA" b="1" dirty="0" smtClean="0">
                <a:solidFill>
                  <a:srgbClr val="00B0F0"/>
                </a:solidFill>
              </a:rPr>
              <a:t>“Fuelled </a:t>
            </a:r>
            <a:r>
              <a:rPr lang="en-ZA" b="1" dirty="0">
                <a:solidFill>
                  <a:srgbClr val="00B0F0"/>
                </a:solidFill>
              </a:rPr>
              <a:t>by new drug-resistant strains and the HIV/AIDS pandemic, TB is spreading like wildfire through South Africa’s mines and to the world </a:t>
            </a:r>
            <a:r>
              <a:rPr lang="en-ZA" b="1" dirty="0" smtClean="0">
                <a:solidFill>
                  <a:srgbClr val="00B0F0"/>
                </a:solidFill>
              </a:rPr>
              <a:t>beyond” </a:t>
            </a:r>
            <a:r>
              <a:rPr lang="en-ZA" b="1" dirty="0" smtClean="0">
                <a:solidFill>
                  <a:schemeClr val="accent3">
                    <a:lumMod val="75000"/>
                  </a:schemeClr>
                </a:solidFill>
              </a:rPr>
              <a:t>–Desmond Tutu, Nov 2012</a:t>
            </a:r>
          </a:p>
          <a:p>
            <a:pPr lvl="1"/>
            <a:r>
              <a:rPr lang="en-ZA" dirty="0" smtClean="0"/>
              <a:t>Mines; SADC Declaration-</a:t>
            </a:r>
          </a:p>
          <a:p>
            <a:pPr lvl="2"/>
            <a:r>
              <a:rPr lang="en-ZA" dirty="0" smtClean="0"/>
              <a:t>SA, Madagascar, Namibia, Zimbabwe heads of state have not signed!</a:t>
            </a:r>
          </a:p>
          <a:p>
            <a:pPr lvl="2"/>
            <a:r>
              <a:rPr lang="en-ZA" dirty="0" smtClean="0"/>
              <a:t>Prisons: </a:t>
            </a:r>
          </a:p>
          <a:p>
            <a:pPr lvl="3"/>
            <a:r>
              <a:rPr lang="en-ZA" dirty="0" smtClean="0"/>
              <a:t>Overcrowding e.g. SA, Malawi.</a:t>
            </a:r>
          </a:p>
          <a:p>
            <a:pPr lvl="3"/>
            <a:r>
              <a:rPr lang="en-ZA" b="1" dirty="0" smtClean="0">
                <a:solidFill>
                  <a:srgbClr val="FF0000"/>
                </a:solidFill>
              </a:rPr>
              <a:t>No policies in place to monitor TB status of inmates, (</a:t>
            </a:r>
            <a:r>
              <a:rPr lang="en-ZA" b="1" dirty="0" err="1" smtClean="0">
                <a:solidFill>
                  <a:srgbClr val="FF0000"/>
                </a:solidFill>
              </a:rPr>
              <a:t>i</a:t>
            </a:r>
            <a:r>
              <a:rPr lang="en-ZA" b="1" dirty="0" smtClean="0">
                <a:solidFill>
                  <a:srgbClr val="FF0000"/>
                </a:solidFill>
              </a:rPr>
              <a:t>) entering into prison (ii) during sentence and (iii) prior to release.</a:t>
            </a:r>
          </a:p>
          <a:p>
            <a:pPr lvl="3"/>
            <a:r>
              <a:rPr lang="en-ZA" dirty="0" smtClean="0"/>
              <a:t>Limited referral system into public HF upon release from prison.</a:t>
            </a:r>
          </a:p>
          <a:p>
            <a:pPr lvl="3"/>
            <a:r>
              <a:rPr lang="en-ZA" dirty="0" smtClean="0"/>
              <a:t>No enablers (food and transport money) provided for recently released persons, who may be financially unstable</a:t>
            </a:r>
          </a:p>
          <a:p>
            <a:pPr lvl="2"/>
            <a:endParaRPr lang="en-ZA" dirty="0"/>
          </a:p>
        </p:txBody>
      </p:sp>
    </p:spTree>
    <p:extLst>
      <p:ext uri="{BB962C8B-B14F-4D97-AF65-F5344CB8AC3E}">
        <p14:creationId xmlns:p14="http://schemas.microsoft.com/office/powerpoint/2010/main" val="3850798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Political Will: The Past and Current</a:t>
            </a:r>
          </a:p>
        </p:txBody>
      </p:sp>
      <p:pic>
        <p:nvPicPr>
          <p:cNvPr id="4" name="Content Placeholder 3" descr="Ezulwini hospital with narrow corrido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708920"/>
            <a:ext cx="3456384" cy="2592288"/>
          </a:xfrm>
          <a:prstGeom prst="rect">
            <a:avLst/>
          </a:prstGeom>
          <a:noFill/>
          <a:ln>
            <a:noFill/>
          </a:ln>
        </p:spPr>
      </p:pic>
      <p:pic>
        <p:nvPicPr>
          <p:cNvPr id="2050" name="Picture 2" descr="http://www.aljazeera.com/mritems/Images/2012/4/9/2012491337118734_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732217"/>
            <a:ext cx="3882031" cy="256899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932039" y="1741459"/>
            <a:ext cx="3552953"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err="1" smtClean="0"/>
              <a:t>Pollsmoor</a:t>
            </a:r>
            <a:r>
              <a:rPr lang="en-ZA" dirty="0" smtClean="0"/>
              <a:t> </a:t>
            </a:r>
            <a:r>
              <a:rPr lang="en-ZA" dirty="0"/>
              <a:t>Prison in SA has a TB transmission rate of 90</a:t>
            </a:r>
            <a:r>
              <a:rPr lang="en-ZA" dirty="0" smtClean="0"/>
              <a:t>%!- Robin Wood</a:t>
            </a:r>
            <a:endParaRPr lang="en-ZA" dirty="0"/>
          </a:p>
        </p:txBody>
      </p:sp>
      <p:sp>
        <p:nvSpPr>
          <p:cNvPr id="8" name="Rounded Rectangle 7"/>
          <p:cNvSpPr/>
          <p:nvPr/>
        </p:nvSpPr>
        <p:spPr>
          <a:xfrm>
            <a:off x="4932039" y="5517232"/>
            <a:ext cx="3456385"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smtClean="0"/>
              <a:t>SA prisons are overcrowded by 136% on average; </a:t>
            </a:r>
            <a:r>
              <a:rPr lang="en-ZA" b="1" dirty="0" smtClean="0">
                <a:solidFill>
                  <a:srgbClr val="FF0000"/>
                </a:solidFill>
              </a:rPr>
              <a:t>78 prisoners died of TB in 2011!</a:t>
            </a:r>
            <a:endParaRPr lang="en-ZA" b="1" dirty="0">
              <a:solidFill>
                <a:srgbClr val="FF0000"/>
              </a:solidFill>
            </a:endParaRPr>
          </a:p>
        </p:txBody>
      </p:sp>
    </p:spTree>
    <p:extLst>
      <p:ext uri="{BB962C8B-B14F-4D97-AF65-F5344CB8AC3E}">
        <p14:creationId xmlns:p14="http://schemas.microsoft.com/office/powerpoint/2010/main" val="2630504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Political will: The Past and the Current: Are we committed?</a:t>
            </a:r>
            <a:endParaRPr lang="en-ZA" dirty="0"/>
          </a:p>
        </p:txBody>
      </p:sp>
      <p:sp>
        <p:nvSpPr>
          <p:cNvPr id="3" name="Content Placeholder 2"/>
          <p:cNvSpPr>
            <a:spLocks noGrp="1"/>
          </p:cNvSpPr>
          <p:nvPr>
            <p:ph idx="1"/>
          </p:nvPr>
        </p:nvSpPr>
        <p:spPr/>
        <p:txBody>
          <a:bodyPr>
            <a:normAutofit/>
          </a:bodyPr>
          <a:lstStyle/>
          <a:p>
            <a:r>
              <a:rPr lang="en-ZA" b="1" dirty="0"/>
              <a:t>TB is </a:t>
            </a:r>
            <a:r>
              <a:rPr lang="en-ZA" b="1" dirty="0" smtClean="0"/>
              <a:t>Preventable-</a:t>
            </a:r>
            <a:r>
              <a:rPr lang="en-ZA" b="1" dirty="0" err="1" smtClean="0"/>
              <a:t>cont</a:t>
            </a:r>
            <a:r>
              <a:rPr lang="en-ZA" b="1" dirty="0" smtClean="0"/>
              <a:t>…</a:t>
            </a:r>
          </a:p>
          <a:p>
            <a:pPr lvl="1"/>
            <a:r>
              <a:rPr lang="en-ZA" dirty="0" smtClean="0"/>
              <a:t>Awareness within communities</a:t>
            </a:r>
            <a:endParaRPr lang="en-ZA" dirty="0"/>
          </a:p>
          <a:p>
            <a:pPr lvl="2"/>
            <a:r>
              <a:rPr lang="en-ZA" dirty="0" smtClean="0"/>
              <a:t>Little knowledge on TB in certain </a:t>
            </a:r>
            <a:r>
              <a:rPr lang="en-ZA" dirty="0"/>
              <a:t>c</a:t>
            </a:r>
            <a:r>
              <a:rPr lang="en-ZA" dirty="0" smtClean="0"/>
              <a:t>ommunities </a:t>
            </a:r>
          </a:p>
          <a:p>
            <a:pPr lvl="2"/>
            <a:r>
              <a:rPr lang="en-ZA" dirty="0" smtClean="0"/>
              <a:t>Communities want to be actively involved</a:t>
            </a:r>
          </a:p>
          <a:p>
            <a:pPr lvl="1"/>
            <a:r>
              <a:rPr lang="en-ZA" dirty="0" smtClean="0"/>
              <a:t>Vaccines</a:t>
            </a:r>
          </a:p>
          <a:p>
            <a:pPr lvl="2"/>
            <a:r>
              <a:rPr lang="en-ZA" dirty="0" smtClean="0"/>
              <a:t>Why BCG? </a:t>
            </a:r>
            <a:endParaRPr lang="en-ZA" dirty="0"/>
          </a:p>
          <a:p>
            <a:pPr lvl="2"/>
            <a:r>
              <a:rPr lang="en-ZA" dirty="0" smtClean="0"/>
              <a:t>Commitment to develop new vaccines was low</a:t>
            </a:r>
            <a:endParaRPr lang="en-ZA" dirty="0"/>
          </a:p>
          <a:p>
            <a:pPr marL="896112" lvl="3" indent="0">
              <a:buNone/>
            </a:pPr>
            <a:endParaRPr lang="en-ZA" dirty="0" smtClean="0"/>
          </a:p>
          <a:p>
            <a:pPr lvl="3"/>
            <a:endParaRPr lang="en-ZA" dirty="0"/>
          </a:p>
        </p:txBody>
      </p:sp>
    </p:spTree>
    <p:extLst>
      <p:ext uri="{BB962C8B-B14F-4D97-AF65-F5344CB8AC3E}">
        <p14:creationId xmlns:p14="http://schemas.microsoft.com/office/powerpoint/2010/main" val="10481529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3722</TotalTime>
  <Words>2146</Words>
  <Application>Microsoft Office PowerPoint</Application>
  <PresentationFormat>On-screen Show (4:3)</PresentationFormat>
  <Paragraphs>143</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Austin</vt:lpstr>
      <vt:lpstr>Document</vt:lpstr>
      <vt:lpstr>TB Political Will in SSA: The “Tuk Tuk” Syndrome</vt:lpstr>
      <vt:lpstr>Table  of Contents</vt:lpstr>
      <vt:lpstr>Political Will: TB Response</vt:lpstr>
      <vt:lpstr>Political Will: Funding commitments-are we serious? </vt:lpstr>
      <vt:lpstr>Political Will: The past and current: Are we committed?</vt:lpstr>
      <vt:lpstr>Political Will: The Past and Current</vt:lpstr>
      <vt:lpstr>Political Will: The Past and Current</vt:lpstr>
      <vt:lpstr>Political Will: The Past and Current</vt:lpstr>
      <vt:lpstr>Political will: The Past and the Current: Are we committed?</vt:lpstr>
      <vt:lpstr>Political will: The Past and the Current</vt:lpstr>
      <vt:lpstr>Political will: The Past and the Current: Are we breeding TB?</vt:lpstr>
      <vt:lpstr>Political will: The Past and the Current</vt:lpstr>
      <vt:lpstr>Playing yoyo</vt:lpstr>
      <vt:lpstr>What we must do? </vt:lpstr>
      <vt:lpstr>What we must do? </vt:lpstr>
      <vt:lpstr>Sign the Zero TB Declaration! www.treatmentactiongroup.org/tb/advocacy/zero-declaration  THE END khairunisa.suleiman@gmail.com TB activist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 Political Will: The Tuk Tuk Syndrome</dc:title>
  <dc:creator>Khairun</dc:creator>
  <cp:lastModifiedBy>Khairun</cp:lastModifiedBy>
  <cp:revision>172</cp:revision>
  <dcterms:created xsi:type="dcterms:W3CDTF">2012-10-29T12:07:18Z</dcterms:created>
  <dcterms:modified xsi:type="dcterms:W3CDTF">2012-11-13T09:42:58Z</dcterms:modified>
</cp:coreProperties>
</file>