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8"/>
  </p:notesMasterIdLst>
  <p:sldIdLst>
    <p:sldId id="394" r:id="rId2"/>
    <p:sldId id="395" r:id="rId3"/>
    <p:sldId id="321" r:id="rId4"/>
    <p:sldId id="320" r:id="rId5"/>
    <p:sldId id="291" r:id="rId6"/>
    <p:sldId id="301" r:id="rId7"/>
    <p:sldId id="305" r:id="rId8"/>
    <p:sldId id="302" r:id="rId9"/>
    <p:sldId id="304" r:id="rId10"/>
    <p:sldId id="405" r:id="rId11"/>
    <p:sldId id="314" r:id="rId12"/>
    <p:sldId id="317" r:id="rId13"/>
    <p:sldId id="315" r:id="rId14"/>
    <p:sldId id="296" r:id="rId15"/>
    <p:sldId id="318" r:id="rId16"/>
    <p:sldId id="337" r:id="rId17"/>
    <p:sldId id="341" r:id="rId18"/>
    <p:sldId id="402" r:id="rId19"/>
    <p:sldId id="256" r:id="rId20"/>
    <p:sldId id="265" r:id="rId21"/>
    <p:sldId id="399" r:id="rId22"/>
    <p:sldId id="260" r:id="rId23"/>
    <p:sldId id="311" r:id="rId24"/>
    <p:sldId id="310" r:id="rId25"/>
    <p:sldId id="258"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1409" autoAdjust="0"/>
    <p:restoredTop sz="94660"/>
  </p:normalViewPr>
  <p:slideViewPr>
    <p:cSldViewPr>
      <p:cViewPr>
        <p:scale>
          <a:sx n="68" d="100"/>
          <a:sy n="68" d="100"/>
        </p:scale>
        <p:origin x="-1768" y="-1160"/>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NHLS%20PC\Arnestuff\Occupational%20NHLS\ECG%20screening%2020110722%2001_Arne%20modified_20121103_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sz="1800"/>
            </a:pPr>
            <a:r>
              <a:rPr lang="en-US" sz="1800" baseline="0" dirty="0" smtClean="0"/>
              <a:t>QTcB </a:t>
            </a:r>
            <a:r>
              <a:rPr lang="en-US" sz="1800" baseline="0" dirty="0"/>
              <a:t>changes following loading with TMC </a:t>
            </a:r>
            <a:r>
              <a:rPr lang="en-US" sz="1800" baseline="0" dirty="0" smtClean="0"/>
              <a:t>207 over two weeks</a:t>
            </a:r>
            <a:endParaRPr lang="en-US" sz="1800" dirty="0"/>
          </a:p>
        </c:rich>
      </c:tx>
      <c:layout>
        <c:manualLayout>
          <c:xMode val="edge"/>
          <c:yMode val="edge"/>
          <c:x val="0.0953755852981332"/>
          <c:y val="0.0199501246882794"/>
        </c:manualLayout>
      </c:layout>
    </c:title>
    <c:plotArea>
      <c:layout>
        <c:manualLayout>
          <c:layoutTarget val="inner"/>
          <c:xMode val="edge"/>
          <c:yMode val="edge"/>
          <c:x val="0.102487233548349"/>
          <c:y val="0.138415177010852"/>
          <c:w val="0.666732875900775"/>
          <c:h val="0.695691660118543"/>
        </c:manualLayout>
      </c:layout>
      <c:lineChart>
        <c:grouping val="standard"/>
        <c:ser>
          <c:idx val="0"/>
          <c:order val="0"/>
          <c:tx>
            <c:strRef>
              <c:f>'Graph 1'!$J$1</c:f>
              <c:strCache>
                <c:ptCount val="1"/>
                <c:pt idx="0">
                  <c:v>Baseline</c:v>
                </c:pt>
              </c:strCache>
            </c:strRef>
          </c:tx>
          <c:marker>
            <c:symbol val="none"/>
          </c:marker>
          <c:cat>
            <c:numRef>
              <c:f>'Graph 1'!$B$2:$B$10</c:f>
              <c:numCache>
                <c:formatCode>d/m/yy;@</c:formatCode>
                <c:ptCount val="9"/>
                <c:pt idx="0">
                  <c:v>40728.0</c:v>
                </c:pt>
                <c:pt idx="1">
                  <c:v>40736.0</c:v>
                </c:pt>
                <c:pt idx="2">
                  <c:v>40737.0</c:v>
                </c:pt>
                <c:pt idx="3">
                  <c:v>40738.0</c:v>
                </c:pt>
                <c:pt idx="4">
                  <c:v>40739.0</c:v>
                </c:pt>
                <c:pt idx="5">
                  <c:v>40742.0</c:v>
                </c:pt>
                <c:pt idx="6">
                  <c:v>40743.0</c:v>
                </c:pt>
                <c:pt idx="7">
                  <c:v>40745.0</c:v>
                </c:pt>
                <c:pt idx="8">
                  <c:v>40746.0</c:v>
                </c:pt>
              </c:numCache>
            </c:numRef>
          </c:cat>
          <c:val>
            <c:numRef>
              <c:f>'Graph 1'!$J$2:$J$10</c:f>
              <c:numCache>
                <c:formatCode>0</c:formatCode>
                <c:ptCount val="9"/>
                <c:pt idx="0">
                  <c:v>389.734952670829</c:v>
                </c:pt>
                <c:pt idx="1">
                  <c:v>389.734952670829</c:v>
                </c:pt>
                <c:pt idx="2">
                  <c:v>389.734952670829</c:v>
                </c:pt>
                <c:pt idx="3">
                  <c:v>389.734952670829</c:v>
                </c:pt>
                <c:pt idx="4">
                  <c:v>389.734952670829</c:v>
                </c:pt>
                <c:pt idx="5">
                  <c:v>389.734952670829</c:v>
                </c:pt>
                <c:pt idx="6">
                  <c:v>389.734952670829</c:v>
                </c:pt>
                <c:pt idx="7">
                  <c:v>389.734952670829</c:v>
                </c:pt>
                <c:pt idx="8">
                  <c:v>389.734952670829</c:v>
                </c:pt>
              </c:numCache>
            </c:numRef>
          </c:val>
        </c:ser>
        <c:ser>
          <c:idx val="1"/>
          <c:order val="1"/>
          <c:tx>
            <c:strRef>
              <c:f>'Graph 1'!$K$1</c:f>
              <c:strCache>
                <c:ptCount val="1"/>
                <c:pt idx="0">
                  <c:v>Upper normal</c:v>
                </c:pt>
              </c:strCache>
            </c:strRef>
          </c:tx>
          <c:marker>
            <c:symbol val="none"/>
          </c:marker>
          <c:cat>
            <c:numRef>
              <c:f>'Graph 1'!$B$2:$B$10</c:f>
              <c:numCache>
                <c:formatCode>d/m/yy;@</c:formatCode>
                <c:ptCount val="9"/>
                <c:pt idx="0">
                  <c:v>40728.0</c:v>
                </c:pt>
                <c:pt idx="1">
                  <c:v>40736.0</c:v>
                </c:pt>
                <c:pt idx="2">
                  <c:v>40737.0</c:v>
                </c:pt>
                <c:pt idx="3">
                  <c:v>40738.0</c:v>
                </c:pt>
                <c:pt idx="4">
                  <c:v>40739.0</c:v>
                </c:pt>
                <c:pt idx="5">
                  <c:v>40742.0</c:v>
                </c:pt>
                <c:pt idx="6">
                  <c:v>40743.0</c:v>
                </c:pt>
                <c:pt idx="7">
                  <c:v>40745.0</c:v>
                </c:pt>
                <c:pt idx="8">
                  <c:v>40746.0</c:v>
                </c:pt>
              </c:numCache>
            </c:numRef>
          </c:cat>
          <c:val>
            <c:numRef>
              <c:f>'Graph 1'!$K$2:$K$10</c:f>
              <c:numCache>
                <c:formatCode>General</c:formatCode>
                <c:ptCount val="9"/>
                <c:pt idx="0">
                  <c:v>450.0</c:v>
                </c:pt>
                <c:pt idx="1">
                  <c:v>450.0</c:v>
                </c:pt>
                <c:pt idx="2">
                  <c:v>450.0</c:v>
                </c:pt>
                <c:pt idx="3">
                  <c:v>450.0</c:v>
                </c:pt>
                <c:pt idx="4">
                  <c:v>450.0</c:v>
                </c:pt>
                <c:pt idx="5">
                  <c:v>450.0</c:v>
                </c:pt>
                <c:pt idx="6">
                  <c:v>450.0</c:v>
                </c:pt>
                <c:pt idx="7">
                  <c:v>450.0</c:v>
                </c:pt>
                <c:pt idx="8">
                  <c:v>450.0</c:v>
                </c:pt>
              </c:numCache>
            </c:numRef>
          </c:val>
        </c:ser>
        <c:ser>
          <c:idx val="2"/>
          <c:order val="2"/>
          <c:tx>
            <c:strRef>
              <c:f>'Graph 1'!$L$1</c:f>
              <c:strCache>
                <c:ptCount val="1"/>
                <c:pt idx="0">
                  <c:v>Prolonged</c:v>
                </c:pt>
              </c:strCache>
            </c:strRef>
          </c:tx>
          <c:marker>
            <c:symbol val="none"/>
          </c:marker>
          <c:cat>
            <c:numRef>
              <c:f>'Graph 1'!$B$2:$B$10</c:f>
              <c:numCache>
                <c:formatCode>d/m/yy;@</c:formatCode>
                <c:ptCount val="9"/>
                <c:pt idx="0">
                  <c:v>40728.0</c:v>
                </c:pt>
                <c:pt idx="1">
                  <c:v>40736.0</c:v>
                </c:pt>
                <c:pt idx="2">
                  <c:v>40737.0</c:v>
                </c:pt>
                <c:pt idx="3">
                  <c:v>40738.0</c:v>
                </c:pt>
                <c:pt idx="4">
                  <c:v>40739.0</c:v>
                </c:pt>
                <c:pt idx="5">
                  <c:v>40742.0</c:v>
                </c:pt>
                <c:pt idx="6">
                  <c:v>40743.0</c:v>
                </c:pt>
                <c:pt idx="7">
                  <c:v>40745.0</c:v>
                </c:pt>
                <c:pt idx="8">
                  <c:v>40746.0</c:v>
                </c:pt>
              </c:numCache>
            </c:numRef>
          </c:cat>
          <c:val>
            <c:numRef>
              <c:f>'Graph 1'!$L$2:$L$10</c:f>
              <c:numCache>
                <c:formatCode>General</c:formatCode>
                <c:ptCount val="9"/>
                <c:pt idx="0">
                  <c:v>470.0</c:v>
                </c:pt>
                <c:pt idx="1">
                  <c:v>470.0</c:v>
                </c:pt>
                <c:pt idx="2">
                  <c:v>470.0</c:v>
                </c:pt>
                <c:pt idx="3">
                  <c:v>470.0</c:v>
                </c:pt>
                <c:pt idx="4">
                  <c:v>470.0</c:v>
                </c:pt>
                <c:pt idx="5">
                  <c:v>470.0</c:v>
                </c:pt>
                <c:pt idx="6">
                  <c:v>470.0</c:v>
                </c:pt>
                <c:pt idx="7">
                  <c:v>470.0</c:v>
                </c:pt>
                <c:pt idx="8">
                  <c:v>470.0</c:v>
                </c:pt>
              </c:numCache>
            </c:numRef>
          </c:val>
        </c:ser>
        <c:ser>
          <c:idx val="3"/>
          <c:order val="3"/>
          <c:tx>
            <c:strRef>
              <c:f>'Graph 1'!$M$1</c:f>
              <c:strCache>
                <c:ptCount val="1"/>
                <c:pt idx="0">
                  <c:v>Patient</c:v>
                </c:pt>
              </c:strCache>
            </c:strRef>
          </c:tx>
          <c:marker>
            <c:symbol val="none"/>
          </c:marker>
          <c:cat>
            <c:numRef>
              <c:f>'Graph 1'!$B$2:$B$10</c:f>
              <c:numCache>
                <c:formatCode>d/m/yy;@</c:formatCode>
                <c:ptCount val="9"/>
                <c:pt idx="0">
                  <c:v>40728.0</c:v>
                </c:pt>
                <c:pt idx="1">
                  <c:v>40736.0</c:v>
                </c:pt>
                <c:pt idx="2">
                  <c:v>40737.0</c:v>
                </c:pt>
                <c:pt idx="3">
                  <c:v>40738.0</c:v>
                </c:pt>
                <c:pt idx="4">
                  <c:v>40739.0</c:v>
                </c:pt>
                <c:pt idx="5">
                  <c:v>40742.0</c:v>
                </c:pt>
                <c:pt idx="6">
                  <c:v>40743.0</c:v>
                </c:pt>
                <c:pt idx="7">
                  <c:v>40745.0</c:v>
                </c:pt>
                <c:pt idx="8">
                  <c:v>40746.0</c:v>
                </c:pt>
              </c:numCache>
            </c:numRef>
          </c:cat>
          <c:val>
            <c:numRef>
              <c:f>'Graph 1'!$M$2:$M$10</c:f>
              <c:numCache>
                <c:formatCode>0</c:formatCode>
                <c:ptCount val="9"/>
                <c:pt idx="0">
                  <c:v>422.4779450821479</c:v>
                </c:pt>
                <c:pt idx="1">
                  <c:v>449.7120149145932</c:v>
                </c:pt>
                <c:pt idx="2">
                  <c:v>419.9206274206272</c:v>
                </c:pt>
                <c:pt idx="3">
                  <c:v>424.8529157249604</c:v>
                </c:pt>
                <c:pt idx="4">
                  <c:v>460.6157905183237</c:v>
                </c:pt>
                <c:pt idx="5">
                  <c:v>448.446028728973</c:v>
                </c:pt>
                <c:pt idx="6">
                  <c:v>407.6197322920545</c:v>
                </c:pt>
                <c:pt idx="7">
                  <c:v>460.8176875690328</c:v>
                </c:pt>
                <c:pt idx="8">
                  <c:v>440.0</c:v>
                </c:pt>
              </c:numCache>
            </c:numRef>
          </c:val>
        </c:ser>
        <c:dLbls/>
        <c:marker val="1"/>
        <c:axId val="654550824"/>
        <c:axId val="654554248"/>
      </c:lineChart>
      <c:dateAx>
        <c:axId val="654550824"/>
        <c:scaling>
          <c:orientation val="minMax"/>
        </c:scaling>
        <c:axPos val="b"/>
        <c:numFmt formatCode="d/m/yy;@" sourceLinked="1"/>
        <c:majorTickMark val="none"/>
        <c:tickLblPos val="nextTo"/>
        <c:txPr>
          <a:bodyPr/>
          <a:lstStyle/>
          <a:p>
            <a:pPr>
              <a:defRPr sz="1200"/>
            </a:pPr>
            <a:endParaRPr lang="en-US"/>
          </a:p>
        </c:txPr>
        <c:crossAx val="654554248"/>
        <c:crossesAt val="300.0"/>
        <c:auto val="1"/>
        <c:lblOffset val="100"/>
        <c:baseTimeUnit val="days"/>
        <c:majorUnit val="2.0"/>
        <c:majorTimeUnit val="days"/>
      </c:dateAx>
      <c:valAx>
        <c:axId val="654554248"/>
        <c:scaling>
          <c:orientation val="minMax"/>
          <c:min val="300.0"/>
        </c:scaling>
        <c:axPos val="l"/>
        <c:majorGridlines/>
        <c:title>
          <c:tx>
            <c:rich>
              <a:bodyPr/>
              <a:lstStyle/>
              <a:p>
                <a:pPr>
                  <a:defRPr sz="1600"/>
                </a:pPr>
                <a:r>
                  <a:rPr lang="en-US" sz="1600" dirty="0"/>
                  <a:t>QTcB</a:t>
                </a:r>
                <a:r>
                  <a:rPr lang="en-US" sz="1600" baseline="0" dirty="0"/>
                  <a:t> (ms)</a:t>
                </a:r>
                <a:endParaRPr lang="en-US" sz="1600" dirty="0"/>
              </a:p>
            </c:rich>
          </c:tx>
          <c:layout/>
        </c:title>
        <c:numFmt formatCode="0" sourceLinked="1"/>
        <c:majorTickMark val="none"/>
        <c:tickLblPos val="nextTo"/>
        <c:crossAx val="654550824"/>
        <c:crosses val="autoZero"/>
        <c:crossBetween val="between"/>
      </c:valAx>
    </c:plotArea>
    <c:legend>
      <c:legendPos val="r"/>
      <c:layout>
        <c:manualLayout>
          <c:xMode val="edge"/>
          <c:yMode val="edge"/>
          <c:x val="0.813789329685363"/>
          <c:y val="0.424721058992159"/>
          <c:w val="0.178914728682171"/>
          <c:h val="0.241929658344446"/>
        </c:manualLayout>
      </c:layout>
      <c:txPr>
        <a:bodyPr/>
        <a:lstStyle/>
        <a:p>
          <a:pPr>
            <a:defRPr sz="12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B8744-556C-4F6E-9D8B-742E867C402C}" type="datetimeFigureOut">
              <a:rPr lang="en-US" smtClean="0"/>
              <a:pPr/>
              <a:t>2/7/13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0A11C-F9BF-4B4F-A5F5-93EF6C327BE4}"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690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C11303-CB71-4515-9D67-773B1415D860}" type="slidenum">
              <a:rPr lang="en-US" smtClean="0"/>
              <a:pPr/>
              <a:t>18</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C11303-CB71-4515-9D67-773B1415D860}" type="slidenum">
              <a:rPr lang="en-US" smtClean="0"/>
              <a:pPr/>
              <a:t>21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A9855F-A3FB-4503-8B15-29CF11EEB0A1}" type="datetimeFigureOut">
              <a:rPr lang="en-US" smtClean="0"/>
              <a:pPr/>
              <a:t>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8996B-2429-4821-B43B-671052F1E65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9855F-A3FB-4503-8B15-29CF11EEB0A1}" type="datetimeFigureOut">
              <a:rPr lang="en-US" smtClean="0"/>
              <a:pPr/>
              <a:t>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8996B-2429-4821-B43B-671052F1E65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9855F-A3FB-4503-8B15-29CF11EEB0A1}" type="datetimeFigureOut">
              <a:rPr lang="en-US" smtClean="0"/>
              <a:pPr/>
              <a:t>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8996B-2429-4821-B43B-671052F1E65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9855F-A3FB-4503-8B15-29CF11EEB0A1}" type="datetimeFigureOut">
              <a:rPr lang="en-US" smtClean="0"/>
              <a:pPr/>
              <a:t>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8996B-2429-4821-B43B-671052F1E6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A9855F-A3FB-4503-8B15-29CF11EEB0A1}" type="datetimeFigureOut">
              <a:rPr lang="en-US" smtClean="0"/>
              <a:pPr/>
              <a:t>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8996B-2429-4821-B43B-671052F1E6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A9855F-A3FB-4503-8B15-29CF11EEB0A1}" type="datetimeFigureOut">
              <a:rPr lang="en-US" smtClean="0"/>
              <a:pPr/>
              <a:t>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8996B-2429-4821-B43B-671052F1E6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A9855F-A3FB-4503-8B15-29CF11EEB0A1}" type="datetimeFigureOut">
              <a:rPr lang="en-US" smtClean="0"/>
              <a:pPr/>
              <a:t>2/7/13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18996B-2429-4821-B43B-671052F1E6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A9855F-A3FB-4503-8B15-29CF11EEB0A1}" type="datetimeFigureOut">
              <a:rPr lang="en-US" smtClean="0"/>
              <a:pPr/>
              <a:t>2/7/13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18996B-2429-4821-B43B-671052F1E6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9855F-A3FB-4503-8B15-29CF11EEB0A1}" type="datetimeFigureOut">
              <a:rPr lang="en-US" smtClean="0"/>
              <a:pPr/>
              <a:t>2/7/13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18996B-2429-4821-B43B-671052F1E6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9855F-A3FB-4503-8B15-29CF11EEB0A1}" type="datetimeFigureOut">
              <a:rPr lang="en-US" smtClean="0"/>
              <a:pPr/>
              <a:t>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8996B-2429-4821-B43B-671052F1E6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9855F-A3FB-4503-8B15-29CF11EEB0A1}" type="datetimeFigureOut">
              <a:rPr lang="en-US" smtClean="0"/>
              <a:pPr/>
              <a:t>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8996B-2429-4821-B43B-671052F1E6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9855F-A3FB-4503-8B15-29CF11EEB0A1}" type="datetimeFigureOut">
              <a:rPr lang="en-US" smtClean="0"/>
              <a:pPr/>
              <a:t>2/7/13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8996B-2429-4821-B43B-671052F1E6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sf.org.za/publication/bedaquiline-tmc207-should-be-prioritised-drug-resistant-tb-patients-south-afric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Comic Sans MS" pitchFamily="66" charset="0"/>
              </a:rPr>
              <a:t>Occupational MDR-TB &amp; me</a:t>
            </a:r>
            <a:endParaRPr lang="en-US" dirty="0">
              <a:latin typeface="Comic Sans MS" pitchFamily="66" charset="0"/>
            </a:endParaRPr>
          </a:p>
        </p:txBody>
      </p:sp>
      <p:sp>
        <p:nvSpPr>
          <p:cNvPr id="5" name="Subtitle 4"/>
          <p:cNvSpPr>
            <a:spLocks noGrp="1"/>
          </p:cNvSpPr>
          <p:nvPr>
            <p:ph type="subTitle" idx="1"/>
          </p:nvPr>
        </p:nvSpPr>
        <p:spPr/>
        <p:txBody>
          <a:bodyPr>
            <a:normAutofit fontScale="92500" lnSpcReduction="20000"/>
          </a:bodyPr>
          <a:lstStyle/>
          <a:p>
            <a:pPr lvl="0"/>
            <a:r>
              <a:rPr lang="en-GB" i="1" dirty="0" smtClean="0"/>
              <a:t>Reaching Zero TB Deaths and Zero New TB Infections</a:t>
            </a:r>
          </a:p>
          <a:p>
            <a:pPr lvl="0"/>
            <a:r>
              <a:rPr lang="en-GB" dirty="0" smtClean="0"/>
              <a:t>Satellite Symposium, Kuala Lumpur, Malaysia</a:t>
            </a:r>
            <a:endParaRPr lang="en-US" dirty="0" smtClean="0"/>
          </a:p>
        </p:txBody>
      </p:sp>
      <p:sp>
        <p:nvSpPr>
          <p:cNvPr id="6" name="TextBox 5"/>
          <p:cNvSpPr txBox="1"/>
          <p:nvPr/>
        </p:nvSpPr>
        <p:spPr>
          <a:xfrm>
            <a:off x="152400" y="6400800"/>
            <a:ext cx="2663999" cy="369332"/>
          </a:xfrm>
          <a:prstGeom prst="rect">
            <a:avLst/>
          </a:prstGeom>
          <a:noFill/>
        </p:spPr>
        <p:txBody>
          <a:bodyPr wrap="none" rtlCol="0">
            <a:spAutoFit/>
          </a:bodyPr>
          <a:lstStyle/>
          <a:p>
            <a:r>
              <a:rPr lang="en-US" dirty="0" smtClean="0"/>
              <a:t>Dalene and Arne von Delft</a:t>
            </a:r>
            <a:endParaRPr lang="en-US" dirty="0"/>
          </a:p>
        </p:txBody>
      </p:sp>
      <p:sp>
        <p:nvSpPr>
          <p:cNvPr id="7" name="TextBox 6"/>
          <p:cNvSpPr txBox="1"/>
          <p:nvPr/>
        </p:nvSpPr>
        <p:spPr>
          <a:xfrm>
            <a:off x="7162800" y="6400800"/>
            <a:ext cx="1981568" cy="369332"/>
          </a:xfrm>
          <a:prstGeom prst="rect">
            <a:avLst/>
          </a:prstGeom>
          <a:noFill/>
        </p:spPr>
        <p:txBody>
          <a:bodyPr wrap="none" rtlCol="0">
            <a:spAutoFit/>
          </a:bodyPr>
          <a:lstStyle/>
          <a:p>
            <a:r>
              <a:rPr lang="en-GB" dirty="0" smtClean="0"/>
              <a:t>13 November 2012</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Adverse effects</a:t>
            </a:r>
            <a:endParaRPr lang="en-US" dirty="0"/>
          </a:p>
        </p:txBody>
      </p:sp>
      <p:graphicFrame>
        <p:nvGraphicFramePr>
          <p:cNvPr id="5" name="Content Placeholder 4"/>
          <p:cNvGraphicFramePr>
            <a:graphicFrameLocks noGrp="1"/>
          </p:cNvGraphicFramePr>
          <p:nvPr>
            <p:ph idx="1"/>
          </p:nvPr>
        </p:nvGraphicFramePr>
        <p:xfrm>
          <a:off x="457200" y="838201"/>
          <a:ext cx="8229600" cy="5816599"/>
        </p:xfrm>
        <a:graphic>
          <a:graphicData uri="http://schemas.openxmlformats.org/drawingml/2006/table">
            <a:tbl>
              <a:tblPr firstRow="1" bandRow="1">
                <a:tableStyleId>{5C22544A-7EE6-4342-B048-85BDC9FD1C3A}</a:tableStyleId>
              </a:tblPr>
              <a:tblGrid>
                <a:gridCol w="3733800"/>
                <a:gridCol w="4495800"/>
              </a:tblGrid>
              <a:tr h="391347">
                <a:tc>
                  <a:txBody>
                    <a:bodyPr/>
                    <a:lstStyle/>
                    <a:p>
                      <a:r>
                        <a:rPr lang="en-US" dirty="0" smtClean="0"/>
                        <a:t>Adverse effect</a:t>
                      </a:r>
                      <a:endParaRPr lang="en-US" dirty="0"/>
                    </a:p>
                  </a:txBody>
                  <a:tcPr/>
                </a:tc>
                <a:tc>
                  <a:txBody>
                    <a:bodyPr/>
                    <a:lstStyle/>
                    <a:p>
                      <a:r>
                        <a:rPr lang="en-US" dirty="0" smtClean="0"/>
                        <a:t>Management</a:t>
                      </a:r>
                      <a:endParaRPr lang="en-US" dirty="0"/>
                    </a:p>
                  </a:txBody>
                  <a:tcPr/>
                </a:tc>
              </a:tr>
              <a:tr h="1254456">
                <a:tc>
                  <a:txBody>
                    <a:bodyPr/>
                    <a:lstStyle/>
                    <a:p>
                      <a:r>
                        <a:rPr lang="en-US" dirty="0" smtClean="0"/>
                        <a:t>Nausea and vomiting, loss of appetite</a:t>
                      </a:r>
                      <a:br>
                        <a:rPr lang="en-US" dirty="0" smtClean="0"/>
                      </a:br>
                      <a:r>
                        <a:rPr lang="en-US" dirty="0" smtClean="0"/>
                        <a:t>- Day 1</a:t>
                      </a:r>
                      <a:endParaRPr lang="en-US" dirty="0"/>
                    </a:p>
                  </a:txBody>
                  <a:tcPr/>
                </a:tc>
                <a:tc>
                  <a:txBody>
                    <a:bodyPr/>
                    <a:lstStyle/>
                    <a:p>
                      <a:r>
                        <a:rPr lang="en-US" dirty="0" smtClean="0"/>
                        <a:t>Initially Metoclopramide</a:t>
                      </a:r>
                    </a:p>
                    <a:p>
                      <a:r>
                        <a:rPr lang="en-US" dirty="0" smtClean="0"/>
                        <a:t>Later  changed to Ondansetron*</a:t>
                      </a:r>
                    </a:p>
                    <a:p>
                      <a:r>
                        <a:rPr lang="en-US" dirty="0" smtClean="0"/>
                        <a:t>Started taking treatment</a:t>
                      </a:r>
                      <a:r>
                        <a:rPr lang="en-US" baseline="0" dirty="0" smtClean="0"/>
                        <a:t> at night after 2 weeks to try and sleep through the nausea</a:t>
                      </a:r>
                      <a:endParaRPr lang="en-US" dirty="0"/>
                    </a:p>
                  </a:txBody>
                  <a:tcPr/>
                </a:tc>
              </a:tr>
              <a:tr h="391347">
                <a:tc>
                  <a:txBody>
                    <a:bodyPr/>
                    <a:lstStyle/>
                    <a:p>
                      <a:r>
                        <a:rPr lang="en-US" dirty="0" smtClean="0"/>
                        <a:t>Diarrhea</a:t>
                      </a:r>
                      <a:r>
                        <a:rPr lang="en-US" baseline="0" dirty="0"/>
                        <a:t> </a:t>
                      </a:r>
                      <a:r>
                        <a:rPr lang="en-US" baseline="0" dirty="0" smtClean="0"/>
                        <a:t>– Day 1</a:t>
                      </a:r>
                      <a:endParaRPr lang="en-US" dirty="0" smtClean="0"/>
                    </a:p>
                  </a:txBody>
                  <a:tcPr/>
                </a:tc>
                <a:tc>
                  <a:txBody>
                    <a:bodyPr/>
                    <a:lstStyle/>
                    <a:p>
                      <a:r>
                        <a:rPr lang="en-US" dirty="0" smtClean="0"/>
                        <a:t>Probiotics</a:t>
                      </a:r>
                      <a:endParaRPr lang="en-US" dirty="0"/>
                    </a:p>
                  </a:txBody>
                  <a:tcPr/>
                </a:tc>
              </a:tr>
              <a:tr h="391347">
                <a:tc>
                  <a:txBody>
                    <a:bodyPr/>
                    <a:lstStyle/>
                    <a:p>
                      <a:r>
                        <a:rPr lang="en-US" dirty="0" smtClean="0"/>
                        <a:t>Peripheral Neuropathy – week</a:t>
                      </a:r>
                      <a:r>
                        <a:rPr lang="en-US" baseline="0" dirty="0" smtClean="0"/>
                        <a:t> 4</a:t>
                      </a:r>
                      <a:endParaRPr lang="en-US" dirty="0"/>
                    </a:p>
                  </a:txBody>
                  <a:tcPr/>
                </a:tc>
                <a:tc>
                  <a:txBody>
                    <a:bodyPr/>
                    <a:lstStyle/>
                    <a:p>
                      <a:r>
                        <a:rPr lang="en-US" dirty="0" smtClean="0"/>
                        <a:t>High dose Pyridoxine (75mg daily)</a:t>
                      </a:r>
                      <a:endParaRPr lang="en-US" dirty="0"/>
                    </a:p>
                  </a:txBody>
                  <a:tcPr/>
                </a:tc>
              </a:tr>
              <a:tr h="675476">
                <a:tc>
                  <a:txBody>
                    <a:bodyPr/>
                    <a:lstStyle/>
                    <a:p>
                      <a:r>
                        <a:rPr lang="en-US" dirty="0" smtClean="0"/>
                        <a:t>Vertigo and dizziness, extreme tiredness – 1st</a:t>
                      </a:r>
                      <a:r>
                        <a:rPr lang="en-US" baseline="0" dirty="0" smtClean="0"/>
                        <a:t> week</a:t>
                      </a:r>
                      <a:endParaRPr lang="en-US" dirty="0"/>
                    </a:p>
                  </a:txBody>
                  <a:tcPr/>
                </a:tc>
                <a:tc>
                  <a:txBody>
                    <a:bodyPr/>
                    <a:lstStyle/>
                    <a:p>
                      <a:r>
                        <a:rPr lang="en-US" dirty="0" smtClean="0"/>
                        <a:t>Refrained from driving and working while symptoms present</a:t>
                      </a:r>
                      <a:endParaRPr lang="en-US" dirty="0"/>
                    </a:p>
                  </a:txBody>
                  <a:tcPr/>
                </a:tc>
              </a:tr>
              <a:tr h="1254456">
                <a:tc>
                  <a:txBody>
                    <a:bodyPr/>
                    <a:lstStyle/>
                    <a:p>
                      <a:r>
                        <a:rPr lang="en-US" dirty="0" smtClean="0"/>
                        <a:t>Insomnia</a:t>
                      </a:r>
                      <a:r>
                        <a:rPr lang="en-US" baseline="0" dirty="0" smtClean="0"/>
                        <a:t> – week 2</a:t>
                      </a:r>
                      <a:r>
                        <a:rPr lang="en-US" dirty="0" smtClean="0"/>
                        <a:t/>
                      </a:r>
                      <a:br>
                        <a:rPr lang="en-US" dirty="0" smtClean="0"/>
                      </a:br>
                      <a:r>
                        <a:rPr lang="en-US" dirty="0" smtClean="0"/>
                        <a:t>Depressed</a:t>
                      </a:r>
                      <a:r>
                        <a:rPr lang="en-US" baseline="0" dirty="0" smtClean="0"/>
                        <a:t> mood</a:t>
                      </a:r>
                      <a:r>
                        <a:rPr lang="en-US" dirty="0" smtClean="0"/>
                        <a:t> – week</a:t>
                      </a:r>
                      <a:r>
                        <a:rPr lang="en-US" baseline="0" dirty="0" smtClean="0"/>
                        <a:t> 4</a:t>
                      </a:r>
                      <a:endParaRPr lang="en-US" dirty="0"/>
                    </a:p>
                  </a:txBody>
                  <a:tcPr/>
                </a:tc>
                <a:tc>
                  <a:txBody>
                    <a:bodyPr/>
                    <a:lstStyle/>
                    <a:p>
                      <a:r>
                        <a:rPr lang="en-US" dirty="0" smtClean="0"/>
                        <a:t>After 4 months of no sleep at night,</a:t>
                      </a:r>
                      <a:r>
                        <a:rPr lang="en-US" baseline="0" dirty="0" smtClean="0"/>
                        <a:t> started Zolpidem 2,5mg nocte – great improvement in sleep and daily functioning</a:t>
                      </a:r>
                    </a:p>
                    <a:p>
                      <a:r>
                        <a:rPr lang="en-US" baseline="0" dirty="0" smtClean="0"/>
                        <a:t>(caution: suicide risk)</a:t>
                      </a:r>
                      <a:endParaRPr lang="en-US" dirty="0"/>
                    </a:p>
                  </a:txBody>
                  <a:tcPr/>
                </a:tc>
              </a:tr>
              <a:tr h="391347">
                <a:tc>
                  <a:txBody>
                    <a:bodyPr/>
                    <a:lstStyle/>
                    <a:p>
                      <a:r>
                        <a:rPr lang="en-US" dirty="0" smtClean="0"/>
                        <a:t>Hypothyroidism</a:t>
                      </a:r>
                      <a:r>
                        <a:rPr lang="en-US" baseline="0" dirty="0" smtClean="0"/>
                        <a:t> ( hair loss) – w17</a:t>
                      </a:r>
                      <a:endParaRPr lang="en-US" dirty="0"/>
                    </a:p>
                  </a:txBody>
                  <a:tcPr/>
                </a:tc>
                <a:tc>
                  <a:txBody>
                    <a:bodyPr/>
                    <a:lstStyle/>
                    <a:p>
                      <a:r>
                        <a:rPr lang="en-US" dirty="0" smtClean="0"/>
                        <a:t>Eltroxin</a:t>
                      </a:r>
                      <a:endParaRPr lang="en-US" dirty="0"/>
                    </a:p>
                  </a:txBody>
                  <a:tcPr/>
                </a:tc>
              </a:tr>
              <a:tr h="391347">
                <a:tc>
                  <a:txBody>
                    <a:bodyPr/>
                    <a:lstStyle/>
                    <a:p>
                      <a:r>
                        <a:rPr lang="en-US" dirty="0" smtClean="0"/>
                        <a:t>Abdominal pain – w52</a:t>
                      </a:r>
                      <a:endParaRPr lang="en-US" dirty="0"/>
                    </a:p>
                  </a:txBody>
                  <a:tcPr/>
                </a:tc>
                <a:tc>
                  <a:txBody>
                    <a:bodyPr/>
                    <a:lstStyle/>
                    <a:p>
                      <a:r>
                        <a:rPr lang="en-US" dirty="0" smtClean="0"/>
                        <a:t>Mildly raised liver enzymes</a:t>
                      </a:r>
                      <a:endParaRPr lang="en-US" dirty="0"/>
                    </a:p>
                  </a:txBody>
                  <a:tcPr/>
                </a:tc>
              </a:tr>
              <a:tr h="675476">
                <a:tc>
                  <a:txBody>
                    <a:bodyPr/>
                    <a:lstStyle/>
                    <a:p>
                      <a:r>
                        <a:rPr lang="en-US" dirty="0" smtClean="0"/>
                        <a:t>Hyperuricaemia with arthralgia – w55</a:t>
                      </a:r>
                      <a:endParaRPr lang="en-US" dirty="0"/>
                    </a:p>
                  </a:txBody>
                  <a:tcPr/>
                </a:tc>
                <a:tc>
                  <a:txBody>
                    <a:bodyPr/>
                    <a:lstStyle/>
                    <a:p>
                      <a:r>
                        <a:rPr lang="en-US" dirty="0" smtClean="0"/>
                        <a:t>Dietary adjustment</a:t>
                      </a:r>
                    </a:p>
                    <a:p>
                      <a:r>
                        <a:rPr lang="en-US" dirty="0" smtClean="0">
                          <a:solidFill>
                            <a:srgbClr val="FF0000"/>
                          </a:solidFill>
                        </a:rPr>
                        <a:t>Stopped Ethambutol after 14 months</a:t>
                      </a:r>
                      <a:endParaRPr lang="en-US"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533400"/>
          </a:xfrm>
        </p:spPr>
        <p:txBody>
          <a:bodyPr>
            <a:noAutofit/>
          </a:bodyPr>
          <a:lstStyle/>
          <a:p>
            <a:r>
              <a:rPr lang="en-US" sz="3200" dirty="0" smtClean="0"/>
              <a:t>Audiogram at baseline</a:t>
            </a:r>
            <a:endParaRPr lang="en-US" sz="3200" dirty="0"/>
          </a:p>
        </p:txBody>
      </p:sp>
      <p:pic>
        <p:nvPicPr>
          <p:cNvPr id="5" name="Content Placeholder 4" descr="4th Audiology assessment TBH cropped.jpg"/>
          <p:cNvPicPr>
            <a:picLocks noGrp="1" noChangeAspect="1"/>
          </p:cNvPicPr>
          <p:nvPr>
            <p:ph sz="half" idx="1"/>
          </p:nvPr>
        </p:nvPicPr>
        <p:blipFill>
          <a:blip r:embed="rId2" cstate="print"/>
          <a:srcRect t="2183"/>
          <a:stretch>
            <a:fillRect/>
          </a:stretch>
        </p:blipFill>
        <p:spPr>
          <a:xfrm rot="-60000">
            <a:off x="534573" y="833983"/>
            <a:ext cx="8305800" cy="602400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4" descr="4th Audiology assessment TBH cropped.jpg"/>
          <p:cNvPicPr>
            <a:picLocks noChangeAspect="1"/>
          </p:cNvPicPr>
          <p:nvPr/>
        </p:nvPicPr>
        <p:blipFill>
          <a:blip r:embed="rId2" cstate="print"/>
          <a:srcRect t="2183"/>
          <a:stretch>
            <a:fillRect/>
          </a:stretch>
        </p:blipFill>
        <p:spPr>
          <a:xfrm rot="-60000">
            <a:off x="534573" y="833983"/>
            <a:ext cx="8305800" cy="6024007"/>
          </a:xfrm>
          <a:prstGeom prst="rect">
            <a:avLst/>
          </a:prstGeom>
        </p:spPr>
      </p:pic>
      <p:pic>
        <p:nvPicPr>
          <p:cNvPr id="6" name="Content Placeholder 5" descr="5th Audiological assessment TBH cropped.jpg"/>
          <p:cNvPicPr>
            <a:picLocks noGrp="1" noChangeAspect="1"/>
          </p:cNvPicPr>
          <p:nvPr>
            <p:ph sz="half" idx="2"/>
          </p:nvPr>
        </p:nvPicPr>
        <p:blipFill>
          <a:blip r:embed="rId3" cstate="print"/>
          <a:srcRect t="1259"/>
          <a:stretch>
            <a:fillRect/>
          </a:stretch>
        </p:blipFill>
        <p:spPr>
          <a:xfrm rot="-60000">
            <a:off x="228599" y="838200"/>
            <a:ext cx="8839201" cy="5978047"/>
          </a:xfrm>
        </p:spPr>
      </p:pic>
      <p:sp>
        <p:nvSpPr>
          <p:cNvPr id="2" name="Title 1"/>
          <p:cNvSpPr>
            <a:spLocks noGrp="1"/>
          </p:cNvSpPr>
          <p:nvPr>
            <p:ph type="title"/>
          </p:nvPr>
        </p:nvSpPr>
        <p:spPr>
          <a:xfrm>
            <a:off x="609600" y="76200"/>
            <a:ext cx="8229600" cy="533400"/>
          </a:xfrm>
        </p:spPr>
        <p:txBody>
          <a:bodyPr>
            <a:noAutofit/>
          </a:bodyPr>
          <a:lstStyle/>
          <a:p>
            <a:r>
              <a:rPr lang="en-US" sz="3200" dirty="0" smtClean="0"/>
              <a:t>Audiogram at 8 weeks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4" descr="4th Audiology assessment TBH cropped.jpg"/>
          <p:cNvPicPr>
            <a:picLocks noChangeAspect="1"/>
          </p:cNvPicPr>
          <p:nvPr/>
        </p:nvPicPr>
        <p:blipFill>
          <a:blip r:embed="rId2" cstate="print"/>
          <a:srcRect t="2183"/>
          <a:stretch>
            <a:fillRect/>
          </a:stretch>
        </p:blipFill>
        <p:spPr>
          <a:xfrm rot="-60000">
            <a:off x="534573" y="833983"/>
            <a:ext cx="8305800" cy="6024007"/>
          </a:xfrm>
          <a:prstGeom prst="rect">
            <a:avLst/>
          </a:prstGeom>
        </p:spPr>
      </p:pic>
      <p:pic>
        <p:nvPicPr>
          <p:cNvPr id="6" name="Content Placeholder 5" descr="5th Audiological assessment TBH cropped.jpg"/>
          <p:cNvPicPr>
            <a:picLocks noGrp="1" noChangeAspect="1"/>
          </p:cNvPicPr>
          <p:nvPr>
            <p:ph sz="half" idx="2"/>
          </p:nvPr>
        </p:nvPicPr>
        <p:blipFill>
          <a:blip r:embed="rId3" cstate="print"/>
          <a:srcRect t="1259"/>
          <a:stretch>
            <a:fillRect/>
          </a:stretch>
        </p:blipFill>
        <p:spPr>
          <a:xfrm rot="-60000">
            <a:off x="228599" y="838200"/>
            <a:ext cx="8839201" cy="5978047"/>
          </a:xfrm>
        </p:spPr>
      </p:pic>
      <p:sp>
        <p:nvSpPr>
          <p:cNvPr id="9" name="Title 8"/>
          <p:cNvSpPr>
            <a:spLocks noGrp="1"/>
          </p:cNvSpPr>
          <p:nvPr>
            <p:ph type="title"/>
          </p:nvPr>
        </p:nvSpPr>
        <p:spPr/>
        <p:txBody>
          <a:bodyPr/>
          <a:lstStyle/>
          <a:p>
            <a:endParaRPr lang="en-US" dirty="0"/>
          </a:p>
        </p:txBody>
      </p:sp>
      <p:pic>
        <p:nvPicPr>
          <p:cNvPr id="10" name="Picture 2"/>
          <p:cNvPicPr>
            <a:picLocks noChangeAspect="1" noChangeArrowheads="1"/>
          </p:cNvPicPr>
          <p:nvPr/>
        </p:nvPicPr>
        <p:blipFill>
          <a:blip r:embed="rId4" cstate="print"/>
          <a:srcRect l="13244" t="14583" r="31479" b="9375"/>
          <a:stretch>
            <a:fillRect/>
          </a:stretch>
        </p:blipFill>
        <p:spPr bwMode="auto">
          <a:xfrm>
            <a:off x="304800" y="685800"/>
            <a:ext cx="9144000" cy="6400800"/>
          </a:xfrm>
          <a:prstGeom prst="rect">
            <a:avLst/>
          </a:prstGeom>
          <a:noFill/>
          <a:ln w="9525">
            <a:noFill/>
            <a:miter lim="800000"/>
            <a:headEnd/>
            <a:tailEnd/>
          </a:ln>
        </p:spPr>
      </p:pic>
      <p:sp>
        <p:nvSpPr>
          <p:cNvPr id="11" name="Title 1"/>
          <p:cNvSpPr txBox="1">
            <a:spLocks/>
          </p:cNvSpPr>
          <p:nvPr/>
        </p:nvSpPr>
        <p:spPr>
          <a:xfrm>
            <a:off x="609600" y="76200"/>
            <a:ext cx="8229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Audiogram at 10 weeks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cropped OA emissions.jpg"/>
          <p:cNvPicPr>
            <a:picLocks noChangeAspect="1"/>
          </p:cNvPicPr>
          <p:nvPr/>
        </p:nvPicPr>
        <p:blipFill>
          <a:blip r:embed="rId2" cstate="print"/>
          <a:stretch>
            <a:fillRect/>
          </a:stretch>
        </p:blipFill>
        <p:spPr>
          <a:xfrm>
            <a:off x="381001" y="304800"/>
            <a:ext cx="8229600" cy="633523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Difficult decision – rather deaf than dead?</a:t>
            </a:r>
            <a:br>
              <a:rPr lang="en-US" sz="3600" dirty="0" smtClean="0"/>
            </a:br>
            <a:r>
              <a:rPr lang="en-US" sz="3600" dirty="0" smtClean="0"/>
              <a:t>“Un-informed consent” </a:t>
            </a:r>
            <a:endParaRPr lang="en-US" sz="3600" dirty="0"/>
          </a:p>
        </p:txBody>
      </p:sp>
      <p:pic>
        <p:nvPicPr>
          <p:cNvPr id="45058" name="Picture 2"/>
          <p:cNvPicPr>
            <a:picLocks noGrp="1" noChangeAspect="1" noChangeArrowheads="1"/>
          </p:cNvPicPr>
          <p:nvPr>
            <p:ph idx="1"/>
          </p:nvPr>
        </p:nvPicPr>
        <p:blipFill>
          <a:blip r:embed="rId2" cstate="print"/>
          <a:srcRect/>
          <a:stretch>
            <a:fillRect/>
          </a:stretch>
        </p:blipFill>
        <p:spPr bwMode="auto">
          <a:xfrm>
            <a:off x="1" y="1817036"/>
            <a:ext cx="9144000" cy="3364564"/>
          </a:xfrm>
          <a:prstGeom prst="rect">
            <a:avLst/>
          </a:prstGeom>
          <a:noFill/>
          <a:ln w="9525">
            <a:noFill/>
            <a:miter lim="800000"/>
            <a:headEnd/>
            <a:tailEnd/>
          </a:ln>
        </p:spPr>
      </p:pic>
      <p:sp>
        <p:nvSpPr>
          <p:cNvPr id="5" name="Footer Placeholder 4"/>
          <p:cNvSpPr>
            <a:spLocks noGrp="1"/>
          </p:cNvSpPr>
          <p:nvPr>
            <p:ph type="ftr" sz="quarter" idx="11"/>
          </p:nvPr>
        </p:nvSpPr>
        <p:spPr>
          <a:xfrm>
            <a:off x="838200" y="6356350"/>
            <a:ext cx="7696200" cy="365125"/>
          </a:xfrm>
        </p:spPr>
        <p:txBody>
          <a:bodyPr/>
          <a:lstStyle/>
          <a:p>
            <a:r>
              <a:rPr lang="en-US" dirty="0" smtClean="0"/>
              <a:t>Seddon and Schaaf et al. </a:t>
            </a:r>
            <a:r>
              <a:rPr lang="en-US" b="1" dirty="0" smtClean="0"/>
              <a:t>Hearing loss in patients on treatment for drug‐resistant tuberculosis. </a:t>
            </a:r>
            <a:r>
              <a:rPr lang="en-US" b="1" i="1" dirty="0" smtClean="0"/>
              <a:t>ERJ Express. June 2012</a:t>
            </a:r>
            <a:endParaRPr lang="en-US" dirty="0"/>
          </a:p>
        </p:txBody>
      </p:sp>
      <p:sp>
        <p:nvSpPr>
          <p:cNvPr id="6" name="TextBox 5"/>
          <p:cNvSpPr txBox="1"/>
          <p:nvPr/>
        </p:nvSpPr>
        <p:spPr>
          <a:xfrm>
            <a:off x="228600" y="5257800"/>
            <a:ext cx="8686800" cy="523220"/>
          </a:xfrm>
          <a:prstGeom prst="rect">
            <a:avLst/>
          </a:prstGeom>
          <a:noFill/>
        </p:spPr>
        <p:txBody>
          <a:bodyPr wrap="square" rtlCol="0">
            <a:spAutoFit/>
          </a:bodyPr>
          <a:lstStyle/>
          <a:p>
            <a:r>
              <a:rPr lang="en-US" sz="2800" dirty="0" smtClean="0"/>
              <a:t>18 – 61.5 % ototoxicity but differing methodology</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anybody hear me?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Occupational health nurse also had MDR TB – deaf overnight; one of two recent examples</a:t>
            </a:r>
          </a:p>
          <a:p>
            <a:pPr lvl="1"/>
            <a:r>
              <a:rPr lang="en-US" dirty="0" smtClean="0"/>
              <a:t>Unable to use stethoscope despite bilateral cochlear implants</a:t>
            </a:r>
          </a:p>
          <a:p>
            <a:pPr lvl="1"/>
            <a:r>
              <a:rPr lang="en-US" dirty="0" smtClean="0"/>
              <a:t>Music sounds like ‘tin’</a:t>
            </a:r>
          </a:p>
          <a:p>
            <a:r>
              <a:rPr lang="en-US" dirty="0" smtClean="0"/>
              <a:t>I listened to music non-stop for days…</a:t>
            </a:r>
          </a:p>
          <a:p>
            <a:pPr>
              <a:buNone/>
            </a:pPr>
            <a:r>
              <a:rPr lang="en-US" i="1" dirty="0" smtClean="0"/>
              <a:t>Will I ever be able to practice as a clinician without a stethoscope?</a:t>
            </a:r>
            <a:br>
              <a:rPr lang="en-US" i="1" dirty="0" smtClean="0"/>
            </a:br>
            <a:endParaRPr lang="en-US" i="1" dirty="0" smtClean="0"/>
          </a:p>
          <a:p>
            <a:r>
              <a:rPr lang="en-US" dirty="0" smtClean="0"/>
              <a:t>Peak and trough level monitoring – value?</a:t>
            </a:r>
            <a:r>
              <a:rPr lang="en-US" dirty="0" smtClean="0">
                <a:solidFill>
                  <a:srgbClr val="FF0000"/>
                </a:solidFill>
              </a:rPr>
              <a:t> </a:t>
            </a:r>
            <a:endParaRPr lang="en-US" dirty="0" smtClean="0"/>
          </a:p>
          <a:p>
            <a:r>
              <a:rPr lang="en-US" u="sng" dirty="0" smtClean="0"/>
              <a:t>Genetic screening: </a:t>
            </a:r>
            <a:r>
              <a:rPr lang="en-US" dirty="0" smtClean="0"/>
              <a:t> susceptibility to aminoglycoside induced ototoxicity</a:t>
            </a:r>
            <a:endParaRPr lang="en-US" u="sng" dirty="0" smtClean="0"/>
          </a:p>
          <a:p>
            <a:r>
              <a:rPr lang="en-US" dirty="0" smtClean="0"/>
              <a:t>MT-RNR1 gene: negative for following mutations:</a:t>
            </a:r>
          </a:p>
          <a:p>
            <a:pPr lvl="1"/>
            <a:r>
              <a:rPr lang="en-US" dirty="0" smtClean="0"/>
              <a:t>A827G, </a:t>
            </a:r>
            <a:r>
              <a:rPr lang="en-US" b="1" dirty="0" smtClean="0"/>
              <a:t>961delT</a:t>
            </a:r>
            <a:r>
              <a:rPr lang="en-US" dirty="0" smtClean="0"/>
              <a:t>, </a:t>
            </a:r>
            <a:r>
              <a:rPr lang="en-US" b="1" dirty="0" smtClean="0"/>
              <a:t>T1095C</a:t>
            </a:r>
            <a:r>
              <a:rPr lang="en-US" dirty="0" smtClean="0"/>
              <a:t>, T1291C, </a:t>
            </a:r>
            <a:r>
              <a:rPr lang="en-US" b="1" dirty="0" smtClean="0"/>
              <a:t>C1494T</a:t>
            </a:r>
            <a:r>
              <a:rPr lang="en-US" dirty="0" smtClean="0"/>
              <a:t> and </a:t>
            </a:r>
            <a:r>
              <a:rPr lang="en-US" b="1" dirty="0" smtClean="0"/>
              <a:t>A1555G</a:t>
            </a:r>
            <a:endParaRPr lang="en-US" dirty="0" smtClean="0"/>
          </a:p>
          <a:p>
            <a:r>
              <a:rPr lang="en-US" dirty="0" smtClean="0"/>
              <a:t>Also of limited value - patients who screen negative still develop hearing loss, just not as rapidly</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 real options to choose from</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Why screen for hearing loss if no alternatives in any case?</a:t>
            </a:r>
          </a:p>
          <a:p>
            <a:pPr lvl="1"/>
            <a:r>
              <a:rPr lang="en-US" dirty="0" smtClean="0"/>
              <a:t>Drug Holiday? Contentious: ?delaying the inevitable</a:t>
            </a:r>
          </a:p>
          <a:p>
            <a:pPr lvl="1"/>
            <a:r>
              <a:rPr lang="en-US" dirty="0" smtClean="0"/>
              <a:t>Reduced dosing interval: no proven benefit *</a:t>
            </a:r>
            <a:endParaRPr lang="en-US" dirty="0" smtClean="0">
              <a:solidFill>
                <a:srgbClr val="FF0000"/>
              </a:solidFill>
            </a:endParaRPr>
          </a:p>
          <a:p>
            <a:pPr lvl="1"/>
            <a:r>
              <a:rPr lang="en-US" dirty="0" smtClean="0"/>
              <a:t>Surgery: not for 1</a:t>
            </a:r>
            <a:r>
              <a:rPr lang="en-US" baseline="30000" dirty="0" smtClean="0"/>
              <a:t>st</a:t>
            </a:r>
            <a:r>
              <a:rPr lang="en-US" dirty="0" smtClean="0"/>
              <a:t> infection</a:t>
            </a:r>
          </a:p>
          <a:p>
            <a:pPr lvl="1"/>
            <a:r>
              <a:rPr lang="en-US" dirty="0" smtClean="0"/>
              <a:t>Capreomycin: kept in “reserve” (but </a:t>
            </a:r>
            <a:r>
              <a:rPr lang="en-US" dirty="0" smtClean="0">
                <a:solidFill>
                  <a:srgbClr val="FF0000"/>
                </a:solidFill>
              </a:rPr>
              <a:t>rrs1400 mutation affects kanamycin, amikacin and </a:t>
            </a:r>
            <a:r>
              <a:rPr lang="en-US" dirty="0" err="1" smtClean="0">
                <a:solidFill>
                  <a:srgbClr val="FF0000"/>
                </a:solidFill>
              </a:rPr>
              <a:t>capreomycin</a:t>
            </a:r>
            <a:r>
              <a:rPr lang="en-US" dirty="0" smtClean="0">
                <a:solidFill>
                  <a:srgbClr val="FF0000"/>
                </a:solidFill>
              </a:rPr>
              <a:t>?)</a:t>
            </a:r>
            <a:endParaRPr lang="en-US" dirty="0" smtClean="0"/>
          </a:p>
          <a:p>
            <a:r>
              <a:rPr lang="en-US" dirty="0" smtClean="0"/>
              <a:t>Stop at own risk…what a “choice”!</a:t>
            </a:r>
          </a:p>
          <a:p>
            <a:pPr lvl="1"/>
            <a:r>
              <a:rPr lang="en-US" dirty="0" smtClean="0"/>
              <a:t>Culture conversion within 2 weeks  of treatment initiation with consecutive negative cultures</a:t>
            </a:r>
          </a:p>
          <a:p>
            <a:pPr lvl="1"/>
            <a:r>
              <a:rPr lang="en-US" dirty="0" smtClean="0"/>
              <a:t>CXR improved rapidly – only fibrovascular scarring</a:t>
            </a:r>
          </a:p>
          <a:p>
            <a:pPr lvl="1"/>
            <a:r>
              <a:rPr lang="en-US" dirty="0" smtClean="0"/>
              <a:t>Excellent compliance and support</a:t>
            </a:r>
          </a:p>
          <a:p>
            <a:r>
              <a:rPr lang="en-US" dirty="0" smtClean="0"/>
              <a:t>Hope of a back-up plan?</a:t>
            </a:r>
          </a:p>
          <a:p>
            <a:endParaRPr lang="en-US" dirty="0"/>
          </a:p>
        </p:txBody>
      </p:sp>
      <p:sp>
        <p:nvSpPr>
          <p:cNvPr id="4" name="Footer Placeholder 3"/>
          <p:cNvSpPr>
            <a:spLocks noGrp="1"/>
          </p:cNvSpPr>
          <p:nvPr>
            <p:ph type="ftr" sz="quarter" idx="11"/>
          </p:nvPr>
        </p:nvSpPr>
        <p:spPr>
          <a:xfrm>
            <a:off x="0" y="6264275"/>
            <a:ext cx="8686800" cy="517525"/>
          </a:xfrm>
        </p:spPr>
        <p:txBody>
          <a:bodyPr/>
          <a:lstStyle/>
          <a:p>
            <a:r>
              <a:rPr lang="en-US" dirty="0" smtClean="0"/>
              <a:t>*Peloquin et al. Aminoglycoside toxicity: daily versus thrice‐weekly dosing for treatment of mycobacterial diseases. </a:t>
            </a:r>
            <a:r>
              <a:rPr lang="en-US" i="1" dirty="0" smtClean="0"/>
              <a:t>Clin Infect Dis 2004</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 name="Right Triangle 115"/>
          <p:cNvSpPr/>
          <p:nvPr/>
        </p:nvSpPr>
        <p:spPr>
          <a:xfrm>
            <a:off x="2590800" y="2374900"/>
            <a:ext cx="304800" cy="914400"/>
          </a:xfrm>
          <a:prstGeom prst="r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Rectangle 59"/>
          <p:cNvSpPr/>
          <p:nvPr/>
        </p:nvSpPr>
        <p:spPr>
          <a:xfrm>
            <a:off x="1879600" y="2832100"/>
            <a:ext cx="863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p:nvSpPr>
        <p:spPr>
          <a:xfrm>
            <a:off x="1879600" y="3505200"/>
            <a:ext cx="6659563"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7" name="Rectangle 116"/>
          <p:cNvSpPr/>
          <p:nvPr/>
        </p:nvSpPr>
        <p:spPr>
          <a:xfrm rot="10800000">
            <a:off x="1874838" y="3200400"/>
            <a:ext cx="4297362" cy="7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 name="Rectangle 152"/>
          <p:cNvSpPr/>
          <p:nvPr/>
        </p:nvSpPr>
        <p:spPr>
          <a:xfrm>
            <a:off x="1879200" y="2362200"/>
            <a:ext cx="228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7" name="Rectangle 136"/>
          <p:cNvSpPr/>
          <p:nvPr/>
        </p:nvSpPr>
        <p:spPr>
          <a:xfrm>
            <a:off x="2016000" y="2362200"/>
            <a:ext cx="576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233363" y="3505200"/>
            <a:ext cx="1079500" cy="457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4" name="Right Triangle 143"/>
          <p:cNvSpPr/>
          <p:nvPr/>
        </p:nvSpPr>
        <p:spPr>
          <a:xfrm rot="16200000">
            <a:off x="1333538" y="3424200"/>
            <a:ext cx="457200" cy="619200"/>
          </a:xfrm>
          <a:prstGeom prst="r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Rectangle 47"/>
          <p:cNvSpPr/>
          <p:nvPr/>
        </p:nvSpPr>
        <p:spPr>
          <a:xfrm>
            <a:off x="241300" y="3962400"/>
            <a:ext cx="360363" cy="5032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85" name="Title 128"/>
          <p:cNvSpPr>
            <a:spLocks noGrp="1"/>
          </p:cNvSpPr>
          <p:nvPr>
            <p:ph type="title"/>
          </p:nvPr>
        </p:nvSpPr>
        <p:spPr>
          <a:xfrm>
            <a:off x="457200" y="-228600"/>
            <a:ext cx="8229600" cy="1143000"/>
          </a:xfrm>
        </p:spPr>
        <p:txBody>
          <a:bodyPr/>
          <a:lstStyle/>
          <a:p>
            <a:r>
              <a:rPr lang="en-US" sz="2800" dirty="0" smtClean="0"/>
              <a:t>MDR-TB timeline - </a:t>
            </a:r>
            <a:r>
              <a:rPr lang="en-US" sz="2800" dirty="0" err="1" smtClean="0"/>
              <a:t>DvD</a:t>
            </a:r>
            <a:r>
              <a:rPr lang="en-US" sz="2800" dirty="0" smtClean="0"/>
              <a:t> </a:t>
            </a:r>
          </a:p>
        </p:txBody>
      </p:sp>
      <p:sp>
        <p:nvSpPr>
          <p:cNvPr id="3084" name="TextBox 113"/>
          <p:cNvSpPr txBox="1">
            <a:spLocks noChangeArrowheads="1"/>
          </p:cNvSpPr>
          <p:nvPr/>
        </p:nvSpPr>
        <p:spPr bwMode="auto">
          <a:xfrm>
            <a:off x="2598738" y="4800600"/>
            <a:ext cx="1295400" cy="215444"/>
          </a:xfrm>
          <a:prstGeom prst="rect">
            <a:avLst/>
          </a:prstGeom>
          <a:noFill/>
          <a:ln w="9525">
            <a:noFill/>
            <a:miter lim="800000"/>
            <a:headEnd/>
            <a:tailEnd/>
          </a:ln>
        </p:spPr>
        <p:txBody>
          <a:bodyPr>
            <a:spAutoFit/>
          </a:bodyPr>
          <a:lstStyle/>
          <a:p>
            <a:r>
              <a:rPr lang="en-US" sz="800" b="1" dirty="0">
                <a:solidFill>
                  <a:srgbClr val="FF0000"/>
                </a:solidFill>
              </a:rPr>
              <a:t> </a:t>
            </a:r>
            <a:r>
              <a:rPr lang="en-US" sz="800" b="1" dirty="0" smtClean="0">
                <a:solidFill>
                  <a:srgbClr val="FF0000"/>
                </a:solidFill>
              </a:rPr>
              <a:t>w10…WHAT NOW?</a:t>
            </a:r>
            <a:endParaRPr lang="en-US" sz="800" b="1" dirty="0">
              <a:solidFill>
                <a:srgbClr val="FF0000"/>
              </a:solidFill>
            </a:endParaRPr>
          </a:p>
        </p:txBody>
      </p:sp>
      <p:cxnSp>
        <p:nvCxnSpPr>
          <p:cNvPr id="62" name="Straight Connector 61"/>
          <p:cNvCxnSpPr/>
          <p:nvPr/>
        </p:nvCxnSpPr>
        <p:spPr>
          <a:xfrm>
            <a:off x="1833563" y="1981200"/>
            <a:ext cx="0" cy="19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333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363" y="70866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398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494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19304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3114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6924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30527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34337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38147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41957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45212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49022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52832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56642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p:nvSpPr>
        <p:spPr>
          <a:xfrm>
            <a:off x="55118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58721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62531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p:nvSpPr>
        <p:spPr>
          <a:xfrm>
            <a:off x="66341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70151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73406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p:nvSpPr>
        <p:spPr>
          <a:xfrm>
            <a:off x="77216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p:nvSpPr>
        <p:spPr>
          <a:xfrm>
            <a:off x="81026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p:nvSpPr>
        <p:spPr>
          <a:xfrm>
            <a:off x="84836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04" name="TextBox 28"/>
          <p:cNvSpPr txBox="1">
            <a:spLocks noChangeArrowheads="1"/>
          </p:cNvSpPr>
          <p:nvPr/>
        </p:nvSpPr>
        <p:spPr bwMode="auto">
          <a:xfrm>
            <a:off x="-19050" y="4813300"/>
            <a:ext cx="909638" cy="215900"/>
          </a:xfrm>
          <a:prstGeom prst="rect">
            <a:avLst/>
          </a:prstGeom>
          <a:noFill/>
          <a:ln w="9525">
            <a:noFill/>
            <a:miter lim="800000"/>
            <a:headEnd/>
            <a:tailEnd/>
          </a:ln>
        </p:spPr>
        <p:txBody>
          <a:bodyPr wrap="none">
            <a:spAutoFit/>
          </a:bodyPr>
          <a:lstStyle/>
          <a:p>
            <a:r>
              <a:rPr lang="en-US" sz="800" dirty="0"/>
              <a:t>-16w, Aug 2010</a:t>
            </a:r>
          </a:p>
        </p:txBody>
      </p:sp>
      <p:cxnSp>
        <p:nvCxnSpPr>
          <p:cNvPr id="33" name="Straight Connector 32"/>
          <p:cNvCxnSpPr/>
          <p:nvPr/>
        </p:nvCxnSpPr>
        <p:spPr>
          <a:xfrm>
            <a:off x="233363" y="3971925"/>
            <a:ext cx="0" cy="828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06" name="TextBox 37"/>
          <p:cNvSpPr txBox="1">
            <a:spLocks noChangeArrowheads="1"/>
          </p:cNvSpPr>
          <p:nvPr/>
        </p:nvSpPr>
        <p:spPr bwMode="auto">
          <a:xfrm>
            <a:off x="457200" y="3657600"/>
            <a:ext cx="677863" cy="215900"/>
          </a:xfrm>
          <a:prstGeom prst="rect">
            <a:avLst/>
          </a:prstGeom>
          <a:noFill/>
          <a:ln w="9525">
            <a:noFill/>
            <a:miter lim="800000"/>
            <a:headEnd/>
            <a:tailEnd/>
          </a:ln>
        </p:spPr>
        <p:txBody>
          <a:bodyPr wrap="none">
            <a:spAutoFit/>
          </a:bodyPr>
          <a:lstStyle/>
          <a:p>
            <a:r>
              <a:rPr lang="en-US" sz="800" dirty="0"/>
              <a:t>Exposure?</a:t>
            </a:r>
          </a:p>
        </p:txBody>
      </p:sp>
      <p:sp>
        <p:nvSpPr>
          <p:cNvPr id="3116" name="TextBox 43"/>
          <p:cNvSpPr txBox="1">
            <a:spLocks noChangeArrowheads="1"/>
          </p:cNvSpPr>
          <p:nvPr/>
        </p:nvSpPr>
        <p:spPr bwMode="auto">
          <a:xfrm>
            <a:off x="1604963" y="4800600"/>
            <a:ext cx="700087" cy="215900"/>
          </a:xfrm>
          <a:prstGeom prst="rect">
            <a:avLst/>
          </a:prstGeom>
          <a:noFill/>
          <a:ln w="9525">
            <a:noFill/>
            <a:miter lim="800000"/>
            <a:headEnd/>
            <a:tailEnd/>
          </a:ln>
        </p:spPr>
        <p:txBody>
          <a:bodyPr wrap="none">
            <a:spAutoFit/>
          </a:bodyPr>
          <a:lstStyle/>
          <a:p>
            <a:r>
              <a:rPr lang="en-US" sz="800" dirty="0"/>
              <a:t>0w, 24 Dec</a:t>
            </a:r>
          </a:p>
        </p:txBody>
      </p:sp>
      <p:sp>
        <p:nvSpPr>
          <p:cNvPr id="3111" name="TextBox 46"/>
          <p:cNvSpPr txBox="1">
            <a:spLocks noChangeArrowheads="1"/>
          </p:cNvSpPr>
          <p:nvPr/>
        </p:nvSpPr>
        <p:spPr bwMode="auto">
          <a:xfrm>
            <a:off x="1681163" y="1643063"/>
            <a:ext cx="341760" cy="338554"/>
          </a:xfrm>
          <a:prstGeom prst="rect">
            <a:avLst/>
          </a:prstGeom>
          <a:noFill/>
          <a:ln w="9525">
            <a:noFill/>
            <a:miter lim="800000"/>
            <a:headEnd/>
            <a:tailEnd/>
          </a:ln>
        </p:spPr>
        <p:txBody>
          <a:bodyPr wrap="none">
            <a:spAutoFit/>
          </a:bodyPr>
          <a:lstStyle/>
          <a:p>
            <a:r>
              <a:rPr lang="en-US" sz="800" dirty="0"/>
              <a:t>Dx</a:t>
            </a:r>
            <a:br>
              <a:rPr lang="en-US" sz="800" dirty="0"/>
            </a:br>
            <a:r>
              <a:rPr lang="en-US" sz="800" dirty="0"/>
              <a:t>48h</a:t>
            </a:r>
          </a:p>
        </p:txBody>
      </p:sp>
      <p:sp>
        <p:nvSpPr>
          <p:cNvPr id="3113" name="TextBox 48"/>
          <p:cNvSpPr txBox="1">
            <a:spLocks noChangeArrowheads="1"/>
          </p:cNvSpPr>
          <p:nvPr/>
        </p:nvSpPr>
        <p:spPr bwMode="auto">
          <a:xfrm>
            <a:off x="203553" y="4081463"/>
            <a:ext cx="386644" cy="338554"/>
          </a:xfrm>
          <a:prstGeom prst="rect">
            <a:avLst/>
          </a:prstGeom>
          <a:noFill/>
          <a:ln w="9525">
            <a:noFill/>
            <a:miter lim="800000"/>
            <a:headEnd/>
            <a:tailEnd/>
          </a:ln>
        </p:spPr>
        <p:txBody>
          <a:bodyPr wrap="none">
            <a:spAutoFit/>
          </a:bodyPr>
          <a:lstStyle/>
          <a:p>
            <a:pPr algn="ctr"/>
            <a:r>
              <a:rPr lang="en-US" sz="800" dirty="0"/>
              <a:t>Resp</a:t>
            </a:r>
            <a:br>
              <a:rPr lang="en-US" sz="800" dirty="0"/>
            </a:br>
            <a:r>
              <a:rPr lang="en-US" sz="800" dirty="0"/>
              <a:t>unit</a:t>
            </a:r>
          </a:p>
        </p:txBody>
      </p:sp>
      <p:sp>
        <p:nvSpPr>
          <p:cNvPr id="52" name="Rectangle 51"/>
          <p:cNvSpPr/>
          <p:nvPr/>
        </p:nvSpPr>
        <p:spPr>
          <a:xfrm>
            <a:off x="1879600" y="2374900"/>
            <a:ext cx="142875"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3115" name="TextBox 58"/>
          <p:cNvSpPr txBox="1">
            <a:spLocks noChangeArrowheads="1"/>
          </p:cNvSpPr>
          <p:nvPr/>
        </p:nvSpPr>
        <p:spPr bwMode="auto">
          <a:xfrm>
            <a:off x="1828800" y="990600"/>
            <a:ext cx="981075" cy="215900"/>
          </a:xfrm>
          <a:prstGeom prst="rect">
            <a:avLst/>
          </a:prstGeom>
          <a:noFill/>
          <a:ln w="9525">
            <a:noFill/>
            <a:miter lim="800000"/>
            <a:headEnd/>
            <a:tailEnd/>
          </a:ln>
        </p:spPr>
        <p:txBody>
          <a:bodyPr wrap="none">
            <a:spAutoFit/>
          </a:bodyPr>
          <a:lstStyle/>
          <a:p>
            <a:r>
              <a:rPr lang="en-US" sz="800" dirty="0"/>
              <a:t>w0-w10, Isolation</a:t>
            </a:r>
          </a:p>
        </p:txBody>
      </p:sp>
      <p:sp>
        <p:nvSpPr>
          <p:cNvPr id="61" name="Rectangle 60"/>
          <p:cNvSpPr/>
          <p:nvPr/>
        </p:nvSpPr>
        <p:spPr>
          <a:xfrm>
            <a:off x="2667000" y="6858000"/>
            <a:ext cx="144463" cy="228600"/>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p:nvSpPr>
        <p:spPr>
          <a:xfrm>
            <a:off x="1865313" y="3505200"/>
            <a:ext cx="46037" cy="4572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p>
        </p:txBody>
      </p:sp>
      <p:sp>
        <p:nvSpPr>
          <p:cNvPr id="46" name="Rectangle 45"/>
          <p:cNvSpPr/>
          <p:nvPr/>
        </p:nvSpPr>
        <p:spPr>
          <a:xfrm>
            <a:off x="1833563" y="2162175"/>
            <a:ext cx="46037" cy="18002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20" name="TextBox 62"/>
          <p:cNvSpPr txBox="1">
            <a:spLocks noChangeArrowheads="1"/>
          </p:cNvSpPr>
          <p:nvPr/>
        </p:nvSpPr>
        <p:spPr bwMode="auto">
          <a:xfrm>
            <a:off x="1681163" y="1290638"/>
            <a:ext cx="1244600" cy="215900"/>
          </a:xfrm>
          <a:prstGeom prst="rect">
            <a:avLst/>
          </a:prstGeom>
          <a:noFill/>
          <a:ln w="9525">
            <a:noFill/>
            <a:miter lim="800000"/>
            <a:headEnd/>
            <a:tailEnd/>
          </a:ln>
        </p:spPr>
        <p:txBody>
          <a:bodyPr wrap="none">
            <a:spAutoFit/>
          </a:bodyPr>
          <a:lstStyle/>
          <a:p>
            <a:r>
              <a:rPr lang="en-US" sz="800" dirty="0"/>
              <a:t>Admission – Rx started</a:t>
            </a:r>
          </a:p>
        </p:txBody>
      </p:sp>
      <p:sp>
        <p:nvSpPr>
          <p:cNvPr id="3125" name="TextBox 65"/>
          <p:cNvSpPr txBox="1">
            <a:spLocks noChangeArrowheads="1"/>
          </p:cNvSpPr>
          <p:nvPr/>
        </p:nvSpPr>
        <p:spPr bwMode="auto">
          <a:xfrm>
            <a:off x="6172200" y="6858000"/>
            <a:ext cx="506413" cy="215900"/>
          </a:xfrm>
          <a:prstGeom prst="rect">
            <a:avLst/>
          </a:prstGeom>
          <a:noFill/>
          <a:ln w="9525">
            <a:noFill/>
            <a:miter lim="800000"/>
            <a:headEnd/>
            <a:tailEnd/>
          </a:ln>
        </p:spPr>
        <p:txBody>
          <a:bodyPr wrap="none">
            <a:spAutoFit/>
          </a:bodyPr>
          <a:lstStyle/>
          <a:p>
            <a:r>
              <a:rPr lang="en-US" sz="800" dirty="0"/>
              <a:t>18 Feb</a:t>
            </a:r>
          </a:p>
        </p:txBody>
      </p:sp>
      <p:sp>
        <p:nvSpPr>
          <p:cNvPr id="3126" name="TextBox 66"/>
          <p:cNvSpPr txBox="1">
            <a:spLocks noChangeArrowheads="1"/>
          </p:cNvSpPr>
          <p:nvPr/>
        </p:nvSpPr>
        <p:spPr bwMode="auto">
          <a:xfrm>
            <a:off x="2438400" y="1643063"/>
            <a:ext cx="814388" cy="338137"/>
          </a:xfrm>
          <a:prstGeom prst="rect">
            <a:avLst/>
          </a:prstGeom>
          <a:noFill/>
          <a:ln w="9525">
            <a:noFill/>
            <a:miter lim="800000"/>
            <a:headEnd/>
            <a:tailEnd/>
          </a:ln>
        </p:spPr>
        <p:txBody>
          <a:bodyPr wrap="none">
            <a:spAutoFit/>
          </a:bodyPr>
          <a:lstStyle/>
          <a:p>
            <a:r>
              <a:rPr lang="en-US" sz="800" dirty="0"/>
              <a:t>Hearing loss: </a:t>
            </a:r>
          </a:p>
          <a:p>
            <a:r>
              <a:rPr lang="en-US" sz="800" dirty="0"/>
              <a:t>w8</a:t>
            </a:r>
          </a:p>
        </p:txBody>
      </p:sp>
      <p:sp>
        <p:nvSpPr>
          <p:cNvPr id="3124" name="TextBox 72"/>
          <p:cNvSpPr txBox="1">
            <a:spLocks noChangeArrowheads="1"/>
          </p:cNvSpPr>
          <p:nvPr/>
        </p:nvSpPr>
        <p:spPr bwMode="auto">
          <a:xfrm>
            <a:off x="1833563" y="1519238"/>
            <a:ext cx="702436" cy="215444"/>
          </a:xfrm>
          <a:prstGeom prst="rect">
            <a:avLst/>
          </a:prstGeom>
          <a:noFill/>
          <a:ln w="9525">
            <a:noFill/>
            <a:miter lim="800000"/>
            <a:headEnd/>
            <a:tailEnd/>
          </a:ln>
        </p:spPr>
        <p:txBody>
          <a:bodyPr wrap="none">
            <a:spAutoFit/>
          </a:bodyPr>
          <a:lstStyle/>
          <a:p>
            <a:r>
              <a:rPr lang="en-US" sz="800" dirty="0"/>
              <a:t>Neg cult: w2</a:t>
            </a:r>
          </a:p>
        </p:txBody>
      </p:sp>
      <p:sp>
        <p:nvSpPr>
          <p:cNvPr id="74" name="Left Brace 73"/>
          <p:cNvSpPr/>
          <p:nvPr/>
        </p:nvSpPr>
        <p:spPr>
          <a:xfrm rot="5400000">
            <a:off x="1885157" y="1391444"/>
            <a:ext cx="76200" cy="17938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6" name="Left Brace 75"/>
          <p:cNvSpPr/>
          <p:nvPr/>
        </p:nvSpPr>
        <p:spPr>
          <a:xfrm rot="5400000">
            <a:off x="2273300" y="825500"/>
            <a:ext cx="76200" cy="863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7" name="Rectangle 86"/>
          <p:cNvSpPr/>
          <p:nvPr/>
        </p:nvSpPr>
        <p:spPr>
          <a:xfrm>
            <a:off x="2511425" y="-533400"/>
            <a:ext cx="252413" cy="4572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41" name="TextBox 87"/>
          <p:cNvSpPr txBox="1">
            <a:spLocks noChangeArrowheads="1"/>
          </p:cNvSpPr>
          <p:nvPr/>
        </p:nvSpPr>
        <p:spPr bwMode="auto">
          <a:xfrm>
            <a:off x="2416175" y="-436563"/>
            <a:ext cx="403225" cy="215900"/>
          </a:xfrm>
          <a:prstGeom prst="rect">
            <a:avLst/>
          </a:prstGeom>
          <a:noFill/>
          <a:ln w="9525">
            <a:noFill/>
            <a:miter lim="800000"/>
            <a:headEnd/>
            <a:tailEnd/>
          </a:ln>
        </p:spPr>
        <p:txBody>
          <a:bodyPr wrap="none">
            <a:spAutoFit/>
          </a:bodyPr>
          <a:lstStyle/>
          <a:p>
            <a:r>
              <a:rPr lang="en-US" sz="800" dirty="0"/>
              <a:t>Arne</a:t>
            </a:r>
          </a:p>
        </p:txBody>
      </p:sp>
      <p:sp>
        <p:nvSpPr>
          <p:cNvPr id="3142" name="TextBox 88"/>
          <p:cNvSpPr txBox="1">
            <a:spLocks noChangeArrowheads="1"/>
          </p:cNvSpPr>
          <p:nvPr/>
        </p:nvSpPr>
        <p:spPr bwMode="auto">
          <a:xfrm>
            <a:off x="2420938" y="-457200"/>
            <a:ext cx="550862" cy="215900"/>
          </a:xfrm>
          <a:prstGeom prst="rect">
            <a:avLst/>
          </a:prstGeom>
          <a:noFill/>
          <a:ln w="9525">
            <a:noFill/>
            <a:miter lim="800000"/>
            <a:headEnd/>
            <a:tailEnd/>
          </a:ln>
        </p:spPr>
        <p:txBody>
          <a:bodyPr wrap="none">
            <a:spAutoFit/>
          </a:bodyPr>
          <a:lstStyle/>
          <a:p>
            <a:r>
              <a:rPr lang="en-US" sz="800" dirty="0"/>
              <a:t>Pleuritis</a:t>
            </a:r>
          </a:p>
        </p:txBody>
      </p:sp>
      <p:sp>
        <p:nvSpPr>
          <p:cNvPr id="2" name="TextBox 42"/>
          <p:cNvSpPr txBox="1">
            <a:spLocks noChangeArrowheads="1"/>
          </p:cNvSpPr>
          <p:nvPr/>
        </p:nvSpPr>
        <p:spPr bwMode="auto">
          <a:xfrm>
            <a:off x="1219200" y="3289300"/>
            <a:ext cx="627063" cy="215900"/>
          </a:xfrm>
          <a:prstGeom prst="rect">
            <a:avLst/>
          </a:prstGeom>
          <a:noFill/>
          <a:ln w="9525">
            <a:noFill/>
            <a:miter lim="800000"/>
            <a:headEnd/>
            <a:tailEnd/>
          </a:ln>
        </p:spPr>
        <p:txBody>
          <a:bodyPr>
            <a:spAutoFit/>
          </a:bodyPr>
          <a:lstStyle/>
          <a:p>
            <a:r>
              <a:rPr lang="en-US" sz="800" dirty="0"/>
              <a:t>Coughing</a:t>
            </a:r>
          </a:p>
        </p:txBody>
      </p:sp>
      <p:sp>
        <p:nvSpPr>
          <p:cNvPr id="106" name="Rectangle 105"/>
          <p:cNvSpPr/>
          <p:nvPr/>
        </p:nvSpPr>
        <p:spPr>
          <a:xfrm>
            <a:off x="1828800" y="-3048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3</a:t>
            </a:r>
          </a:p>
        </p:txBody>
      </p:sp>
      <p:sp>
        <p:nvSpPr>
          <p:cNvPr id="107" name="Rectangle 106"/>
          <p:cNvSpPr/>
          <p:nvPr/>
        </p:nvSpPr>
        <p:spPr>
          <a:xfrm>
            <a:off x="2895600" y="-3810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6</a:t>
            </a:r>
          </a:p>
        </p:txBody>
      </p:sp>
      <p:sp>
        <p:nvSpPr>
          <p:cNvPr id="108" name="Rectangle 107"/>
          <p:cNvSpPr/>
          <p:nvPr/>
        </p:nvSpPr>
        <p:spPr>
          <a:xfrm>
            <a:off x="3962400" y="-3048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9</a:t>
            </a:r>
          </a:p>
        </p:txBody>
      </p:sp>
      <p:sp>
        <p:nvSpPr>
          <p:cNvPr id="109" name="Rectangle 108"/>
          <p:cNvSpPr/>
          <p:nvPr/>
        </p:nvSpPr>
        <p:spPr>
          <a:xfrm>
            <a:off x="5029200" y="-3810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12</a:t>
            </a:r>
          </a:p>
        </p:txBody>
      </p:sp>
      <p:sp>
        <p:nvSpPr>
          <p:cNvPr id="110" name="Rectangle 109"/>
          <p:cNvSpPr/>
          <p:nvPr/>
        </p:nvSpPr>
        <p:spPr>
          <a:xfrm>
            <a:off x="6096000" y="-3048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15</a:t>
            </a:r>
          </a:p>
        </p:txBody>
      </p:sp>
      <p:sp>
        <p:nvSpPr>
          <p:cNvPr id="111" name="Rectangle 110"/>
          <p:cNvSpPr/>
          <p:nvPr/>
        </p:nvSpPr>
        <p:spPr>
          <a:xfrm>
            <a:off x="7162800" y="-3810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18</a:t>
            </a:r>
          </a:p>
        </p:txBody>
      </p:sp>
      <p:sp>
        <p:nvSpPr>
          <p:cNvPr id="112" name="Rectangle 111"/>
          <p:cNvSpPr/>
          <p:nvPr/>
        </p:nvSpPr>
        <p:spPr>
          <a:xfrm>
            <a:off x="8229600" y="-3048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21</a:t>
            </a:r>
          </a:p>
        </p:txBody>
      </p:sp>
      <p:sp>
        <p:nvSpPr>
          <p:cNvPr id="3165" name="TextBox 124"/>
          <p:cNvSpPr txBox="1">
            <a:spLocks noChangeArrowheads="1"/>
          </p:cNvSpPr>
          <p:nvPr/>
        </p:nvSpPr>
        <p:spPr bwMode="auto">
          <a:xfrm>
            <a:off x="3084513" y="6900863"/>
            <a:ext cx="649287" cy="338137"/>
          </a:xfrm>
          <a:prstGeom prst="rect">
            <a:avLst/>
          </a:prstGeom>
          <a:noFill/>
          <a:ln w="9525">
            <a:noFill/>
            <a:miter lim="800000"/>
            <a:headEnd/>
            <a:tailEnd/>
          </a:ln>
        </p:spPr>
        <p:txBody>
          <a:bodyPr wrap="none">
            <a:spAutoFit/>
          </a:bodyPr>
          <a:lstStyle/>
          <a:p>
            <a:r>
              <a:rPr lang="en-US" sz="800" dirty="0"/>
              <a:t>11/04/11</a:t>
            </a:r>
            <a:br>
              <a:rPr lang="en-US" sz="800" dirty="0"/>
            </a:br>
            <a:r>
              <a:rPr lang="en-US" sz="800" dirty="0"/>
              <a:t>Submitted</a:t>
            </a:r>
          </a:p>
        </p:txBody>
      </p:sp>
      <p:cxnSp>
        <p:nvCxnSpPr>
          <p:cNvPr id="132" name="Straight Connector 131"/>
          <p:cNvCxnSpPr/>
          <p:nvPr/>
        </p:nvCxnSpPr>
        <p:spPr>
          <a:xfrm>
            <a:off x="3124200" y="6977063"/>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84" name="TextBox 143"/>
          <p:cNvSpPr txBox="1">
            <a:spLocks noChangeArrowheads="1"/>
          </p:cNvSpPr>
          <p:nvPr/>
        </p:nvSpPr>
        <p:spPr bwMode="auto">
          <a:xfrm>
            <a:off x="1793875" y="2514600"/>
            <a:ext cx="311150" cy="215900"/>
          </a:xfrm>
          <a:prstGeom prst="rect">
            <a:avLst/>
          </a:prstGeom>
          <a:noFill/>
          <a:ln w="9525">
            <a:noFill/>
            <a:miter lim="800000"/>
            <a:headEnd/>
            <a:tailEnd/>
          </a:ln>
        </p:spPr>
        <p:txBody>
          <a:bodyPr>
            <a:spAutoFit/>
          </a:bodyPr>
          <a:lstStyle/>
          <a:p>
            <a:r>
              <a:rPr lang="en-US" sz="800" dirty="0"/>
              <a:t>Ad</a:t>
            </a:r>
          </a:p>
        </p:txBody>
      </p:sp>
      <p:sp>
        <p:nvSpPr>
          <p:cNvPr id="122" name="Rectangle 121"/>
          <p:cNvSpPr/>
          <p:nvPr/>
        </p:nvSpPr>
        <p:spPr>
          <a:xfrm>
            <a:off x="2544763" y="2362200"/>
            <a:ext cx="46037" cy="1619250"/>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4" name="Rectangle 123"/>
          <p:cNvSpPr/>
          <p:nvPr/>
        </p:nvSpPr>
        <p:spPr>
          <a:xfrm>
            <a:off x="228600" y="-228600"/>
            <a:ext cx="82804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9" name="Straight Connector 138"/>
          <p:cNvCxnSpPr/>
          <p:nvPr/>
        </p:nvCxnSpPr>
        <p:spPr>
          <a:xfrm>
            <a:off x="1295400" y="3962400"/>
            <a:ext cx="0" cy="828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43"/>
          <p:cNvSpPr txBox="1">
            <a:spLocks noChangeArrowheads="1"/>
          </p:cNvSpPr>
          <p:nvPr/>
        </p:nvSpPr>
        <p:spPr bwMode="auto">
          <a:xfrm>
            <a:off x="1098550" y="4800600"/>
            <a:ext cx="349250" cy="215900"/>
          </a:xfrm>
          <a:prstGeom prst="rect">
            <a:avLst/>
          </a:prstGeom>
          <a:noFill/>
          <a:ln w="9525">
            <a:noFill/>
            <a:miter lim="800000"/>
            <a:headEnd/>
            <a:tailEnd/>
          </a:ln>
        </p:spPr>
        <p:txBody>
          <a:bodyPr wrap="none">
            <a:spAutoFit/>
          </a:bodyPr>
          <a:lstStyle/>
          <a:p>
            <a:r>
              <a:rPr lang="en-US" sz="800" dirty="0"/>
              <a:t>-6w</a:t>
            </a:r>
          </a:p>
        </p:txBody>
      </p:sp>
      <p:sp>
        <p:nvSpPr>
          <p:cNvPr id="145" name="Right Triangle 144"/>
          <p:cNvSpPr/>
          <p:nvPr/>
        </p:nvSpPr>
        <p:spPr>
          <a:xfrm rot="16200000" flipH="1">
            <a:off x="1358107" y="3923506"/>
            <a:ext cx="457200" cy="582613"/>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8" name="Right Triangle 147"/>
          <p:cNvSpPr/>
          <p:nvPr/>
        </p:nvSpPr>
        <p:spPr>
          <a:xfrm rot="16200000" flipH="1" flipV="1">
            <a:off x="1721644" y="4142582"/>
            <a:ext cx="457200" cy="14446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xtBox 89"/>
          <p:cNvSpPr txBox="1">
            <a:spLocks noChangeArrowheads="1"/>
          </p:cNvSpPr>
          <p:nvPr/>
        </p:nvSpPr>
        <p:spPr bwMode="auto">
          <a:xfrm>
            <a:off x="1277938" y="4343400"/>
            <a:ext cx="627062" cy="215900"/>
          </a:xfrm>
          <a:prstGeom prst="rect">
            <a:avLst/>
          </a:prstGeom>
          <a:noFill/>
          <a:ln w="9525">
            <a:noFill/>
            <a:miter lim="800000"/>
            <a:headEnd/>
            <a:tailEnd/>
          </a:ln>
        </p:spPr>
        <p:txBody>
          <a:bodyPr wrap="none">
            <a:spAutoFit/>
          </a:bodyPr>
          <a:lstStyle/>
          <a:p>
            <a:r>
              <a:rPr lang="en-US" sz="800" dirty="0"/>
              <a:t>Infective?</a:t>
            </a:r>
          </a:p>
        </p:txBody>
      </p:sp>
      <p:cxnSp>
        <p:nvCxnSpPr>
          <p:cNvPr id="45" name="Straight Connector 44"/>
          <p:cNvCxnSpPr/>
          <p:nvPr/>
        </p:nvCxnSpPr>
        <p:spPr>
          <a:xfrm>
            <a:off x="1865313" y="3971925"/>
            <a:ext cx="0" cy="828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4953000" y="2819400"/>
            <a:ext cx="1219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1" name="TextBox 90"/>
          <p:cNvSpPr txBox="1">
            <a:spLocks noChangeArrowheads="1"/>
          </p:cNvSpPr>
          <p:nvPr/>
        </p:nvSpPr>
        <p:spPr bwMode="auto">
          <a:xfrm>
            <a:off x="1946275" y="2971800"/>
            <a:ext cx="949325" cy="338554"/>
          </a:xfrm>
          <a:prstGeom prst="rect">
            <a:avLst/>
          </a:prstGeom>
          <a:noFill/>
          <a:ln w="9525">
            <a:noFill/>
            <a:miter lim="800000"/>
            <a:headEnd/>
            <a:tailEnd/>
          </a:ln>
        </p:spPr>
        <p:txBody>
          <a:bodyPr wrap="square">
            <a:spAutoFit/>
          </a:bodyPr>
          <a:lstStyle/>
          <a:p>
            <a:r>
              <a:rPr lang="en-US" sz="800" dirty="0"/>
              <a:t>IV Amikacin</a:t>
            </a:r>
            <a:br>
              <a:rPr lang="en-US" sz="800" dirty="0"/>
            </a:br>
            <a:endParaRPr lang="en-US" sz="800" dirty="0"/>
          </a:p>
        </p:txBody>
      </p:sp>
      <p:cxnSp>
        <p:nvCxnSpPr>
          <p:cNvPr id="72" name="Straight Connector 71"/>
          <p:cNvCxnSpPr/>
          <p:nvPr/>
        </p:nvCxnSpPr>
        <p:spPr>
          <a:xfrm>
            <a:off x="2012950" y="1963738"/>
            <a:ext cx="0" cy="19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90"/>
          <p:cNvSpPr txBox="1">
            <a:spLocks noChangeArrowheads="1"/>
          </p:cNvSpPr>
          <p:nvPr/>
        </p:nvSpPr>
        <p:spPr bwMode="auto">
          <a:xfrm>
            <a:off x="1946275" y="3168000"/>
            <a:ext cx="949325" cy="830997"/>
          </a:xfrm>
          <a:prstGeom prst="rect">
            <a:avLst/>
          </a:prstGeom>
          <a:noFill/>
          <a:ln w="9525">
            <a:noFill/>
            <a:miter lim="800000"/>
            <a:headEnd/>
            <a:tailEnd/>
          </a:ln>
        </p:spPr>
        <p:txBody>
          <a:bodyPr wrap="square">
            <a:spAutoFit/>
          </a:bodyPr>
          <a:lstStyle/>
          <a:p>
            <a:r>
              <a:rPr lang="en-US" sz="800" dirty="0" smtClean="0"/>
              <a:t>Ethambutol</a:t>
            </a:r>
          </a:p>
          <a:p>
            <a:r>
              <a:rPr lang="en-US" sz="800" dirty="0" smtClean="0"/>
              <a:t>INH (high)</a:t>
            </a:r>
          </a:p>
          <a:p>
            <a:r>
              <a:rPr lang="en-US" sz="800" dirty="0" smtClean="0"/>
              <a:t>Ethionamide</a:t>
            </a:r>
          </a:p>
          <a:p>
            <a:r>
              <a:rPr lang="en-US" sz="800" dirty="0" smtClean="0"/>
              <a:t>Terizidone</a:t>
            </a:r>
          </a:p>
          <a:p>
            <a:r>
              <a:rPr lang="en-US" sz="800" dirty="0" smtClean="0"/>
              <a:t>Moxifloxacin</a:t>
            </a:r>
          </a:p>
          <a:p>
            <a:r>
              <a:rPr lang="en-US" sz="800" dirty="0" smtClean="0"/>
              <a:t>PZA</a:t>
            </a:r>
            <a:endParaRPr lang="en-US" sz="800" dirty="0"/>
          </a:p>
        </p:txBody>
      </p:sp>
      <p:sp>
        <p:nvSpPr>
          <p:cNvPr id="129" name="Rectangle 128"/>
          <p:cNvSpPr/>
          <p:nvPr/>
        </p:nvSpPr>
        <p:spPr>
          <a:xfrm>
            <a:off x="2743200" y="2819400"/>
            <a:ext cx="914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6" name="Rectangle 135"/>
          <p:cNvSpPr/>
          <p:nvPr/>
        </p:nvSpPr>
        <p:spPr>
          <a:xfrm>
            <a:off x="3657600" y="2895600"/>
            <a:ext cx="1295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6" name="Rectangle 145"/>
          <p:cNvSpPr/>
          <p:nvPr/>
        </p:nvSpPr>
        <p:spPr>
          <a:xfrm>
            <a:off x="6172200" y="2819400"/>
            <a:ext cx="2362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7" name="Rectangle 146"/>
          <p:cNvSpPr/>
          <p:nvPr/>
        </p:nvSpPr>
        <p:spPr>
          <a:xfrm>
            <a:off x="2590800" y="2362200"/>
            <a:ext cx="1524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p:nvPr/>
        </p:nvCxnSpPr>
        <p:spPr>
          <a:xfrm>
            <a:off x="2590800" y="1981200"/>
            <a:ext cx="0" cy="19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33363" y="3933825"/>
            <a:ext cx="8639175"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8" name="Straight Connector 87"/>
          <p:cNvCxnSpPr/>
          <p:nvPr/>
        </p:nvCxnSpPr>
        <p:spPr>
          <a:xfrm>
            <a:off x="2743200" y="3963988"/>
            <a:ext cx="0" cy="827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104"/>
                                        </p:tgtEl>
                                        <p:attrNameLst>
                                          <p:attrName>style.visibility</p:attrName>
                                        </p:attrNameLst>
                                      </p:cBhvr>
                                      <p:to>
                                        <p:strVal val="visible"/>
                                      </p:to>
                                    </p:set>
                                    <p:animEffect transition="in" filter="wipe(left)">
                                      <p:cBhvr>
                                        <p:cTn id="15" dur="500"/>
                                        <p:tgtEl>
                                          <p:spTgt spid="310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500"/>
                                        <p:tgtEl>
                                          <p:spTgt spid="4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13"/>
                                        </p:tgtEl>
                                        <p:attrNameLst>
                                          <p:attrName>style.visibility</p:attrName>
                                        </p:attrNameLst>
                                      </p:cBhvr>
                                      <p:to>
                                        <p:strVal val="visible"/>
                                      </p:to>
                                    </p:set>
                                    <p:animEffect transition="in" filter="wipe(left)">
                                      <p:cBhvr>
                                        <p:cTn id="23" dur="500"/>
                                        <p:tgtEl>
                                          <p:spTgt spid="31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06"/>
                                        </p:tgtEl>
                                        <p:attrNameLst>
                                          <p:attrName>style.visibility</p:attrName>
                                        </p:attrNameLst>
                                      </p:cBhvr>
                                      <p:to>
                                        <p:strVal val="visible"/>
                                      </p:to>
                                    </p:set>
                                    <p:animEffect transition="in" filter="wipe(left)">
                                      <p:cBhvr>
                                        <p:cTn id="31" dur="500"/>
                                        <p:tgtEl>
                                          <p:spTgt spid="310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wipe(down)">
                                      <p:cBhvr>
                                        <p:cTn id="36" dur="500"/>
                                        <p:tgtEl>
                                          <p:spTgt spid="13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Effect transition="in" filter="wipe(left)">
                                      <p:cBhvr>
                                        <p:cTn id="39" dur="500"/>
                                        <p:tgtEl>
                                          <p:spTgt spid="14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00"/>
                                        <p:tgtEl>
                                          <p:spTgt spid="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44"/>
                                        </p:tgtEl>
                                        <p:attrNameLst>
                                          <p:attrName>style.visibility</p:attrName>
                                        </p:attrNameLst>
                                      </p:cBhvr>
                                      <p:to>
                                        <p:strVal val="visible"/>
                                      </p:to>
                                    </p:set>
                                    <p:animEffect transition="in" filter="wipe(down)">
                                      <p:cBhvr>
                                        <p:cTn id="47" dur="500"/>
                                        <p:tgtEl>
                                          <p:spTgt spid="1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5"/>
                                        </p:tgtEl>
                                        <p:attrNameLst>
                                          <p:attrName>style.visibility</p:attrName>
                                        </p:attrNameLst>
                                      </p:cBhvr>
                                      <p:to>
                                        <p:strVal val="visible"/>
                                      </p:to>
                                    </p:set>
                                    <p:animEffect transition="in" filter="wipe(left)">
                                      <p:cBhvr>
                                        <p:cTn id="52" dur="500"/>
                                        <p:tgtEl>
                                          <p:spTgt spid="14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111"/>
                                        </p:tgtEl>
                                        <p:attrNameLst>
                                          <p:attrName>style.visibility</p:attrName>
                                        </p:attrNameLst>
                                      </p:cBhvr>
                                      <p:to>
                                        <p:strVal val="visible"/>
                                      </p:to>
                                    </p:set>
                                    <p:animEffect transition="in" filter="wipe(left)">
                                      <p:cBhvr>
                                        <p:cTn id="60" dur="500"/>
                                        <p:tgtEl>
                                          <p:spTgt spid="3111"/>
                                        </p:tgtEl>
                                      </p:cBhvr>
                                    </p:animEffect>
                                  </p:childTnLst>
                                </p:cTn>
                              </p:par>
                              <p:par>
                                <p:cTn id="61" presetID="22" presetClass="entr" presetSubtype="1"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up)">
                                      <p:cBhvr>
                                        <p:cTn id="63" dur="500"/>
                                        <p:tgtEl>
                                          <p:spTgt spid="6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116"/>
                                        </p:tgtEl>
                                        <p:attrNameLst>
                                          <p:attrName>style.visibility</p:attrName>
                                        </p:attrNameLst>
                                      </p:cBhvr>
                                      <p:to>
                                        <p:strVal val="visible"/>
                                      </p:to>
                                    </p:set>
                                    <p:animEffect transition="in" filter="wipe(left)">
                                      <p:cBhvr>
                                        <p:cTn id="71" dur="500"/>
                                        <p:tgtEl>
                                          <p:spTgt spid="3116"/>
                                        </p:tgtEl>
                                      </p:cBhvr>
                                    </p:animEffect>
                                  </p:childTnLst>
                                </p:cTn>
                              </p:par>
                              <p:par>
                                <p:cTn id="72" presetID="22" presetClass="entr" presetSubtype="4" fill="hold"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down)">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left)">
                                      <p:cBhvr>
                                        <p:cTn id="79" dur="500"/>
                                        <p:tgtEl>
                                          <p:spTgt spid="5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184"/>
                                        </p:tgtEl>
                                        <p:attrNameLst>
                                          <p:attrName>style.visibility</p:attrName>
                                        </p:attrNameLst>
                                      </p:cBhvr>
                                      <p:to>
                                        <p:strVal val="visible"/>
                                      </p:to>
                                    </p:set>
                                    <p:animEffect transition="in" filter="wipe(left)">
                                      <p:cBhvr>
                                        <p:cTn id="82" dur="500"/>
                                        <p:tgtEl>
                                          <p:spTgt spid="318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120"/>
                                        </p:tgtEl>
                                        <p:attrNameLst>
                                          <p:attrName>style.visibility</p:attrName>
                                        </p:attrNameLst>
                                      </p:cBhvr>
                                      <p:to>
                                        <p:strVal val="visible"/>
                                      </p:to>
                                    </p:set>
                                    <p:animEffect transition="in" filter="wipe(left)">
                                      <p:cBhvr>
                                        <p:cTn id="88" dur="500"/>
                                        <p:tgtEl>
                                          <p:spTgt spid="312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xit" presetSubtype="8" fill="hold" grpId="0" nodeType="clickEffect">
                                  <p:stCondLst>
                                    <p:cond delay="0"/>
                                  </p:stCondLst>
                                  <p:childTnLst>
                                    <p:animEffect transition="out" filter="wipe(left)">
                                      <p:cBhvr>
                                        <p:cTn id="92" dur="500"/>
                                        <p:tgtEl>
                                          <p:spTgt spid="153"/>
                                        </p:tgtEl>
                                      </p:cBhvr>
                                    </p:animEffect>
                                    <p:set>
                                      <p:cBhvr>
                                        <p:cTn id="93" dur="1" fill="hold">
                                          <p:stCondLst>
                                            <p:cond delay="499"/>
                                          </p:stCondLst>
                                        </p:cTn>
                                        <p:tgtEl>
                                          <p:spTgt spid="153"/>
                                        </p:tgtEl>
                                        <p:attrNameLst>
                                          <p:attrName>style.visibility</p:attrName>
                                        </p:attrNameLst>
                                      </p:cBhvr>
                                      <p:to>
                                        <p:strVal val="hidden"/>
                                      </p:to>
                                    </p:set>
                                  </p:childTnLst>
                                </p:cTn>
                              </p:par>
                              <p:par>
                                <p:cTn id="94" presetID="22" presetClass="entr" presetSubtype="8" fill="hold" grpId="0" nodeType="withEffect">
                                  <p:stCondLst>
                                    <p:cond delay="0"/>
                                  </p:stCondLst>
                                  <p:childTnLst>
                                    <p:set>
                                      <p:cBhvr>
                                        <p:cTn id="95" dur="1" fill="hold">
                                          <p:stCondLst>
                                            <p:cond delay="0"/>
                                          </p:stCondLst>
                                        </p:cTn>
                                        <p:tgtEl>
                                          <p:spTgt spid="151"/>
                                        </p:tgtEl>
                                        <p:attrNameLst>
                                          <p:attrName>style.visibility</p:attrName>
                                        </p:attrNameLst>
                                      </p:cBhvr>
                                      <p:to>
                                        <p:strVal val="visible"/>
                                      </p:to>
                                    </p:set>
                                    <p:animEffect transition="in" filter="wipe(left)">
                                      <p:cBhvr>
                                        <p:cTn id="96" dur="500"/>
                                        <p:tgtEl>
                                          <p:spTgt spid="15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57"/>
                                        </p:tgtEl>
                                        <p:attrNameLst>
                                          <p:attrName>style.visibility</p:attrName>
                                        </p:attrNameLst>
                                      </p:cBhvr>
                                      <p:to>
                                        <p:strVal val="visible"/>
                                      </p:to>
                                    </p:set>
                                    <p:animEffect transition="in" filter="wipe(left)">
                                      <p:cBhvr>
                                        <p:cTn id="99" dur="500"/>
                                        <p:tgtEl>
                                          <p:spTgt spid="15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left)">
                                      <p:cBhvr>
                                        <p:cTn id="104" dur="500"/>
                                        <p:tgtEl>
                                          <p:spTgt spid="4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124"/>
                                        </p:tgtEl>
                                        <p:attrNameLst>
                                          <p:attrName>style.visibility</p:attrName>
                                        </p:attrNameLst>
                                      </p:cBhvr>
                                      <p:to>
                                        <p:strVal val="visible"/>
                                      </p:to>
                                    </p:set>
                                    <p:animEffect transition="in" filter="wipe(left)">
                                      <p:cBhvr>
                                        <p:cTn id="109" dur="500"/>
                                        <p:tgtEl>
                                          <p:spTgt spid="3124"/>
                                        </p:tgtEl>
                                      </p:cBhvr>
                                    </p:animEffect>
                                  </p:childTnLst>
                                </p:cTn>
                              </p:par>
                              <p:par>
                                <p:cTn id="110" presetID="22" presetClass="entr" presetSubtype="1" fill="hold"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ipe(up)">
                                      <p:cBhvr>
                                        <p:cTn id="112" dur="500"/>
                                        <p:tgtEl>
                                          <p:spTgt spid="7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48"/>
                                        </p:tgtEl>
                                        <p:attrNameLst>
                                          <p:attrName>style.visibility</p:attrName>
                                        </p:attrNameLst>
                                      </p:cBhvr>
                                      <p:to>
                                        <p:strVal val="visible"/>
                                      </p:to>
                                    </p:set>
                                    <p:animEffect transition="in" filter="wipe(left)">
                                      <p:cBhvr>
                                        <p:cTn id="117" dur="500"/>
                                        <p:tgtEl>
                                          <p:spTgt spid="14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115"/>
                                        </p:tgtEl>
                                        <p:attrNameLst>
                                          <p:attrName>style.visibility</p:attrName>
                                        </p:attrNameLst>
                                      </p:cBhvr>
                                      <p:to>
                                        <p:strVal val="visible"/>
                                      </p:to>
                                    </p:set>
                                    <p:animEffect transition="in" filter="wipe(left)">
                                      <p:cBhvr>
                                        <p:cTn id="122" dur="500"/>
                                        <p:tgtEl>
                                          <p:spTgt spid="3115"/>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76"/>
                                        </p:tgtEl>
                                        <p:attrNameLst>
                                          <p:attrName>style.visibility</p:attrName>
                                        </p:attrNameLst>
                                      </p:cBhvr>
                                      <p:to>
                                        <p:strVal val="visible"/>
                                      </p:to>
                                    </p:set>
                                    <p:animEffect transition="in" filter="wipe(left)">
                                      <p:cBhvr>
                                        <p:cTn id="125" dur="500"/>
                                        <p:tgtEl>
                                          <p:spTgt spid="76"/>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xit" presetSubtype="8" fill="hold" grpId="0" nodeType="clickEffect">
                                  <p:stCondLst>
                                    <p:cond delay="0"/>
                                  </p:stCondLst>
                                  <p:childTnLst>
                                    <p:animEffect transition="out" filter="wipe(left)">
                                      <p:cBhvr>
                                        <p:cTn id="129" dur="500"/>
                                        <p:tgtEl>
                                          <p:spTgt spid="137"/>
                                        </p:tgtEl>
                                      </p:cBhvr>
                                    </p:animEffect>
                                    <p:set>
                                      <p:cBhvr>
                                        <p:cTn id="130" dur="1" fill="hold">
                                          <p:stCondLst>
                                            <p:cond delay="499"/>
                                          </p:stCondLst>
                                        </p:cTn>
                                        <p:tgtEl>
                                          <p:spTgt spid="137"/>
                                        </p:tgtEl>
                                        <p:attrNameLst>
                                          <p:attrName>style.visibility</p:attrName>
                                        </p:attrNameLst>
                                      </p:cBhvr>
                                      <p:to>
                                        <p:strVal val="hidden"/>
                                      </p:to>
                                    </p:set>
                                  </p:childTnLst>
                                </p:cTn>
                              </p:par>
                              <p:par>
                                <p:cTn id="131" presetID="22" presetClass="entr" presetSubtype="1" fill="hold" grpId="0" nodeType="withEffect">
                                  <p:stCondLst>
                                    <p:cond delay="0"/>
                                  </p:stCondLst>
                                  <p:childTnLst>
                                    <p:set>
                                      <p:cBhvr>
                                        <p:cTn id="132" dur="1" fill="hold">
                                          <p:stCondLst>
                                            <p:cond delay="0"/>
                                          </p:stCondLst>
                                        </p:cTn>
                                        <p:tgtEl>
                                          <p:spTgt spid="122"/>
                                        </p:tgtEl>
                                        <p:attrNameLst>
                                          <p:attrName>style.visibility</p:attrName>
                                        </p:attrNameLst>
                                      </p:cBhvr>
                                      <p:to>
                                        <p:strVal val="visible"/>
                                      </p:to>
                                    </p:set>
                                    <p:animEffect transition="in" filter="wipe(up)">
                                      <p:cBhvr>
                                        <p:cTn id="133" dur="500"/>
                                        <p:tgtEl>
                                          <p:spTgt spid="122"/>
                                        </p:tgtEl>
                                      </p:cBhvr>
                                    </p:animEffect>
                                  </p:childTnLst>
                                </p:cTn>
                              </p:par>
                              <p:par>
                                <p:cTn id="134" presetID="22" presetClass="entr" presetSubtype="1" fill="hold" nodeType="withEffect">
                                  <p:stCondLst>
                                    <p:cond delay="0"/>
                                  </p:stCondLst>
                                  <p:childTnLst>
                                    <p:set>
                                      <p:cBhvr>
                                        <p:cTn id="135" dur="1" fill="hold">
                                          <p:stCondLst>
                                            <p:cond delay="0"/>
                                          </p:stCondLst>
                                        </p:cTn>
                                        <p:tgtEl>
                                          <p:spTgt spid="100"/>
                                        </p:tgtEl>
                                        <p:attrNameLst>
                                          <p:attrName>style.visibility</p:attrName>
                                        </p:attrNameLst>
                                      </p:cBhvr>
                                      <p:to>
                                        <p:strVal val="visible"/>
                                      </p:to>
                                    </p:set>
                                    <p:animEffect transition="in" filter="wipe(up)">
                                      <p:cBhvr>
                                        <p:cTn id="136" dur="500"/>
                                        <p:tgtEl>
                                          <p:spTgt spid="100"/>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3126"/>
                                        </p:tgtEl>
                                        <p:attrNameLst>
                                          <p:attrName>style.visibility</p:attrName>
                                        </p:attrNameLst>
                                      </p:cBhvr>
                                      <p:to>
                                        <p:strVal val="visible"/>
                                      </p:to>
                                    </p:set>
                                    <p:animEffect transition="in" filter="wipe(down)">
                                      <p:cBhvr>
                                        <p:cTn id="139" dur="500"/>
                                        <p:tgtEl>
                                          <p:spTgt spid="3126"/>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xit" presetSubtype="8" fill="hold" grpId="0" nodeType="clickEffect">
                                  <p:stCondLst>
                                    <p:cond delay="0"/>
                                  </p:stCondLst>
                                  <p:childTnLst>
                                    <p:animEffect transition="out" filter="wipe(left)">
                                      <p:cBhvr>
                                        <p:cTn id="143" dur="500"/>
                                        <p:tgtEl>
                                          <p:spTgt spid="147"/>
                                        </p:tgtEl>
                                      </p:cBhvr>
                                    </p:animEffect>
                                    <p:set>
                                      <p:cBhvr>
                                        <p:cTn id="144" dur="1" fill="hold">
                                          <p:stCondLst>
                                            <p:cond delay="499"/>
                                          </p:stCondLst>
                                        </p:cTn>
                                        <p:tgtEl>
                                          <p:spTgt spid="147"/>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084"/>
                                        </p:tgtEl>
                                        <p:attrNameLst>
                                          <p:attrName>style.visibility</p:attrName>
                                        </p:attrNameLst>
                                      </p:cBhvr>
                                      <p:to>
                                        <p:strVal val="visible"/>
                                      </p:to>
                                    </p:set>
                                    <p:animEffect transition="in" filter="wipe(left)">
                                      <p:cBhvr>
                                        <p:cTn id="149" dur="500"/>
                                        <p:tgtEl>
                                          <p:spTgt spid="3084"/>
                                        </p:tgtEl>
                                      </p:cBhvr>
                                    </p:animEffect>
                                  </p:childTnLst>
                                </p:cTn>
                              </p:par>
                              <p:par>
                                <p:cTn id="150" presetID="22" presetClass="entr" presetSubtype="4" fill="hold" nodeType="with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down)">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37" grpId="0" animBg="1"/>
      <p:bldP spid="7" grpId="0" animBg="1"/>
      <p:bldP spid="144" grpId="0" animBg="1"/>
      <p:bldP spid="48" grpId="0" animBg="1"/>
      <p:bldP spid="3084" grpId="0"/>
      <p:bldP spid="3104" grpId="0"/>
      <p:bldP spid="3106" grpId="0"/>
      <p:bldP spid="3116" grpId="0"/>
      <p:bldP spid="3111" grpId="0"/>
      <p:bldP spid="3113" grpId="0"/>
      <p:bldP spid="52" grpId="0" animBg="1"/>
      <p:bldP spid="3115" grpId="0"/>
      <p:bldP spid="41" grpId="0" animBg="1"/>
      <p:bldP spid="46" grpId="0" animBg="1"/>
      <p:bldP spid="3120" grpId="0"/>
      <p:bldP spid="3126" grpId="0"/>
      <p:bldP spid="3124" grpId="0"/>
      <p:bldP spid="74" grpId="0" animBg="1"/>
      <p:bldP spid="76" grpId="0" animBg="1"/>
      <p:bldP spid="2" grpId="0"/>
      <p:bldP spid="3184" grpId="0"/>
      <p:bldP spid="122" grpId="0" animBg="1"/>
      <p:bldP spid="140" grpId="0"/>
      <p:bldP spid="145" grpId="0" animBg="1"/>
      <p:bldP spid="148" grpId="0" animBg="1"/>
      <p:bldP spid="29" grpId="0"/>
      <p:bldP spid="151" grpId="0"/>
      <p:bldP spid="157" grpId="0"/>
      <p:bldP spid="147" grpId="0" animBg="1"/>
      <p:bldP spid="4"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p:spPr>
        <p:txBody>
          <a:bodyPr>
            <a:noAutofit/>
          </a:bodyPr>
          <a:lstStyle/>
          <a:p>
            <a:r>
              <a:rPr lang="en-US" sz="3600" dirty="0"/>
              <a:t>The </a:t>
            </a:r>
            <a:r>
              <a:rPr lang="en-US" sz="3600" dirty="0" err="1" smtClean="0"/>
              <a:t>Diarylquinolone</a:t>
            </a:r>
            <a:r>
              <a:rPr lang="en-US" sz="3600" dirty="0" smtClean="0"/>
              <a:t> TMC207 (Bedaquiline) </a:t>
            </a:r>
            <a:r>
              <a:rPr lang="en-US" sz="3600" dirty="0"/>
              <a:t>for </a:t>
            </a:r>
            <a:r>
              <a:rPr lang="en-US" sz="3600" dirty="0" smtClean="0"/>
              <a:t>MDR TB*</a:t>
            </a:r>
            <a:endParaRPr lang="en-US" sz="3600" dirty="0"/>
          </a:p>
        </p:txBody>
      </p:sp>
      <p:sp>
        <p:nvSpPr>
          <p:cNvPr id="5" name="Content Placeholder 4"/>
          <p:cNvSpPr>
            <a:spLocks noGrp="1"/>
          </p:cNvSpPr>
          <p:nvPr>
            <p:ph idx="1"/>
          </p:nvPr>
        </p:nvSpPr>
        <p:spPr/>
        <p:txBody>
          <a:bodyPr/>
          <a:lstStyle/>
          <a:p>
            <a:r>
              <a:rPr lang="en-US" sz="2800" dirty="0" smtClean="0"/>
              <a:t>Mechanism:</a:t>
            </a:r>
          </a:p>
          <a:p>
            <a:pPr lvl="1"/>
            <a:r>
              <a:rPr lang="en-US" dirty="0" smtClean="0"/>
              <a:t> inhibits </a:t>
            </a:r>
            <a:r>
              <a:rPr lang="en-US" dirty="0"/>
              <a:t>mycobacterial ATP </a:t>
            </a:r>
            <a:r>
              <a:rPr lang="en-US" dirty="0" smtClean="0"/>
              <a:t>synthase</a:t>
            </a:r>
          </a:p>
          <a:p>
            <a:pPr lvl="1"/>
            <a:r>
              <a:rPr lang="en-US" dirty="0" smtClean="0"/>
              <a:t> in </a:t>
            </a:r>
            <a:r>
              <a:rPr lang="en-US" dirty="0"/>
              <a:t>drug-sensitive </a:t>
            </a:r>
            <a:r>
              <a:rPr lang="en-US" dirty="0" smtClean="0"/>
              <a:t>and drug-resistant TB</a:t>
            </a:r>
            <a:endParaRPr lang="en-US" i="1" dirty="0" smtClean="0"/>
          </a:p>
          <a:p>
            <a:pPr lvl="1"/>
            <a:endParaRPr lang="en-US" i="1" dirty="0"/>
          </a:p>
          <a:p>
            <a:pPr lvl="1"/>
            <a:endParaRPr lang="en-US" dirty="0"/>
          </a:p>
        </p:txBody>
      </p:sp>
      <p:sp>
        <p:nvSpPr>
          <p:cNvPr id="6" name="Footer Placeholder 5"/>
          <p:cNvSpPr>
            <a:spLocks noGrp="1"/>
          </p:cNvSpPr>
          <p:nvPr>
            <p:ph type="ftr" sz="quarter" idx="11"/>
          </p:nvPr>
        </p:nvSpPr>
        <p:spPr>
          <a:xfrm>
            <a:off x="3124200" y="6356350"/>
            <a:ext cx="4191000" cy="365125"/>
          </a:xfrm>
        </p:spPr>
        <p:txBody>
          <a:bodyPr/>
          <a:lstStyle/>
          <a:p>
            <a:r>
              <a:rPr lang="en-US" dirty="0" smtClean="0"/>
              <a:t>*Developed by Janssen -  due for FDA approval 28 Nov 2012</a:t>
            </a:r>
            <a:endParaRPr lang="en-US" dirty="0"/>
          </a:p>
        </p:txBody>
      </p:sp>
      <p:pic>
        <p:nvPicPr>
          <p:cNvPr id="7" name="Picture 6" descr="TMC 207.jpg groter.jpg"/>
          <p:cNvPicPr>
            <a:picLocks noChangeAspect="1"/>
          </p:cNvPicPr>
          <p:nvPr/>
        </p:nvPicPr>
        <p:blipFill>
          <a:blip r:embed="rId2" cstate="print"/>
          <a:stretch>
            <a:fillRect/>
          </a:stretch>
        </p:blipFill>
        <p:spPr>
          <a:xfrm>
            <a:off x="990600" y="3200400"/>
            <a:ext cx="6764942" cy="28969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09600" y="5105400"/>
            <a:ext cx="7772400" cy="1500187"/>
          </a:xfrm>
        </p:spPr>
        <p:txBody>
          <a:bodyPr>
            <a:normAutofit/>
          </a:bodyPr>
          <a:lstStyle/>
          <a:p>
            <a:r>
              <a:rPr lang="en-US" dirty="0" smtClean="0"/>
              <a:t>Dalene von Delft</a:t>
            </a:r>
          </a:p>
          <a:p>
            <a:r>
              <a:rPr lang="en-US" dirty="0" smtClean="0"/>
              <a:t>MB.ChB South Africa, 2006</a:t>
            </a:r>
          </a:p>
          <a:p>
            <a:r>
              <a:rPr lang="en-US" dirty="0" smtClean="0"/>
              <a:t>Completed 2 years internship and 1 year community service, 2007-2009</a:t>
            </a:r>
          </a:p>
          <a:p>
            <a:r>
              <a:rPr lang="en-US" dirty="0" smtClean="0"/>
              <a:t>2010 – Medical Officer - Pediatrics</a:t>
            </a:r>
          </a:p>
        </p:txBody>
      </p:sp>
      <p:pic>
        <p:nvPicPr>
          <p:cNvPr id="27649" name="Picture 1" descr="F:\PC BU\Photos\Dalene fotos\Fotos van selfoon\20100323\23032010(002).jpg"/>
          <p:cNvPicPr>
            <a:picLocks noChangeAspect="1" noChangeArrowheads="1"/>
          </p:cNvPicPr>
          <p:nvPr/>
        </p:nvPicPr>
        <p:blipFill>
          <a:blip r:embed="rId2" cstate="print"/>
          <a:srcRect/>
          <a:stretch>
            <a:fillRect/>
          </a:stretch>
        </p:blipFill>
        <p:spPr bwMode="auto">
          <a:xfrm>
            <a:off x="2057400" y="533400"/>
            <a:ext cx="4876800" cy="3657600"/>
          </a:xfrm>
          <a:prstGeom prst="rect">
            <a:avLst/>
          </a:prstGeom>
          <a:noFill/>
        </p:spPr>
      </p:pic>
      <p:sp>
        <p:nvSpPr>
          <p:cNvPr id="8" name="TextBox 7"/>
          <p:cNvSpPr txBox="1"/>
          <p:nvPr/>
        </p:nvSpPr>
        <p:spPr>
          <a:xfrm>
            <a:off x="2133600" y="4292025"/>
            <a:ext cx="4693914" cy="584775"/>
          </a:xfrm>
          <a:prstGeom prst="rect">
            <a:avLst/>
          </a:prstGeom>
          <a:noFill/>
        </p:spPr>
        <p:txBody>
          <a:bodyPr wrap="none" rtlCol="0">
            <a:spAutoFit/>
          </a:bodyPr>
          <a:lstStyle/>
          <a:p>
            <a:r>
              <a:rPr lang="en-US" sz="3200" dirty="0" smtClean="0">
                <a:latin typeface="Comic Sans MS" pitchFamily="66" charset="0"/>
              </a:rPr>
              <a:t>Not TB proof after all?</a:t>
            </a:r>
            <a:endParaRPr lang="en-US" sz="32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clinical trial – 24 weeks</a:t>
            </a:r>
            <a:endParaRPr lang="en-US" dirty="0"/>
          </a:p>
        </p:txBody>
      </p:sp>
      <p:sp>
        <p:nvSpPr>
          <p:cNvPr id="3" name="Content Placeholder 2"/>
          <p:cNvSpPr>
            <a:spLocks noGrp="1"/>
          </p:cNvSpPr>
          <p:nvPr>
            <p:ph idx="1"/>
          </p:nvPr>
        </p:nvSpPr>
        <p:spPr/>
        <p:txBody>
          <a:bodyPr>
            <a:normAutofit fontScale="925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r>
              <a:rPr lang="en-US" sz="2200" dirty="0" smtClean="0"/>
              <a:t>Significantly reduced the time to culture conversion over 24 weeks (hazard ratio, 2.253; 95% confidence interval, 1.08 to 4.71; P = 0.031)</a:t>
            </a:r>
          </a:p>
          <a:p>
            <a:endParaRPr lang="en-US" dirty="0"/>
          </a:p>
        </p:txBody>
      </p:sp>
      <p:pic>
        <p:nvPicPr>
          <p:cNvPr id="5" name="Content Placeholder 4" descr="TMC results cropped.jpg"/>
          <p:cNvPicPr>
            <a:picLocks noGrp="1" noChangeAspect="1"/>
          </p:cNvPicPr>
          <p:nvPr>
            <p:ph sz="half" idx="4294967295"/>
          </p:nvPr>
        </p:nvPicPr>
        <p:blipFill>
          <a:blip r:embed="rId2" cstate="print"/>
          <a:stretch>
            <a:fillRect/>
          </a:stretch>
        </p:blipFill>
        <p:spPr>
          <a:xfrm>
            <a:off x="1066800" y="1176607"/>
            <a:ext cx="7086600" cy="420348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 name="Right Triangle 115"/>
          <p:cNvSpPr/>
          <p:nvPr/>
        </p:nvSpPr>
        <p:spPr>
          <a:xfrm>
            <a:off x="2590800" y="2374900"/>
            <a:ext cx="304800" cy="914400"/>
          </a:xfrm>
          <a:prstGeom prst="r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Rectangle 59"/>
          <p:cNvSpPr/>
          <p:nvPr/>
        </p:nvSpPr>
        <p:spPr>
          <a:xfrm>
            <a:off x="1879600" y="2832100"/>
            <a:ext cx="863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p:nvSpPr>
        <p:spPr>
          <a:xfrm>
            <a:off x="1879600" y="3505200"/>
            <a:ext cx="6659563"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7" name="Rectangle 116"/>
          <p:cNvSpPr/>
          <p:nvPr/>
        </p:nvSpPr>
        <p:spPr>
          <a:xfrm rot="10800000">
            <a:off x="1874838" y="3200400"/>
            <a:ext cx="4297362" cy="7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233363" y="3505200"/>
            <a:ext cx="1079500" cy="457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4" name="Right Triangle 143"/>
          <p:cNvSpPr/>
          <p:nvPr/>
        </p:nvSpPr>
        <p:spPr>
          <a:xfrm rot="16200000">
            <a:off x="1333538" y="3424200"/>
            <a:ext cx="457200" cy="619200"/>
          </a:xfrm>
          <a:prstGeom prst="r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Rectangle 47"/>
          <p:cNvSpPr/>
          <p:nvPr/>
        </p:nvSpPr>
        <p:spPr>
          <a:xfrm>
            <a:off x="241300" y="3962400"/>
            <a:ext cx="360363" cy="5032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85" name="Title 128"/>
          <p:cNvSpPr>
            <a:spLocks noGrp="1"/>
          </p:cNvSpPr>
          <p:nvPr>
            <p:ph type="title"/>
          </p:nvPr>
        </p:nvSpPr>
        <p:spPr>
          <a:xfrm>
            <a:off x="457200" y="-228600"/>
            <a:ext cx="8229600" cy="1143000"/>
          </a:xfrm>
        </p:spPr>
        <p:txBody>
          <a:bodyPr/>
          <a:lstStyle/>
          <a:p>
            <a:r>
              <a:rPr lang="en-US" sz="2800" dirty="0" smtClean="0"/>
              <a:t>MDR-TB timeline – unchartered territory </a:t>
            </a:r>
          </a:p>
        </p:txBody>
      </p:sp>
      <p:sp>
        <p:nvSpPr>
          <p:cNvPr id="3084" name="TextBox 113"/>
          <p:cNvSpPr txBox="1">
            <a:spLocks noChangeArrowheads="1"/>
          </p:cNvSpPr>
          <p:nvPr/>
        </p:nvSpPr>
        <p:spPr bwMode="auto">
          <a:xfrm>
            <a:off x="2598738" y="4800600"/>
            <a:ext cx="1295400" cy="338138"/>
          </a:xfrm>
          <a:prstGeom prst="rect">
            <a:avLst/>
          </a:prstGeom>
          <a:noFill/>
          <a:ln w="9525">
            <a:noFill/>
            <a:miter lim="800000"/>
            <a:headEnd/>
            <a:tailEnd/>
          </a:ln>
        </p:spPr>
        <p:txBody>
          <a:bodyPr>
            <a:spAutoFit/>
          </a:bodyPr>
          <a:lstStyle/>
          <a:p>
            <a:r>
              <a:rPr lang="en-US" sz="800" b="1" u="sng" dirty="0">
                <a:solidFill>
                  <a:srgbClr val="FF0000"/>
                </a:solidFill>
              </a:rPr>
              <a:t> w10,  Amikacin</a:t>
            </a:r>
          </a:p>
          <a:p>
            <a:r>
              <a:rPr lang="en-US" sz="800" b="1" u="sng" dirty="0">
                <a:solidFill>
                  <a:srgbClr val="FF0000"/>
                </a:solidFill>
              </a:rPr>
              <a:t>stopped</a:t>
            </a:r>
          </a:p>
        </p:txBody>
      </p:sp>
      <p:cxnSp>
        <p:nvCxnSpPr>
          <p:cNvPr id="62" name="Straight Connector 61"/>
          <p:cNvCxnSpPr/>
          <p:nvPr/>
        </p:nvCxnSpPr>
        <p:spPr>
          <a:xfrm>
            <a:off x="1833563" y="1981200"/>
            <a:ext cx="0" cy="19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333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363" y="70866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398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494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19304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3114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6924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30527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34337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38147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41957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45212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49022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52832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56642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p:nvSpPr>
        <p:spPr>
          <a:xfrm>
            <a:off x="55118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58721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62531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p:nvSpPr>
        <p:spPr>
          <a:xfrm>
            <a:off x="66341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7015163" y="7162800"/>
            <a:ext cx="360362"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73406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p:nvSpPr>
        <p:spPr>
          <a:xfrm>
            <a:off x="77216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p:nvSpPr>
        <p:spPr>
          <a:xfrm>
            <a:off x="81026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p:nvSpPr>
        <p:spPr>
          <a:xfrm>
            <a:off x="8483600" y="7162800"/>
            <a:ext cx="360363"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04" name="TextBox 28"/>
          <p:cNvSpPr txBox="1">
            <a:spLocks noChangeArrowheads="1"/>
          </p:cNvSpPr>
          <p:nvPr/>
        </p:nvSpPr>
        <p:spPr bwMode="auto">
          <a:xfrm>
            <a:off x="-19050" y="4813300"/>
            <a:ext cx="909638" cy="215900"/>
          </a:xfrm>
          <a:prstGeom prst="rect">
            <a:avLst/>
          </a:prstGeom>
          <a:noFill/>
          <a:ln w="9525">
            <a:noFill/>
            <a:miter lim="800000"/>
            <a:headEnd/>
            <a:tailEnd/>
          </a:ln>
        </p:spPr>
        <p:txBody>
          <a:bodyPr wrap="none">
            <a:spAutoFit/>
          </a:bodyPr>
          <a:lstStyle/>
          <a:p>
            <a:r>
              <a:rPr lang="en-US" sz="800" dirty="0"/>
              <a:t>-16w, Aug 2010</a:t>
            </a:r>
          </a:p>
        </p:txBody>
      </p:sp>
      <p:cxnSp>
        <p:nvCxnSpPr>
          <p:cNvPr id="33" name="Straight Connector 32"/>
          <p:cNvCxnSpPr/>
          <p:nvPr/>
        </p:nvCxnSpPr>
        <p:spPr>
          <a:xfrm>
            <a:off x="233363" y="3971925"/>
            <a:ext cx="0" cy="828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06" name="TextBox 37"/>
          <p:cNvSpPr txBox="1">
            <a:spLocks noChangeArrowheads="1"/>
          </p:cNvSpPr>
          <p:nvPr/>
        </p:nvSpPr>
        <p:spPr bwMode="auto">
          <a:xfrm>
            <a:off x="457200" y="3657600"/>
            <a:ext cx="677863" cy="215900"/>
          </a:xfrm>
          <a:prstGeom prst="rect">
            <a:avLst/>
          </a:prstGeom>
          <a:noFill/>
          <a:ln w="9525">
            <a:noFill/>
            <a:miter lim="800000"/>
            <a:headEnd/>
            <a:tailEnd/>
          </a:ln>
        </p:spPr>
        <p:txBody>
          <a:bodyPr wrap="none">
            <a:spAutoFit/>
          </a:bodyPr>
          <a:lstStyle/>
          <a:p>
            <a:r>
              <a:rPr lang="en-US" sz="800" dirty="0"/>
              <a:t>Exposure?</a:t>
            </a:r>
          </a:p>
        </p:txBody>
      </p:sp>
      <p:sp>
        <p:nvSpPr>
          <p:cNvPr id="3116" name="TextBox 43"/>
          <p:cNvSpPr txBox="1">
            <a:spLocks noChangeArrowheads="1"/>
          </p:cNvSpPr>
          <p:nvPr/>
        </p:nvSpPr>
        <p:spPr bwMode="auto">
          <a:xfrm>
            <a:off x="1604963" y="4800600"/>
            <a:ext cx="700087" cy="215900"/>
          </a:xfrm>
          <a:prstGeom prst="rect">
            <a:avLst/>
          </a:prstGeom>
          <a:noFill/>
          <a:ln w="9525">
            <a:noFill/>
            <a:miter lim="800000"/>
            <a:headEnd/>
            <a:tailEnd/>
          </a:ln>
        </p:spPr>
        <p:txBody>
          <a:bodyPr wrap="none">
            <a:spAutoFit/>
          </a:bodyPr>
          <a:lstStyle/>
          <a:p>
            <a:r>
              <a:rPr lang="en-US" sz="800" dirty="0"/>
              <a:t>0w, 24 Dec</a:t>
            </a:r>
          </a:p>
        </p:txBody>
      </p:sp>
      <p:sp>
        <p:nvSpPr>
          <p:cNvPr id="3111" name="TextBox 46"/>
          <p:cNvSpPr txBox="1">
            <a:spLocks noChangeArrowheads="1"/>
          </p:cNvSpPr>
          <p:nvPr/>
        </p:nvSpPr>
        <p:spPr bwMode="auto">
          <a:xfrm>
            <a:off x="1681163" y="1643063"/>
            <a:ext cx="341760" cy="338554"/>
          </a:xfrm>
          <a:prstGeom prst="rect">
            <a:avLst/>
          </a:prstGeom>
          <a:noFill/>
          <a:ln w="9525">
            <a:noFill/>
            <a:miter lim="800000"/>
            <a:headEnd/>
            <a:tailEnd/>
          </a:ln>
        </p:spPr>
        <p:txBody>
          <a:bodyPr wrap="none">
            <a:spAutoFit/>
          </a:bodyPr>
          <a:lstStyle/>
          <a:p>
            <a:r>
              <a:rPr lang="en-US" sz="800" dirty="0"/>
              <a:t>Dx</a:t>
            </a:r>
            <a:br>
              <a:rPr lang="en-US" sz="800" dirty="0"/>
            </a:br>
            <a:r>
              <a:rPr lang="en-US" sz="800" dirty="0"/>
              <a:t>48h</a:t>
            </a:r>
          </a:p>
        </p:txBody>
      </p:sp>
      <p:sp>
        <p:nvSpPr>
          <p:cNvPr id="3113" name="TextBox 48"/>
          <p:cNvSpPr txBox="1">
            <a:spLocks noChangeArrowheads="1"/>
          </p:cNvSpPr>
          <p:nvPr/>
        </p:nvSpPr>
        <p:spPr bwMode="auto">
          <a:xfrm>
            <a:off x="203553" y="4081463"/>
            <a:ext cx="386644" cy="338554"/>
          </a:xfrm>
          <a:prstGeom prst="rect">
            <a:avLst/>
          </a:prstGeom>
          <a:noFill/>
          <a:ln w="9525">
            <a:noFill/>
            <a:miter lim="800000"/>
            <a:headEnd/>
            <a:tailEnd/>
          </a:ln>
        </p:spPr>
        <p:txBody>
          <a:bodyPr wrap="none">
            <a:spAutoFit/>
          </a:bodyPr>
          <a:lstStyle/>
          <a:p>
            <a:pPr algn="ctr"/>
            <a:r>
              <a:rPr lang="en-US" sz="800" dirty="0"/>
              <a:t>Resp</a:t>
            </a:r>
            <a:br>
              <a:rPr lang="en-US" sz="800" dirty="0"/>
            </a:br>
            <a:r>
              <a:rPr lang="en-US" sz="800" dirty="0"/>
              <a:t>unit</a:t>
            </a:r>
          </a:p>
        </p:txBody>
      </p:sp>
      <p:sp>
        <p:nvSpPr>
          <p:cNvPr id="52" name="Rectangle 51"/>
          <p:cNvSpPr/>
          <p:nvPr/>
        </p:nvSpPr>
        <p:spPr>
          <a:xfrm>
            <a:off x="1879600" y="2374900"/>
            <a:ext cx="142875"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3115" name="TextBox 58"/>
          <p:cNvSpPr txBox="1">
            <a:spLocks noChangeArrowheads="1"/>
          </p:cNvSpPr>
          <p:nvPr/>
        </p:nvSpPr>
        <p:spPr bwMode="auto">
          <a:xfrm>
            <a:off x="1828800" y="990600"/>
            <a:ext cx="981075" cy="215900"/>
          </a:xfrm>
          <a:prstGeom prst="rect">
            <a:avLst/>
          </a:prstGeom>
          <a:noFill/>
          <a:ln w="9525">
            <a:noFill/>
            <a:miter lim="800000"/>
            <a:headEnd/>
            <a:tailEnd/>
          </a:ln>
        </p:spPr>
        <p:txBody>
          <a:bodyPr wrap="none">
            <a:spAutoFit/>
          </a:bodyPr>
          <a:lstStyle/>
          <a:p>
            <a:r>
              <a:rPr lang="en-US" sz="800" dirty="0"/>
              <a:t>w0-w10, Isolation</a:t>
            </a:r>
          </a:p>
        </p:txBody>
      </p:sp>
      <p:sp>
        <p:nvSpPr>
          <p:cNvPr id="61" name="Rectangle 60"/>
          <p:cNvSpPr/>
          <p:nvPr/>
        </p:nvSpPr>
        <p:spPr>
          <a:xfrm>
            <a:off x="2667000" y="6858000"/>
            <a:ext cx="144463" cy="228600"/>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p:nvSpPr>
        <p:spPr>
          <a:xfrm>
            <a:off x="1865313" y="3505200"/>
            <a:ext cx="46037" cy="4572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p>
        </p:txBody>
      </p:sp>
      <p:sp>
        <p:nvSpPr>
          <p:cNvPr id="46" name="Rectangle 45"/>
          <p:cNvSpPr/>
          <p:nvPr/>
        </p:nvSpPr>
        <p:spPr>
          <a:xfrm>
            <a:off x="1833563" y="2162175"/>
            <a:ext cx="46037" cy="18002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20" name="TextBox 62"/>
          <p:cNvSpPr txBox="1">
            <a:spLocks noChangeArrowheads="1"/>
          </p:cNvSpPr>
          <p:nvPr/>
        </p:nvSpPr>
        <p:spPr bwMode="auto">
          <a:xfrm>
            <a:off x="1681163" y="1290638"/>
            <a:ext cx="1244600" cy="215900"/>
          </a:xfrm>
          <a:prstGeom prst="rect">
            <a:avLst/>
          </a:prstGeom>
          <a:noFill/>
          <a:ln w="9525">
            <a:noFill/>
            <a:miter lim="800000"/>
            <a:headEnd/>
            <a:tailEnd/>
          </a:ln>
        </p:spPr>
        <p:txBody>
          <a:bodyPr wrap="none">
            <a:spAutoFit/>
          </a:bodyPr>
          <a:lstStyle/>
          <a:p>
            <a:r>
              <a:rPr lang="en-US" sz="800" dirty="0"/>
              <a:t>Admission – Rx started</a:t>
            </a:r>
          </a:p>
        </p:txBody>
      </p:sp>
      <p:sp>
        <p:nvSpPr>
          <p:cNvPr id="3125" name="TextBox 65"/>
          <p:cNvSpPr txBox="1">
            <a:spLocks noChangeArrowheads="1"/>
          </p:cNvSpPr>
          <p:nvPr/>
        </p:nvSpPr>
        <p:spPr bwMode="auto">
          <a:xfrm>
            <a:off x="6172200" y="6858000"/>
            <a:ext cx="506413" cy="215900"/>
          </a:xfrm>
          <a:prstGeom prst="rect">
            <a:avLst/>
          </a:prstGeom>
          <a:noFill/>
          <a:ln w="9525">
            <a:noFill/>
            <a:miter lim="800000"/>
            <a:headEnd/>
            <a:tailEnd/>
          </a:ln>
        </p:spPr>
        <p:txBody>
          <a:bodyPr wrap="none">
            <a:spAutoFit/>
          </a:bodyPr>
          <a:lstStyle/>
          <a:p>
            <a:r>
              <a:rPr lang="en-US" sz="800" dirty="0"/>
              <a:t>18 Feb</a:t>
            </a:r>
          </a:p>
        </p:txBody>
      </p:sp>
      <p:sp>
        <p:nvSpPr>
          <p:cNvPr id="3126" name="TextBox 66"/>
          <p:cNvSpPr txBox="1">
            <a:spLocks noChangeArrowheads="1"/>
          </p:cNvSpPr>
          <p:nvPr/>
        </p:nvSpPr>
        <p:spPr bwMode="auto">
          <a:xfrm>
            <a:off x="2438400" y="1643063"/>
            <a:ext cx="814388" cy="338137"/>
          </a:xfrm>
          <a:prstGeom prst="rect">
            <a:avLst/>
          </a:prstGeom>
          <a:noFill/>
          <a:ln w="9525">
            <a:noFill/>
            <a:miter lim="800000"/>
            <a:headEnd/>
            <a:tailEnd/>
          </a:ln>
        </p:spPr>
        <p:txBody>
          <a:bodyPr wrap="none">
            <a:spAutoFit/>
          </a:bodyPr>
          <a:lstStyle/>
          <a:p>
            <a:r>
              <a:rPr lang="en-US" sz="800" dirty="0"/>
              <a:t>Hearing loss: </a:t>
            </a:r>
          </a:p>
          <a:p>
            <a:r>
              <a:rPr lang="en-US" sz="800" dirty="0"/>
              <a:t>w8</a:t>
            </a:r>
          </a:p>
        </p:txBody>
      </p:sp>
      <p:sp>
        <p:nvSpPr>
          <p:cNvPr id="3124" name="TextBox 72"/>
          <p:cNvSpPr txBox="1">
            <a:spLocks noChangeArrowheads="1"/>
          </p:cNvSpPr>
          <p:nvPr/>
        </p:nvSpPr>
        <p:spPr bwMode="auto">
          <a:xfrm>
            <a:off x="1833563" y="1519238"/>
            <a:ext cx="702436" cy="215444"/>
          </a:xfrm>
          <a:prstGeom prst="rect">
            <a:avLst/>
          </a:prstGeom>
          <a:noFill/>
          <a:ln w="9525">
            <a:noFill/>
            <a:miter lim="800000"/>
            <a:headEnd/>
            <a:tailEnd/>
          </a:ln>
        </p:spPr>
        <p:txBody>
          <a:bodyPr wrap="none">
            <a:spAutoFit/>
          </a:bodyPr>
          <a:lstStyle/>
          <a:p>
            <a:r>
              <a:rPr lang="en-US" sz="800" dirty="0"/>
              <a:t>Neg cult: w2</a:t>
            </a:r>
          </a:p>
        </p:txBody>
      </p:sp>
      <p:sp>
        <p:nvSpPr>
          <p:cNvPr id="74" name="Left Brace 73"/>
          <p:cNvSpPr/>
          <p:nvPr/>
        </p:nvSpPr>
        <p:spPr>
          <a:xfrm rot="5400000">
            <a:off x="1885157" y="1391444"/>
            <a:ext cx="76200" cy="17938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5" name="Rectangle 74"/>
          <p:cNvSpPr/>
          <p:nvPr/>
        </p:nvSpPr>
        <p:spPr>
          <a:xfrm>
            <a:off x="1909763" y="5334000"/>
            <a:ext cx="2160587" cy="4572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6" name="Left Brace 75"/>
          <p:cNvSpPr/>
          <p:nvPr/>
        </p:nvSpPr>
        <p:spPr>
          <a:xfrm rot="5400000">
            <a:off x="2273300" y="825500"/>
            <a:ext cx="76200" cy="863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131" name="TextBox 76"/>
          <p:cNvSpPr txBox="1">
            <a:spLocks noChangeArrowheads="1"/>
          </p:cNvSpPr>
          <p:nvPr/>
        </p:nvSpPr>
        <p:spPr bwMode="auto">
          <a:xfrm>
            <a:off x="1909763" y="5410200"/>
            <a:ext cx="1698625" cy="215900"/>
          </a:xfrm>
          <a:prstGeom prst="rect">
            <a:avLst/>
          </a:prstGeom>
          <a:noFill/>
          <a:ln w="9525">
            <a:noFill/>
            <a:miter lim="800000"/>
            <a:headEnd/>
            <a:tailEnd/>
          </a:ln>
        </p:spPr>
        <p:txBody>
          <a:bodyPr wrap="none">
            <a:spAutoFit/>
          </a:bodyPr>
          <a:lstStyle/>
          <a:p>
            <a:r>
              <a:rPr lang="en-US" sz="800" dirty="0"/>
              <a:t>TMC 207/Bedaquiline application</a:t>
            </a:r>
          </a:p>
        </p:txBody>
      </p:sp>
      <p:sp>
        <p:nvSpPr>
          <p:cNvPr id="78" name="Rectangle 77"/>
          <p:cNvSpPr/>
          <p:nvPr/>
        </p:nvSpPr>
        <p:spPr>
          <a:xfrm>
            <a:off x="4043363" y="5334000"/>
            <a:ext cx="2160587" cy="4572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33" name="TextBox 78"/>
          <p:cNvSpPr txBox="1">
            <a:spLocks noChangeArrowheads="1"/>
          </p:cNvSpPr>
          <p:nvPr/>
        </p:nvSpPr>
        <p:spPr bwMode="auto">
          <a:xfrm>
            <a:off x="3505200" y="1643063"/>
            <a:ext cx="950913" cy="338137"/>
          </a:xfrm>
          <a:prstGeom prst="rect">
            <a:avLst/>
          </a:prstGeom>
          <a:noFill/>
          <a:ln w="9525">
            <a:noFill/>
            <a:miter lim="800000"/>
            <a:headEnd/>
            <a:tailEnd/>
          </a:ln>
        </p:spPr>
        <p:txBody>
          <a:bodyPr wrap="none">
            <a:spAutoFit/>
          </a:bodyPr>
          <a:lstStyle/>
          <a:p>
            <a:r>
              <a:rPr lang="en-US" sz="800" dirty="0"/>
              <a:t>Hypothyroidism: </a:t>
            </a:r>
          </a:p>
          <a:p>
            <a:r>
              <a:rPr lang="en-US" sz="800" dirty="0"/>
              <a:t>w17</a:t>
            </a:r>
          </a:p>
        </p:txBody>
      </p:sp>
      <p:sp>
        <p:nvSpPr>
          <p:cNvPr id="3134" name="TextBox 79"/>
          <p:cNvSpPr txBox="1">
            <a:spLocks noChangeArrowheads="1"/>
          </p:cNvSpPr>
          <p:nvPr/>
        </p:nvSpPr>
        <p:spPr bwMode="auto">
          <a:xfrm>
            <a:off x="6019800" y="1643063"/>
            <a:ext cx="1387475" cy="338137"/>
          </a:xfrm>
          <a:prstGeom prst="rect">
            <a:avLst/>
          </a:prstGeom>
          <a:noFill/>
          <a:ln w="9525">
            <a:noFill/>
            <a:miter lim="800000"/>
            <a:headEnd/>
            <a:tailEnd/>
          </a:ln>
        </p:spPr>
        <p:txBody>
          <a:bodyPr wrap="none">
            <a:spAutoFit/>
          </a:bodyPr>
          <a:lstStyle/>
          <a:p>
            <a:r>
              <a:rPr lang="en-US" sz="800" dirty="0"/>
              <a:t>Gout: Ethambutol stopped</a:t>
            </a:r>
          </a:p>
          <a:p>
            <a:r>
              <a:rPr lang="en-US" sz="800" dirty="0"/>
              <a:t>w54</a:t>
            </a:r>
          </a:p>
        </p:txBody>
      </p:sp>
      <p:sp>
        <p:nvSpPr>
          <p:cNvPr id="3135" name="TextBox 80"/>
          <p:cNvSpPr txBox="1">
            <a:spLocks noChangeArrowheads="1"/>
          </p:cNvSpPr>
          <p:nvPr/>
        </p:nvSpPr>
        <p:spPr bwMode="auto">
          <a:xfrm>
            <a:off x="8234363" y="1641475"/>
            <a:ext cx="852487" cy="338138"/>
          </a:xfrm>
          <a:prstGeom prst="rect">
            <a:avLst/>
          </a:prstGeom>
          <a:noFill/>
          <a:ln w="9525">
            <a:noFill/>
            <a:miter lim="800000"/>
            <a:headEnd/>
            <a:tailEnd/>
          </a:ln>
        </p:spPr>
        <p:txBody>
          <a:bodyPr wrap="none">
            <a:spAutoFit/>
          </a:bodyPr>
          <a:lstStyle/>
          <a:p>
            <a:r>
              <a:rPr lang="en-US" sz="800" dirty="0"/>
              <a:t>IGRA’s normal</a:t>
            </a:r>
          </a:p>
          <a:p>
            <a:r>
              <a:rPr lang="en-US" sz="800" dirty="0"/>
              <a:t>w81</a:t>
            </a:r>
          </a:p>
        </p:txBody>
      </p:sp>
      <p:sp>
        <p:nvSpPr>
          <p:cNvPr id="3136" name="TextBox 81"/>
          <p:cNvSpPr txBox="1">
            <a:spLocks noChangeArrowheads="1"/>
          </p:cNvSpPr>
          <p:nvPr/>
        </p:nvSpPr>
        <p:spPr bwMode="auto">
          <a:xfrm>
            <a:off x="4800600" y="1643063"/>
            <a:ext cx="942975" cy="338137"/>
          </a:xfrm>
          <a:prstGeom prst="rect">
            <a:avLst/>
          </a:prstGeom>
          <a:noFill/>
          <a:ln w="9525">
            <a:noFill/>
            <a:miter lim="800000"/>
            <a:headEnd/>
            <a:tailEnd/>
          </a:ln>
        </p:spPr>
        <p:txBody>
          <a:bodyPr wrap="none">
            <a:spAutoFit/>
          </a:bodyPr>
          <a:lstStyle/>
          <a:p>
            <a:r>
              <a:rPr lang="en-US" sz="800" dirty="0"/>
              <a:t>CXR unchanged</a:t>
            </a:r>
          </a:p>
          <a:p>
            <a:r>
              <a:rPr lang="en-US" sz="800" dirty="0"/>
              <a:t>w34</a:t>
            </a:r>
          </a:p>
        </p:txBody>
      </p:sp>
      <p:sp>
        <p:nvSpPr>
          <p:cNvPr id="3137" name="TextBox 82"/>
          <p:cNvSpPr txBox="1">
            <a:spLocks noChangeArrowheads="1"/>
          </p:cNvSpPr>
          <p:nvPr/>
        </p:nvSpPr>
        <p:spPr bwMode="auto">
          <a:xfrm>
            <a:off x="4271963" y="6518275"/>
            <a:ext cx="1993900" cy="215900"/>
          </a:xfrm>
          <a:prstGeom prst="rect">
            <a:avLst/>
          </a:prstGeom>
          <a:noFill/>
          <a:ln w="9525">
            <a:noFill/>
            <a:miter lim="800000"/>
            <a:headEnd/>
            <a:tailEnd/>
          </a:ln>
        </p:spPr>
        <p:txBody>
          <a:bodyPr wrap="none">
            <a:spAutoFit/>
          </a:bodyPr>
          <a:lstStyle/>
          <a:p>
            <a:r>
              <a:rPr lang="en-US" sz="800" dirty="0"/>
              <a:t>Total treatment duration – 18.5 months</a:t>
            </a:r>
          </a:p>
        </p:txBody>
      </p:sp>
      <p:sp>
        <p:nvSpPr>
          <p:cNvPr id="84" name="Left Brace 83"/>
          <p:cNvSpPr/>
          <p:nvPr/>
        </p:nvSpPr>
        <p:spPr>
          <a:xfrm rot="16200000">
            <a:off x="5125244" y="3074194"/>
            <a:ext cx="76200" cy="66595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139" name="TextBox 85"/>
          <p:cNvSpPr txBox="1">
            <a:spLocks noChangeArrowheads="1"/>
          </p:cNvSpPr>
          <p:nvPr/>
        </p:nvSpPr>
        <p:spPr bwMode="auto">
          <a:xfrm>
            <a:off x="4343400" y="5422900"/>
            <a:ext cx="1155700" cy="215900"/>
          </a:xfrm>
          <a:prstGeom prst="rect">
            <a:avLst/>
          </a:prstGeom>
          <a:noFill/>
          <a:ln w="9525">
            <a:noFill/>
            <a:miter lim="800000"/>
            <a:headEnd/>
            <a:tailEnd/>
          </a:ln>
        </p:spPr>
        <p:txBody>
          <a:bodyPr wrap="none">
            <a:spAutoFit/>
          </a:bodyPr>
          <a:lstStyle/>
          <a:p>
            <a:r>
              <a:rPr lang="en-US" sz="800" dirty="0"/>
              <a:t>Bedaquiline duration</a:t>
            </a:r>
          </a:p>
        </p:txBody>
      </p:sp>
      <p:sp>
        <p:nvSpPr>
          <p:cNvPr id="87" name="Rectangle 86"/>
          <p:cNvSpPr/>
          <p:nvPr/>
        </p:nvSpPr>
        <p:spPr>
          <a:xfrm>
            <a:off x="2511425" y="-533400"/>
            <a:ext cx="252413" cy="4572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41" name="TextBox 87"/>
          <p:cNvSpPr txBox="1">
            <a:spLocks noChangeArrowheads="1"/>
          </p:cNvSpPr>
          <p:nvPr/>
        </p:nvSpPr>
        <p:spPr bwMode="auto">
          <a:xfrm>
            <a:off x="2416175" y="-436563"/>
            <a:ext cx="403225" cy="215900"/>
          </a:xfrm>
          <a:prstGeom prst="rect">
            <a:avLst/>
          </a:prstGeom>
          <a:noFill/>
          <a:ln w="9525">
            <a:noFill/>
            <a:miter lim="800000"/>
            <a:headEnd/>
            <a:tailEnd/>
          </a:ln>
        </p:spPr>
        <p:txBody>
          <a:bodyPr wrap="none">
            <a:spAutoFit/>
          </a:bodyPr>
          <a:lstStyle/>
          <a:p>
            <a:r>
              <a:rPr lang="en-US" sz="800" dirty="0"/>
              <a:t>Arne</a:t>
            </a:r>
          </a:p>
        </p:txBody>
      </p:sp>
      <p:sp>
        <p:nvSpPr>
          <p:cNvPr id="3142" name="TextBox 88"/>
          <p:cNvSpPr txBox="1">
            <a:spLocks noChangeArrowheads="1"/>
          </p:cNvSpPr>
          <p:nvPr/>
        </p:nvSpPr>
        <p:spPr bwMode="auto">
          <a:xfrm>
            <a:off x="2420938" y="-457200"/>
            <a:ext cx="550862" cy="215900"/>
          </a:xfrm>
          <a:prstGeom prst="rect">
            <a:avLst/>
          </a:prstGeom>
          <a:noFill/>
          <a:ln w="9525">
            <a:noFill/>
            <a:miter lim="800000"/>
            <a:headEnd/>
            <a:tailEnd/>
          </a:ln>
        </p:spPr>
        <p:txBody>
          <a:bodyPr wrap="none">
            <a:spAutoFit/>
          </a:bodyPr>
          <a:lstStyle/>
          <a:p>
            <a:r>
              <a:rPr lang="en-US" sz="800" dirty="0"/>
              <a:t>Pleuritis</a:t>
            </a:r>
          </a:p>
        </p:txBody>
      </p:sp>
      <p:sp>
        <p:nvSpPr>
          <p:cNvPr id="2" name="TextBox 42"/>
          <p:cNvSpPr txBox="1">
            <a:spLocks noChangeArrowheads="1"/>
          </p:cNvSpPr>
          <p:nvPr/>
        </p:nvSpPr>
        <p:spPr bwMode="auto">
          <a:xfrm>
            <a:off x="1219200" y="3289300"/>
            <a:ext cx="627063" cy="215900"/>
          </a:xfrm>
          <a:prstGeom prst="rect">
            <a:avLst/>
          </a:prstGeom>
          <a:noFill/>
          <a:ln w="9525">
            <a:noFill/>
            <a:miter lim="800000"/>
            <a:headEnd/>
            <a:tailEnd/>
          </a:ln>
        </p:spPr>
        <p:txBody>
          <a:bodyPr>
            <a:spAutoFit/>
          </a:bodyPr>
          <a:lstStyle/>
          <a:p>
            <a:r>
              <a:rPr lang="en-US" sz="800" dirty="0"/>
              <a:t>Coughing</a:t>
            </a:r>
          </a:p>
        </p:txBody>
      </p:sp>
      <p:sp>
        <p:nvSpPr>
          <p:cNvPr id="103" name="Rectangle 102"/>
          <p:cNvSpPr/>
          <p:nvPr/>
        </p:nvSpPr>
        <p:spPr>
          <a:xfrm>
            <a:off x="4038600" y="5105400"/>
            <a:ext cx="144463" cy="2286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4" name="Right Triangle 103"/>
          <p:cNvSpPr/>
          <p:nvPr/>
        </p:nvSpPr>
        <p:spPr>
          <a:xfrm rot="5400000">
            <a:off x="3882232" y="5488781"/>
            <a:ext cx="457200" cy="144463"/>
          </a:xfrm>
          <a:prstGeom prst="r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49" name="TextBox 104"/>
          <p:cNvSpPr txBox="1">
            <a:spLocks noChangeArrowheads="1"/>
          </p:cNvSpPr>
          <p:nvPr/>
        </p:nvSpPr>
        <p:spPr bwMode="auto">
          <a:xfrm>
            <a:off x="4114800" y="5041900"/>
            <a:ext cx="815975" cy="215900"/>
          </a:xfrm>
          <a:prstGeom prst="rect">
            <a:avLst/>
          </a:prstGeom>
          <a:noFill/>
          <a:ln w="9525">
            <a:noFill/>
            <a:miter lim="800000"/>
            <a:headEnd/>
            <a:tailEnd/>
          </a:ln>
        </p:spPr>
        <p:txBody>
          <a:bodyPr wrap="none">
            <a:spAutoFit/>
          </a:bodyPr>
          <a:lstStyle/>
          <a:p>
            <a:r>
              <a:rPr lang="en-US" sz="800" dirty="0"/>
              <a:t>Loading 2wks</a:t>
            </a:r>
          </a:p>
        </p:txBody>
      </p:sp>
      <p:sp>
        <p:nvSpPr>
          <p:cNvPr id="106" name="Rectangle 105"/>
          <p:cNvSpPr/>
          <p:nvPr/>
        </p:nvSpPr>
        <p:spPr>
          <a:xfrm>
            <a:off x="1828800" y="-3048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3</a:t>
            </a:r>
          </a:p>
        </p:txBody>
      </p:sp>
      <p:sp>
        <p:nvSpPr>
          <p:cNvPr id="107" name="Rectangle 106"/>
          <p:cNvSpPr/>
          <p:nvPr/>
        </p:nvSpPr>
        <p:spPr>
          <a:xfrm>
            <a:off x="2895600" y="-3810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6</a:t>
            </a:r>
          </a:p>
        </p:txBody>
      </p:sp>
      <p:sp>
        <p:nvSpPr>
          <p:cNvPr id="108" name="Rectangle 107"/>
          <p:cNvSpPr/>
          <p:nvPr/>
        </p:nvSpPr>
        <p:spPr>
          <a:xfrm>
            <a:off x="3962400" y="-3048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9</a:t>
            </a:r>
          </a:p>
        </p:txBody>
      </p:sp>
      <p:sp>
        <p:nvSpPr>
          <p:cNvPr id="109" name="Rectangle 108"/>
          <p:cNvSpPr/>
          <p:nvPr/>
        </p:nvSpPr>
        <p:spPr>
          <a:xfrm>
            <a:off x="5029200" y="-3810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12</a:t>
            </a:r>
          </a:p>
        </p:txBody>
      </p:sp>
      <p:sp>
        <p:nvSpPr>
          <p:cNvPr id="110" name="Rectangle 109"/>
          <p:cNvSpPr/>
          <p:nvPr/>
        </p:nvSpPr>
        <p:spPr>
          <a:xfrm>
            <a:off x="6096000" y="-3048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15</a:t>
            </a:r>
          </a:p>
        </p:txBody>
      </p:sp>
      <p:sp>
        <p:nvSpPr>
          <p:cNvPr id="111" name="Rectangle 110"/>
          <p:cNvSpPr/>
          <p:nvPr/>
        </p:nvSpPr>
        <p:spPr>
          <a:xfrm>
            <a:off x="7162800" y="-3810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18</a:t>
            </a:r>
          </a:p>
        </p:txBody>
      </p:sp>
      <p:sp>
        <p:nvSpPr>
          <p:cNvPr id="112" name="Rectangle 111"/>
          <p:cNvSpPr/>
          <p:nvPr/>
        </p:nvSpPr>
        <p:spPr>
          <a:xfrm>
            <a:off x="8229600" y="-304800"/>
            <a:ext cx="107950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21</a:t>
            </a:r>
          </a:p>
        </p:txBody>
      </p:sp>
      <p:sp>
        <p:nvSpPr>
          <p:cNvPr id="3160" name="TextBox 94"/>
          <p:cNvSpPr txBox="1">
            <a:spLocks noChangeArrowheads="1"/>
          </p:cNvSpPr>
          <p:nvPr/>
        </p:nvSpPr>
        <p:spPr bwMode="auto">
          <a:xfrm>
            <a:off x="3940175" y="4813300"/>
            <a:ext cx="1403350" cy="215900"/>
          </a:xfrm>
          <a:prstGeom prst="rect">
            <a:avLst/>
          </a:prstGeom>
          <a:noFill/>
          <a:ln w="9525">
            <a:noFill/>
            <a:miter lim="800000"/>
            <a:headEnd/>
            <a:tailEnd/>
          </a:ln>
        </p:spPr>
        <p:txBody>
          <a:bodyPr wrap="none">
            <a:spAutoFit/>
          </a:bodyPr>
          <a:lstStyle/>
          <a:p>
            <a:r>
              <a:rPr lang="en-US" sz="800" dirty="0"/>
              <a:t>w28 – Bedaquiline started</a:t>
            </a:r>
          </a:p>
        </p:txBody>
      </p:sp>
      <p:sp>
        <p:nvSpPr>
          <p:cNvPr id="3162" name="TextBox 116"/>
          <p:cNvSpPr txBox="1">
            <a:spLocks noChangeArrowheads="1"/>
          </p:cNvSpPr>
          <p:nvPr/>
        </p:nvSpPr>
        <p:spPr bwMode="auto">
          <a:xfrm>
            <a:off x="1600200" y="6015038"/>
            <a:ext cx="762000" cy="338137"/>
          </a:xfrm>
          <a:prstGeom prst="rect">
            <a:avLst/>
          </a:prstGeom>
          <a:noFill/>
          <a:ln w="9525">
            <a:noFill/>
            <a:miter lim="800000"/>
            <a:headEnd/>
            <a:tailEnd/>
          </a:ln>
        </p:spPr>
        <p:txBody>
          <a:bodyPr wrap="none">
            <a:spAutoFit/>
          </a:bodyPr>
          <a:lstStyle/>
          <a:p>
            <a:r>
              <a:rPr lang="en-US" sz="800" dirty="0"/>
              <a:t>28/12/10, d4</a:t>
            </a:r>
            <a:br>
              <a:rPr lang="en-US" sz="800" dirty="0"/>
            </a:br>
            <a:r>
              <a:rPr lang="en-US" sz="800" dirty="0"/>
              <a:t>1</a:t>
            </a:r>
            <a:r>
              <a:rPr lang="en-US" sz="800" baseline="30000" dirty="0"/>
              <a:t>st</a:t>
            </a:r>
            <a:r>
              <a:rPr lang="en-US" sz="800" dirty="0"/>
              <a:t> enquiry</a:t>
            </a:r>
          </a:p>
        </p:txBody>
      </p:sp>
      <p:sp>
        <p:nvSpPr>
          <p:cNvPr id="3163" name="TextBox 117"/>
          <p:cNvSpPr txBox="1">
            <a:spLocks noChangeArrowheads="1"/>
          </p:cNvSpPr>
          <p:nvPr/>
        </p:nvSpPr>
        <p:spPr bwMode="auto">
          <a:xfrm>
            <a:off x="2332038" y="6015038"/>
            <a:ext cx="563562" cy="338137"/>
          </a:xfrm>
          <a:prstGeom prst="rect">
            <a:avLst/>
          </a:prstGeom>
          <a:noFill/>
          <a:ln w="9525">
            <a:noFill/>
            <a:miter lim="800000"/>
            <a:headEnd/>
            <a:tailEnd/>
          </a:ln>
        </p:spPr>
        <p:txBody>
          <a:bodyPr wrap="none">
            <a:spAutoFit/>
          </a:bodyPr>
          <a:lstStyle/>
          <a:p>
            <a:r>
              <a:rPr lang="en-US" sz="800" dirty="0"/>
              <a:t>w8, only</a:t>
            </a:r>
          </a:p>
          <a:p>
            <a:r>
              <a:rPr lang="en-US" sz="800" dirty="0"/>
              <a:t>XDR</a:t>
            </a:r>
          </a:p>
        </p:txBody>
      </p:sp>
      <p:sp>
        <p:nvSpPr>
          <p:cNvPr id="3164" name="TextBox 118"/>
          <p:cNvSpPr txBox="1">
            <a:spLocks noChangeArrowheads="1"/>
          </p:cNvSpPr>
          <p:nvPr/>
        </p:nvSpPr>
        <p:spPr bwMode="auto">
          <a:xfrm>
            <a:off x="2882900" y="6015038"/>
            <a:ext cx="698500" cy="338137"/>
          </a:xfrm>
          <a:prstGeom prst="rect">
            <a:avLst/>
          </a:prstGeom>
          <a:noFill/>
          <a:ln w="9525">
            <a:noFill/>
            <a:miter lim="800000"/>
            <a:headEnd/>
            <a:tailEnd/>
          </a:ln>
        </p:spPr>
        <p:txBody>
          <a:bodyPr wrap="none">
            <a:spAutoFit/>
          </a:bodyPr>
          <a:lstStyle/>
          <a:p>
            <a:r>
              <a:rPr lang="en-US" sz="800" dirty="0"/>
              <a:t>w18, CUP </a:t>
            </a:r>
            <a:br>
              <a:rPr lang="en-US" sz="800" dirty="0"/>
            </a:br>
            <a:r>
              <a:rPr lang="en-US" sz="800" dirty="0"/>
              <a:t>app’s open</a:t>
            </a:r>
          </a:p>
        </p:txBody>
      </p:sp>
      <p:sp>
        <p:nvSpPr>
          <p:cNvPr id="3165" name="TextBox 124"/>
          <p:cNvSpPr txBox="1">
            <a:spLocks noChangeArrowheads="1"/>
          </p:cNvSpPr>
          <p:nvPr/>
        </p:nvSpPr>
        <p:spPr bwMode="auto">
          <a:xfrm>
            <a:off x="3084513" y="6900863"/>
            <a:ext cx="649287" cy="338137"/>
          </a:xfrm>
          <a:prstGeom prst="rect">
            <a:avLst/>
          </a:prstGeom>
          <a:noFill/>
          <a:ln w="9525">
            <a:noFill/>
            <a:miter lim="800000"/>
            <a:headEnd/>
            <a:tailEnd/>
          </a:ln>
        </p:spPr>
        <p:txBody>
          <a:bodyPr wrap="none">
            <a:spAutoFit/>
          </a:bodyPr>
          <a:lstStyle/>
          <a:p>
            <a:r>
              <a:rPr lang="en-US" sz="800" dirty="0"/>
              <a:t>11/04/11</a:t>
            </a:r>
            <a:br>
              <a:rPr lang="en-US" sz="800" dirty="0"/>
            </a:br>
            <a:r>
              <a:rPr lang="en-US" sz="800" dirty="0"/>
              <a:t>Submitted</a:t>
            </a:r>
          </a:p>
        </p:txBody>
      </p:sp>
      <p:cxnSp>
        <p:nvCxnSpPr>
          <p:cNvPr id="127" name="Straight Connector 126"/>
          <p:cNvCxnSpPr/>
          <p:nvPr/>
        </p:nvCxnSpPr>
        <p:spPr>
          <a:xfrm>
            <a:off x="2971800" y="5624513"/>
            <a:ext cx="0" cy="395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590800" y="5624513"/>
            <a:ext cx="0" cy="395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905000" y="5624513"/>
            <a:ext cx="0" cy="395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124200" y="6977063"/>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657600" y="5624513"/>
            <a:ext cx="0" cy="395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1" name="TextBox 133"/>
          <p:cNvSpPr txBox="1">
            <a:spLocks noChangeArrowheads="1"/>
          </p:cNvSpPr>
          <p:nvPr/>
        </p:nvSpPr>
        <p:spPr bwMode="auto">
          <a:xfrm>
            <a:off x="3505200" y="6015038"/>
            <a:ext cx="757238" cy="338137"/>
          </a:xfrm>
          <a:prstGeom prst="rect">
            <a:avLst/>
          </a:prstGeom>
          <a:noFill/>
          <a:ln w="9525">
            <a:noFill/>
            <a:miter lim="800000"/>
            <a:headEnd/>
            <a:tailEnd/>
          </a:ln>
        </p:spPr>
        <p:txBody>
          <a:bodyPr wrap="none">
            <a:spAutoFit/>
          </a:bodyPr>
          <a:lstStyle/>
          <a:p>
            <a:r>
              <a:rPr lang="en-US" sz="800" dirty="0"/>
              <a:t>w21</a:t>
            </a:r>
            <a:br>
              <a:rPr lang="en-US" sz="800" dirty="0"/>
            </a:br>
            <a:r>
              <a:rPr lang="en-US" sz="800" b="1" dirty="0"/>
              <a:t>APPROVED</a:t>
            </a:r>
          </a:p>
        </p:txBody>
      </p:sp>
      <p:cxnSp>
        <p:nvCxnSpPr>
          <p:cNvPr id="135" name="Straight Connector 134"/>
          <p:cNvCxnSpPr/>
          <p:nvPr/>
        </p:nvCxnSpPr>
        <p:spPr>
          <a:xfrm>
            <a:off x="6194425" y="5181600"/>
            <a:ext cx="0" cy="395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3" name="TextBox 136"/>
          <p:cNvSpPr txBox="1">
            <a:spLocks noChangeArrowheads="1"/>
          </p:cNvSpPr>
          <p:nvPr/>
        </p:nvSpPr>
        <p:spPr bwMode="auto">
          <a:xfrm>
            <a:off x="6049963" y="4813300"/>
            <a:ext cx="971550" cy="338138"/>
          </a:xfrm>
          <a:prstGeom prst="rect">
            <a:avLst/>
          </a:prstGeom>
          <a:noFill/>
          <a:ln w="9525">
            <a:noFill/>
            <a:miter lim="800000"/>
            <a:headEnd/>
            <a:tailEnd/>
          </a:ln>
        </p:spPr>
        <p:txBody>
          <a:bodyPr wrap="none">
            <a:spAutoFit/>
          </a:bodyPr>
          <a:lstStyle/>
          <a:p>
            <a:r>
              <a:rPr lang="en-US" sz="800" dirty="0"/>
              <a:t>w54,Bedaquiline </a:t>
            </a:r>
            <a:br>
              <a:rPr lang="en-US" sz="800" dirty="0"/>
            </a:br>
            <a:r>
              <a:rPr lang="en-US" sz="800" dirty="0"/>
              <a:t>completed</a:t>
            </a:r>
          </a:p>
        </p:txBody>
      </p:sp>
      <p:cxnSp>
        <p:nvCxnSpPr>
          <p:cNvPr id="143" name="Straight Connector 142"/>
          <p:cNvCxnSpPr/>
          <p:nvPr/>
        </p:nvCxnSpPr>
        <p:spPr>
          <a:xfrm>
            <a:off x="8534400" y="1981200"/>
            <a:ext cx="0" cy="19446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184" name="TextBox 143"/>
          <p:cNvSpPr txBox="1">
            <a:spLocks noChangeArrowheads="1"/>
          </p:cNvSpPr>
          <p:nvPr/>
        </p:nvSpPr>
        <p:spPr bwMode="auto">
          <a:xfrm>
            <a:off x="1793875" y="2514600"/>
            <a:ext cx="311150" cy="215900"/>
          </a:xfrm>
          <a:prstGeom prst="rect">
            <a:avLst/>
          </a:prstGeom>
          <a:noFill/>
          <a:ln w="9525">
            <a:noFill/>
            <a:miter lim="800000"/>
            <a:headEnd/>
            <a:tailEnd/>
          </a:ln>
        </p:spPr>
        <p:txBody>
          <a:bodyPr>
            <a:spAutoFit/>
          </a:bodyPr>
          <a:lstStyle/>
          <a:p>
            <a:r>
              <a:rPr lang="en-US" sz="800" dirty="0"/>
              <a:t>Ad</a:t>
            </a:r>
          </a:p>
        </p:txBody>
      </p:sp>
      <p:sp>
        <p:nvSpPr>
          <p:cNvPr id="3177" name="TextBox 90"/>
          <p:cNvSpPr txBox="1">
            <a:spLocks noChangeArrowheads="1"/>
          </p:cNvSpPr>
          <p:nvPr/>
        </p:nvSpPr>
        <p:spPr bwMode="auto">
          <a:xfrm>
            <a:off x="7561262" y="3581400"/>
            <a:ext cx="1506538" cy="338554"/>
          </a:xfrm>
          <a:prstGeom prst="rect">
            <a:avLst/>
          </a:prstGeom>
          <a:noFill/>
          <a:ln w="9525">
            <a:noFill/>
            <a:miter lim="800000"/>
            <a:headEnd/>
            <a:tailEnd/>
          </a:ln>
        </p:spPr>
        <p:txBody>
          <a:bodyPr wrap="square">
            <a:spAutoFit/>
          </a:bodyPr>
          <a:lstStyle/>
          <a:p>
            <a:r>
              <a:rPr lang="en-US" sz="800" dirty="0" smtClean="0"/>
              <a:t>Mox, INH, Ethion, </a:t>
            </a:r>
          </a:p>
          <a:p>
            <a:r>
              <a:rPr lang="en-US" sz="800" dirty="0" smtClean="0"/>
              <a:t>PZA, Teriz</a:t>
            </a:r>
            <a:endParaRPr lang="en-US" sz="800" dirty="0"/>
          </a:p>
        </p:txBody>
      </p:sp>
      <p:cxnSp>
        <p:nvCxnSpPr>
          <p:cNvPr id="114" name="Straight Connector 113"/>
          <p:cNvCxnSpPr/>
          <p:nvPr/>
        </p:nvCxnSpPr>
        <p:spPr>
          <a:xfrm>
            <a:off x="8534400" y="3971925"/>
            <a:ext cx="0" cy="828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9" name="TextBox 136"/>
          <p:cNvSpPr txBox="1">
            <a:spLocks noChangeArrowheads="1"/>
          </p:cNvSpPr>
          <p:nvPr/>
        </p:nvSpPr>
        <p:spPr bwMode="auto">
          <a:xfrm>
            <a:off x="7954963" y="4800600"/>
            <a:ext cx="982662" cy="338138"/>
          </a:xfrm>
          <a:prstGeom prst="rect">
            <a:avLst/>
          </a:prstGeom>
          <a:noFill/>
          <a:ln w="9525">
            <a:noFill/>
            <a:miter lim="800000"/>
            <a:headEnd/>
            <a:tailEnd/>
          </a:ln>
        </p:spPr>
        <p:txBody>
          <a:bodyPr wrap="none">
            <a:spAutoFit/>
          </a:bodyPr>
          <a:lstStyle/>
          <a:p>
            <a:r>
              <a:rPr lang="en-US" sz="800" dirty="0"/>
              <a:t>w81, Rx stopped,</a:t>
            </a:r>
          </a:p>
          <a:p>
            <a:r>
              <a:rPr lang="en-US" sz="800" dirty="0"/>
              <a:t>18 m post-conv. </a:t>
            </a:r>
          </a:p>
        </p:txBody>
      </p:sp>
      <p:sp>
        <p:nvSpPr>
          <p:cNvPr id="3180" name="TextBox 117"/>
          <p:cNvSpPr txBox="1">
            <a:spLocks noChangeArrowheads="1"/>
          </p:cNvSpPr>
          <p:nvPr/>
        </p:nvSpPr>
        <p:spPr bwMode="auto">
          <a:xfrm>
            <a:off x="5257800" y="5080000"/>
            <a:ext cx="479425" cy="1016000"/>
          </a:xfrm>
          <a:prstGeom prst="rect">
            <a:avLst/>
          </a:prstGeom>
          <a:noFill/>
          <a:ln w="9525">
            <a:noFill/>
            <a:miter lim="800000"/>
            <a:headEnd/>
            <a:tailEnd/>
          </a:ln>
        </p:spPr>
        <p:txBody>
          <a:bodyPr wrap="none">
            <a:spAutoFit/>
          </a:bodyPr>
          <a:lstStyle/>
          <a:p>
            <a:r>
              <a:rPr lang="en-US" sz="6000" dirty="0">
                <a:solidFill>
                  <a:srgbClr val="FF0000"/>
                </a:solidFill>
                <a:latin typeface="Agency FB" pitchFamily="34" charset="0"/>
              </a:rPr>
              <a:t>X</a:t>
            </a:r>
          </a:p>
        </p:txBody>
      </p:sp>
      <p:sp>
        <p:nvSpPr>
          <p:cNvPr id="3181" name="TextBox 136"/>
          <p:cNvSpPr txBox="1">
            <a:spLocks noChangeArrowheads="1"/>
          </p:cNvSpPr>
          <p:nvPr/>
        </p:nvSpPr>
        <p:spPr bwMode="auto">
          <a:xfrm>
            <a:off x="5145088" y="6019800"/>
            <a:ext cx="722312" cy="338138"/>
          </a:xfrm>
          <a:prstGeom prst="rect">
            <a:avLst/>
          </a:prstGeom>
          <a:noFill/>
          <a:ln w="9525">
            <a:noFill/>
            <a:miter lim="800000"/>
            <a:headEnd/>
            <a:tailEnd/>
          </a:ln>
        </p:spPr>
        <p:txBody>
          <a:bodyPr wrap="none">
            <a:spAutoFit/>
          </a:bodyPr>
          <a:lstStyle/>
          <a:p>
            <a:r>
              <a:rPr lang="en-US" sz="800" dirty="0"/>
              <a:t>w46, MCC </a:t>
            </a:r>
          </a:p>
          <a:p>
            <a:r>
              <a:rPr lang="en-US" sz="800" dirty="0"/>
              <a:t>revokes CU</a:t>
            </a:r>
          </a:p>
        </p:txBody>
      </p:sp>
      <p:sp>
        <p:nvSpPr>
          <p:cNvPr id="122" name="Rectangle 121"/>
          <p:cNvSpPr/>
          <p:nvPr/>
        </p:nvSpPr>
        <p:spPr>
          <a:xfrm>
            <a:off x="2544763" y="2362200"/>
            <a:ext cx="46037" cy="1619250"/>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4" name="Rectangle 123"/>
          <p:cNvSpPr/>
          <p:nvPr/>
        </p:nvSpPr>
        <p:spPr>
          <a:xfrm>
            <a:off x="228600" y="-228600"/>
            <a:ext cx="82804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6" name="Straight Connector 125"/>
          <p:cNvCxnSpPr/>
          <p:nvPr/>
        </p:nvCxnSpPr>
        <p:spPr>
          <a:xfrm>
            <a:off x="5486400" y="5624513"/>
            <a:ext cx="0" cy="395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295400" y="3962400"/>
            <a:ext cx="0" cy="828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43"/>
          <p:cNvSpPr txBox="1">
            <a:spLocks noChangeArrowheads="1"/>
          </p:cNvSpPr>
          <p:nvPr/>
        </p:nvSpPr>
        <p:spPr bwMode="auto">
          <a:xfrm>
            <a:off x="1098550" y="4800600"/>
            <a:ext cx="349250" cy="215900"/>
          </a:xfrm>
          <a:prstGeom prst="rect">
            <a:avLst/>
          </a:prstGeom>
          <a:noFill/>
          <a:ln w="9525">
            <a:noFill/>
            <a:miter lim="800000"/>
            <a:headEnd/>
            <a:tailEnd/>
          </a:ln>
        </p:spPr>
        <p:txBody>
          <a:bodyPr wrap="none">
            <a:spAutoFit/>
          </a:bodyPr>
          <a:lstStyle/>
          <a:p>
            <a:r>
              <a:rPr lang="en-US" sz="800" dirty="0"/>
              <a:t>-6w</a:t>
            </a:r>
          </a:p>
        </p:txBody>
      </p:sp>
      <p:sp>
        <p:nvSpPr>
          <p:cNvPr id="145" name="Right Triangle 144"/>
          <p:cNvSpPr/>
          <p:nvPr/>
        </p:nvSpPr>
        <p:spPr>
          <a:xfrm rot="16200000" flipH="1">
            <a:off x="1358107" y="3923506"/>
            <a:ext cx="457200" cy="582613"/>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8" name="Right Triangle 147"/>
          <p:cNvSpPr/>
          <p:nvPr/>
        </p:nvSpPr>
        <p:spPr>
          <a:xfrm rot="16200000" flipH="1" flipV="1">
            <a:off x="1721644" y="4142582"/>
            <a:ext cx="457200" cy="14446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xtBox 89"/>
          <p:cNvSpPr txBox="1">
            <a:spLocks noChangeArrowheads="1"/>
          </p:cNvSpPr>
          <p:nvPr/>
        </p:nvSpPr>
        <p:spPr bwMode="auto">
          <a:xfrm>
            <a:off x="1277938" y="4343400"/>
            <a:ext cx="627062" cy="215900"/>
          </a:xfrm>
          <a:prstGeom prst="rect">
            <a:avLst/>
          </a:prstGeom>
          <a:noFill/>
          <a:ln w="9525">
            <a:noFill/>
            <a:miter lim="800000"/>
            <a:headEnd/>
            <a:tailEnd/>
          </a:ln>
        </p:spPr>
        <p:txBody>
          <a:bodyPr wrap="none">
            <a:spAutoFit/>
          </a:bodyPr>
          <a:lstStyle/>
          <a:p>
            <a:r>
              <a:rPr lang="en-US" sz="800" dirty="0"/>
              <a:t>Infective?</a:t>
            </a:r>
          </a:p>
        </p:txBody>
      </p:sp>
      <p:cxnSp>
        <p:nvCxnSpPr>
          <p:cNvPr id="45" name="Straight Connector 44"/>
          <p:cNvCxnSpPr/>
          <p:nvPr/>
        </p:nvCxnSpPr>
        <p:spPr>
          <a:xfrm>
            <a:off x="1865313" y="3971925"/>
            <a:ext cx="0" cy="828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4953000" y="2819400"/>
            <a:ext cx="1219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1" name="TextBox 90"/>
          <p:cNvSpPr txBox="1">
            <a:spLocks noChangeArrowheads="1"/>
          </p:cNvSpPr>
          <p:nvPr/>
        </p:nvSpPr>
        <p:spPr bwMode="auto">
          <a:xfrm>
            <a:off x="1946275" y="2971800"/>
            <a:ext cx="949325" cy="338554"/>
          </a:xfrm>
          <a:prstGeom prst="rect">
            <a:avLst/>
          </a:prstGeom>
          <a:noFill/>
          <a:ln w="9525">
            <a:noFill/>
            <a:miter lim="800000"/>
            <a:headEnd/>
            <a:tailEnd/>
          </a:ln>
        </p:spPr>
        <p:txBody>
          <a:bodyPr wrap="square">
            <a:spAutoFit/>
          </a:bodyPr>
          <a:lstStyle/>
          <a:p>
            <a:r>
              <a:rPr lang="en-US" sz="800" dirty="0"/>
              <a:t>IV Amikacin</a:t>
            </a:r>
            <a:br>
              <a:rPr lang="en-US" sz="800" dirty="0"/>
            </a:br>
            <a:endParaRPr lang="en-US" sz="800" dirty="0"/>
          </a:p>
        </p:txBody>
      </p:sp>
      <p:cxnSp>
        <p:nvCxnSpPr>
          <p:cNvPr id="93" name="Straight Connector 92"/>
          <p:cNvCxnSpPr/>
          <p:nvPr/>
        </p:nvCxnSpPr>
        <p:spPr>
          <a:xfrm>
            <a:off x="4953000" y="1981200"/>
            <a:ext cx="0" cy="19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012950" y="1963738"/>
            <a:ext cx="0" cy="19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90"/>
          <p:cNvSpPr txBox="1">
            <a:spLocks noChangeArrowheads="1"/>
          </p:cNvSpPr>
          <p:nvPr/>
        </p:nvSpPr>
        <p:spPr bwMode="auto">
          <a:xfrm>
            <a:off x="1946275" y="3168000"/>
            <a:ext cx="949325" cy="830997"/>
          </a:xfrm>
          <a:prstGeom prst="rect">
            <a:avLst/>
          </a:prstGeom>
          <a:noFill/>
          <a:ln w="9525">
            <a:noFill/>
            <a:miter lim="800000"/>
            <a:headEnd/>
            <a:tailEnd/>
          </a:ln>
        </p:spPr>
        <p:txBody>
          <a:bodyPr wrap="square">
            <a:spAutoFit/>
          </a:bodyPr>
          <a:lstStyle/>
          <a:p>
            <a:r>
              <a:rPr lang="en-US" sz="800" dirty="0" smtClean="0"/>
              <a:t>Ethambutol</a:t>
            </a:r>
          </a:p>
          <a:p>
            <a:r>
              <a:rPr lang="en-US" sz="800" dirty="0" smtClean="0"/>
              <a:t>INH (high)</a:t>
            </a:r>
          </a:p>
          <a:p>
            <a:r>
              <a:rPr lang="en-US" sz="800" dirty="0" smtClean="0"/>
              <a:t>Ethionamide</a:t>
            </a:r>
          </a:p>
          <a:p>
            <a:r>
              <a:rPr lang="en-US" sz="800" dirty="0" smtClean="0"/>
              <a:t>Terizidone</a:t>
            </a:r>
          </a:p>
          <a:p>
            <a:r>
              <a:rPr lang="en-US" sz="800" dirty="0" smtClean="0"/>
              <a:t>Moxifloxacin</a:t>
            </a:r>
          </a:p>
          <a:p>
            <a:r>
              <a:rPr lang="en-US" sz="800" dirty="0" smtClean="0"/>
              <a:t>PZA</a:t>
            </a:r>
            <a:endParaRPr lang="en-US" sz="800" dirty="0"/>
          </a:p>
        </p:txBody>
      </p:sp>
      <p:sp>
        <p:nvSpPr>
          <p:cNvPr id="129" name="Rectangle 128"/>
          <p:cNvSpPr/>
          <p:nvPr/>
        </p:nvSpPr>
        <p:spPr>
          <a:xfrm>
            <a:off x="2743200" y="2819400"/>
            <a:ext cx="914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3" name="Straight Connector 112"/>
          <p:cNvCxnSpPr/>
          <p:nvPr/>
        </p:nvCxnSpPr>
        <p:spPr>
          <a:xfrm>
            <a:off x="2743200" y="3963988"/>
            <a:ext cx="0" cy="827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3657600" y="2895600"/>
            <a:ext cx="1295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6" name="Rectangle 145"/>
          <p:cNvSpPr/>
          <p:nvPr/>
        </p:nvSpPr>
        <p:spPr>
          <a:xfrm>
            <a:off x="6172200" y="2819400"/>
            <a:ext cx="2362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4" name="Straight Connector 93"/>
          <p:cNvCxnSpPr/>
          <p:nvPr/>
        </p:nvCxnSpPr>
        <p:spPr>
          <a:xfrm>
            <a:off x="6172200" y="1981200"/>
            <a:ext cx="0" cy="19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57600" y="1981200"/>
            <a:ext cx="0" cy="19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038600" y="3971925"/>
            <a:ext cx="0" cy="828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172200" y="3971925"/>
            <a:ext cx="0" cy="828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590800" y="1981200"/>
            <a:ext cx="0" cy="19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33363" y="3933825"/>
            <a:ext cx="8639175"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5" name="TextBox 113"/>
          <p:cNvSpPr txBox="1">
            <a:spLocks noChangeArrowheads="1"/>
          </p:cNvSpPr>
          <p:nvPr/>
        </p:nvSpPr>
        <p:spPr bwMode="auto">
          <a:xfrm>
            <a:off x="2667000" y="4661356"/>
            <a:ext cx="1295400" cy="215444"/>
          </a:xfrm>
          <a:prstGeom prst="rect">
            <a:avLst/>
          </a:prstGeom>
          <a:noFill/>
          <a:ln w="9525">
            <a:noFill/>
            <a:miter lim="800000"/>
            <a:headEnd/>
            <a:tailEnd/>
          </a:ln>
        </p:spPr>
        <p:txBody>
          <a:bodyPr>
            <a:spAutoFit/>
          </a:bodyPr>
          <a:lstStyle/>
          <a:p>
            <a:r>
              <a:rPr lang="en-US" sz="800" b="1" dirty="0">
                <a:solidFill>
                  <a:srgbClr val="FF0000"/>
                </a:solidFill>
              </a:rPr>
              <a:t> </a:t>
            </a:r>
            <a:r>
              <a:rPr lang="en-US" sz="800" b="1" dirty="0" smtClean="0">
                <a:solidFill>
                  <a:srgbClr val="FF0000"/>
                </a:solidFill>
              </a:rPr>
              <a:t>w10…WHAT NOW?</a:t>
            </a:r>
            <a:endParaRPr lang="en-US" sz="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3084"/>
                                        </p:tgtEl>
                                        <p:attrNameLst>
                                          <p:attrName>style.visibility</p:attrName>
                                        </p:attrNameLst>
                                      </p:cBhvr>
                                      <p:to>
                                        <p:strVal val="visible"/>
                                      </p:to>
                                    </p:set>
                                    <p:animEffect transition="in" filter="wipe(left)">
                                      <p:cBhvr>
                                        <p:cTn id="9" dur="500"/>
                                        <p:tgtEl>
                                          <p:spTgt spid="308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162"/>
                                        </p:tgtEl>
                                        <p:attrNameLst>
                                          <p:attrName>style.visibility</p:attrName>
                                        </p:attrNameLst>
                                      </p:cBhvr>
                                      <p:to>
                                        <p:strVal val="visible"/>
                                      </p:to>
                                    </p:set>
                                    <p:animEffect transition="in" filter="wipe(left)">
                                      <p:cBhvr>
                                        <p:cTn id="14" dur="500"/>
                                        <p:tgtEl>
                                          <p:spTgt spid="3162"/>
                                        </p:tgtEl>
                                      </p:cBhvr>
                                    </p:animEffect>
                                  </p:childTnLst>
                                </p:cTn>
                              </p:par>
                              <p:par>
                                <p:cTn id="15" presetID="22" presetClass="entr" presetSubtype="8" fill="hold" nodeType="with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left)">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500"/>
                                        <p:tgtEl>
                                          <p:spTgt spid="7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131"/>
                                        </p:tgtEl>
                                        <p:attrNameLst>
                                          <p:attrName>style.visibility</p:attrName>
                                        </p:attrNameLst>
                                      </p:cBhvr>
                                      <p:to>
                                        <p:strVal val="visible"/>
                                      </p:to>
                                    </p:set>
                                    <p:animEffect transition="in" filter="wipe(left)">
                                      <p:cBhvr>
                                        <p:cTn id="25" dur="500"/>
                                        <p:tgtEl>
                                          <p:spTgt spid="31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wipe(left)">
                                      <p:cBhvr>
                                        <p:cTn id="30" dur="500"/>
                                        <p:tgtEl>
                                          <p:spTgt spid="13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163"/>
                                        </p:tgtEl>
                                        <p:attrNameLst>
                                          <p:attrName>style.visibility</p:attrName>
                                        </p:attrNameLst>
                                      </p:cBhvr>
                                      <p:to>
                                        <p:strVal val="visible"/>
                                      </p:to>
                                    </p:set>
                                    <p:animEffect transition="in" filter="wipe(left)">
                                      <p:cBhvr>
                                        <p:cTn id="33" dur="500"/>
                                        <p:tgtEl>
                                          <p:spTgt spid="316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wipe(left)">
                                      <p:cBhvr>
                                        <p:cTn id="38" dur="500"/>
                                        <p:tgtEl>
                                          <p:spTgt spid="12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164"/>
                                        </p:tgtEl>
                                        <p:attrNameLst>
                                          <p:attrName>style.visibility</p:attrName>
                                        </p:attrNameLst>
                                      </p:cBhvr>
                                      <p:to>
                                        <p:strVal val="visible"/>
                                      </p:to>
                                    </p:set>
                                    <p:animEffect transition="in" filter="wipe(left)">
                                      <p:cBhvr>
                                        <p:cTn id="41" dur="500"/>
                                        <p:tgtEl>
                                          <p:spTgt spid="316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left)">
                                      <p:cBhvr>
                                        <p:cTn id="46" dur="500"/>
                                        <p:tgtEl>
                                          <p:spTgt spid="13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171"/>
                                        </p:tgtEl>
                                        <p:attrNameLst>
                                          <p:attrName>style.visibility</p:attrName>
                                        </p:attrNameLst>
                                      </p:cBhvr>
                                      <p:to>
                                        <p:strVal val="visible"/>
                                      </p:to>
                                    </p:set>
                                    <p:animEffect transition="in" filter="wipe(left)">
                                      <p:cBhvr>
                                        <p:cTn id="49" dur="500"/>
                                        <p:tgtEl>
                                          <p:spTgt spid="317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160"/>
                                        </p:tgtEl>
                                        <p:attrNameLst>
                                          <p:attrName>style.visibility</p:attrName>
                                        </p:attrNameLst>
                                      </p:cBhvr>
                                      <p:to>
                                        <p:strVal val="visible"/>
                                      </p:to>
                                    </p:set>
                                    <p:animEffect transition="in" filter="wipe(left)">
                                      <p:cBhvr>
                                        <p:cTn id="54" dur="500"/>
                                        <p:tgtEl>
                                          <p:spTgt spid="3160"/>
                                        </p:tgtEl>
                                      </p:cBhvr>
                                    </p:animEffect>
                                  </p:childTnLst>
                                </p:cTn>
                              </p:par>
                              <p:par>
                                <p:cTn id="55" presetID="22" presetClass="entr" presetSubtype="4"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wipe(down)">
                                      <p:cBhvr>
                                        <p:cTn id="57" dur="500"/>
                                        <p:tgtEl>
                                          <p:spTgt spid="9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wipe(left)">
                                      <p:cBhvr>
                                        <p:cTn id="60" dur="500"/>
                                        <p:tgtEl>
                                          <p:spTgt spid="10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49"/>
                                        </p:tgtEl>
                                        <p:attrNameLst>
                                          <p:attrName>style.visibility</p:attrName>
                                        </p:attrNameLst>
                                      </p:cBhvr>
                                      <p:to>
                                        <p:strVal val="visible"/>
                                      </p:to>
                                    </p:set>
                                    <p:animEffect transition="in" filter="wipe(left)">
                                      <p:cBhvr>
                                        <p:cTn id="63" dur="500"/>
                                        <p:tgtEl>
                                          <p:spTgt spid="314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3"/>
                                        </p:tgtEl>
                                        <p:attrNameLst>
                                          <p:attrName>style.visibility</p:attrName>
                                        </p:attrNameLst>
                                      </p:cBhvr>
                                      <p:to>
                                        <p:strVal val="visible"/>
                                      </p:to>
                                    </p:set>
                                    <p:animEffect transition="in" filter="wipe(left)">
                                      <p:cBhvr>
                                        <p:cTn id="66" dur="500"/>
                                        <p:tgtEl>
                                          <p:spTgt spid="10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139"/>
                                        </p:tgtEl>
                                        <p:attrNameLst>
                                          <p:attrName>style.visibility</p:attrName>
                                        </p:attrNameLst>
                                      </p:cBhvr>
                                      <p:to>
                                        <p:strVal val="visible"/>
                                      </p:to>
                                    </p:set>
                                    <p:animEffect transition="in" filter="wipe(left)">
                                      <p:cBhvr>
                                        <p:cTn id="74" dur="500"/>
                                        <p:tgtEl>
                                          <p:spTgt spid="3139"/>
                                        </p:tgtEl>
                                      </p:cBhvr>
                                    </p:animEffect>
                                  </p:childTnLst>
                                </p:cTn>
                              </p:par>
                              <p:par>
                                <p:cTn id="75" presetID="22" presetClass="entr" presetSubtype="8" fill="hold" nodeType="withEffect">
                                  <p:stCondLst>
                                    <p:cond delay="0"/>
                                  </p:stCondLst>
                                  <p:childTnLst>
                                    <p:set>
                                      <p:cBhvr>
                                        <p:cTn id="76" dur="1" fill="hold">
                                          <p:stCondLst>
                                            <p:cond delay="0"/>
                                          </p:stCondLst>
                                        </p:cTn>
                                        <p:tgtEl>
                                          <p:spTgt spid="135"/>
                                        </p:tgtEl>
                                        <p:attrNameLst>
                                          <p:attrName>style.visibility</p:attrName>
                                        </p:attrNameLst>
                                      </p:cBhvr>
                                      <p:to>
                                        <p:strVal val="visible"/>
                                      </p:to>
                                    </p:set>
                                    <p:animEffect transition="in" filter="wipe(left)">
                                      <p:cBhvr>
                                        <p:cTn id="77" dur="500"/>
                                        <p:tgtEl>
                                          <p:spTgt spid="13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173"/>
                                        </p:tgtEl>
                                        <p:attrNameLst>
                                          <p:attrName>style.visibility</p:attrName>
                                        </p:attrNameLst>
                                      </p:cBhvr>
                                      <p:to>
                                        <p:strVal val="visible"/>
                                      </p:to>
                                    </p:set>
                                    <p:animEffect transition="in" filter="wipe(left)">
                                      <p:cBhvr>
                                        <p:cTn id="80" dur="500"/>
                                        <p:tgtEl>
                                          <p:spTgt spid="3173"/>
                                        </p:tgtEl>
                                      </p:cBhvr>
                                    </p:animEffect>
                                  </p:childTnLst>
                                </p:cTn>
                              </p:par>
                              <p:par>
                                <p:cTn id="81" presetID="22" presetClass="entr" presetSubtype="4" fill="hold" nodeType="withEffect">
                                  <p:stCondLst>
                                    <p:cond delay="0"/>
                                  </p:stCondLst>
                                  <p:childTnLst>
                                    <p:set>
                                      <p:cBhvr>
                                        <p:cTn id="82" dur="1" fill="hold">
                                          <p:stCondLst>
                                            <p:cond delay="0"/>
                                          </p:stCondLst>
                                        </p:cTn>
                                        <p:tgtEl>
                                          <p:spTgt spid="138"/>
                                        </p:tgtEl>
                                        <p:attrNameLst>
                                          <p:attrName>style.visibility</p:attrName>
                                        </p:attrNameLst>
                                      </p:cBhvr>
                                      <p:to>
                                        <p:strVal val="visible"/>
                                      </p:to>
                                    </p:set>
                                    <p:animEffect transition="in" filter="wipe(down)">
                                      <p:cBhvr>
                                        <p:cTn id="83" dur="500"/>
                                        <p:tgtEl>
                                          <p:spTgt spid="13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180"/>
                                        </p:tgtEl>
                                        <p:attrNameLst>
                                          <p:attrName>style.visibility</p:attrName>
                                        </p:attrNameLst>
                                      </p:cBhvr>
                                      <p:to>
                                        <p:strVal val="visible"/>
                                      </p:to>
                                    </p:set>
                                    <p:animEffect transition="in" filter="wipe(up)">
                                      <p:cBhvr>
                                        <p:cTn id="88" dur="500"/>
                                        <p:tgtEl>
                                          <p:spTgt spid="3180"/>
                                        </p:tgtEl>
                                      </p:cBhvr>
                                    </p:animEffect>
                                  </p:childTnLst>
                                </p:cTn>
                              </p:par>
                              <p:par>
                                <p:cTn id="89" presetID="22" presetClass="entr" presetSubtype="1" fill="hold" nodeType="withEffect">
                                  <p:stCondLst>
                                    <p:cond delay="0"/>
                                  </p:stCondLst>
                                  <p:childTnLst>
                                    <p:set>
                                      <p:cBhvr>
                                        <p:cTn id="90" dur="1" fill="hold">
                                          <p:stCondLst>
                                            <p:cond delay="0"/>
                                          </p:stCondLst>
                                        </p:cTn>
                                        <p:tgtEl>
                                          <p:spTgt spid="126"/>
                                        </p:tgtEl>
                                        <p:attrNameLst>
                                          <p:attrName>style.visibility</p:attrName>
                                        </p:attrNameLst>
                                      </p:cBhvr>
                                      <p:to>
                                        <p:strVal val="visible"/>
                                      </p:to>
                                    </p:set>
                                    <p:animEffect transition="in" filter="wipe(up)">
                                      <p:cBhvr>
                                        <p:cTn id="91" dur="500"/>
                                        <p:tgtEl>
                                          <p:spTgt spid="126"/>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3181"/>
                                        </p:tgtEl>
                                        <p:attrNameLst>
                                          <p:attrName>style.visibility</p:attrName>
                                        </p:attrNameLst>
                                      </p:cBhvr>
                                      <p:to>
                                        <p:strVal val="visible"/>
                                      </p:to>
                                    </p:set>
                                    <p:animEffect transition="in" filter="wipe(up)">
                                      <p:cBhvr>
                                        <p:cTn id="94" dur="500"/>
                                        <p:tgtEl>
                                          <p:spTgt spid="318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xit" presetSubtype="8" fill="hold" grpId="0" nodeType="clickEffect">
                                  <p:stCondLst>
                                    <p:cond delay="0"/>
                                  </p:stCondLst>
                                  <p:childTnLst>
                                    <p:animEffect transition="out" filter="wipe(left)">
                                      <p:cBhvr>
                                        <p:cTn id="98" dur="500"/>
                                        <p:tgtEl>
                                          <p:spTgt spid="129"/>
                                        </p:tgtEl>
                                      </p:cBhvr>
                                    </p:animEffect>
                                    <p:set>
                                      <p:cBhvr>
                                        <p:cTn id="99" dur="1" fill="hold">
                                          <p:stCondLst>
                                            <p:cond delay="499"/>
                                          </p:stCondLst>
                                        </p:cTn>
                                        <p:tgtEl>
                                          <p:spTgt spid="129"/>
                                        </p:tgtEl>
                                        <p:attrNameLst>
                                          <p:attrName>style.visibility</p:attrName>
                                        </p:attrNameLst>
                                      </p:cBhvr>
                                      <p:to>
                                        <p:strVal val="hidden"/>
                                      </p:to>
                                    </p:set>
                                  </p:childTnLst>
                                </p:cTn>
                              </p:par>
                              <p:par>
                                <p:cTn id="100" presetID="22" presetClass="entr" presetSubtype="1" fill="hold" nodeType="with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up)">
                                      <p:cBhvr>
                                        <p:cTn id="102" dur="500"/>
                                        <p:tgtEl>
                                          <p:spTgt spid="69"/>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133"/>
                                        </p:tgtEl>
                                        <p:attrNameLst>
                                          <p:attrName>style.visibility</p:attrName>
                                        </p:attrNameLst>
                                      </p:cBhvr>
                                      <p:to>
                                        <p:strVal val="visible"/>
                                      </p:to>
                                    </p:set>
                                    <p:animEffect transition="in" filter="wipe(left)">
                                      <p:cBhvr>
                                        <p:cTn id="105" dur="500"/>
                                        <p:tgtEl>
                                          <p:spTgt spid="313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xit" presetSubtype="8" fill="hold" grpId="0" nodeType="clickEffect">
                                  <p:stCondLst>
                                    <p:cond delay="0"/>
                                  </p:stCondLst>
                                  <p:childTnLst>
                                    <p:animEffect transition="out" filter="wipe(left)">
                                      <p:cBhvr>
                                        <p:cTn id="109" dur="500"/>
                                        <p:tgtEl>
                                          <p:spTgt spid="136"/>
                                        </p:tgtEl>
                                      </p:cBhvr>
                                    </p:animEffect>
                                    <p:set>
                                      <p:cBhvr>
                                        <p:cTn id="110" dur="1" fill="hold">
                                          <p:stCondLst>
                                            <p:cond delay="499"/>
                                          </p:stCondLst>
                                        </p:cTn>
                                        <p:tgtEl>
                                          <p:spTgt spid="136"/>
                                        </p:tgtEl>
                                        <p:attrNameLst>
                                          <p:attrName>style.visibility</p:attrName>
                                        </p:attrNameLst>
                                      </p:cBhvr>
                                      <p:to>
                                        <p:strVal val="hidden"/>
                                      </p:to>
                                    </p:set>
                                  </p:childTnLst>
                                </p:cTn>
                              </p:par>
                              <p:par>
                                <p:cTn id="111" presetID="22" presetClass="entr" presetSubtype="1" fill="hold" nodeType="withEffect">
                                  <p:stCondLst>
                                    <p:cond delay="0"/>
                                  </p:stCondLst>
                                  <p:childTnLst>
                                    <p:set>
                                      <p:cBhvr>
                                        <p:cTn id="112" dur="1" fill="hold">
                                          <p:stCondLst>
                                            <p:cond delay="0"/>
                                          </p:stCondLst>
                                        </p:cTn>
                                        <p:tgtEl>
                                          <p:spTgt spid="93"/>
                                        </p:tgtEl>
                                        <p:attrNameLst>
                                          <p:attrName>style.visibility</p:attrName>
                                        </p:attrNameLst>
                                      </p:cBhvr>
                                      <p:to>
                                        <p:strVal val="visible"/>
                                      </p:to>
                                    </p:set>
                                    <p:animEffect transition="in" filter="wipe(up)">
                                      <p:cBhvr>
                                        <p:cTn id="113" dur="500"/>
                                        <p:tgtEl>
                                          <p:spTgt spid="93"/>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136"/>
                                        </p:tgtEl>
                                        <p:attrNameLst>
                                          <p:attrName>style.visibility</p:attrName>
                                        </p:attrNameLst>
                                      </p:cBhvr>
                                      <p:to>
                                        <p:strVal val="visible"/>
                                      </p:to>
                                    </p:set>
                                    <p:animEffect transition="in" filter="wipe(left)">
                                      <p:cBhvr>
                                        <p:cTn id="116" dur="500"/>
                                        <p:tgtEl>
                                          <p:spTgt spid="3136"/>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xit" presetSubtype="8" fill="hold" grpId="0" nodeType="clickEffect">
                                  <p:stCondLst>
                                    <p:cond delay="0"/>
                                  </p:stCondLst>
                                  <p:childTnLst>
                                    <p:animEffect transition="out" filter="wipe(left)">
                                      <p:cBhvr>
                                        <p:cTn id="120" dur="500"/>
                                        <p:tgtEl>
                                          <p:spTgt spid="141"/>
                                        </p:tgtEl>
                                      </p:cBhvr>
                                    </p:animEffect>
                                    <p:set>
                                      <p:cBhvr>
                                        <p:cTn id="121" dur="1" fill="hold">
                                          <p:stCondLst>
                                            <p:cond delay="499"/>
                                          </p:stCondLst>
                                        </p:cTn>
                                        <p:tgtEl>
                                          <p:spTgt spid="141"/>
                                        </p:tgtEl>
                                        <p:attrNameLst>
                                          <p:attrName>style.visibility</p:attrName>
                                        </p:attrNameLst>
                                      </p:cBhvr>
                                      <p:to>
                                        <p:strVal val="hidden"/>
                                      </p:to>
                                    </p:set>
                                  </p:childTnLst>
                                </p:cTn>
                              </p:par>
                              <p:par>
                                <p:cTn id="122" presetID="22" presetClass="entr" presetSubtype="1" fill="hold" nodeType="withEffect">
                                  <p:stCondLst>
                                    <p:cond delay="0"/>
                                  </p:stCondLst>
                                  <p:childTnLst>
                                    <p:set>
                                      <p:cBhvr>
                                        <p:cTn id="123" dur="1" fill="hold">
                                          <p:stCondLst>
                                            <p:cond delay="0"/>
                                          </p:stCondLst>
                                        </p:cTn>
                                        <p:tgtEl>
                                          <p:spTgt spid="94"/>
                                        </p:tgtEl>
                                        <p:attrNameLst>
                                          <p:attrName>style.visibility</p:attrName>
                                        </p:attrNameLst>
                                      </p:cBhvr>
                                      <p:to>
                                        <p:strVal val="visible"/>
                                      </p:to>
                                    </p:set>
                                    <p:animEffect transition="in" filter="wipe(up)">
                                      <p:cBhvr>
                                        <p:cTn id="124" dur="500"/>
                                        <p:tgtEl>
                                          <p:spTgt spid="94"/>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3134"/>
                                        </p:tgtEl>
                                        <p:attrNameLst>
                                          <p:attrName>style.visibility</p:attrName>
                                        </p:attrNameLst>
                                      </p:cBhvr>
                                      <p:to>
                                        <p:strVal val="visible"/>
                                      </p:to>
                                    </p:set>
                                    <p:animEffect transition="in" filter="wipe(left)">
                                      <p:cBhvr>
                                        <p:cTn id="127" dur="500"/>
                                        <p:tgtEl>
                                          <p:spTgt spid="313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xit" presetSubtype="8" fill="hold" grpId="0" nodeType="clickEffect">
                                  <p:stCondLst>
                                    <p:cond delay="0"/>
                                  </p:stCondLst>
                                  <p:childTnLst>
                                    <p:animEffect transition="out" filter="wipe(left)">
                                      <p:cBhvr>
                                        <p:cTn id="131" dur="500"/>
                                        <p:tgtEl>
                                          <p:spTgt spid="146"/>
                                        </p:tgtEl>
                                      </p:cBhvr>
                                    </p:animEffect>
                                    <p:set>
                                      <p:cBhvr>
                                        <p:cTn id="132" dur="1" fill="hold">
                                          <p:stCondLst>
                                            <p:cond delay="499"/>
                                          </p:stCondLst>
                                        </p:cTn>
                                        <p:tgtEl>
                                          <p:spTgt spid="146"/>
                                        </p:tgtEl>
                                        <p:attrNameLst>
                                          <p:attrName>style.visibility</p:attrName>
                                        </p:attrNameLst>
                                      </p:cBhvr>
                                      <p:to>
                                        <p:strVal val="hidden"/>
                                      </p:to>
                                    </p:set>
                                  </p:childTnLst>
                                </p:cTn>
                              </p:par>
                              <p:par>
                                <p:cTn id="133" presetID="22" presetClass="entr" presetSubtype="8" fill="hold" grpId="0" nodeType="withEffect">
                                  <p:stCondLst>
                                    <p:cond delay="0"/>
                                  </p:stCondLst>
                                  <p:childTnLst>
                                    <p:set>
                                      <p:cBhvr>
                                        <p:cTn id="134" dur="1" fill="hold">
                                          <p:stCondLst>
                                            <p:cond delay="0"/>
                                          </p:stCondLst>
                                        </p:cTn>
                                        <p:tgtEl>
                                          <p:spTgt spid="3135"/>
                                        </p:tgtEl>
                                        <p:attrNameLst>
                                          <p:attrName>style.visibility</p:attrName>
                                        </p:attrNameLst>
                                      </p:cBhvr>
                                      <p:to>
                                        <p:strVal val="visible"/>
                                      </p:to>
                                    </p:set>
                                    <p:animEffect transition="in" filter="wipe(left)">
                                      <p:cBhvr>
                                        <p:cTn id="135" dur="500"/>
                                        <p:tgtEl>
                                          <p:spTgt spid="3135"/>
                                        </p:tgtEl>
                                      </p:cBhvr>
                                    </p:animEffect>
                                  </p:childTnLst>
                                </p:cTn>
                              </p:par>
                              <p:par>
                                <p:cTn id="136" presetID="22" presetClass="entr" presetSubtype="1" fill="hold" nodeType="withEffect">
                                  <p:stCondLst>
                                    <p:cond delay="0"/>
                                  </p:stCondLst>
                                  <p:childTnLst>
                                    <p:set>
                                      <p:cBhvr>
                                        <p:cTn id="137" dur="1" fill="hold">
                                          <p:stCondLst>
                                            <p:cond delay="0"/>
                                          </p:stCondLst>
                                        </p:cTn>
                                        <p:tgtEl>
                                          <p:spTgt spid="143"/>
                                        </p:tgtEl>
                                        <p:attrNameLst>
                                          <p:attrName>style.visibility</p:attrName>
                                        </p:attrNameLst>
                                      </p:cBhvr>
                                      <p:to>
                                        <p:strVal val="visible"/>
                                      </p:to>
                                    </p:set>
                                    <p:animEffect transition="in" filter="wipe(up)">
                                      <p:cBhvr>
                                        <p:cTn id="138" dur="500"/>
                                        <p:tgtEl>
                                          <p:spTgt spid="14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3179"/>
                                        </p:tgtEl>
                                        <p:attrNameLst>
                                          <p:attrName>style.visibility</p:attrName>
                                        </p:attrNameLst>
                                      </p:cBhvr>
                                      <p:to>
                                        <p:strVal val="visible"/>
                                      </p:to>
                                    </p:set>
                                    <p:animEffect transition="in" filter="wipe(left)">
                                      <p:cBhvr>
                                        <p:cTn id="143" dur="500"/>
                                        <p:tgtEl>
                                          <p:spTgt spid="3179"/>
                                        </p:tgtEl>
                                      </p:cBhvr>
                                    </p:animEffect>
                                  </p:childTnLst>
                                </p:cTn>
                              </p:par>
                              <p:par>
                                <p:cTn id="144" presetID="22" presetClass="entr" presetSubtype="4" fill="hold" nodeType="with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ipe(down)">
                                      <p:cBhvr>
                                        <p:cTn id="146" dur="500"/>
                                        <p:tgtEl>
                                          <p:spTgt spid="114"/>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84"/>
                                        </p:tgtEl>
                                        <p:attrNameLst>
                                          <p:attrName>style.visibility</p:attrName>
                                        </p:attrNameLst>
                                      </p:cBhvr>
                                      <p:to>
                                        <p:strVal val="visible"/>
                                      </p:to>
                                    </p:set>
                                    <p:animEffect transition="in" filter="wipe(left)">
                                      <p:cBhvr>
                                        <p:cTn id="151" dur="500"/>
                                        <p:tgtEl>
                                          <p:spTgt spid="84"/>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3137"/>
                                        </p:tgtEl>
                                        <p:attrNameLst>
                                          <p:attrName>style.visibility</p:attrName>
                                        </p:attrNameLst>
                                      </p:cBhvr>
                                      <p:to>
                                        <p:strVal val="visible"/>
                                      </p:to>
                                    </p:set>
                                    <p:animEffect transition="in" filter="wipe(left)">
                                      <p:cBhvr>
                                        <p:cTn id="154" dur="500"/>
                                        <p:tgtEl>
                                          <p:spTgt spid="3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75" grpId="0" animBg="1"/>
      <p:bldP spid="3131" grpId="0"/>
      <p:bldP spid="78" grpId="0" animBg="1"/>
      <p:bldP spid="3133" grpId="0"/>
      <p:bldP spid="3134" grpId="0"/>
      <p:bldP spid="3135" grpId="0"/>
      <p:bldP spid="3136" grpId="0"/>
      <p:bldP spid="3137" grpId="0"/>
      <p:bldP spid="84" grpId="0" animBg="1"/>
      <p:bldP spid="3139" grpId="0"/>
      <p:bldP spid="103" grpId="0" animBg="1"/>
      <p:bldP spid="104" grpId="0" animBg="1"/>
      <p:bldP spid="3149" grpId="0"/>
      <p:bldP spid="3160" grpId="0"/>
      <p:bldP spid="3162" grpId="0"/>
      <p:bldP spid="3163" grpId="0"/>
      <p:bldP spid="3164" grpId="0"/>
      <p:bldP spid="3171" grpId="0"/>
      <p:bldP spid="3173" grpId="0"/>
      <p:bldP spid="3179" grpId="0"/>
      <p:bldP spid="3180" grpId="0"/>
      <p:bldP spid="3181" grpId="0"/>
      <p:bldP spid="141" grpId="0" animBg="1"/>
      <p:bldP spid="129" grpId="0" animBg="1"/>
      <p:bldP spid="136" grpId="0" animBg="1"/>
      <p:bldP spid="146" grpId="0" animBg="1"/>
      <p:bldP spid="125"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events</a:t>
            </a:r>
            <a:endParaRPr lang="en-US" dirty="0"/>
          </a:p>
        </p:txBody>
      </p:sp>
      <p:sp>
        <p:nvSpPr>
          <p:cNvPr id="3" name="Content Placeholder 2"/>
          <p:cNvSpPr>
            <a:spLocks noGrp="1"/>
          </p:cNvSpPr>
          <p:nvPr>
            <p:ph idx="1"/>
          </p:nvPr>
        </p:nvSpPr>
        <p:spPr>
          <a:xfrm>
            <a:off x="457200" y="1600201"/>
            <a:ext cx="8229600" cy="4343400"/>
          </a:xfrm>
        </p:spPr>
        <p:txBody>
          <a:bodyPr>
            <a:normAutofit fontScale="92500" lnSpcReduction="10000"/>
          </a:bodyPr>
          <a:lstStyle/>
          <a:p>
            <a:r>
              <a:rPr lang="en-US" sz="3000" dirty="0" smtClean="0">
                <a:solidFill>
                  <a:srgbClr val="FF0000"/>
                </a:solidFill>
              </a:rPr>
              <a:t>QT prolongation? </a:t>
            </a:r>
            <a:r>
              <a:rPr lang="en-US" sz="3000" dirty="0" smtClean="0"/>
              <a:t>Patients received Ofloxacin.</a:t>
            </a:r>
          </a:p>
          <a:p>
            <a:pPr lvl="1"/>
            <a:r>
              <a:rPr lang="en-US" dirty="0" smtClean="0"/>
              <a:t>Increases in the mean corrected QT interval were observed in both treatment groups but were more pronounced in the TMC207 group, with intergroup differences ranging from 1.0 to 10.8 </a:t>
            </a:r>
            <a:r>
              <a:rPr lang="en-US" dirty="0" err="1" smtClean="0"/>
              <a:t>msec</a:t>
            </a:r>
            <a:r>
              <a:rPr lang="en-US" dirty="0" smtClean="0"/>
              <a:t> (P&gt;0.05).</a:t>
            </a:r>
          </a:p>
          <a:p>
            <a:pPr lvl="1"/>
            <a:r>
              <a:rPr lang="en-US" dirty="0" smtClean="0"/>
              <a:t> None of the absolute values for corrected QT interval were greater than 500 </a:t>
            </a:r>
            <a:r>
              <a:rPr lang="en-US" dirty="0" err="1" smtClean="0"/>
              <a:t>msec</a:t>
            </a:r>
            <a:r>
              <a:rPr lang="en-US" dirty="0" smtClean="0"/>
              <a:t>, and no adverse events were associated with ECG changes.*</a:t>
            </a:r>
          </a:p>
          <a:p>
            <a:r>
              <a:rPr lang="en-US" sz="3000" b="1" dirty="0" smtClean="0">
                <a:solidFill>
                  <a:srgbClr val="FF0000"/>
                </a:solidFill>
              </a:rPr>
              <a:t>Janssen 2010: Moxifloxacin use with bedaquiline was not advised pending more results </a:t>
            </a:r>
          </a:p>
        </p:txBody>
      </p:sp>
      <p:sp>
        <p:nvSpPr>
          <p:cNvPr id="4" name="Rectangle 3"/>
          <p:cNvSpPr/>
          <p:nvPr/>
        </p:nvSpPr>
        <p:spPr>
          <a:xfrm>
            <a:off x="2286000" y="6248400"/>
            <a:ext cx="3931141" cy="369332"/>
          </a:xfrm>
          <a:prstGeom prst="rect">
            <a:avLst/>
          </a:prstGeom>
        </p:spPr>
        <p:txBody>
          <a:bodyPr wrap="none">
            <a:spAutoFit/>
          </a:bodyPr>
          <a:lstStyle/>
          <a:p>
            <a:r>
              <a:rPr lang="en-US" dirty="0" smtClean="0"/>
              <a:t>*Andreas Diacon et al,  NEJM June 2009</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105400"/>
            <a:ext cx="8229600" cy="1447800"/>
          </a:xfrm>
        </p:spPr>
        <p:txBody>
          <a:bodyPr>
            <a:normAutofit fontScale="70000" lnSpcReduction="20000"/>
          </a:bodyPr>
          <a:lstStyle/>
          <a:p>
            <a:r>
              <a:rPr lang="en-US" dirty="0" smtClean="0"/>
              <a:t>Average terminal elimination half-life of TMC207 is estimated as </a:t>
            </a:r>
            <a:r>
              <a:rPr lang="en-US" b="1" dirty="0" smtClean="0">
                <a:solidFill>
                  <a:srgbClr val="FF0000"/>
                </a:solidFill>
              </a:rPr>
              <a:t>132 days</a:t>
            </a:r>
            <a:endParaRPr lang="en-US" dirty="0" smtClean="0"/>
          </a:p>
          <a:p>
            <a:r>
              <a:rPr lang="en-US" dirty="0" smtClean="0"/>
              <a:t>ECG not done at the same time or on same machine every day</a:t>
            </a:r>
          </a:p>
          <a:p>
            <a:pPr lvl="1"/>
            <a:r>
              <a:rPr lang="en-US" dirty="0" smtClean="0"/>
              <a:t>Moxifloxacin peak and trough levels contributing to variability?</a:t>
            </a:r>
            <a:endParaRPr lang="en-US" dirty="0"/>
          </a:p>
        </p:txBody>
      </p:sp>
      <p:graphicFrame>
        <p:nvGraphicFramePr>
          <p:cNvPr id="5" name="Chart 4"/>
          <p:cNvGraphicFramePr/>
          <p:nvPr/>
        </p:nvGraphicFramePr>
        <p:xfrm>
          <a:off x="914400" y="152400"/>
          <a:ext cx="7467600" cy="4895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33438" y="19050"/>
            <a:ext cx="7477125" cy="6819900"/>
          </a:xfrm>
          <a:prstGeom prst="rect">
            <a:avLst/>
          </a:prstGeom>
          <a:noFill/>
          <a:ln w="9525">
            <a:noFill/>
            <a:miter lim="800000"/>
            <a:headEnd/>
            <a:tailEnd/>
          </a:ln>
        </p:spPr>
      </p:pic>
      <p:sp>
        <p:nvSpPr>
          <p:cNvPr id="3" name="Oval 2"/>
          <p:cNvSpPr/>
          <p:nvPr/>
        </p:nvSpPr>
        <p:spPr>
          <a:xfrm>
            <a:off x="990600" y="4572000"/>
            <a:ext cx="7391400" cy="1752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638800" y="1828800"/>
            <a:ext cx="1752600"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Compassionate use</a:t>
            </a:r>
            <a:endParaRPr lang="en-US" dirty="0"/>
          </a:p>
        </p:txBody>
      </p:sp>
      <p:sp>
        <p:nvSpPr>
          <p:cNvPr id="3" name="Content Placeholder 2"/>
          <p:cNvSpPr>
            <a:spLocks noGrp="1"/>
          </p:cNvSpPr>
          <p:nvPr>
            <p:ph idx="1"/>
          </p:nvPr>
        </p:nvSpPr>
        <p:spPr/>
        <p:txBody>
          <a:bodyPr/>
          <a:lstStyle/>
          <a:p>
            <a:r>
              <a:rPr lang="en-US" b="1" i="1" dirty="0"/>
              <a:t> ‘Compassionate use’</a:t>
            </a:r>
            <a:r>
              <a:rPr lang="en-US" i="1" dirty="0"/>
              <a:t> allows for potentially lifesaving investigational drugs or experimental treatments (with good efficacy and safety in trials, but which haven’t been registered for market use) to be made available for patients suffering from a disease for which no satisfactory authorised therapy exists and/or who cannot enter a clinical trial.</a:t>
            </a:r>
          </a:p>
        </p:txBody>
      </p:sp>
      <p:sp>
        <p:nvSpPr>
          <p:cNvPr id="4" name="Footer Placeholder 3"/>
          <p:cNvSpPr>
            <a:spLocks noGrp="1"/>
          </p:cNvSpPr>
          <p:nvPr>
            <p:ph type="ftr" sz="quarter" idx="11"/>
          </p:nvPr>
        </p:nvSpPr>
        <p:spPr>
          <a:xfrm>
            <a:off x="1143000" y="6096000"/>
            <a:ext cx="6934200" cy="365125"/>
          </a:xfrm>
        </p:spPr>
        <p:txBody>
          <a:bodyPr/>
          <a:lstStyle/>
          <a:p>
            <a:r>
              <a:rPr lang="en-US" dirty="0" smtClean="0">
                <a:hlinkClick r:id="rId2"/>
              </a:rPr>
              <a:t>http://www.msf.org.za/publication/bedaquiline-tmc207-should-be-prioritised-drug-resistant-tb-patients-south-africa</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MSF (and SA) vs. MCC</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lvl="0"/>
            <a:r>
              <a:rPr lang="en-US" dirty="0" smtClean="0"/>
              <a:t>July </a:t>
            </a:r>
            <a:r>
              <a:rPr lang="en-US" dirty="0"/>
              <a:t>2011: After discussions with MSF, Janssen submits request to </a:t>
            </a:r>
            <a:r>
              <a:rPr lang="en-US" dirty="0" smtClean="0"/>
              <a:t>the MCC </a:t>
            </a:r>
            <a:r>
              <a:rPr lang="en-US" dirty="0"/>
              <a:t>for Section 21 compassionate use permission to use bedaquiline in the Khayelitsha DR-TB program for </a:t>
            </a:r>
            <a:r>
              <a:rPr lang="en-US" dirty="0" smtClean="0"/>
              <a:t>6 month period</a:t>
            </a:r>
            <a:endParaRPr lang="en-US" dirty="0"/>
          </a:p>
          <a:p>
            <a:pPr lvl="0"/>
            <a:r>
              <a:rPr lang="en-US" dirty="0"/>
              <a:t>August 2011: The </a:t>
            </a:r>
            <a:r>
              <a:rPr lang="en-US" dirty="0" smtClean="0"/>
              <a:t>MCC </a:t>
            </a:r>
            <a:r>
              <a:rPr lang="en-US" dirty="0"/>
              <a:t>gives written approval for </a:t>
            </a:r>
            <a:r>
              <a:rPr lang="en-US" b="1" dirty="0" smtClean="0"/>
              <a:t>6 month </a:t>
            </a:r>
            <a:r>
              <a:rPr lang="en-US" b="1" dirty="0"/>
              <a:t>renewable Section 21 compassionate use </a:t>
            </a:r>
            <a:r>
              <a:rPr lang="en-US" dirty="0"/>
              <a:t>in </a:t>
            </a:r>
            <a:r>
              <a:rPr lang="en-US" dirty="0" smtClean="0"/>
              <a:t>the </a:t>
            </a:r>
            <a:r>
              <a:rPr lang="en-US" dirty="0"/>
              <a:t>Khayelitsha project</a:t>
            </a:r>
          </a:p>
          <a:p>
            <a:pPr lvl="0"/>
            <a:r>
              <a:rPr lang="en-US" b="1" dirty="0">
                <a:solidFill>
                  <a:srgbClr val="FF0000"/>
                </a:solidFill>
              </a:rPr>
              <a:t>November 2011: The MCC, in verbal communication to Janssen, revokes compassionate use </a:t>
            </a:r>
            <a:r>
              <a:rPr lang="en-US" b="1" dirty="0" smtClean="0">
                <a:solidFill>
                  <a:srgbClr val="FF0000"/>
                </a:solidFill>
              </a:rPr>
              <a:t>permission </a:t>
            </a:r>
          </a:p>
          <a:p>
            <a:pPr lvl="1"/>
            <a:r>
              <a:rPr lang="en-US" b="1" dirty="0" smtClean="0"/>
              <a:t>Reason?</a:t>
            </a:r>
          </a:p>
          <a:p>
            <a:r>
              <a:rPr lang="en-US" b="1" dirty="0" smtClean="0"/>
              <a:t>Dec 2011 – current: various attempts to regain access </a:t>
            </a:r>
          </a:p>
          <a:p>
            <a:pPr lvl="1"/>
            <a:r>
              <a:rPr lang="en-US" dirty="0" smtClean="0"/>
              <a:t>MSF, SA HIV Clinicians Society, individual clinicians, Global Tuberculosis Community Advisory Board, AIDS &amp; Rights Alliance for Southern Africa and TAC</a:t>
            </a:r>
          </a:p>
          <a:p>
            <a:pPr lvl="1"/>
            <a:r>
              <a:rPr lang="en-US" dirty="0" smtClean="0"/>
              <a:t>Rejected two more times by MCC</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849941" y="6412468"/>
            <a:ext cx="1141659" cy="338554"/>
          </a:xfrm>
          <a:prstGeom prst="rect">
            <a:avLst/>
          </a:prstGeom>
          <a:noFill/>
        </p:spPr>
        <p:txBody>
          <a:bodyPr wrap="none" rtlCol="0">
            <a:spAutoFit/>
          </a:bodyPr>
          <a:lstStyle/>
          <a:p>
            <a:r>
              <a:rPr lang="en-US" sz="1600" dirty="0" smtClean="0"/>
              <a:t>WHO, 2009</a:t>
            </a:r>
            <a:endParaRPr lang="en-US" sz="1600" dirty="0"/>
          </a:p>
        </p:txBody>
      </p:sp>
      <p:sp>
        <p:nvSpPr>
          <p:cNvPr id="4" name="Title 3"/>
          <p:cNvSpPr>
            <a:spLocks noGrp="1"/>
          </p:cNvSpPr>
          <p:nvPr>
            <p:ph type="title"/>
          </p:nvPr>
        </p:nvSpPr>
        <p:spPr>
          <a:xfrm>
            <a:off x="457200" y="274638"/>
            <a:ext cx="8229600" cy="715962"/>
          </a:xfrm>
        </p:spPr>
        <p:txBody>
          <a:bodyPr>
            <a:normAutofit/>
          </a:bodyPr>
          <a:lstStyle/>
          <a:p>
            <a:r>
              <a:rPr lang="en-US" sz="3600" dirty="0" smtClean="0"/>
              <a:t>Estimated TB incidence rates annually</a:t>
            </a:r>
            <a:endParaRPr lang="en-US" sz="3600" dirty="0"/>
          </a:p>
        </p:txBody>
      </p:sp>
      <p:pic>
        <p:nvPicPr>
          <p:cNvPr id="5" name="Picture 2"/>
          <p:cNvPicPr>
            <a:picLocks noChangeAspect="1" noChangeArrowheads="1"/>
          </p:cNvPicPr>
          <p:nvPr/>
        </p:nvPicPr>
        <p:blipFill>
          <a:blip r:embed="rId2" cstate="print"/>
          <a:srcRect b="51205"/>
          <a:stretch>
            <a:fillRect/>
          </a:stretch>
        </p:blipFill>
        <p:spPr bwMode="auto">
          <a:xfrm>
            <a:off x="381000" y="1219200"/>
            <a:ext cx="8162925" cy="501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b="51205"/>
          <a:stretch>
            <a:fillRect/>
          </a:stretch>
        </p:blipFill>
        <p:spPr bwMode="auto">
          <a:xfrm>
            <a:off x="381000" y="1219200"/>
            <a:ext cx="8162925" cy="501015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t="47495"/>
          <a:stretch>
            <a:fillRect/>
          </a:stretch>
        </p:blipFill>
        <p:spPr bwMode="auto">
          <a:xfrm>
            <a:off x="381000" y="1295400"/>
            <a:ext cx="8162925" cy="5391150"/>
          </a:xfrm>
          <a:prstGeom prst="rect">
            <a:avLst/>
          </a:prstGeom>
          <a:noFill/>
          <a:ln w="9525">
            <a:noFill/>
            <a:miter lim="800000"/>
            <a:headEnd/>
            <a:tailEnd/>
          </a:ln>
        </p:spPr>
      </p:pic>
      <p:sp>
        <p:nvSpPr>
          <p:cNvPr id="4" name="Title 3"/>
          <p:cNvSpPr txBox="1">
            <a:spLocks/>
          </p:cNvSpPr>
          <p:nvPr/>
        </p:nvSpPr>
        <p:spPr>
          <a:xfrm>
            <a:off x="457200" y="274638"/>
            <a:ext cx="8229600" cy="7159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Estimated HIV prevalence in new TB cases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7849941" y="6412468"/>
            <a:ext cx="1141659" cy="338554"/>
          </a:xfrm>
          <a:prstGeom prst="rect">
            <a:avLst/>
          </a:prstGeom>
          <a:noFill/>
        </p:spPr>
        <p:txBody>
          <a:bodyPr wrap="none" rtlCol="0">
            <a:spAutoFit/>
          </a:bodyPr>
          <a:lstStyle/>
          <a:p>
            <a:r>
              <a:rPr lang="en-US" sz="1600" dirty="0" smtClean="0"/>
              <a:t>WHO, 2009</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2 Days before Christmas, 2010</a:t>
            </a:r>
            <a:endParaRPr lang="en-US" sz="4000" dirty="0"/>
          </a:p>
        </p:txBody>
      </p:sp>
      <p:pic>
        <p:nvPicPr>
          <p:cNvPr id="8" name="Picture Placeholder 7" descr="CT 01.jpg"/>
          <p:cNvPicPr>
            <a:picLocks noGrp="1" noChangeAspect="1"/>
          </p:cNvPicPr>
          <p:nvPr>
            <p:ph sz="half" idx="2"/>
          </p:nvPr>
        </p:nvPicPr>
        <p:blipFill>
          <a:blip r:embed="rId2" cstate="print"/>
          <a:srcRect l="22483" t="1587" r="20561"/>
          <a:stretch>
            <a:fillRect/>
          </a:stretch>
        </p:blipFill>
        <p:spPr>
          <a:xfrm>
            <a:off x="4343400" y="1447800"/>
            <a:ext cx="4648200" cy="4724400"/>
          </a:xfrm>
        </p:spPr>
      </p:pic>
      <p:sp>
        <p:nvSpPr>
          <p:cNvPr id="11" name="Content Placeholder 10"/>
          <p:cNvSpPr>
            <a:spLocks noGrp="1"/>
          </p:cNvSpPr>
          <p:nvPr>
            <p:ph sz="quarter" idx="4"/>
          </p:nvPr>
        </p:nvSpPr>
        <p:spPr>
          <a:xfrm>
            <a:off x="228600" y="2057400"/>
            <a:ext cx="4041775" cy="3951288"/>
          </a:xfrm>
        </p:spPr>
        <p:txBody>
          <a:bodyPr>
            <a:normAutofit fontScale="92500"/>
          </a:bodyPr>
          <a:lstStyle/>
          <a:p>
            <a:r>
              <a:rPr lang="en-US" dirty="0" smtClean="0"/>
              <a:t>Difficult decision – Sputum microscopy negative (ZN negative)</a:t>
            </a:r>
          </a:p>
          <a:p>
            <a:r>
              <a:rPr lang="en-US" dirty="0" smtClean="0"/>
              <a:t>Options: </a:t>
            </a:r>
          </a:p>
          <a:p>
            <a:pPr>
              <a:buFont typeface="+mj-lt"/>
              <a:buAutoNum type="arabicPeriod"/>
            </a:pPr>
            <a:r>
              <a:rPr lang="en-US" dirty="0" smtClean="0"/>
              <a:t>Occupational health specialist - Start empiric TB treatment and assess response</a:t>
            </a:r>
          </a:p>
          <a:p>
            <a:pPr>
              <a:buFont typeface="+mj-lt"/>
              <a:buAutoNum type="arabicPeriod"/>
            </a:pPr>
            <a:r>
              <a:rPr lang="en-US" dirty="0" smtClean="0"/>
              <a:t>Private pulmonologist - CT with Bronchoscopy to find the organism</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5" name="Content Placeholder 4"/>
          <p:cNvGraphicFramePr>
            <a:graphicFrameLocks noGrp="1"/>
          </p:cNvGraphicFramePr>
          <p:nvPr>
            <p:ph idx="1"/>
          </p:nvPr>
        </p:nvGraphicFramePr>
        <p:xfrm>
          <a:off x="457200" y="1600200"/>
          <a:ext cx="8229600" cy="4988560"/>
        </p:xfrm>
        <a:graphic>
          <a:graphicData uri="http://schemas.openxmlformats.org/drawingml/2006/table">
            <a:tbl>
              <a:tblPr firstRow="1" bandRow="1">
                <a:tableStyleId>{5C22544A-7EE6-4342-B048-85BDC9FD1C3A}</a:tableStyleId>
              </a:tblPr>
              <a:tblGrid>
                <a:gridCol w="2514600"/>
                <a:gridCol w="2209800"/>
                <a:gridCol w="3505200"/>
              </a:tblGrid>
              <a:tr h="370840">
                <a:tc>
                  <a:txBody>
                    <a:bodyPr/>
                    <a:lstStyle/>
                    <a:p>
                      <a:r>
                        <a:rPr lang="en-US" dirty="0" smtClean="0"/>
                        <a:t>Test</a:t>
                      </a:r>
                      <a:endParaRPr lang="en-US" dirty="0"/>
                    </a:p>
                  </a:txBody>
                  <a:tcPr/>
                </a:tc>
                <a:tc>
                  <a:txBody>
                    <a:bodyPr/>
                    <a:lstStyle/>
                    <a:p>
                      <a:r>
                        <a:rPr lang="en-US" dirty="0" smtClean="0"/>
                        <a:t>Result</a:t>
                      </a:r>
                      <a:endParaRPr lang="en-US" dirty="0"/>
                    </a:p>
                  </a:txBody>
                  <a:tcPr/>
                </a:tc>
                <a:tc>
                  <a:txBody>
                    <a:bodyPr/>
                    <a:lstStyle/>
                    <a:p>
                      <a:r>
                        <a:rPr lang="en-US" dirty="0" smtClean="0"/>
                        <a:t>Sensitivities</a:t>
                      </a:r>
                      <a:endParaRPr lang="en-US" dirty="0"/>
                    </a:p>
                  </a:txBody>
                  <a:tcPr/>
                </a:tc>
              </a:tr>
              <a:tr h="370840">
                <a:tc>
                  <a:txBody>
                    <a:bodyPr/>
                    <a:lstStyle/>
                    <a:p>
                      <a:r>
                        <a:rPr lang="en-US" dirty="0" smtClean="0"/>
                        <a:t>Sputum microscopy</a:t>
                      </a:r>
                      <a:endParaRPr lang="en-US" dirty="0"/>
                    </a:p>
                  </a:txBody>
                  <a:tcPr/>
                </a:tc>
                <a:tc>
                  <a:txBody>
                    <a:bodyPr/>
                    <a:lstStyle/>
                    <a:p>
                      <a:r>
                        <a:rPr lang="en-US" dirty="0" smtClean="0"/>
                        <a:t>ZN negative</a:t>
                      </a:r>
                      <a:endParaRPr lang="en-US" dirty="0"/>
                    </a:p>
                  </a:txBody>
                  <a:tcPr/>
                </a:tc>
                <a:tc>
                  <a:txBody>
                    <a:bodyPr/>
                    <a:lstStyle/>
                    <a:p>
                      <a:endParaRPr lang="en-US" dirty="0"/>
                    </a:p>
                  </a:txBody>
                  <a:tcPr/>
                </a:tc>
              </a:tr>
              <a:tr h="370840">
                <a:tc>
                  <a:txBody>
                    <a:bodyPr/>
                    <a:lstStyle/>
                    <a:p>
                      <a:r>
                        <a:rPr lang="en-US" dirty="0" smtClean="0"/>
                        <a:t>Bronchoscopy specimen (bronchial washings)</a:t>
                      </a:r>
                      <a:endParaRPr lang="en-US" dirty="0"/>
                    </a:p>
                  </a:txBody>
                  <a:tcPr/>
                </a:tc>
                <a:tc>
                  <a:txBody>
                    <a:bodyPr/>
                    <a:lstStyle/>
                    <a:p>
                      <a:r>
                        <a:rPr lang="en-US" dirty="0" smtClean="0"/>
                        <a:t>ZN positive</a:t>
                      </a:r>
                      <a:endParaRPr lang="en-US" dirty="0"/>
                    </a:p>
                  </a:txBody>
                  <a:tcPr/>
                </a:tc>
                <a:tc>
                  <a:txBody>
                    <a:bodyPr/>
                    <a:lstStyle/>
                    <a:p>
                      <a:r>
                        <a:rPr lang="en-US" dirty="0" smtClean="0"/>
                        <a:t>PCR: Rifampicin</a:t>
                      </a:r>
                      <a:r>
                        <a:rPr lang="en-US" baseline="0" dirty="0" smtClean="0"/>
                        <a:t> Resistance</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PCR:</a:t>
                      </a:r>
                      <a:r>
                        <a:rPr lang="en-US" baseline="0" dirty="0" smtClean="0"/>
                        <a:t>  Isoniazide Intermediate resistance</a:t>
                      </a:r>
                      <a:br>
                        <a:rPr lang="en-US" baseline="0" dirty="0" smtClean="0"/>
                      </a:br>
                      <a:r>
                        <a:rPr lang="en-US" b="1" baseline="0" dirty="0" smtClean="0"/>
                        <a:t>83% chance of Ethionamide resistance too</a:t>
                      </a:r>
                      <a:endParaRPr lang="en-US" b="1" dirty="0"/>
                    </a:p>
                  </a:txBody>
                  <a:tcPr/>
                </a:tc>
              </a:tr>
              <a:tr h="370840">
                <a:tc>
                  <a:txBody>
                    <a:bodyPr/>
                    <a:lstStyle/>
                    <a:p>
                      <a:endParaRPr lang="en-US" dirty="0"/>
                    </a:p>
                  </a:txBody>
                  <a:tcPr/>
                </a:tc>
                <a:tc>
                  <a:txBody>
                    <a:bodyPr/>
                    <a:lstStyle/>
                    <a:p>
                      <a:endParaRPr lang="en-US" dirty="0"/>
                    </a:p>
                  </a:txBody>
                  <a:tcPr/>
                </a:tc>
                <a:tc>
                  <a:txBody>
                    <a:bodyPr/>
                    <a:lstStyle/>
                    <a:p>
                      <a:r>
                        <a:rPr lang="en-US" dirty="0" smtClean="0"/>
                        <a:t>PCR: Ethambutol Resistance</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PCR: Fluoroquinolones Sensitive</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PCR: Aminoglycosides Sensitive</a:t>
                      </a:r>
                      <a:endParaRPr lang="en-US" dirty="0"/>
                    </a:p>
                  </a:txBody>
                  <a:tcPr/>
                </a:tc>
              </a:tr>
              <a:tr h="370840">
                <a:tc>
                  <a:txBody>
                    <a:bodyPr/>
                    <a:lstStyle/>
                    <a:p>
                      <a:r>
                        <a:rPr lang="en-US" dirty="0" smtClean="0"/>
                        <a:t>Saline induced</a:t>
                      </a:r>
                      <a:r>
                        <a:rPr lang="en-US" baseline="0" dirty="0" smtClean="0"/>
                        <a:t> sputum culture</a:t>
                      </a:r>
                      <a:endParaRPr lang="en-US" dirty="0"/>
                    </a:p>
                  </a:txBody>
                  <a:tcPr/>
                </a:tc>
                <a:tc>
                  <a:txBody>
                    <a:bodyPr/>
                    <a:lstStyle/>
                    <a:p>
                      <a:r>
                        <a:rPr lang="en-US" dirty="0" smtClean="0"/>
                        <a:t>Positive after 27 days incubation only</a:t>
                      </a:r>
                      <a:endParaRPr lang="en-US" dirty="0"/>
                    </a:p>
                  </a:txBody>
                  <a:tcPr/>
                </a:tc>
                <a:tc>
                  <a:txBody>
                    <a:bodyPr/>
                    <a:lstStyle/>
                    <a:p>
                      <a:r>
                        <a:rPr lang="en-US" dirty="0" smtClean="0"/>
                        <a:t>Same results</a:t>
                      </a:r>
                      <a:r>
                        <a:rPr lang="en-US" baseline="0" dirty="0" smtClean="0"/>
                        <a:t> as above plus: </a:t>
                      </a:r>
                      <a:r>
                        <a:rPr lang="en-US" b="1" baseline="0" dirty="0" smtClean="0"/>
                        <a:t>Ethionamide Sensitive (?)</a:t>
                      </a:r>
                    </a:p>
                    <a:p>
                      <a:r>
                        <a:rPr lang="en-US" baseline="0" dirty="0" smtClean="0"/>
                        <a:t>PZA: sensitive (initially reported as resistant?)</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Genotyping (done on own initiative)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Spoligotyping results:  </a:t>
            </a:r>
            <a:r>
              <a:rPr lang="en-US" dirty="0" smtClean="0">
                <a:solidFill>
                  <a:srgbClr val="FF0000"/>
                </a:solidFill>
              </a:rPr>
              <a:t>Beijing strain</a:t>
            </a:r>
          </a:p>
          <a:p>
            <a:pPr lvl="1"/>
            <a:r>
              <a:rPr lang="en-US" dirty="0" smtClean="0"/>
              <a:t>Predominant drug resistant strain in the Western Cape</a:t>
            </a:r>
          </a:p>
          <a:p>
            <a:pPr lvl="1"/>
            <a:r>
              <a:rPr lang="en-US" dirty="0" smtClean="0"/>
              <a:t>Also one of the dominant strains in susceptible TB </a:t>
            </a:r>
          </a:p>
          <a:p>
            <a:r>
              <a:rPr lang="en-US" dirty="0" smtClean="0">
                <a:solidFill>
                  <a:srgbClr val="FF0000"/>
                </a:solidFill>
              </a:rPr>
              <a:t>rpoB S531L </a:t>
            </a:r>
            <a:r>
              <a:rPr lang="en-US" dirty="0" smtClean="0"/>
              <a:t>– most common mutation causing rifampicin resistance</a:t>
            </a:r>
          </a:p>
          <a:p>
            <a:r>
              <a:rPr lang="en-US" dirty="0" smtClean="0">
                <a:solidFill>
                  <a:srgbClr val="FF0000"/>
                </a:solidFill>
              </a:rPr>
              <a:t>katG Wildtype,</a:t>
            </a:r>
            <a:r>
              <a:rPr lang="en-US" dirty="0" smtClean="0"/>
              <a:t> </a:t>
            </a:r>
            <a:r>
              <a:rPr lang="en-US" dirty="0" err="1" smtClean="0">
                <a:solidFill>
                  <a:srgbClr val="FF0000"/>
                </a:solidFill>
              </a:rPr>
              <a:t>inhA</a:t>
            </a:r>
            <a:r>
              <a:rPr lang="en-US" dirty="0" smtClean="0">
                <a:solidFill>
                  <a:srgbClr val="FF0000"/>
                </a:solidFill>
              </a:rPr>
              <a:t> promotor -15C→T</a:t>
            </a:r>
            <a:r>
              <a:rPr lang="en-US" dirty="0" smtClean="0"/>
              <a:t> – low level resistance against INH and </a:t>
            </a:r>
            <a:r>
              <a:rPr lang="en-US" b="1" u="sng" dirty="0" smtClean="0"/>
              <a:t>most probably resistance to Ethionamide </a:t>
            </a:r>
            <a:r>
              <a:rPr lang="en-US" dirty="0" smtClean="0"/>
              <a:t>too.</a:t>
            </a:r>
          </a:p>
          <a:p>
            <a:r>
              <a:rPr lang="en-US" dirty="0" smtClean="0">
                <a:solidFill>
                  <a:srgbClr val="FF0000"/>
                </a:solidFill>
              </a:rPr>
              <a:t>embB M306V </a:t>
            </a:r>
            <a:r>
              <a:rPr lang="en-US" dirty="0" smtClean="0"/>
              <a:t>– causes ethambutol resistance</a:t>
            </a:r>
          </a:p>
          <a:p>
            <a:pPr lvl="1"/>
            <a:r>
              <a:rPr lang="en-US" dirty="0" smtClean="0"/>
              <a:t>controversy regarding the embB306 mutations in the literature</a:t>
            </a:r>
          </a:p>
          <a:p>
            <a:pPr lvl="1"/>
            <a:r>
              <a:rPr lang="en-US" dirty="0" smtClean="0"/>
              <a:t>resident expert: does result in resistance, although the level unknown</a:t>
            </a:r>
          </a:p>
          <a:p>
            <a:r>
              <a:rPr lang="en-US" dirty="0" smtClean="0">
                <a:solidFill>
                  <a:srgbClr val="FF0000"/>
                </a:solidFill>
              </a:rPr>
              <a:t>pncA wildtype </a:t>
            </a:r>
            <a:r>
              <a:rPr lang="en-US" dirty="0" smtClean="0"/>
              <a:t>(no mutation) –</a:t>
            </a:r>
            <a:r>
              <a:rPr lang="en-US" u="sng" dirty="0" smtClean="0"/>
              <a:t> </a:t>
            </a:r>
            <a:r>
              <a:rPr lang="en-US" b="1" u="sng" dirty="0" smtClean="0"/>
              <a:t>no resistance to pyrazinamide</a:t>
            </a:r>
          </a:p>
          <a:p>
            <a:r>
              <a:rPr lang="en-US" dirty="0" smtClean="0">
                <a:solidFill>
                  <a:srgbClr val="FF0000"/>
                </a:solidFill>
              </a:rPr>
              <a:t>rpsL and rrs500 wildtype </a:t>
            </a:r>
            <a:r>
              <a:rPr lang="en-US" dirty="0" smtClean="0"/>
              <a:t>– no resistance to streptomycin</a:t>
            </a:r>
          </a:p>
          <a:p>
            <a:r>
              <a:rPr lang="en-US" dirty="0" smtClean="0">
                <a:solidFill>
                  <a:srgbClr val="FF0000"/>
                </a:solidFill>
              </a:rPr>
              <a:t>gyrA wildtype</a:t>
            </a:r>
            <a:r>
              <a:rPr lang="en-US" dirty="0" smtClean="0"/>
              <a:t> – no resistance to fluoroquinolones </a:t>
            </a:r>
          </a:p>
          <a:p>
            <a:r>
              <a:rPr lang="en-US" dirty="0" smtClean="0">
                <a:solidFill>
                  <a:srgbClr val="FF0000"/>
                </a:solidFill>
              </a:rPr>
              <a:t>rrs1400 wildtype </a:t>
            </a:r>
            <a:r>
              <a:rPr lang="en-US" dirty="0" smtClean="0"/>
              <a:t>– no resistance to Amikacin, Kanamycin or </a:t>
            </a:r>
            <a:r>
              <a:rPr lang="en-US" b="1" dirty="0" smtClean="0"/>
              <a:t>Capreomycin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Treatment Regime</a:t>
            </a:r>
            <a:endParaRPr lang="en-US" dirty="0"/>
          </a:p>
        </p:txBody>
      </p:sp>
      <p:sp>
        <p:nvSpPr>
          <p:cNvPr id="6" name="Content Placeholder 5"/>
          <p:cNvSpPr>
            <a:spLocks noGrp="1"/>
          </p:cNvSpPr>
          <p:nvPr>
            <p:ph idx="1"/>
          </p:nvPr>
        </p:nvSpPr>
        <p:spPr>
          <a:xfrm>
            <a:off x="304800" y="1600200"/>
            <a:ext cx="6400800" cy="4525963"/>
          </a:xfrm>
        </p:spPr>
        <p:txBody>
          <a:bodyPr/>
          <a:lstStyle/>
          <a:p>
            <a:r>
              <a:rPr lang="en-US" dirty="0" smtClean="0"/>
              <a:t>Isoniazide, 600mg daily (high dose)</a:t>
            </a:r>
            <a:endParaRPr lang="en-US" dirty="0" smtClean="0">
              <a:solidFill>
                <a:srgbClr val="FF0000"/>
              </a:solidFill>
            </a:endParaRPr>
          </a:p>
          <a:p>
            <a:r>
              <a:rPr lang="en-US" dirty="0" smtClean="0"/>
              <a:t>Amikacin, 1g  daily IV</a:t>
            </a:r>
          </a:p>
          <a:p>
            <a:r>
              <a:rPr lang="en-US" dirty="0" smtClean="0"/>
              <a:t>Moxifloxacin, 400mg daily</a:t>
            </a:r>
          </a:p>
          <a:p>
            <a:r>
              <a:rPr lang="en-US" dirty="0" smtClean="0"/>
              <a:t>Pyrazinamide,	1.5 g daily</a:t>
            </a:r>
          </a:p>
          <a:p>
            <a:r>
              <a:rPr lang="en-US" dirty="0" smtClean="0"/>
              <a:t>Ethionamide, 750mg daily</a:t>
            </a:r>
          </a:p>
          <a:p>
            <a:r>
              <a:rPr lang="en-US" dirty="0" smtClean="0"/>
              <a:t>Ethambutol, 800 mg daily</a:t>
            </a:r>
          </a:p>
          <a:p>
            <a:r>
              <a:rPr lang="en-US" dirty="0" smtClean="0"/>
              <a:t>Terizidone, 750mg daily</a:t>
            </a:r>
            <a:endParaRPr lang="en-US" dirty="0"/>
          </a:p>
        </p:txBody>
      </p:sp>
      <p:sp>
        <p:nvSpPr>
          <p:cNvPr id="4" name="Content Placeholder 5"/>
          <p:cNvSpPr txBox="1">
            <a:spLocks/>
          </p:cNvSpPr>
          <p:nvPr/>
        </p:nvSpPr>
        <p:spPr>
          <a:xfrm>
            <a:off x="6781800" y="1600200"/>
            <a:ext cx="20574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IM</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en-US" sz="3200" dirty="0" smtClean="0"/>
              <a:t>Sens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Sens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en-US" sz="3200" dirty="0" err="1" smtClean="0"/>
              <a:t>Sens</a:t>
            </a:r>
            <a:r>
              <a:rPr lang="en-US"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Calibri" pitchFamily="34" charset="0"/>
              <a:buChar char="Χ"/>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Res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Adverse effects</a:t>
            </a:r>
            <a:endParaRPr lang="en-US" dirty="0"/>
          </a:p>
        </p:txBody>
      </p:sp>
      <p:sp>
        <p:nvSpPr>
          <p:cNvPr id="6" name="Title 1"/>
          <p:cNvSpPr txBox="1">
            <a:spLocks/>
          </p:cNvSpPr>
          <p:nvPr/>
        </p:nvSpPr>
        <p:spPr>
          <a:xfrm>
            <a:off x="762000" y="6096000"/>
            <a:ext cx="7620000" cy="62249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Christmas in isolation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Placeholder 4" descr="25122010198.jpg"/>
          <p:cNvPicPr>
            <a:picLocks noChangeAspect="1"/>
          </p:cNvPicPr>
          <p:nvPr/>
        </p:nvPicPr>
        <p:blipFill>
          <a:blip r:embed="rId2" cstate="print"/>
          <a:stretch>
            <a:fillRect/>
          </a:stretch>
        </p:blipFill>
        <p:spPr>
          <a:xfrm>
            <a:off x="1219200" y="914400"/>
            <a:ext cx="6705600" cy="5029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4750</TotalTime>
  <Words>1504</Words>
  <Application>Microsoft Macintosh PowerPoint</Application>
  <PresentationFormat>On-screen Show (4:3)</PresentationFormat>
  <Paragraphs>252</Paragraphs>
  <Slides>26</Slides>
  <Notes>2</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Occupational MDR-TB &amp; me</vt:lpstr>
      <vt:lpstr>Slide 2</vt:lpstr>
      <vt:lpstr>Estimated TB incidence rates annually</vt:lpstr>
      <vt:lpstr>Slide 4</vt:lpstr>
      <vt:lpstr>2 Days before Christmas, 2010</vt:lpstr>
      <vt:lpstr>Results</vt:lpstr>
      <vt:lpstr>Genotyping (done on own initiative)</vt:lpstr>
      <vt:lpstr>Treatment Regime</vt:lpstr>
      <vt:lpstr>Adverse effects</vt:lpstr>
      <vt:lpstr>Adverse effects</vt:lpstr>
      <vt:lpstr>Audiogram at baseline</vt:lpstr>
      <vt:lpstr>Audiogram at 8 weeks</vt:lpstr>
      <vt:lpstr>Slide 13</vt:lpstr>
      <vt:lpstr>Slide 14</vt:lpstr>
      <vt:lpstr>Difficult decision – rather deaf than dead? “Un-informed consent” </vt:lpstr>
      <vt:lpstr>Can anybody hear me?</vt:lpstr>
      <vt:lpstr>No real options to choose from</vt:lpstr>
      <vt:lpstr>MDR-TB timeline - DvD </vt:lpstr>
      <vt:lpstr>The Diarylquinolone TMC207 (Bedaquiline) for MDR TB*</vt:lpstr>
      <vt:lpstr>Results of clinical trial – 24 weeks</vt:lpstr>
      <vt:lpstr>MDR-TB timeline – unchartered territory </vt:lpstr>
      <vt:lpstr>Adverse events</vt:lpstr>
      <vt:lpstr>Slide 23</vt:lpstr>
      <vt:lpstr>Slide 24</vt:lpstr>
      <vt:lpstr>Compassionate use</vt:lpstr>
      <vt:lpstr>MSF (and SA) vs. MCC</vt:lpstr>
    </vt:vector>
  </TitlesOfParts>
  <Company>Coronis Medical,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Arne</dc:creator>
  <cp:lastModifiedBy>Lei Chou</cp:lastModifiedBy>
  <cp:revision>96</cp:revision>
  <dcterms:created xsi:type="dcterms:W3CDTF">2013-02-07T19:10:47Z</dcterms:created>
  <dcterms:modified xsi:type="dcterms:W3CDTF">2013-02-07T19:12:37Z</dcterms:modified>
</cp:coreProperties>
</file>