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2" r:id="rId2"/>
    <p:sldId id="260" r:id="rId3"/>
    <p:sldId id="275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B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7" autoAdjust="0"/>
    <p:restoredTop sz="95910" autoAdjust="0"/>
  </p:normalViewPr>
  <p:slideViewPr>
    <p:cSldViewPr snapToGrid="0">
      <p:cViewPr>
        <p:scale>
          <a:sx n="85" d="100"/>
          <a:sy n="85" d="100"/>
        </p:scale>
        <p:origin x="-856" y="-144"/>
      </p:cViewPr>
      <p:guideLst>
        <p:guide orient="horz" pos="1295"/>
        <p:guide pos="51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D4D3F-891A-0A48-A121-F135DE19CCDC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A5785-C6AD-E146-AA83-B85F33D07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9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5785-C6AD-E146-AA83-B85F33D07F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375C4-C5FD-D440-9373-D7BB34382CBD}" type="datetimeFigureOut">
              <a:rPr lang="en-US" smtClean="0"/>
              <a:pPr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FAF41-528F-1F45-82AD-C4EEBFE2C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TAG_TB_2013_8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71" b="83662"/>
          <a:stretch/>
        </p:blipFill>
        <p:spPr>
          <a:xfrm>
            <a:off x="5408721" y="-773902"/>
            <a:ext cx="4746755" cy="2501009"/>
          </a:xfrm>
          <a:prstGeom prst="rect">
            <a:avLst/>
          </a:prstGeom>
        </p:spPr>
      </p:pic>
      <p:pic>
        <p:nvPicPr>
          <p:cNvPr id="4" name="Picture 3" descr="TB_2013_TB_PEDS.pdf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5" t="16606" r="20084" b="71744"/>
          <a:stretch/>
        </p:blipFill>
        <p:spPr>
          <a:xfrm>
            <a:off x="548724" y="2414706"/>
            <a:ext cx="8481618" cy="18149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4326" y="6087507"/>
            <a:ext cx="2845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With support from the TB Alliance</a:t>
            </a:r>
            <a:endParaRPr lang="en-US" sz="1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G_TB_2013 PEDS.00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4" t="4528" r="14761" b="18988"/>
          <a:stretch/>
        </p:blipFill>
        <p:spPr>
          <a:xfrm>
            <a:off x="424379" y="933000"/>
            <a:ext cx="7905238" cy="5808080"/>
          </a:xfrm>
          <a:prstGeom prst="rect">
            <a:avLst/>
          </a:prstGeom>
        </p:spPr>
      </p:pic>
      <p:sp>
        <p:nvSpPr>
          <p:cNvPr id="15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830975" y="9411532"/>
            <a:ext cx="159017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700" dirty="0">
                <a:solidFill>
                  <a:srgbClr val="231F20"/>
                </a:solidFill>
                <a:latin typeface="Gotham-Book"/>
                <a:cs typeface="Gotham-Book"/>
              </a:rPr>
              <a:t>2</a:t>
            </a:fld>
            <a:endParaRPr sz="700">
              <a:latin typeface="Gotham-Book"/>
              <a:cs typeface="Gotham-Book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1343110" y="5679686"/>
            <a:ext cx="1475947" cy="417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sz="1100" b="1" spc="-6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spc="-15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cines</a:t>
            </a:r>
            <a:endParaRPr sz="1100" dirty="0">
              <a:latin typeface="Arial"/>
              <a:cs typeface="Arial"/>
            </a:endParaRPr>
          </a:p>
          <a:p>
            <a:pPr algn="ctr">
              <a:lnSpc>
                <a:spcPct val="110000"/>
              </a:lnSpc>
              <a:spcBef>
                <a:spcPts val="37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$3,6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100" spc="-2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100" spc="-30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spc="-80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4 (36%)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33384"/>
            <a:ext cx="9143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lang="en-US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tric TB R&amp;D I</a:t>
            </a:r>
            <a:r>
              <a:rPr lang="en-US" b="1" spc="-2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b="1" spc="-30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b="1" spc="-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tments </a:t>
            </a:r>
            <a:r>
              <a:rPr lang="en-US" b="1" spc="-2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y </a:t>
            </a:r>
            <a:r>
              <a:rPr lang="en-US" b="1" spc="-1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esea</a:t>
            </a:r>
            <a:r>
              <a:rPr lang="en-US" b="1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ch Category 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lang="en-US" b="1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12 </a:t>
            </a:r>
            <a:r>
              <a:rPr lang="en-US" b="1" spc="-10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otal: $1</a:t>
            </a:r>
            <a:r>
              <a:rPr lang="en-US" b="1" spc="-20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lang="en-US" b="1" spc="-5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lang="en-US" b="1" spc="-10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8,</a:t>
            </a:r>
            <a:r>
              <a:rPr lang="en-US" b="1" spc="-10" dirty="0">
                <a:solidFill>
                  <a:srgbClr val="231F20"/>
                </a:solidFill>
                <a:latin typeface="Arial"/>
                <a:cs typeface="Arial"/>
              </a:rPr>
              <a:t>8</a:t>
            </a:r>
            <a:r>
              <a:rPr lang="en-US" b="1" spc="-25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9592" y="1252271"/>
            <a:ext cx="1319864" cy="46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263" algn="ctr">
              <a:lnSpc>
                <a:spcPct val="110000"/>
              </a:lnSpc>
            </a:pP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>Basic Scien</a:t>
            </a:r>
            <a:r>
              <a:rPr lang="en-US" sz="1100" b="1" spc="-1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1100" b="1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1100" dirty="0" smtClean="0">
                <a:solidFill>
                  <a:srgbClr val="231F20"/>
                </a:solidFill>
                <a:latin typeface="Arial"/>
                <a:cs typeface="Arial"/>
              </a:rPr>
              <a:t>$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814,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56 (8%)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3038" y="3422159"/>
            <a:ext cx="1306154" cy="4619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300990" algn="ctr">
              <a:lnSpc>
                <a:spcPct val="110000"/>
              </a:lnSpc>
            </a:pPr>
            <a:r>
              <a:rPr lang="hr-HR" sz="1100" b="1" dirty="0">
                <a:solidFill>
                  <a:srgbClr val="231F20"/>
                </a:solidFill>
                <a:latin typeface="Arial"/>
                <a:cs typeface="Arial"/>
              </a:rPr>
              <a:t>Drugs</a:t>
            </a:r>
            <a:endParaRPr lang="hr-HR" sz="1100" dirty="0">
              <a:latin typeface="Arial"/>
              <a:cs typeface="Arial"/>
            </a:endParaRPr>
          </a:p>
          <a:p>
            <a:pPr marR="6350" algn="ctr">
              <a:lnSpc>
                <a:spcPct val="110000"/>
              </a:lnSpc>
            </a:pPr>
            <a:r>
              <a:rPr lang="hr-HR" sz="1100" dirty="0">
                <a:solidFill>
                  <a:srgbClr val="231F20"/>
                </a:solidFill>
                <a:latin typeface="Arial"/>
                <a:cs typeface="Arial"/>
              </a:rPr>
              <a:t>$3,81</a:t>
            </a:r>
            <a:r>
              <a:rPr lang="hr-HR" sz="1100" spc="-10" dirty="0">
                <a:solidFill>
                  <a:srgbClr val="231F20"/>
                </a:solidFill>
                <a:latin typeface="Arial"/>
                <a:cs typeface="Arial"/>
              </a:rPr>
              <a:t>9</a:t>
            </a:r>
            <a:r>
              <a:rPr lang="hr-HR" sz="1100" spc="-45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lang="hr-HR" sz="11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lang="hr-HR" sz="1100" spc="-10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lang="hr-HR" sz="1100" dirty="0">
                <a:solidFill>
                  <a:srgbClr val="231F20"/>
                </a:solidFill>
                <a:latin typeface="Arial"/>
                <a:cs typeface="Arial"/>
              </a:rPr>
              <a:t>2 (</a:t>
            </a:r>
            <a:r>
              <a:rPr lang="hr-HR" sz="1100" spc="-25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lang="hr-HR" sz="1100" dirty="0">
                <a:solidFill>
                  <a:srgbClr val="231F20"/>
                </a:solidFill>
                <a:latin typeface="Arial"/>
                <a:cs typeface="Arial"/>
              </a:rPr>
              <a:t>7%)</a:t>
            </a:r>
            <a:endParaRPr lang="hr-HR" sz="1100" dirty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7827" y="3463873"/>
            <a:ext cx="1306154" cy="4619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300990" algn="ctr">
              <a:lnSpc>
                <a:spcPct val="110000"/>
              </a:lnSpc>
            </a:pPr>
            <a:r>
              <a:rPr lang="hr-HR" sz="1100" b="1" dirty="0" smtClean="0">
                <a:solidFill>
                  <a:srgbClr val="231F20"/>
                </a:solidFill>
                <a:latin typeface="Arial"/>
                <a:cs typeface="Arial"/>
              </a:rPr>
              <a:t>Diagnostics</a:t>
            </a:r>
            <a:endParaRPr lang="hr-HR" sz="1100" dirty="0" smtClean="0">
              <a:latin typeface="Arial"/>
              <a:cs typeface="Arial"/>
            </a:endParaRPr>
          </a:p>
          <a:p>
            <a:pPr marR="6350" algn="ctr">
              <a:lnSpc>
                <a:spcPct val="110000"/>
              </a:lnSpc>
            </a:pP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$1</a:t>
            </a:r>
            <a:r>
              <a:rPr lang="en-US" sz="1100" spc="-2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lang="en-US" sz="1100" spc="-95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lang="en-US" sz="1100" spc="-45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160 (10</a:t>
            </a:r>
            <a:r>
              <a:rPr lang="en-US" sz="1100" dirty="0" smtClean="0">
                <a:solidFill>
                  <a:srgbClr val="231F20"/>
                </a:solidFill>
                <a:latin typeface="Arial"/>
                <a:cs typeface="Arial"/>
              </a:rPr>
              <a:t>%</a:t>
            </a:r>
            <a:r>
              <a:rPr lang="hr-HR" sz="1100" dirty="0" smtClean="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lang="hr-HR" sz="1100" dirty="0"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96836" y="2085430"/>
            <a:ext cx="1642904" cy="648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>Ope</a:t>
            </a:r>
            <a:r>
              <a:rPr lang="en-US" sz="1100" b="1" spc="-2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>tional </a:t>
            </a:r>
            <a:r>
              <a:rPr lang="en-US" sz="1100" b="1" spc="-1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>esea</a:t>
            </a:r>
            <a:r>
              <a:rPr lang="en-US" sz="1100" b="1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>ch</a:t>
            </a:r>
            <a:endParaRPr lang="en-US" sz="1100" dirty="0" smtClean="0">
              <a:latin typeface="Arial"/>
              <a:cs typeface="Arial"/>
            </a:endParaRPr>
          </a:p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rgbClr val="231F20"/>
                </a:solidFill>
                <a:latin typeface="Arial"/>
                <a:cs typeface="Arial"/>
              </a:rPr>
              <a:t>$965</a:t>
            </a:r>
            <a:r>
              <a:rPr lang="en-US" sz="1100" spc="-45" dirty="0" smtClean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lang="en-US" sz="1100" dirty="0" smtClean="0">
                <a:solidFill>
                  <a:srgbClr val="231F20"/>
                </a:solidFill>
                <a:latin typeface="Arial"/>
                <a:cs typeface="Arial"/>
              </a:rPr>
              <a:t>185 (9%)</a:t>
            </a:r>
            <a:endParaRPr lang="en-US" sz="1100" dirty="0" smtClean="0">
              <a:latin typeface="Arial"/>
              <a:cs typeface="Arial"/>
            </a:endParaRPr>
          </a:p>
          <a:p>
            <a:pPr algn="ctr">
              <a:lnSpc>
                <a:spcPct val="110000"/>
              </a:lnSpc>
            </a:pPr>
            <a:endParaRPr lang="en-US" sz="11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/>
          <p:cNvSpPr/>
          <p:nvPr/>
        </p:nvSpPr>
        <p:spPr>
          <a:xfrm>
            <a:off x="272659" y="2219688"/>
            <a:ext cx="8631512" cy="252176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6" name="Rectangle 5"/>
          <p:cNvSpPr/>
          <p:nvPr/>
        </p:nvSpPr>
        <p:spPr>
          <a:xfrm>
            <a:off x="353340" y="4849112"/>
            <a:ext cx="8550831" cy="79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350">
              <a:lnSpc>
                <a:spcPct val="107200"/>
              </a:lnSpc>
            </a:pP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P= public-sec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 R&amp;D agen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y; C= 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orpo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</a:t>
            </a:r>
            <a:r>
              <a:rPr lang="en-US" sz="900" spc="-35" dirty="0" smtClean="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pri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 sec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or; M= Multil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al; F=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ound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</a:t>
            </a:r>
            <a:r>
              <a:rPr lang="en-US" sz="900" spc="-35" dirty="0" smtClean="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philanth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y; P-D= Public-sec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 d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elopment agen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endParaRPr lang="en-US" sz="900" dirty="0" smtClean="0">
              <a:latin typeface="Arial"/>
              <a:cs typeface="Arial"/>
            </a:endParaRPr>
          </a:p>
          <a:p>
            <a:pPr marL="12700" marR="10795">
              <a:lnSpc>
                <a:spcPct val="107200"/>
              </a:lnSpc>
              <a:spcBef>
                <a:spcPts val="450"/>
              </a:spcBef>
            </a:pP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*</a:t>
            </a:r>
            <a:r>
              <a:rPr lang="en-US" sz="900" spc="-6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spc="-30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eports 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tional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es of Health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tments in th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ee c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egories: 1) 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tional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 of Alle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gy and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ectious Diseases—the la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ge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 in TB R&amp;D 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ov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all; 2) the 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tional Health, Lung and Blood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—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which did not document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tments in pedi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tric TB R&amp;D; and 3) other NIH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es and 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en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ers.</a:t>
            </a:r>
            <a:endParaRPr lang="en-US" sz="9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e: 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his table 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ds 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ontributions made only 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 funders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ting in pedi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tric TB R&amp;D in 2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12.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7" name="object 42"/>
          <p:cNvSpPr txBox="1"/>
          <p:nvPr/>
        </p:nvSpPr>
        <p:spPr>
          <a:xfrm>
            <a:off x="272658" y="649163"/>
            <a:ext cx="8516067" cy="310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00"/>
              </a:lnSpc>
              <a:spcBef>
                <a:spcPts val="12"/>
              </a:spcBef>
            </a:pPr>
            <a:endParaRPr sz="1400" dirty="0"/>
          </a:p>
          <a:p>
            <a:pPr marL="12700" algn="just">
              <a:lnSpc>
                <a:spcPct val="100000"/>
              </a:lnSpc>
            </a:pPr>
            <a:r>
              <a:rPr sz="1600" b="1" dirty="0" smtClean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600" b="1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600" b="1" dirty="0" smtClean="0">
                <a:solidFill>
                  <a:srgbClr val="231F20"/>
                </a:solidFill>
                <a:latin typeface="Arial"/>
                <a:cs typeface="Arial"/>
              </a:rPr>
              <a:t>12 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tric TB R&amp;D Funders </a:t>
            </a:r>
            <a:r>
              <a:rPr sz="1600" b="1" spc="-3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y Rank and </a:t>
            </a:r>
            <a:r>
              <a:rPr sz="1600" b="1" spc="-10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ompa</a:t>
            </a:r>
            <a:r>
              <a:rPr sz="1600" b="1" spc="-1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ed with Prior </a:t>
            </a:r>
            <a:r>
              <a:rPr sz="1600" b="1" spc="-114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ears</a:t>
            </a:r>
            <a:endParaRPr sz="1600" b="1" dirty="0">
              <a:latin typeface="Arial"/>
              <a:cs typeface="Arial"/>
            </a:endParaRPr>
          </a:p>
        </p:txBody>
      </p:sp>
      <p:sp>
        <p:nvSpPr>
          <p:cNvPr id="17" name="object 3"/>
          <p:cNvSpPr/>
          <p:nvPr/>
        </p:nvSpPr>
        <p:spPr>
          <a:xfrm>
            <a:off x="299119" y="2970973"/>
            <a:ext cx="8631512" cy="243029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18" name="object 3"/>
          <p:cNvSpPr/>
          <p:nvPr/>
        </p:nvSpPr>
        <p:spPr>
          <a:xfrm>
            <a:off x="309614" y="3764186"/>
            <a:ext cx="8631512" cy="215601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19" name="object 3"/>
          <p:cNvSpPr/>
          <p:nvPr/>
        </p:nvSpPr>
        <p:spPr>
          <a:xfrm>
            <a:off x="272659" y="4308279"/>
            <a:ext cx="8631512" cy="425907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4" name="Rectangle 3"/>
          <p:cNvSpPr/>
          <p:nvPr/>
        </p:nvSpPr>
        <p:spPr>
          <a:xfrm>
            <a:off x="272659" y="2175804"/>
            <a:ext cx="8516067" cy="2579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8788" indent="-458788">
              <a:lnSpc>
                <a:spcPct val="120000"/>
              </a:lnSpc>
              <a:spcBef>
                <a:spcPts val="600"/>
              </a:spcBef>
              <a:tabLst>
                <a:tab pos="461963" algn="l"/>
                <a:tab pos="3146425" algn="l"/>
                <a:tab pos="4284663" algn="dec"/>
                <a:tab pos="5203825" algn="dec"/>
                <a:tab pos="6056313" algn="dec"/>
                <a:tab pos="7150100" algn="dec"/>
                <a:tab pos="7772400" algn="dec"/>
              </a:tabLst>
            </a:pPr>
            <a:r>
              <a:rPr lang="en-US" sz="1100" b="1" dirty="0" smtClean="0">
                <a:latin typeface="Arial"/>
                <a:cs typeface="Arial"/>
              </a:rPr>
              <a:t>1	U.K. Medical Research Council	P	$2,644,610 	$3,111,533 	$408,718 	$14,790,087 	17.9	</a:t>
            </a:r>
          </a:p>
          <a:p>
            <a:pPr marL="458788" indent="-458788">
              <a:lnSpc>
                <a:spcPct val="120000"/>
              </a:lnSpc>
              <a:spcBef>
                <a:spcPts val="600"/>
              </a:spcBef>
              <a:buAutoNum type="arabicPlain" startAt="2"/>
              <a:tabLst>
                <a:tab pos="461963" algn="l"/>
                <a:tab pos="3146425" algn="l"/>
                <a:tab pos="4284663" algn="dec"/>
                <a:tab pos="5203825" algn="dec"/>
                <a:tab pos="6056313" algn="dec"/>
                <a:tab pos="7150100" algn="dec"/>
                <a:tab pos="7772400" algn="dec"/>
              </a:tabLst>
            </a:pPr>
            <a:r>
              <a:rPr lang="en-US" sz="1100" b="1" dirty="0" smtClean="0">
                <a:latin typeface="Arial"/>
                <a:cs typeface="Arial"/>
              </a:rPr>
              <a:t>Other National Institutes of Health </a:t>
            </a:r>
            <a:r>
              <a:rPr lang="en-US" sz="1100" b="1" dirty="0">
                <a:latin typeface="Arial"/>
                <a:cs typeface="Arial"/>
              </a:rPr>
              <a:t>	</a:t>
            </a:r>
            <a:r>
              <a:rPr lang="en-US" sz="1100" b="1" dirty="0" smtClean="0">
                <a:latin typeface="Arial"/>
                <a:cs typeface="Arial"/>
              </a:rPr>
              <a:t>P</a:t>
            </a:r>
            <a:r>
              <a:rPr lang="en-US" sz="1100" b="1" dirty="0">
                <a:latin typeface="Arial"/>
                <a:cs typeface="Arial"/>
              </a:rPr>
              <a:t>	$2,624,745 	$1,917,849	$1,772,537 	$36,646,883 	7.2	</a:t>
            </a:r>
            <a:br>
              <a:rPr lang="en-US" sz="1100" b="1" dirty="0">
                <a:latin typeface="Arial"/>
                <a:cs typeface="Arial"/>
              </a:rPr>
            </a:br>
            <a:r>
              <a:rPr lang="en-US" sz="1100" b="1" dirty="0" smtClean="0">
                <a:latin typeface="Arial"/>
                <a:cs typeface="Arial"/>
              </a:rPr>
              <a:t>Institutes and Centers*		</a:t>
            </a:r>
          </a:p>
          <a:p>
            <a:pPr marL="458788" indent="-458788">
              <a:lnSpc>
                <a:spcPct val="120000"/>
              </a:lnSpc>
              <a:spcBef>
                <a:spcPts val="600"/>
              </a:spcBef>
              <a:tabLst>
                <a:tab pos="461963" algn="l"/>
                <a:tab pos="3146425" algn="l"/>
                <a:tab pos="4284663" algn="dec"/>
                <a:tab pos="5203825" algn="dec"/>
                <a:tab pos="6056313" algn="dec"/>
                <a:tab pos="7150100" algn="dec"/>
                <a:tab pos="7772400" algn="dec"/>
              </a:tabLst>
            </a:pPr>
            <a:r>
              <a:rPr lang="en-US" sz="1100" b="1" dirty="0" smtClean="0">
                <a:latin typeface="Arial"/>
                <a:cs typeface="Arial"/>
              </a:rPr>
              <a:t>3	Company X 	C	$1,718,595 	N/A	N/A	$22,844,099 	7.5	</a:t>
            </a:r>
          </a:p>
          <a:p>
            <a:pPr marL="458788" indent="-458788">
              <a:lnSpc>
                <a:spcPct val="120000"/>
              </a:lnSpc>
              <a:spcBef>
                <a:spcPts val="600"/>
              </a:spcBef>
              <a:tabLst>
                <a:tab pos="461963" algn="l"/>
                <a:tab pos="3146425" algn="l"/>
                <a:tab pos="4284663" algn="dec"/>
                <a:tab pos="5203825" algn="dec"/>
                <a:tab pos="6056313" algn="dec"/>
                <a:tab pos="7150100" algn="dec"/>
                <a:tab pos="7772400" algn="dec"/>
              </a:tabLst>
            </a:pPr>
            <a:r>
              <a:rPr lang="en-US" sz="1100" b="1" dirty="0" smtClean="0">
                <a:latin typeface="Arial"/>
                <a:cs typeface="Arial"/>
              </a:rPr>
              <a:t>4	U.S. National Institute of Allergy </a:t>
            </a:r>
            <a:br>
              <a:rPr lang="en-US" sz="1100" b="1" dirty="0" smtClean="0">
                <a:latin typeface="Arial"/>
                <a:cs typeface="Arial"/>
              </a:rPr>
            </a:br>
            <a:r>
              <a:rPr lang="en-US" sz="1100" b="1" dirty="0" smtClean="0">
                <a:latin typeface="Arial"/>
                <a:cs typeface="Arial"/>
              </a:rPr>
              <a:t>and Infectious Diseases*	P	$954,061 	$532,394	$554,003 	$169,092,971 	0.6	</a:t>
            </a:r>
          </a:p>
          <a:p>
            <a:pPr marL="458788" indent="-458788">
              <a:lnSpc>
                <a:spcPct val="120000"/>
              </a:lnSpc>
              <a:spcBef>
                <a:spcPts val="600"/>
              </a:spcBef>
              <a:tabLst>
                <a:tab pos="461963" algn="l"/>
                <a:tab pos="3146425" algn="l"/>
                <a:tab pos="4284663" algn="dec"/>
                <a:tab pos="5203825" algn="dec"/>
                <a:tab pos="6056313" algn="dec"/>
                <a:tab pos="7150100" algn="dec"/>
                <a:tab pos="7772400" algn="dec"/>
              </a:tabLst>
            </a:pPr>
            <a:r>
              <a:rPr lang="en-US" sz="1100" b="1" dirty="0" smtClean="0">
                <a:latin typeface="Arial"/>
                <a:cs typeface="Arial"/>
              </a:rPr>
              <a:t>5	</a:t>
            </a:r>
            <a:r>
              <a:rPr lang="en-US" sz="1100" b="1" dirty="0" err="1" smtClean="0">
                <a:latin typeface="Arial"/>
                <a:cs typeface="Arial"/>
              </a:rPr>
              <a:t>Wellcome</a:t>
            </a:r>
            <a:r>
              <a:rPr lang="en-US" sz="1100" b="1" dirty="0" smtClean="0">
                <a:latin typeface="Arial"/>
                <a:cs typeface="Arial"/>
              </a:rPr>
              <a:t> Trust 	F	$551,017 	$2,606,924 	$322,682 	$13,418,817 	4.1	</a:t>
            </a:r>
          </a:p>
          <a:p>
            <a:pPr marL="458788" indent="-458788">
              <a:lnSpc>
                <a:spcPct val="120000"/>
              </a:lnSpc>
              <a:spcBef>
                <a:spcPts val="600"/>
              </a:spcBef>
              <a:tabLst>
                <a:tab pos="461963" algn="l"/>
                <a:tab pos="3146425" algn="l"/>
                <a:tab pos="4284663" algn="dec"/>
                <a:tab pos="5203825" algn="dec"/>
                <a:tab pos="6056313" algn="dec"/>
                <a:tab pos="7150100" algn="dec"/>
                <a:tab pos="7772400" algn="dec"/>
              </a:tabLst>
            </a:pPr>
            <a:r>
              <a:rPr lang="en-US" sz="1100" b="1" dirty="0" smtClean="0">
                <a:latin typeface="Arial"/>
                <a:cs typeface="Arial"/>
              </a:rPr>
              <a:t>6	Company V 	C	$481,080 	N/A	N/A	$4,297,934 	11.2	</a:t>
            </a:r>
          </a:p>
          <a:p>
            <a:pPr marL="458788" indent="-458788">
              <a:lnSpc>
                <a:spcPct val="120000"/>
              </a:lnSpc>
              <a:spcBef>
                <a:spcPts val="600"/>
              </a:spcBef>
              <a:buAutoNum type="arabicPlain" startAt="7"/>
              <a:tabLst>
                <a:tab pos="461963" algn="l"/>
                <a:tab pos="3146425" algn="l"/>
                <a:tab pos="4284663" algn="dec"/>
                <a:tab pos="5203825" algn="dec"/>
                <a:tab pos="6056313" algn="dec"/>
                <a:tab pos="7150100" algn="dec"/>
                <a:tab pos="7772400" algn="dec"/>
              </a:tabLst>
            </a:pPr>
            <a:r>
              <a:rPr lang="en-US" sz="1100" b="1" dirty="0" smtClean="0">
                <a:latin typeface="Arial"/>
                <a:cs typeface="Arial"/>
              </a:rPr>
              <a:t>U.S. President’s Emergency </a:t>
            </a:r>
            <a:r>
              <a:rPr lang="en-US" sz="1100" b="1" dirty="0">
                <a:latin typeface="Arial"/>
                <a:cs typeface="Arial"/>
              </a:rPr>
              <a:t>	</a:t>
            </a:r>
            <a:r>
              <a:rPr lang="en-US" sz="1100" b="1" dirty="0" smtClean="0">
                <a:latin typeface="Arial"/>
                <a:cs typeface="Arial"/>
              </a:rPr>
              <a:t>P</a:t>
            </a:r>
            <a:r>
              <a:rPr lang="en-US" sz="1100" b="1" dirty="0">
                <a:latin typeface="Arial"/>
                <a:cs typeface="Arial"/>
              </a:rPr>
              <a:t>	$450,000 	$0	$0	$6,606,609 	6.8	</a:t>
            </a:r>
            <a:r>
              <a:rPr lang="en-US" sz="1100" b="1" dirty="0" smtClean="0">
                <a:latin typeface="Arial"/>
                <a:cs typeface="Arial"/>
              </a:rPr>
              <a:t/>
            </a:r>
            <a:br>
              <a:rPr lang="en-US" sz="1100" b="1" dirty="0" smtClean="0">
                <a:latin typeface="Arial"/>
                <a:cs typeface="Arial"/>
              </a:rPr>
            </a:br>
            <a:r>
              <a:rPr lang="en-US" sz="1100" b="1" dirty="0" smtClean="0">
                <a:latin typeface="Arial"/>
                <a:cs typeface="Arial"/>
              </a:rPr>
              <a:t>Plan for AIDS Relief		</a:t>
            </a:r>
          </a:p>
        </p:txBody>
      </p:sp>
      <p:sp>
        <p:nvSpPr>
          <p:cNvPr id="20" name="object 45"/>
          <p:cNvSpPr txBox="1"/>
          <p:nvPr/>
        </p:nvSpPr>
        <p:spPr>
          <a:xfrm>
            <a:off x="285947" y="1746151"/>
            <a:ext cx="45180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1100" dirty="0">
              <a:latin typeface="Arial"/>
              <a:cs typeface="Arial"/>
            </a:endParaRPr>
          </a:p>
          <a:p>
            <a:pPr marL="12700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Rank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1" name="object 46"/>
          <p:cNvSpPr txBox="1"/>
          <p:nvPr/>
        </p:nvSpPr>
        <p:spPr>
          <a:xfrm>
            <a:off x="797449" y="1746151"/>
            <a:ext cx="101091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 O</a:t>
            </a:r>
            <a:r>
              <a:rPr sz="1100" b="1" spc="-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ganiz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tion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2" name="object 47"/>
          <p:cNvSpPr txBox="1"/>
          <p:nvPr/>
        </p:nvSpPr>
        <p:spPr>
          <a:xfrm>
            <a:off x="3297097" y="1746151"/>
            <a:ext cx="513918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30" marR="6350" indent="-50165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Funder </a:t>
            </a:r>
            <a:r>
              <a:rPr sz="1100" b="1" spc="-3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ype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3" name="object 48"/>
          <p:cNvSpPr txBox="1"/>
          <p:nvPr/>
        </p:nvSpPr>
        <p:spPr>
          <a:xfrm>
            <a:off x="3960731" y="1402467"/>
            <a:ext cx="676618" cy="682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1100" dirty="0">
              <a:latin typeface="Arial"/>
              <a:cs typeface="Arial"/>
            </a:endParaRPr>
          </a:p>
          <a:p>
            <a:pPr marL="12700" marR="6350" algn="r">
              <a:spcBef>
                <a:spcPts val="40"/>
              </a:spcBef>
            </a:pP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tric TB 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4" name="object 49"/>
          <p:cNvSpPr txBox="1"/>
          <p:nvPr/>
        </p:nvSpPr>
        <p:spPr>
          <a:xfrm>
            <a:off x="4896673" y="1407597"/>
            <a:ext cx="640527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11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tric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TB 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5" name="object 50"/>
          <p:cNvSpPr txBox="1"/>
          <p:nvPr/>
        </p:nvSpPr>
        <p:spPr>
          <a:xfrm>
            <a:off x="5726575" y="1402467"/>
            <a:ext cx="705533" cy="682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1100" dirty="0">
              <a:latin typeface="Arial"/>
              <a:cs typeface="Arial"/>
            </a:endParaRPr>
          </a:p>
          <a:p>
            <a:pPr marL="12700" marR="6350" algn="r">
              <a:spcBef>
                <a:spcPts val="40"/>
              </a:spcBef>
            </a:pP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tric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TB 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6" name="object 51"/>
          <p:cNvSpPr txBox="1"/>
          <p:nvPr/>
        </p:nvSpPr>
        <p:spPr>
          <a:xfrm>
            <a:off x="6796635" y="1402467"/>
            <a:ext cx="693774" cy="682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1100" dirty="0">
              <a:latin typeface="Arial"/>
              <a:cs typeface="Arial"/>
            </a:endParaRPr>
          </a:p>
          <a:p>
            <a:pPr marL="12700" marR="33020" algn="r">
              <a:spcBef>
                <a:spcPts val="40"/>
              </a:spcBef>
            </a:pPr>
            <a:r>
              <a:rPr sz="1100" b="1" spc="-7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otal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TB 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7" name="object 52"/>
          <p:cNvSpPr txBox="1"/>
          <p:nvPr/>
        </p:nvSpPr>
        <p:spPr>
          <a:xfrm>
            <a:off x="7395977" y="1238319"/>
            <a:ext cx="1135052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6350" indent="-635" algn="r"/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1100" b="1" spc="-15" dirty="0">
                <a:solidFill>
                  <a:srgbClr val="231F20"/>
                </a:solidFill>
                <a:latin typeface="Arial"/>
                <a:cs typeface="Arial"/>
              </a:rPr>
              <a:t>rc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entage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of 2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12 </a:t>
            </a:r>
            <a:r>
              <a:rPr sz="1100" b="1" spc="-7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otal R&amp;D Funding Alloc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spc="-1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ed </a:t>
            </a:r>
            <a:r>
              <a:rPr sz="1100" b="1" spc="-1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o 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trics</a:t>
            </a:r>
            <a:endParaRPr lang="en-US" sz="1100" b="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516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3"/>
          <p:cNvSpPr/>
          <p:nvPr/>
        </p:nvSpPr>
        <p:spPr>
          <a:xfrm>
            <a:off x="291408" y="4647058"/>
            <a:ext cx="8631512" cy="243033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17" name="object 3"/>
          <p:cNvSpPr/>
          <p:nvPr/>
        </p:nvSpPr>
        <p:spPr>
          <a:xfrm>
            <a:off x="299119" y="2153462"/>
            <a:ext cx="8605052" cy="427032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18" name="object 3"/>
          <p:cNvSpPr/>
          <p:nvPr/>
        </p:nvSpPr>
        <p:spPr>
          <a:xfrm>
            <a:off x="309614" y="3065002"/>
            <a:ext cx="8631512" cy="435050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19" name="object 3"/>
          <p:cNvSpPr/>
          <p:nvPr/>
        </p:nvSpPr>
        <p:spPr>
          <a:xfrm>
            <a:off x="272659" y="3741776"/>
            <a:ext cx="8631512" cy="444194"/>
          </a:xfrm>
          <a:custGeom>
            <a:avLst/>
            <a:gdLst/>
            <a:ahLst/>
            <a:cxnLst/>
            <a:rect l="l" t="t" r="r" b="b"/>
            <a:pathLst>
              <a:path w="2004695" h="285750">
                <a:moveTo>
                  <a:pt x="2004314" y="0"/>
                </a:moveTo>
                <a:lnTo>
                  <a:pt x="0" y="0"/>
                </a:lnTo>
                <a:lnTo>
                  <a:pt x="0" y="285750"/>
                </a:lnTo>
                <a:lnTo>
                  <a:pt x="2004314" y="285750"/>
                </a:lnTo>
                <a:lnTo>
                  <a:pt x="2004314" y="0"/>
                </a:lnTo>
                <a:close/>
              </a:path>
            </a:pathLst>
          </a:custGeom>
          <a:solidFill>
            <a:srgbClr val="E5E3F1"/>
          </a:solidFill>
        </p:spPr>
        <p:txBody>
          <a:bodyPr wrap="square" lIns="0" tIns="0" rIns="0" bIns="0" rtlCol="0">
            <a:spAutoFit/>
          </a:bodyPr>
          <a:lstStyle/>
          <a:p>
            <a:endParaRPr sz="900"/>
          </a:p>
        </p:txBody>
      </p:sp>
      <p:sp>
        <p:nvSpPr>
          <p:cNvPr id="4" name="Rectangle 3"/>
          <p:cNvSpPr/>
          <p:nvPr/>
        </p:nvSpPr>
        <p:spPr>
          <a:xfrm>
            <a:off x="272659" y="2137896"/>
            <a:ext cx="8516067" cy="3048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140075" algn="l"/>
                <a:tab pos="4284663" algn="dec"/>
                <a:tab pos="5203825" algn="dec"/>
                <a:tab pos="6056313" algn="dec"/>
                <a:tab pos="7091363" algn="dec"/>
                <a:tab pos="7713663" algn="l"/>
              </a:tabLst>
            </a:pPr>
            <a:r>
              <a:rPr lang="en-US" sz="1100" b="1" dirty="0" smtClean="0">
                <a:latin typeface="Arial"/>
                <a:cs typeface="Arial"/>
              </a:rPr>
              <a:t>8	Canadian Institutes 	P</a:t>
            </a:r>
            <a:r>
              <a:rPr lang="en-US" sz="1100" b="1" dirty="0">
                <a:latin typeface="Arial"/>
                <a:cs typeface="Arial"/>
              </a:rPr>
              <a:t>	$326,268 	$661,616 	N/A	$6,017,561 	5.4	</a:t>
            </a:r>
            <a:r>
              <a:rPr lang="en-US" sz="1100" b="1" dirty="0" smtClean="0">
                <a:latin typeface="Arial"/>
                <a:cs typeface="Arial"/>
              </a:rPr>
              <a:t/>
            </a:r>
            <a:br>
              <a:rPr lang="en-US" sz="1100" b="1" dirty="0" smtClean="0">
                <a:latin typeface="Arial"/>
                <a:cs typeface="Arial"/>
              </a:rPr>
            </a:br>
            <a:r>
              <a:rPr lang="en-US" sz="1100" b="1" dirty="0" smtClean="0">
                <a:latin typeface="Arial"/>
                <a:cs typeface="Arial"/>
              </a:rPr>
              <a:t>of Health Research 		</a:t>
            </a:r>
          </a:p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140075" algn="l"/>
                <a:tab pos="4284663" algn="dec"/>
                <a:tab pos="5203825" algn="dec"/>
                <a:tab pos="6056313" algn="dec"/>
                <a:tab pos="7091363" algn="dec"/>
                <a:tab pos="7713663" algn="l"/>
              </a:tabLst>
            </a:pPr>
            <a:r>
              <a:rPr lang="en-US" sz="1100" b="1" dirty="0" smtClean="0">
                <a:latin typeface="Arial"/>
                <a:cs typeface="Arial"/>
              </a:rPr>
              <a:t>9	Australian National Health 	P</a:t>
            </a:r>
            <a:r>
              <a:rPr lang="en-US" sz="1100" b="1" dirty="0">
                <a:latin typeface="Arial"/>
                <a:cs typeface="Arial"/>
              </a:rPr>
              <a:t>	$166,738 	$295,363 	$153,590 	$4,060,791 	</a:t>
            </a:r>
            <a:r>
              <a:rPr lang="en-US" sz="1100" b="1" dirty="0" smtClean="0">
                <a:latin typeface="Arial"/>
                <a:cs typeface="Arial"/>
              </a:rPr>
              <a:t>4.1</a:t>
            </a:r>
            <a:r>
              <a:rPr lang="en-US" sz="1100" b="1" dirty="0">
                <a:latin typeface="Arial"/>
                <a:cs typeface="Arial"/>
              </a:rPr>
              <a:t/>
            </a:r>
            <a:br>
              <a:rPr lang="en-US" sz="1100" b="1" dirty="0">
                <a:latin typeface="Arial"/>
                <a:cs typeface="Arial"/>
              </a:rPr>
            </a:br>
            <a:r>
              <a:rPr lang="en-US" sz="1100" b="1" dirty="0" smtClean="0">
                <a:latin typeface="Arial"/>
                <a:cs typeface="Arial"/>
              </a:rPr>
              <a:t>and Medical Research Council		</a:t>
            </a:r>
          </a:p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140075" algn="l"/>
                <a:tab pos="4284663" algn="dec"/>
                <a:tab pos="5203825" algn="dec"/>
                <a:tab pos="6056313" algn="dec"/>
                <a:tab pos="7091363" algn="dec"/>
                <a:tab pos="7713663" algn="l"/>
              </a:tabLst>
            </a:pPr>
            <a:r>
              <a:rPr lang="en-US" sz="1100" b="1" dirty="0" smtClean="0">
                <a:latin typeface="Arial"/>
                <a:cs typeface="Arial"/>
              </a:rPr>
              <a:t>10	Danish International </a:t>
            </a:r>
            <a:r>
              <a:rPr lang="en-US" sz="1100" b="1" dirty="0">
                <a:latin typeface="Arial"/>
                <a:cs typeface="Arial"/>
              </a:rPr>
              <a:t>	P-D	$154,993 	N/A	N/A	$323,250 	47.9	</a:t>
            </a:r>
            <a:r>
              <a:rPr lang="en-US" sz="1100" b="1" dirty="0" smtClean="0">
                <a:latin typeface="Arial"/>
                <a:cs typeface="Arial"/>
              </a:rPr>
              <a:t/>
            </a:r>
            <a:br>
              <a:rPr lang="en-US" sz="1100" b="1" dirty="0" smtClean="0">
                <a:latin typeface="Arial"/>
                <a:cs typeface="Arial"/>
              </a:rPr>
            </a:br>
            <a:r>
              <a:rPr lang="en-US" sz="1100" b="1" dirty="0" smtClean="0">
                <a:latin typeface="Arial"/>
                <a:cs typeface="Arial"/>
              </a:rPr>
              <a:t>Development Agency	</a:t>
            </a:r>
          </a:p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140075" algn="l"/>
                <a:tab pos="4284663" algn="dec"/>
                <a:tab pos="5203825" algn="dec"/>
                <a:tab pos="6056313" algn="dec"/>
                <a:tab pos="7091363" algn="dec"/>
                <a:tab pos="7713663" algn="l"/>
              </a:tabLst>
            </a:pPr>
            <a:r>
              <a:rPr lang="en-US" sz="1100" b="1" dirty="0" smtClean="0">
                <a:latin typeface="Arial"/>
                <a:cs typeface="Arial"/>
              </a:rPr>
              <a:t>11	World Health Organization	M	$85,260 	$0	$0	$1,707,923	5.0	</a:t>
            </a:r>
          </a:p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140075" algn="l"/>
                <a:tab pos="4284663" algn="dec"/>
                <a:tab pos="5203825" algn="dec"/>
                <a:tab pos="6056313" algn="dec"/>
                <a:tab pos="7091363" algn="dec"/>
                <a:tab pos="7713663" algn="l"/>
              </a:tabLst>
            </a:pPr>
            <a:r>
              <a:rPr lang="en-US" sz="1100" b="1" dirty="0" smtClean="0">
                <a:latin typeface="Arial"/>
                <a:cs typeface="Arial"/>
              </a:rPr>
              <a:t>12	U.S. Agency for 	P</a:t>
            </a:r>
            <a:r>
              <a:rPr lang="en-US" sz="1100" b="1" dirty="0">
                <a:latin typeface="Arial"/>
                <a:cs typeface="Arial"/>
              </a:rPr>
              <a:t>-D	$50,000 	N/A	N/A	$12,174,064	0.4</a:t>
            </a:r>
            <a:r>
              <a:rPr lang="en-US" sz="1100" b="1" dirty="0" smtClean="0">
                <a:latin typeface="Arial"/>
                <a:cs typeface="Arial"/>
              </a:rPr>
              <a:t>	International Development		</a:t>
            </a:r>
          </a:p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140075" algn="l"/>
                <a:tab pos="4284663" algn="dec"/>
                <a:tab pos="5203825" algn="dec"/>
                <a:tab pos="6056313" algn="dec"/>
                <a:tab pos="7091363" algn="dec"/>
                <a:tab pos="7713663" algn="l"/>
              </a:tabLst>
            </a:pPr>
            <a:r>
              <a:rPr lang="en-US" sz="1100" b="1" dirty="0" smtClean="0">
                <a:latin typeface="Arial"/>
                <a:cs typeface="Arial"/>
              </a:rPr>
              <a:t>13	Norwegian Knowledge Centre 	P</a:t>
            </a:r>
            <a:r>
              <a:rPr lang="en-US" sz="1100" b="1" dirty="0">
                <a:latin typeface="Arial"/>
                <a:cs typeface="Arial"/>
              </a:rPr>
              <a:t>	$48,460 	N/A	N/A	$48,460	</a:t>
            </a:r>
            <a:r>
              <a:rPr lang="en-US" sz="1100" b="1" dirty="0" smtClean="0">
                <a:latin typeface="Arial"/>
                <a:cs typeface="Arial"/>
              </a:rPr>
              <a:t>100.0</a:t>
            </a:r>
            <a:br>
              <a:rPr lang="en-US" sz="1100" b="1" dirty="0" smtClean="0">
                <a:latin typeface="Arial"/>
                <a:cs typeface="Arial"/>
              </a:rPr>
            </a:br>
            <a:r>
              <a:rPr lang="en-US" sz="1100" b="1" dirty="0" smtClean="0">
                <a:latin typeface="Arial"/>
                <a:cs typeface="Arial"/>
              </a:rPr>
              <a:t>for the Health Services		</a:t>
            </a:r>
          </a:p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140075" algn="l"/>
                <a:tab pos="4284663" algn="dec"/>
                <a:tab pos="5203825" algn="dec"/>
                <a:tab pos="6056313" algn="dec"/>
                <a:tab pos="7091363" algn="dec"/>
                <a:tab pos="7713663" algn="l"/>
              </a:tabLst>
            </a:pPr>
            <a:r>
              <a:rPr lang="en-US" sz="1100" b="1" dirty="0" smtClean="0">
                <a:latin typeface="Arial"/>
                <a:cs typeface="Arial"/>
              </a:rPr>
              <a:t>14	Indian Council of Medical Research	P	$23,047 	N/A	N/A	$7,131,390	0.3	</a:t>
            </a:r>
          </a:p>
          <a:p>
            <a:pPr marL="458788" indent="-458788">
              <a:lnSpc>
                <a:spcPct val="110000"/>
              </a:lnSpc>
              <a:spcBef>
                <a:spcPts val="600"/>
              </a:spcBef>
              <a:tabLst>
                <a:tab pos="461963" algn="l"/>
                <a:tab pos="3260725" algn="l"/>
                <a:tab pos="4284663" algn="dec"/>
                <a:tab pos="5203825" algn="dec"/>
                <a:tab pos="6056313" algn="dec"/>
                <a:tab pos="6975475" algn="dec"/>
                <a:tab pos="7483475" algn="l"/>
              </a:tabLst>
            </a:pPr>
            <a:r>
              <a:rPr lang="en-US" sz="1100" b="1" dirty="0" smtClean="0">
                <a:latin typeface="Arial"/>
                <a:cs typeface="Arial"/>
              </a:rPr>
              <a:t> 	Grand Total	 	$10,278,875 	 	 		 	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25" name="object 42"/>
          <p:cNvSpPr txBox="1"/>
          <p:nvPr/>
        </p:nvSpPr>
        <p:spPr>
          <a:xfrm>
            <a:off x="272658" y="649163"/>
            <a:ext cx="8516067" cy="310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00"/>
              </a:lnSpc>
              <a:spcBef>
                <a:spcPts val="12"/>
              </a:spcBef>
            </a:pPr>
            <a:endParaRPr sz="1400" dirty="0"/>
          </a:p>
          <a:p>
            <a:pPr marL="12700" algn="just">
              <a:lnSpc>
                <a:spcPct val="100000"/>
              </a:lnSpc>
            </a:pPr>
            <a:r>
              <a:rPr sz="1600" b="1" dirty="0" smtClean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600" b="1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600" b="1" dirty="0" smtClean="0">
                <a:solidFill>
                  <a:srgbClr val="231F20"/>
                </a:solidFill>
                <a:latin typeface="Arial"/>
                <a:cs typeface="Arial"/>
              </a:rPr>
              <a:t>12 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tric TB R&amp;D Funders </a:t>
            </a:r>
            <a:r>
              <a:rPr sz="1600" b="1" spc="-3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y Rank and </a:t>
            </a:r>
            <a:r>
              <a:rPr sz="1600" b="1" spc="-10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ompa</a:t>
            </a:r>
            <a:r>
              <a:rPr sz="1600" b="1" spc="-1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ed with Prior </a:t>
            </a:r>
            <a:r>
              <a:rPr sz="1600" b="1" spc="-114" dirty="0" smtClean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1600" b="1" dirty="0" smtClean="0">
                <a:solidFill>
                  <a:srgbClr val="231F20"/>
                </a:solidFill>
                <a:latin typeface="Arial"/>
                <a:cs typeface="Arial"/>
              </a:rPr>
              <a:t>ears</a:t>
            </a:r>
            <a:r>
              <a:rPr lang="en-US" sz="1600" b="1" dirty="0" smtClean="0">
                <a:solidFill>
                  <a:srgbClr val="231F20"/>
                </a:solidFill>
                <a:latin typeface="Arial"/>
                <a:cs typeface="Arial"/>
              </a:rPr>
              <a:t> (continued)</a:t>
            </a:r>
            <a:endParaRPr sz="1600" b="1" dirty="0">
              <a:latin typeface="Arial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3340" y="5308217"/>
            <a:ext cx="8550831" cy="79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350">
              <a:lnSpc>
                <a:spcPct val="107200"/>
              </a:lnSpc>
            </a:pP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P= public-sec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 R&amp;D agen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y; C= 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orpo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</a:t>
            </a:r>
            <a:r>
              <a:rPr lang="en-US" sz="900" spc="-35" dirty="0" smtClean="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pri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 sec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or; M= Multil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al; F=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ound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</a:t>
            </a:r>
            <a:r>
              <a:rPr lang="en-US" sz="900" spc="-35" dirty="0" smtClean="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philanth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y; P-D= Public-sec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 d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elopment agen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endParaRPr lang="en-US" sz="900" dirty="0" smtClean="0">
              <a:latin typeface="Arial"/>
              <a:cs typeface="Arial"/>
            </a:endParaRPr>
          </a:p>
          <a:p>
            <a:pPr marL="12700" marR="10795">
              <a:lnSpc>
                <a:spcPct val="107200"/>
              </a:lnSpc>
              <a:spcBef>
                <a:spcPts val="450"/>
              </a:spcBef>
            </a:pP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*</a:t>
            </a:r>
            <a:r>
              <a:rPr lang="en-US" sz="900" spc="-6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spc="-30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eports 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tional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es of Health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tments in th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ee c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egories: 1) 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tional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 of Alle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gy and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ectious Diseases—the la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ge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or in TB R&amp;D 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ov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all; 2) the N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tional Health, Lung and Blood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—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which did not document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tments in pedi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tric TB R&amp;D; and 3) other NIH in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titu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es and 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en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ers.</a:t>
            </a:r>
            <a:endParaRPr lang="en-US" sz="9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e: 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his table 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ds 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ontributions made only </a:t>
            </a:r>
            <a:r>
              <a:rPr lang="en-US" sz="900" spc="-20" dirty="0" smtClean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y funders i</a:t>
            </a:r>
            <a:r>
              <a:rPr lang="en-US" sz="900" spc="-15" dirty="0" smtClean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n-US" sz="900" spc="-25" dirty="0" smtClean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n-US" sz="900" spc="-10" dirty="0" smtClean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ting in pedi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tric TB R&amp;D in 2</a:t>
            </a:r>
            <a:r>
              <a:rPr lang="en-US" sz="900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lang="en-US" sz="900" dirty="0" smtClean="0">
                <a:solidFill>
                  <a:srgbClr val="231F20"/>
                </a:solidFill>
                <a:latin typeface="Arial"/>
                <a:cs typeface="Arial"/>
              </a:rPr>
              <a:t>12.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21" name="object 45"/>
          <p:cNvSpPr txBox="1"/>
          <p:nvPr/>
        </p:nvSpPr>
        <p:spPr>
          <a:xfrm>
            <a:off x="285947" y="1757909"/>
            <a:ext cx="45180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1100" dirty="0">
              <a:latin typeface="Arial"/>
              <a:cs typeface="Arial"/>
            </a:endParaRPr>
          </a:p>
          <a:p>
            <a:pPr marL="12700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Rank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2" name="object 46"/>
          <p:cNvSpPr txBox="1"/>
          <p:nvPr/>
        </p:nvSpPr>
        <p:spPr>
          <a:xfrm>
            <a:off x="797449" y="1757909"/>
            <a:ext cx="101091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 O</a:t>
            </a:r>
            <a:r>
              <a:rPr sz="1100" b="1" spc="-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ganiz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tion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3" name="object 47"/>
          <p:cNvSpPr txBox="1"/>
          <p:nvPr/>
        </p:nvSpPr>
        <p:spPr>
          <a:xfrm>
            <a:off x="3297097" y="1757909"/>
            <a:ext cx="513918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30" marR="6350" indent="-50165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Funder </a:t>
            </a:r>
            <a:r>
              <a:rPr sz="1100" b="1" spc="-3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ype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4" name="object 48"/>
          <p:cNvSpPr txBox="1"/>
          <p:nvPr/>
        </p:nvSpPr>
        <p:spPr>
          <a:xfrm>
            <a:off x="3960731" y="1414225"/>
            <a:ext cx="676618" cy="682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1100" dirty="0">
              <a:latin typeface="Arial"/>
              <a:cs typeface="Arial"/>
            </a:endParaRPr>
          </a:p>
          <a:p>
            <a:pPr marL="12700" marR="6350" algn="r">
              <a:spcBef>
                <a:spcPts val="40"/>
              </a:spcBef>
            </a:pP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tric TB 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4" name="object 49"/>
          <p:cNvSpPr txBox="1"/>
          <p:nvPr/>
        </p:nvSpPr>
        <p:spPr>
          <a:xfrm>
            <a:off x="4896673" y="1419355"/>
            <a:ext cx="640527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11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tric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TB 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6" name="object 50"/>
          <p:cNvSpPr txBox="1"/>
          <p:nvPr/>
        </p:nvSpPr>
        <p:spPr>
          <a:xfrm>
            <a:off x="5726575" y="1414225"/>
            <a:ext cx="705533" cy="682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1100" dirty="0">
              <a:latin typeface="Arial"/>
              <a:cs typeface="Arial"/>
            </a:endParaRPr>
          </a:p>
          <a:p>
            <a:pPr marL="12700" marR="6350" algn="r">
              <a:spcBef>
                <a:spcPts val="40"/>
              </a:spcBef>
            </a:pP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tric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TB 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7" name="object 51"/>
          <p:cNvSpPr txBox="1"/>
          <p:nvPr/>
        </p:nvSpPr>
        <p:spPr>
          <a:xfrm>
            <a:off x="6737840" y="1414225"/>
            <a:ext cx="693774" cy="682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1100" dirty="0">
              <a:latin typeface="Arial"/>
              <a:cs typeface="Arial"/>
            </a:endParaRPr>
          </a:p>
          <a:p>
            <a:pPr marL="12700" marR="33020" algn="r">
              <a:spcBef>
                <a:spcPts val="40"/>
              </a:spcBef>
            </a:pPr>
            <a:r>
              <a:rPr sz="1100" b="1" spc="-7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otal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TB 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R&amp;D</a:t>
            </a:r>
            <a:endParaRPr sz="1100" dirty="0">
              <a:latin typeface="Arial"/>
              <a:cs typeface="Arial"/>
            </a:endParaRPr>
          </a:p>
          <a:p>
            <a:pPr marL="12700" algn="r"/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8" name="object 52"/>
          <p:cNvSpPr txBox="1"/>
          <p:nvPr/>
        </p:nvSpPr>
        <p:spPr>
          <a:xfrm>
            <a:off x="7395977" y="1250077"/>
            <a:ext cx="1135052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6350" indent="-635" algn="r"/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1100" b="1" spc="-15" dirty="0">
                <a:solidFill>
                  <a:srgbClr val="231F20"/>
                </a:solidFill>
                <a:latin typeface="Arial"/>
                <a:cs typeface="Arial"/>
              </a:rPr>
              <a:t>rc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entage </a:t>
            </a:r>
            <a: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sz="1100" b="1" dirty="0" smtClean="0">
                <a:solidFill>
                  <a:srgbClr val="231F20"/>
                </a:solidFill>
                <a:latin typeface="Arial"/>
                <a:cs typeface="Arial"/>
              </a:rPr>
            </a:b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of 2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12 </a:t>
            </a:r>
            <a:r>
              <a:rPr sz="1100" b="1" spc="-7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otal R&amp;D Funding Alloc</a:t>
            </a:r>
            <a:r>
              <a:rPr sz="1100" b="1" spc="-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spc="-1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ed </a:t>
            </a:r>
            <a:r>
              <a:rPr sz="1100" b="1" spc="-1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231F20"/>
                </a:solidFill>
                <a:latin typeface="Arial"/>
                <a:cs typeface="Arial"/>
              </a:rPr>
              <a:t>o 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edi</a:t>
            </a:r>
            <a:r>
              <a:rPr sz="1100" b="1" spc="-5" dirty="0" smtClean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b="1" dirty="0" smtClean="0">
                <a:solidFill>
                  <a:srgbClr val="231F20"/>
                </a:solidFill>
                <a:latin typeface="Arial"/>
                <a:cs typeface="Arial"/>
              </a:rPr>
              <a:t>trics</a:t>
            </a:r>
            <a:endParaRPr lang="en-US" sz="1100" b="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922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4812</TotalTime>
  <Words>365</Words>
  <Application>Microsoft Macintosh PowerPoint</Application>
  <PresentationFormat>On-screen Show (4:3)</PresentationFormat>
  <Paragraphs>70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Treatment Action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TAG TEAM</dc:creator>
  <cp:lastModifiedBy>Michael Winikoff</cp:lastModifiedBy>
  <cp:revision>107</cp:revision>
  <dcterms:created xsi:type="dcterms:W3CDTF">2012-02-21T21:03:37Z</dcterms:created>
  <dcterms:modified xsi:type="dcterms:W3CDTF">2013-10-28T03:47:34Z</dcterms:modified>
</cp:coreProperties>
</file>