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3" r:id="rId3"/>
    <p:sldMasterId id="2147483743" r:id="rId4"/>
    <p:sldMasterId id="2147483756" r:id="rId5"/>
    <p:sldMasterId id="2147483761" r:id="rId6"/>
    <p:sldMasterId id="2147483770" r:id="rId7"/>
    <p:sldMasterId id="2147483775" r:id="rId8"/>
    <p:sldMasterId id="2147483780" r:id="rId9"/>
    <p:sldMasterId id="2147483785" r:id="rId10"/>
  </p:sldMasterIdLst>
  <p:notesMasterIdLst>
    <p:notesMasterId r:id="rId54"/>
  </p:notesMasterIdLst>
  <p:sldIdLst>
    <p:sldId id="257" r:id="rId11"/>
    <p:sldId id="275" r:id="rId12"/>
    <p:sldId id="286" r:id="rId13"/>
    <p:sldId id="258" r:id="rId14"/>
    <p:sldId id="313" r:id="rId15"/>
    <p:sldId id="290" r:id="rId16"/>
    <p:sldId id="259" r:id="rId17"/>
    <p:sldId id="314" r:id="rId18"/>
    <p:sldId id="310" r:id="rId19"/>
    <p:sldId id="304" r:id="rId20"/>
    <p:sldId id="315" r:id="rId21"/>
    <p:sldId id="297" r:id="rId22"/>
    <p:sldId id="291" r:id="rId23"/>
    <p:sldId id="260" r:id="rId24"/>
    <p:sldId id="331" r:id="rId25"/>
    <p:sldId id="316" r:id="rId26"/>
    <p:sldId id="317" r:id="rId27"/>
    <p:sldId id="318" r:id="rId28"/>
    <p:sldId id="319" r:id="rId29"/>
    <p:sldId id="320" r:id="rId30"/>
    <p:sldId id="308" r:id="rId31"/>
    <p:sldId id="321" r:id="rId32"/>
    <p:sldId id="322" r:id="rId33"/>
    <p:sldId id="332" r:id="rId34"/>
    <p:sldId id="337" r:id="rId35"/>
    <p:sldId id="323" r:id="rId36"/>
    <p:sldId id="324" r:id="rId37"/>
    <p:sldId id="334" r:id="rId38"/>
    <p:sldId id="339" r:id="rId39"/>
    <p:sldId id="325" r:id="rId40"/>
    <p:sldId id="342" r:id="rId41"/>
    <p:sldId id="326" r:id="rId42"/>
    <p:sldId id="340" r:id="rId43"/>
    <p:sldId id="327" r:id="rId44"/>
    <p:sldId id="335" r:id="rId45"/>
    <p:sldId id="328" r:id="rId46"/>
    <p:sldId id="329" r:id="rId47"/>
    <p:sldId id="333" r:id="rId48"/>
    <p:sldId id="330" r:id="rId49"/>
    <p:sldId id="277" r:id="rId50"/>
    <p:sldId id="285" r:id="rId51"/>
    <p:sldId id="284" r:id="rId52"/>
    <p:sldId id="283"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Benzacar" initials="" lastIdx="14" clrIdx="0"/>
  <p:cmAuthor id="1" name="Microsoft Office User" initials="Office" lastIdx="1" clrIdx="1">
    <p:extLst/>
  </p:cmAuthor>
  <p:cmAuthor id="2" name="Microsoft Office User" initials="Office [2]" lastIdx="1" clrIdx="2">
    <p:extLst/>
  </p:cmAuthor>
  <p:cmAuthor id="3" name="Microsoft Office User" initials="Office [2] [2]" lastIdx="1" clrIdx="3">
    <p:extLst/>
  </p:cmAuthor>
  <p:cmAuthor id="4" name="Microsoft Office User" initials="Office [3]"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10"/>
    <p:restoredTop sz="94758"/>
  </p:normalViewPr>
  <p:slideViewPr>
    <p:cSldViewPr snapToGrid="0" snapToObjects="1">
      <p:cViewPr varScale="1">
        <p:scale>
          <a:sx n="157" d="100"/>
          <a:sy n="157" d="100"/>
        </p:scale>
        <p:origin x="168" y="13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50" Type="http://schemas.openxmlformats.org/officeDocument/2006/relationships/slide" Target="slides/slide40.xml"/><Relationship Id="rId51" Type="http://schemas.openxmlformats.org/officeDocument/2006/relationships/slide" Target="slides/slide41.xml"/><Relationship Id="rId52" Type="http://schemas.openxmlformats.org/officeDocument/2006/relationships/slide" Target="slides/slide42.xml"/><Relationship Id="rId53" Type="http://schemas.openxmlformats.org/officeDocument/2006/relationships/slide" Target="slides/slide43.xml"/><Relationship Id="rId54" Type="http://schemas.openxmlformats.org/officeDocument/2006/relationships/notesMaster" Target="notesMasters/notesMaster1.xml"/><Relationship Id="rId55" Type="http://schemas.openxmlformats.org/officeDocument/2006/relationships/commentAuthors" Target="commentAuthors.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481B2A-1CBC-A64E-86E3-E60D1BD3EFEF}" type="datetimeFigureOut">
              <a:rPr lang="en-US" smtClean="0"/>
              <a:t>3/29/17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8BED19-DDF6-3143-BE3F-89EFE4B7C2EF}" type="slidenum">
              <a:rPr lang="en-US" smtClean="0"/>
              <a:t>‹#›</a:t>
            </a:fld>
            <a:endParaRPr lang="en-US"/>
          </a:p>
        </p:txBody>
      </p:sp>
    </p:spTree>
    <p:extLst>
      <p:ext uri="{BB962C8B-B14F-4D97-AF65-F5344CB8AC3E}">
        <p14:creationId xmlns:p14="http://schemas.microsoft.com/office/powerpoint/2010/main" val="39364843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BED19-DDF6-3143-BE3F-89EFE4B7C2EF}" type="slidenum">
              <a:rPr lang="en-US" smtClean="0"/>
              <a:t>1</a:t>
            </a:fld>
            <a:endParaRPr lang="en-US"/>
          </a:p>
        </p:txBody>
      </p:sp>
    </p:spTree>
    <p:extLst>
      <p:ext uri="{BB962C8B-B14F-4D97-AF65-F5344CB8AC3E}">
        <p14:creationId xmlns:p14="http://schemas.microsoft.com/office/powerpoint/2010/main" val="520354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Additional Info:</a:t>
            </a:r>
          </a:p>
          <a:p>
            <a:endParaRPr lang="en-US" dirty="0" smtClean="0"/>
          </a:p>
          <a:p>
            <a:pPr marL="228600" indent="-228600">
              <a:buAutoNum type="arabicPeriod"/>
            </a:pPr>
            <a:r>
              <a:rPr lang="en-US" dirty="0" smtClean="0"/>
              <a:t>For</a:t>
            </a:r>
            <a:r>
              <a:rPr lang="en-US" baseline="0" dirty="0" smtClean="0"/>
              <a:t> more news on the HPTN 052 study: </a:t>
            </a:r>
            <a:r>
              <a:rPr lang="en-US" dirty="0" smtClean="0"/>
              <a:t>http://</a:t>
            </a:r>
            <a:r>
              <a:rPr lang="en-US" dirty="0" err="1" smtClean="0"/>
              <a:t>www.hptn.org</a:t>
            </a:r>
            <a:r>
              <a:rPr lang="en-US" dirty="0" smtClean="0"/>
              <a:t>/</a:t>
            </a:r>
            <a:r>
              <a:rPr lang="en-US" dirty="0" err="1" smtClean="0"/>
              <a:t>research_studies</a:t>
            </a:r>
            <a:r>
              <a:rPr lang="en-US" dirty="0" smtClean="0"/>
              <a:t>/hptn052.asp</a:t>
            </a:r>
          </a:p>
          <a:p>
            <a:pPr marL="228600" indent="-228600">
              <a:buAutoNum type="arabicPeriod"/>
            </a:pPr>
            <a:r>
              <a:rPr lang="en-US" dirty="0" smtClean="0"/>
              <a:t>For more news</a:t>
            </a:r>
            <a:r>
              <a:rPr lang="en-US" baseline="0" dirty="0" smtClean="0"/>
              <a:t> about the PARTNER study: </a:t>
            </a:r>
            <a:r>
              <a:rPr lang="en-US" dirty="0" smtClean="0"/>
              <a:t>http://</a:t>
            </a:r>
            <a:r>
              <a:rPr lang="en-US" dirty="0" err="1" smtClean="0"/>
              <a:t>www.chip.dk</a:t>
            </a:r>
            <a:r>
              <a:rPr lang="en-US" dirty="0" smtClean="0"/>
              <a:t>/PARTNER</a:t>
            </a:r>
          </a:p>
          <a:p>
            <a:pPr marL="228600" indent="-228600">
              <a:buAutoNum type="arabicPeriod"/>
            </a:pPr>
            <a:r>
              <a:rPr lang="en-US" dirty="0" smtClean="0"/>
              <a:t>For more news about</a:t>
            </a:r>
            <a:r>
              <a:rPr lang="en-US" baseline="0" dirty="0" smtClean="0"/>
              <a:t> the START study and benefits of early treatment for HIV positive individuals: http://</a:t>
            </a:r>
            <a:r>
              <a:rPr lang="en-US" baseline="0" dirty="0" err="1" smtClean="0"/>
              <a:t>www.aidsmap.com</a:t>
            </a:r>
            <a:r>
              <a:rPr lang="en-US" baseline="0" dirty="0" smtClean="0"/>
              <a:t>/START-trial-finds-that-early-treatment-improves-outcomes/page/2972328/</a:t>
            </a:r>
            <a:endParaRPr lang="en-US" dirty="0"/>
          </a:p>
        </p:txBody>
      </p:sp>
      <p:sp>
        <p:nvSpPr>
          <p:cNvPr id="4" name="Slide Number Placeholder 3"/>
          <p:cNvSpPr>
            <a:spLocks noGrp="1"/>
          </p:cNvSpPr>
          <p:nvPr>
            <p:ph type="sldNum" sz="quarter" idx="10"/>
          </p:nvPr>
        </p:nvSpPr>
        <p:spPr/>
        <p:txBody>
          <a:bodyPr/>
          <a:lstStyle/>
          <a:p>
            <a:fld id="{5B1E710A-98E8-2543-B8CD-E1156067D352}" type="slidenum">
              <a:rPr lang="en-US" smtClean="0">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896369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BED19-DDF6-3143-BE3F-89EFE4B7C2EF}" type="slidenum">
              <a:rPr lang="en-US" smtClean="0"/>
              <a:t>21</a:t>
            </a:fld>
            <a:endParaRPr lang="en-US"/>
          </a:p>
        </p:txBody>
      </p:sp>
    </p:spTree>
    <p:extLst>
      <p:ext uri="{BB962C8B-B14F-4D97-AF65-F5344CB8AC3E}">
        <p14:creationId xmlns:p14="http://schemas.microsoft.com/office/powerpoint/2010/main" val="1948431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https://</a:t>
            </a:r>
            <a:r>
              <a:rPr lang="en-US" dirty="0" err="1" smtClean="0"/>
              <a:t>en.oxforddictionaries.com</a:t>
            </a:r>
            <a:r>
              <a:rPr lang="en-US" dirty="0" smtClean="0"/>
              <a:t>/definition/</a:t>
            </a:r>
            <a:r>
              <a:rPr lang="en-US" dirty="0" err="1" smtClean="0"/>
              <a:t>intersectionality</a:t>
            </a:r>
            <a:endParaRPr lang="en-US" dirty="0" smtClean="0"/>
          </a:p>
          <a:p>
            <a:r>
              <a:rPr lang="en-US" dirty="0" err="1" smtClean="0"/>
              <a:t>Audre</a:t>
            </a:r>
            <a:r>
              <a:rPr lang="en-US" dirty="0" smtClean="0"/>
              <a:t> </a:t>
            </a:r>
            <a:r>
              <a:rPr lang="en-US" dirty="0" err="1" smtClean="0"/>
              <a:t>Lorde</a:t>
            </a:r>
            <a:r>
              <a:rPr lang="en-US" dirty="0" smtClean="0"/>
              <a:t>, “Learning from the 60s,” in </a:t>
            </a:r>
            <a:r>
              <a:rPr lang="en-US" i="1" dirty="0" smtClean="0"/>
              <a:t>Sister Outsider: Essays &amp; Speeches by </a:t>
            </a:r>
            <a:r>
              <a:rPr lang="en-US" i="1" dirty="0" err="1" smtClean="0"/>
              <a:t>Audre</a:t>
            </a:r>
            <a:r>
              <a:rPr lang="en-US" i="1" dirty="0" smtClean="0"/>
              <a:t> </a:t>
            </a:r>
            <a:r>
              <a:rPr lang="en-US" i="1" dirty="0" err="1" smtClean="0"/>
              <a:t>Lorde</a:t>
            </a:r>
            <a:r>
              <a:rPr lang="en-US" dirty="0" smtClean="0"/>
              <a:t> (Berkeley, CA: Crossing Press, 2007), 138.</a:t>
            </a:r>
          </a:p>
        </p:txBody>
      </p:sp>
      <p:sp>
        <p:nvSpPr>
          <p:cNvPr id="4" name="Slide Number Placeholder 3"/>
          <p:cNvSpPr>
            <a:spLocks noGrp="1"/>
          </p:cNvSpPr>
          <p:nvPr>
            <p:ph type="sldNum" sz="quarter" idx="10"/>
          </p:nvPr>
        </p:nvSpPr>
        <p:spPr/>
        <p:txBody>
          <a:bodyPr/>
          <a:lstStyle/>
          <a:p>
            <a:fld id="{138BED19-DDF6-3143-BE3F-89EFE4B7C2EF}" type="slidenum">
              <a:rPr lang="en-US" smtClean="0"/>
              <a:t>22</a:t>
            </a:fld>
            <a:endParaRPr lang="en-US"/>
          </a:p>
        </p:txBody>
      </p:sp>
    </p:spTree>
    <p:extLst>
      <p:ext uri="{BB962C8B-B14F-4D97-AF65-F5344CB8AC3E}">
        <p14:creationId xmlns:p14="http://schemas.microsoft.com/office/powerpoint/2010/main" val="130980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The racial/ethnic distribution of diagnoses of HIV infection among men who have sex with men (MSM) varied by age group in the United States and 6 dependent areas. Among young MSM </a:t>
            </a:r>
            <a:r>
              <a:rPr lang="en-US" dirty="0" smtClean="0"/>
              <a:t>(aged</a:t>
            </a:r>
            <a:r>
              <a:rPr lang="en-US" baseline="0" dirty="0" smtClean="0"/>
              <a:t> 13</a:t>
            </a:r>
            <a:r>
              <a:rPr lang="en-US" sz="1100" dirty="0"/>
              <a:t>–</a:t>
            </a:r>
            <a:r>
              <a:rPr lang="en-US" baseline="0" dirty="0" smtClean="0"/>
              <a:t>24 years) with diagnosed HIV infection, 54% were black and 16% were white.  But among MSM aged 25 years and older, 33% were black and 33% were white.</a:t>
            </a:r>
          </a:p>
          <a:p>
            <a:endParaRPr lang="en-US" baseline="0" dirty="0" smtClean="0"/>
          </a:p>
          <a:p>
            <a:r>
              <a:rPr lang="en-US" sz="1100" dirty="0"/>
              <a:t>Data include persons with a diagnosis of HIV infection regardless of stage of disease at diagnosis. </a:t>
            </a:r>
            <a:r>
              <a:rPr lang="en-US" sz="1100" dirty="0">
                <a:solidFill>
                  <a:srgbClr val="5F5F5F"/>
                </a:solidFill>
                <a:latin typeface="Calibri" panose="020F0502020204030204" pitchFamily="34" charset="0"/>
              </a:rPr>
              <a:t>Data for the year 2015 are preliminary and based on 6 months reporting delay. Data have been statistically adjusted to account for missing transmission category. </a:t>
            </a:r>
            <a:endParaRPr lang="en-US" sz="1100" dirty="0"/>
          </a:p>
          <a:p>
            <a:r>
              <a:rPr lang="en-US" sz="1100" dirty="0"/>
              <a:t> </a:t>
            </a:r>
          </a:p>
          <a:p>
            <a:r>
              <a:rPr lang="en-US" sz="1100" dirty="0"/>
              <a:t>Data on men who have sex with men do not include men with HIV infection attributed to male-to-male sexual contact </a:t>
            </a:r>
            <a:r>
              <a:rPr lang="en-US" sz="1100" i="1" dirty="0"/>
              <a:t>and</a:t>
            </a:r>
            <a:r>
              <a:rPr lang="en-US" sz="1100" dirty="0"/>
              <a:t> injection drug use. </a:t>
            </a:r>
          </a:p>
          <a:p>
            <a:r>
              <a:rPr lang="en-US" sz="1100" dirty="0"/>
              <a:t> </a:t>
            </a:r>
          </a:p>
          <a:p>
            <a:r>
              <a:rPr lang="en-US" sz="1100" dirty="0"/>
              <a:t>Hispanics/Latinos can be of any race.</a:t>
            </a:r>
            <a:endParaRPr lang="en-US"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2185994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In the United States and 6 dependent areas, the rate of diagnoses of HIV infection amon</a:t>
            </a:r>
            <a:r>
              <a:rPr lang="en-US" b="0" dirty="0"/>
              <a:t>g adults and adolescents was </a:t>
            </a:r>
            <a:r>
              <a:rPr lang="en-US" b="0" dirty="0" smtClean="0"/>
              <a:t>14.7 per </a:t>
            </a:r>
            <a:r>
              <a:rPr lang="en-US" b="0" dirty="0"/>
              <a:t>100,000 population in 2015. The rate of diagnoses of HIV infection for adults and adolescents ranged from zero per 100,000 in American </a:t>
            </a:r>
            <a:r>
              <a:rPr lang="en-US" b="0" dirty="0" smtClean="0"/>
              <a:t>Samoa </a:t>
            </a:r>
            <a:r>
              <a:rPr lang="en-US" b="0" dirty="0"/>
              <a:t>and the Republic of Palau to </a:t>
            </a:r>
            <a:r>
              <a:rPr lang="en-US" b="0" dirty="0" smtClean="0"/>
              <a:t>66.1 </a:t>
            </a:r>
            <a:r>
              <a:rPr lang="en-US" b="0" dirty="0"/>
              <a:t>per 100,000 in the District of Columbia.</a:t>
            </a:r>
          </a:p>
          <a:p>
            <a:r>
              <a:rPr lang="en-US" b="1" dirty="0"/>
              <a:t> </a:t>
            </a:r>
          </a:p>
          <a:p>
            <a:r>
              <a:rPr lang="en-US" dirty="0"/>
              <a:t>The District of Columbia (i.e., Washington, DC) is a city; use caution when comparing the HIV diagnosis rate in DC with the rates in states.</a:t>
            </a:r>
          </a:p>
          <a:p>
            <a:r>
              <a:rPr lang="en-US" dirty="0"/>
              <a:t> </a:t>
            </a:r>
          </a:p>
          <a:p>
            <a:pPr defTabSz="897301" fontAlgn="base">
              <a:spcBef>
                <a:spcPct val="30000"/>
              </a:spcBef>
              <a:spcAft>
                <a:spcPct val="0"/>
              </a:spcAft>
              <a:defRPr/>
            </a:pPr>
            <a:r>
              <a:rPr lang="en-US" dirty="0"/>
              <a:t>Data include persons with a diagnosis of HIV infection regardless of stage of disease at diagnosis. </a:t>
            </a:r>
            <a:r>
              <a:rPr lang="en-US" dirty="0">
                <a:solidFill>
                  <a:srgbClr val="5F5F5F"/>
                </a:solidFill>
                <a:latin typeface="Calibri" panose="020F0502020204030204" pitchFamily="34" charset="0"/>
              </a:rPr>
              <a:t>Data for the year 2015 are preliminary and based on 6 months reporting delay.</a:t>
            </a:r>
          </a:p>
        </p:txBody>
      </p:sp>
      <p:sp>
        <p:nvSpPr>
          <p:cNvPr id="4" name="Slide Number Placeholder 3"/>
          <p:cNvSpPr>
            <a:spLocks noGrp="1"/>
          </p:cNvSpPr>
          <p:nvPr>
            <p:ph type="sldNum" sz="quarter" idx="10"/>
          </p:nvPr>
        </p:nvSpPr>
        <p:spPr/>
        <p:txBody>
          <a:bodyPr/>
          <a:lstStyle/>
          <a:p>
            <a:fld id="{6505D353-1430-4CA8-B696-35569935E51E}"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376542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70000" lnSpcReduction="20000"/>
          </a:bodyPr>
          <a:lstStyle/>
          <a:p>
            <a:r>
              <a:rPr lang="en-US" sz="1100" dirty="0"/>
              <a:t>This slide presents the number of diagnoses of HIV infection in 2015 among men who have sex with men (MSM) by race/ethnicity and the region of the United States where they were living at the time of diagnosis.  Diagnoses of HIV infection among MSM in the 6 U.S. dependent areas are also shown by race/ethnicity.</a:t>
            </a:r>
          </a:p>
          <a:p>
            <a:r>
              <a:rPr lang="en-US" sz="1100" dirty="0"/>
              <a:t> </a:t>
            </a:r>
          </a:p>
          <a:p>
            <a:r>
              <a:rPr lang="en-US" sz="1100" dirty="0"/>
              <a:t>The South had more diagnoses of HIV infection among MSM — 13,303 diagnoses in 2015 — than any other region. The largest group of MSM with diagnosed HIV infection in the South were blacks/African Americans, followed by whites, Hispanics/Latinos, persons of multiple races, Asians, American Indians/Alaska Natives, and Native Hawaiians/other Pacific Islanders.</a:t>
            </a:r>
          </a:p>
          <a:p>
            <a:endParaRPr lang="en-US" sz="1100" dirty="0"/>
          </a:p>
          <a:p>
            <a:r>
              <a:rPr lang="en-US" sz="1100" dirty="0"/>
              <a:t>In the West, the number of diagnoses of HIV infection among MSM was 5,628. The racial/ethnic group with the largest number of diagnoses were Hispanics/Latinos, followed by whites, blacks/African Americans, Asians, persons of multiple races, American Indians/Alaska Natives, and Native Hawaiians/other Pacific Islanders. </a:t>
            </a:r>
          </a:p>
          <a:p>
            <a:r>
              <a:rPr lang="en-US" sz="1100" dirty="0"/>
              <a:t> </a:t>
            </a:r>
          </a:p>
          <a:p>
            <a:r>
              <a:rPr lang="en-US" sz="1100" dirty="0"/>
              <a:t>In the Northeast the number of diagnoses of HIV infection among MSM was 3,927. The racial/ethnic group with the largest number of diagnoses were blacks/African Americans, followed by Hispanics/Latinos, whites, persons of multiple races, Asians, American Indians/Alaska Natives, and Native Hawaiians/other Pacific Islanders.  </a:t>
            </a:r>
          </a:p>
          <a:p>
            <a:r>
              <a:rPr lang="en-US" sz="1100" dirty="0"/>
              <a:t> </a:t>
            </a:r>
          </a:p>
          <a:p>
            <a:r>
              <a:rPr lang="en-US" sz="1100" dirty="0"/>
              <a:t>In the Midwest, the number of diagnoses of HIV infection among MSM was 3,516. The racial/ethnic group with the largest number of diagnoses were blacks/African Americans, followed by Hispanics/Latinos, whites, persons of multiple races, Asians, American Indians/Alaska Natives, and Native Hawaiians/other Pacific Islanders.</a:t>
            </a:r>
          </a:p>
          <a:p>
            <a:r>
              <a:rPr lang="en-US" sz="1100" dirty="0"/>
              <a:t> </a:t>
            </a:r>
          </a:p>
          <a:p>
            <a:r>
              <a:rPr lang="en-US" sz="1100" dirty="0"/>
              <a:t>In the dependent areas, 96% of diagnoses of HIV infection among MSM in 2015 were in Hispanics/Latinos.</a:t>
            </a:r>
          </a:p>
          <a:p>
            <a:endParaRPr lang="en-US" sz="1100" dirty="0"/>
          </a:p>
          <a:p>
            <a:pPr defTabSz="864931">
              <a:defRPr/>
            </a:pPr>
            <a:r>
              <a:rPr lang="en-US" sz="1100" dirty="0"/>
              <a:t>Inter-region comparisons of numbers of diagnosed HIV infections should be made cautiously because the four regions and the dependent areas vary by number of jurisdictions and by population size. </a:t>
            </a:r>
          </a:p>
          <a:p>
            <a:r>
              <a:rPr lang="en-US" sz="1100" dirty="0"/>
              <a:t> </a:t>
            </a:r>
          </a:p>
          <a:p>
            <a:r>
              <a:rPr lang="en-US" sz="1100" dirty="0"/>
              <a:t>Regions of residence are defined as follows: Northeast—Connecticut, Maine, Massachusetts, New Hampshire, New Jersey, New York, Pennsylvania, Rhode Island, and Vermont; Midwest—Illinois, Indiana, Iowa, Kansas, Michigan, Minnesota, Missouri, Nebraska, North Dakota, Ohio, South Dakota, and Wisconsin; South—Alabama, Arkansas, Delaware, District of Columbia, Florida, Georgia, Kentucky, Louisiana, Maryland, Mississippi, North Carolina, Oklahoma, South Carolina, Tennessee, Texas, Virginia, and West Virginia; West—Alaska, Arizona, California, Colorado, Hawaii, Idaho, Montana, Nevada, New Mexico, Oregon, Utah, Washington, and Wyoming. The 6 U.S. dependent areas include American Samoa, Guam, the Northern Mariana Islands, Puerto Rico, the Republic of Palau, and the U.S. Virgin Islands.</a:t>
            </a:r>
          </a:p>
          <a:p>
            <a:r>
              <a:rPr lang="en-US" sz="1100" dirty="0"/>
              <a:t> </a:t>
            </a:r>
          </a:p>
          <a:p>
            <a:pPr defTabSz="864931">
              <a:defRPr/>
            </a:pPr>
            <a:r>
              <a:rPr lang="en-US" sz="1100" dirty="0"/>
              <a:t>Data include persons with a diagnosis of HIV infection regardless of stage of disease at diagnosis. </a:t>
            </a:r>
            <a:r>
              <a:rPr lang="en-US" sz="1100" dirty="0">
                <a:solidFill>
                  <a:srgbClr val="5F5F5F"/>
                </a:solidFill>
                <a:latin typeface="Calibri" panose="020F0502020204030204" pitchFamily="34" charset="0"/>
              </a:rPr>
              <a:t>Data for the year 2015 are preliminary and based on 6 months reporting delay.  Data have been statistically adjusted to account for missing transmission category. </a:t>
            </a:r>
          </a:p>
          <a:p>
            <a:endParaRPr lang="en-US" sz="1100" dirty="0"/>
          </a:p>
          <a:p>
            <a:r>
              <a:rPr lang="en-US" sz="1100" dirty="0"/>
              <a:t>Data on men who have sex with men do not include men with HIV infection attributed to male-to-male sexual contact </a:t>
            </a:r>
            <a:r>
              <a:rPr lang="en-US" sz="1100" i="1" dirty="0"/>
              <a:t>and</a:t>
            </a:r>
            <a:r>
              <a:rPr lang="en-US" sz="1100" dirty="0"/>
              <a:t> injection drug use.</a:t>
            </a:r>
          </a:p>
          <a:p>
            <a:r>
              <a:rPr lang="en-US" sz="1100" dirty="0"/>
              <a:t> </a:t>
            </a:r>
          </a:p>
          <a:p>
            <a:r>
              <a:rPr lang="en-US" sz="1100" dirty="0"/>
              <a:t>Hispanics/Latinos can be of any race.</a:t>
            </a:r>
            <a:endParaRPr lang="en-US" b="0" dirty="0" smtClean="0"/>
          </a:p>
        </p:txBody>
      </p:sp>
      <p:sp>
        <p:nvSpPr>
          <p:cNvPr id="4" name="Slide Number Placeholder 3"/>
          <p:cNvSpPr>
            <a:spLocks noGrp="1"/>
          </p:cNvSpPr>
          <p:nvPr>
            <p:ph type="sldNum" sz="quarter" idx="10"/>
          </p:nvPr>
        </p:nvSpPr>
        <p:spPr/>
        <p:txBody>
          <a:bodyPr/>
          <a:lstStyle/>
          <a:p>
            <a:fld id="{6505D353-1430-4CA8-B696-35569935E51E}"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706071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BED19-DDF6-3143-BE3F-89EFE4B7C2EF}" type="slidenum">
              <a:rPr lang="en-US" smtClean="0"/>
              <a:t>30</a:t>
            </a:fld>
            <a:endParaRPr lang="en-US"/>
          </a:p>
        </p:txBody>
      </p:sp>
    </p:spTree>
    <p:extLst>
      <p:ext uri="{BB962C8B-B14F-4D97-AF65-F5344CB8AC3E}">
        <p14:creationId xmlns:p14="http://schemas.microsoft.com/office/powerpoint/2010/main" val="1776365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spcBef>
                <a:spcPts val="424"/>
              </a:spcBef>
            </a:pPr>
            <a:r>
              <a:rPr lang="en-US" dirty="0"/>
              <a:t>This slide presents the rates (per 100,000 population) of diagnoses of HIV infection in 2015 among adult and adolescent black/African American, Hispanic/Latino, and white females by region of residence in the United States. Most diagnoses of HIV infection among female adults and adolescents were among those who resided in the Northeast and the South.  </a:t>
            </a:r>
          </a:p>
          <a:p>
            <a:pPr>
              <a:spcBef>
                <a:spcPts val="424"/>
              </a:spcBef>
            </a:pPr>
            <a:r>
              <a:rPr lang="en-US" dirty="0"/>
              <a:t> </a:t>
            </a:r>
          </a:p>
          <a:p>
            <a:pPr>
              <a:spcBef>
                <a:spcPts val="424"/>
              </a:spcBef>
            </a:pPr>
            <a:r>
              <a:rPr lang="en-US" dirty="0"/>
              <a:t>The highest rates of diagnoses of HIV infection were among black/African American females in the Northeast (30.2) and in the South (28.0).  </a:t>
            </a:r>
          </a:p>
          <a:p>
            <a:pPr>
              <a:spcBef>
                <a:spcPts val="424"/>
              </a:spcBef>
            </a:pPr>
            <a:r>
              <a:rPr lang="en-US" dirty="0"/>
              <a:t> </a:t>
            </a:r>
          </a:p>
          <a:p>
            <a:pPr>
              <a:spcBef>
                <a:spcPts val="424"/>
              </a:spcBef>
            </a:pPr>
            <a:r>
              <a:rPr lang="en-US" dirty="0"/>
              <a:t>The highest rate of diagnoses of HIV infection among Hispanic/Latino females was in the Northeast (10.3).</a:t>
            </a:r>
          </a:p>
          <a:p>
            <a:pPr>
              <a:spcBef>
                <a:spcPts val="424"/>
              </a:spcBef>
            </a:pPr>
            <a:endParaRPr lang="en-US" dirty="0"/>
          </a:p>
          <a:p>
            <a:pPr defTabSz="897301">
              <a:spcBef>
                <a:spcPts val="424"/>
              </a:spcBef>
              <a:defRPr/>
            </a:pPr>
            <a:r>
              <a:rPr lang="en-US" dirty="0"/>
              <a:t>The highest rate of diagnoses of HIV infection among white females was in the South (2.3).</a:t>
            </a:r>
          </a:p>
          <a:p>
            <a:pPr>
              <a:spcBef>
                <a:spcPts val="424"/>
              </a:spcBef>
            </a:pPr>
            <a:r>
              <a:rPr lang="en-US" dirty="0"/>
              <a:t> </a:t>
            </a:r>
          </a:p>
          <a:p>
            <a:pPr>
              <a:spcBef>
                <a:spcPts val="424"/>
              </a:spcBef>
            </a:pPr>
            <a:r>
              <a:rPr lang="en-US" dirty="0"/>
              <a:t>Data are not shown for Asian, American Indian/Alaska Native and Native Hawaiian/other Pacific Islander females or females of multiple races because the numbers when stratified by region of residence are small.</a:t>
            </a:r>
          </a:p>
          <a:p>
            <a:pPr>
              <a:spcBef>
                <a:spcPts val="424"/>
              </a:spcBef>
            </a:pPr>
            <a:r>
              <a:rPr lang="en-US" dirty="0"/>
              <a:t> </a:t>
            </a:r>
          </a:p>
          <a:p>
            <a:pPr>
              <a:spcBef>
                <a:spcPts val="424"/>
              </a:spcBef>
            </a:pPr>
            <a:r>
              <a:rPr lang="en-US" dirty="0">
                <a:solidFill>
                  <a:srgbClr val="000000"/>
                </a:solidFill>
              </a:rPr>
              <a:t>Regions of residence are defined as follows:</a:t>
            </a:r>
          </a:p>
          <a:p>
            <a:pPr>
              <a:spcBef>
                <a:spcPts val="424"/>
              </a:spcBef>
            </a:pPr>
            <a:r>
              <a:rPr lang="en-US" dirty="0">
                <a:solidFill>
                  <a:srgbClr val="000000"/>
                </a:solidFill>
              </a:rPr>
              <a:t> </a:t>
            </a:r>
          </a:p>
          <a:p>
            <a:pPr>
              <a:spcBef>
                <a:spcPts val="424"/>
              </a:spcBef>
            </a:pPr>
            <a:r>
              <a:rPr lang="en-US" dirty="0">
                <a:solidFill>
                  <a:srgbClr val="000000"/>
                </a:solidFill>
              </a:rPr>
              <a:t>Northeast—Connecticut, Maine, Massachusetts, New Hampshire, New Jersey, New York, Pennsylvania, Rhode Island, Vermont</a:t>
            </a:r>
            <a:br>
              <a:rPr lang="en-US" dirty="0">
                <a:solidFill>
                  <a:srgbClr val="000000"/>
                </a:solidFill>
              </a:rPr>
            </a:br>
            <a:r>
              <a:rPr lang="en-US" dirty="0">
                <a:solidFill>
                  <a:srgbClr val="000000"/>
                </a:solidFill>
              </a:rPr>
              <a:t/>
            </a:r>
            <a:br>
              <a:rPr lang="en-US" dirty="0">
                <a:solidFill>
                  <a:srgbClr val="000000"/>
                </a:solidFill>
              </a:rPr>
            </a:br>
            <a:r>
              <a:rPr lang="en-US" dirty="0">
                <a:solidFill>
                  <a:srgbClr val="000000"/>
                </a:solidFill>
              </a:rPr>
              <a:t>Midwest—Illinois, Indiana, Iowa, Kansas, Michigan, Minnesota, Missouri, Nebraska, North Dakota, Ohio, South Dakota, Wisconsin</a:t>
            </a:r>
            <a:br>
              <a:rPr lang="en-US" dirty="0">
                <a:solidFill>
                  <a:srgbClr val="000000"/>
                </a:solidFill>
              </a:rPr>
            </a:br>
            <a:r>
              <a:rPr lang="en-US" dirty="0">
                <a:solidFill>
                  <a:srgbClr val="000000"/>
                </a:solidFill>
              </a:rPr>
              <a:t/>
            </a:r>
            <a:br>
              <a:rPr lang="en-US" dirty="0">
                <a:solidFill>
                  <a:srgbClr val="000000"/>
                </a:solidFill>
              </a:rPr>
            </a:br>
            <a:r>
              <a:rPr lang="en-US" dirty="0">
                <a:solidFill>
                  <a:srgbClr val="000000"/>
                </a:solidFill>
              </a:rPr>
              <a:t>South—Alabama, Arkansas, Delaware, District of Columbia, Florida, Georgia, Kentucky, Louisiana, Maryland, Mississippi, North Carolina, Oklahoma, South Carolina, Tennessee, Texas, Virginia, West Virginia</a:t>
            </a:r>
            <a:br>
              <a:rPr lang="en-US" dirty="0">
                <a:solidFill>
                  <a:srgbClr val="000000"/>
                </a:solidFill>
              </a:rPr>
            </a:br>
            <a:r>
              <a:rPr lang="en-US" dirty="0">
                <a:solidFill>
                  <a:srgbClr val="000000"/>
                </a:solidFill>
              </a:rPr>
              <a:t/>
            </a:r>
            <a:br>
              <a:rPr lang="en-US" dirty="0">
                <a:solidFill>
                  <a:srgbClr val="000000"/>
                </a:solidFill>
              </a:rPr>
            </a:br>
            <a:r>
              <a:rPr lang="en-US" dirty="0">
                <a:solidFill>
                  <a:srgbClr val="000000"/>
                </a:solidFill>
              </a:rPr>
              <a:t>West—Alaska, Arizona, California, Colorado, Hawaii, Idaho, Montana, Nevada, New Mexico, Oregon, Utah, Washington, Wyoming</a:t>
            </a:r>
          </a:p>
          <a:p>
            <a:pPr>
              <a:spcBef>
                <a:spcPts val="424"/>
              </a:spcBef>
            </a:pPr>
            <a:endParaRPr lang="en-US" dirty="0">
              <a:solidFill>
                <a:srgbClr val="000000"/>
              </a:solidFill>
            </a:endParaRPr>
          </a:p>
          <a:p>
            <a:pPr defTabSz="897301" fontAlgn="base">
              <a:spcBef>
                <a:spcPts val="424"/>
              </a:spcBef>
              <a:spcAft>
                <a:spcPct val="0"/>
              </a:spcAft>
              <a:defRPr/>
            </a:pPr>
            <a:r>
              <a:rPr lang="en-US" dirty="0">
                <a:solidFill>
                  <a:srgbClr val="000000"/>
                </a:solidFill>
                <a:latin typeface="Calibri" panose="020F0502020204030204" pitchFamily="34" charset="0"/>
              </a:rPr>
              <a:t>Data include persons with a diagnosis of HIV infection regardless of stage of  disease at diagnosis. Data for the year 2015 are preliminary and based on 6 months reporting delay.</a:t>
            </a:r>
          </a:p>
          <a:p>
            <a:pPr>
              <a:spcBef>
                <a:spcPts val="424"/>
              </a:spcBef>
            </a:pPr>
            <a:r>
              <a:rPr lang="en-US" dirty="0">
                <a:solidFill>
                  <a:srgbClr val="000000"/>
                </a:solidFill>
              </a:rPr>
              <a:t>  </a:t>
            </a:r>
          </a:p>
          <a:p>
            <a:pPr>
              <a:spcBef>
                <a:spcPts val="424"/>
              </a:spcBef>
            </a:pPr>
            <a:r>
              <a:rPr lang="en-US" dirty="0">
                <a:solidFill>
                  <a:srgbClr val="000000"/>
                </a:solidFill>
              </a:rPr>
              <a:t>Hispanics/Latinos can be of any race.</a:t>
            </a:r>
          </a:p>
        </p:txBody>
      </p:sp>
      <p:sp>
        <p:nvSpPr>
          <p:cNvPr id="4" name="Slide Number Placeholder 3"/>
          <p:cNvSpPr>
            <a:spLocks noGrp="1"/>
          </p:cNvSpPr>
          <p:nvPr>
            <p:ph type="sldNum" sz="quarter" idx="10"/>
          </p:nvPr>
        </p:nvSpPr>
        <p:spPr/>
        <p:txBody>
          <a:bodyPr/>
          <a:lstStyle/>
          <a:p>
            <a:fld id="{6505D353-1430-4CA8-B696-35569935E51E}" type="slidenum">
              <a:rPr lang="en-US" smtClean="0"/>
              <a:pPr/>
              <a:t>31</a:t>
            </a:fld>
            <a:endParaRPr lang="en-US"/>
          </a:p>
        </p:txBody>
      </p:sp>
    </p:spTree>
    <p:extLst>
      <p:ext uri="{BB962C8B-B14F-4D97-AF65-F5344CB8AC3E}">
        <p14:creationId xmlns:p14="http://schemas.microsoft.com/office/powerpoint/2010/main" val="48560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spcBef>
                <a:spcPts val="424"/>
              </a:spcBef>
            </a:pPr>
            <a:r>
              <a:rPr lang="en-US" dirty="0"/>
              <a:t>In 2015 in the United States and 6 dependent areas, among male adults and adolescents with diagnosed HIV infection attributed to injection drug use (IDU), approximately </a:t>
            </a:r>
            <a:r>
              <a:rPr lang="en-US" b="0" dirty="0" smtClean="0"/>
              <a:t>37% were among blacks/African Americans, 33% among whites, and 26% among Hispanics/Latinos. Among female </a:t>
            </a:r>
            <a:r>
              <a:rPr lang="en-US" dirty="0"/>
              <a:t>adults and adolescents with diagnosed HIV infection attributed to IDU</a:t>
            </a:r>
            <a:r>
              <a:rPr lang="en-US" b="0" dirty="0" smtClean="0"/>
              <a:t>, 47% were</a:t>
            </a:r>
            <a:r>
              <a:rPr lang="en-US" b="0" baseline="0" dirty="0" smtClean="0"/>
              <a:t> among whites, 37% among</a:t>
            </a:r>
            <a:r>
              <a:rPr lang="en-US" b="0" dirty="0" smtClean="0"/>
              <a:t> blacks/African Americans, and 12% among Hispanics/Latinos.</a:t>
            </a:r>
          </a:p>
          <a:p>
            <a:pPr>
              <a:spcBef>
                <a:spcPts val="424"/>
              </a:spcBef>
            </a:pPr>
            <a:r>
              <a:rPr lang="en-US" dirty="0" smtClean="0"/>
              <a:t> </a:t>
            </a:r>
          </a:p>
          <a:p>
            <a:pPr>
              <a:spcBef>
                <a:spcPts val="424"/>
              </a:spcBef>
            </a:pPr>
            <a:r>
              <a:rPr lang="en-US" b="0" dirty="0" smtClean="0"/>
              <a:t>Among both sexes, American Indian/Alaska Native, Asian, Native Hawaiian/other Pacific Islander, and persons of multiple races each comprised 2% or less of persons with HIV infection attributed</a:t>
            </a:r>
            <a:r>
              <a:rPr lang="en-US" b="0" baseline="0" dirty="0" smtClean="0"/>
              <a:t> to IDU</a:t>
            </a:r>
            <a:r>
              <a:rPr lang="en-US" b="0" dirty="0" smtClean="0"/>
              <a:t>.</a:t>
            </a:r>
          </a:p>
          <a:p>
            <a:pPr>
              <a:spcBef>
                <a:spcPts val="424"/>
              </a:spcBef>
            </a:pPr>
            <a:endParaRPr lang="en-US" dirty="0" smtClean="0"/>
          </a:p>
          <a:p>
            <a:pPr defTabSz="897301">
              <a:spcBef>
                <a:spcPts val="424"/>
              </a:spcBef>
              <a:defRPr/>
            </a:pPr>
            <a:r>
              <a:rPr lang="en-US" dirty="0" smtClean="0"/>
              <a:t>Data include persons with a diagnosis of HIV infection regardless of stage of disease at diagnosis. Data for the year 2015 are preliminary and based on 6 months reporting delay. Data have been statistically adjusted to account for missing transmission category.</a:t>
            </a:r>
          </a:p>
          <a:p>
            <a:pPr>
              <a:spcBef>
                <a:spcPts val="424"/>
              </a:spcBef>
            </a:pPr>
            <a:endParaRPr lang="en-US" dirty="0" smtClean="0"/>
          </a:p>
          <a:p>
            <a:pPr>
              <a:spcBef>
                <a:spcPts val="424"/>
              </a:spcBef>
            </a:pPr>
            <a:r>
              <a:rPr lang="en-US" dirty="0" smtClean="0"/>
              <a:t>Data on injection drug use among males do not include men with HIV infection</a:t>
            </a:r>
            <a:r>
              <a:rPr lang="en-US" baseline="0" dirty="0" smtClean="0"/>
              <a:t> attributed to male-to-male </a:t>
            </a:r>
            <a:r>
              <a:rPr lang="en-US" dirty="0" smtClean="0"/>
              <a:t>sexual contact </a:t>
            </a:r>
            <a:r>
              <a:rPr lang="en-US" i="1" dirty="0" smtClean="0"/>
              <a:t>and </a:t>
            </a:r>
            <a:r>
              <a:rPr lang="en-US" dirty="0" smtClean="0"/>
              <a:t>injection drug use.</a:t>
            </a:r>
          </a:p>
          <a:p>
            <a:pPr>
              <a:spcBef>
                <a:spcPts val="424"/>
              </a:spcBef>
            </a:pPr>
            <a:r>
              <a:rPr lang="en-US" dirty="0" smtClean="0"/>
              <a:t> </a:t>
            </a:r>
          </a:p>
          <a:p>
            <a:pPr>
              <a:spcBef>
                <a:spcPts val="424"/>
              </a:spcBef>
            </a:pPr>
            <a:r>
              <a:rPr lang="en-US" dirty="0" smtClean="0"/>
              <a:t>Hispanics/Latinos can be of any race. </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625198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866456">
              <a:defRPr/>
            </a:pPr>
            <a:r>
              <a:rPr lang="en-US" dirty="0" smtClean="0"/>
              <a:t>This slide presents percentages of diagnoses of HIV infection by age group for 2015 in the United States.</a:t>
            </a:r>
            <a:r>
              <a:rPr lang="en-US" baseline="0" dirty="0" smtClean="0"/>
              <a:t> Of </a:t>
            </a:r>
            <a:r>
              <a:rPr lang="en-US" b="0" baseline="0" dirty="0" smtClean="0"/>
              <a:t>the 39,393 </a:t>
            </a:r>
            <a:r>
              <a:rPr lang="en-US" b="0" dirty="0" smtClean="0">
                <a:solidFill>
                  <a:srgbClr val="000000"/>
                </a:solidFill>
              </a:rPr>
              <a:t>diagnoses </a:t>
            </a:r>
            <a:r>
              <a:rPr lang="en-US" b="0" dirty="0">
                <a:solidFill>
                  <a:srgbClr val="000000"/>
                </a:solidFill>
              </a:rPr>
              <a:t>of HIV </a:t>
            </a:r>
            <a:r>
              <a:rPr lang="en-US" b="0" dirty="0" smtClean="0">
                <a:solidFill>
                  <a:srgbClr val="000000"/>
                </a:solidFill>
              </a:rPr>
              <a:t>infection </a:t>
            </a:r>
            <a:r>
              <a:rPr lang="en-US" dirty="0" smtClean="0"/>
              <a:t>among adults</a:t>
            </a:r>
            <a:r>
              <a:rPr lang="en-US" baseline="0" dirty="0" smtClean="0"/>
              <a:t> and adolescents</a:t>
            </a:r>
            <a:r>
              <a:rPr lang="en-US" b="0" dirty="0" smtClean="0">
                <a:solidFill>
                  <a:srgbClr val="000000"/>
                </a:solidFill>
              </a:rPr>
              <a:t>, 33% </a:t>
            </a:r>
            <a:r>
              <a:rPr lang="en-US" b="0" dirty="0">
                <a:solidFill>
                  <a:srgbClr val="000000"/>
                </a:solidFill>
              </a:rPr>
              <a:t>were among p</a:t>
            </a:r>
            <a:r>
              <a:rPr lang="en-US" b="0" dirty="0" smtClean="0"/>
              <a:t>ersons aged 25–34 years, 22% </a:t>
            </a:r>
            <a:r>
              <a:rPr lang="en-US" b="0" baseline="0" dirty="0" smtClean="0"/>
              <a:t>among persons aged 13–24 years, 19% among persons aged 35–44 years, 16% among persons aged 45–54 years, and 9% among persons aged </a:t>
            </a:r>
            <a:r>
              <a:rPr lang="en-US" baseline="0" dirty="0" smtClean="0"/>
              <a:t>≥55 years. </a:t>
            </a:r>
            <a:endParaRPr lang="en-US" dirty="0" smtClean="0"/>
          </a:p>
          <a:p>
            <a:endParaRPr lang="en-US" dirty="0" smtClean="0"/>
          </a:p>
          <a:p>
            <a:pPr defTabSz="864908">
              <a:defRPr/>
            </a:pPr>
            <a:r>
              <a:rPr lang="en-US" dirty="0">
                <a:solidFill>
                  <a:srgbClr val="000000"/>
                </a:solidFill>
              </a:rPr>
              <a:t>Data include persons with a diagnosis of HIV infection regardless of stage of disease at diagnosis. </a:t>
            </a:r>
            <a:r>
              <a:rPr lang="en-US" dirty="0"/>
              <a:t>Data for the year 2015 are preliminary and based on 6 months reporting delay.</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55434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Key Points</a:t>
            </a:r>
          </a:p>
          <a:p>
            <a:endParaRPr lang="en-US" dirty="0" smtClean="0"/>
          </a:p>
          <a:p>
            <a:pPr marL="228600" indent="-228600">
              <a:buAutoNum type="arabicPeriod"/>
            </a:pPr>
            <a:r>
              <a:rPr lang="en-US" dirty="0" smtClean="0"/>
              <a:t>Historically,</a:t>
            </a:r>
            <a:r>
              <a:rPr lang="en-US" baseline="0" dirty="0" smtClean="0"/>
              <a:t> “HIV Prevention” has been frequently used as an umbrella term for testing and services to keep HIV negative people from getting the virus (primary prevention). Following HPTN 052 and the advent of treatment as prevention, it has come to typically include services that keep HIV positive people from passing on the virus (secondary prevention).</a:t>
            </a:r>
          </a:p>
          <a:p>
            <a:pPr marL="228600" indent="-228600">
              <a:buAutoNum type="arabicPeriod"/>
            </a:pPr>
            <a:r>
              <a:rPr lang="en-US" baseline="0" dirty="0" smtClean="0"/>
              <a:t>Primary prevention, secondary prevention, and testing services are three different types of services with different targets and outcomes. One part does not replace the others- all three require investment in order to improve outcomes on individual and societal levels.</a:t>
            </a:r>
            <a:endParaRPr lang="en-US" dirty="0"/>
          </a:p>
        </p:txBody>
      </p:sp>
      <p:sp>
        <p:nvSpPr>
          <p:cNvPr id="4" name="Slide Number Placeholder 3"/>
          <p:cNvSpPr>
            <a:spLocks noGrp="1"/>
          </p:cNvSpPr>
          <p:nvPr>
            <p:ph type="sldNum" sz="quarter" idx="10"/>
          </p:nvPr>
        </p:nvSpPr>
        <p:spPr/>
        <p:txBody>
          <a:bodyPr/>
          <a:lstStyle/>
          <a:p>
            <a:fld id="{138BED19-DDF6-3143-BE3F-89EFE4B7C2EF}" type="slidenum">
              <a:rPr lang="en-US" smtClean="0"/>
              <a:t>4</a:t>
            </a:fld>
            <a:endParaRPr lang="en-US"/>
          </a:p>
        </p:txBody>
      </p:sp>
    </p:spTree>
    <p:extLst>
      <p:ext uri="{BB962C8B-B14F-4D97-AF65-F5344CB8AC3E}">
        <p14:creationId xmlns:p14="http://schemas.microsoft.com/office/powerpoint/2010/main" val="3779990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This slide </a:t>
            </a:r>
            <a:r>
              <a:rPr lang="en-US" dirty="0" smtClean="0"/>
              <a:t>presents a </a:t>
            </a:r>
            <a:r>
              <a:rPr lang="en-US" dirty="0"/>
              <a:t>comparison of the rates of diagnoses of HIV infection between </a:t>
            </a:r>
            <a:r>
              <a:rPr lang="en-US" b="0" dirty="0"/>
              <a:t>males and females by race/ethnicity in the United States. In 2015, blacks/African Americans accounted for the highest rates of diagnoses of HIV infection for males </a:t>
            </a:r>
            <a:r>
              <a:rPr lang="en-US" b="0" dirty="0" smtClean="0"/>
              <a:t>(84.8 </a:t>
            </a:r>
            <a:r>
              <a:rPr lang="en-US" b="0" dirty="0"/>
              <a:t>per 100,000 population) and for females </a:t>
            </a:r>
            <a:r>
              <a:rPr lang="en-US" b="0" dirty="0" smtClean="0"/>
              <a:t>(26.2 </a:t>
            </a:r>
            <a:r>
              <a:rPr lang="en-US" b="0" dirty="0"/>
              <a:t>per 100,000 population</a:t>
            </a:r>
            <a:r>
              <a:rPr lang="en-US" dirty="0"/>
              <a:t>). </a:t>
            </a:r>
          </a:p>
          <a:p>
            <a:r>
              <a:rPr lang="en-US" dirty="0"/>
              <a:t> </a:t>
            </a:r>
          </a:p>
          <a:p>
            <a:r>
              <a:rPr lang="en-US" dirty="0" smtClean="0"/>
              <a:t>Data include persons with a diagnosis of HIV infection regardless of stage of disease at diagnosis. Data for the year 2015 are preliminary and based on 6 months reporting delay.</a:t>
            </a:r>
          </a:p>
          <a:p>
            <a:r>
              <a:rPr lang="en-US" dirty="0"/>
              <a:t> </a:t>
            </a:r>
          </a:p>
          <a:p>
            <a:r>
              <a:rPr lang="en-US" dirty="0"/>
              <a:t>Hispanics/Latinos can be of any race.</a:t>
            </a:r>
          </a:p>
        </p:txBody>
      </p:sp>
      <p:sp>
        <p:nvSpPr>
          <p:cNvPr id="4" name="Slide Number Placeholder 3"/>
          <p:cNvSpPr>
            <a:spLocks noGrp="1"/>
          </p:cNvSpPr>
          <p:nvPr>
            <p:ph type="sldNum" sz="quarter" idx="10"/>
          </p:nvPr>
        </p:nvSpPr>
        <p:spPr/>
        <p:txBody>
          <a:bodyPr/>
          <a:lstStyle/>
          <a:p>
            <a:fld id="{6505D353-1430-4CA8-B696-35569935E51E}"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706071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E710A-98E8-2543-B8CD-E1156067D352}" type="slidenum">
              <a:rPr lang="en-US" smtClean="0">
                <a:solidFill>
                  <a:prstClr val="black"/>
                </a:solidFill>
                <a:latin typeface="Calibri"/>
              </a:rPr>
              <a:pPr/>
              <a:t>42</a:t>
            </a:fld>
            <a:endParaRPr lang="en-US" dirty="0">
              <a:solidFill>
                <a:prstClr val="black"/>
              </a:solidFill>
              <a:latin typeface="Calibri"/>
            </a:endParaRPr>
          </a:p>
        </p:txBody>
      </p:sp>
    </p:spTree>
    <p:extLst>
      <p:ext uri="{BB962C8B-B14F-4D97-AF65-F5344CB8AC3E}">
        <p14:creationId xmlns:p14="http://schemas.microsoft.com/office/powerpoint/2010/main" val="2031775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Key Points</a:t>
            </a:r>
          </a:p>
          <a:p>
            <a:endParaRPr lang="en-US" dirty="0" smtClean="0"/>
          </a:p>
          <a:p>
            <a:pPr marL="228600" indent="-228600">
              <a:buAutoNum type="arabicPeriod"/>
            </a:pPr>
            <a:r>
              <a:rPr lang="en-US" dirty="0" smtClean="0"/>
              <a:t>Historically,</a:t>
            </a:r>
            <a:r>
              <a:rPr lang="en-US" baseline="0" dirty="0" smtClean="0"/>
              <a:t> “HIV Prevention” has been frequently used as an umbrella term for testing and services to keep HIV negative people from getting the virus (primary prevention). Following HPTN 052 and the advent of treatment as prevention, it has come to typically include services that keep HIV positive people from passing on the virus (secondary prevention).</a:t>
            </a:r>
          </a:p>
          <a:p>
            <a:pPr marL="228600" indent="-228600">
              <a:buAutoNum type="arabicPeriod"/>
            </a:pPr>
            <a:r>
              <a:rPr lang="en-US" baseline="0" dirty="0" smtClean="0"/>
              <a:t>Primary prevention, secondary prevention, and testing services are three different types of services with different targets and outcomes. One part does not replace the others- all three require investment in order to improve outcomes on individual and societal levels.</a:t>
            </a:r>
            <a:endParaRPr lang="en-US" dirty="0"/>
          </a:p>
        </p:txBody>
      </p:sp>
      <p:sp>
        <p:nvSpPr>
          <p:cNvPr id="4" name="Slide Number Placeholder 3"/>
          <p:cNvSpPr>
            <a:spLocks noGrp="1"/>
          </p:cNvSpPr>
          <p:nvPr>
            <p:ph type="sldNum" sz="quarter" idx="10"/>
          </p:nvPr>
        </p:nvSpPr>
        <p:spPr/>
        <p:txBody>
          <a:bodyPr/>
          <a:lstStyle/>
          <a:p>
            <a:fld id="{138BED19-DDF6-3143-BE3F-89EFE4B7C2EF}" type="slidenum">
              <a:rPr lang="en-US" smtClean="0"/>
              <a:t>5</a:t>
            </a:fld>
            <a:endParaRPr lang="en-US"/>
          </a:p>
        </p:txBody>
      </p:sp>
    </p:spTree>
    <p:extLst>
      <p:ext uri="{BB962C8B-B14F-4D97-AF65-F5344CB8AC3E}">
        <p14:creationId xmlns:p14="http://schemas.microsoft.com/office/powerpoint/2010/main" val="94544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Additional</a:t>
            </a:r>
            <a:r>
              <a:rPr lang="en-US" baseline="0" dirty="0" smtClean="0"/>
              <a:t> Info</a:t>
            </a:r>
            <a:endParaRPr lang="en-US" dirty="0" smtClean="0"/>
          </a:p>
          <a:p>
            <a:endParaRPr lang="en-US" dirty="0" smtClean="0"/>
          </a:p>
          <a:p>
            <a:pPr marL="228600" indent="-228600">
              <a:buAutoNum type="arabicPeriod"/>
            </a:pPr>
            <a:r>
              <a:rPr lang="en-US" dirty="0" smtClean="0"/>
              <a:t>The period during which antibodies are first produced is called “</a:t>
            </a:r>
            <a:r>
              <a:rPr lang="en-US" dirty="0" err="1" smtClean="0"/>
              <a:t>seroconversion</a:t>
            </a:r>
            <a:r>
              <a:rPr lang="en-US" dirty="0" smtClean="0"/>
              <a:t>”. It is frequently, but not always, accompanied by a set of symptoms commonly called a </a:t>
            </a:r>
            <a:r>
              <a:rPr lang="en-US" dirty="0" err="1" smtClean="0"/>
              <a:t>seroconversion</a:t>
            </a:r>
            <a:r>
              <a:rPr lang="en-US" dirty="0" smtClean="0"/>
              <a:t> illness, which may be misdiagnosed as flu or glandular fever (or ignored). The most common symptoms are fever, rash, sore throat, swollen lymph nodes, muscle aches and joint pains. When these symptoms appear, they normally do so within six weeks of the HIV exposure. </a:t>
            </a:r>
          </a:p>
          <a:p>
            <a:pPr marL="228600" indent="-228600">
              <a:buAutoNum type="arabicPeriod"/>
            </a:pPr>
            <a:r>
              <a:rPr lang="en-US" i="0" dirty="0" smtClean="0"/>
              <a:t>The typical </a:t>
            </a:r>
            <a:r>
              <a:rPr lang="en-US" dirty="0" smtClean="0"/>
              <a:t>time before a third-generation laboratory test can detect infection is thought to be between 20 and 25 days, although it can be longer in some cases. For 4</a:t>
            </a:r>
            <a:r>
              <a:rPr lang="en-US" baseline="30000" dirty="0" smtClean="0"/>
              <a:t>th</a:t>
            </a:r>
            <a:r>
              <a:rPr lang="en-US" dirty="0" smtClean="0"/>
              <a:t> generation tests, some experts believe that combined tests usually detect infection approximately 15 to 25 days after exposure, but occasionally this period will be a little longer.</a:t>
            </a:r>
          </a:p>
          <a:p>
            <a:pPr marL="228600" indent="-228600">
              <a:buAutoNum type="arabicPeriod"/>
            </a:pPr>
            <a:r>
              <a:rPr lang="en-US" dirty="0" smtClean="0"/>
              <a:t>With the exception of the </a:t>
            </a:r>
            <a:r>
              <a:rPr lang="en-US" i="1" dirty="0" smtClean="0"/>
              <a:t>Determine HIV-1/2 Ag/</a:t>
            </a:r>
            <a:r>
              <a:rPr lang="en-US" i="1" dirty="0" err="1" smtClean="0"/>
              <a:t>Ab</a:t>
            </a:r>
            <a:r>
              <a:rPr lang="en-US" i="1" dirty="0" smtClean="0"/>
              <a:t> Combo </a:t>
            </a:r>
            <a:r>
              <a:rPr lang="en-US" dirty="0" smtClean="0"/>
              <a:t>test, all point-of-care tests look for antibodies only. The window periods of these tests are usually a few days longer than those of antibody laboratory tests. </a:t>
            </a:r>
            <a:r>
              <a:rPr lang="en-US" u="none" dirty="0" smtClean="0">
                <a:solidFill>
                  <a:schemeClr val="tx1"/>
                </a:solidFill>
              </a:rPr>
              <a:t>In most but not all studies </a:t>
            </a:r>
            <a:r>
              <a:rPr lang="en-US" dirty="0" smtClean="0"/>
              <a:t>of the </a:t>
            </a:r>
            <a:r>
              <a:rPr lang="en-US" i="1" dirty="0" smtClean="0"/>
              <a:t>Determine HIV 1/2</a:t>
            </a:r>
            <a:r>
              <a:rPr lang="en-US" dirty="0" smtClean="0"/>
              <a:t>, </a:t>
            </a:r>
            <a:r>
              <a:rPr lang="en-US" i="1" dirty="0" smtClean="0"/>
              <a:t>INSTI </a:t>
            </a:r>
            <a:r>
              <a:rPr lang="en-US" dirty="0" smtClean="0"/>
              <a:t>and the </a:t>
            </a:r>
            <a:r>
              <a:rPr lang="en-US" i="1" dirty="0" err="1" smtClean="0"/>
              <a:t>Vikia</a:t>
            </a:r>
            <a:r>
              <a:rPr lang="en-US" i="1" dirty="0" smtClean="0"/>
              <a:t> HIV 1/2 </a:t>
            </a:r>
            <a:r>
              <a:rPr lang="en-US" dirty="0" smtClean="0"/>
              <a:t>tests, they performed well, usually with sensitivities (no false HIV</a:t>
            </a:r>
            <a:r>
              <a:rPr lang="en-US" baseline="0" dirty="0" smtClean="0"/>
              <a:t> negative results)</a:t>
            </a:r>
            <a:r>
              <a:rPr lang="en-US" dirty="0" smtClean="0"/>
              <a:t> and specificities (no false positive results)  in the range of 99-100%. Performance of the </a:t>
            </a:r>
            <a:r>
              <a:rPr lang="en-US" i="1" dirty="0" smtClean="0"/>
              <a:t>OraQuick </a:t>
            </a:r>
            <a:r>
              <a:rPr lang="en-US" dirty="0" smtClean="0"/>
              <a:t>test with </a:t>
            </a:r>
            <a:r>
              <a:rPr lang="en-US" dirty="0" err="1" smtClean="0"/>
              <a:t>fingerprick</a:t>
            </a:r>
            <a:r>
              <a:rPr lang="en-US" dirty="0" smtClean="0"/>
              <a:t> blood samples has generally been good, with sensitivity and specificity in the range of 99-100%. However, performance is slightly poorer when testing samples of oral fluid – some people with HIV may receive a false negative result. This may be because quantities of antibodies are lower in oral fluid than in blood.</a:t>
            </a:r>
          </a:p>
          <a:p>
            <a:pPr marL="228600" indent="-228600">
              <a:buAutoNum type="arabicPeriod"/>
            </a:pPr>
            <a:r>
              <a:rPr lang="en-US" i="1" dirty="0" smtClean="0"/>
              <a:t>The</a:t>
            </a:r>
            <a:r>
              <a:rPr lang="en-US" i="1" baseline="0" dirty="0" smtClean="0"/>
              <a:t> </a:t>
            </a:r>
            <a:r>
              <a:rPr lang="en-US" i="1" baseline="0" dirty="0" err="1" smtClean="0"/>
              <a:t>Alere</a:t>
            </a:r>
            <a:r>
              <a:rPr lang="en-US" i="1" baseline="0" dirty="0" smtClean="0"/>
              <a:t> Determine point of care 4</a:t>
            </a:r>
            <a:r>
              <a:rPr lang="en-US" i="1" baseline="30000" dirty="0" smtClean="0"/>
              <a:t>th</a:t>
            </a:r>
            <a:r>
              <a:rPr lang="en-US" i="1" baseline="0" dirty="0" smtClean="0"/>
              <a:t> generation rapid test</a:t>
            </a:r>
            <a:r>
              <a:rPr lang="en-US" baseline="0" dirty="0" smtClean="0"/>
              <a:t>: B</a:t>
            </a:r>
            <a:r>
              <a:rPr lang="en-US" dirty="0" smtClean="0"/>
              <a:t>ecause it detects p24 antigen (a key protein in HIV) as well as antibodies, the window period should be reduced. The manufacturer says the window period is an average of five days shorter than for the previous </a:t>
            </a:r>
            <a:r>
              <a:rPr lang="en-US" i="1" dirty="0" smtClean="0"/>
              <a:t>Determine </a:t>
            </a:r>
            <a:r>
              <a:rPr lang="en-US" dirty="0" smtClean="0"/>
              <a:t>test, but this varies from individual to individual (range: 2 to 20 days). The manufacturer also reports that on tests with 1179 positive and 2343 negative samples, sensitivity was 100% and specificity was 99.2%.</a:t>
            </a:r>
          </a:p>
          <a:p>
            <a:pPr marL="228600" indent="-228600">
              <a:buAutoNum type="arabicPeriod"/>
            </a:pPr>
            <a:r>
              <a:rPr lang="en-US" i="1" baseline="0" dirty="0" smtClean="0"/>
              <a:t>At home testing</a:t>
            </a:r>
            <a:r>
              <a:rPr lang="en-US" baseline="0" dirty="0" smtClean="0"/>
              <a:t>: t</a:t>
            </a:r>
            <a:r>
              <a:rPr lang="en-US" dirty="0" smtClean="0"/>
              <a:t>he </a:t>
            </a:r>
            <a:r>
              <a:rPr lang="en-US" i="1" dirty="0" err="1" smtClean="0"/>
              <a:t>OraQuick</a:t>
            </a:r>
            <a:r>
              <a:rPr lang="en-US" dirty="0" smtClean="0"/>
              <a:t> test has been simplified for use by non-professionals, so that it can only test oral fluid (rather than </a:t>
            </a:r>
            <a:r>
              <a:rPr lang="en-US" dirty="0" err="1" smtClean="0"/>
              <a:t>fingerprick</a:t>
            </a:r>
            <a:r>
              <a:rPr lang="en-US" dirty="0" smtClean="0"/>
              <a:t> blood). A trial found that specificity was 99.98% and sensitivity was 93.0% – lower than for the professional version, probably due to more user errors. Moreover, this is an antibody test and so it is unable to detect recent infection. However, these limitations may be counter-balanced by the potential of self-testing to improve the uptake of HIV testing.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7. For more information on testing technologies,</a:t>
            </a:r>
            <a:r>
              <a:rPr lang="en-US" baseline="0" dirty="0" smtClean="0"/>
              <a:t> AIDSMAP has a useful summary: </a:t>
            </a:r>
            <a:r>
              <a:rPr lang="en-US" dirty="0" smtClean="0"/>
              <a:t>http://</a:t>
            </a:r>
            <a:r>
              <a:rPr lang="en-US" dirty="0" err="1" smtClean="0"/>
              <a:t>www.aidsmap.com</a:t>
            </a:r>
            <a:r>
              <a:rPr lang="en-US" dirty="0" smtClean="0"/>
              <a:t>/HIV-testing-technologies/page/2928294/</a:t>
            </a:r>
          </a:p>
          <a:p>
            <a:pPr marL="0" indent="0">
              <a:buNone/>
            </a:pPr>
            <a:endParaRPr lang="en-US" dirty="0"/>
          </a:p>
        </p:txBody>
      </p:sp>
      <p:sp>
        <p:nvSpPr>
          <p:cNvPr id="4" name="Slide Number Placeholder 3"/>
          <p:cNvSpPr>
            <a:spLocks noGrp="1"/>
          </p:cNvSpPr>
          <p:nvPr>
            <p:ph type="sldNum" sz="quarter" idx="10"/>
          </p:nvPr>
        </p:nvSpPr>
        <p:spPr/>
        <p:txBody>
          <a:bodyPr/>
          <a:lstStyle/>
          <a:p>
            <a:fld id="{F25860A3-7E4A-AA4A-A6E5-9557954AF61A}" type="slidenum">
              <a:rPr lang="en-US" smtClean="0">
                <a:solidFill>
                  <a:prstClr val="black"/>
                </a:solidFill>
                <a:latin typeface="Calibri"/>
              </a:rPr>
              <a:pPr/>
              <a:t>7</a:t>
            </a:fld>
            <a:endParaRPr lang="en-US" dirty="0">
              <a:solidFill>
                <a:prstClr val="black"/>
              </a:solidFill>
              <a:latin typeface="Calibri"/>
            </a:endParaRPr>
          </a:p>
        </p:txBody>
      </p:sp>
    </p:spTree>
    <p:extLst>
      <p:ext uri="{BB962C8B-B14F-4D97-AF65-F5344CB8AC3E}">
        <p14:creationId xmlns:p14="http://schemas.microsoft.com/office/powerpoint/2010/main" val="3668974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BED19-DDF6-3143-BE3F-89EFE4B7C2EF}" type="slidenum">
              <a:rPr lang="en-US" smtClean="0"/>
              <a:t>11</a:t>
            </a:fld>
            <a:endParaRPr lang="en-US"/>
          </a:p>
        </p:txBody>
      </p:sp>
    </p:spTree>
    <p:extLst>
      <p:ext uri="{BB962C8B-B14F-4D97-AF65-F5344CB8AC3E}">
        <p14:creationId xmlns:p14="http://schemas.microsoft.com/office/powerpoint/2010/main" val="1417448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Additional Info:</a:t>
            </a:r>
          </a:p>
          <a:p>
            <a:endParaRPr lang="en-US" dirty="0" smtClean="0"/>
          </a:p>
          <a:p>
            <a:pPr marL="228600" indent="-228600">
              <a:buAutoNum type="arabicPeriod"/>
            </a:pPr>
            <a:r>
              <a:rPr lang="en-US" dirty="0" smtClean="0"/>
              <a:t>For</a:t>
            </a:r>
            <a:r>
              <a:rPr lang="en-US" baseline="0" dirty="0" smtClean="0"/>
              <a:t> more news on the HPTN 052 study: </a:t>
            </a:r>
            <a:r>
              <a:rPr lang="en-US" dirty="0" smtClean="0"/>
              <a:t>http://</a:t>
            </a:r>
            <a:r>
              <a:rPr lang="en-US" dirty="0" err="1" smtClean="0"/>
              <a:t>www.hptn.org</a:t>
            </a:r>
            <a:r>
              <a:rPr lang="en-US" dirty="0" smtClean="0"/>
              <a:t>/</a:t>
            </a:r>
            <a:r>
              <a:rPr lang="en-US" dirty="0" err="1" smtClean="0"/>
              <a:t>research_studies</a:t>
            </a:r>
            <a:r>
              <a:rPr lang="en-US" dirty="0" smtClean="0"/>
              <a:t>/hptn052.asp</a:t>
            </a:r>
          </a:p>
          <a:p>
            <a:pPr marL="228600" indent="-228600">
              <a:buAutoNum type="arabicPeriod"/>
            </a:pPr>
            <a:r>
              <a:rPr lang="en-US" dirty="0" smtClean="0"/>
              <a:t>For more news</a:t>
            </a:r>
            <a:r>
              <a:rPr lang="en-US" baseline="0" dirty="0" smtClean="0"/>
              <a:t> about the PARTNER study: </a:t>
            </a:r>
            <a:r>
              <a:rPr lang="en-US" dirty="0" smtClean="0"/>
              <a:t>http://</a:t>
            </a:r>
            <a:r>
              <a:rPr lang="en-US" dirty="0" err="1" smtClean="0"/>
              <a:t>www.chip.dk</a:t>
            </a:r>
            <a:r>
              <a:rPr lang="en-US" dirty="0" smtClean="0"/>
              <a:t>/PARTNER</a:t>
            </a:r>
          </a:p>
          <a:p>
            <a:pPr marL="228600" indent="-228600">
              <a:buAutoNum type="arabicPeriod"/>
            </a:pPr>
            <a:r>
              <a:rPr lang="en-US" dirty="0" smtClean="0"/>
              <a:t>For more news about</a:t>
            </a:r>
            <a:r>
              <a:rPr lang="en-US" baseline="0" dirty="0" smtClean="0"/>
              <a:t> the START study and benefits of early treatment for HIV positive individuals: http://</a:t>
            </a:r>
            <a:r>
              <a:rPr lang="en-US" baseline="0" dirty="0" err="1" smtClean="0"/>
              <a:t>www.aidsmap.com</a:t>
            </a:r>
            <a:r>
              <a:rPr lang="en-US" baseline="0" dirty="0" smtClean="0"/>
              <a:t>/START-trial-finds-that-early-treatment-improves-outcomes/page/2972328/</a:t>
            </a:r>
            <a:endParaRPr lang="en-US" dirty="0"/>
          </a:p>
        </p:txBody>
      </p:sp>
      <p:sp>
        <p:nvSpPr>
          <p:cNvPr id="4" name="Slide Number Placeholder 3"/>
          <p:cNvSpPr>
            <a:spLocks noGrp="1"/>
          </p:cNvSpPr>
          <p:nvPr>
            <p:ph type="sldNum" sz="quarter" idx="10"/>
          </p:nvPr>
        </p:nvSpPr>
        <p:spPr/>
        <p:txBody>
          <a:bodyPr/>
          <a:lstStyle/>
          <a:p>
            <a:fld id="{5B1E710A-98E8-2543-B8CD-E1156067D352}" type="slidenum">
              <a:rPr lang="en-US" smtClean="0">
                <a:solidFill>
                  <a:prstClr val="black"/>
                </a:solidFill>
                <a:latin typeface="Calibri"/>
              </a:rPr>
              <a:pPr/>
              <a:t>14</a:t>
            </a:fld>
            <a:endParaRPr lang="en-US" dirty="0">
              <a:solidFill>
                <a:prstClr val="black"/>
              </a:solidFill>
              <a:latin typeface="Calibri"/>
            </a:endParaRPr>
          </a:p>
        </p:txBody>
      </p:sp>
    </p:spTree>
    <p:extLst>
      <p:ext uri="{BB962C8B-B14F-4D97-AF65-F5344CB8AC3E}">
        <p14:creationId xmlns:p14="http://schemas.microsoft.com/office/powerpoint/2010/main" val="2693677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Additional Info:</a:t>
            </a:r>
          </a:p>
          <a:p>
            <a:endParaRPr lang="en-US" dirty="0" smtClean="0"/>
          </a:p>
          <a:p>
            <a:pPr marL="228600" indent="-228600">
              <a:buAutoNum type="arabicPeriod"/>
            </a:pPr>
            <a:r>
              <a:rPr lang="en-US" dirty="0" smtClean="0"/>
              <a:t>For</a:t>
            </a:r>
            <a:r>
              <a:rPr lang="en-US" baseline="0" dirty="0" smtClean="0"/>
              <a:t> more news on the HPTN 052 study: </a:t>
            </a:r>
            <a:r>
              <a:rPr lang="en-US" dirty="0" smtClean="0"/>
              <a:t>http://</a:t>
            </a:r>
            <a:r>
              <a:rPr lang="en-US" dirty="0" err="1" smtClean="0"/>
              <a:t>www.hptn.org</a:t>
            </a:r>
            <a:r>
              <a:rPr lang="en-US" dirty="0" smtClean="0"/>
              <a:t>/</a:t>
            </a:r>
            <a:r>
              <a:rPr lang="en-US" dirty="0" err="1" smtClean="0"/>
              <a:t>research_studies</a:t>
            </a:r>
            <a:r>
              <a:rPr lang="en-US" dirty="0" smtClean="0"/>
              <a:t>/hptn052.asp</a:t>
            </a:r>
          </a:p>
          <a:p>
            <a:pPr marL="228600" indent="-228600">
              <a:buAutoNum type="arabicPeriod"/>
            </a:pPr>
            <a:r>
              <a:rPr lang="en-US" dirty="0" smtClean="0"/>
              <a:t>For more news</a:t>
            </a:r>
            <a:r>
              <a:rPr lang="en-US" baseline="0" dirty="0" smtClean="0"/>
              <a:t> about the PARTNER study: </a:t>
            </a:r>
            <a:r>
              <a:rPr lang="en-US" dirty="0" smtClean="0"/>
              <a:t>http://</a:t>
            </a:r>
            <a:r>
              <a:rPr lang="en-US" dirty="0" err="1" smtClean="0"/>
              <a:t>www.chip.dk</a:t>
            </a:r>
            <a:r>
              <a:rPr lang="en-US" dirty="0" smtClean="0"/>
              <a:t>/PARTNER</a:t>
            </a:r>
          </a:p>
          <a:p>
            <a:pPr marL="228600" indent="-228600">
              <a:buAutoNum type="arabicPeriod"/>
            </a:pPr>
            <a:r>
              <a:rPr lang="en-US" dirty="0" smtClean="0"/>
              <a:t>For more news about</a:t>
            </a:r>
            <a:r>
              <a:rPr lang="en-US" baseline="0" dirty="0" smtClean="0"/>
              <a:t> the START study and benefits of early treatment for HIV positive individuals: http://</a:t>
            </a:r>
            <a:r>
              <a:rPr lang="en-US" baseline="0" dirty="0" err="1" smtClean="0"/>
              <a:t>www.aidsmap.com</a:t>
            </a:r>
            <a:r>
              <a:rPr lang="en-US" baseline="0" dirty="0" smtClean="0"/>
              <a:t>/START-trial-finds-that-early-treatment-improves-outcomes/page/2972328/</a:t>
            </a:r>
            <a:endParaRPr lang="en-US" dirty="0"/>
          </a:p>
        </p:txBody>
      </p:sp>
      <p:sp>
        <p:nvSpPr>
          <p:cNvPr id="4" name="Slide Number Placeholder 3"/>
          <p:cNvSpPr>
            <a:spLocks noGrp="1"/>
          </p:cNvSpPr>
          <p:nvPr>
            <p:ph type="sldNum" sz="quarter" idx="10"/>
          </p:nvPr>
        </p:nvSpPr>
        <p:spPr/>
        <p:txBody>
          <a:bodyPr/>
          <a:lstStyle/>
          <a:p>
            <a:fld id="{5B1E710A-98E8-2543-B8CD-E1156067D352}" type="slidenum">
              <a:rPr lang="en-US" smtClean="0">
                <a:solidFill>
                  <a:prstClr val="black"/>
                </a:solidFill>
                <a:latin typeface="Calibri"/>
              </a:rPr>
              <a:pPr/>
              <a:t>15</a:t>
            </a:fld>
            <a:endParaRPr lang="en-US" dirty="0">
              <a:solidFill>
                <a:prstClr val="black"/>
              </a:solidFill>
              <a:latin typeface="Calibri"/>
            </a:endParaRPr>
          </a:p>
        </p:txBody>
      </p:sp>
    </p:spTree>
    <p:extLst>
      <p:ext uri="{BB962C8B-B14F-4D97-AF65-F5344CB8AC3E}">
        <p14:creationId xmlns:p14="http://schemas.microsoft.com/office/powerpoint/2010/main" val="1023144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Additional Info:</a:t>
            </a:r>
          </a:p>
          <a:p>
            <a:endParaRPr lang="en-US" dirty="0" smtClean="0"/>
          </a:p>
          <a:p>
            <a:pPr marL="228600" indent="-228600">
              <a:buAutoNum type="arabicPeriod"/>
            </a:pPr>
            <a:r>
              <a:rPr lang="en-US" dirty="0" smtClean="0"/>
              <a:t>For</a:t>
            </a:r>
            <a:r>
              <a:rPr lang="en-US" baseline="0" dirty="0" smtClean="0"/>
              <a:t> more news on the HPTN 052 study: </a:t>
            </a:r>
            <a:r>
              <a:rPr lang="en-US" dirty="0" smtClean="0"/>
              <a:t>http://</a:t>
            </a:r>
            <a:r>
              <a:rPr lang="en-US" dirty="0" err="1" smtClean="0"/>
              <a:t>www.hptn.org</a:t>
            </a:r>
            <a:r>
              <a:rPr lang="en-US" dirty="0" smtClean="0"/>
              <a:t>/</a:t>
            </a:r>
            <a:r>
              <a:rPr lang="en-US" dirty="0" err="1" smtClean="0"/>
              <a:t>research_studies</a:t>
            </a:r>
            <a:r>
              <a:rPr lang="en-US" dirty="0" smtClean="0"/>
              <a:t>/hptn052.asp</a:t>
            </a:r>
          </a:p>
          <a:p>
            <a:pPr marL="228600" indent="-228600">
              <a:buAutoNum type="arabicPeriod"/>
            </a:pPr>
            <a:r>
              <a:rPr lang="en-US" dirty="0" smtClean="0"/>
              <a:t>For more news</a:t>
            </a:r>
            <a:r>
              <a:rPr lang="en-US" baseline="0" dirty="0" smtClean="0"/>
              <a:t> about the PARTNER study: </a:t>
            </a:r>
            <a:r>
              <a:rPr lang="en-US" dirty="0" smtClean="0"/>
              <a:t>http://</a:t>
            </a:r>
            <a:r>
              <a:rPr lang="en-US" dirty="0" err="1" smtClean="0"/>
              <a:t>www.chip.dk</a:t>
            </a:r>
            <a:r>
              <a:rPr lang="en-US" dirty="0" smtClean="0"/>
              <a:t>/PARTNER</a:t>
            </a:r>
          </a:p>
          <a:p>
            <a:pPr marL="228600" indent="-228600">
              <a:buAutoNum type="arabicPeriod"/>
            </a:pPr>
            <a:r>
              <a:rPr lang="en-US" dirty="0" smtClean="0"/>
              <a:t>For more news about</a:t>
            </a:r>
            <a:r>
              <a:rPr lang="en-US" baseline="0" dirty="0" smtClean="0"/>
              <a:t> the START study and benefits of early treatment for HIV positive individuals: http://</a:t>
            </a:r>
            <a:r>
              <a:rPr lang="en-US" baseline="0" dirty="0" err="1" smtClean="0"/>
              <a:t>www.aidsmap.com</a:t>
            </a:r>
            <a:r>
              <a:rPr lang="en-US" baseline="0" dirty="0" smtClean="0"/>
              <a:t>/START-trial-finds-that-early-treatment-improves-outcomes/page/2972328/</a:t>
            </a:r>
            <a:endParaRPr lang="en-US" dirty="0"/>
          </a:p>
        </p:txBody>
      </p:sp>
      <p:sp>
        <p:nvSpPr>
          <p:cNvPr id="4" name="Slide Number Placeholder 3"/>
          <p:cNvSpPr>
            <a:spLocks noGrp="1"/>
          </p:cNvSpPr>
          <p:nvPr>
            <p:ph type="sldNum" sz="quarter" idx="10"/>
          </p:nvPr>
        </p:nvSpPr>
        <p:spPr/>
        <p:txBody>
          <a:bodyPr/>
          <a:lstStyle/>
          <a:p>
            <a:fld id="{5B1E710A-98E8-2543-B8CD-E1156067D352}" type="slidenum">
              <a:rPr lang="en-US" smtClean="0">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699450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Additional Info:</a:t>
            </a:r>
          </a:p>
          <a:p>
            <a:endParaRPr lang="en-US" dirty="0" smtClean="0"/>
          </a:p>
          <a:p>
            <a:pPr marL="228600" indent="-228600">
              <a:buAutoNum type="arabicPeriod"/>
            </a:pPr>
            <a:r>
              <a:rPr lang="en-US" dirty="0" smtClean="0"/>
              <a:t>For</a:t>
            </a:r>
            <a:r>
              <a:rPr lang="en-US" baseline="0" dirty="0" smtClean="0"/>
              <a:t> more news on the HPTN 052 study: </a:t>
            </a:r>
            <a:r>
              <a:rPr lang="en-US" dirty="0" smtClean="0"/>
              <a:t>http://</a:t>
            </a:r>
            <a:r>
              <a:rPr lang="en-US" dirty="0" err="1" smtClean="0"/>
              <a:t>www.hptn.org</a:t>
            </a:r>
            <a:r>
              <a:rPr lang="en-US" dirty="0" smtClean="0"/>
              <a:t>/</a:t>
            </a:r>
            <a:r>
              <a:rPr lang="en-US" dirty="0" err="1" smtClean="0"/>
              <a:t>research_studies</a:t>
            </a:r>
            <a:r>
              <a:rPr lang="en-US" dirty="0" smtClean="0"/>
              <a:t>/hptn052.asp</a:t>
            </a:r>
          </a:p>
          <a:p>
            <a:pPr marL="228600" indent="-228600">
              <a:buAutoNum type="arabicPeriod"/>
            </a:pPr>
            <a:r>
              <a:rPr lang="en-US" dirty="0" smtClean="0"/>
              <a:t>For more news</a:t>
            </a:r>
            <a:r>
              <a:rPr lang="en-US" baseline="0" dirty="0" smtClean="0"/>
              <a:t> about the PARTNER study: </a:t>
            </a:r>
            <a:r>
              <a:rPr lang="en-US" dirty="0" smtClean="0"/>
              <a:t>http://</a:t>
            </a:r>
            <a:r>
              <a:rPr lang="en-US" dirty="0" err="1" smtClean="0"/>
              <a:t>www.chip.dk</a:t>
            </a:r>
            <a:r>
              <a:rPr lang="en-US" dirty="0" smtClean="0"/>
              <a:t>/PARTNER</a:t>
            </a:r>
          </a:p>
          <a:p>
            <a:pPr marL="228600" indent="-228600">
              <a:buAutoNum type="arabicPeriod"/>
            </a:pPr>
            <a:r>
              <a:rPr lang="en-US" dirty="0" smtClean="0"/>
              <a:t>For more news about</a:t>
            </a:r>
            <a:r>
              <a:rPr lang="en-US" baseline="0" dirty="0" smtClean="0"/>
              <a:t> the START study and benefits of early treatment for HIV positive individuals: http://</a:t>
            </a:r>
            <a:r>
              <a:rPr lang="en-US" baseline="0" dirty="0" err="1" smtClean="0"/>
              <a:t>www.aidsmap.com</a:t>
            </a:r>
            <a:r>
              <a:rPr lang="en-US" baseline="0" dirty="0" smtClean="0"/>
              <a:t>/START-trial-finds-that-early-treatment-improves-outcomes/page/2972328/</a:t>
            </a:r>
            <a:endParaRPr lang="en-US" dirty="0"/>
          </a:p>
        </p:txBody>
      </p:sp>
      <p:sp>
        <p:nvSpPr>
          <p:cNvPr id="4" name="Slide Number Placeholder 3"/>
          <p:cNvSpPr>
            <a:spLocks noGrp="1"/>
          </p:cNvSpPr>
          <p:nvPr>
            <p:ph type="sldNum" sz="quarter" idx="10"/>
          </p:nvPr>
        </p:nvSpPr>
        <p:spPr/>
        <p:txBody>
          <a:bodyPr/>
          <a:lstStyle/>
          <a:p>
            <a:fld id="{5B1E710A-98E8-2543-B8CD-E1156067D352}" type="slidenum">
              <a:rPr lang="en-US" smtClean="0">
                <a:solidFill>
                  <a:prstClr val="black"/>
                </a:solidFill>
                <a:latin typeface="Calibri"/>
              </a:rPr>
              <a:pPr/>
              <a:t>17</a:t>
            </a:fld>
            <a:endParaRPr lang="en-US" dirty="0">
              <a:solidFill>
                <a:prstClr val="black"/>
              </a:solidFill>
              <a:latin typeface="Calibri"/>
            </a:endParaRPr>
          </a:p>
        </p:txBody>
      </p:sp>
    </p:spTree>
    <p:extLst>
      <p:ext uri="{BB962C8B-B14F-4D97-AF65-F5344CB8AC3E}">
        <p14:creationId xmlns:p14="http://schemas.microsoft.com/office/powerpoint/2010/main" val="2087030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wmf"/><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w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wmf"/><Relationship Id="rId3"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w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wmf"/></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wmf"/><Relationship Id="rId3"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wmf"/><Relationship Id="rId3"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wmf"/></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wmf"/></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wmf"/><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wmf"/></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wmf"/></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wmf"/><Relationship Id="rId3"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wmf"/></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wmf"/></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wmf"/><Relationship Id="rId3"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wmf"/></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wmf"/></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wmf"/><Relationship Id="rId3"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wmf"/></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Rectangle 11"/>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17" name="Footer Placeholder 16"/>
          <p:cNvSpPr>
            <a:spLocks noGrp="1"/>
          </p:cNvSpPr>
          <p:nvPr>
            <p:ph type="ftr" sz="quarter" idx="11"/>
          </p:nvPr>
        </p:nvSpPr>
        <p:spPr/>
        <p:txBody>
          <a:bodyPr/>
          <a:lstStyle/>
          <a:p>
            <a:endParaRPr lang="en-US" dirty="0">
              <a:latin typeface="Georgia"/>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9" name="Slide Number Placeholder 28"/>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01232141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6" name="Slide Number Placeholder 5"/>
          <p:cNvSpPr>
            <a:spLocks noGrp="1"/>
          </p:cNvSpPr>
          <p:nvPr>
            <p:ph type="sldNum" sz="quarter" idx="12"/>
          </p:nvPr>
        </p:nvSpPr>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Tree>
    <p:extLst>
      <p:ext uri="{BB962C8B-B14F-4D97-AF65-F5344CB8AC3E}">
        <p14:creationId xmlns:p14="http://schemas.microsoft.com/office/powerpoint/2010/main" val="113904756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1" name="Rectangle 10"/>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6" name="Slide Number Placeholder 5"/>
          <p:cNvSpPr>
            <a:spLocks noGrp="1"/>
          </p:cNvSpPr>
          <p:nvPr>
            <p:ph type="sldNum" sz="quarter" idx="12"/>
          </p:nvPr>
        </p:nvSpPr>
        <p:spPr>
          <a:xfrm>
            <a:off x="6915912" y="3009904"/>
            <a:ext cx="457200" cy="441325"/>
          </a:xfrm>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3" name="Vertical Text Placeholder 2"/>
          <p:cNvSpPr>
            <a:spLocks noGrp="1"/>
          </p:cNvSpPr>
          <p:nvPr>
            <p:ph type="body" orient="vert" idx="1"/>
          </p:nvPr>
        </p:nvSpPr>
        <p:spPr>
          <a:xfrm>
            <a:off x="304800" y="304815"/>
            <a:ext cx="6553200" cy="582136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2" name="Vertical Title 1"/>
          <p:cNvSpPr>
            <a:spLocks noGrp="1"/>
          </p:cNvSpPr>
          <p:nvPr>
            <p:ph type="title" orient="vert"/>
          </p:nvPr>
        </p:nvSpPr>
        <p:spPr>
          <a:xfrm>
            <a:off x="7391400" y="304804"/>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92892397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7" descr="powerpoint_basic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81200" y="457200"/>
            <a:ext cx="6629400" cy="1143000"/>
          </a:xfrm>
        </p:spPr>
        <p:txBody>
          <a:bodyPr>
            <a:normAutofit/>
          </a:bodyPr>
          <a:lstStyle>
            <a:lvl1pPr algn="ctr">
              <a:defRPr sz="3400">
                <a:solidFill>
                  <a:schemeClr val="accent3"/>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838200" y="2209800"/>
            <a:ext cx="7772400" cy="4191000"/>
          </a:xfrm>
        </p:spPr>
        <p:txBody>
          <a:bodyPr/>
          <a:lstStyle>
            <a:lvl1pPr>
              <a:defRPr sz="3000">
                <a:solidFill>
                  <a:schemeClr val="accent3"/>
                </a:solidFill>
              </a:defRPr>
            </a:lvl1pPr>
            <a:lvl2pPr>
              <a:defRPr sz="2600">
                <a:solidFill>
                  <a:schemeClr val="accent3"/>
                </a:solidFill>
              </a:defRPr>
            </a:lvl2pPr>
            <a:lvl3pPr>
              <a:defRPr sz="2200">
                <a:solidFill>
                  <a:schemeClr val="accent3"/>
                </a:solidFill>
              </a:defRPr>
            </a:lvl3pPr>
            <a:lvl4pPr>
              <a:defRPr sz="2000">
                <a:solidFill>
                  <a:schemeClr val="accent3"/>
                </a:solidFill>
              </a:defRPr>
            </a:lvl4pPr>
            <a:lvl5pPr>
              <a:defRPr sz="1800">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4"/>
          </p:nvPr>
        </p:nvSpPr>
        <p:spPr>
          <a:xfrm>
            <a:off x="3505200" y="6356352"/>
            <a:ext cx="2133600" cy="365125"/>
          </a:xfrm>
        </p:spPr>
        <p:txBody>
          <a:bodyPr wrap="square" numCol="1" anchorCtr="0" compatLnSpc="1">
            <a:prstTxWarp prst="textNoShape">
              <a:avLst/>
            </a:prstTxWarp>
          </a:bodyPr>
          <a:lstStyle>
            <a:lvl1pPr algn="ctr">
              <a:defRPr sz="1200">
                <a:solidFill>
                  <a:srgbClr val="BABABA"/>
                </a:solidFill>
                <a:latin typeface="Calibri" charset="0"/>
              </a:defRPr>
            </a:lvl1pPr>
          </a:lstStyle>
          <a:p>
            <a:pPr>
              <a:defRPr/>
            </a:pPr>
            <a:fld id="{20F4974E-AA51-1B4F-BD70-47A4D30836A1}" type="slidenum">
              <a:rPr lang="en-US"/>
              <a:pPr>
                <a:defRPr/>
              </a:pPr>
              <a:t>‹#›</a:t>
            </a:fld>
            <a:endParaRPr lang="en-US"/>
          </a:p>
        </p:txBody>
      </p:sp>
    </p:spTree>
    <p:extLst>
      <p:ext uri="{BB962C8B-B14F-4D97-AF65-F5344CB8AC3E}">
        <p14:creationId xmlns:p14="http://schemas.microsoft.com/office/powerpoint/2010/main" val="2786771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20"/>
            <a:ext cx="9144000" cy="179165"/>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0"/>
            <a:ext cx="9144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8" y="6023492"/>
            <a:ext cx="890337" cy="689872"/>
          </a:xfrm>
          <a:prstGeom prst="rect">
            <a:avLst/>
          </a:prstGeom>
        </p:spPr>
      </p:pic>
    </p:spTree>
    <p:extLst>
      <p:ext uri="{BB962C8B-B14F-4D97-AF65-F5344CB8AC3E}">
        <p14:creationId xmlns:p14="http://schemas.microsoft.com/office/powerpoint/2010/main" val="250811344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02405722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49883899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74477095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5185757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98192600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1"/>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4607193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6" name="Slide Number Placeholder 5"/>
          <p:cNvSpPr>
            <a:spLocks noGrp="1"/>
          </p:cNvSpPr>
          <p:nvPr>
            <p:ph type="sldNum" sz="quarter" idx="12"/>
          </p:nvPr>
        </p:nvSpPr>
        <p:spPr>
          <a:xfrm>
            <a:off x="4361688" y="1026372"/>
            <a:ext cx="457200" cy="441325"/>
          </a:xfrm>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8938931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19" y="273049"/>
            <a:ext cx="3008313" cy="1162051"/>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66"/>
            <a:ext cx="5111750" cy="5518151"/>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19"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43137222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9"/>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53"/>
            <a:ext cx="5486400" cy="804863"/>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37285922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15"/>
            <a:ext cx="6400800" cy="492443"/>
          </a:xfrm>
          <a:prstGeom prst="rect">
            <a:avLst/>
          </a:prstGeom>
        </p:spPr>
        <p:txBody>
          <a:bodyPr wrap="square">
            <a:spAutoFit/>
          </a:bodyPr>
          <a:lstStyle/>
          <a:p>
            <a:pPr defTabSz="914400"/>
            <a:r>
              <a:rPr lang="en-US" sz="1300" b="1" dirty="0">
                <a:solidFill>
                  <a:srgbClr val="FFFFFF"/>
                </a:solidFill>
                <a:latin typeface="Myriad Web Pro"/>
              </a:rPr>
              <a:t>For more information please contact Centers for Disease Control and Prevention</a:t>
            </a:r>
          </a:p>
        </p:txBody>
      </p:sp>
      <p:sp>
        <p:nvSpPr>
          <p:cNvPr id="11" name="Rectangle 10"/>
          <p:cNvSpPr/>
          <p:nvPr userDrawn="1"/>
        </p:nvSpPr>
        <p:spPr>
          <a:xfrm>
            <a:off x="1371600" y="4706050"/>
            <a:ext cx="5943600" cy="646331"/>
          </a:xfrm>
          <a:prstGeom prst="rect">
            <a:avLst/>
          </a:prstGeom>
        </p:spPr>
        <p:txBody>
          <a:bodyPr wrap="square">
            <a:spAutoFit/>
          </a:bodyPr>
          <a:lstStyle/>
          <a:p>
            <a:pPr defTabSz="914400"/>
            <a:r>
              <a:rPr lang="en-US" sz="1200" dirty="0">
                <a:solidFill>
                  <a:srgbClr val="FFFFFF"/>
                </a:solidFill>
                <a:latin typeface="Myriad Web Pro"/>
              </a:rPr>
              <a:t>1600 Clifton Road NE, Atlanta, GA 30333</a:t>
            </a:r>
          </a:p>
          <a:p>
            <a:pPr defTabSz="914400"/>
            <a:r>
              <a:rPr lang="en-US" sz="1200" dirty="0">
                <a:solidFill>
                  <a:srgbClr val="FFFFFF"/>
                </a:solidFill>
                <a:latin typeface="Myriad Web Pro"/>
              </a:rPr>
              <a:t>Telephone, 1-800-CDC-INFO (232-4636)/TTY: 1-888-232-6348</a:t>
            </a:r>
          </a:p>
          <a:p>
            <a:pPr defTabSz="914400"/>
            <a:r>
              <a:rPr lang="en-US" sz="1200" dirty="0">
                <a:solidFill>
                  <a:srgbClr val="FFFFFF"/>
                </a:solidFill>
                <a:latin typeface="Myriad Web Pro"/>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7" name="Rectangle 6"/>
          <p:cNvSpPr/>
          <p:nvPr userDrawn="1"/>
        </p:nvSpPr>
        <p:spPr>
          <a:xfrm>
            <a:off x="1371600" y="5421868"/>
            <a:ext cx="5943600" cy="369332"/>
          </a:xfrm>
          <a:prstGeom prst="rect">
            <a:avLst/>
          </a:prstGeom>
        </p:spPr>
        <p:txBody>
          <a:bodyPr wrap="square">
            <a:spAutoFit/>
          </a:bodyPr>
          <a:lstStyle/>
          <a:p>
            <a:pPr defTabSz="914400"/>
            <a:r>
              <a:rPr lang="en-US" sz="900" dirty="0">
                <a:solidFill>
                  <a:srgbClr val="FFFFFF"/>
                </a:solidFill>
                <a:latin typeface="Myriad Web Pro"/>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63917665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Rectangle 11"/>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17" name="Footer Placeholder 16"/>
          <p:cNvSpPr>
            <a:spLocks noGrp="1"/>
          </p:cNvSpPr>
          <p:nvPr>
            <p:ph type="ftr" sz="quarter" idx="11"/>
          </p:nvPr>
        </p:nvSpPr>
        <p:spPr/>
        <p:txBody>
          <a:bodyPr/>
          <a:lstStyle/>
          <a:p>
            <a:endParaRPr lang="en-US" dirty="0">
              <a:latin typeface="Georgia"/>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9" name="Slide Number Placeholder 28"/>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20634499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6" name="Slide Number Placeholder 5"/>
          <p:cNvSpPr>
            <a:spLocks noGrp="1"/>
          </p:cNvSpPr>
          <p:nvPr>
            <p:ph type="sldNum" sz="quarter" idx="12"/>
          </p:nvPr>
        </p:nvSpPr>
        <p:spPr>
          <a:xfrm>
            <a:off x="4361688" y="1026372"/>
            <a:ext cx="457200" cy="441325"/>
          </a:xfrm>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2093910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8991600" y="1905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3" name="Text Placeholder 2"/>
          <p:cNvSpPr>
            <a:spLocks noGrp="1"/>
          </p:cNvSpPr>
          <p:nvPr>
            <p:ph type="body" idx="1"/>
          </p:nvPr>
        </p:nvSpPr>
        <p:spPr>
          <a:xfrm>
            <a:off x="1368426" y="2743216"/>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4" name="Date Placeholder 3"/>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6" name="Slide Number Placeholder 5"/>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85827987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5EA4DDF-E463-1542-9D62-A2E926FD9FEB}" type="datetimeFigureOut">
              <a:rPr lang="en-US" smtClean="0">
                <a:latin typeface="Georgia"/>
              </a:rPr>
              <a:pPr/>
              <a:t>3/29/17</a:t>
            </a:fld>
            <a:endParaRPr lang="en-US" dirty="0">
              <a:latin typeface="Georgia"/>
            </a:endParaRPr>
          </a:p>
        </p:txBody>
      </p:sp>
      <p:sp>
        <p:nvSpPr>
          <p:cNvPr id="6" name="Footer Placeholder 5"/>
          <p:cNvSpPr>
            <a:spLocks noGrp="1"/>
          </p:cNvSpPr>
          <p:nvPr>
            <p:ph type="ftr" sz="quarter" idx="11"/>
          </p:nvPr>
        </p:nvSpPr>
        <p:spPr/>
        <p:txBody>
          <a:bodyPr/>
          <a:lstStyle/>
          <a:p>
            <a:endParaRPr lang="en-US" dirty="0">
              <a:latin typeface="Georgia"/>
            </a:endParaRPr>
          </a:p>
        </p:txBody>
      </p:sp>
      <p:sp>
        <p:nvSpPr>
          <p:cNvPr id="7" name="Slide Number Placeholder 6"/>
          <p:cNvSpPr>
            <a:spLocks noGrp="1"/>
          </p:cNvSpPr>
          <p:nvPr>
            <p:ph type="sldNum" sz="quarter" idx="12"/>
          </p:nvPr>
        </p:nvSpPr>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8" name="Straight Connector 7"/>
          <p:cNvSpPr>
            <a:spLocks noChangeShapeType="1"/>
          </p:cNvSpPr>
          <p:nvPr/>
        </p:nvSpPr>
        <p:spPr bwMode="auto">
          <a:xfrm flipV="1">
            <a:off x="4563104"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33717225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3" name="Text Placeholder 2"/>
          <p:cNvSpPr>
            <a:spLocks noGrp="1"/>
          </p:cNvSpPr>
          <p:nvPr>
            <p:ph type="body" idx="1"/>
          </p:nvPr>
        </p:nvSpPr>
        <p:spPr>
          <a:xfrm>
            <a:off x="301752" y="1524012"/>
            <a:ext cx="4040188" cy="732975"/>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8" name="Footer Placeholder 7"/>
          <p:cNvSpPr>
            <a:spLocks noGrp="1"/>
          </p:cNvSpPr>
          <p:nvPr>
            <p:ph type="ftr" sz="quarter" idx="11"/>
          </p:nvPr>
        </p:nvSpPr>
        <p:spPr>
          <a:xfrm>
            <a:off x="304800" y="6409944"/>
            <a:ext cx="3581400" cy="365760"/>
          </a:xfrm>
        </p:spPr>
        <p:txBody>
          <a:bodyPr/>
          <a:lstStyle/>
          <a:p>
            <a:endParaRPr lang="en-US" dirty="0">
              <a:latin typeface="Georgia"/>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52025597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4" name="Footer Placeholder 3"/>
          <p:cNvSpPr>
            <a:spLocks noGrp="1"/>
          </p:cNvSpPr>
          <p:nvPr>
            <p:ph type="ftr" sz="quarter" idx="11"/>
          </p:nvPr>
        </p:nvSpPr>
        <p:spPr/>
        <p:txBody>
          <a:bodyPr/>
          <a:lstStyle/>
          <a:p>
            <a:endParaRPr lang="en-US" dirty="0">
              <a:latin typeface="Georgia"/>
            </a:endParaRPr>
          </a:p>
        </p:txBody>
      </p:sp>
      <p:sp>
        <p:nvSpPr>
          <p:cNvPr id="5" name="Slide Number Placeholder 4"/>
          <p:cNvSpPr>
            <a:spLocks noGrp="1"/>
          </p:cNvSpPr>
          <p:nvPr>
            <p:ph type="sldNum" sz="quarter" idx="12"/>
          </p:nvPr>
        </p:nvSpPr>
        <p:spPr>
          <a:xfrm>
            <a:off x="4343400" y="1036020"/>
            <a:ext cx="457200" cy="441325"/>
          </a:xfrm>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Tree>
    <p:extLst>
      <p:ext uri="{BB962C8B-B14F-4D97-AF65-F5344CB8AC3E}">
        <p14:creationId xmlns:p14="http://schemas.microsoft.com/office/powerpoint/2010/main" val="38323168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Rectangle 4"/>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 name="Date Placeholder 1"/>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3" name="Footer Placeholder 2"/>
          <p:cNvSpPr>
            <a:spLocks noGrp="1"/>
          </p:cNvSpPr>
          <p:nvPr>
            <p:ph type="ftr" sz="quarter" idx="11"/>
          </p:nvPr>
        </p:nvSpPr>
        <p:spPr/>
        <p:txBody>
          <a:bodyPr/>
          <a:lstStyle/>
          <a:p>
            <a:endParaRPr lang="en-US" dirty="0">
              <a:latin typeface="Georgia"/>
            </a:endParaRPr>
          </a:p>
        </p:txBody>
      </p:sp>
      <p:sp>
        <p:nvSpPr>
          <p:cNvPr id="4" name="Slide Number Placeholder 3"/>
          <p:cNvSpPr>
            <a:spLocks noGrp="1"/>
          </p:cNvSpPr>
          <p:nvPr>
            <p:ph type="sldNum" sz="quarter" idx="12"/>
          </p:nvPr>
        </p:nvSpPr>
        <p:spPr>
          <a:xfrm>
            <a:off x="4267200" y="6324603"/>
            <a:ext cx="609600" cy="441324"/>
          </a:xfrm>
        </p:spPr>
        <p:txBody>
          <a:bodyPr/>
          <a:lstStyle>
            <a:lvl1pPr>
              <a:defRPr>
                <a:solidFill>
                  <a:srgbClr val="FFFFFF"/>
                </a:solidFill>
              </a:defRPr>
            </a:lvl1pPr>
          </a:lstStyle>
          <a:p>
            <a:fld id="{0226B92E-B274-FD45-9A16-E0999BBB0F50}" type="slidenum">
              <a:rPr lang="en-US" smtClean="0">
                <a:latin typeface="Georgia"/>
              </a:rPr>
              <a:pPr/>
              <a:t>‹#›</a:t>
            </a:fld>
            <a:endParaRPr lang="en-US" dirty="0">
              <a:latin typeface="Georgia"/>
            </a:endParaRPr>
          </a:p>
        </p:txBody>
      </p:sp>
    </p:spTree>
    <p:extLst>
      <p:ext uri="{BB962C8B-B14F-4D97-AF65-F5344CB8AC3E}">
        <p14:creationId xmlns:p14="http://schemas.microsoft.com/office/powerpoint/2010/main" val="2177577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8991600" y="1905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3" name="Text Placeholder 2"/>
          <p:cNvSpPr>
            <a:spLocks noGrp="1"/>
          </p:cNvSpPr>
          <p:nvPr>
            <p:ph type="body" idx="1"/>
          </p:nvPr>
        </p:nvSpPr>
        <p:spPr>
          <a:xfrm>
            <a:off x="1368426" y="2743216"/>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4" name="Date Placeholder 3"/>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6" name="Slide Number Placeholder 5"/>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88497132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1"/>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7" name="Slide Number Placeholder 6"/>
          <p:cNvSpPr>
            <a:spLocks noGrp="1"/>
          </p:cNvSpPr>
          <p:nvPr>
            <p:ph type="sldNum" sz="quarter" idx="12"/>
          </p:nvPr>
        </p:nvSpPr>
        <p:spPr>
          <a:xfrm>
            <a:off x="1371600" y="312740"/>
            <a:ext cx="457200" cy="441325"/>
          </a:xfrm>
        </p:spPr>
        <p:txBody>
          <a:bodyPr/>
          <a:lstStyle>
            <a:lvl1pPr>
              <a:defRPr>
                <a:solidFill>
                  <a:schemeClr val="accent3">
                    <a:shade val="75000"/>
                  </a:schemeClr>
                </a:solidFill>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Date Placeholder 4"/>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6" name="Footer Placeholder 5"/>
          <p:cNvSpPr>
            <a:spLocks noGrp="1"/>
          </p:cNvSpPr>
          <p:nvPr>
            <p:ph type="ftr" sz="quarter" idx="11"/>
          </p:nvPr>
        </p:nvSpPr>
        <p:spPr>
          <a:xfrm>
            <a:off x="301752" y="6410848"/>
            <a:ext cx="3383280" cy="365760"/>
          </a:xfrm>
        </p:spPr>
        <p:txBody>
          <a:bodyPr/>
          <a:lstStyle/>
          <a:p>
            <a:endParaRPr lang="en-US" dirty="0">
              <a:latin typeface="Georgia"/>
            </a:endParaRPr>
          </a:p>
        </p:txBody>
      </p:sp>
    </p:spTree>
    <p:extLst>
      <p:ext uri="{BB962C8B-B14F-4D97-AF65-F5344CB8AC3E}">
        <p14:creationId xmlns:p14="http://schemas.microsoft.com/office/powerpoint/2010/main" val="295198262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7" name="Slide Number Placeholder 6"/>
          <p:cNvSpPr>
            <a:spLocks noGrp="1"/>
          </p:cNvSpPr>
          <p:nvPr>
            <p:ph type="sldNum" sz="quarter" idx="12"/>
          </p:nvPr>
        </p:nvSpPr>
        <p:spPr>
          <a:xfrm>
            <a:off x="1371600" y="312740"/>
            <a:ext cx="457200" cy="441325"/>
          </a:xfrm>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Date Placeholder 4"/>
          <p:cNvSpPr>
            <a:spLocks noGrp="1"/>
          </p:cNvSpPr>
          <p:nvPr>
            <p:ph type="dt" sz="half" idx="10"/>
          </p:nvPr>
        </p:nvSpPr>
        <p:spPr>
          <a:xfrm>
            <a:off x="5788152" y="6404984"/>
            <a:ext cx="3044952" cy="365760"/>
          </a:xfrm>
        </p:spPr>
        <p:txBody>
          <a:bodyPr/>
          <a:lstStyle/>
          <a:p>
            <a:fld id="{85EA4DDF-E463-1542-9D62-A2E926FD9FEB}" type="datetimeFigureOut">
              <a:rPr lang="en-US" smtClean="0">
                <a:latin typeface="Georgia"/>
              </a:rPr>
              <a:pPr/>
              <a:t>3/29/17</a:t>
            </a:fld>
            <a:endParaRPr lang="en-US" dirty="0">
              <a:latin typeface="Georgia"/>
            </a:endParaRPr>
          </a:p>
        </p:txBody>
      </p:sp>
      <p:sp>
        <p:nvSpPr>
          <p:cNvPr id="6" name="Footer Placeholder 5"/>
          <p:cNvSpPr>
            <a:spLocks noGrp="1"/>
          </p:cNvSpPr>
          <p:nvPr>
            <p:ph type="ftr" sz="quarter" idx="11"/>
          </p:nvPr>
        </p:nvSpPr>
        <p:spPr>
          <a:xfrm>
            <a:off x="301752" y="6410848"/>
            <a:ext cx="3584448" cy="365760"/>
          </a:xfrm>
        </p:spPr>
        <p:txBody>
          <a:bodyPr/>
          <a:lstStyle/>
          <a:p>
            <a:endParaRPr lang="en-US" dirty="0">
              <a:latin typeface="Georgia"/>
            </a:endParaRPr>
          </a:p>
        </p:txBody>
      </p:sp>
    </p:spTree>
    <p:extLst>
      <p:ext uri="{BB962C8B-B14F-4D97-AF65-F5344CB8AC3E}">
        <p14:creationId xmlns:p14="http://schemas.microsoft.com/office/powerpoint/2010/main" val="2418679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6" name="Slide Number Placeholder 5"/>
          <p:cNvSpPr>
            <a:spLocks noGrp="1"/>
          </p:cNvSpPr>
          <p:nvPr>
            <p:ph type="sldNum" sz="quarter" idx="12"/>
          </p:nvPr>
        </p:nvSpPr>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Tree>
    <p:extLst>
      <p:ext uri="{BB962C8B-B14F-4D97-AF65-F5344CB8AC3E}">
        <p14:creationId xmlns:p14="http://schemas.microsoft.com/office/powerpoint/2010/main" val="2978544721"/>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1" name="Rectangle 10"/>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6" name="Slide Number Placeholder 5"/>
          <p:cNvSpPr>
            <a:spLocks noGrp="1"/>
          </p:cNvSpPr>
          <p:nvPr>
            <p:ph type="sldNum" sz="quarter" idx="12"/>
          </p:nvPr>
        </p:nvSpPr>
        <p:spPr>
          <a:xfrm>
            <a:off x="6915912" y="3009904"/>
            <a:ext cx="457200" cy="441325"/>
          </a:xfrm>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3" name="Vertical Text Placeholder 2"/>
          <p:cNvSpPr>
            <a:spLocks noGrp="1"/>
          </p:cNvSpPr>
          <p:nvPr>
            <p:ph type="body" orient="vert" idx="1"/>
          </p:nvPr>
        </p:nvSpPr>
        <p:spPr>
          <a:xfrm>
            <a:off x="304800" y="304815"/>
            <a:ext cx="6553200" cy="582136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2" name="Vertical Title 1"/>
          <p:cNvSpPr>
            <a:spLocks noGrp="1"/>
          </p:cNvSpPr>
          <p:nvPr>
            <p:ph type="title" orient="vert"/>
          </p:nvPr>
        </p:nvSpPr>
        <p:spPr>
          <a:xfrm>
            <a:off x="7391400" y="304804"/>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423107057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7" descr="powerpoint_basic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81200" y="457200"/>
            <a:ext cx="6629400" cy="1143000"/>
          </a:xfrm>
        </p:spPr>
        <p:txBody>
          <a:bodyPr>
            <a:normAutofit/>
          </a:bodyPr>
          <a:lstStyle>
            <a:lvl1pPr algn="ctr">
              <a:defRPr sz="3400">
                <a:solidFill>
                  <a:schemeClr val="accent3"/>
                </a:solidFill>
              </a:defRPr>
            </a:lvl1pPr>
          </a:lstStyle>
          <a:p>
            <a:r>
              <a:rPr lang="en-US" dirty="0" smtClean="0"/>
              <a:t>Click to edit Master title style</a:t>
            </a:r>
            <a:endParaRPr lang="en-US" dirty="0"/>
          </a:p>
        </p:txBody>
      </p:sp>
      <p:sp>
        <p:nvSpPr>
          <p:cNvPr id="7" name="Text Placeholder 6"/>
          <p:cNvSpPr>
            <a:spLocks noGrp="1"/>
          </p:cNvSpPr>
          <p:nvPr>
            <p:ph type="body" sz="quarter" idx="13"/>
          </p:nvPr>
        </p:nvSpPr>
        <p:spPr>
          <a:xfrm>
            <a:off x="838200" y="2209800"/>
            <a:ext cx="7772400" cy="4191000"/>
          </a:xfrm>
        </p:spPr>
        <p:txBody>
          <a:bodyPr/>
          <a:lstStyle>
            <a:lvl1pPr>
              <a:defRPr sz="3000">
                <a:solidFill>
                  <a:schemeClr val="accent3"/>
                </a:solidFill>
              </a:defRPr>
            </a:lvl1pPr>
            <a:lvl2pPr>
              <a:defRPr sz="2600">
                <a:solidFill>
                  <a:schemeClr val="accent3"/>
                </a:solidFill>
              </a:defRPr>
            </a:lvl2pPr>
            <a:lvl3pPr>
              <a:defRPr sz="2200">
                <a:solidFill>
                  <a:schemeClr val="accent3"/>
                </a:solidFill>
              </a:defRPr>
            </a:lvl3pPr>
            <a:lvl4pPr>
              <a:defRPr sz="2000">
                <a:solidFill>
                  <a:schemeClr val="accent3"/>
                </a:solidFill>
              </a:defRPr>
            </a:lvl4pPr>
            <a:lvl5pPr>
              <a:defRPr sz="1800">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4"/>
          </p:nvPr>
        </p:nvSpPr>
        <p:spPr>
          <a:xfrm>
            <a:off x="3505200" y="6356352"/>
            <a:ext cx="2133600" cy="365125"/>
          </a:xfrm>
        </p:spPr>
        <p:txBody>
          <a:bodyPr wrap="square" numCol="1" anchorCtr="0" compatLnSpc="1">
            <a:prstTxWarp prst="textNoShape">
              <a:avLst/>
            </a:prstTxWarp>
          </a:bodyPr>
          <a:lstStyle>
            <a:lvl1pPr algn="ctr">
              <a:defRPr sz="1200">
                <a:solidFill>
                  <a:srgbClr val="BABABA"/>
                </a:solidFill>
                <a:latin typeface="Calibri" charset="0"/>
              </a:defRPr>
            </a:lvl1pPr>
          </a:lstStyle>
          <a:p>
            <a:pPr>
              <a:defRPr/>
            </a:pPr>
            <a:fld id="{20F4974E-AA51-1B4F-BD70-47A4D30836A1}" type="slidenum">
              <a:rPr lang="en-US"/>
              <a:pPr>
                <a:defRPr/>
              </a:pPr>
              <a:t>‹#›</a:t>
            </a:fld>
            <a:endParaRPr lang="en-US"/>
          </a:p>
        </p:txBody>
      </p:sp>
    </p:spTree>
    <p:extLst>
      <p:ext uri="{BB962C8B-B14F-4D97-AF65-F5344CB8AC3E}">
        <p14:creationId xmlns:p14="http://schemas.microsoft.com/office/powerpoint/2010/main" val="2140234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EF0650B1-87FF-4FAC-957B-A25746A22C61}" type="datetimeFigureOut">
              <a:rPr lang="en-US">
                <a:latin typeface="Calibri"/>
              </a:rPr>
              <a:pPr defTabSz="914400">
                <a:defRPr/>
              </a:pPr>
              <a:t>3/29/17</a:t>
            </a:fld>
            <a:endParaRPr lang="en-US" dirty="0">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latin typeface="Calibri"/>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endParaRPr lang="en-US" dirty="0">
              <a:latin typeface="Calibri"/>
            </a:endParaRPr>
          </a:p>
        </p:txBody>
      </p:sp>
    </p:spTree>
    <p:extLst>
      <p:ext uri="{BB962C8B-B14F-4D97-AF65-F5344CB8AC3E}">
        <p14:creationId xmlns:p14="http://schemas.microsoft.com/office/powerpoint/2010/main" val="106035449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76784E33-14BF-4027-89F1-5278987751E7}" type="datetimeFigureOut">
              <a:rPr lang="en-US">
                <a:latin typeface="Calibri"/>
              </a:rPr>
              <a:pPr defTabSz="914400">
                <a:defRPr/>
              </a:pPr>
              <a:t>3/29/17</a:t>
            </a:fld>
            <a:endParaRPr lang="en-US" dirty="0">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latin typeface="Calibri"/>
            </a:endParaRPr>
          </a:p>
        </p:txBody>
      </p:sp>
    </p:spTree>
    <p:extLst>
      <p:ext uri="{BB962C8B-B14F-4D97-AF65-F5344CB8AC3E}">
        <p14:creationId xmlns:p14="http://schemas.microsoft.com/office/powerpoint/2010/main" val="223353268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02D9F063-1215-43A5-88CC-B16ED0D5BD63}" type="datetimeFigureOut">
              <a:rPr lang="en-US">
                <a:latin typeface="Calibri"/>
              </a:rPr>
              <a:pPr defTabSz="914400">
                <a:defRPr/>
              </a:pPr>
              <a:t>3/29/17</a:t>
            </a:fld>
            <a:endParaRPr lang="en-US" dirty="0">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latin typeface="Calibri"/>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12647B88-BDE2-43B3-B745-6A79B7B1D316}" type="slidenum">
              <a:rPr lang="en-US">
                <a:latin typeface="Calibri"/>
              </a:rPr>
              <a:pPr defTabSz="914400">
                <a:defRPr/>
              </a:pPr>
              <a:t>‹#›</a:t>
            </a:fld>
            <a:endParaRPr lang="en-US" dirty="0">
              <a:latin typeface="Calibri"/>
            </a:endParaRPr>
          </a:p>
        </p:txBody>
      </p:sp>
    </p:spTree>
    <p:extLst>
      <p:ext uri="{BB962C8B-B14F-4D97-AF65-F5344CB8AC3E}">
        <p14:creationId xmlns:p14="http://schemas.microsoft.com/office/powerpoint/2010/main" val="111739683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C96600CE-559B-487D-A55A-A987020B3448}" type="datetimeFigureOut">
              <a:rPr lang="en-US">
                <a:latin typeface="Calibri"/>
              </a:rPr>
              <a:pPr defTabSz="914400">
                <a:defRPr/>
              </a:pPr>
              <a:t>3/29/17</a:t>
            </a:fld>
            <a:endParaRPr lang="en-US" dirty="0">
              <a:latin typeface="Calibri"/>
            </a:endParaRPr>
          </a:p>
        </p:txBody>
      </p:sp>
      <p:sp>
        <p:nvSpPr>
          <p:cNvPr id="6" name="Footer Placeholder 5"/>
          <p:cNvSpPr>
            <a:spLocks noGrp="1"/>
          </p:cNvSpPr>
          <p:nvPr>
            <p:ph type="ftr" sz="quarter" idx="11"/>
          </p:nvPr>
        </p:nvSpPr>
        <p:spPr/>
        <p:txBody>
          <a:bodyPr/>
          <a:lstStyle>
            <a:lvl1pPr>
              <a:defRPr/>
            </a:lvl1pPr>
          </a:lstStyle>
          <a:p>
            <a:pPr>
              <a:defRPr/>
            </a:pPr>
            <a:endParaRPr lang="en-US" dirty="0">
              <a:latin typeface="Calibri"/>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2BB229B2-EABF-4225-AB9C-9477335C5DF0}" type="slidenum">
              <a:rPr lang="en-US">
                <a:latin typeface="Calibri"/>
              </a:rPr>
              <a:pPr defTabSz="914400">
                <a:defRPr/>
              </a:pPr>
              <a:t>‹#›</a:t>
            </a:fld>
            <a:endParaRPr lang="en-US" dirty="0">
              <a:latin typeface="Calibri"/>
            </a:endParaRPr>
          </a:p>
        </p:txBody>
      </p:sp>
    </p:spTree>
    <p:extLst>
      <p:ext uri="{BB962C8B-B14F-4D97-AF65-F5344CB8AC3E}">
        <p14:creationId xmlns:p14="http://schemas.microsoft.com/office/powerpoint/2010/main" val="13223668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FE34E137-0809-43CB-BAA5-5617FED5361F}" type="datetimeFigureOut">
              <a:rPr lang="en-US">
                <a:latin typeface="Calibri"/>
              </a:rPr>
              <a:pPr defTabSz="914400">
                <a:defRPr/>
              </a:pPr>
              <a:t>3/29/17</a:t>
            </a:fld>
            <a:endParaRPr lang="en-US" dirty="0">
              <a:latin typeface="Calibri"/>
            </a:endParaRPr>
          </a:p>
        </p:txBody>
      </p:sp>
      <p:sp>
        <p:nvSpPr>
          <p:cNvPr id="8" name="Footer Placeholder 7"/>
          <p:cNvSpPr>
            <a:spLocks noGrp="1"/>
          </p:cNvSpPr>
          <p:nvPr>
            <p:ph type="ftr" sz="quarter" idx="11"/>
          </p:nvPr>
        </p:nvSpPr>
        <p:spPr/>
        <p:txBody>
          <a:bodyPr/>
          <a:lstStyle>
            <a:lvl1pPr>
              <a:defRPr/>
            </a:lvl1pPr>
          </a:lstStyle>
          <a:p>
            <a:pPr>
              <a:defRPr/>
            </a:pPr>
            <a:endParaRPr lang="en-US" dirty="0">
              <a:latin typeface="Calibri"/>
            </a:endParaRPr>
          </a:p>
        </p:txBody>
      </p:sp>
      <p:sp>
        <p:nvSpPr>
          <p:cNvPr id="9" name="Slide Number Placeholder 8"/>
          <p:cNvSpPr>
            <a:spLocks noGrp="1"/>
          </p:cNvSpPr>
          <p:nvPr>
            <p:ph type="sldNum" sz="quarter" idx="12"/>
          </p:nvPr>
        </p:nvSpPr>
        <p:spPr>
          <a:xfrm>
            <a:off x="6553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2EB3A3EB-D0C2-4B61-8C9A-5616AF3D1DEA}" type="slidenum">
              <a:rPr lang="en-US">
                <a:latin typeface="Calibri"/>
              </a:rPr>
              <a:pPr defTabSz="914400">
                <a:defRPr/>
              </a:pPr>
              <a:t>‹#›</a:t>
            </a:fld>
            <a:endParaRPr lang="en-US" dirty="0">
              <a:latin typeface="Calibri"/>
            </a:endParaRPr>
          </a:p>
        </p:txBody>
      </p:sp>
    </p:spTree>
    <p:extLst>
      <p:ext uri="{BB962C8B-B14F-4D97-AF65-F5344CB8AC3E}">
        <p14:creationId xmlns:p14="http://schemas.microsoft.com/office/powerpoint/2010/main" val="2493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5EA4DDF-E463-1542-9D62-A2E926FD9FEB}" type="datetimeFigureOut">
              <a:rPr lang="en-US" smtClean="0">
                <a:latin typeface="Georgia"/>
              </a:rPr>
              <a:pPr/>
              <a:t>3/29/17</a:t>
            </a:fld>
            <a:endParaRPr lang="en-US" dirty="0">
              <a:latin typeface="Georgia"/>
            </a:endParaRPr>
          </a:p>
        </p:txBody>
      </p:sp>
      <p:sp>
        <p:nvSpPr>
          <p:cNvPr id="6" name="Footer Placeholder 5"/>
          <p:cNvSpPr>
            <a:spLocks noGrp="1"/>
          </p:cNvSpPr>
          <p:nvPr>
            <p:ph type="ftr" sz="quarter" idx="11"/>
          </p:nvPr>
        </p:nvSpPr>
        <p:spPr/>
        <p:txBody>
          <a:bodyPr/>
          <a:lstStyle/>
          <a:p>
            <a:endParaRPr lang="en-US" dirty="0">
              <a:latin typeface="Georgia"/>
            </a:endParaRPr>
          </a:p>
        </p:txBody>
      </p:sp>
      <p:sp>
        <p:nvSpPr>
          <p:cNvPr id="7" name="Slide Number Placeholder 6"/>
          <p:cNvSpPr>
            <a:spLocks noGrp="1"/>
          </p:cNvSpPr>
          <p:nvPr>
            <p:ph type="sldNum" sz="quarter" idx="12"/>
          </p:nvPr>
        </p:nvSpPr>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8" name="Straight Connector 7"/>
          <p:cNvSpPr>
            <a:spLocks noChangeShapeType="1"/>
          </p:cNvSpPr>
          <p:nvPr/>
        </p:nvSpPr>
        <p:spPr bwMode="auto">
          <a:xfrm flipV="1">
            <a:off x="4563104"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35471436"/>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5C18B51E-D9FE-45CD-B3A7-B913CA120139}" type="datetimeFigureOut">
              <a:rPr lang="en-US">
                <a:latin typeface="Calibri"/>
              </a:rPr>
              <a:pPr defTabSz="914400">
                <a:defRPr/>
              </a:pPr>
              <a:t>3/29/17</a:t>
            </a:fld>
            <a:endParaRPr lang="en-US" dirty="0">
              <a:latin typeface="Calibri"/>
            </a:endParaRPr>
          </a:p>
        </p:txBody>
      </p:sp>
      <p:sp>
        <p:nvSpPr>
          <p:cNvPr id="4" name="Footer Placeholder 3"/>
          <p:cNvSpPr>
            <a:spLocks noGrp="1"/>
          </p:cNvSpPr>
          <p:nvPr>
            <p:ph type="ftr" sz="quarter" idx="11"/>
          </p:nvPr>
        </p:nvSpPr>
        <p:spPr/>
        <p:txBody>
          <a:bodyPr/>
          <a:lstStyle>
            <a:lvl1pPr>
              <a:defRPr/>
            </a:lvl1pPr>
          </a:lstStyle>
          <a:p>
            <a:pPr>
              <a:defRPr/>
            </a:pPr>
            <a:endParaRPr lang="en-US" dirty="0">
              <a:latin typeface="Calibri"/>
            </a:endParaRPr>
          </a:p>
        </p:txBody>
      </p:sp>
      <p:sp>
        <p:nvSpPr>
          <p:cNvPr id="5" name="Slide Number Placeholder 4"/>
          <p:cNvSpPr>
            <a:spLocks noGrp="1"/>
          </p:cNvSpPr>
          <p:nvPr>
            <p:ph type="sldNum" sz="quarter" idx="12"/>
          </p:nvPr>
        </p:nvSpPr>
        <p:spPr>
          <a:xfrm>
            <a:off x="6553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59E99173-DA74-4523-923E-67C5522D2079}" type="slidenum">
              <a:rPr lang="en-US">
                <a:latin typeface="Calibri"/>
              </a:rPr>
              <a:pPr defTabSz="914400">
                <a:defRPr/>
              </a:pPr>
              <a:t>‹#›</a:t>
            </a:fld>
            <a:endParaRPr lang="en-US" dirty="0">
              <a:latin typeface="Calibri"/>
            </a:endParaRPr>
          </a:p>
        </p:txBody>
      </p:sp>
    </p:spTree>
    <p:extLst>
      <p:ext uri="{BB962C8B-B14F-4D97-AF65-F5344CB8AC3E}">
        <p14:creationId xmlns:p14="http://schemas.microsoft.com/office/powerpoint/2010/main" val="250256412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FA389982-6C87-4986-987B-BFB9E815E3B7}" type="datetimeFigureOut">
              <a:rPr lang="en-US">
                <a:latin typeface="Calibri"/>
              </a:rPr>
              <a:pPr defTabSz="914400">
                <a:defRPr/>
              </a:pPr>
              <a:t>3/29/17</a:t>
            </a:fld>
            <a:endParaRPr lang="en-US" dirty="0">
              <a:latin typeface="Calibri"/>
            </a:endParaRPr>
          </a:p>
        </p:txBody>
      </p:sp>
      <p:sp>
        <p:nvSpPr>
          <p:cNvPr id="3" name="Footer Placeholder 2"/>
          <p:cNvSpPr>
            <a:spLocks noGrp="1"/>
          </p:cNvSpPr>
          <p:nvPr>
            <p:ph type="ftr" sz="quarter" idx="11"/>
          </p:nvPr>
        </p:nvSpPr>
        <p:spPr/>
        <p:txBody>
          <a:bodyPr/>
          <a:lstStyle>
            <a:lvl1pPr>
              <a:defRPr/>
            </a:lvl1pPr>
          </a:lstStyle>
          <a:p>
            <a:pPr>
              <a:defRPr/>
            </a:pPr>
            <a:endParaRPr lang="en-US" dirty="0">
              <a:latin typeface="Calibri"/>
            </a:endParaRPr>
          </a:p>
        </p:txBody>
      </p:sp>
      <p:sp>
        <p:nvSpPr>
          <p:cNvPr id="4" name="Slide Number Placeholder 3"/>
          <p:cNvSpPr>
            <a:spLocks noGrp="1"/>
          </p:cNvSpPr>
          <p:nvPr>
            <p:ph type="sldNum" sz="quarter" idx="12"/>
          </p:nvPr>
        </p:nvSpPr>
        <p:spPr>
          <a:xfrm>
            <a:off x="6553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A7B54CF4-518B-4639-ABCC-46D59AF31741}" type="slidenum">
              <a:rPr lang="en-US">
                <a:latin typeface="Calibri"/>
              </a:rPr>
              <a:pPr defTabSz="914400">
                <a:defRPr/>
              </a:pPr>
              <a:t>‹#›</a:t>
            </a:fld>
            <a:endParaRPr lang="en-US" dirty="0">
              <a:latin typeface="Calibri"/>
            </a:endParaRPr>
          </a:p>
        </p:txBody>
      </p:sp>
    </p:spTree>
    <p:extLst>
      <p:ext uri="{BB962C8B-B14F-4D97-AF65-F5344CB8AC3E}">
        <p14:creationId xmlns:p14="http://schemas.microsoft.com/office/powerpoint/2010/main" val="9901512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4B00D2B6-80D7-4572-8998-2BF469C13910}" type="datetimeFigureOut">
              <a:rPr lang="en-US">
                <a:latin typeface="Calibri"/>
              </a:rPr>
              <a:pPr defTabSz="914400">
                <a:defRPr/>
              </a:pPr>
              <a:t>3/29/17</a:t>
            </a:fld>
            <a:endParaRPr lang="en-US" dirty="0">
              <a:latin typeface="Calibri"/>
            </a:endParaRPr>
          </a:p>
        </p:txBody>
      </p:sp>
      <p:sp>
        <p:nvSpPr>
          <p:cNvPr id="6" name="Footer Placeholder 5"/>
          <p:cNvSpPr>
            <a:spLocks noGrp="1"/>
          </p:cNvSpPr>
          <p:nvPr>
            <p:ph type="ftr" sz="quarter" idx="11"/>
          </p:nvPr>
        </p:nvSpPr>
        <p:spPr/>
        <p:txBody>
          <a:bodyPr/>
          <a:lstStyle>
            <a:lvl1pPr>
              <a:defRPr/>
            </a:lvl1pPr>
          </a:lstStyle>
          <a:p>
            <a:pPr>
              <a:defRPr/>
            </a:pPr>
            <a:endParaRPr lang="en-US" dirty="0">
              <a:latin typeface="Calibri"/>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ADAB234C-2EEB-4629-A898-B7236F585773}" type="slidenum">
              <a:rPr lang="en-US">
                <a:latin typeface="Calibri"/>
              </a:rPr>
              <a:pPr defTabSz="914400">
                <a:defRPr/>
              </a:pPr>
              <a:t>‹#›</a:t>
            </a:fld>
            <a:endParaRPr lang="en-US" dirty="0">
              <a:latin typeface="Calibri"/>
            </a:endParaRPr>
          </a:p>
        </p:txBody>
      </p:sp>
    </p:spTree>
    <p:extLst>
      <p:ext uri="{BB962C8B-B14F-4D97-AF65-F5344CB8AC3E}">
        <p14:creationId xmlns:p14="http://schemas.microsoft.com/office/powerpoint/2010/main" val="40581358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5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77143FD9-14C5-45EC-A707-625E5875EF89}" type="datetimeFigureOut">
              <a:rPr lang="en-US">
                <a:latin typeface="Calibri"/>
              </a:rPr>
              <a:pPr defTabSz="914400">
                <a:defRPr/>
              </a:pPr>
              <a:t>3/29/17</a:t>
            </a:fld>
            <a:endParaRPr lang="en-US" dirty="0">
              <a:latin typeface="Calibri"/>
            </a:endParaRPr>
          </a:p>
        </p:txBody>
      </p:sp>
      <p:sp>
        <p:nvSpPr>
          <p:cNvPr id="6" name="Footer Placeholder 5"/>
          <p:cNvSpPr>
            <a:spLocks noGrp="1"/>
          </p:cNvSpPr>
          <p:nvPr>
            <p:ph type="ftr" sz="quarter" idx="11"/>
          </p:nvPr>
        </p:nvSpPr>
        <p:spPr/>
        <p:txBody>
          <a:bodyPr/>
          <a:lstStyle>
            <a:lvl1pPr>
              <a:defRPr/>
            </a:lvl1pPr>
          </a:lstStyle>
          <a:p>
            <a:pPr>
              <a:defRPr/>
            </a:pPr>
            <a:endParaRPr lang="en-US" dirty="0">
              <a:latin typeface="Calibri"/>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EB52E5A8-A5FE-4286-A528-96EC7D56BA4B}" type="slidenum">
              <a:rPr lang="en-US">
                <a:latin typeface="Calibri"/>
              </a:rPr>
              <a:pPr defTabSz="914400">
                <a:defRPr/>
              </a:pPr>
              <a:t>‹#›</a:t>
            </a:fld>
            <a:endParaRPr lang="en-US" dirty="0">
              <a:latin typeface="Calibri"/>
            </a:endParaRPr>
          </a:p>
        </p:txBody>
      </p:sp>
    </p:spTree>
    <p:extLst>
      <p:ext uri="{BB962C8B-B14F-4D97-AF65-F5344CB8AC3E}">
        <p14:creationId xmlns:p14="http://schemas.microsoft.com/office/powerpoint/2010/main" val="10009763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D3ED4D9F-D76B-439E-A93E-C52144C2E3C5}" type="datetimeFigureOut">
              <a:rPr lang="en-US">
                <a:latin typeface="Calibri"/>
              </a:rPr>
              <a:pPr defTabSz="914400">
                <a:defRPr/>
              </a:pPr>
              <a:t>3/29/17</a:t>
            </a:fld>
            <a:endParaRPr lang="en-US" dirty="0">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latin typeface="Calibri"/>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D30B5FBD-3B51-42D5-84B6-F30B32D4CE80}" type="slidenum">
              <a:rPr lang="en-US">
                <a:latin typeface="Calibri"/>
              </a:rPr>
              <a:pPr defTabSz="914400">
                <a:defRPr/>
              </a:pPr>
              <a:t>‹#›</a:t>
            </a:fld>
            <a:endParaRPr lang="en-US" dirty="0">
              <a:latin typeface="Calibri"/>
            </a:endParaRPr>
          </a:p>
        </p:txBody>
      </p:sp>
    </p:spTree>
    <p:extLst>
      <p:ext uri="{BB962C8B-B14F-4D97-AF65-F5344CB8AC3E}">
        <p14:creationId xmlns:p14="http://schemas.microsoft.com/office/powerpoint/2010/main" val="12254058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7745CEE7-0A5B-478B-BB95-D590EB90B923}" type="datetimeFigureOut">
              <a:rPr lang="en-US">
                <a:latin typeface="Calibri"/>
              </a:rPr>
              <a:pPr defTabSz="914400">
                <a:defRPr/>
              </a:pPr>
              <a:t>3/29/17</a:t>
            </a:fld>
            <a:endParaRPr lang="en-US" dirty="0">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latin typeface="Calibri"/>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860726CE-FFF1-4632-BBBB-37454BEE172C}" type="slidenum">
              <a:rPr lang="en-US">
                <a:latin typeface="Calibri"/>
              </a:rPr>
              <a:pPr defTabSz="914400">
                <a:defRPr/>
              </a:pPr>
              <a:t>‹#›</a:t>
            </a:fld>
            <a:endParaRPr lang="en-US" dirty="0">
              <a:latin typeface="Calibri"/>
            </a:endParaRPr>
          </a:p>
        </p:txBody>
      </p:sp>
    </p:spTree>
    <p:extLst>
      <p:ext uri="{BB962C8B-B14F-4D97-AF65-F5344CB8AC3E}">
        <p14:creationId xmlns:p14="http://schemas.microsoft.com/office/powerpoint/2010/main" val="25511881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12420"/>
            <a:ext cx="2133600" cy="365125"/>
          </a:xfrm>
          <a:prstGeom prst="rect">
            <a:avLst/>
          </a:prstGeom>
        </p:spPr>
        <p:txBody>
          <a:bodyPr/>
          <a:lstStyle/>
          <a:p>
            <a:pPr defTabSz="914400"/>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latin typeface="Calibri"/>
            </a:endParaRPr>
          </a:p>
        </p:txBody>
      </p:sp>
      <p:sp>
        <p:nvSpPr>
          <p:cNvPr id="6" name="Slide Number Placeholder 5"/>
          <p:cNvSpPr>
            <a:spLocks noGrp="1"/>
          </p:cNvSpPr>
          <p:nvPr>
            <p:ph type="sldNum" sz="quarter" idx="12"/>
          </p:nvPr>
        </p:nvSpPr>
        <p:spPr>
          <a:xfrm>
            <a:off x="6553200" y="6312420"/>
            <a:ext cx="2133600" cy="365125"/>
          </a:xfrm>
          <a:prstGeom prst="rect">
            <a:avLst/>
          </a:prstGeom>
        </p:spPr>
        <p:txBody>
          <a:bodyPr/>
          <a:lstStyle/>
          <a:p>
            <a:pPr defTabSz="914400"/>
            <a:fld id="{DDA53B02-DBB3-4A46-A9DB-BAC20C0C6916}" type="slidenum">
              <a:rPr lang="en-US" smtClean="0">
                <a:solidFill>
                  <a:prstClr val="black">
                    <a:tint val="75000"/>
                  </a:prstClr>
                </a:solidFill>
                <a:latin typeface="Calibri"/>
              </a:rPr>
              <a:pPr defTabSz="914400"/>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67800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561"/>
          <a:stretch/>
        </p:blipFill>
        <p:spPr>
          <a:xfrm>
            <a:off x="0" y="17"/>
            <a:ext cx="9144000" cy="1210615"/>
          </a:xfrm>
          <a:prstGeom prst="rect">
            <a:avLst/>
          </a:prstGeom>
        </p:spPr>
      </p:pic>
      <p:sp>
        <p:nvSpPr>
          <p:cNvPr id="7" name="Title 1"/>
          <p:cNvSpPr>
            <a:spLocks noGrp="1"/>
          </p:cNvSpPr>
          <p:nvPr>
            <p:ph type="title"/>
          </p:nvPr>
        </p:nvSpPr>
        <p:spPr>
          <a:xfrm>
            <a:off x="457220" y="1386073"/>
            <a:ext cx="8408977" cy="1180971"/>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
        <p:nvSpPr>
          <p:cNvPr id="6" name="TextBox 5"/>
          <p:cNvSpPr txBox="1"/>
          <p:nvPr/>
        </p:nvSpPr>
        <p:spPr>
          <a:xfrm>
            <a:off x="457200" y="120203"/>
            <a:ext cx="6903076" cy="369332"/>
          </a:xfrm>
          <a:prstGeom prst="rect">
            <a:avLst/>
          </a:prstGeom>
          <a:noFill/>
        </p:spPr>
        <p:txBody>
          <a:bodyPr wrap="square" rtlCol="0">
            <a:spAutoFit/>
          </a:bodyPr>
          <a:lstStyle/>
          <a:p>
            <a:pPr defTabSz="914400" eaLnBrk="0" fontAlgn="base" hangingPunct="0">
              <a:spcBef>
                <a:spcPct val="0"/>
              </a:spcBef>
              <a:spcAft>
                <a:spcPct val="0"/>
              </a:spcAft>
            </a:pPr>
            <a:r>
              <a:rPr lang="en-US" b="1" dirty="0" smtClean="0">
                <a:solidFill>
                  <a:srgbClr val="FFFFFF">
                    <a:lumMod val="95000"/>
                  </a:srgb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7"/>
            <a:ext cx="9144000" cy="1210615"/>
          </a:xfrm>
          <a:prstGeom prst="rect">
            <a:avLst/>
          </a:prstGeom>
        </p:spPr>
      </p:pic>
      <p:sp>
        <p:nvSpPr>
          <p:cNvPr id="11" name="TextBox 10"/>
          <p:cNvSpPr txBox="1"/>
          <p:nvPr userDrawn="1"/>
        </p:nvSpPr>
        <p:spPr>
          <a:xfrm>
            <a:off x="457200" y="120203"/>
            <a:ext cx="6903076" cy="369332"/>
          </a:xfrm>
          <a:prstGeom prst="rect">
            <a:avLst/>
          </a:prstGeom>
          <a:noFill/>
        </p:spPr>
        <p:txBody>
          <a:bodyPr wrap="square" rtlCol="0">
            <a:spAutoFit/>
          </a:bodyPr>
          <a:lstStyle/>
          <a:p>
            <a:pPr defTabSz="914400" eaLnBrk="0" fontAlgn="base" hangingPunct="0">
              <a:spcBef>
                <a:spcPct val="0"/>
              </a:spcBef>
              <a:spcAft>
                <a:spcPct val="0"/>
              </a:spcAft>
            </a:pPr>
            <a:r>
              <a:rPr lang="en-US" b="1" dirty="0" smtClean="0">
                <a:solidFill>
                  <a:srgbClr val="FFFFFF">
                    <a:lumMod val="95000"/>
                  </a:srgb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1702933613"/>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20"/>
            <a:ext cx="9144000" cy="179165"/>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0"/>
            <a:ext cx="9144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8" y="6023492"/>
            <a:ext cx="890337" cy="689872"/>
          </a:xfrm>
          <a:prstGeom prst="rect">
            <a:avLst/>
          </a:prstGeom>
        </p:spPr>
      </p:pic>
    </p:spTree>
    <p:extLst>
      <p:ext uri="{BB962C8B-B14F-4D97-AF65-F5344CB8AC3E}">
        <p14:creationId xmlns:p14="http://schemas.microsoft.com/office/powerpoint/2010/main" val="416919967"/>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16"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0"/>
          </p:nvPr>
        </p:nvSpPr>
        <p:spPr>
          <a:xfrm>
            <a:off x="4807143"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6705603"/>
            <a:ext cx="9143196" cy="162732"/>
          </a:xfrm>
          <a:prstGeom prst="rect">
            <a:avLst/>
          </a:prstGeom>
        </p:spPr>
      </p:pic>
      <p:sp>
        <p:nvSpPr>
          <p:cNvPr id="6" name="Content Placeholder 2"/>
          <p:cNvSpPr>
            <a:spLocks noGrp="1"/>
          </p:cNvSpPr>
          <p:nvPr>
            <p:ph idx="10"/>
          </p:nvPr>
        </p:nvSpPr>
        <p:spPr>
          <a:xfrm>
            <a:off x="4807143"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3"/>
            <a:ext cx="9143196" cy="162732"/>
          </a:xfrm>
          <a:prstGeom prst="rect">
            <a:avLst/>
          </a:prstGeom>
        </p:spPr>
      </p:pic>
    </p:spTree>
    <p:extLst>
      <p:ext uri="{BB962C8B-B14F-4D97-AF65-F5344CB8AC3E}">
        <p14:creationId xmlns:p14="http://schemas.microsoft.com/office/powerpoint/2010/main" val="165692427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3" name="Text Placeholder 2"/>
          <p:cNvSpPr>
            <a:spLocks noGrp="1"/>
          </p:cNvSpPr>
          <p:nvPr>
            <p:ph type="body" idx="1"/>
          </p:nvPr>
        </p:nvSpPr>
        <p:spPr>
          <a:xfrm>
            <a:off x="301752" y="1524012"/>
            <a:ext cx="4040188" cy="732975"/>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8" name="Footer Placeholder 7"/>
          <p:cNvSpPr>
            <a:spLocks noGrp="1"/>
          </p:cNvSpPr>
          <p:nvPr>
            <p:ph type="ftr" sz="quarter" idx="11"/>
          </p:nvPr>
        </p:nvSpPr>
        <p:spPr>
          <a:xfrm>
            <a:off x="304800" y="6409944"/>
            <a:ext cx="3581400" cy="365760"/>
          </a:xfrm>
        </p:spPr>
        <p:txBody>
          <a:bodyPr/>
          <a:lstStyle/>
          <a:p>
            <a:endParaRPr lang="en-US" dirty="0">
              <a:latin typeface="Georgia"/>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91589104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3" y="4467097"/>
            <a:ext cx="8294913"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smtClean="0"/>
              <a:t>Click to edit Master title style</a:t>
            </a:r>
            <a:endParaRPr lang="en-US" dirty="0"/>
          </a:p>
        </p:txBody>
      </p:sp>
      <p:sp>
        <p:nvSpPr>
          <p:cNvPr id="5" name="Text Placeholder 2"/>
          <p:cNvSpPr>
            <a:spLocks noGrp="1"/>
          </p:cNvSpPr>
          <p:nvPr>
            <p:ph type="body" idx="1"/>
          </p:nvPr>
        </p:nvSpPr>
        <p:spPr>
          <a:xfrm>
            <a:off x="457201" y="5900928"/>
            <a:ext cx="77724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50650873"/>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7"/>
            <a:ext cx="9144000" cy="1210615"/>
          </a:xfrm>
          <a:prstGeom prst="rect">
            <a:avLst/>
          </a:prstGeom>
        </p:spPr>
      </p:pic>
      <p:sp>
        <p:nvSpPr>
          <p:cNvPr id="7" name="Title 1"/>
          <p:cNvSpPr>
            <a:spLocks noGrp="1"/>
          </p:cNvSpPr>
          <p:nvPr>
            <p:ph type="title"/>
          </p:nvPr>
        </p:nvSpPr>
        <p:spPr>
          <a:xfrm>
            <a:off x="457220" y="1386073"/>
            <a:ext cx="8408977" cy="1180971"/>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120203"/>
            <a:ext cx="6903076" cy="369332"/>
          </a:xfrm>
          <a:prstGeom prst="rect">
            <a:avLst/>
          </a:prstGeom>
          <a:noFill/>
        </p:spPr>
        <p:txBody>
          <a:bodyPr wrap="square" rtlCol="0">
            <a:spAutoFit/>
          </a:bodyPr>
          <a:lstStyle/>
          <a:p>
            <a:pPr defTabSz="914400" eaLnBrk="0" fontAlgn="base" hangingPunct="0">
              <a:spcBef>
                <a:spcPct val="0"/>
              </a:spcBef>
              <a:spcAft>
                <a:spcPct val="0"/>
              </a:spcAft>
            </a:pPr>
            <a:r>
              <a:rPr lang="en-US" b="1" dirty="0" smtClean="0">
                <a:solidFill>
                  <a:srgbClr val="FFFFFF">
                    <a:lumMod val="95000"/>
                  </a:srgb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175172589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0"/>
            <a:ext cx="9144000" cy="179165"/>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8" y="6023492"/>
            <a:ext cx="890337" cy="689872"/>
          </a:xfrm>
          <a:prstGeom prst="rect">
            <a:avLst/>
          </a:prstGeom>
        </p:spPr>
      </p:pic>
    </p:spTree>
    <p:extLst>
      <p:ext uri="{BB962C8B-B14F-4D97-AF65-F5344CB8AC3E}">
        <p14:creationId xmlns:p14="http://schemas.microsoft.com/office/powerpoint/2010/main" val="3215413332"/>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16"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43"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3"/>
            <a:ext cx="9143196" cy="162732"/>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8" y="6023492"/>
            <a:ext cx="890337" cy="689872"/>
          </a:xfrm>
          <a:prstGeom prst="rect">
            <a:avLst/>
          </a:prstGeom>
        </p:spPr>
      </p:pic>
    </p:spTree>
    <p:extLst>
      <p:ext uri="{BB962C8B-B14F-4D97-AF65-F5344CB8AC3E}">
        <p14:creationId xmlns:p14="http://schemas.microsoft.com/office/powerpoint/2010/main" val="1500817082"/>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3" y="4467097"/>
            <a:ext cx="8294913"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5900928"/>
            <a:ext cx="77724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8" y="6023492"/>
            <a:ext cx="890337" cy="689872"/>
          </a:xfrm>
          <a:prstGeom prst="rect">
            <a:avLst/>
          </a:prstGeom>
        </p:spPr>
      </p:pic>
    </p:spTree>
    <p:extLst>
      <p:ext uri="{BB962C8B-B14F-4D97-AF65-F5344CB8AC3E}">
        <p14:creationId xmlns:p14="http://schemas.microsoft.com/office/powerpoint/2010/main" val="4256094068"/>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24"/>
            <a:ext cx="9148928" cy="1178193"/>
          </a:xfrm>
          <a:prstGeom prst="rect">
            <a:avLst/>
          </a:prstGeom>
        </p:spPr>
      </p:pic>
      <p:sp>
        <p:nvSpPr>
          <p:cNvPr id="3" name="TextBox 2"/>
          <p:cNvSpPr txBox="1"/>
          <p:nvPr userDrawn="1"/>
        </p:nvSpPr>
        <p:spPr>
          <a:xfrm>
            <a:off x="127240" y="3662449"/>
            <a:ext cx="6639341" cy="1384995"/>
          </a:xfrm>
          <a:prstGeom prst="rect">
            <a:avLst/>
          </a:prstGeom>
          <a:noFill/>
        </p:spPr>
        <p:txBody>
          <a:bodyPr wrap="square" rtlCol="0">
            <a:spAutoFit/>
          </a:bodyPr>
          <a:lstStyle/>
          <a:p>
            <a:pPr defTabSz="914400" eaLnBrk="0" fontAlgn="base" hangingPunct="0">
              <a:spcBef>
                <a:spcPct val="0"/>
              </a:spcBef>
              <a:spcAft>
                <a:spcPct val="0"/>
              </a:spcAft>
            </a:pPr>
            <a:r>
              <a:rPr lang="en-US" sz="1200" dirty="0" smtClean="0">
                <a:solidFill>
                  <a:srgbClr val="695E4A"/>
                </a:solidFill>
                <a:latin typeface="Calibri" panose="020F0502020204030204" pitchFamily="34" charset="0"/>
              </a:rPr>
              <a:t>For more information, contact CDC</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1-800-CDC-INFO (232-4636)</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TTY:  1-888-232-6348    www.cdc.gov</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4018404370"/>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676400"/>
            <a:ext cx="8229600" cy="1676400"/>
          </a:xfrm>
          <a:prstGeom prst="rect">
            <a:avLst/>
          </a:prstGeom>
        </p:spPr>
        <p:txBody>
          <a:bodyPr/>
          <a:lstStyle>
            <a:lvl1pPr>
              <a:lnSpc>
                <a:spcPct val="100000"/>
              </a:lnSpc>
              <a:defRPr sz="2700" b="1" baseline="0">
                <a:solidFill>
                  <a:schemeClr val="bg1"/>
                </a:solidFill>
                <a:effectLst/>
              </a:defRPr>
            </a:lvl1pPr>
          </a:lstStyle>
          <a:p>
            <a:r>
              <a:rPr lang="en-US" dirty="0" smtClean="0"/>
              <a:t>Title of Presentation – Myriad Pro</a:t>
            </a:r>
            <a:br>
              <a:rPr lang="en-US" dirty="0" smtClean="0"/>
            </a:br>
            <a:r>
              <a:rPr lang="en-US" dirty="0" smtClean="0"/>
              <a:t> Bold, Shadow 36pt</a:t>
            </a:r>
            <a:endParaRPr lang="en-US" dirty="0"/>
          </a:p>
        </p:txBody>
      </p:sp>
    </p:spTree>
    <p:extLst>
      <p:ext uri="{BB962C8B-B14F-4D97-AF65-F5344CB8AC3E}">
        <p14:creationId xmlns:p14="http://schemas.microsoft.com/office/powerpoint/2010/main" val="394007289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nSpc>
                <a:spcPts val="2250"/>
              </a:lnSpc>
              <a:defRPr sz="2400" b="1" baseline="0">
                <a:solidFill>
                  <a:schemeClr val="bg1"/>
                </a:solidFill>
                <a:effectLst>
                  <a:outerShdw blurRad="38100" dist="38100" dir="2700000" algn="tl">
                    <a:srgbClr val="000000">
                      <a:alpha val="43137"/>
                    </a:srgbClr>
                  </a:outerShdw>
                </a:effectLst>
              </a:defRPr>
            </a:lvl1pPr>
          </a:lstStyle>
          <a:p>
            <a:r>
              <a:rPr lang="en-US" dirty="0" smtClean="0"/>
              <a:t>Headline – Myriad Pro, Bold, Shadow, 32pt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100" b="1" baseline="0">
                <a:solidFill>
                  <a:schemeClr val="bg2"/>
                </a:solidFill>
                <a:effectLst>
                  <a:outerShdw blurRad="38100" dist="38100" dir="2700000" algn="tl">
                    <a:srgbClr val="000000">
                      <a:alpha val="43137"/>
                    </a:srgbClr>
                  </a:outerShdw>
                </a:effectLst>
              </a:defRPr>
            </a:lvl1pPr>
            <a:lvl2pPr>
              <a:buClr>
                <a:schemeClr val="bg1"/>
              </a:buClr>
              <a:buSzPct val="100000"/>
              <a:buFont typeface="Wingdings" pitchFamily="2" charset="2"/>
              <a:buChar char="§"/>
              <a:defRPr sz="2100">
                <a:solidFill>
                  <a:schemeClr val="bg2"/>
                </a:solidFill>
                <a:effectLst>
                  <a:outerShdw blurRad="38100" dist="38100" dir="2700000" algn="tl">
                    <a:srgbClr val="000000">
                      <a:alpha val="43137"/>
                    </a:srgbClr>
                  </a:outerShdw>
                </a:effectLst>
              </a:defRPr>
            </a:lvl2pPr>
            <a:lvl3pPr>
              <a:buClr>
                <a:schemeClr val="bg1"/>
              </a:buClr>
              <a:buSzPct val="100000"/>
              <a:buFont typeface="Arial" pitchFamily="34" charset="0"/>
              <a:buChar char="•"/>
              <a:defRPr sz="2100">
                <a:solidFill>
                  <a:schemeClr val="bg2"/>
                </a:solidFill>
                <a:effectLst>
                  <a:outerShdw blurRad="38100" dist="38100" dir="2700000" algn="tl">
                    <a:srgbClr val="000000">
                      <a:alpha val="43137"/>
                    </a:srgbClr>
                  </a:outerShdw>
                </a:effectLst>
              </a:defRPr>
            </a:lvl3pPr>
            <a:lvl4pPr>
              <a:buClr>
                <a:schemeClr val="bg1"/>
              </a:buClr>
              <a:buSzPct val="70000"/>
              <a:buFont typeface="Courier New" pitchFamily="49" charset="0"/>
              <a:buChar char="o"/>
              <a:defRPr sz="2100" baseline="0">
                <a:solidFill>
                  <a:schemeClr val="bg2"/>
                </a:solidFill>
                <a:effectLst>
                  <a:outerShdw blurRad="38100" dist="38100" dir="2700000" algn="tl">
                    <a:srgbClr val="000000">
                      <a:alpha val="43137"/>
                    </a:srgbClr>
                  </a:outerShdw>
                </a:effectLst>
              </a:defRPr>
            </a:lvl4pPr>
            <a:lvl5pPr>
              <a:buClr>
                <a:schemeClr val="bg1"/>
              </a:buClr>
              <a:buSzPct val="70000"/>
              <a:buFont typeface="Arial" pitchFamily="34" charset="0"/>
              <a:buChar char="•"/>
              <a:defRPr sz="2100">
                <a:solidFill>
                  <a:schemeClr val="bg2"/>
                </a:solidFill>
                <a:effectLst>
                  <a:outerShdw blurRad="38100" dist="38100" dir="2700000" algn="tl">
                    <a:srgbClr val="000000">
                      <a:alpha val="43137"/>
                    </a:srgbClr>
                  </a:outerShdw>
                </a:effectLst>
              </a:defRPr>
            </a:lvl5pPr>
          </a:lstStyle>
          <a:p>
            <a:pPr lvl="0"/>
            <a:r>
              <a:rPr lang="en-US" dirty="0" smtClean="0"/>
              <a:t>First level – Myriad Pro, Bold, 28pt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825"/>
              </a:lnSpc>
              <a:buNone/>
              <a:defRPr sz="675" baseline="0">
                <a:solidFill>
                  <a:schemeClr val="tx2"/>
                </a:solidFill>
                <a:effectLst>
                  <a:outerShdw blurRad="38100" dist="38100" dir="2700000" algn="tl">
                    <a:srgbClr val="000000">
                      <a:alpha val="43137"/>
                    </a:srgbClr>
                  </a:outerShdw>
                </a:effectLs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9 pt</a:t>
            </a:r>
            <a:endParaRPr lang="en-US" dirty="0"/>
          </a:p>
        </p:txBody>
      </p:sp>
    </p:spTree>
    <p:extLst>
      <p:ext uri="{BB962C8B-B14F-4D97-AF65-F5344CB8AC3E}">
        <p14:creationId xmlns:p14="http://schemas.microsoft.com/office/powerpoint/2010/main" val="57798215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561"/>
          <a:stretch/>
        </p:blipFill>
        <p:spPr>
          <a:xfrm>
            <a:off x="0" y="14"/>
            <a:ext cx="9144000" cy="1210615"/>
          </a:xfrm>
          <a:prstGeom prst="rect">
            <a:avLst/>
          </a:prstGeom>
        </p:spPr>
      </p:pic>
      <p:sp>
        <p:nvSpPr>
          <p:cNvPr id="7" name="Title 1"/>
          <p:cNvSpPr>
            <a:spLocks noGrp="1"/>
          </p:cNvSpPr>
          <p:nvPr>
            <p:ph type="title"/>
          </p:nvPr>
        </p:nvSpPr>
        <p:spPr>
          <a:xfrm>
            <a:off x="457220" y="1386073"/>
            <a:ext cx="8408977" cy="1180971"/>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
        <p:nvSpPr>
          <p:cNvPr id="6" name="TextBox 5"/>
          <p:cNvSpPr txBox="1"/>
          <p:nvPr/>
        </p:nvSpPr>
        <p:spPr>
          <a:xfrm>
            <a:off x="457200" y="120203"/>
            <a:ext cx="6903076" cy="369332"/>
          </a:xfrm>
          <a:prstGeom prst="rect">
            <a:avLst/>
          </a:prstGeom>
          <a:noFill/>
        </p:spPr>
        <p:txBody>
          <a:bodyPr wrap="square" rtlCol="0">
            <a:spAutoFit/>
          </a:bodyPr>
          <a:lstStyle/>
          <a:p>
            <a:pPr defTabSz="914400" eaLnBrk="0" fontAlgn="base" hangingPunct="0">
              <a:spcBef>
                <a:spcPct val="0"/>
              </a:spcBef>
              <a:spcAft>
                <a:spcPct val="0"/>
              </a:spcAft>
            </a:pPr>
            <a:r>
              <a:rPr lang="en-US" b="1" dirty="0" smtClean="0">
                <a:solidFill>
                  <a:srgbClr val="FFFFFF">
                    <a:lumMod val="95000"/>
                  </a:srgb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4"/>
            <a:ext cx="9144000" cy="1210615"/>
          </a:xfrm>
          <a:prstGeom prst="rect">
            <a:avLst/>
          </a:prstGeom>
        </p:spPr>
      </p:pic>
      <p:sp>
        <p:nvSpPr>
          <p:cNvPr id="11" name="TextBox 10"/>
          <p:cNvSpPr txBox="1"/>
          <p:nvPr userDrawn="1"/>
        </p:nvSpPr>
        <p:spPr>
          <a:xfrm>
            <a:off x="457200" y="120203"/>
            <a:ext cx="6903076" cy="369332"/>
          </a:xfrm>
          <a:prstGeom prst="rect">
            <a:avLst/>
          </a:prstGeom>
          <a:noFill/>
        </p:spPr>
        <p:txBody>
          <a:bodyPr wrap="square" rtlCol="0">
            <a:spAutoFit/>
          </a:bodyPr>
          <a:lstStyle/>
          <a:p>
            <a:pPr defTabSz="914400" eaLnBrk="0" fontAlgn="base" hangingPunct="0">
              <a:spcBef>
                <a:spcPct val="0"/>
              </a:spcBef>
              <a:spcAft>
                <a:spcPct val="0"/>
              </a:spcAft>
            </a:pPr>
            <a:r>
              <a:rPr lang="en-US" b="1" dirty="0" smtClean="0">
                <a:solidFill>
                  <a:srgbClr val="FFFFFF">
                    <a:lumMod val="95000"/>
                  </a:srgb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2001953312"/>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20"/>
            <a:ext cx="9144000" cy="179165"/>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0"/>
            <a:ext cx="9144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8" y="6023492"/>
            <a:ext cx="890337" cy="689872"/>
          </a:xfrm>
          <a:prstGeom prst="rect">
            <a:avLst/>
          </a:prstGeom>
        </p:spPr>
      </p:pic>
    </p:spTree>
    <p:extLst>
      <p:ext uri="{BB962C8B-B14F-4D97-AF65-F5344CB8AC3E}">
        <p14:creationId xmlns:p14="http://schemas.microsoft.com/office/powerpoint/2010/main" val="147215783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4" name="Footer Placeholder 3"/>
          <p:cNvSpPr>
            <a:spLocks noGrp="1"/>
          </p:cNvSpPr>
          <p:nvPr>
            <p:ph type="ftr" sz="quarter" idx="11"/>
          </p:nvPr>
        </p:nvSpPr>
        <p:spPr/>
        <p:txBody>
          <a:bodyPr/>
          <a:lstStyle/>
          <a:p>
            <a:endParaRPr lang="en-US" dirty="0">
              <a:latin typeface="Georgia"/>
            </a:endParaRPr>
          </a:p>
        </p:txBody>
      </p:sp>
      <p:sp>
        <p:nvSpPr>
          <p:cNvPr id="5" name="Slide Number Placeholder 4"/>
          <p:cNvSpPr>
            <a:spLocks noGrp="1"/>
          </p:cNvSpPr>
          <p:nvPr>
            <p:ph type="sldNum" sz="quarter" idx="12"/>
          </p:nvPr>
        </p:nvSpPr>
        <p:spPr>
          <a:xfrm>
            <a:off x="4343400" y="1036020"/>
            <a:ext cx="457200" cy="441325"/>
          </a:xfrm>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Tree>
    <p:extLst>
      <p:ext uri="{BB962C8B-B14F-4D97-AF65-F5344CB8AC3E}">
        <p14:creationId xmlns:p14="http://schemas.microsoft.com/office/powerpoint/2010/main" val="41900445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16"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0"/>
          </p:nvPr>
        </p:nvSpPr>
        <p:spPr>
          <a:xfrm>
            <a:off x="4807143"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6705603"/>
            <a:ext cx="9143196" cy="162732"/>
          </a:xfrm>
          <a:prstGeom prst="rect">
            <a:avLst/>
          </a:prstGeom>
        </p:spPr>
      </p:pic>
      <p:sp>
        <p:nvSpPr>
          <p:cNvPr id="6" name="Content Placeholder 2"/>
          <p:cNvSpPr>
            <a:spLocks noGrp="1"/>
          </p:cNvSpPr>
          <p:nvPr>
            <p:ph idx="10"/>
          </p:nvPr>
        </p:nvSpPr>
        <p:spPr>
          <a:xfrm>
            <a:off x="4807143"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3"/>
            <a:ext cx="9143196" cy="162732"/>
          </a:xfrm>
          <a:prstGeom prst="rect">
            <a:avLst/>
          </a:prstGeom>
        </p:spPr>
      </p:pic>
    </p:spTree>
    <p:extLst>
      <p:ext uri="{BB962C8B-B14F-4D97-AF65-F5344CB8AC3E}">
        <p14:creationId xmlns:p14="http://schemas.microsoft.com/office/powerpoint/2010/main" val="1553157864"/>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3" y="4467097"/>
            <a:ext cx="8294913"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smtClean="0"/>
              <a:t>Click to edit Master title style</a:t>
            </a:r>
            <a:endParaRPr lang="en-US" dirty="0"/>
          </a:p>
        </p:txBody>
      </p:sp>
      <p:sp>
        <p:nvSpPr>
          <p:cNvPr id="5" name="Text Placeholder 2"/>
          <p:cNvSpPr>
            <a:spLocks noGrp="1"/>
          </p:cNvSpPr>
          <p:nvPr>
            <p:ph type="body" idx="1"/>
          </p:nvPr>
        </p:nvSpPr>
        <p:spPr>
          <a:xfrm>
            <a:off x="457201" y="5900928"/>
            <a:ext cx="77724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17278205"/>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561"/>
          <a:stretch/>
        </p:blipFill>
        <p:spPr>
          <a:xfrm>
            <a:off x="0" y="11"/>
            <a:ext cx="9144000" cy="1210615"/>
          </a:xfrm>
          <a:prstGeom prst="rect">
            <a:avLst/>
          </a:prstGeom>
        </p:spPr>
      </p:pic>
      <p:sp>
        <p:nvSpPr>
          <p:cNvPr id="7" name="Title 1"/>
          <p:cNvSpPr>
            <a:spLocks noGrp="1"/>
          </p:cNvSpPr>
          <p:nvPr>
            <p:ph type="title"/>
          </p:nvPr>
        </p:nvSpPr>
        <p:spPr>
          <a:xfrm>
            <a:off x="457216" y="1386073"/>
            <a:ext cx="8408977" cy="1180971"/>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
        <p:nvSpPr>
          <p:cNvPr id="6" name="TextBox 5"/>
          <p:cNvSpPr txBox="1"/>
          <p:nvPr/>
        </p:nvSpPr>
        <p:spPr>
          <a:xfrm>
            <a:off x="457200" y="120203"/>
            <a:ext cx="6903076" cy="369332"/>
          </a:xfrm>
          <a:prstGeom prst="rect">
            <a:avLst/>
          </a:prstGeom>
          <a:noFill/>
        </p:spPr>
        <p:txBody>
          <a:bodyPr wrap="square" rtlCol="0">
            <a:spAutoFit/>
          </a:bodyPr>
          <a:lstStyle/>
          <a:p>
            <a:pPr defTabSz="914400" eaLnBrk="0" fontAlgn="base" hangingPunct="0">
              <a:spcBef>
                <a:spcPct val="0"/>
              </a:spcBef>
              <a:spcAft>
                <a:spcPct val="0"/>
              </a:spcAft>
            </a:pPr>
            <a:r>
              <a:rPr lang="en-US" b="1" dirty="0" smtClean="0">
                <a:solidFill>
                  <a:srgbClr val="FFFFFF">
                    <a:lumMod val="95000"/>
                  </a:srgb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1"/>
            <a:ext cx="9144000" cy="1210615"/>
          </a:xfrm>
          <a:prstGeom prst="rect">
            <a:avLst/>
          </a:prstGeom>
        </p:spPr>
      </p:pic>
      <p:sp>
        <p:nvSpPr>
          <p:cNvPr id="11" name="TextBox 10"/>
          <p:cNvSpPr txBox="1"/>
          <p:nvPr userDrawn="1"/>
        </p:nvSpPr>
        <p:spPr>
          <a:xfrm>
            <a:off x="457200" y="120203"/>
            <a:ext cx="6903076" cy="369332"/>
          </a:xfrm>
          <a:prstGeom prst="rect">
            <a:avLst/>
          </a:prstGeom>
          <a:noFill/>
        </p:spPr>
        <p:txBody>
          <a:bodyPr wrap="square" rtlCol="0">
            <a:spAutoFit/>
          </a:bodyPr>
          <a:lstStyle/>
          <a:p>
            <a:pPr defTabSz="914400" eaLnBrk="0" fontAlgn="base" hangingPunct="0">
              <a:spcBef>
                <a:spcPct val="0"/>
              </a:spcBef>
              <a:spcAft>
                <a:spcPct val="0"/>
              </a:spcAft>
            </a:pPr>
            <a:r>
              <a:rPr lang="en-US" b="1" dirty="0" smtClean="0">
                <a:solidFill>
                  <a:srgbClr val="FFFFFF">
                    <a:lumMod val="95000"/>
                  </a:srgb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3814238284"/>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20"/>
            <a:ext cx="9144000" cy="179165"/>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0"/>
            <a:ext cx="9144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8" y="6023492"/>
            <a:ext cx="890337" cy="689872"/>
          </a:xfrm>
          <a:prstGeom prst="rect">
            <a:avLst/>
          </a:prstGeom>
        </p:spPr>
      </p:pic>
    </p:spTree>
    <p:extLst>
      <p:ext uri="{BB962C8B-B14F-4D97-AF65-F5344CB8AC3E}">
        <p14:creationId xmlns:p14="http://schemas.microsoft.com/office/powerpoint/2010/main" val="214408307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16"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0"/>
          </p:nvPr>
        </p:nvSpPr>
        <p:spPr>
          <a:xfrm>
            <a:off x="4807143"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6705603"/>
            <a:ext cx="9143196" cy="162732"/>
          </a:xfrm>
          <a:prstGeom prst="rect">
            <a:avLst/>
          </a:prstGeom>
        </p:spPr>
      </p:pic>
      <p:sp>
        <p:nvSpPr>
          <p:cNvPr id="6" name="Content Placeholder 2"/>
          <p:cNvSpPr>
            <a:spLocks noGrp="1"/>
          </p:cNvSpPr>
          <p:nvPr>
            <p:ph idx="10"/>
          </p:nvPr>
        </p:nvSpPr>
        <p:spPr>
          <a:xfrm>
            <a:off x="4807143"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3"/>
            <a:ext cx="9143196" cy="162732"/>
          </a:xfrm>
          <a:prstGeom prst="rect">
            <a:avLst/>
          </a:prstGeom>
        </p:spPr>
      </p:pic>
    </p:spTree>
    <p:extLst>
      <p:ext uri="{BB962C8B-B14F-4D97-AF65-F5344CB8AC3E}">
        <p14:creationId xmlns:p14="http://schemas.microsoft.com/office/powerpoint/2010/main" val="1183809131"/>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3" y="4467097"/>
            <a:ext cx="8294913"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smtClean="0"/>
              <a:t>Click to edit Master title style</a:t>
            </a:r>
            <a:endParaRPr lang="en-US" dirty="0"/>
          </a:p>
        </p:txBody>
      </p:sp>
      <p:sp>
        <p:nvSpPr>
          <p:cNvPr id="5" name="Text Placeholder 2"/>
          <p:cNvSpPr>
            <a:spLocks noGrp="1"/>
          </p:cNvSpPr>
          <p:nvPr>
            <p:ph type="body" idx="1"/>
          </p:nvPr>
        </p:nvSpPr>
        <p:spPr>
          <a:xfrm>
            <a:off x="457201" y="5900928"/>
            <a:ext cx="77724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9692495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561"/>
          <a:stretch/>
        </p:blipFill>
        <p:spPr>
          <a:xfrm>
            <a:off x="0" y="7"/>
            <a:ext cx="9144000" cy="1210615"/>
          </a:xfrm>
          <a:prstGeom prst="rect">
            <a:avLst/>
          </a:prstGeom>
        </p:spPr>
      </p:pic>
      <p:sp>
        <p:nvSpPr>
          <p:cNvPr id="7" name="Title 1"/>
          <p:cNvSpPr>
            <a:spLocks noGrp="1"/>
          </p:cNvSpPr>
          <p:nvPr>
            <p:ph type="title"/>
          </p:nvPr>
        </p:nvSpPr>
        <p:spPr>
          <a:xfrm>
            <a:off x="457210" y="1386073"/>
            <a:ext cx="8408977" cy="1180971"/>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
        <p:nvSpPr>
          <p:cNvPr id="6" name="TextBox 5"/>
          <p:cNvSpPr txBox="1"/>
          <p:nvPr/>
        </p:nvSpPr>
        <p:spPr>
          <a:xfrm>
            <a:off x="457200" y="120203"/>
            <a:ext cx="6903076" cy="369332"/>
          </a:xfrm>
          <a:prstGeom prst="rect">
            <a:avLst/>
          </a:prstGeom>
          <a:noFill/>
        </p:spPr>
        <p:txBody>
          <a:bodyPr wrap="square" rtlCol="0">
            <a:spAutoFit/>
          </a:bodyPr>
          <a:lstStyle/>
          <a:p>
            <a:pPr defTabSz="914400" eaLnBrk="0" fontAlgn="base" hangingPunct="0">
              <a:spcBef>
                <a:spcPct val="0"/>
              </a:spcBef>
              <a:spcAft>
                <a:spcPct val="0"/>
              </a:spcAft>
            </a:pPr>
            <a:r>
              <a:rPr lang="en-US" b="1" dirty="0" smtClean="0">
                <a:solidFill>
                  <a:srgbClr val="FFFFFF">
                    <a:lumMod val="95000"/>
                  </a:srgb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7"/>
            <a:ext cx="9144000" cy="1210615"/>
          </a:xfrm>
          <a:prstGeom prst="rect">
            <a:avLst/>
          </a:prstGeom>
        </p:spPr>
      </p:pic>
      <p:sp>
        <p:nvSpPr>
          <p:cNvPr id="11" name="TextBox 10"/>
          <p:cNvSpPr txBox="1"/>
          <p:nvPr userDrawn="1"/>
        </p:nvSpPr>
        <p:spPr>
          <a:xfrm>
            <a:off x="457200" y="120203"/>
            <a:ext cx="6903076" cy="369332"/>
          </a:xfrm>
          <a:prstGeom prst="rect">
            <a:avLst/>
          </a:prstGeom>
          <a:noFill/>
        </p:spPr>
        <p:txBody>
          <a:bodyPr wrap="square" rtlCol="0">
            <a:spAutoFit/>
          </a:bodyPr>
          <a:lstStyle/>
          <a:p>
            <a:pPr defTabSz="914400" eaLnBrk="0" fontAlgn="base" hangingPunct="0">
              <a:spcBef>
                <a:spcPct val="0"/>
              </a:spcBef>
              <a:spcAft>
                <a:spcPct val="0"/>
              </a:spcAft>
            </a:pPr>
            <a:r>
              <a:rPr lang="en-US" b="1" dirty="0" smtClean="0">
                <a:solidFill>
                  <a:srgbClr val="FFFFFF">
                    <a:lumMod val="95000"/>
                  </a:srgb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287595186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20"/>
            <a:ext cx="9144000" cy="179165"/>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0"/>
            <a:ext cx="9144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8" y="6023492"/>
            <a:ext cx="890337" cy="689872"/>
          </a:xfrm>
          <a:prstGeom prst="rect">
            <a:avLst/>
          </a:prstGeom>
        </p:spPr>
      </p:pic>
    </p:spTree>
    <p:extLst>
      <p:ext uri="{BB962C8B-B14F-4D97-AF65-F5344CB8AC3E}">
        <p14:creationId xmlns:p14="http://schemas.microsoft.com/office/powerpoint/2010/main" val="755801402"/>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11"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0"/>
          </p:nvPr>
        </p:nvSpPr>
        <p:spPr>
          <a:xfrm>
            <a:off x="4807142"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6705603"/>
            <a:ext cx="9143196" cy="162732"/>
          </a:xfrm>
          <a:prstGeom prst="rect">
            <a:avLst/>
          </a:prstGeom>
        </p:spPr>
      </p:pic>
      <p:sp>
        <p:nvSpPr>
          <p:cNvPr id="6" name="Content Placeholder 2"/>
          <p:cNvSpPr>
            <a:spLocks noGrp="1"/>
          </p:cNvSpPr>
          <p:nvPr>
            <p:ph idx="10"/>
          </p:nvPr>
        </p:nvSpPr>
        <p:spPr>
          <a:xfrm>
            <a:off x="4807142"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3"/>
            <a:ext cx="9143196" cy="162732"/>
          </a:xfrm>
          <a:prstGeom prst="rect">
            <a:avLst/>
          </a:prstGeom>
        </p:spPr>
      </p:pic>
    </p:spTree>
    <p:extLst>
      <p:ext uri="{BB962C8B-B14F-4D97-AF65-F5344CB8AC3E}">
        <p14:creationId xmlns:p14="http://schemas.microsoft.com/office/powerpoint/2010/main" val="2813983808"/>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3" y="4467097"/>
            <a:ext cx="8294913"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smtClean="0"/>
              <a:t>Click to edit Master title style</a:t>
            </a:r>
            <a:endParaRPr lang="en-US" dirty="0"/>
          </a:p>
        </p:txBody>
      </p:sp>
      <p:sp>
        <p:nvSpPr>
          <p:cNvPr id="5" name="Text Placeholder 2"/>
          <p:cNvSpPr>
            <a:spLocks noGrp="1"/>
          </p:cNvSpPr>
          <p:nvPr>
            <p:ph type="body" idx="1"/>
          </p:nvPr>
        </p:nvSpPr>
        <p:spPr>
          <a:xfrm>
            <a:off x="457201" y="5900928"/>
            <a:ext cx="77724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0839335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Rectangle 4"/>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 name="Date Placeholder 1"/>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3" name="Footer Placeholder 2"/>
          <p:cNvSpPr>
            <a:spLocks noGrp="1"/>
          </p:cNvSpPr>
          <p:nvPr>
            <p:ph type="ftr" sz="quarter" idx="11"/>
          </p:nvPr>
        </p:nvSpPr>
        <p:spPr/>
        <p:txBody>
          <a:bodyPr/>
          <a:lstStyle/>
          <a:p>
            <a:endParaRPr lang="en-US" dirty="0">
              <a:latin typeface="Georgia"/>
            </a:endParaRPr>
          </a:p>
        </p:txBody>
      </p:sp>
      <p:sp>
        <p:nvSpPr>
          <p:cNvPr id="4" name="Slide Number Placeholder 3"/>
          <p:cNvSpPr>
            <a:spLocks noGrp="1"/>
          </p:cNvSpPr>
          <p:nvPr>
            <p:ph type="sldNum" sz="quarter" idx="12"/>
          </p:nvPr>
        </p:nvSpPr>
        <p:spPr>
          <a:xfrm>
            <a:off x="4267200" y="6324603"/>
            <a:ext cx="609600" cy="441324"/>
          </a:xfrm>
        </p:spPr>
        <p:txBody>
          <a:bodyPr/>
          <a:lstStyle>
            <a:lvl1pPr>
              <a:defRPr>
                <a:solidFill>
                  <a:srgbClr val="FFFFFF"/>
                </a:solidFill>
              </a:defRPr>
            </a:lvl1pPr>
          </a:lstStyle>
          <a:p>
            <a:fld id="{0226B92E-B274-FD45-9A16-E0999BBB0F50}" type="slidenum">
              <a:rPr lang="en-US" smtClean="0">
                <a:latin typeface="Georgia"/>
              </a:rPr>
              <a:pPr/>
              <a:t>‹#›</a:t>
            </a:fld>
            <a:endParaRPr lang="en-US" dirty="0">
              <a:latin typeface="Georgia"/>
            </a:endParaRPr>
          </a:p>
        </p:txBody>
      </p:sp>
    </p:spTree>
    <p:extLst>
      <p:ext uri="{BB962C8B-B14F-4D97-AF65-F5344CB8AC3E}">
        <p14:creationId xmlns:p14="http://schemas.microsoft.com/office/powerpoint/2010/main" val="35378092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561"/>
          <a:stretch/>
        </p:blipFill>
        <p:spPr>
          <a:xfrm>
            <a:off x="0" y="2"/>
            <a:ext cx="9144000" cy="1210615"/>
          </a:xfrm>
          <a:prstGeom prst="rect">
            <a:avLst/>
          </a:prstGeom>
        </p:spPr>
      </p:pic>
      <p:sp>
        <p:nvSpPr>
          <p:cNvPr id="7" name="Title 1"/>
          <p:cNvSpPr>
            <a:spLocks noGrp="1"/>
          </p:cNvSpPr>
          <p:nvPr>
            <p:ph type="title"/>
          </p:nvPr>
        </p:nvSpPr>
        <p:spPr>
          <a:xfrm>
            <a:off x="457202" y="1386072"/>
            <a:ext cx="8408977" cy="1180971"/>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
        <p:nvSpPr>
          <p:cNvPr id="6" name="TextBox 5"/>
          <p:cNvSpPr txBox="1"/>
          <p:nvPr/>
        </p:nvSpPr>
        <p:spPr>
          <a:xfrm>
            <a:off x="457200" y="120203"/>
            <a:ext cx="6903076" cy="369332"/>
          </a:xfrm>
          <a:prstGeom prst="rect">
            <a:avLst/>
          </a:prstGeom>
          <a:noFill/>
        </p:spPr>
        <p:txBody>
          <a:bodyPr wrap="square" rtlCol="0">
            <a:spAutoFit/>
          </a:bodyPr>
          <a:lstStyle/>
          <a:p>
            <a:pPr defTabSz="914400" eaLnBrk="0" fontAlgn="base" hangingPunct="0">
              <a:spcBef>
                <a:spcPct val="0"/>
              </a:spcBef>
              <a:spcAft>
                <a:spcPct val="0"/>
              </a:spcAft>
            </a:pPr>
            <a:r>
              <a:rPr lang="en-US" b="1" dirty="0" smtClean="0">
                <a:solidFill>
                  <a:srgbClr val="FFFFFF">
                    <a:lumMod val="95000"/>
                  </a:srgb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2"/>
            <a:ext cx="9144000" cy="1210615"/>
          </a:xfrm>
          <a:prstGeom prst="rect">
            <a:avLst/>
          </a:prstGeom>
        </p:spPr>
      </p:pic>
      <p:sp>
        <p:nvSpPr>
          <p:cNvPr id="11" name="TextBox 10"/>
          <p:cNvSpPr txBox="1"/>
          <p:nvPr userDrawn="1"/>
        </p:nvSpPr>
        <p:spPr>
          <a:xfrm>
            <a:off x="457200" y="120203"/>
            <a:ext cx="6903076" cy="369332"/>
          </a:xfrm>
          <a:prstGeom prst="rect">
            <a:avLst/>
          </a:prstGeom>
          <a:noFill/>
        </p:spPr>
        <p:txBody>
          <a:bodyPr wrap="square" rtlCol="0">
            <a:spAutoFit/>
          </a:bodyPr>
          <a:lstStyle/>
          <a:p>
            <a:pPr defTabSz="914400" eaLnBrk="0" fontAlgn="base" hangingPunct="0">
              <a:spcBef>
                <a:spcPct val="0"/>
              </a:spcBef>
              <a:spcAft>
                <a:spcPct val="0"/>
              </a:spcAft>
            </a:pPr>
            <a:r>
              <a:rPr lang="en-US" b="1" dirty="0" smtClean="0">
                <a:solidFill>
                  <a:srgbClr val="FFFFFF">
                    <a:lumMod val="95000"/>
                  </a:srgb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1166706604"/>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20"/>
            <a:ext cx="9144000" cy="179165"/>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0"/>
            <a:ext cx="9144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3" y="6023492"/>
            <a:ext cx="890337" cy="689872"/>
          </a:xfrm>
          <a:prstGeom prst="rect">
            <a:avLst/>
          </a:prstGeom>
        </p:spPr>
      </p:pic>
    </p:spTree>
    <p:extLst>
      <p:ext uri="{BB962C8B-B14F-4D97-AF65-F5344CB8AC3E}">
        <p14:creationId xmlns:p14="http://schemas.microsoft.com/office/powerpoint/2010/main" val="2952479913"/>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3"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0"/>
          </p:nvPr>
        </p:nvSpPr>
        <p:spPr>
          <a:xfrm>
            <a:off x="4807134"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6705602"/>
            <a:ext cx="9143196" cy="162732"/>
          </a:xfrm>
          <a:prstGeom prst="rect">
            <a:avLst/>
          </a:prstGeom>
        </p:spPr>
      </p:pic>
      <p:sp>
        <p:nvSpPr>
          <p:cNvPr id="6" name="Content Placeholder 2"/>
          <p:cNvSpPr>
            <a:spLocks noGrp="1"/>
          </p:cNvSpPr>
          <p:nvPr>
            <p:ph idx="10"/>
          </p:nvPr>
        </p:nvSpPr>
        <p:spPr>
          <a:xfrm>
            <a:off x="4807134"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2"/>
            <a:ext cx="9143196" cy="162732"/>
          </a:xfrm>
          <a:prstGeom prst="rect">
            <a:avLst/>
          </a:prstGeom>
        </p:spPr>
      </p:pic>
    </p:spTree>
    <p:extLst>
      <p:ext uri="{BB962C8B-B14F-4D97-AF65-F5344CB8AC3E}">
        <p14:creationId xmlns:p14="http://schemas.microsoft.com/office/powerpoint/2010/main" val="3068775154"/>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3" y="4467097"/>
            <a:ext cx="8294913"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smtClean="0"/>
              <a:t>Click to edit Master title style</a:t>
            </a:r>
            <a:endParaRPr lang="en-US" dirty="0"/>
          </a:p>
        </p:txBody>
      </p:sp>
      <p:sp>
        <p:nvSpPr>
          <p:cNvPr id="5" name="Text Placeholder 2"/>
          <p:cNvSpPr>
            <a:spLocks noGrp="1"/>
          </p:cNvSpPr>
          <p:nvPr>
            <p:ph type="body" idx="1"/>
          </p:nvPr>
        </p:nvSpPr>
        <p:spPr>
          <a:xfrm>
            <a:off x="457201" y="5900928"/>
            <a:ext cx="77724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9741075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1"/>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7" name="Slide Number Placeholder 6"/>
          <p:cNvSpPr>
            <a:spLocks noGrp="1"/>
          </p:cNvSpPr>
          <p:nvPr>
            <p:ph type="sldNum" sz="quarter" idx="12"/>
          </p:nvPr>
        </p:nvSpPr>
        <p:spPr>
          <a:xfrm>
            <a:off x="1371600" y="312740"/>
            <a:ext cx="457200" cy="441325"/>
          </a:xfrm>
        </p:spPr>
        <p:txBody>
          <a:bodyPr/>
          <a:lstStyle>
            <a:lvl1pPr>
              <a:defRPr>
                <a:solidFill>
                  <a:schemeClr val="accent3">
                    <a:shade val="75000"/>
                  </a:schemeClr>
                </a:solidFill>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Date Placeholder 4"/>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6" name="Footer Placeholder 5"/>
          <p:cNvSpPr>
            <a:spLocks noGrp="1"/>
          </p:cNvSpPr>
          <p:nvPr>
            <p:ph type="ftr" sz="quarter" idx="11"/>
          </p:nvPr>
        </p:nvSpPr>
        <p:spPr>
          <a:xfrm>
            <a:off x="301752" y="6410848"/>
            <a:ext cx="3383280" cy="365760"/>
          </a:xfrm>
        </p:spPr>
        <p:txBody>
          <a:bodyPr/>
          <a:lstStyle/>
          <a:p>
            <a:endParaRPr lang="en-US" dirty="0">
              <a:latin typeface="Georgia"/>
            </a:endParaRPr>
          </a:p>
        </p:txBody>
      </p:sp>
    </p:spTree>
    <p:extLst>
      <p:ext uri="{BB962C8B-B14F-4D97-AF65-F5344CB8AC3E}">
        <p14:creationId xmlns:p14="http://schemas.microsoft.com/office/powerpoint/2010/main" val="55576159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7" name="Slide Number Placeholder 6"/>
          <p:cNvSpPr>
            <a:spLocks noGrp="1"/>
          </p:cNvSpPr>
          <p:nvPr>
            <p:ph type="sldNum" sz="quarter" idx="12"/>
          </p:nvPr>
        </p:nvSpPr>
        <p:spPr>
          <a:xfrm>
            <a:off x="1371600" y="312740"/>
            <a:ext cx="457200" cy="441325"/>
          </a:xfrm>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Date Placeholder 4"/>
          <p:cNvSpPr>
            <a:spLocks noGrp="1"/>
          </p:cNvSpPr>
          <p:nvPr>
            <p:ph type="dt" sz="half" idx="10"/>
          </p:nvPr>
        </p:nvSpPr>
        <p:spPr>
          <a:xfrm>
            <a:off x="5788152" y="6404984"/>
            <a:ext cx="3044952" cy="365760"/>
          </a:xfrm>
        </p:spPr>
        <p:txBody>
          <a:bodyPr/>
          <a:lstStyle/>
          <a:p>
            <a:fld id="{85EA4DDF-E463-1542-9D62-A2E926FD9FEB}" type="datetimeFigureOut">
              <a:rPr lang="en-US" smtClean="0">
                <a:latin typeface="Georgia"/>
              </a:rPr>
              <a:pPr/>
              <a:t>3/29/17</a:t>
            </a:fld>
            <a:endParaRPr lang="en-US" dirty="0">
              <a:latin typeface="Georgia"/>
            </a:endParaRPr>
          </a:p>
        </p:txBody>
      </p:sp>
      <p:sp>
        <p:nvSpPr>
          <p:cNvPr id="6" name="Footer Placeholder 5"/>
          <p:cNvSpPr>
            <a:spLocks noGrp="1"/>
          </p:cNvSpPr>
          <p:nvPr>
            <p:ph type="ftr" sz="quarter" idx="11"/>
          </p:nvPr>
        </p:nvSpPr>
        <p:spPr>
          <a:xfrm>
            <a:off x="301752" y="6410848"/>
            <a:ext cx="3584448" cy="365760"/>
          </a:xfrm>
        </p:spPr>
        <p:txBody>
          <a:bodyPr/>
          <a:lstStyle/>
          <a:p>
            <a:endParaRPr lang="en-US" dirty="0">
              <a:latin typeface="Georgia"/>
            </a:endParaRPr>
          </a:p>
        </p:txBody>
      </p:sp>
    </p:spTree>
    <p:extLst>
      <p:ext uri="{BB962C8B-B14F-4D97-AF65-F5344CB8AC3E}">
        <p14:creationId xmlns:p14="http://schemas.microsoft.com/office/powerpoint/2010/main" val="1399752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theme" Target="../theme/theme10.xml"/><Relationship Id="rId1" Type="http://schemas.openxmlformats.org/officeDocument/2006/relationships/slideLayout" Target="../slideLayouts/slideLayout70.xml"/><Relationship Id="rId2"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theme" Target="../theme/theme2.xml"/><Relationship Id="rId11"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theme" Target="../theme/theme5.xml"/><Relationship Id="rId1" Type="http://schemas.openxmlformats.org/officeDocument/2006/relationships/slideLayout" Target="../slideLayouts/slideLayout47.xml"/><Relationship Id="rId2"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theme" Target="../theme/theme6.xml"/><Relationship Id="rId1" Type="http://schemas.openxmlformats.org/officeDocument/2006/relationships/slideLayout" Target="../slideLayouts/slideLayout51.xml"/><Relationship Id="rId2"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theme" Target="../theme/theme7.xml"/><Relationship Id="rId1" Type="http://schemas.openxmlformats.org/officeDocument/2006/relationships/slideLayout" Target="../slideLayouts/slideLayout58.xml"/><Relationship Id="rId2"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4.xml"/><Relationship Id="rId4" Type="http://schemas.openxmlformats.org/officeDocument/2006/relationships/slideLayout" Target="../slideLayouts/slideLayout65.xml"/><Relationship Id="rId5" Type="http://schemas.openxmlformats.org/officeDocument/2006/relationships/theme" Target="../theme/theme8.xml"/><Relationship Id="rId1" Type="http://schemas.openxmlformats.org/officeDocument/2006/relationships/slideLayout" Target="../slideLayouts/slideLayout62.xml"/><Relationship Id="rId2" Type="http://schemas.openxmlformats.org/officeDocument/2006/relationships/slideLayout" Target="../slideLayouts/slideLayout6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8.xml"/><Relationship Id="rId4" Type="http://schemas.openxmlformats.org/officeDocument/2006/relationships/slideLayout" Target="../slideLayouts/slideLayout69.xml"/><Relationship Id="rId5" Type="http://schemas.openxmlformats.org/officeDocument/2006/relationships/theme" Target="../theme/theme9.xml"/><Relationship Id="rId1" Type="http://schemas.openxmlformats.org/officeDocument/2006/relationships/slideLayout" Target="../slideLayouts/slideLayout66.xml"/><Relationship Id="rId2"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0" y="1"/>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5EA4DDF-E463-1542-9D62-A2E926FD9FEB}" type="datetimeFigureOut">
              <a:rPr lang="en-US" smtClean="0">
                <a:latin typeface="Georgia"/>
              </a:rPr>
              <a:pPr/>
              <a:t>3/29/17</a:t>
            </a:fld>
            <a:endParaRPr lang="en-US" dirty="0">
              <a:latin typeface="Georgia"/>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latin typeface="Georgia"/>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3" name="Slide Number Placeholder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179908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69" r:id="rId13"/>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826684"/>
            <a:ext cx="7886700" cy="4349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Tree>
    <p:extLst>
      <p:ext uri="{BB962C8B-B14F-4D97-AF65-F5344CB8AC3E}">
        <p14:creationId xmlns:p14="http://schemas.microsoft.com/office/powerpoint/2010/main" val="1381594748"/>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2669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0" y="1"/>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5EA4DDF-E463-1542-9D62-A2E926FD9FEB}" type="datetimeFigureOut">
              <a:rPr lang="en-US" smtClean="0">
                <a:latin typeface="Georgia"/>
              </a:rPr>
              <a:pPr/>
              <a:t>3/29/17</a:t>
            </a:fld>
            <a:endParaRPr lang="en-US" dirty="0">
              <a:latin typeface="Georgia"/>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latin typeface="Georgia"/>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3" name="Slide Number Placeholder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17863651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5"/>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Footer Placeholder 6"/>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defTabSz="914400">
              <a:defRPr/>
            </a:pPr>
            <a:endParaRPr lang="en-US" dirty="0">
              <a:latin typeface="Calibri"/>
            </a:endParaRPr>
          </a:p>
        </p:txBody>
      </p:sp>
    </p:spTree>
    <p:extLst>
      <p:ext uri="{BB962C8B-B14F-4D97-AF65-F5344CB8AC3E}">
        <p14:creationId xmlns:p14="http://schemas.microsoft.com/office/powerpoint/2010/main" val="259905367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iming>
    <p:tnLst>
      <p:par>
        <p:cTn id="1" dur="indefinite" restart="never" nodeType="tmRoot"/>
      </p:par>
    </p:tnLst>
  </p:timing>
  <p:txStyles>
    <p:titleStyle>
      <a:lvl1pPr algn="ctr" rtl="0" eaLnBrk="0" fontAlgn="base" hangingPunct="0">
        <a:spcBef>
          <a:spcPct val="0"/>
        </a:spcBef>
        <a:spcAft>
          <a:spcPct val="0"/>
        </a:spcAft>
        <a:defRPr sz="4400" b="1" kern="1200">
          <a:solidFill>
            <a:srgbClr val="000080"/>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000080"/>
          </a:solidFill>
          <a:latin typeface="Arial" charset="0"/>
          <a:cs typeface="Arial" charset="0"/>
        </a:defRPr>
      </a:lvl2pPr>
      <a:lvl3pPr algn="ctr" rtl="0" eaLnBrk="0" fontAlgn="base" hangingPunct="0">
        <a:spcBef>
          <a:spcPct val="0"/>
        </a:spcBef>
        <a:spcAft>
          <a:spcPct val="0"/>
        </a:spcAft>
        <a:defRPr sz="4400" b="1">
          <a:solidFill>
            <a:srgbClr val="000080"/>
          </a:solidFill>
          <a:latin typeface="Arial" charset="0"/>
          <a:cs typeface="Arial" charset="0"/>
        </a:defRPr>
      </a:lvl3pPr>
      <a:lvl4pPr algn="ctr" rtl="0" eaLnBrk="0" fontAlgn="base" hangingPunct="0">
        <a:spcBef>
          <a:spcPct val="0"/>
        </a:spcBef>
        <a:spcAft>
          <a:spcPct val="0"/>
        </a:spcAft>
        <a:defRPr sz="4400" b="1">
          <a:solidFill>
            <a:srgbClr val="000080"/>
          </a:solidFill>
          <a:latin typeface="Arial" charset="0"/>
          <a:cs typeface="Arial" charset="0"/>
        </a:defRPr>
      </a:lvl4pPr>
      <a:lvl5pPr algn="ctr" rtl="0" eaLnBrk="0" fontAlgn="base" hangingPunct="0">
        <a:spcBef>
          <a:spcPct val="0"/>
        </a:spcBef>
        <a:spcAft>
          <a:spcPct val="0"/>
        </a:spcAft>
        <a:defRPr sz="4400" b="1">
          <a:solidFill>
            <a:srgbClr val="000080"/>
          </a:solidFill>
          <a:latin typeface="Arial" charset="0"/>
          <a:cs typeface="Arial" charset="0"/>
        </a:defRPr>
      </a:lvl5pPr>
      <a:lvl6pPr marL="457200" algn="ctr" rtl="0" fontAlgn="base">
        <a:spcBef>
          <a:spcPct val="0"/>
        </a:spcBef>
        <a:spcAft>
          <a:spcPct val="0"/>
        </a:spcAft>
        <a:defRPr sz="4400" b="1">
          <a:solidFill>
            <a:srgbClr val="000080"/>
          </a:solidFill>
          <a:latin typeface="Arial" charset="0"/>
          <a:cs typeface="Arial" charset="0"/>
        </a:defRPr>
      </a:lvl6pPr>
      <a:lvl7pPr marL="914400" algn="ctr" rtl="0" fontAlgn="base">
        <a:spcBef>
          <a:spcPct val="0"/>
        </a:spcBef>
        <a:spcAft>
          <a:spcPct val="0"/>
        </a:spcAft>
        <a:defRPr sz="4400" b="1">
          <a:solidFill>
            <a:srgbClr val="000080"/>
          </a:solidFill>
          <a:latin typeface="Arial" charset="0"/>
          <a:cs typeface="Arial" charset="0"/>
        </a:defRPr>
      </a:lvl7pPr>
      <a:lvl8pPr marL="1371600" algn="ctr" rtl="0" fontAlgn="base">
        <a:spcBef>
          <a:spcPct val="0"/>
        </a:spcBef>
        <a:spcAft>
          <a:spcPct val="0"/>
        </a:spcAft>
        <a:defRPr sz="4400" b="1">
          <a:solidFill>
            <a:srgbClr val="000080"/>
          </a:solidFill>
          <a:latin typeface="Arial" charset="0"/>
          <a:cs typeface="Arial" charset="0"/>
        </a:defRPr>
      </a:lvl8pPr>
      <a:lvl9pPr marL="1828800" algn="ctr" rtl="0" fontAlgn="base">
        <a:spcBef>
          <a:spcPct val="0"/>
        </a:spcBef>
        <a:spcAft>
          <a:spcPct val="0"/>
        </a:spcAft>
        <a:defRPr sz="4400" b="1">
          <a:solidFill>
            <a:srgbClr val="000080"/>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826684"/>
            <a:ext cx="7886700" cy="4349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Tree>
    <p:extLst>
      <p:ext uri="{BB962C8B-B14F-4D97-AF65-F5344CB8AC3E}">
        <p14:creationId xmlns:p14="http://schemas.microsoft.com/office/powerpoint/2010/main" val="401630999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826684"/>
            <a:ext cx="7886700" cy="4349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49974963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826684"/>
            <a:ext cx="7886700" cy="4349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Tree>
    <p:extLst>
      <p:ext uri="{BB962C8B-B14F-4D97-AF65-F5344CB8AC3E}">
        <p14:creationId xmlns:p14="http://schemas.microsoft.com/office/powerpoint/2010/main" val="4844662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826684"/>
            <a:ext cx="7886700" cy="4349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Tree>
    <p:extLst>
      <p:ext uri="{BB962C8B-B14F-4D97-AF65-F5344CB8AC3E}">
        <p14:creationId xmlns:p14="http://schemas.microsoft.com/office/powerpoint/2010/main" val="231664417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826684"/>
            <a:ext cx="7886700" cy="4349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Tree>
    <p:extLst>
      <p:ext uri="{BB962C8B-B14F-4D97-AF65-F5344CB8AC3E}">
        <p14:creationId xmlns:p14="http://schemas.microsoft.com/office/powerpoint/2010/main" val="314399664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s://npin.cdc.gov/funding/national-hiv-surveillance-system-nhss" TargetMode="External"/><Relationship Id="rId4" Type="http://schemas.openxmlformats.org/officeDocument/2006/relationships/hyperlink" Target="https://npin.cdc.gov/funding/national-hiv-behavioral-surveillance-nhbs" TargetMode="External"/><Relationship Id="rId5" Type="http://schemas.openxmlformats.org/officeDocument/2006/relationships/hyperlink" Target="https://www.cdc.gov/healthyyouth/data/yrbs/" TargetMode="External"/><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treatmentactiongroup.org" TargetMode="External"/><Relationship Id="rId4" Type="http://schemas.openxmlformats.org/officeDocument/2006/relationships/hyperlink" Target="mailto:jeremiah.johnson@treatmentactiongroup.org" TargetMode="External"/><Relationship Id="rId5"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59" y="264378"/>
            <a:ext cx="8446173" cy="1752600"/>
          </a:xfrm>
        </p:spPr>
        <p:txBody>
          <a:bodyPr>
            <a:normAutofit fontScale="90000"/>
          </a:bodyPr>
          <a:lstStyle/>
          <a:p>
            <a:r>
              <a:rPr lang="en-US" b="1" dirty="0"/>
              <a:t>What is the </a:t>
            </a:r>
            <a:r>
              <a:rPr lang="en-US" b="1" dirty="0" smtClean="0"/>
              <a:t>State </a:t>
            </a:r>
            <a:r>
              <a:rPr lang="en-US" b="1" dirty="0"/>
              <a:t>of </a:t>
            </a:r>
            <a:r>
              <a:rPr lang="en-US" b="1" dirty="0" smtClean="0"/>
              <a:t>Our National </a:t>
            </a:r>
            <a:r>
              <a:rPr lang="en-US" b="1" dirty="0"/>
              <a:t>HIV </a:t>
            </a:r>
            <a:r>
              <a:rPr lang="en-US" b="1" dirty="0" smtClean="0"/>
              <a:t>Prevention Efforts?</a:t>
            </a:r>
            <a:endParaRPr lang="en-US" b="1" dirty="0"/>
          </a:p>
        </p:txBody>
      </p:sp>
      <p:pic>
        <p:nvPicPr>
          <p:cNvPr id="7" name="Picture 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94" t="3980" r="2565" b="4629"/>
          <a:stretch/>
        </p:blipFill>
        <p:spPr>
          <a:xfrm>
            <a:off x="1602902" y="2819416"/>
            <a:ext cx="5938221" cy="3398521"/>
          </a:xfrm>
          <a:prstGeom prst="rect">
            <a:avLst/>
          </a:prstGeom>
        </p:spPr>
      </p:pic>
    </p:spTree>
    <p:extLst>
      <p:ext uri="{BB962C8B-B14F-4D97-AF65-F5344CB8AC3E}">
        <p14:creationId xmlns:p14="http://schemas.microsoft.com/office/powerpoint/2010/main" val="1877772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2: Transgender Women</a:t>
            </a:r>
            <a:endParaRPr lang="en-US" b="1" dirty="0"/>
          </a:p>
        </p:txBody>
      </p:sp>
      <p:sp>
        <p:nvSpPr>
          <p:cNvPr id="3" name="Content Placeholder 2"/>
          <p:cNvSpPr>
            <a:spLocks noGrp="1"/>
          </p:cNvSpPr>
          <p:nvPr>
            <p:ph sz="quarter" idx="1"/>
          </p:nvPr>
        </p:nvSpPr>
        <p:spPr/>
        <p:txBody>
          <a:bodyPr>
            <a:normAutofit fontScale="92500" lnSpcReduction="20000"/>
          </a:bodyPr>
          <a:lstStyle/>
          <a:p>
            <a:endParaRPr lang="en-US" dirty="0" smtClean="0"/>
          </a:p>
          <a:p>
            <a:endParaRPr lang="en-US" dirty="0"/>
          </a:p>
          <a:p>
            <a:endParaRPr lang="en-US" dirty="0" smtClean="0"/>
          </a:p>
          <a:p>
            <a:endParaRPr lang="en-US" dirty="0"/>
          </a:p>
          <a:p>
            <a:endParaRPr lang="en-US" dirty="0" smtClean="0"/>
          </a:p>
          <a:p>
            <a:endParaRPr lang="en-US" dirty="0" smtClean="0"/>
          </a:p>
          <a:p>
            <a:pPr marL="0" indent="0">
              <a:buNone/>
            </a:pPr>
            <a:r>
              <a:rPr lang="en-US" dirty="0"/>
              <a:t/>
            </a:r>
            <a:br>
              <a:rPr lang="en-US" dirty="0"/>
            </a:br>
            <a:endParaRPr lang="en-US" dirty="0"/>
          </a:p>
          <a:p>
            <a:r>
              <a:rPr lang="en-US" dirty="0" smtClean="0"/>
              <a:t>Transgender women are being </a:t>
            </a:r>
            <a:r>
              <a:rPr lang="en-US" dirty="0" err="1" smtClean="0"/>
              <a:t>miscategorized</a:t>
            </a:r>
            <a:r>
              <a:rPr lang="en-US" dirty="0" smtClean="0"/>
              <a:t> in CDC surveillance data</a:t>
            </a:r>
          </a:p>
          <a:p>
            <a:pPr lvl="1"/>
            <a:r>
              <a:rPr lang="en-US" dirty="0" smtClean="0"/>
              <a:t>Transgender women are not men who have sex with men</a:t>
            </a:r>
          </a:p>
          <a:p>
            <a:pPr lvl="1"/>
            <a:r>
              <a:rPr lang="en-US" dirty="0" smtClean="0"/>
              <a:t>HIV incidence and new diagnosis is uniquely disproportionate among transgender women</a:t>
            </a:r>
          </a:p>
          <a:p>
            <a:endParaRPr lang="en-US" dirty="0"/>
          </a:p>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01" y="1990913"/>
            <a:ext cx="7498080" cy="22670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01" y="1607955"/>
            <a:ext cx="7498080" cy="302081"/>
          </a:xfrm>
          <a:prstGeom prst="rect">
            <a:avLst/>
          </a:prstGeom>
        </p:spPr>
      </p:pic>
      <p:sp>
        <p:nvSpPr>
          <p:cNvPr id="9" name="Rectangle 8"/>
          <p:cNvSpPr/>
          <p:nvPr/>
        </p:nvSpPr>
        <p:spPr>
          <a:xfrm>
            <a:off x="806833" y="2334425"/>
            <a:ext cx="1549101" cy="580913"/>
          </a:xfrm>
          <a:prstGeom prst="rect">
            <a:avLst/>
          </a:prstGeom>
          <a:solidFill>
            <a:srgbClr val="FFFF00">
              <a:alpha val="2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184132" y="6383568"/>
            <a:ext cx="8390269" cy="307777"/>
          </a:xfrm>
          <a:prstGeom prst="rect">
            <a:avLst/>
          </a:prstGeom>
          <a:noFill/>
        </p:spPr>
        <p:txBody>
          <a:bodyPr wrap="square" rtlCol="0">
            <a:spAutoFit/>
          </a:bodyPr>
          <a:lstStyle/>
          <a:p>
            <a:r>
              <a:rPr lang="en-US" sz="1200" i="1" dirty="0" smtClean="0">
                <a:solidFill>
                  <a:prstClr val="black"/>
                </a:solidFill>
                <a:latin typeface="Georgia"/>
              </a:rPr>
              <a:t>Image Source</a:t>
            </a:r>
            <a:r>
              <a:rPr lang="en-US" sz="1200" i="1" dirty="0">
                <a:solidFill>
                  <a:prstClr val="black"/>
                </a:solidFill>
                <a:latin typeface="Georgia"/>
              </a:rPr>
              <a:t>:</a:t>
            </a:r>
            <a:r>
              <a:rPr lang="en-US" sz="1400" i="1" dirty="0">
                <a:solidFill>
                  <a:prstClr val="black"/>
                </a:solidFill>
                <a:latin typeface="Georgia"/>
              </a:rPr>
              <a:t> </a:t>
            </a:r>
            <a:r>
              <a:rPr lang="en-US" sz="1200" dirty="0" err="1" smtClean="0"/>
              <a:t>CDC.gov</a:t>
            </a:r>
            <a:endParaRPr lang="en-US" sz="1200" dirty="0">
              <a:solidFill>
                <a:prstClr val="black"/>
              </a:solidFill>
              <a:latin typeface="Georgia"/>
            </a:endParaRPr>
          </a:p>
        </p:txBody>
      </p:sp>
    </p:spTree>
    <p:extLst>
      <p:ext uri="{BB962C8B-B14F-4D97-AF65-F5344CB8AC3E}">
        <p14:creationId xmlns:p14="http://schemas.microsoft.com/office/powerpoint/2010/main" val="2738648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3: Other Key Populations</a:t>
            </a:r>
            <a:endParaRPr lang="en-US" b="1" dirty="0"/>
          </a:p>
        </p:txBody>
      </p:sp>
      <p:sp>
        <p:nvSpPr>
          <p:cNvPr id="3" name="Content Placeholder 2"/>
          <p:cNvSpPr>
            <a:spLocks noGrp="1"/>
          </p:cNvSpPr>
          <p:nvPr>
            <p:ph sz="quarter" idx="1"/>
          </p:nvPr>
        </p:nvSpPr>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flipV="1">
            <a:off x="-2087947" y="3794939"/>
            <a:ext cx="4781775" cy="19264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00" y="1500374"/>
            <a:ext cx="8100960" cy="4781775"/>
          </a:xfrm>
          <a:prstGeom prst="rect">
            <a:avLst/>
          </a:prstGeom>
        </p:spPr>
      </p:pic>
      <p:sp>
        <p:nvSpPr>
          <p:cNvPr id="8" name="Rectangle 7"/>
          <p:cNvSpPr/>
          <p:nvPr/>
        </p:nvSpPr>
        <p:spPr>
          <a:xfrm>
            <a:off x="2453513" y="1822865"/>
            <a:ext cx="6099586" cy="4411683"/>
          </a:xfrm>
          <a:prstGeom prst="rect">
            <a:avLst/>
          </a:prstGeom>
          <a:solidFill>
            <a:schemeClr val="bg1">
              <a:alpha val="5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FF0000"/>
                </a:solidFill>
              </a:rPr>
              <a:t/>
            </a:r>
            <a:br>
              <a:rPr lang="en-US" sz="3200" dirty="0" smtClean="0">
                <a:solidFill>
                  <a:srgbClr val="FF0000"/>
                </a:solidFill>
              </a:rPr>
            </a:br>
            <a:r>
              <a:rPr lang="en-US" sz="3200" dirty="0" smtClean="0">
                <a:solidFill>
                  <a:schemeClr val="tx1"/>
                </a:solidFill>
              </a:rPr>
              <a:t>Who else is missing?</a:t>
            </a:r>
          </a:p>
          <a:p>
            <a:pPr marL="457200" indent="-457200">
              <a:buFont typeface="Arial" charset="0"/>
              <a:buChar char="•"/>
            </a:pPr>
            <a:r>
              <a:rPr lang="en-US" sz="2400" dirty="0" smtClean="0">
                <a:solidFill>
                  <a:schemeClr val="tx2">
                    <a:lumMod val="75000"/>
                  </a:schemeClr>
                </a:solidFill>
              </a:rPr>
              <a:t>Transgender men</a:t>
            </a:r>
          </a:p>
          <a:p>
            <a:pPr marL="457200" indent="-457200">
              <a:buFont typeface="Arial" charset="0"/>
              <a:buChar char="•"/>
            </a:pPr>
            <a:r>
              <a:rPr lang="en-US" sz="2400" dirty="0" smtClean="0">
                <a:solidFill>
                  <a:schemeClr val="tx2">
                    <a:lumMod val="75000"/>
                  </a:schemeClr>
                </a:solidFill>
              </a:rPr>
              <a:t>Sex workers</a:t>
            </a:r>
          </a:p>
          <a:p>
            <a:pPr marL="457200" indent="-457200">
              <a:buFont typeface="Arial" charset="0"/>
              <a:buChar char="•"/>
            </a:pPr>
            <a:r>
              <a:rPr lang="en-US" sz="2400" dirty="0" smtClean="0">
                <a:solidFill>
                  <a:schemeClr val="tx2">
                    <a:lumMod val="75000"/>
                  </a:schemeClr>
                </a:solidFill>
              </a:rPr>
              <a:t>People who </a:t>
            </a:r>
            <a:r>
              <a:rPr lang="en-US" sz="2400" dirty="0" smtClean="0">
                <a:solidFill>
                  <a:schemeClr val="tx2">
                    <a:lumMod val="75000"/>
                  </a:schemeClr>
                </a:solidFill>
              </a:rPr>
              <a:t>are/have </a:t>
            </a:r>
            <a:r>
              <a:rPr lang="en-US" sz="2400" dirty="0" smtClean="0">
                <a:solidFill>
                  <a:schemeClr val="tx2">
                    <a:lumMod val="75000"/>
                  </a:schemeClr>
                </a:solidFill>
              </a:rPr>
              <a:t>been incarcerated</a:t>
            </a:r>
          </a:p>
          <a:p>
            <a:pPr marL="457200" indent="-457200">
              <a:buFont typeface="Arial" charset="0"/>
              <a:buChar char="•"/>
            </a:pPr>
            <a:r>
              <a:rPr lang="en-US" sz="2400" dirty="0" smtClean="0">
                <a:solidFill>
                  <a:schemeClr val="tx2">
                    <a:lumMod val="75000"/>
                  </a:schemeClr>
                </a:solidFill>
              </a:rPr>
              <a:t>Undocumented immigrants</a:t>
            </a:r>
          </a:p>
          <a:p>
            <a:pPr marL="457200" indent="-457200">
              <a:buFont typeface="Arial" charset="0"/>
              <a:buChar char="•"/>
            </a:pPr>
            <a:r>
              <a:rPr lang="en-US" sz="2400" dirty="0" smtClean="0">
                <a:solidFill>
                  <a:schemeClr val="tx2">
                    <a:lumMod val="75000"/>
                  </a:schemeClr>
                </a:solidFill>
              </a:rPr>
              <a:t>People who are homeless or transitionally housed</a:t>
            </a:r>
          </a:p>
          <a:p>
            <a:endParaRPr lang="en-US" sz="2400" dirty="0">
              <a:solidFill>
                <a:schemeClr val="tx1"/>
              </a:solidFill>
            </a:endParaRPr>
          </a:p>
          <a:p>
            <a:pPr algn="ctr"/>
            <a:r>
              <a:rPr lang="en-US" sz="2400" dirty="0" smtClean="0">
                <a:solidFill>
                  <a:srgbClr val="FF0000"/>
                </a:solidFill>
              </a:rPr>
              <a:t>All are dependent on unique protections and policies based on accurate CDC data</a:t>
            </a:r>
          </a:p>
          <a:p>
            <a:pPr algn="ctr"/>
            <a:endParaRPr lang="en-US" sz="3200" dirty="0">
              <a:solidFill>
                <a:srgbClr val="FF0000"/>
              </a:solidFill>
            </a:endParaRPr>
          </a:p>
        </p:txBody>
      </p:sp>
      <p:sp>
        <p:nvSpPr>
          <p:cNvPr id="9" name="TextBox 8"/>
          <p:cNvSpPr txBox="1"/>
          <p:nvPr/>
        </p:nvSpPr>
        <p:spPr>
          <a:xfrm>
            <a:off x="7184132" y="6383568"/>
            <a:ext cx="8390269" cy="307777"/>
          </a:xfrm>
          <a:prstGeom prst="rect">
            <a:avLst/>
          </a:prstGeom>
          <a:noFill/>
        </p:spPr>
        <p:txBody>
          <a:bodyPr wrap="square" rtlCol="0">
            <a:spAutoFit/>
          </a:bodyPr>
          <a:lstStyle/>
          <a:p>
            <a:r>
              <a:rPr lang="en-US" sz="1200" i="1" dirty="0" smtClean="0">
                <a:solidFill>
                  <a:prstClr val="black"/>
                </a:solidFill>
                <a:latin typeface="Georgia"/>
              </a:rPr>
              <a:t>Image Source</a:t>
            </a:r>
            <a:r>
              <a:rPr lang="en-US" sz="1200" i="1" dirty="0">
                <a:solidFill>
                  <a:prstClr val="black"/>
                </a:solidFill>
                <a:latin typeface="Georgia"/>
              </a:rPr>
              <a:t>:</a:t>
            </a:r>
            <a:r>
              <a:rPr lang="en-US" sz="1400" i="1" dirty="0">
                <a:solidFill>
                  <a:prstClr val="black"/>
                </a:solidFill>
                <a:latin typeface="Georgia"/>
              </a:rPr>
              <a:t> </a:t>
            </a:r>
            <a:r>
              <a:rPr lang="en-US" sz="1200" dirty="0" err="1" smtClean="0"/>
              <a:t>CDC.gov</a:t>
            </a:r>
            <a:endParaRPr lang="en-US" sz="1200" dirty="0">
              <a:solidFill>
                <a:prstClr val="black"/>
              </a:solidFill>
              <a:latin typeface="Georgia"/>
            </a:endParaRPr>
          </a:p>
        </p:txBody>
      </p:sp>
    </p:spTree>
    <p:extLst>
      <p:ext uri="{BB962C8B-B14F-4D97-AF65-F5344CB8AC3E}">
        <p14:creationId xmlns:p14="http://schemas.microsoft.com/office/powerpoint/2010/main" val="1592754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a:buNone/>
            </a:pPr>
            <a:r>
              <a:rPr lang="en-US" sz="5400" dirty="0" smtClean="0">
                <a:solidFill>
                  <a:srgbClr val="FF0000"/>
                </a:solidFill>
              </a:rPr>
              <a:t>Question:</a:t>
            </a:r>
          </a:p>
          <a:p>
            <a:pPr marL="0" indent="0" algn="ctr">
              <a:buNone/>
            </a:pPr>
            <a:r>
              <a:rPr lang="en-US" sz="3600" dirty="0" smtClean="0"/>
              <a:t>Why do you think indicators are important to the HIV response? Why is it important that we have indicators for transgender women and other populations? </a:t>
            </a:r>
          </a:p>
        </p:txBody>
      </p:sp>
    </p:spTree>
    <p:extLst>
      <p:ext uri="{BB962C8B-B14F-4D97-AF65-F5344CB8AC3E}">
        <p14:creationId xmlns:p14="http://schemas.microsoft.com/office/powerpoint/2010/main" val="1151532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a:buNone/>
            </a:pPr>
            <a:endParaRPr lang="en-US" sz="5400" dirty="0" smtClean="0"/>
          </a:p>
          <a:p>
            <a:pPr marL="0" indent="0" algn="ctr">
              <a:buNone/>
            </a:pPr>
            <a:r>
              <a:rPr lang="en-US" sz="5400" dirty="0" smtClean="0">
                <a:solidFill>
                  <a:srgbClr val="FF0000"/>
                </a:solidFill>
              </a:rPr>
              <a:t>OTHER TERMS </a:t>
            </a:r>
            <a:r>
              <a:rPr lang="en-US" sz="5400" dirty="0" smtClean="0"/>
              <a:t/>
            </a:r>
            <a:br>
              <a:rPr lang="en-US" sz="5400" dirty="0" smtClean="0"/>
            </a:br>
            <a:r>
              <a:rPr lang="en-US" sz="5400" dirty="0" smtClean="0"/>
              <a:t>you may need to know</a:t>
            </a:r>
            <a:endParaRPr lang="en-US" sz="5400" dirty="0" smtClean="0">
              <a:solidFill>
                <a:srgbClr val="FF0000"/>
              </a:solidFill>
            </a:endParaRPr>
          </a:p>
        </p:txBody>
      </p:sp>
    </p:spTree>
    <p:extLst>
      <p:ext uri="{BB962C8B-B14F-4D97-AF65-F5344CB8AC3E}">
        <p14:creationId xmlns:p14="http://schemas.microsoft.com/office/powerpoint/2010/main" val="4210538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US" b="1" dirty="0" smtClean="0"/>
              <a:t>Prevalence</a:t>
            </a:r>
            <a:endParaRPr lang="en-US" b="1" dirty="0"/>
          </a:p>
        </p:txBody>
      </p:sp>
      <p:sp>
        <p:nvSpPr>
          <p:cNvPr id="3" name="Content Placeholder 2"/>
          <p:cNvSpPr>
            <a:spLocks noGrp="1"/>
          </p:cNvSpPr>
          <p:nvPr>
            <p:ph sz="quarter" idx="1"/>
          </p:nvPr>
        </p:nvSpPr>
        <p:spPr/>
        <p:txBody>
          <a:bodyPr>
            <a:normAutofit/>
          </a:bodyPr>
          <a:lstStyle/>
          <a:p>
            <a:pPr lvl="0"/>
            <a:endParaRPr lang="en-US" sz="2800" dirty="0" smtClean="0"/>
          </a:p>
          <a:p>
            <a:pPr lvl="0"/>
            <a:r>
              <a:rPr lang="en-US" sz="2800" dirty="0" smtClean="0"/>
              <a:t>Prevalence is the estimated number of</a:t>
            </a:r>
            <a:br>
              <a:rPr lang="en-US" sz="2800" dirty="0" smtClean="0"/>
            </a:br>
            <a:r>
              <a:rPr lang="en-US" sz="2800" dirty="0" smtClean="0"/>
              <a:t>people who are currently living with an infection or disease at a given time</a:t>
            </a:r>
          </a:p>
          <a:p>
            <a:pPr lvl="0"/>
            <a:r>
              <a:rPr lang="en-US" sz="2800" dirty="0" smtClean="0"/>
              <a:t>Different than </a:t>
            </a:r>
            <a:r>
              <a:rPr lang="en-US" sz="2800" i="1" dirty="0" smtClean="0"/>
              <a:t>incidence, </a:t>
            </a:r>
            <a:r>
              <a:rPr lang="en-US" sz="2800" dirty="0" smtClean="0"/>
              <a:t>which is the estimated rate of new infections that occur during a set period of time (e.g., annually)</a:t>
            </a:r>
          </a:p>
          <a:p>
            <a:r>
              <a:rPr lang="en-US" dirty="0" smtClean="0"/>
              <a:t>In 2014, </a:t>
            </a:r>
            <a:r>
              <a:rPr lang="en-US" dirty="0"/>
              <a:t>an estimated </a:t>
            </a:r>
            <a:r>
              <a:rPr lang="en-US" dirty="0" smtClean="0"/>
              <a:t>1.1 </a:t>
            </a:r>
            <a:r>
              <a:rPr lang="en-US" dirty="0"/>
              <a:t>million persons aged 13 and older were living with HIV infection in the </a:t>
            </a:r>
            <a:r>
              <a:rPr lang="en-US" dirty="0" smtClean="0"/>
              <a:t>United States</a:t>
            </a:r>
            <a:endParaRPr lang="en-US" dirty="0"/>
          </a:p>
        </p:txBody>
      </p:sp>
      <p:sp>
        <p:nvSpPr>
          <p:cNvPr id="5" name="TextBox 4"/>
          <p:cNvSpPr txBox="1"/>
          <p:nvPr/>
        </p:nvSpPr>
        <p:spPr>
          <a:xfrm>
            <a:off x="4975120" y="6410721"/>
            <a:ext cx="6552810" cy="276999"/>
          </a:xfrm>
          <a:prstGeom prst="rect">
            <a:avLst/>
          </a:prstGeom>
          <a:noFill/>
        </p:spPr>
        <p:txBody>
          <a:bodyPr wrap="square" rtlCol="0">
            <a:spAutoFit/>
          </a:bodyPr>
          <a:lstStyle/>
          <a:p>
            <a:r>
              <a:rPr lang="en-US" sz="1200" i="1" dirty="0">
                <a:solidFill>
                  <a:prstClr val="black"/>
                </a:solidFill>
                <a:latin typeface="Georgia"/>
              </a:rPr>
              <a:t>Image source</a:t>
            </a:r>
            <a:r>
              <a:rPr lang="en-US" sz="1200" dirty="0" smtClean="0">
                <a:solidFill>
                  <a:prstClr val="black"/>
                </a:solidFill>
                <a:latin typeface="Georgia"/>
              </a:rPr>
              <a:t>: Boston University School of Public Health   </a:t>
            </a:r>
            <a:endParaRPr lang="en-US" sz="1200" dirty="0">
              <a:solidFill>
                <a:prstClr val="black"/>
              </a:solidFill>
              <a:latin typeface="Georgi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309" y="228601"/>
            <a:ext cx="3929855" cy="1871595"/>
          </a:xfrm>
          <a:prstGeom prst="rect">
            <a:avLst/>
          </a:prstGeom>
        </p:spPr>
      </p:pic>
    </p:spTree>
    <p:extLst>
      <p:ext uri="{BB962C8B-B14F-4D97-AF65-F5344CB8AC3E}">
        <p14:creationId xmlns:p14="http://schemas.microsoft.com/office/powerpoint/2010/main" val="3042695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US" b="1" dirty="0" smtClean="0"/>
              <a:t>Care Continuum</a:t>
            </a:r>
            <a:endParaRPr lang="en-US" b="1" dirty="0"/>
          </a:p>
        </p:txBody>
      </p:sp>
      <p:pic>
        <p:nvPicPr>
          <p:cNvPr id="10"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0600" y="299177"/>
            <a:ext cx="4355712" cy="1773479"/>
          </a:xfrm>
          <a:prstGeom prst="rect">
            <a:avLst/>
          </a:prstGeom>
        </p:spPr>
      </p:pic>
      <p:sp>
        <p:nvSpPr>
          <p:cNvPr id="11" name="Content Placeholder 10"/>
          <p:cNvSpPr>
            <a:spLocks noGrp="1"/>
          </p:cNvSpPr>
          <p:nvPr>
            <p:ph sz="quarter" idx="1"/>
          </p:nvPr>
        </p:nvSpPr>
        <p:spPr/>
        <p:txBody>
          <a:bodyPr/>
          <a:lstStyle/>
          <a:p>
            <a:endParaRPr lang="en-US" dirty="0" smtClean="0"/>
          </a:p>
          <a:p>
            <a:r>
              <a:rPr lang="en-US" dirty="0" smtClean="0"/>
              <a:t>A </a:t>
            </a:r>
            <a:r>
              <a:rPr lang="en-US" dirty="0"/>
              <a:t>series of steps from </a:t>
            </a:r>
            <a:r>
              <a:rPr lang="en-US" dirty="0" smtClean="0"/>
              <a:t>the time </a:t>
            </a:r>
            <a:r>
              <a:rPr lang="en-US" dirty="0"/>
              <a:t>a person is diagnosed with HIV through the successful </a:t>
            </a:r>
            <a:r>
              <a:rPr lang="en-US" dirty="0" smtClean="0"/>
              <a:t>treatment of </a:t>
            </a:r>
            <a:r>
              <a:rPr lang="en-US" dirty="0"/>
              <a:t>their infection with </a:t>
            </a:r>
            <a:r>
              <a:rPr lang="en-US" dirty="0" smtClean="0"/>
              <a:t>antiretrovirals</a:t>
            </a:r>
          </a:p>
          <a:p>
            <a:r>
              <a:rPr lang="en-US" dirty="0" smtClean="0"/>
              <a:t>Uses different data sources to determine % of all people living with HIV in the United States: diagnosed, linked to care, engaged in care, and who have undetectable virus loads</a:t>
            </a:r>
          </a:p>
          <a:p>
            <a:pPr lvl="1"/>
            <a:r>
              <a:rPr lang="en-US" dirty="0" smtClean="0"/>
              <a:t>Significant differences between populations</a:t>
            </a:r>
          </a:p>
          <a:p>
            <a:r>
              <a:rPr lang="en-US" dirty="0" smtClean="0"/>
              <a:t>Prevention continuums also being tested and used</a:t>
            </a:r>
            <a:endParaRPr lang="en-US" dirty="0"/>
          </a:p>
          <a:p>
            <a:endParaRPr lang="en-US" dirty="0"/>
          </a:p>
        </p:txBody>
      </p:sp>
      <p:sp>
        <p:nvSpPr>
          <p:cNvPr id="6" name="TextBox 5"/>
          <p:cNvSpPr txBox="1"/>
          <p:nvPr/>
        </p:nvSpPr>
        <p:spPr>
          <a:xfrm>
            <a:off x="7184132" y="6383568"/>
            <a:ext cx="8390269" cy="307777"/>
          </a:xfrm>
          <a:prstGeom prst="rect">
            <a:avLst/>
          </a:prstGeom>
          <a:noFill/>
        </p:spPr>
        <p:txBody>
          <a:bodyPr wrap="square" rtlCol="0">
            <a:spAutoFit/>
          </a:bodyPr>
          <a:lstStyle/>
          <a:p>
            <a:r>
              <a:rPr lang="en-US" sz="1200" i="1" dirty="0" smtClean="0">
                <a:solidFill>
                  <a:prstClr val="black"/>
                </a:solidFill>
                <a:latin typeface="Georgia"/>
              </a:rPr>
              <a:t>Image Source</a:t>
            </a:r>
            <a:r>
              <a:rPr lang="en-US" sz="1200" i="1" dirty="0">
                <a:solidFill>
                  <a:prstClr val="black"/>
                </a:solidFill>
                <a:latin typeface="Georgia"/>
              </a:rPr>
              <a:t>:</a:t>
            </a:r>
            <a:r>
              <a:rPr lang="en-US" sz="1400" i="1" dirty="0">
                <a:solidFill>
                  <a:prstClr val="black"/>
                </a:solidFill>
                <a:latin typeface="Georgia"/>
              </a:rPr>
              <a:t> </a:t>
            </a:r>
            <a:r>
              <a:rPr lang="en-US" sz="1200" dirty="0" err="1" smtClean="0"/>
              <a:t>CDC.gov</a:t>
            </a:r>
            <a:endParaRPr lang="en-US" sz="1200" dirty="0">
              <a:solidFill>
                <a:prstClr val="black"/>
              </a:solidFill>
              <a:latin typeface="Georgia"/>
            </a:endParaRPr>
          </a:p>
        </p:txBody>
      </p:sp>
    </p:spTree>
    <p:extLst>
      <p:ext uri="{BB962C8B-B14F-4D97-AF65-F5344CB8AC3E}">
        <p14:creationId xmlns:p14="http://schemas.microsoft.com/office/powerpoint/2010/main" val="1002569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US" b="1" dirty="0" smtClean="0"/>
              <a:t>Confidence Intervals</a:t>
            </a:r>
            <a:endParaRPr lang="en-US" b="1" dirty="0"/>
          </a:p>
        </p:txBody>
      </p:sp>
      <p:sp>
        <p:nvSpPr>
          <p:cNvPr id="3" name="Content Placeholder 2"/>
          <p:cNvSpPr>
            <a:spLocks noGrp="1"/>
          </p:cNvSpPr>
          <p:nvPr>
            <p:ph sz="quarter" idx="1"/>
          </p:nvPr>
        </p:nvSpPr>
        <p:spPr/>
        <p:txBody>
          <a:bodyPr>
            <a:normAutofit fontScale="85000" lnSpcReduction="20000"/>
          </a:bodyPr>
          <a:lstStyle/>
          <a:p>
            <a:pPr lvl="0"/>
            <a:endParaRPr lang="en-US" sz="2800" dirty="0" smtClean="0"/>
          </a:p>
          <a:p>
            <a:endParaRPr lang="en-US" dirty="0" smtClean="0"/>
          </a:p>
          <a:p>
            <a:r>
              <a:rPr lang="en-US" dirty="0" smtClean="0"/>
              <a:t>Many studies only use samples of the overall population to look for things like incidence, prevalence, and treatment effect </a:t>
            </a:r>
          </a:p>
          <a:p>
            <a:r>
              <a:rPr lang="en-US" b="1" dirty="0" smtClean="0"/>
              <a:t>Example:</a:t>
            </a:r>
            <a:r>
              <a:rPr lang="en-US" dirty="0" smtClean="0"/>
              <a:t> CDC conducts an analysis of data every year to determine the estimated number of people living with HIV, whether their diagnosis is known or not (1.1 million in 2014)</a:t>
            </a:r>
          </a:p>
          <a:p>
            <a:r>
              <a:rPr lang="en-US" dirty="0" smtClean="0"/>
              <a:t>But if many analyses were conducted, a range of estimates would be generated, with 95% of the analyses indicating that the true U.S. population prevalence is between 1,088,500 and 1,127,000. This is known as the 95% confidence interval (95% CI)</a:t>
            </a:r>
          </a:p>
          <a:p>
            <a:pPr lvl="1"/>
            <a:r>
              <a:rPr lang="en-US" dirty="0" smtClean="0"/>
              <a:t>Watch out for very wide ranges and overlapping ranges when one estimate is being compared to others (if they overlap, any observed differences </a:t>
            </a:r>
            <a:r>
              <a:rPr lang="en-US" smtClean="0"/>
              <a:t>are likely due to chance)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962" y="280103"/>
            <a:ext cx="4008514" cy="1891592"/>
          </a:xfrm>
          <a:prstGeom prst="rect">
            <a:avLst/>
          </a:prstGeom>
        </p:spPr>
      </p:pic>
    </p:spTree>
    <p:extLst>
      <p:ext uri="{BB962C8B-B14F-4D97-AF65-F5344CB8AC3E}">
        <p14:creationId xmlns:p14="http://schemas.microsoft.com/office/powerpoint/2010/main" val="1646526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US" b="1" dirty="0" smtClean="0"/>
              <a:t>Surveillance</a:t>
            </a:r>
            <a:endParaRPr lang="en-US" b="1" dirty="0"/>
          </a:p>
        </p:txBody>
      </p:sp>
      <p:sp>
        <p:nvSpPr>
          <p:cNvPr id="3" name="Content Placeholder 2"/>
          <p:cNvSpPr>
            <a:spLocks noGrp="1"/>
          </p:cNvSpPr>
          <p:nvPr>
            <p:ph sz="quarter" idx="1"/>
          </p:nvPr>
        </p:nvSpPr>
        <p:spPr/>
        <p:txBody>
          <a:bodyPr>
            <a:normAutofit/>
          </a:bodyPr>
          <a:lstStyle/>
          <a:p>
            <a:pPr lvl="0"/>
            <a:r>
              <a:rPr lang="en-US" sz="2800" dirty="0" smtClean="0"/>
              <a:t>The ongoing collection, analysis, interpretation and dissemination of data used to plan and implement public health practices (including HIV prevention)</a:t>
            </a:r>
          </a:p>
          <a:p>
            <a:pPr lvl="1"/>
            <a:r>
              <a:rPr lang="en-US" sz="2300" dirty="0" smtClean="0"/>
              <a:t>Used to estimate HIV incidence, new diagnoses, prevalence, viral load suppression rates in the United States </a:t>
            </a:r>
          </a:p>
          <a:p>
            <a:r>
              <a:rPr lang="en-US" sz="2800" dirty="0" smtClean="0"/>
              <a:t>Can use many difference data sources</a:t>
            </a:r>
          </a:p>
          <a:p>
            <a:pPr lvl="1"/>
            <a:r>
              <a:rPr lang="en-US" sz="2300" dirty="0" smtClean="0"/>
              <a:t>Reports from physicians, hospitals, laboratories, etc. </a:t>
            </a:r>
          </a:p>
          <a:p>
            <a:pPr lvl="1"/>
            <a:r>
              <a:rPr lang="en-US" sz="2300" dirty="0" smtClean="0"/>
              <a:t>Surveys, registries, cohort studies, etc. </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94726" y="413405"/>
            <a:ext cx="3610946" cy="1148327"/>
          </a:xfrm>
          <a:prstGeom prst="rect">
            <a:avLst/>
          </a:prstGeom>
        </p:spPr>
      </p:pic>
      <p:sp>
        <p:nvSpPr>
          <p:cNvPr id="6" name="TextBox 5"/>
          <p:cNvSpPr txBox="1"/>
          <p:nvPr/>
        </p:nvSpPr>
        <p:spPr>
          <a:xfrm>
            <a:off x="7184132" y="6383568"/>
            <a:ext cx="8390269" cy="307777"/>
          </a:xfrm>
          <a:prstGeom prst="rect">
            <a:avLst/>
          </a:prstGeom>
          <a:noFill/>
        </p:spPr>
        <p:txBody>
          <a:bodyPr wrap="square" rtlCol="0">
            <a:spAutoFit/>
          </a:bodyPr>
          <a:lstStyle/>
          <a:p>
            <a:r>
              <a:rPr lang="en-US" sz="1200" i="1" dirty="0" smtClean="0">
                <a:solidFill>
                  <a:prstClr val="black"/>
                </a:solidFill>
                <a:latin typeface="Georgia"/>
              </a:rPr>
              <a:t>Image Source</a:t>
            </a:r>
            <a:r>
              <a:rPr lang="en-US" sz="1200" i="1" dirty="0">
                <a:solidFill>
                  <a:prstClr val="black"/>
                </a:solidFill>
                <a:latin typeface="Georgia"/>
              </a:rPr>
              <a:t>:</a:t>
            </a:r>
            <a:r>
              <a:rPr lang="en-US" sz="1400" i="1" dirty="0">
                <a:solidFill>
                  <a:prstClr val="black"/>
                </a:solidFill>
                <a:latin typeface="Georgia"/>
              </a:rPr>
              <a:t> </a:t>
            </a:r>
            <a:r>
              <a:rPr lang="en-US" sz="1200" dirty="0" err="1" smtClean="0"/>
              <a:t>CDC.gov</a:t>
            </a:r>
            <a:endParaRPr lang="en-US" sz="1200" dirty="0">
              <a:solidFill>
                <a:prstClr val="black"/>
              </a:solidFill>
              <a:latin typeface="Georgia"/>
            </a:endParaRPr>
          </a:p>
        </p:txBody>
      </p:sp>
    </p:spTree>
    <p:extLst>
      <p:ext uri="{BB962C8B-B14F-4D97-AF65-F5344CB8AC3E}">
        <p14:creationId xmlns:p14="http://schemas.microsoft.com/office/powerpoint/2010/main" val="188461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US" b="1" dirty="0" smtClean="0"/>
              <a:t>HIV Surveillance</a:t>
            </a:r>
            <a:endParaRPr lang="en-US" b="1" dirty="0"/>
          </a:p>
        </p:txBody>
      </p:sp>
      <p:sp>
        <p:nvSpPr>
          <p:cNvPr id="3" name="Content Placeholder 2"/>
          <p:cNvSpPr>
            <a:spLocks noGrp="1"/>
          </p:cNvSpPr>
          <p:nvPr>
            <p:ph sz="quarter" idx="1"/>
          </p:nvPr>
        </p:nvSpPr>
        <p:spPr>
          <a:xfrm>
            <a:off x="301752" y="1609263"/>
            <a:ext cx="8503920" cy="4572000"/>
          </a:xfrm>
        </p:spPr>
        <p:txBody>
          <a:bodyPr>
            <a:normAutofit fontScale="92500" lnSpcReduction="10000"/>
          </a:bodyPr>
          <a:lstStyle/>
          <a:p>
            <a:pPr lvl="0"/>
            <a:r>
              <a:rPr lang="en-US" sz="2800" dirty="0" smtClean="0"/>
              <a:t>HIV surveillance uses surveys to measure specific indicators</a:t>
            </a:r>
          </a:p>
          <a:p>
            <a:r>
              <a:rPr lang="en-US" sz="2900" dirty="0" smtClean="0">
                <a:hlinkClick r:id="rId3"/>
              </a:rPr>
              <a:t>National </a:t>
            </a:r>
            <a:r>
              <a:rPr lang="en-US" sz="2900" dirty="0">
                <a:hlinkClick r:id="rId3"/>
              </a:rPr>
              <a:t>HIV Surveillance </a:t>
            </a:r>
            <a:r>
              <a:rPr lang="en-US" sz="2900" dirty="0" smtClean="0">
                <a:hlinkClick r:id="rId3"/>
              </a:rPr>
              <a:t>System (NHSS)</a:t>
            </a:r>
            <a:endParaRPr lang="en-US" sz="2900" dirty="0" smtClean="0"/>
          </a:p>
          <a:p>
            <a:pPr lvl="1"/>
            <a:r>
              <a:rPr lang="en-US" sz="2400" dirty="0" smtClean="0"/>
              <a:t>State </a:t>
            </a:r>
            <a:r>
              <a:rPr lang="en-US" sz="2400" dirty="0"/>
              <a:t>and local health departments send de-identified </a:t>
            </a:r>
            <a:r>
              <a:rPr lang="en-US" sz="2400" dirty="0" smtClean="0"/>
              <a:t>HIV data </a:t>
            </a:r>
            <a:r>
              <a:rPr lang="en-US" sz="2400" dirty="0"/>
              <a:t>to CDC in exchange for funding</a:t>
            </a:r>
          </a:p>
          <a:p>
            <a:r>
              <a:rPr lang="en-US" sz="2900" dirty="0">
                <a:hlinkClick r:id="rId4"/>
              </a:rPr>
              <a:t>National HIV Behavioral </a:t>
            </a:r>
            <a:r>
              <a:rPr lang="en-US" sz="2900" dirty="0" smtClean="0">
                <a:hlinkClick r:id="rId4"/>
              </a:rPr>
              <a:t>Surveillance (NHBS)</a:t>
            </a:r>
            <a:endParaRPr lang="en-US" sz="2900" dirty="0" smtClean="0"/>
          </a:p>
          <a:p>
            <a:pPr lvl="1"/>
            <a:r>
              <a:rPr lang="en-US" sz="2400" dirty="0" smtClean="0"/>
              <a:t>Collects </a:t>
            </a:r>
            <a:r>
              <a:rPr lang="en-US" sz="2400" dirty="0"/>
              <a:t>data on sexual behaviors, drug use, testing </a:t>
            </a:r>
            <a:r>
              <a:rPr lang="en-US" sz="2400" dirty="0" smtClean="0"/>
              <a:t>behaviors, </a:t>
            </a:r>
            <a:r>
              <a:rPr lang="en-US" sz="2400" dirty="0"/>
              <a:t>and prevention </a:t>
            </a:r>
            <a:r>
              <a:rPr lang="en-US" sz="2400" dirty="0" smtClean="0"/>
              <a:t>strategies</a:t>
            </a:r>
            <a:endParaRPr lang="en-US" sz="2400" dirty="0"/>
          </a:p>
          <a:p>
            <a:r>
              <a:rPr lang="en-US" sz="2900" dirty="0">
                <a:hlinkClick r:id="rId5"/>
              </a:rPr>
              <a:t>Youth Risk Behavior Surveillance </a:t>
            </a:r>
            <a:r>
              <a:rPr lang="en-US" sz="2900" dirty="0" smtClean="0">
                <a:hlinkClick r:id="rId5"/>
              </a:rPr>
              <a:t>System (YRBSS)</a:t>
            </a:r>
            <a:endParaRPr lang="en-US" sz="2900" dirty="0" smtClean="0"/>
          </a:p>
          <a:p>
            <a:pPr lvl="1"/>
            <a:r>
              <a:rPr lang="en-US" sz="2400" dirty="0" smtClean="0"/>
              <a:t>Highlights </a:t>
            </a:r>
            <a:r>
              <a:rPr lang="en-US" sz="2400" dirty="0"/>
              <a:t>lack of sexual education, comprehensive health services, and supportive </a:t>
            </a:r>
            <a:r>
              <a:rPr lang="en-US" sz="2400" dirty="0" smtClean="0"/>
              <a:t>environments</a:t>
            </a:r>
            <a:br>
              <a:rPr lang="en-US" sz="2400" dirty="0" smtClean="0"/>
            </a:br>
            <a:endParaRPr lang="en-US" sz="2400" dirty="0"/>
          </a:p>
        </p:txBody>
      </p:sp>
      <p:pic>
        <p:nvPicPr>
          <p:cNvPr id="4" name="Picture 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94726" y="413405"/>
            <a:ext cx="3610946" cy="1148327"/>
          </a:xfrm>
          <a:prstGeom prst="rect">
            <a:avLst/>
          </a:prstGeom>
        </p:spPr>
      </p:pic>
      <p:sp>
        <p:nvSpPr>
          <p:cNvPr id="6" name="TextBox 5"/>
          <p:cNvSpPr txBox="1"/>
          <p:nvPr/>
        </p:nvSpPr>
        <p:spPr>
          <a:xfrm>
            <a:off x="7184132" y="6383568"/>
            <a:ext cx="8390269" cy="307777"/>
          </a:xfrm>
          <a:prstGeom prst="rect">
            <a:avLst/>
          </a:prstGeom>
          <a:noFill/>
        </p:spPr>
        <p:txBody>
          <a:bodyPr wrap="square" rtlCol="0">
            <a:spAutoFit/>
          </a:bodyPr>
          <a:lstStyle/>
          <a:p>
            <a:r>
              <a:rPr lang="en-US" sz="1200" i="1" dirty="0" smtClean="0">
                <a:solidFill>
                  <a:prstClr val="black"/>
                </a:solidFill>
                <a:latin typeface="Georgia"/>
              </a:rPr>
              <a:t>Image Source</a:t>
            </a:r>
            <a:r>
              <a:rPr lang="en-US" sz="1200" i="1" dirty="0">
                <a:solidFill>
                  <a:prstClr val="black"/>
                </a:solidFill>
                <a:latin typeface="Georgia"/>
              </a:rPr>
              <a:t>:</a:t>
            </a:r>
            <a:r>
              <a:rPr lang="en-US" sz="1400" i="1" dirty="0">
                <a:solidFill>
                  <a:prstClr val="black"/>
                </a:solidFill>
                <a:latin typeface="Georgia"/>
              </a:rPr>
              <a:t> </a:t>
            </a:r>
            <a:r>
              <a:rPr lang="en-US" sz="1200" dirty="0" err="1" smtClean="0"/>
              <a:t>CDC.gov</a:t>
            </a:r>
            <a:endParaRPr lang="en-US" sz="1200" dirty="0">
              <a:solidFill>
                <a:prstClr val="black"/>
              </a:solidFill>
              <a:latin typeface="Georgia"/>
            </a:endParaRPr>
          </a:p>
        </p:txBody>
      </p:sp>
    </p:spTree>
    <p:extLst>
      <p:ext uri="{BB962C8B-B14F-4D97-AF65-F5344CB8AC3E}">
        <p14:creationId xmlns:p14="http://schemas.microsoft.com/office/powerpoint/2010/main" val="888971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a:buNone/>
            </a:pPr>
            <a:r>
              <a:rPr lang="en-US" sz="5400" dirty="0" smtClean="0">
                <a:solidFill>
                  <a:srgbClr val="FF0000"/>
                </a:solidFill>
              </a:rPr>
              <a:t>Questions:</a:t>
            </a:r>
          </a:p>
          <a:p>
            <a:pPr marL="0" indent="0" algn="ctr">
              <a:buNone/>
            </a:pPr>
            <a:r>
              <a:rPr lang="en-US" sz="3600" dirty="0" smtClean="0"/>
              <a:t>What is the difference between prevalence and incidence?</a:t>
            </a:r>
          </a:p>
          <a:p>
            <a:pPr marL="0" indent="0" algn="ctr">
              <a:buNone/>
            </a:pPr>
            <a:r>
              <a:rPr lang="en-US" sz="3600" dirty="0" smtClean="0"/>
              <a:t>Why are confidence intervals important?</a:t>
            </a:r>
          </a:p>
        </p:txBody>
      </p:sp>
    </p:spTree>
    <p:extLst>
      <p:ext uri="{BB962C8B-B14F-4D97-AF65-F5344CB8AC3E}">
        <p14:creationId xmlns:p14="http://schemas.microsoft.com/office/powerpoint/2010/main" val="860872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Objectives for Module 2</a:t>
            </a:r>
            <a:endParaRPr lang="en-US" b="1" dirty="0"/>
          </a:p>
        </p:txBody>
      </p:sp>
      <p:sp>
        <p:nvSpPr>
          <p:cNvPr id="3" name="Content Placeholder 2"/>
          <p:cNvSpPr>
            <a:spLocks noGrp="1"/>
          </p:cNvSpPr>
          <p:nvPr>
            <p:ph sz="quarter" idx="1"/>
          </p:nvPr>
        </p:nvSpPr>
        <p:spPr/>
        <p:txBody>
          <a:bodyPr>
            <a:normAutofit fontScale="92500"/>
          </a:bodyPr>
          <a:lstStyle/>
          <a:p>
            <a:pPr marL="0" indent="0">
              <a:buNone/>
            </a:pPr>
            <a:r>
              <a:rPr lang="en-US" dirty="0"/>
              <a:t>Our </a:t>
            </a:r>
            <a:r>
              <a:rPr lang="en-US" dirty="0" smtClean="0"/>
              <a:t>Mission(s) </a:t>
            </a:r>
            <a:r>
              <a:rPr lang="en-US" dirty="0"/>
              <a:t>Today:</a:t>
            </a:r>
          </a:p>
          <a:p>
            <a:endParaRPr lang="en-US" dirty="0"/>
          </a:p>
          <a:p>
            <a:pPr marL="514350" indent="-514350">
              <a:buFont typeface="+mj-lt"/>
              <a:buAutoNum type="arabicPeriod"/>
            </a:pPr>
            <a:r>
              <a:rPr lang="en-US" sz="2900" dirty="0"/>
              <a:t>Discuss what </a:t>
            </a:r>
            <a:r>
              <a:rPr lang="en-US" sz="2900" dirty="0" smtClean="0">
                <a:solidFill>
                  <a:srgbClr val="FF0000"/>
                </a:solidFill>
              </a:rPr>
              <a:t>HEALTH INDICATORS</a:t>
            </a:r>
            <a:r>
              <a:rPr lang="en-US" sz="2900" dirty="0" smtClean="0"/>
              <a:t> are</a:t>
            </a:r>
            <a:r>
              <a:rPr lang="en-US" sz="2900" dirty="0"/>
              <a:t>, what they are not, and why they are </a:t>
            </a:r>
            <a:r>
              <a:rPr lang="en-US" sz="2900" dirty="0" smtClean="0"/>
              <a:t>important</a:t>
            </a:r>
            <a:endParaRPr lang="en-US" sz="2900" dirty="0"/>
          </a:p>
          <a:p>
            <a:pPr marL="514350" indent="-514350">
              <a:buFont typeface="+mj-lt"/>
              <a:buAutoNum type="arabicPeriod"/>
            </a:pPr>
            <a:r>
              <a:rPr lang="en-US" sz="2900" dirty="0"/>
              <a:t>Look at some of the current indicators and relevant research to see how well we’re doing with HIV prevention in key populations in </a:t>
            </a:r>
            <a:r>
              <a:rPr lang="en-US" sz="2900" dirty="0" smtClean="0"/>
              <a:t>America</a:t>
            </a:r>
            <a:endParaRPr lang="en-US" sz="2900" dirty="0"/>
          </a:p>
          <a:p>
            <a:pPr marL="514350" indent="-514350">
              <a:buFont typeface="+mj-lt"/>
              <a:buAutoNum type="arabicPeriod"/>
            </a:pPr>
            <a:r>
              <a:rPr lang="en-US" sz="2800" dirty="0"/>
              <a:t>Identify current opportunities for advocacy to improve our current indicators and how well we know the state of our HIV prevention </a:t>
            </a:r>
            <a:r>
              <a:rPr lang="en-US" sz="2800" dirty="0" smtClean="0"/>
              <a:t>efforts</a:t>
            </a:r>
            <a:endParaRPr lang="en-US" dirty="0" smtClean="0"/>
          </a:p>
        </p:txBody>
      </p:sp>
    </p:spTree>
    <p:extLst>
      <p:ext uri="{BB962C8B-B14F-4D97-AF65-F5344CB8AC3E}">
        <p14:creationId xmlns:p14="http://schemas.microsoft.com/office/powerpoint/2010/main" val="2326317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20000"/>
          </a:bodyPr>
          <a:lstStyle/>
          <a:p>
            <a:pPr marL="0" lvl="0" indent="0">
              <a:buNone/>
            </a:pPr>
            <a:endParaRPr lang="en-US" sz="5400" dirty="0" smtClean="0"/>
          </a:p>
          <a:p>
            <a:pPr marL="0" lvl="0" indent="0" algn="ctr">
              <a:buNone/>
            </a:pPr>
            <a:r>
              <a:rPr lang="en-US" sz="5400" dirty="0" smtClean="0"/>
              <a:t>Indicators and surveillance are imperfect. But existing </a:t>
            </a:r>
            <a:r>
              <a:rPr lang="en-US" sz="5400" dirty="0"/>
              <a:t>figures do give us some idea on where we are with different </a:t>
            </a:r>
            <a:r>
              <a:rPr lang="en-US" sz="5400" dirty="0" smtClean="0">
                <a:solidFill>
                  <a:srgbClr val="FF0000"/>
                </a:solidFill>
              </a:rPr>
              <a:t>KEY POPULATIONS </a:t>
            </a:r>
            <a:endParaRPr lang="en-US" sz="5400" dirty="0">
              <a:solidFill>
                <a:srgbClr val="FF0000"/>
              </a:solidFill>
            </a:endParaRPr>
          </a:p>
        </p:txBody>
      </p:sp>
    </p:spTree>
    <p:extLst>
      <p:ext uri="{BB962C8B-B14F-4D97-AF65-F5344CB8AC3E}">
        <p14:creationId xmlns:p14="http://schemas.microsoft.com/office/powerpoint/2010/main" val="1091298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Populations</a:t>
            </a:r>
            <a:endParaRPr lang="en-US" b="1" dirty="0"/>
          </a:p>
        </p:txBody>
      </p:sp>
      <p:sp>
        <p:nvSpPr>
          <p:cNvPr id="3" name="Content Placeholder 2"/>
          <p:cNvSpPr>
            <a:spLocks noGrp="1"/>
          </p:cNvSpPr>
          <p:nvPr>
            <p:ph sz="quarter" idx="1"/>
          </p:nvPr>
        </p:nvSpPr>
        <p:spPr/>
        <p:txBody>
          <a:bodyPr>
            <a:normAutofit/>
          </a:bodyPr>
          <a:lstStyle/>
          <a:p>
            <a:r>
              <a:rPr lang="en-US" dirty="0" smtClean="0"/>
              <a:t>In the context of HIV, groups most likely to be impacted by the virus </a:t>
            </a:r>
            <a:r>
              <a:rPr lang="en-US" dirty="0" smtClean="0"/>
              <a:t>are most likely </a:t>
            </a:r>
            <a:r>
              <a:rPr lang="en-US" dirty="0" smtClean="0"/>
              <a:t>have less access to services to prevent or successfully manage the infection</a:t>
            </a:r>
          </a:p>
          <a:p>
            <a:r>
              <a:rPr lang="en-US" dirty="0" smtClean="0"/>
              <a:t>U.S. examples include: </a:t>
            </a:r>
          </a:p>
          <a:p>
            <a:pPr lvl="1"/>
            <a:r>
              <a:rPr lang="en-US" dirty="0" smtClean="0"/>
              <a:t>Gay, bisexual, and other men </a:t>
            </a:r>
            <a:r>
              <a:rPr lang="en-US" dirty="0"/>
              <a:t>who have sex with </a:t>
            </a:r>
            <a:r>
              <a:rPr lang="en-US" dirty="0" smtClean="0"/>
              <a:t>men (MSM), particularly young, African American, gay, bisexual, and other MSM </a:t>
            </a:r>
            <a:endParaRPr lang="en-US" dirty="0"/>
          </a:p>
          <a:p>
            <a:pPr lvl="1"/>
            <a:r>
              <a:rPr lang="en-US" dirty="0"/>
              <a:t>Transgender </a:t>
            </a:r>
            <a:r>
              <a:rPr lang="en-US" dirty="0" smtClean="0"/>
              <a:t>women</a:t>
            </a:r>
            <a:endParaRPr lang="en-US" dirty="0"/>
          </a:p>
          <a:p>
            <a:pPr lvl="1"/>
            <a:r>
              <a:rPr lang="en-US" dirty="0"/>
              <a:t>Sex workers</a:t>
            </a:r>
          </a:p>
          <a:p>
            <a:pPr lvl="1"/>
            <a:r>
              <a:rPr lang="en-US" dirty="0"/>
              <a:t>People who inject </a:t>
            </a:r>
            <a:r>
              <a:rPr lang="en-US" dirty="0" smtClean="0"/>
              <a:t>drugs</a:t>
            </a:r>
            <a:endParaRPr lang="en-US" dirty="0"/>
          </a:p>
        </p:txBody>
      </p:sp>
    </p:spTree>
    <p:extLst>
      <p:ext uri="{BB962C8B-B14F-4D97-AF65-F5344CB8AC3E}">
        <p14:creationId xmlns:p14="http://schemas.microsoft.com/office/powerpoint/2010/main" val="2724115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10999"/>
            <a:ext cx="8534400" cy="758952"/>
          </a:xfrm>
        </p:spPr>
        <p:txBody>
          <a:bodyPr/>
          <a:lstStyle/>
          <a:p>
            <a:r>
              <a:rPr lang="en-US" b="1" dirty="0" smtClean="0"/>
              <a:t>Intersectionality</a:t>
            </a:r>
            <a:endParaRPr lang="en-US" b="1" dirty="0"/>
          </a:p>
        </p:txBody>
      </p:sp>
      <p:sp>
        <p:nvSpPr>
          <p:cNvPr id="3" name="Content Placeholder 2"/>
          <p:cNvSpPr>
            <a:spLocks noGrp="1"/>
          </p:cNvSpPr>
          <p:nvPr>
            <p:ph sz="quarter" idx="1"/>
          </p:nvPr>
        </p:nvSpPr>
        <p:spPr/>
        <p:txBody>
          <a:bodyPr>
            <a:normAutofit/>
          </a:bodyPr>
          <a:lstStyle/>
          <a:p>
            <a:pPr marL="0" indent="0">
              <a:buNone/>
            </a:pPr>
            <a:r>
              <a:rPr lang="en-US" sz="2400" dirty="0" smtClean="0"/>
              <a:t>“</a:t>
            </a:r>
            <a:r>
              <a:rPr lang="en-US" sz="2400" dirty="0"/>
              <a:t>The interconnected nature of social categorizations such as race, class, and gender as they apply to a given individual or group, regarded as creating overlapping and interdependent systems of discrimination or disadvantage</a:t>
            </a:r>
            <a:r>
              <a:rPr lang="en-US" sz="2400" dirty="0" smtClean="0"/>
              <a:t>.” 				–</a:t>
            </a:r>
            <a:r>
              <a:rPr lang="en-US" sz="2400" i="1" dirty="0" smtClean="0"/>
              <a:t>Oxford Living Dictionaries </a:t>
            </a:r>
            <a:endParaRPr lang="en-US" sz="2400" i="1" dirty="0"/>
          </a:p>
        </p:txBody>
      </p:sp>
      <p:pic>
        <p:nvPicPr>
          <p:cNvPr id="4" name="Picture 3" descr="quote-there-is-no-thing-as-a-single-issue-struggle-because-we-do-not-live-single-issue-lives-audre-lorde-39-5-057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971" y="3468081"/>
            <a:ext cx="6361865" cy="2993819"/>
          </a:xfrm>
          <a:prstGeom prst="rect">
            <a:avLst/>
          </a:prstGeom>
        </p:spPr>
      </p:pic>
      <p:sp>
        <p:nvSpPr>
          <p:cNvPr id="6" name="TextBox 5"/>
          <p:cNvSpPr txBox="1"/>
          <p:nvPr/>
        </p:nvSpPr>
        <p:spPr>
          <a:xfrm>
            <a:off x="6289540" y="6389449"/>
            <a:ext cx="8390269" cy="338554"/>
          </a:xfrm>
          <a:prstGeom prst="rect">
            <a:avLst/>
          </a:prstGeom>
          <a:noFill/>
        </p:spPr>
        <p:txBody>
          <a:bodyPr wrap="square" rtlCol="0">
            <a:spAutoFit/>
          </a:bodyPr>
          <a:lstStyle/>
          <a:p>
            <a:r>
              <a:rPr lang="en-US" sz="1600" i="1" dirty="0" smtClean="0">
                <a:solidFill>
                  <a:prstClr val="black"/>
                </a:solidFill>
                <a:latin typeface="Georgia"/>
              </a:rPr>
              <a:t>Image source</a:t>
            </a:r>
            <a:r>
              <a:rPr lang="en-US" sz="1600" i="1" dirty="0">
                <a:solidFill>
                  <a:prstClr val="black"/>
                </a:solidFill>
                <a:latin typeface="Georgia"/>
              </a:rPr>
              <a:t>: </a:t>
            </a:r>
            <a:r>
              <a:rPr lang="en-US" sz="1600" dirty="0" err="1" smtClean="0"/>
              <a:t>azquotes.com</a:t>
            </a:r>
            <a:endParaRPr lang="en-US" sz="1600" dirty="0"/>
          </a:p>
        </p:txBody>
      </p:sp>
    </p:spTree>
    <p:extLst>
      <p:ext uri="{BB962C8B-B14F-4D97-AF65-F5344CB8AC3E}">
        <p14:creationId xmlns:p14="http://schemas.microsoft.com/office/powerpoint/2010/main" val="924602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Gay, Bisexual, and Other MSM</a:t>
            </a:r>
            <a:endParaRPr lang="en-US" b="1"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sz="2900" i="1" dirty="0"/>
              <a:t>(Remember the problems with the MSM category)</a:t>
            </a:r>
          </a:p>
          <a:p>
            <a:pPr marL="0" indent="0">
              <a:buNone/>
            </a:pPr>
            <a:endParaRPr lang="en-US" sz="2900" dirty="0" smtClean="0"/>
          </a:p>
          <a:p>
            <a:r>
              <a:rPr lang="en-US" sz="2900" dirty="0" smtClean="0"/>
              <a:t>Since </a:t>
            </a:r>
            <a:r>
              <a:rPr lang="en-US" sz="2900" dirty="0"/>
              <a:t>the epidemic began, </a:t>
            </a:r>
            <a:r>
              <a:rPr lang="en-US" sz="2900" dirty="0" smtClean="0"/>
              <a:t>nearly </a:t>
            </a:r>
            <a:r>
              <a:rPr lang="en-US" sz="2900" dirty="0" smtClean="0">
                <a:solidFill>
                  <a:srgbClr val="FF0000"/>
                </a:solidFill>
              </a:rPr>
              <a:t>371,000</a:t>
            </a:r>
            <a:r>
              <a:rPr lang="en-US" sz="2900" dirty="0" smtClean="0"/>
              <a:t> MSM </a:t>
            </a:r>
            <a:r>
              <a:rPr lang="en-US" sz="2900" dirty="0"/>
              <a:t>with an AIDS diagnosis have </a:t>
            </a:r>
            <a:r>
              <a:rPr lang="en-US" sz="2900" dirty="0" smtClean="0"/>
              <a:t>died</a:t>
            </a:r>
            <a:endParaRPr lang="en-US" sz="2900" dirty="0"/>
          </a:p>
          <a:p>
            <a:r>
              <a:rPr lang="en-US" sz="2900" dirty="0" smtClean="0"/>
              <a:t>According to new 2014 incidence estimates, in </a:t>
            </a:r>
            <a:r>
              <a:rPr lang="en-US" sz="2900" dirty="0"/>
              <a:t>the United States, </a:t>
            </a:r>
            <a:r>
              <a:rPr lang="en-US" sz="2900" dirty="0" smtClean="0">
                <a:solidFill>
                  <a:srgbClr val="FF0000"/>
                </a:solidFill>
              </a:rPr>
              <a:t>70% </a:t>
            </a:r>
            <a:r>
              <a:rPr lang="en-US" sz="2900" dirty="0"/>
              <a:t>of new infections occur among </a:t>
            </a:r>
            <a:r>
              <a:rPr lang="en-US" sz="2900" dirty="0" smtClean="0"/>
              <a:t>MSM </a:t>
            </a:r>
            <a:r>
              <a:rPr lang="en-US" sz="2900" dirty="0"/>
              <a:t>despite their making up only </a:t>
            </a:r>
            <a:r>
              <a:rPr lang="en-US" sz="2900" dirty="0" smtClean="0"/>
              <a:t>2% to </a:t>
            </a:r>
            <a:r>
              <a:rPr lang="en-US" sz="2900" dirty="0"/>
              <a:t>5% of the </a:t>
            </a:r>
            <a:r>
              <a:rPr lang="en-US" sz="2900" dirty="0" smtClean="0"/>
              <a:t>population</a:t>
            </a:r>
            <a:endParaRPr lang="en-US" sz="2900" dirty="0"/>
          </a:p>
          <a:p>
            <a:r>
              <a:rPr lang="en-US" sz="2900" dirty="0" smtClean="0"/>
              <a:t>Around </a:t>
            </a:r>
            <a:r>
              <a:rPr lang="en-US" sz="2900" dirty="0" smtClean="0">
                <a:solidFill>
                  <a:srgbClr val="FF0000"/>
                </a:solidFill>
              </a:rPr>
              <a:t>26,000</a:t>
            </a:r>
            <a:r>
              <a:rPr lang="en-US" sz="2900" dirty="0" smtClean="0"/>
              <a:t> MSM are estimated to get HIV each year–that figure has remained stagnant between 2008 and 2014</a:t>
            </a:r>
            <a:endParaRPr lang="en-US" dirty="0"/>
          </a:p>
          <a:p>
            <a:pPr marL="0" indent="0">
              <a:buNone/>
            </a:pPr>
            <a:endParaRPr lang="en-US" sz="2900" dirty="0"/>
          </a:p>
        </p:txBody>
      </p:sp>
    </p:spTree>
    <p:extLst>
      <p:ext uri="{BB962C8B-B14F-4D97-AF65-F5344CB8AC3E}">
        <p14:creationId xmlns:p14="http://schemas.microsoft.com/office/powerpoint/2010/main" val="780094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4427"/>
            <a:ext cx="8534400" cy="758952"/>
          </a:xfrm>
        </p:spPr>
        <p:txBody>
          <a:bodyPr>
            <a:normAutofit fontScale="90000"/>
          </a:bodyPr>
          <a:lstStyle/>
          <a:p>
            <a:r>
              <a:rPr lang="en-US" b="1" dirty="0" smtClean="0"/>
              <a:t>Don’t Forget </a:t>
            </a:r>
            <a:r>
              <a:rPr lang="en-US" b="1" dirty="0" err="1" smtClean="0"/>
              <a:t>Intersectionality</a:t>
            </a:r>
            <a:r>
              <a:rPr lang="en-US" b="1" dirty="0" smtClean="0"/>
              <a:t> and Subpopulations</a:t>
            </a:r>
            <a:endParaRPr lang="en-US" b="1" dirty="0"/>
          </a:p>
        </p:txBody>
      </p:sp>
      <p:sp>
        <p:nvSpPr>
          <p:cNvPr id="3" name="Content Placeholder 2"/>
          <p:cNvSpPr>
            <a:spLocks noGrp="1"/>
          </p:cNvSpPr>
          <p:nvPr>
            <p:ph sz="quarter" idx="1"/>
          </p:nvPr>
        </p:nvSpPr>
        <p:spPr/>
        <p:txBody>
          <a:bodyPr/>
          <a:lstStyle/>
          <a:p>
            <a:pPr marL="0" indent="0">
              <a:buNone/>
            </a:pPr>
            <a:r>
              <a:rPr lang="en-US" dirty="0" smtClean="0"/>
              <a:t>Estimated Incidence Trends Between 2008 and 2014:</a:t>
            </a:r>
          </a:p>
          <a:p>
            <a:pPr algn="ctr"/>
            <a:r>
              <a:rPr lang="en-US" dirty="0" smtClean="0"/>
              <a:t>MSM + Race/Ethnicity</a:t>
            </a:r>
          </a:p>
          <a:p>
            <a:pPr lvl="1" algn="ctr"/>
            <a:r>
              <a:rPr lang="en-US" dirty="0">
                <a:latin typeface="Wingdings"/>
                <a:ea typeface="Wingdings"/>
                <a:cs typeface="Wingdings"/>
                <a:sym typeface="Wingdings"/>
              </a:rPr>
              <a:t></a:t>
            </a:r>
            <a:r>
              <a:rPr lang="en-US" dirty="0" smtClean="0"/>
              <a:t>Down 18% for White MSM</a:t>
            </a:r>
          </a:p>
          <a:p>
            <a:pPr lvl="1" algn="ctr"/>
            <a:r>
              <a:rPr lang="en-US" dirty="0" smtClean="0"/>
              <a:t>Stagnant for </a:t>
            </a:r>
            <a:r>
              <a:rPr lang="en-US" dirty="0" smtClean="0"/>
              <a:t>Black MSM</a:t>
            </a:r>
            <a:endParaRPr lang="en-US" dirty="0" smtClean="0"/>
          </a:p>
          <a:p>
            <a:pPr lvl="1" algn="ctr"/>
            <a:r>
              <a:rPr lang="en-US" dirty="0">
                <a:latin typeface="Wingdings"/>
                <a:ea typeface="Wingdings"/>
                <a:cs typeface="Wingdings"/>
              </a:rPr>
              <a:t></a:t>
            </a:r>
            <a:r>
              <a:rPr lang="en-US" dirty="0" smtClean="0"/>
              <a:t>Up 20% for Latino MSM</a:t>
            </a:r>
            <a:endParaRPr lang="en-US" dirty="0"/>
          </a:p>
          <a:p>
            <a:pPr algn="ctr"/>
            <a:r>
              <a:rPr lang="en-US" dirty="0" smtClean="0"/>
              <a:t>MSM + Age</a:t>
            </a:r>
          </a:p>
          <a:p>
            <a:pPr lvl="1" algn="ctr"/>
            <a:r>
              <a:rPr lang="en-US" dirty="0">
                <a:latin typeface="Wingdings"/>
                <a:ea typeface="Wingdings"/>
                <a:cs typeface="Wingdings"/>
              </a:rPr>
              <a:t></a:t>
            </a:r>
            <a:r>
              <a:rPr lang="en-US" dirty="0" smtClean="0"/>
              <a:t>Down 18% for MSM 13 – 24</a:t>
            </a:r>
          </a:p>
          <a:p>
            <a:pPr lvl="1" algn="ctr"/>
            <a:r>
              <a:rPr lang="en-US" dirty="0">
                <a:latin typeface="Wingdings"/>
                <a:ea typeface="Wingdings"/>
                <a:cs typeface="Wingdings"/>
              </a:rPr>
              <a:t></a:t>
            </a:r>
            <a:r>
              <a:rPr lang="en-US" dirty="0" smtClean="0"/>
              <a:t>Up 35% for MSM 25 – 34</a:t>
            </a:r>
          </a:p>
        </p:txBody>
      </p:sp>
      <p:sp>
        <p:nvSpPr>
          <p:cNvPr id="4" name="Up Arrow 3"/>
          <p:cNvSpPr/>
          <p:nvPr/>
        </p:nvSpPr>
        <p:spPr>
          <a:xfrm>
            <a:off x="846754" y="2161921"/>
            <a:ext cx="1179383" cy="364348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a:off x="7227514" y="2161921"/>
            <a:ext cx="1179383" cy="364348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Help 5">
            <a:hlinkClick r:id="" action="ppaction://noaction" highlightClick="1"/>
          </p:cNvPr>
          <p:cNvSpPr/>
          <p:nvPr/>
        </p:nvSpPr>
        <p:spPr>
          <a:xfrm>
            <a:off x="3916157" y="5170445"/>
            <a:ext cx="1315466" cy="1103631"/>
          </a:xfrm>
          <a:prstGeom prst="actionButtonHelp">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6766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1923" y="121865"/>
            <a:ext cx="8229600" cy="1143000"/>
          </a:xfrm>
        </p:spPr>
        <p:txBody>
          <a:bodyPr/>
          <a:lstStyle/>
          <a:p>
            <a:pPr algn="ctr"/>
            <a:r>
              <a:rPr lang="en-US" sz="2000" dirty="0"/>
              <a:t>Diagnoses of HIV </a:t>
            </a:r>
            <a:r>
              <a:rPr lang="en-US" sz="2000" dirty="0" smtClean="0"/>
              <a:t>Infection among Men Who Have Sex with Men, </a:t>
            </a:r>
            <a:r>
              <a:rPr lang="en-US" sz="2000" dirty="0"/>
              <a:t>by </a:t>
            </a:r>
            <a:r>
              <a:rPr lang="en-US" sz="2000" dirty="0" smtClean="0"/>
              <a:t>Age </a:t>
            </a:r>
            <a:r>
              <a:rPr lang="en-US" sz="2000" dirty="0"/>
              <a:t>G</a:t>
            </a:r>
            <a:r>
              <a:rPr lang="en-US" sz="2000" dirty="0" smtClean="0"/>
              <a:t>roup and Race/Ethnicity, 2015—United States and 6 Dependent Areas</a:t>
            </a:r>
            <a:endParaRPr lang="en-US" sz="2000" dirty="0"/>
          </a:p>
        </p:txBody>
      </p:sp>
      <p:pic>
        <p:nvPicPr>
          <p:cNvPr id="3" name="Picture 2" descr="The racial/ethnic distribution of diagnoses of HIV infection among men who have sex with men (MSM) varied by age group in the United States and 6 dependent areas. Among young MSM (aged 13–24 years) with diagnosed HIV infection, 54% were black and 16% were white.  But among MSM aged 25 years and older, 33% were black and 33% were white.&#10;&#10;Data include persons with a diagnosis of HIV infection regardless of stage of disease at diagnosis. Data for the year 2015 are preliminary and based on 6 months reporting delay. Data have been statistically adjusted to account for missing transmission category. &#10; &#10;Data on men who have sex with men do not include men with HIV infection attributed to male-to-male sexual contact and injection drug use. &#10; &#10;Hispanics/Latinos can be of any race.&#10;"/>
          <p:cNvPicPr>
            <a:picLocks noChangeAspect="1"/>
          </p:cNvPicPr>
          <p:nvPr/>
        </p:nvPicPr>
        <p:blipFill>
          <a:blip r:embed="rId3"/>
          <a:stretch>
            <a:fillRect/>
          </a:stretch>
        </p:blipFill>
        <p:spPr>
          <a:xfrm>
            <a:off x="161" y="1264865"/>
            <a:ext cx="8913124" cy="4982896"/>
          </a:xfrm>
          <a:prstGeom prst="rect">
            <a:avLst/>
          </a:prstGeom>
        </p:spPr>
      </p:pic>
      <p:sp>
        <p:nvSpPr>
          <p:cNvPr id="5" name="Text Placeholder 3"/>
          <p:cNvSpPr txBox="1">
            <a:spLocks/>
          </p:cNvSpPr>
          <p:nvPr/>
        </p:nvSpPr>
        <p:spPr>
          <a:xfrm>
            <a:off x="1065823" y="6022003"/>
            <a:ext cx="6781800" cy="663576"/>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defRPr/>
            </a:pPr>
            <a:r>
              <a:rPr lang="en-US" sz="900" i="1" dirty="0" smtClean="0">
                <a:solidFill>
                  <a:srgbClr val="5F5F5F"/>
                </a:solidFill>
                <a:latin typeface="Calibri" panose="020F0502020204030204" pitchFamily="34" charset="0"/>
              </a:rPr>
              <a:t>Note</a:t>
            </a:r>
            <a:r>
              <a:rPr lang="en-US" sz="900" dirty="0" smtClean="0">
                <a:solidFill>
                  <a:srgbClr val="5F5F5F"/>
                </a:solidFill>
                <a:latin typeface="Calibri" panose="020F0502020204030204" pitchFamily="34" charset="0"/>
              </a:rPr>
              <a:t>. Data include persons with a diagnosis of HIV infection regardless of stage of disease at diagnosis. </a:t>
            </a:r>
            <a:r>
              <a:rPr lang="en-US" sz="900" dirty="0">
                <a:solidFill>
                  <a:srgbClr val="5F5F5F"/>
                </a:solidFill>
                <a:latin typeface="Calibri" panose="020F0502020204030204" pitchFamily="34" charset="0"/>
              </a:rPr>
              <a:t>Data for the year 2015 are preliminary and based on 6 months reporting delay</a:t>
            </a:r>
            <a:r>
              <a:rPr lang="en-US" sz="900" dirty="0" smtClean="0">
                <a:solidFill>
                  <a:srgbClr val="5F5F5F"/>
                </a:solidFill>
                <a:latin typeface="Calibri" panose="020F0502020204030204" pitchFamily="34" charset="0"/>
              </a:rPr>
              <a:t>.</a:t>
            </a:r>
          </a:p>
          <a:p>
            <a:pPr marL="285750" indent="-285750">
              <a:lnSpc>
                <a:spcPts val="900"/>
              </a:lnSpc>
              <a:spcBef>
                <a:spcPts val="0"/>
              </a:spcBef>
              <a:defRPr/>
            </a:pPr>
            <a:r>
              <a:rPr lang="en-US" sz="900" baseline="30000" dirty="0" smtClean="0">
                <a:solidFill>
                  <a:srgbClr val="5F5F5F"/>
                </a:solidFill>
                <a:latin typeface="Calibri" panose="020F0502020204030204" pitchFamily="34" charset="0"/>
              </a:rPr>
              <a:t>a </a:t>
            </a:r>
            <a:r>
              <a:rPr lang="en-US" sz="900" dirty="0" smtClean="0">
                <a:solidFill>
                  <a:srgbClr val="5F5F5F"/>
                </a:solidFill>
                <a:latin typeface="Calibri" panose="020F0502020204030204" pitchFamily="34" charset="0"/>
              </a:rPr>
              <a:t>Hispanics/Latinos can be of any race.</a:t>
            </a:r>
            <a:endParaRPr lang="en-US" sz="9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375105669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Transgender Women and Men</a:t>
            </a:r>
            <a:endParaRPr lang="en-US" b="1" dirty="0"/>
          </a:p>
        </p:txBody>
      </p:sp>
      <p:sp>
        <p:nvSpPr>
          <p:cNvPr id="3" name="Content Placeholder 2"/>
          <p:cNvSpPr>
            <a:spLocks noGrp="1"/>
          </p:cNvSpPr>
          <p:nvPr>
            <p:ph sz="quarter" idx="1"/>
          </p:nvPr>
        </p:nvSpPr>
        <p:spPr/>
        <p:txBody>
          <a:bodyPr>
            <a:normAutofit fontScale="92500" lnSpcReduction="20000"/>
          </a:bodyPr>
          <a:lstStyle/>
          <a:p>
            <a:r>
              <a:rPr lang="en-US" sz="2900" dirty="0" smtClean="0"/>
              <a:t>Understanding HIV-related </a:t>
            </a:r>
            <a:r>
              <a:rPr lang="en-US" sz="2900" dirty="0"/>
              <a:t>risks among </a:t>
            </a:r>
            <a:r>
              <a:rPr lang="en-US" sz="2900" dirty="0" smtClean="0"/>
              <a:t>transgender </a:t>
            </a:r>
            <a:r>
              <a:rPr lang="en-US" sz="2900" dirty="0"/>
              <a:t>men is limited by a lack of research. A CDC analysis of 29 studies involving </a:t>
            </a:r>
            <a:r>
              <a:rPr lang="en-US" sz="2900" dirty="0" smtClean="0"/>
              <a:t>transgender </a:t>
            </a:r>
            <a:r>
              <a:rPr lang="en-US" sz="2900" dirty="0"/>
              <a:t>people found only </a:t>
            </a:r>
            <a:r>
              <a:rPr lang="en-US" sz="2900" dirty="0" smtClean="0"/>
              <a:t>5 </a:t>
            </a:r>
            <a:r>
              <a:rPr lang="en-US" sz="2900" dirty="0"/>
              <a:t>collected data on </a:t>
            </a:r>
            <a:r>
              <a:rPr lang="en-US" sz="2900" dirty="0" smtClean="0"/>
              <a:t>transgender </a:t>
            </a:r>
            <a:r>
              <a:rPr lang="en-US" sz="2900" dirty="0"/>
              <a:t>men </a:t>
            </a:r>
            <a:r>
              <a:rPr lang="en-US" sz="2900" dirty="0" smtClean="0"/>
              <a:t>specifically </a:t>
            </a:r>
            <a:endParaRPr lang="en-US" sz="2900" dirty="0"/>
          </a:p>
          <a:p>
            <a:r>
              <a:rPr lang="en-US" sz="2900" dirty="0"/>
              <a:t>Transgender women in the </a:t>
            </a:r>
            <a:r>
              <a:rPr lang="en-US" sz="2900" dirty="0" smtClean="0"/>
              <a:t>United States </a:t>
            </a:r>
            <a:r>
              <a:rPr lang="en-US" sz="2900" dirty="0"/>
              <a:t>are </a:t>
            </a:r>
            <a:r>
              <a:rPr lang="en-US" sz="2900" dirty="0">
                <a:solidFill>
                  <a:srgbClr val="FF0000"/>
                </a:solidFill>
              </a:rPr>
              <a:t>34 times </a:t>
            </a:r>
            <a:r>
              <a:rPr lang="en-US" sz="2900" dirty="0"/>
              <a:t>more likely to have HIV than </a:t>
            </a:r>
            <a:r>
              <a:rPr lang="en-US" sz="2900" dirty="0" smtClean="0"/>
              <a:t>their </a:t>
            </a:r>
            <a:r>
              <a:rPr lang="en-US" sz="2900" dirty="0" err="1" smtClean="0"/>
              <a:t>cisgender</a:t>
            </a:r>
            <a:r>
              <a:rPr lang="en-US" sz="2900" dirty="0" smtClean="0"/>
              <a:t> </a:t>
            </a:r>
            <a:r>
              <a:rPr lang="en-US" sz="2900" dirty="0"/>
              <a:t>male and female </a:t>
            </a:r>
            <a:r>
              <a:rPr lang="en-US" sz="2900" dirty="0" smtClean="0"/>
              <a:t>counterparts </a:t>
            </a:r>
            <a:endParaRPr lang="en-US" sz="2900" dirty="0"/>
          </a:p>
          <a:p>
            <a:r>
              <a:rPr lang="en-US" sz="2900" dirty="0"/>
              <a:t>The quality of data is terrible, but according to one meta-analysis, </a:t>
            </a:r>
            <a:r>
              <a:rPr lang="en-US" sz="2900" dirty="0">
                <a:solidFill>
                  <a:srgbClr val="FF0000"/>
                </a:solidFill>
              </a:rPr>
              <a:t>1 in 2 </a:t>
            </a:r>
            <a:r>
              <a:rPr lang="en-US" sz="2900" dirty="0"/>
              <a:t>black transgender women in the United States could be living with </a:t>
            </a:r>
            <a:r>
              <a:rPr lang="en-US" sz="2900" dirty="0" smtClean="0"/>
              <a:t>HIV</a:t>
            </a:r>
            <a:r>
              <a:rPr lang="en-US" sz="2900" baseline="30000" dirty="0" smtClean="0"/>
              <a:t>1</a:t>
            </a:r>
            <a:endParaRPr lang="en-US" sz="2900" baseline="30000" dirty="0"/>
          </a:p>
          <a:p>
            <a:r>
              <a:rPr lang="en-US" sz="2900" dirty="0"/>
              <a:t>By one estimate, </a:t>
            </a:r>
            <a:r>
              <a:rPr lang="en-US" sz="2900" dirty="0">
                <a:solidFill>
                  <a:srgbClr val="FF0000"/>
                </a:solidFill>
              </a:rPr>
              <a:t>28%</a:t>
            </a:r>
            <a:r>
              <a:rPr lang="en-US" sz="2900" dirty="0"/>
              <a:t> of transgender women in the United States could have </a:t>
            </a:r>
            <a:r>
              <a:rPr lang="en-US" sz="2900" dirty="0" smtClean="0"/>
              <a:t>HIV</a:t>
            </a:r>
            <a:r>
              <a:rPr lang="en-US" sz="2900" baseline="30000" dirty="0"/>
              <a:t>1</a:t>
            </a:r>
          </a:p>
          <a:p>
            <a:endParaRPr lang="en-US" sz="2900" dirty="0"/>
          </a:p>
          <a:p>
            <a:endParaRPr lang="en-US" dirty="0"/>
          </a:p>
        </p:txBody>
      </p:sp>
      <p:sp>
        <p:nvSpPr>
          <p:cNvPr id="4" name="TextBox 3"/>
          <p:cNvSpPr txBox="1"/>
          <p:nvPr/>
        </p:nvSpPr>
        <p:spPr>
          <a:xfrm>
            <a:off x="469339" y="6315378"/>
            <a:ext cx="7930194" cy="646331"/>
          </a:xfrm>
          <a:prstGeom prst="rect">
            <a:avLst/>
          </a:prstGeom>
          <a:noFill/>
        </p:spPr>
        <p:txBody>
          <a:bodyPr wrap="square" rtlCol="0">
            <a:spAutoFit/>
          </a:bodyPr>
          <a:lstStyle/>
          <a:p>
            <a:r>
              <a:rPr lang="en-US" sz="1200" baseline="30000" dirty="0" smtClean="0"/>
              <a:t>1</a:t>
            </a:r>
            <a:r>
              <a:rPr lang="en-US" sz="1200" dirty="0" smtClean="0"/>
              <a:t> </a:t>
            </a:r>
            <a:r>
              <a:rPr lang="en-US" sz="1200" dirty="0" err="1" smtClean="0"/>
              <a:t>Herbst</a:t>
            </a:r>
            <a:r>
              <a:rPr lang="en-US" sz="1200" dirty="0" smtClean="0"/>
              <a:t> </a:t>
            </a:r>
            <a:r>
              <a:rPr lang="en-US" sz="1200" dirty="0"/>
              <a:t>JH, Jacobs ED, Finlayson TJ, </a:t>
            </a:r>
            <a:r>
              <a:rPr lang="en-US" sz="1200" dirty="0" smtClean="0"/>
              <a:t>et al. Estimating </a:t>
            </a:r>
            <a:r>
              <a:rPr lang="en-US" sz="1200" dirty="0"/>
              <a:t>HIV prevalence and risk behaviors of transgender persons in the United States: a systematic review. AIDS </a:t>
            </a:r>
            <a:r>
              <a:rPr lang="en-US" sz="1200" dirty="0" err="1"/>
              <a:t>Behav</a:t>
            </a:r>
            <a:r>
              <a:rPr lang="en-US" sz="1200" dirty="0"/>
              <a:t> 2008;12(1):1-17</a:t>
            </a:r>
            <a:r>
              <a:rPr lang="en-US" sz="1200" dirty="0" smtClean="0"/>
              <a:t>.</a:t>
            </a:r>
          </a:p>
          <a:p>
            <a:endParaRPr lang="en-US" sz="1200" dirty="0"/>
          </a:p>
        </p:txBody>
      </p:sp>
    </p:spTree>
    <p:extLst>
      <p:ext uri="{BB962C8B-B14F-4D97-AF65-F5344CB8AC3E}">
        <p14:creationId xmlns:p14="http://schemas.microsoft.com/office/powerpoint/2010/main" val="509384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HIV by Geography</a:t>
            </a:r>
            <a:endParaRPr lang="en-US" b="1" dirty="0"/>
          </a:p>
        </p:txBody>
      </p:sp>
      <p:sp>
        <p:nvSpPr>
          <p:cNvPr id="3" name="Content Placeholder 2"/>
          <p:cNvSpPr>
            <a:spLocks noGrp="1"/>
          </p:cNvSpPr>
          <p:nvPr>
            <p:ph sz="quarter" idx="1"/>
          </p:nvPr>
        </p:nvSpPr>
        <p:spPr/>
        <p:txBody>
          <a:bodyPr>
            <a:normAutofit fontScale="85000" lnSpcReduction="20000"/>
          </a:bodyPr>
          <a:lstStyle/>
          <a:p>
            <a:r>
              <a:rPr lang="en-US" sz="2900" dirty="0" smtClean="0"/>
              <a:t>Southern states account for an estimated </a:t>
            </a:r>
            <a:r>
              <a:rPr lang="en-US" sz="2900" dirty="0" smtClean="0">
                <a:solidFill>
                  <a:srgbClr val="FF0000"/>
                </a:solidFill>
              </a:rPr>
              <a:t>44%</a:t>
            </a:r>
            <a:r>
              <a:rPr lang="en-US" sz="2900" dirty="0" smtClean="0"/>
              <a:t> of all people living with HIV in the United States and </a:t>
            </a:r>
            <a:r>
              <a:rPr lang="en-US" sz="2900" dirty="0" smtClean="0">
                <a:solidFill>
                  <a:srgbClr val="FF0000"/>
                </a:solidFill>
              </a:rPr>
              <a:t>50%</a:t>
            </a:r>
            <a:r>
              <a:rPr lang="en-US" sz="2900" dirty="0" smtClean="0"/>
              <a:t> of new 2014 infections despite only having about 1/3 of the </a:t>
            </a:r>
            <a:r>
              <a:rPr lang="en-US" sz="2900" dirty="0" smtClean="0"/>
              <a:t>US </a:t>
            </a:r>
            <a:r>
              <a:rPr lang="en-US" sz="2900" dirty="0" smtClean="0"/>
              <a:t>population</a:t>
            </a:r>
          </a:p>
          <a:p>
            <a:r>
              <a:rPr lang="en-US" sz="2900" dirty="0" smtClean="0">
                <a:solidFill>
                  <a:srgbClr val="FF0000"/>
                </a:solidFill>
              </a:rPr>
              <a:t>Eight of the 10 states </a:t>
            </a:r>
            <a:r>
              <a:rPr lang="en-US" sz="2900" dirty="0" smtClean="0"/>
              <a:t>with the highest rates of new diagnoses are in the South as are the 10 metropolitan areas with the highest rates</a:t>
            </a:r>
          </a:p>
          <a:p>
            <a:r>
              <a:rPr lang="en-US" sz="2900" dirty="0" smtClean="0"/>
              <a:t>In </a:t>
            </a:r>
            <a:r>
              <a:rPr lang="en-US" sz="2900" dirty="0"/>
              <a:t>2014, the South accounted for </a:t>
            </a:r>
            <a:r>
              <a:rPr lang="en-US" sz="2900" dirty="0">
                <a:solidFill>
                  <a:srgbClr val="FF0000"/>
                </a:solidFill>
              </a:rPr>
              <a:t>52% of the estimated 20,896</a:t>
            </a:r>
            <a:r>
              <a:rPr lang="en-US" sz="2900" dirty="0"/>
              <a:t> new AIDS diagnoses, as well as </a:t>
            </a:r>
            <a:r>
              <a:rPr lang="en-US" sz="2900" dirty="0">
                <a:solidFill>
                  <a:srgbClr val="FF0000"/>
                </a:solidFill>
              </a:rPr>
              <a:t>52%</a:t>
            </a:r>
            <a:r>
              <a:rPr lang="en-US" sz="2900" dirty="0"/>
              <a:t> of deaths attributed to </a:t>
            </a:r>
            <a:r>
              <a:rPr lang="en-US" sz="2900" dirty="0" smtClean="0"/>
              <a:t>HIV/AIDS </a:t>
            </a:r>
            <a:endParaRPr lang="en-US" sz="2900" dirty="0"/>
          </a:p>
          <a:p>
            <a:r>
              <a:rPr lang="en-US" sz="2900" dirty="0" smtClean="0"/>
              <a:t>Rural </a:t>
            </a:r>
            <a:r>
              <a:rPr lang="en-US" sz="2900" dirty="0"/>
              <a:t>residents are less likely to have health insurance, good access to care, and may face more stigma and discrimination than their urban </a:t>
            </a:r>
            <a:r>
              <a:rPr lang="en-US" sz="2900" dirty="0" smtClean="0"/>
              <a:t>counterparts </a:t>
            </a:r>
            <a:endParaRPr lang="en-US" sz="2900" dirty="0"/>
          </a:p>
          <a:p>
            <a:endParaRPr lang="en-US" dirty="0"/>
          </a:p>
        </p:txBody>
      </p:sp>
    </p:spTree>
    <p:extLst>
      <p:ext uri="{BB962C8B-B14F-4D97-AF65-F5344CB8AC3E}">
        <p14:creationId xmlns:p14="http://schemas.microsoft.com/office/powerpoint/2010/main" val="1961070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244282" y="314267"/>
            <a:ext cx="8657394" cy="1143000"/>
          </a:xfrm>
          <a:prstGeom prst="rect">
            <a:avLst/>
          </a:prstGeom>
        </p:spPr>
        <p:txBody>
          <a:bodyPr anchor="b" anchorCtr="0"/>
          <a:lstStyle/>
          <a:p>
            <a:pPr algn="ctr">
              <a:lnSpc>
                <a:spcPts val="2600"/>
              </a:lnSpc>
              <a:defRPr/>
            </a:pPr>
            <a:r>
              <a:rPr lang="en-US" sz="2000" dirty="0"/>
              <a:t>Rates of Diagnoses of HIV Infection </a:t>
            </a:r>
            <a:r>
              <a:rPr lang="en-US" sz="2000" dirty="0" smtClean="0"/>
              <a:t>among </a:t>
            </a:r>
            <a:r>
              <a:rPr lang="en-US" sz="2000" dirty="0"/>
              <a:t>Adults and </a:t>
            </a:r>
            <a:r>
              <a:rPr lang="en-US" sz="2000" dirty="0" smtClean="0"/>
              <a:t>Adolescents </a:t>
            </a:r>
            <a:br>
              <a:rPr lang="en-US" sz="2000" dirty="0" smtClean="0"/>
            </a:br>
            <a:r>
              <a:rPr lang="en-US" sz="2000" dirty="0" smtClean="0"/>
              <a:t>2015—United </a:t>
            </a:r>
            <a:r>
              <a:rPr lang="en-US" sz="2000" dirty="0"/>
              <a:t>States and 6 Dependent Areas</a:t>
            </a:r>
            <a:r>
              <a:rPr lang="en-US" sz="1800" dirty="0"/>
              <a:t/>
            </a:r>
            <a:br>
              <a:rPr lang="en-US" sz="1800" dirty="0"/>
            </a:br>
            <a:r>
              <a:rPr lang="en-US" sz="1800" dirty="0">
                <a:solidFill>
                  <a:srgbClr val="5F5F5F"/>
                </a:solidFill>
              </a:rPr>
              <a:t>N = </a:t>
            </a:r>
            <a:r>
              <a:rPr lang="en-US" sz="1800" dirty="0" smtClean="0">
                <a:solidFill>
                  <a:srgbClr val="5F5F5F"/>
                </a:solidFill>
              </a:rPr>
              <a:t>39,920</a:t>
            </a:r>
            <a:r>
              <a:rPr lang="en-US" sz="1800" dirty="0">
                <a:solidFill>
                  <a:srgbClr val="5F5F5F"/>
                </a:solidFill>
              </a:rPr>
              <a:t>	Total Rate = </a:t>
            </a:r>
            <a:r>
              <a:rPr lang="en-US" sz="1800" dirty="0" smtClean="0">
                <a:solidFill>
                  <a:srgbClr val="5F5F5F"/>
                </a:solidFill>
              </a:rPr>
              <a:t>14.7</a:t>
            </a:r>
            <a:endParaRPr lang="en-US" sz="1400" dirty="0">
              <a:solidFill>
                <a:srgbClr val="5F5F5F"/>
              </a:solidFill>
            </a:endParaRPr>
          </a:p>
        </p:txBody>
      </p:sp>
      <p:pic>
        <p:nvPicPr>
          <p:cNvPr id="2" name="Picture 1" descr="In the United States and 6 dependent areas, the rate of diagnoses of HIV infection among adults and adolescents was 14.7 per 100,000 population in 2015. The rate of diagnoses of HIV infection for adults and adolescents ranged from zero per 100,000 in American Samoa and the Republic of Palau to 66.1 per 100,000 in the District of Columbia.&#10; &#10;The District of Columbia (i.e., Washington, DC) is a city; use caution when comparing the HIV diagnosis rate in DC with the rates in states.&#10; &#10;Data include persons with a diagnosis of HIV infection regardless of stage of disease at diagnosis. Data for the year 2015 are preliminary and based on 6 months reporting delay.&#10;"/>
          <p:cNvPicPr>
            <a:picLocks noChangeAspect="1"/>
          </p:cNvPicPr>
          <p:nvPr/>
        </p:nvPicPr>
        <p:blipFill>
          <a:blip r:embed="rId3"/>
          <a:stretch>
            <a:fillRect/>
          </a:stretch>
        </p:blipFill>
        <p:spPr>
          <a:xfrm>
            <a:off x="61993" y="767165"/>
            <a:ext cx="8901676" cy="5323667"/>
          </a:xfrm>
          <a:prstGeom prst="rect">
            <a:avLst/>
          </a:prstGeom>
        </p:spPr>
      </p:pic>
      <p:sp>
        <p:nvSpPr>
          <p:cNvPr id="188" name="Text Placeholder 3"/>
          <p:cNvSpPr txBox="1">
            <a:spLocks/>
          </p:cNvSpPr>
          <p:nvPr/>
        </p:nvSpPr>
        <p:spPr>
          <a:xfrm>
            <a:off x="915418" y="5953583"/>
            <a:ext cx="7847352" cy="8128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0988" indent="-280988">
              <a:lnSpc>
                <a:spcPts val="900"/>
              </a:lnSpc>
              <a:spcBef>
                <a:spcPts val="0"/>
              </a:spcBef>
            </a:pPr>
            <a:r>
              <a:rPr lang="en-US" sz="900" i="1" dirty="0">
                <a:solidFill>
                  <a:srgbClr val="5F5F5F"/>
                </a:solidFill>
                <a:latin typeface="Calibri" panose="020F0502020204030204" pitchFamily="34" charset="0"/>
              </a:rPr>
              <a:t>Note.</a:t>
            </a:r>
            <a:r>
              <a:rPr lang="en-US" sz="900" dirty="0">
                <a:solidFill>
                  <a:srgbClr val="5F5F5F"/>
                </a:solidFill>
                <a:latin typeface="Calibri" panose="020F0502020204030204" pitchFamily="34" charset="0"/>
              </a:rPr>
              <a:t> Data include persons with a diagnosis of HIV infection regardless of stage of disease at diagnosis. Data for the year 2015 are preliminary and based on 6 months reporting delay</a:t>
            </a:r>
            <a:r>
              <a:rPr lang="en-US" sz="900" dirty="0" smtClean="0">
                <a:solidFill>
                  <a:srgbClr val="5F5F5F"/>
                </a:solidFill>
                <a:latin typeface="Calibri" panose="020F0502020204030204" pitchFamily="34" charset="0"/>
              </a:rPr>
              <a:t>.</a:t>
            </a:r>
            <a:endParaRPr lang="en-US" sz="9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1676184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141"/>
            <a:ext cx="9144000" cy="1143000"/>
          </a:xfrm>
        </p:spPr>
        <p:txBody>
          <a:bodyPr/>
          <a:lstStyle/>
          <a:p>
            <a:pPr lvl="0" algn="ctr">
              <a:lnSpc>
                <a:spcPts val="2600"/>
              </a:lnSpc>
              <a:defRPr/>
            </a:pPr>
            <a:r>
              <a:rPr lang="en-US" sz="2000" dirty="0" smtClean="0"/>
              <a:t>Diagnoses </a:t>
            </a:r>
            <a:r>
              <a:rPr lang="en-US" sz="2000" dirty="0"/>
              <a:t>of HIV Infection </a:t>
            </a:r>
            <a:r>
              <a:rPr lang="en-US" sz="2000" dirty="0" smtClean="0"/>
              <a:t>among Men Who Have Sex with Men, </a:t>
            </a:r>
            <a:br>
              <a:rPr lang="en-US" sz="2000" dirty="0" smtClean="0"/>
            </a:br>
            <a:r>
              <a:rPr lang="en-US" sz="2000" dirty="0" smtClean="0"/>
              <a:t>by Region of Residence </a:t>
            </a:r>
            <a:r>
              <a:rPr lang="en-US" sz="2000" dirty="0"/>
              <a:t>and Race/Ethnicity, 2015—United </a:t>
            </a:r>
            <a:r>
              <a:rPr lang="en-US" sz="2000" dirty="0" smtClean="0"/>
              <a:t>States and 6 Dependent Areas</a:t>
            </a:r>
            <a:endParaRPr lang="en-US" sz="2000" dirty="0"/>
          </a:p>
        </p:txBody>
      </p:sp>
      <p:pic>
        <p:nvPicPr>
          <p:cNvPr id="3" name="Picture 2" descr="This slide presents the number of diagnoses of HIV infection in 2015 among men who have sex with men (MSM) by race/ethnicity and the region of the United States where they were living at the time of diagnosis.  Diagnoses of HIV infection among MSM in the 6 U.S. dependent areas are also shown by race/ethnicity.&#10; &#10;The South had more diagnoses of HIV infection among MSM — 13,303 diagnoses in 2015 — than any other region. The largest group of MSM with diagnosed HIV infection in the South were blacks/African Americans, followed by whites, Hispanics/Latinos, persons of multiple races, Asians, American Indians/Alaska Natives, and Native Hawaiians/other Pacific Islanders.&#10;&#10;In the West, the number of diagnoses of HIV infection among MSM was 5,628. The racial/ethnic group with the largest number of diagnoses were Hispanics/Latinos, followed by whites, blacks/African Americans, Asians, persons of multiple races, American Indians/Alaska Natives, and Native Hawaiians/other Pacific Islanders. &#10; &#10;In the Northeast the number of diagnoses of HIV infection among MSM was 3,927. The racial/ethnic group with the largest number of diagnoses were blacks/African Americans, followed by Hispanics/Latinos, whites, persons of multiple races, Asians, American Indians/Alaska Natives, and Native Hawaiians/other Pacific Islanders.  &#10; &#10;In the Midwest, the number of diagnoses of HIV infection among MSM was 3,516. The racial/ethnic group with the largest number of diagnoses were blacks/African Americans, followed by Hispanics/Latinos, whites, persons of multiple races, Asians, American Indians/Alaska Natives, and Native Hawaiians/other Pacific Islanders.&#10; &#10;In the dependent areas, 96% of diagnoses of HIV infection among MSM in 2015 were in Hispanics/Latinos.&#10;&#10;Inter-region comparisons of numbers of diagnosed HIV infections should be made cautiously because the four regions and the dependent areas vary by number of jurisdictions and by population size. &#10; &#10;Regions of residence are defined as follows: Northeast—Connecticut, Maine, Massachusetts, New Hampshire, New Jersey, New York, Pennsylvania, Rhode Island, and Vermont; Midwest—Illinois, Indiana, Iowa, Kansas, Michigan, Minnesota, Missouri, Nebraska, North Dakota, Ohio, South Dakota, and Wisconsin; South—Alabama, Arkansas, Delaware, District of Columbia, Florida, Georgia, Kentucky, Louisiana, Maryland, Mississippi, North Carolina, Oklahoma, South Carolina, Tennessee, Texas, Virginia, and West Virginia; West—Alaska, Arizona, California, Colorado, Hawaii, Idaho, Montana, Nevada, New Mexico, Oregon, Utah, Washington, and Wyoming. The 6 U.S. dependent areas include American Samoa, Guam, the Northern Mariana Islands, Puerto Rico, the Republic of Palau, and the U.S. Virgin Islands.&#10; &#10;Data include persons with a diagnosis of HIV infection regardless of stage of disease at diagnosis. Data for the year 2015 are preliminary and based on 6 months reporting delay.  Data have been statistically adjusted to account for missing transmission category. &#10;&#10;Data on men who have sex with men do not include men with HIV infection attributed to male-to-male sexual contact and injection drug use.&#10; &#10;Hispanics/Latinos can be of any race.&#10;"/>
          <p:cNvPicPr>
            <a:picLocks noChangeAspect="1"/>
          </p:cNvPicPr>
          <p:nvPr/>
        </p:nvPicPr>
        <p:blipFill>
          <a:blip r:embed="rId3"/>
          <a:stretch>
            <a:fillRect/>
          </a:stretch>
        </p:blipFill>
        <p:spPr>
          <a:xfrm>
            <a:off x="155789" y="1377971"/>
            <a:ext cx="9906859" cy="4470788"/>
          </a:xfrm>
          <a:prstGeom prst="rect">
            <a:avLst/>
          </a:prstGeom>
        </p:spPr>
      </p:pic>
      <p:sp>
        <p:nvSpPr>
          <p:cNvPr id="8" name="Text Placeholder 3"/>
          <p:cNvSpPr txBox="1">
            <a:spLocks/>
          </p:cNvSpPr>
          <p:nvPr/>
        </p:nvSpPr>
        <p:spPr>
          <a:xfrm>
            <a:off x="929179" y="5848759"/>
            <a:ext cx="7847352" cy="8827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base">
              <a:lnSpc>
                <a:spcPts val="900"/>
              </a:lnSpc>
              <a:spcBef>
                <a:spcPts val="0"/>
              </a:spcBef>
              <a:spcAft>
                <a:spcPct val="0"/>
              </a:spcAft>
              <a:defRPr/>
            </a:pPr>
            <a:r>
              <a:rPr lang="en-US" sz="900" i="1" dirty="0">
                <a:solidFill>
                  <a:srgbClr val="5F5F5F"/>
                </a:solidFill>
                <a:latin typeface="Calibri" panose="020F0502020204030204" pitchFamily="34" charset="0"/>
              </a:rPr>
              <a:t>Note</a:t>
            </a:r>
            <a:r>
              <a:rPr lang="en-US" sz="900" dirty="0">
                <a:solidFill>
                  <a:srgbClr val="5F5F5F"/>
                </a:solidFill>
                <a:latin typeface="Calibri" panose="020F0502020204030204" pitchFamily="34" charset="0"/>
              </a:rPr>
              <a:t>. Data include persons with a diagnosis of HIV infection regardless of stage of disease at diagnosis. Data for the year 2015 are preliminary and based on 6 months reporting delay.  Data have been statistically adjusted to account for missing transmission category. Data on men who have sex with men do not include men with HIV infection attributed to male-to-male sexual contact </a:t>
            </a:r>
            <a:r>
              <a:rPr lang="en-US" sz="900" i="1" dirty="0">
                <a:solidFill>
                  <a:srgbClr val="5F5F5F"/>
                </a:solidFill>
                <a:latin typeface="Calibri" panose="020F0502020204030204" pitchFamily="34" charset="0"/>
              </a:rPr>
              <a:t>and</a:t>
            </a:r>
            <a:r>
              <a:rPr lang="en-US" sz="900" dirty="0">
                <a:solidFill>
                  <a:srgbClr val="5F5F5F"/>
                </a:solidFill>
                <a:latin typeface="Calibri" panose="020F0502020204030204" pitchFamily="34" charset="0"/>
              </a:rPr>
              <a:t> injection drug use.</a:t>
            </a:r>
          </a:p>
          <a:p>
            <a:pPr marL="285750" indent="-285750" fontAlgn="base">
              <a:lnSpc>
                <a:spcPts val="900"/>
              </a:lnSpc>
              <a:spcBef>
                <a:spcPts val="0"/>
              </a:spcBef>
              <a:spcAft>
                <a:spcPct val="0"/>
              </a:spcAft>
              <a:defRPr/>
            </a:pPr>
            <a:r>
              <a:rPr lang="en-US" sz="900" dirty="0">
                <a:solidFill>
                  <a:srgbClr val="5F5F5F"/>
                </a:solidFill>
                <a:latin typeface="Calibri" panose="020F0502020204030204" pitchFamily="34" charset="0"/>
              </a:rPr>
              <a:t>           Numbers less than 12, and trends based on these numbers, should be interpreted with caution.</a:t>
            </a:r>
          </a:p>
          <a:p>
            <a:pPr marL="285750" indent="-285750" fontAlgn="base">
              <a:lnSpc>
                <a:spcPts val="900"/>
              </a:lnSpc>
              <a:spcBef>
                <a:spcPts val="0"/>
              </a:spcBef>
              <a:spcAft>
                <a:spcPct val="0"/>
              </a:spcAft>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Hispanics/Latinos can be of any race</a:t>
            </a:r>
          </a:p>
        </p:txBody>
      </p:sp>
    </p:spTree>
    <p:extLst>
      <p:ext uri="{BB962C8B-B14F-4D97-AF65-F5344CB8AC3E}">
        <p14:creationId xmlns:p14="http://schemas.microsoft.com/office/powerpoint/2010/main" val="34774587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lvl="0" indent="0">
              <a:buNone/>
            </a:pPr>
            <a:endParaRPr lang="en-US" sz="5400" dirty="0"/>
          </a:p>
          <a:p>
            <a:pPr marL="0" lvl="0" indent="0" algn="ctr">
              <a:buNone/>
            </a:pPr>
            <a:r>
              <a:rPr lang="en-US" sz="5400" dirty="0" smtClean="0"/>
              <a:t>We </a:t>
            </a:r>
            <a:r>
              <a:rPr lang="en-US" sz="5400" dirty="0"/>
              <a:t>have a lot of work to do on </a:t>
            </a:r>
            <a:r>
              <a:rPr lang="en-US" sz="5400" dirty="0">
                <a:solidFill>
                  <a:srgbClr val="FF0000"/>
                </a:solidFill>
              </a:rPr>
              <a:t>HIV </a:t>
            </a:r>
            <a:r>
              <a:rPr lang="en-US" sz="5400" dirty="0" smtClean="0">
                <a:solidFill>
                  <a:srgbClr val="FF0000"/>
                </a:solidFill>
              </a:rPr>
              <a:t>PREVENTION</a:t>
            </a:r>
            <a:r>
              <a:rPr lang="en-US" sz="5400" dirty="0" smtClean="0"/>
              <a:t> </a:t>
            </a:r>
            <a:r>
              <a:rPr lang="en-US" sz="5400" dirty="0"/>
              <a:t>in </a:t>
            </a:r>
            <a:r>
              <a:rPr lang="en-US" sz="5400" dirty="0" smtClean="0"/>
              <a:t>America!</a:t>
            </a:r>
            <a:endParaRPr lang="en-US" sz="5400" dirty="0"/>
          </a:p>
        </p:txBody>
      </p:sp>
    </p:spTree>
    <p:extLst>
      <p:ext uri="{BB962C8B-B14F-4D97-AF65-F5344CB8AC3E}">
        <p14:creationId xmlns:p14="http://schemas.microsoft.com/office/powerpoint/2010/main" val="2286006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Cisgender Women</a:t>
            </a:r>
            <a:endParaRPr lang="en-US" b="1" dirty="0"/>
          </a:p>
        </p:txBody>
      </p:sp>
      <p:sp>
        <p:nvSpPr>
          <p:cNvPr id="3" name="Content Placeholder 2"/>
          <p:cNvSpPr>
            <a:spLocks noGrp="1"/>
          </p:cNvSpPr>
          <p:nvPr>
            <p:ph sz="quarter" idx="1"/>
          </p:nvPr>
        </p:nvSpPr>
        <p:spPr/>
        <p:txBody>
          <a:bodyPr>
            <a:normAutofit/>
          </a:bodyPr>
          <a:lstStyle/>
          <a:p>
            <a:r>
              <a:rPr lang="en-US" sz="2900" dirty="0"/>
              <a:t>Between 2005 and 2014, the number of new HIV diagnoses among women </a:t>
            </a:r>
            <a:r>
              <a:rPr lang="en-US" sz="2900" dirty="0">
                <a:solidFill>
                  <a:srgbClr val="FF0000"/>
                </a:solidFill>
              </a:rPr>
              <a:t>declined 40%</a:t>
            </a:r>
            <a:r>
              <a:rPr lang="en-US" sz="2900" dirty="0" smtClean="0"/>
              <a:t>. New incidence estimates show a </a:t>
            </a:r>
            <a:r>
              <a:rPr lang="en-US" sz="2900" dirty="0" smtClean="0">
                <a:solidFill>
                  <a:srgbClr val="FF0000"/>
                </a:solidFill>
              </a:rPr>
              <a:t>30% decline </a:t>
            </a:r>
            <a:r>
              <a:rPr lang="en-US" sz="2900" dirty="0" smtClean="0"/>
              <a:t>in new infections between 2008 and 2013</a:t>
            </a:r>
            <a:endParaRPr lang="en-US" sz="2900" dirty="0"/>
          </a:p>
          <a:p>
            <a:r>
              <a:rPr lang="en-US" sz="2900" dirty="0"/>
              <a:t>Many women remain vulnerable to infection, particularly those with a history of trauma and those who have access to fewer resources. </a:t>
            </a:r>
          </a:p>
          <a:p>
            <a:r>
              <a:rPr lang="en-US" sz="2900" dirty="0" smtClean="0"/>
              <a:t>As of 2014, around </a:t>
            </a:r>
            <a:r>
              <a:rPr lang="en-US" sz="2900" dirty="0" smtClean="0">
                <a:solidFill>
                  <a:srgbClr val="FF0000"/>
                </a:solidFill>
              </a:rPr>
              <a:t>1/5 </a:t>
            </a:r>
            <a:r>
              <a:rPr lang="en-US" sz="2900" dirty="0" smtClean="0"/>
              <a:t>of </a:t>
            </a:r>
            <a:r>
              <a:rPr lang="en-US" sz="2900" dirty="0"/>
              <a:t>new </a:t>
            </a:r>
            <a:r>
              <a:rPr lang="en-US" sz="2900" dirty="0" smtClean="0"/>
              <a:t>US </a:t>
            </a:r>
            <a:r>
              <a:rPr lang="en-US" sz="2900" dirty="0" smtClean="0"/>
              <a:t>diagnoses </a:t>
            </a:r>
            <a:r>
              <a:rPr lang="en-US" sz="2900" dirty="0"/>
              <a:t>still occur in </a:t>
            </a:r>
            <a:r>
              <a:rPr lang="en-US" sz="2900" dirty="0" smtClean="0"/>
              <a:t>women</a:t>
            </a:r>
            <a:endParaRPr lang="en-US" sz="2900" dirty="0"/>
          </a:p>
          <a:p>
            <a:endParaRPr lang="en-US" sz="3600" dirty="0" smtClean="0"/>
          </a:p>
        </p:txBody>
      </p:sp>
    </p:spTree>
    <p:extLst>
      <p:ext uri="{BB962C8B-B14F-4D97-AF65-F5344CB8AC3E}">
        <p14:creationId xmlns:p14="http://schemas.microsoft.com/office/powerpoint/2010/main" val="720209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900"/>
            <a:ext cx="9144000" cy="1143000"/>
          </a:xfrm>
        </p:spPr>
        <p:txBody>
          <a:bodyPr/>
          <a:lstStyle/>
          <a:p>
            <a:pPr lvl="0" algn="ctr">
              <a:lnSpc>
                <a:spcPts val="2600"/>
              </a:lnSpc>
              <a:defRPr/>
            </a:pPr>
            <a:r>
              <a:rPr lang="en-US" sz="2000" dirty="0" smtClean="0"/>
              <a:t>Diagnoses </a:t>
            </a:r>
            <a:r>
              <a:rPr lang="en-US" sz="2000" dirty="0"/>
              <a:t>of HIV </a:t>
            </a:r>
            <a:r>
              <a:rPr lang="en-US" sz="2000" dirty="0" smtClean="0"/>
              <a:t>Infection among Female Adults and Adolescents </a:t>
            </a:r>
            <a:br>
              <a:rPr lang="en-US" sz="2000" dirty="0" smtClean="0"/>
            </a:br>
            <a:r>
              <a:rPr lang="en-US" sz="2000" dirty="0" smtClean="0"/>
              <a:t>by Region </a:t>
            </a:r>
            <a:r>
              <a:rPr lang="en-US" sz="2000" dirty="0"/>
              <a:t>and Race/Ethnicity, 2015—United </a:t>
            </a:r>
            <a:r>
              <a:rPr lang="en-US" sz="2000" dirty="0" smtClean="0"/>
              <a:t>States</a:t>
            </a:r>
            <a:endParaRPr lang="en-US" sz="2000" dirty="0"/>
          </a:p>
        </p:txBody>
      </p:sp>
      <p:pic>
        <p:nvPicPr>
          <p:cNvPr id="3" name="Picture 2" descr="This slide presents the rates (per 100,000 population) of diagnoses of HIV infection in 2015 among adult and adolescent black/African American, Hispanic/Latino, and white females by region of residence in the United States. Most diagnoses of HIV infection among female adults and adolescents were among those who resided in the Northeast and the South.  &#10; &#10;The highest rates of diagnoses of HIV infection were among black/African American females in the Northeast (30.2) and in the South (28.0).  &#10; &#10;The highest rate of diagnoses of HIV infection among Hispanic/Latino females was in the Northeast (10.3).&#10;&#10;The highest rate of diagnoses of HIV infection among white females was in the South (2.3).&#10; &#10;Data are not shown for Asian, American Indian/Alaska Native and Native Hawaiian/other Pacific Islander females or females of multiple races because the numbers when stratified by region of residence are small.&#10; &#10;Regions of residence are defined as follows:&#10; &#10;Northeast—Connecticut, Maine, Massachusetts, New Hampshire, New Jersey, New York, Pennsylvania, Rhode Island, Vermont&#10;&#10;Midwest—Illinois, Indiana, Iowa, Kansas, Michigan, Minnesota, Missouri, Nebraska, North Dakota, Ohio, South Dakota, Wisconsin&#10;&#10;South—Alabama, Arkansas, Delaware, District of Columbia, Florida, Georgia, Kentucky, Louisiana, Maryland, Mississippi, North Carolina, Oklahoma, South Carolina, Tennessee, Texas, Virginia, West Virginia&#10;&#10;West—Alaska, Arizona, California, Colorado, Hawaii, Idaho, Montana, Nevada, New Mexico, Oregon, Utah, Washington, Wyoming&#10;&#10;Data include persons with a diagnosis of HIV infection regardless of stage of  disease at diagnosis. Data for the year 2015 are preliminary and based on 6 months reporting delay.&#10;  &#10;Hispanics/Latinos can be of any race."/>
          <p:cNvPicPr>
            <a:picLocks noChangeAspect="1"/>
          </p:cNvPicPr>
          <p:nvPr/>
        </p:nvPicPr>
        <p:blipFill>
          <a:blip r:embed="rId3"/>
          <a:stretch>
            <a:fillRect/>
          </a:stretch>
        </p:blipFill>
        <p:spPr>
          <a:xfrm>
            <a:off x="363909" y="276497"/>
            <a:ext cx="9626418" cy="5746995"/>
          </a:xfrm>
          <a:prstGeom prst="rect">
            <a:avLst/>
          </a:prstGeom>
        </p:spPr>
      </p:pic>
      <p:sp>
        <p:nvSpPr>
          <p:cNvPr id="8" name="Text Placeholder 3"/>
          <p:cNvSpPr txBox="1">
            <a:spLocks/>
          </p:cNvSpPr>
          <p:nvPr/>
        </p:nvSpPr>
        <p:spPr>
          <a:xfrm>
            <a:off x="1099343" y="5900564"/>
            <a:ext cx="7847352" cy="8128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include persons with a diagnosis of HIV infection regardless of stage of  disease at diagnosis. Data for the year 2015 are preliminary and based on 6 months reporting delay</a:t>
            </a:r>
            <a:r>
              <a:rPr lang="en-US" sz="900" dirty="0" smtClean="0">
                <a:solidFill>
                  <a:srgbClr val="5F5F5F"/>
                </a:solidFill>
                <a:latin typeface="Calibri" panose="020F0502020204030204" pitchFamily="34" charset="0"/>
              </a:rPr>
              <a:t>.</a:t>
            </a:r>
            <a:endParaRPr lang="en-US" sz="900" dirty="0">
              <a:solidFill>
                <a:srgbClr val="5F5F5F"/>
              </a:solidFill>
              <a:latin typeface="Calibri" panose="020F0502020204030204" pitchFamily="34" charset="0"/>
            </a:endParaRPr>
          </a:p>
          <a:p>
            <a:pPr marL="285750" lvl="0" indent="-285750" fontAlgn="auto">
              <a:lnSpc>
                <a:spcPts val="900"/>
              </a:lnSpc>
              <a:spcBef>
                <a:spcPts val="0"/>
              </a:spcBef>
              <a:spcAft>
                <a:spcPts val="0"/>
              </a:spcAft>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Hispanics/Latinos can be of any race. </a:t>
            </a:r>
          </a:p>
        </p:txBody>
      </p:sp>
    </p:spTree>
    <p:extLst>
      <p:ext uri="{BB962C8B-B14F-4D97-AF65-F5344CB8AC3E}">
        <p14:creationId xmlns:p14="http://schemas.microsoft.com/office/powerpoint/2010/main" val="174599038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People Who Use Drugs</a:t>
            </a:r>
            <a:endParaRPr lang="en-US" b="1" dirty="0"/>
          </a:p>
        </p:txBody>
      </p:sp>
      <p:sp>
        <p:nvSpPr>
          <p:cNvPr id="3" name="Content Placeholder 2"/>
          <p:cNvSpPr>
            <a:spLocks noGrp="1"/>
          </p:cNvSpPr>
          <p:nvPr>
            <p:ph sz="quarter" idx="1"/>
          </p:nvPr>
        </p:nvSpPr>
        <p:spPr/>
        <p:txBody>
          <a:bodyPr>
            <a:normAutofit fontScale="92500" lnSpcReduction="10000"/>
          </a:bodyPr>
          <a:lstStyle/>
          <a:p>
            <a:r>
              <a:rPr lang="en-US" sz="2900" dirty="0"/>
              <a:t>Significant progress has been made to reduce works-related transmission risk among people who inject </a:t>
            </a:r>
            <a:r>
              <a:rPr lang="en-US" sz="2900" dirty="0" smtClean="0"/>
              <a:t>drugs</a:t>
            </a:r>
            <a:endParaRPr lang="en-US" sz="2900" dirty="0"/>
          </a:p>
          <a:p>
            <a:r>
              <a:rPr lang="en-US" sz="2900" dirty="0"/>
              <a:t>Sexual transmission is inadequately addressed among people who use </a:t>
            </a:r>
            <a:r>
              <a:rPr lang="en-US" sz="2900" dirty="0" smtClean="0"/>
              <a:t>drugs </a:t>
            </a:r>
            <a:endParaRPr lang="en-US" sz="2900" dirty="0"/>
          </a:p>
          <a:p>
            <a:r>
              <a:rPr lang="en-US" sz="2900" dirty="0"/>
              <a:t>New outbreaks in Indiana highlight the urgency of addressing barriers to effective prevention</a:t>
            </a:r>
            <a:r>
              <a:rPr lang="en-US" sz="2900" dirty="0" smtClean="0"/>
              <a:t>. We saw </a:t>
            </a:r>
            <a:r>
              <a:rPr lang="en-US" sz="2900" dirty="0" smtClean="0">
                <a:solidFill>
                  <a:srgbClr val="FF0000"/>
                </a:solidFill>
              </a:rPr>
              <a:t>over 200 new diagnoses </a:t>
            </a:r>
            <a:r>
              <a:rPr lang="en-US" sz="2900" dirty="0" smtClean="0"/>
              <a:t>in a small Indiana town of 4000 people in 2015</a:t>
            </a:r>
            <a:endParaRPr lang="en-US" sz="2900" dirty="0"/>
          </a:p>
          <a:p>
            <a:r>
              <a:rPr lang="en-US" sz="2900" dirty="0"/>
              <a:t>Sterile injecting equipment substantially reduces HIV </a:t>
            </a:r>
            <a:r>
              <a:rPr lang="en-US" sz="2900" dirty="0" smtClean="0"/>
              <a:t>infection </a:t>
            </a:r>
            <a:endParaRPr lang="en-US" sz="2900" dirty="0"/>
          </a:p>
          <a:p>
            <a:endParaRPr lang="en-US" dirty="0"/>
          </a:p>
        </p:txBody>
      </p:sp>
    </p:spTree>
    <p:extLst>
      <p:ext uri="{BB962C8B-B14F-4D97-AF65-F5344CB8AC3E}">
        <p14:creationId xmlns:p14="http://schemas.microsoft.com/office/powerpoint/2010/main" val="1905718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58" y="0"/>
            <a:ext cx="8229600" cy="1143000"/>
          </a:xfrm>
        </p:spPr>
        <p:txBody>
          <a:bodyPr/>
          <a:lstStyle/>
          <a:p>
            <a:pPr algn="ctr">
              <a:lnSpc>
                <a:spcPts val="2600"/>
              </a:lnSpc>
            </a:pPr>
            <a:r>
              <a:rPr lang="en-US" sz="2000" dirty="0" smtClean="0"/>
              <a:t>Diagnoses </a:t>
            </a:r>
            <a:r>
              <a:rPr lang="en-US" sz="2000" dirty="0"/>
              <a:t>of HIV Infection among Persons Who Inject </a:t>
            </a:r>
            <a:r>
              <a:rPr lang="en-US" sz="2000" dirty="0" smtClean="0"/>
              <a:t>Drugs, by </a:t>
            </a:r>
            <a:r>
              <a:rPr lang="en-US" sz="2000" dirty="0"/>
              <a:t>Sex and Race/Ethnicity, </a:t>
            </a:r>
            <a:r>
              <a:rPr lang="en-US" sz="2000" dirty="0" smtClean="0"/>
              <a:t>2015—United States and </a:t>
            </a:r>
            <a:r>
              <a:rPr lang="en-US" sz="2000" dirty="0"/>
              <a:t>6 Dependent Areas</a:t>
            </a:r>
          </a:p>
        </p:txBody>
      </p:sp>
      <p:pic>
        <p:nvPicPr>
          <p:cNvPr id="4" name="Picture 3" descr="In 2015 in the United States and 6 dependent areas, among male adults and adolescents with diagnosed HIV infection attributed to injection drug use (IDU), approximately 37% were among blacks/African Americans, 33% among whites, and 26% among Hispanics/Latinos. Among female adults and adolescents with diagnosed HIV infection attributed to IDU, 47% were among whites, 37% among blacks/African Americans, and 12% among Hispanics/Latinos.&#10; &#10;Among both sexes, American Indian/Alaska Native, Asian, Native Hawaiian/other Pacific Islander, and persons of multiple races each comprised 2% or less of persons with HIV infection attributed to IDU.&#10;&#10;Data include persons with a diagnosis of HIV infection regardless of stage of disease at diagnosis. Data for the year 2015 are preliminary and based on 6 months reporting delay. Data have been statistically adjusted to account for missing transmission category.&#10;&#10;Data on injection drug use among males do not include men with HIV infection attributed to male-to-male sexual contact and injection drug use.&#10; &#10;Hispanics/Latinos can be of any race. &#10;"/>
          <p:cNvPicPr>
            <a:picLocks noChangeAspect="1"/>
          </p:cNvPicPr>
          <p:nvPr/>
        </p:nvPicPr>
        <p:blipFill>
          <a:blip r:embed="rId3"/>
          <a:stretch>
            <a:fillRect/>
          </a:stretch>
        </p:blipFill>
        <p:spPr>
          <a:xfrm>
            <a:off x="-793" y="1098543"/>
            <a:ext cx="9144793" cy="4893480"/>
          </a:xfrm>
          <a:prstGeom prst="rect">
            <a:avLst/>
          </a:prstGeom>
        </p:spPr>
      </p:pic>
      <p:sp>
        <p:nvSpPr>
          <p:cNvPr id="10" name="Text Placeholder 3"/>
          <p:cNvSpPr txBox="1">
            <a:spLocks/>
          </p:cNvSpPr>
          <p:nvPr/>
        </p:nvSpPr>
        <p:spPr>
          <a:xfrm>
            <a:off x="1030193" y="5992023"/>
            <a:ext cx="6781800" cy="663576"/>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defRPr/>
            </a:pPr>
            <a:r>
              <a:rPr lang="en-US" sz="900" i="1" dirty="0" smtClean="0">
                <a:solidFill>
                  <a:srgbClr val="5F5F5F"/>
                </a:solidFill>
                <a:latin typeface="Calibri" panose="020F0502020204030204" pitchFamily="34" charset="0"/>
              </a:rPr>
              <a:t>Note</a:t>
            </a:r>
            <a:r>
              <a:rPr lang="en-US" sz="900" dirty="0" smtClean="0">
                <a:solidFill>
                  <a:srgbClr val="5F5F5F"/>
                </a:solidFill>
                <a:latin typeface="Calibri" panose="020F0502020204030204" pitchFamily="34" charset="0"/>
              </a:rPr>
              <a:t>. Data include persons with a diagnosis of HIV infection regardless of stage of disease at diagnosis. </a:t>
            </a:r>
            <a:r>
              <a:rPr lang="en-US" sz="900" dirty="0">
                <a:solidFill>
                  <a:srgbClr val="5F5F5F"/>
                </a:solidFill>
                <a:latin typeface="Calibri" panose="020F0502020204030204" pitchFamily="34" charset="0"/>
              </a:rPr>
              <a:t>Data for the year 2015 are preliminary and based on 6 months reporting delay. Data have been statistically adjusted to account for missing transmission category.</a:t>
            </a:r>
            <a:r>
              <a:rPr lang="en-US" sz="900" dirty="0" smtClean="0">
                <a:solidFill>
                  <a:srgbClr val="5F5F5F"/>
                </a:solidFill>
                <a:latin typeface="Calibri" panose="020F0502020204030204" pitchFamily="34" charset="0"/>
              </a:rPr>
              <a:t> </a:t>
            </a:r>
          </a:p>
          <a:p>
            <a:pPr marL="285750" indent="-285750">
              <a:lnSpc>
                <a:spcPts val="900"/>
              </a:lnSpc>
              <a:spcBef>
                <a:spcPts val="0"/>
              </a:spcBef>
              <a:defRPr/>
            </a:pPr>
            <a:r>
              <a:rPr lang="en-US" sz="900" baseline="30000" dirty="0" smtClean="0">
                <a:solidFill>
                  <a:srgbClr val="5F5F5F"/>
                </a:solidFill>
                <a:latin typeface="Calibri" panose="020F0502020204030204" pitchFamily="34" charset="0"/>
              </a:rPr>
              <a:t>a </a:t>
            </a:r>
            <a:r>
              <a:rPr lang="en-US" sz="900" dirty="0" smtClean="0">
                <a:solidFill>
                  <a:srgbClr val="5F5F5F"/>
                </a:solidFill>
                <a:latin typeface="Calibri" panose="020F0502020204030204" pitchFamily="34" charset="0"/>
              </a:rPr>
              <a:t>Hispanics/Latinos can be of any race.</a:t>
            </a:r>
            <a:endParaRPr lang="en-US" sz="9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51452090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Youth</a:t>
            </a:r>
            <a:endParaRPr lang="en-US" b="1" dirty="0"/>
          </a:p>
        </p:txBody>
      </p:sp>
      <p:sp>
        <p:nvSpPr>
          <p:cNvPr id="3" name="Content Placeholder 2"/>
          <p:cNvSpPr>
            <a:spLocks noGrp="1"/>
          </p:cNvSpPr>
          <p:nvPr>
            <p:ph sz="quarter" idx="1"/>
          </p:nvPr>
        </p:nvSpPr>
        <p:spPr/>
        <p:txBody>
          <a:bodyPr/>
          <a:lstStyle/>
          <a:p>
            <a:r>
              <a:rPr lang="en-US" sz="2900" dirty="0"/>
              <a:t>In 2014, youth aged </a:t>
            </a:r>
            <a:r>
              <a:rPr lang="en-US" sz="2900" dirty="0" smtClean="0"/>
              <a:t>13 to 24 </a:t>
            </a:r>
            <a:r>
              <a:rPr lang="en-US" sz="2900" dirty="0"/>
              <a:t>accounted for </a:t>
            </a:r>
            <a:r>
              <a:rPr lang="en-US" sz="2900" dirty="0">
                <a:solidFill>
                  <a:srgbClr val="FF0000"/>
                </a:solidFill>
              </a:rPr>
              <a:t>22% (9,731)</a:t>
            </a:r>
            <a:r>
              <a:rPr lang="en-US" sz="2900" dirty="0"/>
              <a:t> of all new HIV diagnoses. </a:t>
            </a:r>
            <a:r>
              <a:rPr lang="en-US" sz="2900" dirty="0">
                <a:solidFill>
                  <a:srgbClr val="FF0000"/>
                </a:solidFill>
              </a:rPr>
              <a:t>80%</a:t>
            </a:r>
            <a:r>
              <a:rPr lang="en-US" sz="2900" dirty="0"/>
              <a:t> of these cases were gay and bisexual </a:t>
            </a:r>
            <a:r>
              <a:rPr lang="en-US" sz="2900" dirty="0" smtClean="0"/>
              <a:t>males </a:t>
            </a:r>
            <a:endParaRPr lang="en-US" sz="2900" dirty="0"/>
          </a:p>
          <a:p>
            <a:r>
              <a:rPr lang="en-US" sz="2900" dirty="0"/>
              <a:t>In 2012, an estimated </a:t>
            </a:r>
            <a:r>
              <a:rPr lang="en-US" sz="2900" dirty="0">
                <a:solidFill>
                  <a:srgbClr val="FF0000"/>
                </a:solidFill>
              </a:rPr>
              <a:t>44%</a:t>
            </a:r>
            <a:r>
              <a:rPr lang="en-US" sz="2900" dirty="0"/>
              <a:t> of youth aged 18-24 were living with undiagnosed HIV. Only </a:t>
            </a:r>
            <a:r>
              <a:rPr lang="en-US" sz="2900" dirty="0">
                <a:solidFill>
                  <a:srgbClr val="FF0000"/>
                </a:solidFill>
              </a:rPr>
              <a:t>16%</a:t>
            </a:r>
            <a:r>
              <a:rPr lang="en-US" sz="2900" dirty="0"/>
              <a:t> had a suppressed viral load, the lowest of any age </a:t>
            </a:r>
            <a:r>
              <a:rPr lang="en-US" sz="2900" dirty="0" smtClean="0"/>
              <a:t>group</a:t>
            </a:r>
            <a:endParaRPr lang="en-US" sz="2900" dirty="0"/>
          </a:p>
          <a:p>
            <a:r>
              <a:rPr lang="en-US" sz="2900" dirty="0"/>
              <a:t>Inadequate sex education, stigma, and high-risk behaviors all </a:t>
            </a:r>
            <a:r>
              <a:rPr lang="en-US" sz="2900" dirty="0" smtClean="0"/>
              <a:t>contribute </a:t>
            </a:r>
            <a:endParaRPr lang="en-US" sz="2900" dirty="0"/>
          </a:p>
          <a:p>
            <a:endParaRPr lang="en-US" dirty="0"/>
          </a:p>
        </p:txBody>
      </p:sp>
    </p:spTree>
    <p:extLst>
      <p:ext uri="{BB962C8B-B14F-4D97-AF65-F5344CB8AC3E}">
        <p14:creationId xmlns:p14="http://schemas.microsoft.com/office/powerpoint/2010/main" val="10645895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1066" y="335667"/>
            <a:ext cx="8229600" cy="1143000"/>
          </a:xfrm>
        </p:spPr>
        <p:txBody>
          <a:bodyPr/>
          <a:lstStyle/>
          <a:p>
            <a:pPr algn="ctr">
              <a:lnSpc>
                <a:spcPts val="2600"/>
              </a:lnSpc>
            </a:pPr>
            <a:r>
              <a:rPr lang="en-US" sz="2000" dirty="0"/>
              <a:t>Diagnoses of HIV Infection among Adults and </a:t>
            </a:r>
            <a:r>
              <a:rPr lang="en-US" sz="2000" dirty="0" smtClean="0"/>
              <a:t>Adolescents </a:t>
            </a:r>
            <a:br>
              <a:rPr lang="en-US" sz="2000" dirty="0" smtClean="0"/>
            </a:br>
            <a:r>
              <a:rPr lang="en-US" sz="2000" dirty="0" smtClean="0"/>
              <a:t>by </a:t>
            </a:r>
            <a:r>
              <a:rPr lang="en-US" sz="2000" dirty="0"/>
              <a:t>Age at Diagnosis, 2015</a:t>
            </a:r>
            <a:r>
              <a:rPr lang="en-US" sz="2000" dirty="0">
                <a:cs typeface="Arial"/>
              </a:rPr>
              <a:t>—United States</a:t>
            </a:r>
            <a:r>
              <a:rPr lang="en-US" sz="2000" dirty="0">
                <a:solidFill>
                  <a:srgbClr val="5F5F5F"/>
                </a:solidFill>
                <a:cs typeface="Arial"/>
              </a:rPr>
              <a:t/>
            </a:r>
            <a:br>
              <a:rPr lang="en-US" sz="2000" dirty="0">
                <a:solidFill>
                  <a:srgbClr val="5F5F5F"/>
                </a:solidFill>
                <a:cs typeface="Arial"/>
              </a:rPr>
            </a:br>
            <a:r>
              <a:rPr lang="en-US" sz="1800" dirty="0">
                <a:solidFill>
                  <a:srgbClr val="5F5F5F"/>
                </a:solidFill>
              </a:rPr>
              <a:t>N = </a:t>
            </a:r>
            <a:r>
              <a:rPr lang="en-US" sz="1800" dirty="0" smtClean="0">
                <a:solidFill>
                  <a:srgbClr val="5F5F5F"/>
                </a:solidFill>
              </a:rPr>
              <a:t>39,393</a:t>
            </a:r>
            <a:endParaRPr lang="en-US" sz="1800" dirty="0">
              <a:solidFill>
                <a:srgbClr val="5F5F5F"/>
              </a:solidFill>
            </a:endParaRPr>
          </a:p>
        </p:txBody>
      </p:sp>
      <p:pic>
        <p:nvPicPr>
          <p:cNvPr id="2" name="Picture 1" descr="This slide presents percentages of diagnoses of HIV infection by age group for 2015 in the United States. Of the 39,393 diagnoses of HIV infection among adults and adolescents, 33% were among persons aged 25–34 years, 22% among persons aged 13–24 years, 19% among persons aged 35–44 years, 16% among persons aged 45–54 years, and 9% among persons aged ≥55 years. &#10;&#10;Data include persons with a diagnosis of HIV infection regardless of stage of disease at diagnosis. Data for the year 2015 are preliminary and based on 6 months reporting delay.&#10;"/>
          <p:cNvPicPr>
            <a:picLocks noChangeAspect="1"/>
          </p:cNvPicPr>
          <p:nvPr/>
        </p:nvPicPr>
        <p:blipFill>
          <a:blip r:embed="rId3"/>
          <a:stretch>
            <a:fillRect/>
          </a:stretch>
        </p:blipFill>
        <p:spPr>
          <a:xfrm>
            <a:off x="408406" y="1223060"/>
            <a:ext cx="8394920" cy="5056055"/>
          </a:xfrm>
          <a:prstGeom prst="rect">
            <a:avLst/>
          </a:prstGeom>
        </p:spPr>
      </p:pic>
      <p:sp>
        <p:nvSpPr>
          <p:cNvPr id="11" name="Text Placeholder 3"/>
          <p:cNvSpPr txBox="1">
            <a:spLocks/>
          </p:cNvSpPr>
          <p:nvPr/>
        </p:nvSpPr>
        <p:spPr>
          <a:xfrm>
            <a:off x="1081438" y="6023507"/>
            <a:ext cx="6781800" cy="587327"/>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a:lnSpc>
                <a:spcPts val="900"/>
              </a:lnSpc>
              <a:spcBef>
                <a:spcPts val="0"/>
              </a:spcBef>
              <a:defRPr/>
            </a:pPr>
            <a:r>
              <a:rPr lang="en-US" sz="900" i="1" dirty="0" smtClean="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include persons with a diagnosis of HIV infection regardless of stage of disease at diagnosis. Data for the year 2015 are preliminary and based on 6 months reporting delay</a:t>
            </a:r>
            <a:r>
              <a:rPr lang="en-US" sz="900" dirty="0" smtClean="0">
                <a:solidFill>
                  <a:srgbClr val="5F5F5F"/>
                </a:solidFill>
                <a:latin typeface="Calibri" panose="020F0502020204030204" pitchFamily="34" charset="0"/>
              </a:rPr>
              <a:t>.</a:t>
            </a:r>
            <a:endParaRPr lang="en-US" sz="9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383020842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Black and African Americans</a:t>
            </a:r>
            <a:endParaRPr lang="en-US" b="1" dirty="0"/>
          </a:p>
        </p:txBody>
      </p:sp>
      <p:sp>
        <p:nvSpPr>
          <p:cNvPr id="3" name="Content Placeholder 2"/>
          <p:cNvSpPr>
            <a:spLocks noGrp="1"/>
          </p:cNvSpPr>
          <p:nvPr>
            <p:ph sz="quarter" idx="1"/>
          </p:nvPr>
        </p:nvSpPr>
        <p:spPr/>
        <p:txBody>
          <a:bodyPr>
            <a:normAutofit fontScale="92500" lnSpcReduction="20000"/>
          </a:bodyPr>
          <a:lstStyle/>
          <a:p>
            <a:r>
              <a:rPr lang="en-US" sz="2900" dirty="0"/>
              <a:t>In </a:t>
            </a:r>
            <a:r>
              <a:rPr lang="en-US" sz="2900" dirty="0" smtClean="0"/>
              <a:t>2015, </a:t>
            </a:r>
            <a:r>
              <a:rPr lang="en-US" sz="2900" dirty="0" smtClean="0">
                <a:solidFill>
                  <a:srgbClr val="FF0000"/>
                </a:solidFill>
              </a:rPr>
              <a:t>45% </a:t>
            </a:r>
            <a:r>
              <a:rPr lang="en-US" sz="2900" dirty="0">
                <a:solidFill>
                  <a:srgbClr val="FF0000"/>
                </a:solidFill>
              </a:rPr>
              <a:t>(</a:t>
            </a:r>
            <a:r>
              <a:rPr lang="en-US" sz="2900" dirty="0" smtClean="0">
                <a:solidFill>
                  <a:srgbClr val="FF0000"/>
                </a:solidFill>
              </a:rPr>
              <a:t>17,670) </a:t>
            </a:r>
            <a:r>
              <a:rPr lang="en-US" sz="2900" dirty="0"/>
              <a:t>of estimated new HIV diagnoses in the United States were among </a:t>
            </a:r>
            <a:r>
              <a:rPr lang="en-US" sz="2900" dirty="0" smtClean="0"/>
              <a:t>Black and African </a:t>
            </a:r>
            <a:r>
              <a:rPr lang="en-US" sz="2900" dirty="0"/>
              <a:t>Americans, who comprise 12% of the </a:t>
            </a:r>
            <a:r>
              <a:rPr lang="en-US" sz="2900" dirty="0" smtClean="0"/>
              <a:t>U.S. population</a:t>
            </a:r>
          </a:p>
          <a:p>
            <a:pPr lvl="1"/>
            <a:r>
              <a:rPr lang="en-US" sz="2400" dirty="0" smtClean="0">
                <a:solidFill>
                  <a:srgbClr val="FF0000"/>
                </a:solidFill>
              </a:rPr>
              <a:t>58%</a:t>
            </a:r>
            <a:r>
              <a:rPr lang="en-US" sz="2400" dirty="0" smtClean="0"/>
              <a:t> of those were gay or bisexual men</a:t>
            </a:r>
            <a:endParaRPr lang="en-US" sz="2400" dirty="0"/>
          </a:p>
          <a:p>
            <a:r>
              <a:rPr lang="en-US" sz="2900" dirty="0"/>
              <a:t>From 2005 to 2014, the number of new HIV diagnoses among young </a:t>
            </a:r>
            <a:r>
              <a:rPr lang="en-US" sz="2900" dirty="0" smtClean="0"/>
              <a:t>Black gay </a:t>
            </a:r>
            <a:r>
              <a:rPr lang="en-US" sz="2900" dirty="0"/>
              <a:t>and bisexual men (aged 13 to 24) </a:t>
            </a:r>
            <a:r>
              <a:rPr lang="en-US" sz="2900" dirty="0">
                <a:solidFill>
                  <a:srgbClr val="FF0000"/>
                </a:solidFill>
              </a:rPr>
              <a:t>increased 87</a:t>
            </a:r>
            <a:r>
              <a:rPr lang="en-US" sz="2900" dirty="0" smtClean="0">
                <a:solidFill>
                  <a:srgbClr val="FF0000"/>
                </a:solidFill>
              </a:rPr>
              <a:t>%</a:t>
            </a:r>
            <a:endParaRPr lang="en-US" sz="2900" dirty="0" smtClean="0"/>
          </a:p>
          <a:p>
            <a:pPr lvl="1"/>
            <a:r>
              <a:rPr lang="en-US" sz="2400" dirty="0" smtClean="0"/>
              <a:t>However, new incidence estimates were seen as stable/stagnant between 2008 and 2014</a:t>
            </a:r>
            <a:endParaRPr lang="en-US" sz="2400" dirty="0"/>
          </a:p>
          <a:p>
            <a:r>
              <a:rPr lang="en-US" sz="2900" dirty="0"/>
              <a:t>Only </a:t>
            </a:r>
            <a:r>
              <a:rPr lang="en-US" sz="2900" dirty="0" smtClean="0">
                <a:solidFill>
                  <a:srgbClr val="FF0000"/>
                </a:solidFill>
              </a:rPr>
              <a:t>49</a:t>
            </a:r>
            <a:r>
              <a:rPr lang="en-US" sz="2900" dirty="0">
                <a:solidFill>
                  <a:srgbClr val="FF0000"/>
                </a:solidFill>
              </a:rPr>
              <a:t>%</a:t>
            </a:r>
            <a:r>
              <a:rPr lang="en-US" sz="2900" dirty="0"/>
              <a:t> of </a:t>
            </a:r>
            <a:r>
              <a:rPr lang="en-US" sz="2900" dirty="0" smtClean="0"/>
              <a:t>Black and African </a:t>
            </a:r>
            <a:r>
              <a:rPr lang="en-US" sz="2900" dirty="0"/>
              <a:t>Americans living with HIV at the end of 2012 had achieved viral </a:t>
            </a:r>
            <a:r>
              <a:rPr lang="en-US" sz="2900" dirty="0" smtClean="0"/>
              <a:t>suppression</a:t>
            </a:r>
            <a:endParaRPr lang="en-US" sz="2900" dirty="0"/>
          </a:p>
          <a:p>
            <a:endParaRPr lang="en-US" dirty="0"/>
          </a:p>
        </p:txBody>
      </p:sp>
    </p:spTree>
    <p:extLst>
      <p:ext uri="{BB962C8B-B14F-4D97-AF65-F5344CB8AC3E}">
        <p14:creationId xmlns:p14="http://schemas.microsoft.com/office/powerpoint/2010/main" val="19880880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Latinos and Latinas</a:t>
            </a:r>
            <a:endParaRPr lang="en-US" b="1" dirty="0"/>
          </a:p>
        </p:txBody>
      </p:sp>
      <p:sp>
        <p:nvSpPr>
          <p:cNvPr id="3" name="Content Placeholder 2"/>
          <p:cNvSpPr>
            <a:spLocks noGrp="1"/>
          </p:cNvSpPr>
          <p:nvPr>
            <p:ph sz="quarter" idx="1"/>
          </p:nvPr>
        </p:nvSpPr>
        <p:spPr/>
        <p:txBody>
          <a:bodyPr>
            <a:normAutofit/>
          </a:bodyPr>
          <a:lstStyle/>
          <a:p>
            <a:r>
              <a:rPr lang="en-US" sz="2900" dirty="0" smtClean="0"/>
              <a:t>Latinos and Latinas account </a:t>
            </a:r>
            <a:r>
              <a:rPr lang="en-US" sz="2900" dirty="0"/>
              <a:t>for </a:t>
            </a:r>
            <a:r>
              <a:rPr lang="en-US" sz="2900" dirty="0">
                <a:solidFill>
                  <a:srgbClr val="FF0000"/>
                </a:solidFill>
              </a:rPr>
              <a:t>1 in 4 </a:t>
            </a:r>
            <a:r>
              <a:rPr lang="en-US" sz="2900" dirty="0"/>
              <a:t>new HIV </a:t>
            </a:r>
            <a:r>
              <a:rPr lang="en-US" sz="2900" dirty="0" smtClean="0"/>
              <a:t>diagnoses</a:t>
            </a:r>
            <a:r>
              <a:rPr lang="en-US" sz="2900" dirty="0"/>
              <a:t> </a:t>
            </a:r>
            <a:r>
              <a:rPr lang="en-US" sz="2900" dirty="0" smtClean="0"/>
              <a:t>in the United States </a:t>
            </a:r>
            <a:endParaRPr lang="en-US" sz="2900" dirty="0"/>
          </a:p>
          <a:p>
            <a:r>
              <a:rPr lang="en-US" sz="2900" dirty="0"/>
              <a:t>Only </a:t>
            </a:r>
            <a:r>
              <a:rPr lang="en-US" sz="2900" dirty="0" smtClean="0">
                <a:solidFill>
                  <a:srgbClr val="FF0000"/>
                </a:solidFill>
              </a:rPr>
              <a:t>54%</a:t>
            </a:r>
            <a:r>
              <a:rPr lang="en-US" sz="2900" dirty="0" smtClean="0"/>
              <a:t> </a:t>
            </a:r>
            <a:r>
              <a:rPr lang="en-US" sz="2900" dirty="0"/>
              <a:t>of </a:t>
            </a:r>
            <a:r>
              <a:rPr lang="en-US" sz="2900" dirty="0" smtClean="0"/>
              <a:t>Latinos and Latinas living </a:t>
            </a:r>
            <a:r>
              <a:rPr lang="en-US" sz="2900" dirty="0"/>
              <a:t>with HIV at the end of 2012 had achieved viral </a:t>
            </a:r>
            <a:r>
              <a:rPr lang="en-US" sz="2900" dirty="0" smtClean="0"/>
              <a:t>suppression</a:t>
            </a:r>
            <a:endParaRPr lang="en-US" sz="2900" dirty="0"/>
          </a:p>
          <a:p>
            <a:r>
              <a:rPr lang="en-US" sz="2900" dirty="0" smtClean="0"/>
              <a:t>Men </a:t>
            </a:r>
            <a:r>
              <a:rPr lang="en-US" sz="2900" dirty="0"/>
              <a:t>who have sex with men accounted for </a:t>
            </a:r>
            <a:r>
              <a:rPr lang="en-US" sz="2900" dirty="0" smtClean="0">
                <a:solidFill>
                  <a:srgbClr val="FF0000"/>
                </a:solidFill>
              </a:rPr>
              <a:t>84%</a:t>
            </a:r>
            <a:r>
              <a:rPr lang="en-US" sz="2900" dirty="0" smtClean="0"/>
              <a:t> </a:t>
            </a:r>
            <a:r>
              <a:rPr lang="en-US" sz="2900" dirty="0"/>
              <a:t>of the new HIV diagnoses among </a:t>
            </a:r>
            <a:r>
              <a:rPr lang="en-US" sz="2900" dirty="0" smtClean="0"/>
              <a:t>the Latino population </a:t>
            </a:r>
            <a:r>
              <a:rPr lang="en-US" sz="2900" dirty="0"/>
              <a:t>in </a:t>
            </a:r>
            <a:r>
              <a:rPr lang="en-US" sz="2900" dirty="0" smtClean="0"/>
              <a:t>2014</a:t>
            </a:r>
          </a:p>
          <a:p>
            <a:pPr lvl="1"/>
            <a:r>
              <a:rPr lang="en-US" sz="2400" dirty="0" smtClean="0"/>
              <a:t>New infections are estimated to be going up for Latino MSM–by </a:t>
            </a:r>
            <a:r>
              <a:rPr lang="en-US" sz="2400" dirty="0" smtClean="0">
                <a:solidFill>
                  <a:srgbClr val="FF0000"/>
                </a:solidFill>
              </a:rPr>
              <a:t>20%</a:t>
            </a:r>
            <a:r>
              <a:rPr lang="en-US" sz="2400" dirty="0" smtClean="0"/>
              <a:t> between 2008 and 2014</a:t>
            </a:r>
            <a:endParaRPr lang="en-US" dirty="0"/>
          </a:p>
        </p:txBody>
      </p:sp>
    </p:spTree>
    <p:extLst>
      <p:ext uri="{BB962C8B-B14F-4D97-AF65-F5344CB8AC3E}">
        <p14:creationId xmlns:p14="http://schemas.microsoft.com/office/powerpoint/2010/main" val="19719915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41"/>
            <a:ext cx="9144000" cy="1143000"/>
          </a:xfrm>
        </p:spPr>
        <p:txBody>
          <a:bodyPr/>
          <a:lstStyle/>
          <a:p>
            <a:pPr lvl="0" algn="ctr">
              <a:lnSpc>
                <a:spcPts val="2600"/>
              </a:lnSpc>
              <a:defRPr/>
            </a:pPr>
            <a:r>
              <a:rPr lang="en-US" sz="2000" dirty="0"/>
              <a:t>Rates of Diagnoses of HIV Infection among Adults and </a:t>
            </a:r>
            <a:r>
              <a:rPr lang="en-US" sz="2000" dirty="0" smtClean="0"/>
              <a:t>Adolescents </a:t>
            </a:r>
            <a:br>
              <a:rPr lang="en-US" sz="2000" dirty="0" smtClean="0"/>
            </a:br>
            <a:r>
              <a:rPr lang="en-US" sz="2000" dirty="0" smtClean="0"/>
              <a:t>by </a:t>
            </a:r>
            <a:r>
              <a:rPr lang="en-US" sz="2000" dirty="0"/>
              <a:t>Sex and Race/Ethnicity, 2015—United States</a:t>
            </a:r>
          </a:p>
        </p:txBody>
      </p:sp>
      <p:pic>
        <p:nvPicPr>
          <p:cNvPr id="3" name="Picture 2" descr="This slide presents a comparison of the rates of diagnoses of HIV infection between males and females by race/ethnicity in the United States. In 2015, blacks/African Americans accounted for the highest rates of diagnoses of HIV infection for males (84.8 per 100,000 population) and for females (26.2 per 100,000 population). &#10; &#10;Data include persons with a diagnosis of HIV infection regardless of stage of disease at diagnosis. Data for the year 2015 are preliminary and based on 6 months reporting delay.&#10; &#10;Hispanics/Latinos can be of any race.&#10;"/>
          <p:cNvPicPr>
            <a:picLocks noChangeAspect="1"/>
          </p:cNvPicPr>
          <p:nvPr/>
        </p:nvPicPr>
        <p:blipFill>
          <a:blip r:embed="rId3"/>
          <a:stretch>
            <a:fillRect/>
          </a:stretch>
        </p:blipFill>
        <p:spPr>
          <a:xfrm>
            <a:off x="345516" y="1340784"/>
            <a:ext cx="9480102" cy="4795936"/>
          </a:xfrm>
          <a:prstGeom prst="rect">
            <a:avLst/>
          </a:prstGeom>
        </p:spPr>
      </p:pic>
      <p:sp>
        <p:nvSpPr>
          <p:cNvPr id="8" name="Text Placeholder 3"/>
          <p:cNvSpPr txBox="1">
            <a:spLocks/>
          </p:cNvSpPr>
          <p:nvPr/>
        </p:nvSpPr>
        <p:spPr>
          <a:xfrm>
            <a:off x="1116289" y="6136738"/>
            <a:ext cx="7240333" cy="547697"/>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include persons with a diagnosis of HIV infection regardless of stage of </a:t>
            </a:r>
            <a:r>
              <a:rPr lang="en-US" sz="900" dirty="0" smtClean="0">
                <a:solidFill>
                  <a:srgbClr val="5F5F5F"/>
                </a:solidFill>
                <a:latin typeface="Calibri" panose="020F0502020204030204" pitchFamily="34" charset="0"/>
              </a:rPr>
              <a:t>disease </a:t>
            </a:r>
            <a:r>
              <a:rPr lang="en-US" sz="900" dirty="0">
                <a:solidFill>
                  <a:srgbClr val="5F5F5F"/>
                </a:solidFill>
                <a:latin typeface="Calibri" panose="020F0502020204030204" pitchFamily="34" charset="0"/>
              </a:rPr>
              <a:t>at </a:t>
            </a:r>
            <a:r>
              <a:rPr lang="en-US" sz="900" dirty="0" smtClean="0">
                <a:solidFill>
                  <a:srgbClr val="5F5F5F"/>
                </a:solidFill>
                <a:latin typeface="Calibri" panose="020F0502020204030204" pitchFamily="34" charset="0"/>
              </a:rPr>
              <a:t>diagnosis</a:t>
            </a:r>
            <a:r>
              <a:rPr lang="en-US" sz="900" dirty="0">
                <a:solidFill>
                  <a:srgbClr val="5F5F5F"/>
                </a:solidFill>
                <a:latin typeface="Calibri" panose="020F0502020204030204" pitchFamily="34" charset="0"/>
              </a:rPr>
              <a:t>. Data for the year 2015 are preliminary and based on 6 months reporting delay</a:t>
            </a:r>
            <a:r>
              <a:rPr lang="en-US" sz="900" dirty="0" smtClean="0">
                <a:solidFill>
                  <a:srgbClr val="5F5F5F"/>
                </a:solidFill>
                <a:latin typeface="Calibri" panose="020F0502020204030204" pitchFamily="34" charset="0"/>
              </a:rPr>
              <a:t>.</a:t>
            </a:r>
            <a:endParaRPr lang="en-US" sz="900" dirty="0">
              <a:solidFill>
                <a:srgbClr val="5F5F5F"/>
              </a:solidFill>
              <a:latin typeface="Calibri" panose="020F0502020204030204" pitchFamily="34" charset="0"/>
            </a:endParaRPr>
          </a:p>
          <a:p>
            <a:pPr marL="285750" indent="-285750">
              <a:lnSpc>
                <a:spcPts val="900"/>
              </a:lnSpc>
              <a:spcBef>
                <a:spcPts val="0"/>
              </a:spcBef>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Hispanics/Latinos can be of any race. </a:t>
            </a:r>
          </a:p>
        </p:txBody>
      </p:sp>
    </p:spTree>
    <p:extLst>
      <p:ext uri="{BB962C8B-B14F-4D97-AF65-F5344CB8AC3E}">
        <p14:creationId xmlns:p14="http://schemas.microsoft.com/office/powerpoint/2010/main" val="45745841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a:buNone/>
            </a:pPr>
            <a:r>
              <a:rPr lang="en-US" sz="5400" dirty="0" smtClean="0">
                <a:solidFill>
                  <a:srgbClr val="FF0000"/>
                </a:solidFill>
              </a:rPr>
              <a:t>Question:</a:t>
            </a:r>
          </a:p>
          <a:p>
            <a:pPr marL="0" indent="0" algn="ctr">
              <a:buNone/>
            </a:pPr>
            <a:r>
              <a:rPr lang="en-US" sz="3600" dirty="0" smtClean="0"/>
              <a:t>What are the “key populations” in your city and state? Where can you find local epidemiological data?</a:t>
            </a:r>
          </a:p>
        </p:txBody>
      </p:sp>
    </p:spTree>
    <p:extLst>
      <p:ext uri="{BB962C8B-B14F-4D97-AF65-F5344CB8AC3E}">
        <p14:creationId xmlns:p14="http://schemas.microsoft.com/office/powerpoint/2010/main" val="864312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3200" dirty="0" smtClean="0">
                <a:latin typeface="+mj-lt"/>
              </a:rPr>
              <a:t> </a:t>
            </a:r>
            <a:endParaRPr lang="en-US" sz="3200" b="1" dirty="0">
              <a:latin typeface="+mj-lt"/>
            </a:endParaRPr>
          </a:p>
        </p:txBody>
      </p:sp>
      <p:sp>
        <p:nvSpPr>
          <p:cNvPr id="3" name="Content Placeholder 2"/>
          <p:cNvSpPr>
            <a:spLocks noGrp="1"/>
          </p:cNvSpPr>
          <p:nvPr>
            <p:ph sz="quarter" idx="1"/>
          </p:nvPr>
        </p:nvSpPr>
        <p:spPr/>
        <p:txBody>
          <a:bodyPr>
            <a:normAutofit/>
          </a:bodyPr>
          <a:lstStyle/>
          <a:p>
            <a:r>
              <a:rPr lang="en-US" sz="2800" dirty="0"/>
              <a:t>There are several numbers that people might toss around:</a:t>
            </a:r>
            <a:endParaRPr lang="en-US" dirty="0" smtClean="0"/>
          </a:p>
          <a:p>
            <a:pPr lvl="1"/>
            <a:r>
              <a:rPr lang="en-US" dirty="0"/>
              <a:t>An estimated </a:t>
            </a:r>
            <a:r>
              <a:rPr lang="en-US" dirty="0" smtClean="0"/>
              <a:t>37,600 </a:t>
            </a:r>
            <a:r>
              <a:rPr lang="en-US" dirty="0"/>
              <a:t>new HIV infections </a:t>
            </a:r>
            <a:r>
              <a:rPr lang="en-US" dirty="0" smtClean="0"/>
              <a:t>occurred in </a:t>
            </a:r>
            <a:r>
              <a:rPr lang="en-US" dirty="0"/>
              <a:t>the United States </a:t>
            </a:r>
            <a:r>
              <a:rPr lang="en-US" dirty="0" smtClean="0"/>
              <a:t>in 2014</a:t>
            </a:r>
            <a:endParaRPr lang="en-US" dirty="0"/>
          </a:p>
          <a:p>
            <a:pPr lvl="1"/>
            <a:r>
              <a:rPr lang="en-US" dirty="0" smtClean="0"/>
              <a:t>1.1 </a:t>
            </a:r>
            <a:r>
              <a:rPr lang="en-US" dirty="0"/>
              <a:t>million Americans are estimated to be living with HIV as of </a:t>
            </a:r>
            <a:r>
              <a:rPr lang="en-US" dirty="0" smtClean="0"/>
              <a:t>2014</a:t>
            </a:r>
            <a:endParaRPr lang="en-US" dirty="0"/>
          </a:p>
          <a:p>
            <a:pPr lvl="1"/>
            <a:r>
              <a:rPr lang="en-US" dirty="0"/>
              <a:t>About </a:t>
            </a:r>
            <a:r>
              <a:rPr lang="en-US" dirty="0" smtClean="0"/>
              <a:t>3 </a:t>
            </a:r>
            <a:r>
              <a:rPr lang="en-US" dirty="0"/>
              <a:t>in </a:t>
            </a:r>
            <a:r>
              <a:rPr lang="en-US" dirty="0" smtClean="0"/>
              <a:t>20 </a:t>
            </a:r>
            <a:r>
              <a:rPr lang="en-US" dirty="0"/>
              <a:t>people living with HIV do not know they have the </a:t>
            </a:r>
            <a:r>
              <a:rPr lang="en-US" dirty="0" smtClean="0"/>
              <a:t>virus</a:t>
            </a:r>
            <a:endParaRPr lang="en-US" dirty="0"/>
          </a:p>
          <a:p>
            <a:pPr lvl="1"/>
            <a:r>
              <a:rPr lang="en-US" dirty="0"/>
              <a:t>In 2014, an estimated 20,896 individuals in the United States were diagnosed with </a:t>
            </a:r>
            <a:r>
              <a:rPr lang="en-US" dirty="0" smtClean="0"/>
              <a:t>AIDS</a:t>
            </a:r>
            <a:endParaRPr lang="en-US" dirty="0"/>
          </a:p>
        </p:txBody>
      </p:sp>
      <p:sp>
        <p:nvSpPr>
          <p:cNvPr id="7" name="Title 1"/>
          <p:cNvSpPr txBox="1">
            <a:spLocks/>
          </p:cNvSpPr>
          <p:nvPr/>
        </p:nvSpPr>
        <p:spPr>
          <a:xfrm>
            <a:off x="4541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defTabSz="914400"/>
            <a:r>
              <a:rPr lang="en-US" b="1" dirty="0" smtClean="0"/>
              <a:t>How Do We Know This?</a:t>
            </a:r>
            <a:endParaRPr lang="en-US" b="1" dirty="0"/>
          </a:p>
        </p:txBody>
      </p:sp>
    </p:spTree>
    <p:extLst>
      <p:ext uri="{BB962C8B-B14F-4D97-AF65-F5344CB8AC3E}">
        <p14:creationId xmlns:p14="http://schemas.microsoft.com/office/powerpoint/2010/main" val="30200799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Points </a:t>
            </a:r>
            <a:r>
              <a:rPr lang="en-US" b="1" dirty="0"/>
              <a:t>F</a:t>
            </a:r>
            <a:r>
              <a:rPr lang="en-US" b="1" dirty="0" smtClean="0"/>
              <a:t>rom Module 2</a:t>
            </a:r>
            <a:endParaRPr lang="en-US" b="1" dirty="0"/>
          </a:p>
        </p:txBody>
      </p:sp>
      <p:sp>
        <p:nvSpPr>
          <p:cNvPr id="3" name="Content Placeholder 2"/>
          <p:cNvSpPr>
            <a:spLocks noGrp="1"/>
          </p:cNvSpPr>
          <p:nvPr>
            <p:ph sz="quarter" idx="1"/>
          </p:nvPr>
        </p:nvSpPr>
        <p:spPr/>
        <p:txBody>
          <a:bodyPr>
            <a:normAutofit fontScale="92500" lnSpcReduction="20000"/>
          </a:bodyPr>
          <a:lstStyle/>
          <a:p>
            <a:r>
              <a:rPr lang="en-US" sz="2900" dirty="0"/>
              <a:t>Indicators are quantifiable characteristics that describe the health of a population. They help gauge the efficacy of prevention/treatment efforts and steer </a:t>
            </a:r>
            <a:r>
              <a:rPr lang="en-US" sz="2900" dirty="0" smtClean="0"/>
              <a:t>advocacy </a:t>
            </a:r>
            <a:endParaRPr lang="en-US" sz="2900" dirty="0"/>
          </a:p>
          <a:p>
            <a:r>
              <a:rPr lang="en-US" sz="2900" dirty="0"/>
              <a:t>Advocacy on indicators and surveillance to address problems such as misuse of new diagnoses, </a:t>
            </a:r>
            <a:r>
              <a:rPr lang="en-US" sz="2900" dirty="0" err="1"/>
              <a:t>miscategorization</a:t>
            </a:r>
            <a:r>
              <a:rPr lang="en-US" sz="2900" dirty="0"/>
              <a:t> of </a:t>
            </a:r>
            <a:r>
              <a:rPr lang="en-US" sz="2900" dirty="0" smtClean="0"/>
              <a:t>transgender women</a:t>
            </a:r>
            <a:r>
              <a:rPr lang="en-US" sz="2900" dirty="0"/>
              <a:t>, and omission of other potential key populations is frequently needed at local, state, and national </a:t>
            </a:r>
            <a:r>
              <a:rPr lang="en-US" sz="2900" dirty="0" smtClean="0"/>
              <a:t>levels</a:t>
            </a:r>
            <a:endParaRPr lang="en-US" sz="2900" dirty="0"/>
          </a:p>
          <a:p>
            <a:r>
              <a:rPr lang="en-US" sz="2900" dirty="0"/>
              <a:t>We reviewed several numbers for a number of key populations. Numbers are evolving and subjective, but this is the best information we currently have on how we’re </a:t>
            </a:r>
            <a:r>
              <a:rPr lang="en-US" sz="2900" dirty="0" smtClean="0"/>
              <a:t>doing</a:t>
            </a:r>
            <a:endParaRPr lang="en-US" sz="2900" dirty="0"/>
          </a:p>
        </p:txBody>
      </p:sp>
    </p:spTree>
    <p:extLst>
      <p:ext uri="{BB962C8B-B14F-4D97-AF65-F5344CB8AC3E}">
        <p14:creationId xmlns:p14="http://schemas.microsoft.com/office/powerpoint/2010/main" val="21224725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4427"/>
            <a:ext cx="8534400" cy="758952"/>
          </a:xfrm>
        </p:spPr>
        <p:txBody>
          <a:bodyPr>
            <a:normAutofit fontScale="90000"/>
          </a:bodyPr>
          <a:lstStyle/>
          <a:p>
            <a:r>
              <a:rPr lang="en-US" b="1" dirty="0" smtClean="0"/>
              <a:t>Check Out Our Other HIV Prevention Policy Modules: </a:t>
            </a:r>
            <a:endParaRPr lang="en-US" b="1" dirty="0"/>
          </a:p>
        </p:txBody>
      </p:sp>
      <p:sp>
        <p:nvSpPr>
          <p:cNvPr id="3" name="Content Placeholder 2"/>
          <p:cNvSpPr>
            <a:spLocks noGrp="1"/>
          </p:cNvSpPr>
          <p:nvPr>
            <p:ph sz="quarter" idx="1"/>
          </p:nvPr>
        </p:nvSpPr>
        <p:spPr/>
        <p:txBody>
          <a:bodyPr>
            <a:normAutofit/>
          </a:bodyPr>
          <a:lstStyle/>
          <a:p>
            <a:r>
              <a:rPr lang="en-US" b="1" i="1" dirty="0" smtClean="0"/>
              <a:t>Module 1</a:t>
            </a:r>
            <a:r>
              <a:rPr lang="en-US" i="1" dirty="0" smtClean="0"/>
              <a:t>: </a:t>
            </a:r>
            <a:r>
              <a:rPr lang="en-US" dirty="0" smtClean="0"/>
              <a:t>What Is in Our </a:t>
            </a:r>
            <a:r>
              <a:rPr lang="en-US" dirty="0" smtClean="0">
                <a:solidFill>
                  <a:srgbClr val="FF0000"/>
                </a:solidFill>
              </a:rPr>
              <a:t>HIV Prevention Toolbox</a:t>
            </a:r>
            <a:r>
              <a:rPr lang="en-US" dirty="0" smtClean="0"/>
              <a:t>?</a:t>
            </a:r>
          </a:p>
          <a:p>
            <a:r>
              <a:rPr lang="en-US" b="1" i="1" dirty="0" smtClean="0"/>
              <a:t>Module 2: </a:t>
            </a:r>
            <a:r>
              <a:rPr lang="en-US" dirty="0"/>
              <a:t>What </a:t>
            </a:r>
            <a:r>
              <a:rPr lang="en-US" dirty="0" smtClean="0"/>
              <a:t>Is </a:t>
            </a:r>
            <a:r>
              <a:rPr lang="en-US" dirty="0"/>
              <a:t>the </a:t>
            </a:r>
            <a:r>
              <a:rPr lang="en-US" dirty="0" smtClean="0"/>
              <a:t>State </a:t>
            </a:r>
            <a:r>
              <a:rPr lang="en-US" dirty="0"/>
              <a:t>of </a:t>
            </a:r>
            <a:r>
              <a:rPr lang="en-US" dirty="0" smtClean="0"/>
              <a:t>Our National </a:t>
            </a:r>
            <a:r>
              <a:rPr lang="en-US" dirty="0">
                <a:solidFill>
                  <a:srgbClr val="FF0000"/>
                </a:solidFill>
              </a:rPr>
              <a:t>HIV </a:t>
            </a:r>
            <a:r>
              <a:rPr lang="en-US" dirty="0" smtClean="0">
                <a:solidFill>
                  <a:srgbClr val="FF0000"/>
                </a:solidFill>
              </a:rPr>
              <a:t>Prevention Efforts</a:t>
            </a:r>
            <a:r>
              <a:rPr lang="en-US" dirty="0"/>
              <a:t>?</a:t>
            </a:r>
            <a:endParaRPr lang="en-US" dirty="0" smtClean="0"/>
          </a:p>
          <a:p>
            <a:r>
              <a:rPr lang="en-US" b="1" i="1" dirty="0" smtClean="0"/>
              <a:t>Module 3: </a:t>
            </a:r>
            <a:r>
              <a:rPr lang="en-US" dirty="0"/>
              <a:t>Why Is HIV </a:t>
            </a:r>
            <a:r>
              <a:rPr lang="en-US" dirty="0" smtClean="0"/>
              <a:t>Still </a:t>
            </a:r>
            <a:r>
              <a:rPr lang="en-US" dirty="0"/>
              <a:t>a Problem</a:t>
            </a:r>
            <a:r>
              <a:rPr lang="en-US" dirty="0" smtClean="0"/>
              <a:t>? </a:t>
            </a:r>
            <a:r>
              <a:rPr lang="en-US" sz="2800" dirty="0"/>
              <a:t>A </a:t>
            </a:r>
            <a:r>
              <a:rPr lang="en-US" sz="2800" dirty="0" smtClean="0"/>
              <a:t>Discussion </a:t>
            </a:r>
            <a:r>
              <a:rPr lang="en-US" sz="2800" dirty="0"/>
              <a:t>on </a:t>
            </a:r>
            <a:r>
              <a:rPr lang="en-US" sz="2800" dirty="0">
                <a:solidFill>
                  <a:srgbClr val="FF0000"/>
                </a:solidFill>
              </a:rPr>
              <a:t>Structural and Social Determinants of </a:t>
            </a:r>
            <a:r>
              <a:rPr lang="en-US" sz="2800" dirty="0" smtClean="0">
                <a:solidFill>
                  <a:srgbClr val="FF0000"/>
                </a:solidFill>
              </a:rPr>
              <a:t>Health</a:t>
            </a:r>
            <a:endParaRPr lang="en-US" dirty="0" smtClean="0">
              <a:solidFill>
                <a:srgbClr val="FF0000"/>
              </a:solidFill>
            </a:endParaRPr>
          </a:p>
          <a:p>
            <a:r>
              <a:rPr lang="en-US" b="1" i="1" dirty="0" smtClean="0"/>
              <a:t>Module 4: </a:t>
            </a:r>
            <a:r>
              <a:rPr lang="en-US" sz="2800" dirty="0"/>
              <a:t>Using </a:t>
            </a:r>
            <a:r>
              <a:rPr lang="en-US" sz="2800" dirty="0">
                <a:solidFill>
                  <a:srgbClr val="FF0000"/>
                </a:solidFill>
              </a:rPr>
              <a:t>Policy Advocacy </a:t>
            </a:r>
            <a:r>
              <a:rPr lang="en-US" sz="2800" dirty="0"/>
              <a:t>to Remove Barriers to Comprehensive HIV Prevention </a:t>
            </a:r>
            <a:endParaRPr lang="en-US" dirty="0"/>
          </a:p>
          <a:p>
            <a:endParaRPr lang="en-US" dirty="0" smtClean="0"/>
          </a:p>
        </p:txBody>
      </p:sp>
    </p:spTree>
    <p:extLst>
      <p:ext uri="{BB962C8B-B14F-4D97-AF65-F5344CB8AC3E}">
        <p14:creationId xmlns:p14="http://schemas.microsoft.com/office/powerpoint/2010/main" val="33107246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4426"/>
            <a:ext cx="8534400" cy="758952"/>
          </a:xfrm>
        </p:spPr>
        <p:txBody>
          <a:bodyPr>
            <a:normAutofit fontScale="90000"/>
          </a:bodyPr>
          <a:lstStyle/>
          <a:p>
            <a:r>
              <a:rPr lang="en-US" b="1" dirty="0" smtClean="0"/>
              <a:t>For More Information About TAG and Our Work on HIV Prevention:</a:t>
            </a:r>
            <a:endParaRPr lang="en-US" b="1" dirty="0"/>
          </a:p>
        </p:txBody>
      </p:sp>
      <p:sp>
        <p:nvSpPr>
          <p:cNvPr id="3" name="Content Placeholder 2"/>
          <p:cNvSpPr>
            <a:spLocks noGrp="1"/>
          </p:cNvSpPr>
          <p:nvPr>
            <p:ph sz="quarter" idx="1"/>
          </p:nvPr>
        </p:nvSpPr>
        <p:spPr/>
        <p:txBody>
          <a:bodyPr/>
          <a:lstStyle/>
          <a:p>
            <a:r>
              <a:rPr lang="en-US" i="1" dirty="0"/>
              <a:t>Visit</a:t>
            </a:r>
            <a:r>
              <a:rPr lang="en-US" i="1" dirty="0" smtClean="0"/>
              <a:t>: </a:t>
            </a:r>
            <a:r>
              <a:rPr lang="en-US" dirty="0" smtClean="0">
                <a:hlinkClick r:id="rId3"/>
              </a:rPr>
              <a:t>www.treatmentactiongroup.org</a:t>
            </a:r>
            <a:endParaRPr lang="en-US" dirty="0" smtClean="0"/>
          </a:p>
          <a:p>
            <a:r>
              <a:rPr lang="en-US" i="1" dirty="0" smtClean="0"/>
              <a:t>Like: </a:t>
            </a:r>
            <a:r>
              <a:rPr lang="en-US" dirty="0" smtClean="0"/>
              <a:t>Treatment Action Group on </a:t>
            </a:r>
            <a:r>
              <a:rPr lang="en-US" dirty="0" smtClean="0">
                <a:solidFill>
                  <a:srgbClr val="FF0000"/>
                </a:solidFill>
              </a:rPr>
              <a:t>Facebook</a:t>
            </a:r>
          </a:p>
          <a:p>
            <a:r>
              <a:rPr lang="en-US" i="1" dirty="0" smtClean="0"/>
              <a:t>Follow:  </a:t>
            </a:r>
            <a:r>
              <a:rPr lang="en-US" dirty="0" smtClean="0"/>
              <a:t>@</a:t>
            </a:r>
            <a:r>
              <a:rPr lang="en-US" dirty="0" err="1" smtClean="0"/>
              <a:t>TAGTeam_Tweets</a:t>
            </a:r>
            <a:r>
              <a:rPr lang="en-US" dirty="0" smtClean="0"/>
              <a:t> on </a:t>
            </a:r>
            <a:r>
              <a:rPr lang="en-US" dirty="0" smtClean="0">
                <a:solidFill>
                  <a:srgbClr val="FF0000"/>
                </a:solidFill>
              </a:rPr>
              <a:t>Twitter</a:t>
            </a:r>
          </a:p>
          <a:p>
            <a:r>
              <a:rPr lang="en-US" i="1" dirty="0" smtClean="0"/>
              <a:t>Email: </a:t>
            </a:r>
            <a:r>
              <a:rPr lang="en-US" dirty="0" smtClean="0">
                <a:hlinkClick r:id="rId4"/>
              </a:rPr>
              <a:t>jeremiah.johnson@treatmentactiongroup.org</a:t>
            </a:r>
            <a:r>
              <a:rPr lang="en-US" dirty="0" smtClean="0"/>
              <a:t> </a:t>
            </a:r>
            <a:endParaRPr lang="en-US" dirty="0"/>
          </a:p>
        </p:txBody>
      </p:sp>
      <p:pic>
        <p:nvPicPr>
          <p:cNvPr id="4" name="Picture 3" descr="taglogo.2c.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3951" y="4420948"/>
            <a:ext cx="3567247" cy="1259621"/>
          </a:xfrm>
          <a:prstGeom prst="rect">
            <a:avLst/>
          </a:prstGeom>
        </p:spPr>
      </p:pic>
    </p:spTree>
    <p:extLst>
      <p:ext uri="{BB962C8B-B14F-4D97-AF65-F5344CB8AC3E}">
        <p14:creationId xmlns:p14="http://schemas.microsoft.com/office/powerpoint/2010/main" val="31983650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r>
              <a:rPr lang="en-US" sz="3600" dirty="0" smtClean="0"/>
              <a:t>T</a:t>
            </a:r>
            <a:r>
              <a:rPr lang="en-US" sz="3600" dirty="0" smtClean="0">
                <a:solidFill>
                  <a:srgbClr val="FF0000"/>
                </a:solidFill>
              </a:rPr>
              <a:t>H</a:t>
            </a:r>
            <a:r>
              <a:rPr lang="en-US" sz="3600" dirty="0" smtClean="0"/>
              <a:t>A</a:t>
            </a:r>
            <a:r>
              <a:rPr lang="en-US" sz="3600" dirty="0" smtClean="0">
                <a:solidFill>
                  <a:srgbClr val="FF0000"/>
                </a:solidFill>
              </a:rPr>
              <a:t>N</a:t>
            </a:r>
            <a:r>
              <a:rPr lang="en-US" sz="3600" dirty="0" smtClean="0"/>
              <a:t>K </a:t>
            </a:r>
            <a:r>
              <a:rPr lang="en-US" sz="3600" dirty="0" smtClean="0">
                <a:solidFill>
                  <a:srgbClr val="FF0000"/>
                </a:solidFill>
              </a:rPr>
              <a:t>Y</a:t>
            </a:r>
            <a:r>
              <a:rPr lang="en-US" sz="3600" dirty="0" smtClean="0"/>
              <a:t>O</a:t>
            </a:r>
            <a:r>
              <a:rPr lang="en-US" sz="3600" dirty="0" smtClean="0">
                <a:solidFill>
                  <a:srgbClr val="FF0000"/>
                </a:solidFill>
              </a:rPr>
              <a:t>U</a:t>
            </a:r>
            <a:r>
              <a:rPr lang="en-US" sz="3600" dirty="0" smtClean="0"/>
              <a:t>!</a:t>
            </a:r>
          </a:p>
        </p:txBody>
      </p:sp>
    </p:spTree>
    <p:extLst>
      <p:ext uri="{BB962C8B-B14F-4D97-AF65-F5344CB8AC3E}">
        <p14:creationId xmlns:p14="http://schemas.microsoft.com/office/powerpoint/2010/main" val="3913391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914400"/>
            <a:r>
              <a:rPr lang="en-US" b="1" dirty="0"/>
              <a:t>The Importance of Numbers</a:t>
            </a:r>
          </a:p>
        </p:txBody>
      </p:sp>
      <p:sp>
        <p:nvSpPr>
          <p:cNvPr id="3" name="Content Placeholder 2"/>
          <p:cNvSpPr>
            <a:spLocks noGrp="1"/>
          </p:cNvSpPr>
          <p:nvPr>
            <p:ph sz="quarter" idx="1"/>
          </p:nvPr>
        </p:nvSpPr>
        <p:spPr/>
        <p:txBody>
          <a:bodyPr>
            <a:normAutofit/>
          </a:bodyPr>
          <a:lstStyle/>
          <a:p>
            <a:pPr lvl="1"/>
            <a:r>
              <a:rPr lang="en-US" dirty="0" smtClean="0"/>
              <a:t>An </a:t>
            </a:r>
            <a:r>
              <a:rPr lang="en-US" dirty="0"/>
              <a:t>estimated </a:t>
            </a:r>
            <a:r>
              <a:rPr lang="en-US" dirty="0" smtClean="0">
                <a:solidFill>
                  <a:srgbClr val="FF0000"/>
                </a:solidFill>
              </a:rPr>
              <a:t>37,600</a:t>
            </a:r>
            <a:r>
              <a:rPr lang="en-US" dirty="0" smtClean="0"/>
              <a:t> </a:t>
            </a:r>
            <a:r>
              <a:rPr lang="en-US" dirty="0"/>
              <a:t>new HIV infections </a:t>
            </a:r>
            <a:r>
              <a:rPr lang="en-US" dirty="0" smtClean="0"/>
              <a:t>occurred in </a:t>
            </a:r>
            <a:r>
              <a:rPr lang="en-US" dirty="0"/>
              <a:t>the United States </a:t>
            </a:r>
            <a:r>
              <a:rPr lang="en-US" dirty="0" smtClean="0"/>
              <a:t>in 2014</a:t>
            </a:r>
            <a:endParaRPr lang="en-US" dirty="0"/>
          </a:p>
          <a:p>
            <a:pPr lvl="1"/>
            <a:r>
              <a:rPr lang="en-US" dirty="0" smtClean="0">
                <a:solidFill>
                  <a:srgbClr val="FF0000"/>
                </a:solidFill>
              </a:rPr>
              <a:t>1.1 </a:t>
            </a:r>
            <a:r>
              <a:rPr lang="en-US" dirty="0">
                <a:solidFill>
                  <a:srgbClr val="FF0000"/>
                </a:solidFill>
              </a:rPr>
              <a:t>million </a:t>
            </a:r>
            <a:r>
              <a:rPr lang="en-US" dirty="0"/>
              <a:t>Americans are estimated to be living with HIV as of </a:t>
            </a:r>
            <a:r>
              <a:rPr lang="en-US" dirty="0" smtClean="0"/>
              <a:t>2014 </a:t>
            </a:r>
            <a:endParaRPr lang="en-US" dirty="0"/>
          </a:p>
          <a:p>
            <a:pPr lvl="1"/>
            <a:r>
              <a:rPr lang="en-US" dirty="0"/>
              <a:t>About </a:t>
            </a:r>
            <a:r>
              <a:rPr lang="en-US" dirty="0" smtClean="0">
                <a:solidFill>
                  <a:srgbClr val="FF0000"/>
                </a:solidFill>
              </a:rPr>
              <a:t>3 </a:t>
            </a:r>
            <a:r>
              <a:rPr lang="en-US" dirty="0">
                <a:solidFill>
                  <a:srgbClr val="FF0000"/>
                </a:solidFill>
              </a:rPr>
              <a:t>in </a:t>
            </a:r>
            <a:r>
              <a:rPr lang="en-US" dirty="0" smtClean="0">
                <a:solidFill>
                  <a:srgbClr val="FF0000"/>
                </a:solidFill>
              </a:rPr>
              <a:t>20 </a:t>
            </a:r>
            <a:r>
              <a:rPr lang="en-US" dirty="0"/>
              <a:t>people living with HIV do not know they have the </a:t>
            </a:r>
            <a:r>
              <a:rPr lang="en-US" dirty="0" smtClean="0"/>
              <a:t>virus</a:t>
            </a:r>
            <a:endParaRPr lang="en-US" dirty="0"/>
          </a:p>
          <a:p>
            <a:pPr lvl="1"/>
            <a:r>
              <a:rPr lang="en-US" dirty="0"/>
              <a:t>In 2014, an estimated </a:t>
            </a:r>
            <a:r>
              <a:rPr lang="en-US" dirty="0">
                <a:solidFill>
                  <a:srgbClr val="FF0000"/>
                </a:solidFill>
              </a:rPr>
              <a:t>20,896</a:t>
            </a:r>
            <a:r>
              <a:rPr lang="en-US" dirty="0"/>
              <a:t> individuals in the United States were diagnosed with </a:t>
            </a:r>
            <a:r>
              <a:rPr lang="en-US" dirty="0" smtClean="0"/>
              <a:t>AIDS</a:t>
            </a:r>
            <a:endParaRPr lang="en-US" dirty="0"/>
          </a:p>
          <a:p>
            <a:pPr marL="0" indent="0" algn="ctr">
              <a:buNone/>
            </a:pPr>
            <a:r>
              <a:rPr lang="en-US" sz="3200" dirty="0" smtClean="0"/>
              <a:t>Each </a:t>
            </a:r>
            <a:r>
              <a:rPr lang="en-US" sz="3200" dirty="0"/>
              <a:t>of these numbers is </a:t>
            </a:r>
            <a:r>
              <a:rPr lang="en-US" sz="3200" dirty="0" smtClean="0"/>
              <a:t>a type </a:t>
            </a:r>
            <a:r>
              <a:rPr lang="en-US" sz="3200" dirty="0"/>
              <a:t>of </a:t>
            </a:r>
            <a:r>
              <a:rPr lang="en-US" sz="3200" dirty="0" smtClean="0">
                <a:solidFill>
                  <a:srgbClr val="FF0000"/>
                </a:solidFill>
              </a:rPr>
              <a:t>HEALTH INDICATOR</a:t>
            </a:r>
            <a:r>
              <a:rPr lang="en-US" sz="3200" dirty="0" smtClean="0"/>
              <a:t> </a:t>
            </a:r>
            <a:r>
              <a:rPr lang="en-US" sz="3200" dirty="0"/>
              <a:t>we use as a way of measuring our </a:t>
            </a:r>
            <a:r>
              <a:rPr lang="en-US" sz="3200" dirty="0" smtClean="0"/>
              <a:t>progress</a:t>
            </a:r>
            <a:endParaRPr lang="en-US" sz="3200" dirty="0"/>
          </a:p>
        </p:txBody>
      </p:sp>
    </p:spTree>
    <p:extLst>
      <p:ext uri="{BB962C8B-B14F-4D97-AF65-F5344CB8AC3E}">
        <p14:creationId xmlns:p14="http://schemas.microsoft.com/office/powerpoint/2010/main" val="2101413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77500" lnSpcReduction="20000"/>
          </a:bodyPr>
          <a:lstStyle/>
          <a:p>
            <a:pPr marL="0" indent="0" algn="ctr">
              <a:buNone/>
            </a:pPr>
            <a:endParaRPr lang="en-US" sz="5400" dirty="0" smtClean="0"/>
          </a:p>
          <a:p>
            <a:pPr marL="0" indent="0" algn="ctr">
              <a:buNone/>
            </a:pPr>
            <a:r>
              <a:rPr lang="en-US" sz="5400" dirty="0" smtClean="0"/>
              <a:t>Indicators </a:t>
            </a:r>
            <a:r>
              <a:rPr lang="en-US" sz="5400" dirty="0"/>
              <a:t>are </a:t>
            </a:r>
            <a:r>
              <a:rPr lang="en-US" sz="5400" dirty="0" smtClean="0">
                <a:solidFill>
                  <a:srgbClr val="FF0000"/>
                </a:solidFill>
              </a:rPr>
              <a:t>QUANTIFIABLE CHARACTERISTICS</a:t>
            </a:r>
            <a:r>
              <a:rPr lang="en-US" sz="5400" dirty="0" smtClean="0"/>
              <a:t> </a:t>
            </a:r>
            <a:r>
              <a:rPr lang="en-US" sz="5400" dirty="0"/>
              <a:t>that describe the health of a </a:t>
            </a:r>
            <a:r>
              <a:rPr lang="en-US" sz="5400" dirty="0" smtClean="0"/>
              <a:t>population</a:t>
            </a:r>
            <a:br>
              <a:rPr lang="en-US" sz="5400" dirty="0" smtClean="0"/>
            </a:br>
            <a:r>
              <a:rPr lang="en-US" sz="5400" dirty="0" smtClean="0"/>
              <a:t/>
            </a:r>
            <a:br>
              <a:rPr lang="en-US" sz="5400" dirty="0" smtClean="0"/>
            </a:br>
            <a:r>
              <a:rPr lang="en-US" sz="5400" dirty="0" smtClean="0"/>
              <a:t> </a:t>
            </a:r>
            <a:r>
              <a:rPr lang="en-US" sz="5400" dirty="0"/>
              <a:t>They help gauge the </a:t>
            </a:r>
            <a:r>
              <a:rPr lang="en-US" sz="5400" dirty="0" smtClean="0">
                <a:solidFill>
                  <a:srgbClr val="FF0000"/>
                </a:solidFill>
              </a:rPr>
              <a:t>EFFICACY</a:t>
            </a:r>
            <a:r>
              <a:rPr lang="en-US" sz="5400" dirty="0" smtClean="0"/>
              <a:t> </a:t>
            </a:r>
            <a:r>
              <a:rPr lang="en-US" sz="5400" dirty="0"/>
              <a:t>of prevention/treatment efforts and steer </a:t>
            </a:r>
            <a:r>
              <a:rPr lang="en-US" sz="5400" dirty="0" smtClean="0"/>
              <a:t>advocacy </a:t>
            </a:r>
            <a:endParaRPr lang="en-US" sz="5400" dirty="0" smtClean="0">
              <a:solidFill>
                <a:srgbClr val="FF0000"/>
              </a:solidFill>
            </a:endParaRPr>
          </a:p>
        </p:txBody>
      </p:sp>
    </p:spTree>
    <p:extLst>
      <p:ext uri="{BB962C8B-B14F-4D97-AF65-F5344CB8AC3E}">
        <p14:creationId xmlns:p14="http://schemas.microsoft.com/office/powerpoint/2010/main" val="1455361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17091"/>
            <a:ext cx="8534400" cy="758952"/>
          </a:xfrm>
        </p:spPr>
        <p:txBody>
          <a:bodyPr>
            <a:normAutofit fontScale="90000"/>
          </a:bodyPr>
          <a:lstStyle/>
          <a:p>
            <a:r>
              <a:rPr lang="en-US" b="1" dirty="0" smtClean="0"/>
              <a:t>Looking Ahead: National HIV/AIDS Strategy Indicators for 2020</a:t>
            </a:r>
            <a:endParaRPr lang="en-US" b="1" dirty="0"/>
          </a:p>
        </p:txBody>
      </p:sp>
      <p:sp>
        <p:nvSpPr>
          <p:cNvPr id="6" name="TextBox 5"/>
          <p:cNvSpPr txBox="1"/>
          <p:nvPr/>
        </p:nvSpPr>
        <p:spPr>
          <a:xfrm>
            <a:off x="6602969" y="6380081"/>
            <a:ext cx="8390269" cy="338554"/>
          </a:xfrm>
          <a:prstGeom prst="rect">
            <a:avLst/>
          </a:prstGeom>
          <a:noFill/>
        </p:spPr>
        <p:txBody>
          <a:bodyPr wrap="square" rtlCol="0">
            <a:spAutoFit/>
          </a:bodyPr>
          <a:lstStyle/>
          <a:p>
            <a:r>
              <a:rPr lang="en-US" sz="1600" i="1" dirty="0" smtClean="0">
                <a:solidFill>
                  <a:prstClr val="black"/>
                </a:solidFill>
                <a:latin typeface="Georgia"/>
              </a:rPr>
              <a:t>Image Source</a:t>
            </a:r>
            <a:r>
              <a:rPr lang="en-US" sz="1600" i="1" dirty="0"/>
              <a:t>:</a:t>
            </a:r>
            <a:r>
              <a:rPr lang="en-US" sz="1600" dirty="0"/>
              <a:t> </a:t>
            </a:r>
            <a:r>
              <a:rPr lang="en-US" sz="1600" dirty="0" err="1" smtClean="0"/>
              <a:t>AIDS.gov</a:t>
            </a:r>
            <a:endParaRPr lang="en-US" sz="1600" dirty="0">
              <a:solidFill>
                <a:schemeClr val="tx1">
                  <a:lumMod val="95000"/>
                  <a:lumOff val="5000"/>
                </a:schemeClr>
              </a:solidFill>
              <a:latin typeface="Georgia"/>
            </a:endParaRPr>
          </a:p>
        </p:txBody>
      </p:sp>
      <p:pic>
        <p:nvPicPr>
          <p:cNvPr id="7" name="Content Placeholder 6"/>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018928" y="1629723"/>
            <a:ext cx="7100048" cy="4720433"/>
          </a:xfrm>
        </p:spPr>
      </p:pic>
    </p:spTree>
    <p:extLst>
      <p:ext uri="{BB962C8B-B14F-4D97-AF65-F5344CB8AC3E}">
        <p14:creationId xmlns:p14="http://schemas.microsoft.com/office/powerpoint/2010/main" val="4167442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lvl="0" indent="0">
              <a:buNone/>
            </a:pPr>
            <a:endParaRPr lang="en-US" sz="5400" dirty="0" smtClean="0"/>
          </a:p>
          <a:p>
            <a:pPr marL="0" lvl="0" indent="0" algn="ctr">
              <a:buNone/>
            </a:pPr>
            <a:r>
              <a:rPr lang="en-US" sz="5400" dirty="0" smtClean="0"/>
              <a:t>But </a:t>
            </a:r>
            <a:r>
              <a:rPr lang="en-US" sz="5400" dirty="0"/>
              <a:t>indicators </a:t>
            </a:r>
            <a:r>
              <a:rPr lang="en-US" sz="5400" dirty="0" smtClean="0"/>
              <a:t>can be </a:t>
            </a:r>
            <a:r>
              <a:rPr lang="en-US" sz="5400" dirty="0" smtClean="0">
                <a:solidFill>
                  <a:srgbClr val="FF0000"/>
                </a:solidFill>
              </a:rPr>
              <a:t>SUBJECTIVE</a:t>
            </a:r>
            <a:r>
              <a:rPr lang="en-US" sz="5400" dirty="0" smtClean="0"/>
              <a:t> </a:t>
            </a:r>
            <a:r>
              <a:rPr lang="en-US" sz="5400" dirty="0"/>
              <a:t>and </a:t>
            </a:r>
            <a:r>
              <a:rPr lang="en-US" sz="5400" dirty="0" smtClean="0">
                <a:solidFill>
                  <a:srgbClr val="FF0000"/>
                </a:solidFill>
              </a:rPr>
              <a:t>OPEN TO INTERPRETATION</a:t>
            </a:r>
            <a:endParaRPr lang="en-US" sz="5400" dirty="0">
              <a:solidFill>
                <a:srgbClr val="FF0000"/>
              </a:solidFill>
            </a:endParaRPr>
          </a:p>
        </p:txBody>
      </p:sp>
    </p:spTree>
    <p:extLst>
      <p:ext uri="{BB962C8B-B14F-4D97-AF65-F5344CB8AC3E}">
        <p14:creationId xmlns:p14="http://schemas.microsoft.com/office/powerpoint/2010/main" val="995196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Example 1: Incidence vs. New Diagnoses </a:t>
            </a:r>
            <a:endParaRPr lang="en-US" b="1" dirty="0"/>
          </a:p>
        </p:txBody>
      </p:sp>
      <p:sp>
        <p:nvSpPr>
          <p:cNvPr id="3" name="Content Placeholder 2"/>
          <p:cNvSpPr>
            <a:spLocks noGrp="1"/>
          </p:cNvSpPr>
          <p:nvPr>
            <p:ph sz="quarter" idx="1"/>
          </p:nvPr>
        </p:nvSpPr>
        <p:spPr/>
        <p:txBody>
          <a:bodyPr>
            <a:normAutofit fontScale="92500" lnSpcReduction="10000"/>
          </a:bodyPr>
          <a:lstStyle/>
          <a:p>
            <a:pPr marL="274320" lvl="1">
              <a:buClr>
                <a:schemeClr val="accent1"/>
              </a:buClr>
              <a:buSzPct val="85000"/>
              <a:buFont typeface="Wingdings 2"/>
              <a:buChar char=""/>
            </a:pPr>
            <a:endParaRPr lang="en-US" dirty="0"/>
          </a:p>
          <a:p>
            <a:r>
              <a:rPr lang="en-US" sz="2900" dirty="0" smtClean="0"/>
              <a:t>NHAS uses “new diagnoses,” not “incidence,” as a key indicator </a:t>
            </a:r>
          </a:p>
          <a:p>
            <a:r>
              <a:rPr lang="en-US" sz="2900" dirty="0" smtClean="0"/>
              <a:t>HIV </a:t>
            </a:r>
            <a:r>
              <a:rPr lang="en-US" sz="2900" dirty="0"/>
              <a:t>incidence is the number of new infections within a given time. </a:t>
            </a:r>
            <a:r>
              <a:rPr lang="en-US" sz="2900" dirty="0" smtClean="0"/>
              <a:t>(~37,600 </a:t>
            </a:r>
            <a:r>
              <a:rPr lang="en-US" sz="2900" dirty="0"/>
              <a:t>people </a:t>
            </a:r>
            <a:r>
              <a:rPr lang="en-US" sz="2900" dirty="0" smtClean="0"/>
              <a:t>in 2014)</a:t>
            </a:r>
            <a:endParaRPr lang="en-US" sz="2900" dirty="0"/>
          </a:p>
          <a:p>
            <a:r>
              <a:rPr lang="en-US" sz="2900" dirty="0"/>
              <a:t>New diagnoses are the number of people newly diagnosed within a given time, regardless of when they were infected. </a:t>
            </a:r>
            <a:r>
              <a:rPr lang="en-US" sz="2900" dirty="0" smtClean="0"/>
              <a:t>(39,513 </a:t>
            </a:r>
            <a:r>
              <a:rPr lang="en-US" sz="2900" dirty="0"/>
              <a:t>in </a:t>
            </a:r>
            <a:r>
              <a:rPr lang="en-US" sz="2900" dirty="0" smtClean="0"/>
              <a:t>2015)</a:t>
            </a:r>
            <a:endParaRPr lang="en-US" sz="2900" dirty="0"/>
          </a:p>
          <a:p>
            <a:pPr lvl="1"/>
            <a:r>
              <a:rPr lang="en-US" sz="2400" dirty="0" smtClean="0"/>
              <a:t>Increase </a:t>
            </a:r>
            <a:r>
              <a:rPr lang="en-US" sz="2400" dirty="0"/>
              <a:t>in new diagnoses could be due to increased testing and awareness </a:t>
            </a:r>
            <a:r>
              <a:rPr lang="en-US" sz="2400" dirty="0" smtClean="0"/>
              <a:t>efforts</a:t>
            </a:r>
          </a:p>
          <a:p>
            <a:pPr lvl="1"/>
            <a:r>
              <a:rPr lang="en-US" sz="2400" dirty="0" smtClean="0"/>
              <a:t>Depending </a:t>
            </a:r>
            <a:r>
              <a:rPr lang="en-US" sz="2400" dirty="0"/>
              <a:t>on other factors, an increase in this indicator could be a good thing or a bad </a:t>
            </a:r>
            <a:r>
              <a:rPr lang="en-US" sz="2400" dirty="0" smtClean="0"/>
              <a:t>thing</a:t>
            </a:r>
            <a:endParaRPr lang="en-US" sz="2400" dirty="0"/>
          </a:p>
          <a:p>
            <a:endParaRPr lang="en-US" dirty="0"/>
          </a:p>
        </p:txBody>
      </p:sp>
    </p:spTree>
    <p:extLst>
      <p:ext uri="{BB962C8B-B14F-4D97-AF65-F5344CB8AC3E}">
        <p14:creationId xmlns:p14="http://schemas.microsoft.com/office/powerpoint/2010/main" val="7316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4_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CHHSTP_PPT_dark([1]">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9_Office Theme">
  <a:themeElements>
    <a:clrScheme name="Custom 1">
      <a:dk1>
        <a:sysClr val="windowText" lastClr="000000"/>
      </a:dk1>
      <a:lt1>
        <a:sysClr val="window" lastClr="FFFFFF"/>
      </a:lt1>
      <a:dk2>
        <a:srgbClr val="1F497D"/>
      </a:dk2>
      <a:lt2>
        <a:srgbClr val="EEECE1"/>
      </a:lt2>
      <a:accent1>
        <a:srgbClr val="3868D4"/>
      </a:accent1>
      <a:accent2>
        <a:srgbClr val="CF423F"/>
      </a:accent2>
      <a:accent3>
        <a:srgbClr val="49CB4C"/>
      </a:accent3>
      <a:accent4>
        <a:srgbClr val="A24CBA"/>
      </a:accent4>
      <a:accent5>
        <a:srgbClr val="5BAEB7"/>
      </a:accent5>
      <a:accent6>
        <a:srgbClr val="F9B0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ppt/theme/theme6.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7.xml><?xml version="1.0" encoding="utf-8"?>
<a:theme xmlns:a="http://schemas.openxmlformats.org/drawingml/2006/main" name="1_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ppt/theme/theme8.xml><?xml version="1.0" encoding="utf-8"?>
<a:theme xmlns:a="http://schemas.openxmlformats.org/drawingml/2006/main" name="2_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ppt/theme/theme9.xml><?xml version="1.0" encoding="utf-8"?>
<a:theme xmlns:a="http://schemas.openxmlformats.org/drawingml/2006/main" name="3_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docProps/app.xml><?xml version="1.0" encoding="utf-8"?>
<Properties xmlns="http://schemas.openxmlformats.org/officeDocument/2006/extended-properties" xmlns:vt="http://schemas.openxmlformats.org/officeDocument/2006/docPropsVTypes">
  <TotalTime>137800</TotalTime>
  <Words>3953</Words>
  <Application>Microsoft Macintosh PowerPoint</Application>
  <PresentationFormat>On-screen Show (4:3)</PresentationFormat>
  <Paragraphs>345</Paragraphs>
  <Slides>43</Slides>
  <Notes>21</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43</vt:i4>
      </vt:variant>
    </vt:vector>
  </HeadingPairs>
  <TitlesOfParts>
    <vt:vector size="60" baseType="lpstr">
      <vt:lpstr>Calibri</vt:lpstr>
      <vt:lpstr>Courier New</vt:lpstr>
      <vt:lpstr>Georgia</vt:lpstr>
      <vt:lpstr>Myriad Web Pro</vt:lpstr>
      <vt:lpstr>Wingdings</vt:lpstr>
      <vt:lpstr>Wingdings 2</vt:lpstr>
      <vt:lpstr>Arial</vt:lpstr>
      <vt:lpstr>Civic</vt:lpstr>
      <vt:lpstr>NCHHSTP_PPT_dark([1]</vt:lpstr>
      <vt:lpstr>1_Civic</vt:lpstr>
      <vt:lpstr>9_Office Theme</vt:lpstr>
      <vt:lpstr>Theme1</vt:lpstr>
      <vt:lpstr>NCEH_ATSDR_combined</vt:lpstr>
      <vt:lpstr>1_Theme1</vt:lpstr>
      <vt:lpstr>2_Theme1</vt:lpstr>
      <vt:lpstr>3_Theme1</vt:lpstr>
      <vt:lpstr>4_Theme1</vt:lpstr>
      <vt:lpstr>What is the State of Our National HIV Prevention Efforts?</vt:lpstr>
      <vt:lpstr>Objectives for Module 2</vt:lpstr>
      <vt:lpstr>PowerPoint Presentation</vt:lpstr>
      <vt:lpstr> </vt:lpstr>
      <vt:lpstr>The Importance of Numbers</vt:lpstr>
      <vt:lpstr>PowerPoint Presentation</vt:lpstr>
      <vt:lpstr>Looking Ahead: National HIV/AIDS Strategy Indicators for 2020</vt:lpstr>
      <vt:lpstr>PowerPoint Presentation</vt:lpstr>
      <vt:lpstr>Example 1: Incidence vs. New Diagnoses </vt:lpstr>
      <vt:lpstr>Example 2: Transgender Women</vt:lpstr>
      <vt:lpstr>Example 3: Other Key Populations</vt:lpstr>
      <vt:lpstr>PowerPoint Presentation</vt:lpstr>
      <vt:lpstr>PowerPoint Presentation</vt:lpstr>
      <vt:lpstr>Prevalence</vt:lpstr>
      <vt:lpstr>Care Continuum</vt:lpstr>
      <vt:lpstr>Confidence Intervals</vt:lpstr>
      <vt:lpstr>Surveillance</vt:lpstr>
      <vt:lpstr>HIV Surveillance</vt:lpstr>
      <vt:lpstr>PowerPoint Presentation</vt:lpstr>
      <vt:lpstr>PowerPoint Presentation</vt:lpstr>
      <vt:lpstr>Key Populations</vt:lpstr>
      <vt:lpstr>Intersectionality</vt:lpstr>
      <vt:lpstr>Gay, Bisexual, and Other MSM</vt:lpstr>
      <vt:lpstr>Don’t Forget Intersectionality and Subpopulations</vt:lpstr>
      <vt:lpstr>Diagnoses of HIV Infection among Men Who Have Sex with Men, by Age Group and Race/Ethnicity, 2015—United States and 6 Dependent Areas</vt:lpstr>
      <vt:lpstr>Transgender Women and Men</vt:lpstr>
      <vt:lpstr>HIV by Geography</vt:lpstr>
      <vt:lpstr>Rates of Diagnoses of HIV Infection among Adults and Adolescents  2015—United States and 6 Dependent Areas N = 39,920 Total Rate = 14.7</vt:lpstr>
      <vt:lpstr>Diagnoses of HIV Infection among Men Who Have Sex with Men,  by Region of Residence and Race/Ethnicity, 2015—United States and 6 Dependent Areas</vt:lpstr>
      <vt:lpstr>Cisgender Women</vt:lpstr>
      <vt:lpstr>Diagnoses of HIV Infection among Female Adults and Adolescents  by Region and Race/Ethnicity, 2015—United States</vt:lpstr>
      <vt:lpstr>People Who Use Drugs</vt:lpstr>
      <vt:lpstr>Diagnoses of HIV Infection among Persons Who Inject Drugs, by Sex and Race/Ethnicity, 2015—United States and 6 Dependent Areas</vt:lpstr>
      <vt:lpstr>Youth</vt:lpstr>
      <vt:lpstr>Diagnoses of HIV Infection among Adults and Adolescents  by Age at Diagnosis, 2015—United States N = 39,393</vt:lpstr>
      <vt:lpstr>Black and African Americans</vt:lpstr>
      <vt:lpstr>Latinos and Latinas</vt:lpstr>
      <vt:lpstr>Rates of Diagnoses of HIV Infection among Adults and Adolescents  by Sex and Race/Ethnicity, 2015—United States</vt:lpstr>
      <vt:lpstr>PowerPoint Presentation</vt:lpstr>
      <vt:lpstr>Key Points From Module 2</vt:lpstr>
      <vt:lpstr>Check Out Our Other HIV Prevention Policy Modules: </vt:lpstr>
      <vt:lpstr>For More Information About TAG and Our Work on HIV Prevention:</vt:lpstr>
      <vt:lpstr>PowerPoint Presentation</vt:lpstr>
    </vt:vector>
  </TitlesOfParts>
  <Company>Treatment Action Group</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Johnson</dc:creator>
  <cp:lastModifiedBy>Tim Horn</cp:lastModifiedBy>
  <cp:revision>198</cp:revision>
  <dcterms:created xsi:type="dcterms:W3CDTF">2016-04-18T18:15:19Z</dcterms:created>
  <dcterms:modified xsi:type="dcterms:W3CDTF">2017-03-29T19:48:25Z</dcterms:modified>
</cp:coreProperties>
</file>