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7" r:id="rId2"/>
    <p:sldId id="287" r:id="rId3"/>
    <p:sldId id="288" r:id="rId4"/>
    <p:sldId id="307" r:id="rId5"/>
    <p:sldId id="289" r:id="rId6"/>
    <p:sldId id="316" r:id="rId7"/>
    <p:sldId id="290" r:id="rId8"/>
    <p:sldId id="291" r:id="rId9"/>
    <p:sldId id="292" r:id="rId10"/>
    <p:sldId id="293" r:id="rId11"/>
    <p:sldId id="310" r:id="rId12"/>
    <p:sldId id="267" r:id="rId13"/>
    <p:sldId id="268" r:id="rId14"/>
    <p:sldId id="294" r:id="rId15"/>
    <p:sldId id="295" r:id="rId16"/>
    <p:sldId id="309" r:id="rId17"/>
    <p:sldId id="314" r:id="rId18"/>
    <p:sldId id="308" r:id="rId19"/>
    <p:sldId id="296" r:id="rId20"/>
    <p:sldId id="297" r:id="rId21"/>
    <p:sldId id="298" r:id="rId22"/>
    <p:sldId id="299" r:id="rId23"/>
    <p:sldId id="300" r:id="rId24"/>
    <p:sldId id="301" r:id="rId25"/>
    <p:sldId id="306" r:id="rId26"/>
    <p:sldId id="315" r:id="rId27"/>
    <p:sldId id="305" r:id="rId28"/>
    <p:sldId id="311" r:id="rId29"/>
    <p:sldId id="312" r:id="rId30"/>
    <p:sldId id="31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Benzacar"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1"/>
    <p:restoredTop sz="94677"/>
  </p:normalViewPr>
  <p:slideViewPr>
    <p:cSldViewPr snapToGrid="0" snapToObjects="1">
      <p:cViewPr varScale="1">
        <p:scale>
          <a:sx n="184" d="100"/>
          <a:sy n="184" d="100"/>
        </p:scale>
        <p:origin x="192" y="7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20T15:27:37.682" idx="5">
    <p:pos x="10" y="10"/>
    <p:text>public domain image?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0-20T13:44:11.189" idx="9">
    <p:pos x="5617" y="3818"/>
    <p:text>Is there a URL you can cite here?  If not, this isn't a sufficient citation.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096D7-65B6-AD40-8C34-517A317D6C45}" type="doc">
      <dgm:prSet loTypeId="urn:microsoft.com/office/officeart/2005/8/layout/chart3" loCatId="" qsTypeId="urn:microsoft.com/office/officeart/2005/8/quickstyle/simple4" qsCatId="simple" csTypeId="urn:microsoft.com/office/officeart/2005/8/colors/accent1_2" csCatId="accent1" phldr="1"/>
      <dgm:spPr/>
    </dgm:pt>
    <dgm:pt modelId="{E933E1A8-7F91-174C-A451-4434F1F501D2}">
      <dgm:prSet phldrT="[Text]"/>
      <dgm:spPr>
        <a:solidFill>
          <a:schemeClr val="accent5"/>
        </a:solidFill>
      </dgm:spPr>
      <dgm:t>
        <a:bodyPr/>
        <a:lstStyle/>
        <a:p>
          <a:r>
            <a:rPr lang="en-US" dirty="0" smtClean="0"/>
            <a:t>Litigation/Protest</a:t>
          </a:r>
          <a:endParaRPr lang="en-US" dirty="0"/>
        </a:p>
      </dgm:t>
    </dgm:pt>
    <dgm:pt modelId="{E99E8717-4D2B-E747-B9CD-4027C00B4551}" type="parTrans" cxnId="{8473744E-A2D9-3B4E-8771-660642A49C6C}">
      <dgm:prSet/>
      <dgm:spPr/>
      <dgm:t>
        <a:bodyPr/>
        <a:lstStyle/>
        <a:p>
          <a:endParaRPr lang="en-US"/>
        </a:p>
      </dgm:t>
    </dgm:pt>
    <dgm:pt modelId="{05B62A35-32E6-CD48-9794-08293EFDD5C0}" type="sibTrans" cxnId="{8473744E-A2D9-3B4E-8771-660642A49C6C}">
      <dgm:prSet/>
      <dgm:spPr/>
      <dgm:t>
        <a:bodyPr/>
        <a:lstStyle/>
        <a:p>
          <a:endParaRPr lang="en-US"/>
        </a:p>
      </dgm:t>
    </dgm:pt>
    <dgm:pt modelId="{C2DE5A5A-5E0B-A942-A5C0-0F0627D93502}">
      <dgm:prSet phldrT="[Text]"/>
      <dgm:spPr>
        <a:solidFill>
          <a:schemeClr val="accent4"/>
        </a:solidFill>
      </dgm:spPr>
      <dgm:t>
        <a:bodyPr/>
        <a:lstStyle/>
        <a:p>
          <a:r>
            <a:rPr lang="en-US" dirty="0" smtClean="0"/>
            <a:t>Research &amp; Planning</a:t>
          </a:r>
          <a:endParaRPr lang="en-US" dirty="0"/>
        </a:p>
      </dgm:t>
    </dgm:pt>
    <dgm:pt modelId="{C9309574-8CA1-864E-A319-8312C13AE254}" type="parTrans" cxnId="{AC07A69B-1B03-4746-A8B2-13D72DB4EAEE}">
      <dgm:prSet/>
      <dgm:spPr/>
      <dgm:t>
        <a:bodyPr/>
        <a:lstStyle/>
        <a:p>
          <a:endParaRPr lang="en-US"/>
        </a:p>
      </dgm:t>
    </dgm:pt>
    <dgm:pt modelId="{C16FE003-9882-9C4B-875E-2ABA9A6D4D9F}" type="sibTrans" cxnId="{AC07A69B-1B03-4746-A8B2-13D72DB4EAEE}">
      <dgm:prSet/>
      <dgm:spPr/>
      <dgm:t>
        <a:bodyPr/>
        <a:lstStyle/>
        <a:p>
          <a:endParaRPr lang="en-US"/>
        </a:p>
      </dgm:t>
    </dgm:pt>
    <dgm:pt modelId="{25781520-CACA-874F-B710-A73378E4860E}">
      <dgm:prSet phldrT="[Text]"/>
      <dgm:spPr>
        <a:solidFill>
          <a:schemeClr val="accent3"/>
        </a:solidFill>
      </dgm:spPr>
      <dgm:t>
        <a:bodyPr/>
        <a:lstStyle/>
        <a:p>
          <a:r>
            <a:rPr lang="en-US" dirty="0" smtClean="0"/>
            <a:t>Mobilization</a:t>
          </a:r>
          <a:endParaRPr lang="en-US" dirty="0"/>
        </a:p>
      </dgm:t>
    </dgm:pt>
    <dgm:pt modelId="{A813F473-E7A8-1E40-8667-309D2FCE1A98}" type="parTrans" cxnId="{D826C806-904F-2142-A422-78B7CC0DDDEA}">
      <dgm:prSet/>
      <dgm:spPr/>
      <dgm:t>
        <a:bodyPr/>
        <a:lstStyle/>
        <a:p>
          <a:endParaRPr lang="en-US"/>
        </a:p>
      </dgm:t>
    </dgm:pt>
    <dgm:pt modelId="{CBEBB688-9D26-9B49-A3AC-A9BB86672E8F}" type="sibTrans" cxnId="{D826C806-904F-2142-A422-78B7CC0DDDEA}">
      <dgm:prSet/>
      <dgm:spPr/>
      <dgm:t>
        <a:bodyPr/>
        <a:lstStyle/>
        <a:p>
          <a:endParaRPr lang="en-US"/>
        </a:p>
      </dgm:t>
    </dgm:pt>
    <dgm:pt modelId="{21A1ED64-7CC7-5C40-A772-987B5B66DB8E}">
      <dgm:prSet phldrT="[Text]"/>
      <dgm:spPr>
        <a:solidFill>
          <a:schemeClr val="accent2"/>
        </a:solidFill>
      </dgm:spPr>
      <dgm:t>
        <a:bodyPr/>
        <a:lstStyle/>
        <a:p>
          <a:r>
            <a:rPr lang="en-US" dirty="0" smtClean="0"/>
            <a:t>Lobbying</a:t>
          </a:r>
          <a:endParaRPr lang="en-US" dirty="0"/>
        </a:p>
      </dgm:t>
    </dgm:pt>
    <dgm:pt modelId="{048127D0-76BE-8349-A2CF-4D19499FE024}" type="parTrans" cxnId="{E1187B2C-E3A8-3A48-815D-6AB1B2EC2115}">
      <dgm:prSet/>
      <dgm:spPr/>
      <dgm:t>
        <a:bodyPr/>
        <a:lstStyle/>
        <a:p>
          <a:endParaRPr lang="en-US"/>
        </a:p>
      </dgm:t>
    </dgm:pt>
    <dgm:pt modelId="{80B9B3DA-CD82-3440-8D97-87D9E4ABEAA5}" type="sibTrans" cxnId="{E1187B2C-E3A8-3A48-815D-6AB1B2EC2115}">
      <dgm:prSet/>
      <dgm:spPr/>
      <dgm:t>
        <a:bodyPr/>
        <a:lstStyle/>
        <a:p>
          <a:endParaRPr lang="en-US"/>
        </a:p>
      </dgm:t>
    </dgm:pt>
    <dgm:pt modelId="{DEB0354A-8D33-DF47-8D09-7D86B5104F29}">
      <dgm:prSet phldrT="[Text]"/>
      <dgm:spPr>
        <a:solidFill>
          <a:schemeClr val="accent1"/>
        </a:solidFill>
      </dgm:spPr>
      <dgm:t>
        <a:bodyPr/>
        <a:lstStyle/>
        <a:p>
          <a:r>
            <a:rPr lang="en-US" dirty="0" smtClean="0"/>
            <a:t>Networks &amp; Coalitions</a:t>
          </a:r>
          <a:endParaRPr lang="en-US" dirty="0"/>
        </a:p>
      </dgm:t>
    </dgm:pt>
    <dgm:pt modelId="{2DE5693C-54F3-024D-86E7-12F7FB4CE63A}" type="parTrans" cxnId="{AC3A9C1E-25B5-ED4A-B7FC-8A0B135AC20E}">
      <dgm:prSet/>
      <dgm:spPr/>
      <dgm:t>
        <a:bodyPr/>
        <a:lstStyle/>
        <a:p>
          <a:endParaRPr lang="en-US"/>
        </a:p>
      </dgm:t>
    </dgm:pt>
    <dgm:pt modelId="{FA1DE744-BDBC-9841-8E9E-DDF52737597F}" type="sibTrans" cxnId="{AC3A9C1E-25B5-ED4A-B7FC-8A0B135AC20E}">
      <dgm:prSet/>
      <dgm:spPr/>
      <dgm:t>
        <a:bodyPr/>
        <a:lstStyle/>
        <a:p>
          <a:endParaRPr lang="en-US"/>
        </a:p>
      </dgm:t>
    </dgm:pt>
    <dgm:pt modelId="{965EDDE7-BAD6-2940-9830-EA70F54FDB3C}">
      <dgm:prSet phldrT="[Text]"/>
      <dgm:spPr>
        <a:solidFill>
          <a:schemeClr val="accent6"/>
        </a:solidFill>
      </dgm:spPr>
      <dgm:t>
        <a:bodyPr/>
        <a:lstStyle/>
        <a:p>
          <a:r>
            <a:rPr lang="en-US" dirty="0" smtClean="0"/>
            <a:t>Media</a:t>
          </a:r>
          <a:endParaRPr lang="en-US" dirty="0"/>
        </a:p>
      </dgm:t>
    </dgm:pt>
    <dgm:pt modelId="{634514F6-8AA0-3647-A80D-876B5B9A1DD0}" type="parTrans" cxnId="{85D95243-B81B-9B4B-934F-5993DDB268B6}">
      <dgm:prSet/>
      <dgm:spPr/>
      <dgm:t>
        <a:bodyPr/>
        <a:lstStyle/>
        <a:p>
          <a:endParaRPr lang="en-US"/>
        </a:p>
      </dgm:t>
    </dgm:pt>
    <dgm:pt modelId="{EAEBEE78-ABB8-7E4F-BC3A-2A80E745B9F4}" type="sibTrans" cxnId="{85D95243-B81B-9B4B-934F-5993DDB268B6}">
      <dgm:prSet/>
      <dgm:spPr/>
      <dgm:t>
        <a:bodyPr/>
        <a:lstStyle/>
        <a:p>
          <a:endParaRPr lang="en-US"/>
        </a:p>
      </dgm:t>
    </dgm:pt>
    <dgm:pt modelId="{1C0836DB-AD37-914C-99C6-13178672D438}" type="pres">
      <dgm:prSet presAssocID="{F7E096D7-65B6-AD40-8C34-517A317D6C45}" presName="compositeShape" presStyleCnt="0">
        <dgm:presLayoutVars>
          <dgm:chMax val="7"/>
          <dgm:dir/>
          <dgm:resizeHandles val="exact"/>
        </dgm:presLayoutVars>
      </dgm:prSet>
      <dgm:spPr/>
    </dgm:pt>
    <dgm:pt modelId="{D8D35124-29AA-A746-BF0E-2C3F1FD2B9F7}" type="pres">
      <dgm:prSet presAssocID="{F7E096D7-65B6-AD40-8C34-517A317D6C45}" presName="wedge1" presStyleLbl="node1" presStyleIdx="0" presStyleCnt="6"/>
      <dgm:spPr/>
      <dgm:t>
        <a:bodyPr/>
        <a:lstStyle/>
        <a:p>
          <a:endParaRPr lang="en-US"/>
        </a:p>
      </dgm:t>
    </dgm:pt>
    <dgm:pt modelId="{2608796D-C106-1541-BD30-C11BCD14DA2E}" type="pres">
      <dgm:prSet presAssocID="{F7E096D7-65B6-AD40-8C34-517A317D6C45}" presName="wedge1Tx" presStyleLbl="node1" presStyleIdx="0" presStyleCnt="6">
        <dgm:presLayoutVars>
          <dgm:chMax val="0"/>
          <dgm:chPref val="0"/>
          <dgm:bulletEnabled val="1"/>
        </dgm:presLayoutVars>
      </dgm:prSet>
      <dgm:spPr/>
      <dgm:t>
        <a:bodyPr/>
        <a:lstStyle/>
        <a:p>
          <a:endParaRPr lang="en-US"/>
        </a:p>
      </dgm:t>
    </dgm:pt>
    <dgm:pt modelId="{7BDDB5A2-B55E-5E45-8E64-E42DE38A4013}" type="pres">
      <dgm:prSet presAssocID="{F7E096D7-65B6-AD40-8C34-517A317D6C45}" presName="wedge2" presStyleLbl="node1" presStyleIdx="1" presStyleCnt="6"/>
      <dgm:spPr/>
      <dgm:t>
        <a:bodyPr/>
        <a:lstStyle/>
        <a:p>
          <a:endParaRPr lang="en-US"/>
        </a:p>
      </dgm:t>
    </dgm:pt>
    <dgm:pt modelId="{D909A57F-8D37-0446-9DA0-A9ED23F4E43D}" type="pres">
      <dgm:prSet presAssocID="{F7E096D7-65B6-AD40-8C34-517A317D6C45}" presName="wedge2Tx" presStyleLbl="node1" presStyleIdx="1" presStyleCnt="6">
        <dgm:presLayoutVars>
          <dgm:chMax val="0"/>
          <dgm:chPref val="0"/>
          <dgm:bulletEnabled val="1"/>
        </dgm:presLayoutVars>
      </dgm:prSet>
      <dgm:spPr/>
      <dgm:t>
        <a:bodyPr/>
        <a:lstStyle/>
        <a:p>
          <a:endParaRPr lang="en-US"/>
        </a:p>
      </dgm:t>
    </dgm:pt>
    <dgm:pt modelId="{C7FEEAE9-4F49-D34C-B805-CD51C8B9C09F}" type="pres">
      <dgm:prSet presAssocID="{F7E096D7-65B6-AD40-8C34-517A317D6C45}" presName="wedge3" presStyleLbl="node1" presStyleIdx="2" presStyleCnt="6"/>
      <dgm:spPr/>
      <dgm:t>
        <a:bodyPr/>
        <a:lstStyle/>
        <a:p>
          <a:endParaRPr lang="en-US"/>
        </a:p>
      </dgm:t>
    </dgm:pt>
    <dgm:pt modelId="{47D25AF8-3673-7E42-B27D-4081B81C2F6D}" type="pres">
      <dgm:prSet presAssocID="{F7E096D7-65B6-AD40-8C34-517A317D6C45}" presName="wedge3Tx" presStyleLbl="node1" presStyleIdx="2" presStyleCnt="6">
        <dgm:presLayoutVars>
          <dgm:chMax val="0"/>
          <dgm:chPref val="0"/>
          <dgm:bulletEnabled val="1"/>
        </dgm:presLayoutVars>
      </dgm:prSet>
      <dgm:spPr/>
      <dgm:t>
        <a:bodyPr/>
        <a:lstStyle/>
        <a:p>
          <a:endParaRPr lang="en-US"/>
        </a:p>
      </dgm:t>
    </dgm:pt>
    <dgm:pt modelId="{176C314A-8E43-6049-A4F5-00DEFE886493}" type="pres">
      <dgm:prSet presAssocID="{F7E096D7-65B6-AD40-8C34-517A317D6C45}" presName="wedge4" presStyleLbl="node1" presStyleIdx="3" presStyleCnt="6"/>
      <dgm:spPr/>
      <dgm:t>
        <a:bodyPr/>
        <a:lstStyle/>
        <a:p>
          <a:endParaRPr lang="en-US"/>
        </a:p>
      </dgm:t>
    </dgm:pt>
    <dgm:pt modelId="{C1948A47-636C-A14E-9DA5-854558C8BC18}" type="pres">
      <dgm:prSet presAssocID="{F7E096D7-65B6-AD40-8C34-517A317D6C45}" presName="wedge4Tx" presStyleLbl="node1" presStyleIdx="3" presStyleCnt="6">
        <dgm:presLayoutVars>
          <dgm:chMax val="0"/>
          <dgm:chPref val="0"/>
          <dgm:bulletEnabled val="1"/>
        </dgm:presLayoutVars>
      </dgm:prSet>
      <dgm:spPr/>
      <dgm:t>
        <a:bodyPr/>
        <a:lstStyle/>
        <a:p>
          <a:endParaRPr lang="en-US"/>
        </a:p>
      </dgm:t>
    </dgm:pt>
    <dgm:pt modelId="{55AFDAAD-0EC3-664B-9635-4531171F37AF}" type="pres">
      <dgm:prSet presAssocID="{F7E096D7-65B6-AD40-8C34-517A317D6C45}" presName="wedge5" presStyleLbl="node1" presStyleIdx="4" presStyleCnt="6"/>
      <dgm:spPr/>
      <dgm:t>
        <a:bodyPr/>
        <a:lstStyle/>
        <a:p>
          <a:endParaRPr lang="en-US"/>
        </a:p>
      </dgm:t>
    </dgm:pt>
    <dgm:pt modelId="{7FDB0E57-0599-EC40-B66E-694763948029}" type="pres">
      <dgm:prSet presAssocID="{F7E096D7-65B6-AD40-8C34-517A317D6C45}" presName="wedge5Tx" presStyleLbl="node1" presStyleIdx="4" presStyleCnt="6">
        <dgm:presLayoutVars>
          <dgm:chMax val="0"/>
          <dgm:chPref val="0"/>
          <dgm:bulletEnabled val="1"/>
        </dgm:presLayoutVars>
      </dgm:prSet>
      <dgm:spPr/>
      <dgm:t>
        <a:bodyPr/>
        <a:lstStyle/>
        <a:p>
          <a:endParaRPr lang="en-US"/>
        </a:p>
      </dgm:t>
    </dgm:pt>
    <dgm:pt modelId="{1F1F48C2-3D42-1D4C-9C8B-577AC765DD5D}" type="pres">
      <dgm:prSet presAssocID="{F7E096D7-65B6-AD40-8C34-517A317D6C45}" presName="wedge6" presStyleLbl="node1" presStyleIdx="5" presStyleCnt="6"/>
      <dgm:spPr/>
      <dgm:t>
        <a:bodyPr/>
        <a:lstStyle/>
        <a:p>
          <a:endParaRPr lang="en-US"/>
        </a:p>
      </dgm:t>
    </dgm:pt>
    <dgm:pt modelId="{B9909ADD-78F4-5B43-A3FB-9262FDE63260}" type="pres">
      <dgm:prSet presAssocID="{F7E096D7-65B6-AD40-8C34-517A317D6C45}" presName="wedge6Tx" presStyleLbl="node1" presStyleIdx="5" presStyleCnt="6">
        <dgm:presLayoutVars>
          <dgm:chMax val="0"/>
          <dgm:chPref val="0"/>
          <dgm:bulletEnabled val="1"/>
        </dgm:presLayoutVars>
      </dgm:prSet>
      <dgm:spPr/>
      <dgm:t>
        <a:bodyPr/>
        <a:lstStyle/>
        <a:p>
          <a:endParaRPr lang="en-US"/>
        </a:p>
      </dgm:t>
    </dgm:pt>
  </dgm:ptLst>
  <dgm:cxnLst>
    <dgm:cxn modelId="{8607479A-071B-E94B-8D5A-C425E78EE526}" type="presOf" srcId="{F7E096D7-65B6-AD40-8C34-517A317D6C45}" destId="{1C0836DB-AD37-914C-99C6-13178672D438}" srcOrd="0" destOrd="0" presId="urn:microsoft.com/office/officeart/2005/8/layout/chart3"/>
    <dgm:cxn modelId="{2DE6EB7F-D749-0C42-A2F7-74FD387360DE}" type="presOf" srcId="{C2DE5A5A-5E0B-A942-A5C0-0F0627D93502}" destId="{D909A57F-8D37-0446-9DA0-A9ED23F4E43D}" srcOrd="1" destOrd="0" presId="urn:microsoft.com/office/officeart/2005/8/layout/chart3"/>
    <dgm:cxn modelId="{3A3EADB1-12F4-6B44-B208-48146D0A4DB3}" type="presOf" srcId="{21A1ED64-7CC7-5C40-A772-987B5B66DB8E}" destId="{176C314A-8E43-6049-A4F5-00DEFE886493}" srcOrd="0" destOrd="0" presId="urn:microsoft.com/office/officeart/2005/8/layout/chart3"/>
    <dgm:cxn modelId="{FBE3FB3B-5762-A44D-8445-1B2F84AA81D5}" type="presOf" srcId="{DEB0354A-8D33-DF47-8D09-7D86B5104F29}" destId="{55AFDAAD-0EC3-664B-9635-4531171F37AF}" srcOrd="0" destOrd="0" presId="urn:microsoft.com/office/officeart/2005/8/layout/chart3"/>
    <dgm:cxn modelId="{D826C806-904F-2142-A422-78B7CC0DDDEA}" srcId="{F7E096D7-65B6-AD40-8C34-517A317D6C45}" destId="{25781520-CACA-874F-B710-A73378E4860E}" srcOrd="2" destOrd="0" parTransId="{A813F473-E7A8-1E40-8667-309D2FCE1A98}" sibTransId="{CBEBB688-9D26-9B49-A3AC-A9BB86672E8F}"/>
    <dgm:cxn modelId="{85D95243-B81B-9B4B-934F-5993DDB268B6}" srcId="{F7E096D7-65B6-AD40-8C34-517A317D6C45}" destId="{965EDDE7-BAD6-2940-9830-EA70F54FDB3C}" srcOrd="5" destOrd="0" parTransId="{634514F6-8AA0-3647-A80D-876B5B9A1DD0}" sibTransId="{EAEBEE78-ABB8-7E4F-BC3A-2A80E745B9F4}"/>
    <dgm:cxn modelId="{47AB74D4-41E5-E34A-9891-CAA5F2DF6473}" type="presOf" srcId="{25781520-CACA-874F-B710-A73378E4860E}" destId="{47D25AF8-3673-7E42-B27D-4081B81C2F6D}" srcOrd="1" destOrd="0" presId="urn:microsoft.com/office/officeart/2005/8/layout/chart3"/>
    <dgm:cxn modelId="{7E81B4B4-732D-5E48-BFB8-97D298E08FB7}" type="presOf" srcId="{25781520-CACA-874F-B710-A73378E4860E}" destId="{C7FEEAE9-4F49-D34C-B805-CD51C8B9C09F}" srcOrd="0" destOrd="0" presId="urn:microsoft.com/office/officeart/2005/8/layout/chart3"/>
    <dgm:cxn modelId="{45BE91E6-1AF8-164A-AC96-4B26C88D4EFA}" type="presOf" srcId="{E933E1A8-7F91-174C-A451-4434F1F501D2}" destId="{D8D35124-29AA-A746-BF0E-2C3F1FD2B9F7}" srcOrd="0" destOrd="0" presId="urn:microsoft.com/office/officeart/2005/8/layout/chart3"/>
    <dgm:cxn modelId="{4A9BA33E-27A6-434D-B716-B85B61821AA4}" type="presOf" srcId="{C2DE5A5A-5E0B-A942-A5C0-0F0627D93502}" destId="{7BDDB5A2-B55E-5E45-8E64-E42DE38A4013}" srcOrd="0" destOrd="0" presId="urn:microsoft.com/office/officeart/2005/8/layout/chart3"/>
    <dgm:cxn modelId="{821D8B3F-76A5-A74F-8AE9-760933831FE6}" type="presOf" srcId="{21A1ED64-7CC7-5C40-A772-987B5B66DB8E}" destId="{C1948A47-636C-A14E-9DA5-854558C8BC18}" srcOrd="1" destOrd="0" presId="urn:microsoft.com/office/officeart/2005/8/layout/chart3"/>
    <dgm:cxn modelId="{AC07A69B-1B03-4746-A8B2-13D72DB4EAEE}" srcId="{F7E096D7-65B6-AD40-8C34-517A317D6C45}" destId="{C2DE5A5A-5E0B-A942-A5C0-0F0627D93502}" srcOrd="1" destOrd="0" parTransId="{C9309574-8CA1-864E-A319-8312C13AE254}" sibTransId="{C16FE003-9882-9C4B-875E-2ABA9A6D4D9F}"/>
    <dgm:cxn modelId="{750B4F7F-7A0A-9043-BE2B-1309DAB114B7}" type="presOf" srcId="{965EDDE7-BAD6-2940-9830-EA70F54FDB3C}" destId="{B9909ADD-78F4-5B43-A3FB-9262FDE63260}" srcOrd="1" destOrd="0" presId="urn:microsoft.com/office/officeart/2005/8/layout/chart3"/>
    <dgm:cxn modelId="{C1E3115C-3FD5-5B45-99AA-C79ECBC50A10}" type="presOf" srcId="{DEB0354A-8D33-DF47-8D09-7D86B5104F29}" destId="{7FDB0E57-0599-EC40-B66E-694763948029}" srcOrd="1" destOrd="0" presId="urn:microsoft.com/office/officeart/2005/8/layout/chart3"/>
    <dgm:cxn modelId="{8473744E-A2D9-3B4E-8771-660642A49C6C}" srcId="{F7E096D7-65B6-AD40-8C34-517A317D6C45}" destId="{E933E1A8-7F91-174C-A451-4434F1F501D2}" srcOrd="0" destOrd="0" parTransId="{E99E8717-4D2B-E747-B9CD-4027C00B4551}" sibTransId="{05B62A35-32E6-CD48-9794-08293EFDD5C0}"/>
    <dgm:cxn modelId="{E1187B2C-E3A8-3A48-815D-6AB1B2EC2115}" srcId="{F7E096D7-65B6-AD40-8C34-517A317D6C45}" destId="{21A1ED64-7CC7-5C40-A772-987B5B66DB8E}" srcOrd="3" destOrd="0" parTransId="{048127D0-76BE-8349-A2CF-4D19499FE024}" sibTransId="{80B9B3DA-CD82-3440-8D97-87D9E4ABEAA5}"/>
    <dgm:cxn modelId="{8FBB82AF-D21C-6841-B1A6-7921ADCB3AC5}" type="presOf" srcId="{E933E1A8-7F91-174C-A451-4434F1F501D2}" destId="{2608796D-C106-1541-BD30-C11BCD14DA2E}" srcOrd="1" destOrd="0" presId="urn:microsoft.com/office/officeart/2005/8/layout/chart3"/>
    <dgm:cxn modelId="{AC3A9C1E-25B5-ED4A-B7FC-8A0B135AC20E}" srcId="{F7E096D7-65B6-AD40-8C34-517A317D6C45}" destId="{DEB0354A-8D33-DF47-8D09-7D86B5104F29}" srcOrd="4" destOrd="0" parTransId="{2DE5693C-54F3-024D-86E7-12F7FB4CE63A}" sibTransId="{FA1DE744-BDBC-9841-8E9E-DDF52737597F}"/>
    <dgm:cxn modelId="{DAB3D4C8-CCF7-D443-AC7E-360F93F0F4D4}" type="presOf" srcId="{965EDDE7-BAD6-2940-9830-EA70F54FDB3C}" destId="{1F1F48C2-3D42-1D4C-9C8B-577AC765DD5D}" srcOrd="0" destOrd="0" presId="urn:microsoft.com/office/officeart/2005/8/layout/chart3"/>
    <dgm:cxn modelId="{1AD7AE47-2578-0A4B-87E6-993DB37DC24B}" type="presParOf" srcId="{1C0836DB-AD37-914C-99C6-13178672D438}" destId="{D8D35124-29AA-A746-BF0E-2C3F1FD2B9F7}" srcOrd="0" destOrd="0" presId="urn:microsoft.com/office/officeart/2005/8/layout/chart3"/>
    <dgm:cxn modelId="{1D846396-73A9-6E49-B29B-2D0549A52E59}" type="presParOf" srcId="{1C0836DB-AD37-914C-99C6-13178672D438}" destId="{2608796D-C106-1541-BD30-C11BCD14DA2E}" srcOrd="1" destOrd="0" presId="urn:microsoft.com/office/officeart/2005/8/layout/chart3"/>
    <dgm:cxn modelId="{727E9525-D7B7-EB4A-9E4D-498EC5F544EF}" type="presParOf" srcId="{1C0836DB-AD37-914C-99C6-13178672D438}" destId="{7BDDB5A2-B55E-5E45-8E64-E42DE38A4013}" srcOrd="2" destOrd="0" presId="urn:microsoft.com/office/officeart/2005/8/layout/chart3"/>
    <dgm:cxn modelId="{F3074FA8-F610-CE4C-9314-A98950D0CD42}" type="presParOf" srcId="{1C0836DB-AD37-914C-99C6-13178672D438}" destId="{D909A57F-8D37-0446-9DA0-A9ED23F4E43D}" srcOrd="3" destOrd="0" presId="urn:microsoft.com/office/officeart/2005/8/layout/chart3"/>
    <dgm:cxn modelId="{66E63BCD-ED03-8E43-B33D-C93E8AF5EEA4}" type="presParOf" srcId="{1C0836DB-AD37-914C-99C6-13178672D438}" destId="{C7FEEAE9-4F49-D34C-B805-CD51C8B9C09F}" srcOrd="4" destOrd="0" presId="urn:microsoft.com/office/officeart/2005/8/layout/chart3"/>
    <dgm:cxn modelId="{B80BF444-268F-094C-B975-5B886918A665}" type="presParOf" srcId="{1C0836DB-AD37-914C-99C6-13178672D438}" destId="{47D25AF8-3673-7E42-B27D-4081B81C2F6D}" srcOrd="5" destOrd="0" presId="urn:microsoft.com/office/officeart/2005/8/layout/chart3"/>
    <dgm:cxn modelId="{3B710194-61CE-D441-86BB-BE5D224E3BCD}" type="presParOf" srcId="{1C0836DB-AD37-914C-99C6-13178672D438}" destId="{176C314A-8E43-6049-A4F5-00DEFE886493}" srcOrd="6" destOrd="0" presId="urn:microsoft.com/office/officeart/2005/8/layout/chart3"/>
    <dgm:cxn modelId="{A2829954-9D4B-574A-9F7C-9449527276ED}" type="presParOf" srcId="{1C0836DB-AD37-914C-99C6-13178672D438}" destId="{C1948A47-636C-A14E-9DA5-854558C8BC18}" srcOrd="7" destOrd="0" presId="urn:microsoft.com/office/officeart/2005/8/layout/chart3"/>
    <dgm:cxn modelId="{4B1DB5D7-1695-1F4A-BAB4-C74D63C41B7A}" type="presParOf" srcId="{1C0836DB-AD37-914C-99C6-13178672D438}" destId="{55AFDAAD-0EC3-664B-9635-4531171F37AF}" srcOrd="8" destOrd="0" presId="urn:microsoft.com/office/officeart/2005/8/layout/chart3"/>
    <dgm:cxn modelId="{F181C3FA-3BC6-074A-BD15-A679F65C2610}" type="presParOf" srcId="{1C0836DB-AD37-914C-99C6-13178672D438}" destId="{7FDB0E57-0599-EC40-B66E-694763948029}" srcOrd="9" destOrd="0" presId="urn:microsoft.com/office/officeart/2005/8/layout/chart3"/>
    <dgm:cxn modelId="{21E56A44-EC03-DD46-876C-A5379EFBE00C}" type="presParOf" srcId="{1C0836DB-AD37-914C-99C6-13178672D438}" destId="{1F1F48C2-3D42-1D4C-9C8B-577AC765DD5D}" srcOrd="10" destOrd="0" presId="urn:microsoft.com/office/officeart/2005/8/layout/chart3"/>
    <dgm:cxn modelId="{75C014EA-E872-F34E-BD51-4CFA7A64A7CA}" type="presParOf" srcId="{1C0836DB-AD37-914C-99C6-13178672D438}" destId="{B9909ADD-78F4-5B43-A3FB-9262FDE63260}"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35124-29AA-A746-BF0E-2C3F1FD2B9F7}">
      <dsp:nvSpPr>
        <dsp:cNvPr id="0" name=""/>
        <dsp:cNvSpPr/>
      </dsp:nvSpPr>
      <dsp:spPr>
        <a:xfrm>
          <a:off x="1391920" y="237134"/>
          <a:ext cx="3413760" cy="3413760"/>
        </a:xfrm>
        <a:prstGeom prst="pie">
          <a:avLst>
            <a:gd name="adj1" fmla="val 16200000"/>
            <a:gd name="adj2" fmla="val 19800000"/>
          </a:avLst>
        </a:prstGeom>
        <a:solidFill>
          <a:schemeClr val="accent5"/>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Litigation/Protest</a:t>
          </a:r>
          <a:endParaRPr lang="en-US" sz="900" kern="1200" dirty="0"/>
        </a:p>
      </dsp:txBody>
      <dsp:txXfrm>
        <a:off x="3135376" y="602894"/>
        <a:ext cx="995680" cy="731520"/>
      </dsp:txXfrm>
    </dsp:sp>
    <dsp:sp modelId="{7BDDB5A2-B55E-5E45-8E64-E42DE38A4013}">
      <dsp:nvSpPr>
        <dsp:cNvPr id="0" name=""/>
        <dsp:cNvSpPr/>
      </dsp:nvSpPr>
      <dsp:spPr>
        <a:xfrm>
          <a:off x="1290320" y="413105"/>
          <a:ext cx="3413760" cy="3413760"/>
        </a:xfrm>
        <a:prstGeom prst="pie">
          <a:avLst>
            <a:gd name="adj1" fmla="val 19800000"/>
            <a:gd name="adj2" fmla="val 1800000"/>
          </a:avLst>
        </a:prstGeom>
        <a:solidFill>
          <a:schemeClr val="accent4"/>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Research &amp; Planning</a:t>
          </a:r>
          <a:endParaRPr lang="en-US" sz="900" kern="1200" dirty="0"/>
        </a:p>
      </dsp:txBody>
      <dsp:txXfrm>
        <a:off x="3627120" y="1774545"/>
        <a:ext cx="1032256" cy="690880"/>
      </dsp:txXfrm>
    </dsp:sp>
    <dsp:sp modelId="{C7FEEAE9-4F49-D34C-B805-CD51C8B9C09F}">
      <dsp:nvSpPr>
        <dsp:cNvPr id="0" name=""/>
        <dsp:cNvSpPr/>
      </dsp:nvSpPr>
      <dsp:spPr>
        <a:xfrm>
          <a:off x="1290320" y="413105"/>
          <a:ext cx="3413760" cy="3413760"/>
        </a:xfrm>
        <a:prstGeom prst="pie">
          <a:avLst>
            <a:gd name="adj1" fmla="val 1800000"/>
            <a:gd name="adj2" fmla="val 5400000"/>
          </a:avLst>
        </a:prstGeom>
        <a:solidFill>
          <a:schemeClr val="accent3"/>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Mobilization</a:t>
          </a:r>
          <a:endParaRPr lang="en-US" sz="900" kern="1200" dirty="0"/>
        </a:p>
      </dsp:txBody>
      <dsp:txXfrm>
        <a:off x="3033776" y="2729585"/>
        <a:ext cx="995680" cy="731520"/>
      </dsp:txXfrm>
    </dsp:sp>
    <dsp:sp modelId="{176C314A-8E43-6049-A4F5-00DEFE886493}">
      <dsp:nvSpPr>
        <dsp:cNvPr id="0" name=""/>
        <dsp:cNvSpPr/>
      </dsp:nvSpPr>
      <dsp:spPr>
        <a:xfrm>
          <a:off x="1290320" y="413105"/>
          <a:ext cx="3413760" cy="3413760"/>
        </a:xfrm>
        <a:prstGeom prst="pie">
          <a:avLst>
            <a:gd name="adj1" fmla="val 5400000"/>
            <a:gd name="adj2" fmla="val 9000000"/>
          </a:avLst>
        </a:prstGeom>
        <a:solidFill>
          <a:schemeClr val="accent2"/>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Lobbying</a:t>
          </a:r>
          <a:endParaRPr lang="en-US" sz="900" kern="1200" dirty="0"/>
        </a:p>
      </dsp:txBody>
      <dsp:txXfrm>
        <a:off x="1964944" y="2729585"/>
        <a:ext cx="995680" cy="731520"/>
      </dsp:txXfrm>
    </dsp:sp>
    <dsp:sp modelId="{55AFDAAD-0EC3-664B-9635-4531171F37AF}">
      <dsp:nvSpPr>
        <dsp:cNvPr id="0" name=""/>
        <dsp:cNvSpPr/>
      </dsp:nvSpPr>
      <dsp:spPr>
        <a:xfrm>
          <a:off x="1290320" y="413105"/>
          <a:ext cx="3413760" cy="3413760"/>
        </a:xfrm>
        <a:prstGeom prst="pie">
          <a:avLst>
            <a:gd name="adj1" fmla="val 9000000"/>
            <a:gd name="adj2" fmla="val 12600000"/>
          </a:avLst>
        </a:prstGeom>
        <a:solidFill>
          <a:schemeClr val="accent1"/>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Networks &amp; Coalitions</a:t>
          </a:r>
          <a:endParaRPr lang="en-US" sz="900" kern="1200" dirty="0"/>
        </a:p>
      </dsp:txBody>
      <dsp:txXfrm>
        <a:off x="1343152" y="1774545"/>
        <a:ext cx="1032256" cy="690880"/>
      </dsp:txXfrm>
    </dsp:sp>
    <dsp:sp modelId="{1F1F48C2-3D42-1D4C-9C8B-577AC765DD5D}">
      <dsp:nvSpPr>
        <dsp:cNvPr id="0" name=""/>
        <dsp:cNvSpPr/>
      </dsp:nvSpPr>
      <dsp:spPr>
        <a:xfrm>
          <a:off x="1290320" y="413105"/>
          <a:ext cx="3413760" cy="3413760"/>
        </a:xfrm>
        <a:prstGeom prst="pie">
          <a:avLst>
            <a:gd name="adj1" fmla="val 12600000"/>
            <a:gd name="adj2" fmla="val 16200000"/>
          </a:avLst>
        </a:prstGeom>
        <a:solidFill>
          <a:schemeClr val="accent6"/>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Media</a:t>
          </a:r>
          <a:endParaRPr lang="en-US" sz="900" kern="1200" dirty="0"/>
        </a:p>
      </dsp:txBody>
      <dsp:txXfrm>
        <a:off x="1964944" y="778865"/>
        <a:ext cx="995680" cy="73152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E9B79-4EE2-EF4B-B963-68D94343489A}" type="datetimeFigureOut">
              <a:rPr lang="en-US" smtClean="0"/>
              <a:t>3/29/17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D3033-A89E-1B42-B9A4-905363B2A476}" type="slidenum">
              <a:rPr lang="en-US" smtClean="0"/>
              <a:t>‹#›</a:t>
            </a:fld>
            <a:endParaRPr lang="en-US"/>
          </a:p>
        </p:txBody>
      </p:sp>
    </p:spTree>
    <p:extLst>
      <p:ext uri="{BB962C8B-B14F-4D97-AF65-F5344CB8AC3E}">
        <p14:creationId xmlns:p14="http://schemas.microsoft.com/office/powerpoint/2010/main" val="3573079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Source: </a:t>
            </a:r>
            <a:r>
              <a:rPr lang="en-US" dirty="0" err="1" smtClean="0"/>
              <a:t>ACTUPNY.org</a:t>
            </a:r>
            <a:endParaRPr lang="en-US" dirty="0"/>
          </a:p>
        </p:txBody>
      </p:sp>
      <p:sp>
        <p:nvSpPr>
          <p:cNvPr id="4" name="Slide Number Placeholder 3"/>
          <p:cNvSpPr>
            <a:spLocks noGrp="1"/>
          </p:cNvSpPr>
          <p:nvPr>
            <p:ph type="sldNum" sz="quarter" idx="10"/>
          </p:nvPr>
        </p:nvSpPr>
        <p:spPr/>
        <p:txBody>
          <a:bodyPr/>
          <a:lstStyle/>
          <a:p>
            <a:fld id="{8C05CB56-3CFC-7345-ACEE-C06C16A0D67C}"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243299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D3033-A89E-1B42-B9A4-905363B2A476}" type="slidenum">
              <a:rPr lang="en-US" smtClean="0"/>
              <a:t>5</a:t>
            </a:fld>
            <a:endParaRPr lang="en-US"/>
          </a:p>
        </p:txBody>
      </p:sp>
    </p:spTree>
    <p:extLst>
      <p:ext uri="{BB962C8B-B14F-4D97-AF65-F5344CB8AC3E}">
        <p14:creationId xmlns:p14="http://schemas.microsoft.com/office/powerpoint/2010/main" val="158891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D3033-A89E-1B42-B9A4-905363B2A476}" type="slidenum">
              <a:rPr lang="en-US" smtClean="0"/>
              <a:t>6</a:t>
            </a:fld>
            <a:endParaRPr lang="en-US"/>
          </a:p>
        </p:txBody>
      </p:sp>
    </p:spTree>
    <p:extLst>
      <p:ext uri="{BB962C8B-B14F-4D97-AF65-F5344CB8AC3E}">
        <p14:creationId xmlns:p14="http://schemas.microsoft.com/office/powerpoint/2010/main" val="158891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D3033-A89E-1B42-B9A4-905363B2A476}" type="slidenum">
              <a:rPr lang="en-US" smtClean="0"/>
              <a:t>7</a:t>
            </a:fld>
            <a:endParaRPr lang="en-US"/>
          </a:p>
        </p:txBody>
      </p:sp>
    </p:spTree>
    <p:extLst>
      <p:ext uri="{BB962C8B-B14F-4D97-AF65-F5344CB8AC3E}">
        <p14:creationId xmlns:p14="http://schemas.microsoft.com/office/powerpoint/2010/main" val="327050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D3033-A89E-1B42-B9A4-905363B2A476}" type="slidenum">
              <a:rPr lang="en-US" smtClean="0"/>
              <a:t>15</a:t>
            </a:fld>
            <a:endParaRPr lang="en-US"/>
          </a:p>
        </p:txBody>
      </p:sp>
    </p:spTree>
    <p:extLst>
      <p:ext uri="{BB962C8B-B14F-4D97-AF65-F5344CB8AC3E}">
        <p14:creationId xmlns:p14="http://schemas.microsoft.com/office/powerpoint/2010/main" val="174192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D3033-A89E-1B42-B9A4-905363B2A476}" type="slidenum">
              <a:rPr lang="en-US" smtClean="0"/>
              <a:t>18</a:t>
            </a:fld>
            <a:endParaRPr lang="en-US"/>
          </a:p>
        </p:txBody>
      </p:sp>
    </p:spTree>
    <p:extLst>
      <p:ext uri="{BB962C8B-B14F-4D97-AF65-F5344CB8AC3E}">
        <p14:creationId xmlns:p14="http://schemas.microsoft.com/office/powerpoint/2010/main" val="82844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5CB56-3CFC-7345-ACEE-C06C16A0D67C}"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98204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D3033-A89E-1B42-B9A4-905363B2A476}" type="slidenum">
              <a:rPr lang="en-US" smtClean="0"/>
              <a:t>21</a:t>
            </a:fld>
            <a:endParaRPr lang="en-US"/>
          </a:p>
        </p:txBody>
      </p:sp>
    </p:spTree>
    <p:extLst>
      <p:ext uri="{BB962C8B-B14F-4D97-AF65-F5344CB8AC3E}">
        <p14:creationId xmlns:p14="http://schemas.microsoft.com/office/powerpoint/2010/main" val="230214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203177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17" name="Footer Placeholder 16"/>
          <p:cNvSpPr>
            <a:spLocks noGrp="1"/>
          </p:cNvSpPr>
          <p:nvPr>
            <p:ph type="ftr" sz="quarter" idx="11"/>
          </p:nvPr>
        </p:nvSpPr>
        <p:spPr/>
        <p:txBody>
          <a:bodyPr/>
          <a:lstStyle/>
          <a:p>
            <a:endParaRPr lang="en-US" dirty="0">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384635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168647988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7522390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7" descr="powerpoint_basic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457200"/>
            <a:ext cx="6629400" cy="1143000"/>
          </a:xfrm>
        </p:spPr>
        <p:txBody>
          <a:bodyPr>
            <a:normAutofit/>
          </a:bodyPr>
          <a:lstStyle>
            <a:lvl1pPr algn="ctr">
              <a:defRPr sz="3400">
                <a:solidFill>
                  <a:schemeClr val="accent3"/>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838200" y="2209800"/>
            <a:ext cx="7772400" cy="4191000"/>
          </a:xfrm>
        </p:spPr>
        <p:txBody>
          <a:bodyPr/>
          <a:lstStyle>
            <a:lvl1pPr>
              <a:defRPr sz="3000">
                <a:solidFill>
                  <a:schemeClr val="accent3"/>
                </a:solidFill>
              </a:defRPr>
            </a:lvl1pPr>
            <a:lvl2pPr>
              <a:defRPr sz="2600">
                <a:solidFill>
                  <a:schemeClr val="accent3"/>
                </a:solidFill>
              </a:defRPr>
            </a:lvl2pPr>
            <a:lvl3pPr>
              <a:defRPr sz="2200">
                <a:solidFill>
                  <a:schemeClr val="accent3"/>
                </a:solidFill>
              </a:defRPr>
            </a:lvl3pPr>
            <a:lvl4pPr>
              <a:defRPr sz="2000">
                <a:solidFill>
                  <a:schemeClr val="accent3"/>
                </a:solidFill>
              </a:defRPr>
            </a:lvl4pPr>
            <a:lvl5pPr>
              <a:defRPr sz="18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a:xfrm>
            <a:off x="3505200" y="6356350"/>
            <a:ext cx="2133600" cy="365125"/>
          </a:xfrm>
        </p:spPr>
        <p:txBody>
          <a:bodyPr wrap="square" numCol="1" anchorCtr="0" compatLnSpc="1">
            <a:prstTxWarp prst="textNoShape">
              <a:avLst/>
            </a:prstTxWarp>
          </a:bodyPr>
          <a:lstStyle>
            <a:lvl1pPr algn="ctr">
              <a:defRPr sz="1200">
                <a:solidFill>
                  <a:srgbClr val="BABABA"/>
                </a:solidFill>
                <a:latin typeface="Calibri" charset="0"/>
              </a:defRPr>
            </a:lvl1pPr>
          </a:lstStyle>
          <a:p>
            <a:pPr>
              <a:defRPr/>
            </a:pPr>
            <a:fld id="{20F4974E-AA51-1B4F-BD70-47A4D30836A1}" type="slidenum">
              <a:rPr lang="en-US"/>
              <a:pPr>
                <a:defRPr/>
              </a:pPr>
              <a:t>‹#›</a:t>
            </a:fld>
            <a:endParaRPr lang="en-US"/>
          </a:p>
        </p:txBody>
      </p:sp>
    </p:spTree>
    <p:extLst>
      <p:ext uri="{BB962C8B-B14F-4D97-AF65-F5344CB8AC3E}">
        <p14:creationId xmlns:p14="http://schemas.microsoft.com/office/powerpoint/2010/main" val="14600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010285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1138599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p:txBody>
          <a:bodyPr/>
          <a:lstStyle/>
          <a:p>
            <a:endParaRPr lang="en-US" dirty="0">
              <a:latin typeface="Georgia"/>
            </a:endParaRPr>
          </a:p>
        </p:txBody>
      </p:sp>
      <p:sp>
        <p:nvSpPr>
          <p:cNvPr id="7" name="Slide Number Placeholder 6"/>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578604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dirty="0">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1775946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4" name="Footer Placeholder 3"/>
          <p:cNvSpPr>
            <a:spLocks noGrp="1"/>
          </p:cNvSpPr>
          <p:nvPr>
            <p:ph type="ftr" sz="quarter" idx="11"/>
          </p:nvPr>
        </p:nvSpPr>
        <p:spPr/>
        <p:txBody>
          <a:bodyPr/>
          <a:lstStyle/>
          <a:p>
            <a:endParaRPr lang="en-US" dirty="0">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33743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11"/>
          </p:nvPr>
        </p:nvSpPr>
        <p:spPr/>
        <p:txBody>
          <a:bodyPr/>
          <a:lstStyle/>
          <a:p>
            <a:endParaRPr lang="en-US" dirty="0">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226B92E-B274-FD45-9A16-E0999BBB0F50}" type="slidenum">
              <a:rPr lang="en-US" smtClean="0">
                <a:latin typeface="Georgia"/>
              </a:rPr>
              <a:pPr/>
              <a:t>‹#›</a:t>
            </a:fld>
            <a:endParaRPr lang="en-US" dirty="0">
              <a:latin typeface="Georgia"/>
            </a:endParaRPr>
          </a:p>
        </p:txBody>
      </p:sp>
    </p:spTree>
    <p:extLst>
      <p:ext uri="{BB962C8B-B14F-4D97-AF65-F5344CB8AC3E}">
        <p14:creationId xmlns:p14="http://schemas.microsoft.com/office/powerpoint/2010/main" val="182396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dirty="0">
              <a:latin typeface="Georgia"/>
            </a:endParaRPr>
          </a:p>
        </p:txBody>
      </p:sp>
    </p:spTree>
    <p:extLst>
      <p:ext uri="{BB962C8B-B14F-4D97-AF65-F5344CB8AC3E}">
        <p14:creationId xmlns:p14="http://schemas.microsoft.com/office/powerpoint/2010/main" val="31241753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dirty="0">
              <a:latin typeface="Georgia"/>
            </a:endParaRPr>
          </a:p>
        </p:txBody>
      </p:sp>
    </p:spTree>
    <p:extLst>
      <p:ext uri="{BB962C8B-B14F-4D97-AF65-F5344CB8AC3E}">
        <p14:creationId xmlns:p14="http://schemas.microsoft.com/office/powerpoint/2010/main" val="24626122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382259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a.gov/elected-officials" TargetMode="Externa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eatmentactiongroup.org" TargetMode="External"/><Relationship Id="rId4" Type="http://schemas.openxmlformats.org/officeDocument/2006/relationships/hyperlink" Target="mailto:jeremiah.johnson@treatmentactiongroup.org" TargetMode="External"/><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Using Policy Advocacy to Remove Barriers to Comprehensive HIV Prevention </a:t>
            </a:r>
          </a:p>
        </p:txBody>
      </p:sp>
      <p:pic>
        <p:nvPicPr>
          <p:cNvPr id="1026" name="Picture 2" descr="ttps://apps.nlm.nih.gov/againsttheodds/images/exhibit/OB0154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74818"/>
            <a:ext cx="2590800" cy="314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54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The Denver Principles</a:t>
            </a:r>
            <a:endParaRPr lang="en-US" b="1" dirty="0"/>
          </a:p>
        </p:txBody>
      </p:sp>
      <p:sp>
        <p:nvSpPr>
          <p:cNvPr id="3" name="Content Placeholder 2"/>
          <p:cNvSpPr>
            <a:spLocks noGrp="1"/>
          </p:cNvSpPr>
          <p:nvPr>
            <p:ph sz="quarter" idx="1"/>
          </p:nvPr>
        </p:nvSpPr>
        <p:spPr/>
        <p:txBody>
          <a:bodyPr>
            <a:normAutofit fontScale="47500" lnSpcReduction="20000"/>
          </a:bodyPr>
          <a:lstStyle/>
          <a:p>
            <a:pPr marL="0" indent="0" algn="ctr">
              <a:buNone/>
            </a:pPr>
            <a:r>
              <a:rPr lang="en-US" sz="4000" dirty="0" smtClean="0"/>
              <a:t>Rights of People With AIDS</a:t>
            </a:r>
          </a:p>
          <a:p>
            <a:pPr marL="0" indent="0" algn="ctr">
              <a:buNone/>
            </a:pPr>
            <a:endParaRPr lang="en-US" sz="4000" dirty="0"/>
          </a:p>
          <a:p>
            <a:pPr marL="742950" indent="-742950">
              <a:lnSpc>
                <a:spcPct val="90000"/>
              </a:lnSpc>
              <a:buFont typeface="+mj-lt"/>
              <a:buAutoNum type="arabicPeriod"/>
            </a:pPr>
            <a:r>
              <a:rPr lang="en-US" sz="4000" dirty="0" smtClean="0">
                <a:ea typeface="ＭＳ Ｐゴシック" charset="0"/>
                <a:cs typeface="ＭＳ Ｐゴシック" charset="0"/>
              </a:rPr>
              <a:t>To </a:t>
            </a:r>
            <a:r>
              <a:rPr lang="en-US" sz="4000" dirty="0">
                <a:ea typeface="ＭＳ Ｐゴシック" charset="0"/>
                <a:cs typeface="ＭＳ Ｐゴシック" charset="0"/>
              </a:rPr>
              <a:t>as full and satisfying sexual and emotional lives as anyone </a:t>
            </a:r>
            <a:r>
              <a:rPr lang="en-US" sz="4000" dirty="0" smtClean="0">
                <a:ea typeface="ＭＳ Ｐゴシック" charset="0"/>
                <a:cs typeface="ＭＳ Ｐゴシック" charset="0"/>
              </a:rPr>
              <a:t>else</a:t>
            </a:r>
            <a:endParaRPr lang="en-US" sz="4000" dirty="0">
              <a:ea typeface="ＭＳ Ｐゴシック" charset="0"/>
              <a:cs typeface="ＭＳ Ｐゴシック" charset="0"/>
            </a:endParaRPr>
          </a:p>
          <a:p>
            <a:pPr>
              <a:lnSpc>
                <a:spcPct val="90000"/>
              </a:lnSpc>
              <a:buFontTx/>
              <a:buNone/>
            </a:pPr>
            <a:endParaRPr lang="en-US" sz="4000" dirty="0">
              <a:ea typeface="ＭＳ Ｐゴシック" charset="0"/>
              <a:cs typeface="ＭＳ Ｐゴシック" charset="0"/>
            </a:endParaRPr>
          </a:p>
          <a:p>
            <a:pPr marL="742950" indent="-742950">
              <a:buFont typeface="+mj-lt"/>
              <a:buAutoNum type="arabicPeriod"/>
            </a:pPr>
            <a:r>
              <a:rPr lang="en-US" sz="4000" dirty="0">
                <a:ea typeface="ＭＳ Ｐゴシック" charset="0"/>
                <a:cs typeface="ＭＳ Ｐゴシック" charset="0"/>
              </a:rPr>
              <a:t>To quality medical treatment and quality social service provision without discrimination of any </a:t>
            </a:r>
            <a:r>
              <a:rPr lang="en-US" sz="4000" dirty="0" smtClean="0">
                <a:ea typeface="ＭＳ Ｐゴシック" charset="0"/>
                <a:cs typeface="ＭＳ Ｐゴシック" charset="0"/>
              </a:rPr>
              <a:t>form, </a:t>
            </a:r>
            <a:r>
              <a:rPr lang="en-US" sz="4000" dirty="0">
                <a:ea typeface="ＭＳ Ｐゴシック" charset="0"/>
                <a:cs typeface="ＭＳ Ｐゴシック" charset="0"/>
              </a:rPr>
              <a:t>including sexual orientation, gender, diagnosis, economic </a:t>
            </a:r>
            <a:r>
              <a:rPr lang="en-US" sz="4000" dirty="0" smtClean="0">
                <a:ea typeface="ＭＳ Ｐゴシック" charset="0"/>
                <a:cs typeface="ＭＳ Ｐゴシック" charset="0"/>
              </a:rPr>
              <a:t>status, </a:t>
            </a:r>
            <a:r>
              <a:rPr lang="en-US" sz="4000" dirty="0">
                <a:ea typeface="ＭＳ Ｐゴシック" charset="0"/>
                <a:cs typeface="ＭＳ Ｐゴシック" charset="0"/>
              </a:rPr>
              <a:t>or </a:t>
            </a:r>
            <a:r>
              <a:rPr lang="en-US" sz="4000" dirty="0" smtClean="0">
                <a:ea typeface="ＭＳ Ｐゴシック" charset="0"/>
                <a:cs typeface="ＭＳ Ｐゴシック" charset="0"/>
              </a:rPr>
              <a:t>race</a:t>
            </a:r>
            <a:endParaRPr lang="en-US" sz="4000" dirty="0">
              <a:ea typeface="ＭＳ Ｐゴシック" charset="0"/>
              <a:cs typeface="ＭＳ Ｐゴシック" charset="0"/>
            </a:endParaRPr>
          </a:p>
          <a:p>
            <a:pPr marL="0" indent="0">
              <a:buNone/>
            </a:pPr>
            <a:endParaRPr lang="en-US" sz="4000" dirty="0" smtClean="0"/>
          </a:p>
          <a:p>
            <a:pPr marL="742950" indent="-742950">
              <a:buFont typeface="+mj-lt"/>
              <a:buAutoNum type="arabicPeriod"/>
            </a:pPr>
            <a:r>
              <a:rPr lang="en-US" sz="4000" dirty="0">
                <a:ea typeface="ＭＳ Ｐゴシック" charset="0"/>
                <a:cs typeface="ＭＳ Ｐゴシック" charset="0"/>
              </a:rPr>
              <a:t>To full explanations of all medical procedures and risks, to choose or refuse their treatment modalities, to refuse to participate in research without jeopardizing their </a:t>
            </a:r>
            <a:r>
              <a:rPr lang="en-US" sz="4000" dirty="0" smtClean="0">
                <a:ea typeface="ＭＳ Ｐゴシック" charset="0"/>
                <a:cs typeface="ＭＳ Ｐゴシック" charset="0"/>
              </a:rPr>
              <a:t>treatment, </a:t>
            </a:r>
            <a:r>
              <a:rPr lang="en-US" sz="4000" dirty="0">
                <a:ea typeface="ＭＳ Ｐゴシック" charset="0"/>
                <a:cs typeface="ＭＳ Ｐゴシック" charset="0"/>
              </a:rPr>
              <a:t>and to make informed decisions about their </a:t>
            </a:r>
            <a:r>
              <a:rPr lang="en-US" sz="4000" dirty="0" smtClean="0">
                <a:ea typeface="ＭＳ Ｐゴシック" charset="0"/>
                <a:cs typeface="ＭＳ Ｐゴシック" charset="0"/>
              </a:rPr>
              <a:t>lives</a:t>
            </a:r>
            <a:endParaRPr lang="en-US" sz="4000" dirty="0">
              <a:ea typeface="ＭＳ Ｐゴシック" charset="0"/>
              <a:cs typeface="ＭＳ Ｐゴシック" charset="0"/>
            </a:endParaRPr>
          </a:p>
          <a:p>
            <a:pPr>
              <a:buFontTx/>
              <a:buNone/>
            </a:pPr>
            <a:endParaRPr lang="en-US" sz="4000" dirty="0">
              <a:ea typeface="ＭＳ Ｐゴシック" charset="0"/>
              <a:cs typeface="ＭＳ Ｐゴシック" charset="0"/>
            </a:endParaRPr>
          </a:p>
          <a:p>
            <a:pPr marL="742950" indent="-742950">
              <a:buFont typeface="+mj-lt"/>
              <a:buAutoNum type="arabicPeriod"/>
            </a:pPr>
            <a:r>
              <a:rPr lang="en-US" sz="4000" dirty="0" smtClean="0">
                <a:ea typeface="ＭＳ Ｐゴシック" charset="0"/>
                <a:cs typeface="ＭＳ Ｐゴシック" charset="0"/>
              </a:rPr>
              <a:t>To </a:t>
            </a:r>
            <a:r>
              <a:rPr lang="en-US" sz="4000" dirty="0">
                <a:ea typeface="ＭＳ Ｐゴシック" charset="0"/>
                <a:cs typeface="ＭＳ Ｐゴシック" charset="0"/>
              </a:rPr>
              <a:t>privacy, to confidentiality of medical records, to human </a:t>
            </a:r>
            <a:r>
              <a:rPr lang="en-US" sz="4000" dirty="0" smtClean="0">
                <a:ea typeface="ＭＳ Ｐゴシック" charset="0"/>
                <a:cs typeface="ＭＳ Ｐゴシック" charset="0"/>
              </a:rPr>
              <a:t>respect, </a:t>
            </a:r>
            <a:r>
              <a:rPr lang="en-US" sz="4000" dirty="0">
                <a:ea typeface="ＭＳ Ｐゴシック" charset="0"/>
                <a:cs typeface="ＭＳ Ｐゴシック" charset="0"/>
              </a:rPr>
              <a:t>and to choose who their significant others </a:t>
            </a:r>
            <a:r>
              <a:rPr lang="en-US" sz="4000" dirty="0" smtClean="0">
                <a:ea typeface="ＭＳ Ｐゴシック" charset="0"/>
                <a:cs typeface="ＭＳ Ｐゴシック" charset="0"/>
              </a:rPr>
              <a:t>are</a:t>
            </a:r>
          </a:p>
          <a:p>
            <a:pPr>
              <a:buFontTx/>
              <a:buNone/>
            </a:pPr>
            <a:endParaRPr lang="en-US" sz="4000" dirty="0">
              <a:ea typeface="ＭＳ Ｐゴシック" charset="0"/>
              <a:cs typeface="ＭＳ Ｐゴシック" charset="0"/>
            </a:endParaRPr>
          </a:p>
          <a:p>
            <a:pPr marL="742950" indent="-742950">
              <a:buFont typeface="+mj-lt"/>
              <a:buAutoNum type="arabicPeriod"/>
            </a:pPr>
            <a:r>
              <a:rPr lang="en-US" sz="4000" dirty="0" smtClean="0">
                <a:ea typeface="ＭＳ Ｐゴシック" charset="0"/>
                <a:cs typeface="ＭＳ Ｐゴシック" charset="0"/>
              </a:rPr>
              <a:t>The </a:t>
            </a:r>
            <a:r>
              <a:rPr lang="en-US" sz="4000" dirty="0">
                <a:ea typeface="ＭＳ Ｐゴシック" charset="0"/>
                <a:cs typeface="ＭＳ Ｐゴシック" charset="0"/>
              </a:rPr>
              <a:t>right to </a:t>
            </a:r>
            <a:r>
              <a:rPr lang="en-US" sz="4000" dirty="0" smtClean="0">
                <a:ea typeface="ＭＳ Ｐゴシック" charset="0"/>
                <a:cs typeface="ＭＳ Ｐゴシック" charset="0"/>
              </a:rPr>
              <a:t>die—but </a:t>
            </a:r>
            <a:r>
              <a:rPr lang="en-US" sz="4000" dirty="0">
                <a:ea typeface="ＭＳ Ｐゴシック" charset="0"/>
                <a:cs typeface="ＭＳ Ｐゴシック" charset="0"/>
              </a:rPr>
              <a:t>most importantly, </a:t>
            </a:r>
            <a:r>
              <a:rPr lang="en-US" sz="4000" dirty="0" smtClean="0">
                <a:ea typeface="ＭＳ Ｐゴシック" charset="0"/>
                <a:cs typeface="ＭＳ Ｐゴシック" charset="0"/>
              </a:rPr>
              <a:t>TO LIVE, in dignity</a:t>
            </a:r>
            <a:endParaRPr lang="en-US" sz="4000" dirty="0">
              <a:ea typeface="ＭＳ Ｐゴシック" charset="0"/>
              <a:cs typeface="ＭＳ Ｐゴシック" charset="0"/>
            </a:endParaRPr>
          </a:p>
          <a:p>
            <a:pPr>
              <a:buFontTx/>
              <a:buNone/>
            </a:pPr>
            <a:endParaRPr lang="en-US" sz="3200" dirty="0">
              <a:latin typeface="Arial" charset="0"/>
              <a:ea typeface="ＭＳ Ｐゴシック" charset="0"/>
              <a:cs typeface="ＭＳ Ｐゴシック" charset="0"/>
            </a:endParaRPr>
          </a:p>
          <a:p>
            <a:pPr marL="0" indent="0">
              <a:buNone/>
            </a:pPr>
            <a:endParaRPr lang="en-US" dirty="0"/>
          </a:p>
        </p:txBody>
      </p:sp>
      <p:pic>
        <p:nvPicPr>
          <p:cNvPr id="5" name="Picture 4" descr="photo-exhibition-OB2313-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325" y="228600"/>
            <a:ext cx="3025731" cy="1103502"/>
          </a:xfrm>
          <a:prstGeom prst="rect">
            <a:avLst/>
          </a:prstGeom>
        </p:spPr>
      </p:pic>
    </p:spTree>
    <p:extLst>
      <p:ext uri="{BB962C8B-B14F-4D97-AF65-F5344CB8AC3E}">
        <p14:creationId xmlns:p14="http://schemas.microsoft.com/office/powerpoint/2010/main" val="297649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r>
              <a:rPr lang="en-US" sz="5400" dirty="0" smtClean="0">
                <a:solidFill>
                  <a:srgbClr val="FF0000"/>
                </a:solidFill>
              </a:rPr>
              <a:t>Question:</a:t>
            </a:r>
          </a:p>
          <a:p>
            <a:pPr marL="0" indent="0" algn="ctr">
              <a:buNone/>
            </a:pPr>
            <a:r>
              <a:rPr lang="en-US" sz="3600" dirty="0" smtClean="0"/>
              <a:t>What does community involvement look like in HIV prevention in your community? Which communities most need to be involved?</a:t>
            </a:r>
            <a:endParaRPr lang="en-US" sz="3600" dirty="0"/>
          </a:p>
        </p:txBody>
      </p:sp>
    </p:spTree>
    <p:extLst>
      <p:ext uri="{BB962C8B-B14F-4D97-AF65-F5344CB8AC3E}">
        <p14:creationId xmlns:p14="http://schemas.microsoft.com/office/powerpoint/2010/main" val="60543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81721"/>
            <a:ext cx="8534400" cy="758952"/>
          </a:xfrm>
        </p:spPr>
        <p:txBody>
          <a:bodyPr>
            <a:noAutofit/>
          </a:bodyPr>
          <a:lstStyle/>
          <a:p>
            <a:r>
              <a:rPr lang="en-US" sz="2800" b="1" dirty="0" smtClean="0"/>
              <a:t>Getting Prepared for Policy Advocacy </a:t>
            </a:r>
            <a:br>
              <a:rPr lang="en-US" sz="2800" b="1" dirty="0" smtClean="0"/>
            </a:br>
            <a:r>
              <a:rPr lang="en-US" sz="2800" b="1" dirty="0" smtClean="0"/>
              <a:t>(A </a:t>
            </a:r>
            <a:r>
              <a:rPr lang="en-US" sz="2800" b="1" dirty="0"/>
              <a:t>F</a:t>
            </a:r>
            <a:r>
              <a:rPr lang="en-US" sz="2800" b="1" dirty="0" smtClean="0"/>
              <a:t>ew </a:t>
            </a:r>
            <a:r>
              <a:rPr lang="en-US" sz="2800" b="1" dirty="0"/>
              <a:t>S</a:t>
            </a:r>
            <a:r>
              <a:rPr lang="en-US" sz="2800" b="1" dirty="0" smtClean="0"/>
              <a:t>uggestions)</a:t>
            </a:r>
            <a:endParaRPr lang="en-US" sz="2800" b="1" dirty="0"/>
          </a:p>
        </p:txBody>
      </p:sp>
      <p:sp>
        <p:nvSpPr>
          <p:cNvPr id="3" name="Content Placeholder 2"/>
          <p:cNvSpPr>
            <a:spLocks noGrp="1"/>
          </p:cNvSpPr>
          <p:nvPr>
            <p:ph sz="quarter" idx="1"/>
          </p:nvPr>
        </p:nvSpPr>
        <p:spPr>
          <a:xfrm>
            <a:off x="301752" y="1527048"/>
            <a:ext cx="5498985" cy="4572000"/>
          </a:xfrm>
        </p:spPr>
        <p:txBody>
          <a:bodyPr>
            <a:normAutofit fontScale="92500" lnSpcReduction="10000"/>
          </a:bodyPr>
          <a:lstStyle/>
          <a:p>
            <a:r>
              <a:rPr lang="en-US" dirty="0" smtClean="0"/>
              <a:t>Self-care</a:t>
            </a:r>
          </a:p>
          <a:p>
            <a:r>
              <a:rPr lang="en-US" dirty="0" smtClean="0"/>
              <a:t>Keep the focus on the cause as much as possible</a:t>
            </a:r>
          </a:p>
          <a:p>
            <a:r>
              <a:rPr lang="en-US" dirty="0"/>
              <a:t>Be </a:t>
            </a:r>
            <a:r>
              <a:rPr lang="en-US" dirty="0" smtClean="0"/>
              <a:t>confident: </a:t>
            </a:r>
            <a:r>
              <a:rPr lang="en-US" dirty="0"/>
              <a:t>speak truth to </a:t>
            </a:r>
            <a:r>
              <a:rPr lang="en-US" dirty="0" smtClean="0"/>
              <a:t>power</a:t>
            </a:r>
          </a:p>
          <a:p>
            <a:r>
              <a:rPr lang="en-US" dirty="0" smtClean="0"/>
              <a:t>Be aware of internalized shaming (“Who do you think you are?” and “Why didn’t you speak up?”)</a:t>
            </a:r>
          </a:p>
          <a:p>
            <a:r>
              <a:rPr lang="en-US" dirty="0" smtClean="0"/>
              <a:t>Maintain a strong support network</a:t>
            </a:r>
          </a:p>
          <a:p>
            <a:r>
              <a:rPr lang="en-US" dirty="0" smtClean="0"/>
              <a:t>Accept what you cannot change (while working to change what you cannot accept)</a:t>
            </a:r>
          </a:p>
        </p:txBody>
      </p:sp>
      <p:pic>
        <p:nvPicPr>
          <p:cNvPr id="4" name="Picture 3"/>
          <p:cNvPicPr>
            <a:picLocks noChangeAspect="1"/>
          </p:cNvPicPr>
          <p:nvPr/>
        </p:nvPicPr>
        <p:blipFill>
          <a:blip r:embed="rId2"/>
          <a:stretch>
            <a:fillRect/>
          </a:stretch>
        </p:blipFill>
        <p:spPr>
          <a:xfrm>
            <a:off x="5800737" y="1753231"/>
            <a:ext cx="3176850" cy="3706325"/>
          </a:xfrm>
          <a:prstGeom prst="rect">
            <a:avLst/>
          </a:prstGeom>
        </p:spPr>
      </p:pic>
      <p:sp>
        <p:nvSpPr>
          <p:cNvPr id="5" name="Rectangle 4"/>
          <p:cNvSpPr/>
          <p:nvPr/>
        </p:nvSpPr>
        <p:spPr>
          <a:xfrm>
            <a:off x="5319832" y="6388424"/>
            <a:ext cx="8488234" cy="338554"/>
          </a:xfrm>
          <a:prstGeom prst="rect">
            <a:avLst/>
          </a:prstGeom>
        </p:spPr>
        <p:txBody>
          <a:bodyPr wrap="square">
            <a:spAutoFit/>
          </a:bodyPr>
          <a:lstStyle/>
          <a:p>
            <a:r>
              <a:rPr lang="en-US" sz="1600" i="1" dirty="0" smtClean="0"/>
              <a:t>Image source: </a:t>
            </a:r>
            <a:r>
              <a:rPr lang="en-US" sz="1600" dirty="0" err="1"/>
              <a:t>K</a:t>
            </a:r>
            <a:r>
              <a:rPr lang="en-US" sz="1600" dirty="0" err="1" smtClean="0"/>
              <a:t>eepcalm</a:t>
            </a:r>
            <a:r>
              <a:rPr lang="en-US" sz="1600" dirty="0"/>
              <a:t>-o-</a:t>
            </a:r>
            <a:r>
              <a:rPr lang="en-US" sz="1600" dirty="0" err="1" smtClean="0"/>
              <a:t>matic.co.uk</a:t>
            </a:r>
            <a:endParaRPr lang="en-US" sz="1600" dirty="0"/>
          </a:p>
        </p:txBody>
      </p:sp>
    </p:spTree>
    <p:extLst>
      <p:ext uri="{BB962C8B-B14F-4D97-AF65-F5344CB8AC3E}">
        <p14:creationId xmlns:p14="http://schemas.microsoft.com/office/powerpoint/2010/main" val="3268150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Getting Informed</a:t>
            </a:r>
          </a:p>
        </p:txBody>
      </p:sp>
      <p:sp>
        <p:nvSpPr>
          <p:cNvPr id="3" name="Content Placeholder 2"/>
          <p:cNvSpPr>
            <a:spLocks noGrp="1"/>
          </p:cNvSpPr>
          <p:nvPr>
            <p:ph sz="quarter" idx="1"/>
          </p:nvPr>
        </p:nvSpPr>
        <p:spPr/>
        <p:txBody>
          <a:bodyPr>
            <a:normAutofit/>
          </a:bodyPr>
          <a:lstStyle/>
          <a:p>
            <a:r>
              <a:rPr lang="en-US" dirty="0" smtClean="0"/>
              <a:t>Know who the decision makers are </a:t>
            </a:r>
          </a:p>
          <a:p>
            <a:r>
              <a:rPr lang="en-US" dirty="0" smtClean="0"/>
              <a:t>Understand relevant policies</a:t>
            </a:r>
          </a:p>
          <a:p>
            <a:r>
              <a:rPr lang="en-US" dirty="0" smtClean="0"/>
              <a:t>Get familiar with trusted and accessible science-based sources</a:t>
            </a:r>
          </a:p>
          <a:p>
            <a:r>
              <a:rPr lang="en-US" dirty="0" smtClean="0"/>
              <a:t>Seek expert guidance</a:t>
            </a:r>
          </a:p>
          <a:p>
            <a:r>
              <a:rPr lang="en-US" dirty="0" smtClean="0"/>
              <a:t>Develop working coalitions with organizations with different areas of expertise</a:t>
            </a:r>
          </a:p>
          <a:p>
            <a:r>
              <a:rPr lang="en-US" dirty="0" smtClean="0"/>
              <a:t>Have five or six strong and clear talking points ready for legislators or media</a:t>
            </a:r>
            <a:endParaRPr lang="en-US" dirty="0"/>
          </a:p>
        </p:txBody>
      </p:sp>
    </p:spTree>
    <p:extLst>
      <p:ext uri="{BB962C8B-B14F-4D97-AF65-F5344CB8AC3E}">
        <p14:creationId xmlns:p14="http://schemas.microsoft.com/office/powerpoint/2010/main" val="218760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Developing an Advocacy </a:t>
            </a:r>
            <a:r>
              <a:rPr lang="en-US" b="1" dirty="0"/>
              <a:t>A</a:t>
            </a:r>
            <a:r>
              <a:rPr lang="en-US" b="1" dirty="0" smtClean="0"/>
              <a:t>genda</a:t>
            </a:r>
            <a:endParaRPr lang="en-US" b="1" dirty="0"/>
          </a:p>
        </p:txBody>
      </p:sp>
      <p:sp>
        <p:nvSpPr>
          <p:cNvPr id="3" name="Content Placeholder 2"/>
          <p:cNvSpPr>
            <a:spLocks noGrp="1"/>
          </p:cNvSpPr>
          <p:nvPr>
            <p:ph sz="quarter" idx="1"/>
          </p:nvPr>
        </p:nvSpPr>
        <p:spPr>
          <a:xfrm>
            <a:off x="301753" y="1527048"/>
            <a:ext cx="6093884" cy="4572000"/>
          </a:xfrm>
        </p:spPr>
        <p:txBody>
          <a:bodyPr>
            <a:normAutofit fontScale="85000" lnSpcReduction="10000"/>
          </a:bodyPr>
          <a:lstStyle/>
          <a:p>
            <a:pPr marL="514350" indent="-514350">
              <a:buFont typeface="+mj-lt"/>
              <a:buAutoNum type="arabicPeriod"/>
            </a:pPr>
            <a:r>
              <a:rPr lang="en-US" dirty="0" smtClean="0"/>
              <a:t>What are we advocating for? (Select </a:t>
            </a:r>
            <a:r>
              <a:rPr lang="en-US" dirty="0"/>
              <a:t>issue/problem to </a:t>
            </a:r>
            <a:r>
              <a:rPr lang="en-US" dirty="0" smtClean="0"/>
              <a:t>address)</a:t>
            </a:r>
            <a:endParaRPr lang="en-US" dirty="0"/>
          </a:p>
          <a:p>
            <a:pPr marL="514350" indent="-514350">
              <a:buFont typeface="+mj-lt"/>
              <a:buAutoNum type="arabicPeriod"/>
            </a:pPr>
            <a:r>
              <a:rPr lang="en-US" dirty="0" smtClean="0"/>
              <a:t>What do we know? What is the evidence? (Analyze </a:t>
            </a:r>
            <a:r>
              <a:rPr lang="en-US" dirty="0"/>
              <a:t>and research issue/</a:t>
            </a:r>
            <a:r>
              <a:rPr lang="en-US" dirty="0" smtClean="0"/>
              <a:t>problem/desired outcomes)</a:t>
            </a:r>
            <a:endParaRPr lang="en-US" dirty="0"/>
          </a:p>
          <a:p>
            <a:pPr marL="514350" indent="-514350">
              <a:buFont typeface="+mj-lt"/>
              <a:buAutoNum type="arabicPeriod"/>
            </a:pPr>
            <a:r>
              <a:rPr lang="en-US" dirty="0" smtClean="0"/>
              <a:t>What do we hope to achieve? (Develop </a:t>
            </a:r>
            <a:r>
              <a:rPr lang="en-US" dirty="0"/>
              <a:t>specific </a:t>
            </a:r>
            <a:r>
              <a:rPr lang="en-US" dirty="0" smtClean="0"/>
              <a:t>proactive—rather than reactive</a:t>
            </a:r>
            <a:r>
              <a:rPr lang="en-US" dirty="0"/>
              <a:t>—</a:t>
            </a:r>
            <a:r>
              <a:rPr lang="en-US" dirty="0" smtClean="0"/>
              <a:t>objectives </a:t>
            </a:r>
            <a:r>
              <a:rPr lang="en-US" dirty="0"/>
              <a:t>for advocacy </a:t>
            </a:r>
            <a:r>
              <a:rPr lang="en-US" dirty="0" smtClean="0"/>
              <a:t>work)</a:t>
            </a:r>
            <a:endParaRPr lang="en-US" dirty="0"/>
          </a:p>
          <a:p>
            <a:pPr marL="514350" indent="-514350">
              <a:buFont typeface="+mj-lt"/>
              <a:buAutoNum type="arabicPeriod"/>
            </a:pPr>
            <a:r>
              <a:rPr lang="en-US" dirty="0" smtClean="0"/>
              <a:t>Identify </a:t>
            </a:r>
            <a:r>
              <a:rPr lang="en-US" dirty="0"/>
              <a:t>targets, resources, and </a:t>
            </a:r>
            <a:r>
              <a:rPr lang="en-US" dirty="0" smtClean="0"/>
              <a:t>allies</a:t>
            </a:r>
            <a:endParaRPr lang="en-US" dirty="0"/>
          </a:p>
          <a:p>
            <a:pPr marL="514350" indent="-514350">
              <a:buFont typeface="+mj-lt"/>
              <a:buAutoNum type="arabicPeriod"/>
            </a:pPr>
            <a:r>
              <a:rPr lang="en-US" dirty="0" smtClean="0"/>
              <a:t>Create </a:t>
            </a:r>
            <a:r>
              <a:rPr lang="en-US" dirty="0" smtClean="0"/>
              <a:t>an action </a:t>
            </a:r>
            <a:r>
              <a:rPr lang="en-US" dirty="0" smtClean="0"/>
              <a:t>plan</a:t>
            </a:r>
            <a:endParaRPr lang="en-US" dirty="0"/>
          </a:p>
          <a:p>
            <a:pPr marL="514350" indent="-514350">
              <a:buFont typeface="+mj-lt"/>
              <a:buAutoNum type="arabicPeriod"/>
            </a:pPr>
            <a:r>
              <a:rPr lang="en-US" dirty="0" smtClean="0"/>
              <a:t>Implement</a:t>
            </a:r>
            <a:r>
              <a:rPr lang="en-US" dirty="0"/>
              <a:t>, monitor, and </a:t>
            </a:r>
            <a:r>
              <a:rPr lang="en-US" dirty="0" smtClean="0"/>
              <a:t>evaluate— quantitative </a:t>
            </a:r>
            <a:r>
              <a:rPr lang="en-US" dirty="0"/>
              <a:t>and qualitative </a:t>
            </a:r>
            <a:r>
              <a:rPr lang="en-US" dirty="0" smtClean="0"/>
              <a:t>metrics</a:t>
            </a:r>
            <a:r>
              <a:rPr lang="en-US" dirty="0"/>
              <a:t/>
            </a:r>
            <a:br>
              <a:rPr lang="en-US" dirty="0"/>
            </a:br>
            <a:endParaRPr lang="en-US" dirty="0"/>
          </a:p>
        </p:txBody>
      </p:sp>
      <p:sp>
        <p:nvSpPr>
          <p:cNvPr id="4" name="TextBox 3"/>
          <p:cNvSpPr txBox="1"/>
          <p:nvPr/>
        </p:nvSpPr>
        <p:spPr>
          <a:xfrm>
            <a:off x="-111076" y="6350879"/>
            <a:ext cx="9178597" cy="338554"/>
          </a:xfrm>
          <a:prstGeom prst="rect">
            <a:avLst/>
          </a:prstGeom>
          <a:noFill/>
        </p:spPr>
        <p:txBody>
          <a:bodyPr wrap="square" rtlCol="0">
            <a:spAutoFit/>
          </a:bodyPr>
          <a:lstStyle/>
          <a:p>
            <a:pPr algn="r"/>
            <a:r>
              <a:rPr lang="en-US" sz="1600" dirty="0">
                <a:solidFill>
                  <a:prstClr val="black"/>
                </a:solidFill>
                <a:latin typeface="Georgia"/>
              </a:rPr>
              <a:t>Adapted from </a:t>
            </a:r>
            <a:r>
              <a:rPr lang="en-US" sz="1600" i="1" dirty="0">
                <a:solidFill>
                  <a:prstClr val="black"/>
                </a:solidFill>
                <a:latin typeface="Georgia"/>
              </a:rPr>
              <a:t>Alliance - Advocacy in </a:t>
            </a:r>
            <a:r>
              <a:rPr lang="en-US" sz="1600" i="1" dirty="0" smtClean="0">
                <a:solidFill>
                  <a:prstClr val="black"/>
                </a:solidFill>
                <a:latin typeface="Georgia"/>
              </a:rPr>
              <a:t>Action: </a:t>
            </a:r>
            <a:r>
              <a:rPr lang="en-US" sz="1600" dirty="0" err="1" smtClean="0">
                <a:solidFill>
                  <a:prstClr val="black"/>
                </a:solidFill>
                <a:latin typeface="Georgia"/>
              </a:rPr>
              <a:t>iasociety.org</a:t>
            </a:r>
            <a:r>
              <a:rPr lang="en-US" sz="1600" dirty="0" smtClean="0">
                <a:solidFill>
                  <a:prstClr val="black"/>
                </a:solidFill>
                <a:latin typeface="Georgia"/>
              </a:rPr>
              <a:t>/ </a:t>
            </a:r>
            <a:endParaRPr lang="en-US" sz="1600" dirty="0">
              <a:solidFill>
                <a:prstClr val="black"/>
              </a:solidFill>
              <a:latin typeface="Georgia"/>
            </a:endParaRPr>
          </a:p>
        </p:txBody>
      </p:sp>
      <p:pic>
        <p:nvPicPr>
          <p:cNvPr id="5" name="Picture 4" descr="Advocacy_in_action_(Eng)_f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442" y="1527048"/>
            <a:ext cx="2229659" cy="2845470"/>
          </a:xfrm>
          <a:prstGeom prst="rect">
            <a:avLst/>
          </a:prstGeom>
        </p:spPr>
      </p:pic>
    </p:spTree>
    <p:extLst>
      <p:ext uri="{BB962C8B-B14F-4D97-AF65-F5344CB8AC3E}">
        <p14:creationId xmlns:p14="http://schemas.microsoft.com/office/powerpoint/2010/main" val="3207109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600" b="1" dirty="0" smtClean="0"/>
              <a:t>Developing and Prioritizing Policy Advocacy Objectives</a:t>
            </a:r>
            <a:endParaRPr lang="en-US" sz="2600" b="1" dirty="0"/>
          </a:p>
        </p:txBody>
      </p:sp>
      <p:sp>
        <p:nvSpPr>
          <p:cNvPr id="3" name="Content Placeholder 2"/>
          <p:cNvSpPr>
            <a:spLocks noGrp="1"/>
          </p:cNvSpPr>
          <p:nvPr>
            <p:ph sz="quarter" idx="1"/>
          </p:nvPr>
        </p:nvSpPr>
        <p:spPr>
          <a:xfrm>
            <a:off x="2977872" y="1527048"/>
            <a:ext cx="5827800" cy="4572000"/>
          </a:xfrm>
        </p:spPr>
        <p:txBody>
          <a:bodyPr>
            <a:normAutofit fontScale="92500" lnSpcReduction="10000"/>
          </a:bodyPr>
          <a:lstStyle/>
          <a:p>
            <a:r>
              <a:rPr lang="en-US" dirty="0" smtClean="0"/>
              <a:t>Have specific policies in mind that you’d like to create, change, or remove (federal/state/local laws, institutional policies, organizational policies, etc.)</a:t>
            </a:r>
          </a:p>
          <a:p>
            <a:r>
              <a:rPr lang="en-US" dirty="0" smtClean="0"/>
              <a:t>Map out the power players </a:t>
            </a:r>
          </a:p>
          <a:p>
            <a:r>
              <a:rPr lang="en-US" dirty="0" smtClean="0"/>
              <a:t>Create SMART objectives (</a:t>
            </a:r>
            <a:r>
              <a:rPr lang="en-US" i="1" dirty="0" smtClean="0"/>
              <a:t>more on this later</a:t>
            </a:r>
            <a:r>
              <a:rPr lang="en-US" dirty="0" smtClean="0"/>
              <a:t>)</a:t>
            </a:r>
          </a:p>
          <a:p>
            <a:r>
              <a:rPr lang="en-US" dirty="0" smtClean="0"/>
              <a:t>Prioritize multiple objectives in terms of interest and feasibility. Don’t forget winnable battles while you’re shooting for the moon</a:t>
            </a:r>
            <a:endParaRPr lang="en-US" dirty="0"/>
          </a:p>
        </p:txBody>
      </p:sp>
      <p:sp>
        <p:nvSpPr>
          <p:cNvPr id="5" name="Rectangle 4"/>
          <p:cNvSpPr/>
          <p:nvPr/>
        </p:nvSpPr>
        <p:spPr>
          <a:xfrm>
            <a:off x="923727" y="6379747"/>
            <a:ext cx="8102001" cy="338554"/>
          </a:xfrm>
          <a:prstGeom prst="rect">
            <a:avLst/>
          </a:prstGeom>
        </p:spPr>
        <p:txBody>
          <a:bodyPr wrap="square">
            <a:spAutoFit/>
          </a:bodyPr>
          <a:lstStyle/>
          <a:p>
            <a:pPr algn="r"/>
            <a:r>
              <a:rPr lang="en-US" sz="1600" i="1" dirty="0"/>
              <a:t>Image source: </a:t>
            </a:r>
            <a:r>
              <a:rPr lang="en-US" sz="1600" dirty="0" err="1" smtClean="0"/>
              <a:t>APHA.org</a:t>
            </a:r>
            <a:endParaRPr lang="en-US" sz="1600" dirty="0"/>
          </a:p>
        </p:txBody>
      </p:sp>
      <p:pic>
        <p:nvPicPr>
          <p:cNvPr id="6" name="Picture 5" descr="Word_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17" y="1917358"/>
            <a:ext cx="2794000" cy="3848100"/>
          </a:xfrm>
          <a:prstGeom prst="rect">
            <a:avLst/>
          </a:prstGeom>
        </p:spPr>
      </p:pic>
    </p:spTree>
    <p:extLst>
      <p:ext uri="{BB962C8B-B14F-4D97-AF65-F5344CB8AC3E}">
        <p14:creationId xmlns:p14="http://schemas.microsoft.com/office/powerpoint/2010/main" val="260818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Raising Awareness vs. Policy Advocacy</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87505659"/>
              </p:ext>
            </p:extLst>
          </p:nvPr>
        </p:nvGraphicFramePr>
        <p:xfrm>
          <a:off x="301625" y="1756660"/>
          <a:ext cx="8504238" cy="3640962"/>
        </p:xfrm>
        <a:graphic>
          <a:graphicData uri="http://schemas.openxmlformats.org/drawingml/2006/table">
            <a:tbl>
              <a:tblPr firstRow="1" bandRow="1">
                <a:tableStyleId>{5C22544A-7EE6-4342-B048-85BDC9FD1C3A}</a:tableStyleId>
              </a:tblPr>
              <a:tblGrid>
                <a:gridCol w="4252119"/>
                <a:gridCol w="4252119"/>
              </a:tblGrid>
              <a:tr h="645354">
                <a:tc>
                  <a:txBody>
                    <a:bodyPr/>
                    <a:lstStyle/>
                    <a:p>
                      <a:pPr marL="0" marR="0" algn="ctr">
                        <a:spcBef>
                          <a:spcPts val="0"/>
                        </a:spcBef>
                        <a:spcAft>
                          <a:spcPts val="0"/>
                        </a:spcAft>
                      </a:pPr>
                      <a:r>
                        <a:rPr lang="en-US" sz="2000" dirty="0">
                          <a:solidFill>
                            <a:schemeClr val="tx1"/>
                          </a:solidFill>
                          <a:effectLst/>
                          <a:latin typeface="Cambria"/>
                          <a:ea typeface="ＭＳ 明朝"/>
                          <a:cs typeface="Times New Roman"/>
                        </a:rPr>
                        <a:t>Community Education</a:t>
                      </a:r>
                    </a:p>
                  </a:txBody>
                  <a:tcPr marL="68580" marR="68580" marT="0" marB="0">
                    <a:solidFill>
                      <a:schemeClr val="tx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Cambria"/>
                          <a:ea typeface="ＭＳ 明朝"/>
                          <a:cs typeface="Times New Roman"/>
                        </a:rPr>
                        <a:t>Policy Advocacy</a:t>
                      </a:r>
                    </a:p>
                  </a:txBody>
                  <a:tcPr marL="68580" marR="68580" marT="0" marB="0">
                    <a:solidFill>
                      <a:schemeClr val="tx2">
                        <a:lumMod val="20000"/>
                        <a:lumOff val="80000"/>
                      </a:schemeClr>
                    </a:solidFill>
                  </a:tcPr>
                </a:tc>
              </a:tr>
              <a:tr h="1200720">
                <a:tc>
                  <a:txBody>
                    <a:bodyPr/>
                    <a:lstStyle/>
                    <a:p>
                      <a:pPr marL="0" marR="0">
                        <a:spcBef>
                          <a:spcPts val="0"/>
                        </a:spcBef>
                        <a:spcAft>
                          <a:spcPts val="0"/>
                        </a:spcAft>
                      </a:pPr>
                      <a:r>
                        <a:rPr lang="en-US" sz="2000" dirty="0">
                          <a:effectLst/>
                          <a:latin typeface="Cambria"/>
                          <a:ea typeface="ＭＳ 明朝"/>
                          <a:cs typeface="Times New Roman"/>
                        </a:rPr>
                        <a:t>Designing social media-based comprehensive sex </a:t>
                      </a:r>
                      <a:r>
                        <a:rPr lang="en-US" sz="2000" dirty="0" smtClean="0">
                          <a:effectLst/>
                          <a:latin typeface="Cambria"/>
                          <a:ea typeface="ＭＳ 明朝"/>
                          <a:cs typeface="Times New Roman"/>
                        </a:rPr>
                        <a:t>education </a:t>
                      </a:r>
                      <a:r>
                        <a:rPr lang="en-US" sz="2000" dirty="0">
                          <a:effectLst/>
                          <a:latin typeface="Cambria"/>
                          <a:ea typeface="ＭＳ 明朝"/>
                          <a:cs typeface="Times New Roman"/>
                        </a:rPr>
                        <a:t>tools for students </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000" dirty="0">
                          <a:effectLst/>
                          <a:latin typeface="Cambria"/>
                          <a:ea typeface="ＭＳ 明朝"/>
                          <a:cs typeface="Times New Roman"/>
                        </a:rPr>
                        <a:t>Pressure a school board to officially endorse evidence-based comprehensive sex </a:t>
                      </a:r>
                      <a:r>
                        <a:rPr lang="en-US" sz="2000" dirty="0" smtClean="0">
                          <a:effectLst/>
                          <a:latin typeface="Cambria"/>
                          <a:ea typeface="ＭＳ 明朝"/>
                          <a:cs typeface="Times New Roman"/>
                        </a:rPr>
                        <a:t>education </a:t>
                      </a:r>
                      <a:r>
                        <a:rPr lang="en-US" sz="2000" dirty="0">
                          <a:effectLst/>
                          <a:latin typeface="Cambria"/>
                          <a:ea typeface="ＭＳ 明朝"/>
                          <a:cs typeface="Times New Roman"/>
                        </a:rPr>
                        <a:t>for all students in the district</a:t>
                      </a:r>
                    </a:p>
                  </a:txBody>
                  <a:tcPr marL="68580" marR="68580" marT="0" marB="0">
                    <a:solidFill>
                      <a:schemeClr val="tx2">
                        <a:lumMod val="20000"/>
                        <a:lumOff val="80000"/>
                      </a:schemeClr>
                    </a:solidFill>
                  </a:tcPr>
                </a:tc>
              </a:tr>
              <a:tr h="1776408">
                <a:tc>
                  <a:txBody>
                    <a:bodyPr/>
                    <a:lstStyle/>
                    <a:p>
                      <a:pPr marL="0" marR="0">
                        <a:spcBef>
                          <a:spcPts val="0"/>
                        </a:spcBef>
                        <a:spcAft>
                          <a:spcPts val="0"/>
                        </a:spcAft>
                      </a:pPr>
                      <a:r>
                        <a:rPr lang="en-US" sz="2000" dirty="0">
                          <a:effectLst/>
                          <a:latin typeface="Cambria"/>
                          <a:ea typeface="ＭＳ 明朝"/>
                          <a:cs typeface="Times New Roman"/>
                        </a:rPr>
                        <a:t>Design a campaign to educate physicians about </a:t>
                      </a:r>
                      <a:r>
                        <a:rPr lang="en-US" sz="2000" dirty="0" smtClean="0">
                          <a:effectLst/>
                          <a:latin typeface="Cambria"/>
                          <a:ea typeface="ＭＳ 明朝"/>
                          <a:cs typeface="Times New Roman"/>
                        </a:rPr>
                        <a:t>pre-exposure prophylaxis (</a:t>
                      </a:r>
                      <a:r>
                        <a:rPr lang="en-US" sz="2000" dirty="0" err="1" smtClean="0">
                          <a:effectLst/>
                          <a:latin typeface="Cambria"/>
                          <a:ea typeface="ＭＳ 明朝"/>
                          <a:cs typeface="Times New Roman"/>
                        </a:rPr>
                        <a:t>PrEP</a:t>
                      </a:r>
                      <a:r>
                        <a:rPr lang="en-US" sz="2000" dirty="0" smtClean="0">
                          <a:effectLst/>
                          <a:latin typeface="Cambria"/>
                          <a:ea typeface="ＭＳ 明朝"/>
                          <a:cs typeface="Times New Roman"/>
                        </a:rPr>
                        <a:t>) and post-exposure prophylaxis (PEP)</a:t>
                      </a:r>
                      <a:endParaRPr lang="en-US" sz="2000" dirty="0">
                        <a:effectLst/>
                        <a:latin typeface="Cambria"/>
                        <a:ea typeface="ＭＳ 明朝"/>
                        <a:cs typeface="Times New Roman"/>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000" dirty="0">
                          <a:effectLst/>
                          <a:latin typeface="Cambria"/>
                          <a:ea typeface="ＭＳ 明朝"/>
                          <a:cs typeface="Times New Roman"/>
                        </a:rPr>
                        <a:t>Pressure state medical boards and associations to officially </a:t>
                      </a:r>
                      <a:r>
                        <a:rPr lang="en-US" sz="2000" dirty="0" smtClean="0">
                          <a:effectLst/>
                          <a:latin typeface="Cambria"/>
                          <a:ea typeface="ＭＳ 明朝"/>
                          <a:cs typeface="Times New Roman"/>
                        </a:rPr>
                        <a:t>support greater </a:t>
                      </a:r>
                      <a:r>
                        <a:rPr lang="en-US" sz="2000" dirty="0">
                          <a:effectLst/>
                          <a:latin typeface="Cambria"/>
                          <a:ea typeface="ＭＳ 明朝"/>
                          <a:cs typeface="Times New Roman"/>
                        </a:rPr>
                        <a:t>access to PrEP and PEP and mandate HIV prevention education as part of license </a:t>
                      </a:r>
                      <a:r>
                        <a:rPr lang="en-US" sz="2000" dirty="0" smtClean="0">
                          <a:effectLst/>
                          <a:latin typeface="Cambria"/>
                          <a:ea typeface="ＭＳ 明朝"/>
                          <a:cs typeface="Times New Roman"/>
                        </a:rPr>
                        <a:t>renewal</a:t>
                      </a:r>
                      <a:endParaRPr lang="en-US" sz="2000" dirty="0">
                        <a:effectLst/>
                        <a:latin typeface="Cambria"/>
                        <a:ea typeface="ＭＳ 明朝"/>
                        <a:cs typeface="Times New Roman"/>
                      </a:endParaRP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241077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r>
              <a:rPr lang="en-US" sz="5400" dirty="0" smtClean="0">
                <a:solidFill>
                  <a:srgbClr val="FF0000"/>
                </a:solidFill>
              </a:rPr>
              <a:t>Question:</a:t>
            </a:r>
          </a:p>
          <a:p>
            <a:pPr marL="0" indent="0" algn="ctr">
              <a:buNone/>
            </a:pPr>
            <a:r>
              <a:rPr lang="en-US" sz="3600" dirty="0" smtClean="0"/>
              <a:t>What is a barrier to HIV prevention that concerns you? What kinds of laws and policies are related to that barrier?</a:t>
            </a:r>
            <a:endParaRPr lang="en-US" sz="3600" dirty="0"/>
          </a:p>
        </p:txBody>
      </p:sp>
    </p:spTree>
    <p:extLst>
      <p:ext uri="{BB962C8B-B14F-4D97-AF65-F5344CB8AC3E}">
        <p14:creationId xmlns:p14="http://schemas.microsoft.com/office/powerpoint/2010/main" val="255262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Power Mapping</a:t>
            </a:r>
            <a:endParaRPr lang="en-US" b="1" dirty="0"/>
          </a:p>
        </p:txBody>
      </p:sp>
      <p:sp>
        <p:nvSpPr>
          <p:cNvPr id="3" name="Content Placeholder 2"/>
          <p:cNvSpPr>
            <a:spLocks noGrp="1"/>
          </p:cNvSpPr>
          <p:nvPr>
            <p:ph sz="quarter" idx="1"/>
          </p:nvPr>
        </p:nvSpPr>
        <p:spPr>
          <a:xfrm>
            <a:off x="301752" y="1553942"/>
            <a:ext cx="8304366" cy="4572000"/>
          </a:xfrm>
        </p:spPr>
        <p:txBody>
          <a:bodyPr>
            <a:normAutofit fontScale="85000" lnSpcReduction="20000"/>
          </a:bodyPr>
          <a:lstStyle/>
          <a:p>
            <a:r>
              <a:rPr lang="en-US" dirty="0" smtClean="0"/>
              <a:t>Useful method for intimately </a:t>
            </a:r>
            <a:r>
              <a:rPr lang="en-US" dirty="0"/>
              <a:t/>
            </a:r>
            <a:br>
              <a:rPr lang="en-US" dirty="0"/>
            </a:br>
            <a:r>
              <a:rPr lang="en-US" dirty="0" smtClean="0"/>
              <a:t>understanding who has power on </a:t>
            </a:r>
            <a:br>
              <a:rPr lang="en-US" dirty="0" smtClean="0"/>
            </a:br>
            <a:r>
              <a:rPr lang="en-US" dirty="0" smtClean="0"/>
              <a:t>an issue, what their interests are, </a:t>
            </a:r>
            <a:br>
              <a:rPr lang="en-US" dirty="0" smtClean="0"/>
            </a:br>
            <a:r>
              <a:rPr lang="en-US" dirty="0" smtClean="0"/>
              <a:t>and how to persuade them</a:t>
            </a:r>
          </a:p>
          <a:p>
            <a:r>
              <a:rPr lang="en-US" dirty="0" smtClean="0"/>
              <a:t>Key questions:</a:t>
            </a:r>
          </a:p>
          <a:p>
            <a:pPr lvl="1"/>
            <a:r>
              <a:rPr lang="en-US" dirty="0"/>
              <a:t>Who are the power players for your issue?</a:t>
            </a:r>
          </a:p>
          <a:p>
            <a:pPr lvl="1"/>
            <a:r>
              <a:rPr lang="en-US" dirty="0"/>
              <a:t>What is the mission/purpose for these players?</a:t>
            </a:r>
          </a:p>
          <a:p>
            <a:pPr lvl="1"/>
            <a:r>
              <a:rPr lang="en-US" dirty="0"/>
              <a:t>In what ways do these players have influence over your issue?</a:t>
            </a:r>
          </a:p>
          <a:p>
            <a:pPr lvl="1"/>
            <a:r>
              <a:rPr lang="en-US" dirty="0"/>
              <a:t>What law, higher authority, or community constituency is this </a:t>
            </a:r>
            <a:r>
              <a:rPr lang="en-US" dirty="0" smtClean="0"/>
              <a:t>player </a:t>
            </a:r>
            <a:r>
              <a:rPr lang="en-US" dirty="0"/>
              <a:t>accountable to? Who does it purport to serve?</a:t>
            </a:r>
          </a:p>
          <a:p>
            <a:pPr lvl="1"/>
            <a:r>
              <a:rPr lang="en-US" dirty="0"/>
              <a:t>What legal authority (if any) does this </a:t>
            </a:r>
            <a:r>
              <a:rPr lang="en-US" dirty="0" smtClean="0"/>
              <a:t>player </a:t>
            </a:r>
            <a:r>
              <a:rPr lang="en-US" dirty="0"/>
              <a:t>operate under? What is </a:t>
            </a:r>
            <a:r>
              <a:rPr lang="en-US" dirty="0" smtClean="0"/>
              <a:t>their </a:t>
            </a:r>
            <a:r>
              <a:rPr lang="en-US" dirty="0"/>
              <a:t>mandate?</a:t>
            </a:r>
          </a:p>
          <a:p>
            <a:pPr lvl="1"/>
            <a:r>
              <a:rPr lang="en-US" dirty="0"/>
              <a:t>How is this </a:t>
            </a:r>
            <a:r>
              <a:rPr lang="en-US" dirty="0" smtClean="0"/>
              <a:t>player </a:t>
            </a:r>
            <a:r>
              <a:rPr lang="en-US" dirty="0"/>
              <a:t>funded?</a:t>
            </a:r>
          </a:p>
          <a:p>
            <a:pPr lvl="1"/>
            <a:r>
              <a:rPr lang="en-US" dirty="0"/>
              <a:t>In what manner does this </a:t>
            </a:r>
            <a:r>
              <a:rPr lang="en-US" dirty="0" smtClean="0"/>
              <a:t>player </a:t>
            </a:r>
            <a:r>
              <a:rPr lang="en-US" dirty="0"/>
              <a:t>make decisions and what policies and authorities guide </a:t>
            </a:r>
            <a:r>
              <a:rPr lang="en-US" dirty="0" smtClean="0"/>
              <a:t>their </a:t>
            </a:r>
            <a:r>
              <a:rPr lang="en-US" dirty="0"/>
              <a:t>decision-making processes?</a:t>
            </a:r>
          </a:p>
          <a:p>
            <a:endParaRPr lang="en-US" dirty="0"/>
          </a:p>
        </p:txBody>
      </p:sp>
      <p:pic>
        <p:nvPicPr>
          <p:cNvPr id="4" name="Picture 3"/>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446072" y="476653"/>
            <a:ext cx="3160046" cy="2154577"/>
          </a:xfrm>
          <a:prstGeom prst="rect">
            <a:avLst/>
          </a:prstGeom>
        </p:spPr>
      </p:pic>
      <p:sp>
        <p:nvSpPr>
          <p:cNvPr id="5" name="Rectangle 4"/>
          <p:cNvSpPr/>
          <p:nvPr/>
        </p:nvSpPr>
        <p:spPr>
          <a:xfrm>
            <a:off x="5589670" y="6372468"/>
            <a:ext cx="3486977" cy="338554"/>
          </a:xfrm>
          <a:prstGeom prst="rect">
            <a:avLst/>
          </a:prstGeom>
        </p:spPr>
        <p:txBody>
          <a:bodyPr wrap="none">
            <a:spAutoFit/>
          </a:bodyPr>
          <a:lstStyle/>
          <a:p>
            <a:r>
              <a:rPr lang="en-US" sz="1600" i="1" dirty="0" smtClean="0"/>
              <a:t>Image Source</a:t>
            </a:r>
            <a:r>
              <a:rPr lang="en-US" sz="1600" dirty="0" smtClean="0"/>
              <a:t>: </a:t>
            </a:r>
            <a:r>
              <a:rPr lang="en-US" sz="1600" dirty="0" err="1" smtClean="0"/>
              <a:t>thechangeagency.org</a:t>
            </a:r>
            <a:endParaRPr lang="en-US" sz="1600" dirty="0"/>
          </a:p>
        </p:txBody>
      </p:sp>
    </p:spTree>
    <p:extLst>
      <p:ext uri="{BB962C8B-B14F-4D97-AF65-F5344CB8AC3E}">
        <p14:creationId xmlns:p14="http://schemas.microsoft.com/office/powerpoint/2010/main" val="413156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SMART Objectives</a:t>
            </a:r>
            <a:endParaRPr lang="en-US" b="1" dirty="0"/>
          </a:p>
        </p:txBody>
      </p:sp>
      <p:sp>
        <p:nvSpPr>
          <p:cNvPr id="3" name="Content Placeholder 2"/>
          <p:cNvSpPr>
            <a:spLocks noGrp="1"/>
          </p:cNvSpPr>
          <p:nvPr>
            <p:ph sz="quarter" idx="1"/>
          </p:nvPr>
        </p:nvSpPr>
        <p:spPr>
          <a:xfrm>
            <a:off x="301752" y="1527048"/>
            <a:ext cx="5671439" cy="4572000"/>
          </a:xfrm>
        </p:spPr>
        <p:txBody>
          <a:bodyPr>
            <a:normAutofit fontScale="85000" lnSpcReduction="10000"/>
          </a:bodyPr>
          <a:lstStyle/>
          <a:p>
            <a:r>
              <a:rPr lang="en-US" sz="2800" b="1" dirty="0" smtClean="0">
                <a:solidFill>
                  <a:srgbClr val="000000"/>
                </a:solidFill>
                <a:ea typeface="Verdana"/>
                <a:cs typeface="Verdana"/>
              </a:rPr>
              <a:t>S</a:t>
            </a:r>
            <a:r>
              <a:rPr lang="en-US" sz="2800" dirty="0" smtClean="0">
                <a:solidFill>
                  <a:srgbClr val="000000"/>
                </a:solidFill>
                <a:ea typeface="Verdana"/>
                <a:cs typeface="Verdana"/>
              </a:rPr>
              <a:t>pecific </a:t>
            </a:r>
          </a:p>
          <a:p>
            <a:r>
              <a:rPr lang="en-US" sz="2800" b="1" dirty="0" smtClean="0">
                <a:solidFill>
                  <a:srgbClr val="000000"/>
                </a:solidFill>
                <a:ea typeface="Verdana"/>
                <a:cs typeface="Verdana"/>
              </a:rPr>
              <a:t>M</a:t>
            </a:r>
            <a:r>
              <a:rPr lang="en-US" sz="2800" dirty="0" smtClean="0">
                <a:solidFill>
                  <a:srgbClr val="000000"/>
                </a:solidFill>
                <a:ea typeface="Verdana"/>
                <a:cs typeface="Verdana"/>
              </a:rPr>
              <a:t>easurable</a:t>
            </a:r>
            <a:endParaRPr lang="en-US" sz="2800" dirty="0">
              <a:solidFill>
                <a:srgbClr val="000000"/>
              </a:solidFill>
              <a:ea typeface="Verdana"/>
              <a:cs typeface="Verdana"/>
            </a:endParaRPr>
          </a:p>
          <a:p>
            <a:r>
              <a:rPr lang="en-US" sz="2800" b="1" dirty="0" smtClean="0">
                <a:solidFill>
                  <a:srgbClr val="000000"/>
                </a:solidFill>
                <a:ea typeface="Verdana"/>
                <a:cs typeface="Verdana"/>
              </a:rPr>
              <a:t>A</a:t>
            </a:r>
            <a:r>
              <a:rPr lang="en-US" sz="2800" dirty="0" smtClean="0">
                <a:solidFill>
                  <a:srgbClr val="000000"/>
                </a:solidFill>
                <a:ea typeface="Verdana"/>
                <a:cs typeface="Verdana"/>
              </a:rPr>
              <a:t>ttainable (but ambitious) </a:t>
            </a:r>
          </a:p>
          <a:p>
            <a:r>
              <a:rPr lang="en-US" sz="2800" b="1" dirty="0" smtClean="0">
                <a:solidFill>
                  <a:srgbClr val="000000"/>
                </a:solidFill>
                <a:ea typeface="Verdana"/>
                <a:cs typeface="Verdana"/>
              </a:rPr>
              <a:t>R</a:t>
            </a:r>
            <a:r>
              <a:rPr lang="en-US" sz="2800" dirty="0" smtClean="0">
                <a:solidFill>
                  <a:srgbClr val="000000"/>
                </a:solidFill>
                <a:ea typeface="Verdana"/>
                <a:cs typeface="Verdana"/>
              </a:rPr>
              <a:t>elevant</a:t>
            </a:r>
          </a:p>
          <a:p>
            <a:r>
              <a:rPr lang="en-US" sz="2800" b="1" dirty="0">
                <a:solidFill>
                  <a:srgbClr val="000000"/>
                </a:solidFill>
                <a:ea typeface="Verdana"/>
                <a:cs typeface="Verdana"/>
              </a:rPr>
              <a:t>T</a:t>
            </a:r>
            <a:r>
              <a:rPr lang="en-US" sz="2800" dirty="0" smtClean="0">
                <a:solidFill>
                  <a:srgbClr val="000000"/>
                </a:solidFill>
                <a:ea typeface="Verdana"/>
                <a:cs typeface="Verdana"/>
              </a:rPr>
              <a:t>ime</a:t>
            </a:r>
            <a:r>
              <a:rPr lang="en-US" sz="2800" dirty="0">
                <a:solidFill>
                  <a:srgbClr val="000000"/>
                </a:solidFill>
                <a:ea typeface="Verdana"/>
                <a:cs typeface="Verdana"/>
              </a:rPr>
              <a:t>-</a:t>
            </a:r>
            <a:r>
              <a:rPr lang="en-US" sz="2800" dirty="0" smtClean="0">
                <a:solidFill>
                  <a:srgbClr val="000000"/>
                </a:solidFill>
                <a:ea typeface="Verdana"/>
                <a:cs typeface="Verdana"/>
              </a:rPr>
              <a:t>bound </a:t>
            </a:r>
          </a:p>
          <a:p>
            <a:endParaRPr lang="en-US" sz="2800" dirty="0">
              <a:solidFill>
                <a:srgbClr val="000000"/>
              </a:solidFill>
              <a:latin typeface="Verdana"/>
              <a:ea typeface="Verdana"/>
              <a:cs typeface="Verdana"/>
            </a:endParaRPr>
          </a:p>
          <a:p>
            <a:r>
              <a:rPr lang="en-US" sz="2800" b="1" dirty="0" smtClean="0">
                <a:solidFill>
                  <a:srgbClr val="000000"/>
                </a:solidFill>
                <a:ea typeface="Verdana"/>
                <a:cs typeface="Verdana"/>
              </a:rPr>
              <a:t>Example</a:t>
            </a:r>
            <a:r>
              <a:rPr lang="en-US" sz="2800" dirty="0" smtClean="0">
                <a:solidFill>
                  <a:srgbClr val="000000"/>
                </a:solidFill>
                <a:ea typeface="Verdana"/>
                <a:cs typeface="Verdana"/>
              </a:rPr>
              <a:t>: </a:t>
            </a:r>
            <a:r>
              <a:rPr lang="en-US" sz="2600" dirty="0"/>
              <a:t>Work with state legislators to draft a bill by the end of 2017 that would reform outdated laws requiring abstinence-only education in </a:t>
            </a:r>
            <a:r>
              <a:rPr lang="en-US" sz="2600" dirty="0" smtClean="0"/>
              <a:t>schools</a:t>
            </a:r>
            <a:br>
              <a:rPr lang="en-US" sz="2600" dirty="0" smtClean="0"/>
            </a:br>
            <a:r>
              <a:rPr lang="en-US" sz="2800" b="1" dirty="0" smtClean="0">
                <a:solidFill>
                  <a:srgbClr val="000000"/>
                </a:solidFill>
                <a:ea typeface="Verdana"/>
                <a:cs typeface="Verdana"/>
              </a:rPr>
              <a:t>Not SMART example</a:t>
            </a:r>
            <a:r>
              <a:rPr lang="en-US" sz="2800" dirty="0" smtClean="0">
                <a:solidFill>
                  <a:srgbClr val="000000"/>
                </a:solidFill>
                <a:ea typeface="Verdana"/>
                <a:cs typeface="Verdana"/>
              </a:rPr>
              <a:t>: </a:t>
            </a:r>
            <a:r>
              <a:rPr lang="en-US" sz="2800" dirty="0"/>
              <a:t>Get rid of abstinence-only education in the </a:t>
            </a:r>
            <a:r>
              <a:rPr lang="en-US" sz="2800" dirty="0" smtClean="0"/>
              <a:t>state </a:t>
            </a:r>
            <a:endParaRPr lang="en-US" dirty="0"/>
          </a:p>
        </p:txBody>
      </p:sp>
      <p:pic>
        <p:nvPicPr>
          <p:cNvPr id="4" name="Picture 3"/>
          <p:cNvPicPr>
            <a:picLocks noChangeAspect="1"/>
          </p:cNvPicPr>
          <p:nvPr/>
        </p:nvPicPr>
        <p:blipFill>
          <a:blip r:embed="rId2"/>
          <a:stretch>
            <a:fillRect/>
          </a:stretch>
        </p:blipFill>
        <p:spPr>
          <a:xfrm>
            <a:off x="6140574" y="1527048"/>
            <a:ext cx="2776260" cy="3754374"/>
          </a:xfrm>
          <a:prstGeom prst="rect">
            <a:avLst/>
          </a:prstGeom>
        </p:spPr>
      </p:pic>
      <p:sp>
        <p:nvSpPr>
          <p:cNvPr id="5" name="Rectangle 4"/>
          <p:cNvSpPr/>
          <p:nvPr/>
        </p:nvSpPr>
        <p:spPr>
          <a:xfrm>
            <a:off x="1850871" y="6342842"/>
            <a:ext cx="7182861" cy="338554"/>
          </a:xfrm>
          <a:prstGeom prst="rect">
            <a:avLst/>
          </a:prstGeom>
        </p:spPr>
        <p:txBody>
          <a:bodyPr wrap="square">
            <a:spAutoFit/>
          </a:bodyPr>
          <a:lstStyle/>
          <a:p>
            <a:pPr algn="r"/>
            <a:r>
              <a:rPr lang="en-US" sz="1600" i="1" dirty="0" smtClean="0"/>
              <a:t>Image source: </a:t>
            </a:r>
            <a:r>
              <a:rPr lang="en-US" sz="1600" dirty="0" err="1" smtClean="0"/>
              <a:t>useablehome.ri.umt.edu</a:t>
            </a:r>
            <a:endParaRPr lang="en-US" sz="1600" dirty="0"/>
          </a:p>
        </p:txBody>
      </p:sp>
    </p:spTree>
    <p:extLst>
      <p:ext uri="{BB962C8B-B14F-4D97-AF65-F5344CB8AC3E}">
        <p14:creationId xmlns:p14="http://schemas.microsoft.com/office/powerpoint/2010/main" val="422218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 for Module 4</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dirty="0"/>
              <a:t>Our </a:t>
            </a:r>
            <a:r>
              <a:rPr lang="en-US" dirty="0" smtClean="0"/>
              <a:t>Mission(s) </a:t>
            </a:r>
            <a:r>
              <a:rPr lang="en-US" dirty="0"/>
              <a:t>Today:</a:t>
            </a:r>
          </a:p>
          <a:p>
            <a:endParaRPr lang="en-US" dirty="0"/>
          </a:p>
          <a:p>
            <a:r>
              <a:rPr lang="en-US" sz="2900" dirty="0" smtClean="0"/>
              <a:t>Review a Brief </a:t>
            </a:r>
            <a:r>
              <a:rPr lang="en-US" sz="2900" dirty="0"/>
              <a:t>history of HIV/AIDS policy advocacy</a:t>
            </a:r>
          </a:p>
          <a:p>
            <a:r>
              <a:rPr lang="en-US" sz="2900" dirty="0"/>
              <a:t>Understand basic tactics for policy advocacy and how it differs from other kinds of advocacy</a:t>
            </a:r>
          </a:p>
          <a:p>
            <a:r>
              <a:rPr lang="en-US" sz="2900" dirty="0"/>
              <a:t>Go over suggestions for developing an advocacy agenda and action </a:t>
            </a:r>
            <a:r>
              <a:rPr lang="en-US" sz="2900" dirty="0" smtClean="0"/>
              <a:t>plan</a:t>
            </a:r>
            <a:endParaRPr lang="en-US" sz="2900" dirty="0"/>
          </a:p>
          <a:p>
            <a:r>
              <a:rPr lang="en-US" sz="2900" dirty="0"/>
              <a:t>Discuss some of the primary options in our “advocacy </a:t>
            </a:r>
            <a:r>
              <a:rPr lang="en-US" sz="2900" dirty="0" smtClean="0"/>
              <a:t>toolbox”</a:t>
            </a:r>
            <a:endParaRPr lang="en-US" sz="2900" dirty="0"/>
          </a:p>
        </p:txBody>
      </p:sp>
    </p:spTree>
    <p:extLst>
      <p:ext uri="{BB962C8B-B14F-4D97-AF65-F5344CB8AC3E}">
        <p14:creationId xmlns:p14="http://schemas.microsoft.com/office/powerpoint/2010/main" val="92183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an Advocacy </a:t>
            </a:r>
            <a:r>
              <a:rPr lang="en-US" b="1" dirty="0"/>
              <a:t>T</a:t>
            </a:r>
            <a:r>
              <a:rPr lang="en-US" b="1" dirty="0" smtClean="0"/>
              <a:t>oolbox</a:t>
            </a:r>
            <a:endParaRPr lang="en-US" b="1" dirty="0"/>
          </a:p>
        </p:txBody>
      </p:sp>
      <p:sp>
        <p:nvSpPr>
          <p:cNvPr id="3" name="Content Placeholder 2"/>
          <p:cNvSpPr>
            <a:spLocks noGrp="1"/>
          </p:cNvSpPr>
          <p:nvPr>
            <p:ph sz="quarter" idx="1"/>
          </p:nvPr>
        </p:nvSpPr>
        <p:spPr/>
        <p:txBody>
          <a:bodyPr>
            <a:normAutofit fontScale="70000" lnSpcReduction="20000"/>
          </a:bodyPr>
          <a:lstStyle/>
          <a:p>
            <a:r>
              <a:rPr lang="en-US" dirty="0" smtClean="0"/>
              <a:t>Voting</a:t>
            </a:r>
            <a:r>
              <a:rPr lang="en-US" dirty="0" smtClean="0"/>
              <a:t>!</a:t>
            </a:r>
            <a:endParaRPr lang="en-US" dirty="0" smtClean="0"/>
          </a:p>
          <a:p>
            <a:r>
              <a:rPr lang="en-US" dirty="0" smtClean="0"/>
              <a:t>Get your message to law makers/key decision makers </a:t>
            </a:r>
          </a:p>
          <a:p>
            <a:pPr lvl="1"/>
            <a:r>
              <a:rPr lang="en-US" dirty="0" smtClean="0"/>
              <a:t>Lobbying/direct negotiation</a:t>
            </a:r>
          </a:p>
          <a:p>
            <a:pPr lvl="1"/>
            <a:r>
              <a:rPr lang="en-US" dirty="0" smtClean="0"/>
              <a:t>Providing public </a:t>
            </a:r>
            <a:r>
              <a:rPr lang="en-US" dirty="0"/>
              <a:t>t</a:t>
            </a:r>
            <a:r>
              <a:rPr lang="en-US" dirty="0" smtClean="0"/>
              <a:t>estimony</a:t>
            </a:r>
          </a:p>
          <a:p>
            <a:pPr lvl="1"/>
            <a:r>
              <a:rPr lang="en-US" dirty="0" smtClean="0"/>
              <a:t>Work from inside the system</a:t>
            </a:r>
          </a:p>
          <a:p>
            <a:pPr lvl="1"/>
            <a:r>
              <a:rPr lang="en-US" dirty="0" smtClean="0"/>
              <a:t>Join community </a:t>
            </a:r>
            <a:r>
              <a:rPr lang="en-US" dirty="0" smtClean="0"/>
              <a:t>advisory boards</a:t>
            </a:r>
          </a:p>
          <a:p>
            <a:r>
              <a:rPr lang="en-US" dirty="0" smtClean="0"/>
              <a:t>Community mobilization</a:t>
            </a:r>
          </a:p>
          <a:p>
            <a:pPr lvl="1"/>
            <a:r>
              <a:rPr lang="en-US" dirty="0" smtClean="0"/>
              <a:t>Build coalitions/networks</a:t>
            </a:r>
          </a:p>
          <a:p>
            <a:pPr lvl="1"/>
            <a:r>
              <a:rPr lang="en-US" dirty="0" smtClean="0"/>
              <a:t>Start an organization that fills a gap</a:t>
            </a:r>
          </a:p>
          <a:p>
            <a:pPr lvl="1"/>
            <a:r>
              <a:rPr lang="en-US" dirty="0" smtClean="0"/>
              <a:t>Write Letters/petitions</a:t>
            </a:r>
            <a:r>
              <a:rPr lang="en-US" dirty="0" smtClean="0"/>
              <a:t>, etc.</a:t>
            </a:r>
          </a:p>
          <a:p>
            <a:pPr lvl="1"/>
            <a:r>
              <a:rPr lang="en-US" dirty="0" smtClean="0"/>
              <a:t>Conduct and attend trainings</a:t>
            </a:r>
            <a:endParaRPr lang="en-US" dirty="0" smtClean="0"/>
          </a:p>
          <a:p>
            <a:r>
              <a:rPr lang="en-US" dirty="0" smtClean="0"/>
              <a:t>Information, education, and communication </a:t>
            </a:r>
          </a:p>
          <a:p>
            <a:pPr lvl="1"/>
            <a:r>
              <a:rPr lang="en-US" dirty="0" smtClean="0"/>
              <a:t>Publications</a:t>
            </a:r>
          </a:p>
          <a:p>
            <a:pPr lvl="1"/>
            <a:r>
              <a:rPr lang="en-US" dirty="0" smtClean="0"/>
              <a:t>Media coverage</a:t>
            </a:r>
          </a:p>
          <a:p>
            <a:pPr lvl="1"/>
            <a:r>
              <a:rPr lang="en-US" dirty="0" smtClean="0"/>
              <a:t>Press releases</a:t>
            </a:r>
          </a:p>
          <a:p>
            <a:pPr lvl="1"/>
            <a:r>
              <a:rPr lang="en-US" dirty="0" smtClean="0"/>
              <a:t>Social media</a:t>
            </a:r>
          </a:p>
          <a:p>
            <a:r>
              <a:rPr lang="en-US" dirty="0" smtClean="0"/>
              <a:t>Litigation/Protesting</a:t>
            </a:r>
          </a:p>
        </p:txBody>
      </p:sp>
      <p:graphicFrame>
        <p:nvGraphicFramePr>
          <p:cNvPr id="4" name="Diagram 3"/>
          <p:cNvGraphicFramePr/>
          <p:nvPr>
            <p:extLst>
              <p:ext uri="{D42A27DB-BD31-4B8C-83A1-F6EECF244321}">
                <p14:modId xmlns:p14="http://schemas.microsoft.com/office/powerpoint/2010/main" val="986275195"/>
              </p:ext>
            </p:extLst>
          </p:nvPr>
        </p:nvGraphicFramePr>
        <p:xfrm>
          <a:off x="4153080" y="16074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1526" y="6385323"/>
            <a:ext cx="8677222" cy="615553"/>
          </a:xfrm>
          <a:prstGeom prst="rect">
            <a:avLst/>
          </a:prstGeom>
          <a:noFill/>
        </p:spPr>
        <p:txBody>
          <a:bodyPr wrap="square" rtlCol="0">
            <a:spAutoFit/>
          </a:bodyPr>
          <a:lstStyle/>
          <a:p>
            <a:pPr algn="r"/>
            <a:r>
              <a:rPr lang="en-US" sz="1600" i="1" dirty="0" smtClean="0">
                <a:solidFill>
                  <a:prstClr val="black"/>
                </a:solidFill>
                <a:latin typeface="Georgia"/>
              </a:rPr>
              <a:t>Image Source: </a:t>
            </a:r>
            <a:r>
              <a:rPr lang="en-US" sz="1600" dirty="0" err="1" smtClean="0">
                <a:solidFill>
                  <a:prstClr val="black"/>
                </a:solidFill>
                <a:latin typeface="Georgia"/>
              </a:rPr>
              <a:t>Slideshare.net</a:t>
            </a:r>
            <a:r>
              <a:rPr lang="en-US" sz="1600" dirty="0" smtClean="0">
                <a:solidFill>
                  <a:prstClr val="black"/>
                </a:solidFill>
                <a:latin typeface="Georgia"/>
              </a:rPr>
              <a:t> </a:t>
            </a:r>
            <a:endParaRPr lang="en-US" sz="1600" dirty="0">
              <a:solidFill>
                <a:prstClr val="black"/>
              </a:solidFill>
              <a:latin typeface="Georgia"/>
            </a:endParaRPr>
          </a:p>
          <a:p>
            <a:endParaRPr lang="en-US" dirty="0">
              <a:solidFill>
                <a:prstClr val="black"/>
              </a:solidFill>
              <a:latin typeface="Georgia"/>
            </a:endParaRPr>
          </a:p>
        </p:txBody>
      </p:sp>
    </p:spTree>
    <p:extLst>
      <p:ext uri="{BB962C8B-B14F-4D97-AF65-F5344CB8AC3E}">
        <p14:creationId xmlns:p14="http://schemas.microsoft.com/office/powerpoint/2010/main" val="1254579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Voting</a:t>
            </a:r>
            <a:endParaRPr lang="en-US" b="1" dirty="0"/>
          </a:p>
        </p:txBody>
      </p:sp>
      <p:sp>
        <p:nvSpPr>
          <p:cNvPr id="3" name="Content Placeholder 2"/>
          <p:cNvSpPr>
            <a:spLocks noGrp="1"/>
          </p:cNvSpPr>
          <p:nvPr>
            <p:ph sz="quarter" idx="1"/>
          </p:nvPr>
        </p:nvSpPr>
        <p:spPr>
          <a:xfrm>
            <a:off x="203139" y="1598765"/>
            <a:ext cx="3651683" cy="4572000"/>
          </a:xfrm>
        </p:spPr>
        <p:txBody>
          <a:bodyPr>
            <a:normAutofit fontScale="92500" lnSpcReduction="10000"/>
          </a:bodyPr>
          <a:lstStyle/>
          <a:p>
            <a:r>
              <a:rPr lang="en-US" sz="2900" dirty="0"/>
              <a:t>Register</a:t>
            </a:r>
          </a:p>
          <a:p>
            <a:r>
              <a:rPr lang="en-US" sz="2900" dirty="0"/>
              <a:t>Know </a:t>
            </a:r>
            <a:r>
              <a:rPr lang="en-US" sz="2900" dirty="0" smtClean="0"/>
              <a:t>the candidates</a:t>
            </a:r>
            <a:endParaRPr lang="en-US" sz="2900" dirty="0"/>
          </a:p>
          <a:p>
            <a:r>
              <a:rPr lang="en-US" sz="2900" dirty="0"/>
              <a:t>Know the </a:t>
            </a:r>
            <a:r>
              <a:rPr lang="en-US" sz="2900" dirty="0" smtClean="0"/>
              <a:t>issues</a:t>
            </a:r>
          </a:p>
          <a:p>
            <a:pPr lvl="1"/>
            <a:r>
              <a:rPr lang="en-US" sz="2400" dirty="0" err="1" smtClean="0"/>
              <a:t>Ballotpedia.org</a:t>
            </a:r>
            <a:r>
              <a:rPr lang="en-US" sz="2400" dirty="0" smtClean="0"/>
              <a:t> </a:t>
            </a:r>
            <a:endParaRPr lang="en-US" sz="2400" dirty="0"/>
          </a:p>
          <a:p>
            <a:r>
              <a:rPr lang="en-US" sz="2900" dirty="0"/>
              <a:t>Know WHEN to vote</a:t>
            </a:r>
          </a:p>
          <a:p>
            <a:pPr lvl="1"/>
            <a:r>
              <a:rPr lang="en-US" dirty="0"/>
              <a:t>Most local elections determined in the </a:t>
            </a:r>
            <a:r>
              <a:rPr lang="en-US" dirty="0" smtClean="0"/>
              <a:t>primary</a:t>
            </a:r>
          </a:p>
          <a:p>
            <a:r>
              <a:rPr lang="en-US" dirty="0" smtClean="0"/>
              <a:t>Be aware of laws and policies suppressing voter turnout </a:t>
            </a:r>
            <a:endParaRPr lang="en-US" dirty="0"/>
          </a:p>
          <a:p>
            <a:endParaRPr lang="en-US" dirty="0"/>
          </a:p>
        </p:txBody>
      </p:sp>
      <p:pic>
        <p:nvPicPr>
          <p:cNvPr id="4" name="Picture 3" descr="Snip20170303_5.pn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77614" y="1694329"/>
            <a:ext cx="5158538" cy="3511368"/>
          </a:xfrm>
          <a:prstGeom prst="rect">
            <a:avLst/>
          </a:prstGeom>
        </p:spPr>
      </p:pic>
      <p:pic>
        <p:nvPicPr>
          <p:cNvPr id="5" name="Picture 4" descr="Snip20170303_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710" y="5121478"/>
            <a:ext cx="2112978" cy="1373102"/>
          </a:xfrm>
          <a:prstGeom prst="rect">
            <a:avLst/>
          </a:prstGeom>
        </p:spPr>
      </p:pic>
      <p:sp>
        <p:nvSpPr>
          <p:cNvPr id="6" name="Rectangle 5"/>
          <p:cNvSpPr/>
          <p:nvPr/>
        </p:nvSpPr>
        <p:spPr>
          <a:xfrm>
            <a:off x="5361284" y="6412584"/>
            <a:ext cx="7066518" cy="338554"/>
          </a:xfrm>
          <a:prstGeom prst="rect">
            <a:avLst/>
          </a:prstGeom>
        </p:spPr>
        <p:txBody>
          <a:bodyPr wrap="square">
            <a:spAutoFit/>
          </a:bodyPr>
          <a:lstStyle/>
          <a:p>
            <a:r>
              <a:rPr lang="en-US" sz="1600" i="1" dirty="0"/>
              <a:t>Image source: </a:t>
            </a:r>
            <a:r>
              <a:rPr lang="en-US" sz="1600" dirty="0" err="1" smtClean="0"/>
              <a:t>www.brennancenter.org</a:t>
            </a:r>
            <a:endParaRPr lang="en-US" sz="1600" dirty="0"/>
          </a:p>
        </p:txBody>
      </p:sp>
    </p:spTree>
    <p:extLst>
      <p:ext uri="{BB962C8B-B14F-4D97-AF65-F5344CB8AC3E}">
        <p14:creationId xmlns:p14="http://schemas.microsoft.com/office/powerpoint/2010/main" val="217330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Tips for Influencing Key Decision Makers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sz="2900" dirty="0"/>
              <a:t>Two </a:t>
            </a:r>
            <a:r>
              <a:rPr lang="en-US" sz="2900" dirty="0" smtClean="0"/>
              <a:t>simple rules for influencing public policy</a:t>
            </a:r>
            <a:endParaRPr lang="en-US" sz="2900" dirty="0"/>
          </a:p>
          <a:p>
            <a:pPr lvl="1"/>
            <a:r>
              <a:rPr lang="en-US" dirty="0" smtClean="0"/>
              <a:t>Elected </a:t>
            </a:r>
            <a:r>
              <a:rPr lang="en-US" dirty="0"/>
              <a:t>and appointed officials make different decisions when watched by the affected </a:t>
            </a:r>
            <a:r>
              <a:rPr lang="en-US" dirty="0" smtClean="0"/>
              <a:t>constituency</a:t>
            </a:r>
            <a:endParaRPr lang="en-US" dirty="0"/>
          </a:p>
          <a:p>
            <a:pPr lvl="1"/>
            <a:r>
              <a:rPr lang="en-US" dirty="0"/>
              <a:t>Get the right information to the right person at the right time</a:t>
            </a:r>
          </a:p>
          <a:p>
            <a:r>
              <a:rPr lang="en-US" sz="2900" dirty="0"/>
              <a:t>Communicating </a:t>
            </a:r>
            <a:r>
              <a:rPr lang="en-US" sz="2900" dirty="0" smtClean="0"/>
              <a:t>with elected officials</a:t>
            </a:r>
          </a:p>
          <a:p>
            <a:pPr lvl="1"/>
            <a:r>
              <a:rPr lang="en-US" dirty="0" smtClean="0"/>
              <a:t>Write letters</a:t>
            </a:r>
            <a:endParaRPr lang="en-US" dirty="0" smtClean="0"/>
          </a:p>
          <a:p>
            <a:pPr lvl="1"/>
            <a:r>
              <a:rPr lang="en-US" dirty="0" smtClean="0"/>
              <a:t>Send e-mails</a:t>
            </a:r>
            <a:endParaRPr lang="en-US" dirty="0" smtClean="0"/>
          </a:p>
          <a:p>
            <a:pPr lvl="1"/>
            <a:r>
              <a:rPr lang="en-US" dirty="0" smtClean="0"/>
              <a:t>Call </a:t>
            </a:r>
            <a:r>
              <a:rPr lang="en-US" dirty="0" smtClean="0"/>
              <a:t>your elected officials</a:t>
            </a:r>
            <a:endParaRPr lang="en-US" dirty="0"/>
          </a:p>
          <a:p>
            <a:pPr lvl="1"/>
            <a:r>
              <a:rPr lang="en-US" dirty="0" smtClean="0"/>
              <a:t>Provide public </a:t>
            </a:r>
            <a:r>
              <a:rPr lang="en-US" dirty="0" smtClean="0"/>
              <a:t>testimony</a:t>
            </a:r>
          </a:p>
          <a:p>
            <a:pPr lvl="1"/>
            <a:r>
              <a:rPr lang="en-US" dirty="0" smtClean="0"/>
              <a:t>Meet </a:t>
            </a:r>
            <a:r>
              <a:rPr lang="en-US" dirty="0"/>
              <a:t>with </a:t>
            </a:r>
            <a:r>
              <a:rPr lang="en-US" dirty="0" smtClean="0"/>
              <a:t>elected officials</a:t>
            </a:r>
          </a:p>
          <a:p>
            <a:r>
              <a:rPr lang="en-US" dirty="0" smtClean="0"/>
              <a:t>Know who </a:t>
            </a:r>
            <a:r>
              <a:rPr lang="en-US" dirty="0"/>
              <a:t>they are: </a:t>
            </a:r>
            <a:r>
              <a:rPr lang="en-US" dirty="0">
                <a:hlinkClick r:id="rId2"/>
              </a:rPr>
              <a:t>https://www.usa.gov/elected-</a:t>
            </a:r>
            <a:r>
              <a:rPr lang="en-US" dirty="0" smtClean="0">
                <a:hlinkClick r:id="rId2"/>
              </a:rPr>
              <a:t>officials</a:t>
            </a:r>
            <a:r>
              <a:rPr lang="en-US" dirty="0" smtClean="0"/>
              <a:t> </a:t>
            </a:r>
            <a:endParaRPr lang="en-US" dirty="0"/>
          </a:p>
          <a:p>
            <a:endParaRPr lang="en-US" dirty="0"/>
          </a:p>
        </p:txBody>
      </p:sp>
      <p:pic>
        <p:nvPicPr>
          <p:cNvPr id="4" name="Picture 3" descr="gty_sandra_fluke_jt_120223_wbl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512" y="3370730"/>
            <a:ext cx="2874329" cy="1617561"/>
          </a:xfrm>
          <a:prstGeom prst="rect">
            <a:avLst/>
          </a:prstGeom>
        </p:spPr>
      </p:pic>
      <p:sp>
        <p:nvSpPr>
          <p:cNvPr id="5" name="Rectangle 4"/>
          <p:cNvSpPr/>
          <p:nvPr/>
        </p:nvSpPr>
        <p:spPr>
          <a:xfrm>
            <a:off x="1594727" y="6334605"/>
            <a:ext cx="7445642" cy="338554"/>
          </a:xfrm>
          <a:prstGeom prst="rect">
            <a:avLst/>
          </a:prstGeom>
        </p:spPr>
        <p:txBody>
          <a:bodyPr wrap="square">
            <a:spAutoFit/>
          </a:bodyPr>
          <a:lstStyle/>
          <a:p>
            <a:pPr algn="r"/>
            <a:r>
              <a:rPr lang="en-US" sz="1600" i="1" dirty="0" smtClean="0"/>
              <a:t>Image source</a:t>
            </a:r>
            <a:r>
              <a:rPr lang="en-US" sz="1600" dirty="0" smtClean="0"/>
              <a:t>: </a:t>
            </a:r>
            <a:r>
              <a:rPr lang="en-US" sz="1600" dirty="0" err="1" smtClean="0"/>
              <a:t>abcnews.go.com</a:t>
            </a:r>
            <a:endParaRPr lang="en-US" sz="1600" dirty="0"/>
          </a:p>
        </p:txBody>
      </p:sp>
    </p:spTree>
    <p:extLst>
      <p:ext uri="{BB962C8B-B14F-4D97-AF65-F5344CB8AC3E}">
        <p14:creationId xmlns:p14="http://schemas.microsoft.com/office/powerpoint/2010/main" val="109673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Elements of Effective Communication</a:t>
            </a:r>
            <a:endParaRPr lang="en-US" b="1" dirty="0"/>
          </a:p>
        </p:txBody>
      </p:sp>
      <p:sp>
        <p:nvSpPr>
          <p:cNvPr id="3" name="Content Placeholder 2"/>
          <p:cNvSpPr>
            <a:spLocks noGrp="1"/>
          </p:cNvSpPr>
          <p:nvPr>
            <p:ph sz="quarter" idx="1"/>
          </p:nvPr>
        </p:nvSpPr>
        <p:spPr/>
        <p:txBody>
          <a:bodyPr>
            <a:normAutofit fontScale="77500" lnSpcReduction="20000"/>
          </a:bodyPr>
          <a:lstStyle/>
          <a:p>
            <a:r>
              <a:rPr lang="en-US" sz="2900" dirty="0"/>
              <a:t>Identify the issue</a:t>
            </a:r>
          </a:p>
          <a:p>
            <a:r>
              <a:rPr lang="en-US" sz="2900" dirty="0"/>
              <a:t>Cite a personal connection OR describe the local impact</a:t>
            </a:r>
          </a:p>
          <a:p>
            <a:r>
              <a:rPr lang="en-US" sz="2900" dirty="0"/>
              <a:t>Use key facts to support your case</a:t>
            </a:r>
          </a:p>
          <a:p>
            <a:r>
              <a:rPr lang="en-US" sz="2900" dirty="0"/>
              <a:t>Make a specific “ask”</a:t>
            </a:r>
          </a:p>
          <a:p>
            <a:r>
              <a:rPr lang="en-US" sz="2900" dirty="0"/>
              <a:t>Say </a:t>
            </a:r>
            <a:r>
              <a:rPr lang="en-US" sz="2900" dirty="0" smtClean="0"/>
              <a:t>“thank </a:t>
            </a:r>
            <a:r>
              <a:rPr lang="en-US" sz="2900" dirty="0"/>
              <a:t>you” and request an opportunity to </a:t>
            </a:r>
            <a:r>
              <a:rPr lang="en-US" sz="2900" dirty="0" smtClean="0"/>
              <a:t>follow up</a:t>
            </a:r>
          </a:p>
          <a:p>
            <a:r>
              <a:rPr lang="en-US" sz="2900" dirty="0" smtClean="0"/>
              <a:t>The more prepared you are the better</a:t>
            </a:r>
          </a:p>
          <a:p>
            <a:r>
              <a:rPr lang="en-US" sz="2900" dirty="0" smtClean="0"/>
              <a:t>Consider your appearance and how you</a:t>
            </a:r>
          </a:p>
          <a:p>
            <a:pPr marL="0" indent="0">
              <a:buNone/>
            </a:pPr>
            <a:r>
              <a:rPr lang="en-US" sz="2900" dirty="0" smtClean="0"/>
              <a:t>    dress</a:t>
            </a:r>
          </a:p>
          <a:p>
            <a:r>
              <a:rPr lang="en-US" sz="2900" dirty="0" smtClean="0"/>
              <a:t>Make the message as accessible as possible</a:t>
            </a:r>
          </a:p>
          <a:p>
            <a:pPr lvl="1"/>
            <a:r>
              <a:rPr lang="en-US" sz="2400" dirty="0" smtClean="0"/>
              <a:t>Clear messaging</a:t>
            </a:r>
          </a:p>
          <a:p>
            <a:pPr lvl="1"/>
            <a:r>
              <a:rPr lang="en-US" sz="2400" dirty="0" smtClean="0"/>
              <a:t>Offer it visually or in writing when possible</a:t>
            </a:r>
          </a:p>
          <a:p>
            <a:pPr lvl="1"/>
            <a:r>
              <a:rPr lang="en-US" sz="2400" dirty="0" smtClean="0"/>
              <a:t>Consider tone</a:t>
            </a:r>
          </a:p>
          <a:p>
            <a:pPr lvl="1"/>
            <a:r>
              <a:rPr lang="en-US" sz="2400" dirty="0" smtClean="0"/>
              <a:t>Consider length</a:t>
            </a:r>
          </a:p>
          <a:p>
            <a:pPr lvl="1"/>
            <a:r>
              <a:rPr lang="en-US" sz="2400" dirty="0" smtClean="0"/>
              <a:t>Follow up, be repetitive </a:t>
            </a:r>
            <a:endParaRPr lang="en-US" sz="2400" dirty="0"/>
          </a:p>
          <a:p>
            <a:endParaRPr lang="en-US" dirty="0"/>
          </a:p>
        </p:txBody>
      </p:sp>
      <p:pic>
        <p:nvPicPr>
          <p:cNvPr id="4" name="Picture 3" descr="web15-blm-socialmedia-reformpolicing-504x5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991" y="3648303"/>
            <a:ext cx="2605681" cy="2605681"/>
          </a:xfrm>
          <a:prstGeom prst="rect">
            <a:avLst/>
          </a:prstGeom>
        </p:spPr>
      </p:pic>
      <p:sp>
        <p:nvSpPr>
          <p:cNvPr id="5" name="Rectangle 4"/>
          <p:cNvSpPr/>
          <p:nvPr/>
        </p:nvSpPr>
        <p:spPr>
          <a:xfrm>
            <a:off x="1736274" y="6383438"/>
            <a:ext cx="7286884" cy="338554"/>
          </a:xfrm>
          <a:prstGeom prst="rect">
            <a:avLst/>
          </a:prstGeom>
        </p:spPr>
        <p:txBody>
          <a:bodyPr wrap="square">
            <a:spAutoFit/>
          </a:bodyPr>
          <a:lstStyle/>
          <a:p>
            <a:pPr algn="r"/>
            <a:r>
              <a:rPr lang="en-US" sz="1600" i="1" dirty="0" smtClean="0"/>
              <a:t>Image source</a:t>
            </a:r>
            <a:r>
              <a:rPr lang="en-US" sz="1600" dirty="0" smtClean="0"/>
              <a:t>: </a:t>
            </a:r>
            <a:r>
              <a:rPr lang="en-US" sz="1600" dirty="0" err="1" smtClean="0"/>
              <a:t>ACLU.org</a:t>
            </a:r>
            <a:endParaRPr lang="en-US" sz="1600" dirty="0"/>
          </a:p>
        </p:txBody>
      </p:sp>
    </p:spTree>
    <p:extLst>
      <p:ext uri="{BB962C8B-B14F-4D97-AF65-F5344CB8AC3E}">
        <p14:creationId xmlns:p14="http://schemas.microsoft.com/office/powerpoint/2010/main" val="246764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Mobilizing Communities</a:t>
            </a:r>
            <a:endParaRPr lang="en-US" b="1" dirty="0"/>
          </a:p>
        </p:txBody>
      </p:sp>
      <p:sp>
        <p:nvSpPr>
          <p:cNvPr id="3" name="Content Placeholder 2"/>
          <p:cNvSpPr>
            <a:spLocks noGrp="1"/>
          </p:cNvSpPr>
          <p:nvPr>
            <p:ph sz="quarter" idx="1"/>
          </p:nvPr>
        </p:nvSpPr>
        <p:spPr>
          <a:xfrm>
            <a:off x="301753" y="1527048"/>
            <a:ext cx="5148788" cy="4572000"/>
          </a:xfrm>
        </p:spPr>
        <p:txBody>
          <a:bodyPr>
            <a:normAutofit fontScale="92500" lnSpcReduction="20000"/>
          </a:bodyPr>
          <a:lstStyle/>
          <a:p>
            <a:pPr lvl="0"/>
            <a:r>
              <a:rPr lang="en-US" sz="3200" dirty="0"/>
              <a:t>Build coalitions/</a:t>
            </a:r>
            <a:r>
              <a:rPr lang="en-US" sz="3200" dirty="0" smtClean="0"/>
              <a:t>networks</a:t>
            </a:r>
          </a:p>
          <a:p>
            <a:pPr lvl="1"/>
            <a:r>
              <a:rPr lang="en-US" dirty="0"/>
              <a:t>Leadership </a:t>
            </a:r>
            <a:r>
              <a:rPr lang="en-US" dirty="0" smtClean="0"/>
              <a:t>structure/Diversity</a:t>
            </a:r>
            <a:endParaRPr lang="en-US" dirty="0"/>
          </a:p>
          <a:p>
            <a:pPr lvl="1"/>
            <a:r>
              <a:rPr lang="en-US" dirty="0"/>
              <a:t>In person vs. </a:t>
            </a:r>
            <a:r>
              <a:rPr lang="en-US" dirty="0" smtClean="0"/>
              <a:t>online</a:t>
            </a:r>
            <a:endParaRPr lang="en-US" dirty="0"/>
          </a:p>
          <a:p>
            <a:pPr lvl="1"/>
            <a:r>
              <a:rPr lang="en-US" dirty="0"/>
              <a:t>Sharing resources</a:t>
            </a:r>
          </a:p>
          <a:p>
            <a:pPr lvl="1"/>
            <a:r>
              <a:rPr lang="en-US" dirty="0"/>
              <a:t>One-time vs. extended </a:t>
            </a:r>
            <a:r>
              <a:rPr lang="en-US" dirty="0" smtClean="0"/>
              <a:t>partnerships</a:t>
            </a:r>
            <a:endParaRPr lang="en-US" sz="3200" dirty="0"/>
          </a:p>
          <a:p>
            <a:pPr lvl="0"/>
            <a:r>
              <a:rPr lang="en-US" sz="3200" dirty="0"/>
              <a:t>Start an organization that fills a gap</a:t>
            </a:r>
          </a:p>
          <a:p>
            <a:pPr lvl="0"/>
            <a:r>
              <a:rPr lang="en-US" sz="3200" dirty="0"/>
              <a:t>Letters/petitions, etc.</a:t>
            </a:r>
          </a:p>
          <a:p>
            <a:pPr lvl="0"/>
            <a:r>
              <a:rPr lang="en-US" sz="3200" dirty="0"/>
              <a:t>Trainings</a:t>
            </a:r>
          </a:p>
          <a:p>
            <a:pPr lvl="0"/>
            <a:r>
              <a:rPr lang="en-US" sz="3200" dirty="0"/>
              <a:t>Protests and civil disobedience</a:t>
            </a:r>
          </a:p>
          <a:p>
            <a:endParaRPr lang="en-US" dirty="0"/>
          </a:p>
        </p:txBody>
      </p:sp>
      <p:pic>
        <p:nvPicPr>
          <p:cNvPr id="4" name="Picture 3" descr="22jpBIG1-superJumb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150" y="1527048"/>
            <a:ext cx="3517002" cy="2345813"/>
          </a:xfrm>
          <a:prstGeom prst="rect">
            <a:avLst/>
          </a:prstGeom>
        </p:spPr>
      </p:pic>
      <p:sp>
        <p:nvSpPr>
          <p:cNvPr id="5" name="Rectangle 4"/>
          <p:cNvSpPr/>
          <p:nvPr/>
        </p:nvSpPr>
        <p:spPr>
          <a:xfrm>
            <a:off x="1598496" y="6338073"/>
            <a:ext cx="7445642" cy="338554"/>
          </a:xfrm>
          <a:prstGeom prst="rect">
            <a:avLst/>
          </a:prstGeom>
        </p:spPr>
        <p:txBody>
          <a:bodyPr wrap="square">
            <a:spAutoFit/>
          </a:bodyPr>
          <a:lstStyle/>
          <a:p>
            <a:pPr algn="r"/>
            <a:r>
              <a:rPr lang="en-US" sz="1600" dirty="0" smtClean="0"/>
              <a:t>Image source: </a:t>
            </a:r>
            <a:r>
              <a:rPr lang="en-US" sz="1600" dirty="0" err="1" smtClean="0"/>
              <a:t>NYTimes.com</a:t>
            </a:r>
            <a:endParaRPr lang="en-US" sz="1600" dirty="0"/>
          </a:p>
        </p:txBody>
      </p:sp>
    </p:spTree>
    <p:extLst>
      <p:ext uri="{BB962C8B-B14F-4D97-AF65-F5344CB8AC3E}">
        <p14:creationId xmlns:p14="http://schemas.microsoft.com/office/powerpoint/2010/main" val="282462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b="1" dirty="0" smtClean="0"/>
              <a:t>Community Mobilization: Ending the Epidemic in New York State</a:t>
            </a:r>
            <a:endParaRPr lang="en-US" sz="2200" b="1" dirty="0"/>
          </a:p>
        </p:txBody>
      </p:sp>
      <p:sp>
        <p:nvSpPr>
          <p:cNvPr id="3" name="Content Placeholder 2"/>
          <p:cNvSpPr>
            <a:spLocks noGrp="1"/>
          </p:cNvSpPr>
          <p:nvPr>
            <p:ph sz="quarter" idx="1"/>
          </p:nvPr>
        </p:nvSpPr>
        <p:spPr>
          <a:xfrm>
            <a:off x="301752" y="1527048"/>
            <a:ext cx="5604266" cy="4572000"/>
          </a:xfrm>
        </p:spPr>
        <p:txBody>
          <a:bodyPr>
            <a:noAutofit/>
          </a:bodyPr>
          <a:lstStyle/>
          <a:p>
            <a:pPr marL="0" indent="0">
              <a:buNone/>
            </a:pPr>
            <a:r>
              <a:rPr lang="en-US" sz="1800" dirty="0"/>
              <a:t>On June 29, 2014, </a:t>
            </a:r>
            <a:r>
              <a:rPr lang="en-US" sz="1800" dirty="0" smtClean="0"/>
              <a:t>Governor </a:t>
            </a:r>
            <a:r>
              <a:rPr lang="en-US" sz="1800" dirty="0"/>
              <a:t>Cuomo detailed a three-point plan to move us closer to the end of the AIDS epidemic in New York State. The goal is to reduce the number of new HIV infections to just 750 (from an estimated 3,000) by 2020 and achieve the first ever decrease in HIV prevalence in New York </a:t>
            </a:r>
            <a:r>
              <a:rPr lang="en-US" sz="1800" dirty="0" smtClean="0"/>
              <a:t>State. </a:t>
            </a:r>
          </a:p>
          <a:p>
            <a:pPr marL="0" indent="0">
              <a:buNone/>
            </a:pPr>
            <a:endParaRPr lang="en-US" sz="800" dirty="0"/>
          </a:p>
          <a:p>
            <a:pPr marL="0" indent="0">
              <a:buNone/>
            </a:pPr>
            <a:r>
              <a:rPr lang="en-US" sz="1800" dirty="0" smtClean="0"/>
              <a:t>The </a:t>
            </a:r>
            <a:r>
              <a:rPr lang="en-US" sz="1800" dirty="0"/>
              <a:t>three-point plan</a:t>
            </a:r>
            <a:r>
              <a:rPr lang="en-US" sz="1800" dirty="0" smtClean="0"/>
              <a:t>:</a:t>
            </a:r>
          </a:p>
          <a:p>
            <a:pPr marL="0" indent="0">
              <a:buNone/>
            </a:pPr>
            <a:endParaRPr lang="en-US" sz="800" dirty="0"/>
          </a:p>
          <a:p>
            <a:r>
              <a:rPr lang="en-US" sz="1800" dirty="0"/>
              <a:t>Identifies persons with HIV who remain undiagnosed and link them to health </a:t>
            </a:r>
            <a:r>
              <a:rPr lang="en-US" sz="1800" dirty="0" smtClean="0"/>
              <a:t>care</a:t>
            </a:r>
            <a:endParaRPr lang="en-US" sz="1800" dirty="0"/>
          </a:p>
          <a:p>
            <a:r>
              <a:rPr lang="en-US" sz="1800" dirty="0"/>
              <a:t>Links and retains persons diagnosed with HIV in health care to maximize virus suppression so they remain healthy and prevent further </a:t>
            </a:r>
            <a:r>
              <a:rPr lang="en-US" sz="1800" dirty="0" smtClean="0"/>
              <a:t>transmission</a:t>
            </a:r>
            <a:endParaRPr lang="en-US" sz="1800" dirty="0"/>
          </a:p>
          <a:p>
            <a:r>
              <a:rPr lang="en-US" sz="1800" dirty="0"/>
              <a:t>Facilitates access to </a:t>
            </a:r>
            <a:r>
              <a:rPr lang="en-US" sz="1800" dirty="0" err="1" smtClean="0"/>
              <a:t>PrEP</a:t>
            </a:r>
            <a:r>
              <a:rPr lang="en-US" sz="1800" dirty="0" smtClean="0"/>
              <a:t> </a:t>
            </a:r>
            <a:r>
              <a:rPr lang="en-US" sz="1800" dirty="0"/>
              <a:t>for high-risk persons to keep them HIV </a:t>
            </a:r>
            <a:r>
              <a:rPr lang="en-US" sz="1800" dirty="0" smtClean="0"/>
              <a:t>negative</a:t>
            </a:r>
            <a:endParaRPr lang="en-US" sz="1800" dirty="0"/>
          </a:p>
        </p:txBody>
      </p:sp>
      <p:pic>
        <p:nvPicPr>
          <p:cNvPr id="4" name="Picture 3" descr="endAIDSNY2020_You_in_banner_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799" y="1527048"/>
            <a:ext cx="2720353" cy="1360177"/>
          </a:xfrm>
          <a:prstGeom prst="rect">
            <a:avLst/>
          </a:prstGeom>
        </p:spPr>
      </p:pic>
      <p:pic>
        <p:nvPicPr>
          <p:cNvPr id="5" name="Picture 4" descr="blueprint_image_230x296-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926" y="3003177"/>
            <a:ext cx="2523226" cy="3247282"/>
          </a:xfrm>
          <a:prstGeom prst="rect">
            <a:avLst/>
          </a:prstGeom>
        </p:spPr>
      </p:pic>
      <p:sp>
        <p:nvSpPr>
          <p:cNvPr id="7" name="Rectangle 6"/>
          <p:cNvSpPr/>
          <p:nvPr/>
        </p:nvSpPr>
        <p:spPr>
          <a:xfrm>
            <a:off x="6279849" y="6368101"/>
            <a:ext cx="7391822" cy="338554"/>
          </a:xfrm>
          <a:prstGeom prst="rect">
            <a:avLst/>
          </a:prstGeom>
        </p:spPr>
        <p:txBody>
          <a:bodyPr wrap="square">
            <a:spAutoFit/>
          </a:bodyPr>
          <a:lstStyle/>
          <a:p>
            <a:r>
              <a:rPr lang="en-US" sz="1600" i="1" dirty="0"/>
              <a:t>Image source</a:t>
            </a:r>
            <a:r>
              <a:rPr lang="en-US" sz="1600" dirty="0" smtClean="0"/>
              <a:t>: </a:t>
            </a:r>
            <a:r>
              <a:rPr lang="en-US" sz="1600" dirty="0" err="1" smtClean="0"/>
              <a:t>health.ny.gov</a:t>
            </a:r>
            <a:endParaRPr lang="en-US" sz="1600" dirty="0"/>
          </a:p>
        </p:txBody>
      </p:sp>
    </p:spTree>
    <p:extLst>
      <p:ext uri="{BB962C8B-B14F-4D97-AF65-F5344CB8AC3E}">
        <p14:creationId xmlns:p14="http://schemas.microsoft.com/office/powerpoint/2010/main" val="3760463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b="1" dirty="0" smtClean="0"/>
              <a:t>Community Mobilization: Ending the Epidemic in New York State</a:t>
            </a:r>
            <a:endParaRPr lang="en-US" sz="2200" b="1" dirty="0"/>
          </a:p>
        </p:txBody>
      </p:sp>
      <p:sp>
        <p:nvSpPr>
          <p:cNvPr id="3" name="Content Placeholder 2"/>
          <p:cNvSpPr>
            <a:spLocks noGrp="1"/>
          </p:cNvSpPr>
          <p:nvPr>
            <p:ph sz="quarter" idx="1"/>
          </p:nvPr>
        </p:nvSpPr>
        <p:spPr>
          <a:xfrm>
            <a:off x="301752" y="1527048"/>
            <a:ext cx="5604266" cy="4572000"/>
          </a:xfrm>
        </p:spPr>
        <p:txBody>
          <a:bodyPr>
            <a:noAutofit/>
          </a:bodyPr>
          <a:lstStyle/>
          <a:p>
            <a:pPr marL="0" indent="0">
              <a:buNone/>
            </a:pPr>
            <a:r>
              <a:rPr lang="en-US" sz="1800" dirty="0" smtClean="0"/>
              <a:t>The result of at least two key components:</a:t>
            </a:r>
          </a:p>
          <a:p>
            <a:r>
              <a:rPr lang="en-US" sz="1800" dirty="0" smtClean="0"/>
              <a:t>Close collaboration between state, city, and community</a:t>
            </a:r>
          </a:p>
          <a:p>
            <a:r>
              <a:rPr lang="en-US" sz="1800" dirty="0" smtClean="0"/>
              <a:t>Massive community mobilization; partnership between community based organizations</a:t>
            </a:r>
          </a:p>
          <a:p>
            <a:endParaRPr lang="en-US" sz="1800" dirty="0"/>
          </a:p>
          <a:p>
            <a:pPr marL="0" indent="0">
              <a:buNone/>
            </a:pPr>
            <a:r>
              <a:rPr lang="en-US" sz="1800" dirty="0" smtClean="0"/>
              <a:t>Before the plan:</a:t>
            </a:r>
          </a:p>
          <a:p>
            <a:r>
              <a:rPr lang="en-US" sz="1800" dirty="0" smtClean="0"/>
              <a:t>Proposed by Housing Works and TAG</a:t>
            </a:r>
          </a:p>
          <a:p>
            <a:r>
              <a:rPr lang="en-US" sz="1800" dirty="0" smtClean="0"/>
              <a:t>Several large community town hall gatherings and conference calls</a:t>
            </a:r>
          </a:p>
          <a:p>
            <a:r>
              <a:rPr lang="en-US" sz="1800" dirty="0" smtClean="0"/>
              <a:t>Several discussions with legislative partners and allies close to governor</a:t>
            </a:r>
            <a:endParaRPr lang="en-US" sz="1800" dirty="0"/>
          </a:p>
        </p:txBody>
      </p:sp>
      <p:pic>
        <p:nvPicPr>
          <p:cNvPr id="6" name="Picture 5" descr="endAIDSNY2020_You_in_banner_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799" y="1527048"/>
            <a:ext cx="2720353" cy="1360177"/>
          </a:xfrm>
          <a:prstGeom prst="rect">
            <a:avLst/>
          </a:prstGeom>
        </p:spPr>
      </p:pic>
      <p:pic>
        <p:nvPicPr>
          <p:cNvPr id="7" name="Picture 6" descr="blueprint_image_230x296-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926" y="3003177"/>
            <a:ext cx="2523226" cy="3247282"/>
          </a:xfrm>
          <a:prstGeom prst="rect">
            <a:avLst/>
          </a:prstGeom>
        </p:spPr>
      </p:pic>
      <p:sp>
        <p:nvSpPr>
          <p:cNvPr id="8" name="Rectangle 7"/>
          <p:cNvSpPr/>
          <p:nvPr/>
        </p:nvSpPr>
        <p:spPr>
          <a:xfrm>
            <a:off x="6279849" y="6368101"/>
            <a:ext cx="7391822" cy="338554"/>
          </a:xfrm>
          <a:prstGeom prst="rect">
            <a:avLst/>
          </a:prstGeom>
        </p:spPr>
        <p:txBody>
          <a:bodyPr wrap="square">
            <a:spAutoFit/>
          </a:bodyPr>
          <a:lstStyle/>
          <a:p>
            <a:r>
              <a:rPr lang="en-US" sz="1600" i="1" dirty="0"/>
              <a:t>Image source</a:t>
            </a:r>
            <a:r>
              <a:rPr lang="en-US" sz="1600" dirty="0" smtClean="0"/>
              <a:t>: </a:t>
            </a:r>
            <a:r>
              <a:rPr lang="en-US" sz="1600" dirty="0" err="1" smtClean="0"/>
              <a:t>health.ny.gov</a:t>
            </a:r>
            <a:endParaRPr lang="en-US" sz="1600" dirty="0"/>
          </a:p>
        </p:txBody>
      </p:sp>
    </p:spTree>
    <p:extLst>
      <p:ext uri="{BB962C8B-B14F-4D97-AF65-F5344CB8AC3E}">
        <p14:creationId xmlns:p14="http://schemas.microsoft.com/office/powerpoint/2010/main" val="212892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Points From Module 4</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Policy advocacy and direct involvement of affected communities has been essential over the course of the epidemic. It is our responsibility to maintain our victories and expand them into HIV prevention</a:t>
            </a:r>
          </a:p>
          <a:p>
            <a:r>
              <a:rPr lang="en-US" dirty="0" smtClean="0"/>
              <a:t>Self care and getting informed are key parts of preparing for policy advocacy</a:t>
            </a:r>
          </a:p>
          <a:p>
            <a:r>
              <a:rPr lang="en-US" dirty="0"/>
              <a:t>C</a:t>
            </a:r>
            <a:r>
              <a:rPr lang="en-US" dirty="0" smtClean="0"/>
              <a:t>lear policy objectives are necessary for policy advocacy. We need more than educational campaigns</a:t>
            </a:r>
          </a:p>
          <a:p>
            <a:r>
              <a:rPr lang="en-US" dirty="0" smtClean="0"/>
              <a:t>The more people in power know they are being watched, the more likely they are to prioritize our needs. Different “inside” and “outside” advocacy tools and strategies work in different situations and with different targets</a:t>
            </a:r>
          </a:p>
          <a:p>
            <a:endParaRPr lang="en-US" dirty="0" smtClean="0"/>
          </a:p>
          <a:p>
            <a:endParaRPr lang="en-US" dirty="0"/>
          </a:p>
        </p:txBody>
      </p:sp>
    </p:spTree>
    <p:extLst>
      <p:ext uri="{BB962C8B-B14F-4D97-AF65-F5344CB8AC3E}">
        <p14:creationId xmlns:p14="http://schemas.microsoft.com/office/powerpoint/2010/main" val="1436811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4426"/>
            <a:ext cx="8534400" cy="758952"/>
          </a:xfrm>
        </p:spPr>
        <p:txBody>
          <a:bodyPr>
            <a:normAutofit fontScale="90000"/>
          </a:bodyPr>
          <a:lstStyle/>
          <a:p>
            <a:r>
              <a:rPr lang="en-US" b="1" dirty="0" smtClean="0"/>
              <a:t>Check Out Our Other HIV Prevention Policy Modules: </a:t>
            </a:r>
            <a:endParaRPr lang="en-US" b="1" dirty="0"/>
          </a:p>
        </p:txBody>
      </p:sp>
      <p:sp>
        <p:nvSpPr>
          <p:cNvPr id="3" name="Content Placeholder 2"/>
          <p:cNvSpPr>
            <a:spLocks noGrp="1"/>
          </p:cNvSpPr>
          <p:nvPr>
            <p:ph sz="quarter" idx="1"/>
          </p:nvPr>
        </p:nvSpPr>
        <p:spPr/>
        <p:txBody>
          <a:bodyPr>
            <a:normAutofit/>
          </a:bodyPr>
          <a:lstStyle/>
          <a:p>
            <a:r>
              <a:rPr lang="en-US" b="1" i="1" dirty="0" smtClean="0"/>
              <a:t>Module 1</a:t>
            </a:r>
            <a:r>
              <a:rPr lang="en-US" i="1" dirty="0" smtClean="0"/>
              <a:t>: </a:t>
            </a:r>
            <a:r>
              <a:rPr lang="en-US" dirty="0" smtClean="0"/>
              <a:t>What Is in Our </a:t>
            </a:r>
            <a:r>
              <a:rPr lang="en-US" dirty="0" smtClean="0">
                <a:solidFill>
                  <a:srgbClr val="FF0000"/>
                </a:solidFill>
              </a:rPr>
              <a:t>HIV Prevention Toolbox</a:t>
            </a:r>
            <a:r>
              <a:rPr lang="en-US" dirty="0" smtClean="0"/>
              <a:t>?</a:t>
            </a:r>
          </a:p>
          <a:p>
            <a:r>
              <a:rPr lang="en-US" b="1" i="1" dirty="0" smtClean="0"/>
              <a:t>Module 2: </a:t>
            </a:r>
            <a:r>
              <a:rPr lang="en-US" dirty="0"/>
              <a:t>What </a:t>
            </a:r>
            <a:r>
              <a:rPr lang="en-US" dirty="0" smtClean="0"/>
              <a:t>Is </a:t>
            </a:r>
            <a:r>
              <a:rPr lang="en-US" dirty="0"/>
              <a:t>the </a:t>
            </a:r>
            <a:r>
              <a:rPr lang="en-US" dirty="0" smtClean="0"/>
              <a:t>State </a:t>
            </a:r>
            <a:r>
              <a:rPr lang="en-US" dirty="0"/>
              <a:t>of </a:t>
            </a:r>
            <a:r>
              <a:rPr lang="en-US" dirty="0" smtClean="0"/>
              <a:t>Our </a:t>
            </a:r>
            <a:r>
              <a:rPr lang="en-US" dirty="0"/>
              <a:t>N</a:t>
            </a:r>
            <a:r>
              <a:rPr lang="en-US" dirty="0" smtClean="0"/>
              <a:t>ational </a:t>
            </a:r>
            <a:r>
              <a:rPr lang="en-US" dirty="0">
                <a:solidFill>
                  <a:srgbClr val="FF0000"/>
                </a:solidFill>
              </a:rPr>
              <a:t>HIV </a:t>
            </a:r>
            <a:r>
              <a:rPr lang="en-US" dirty="0" smtClean="0">
                <a:solidFill>
                  <a:srgbClr val="FF0000"/>
                </a:solidFill>
              </a:rPr>
              <a:t>Prevention Efforts</a:t>
            </a:r>
            <a:r>
              <a:rPr lang="en-US" dirty="0" smtClean="0"/>
              <a:t>?</a:t>
            </a:r>
          </a:p>
          <a:p>
            <a:r>
              <a:rPr lang="en-US" b="1" i="1" dirty="0" smtClean="0"/>
              <a:t>Module 3: </a:t>
            </a:r>
            <a:r>
              <a:rPr lang="en-US" dirty="0"/>
              <a:t>Why Is HIV </a:t>
            </a:r>
            <a:r>
              <a:rPr lang="en-US" dirty="0" smtClean="0"/>
              <a:t>Still </a:t>
            </a:r>
            <a:r>
              <a:rPr lang="en-US" dirty="0"/>
              <a:t>a Problem</a:t>
            </a:r>
            <a:r>
              <a:rPr lang="en-US" dirty="0" smtClean="0"/>
              <a:t>? </a:t>
            </a:r>
            <a:r>
              <a:rPr lang="en-US" sz="2800" dirty="0"/>
              <a:t>A </a:t>
            </a:r>
            <a:r>
              <a:rPr lang="en-US" sz="2800" dirty="0" smtClean="0"/>
              <a:t>Discussion </a:t>
            </a:r>
            <a:r>
              <a:rPr lang="en-US" sz="2800" dirty="0"/>
              <a:t>on </a:t>
            </a:r>
            <a:r>
              <a:rPr lang="en-US" sz="2800" dirty="0">
                <a:solidFill>
                  <a:srgbClr val="FF0000"/>
                </a:solidFill>
              </a:rPr>
              <a:t>Structural and Social Determinants of </a:t>
            </a:r>
            <a:r>
              <a:rPr lang="en-US" sz="2800" dirty="0" smtClean="0">
                <a:solidFill>
                  <a:srgbClr val="FF0000"/>
                </a:solidFill>
              </a:rPr>
              <a:t>Health</a:t>
            </a:r>
            <a:endParaRPr lang="en-US" dirty="0" smtClean="0">
              <a:solidFill>
                <a:srgbClr val="FF0000"/>
              </a:solidFill>
            </a:endParaRPr>
          </a:p>
          <a:p>
            <a:r>
              <a:rPr lang="en-US" b="1" i="1" dirty="0" smtClean="0"/>
              <a:t>Module 4: </a:t>
            </a:r>
            <a:r>
              <a:rPr lang="en-US" sz="2800" dirty="0"/>
              <a:t>Using </a:t>
            </a:r>
            <a:r>
              <a:rPr lang="en-US" sz="2800" dirty="0">
                <a:solidFill>
                  <a:srgbClr val="FF0000"/>
                </a:solidFill>
              </a:rPr>
              <a:t>Policy Advocacy </a:t>
            </a:r>
            <a:r>
              <a:rPr lang="en-US" sz="2800" dirty="0"/>
              <a:t>to Remove Barriers to Comprehensive HIV Prevention </a:t>
            </a:r>
            <a:endParaRPr lang="en-US" dirty="0"/>
          </a:p>
          <a:p>
            <a:endParaRPr lang="en-US" dirty="0" smtClean="0"/>
          </a:p>
        </p:txBody>
      </p:sp>
    </p:spTree>
    <p:extLst>
      <p:ext uri="{BB962C8B-B14F-4D97-AF65-F5344CB8AC3E}">
        <p14:creationId xmlns:p14="http://schemas.microsoft.com/office/powerpoint/2010/main" val="349928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20394"/>
            <a:ext cx="8534400" cy="758952"/>
          </a:xfrm>
        </p:spPr>
        <p:txBody>
          <a:bodyPr>
            <a:normAutofit fontScale="90000"/>
          </a:bodyPr>
          <a:lstStyle/>
          <a:p>
            <a:r>
              <a:rPr lang="en-US" b="1" dirty="0" smtClean="0"/>
              <a:t>For More Information About TAG and Our Work on HIV Prevention:</a:t>
            </a:r>
            <a:endParaRPr lang="en-US" b="1" dirty="0"/>
          </a:p>
        </p:txBody>
      </p:sp>
      <p:sp>
        <p:nvSpPr>
          <p:cNvPr id="3" name="Content Placeholder 2"/>
          <p:cNvSpPr>
            <a:spLocks noGrp="1"/>
          </p:cNvSpPr>
          <p:nvPr>
            <p:ph sz="quarter" idx="1"/>
          </p:nvPr>
        </p:nvSpPr>
        <p:spPr/>
        <p:txBody>
          <a:bodyPr/>
          <a:lstStyle/>
          <a:p>
            <a:r>
              <a:rPr lang="en-US" i="1" dirty="0"/>
              <a:t>Visit</a:t>
            </a:r>
            <a:r>
              <a:rPr lang="en-US" i="1" dirty="0" smtClean="0"/>
              <a:t>: </a:t>
            </a:r>
            <a:r>
              <a:rPr lang="en-US" dirty="0" smtClean="0">
                <a:hlinkClick r:id="rId3"/>
              </a:rPr>
              <a:t>www.treatmentactiongroup.org</a:t>
            </a:r>
            <a:endParaRPr lang="en-US" dirty="0" smtClean="0"/>
          </a:p>
          <a:p>
            <a:r>
              <a:rPr lang="en-US" i="1" dirty="0" smtClean="0"/>
              <a:t>Like: </a:t>
            </a:r>
            <a:r>
              <a:rPr lang="en-US" dirty="0" smtClean="0"/>
              <a:t>Treatment Action Group on </a:t>
            </a:r>
            <a:r>
              <a:rPr lang="en-US" dirty="0" smtClean="0">
                <a:solidFill>
                  <a:srgbClr val="FF0000"/>
                </a:solidFill>
              </a:rPr>
              <a:t>Facebook</a:t>
            </a:r>
          </a:p>
          <a:p>
            <a:r>
              <a:rPr lang="en-US" i="1" dirty="0" smtClean="0"/>
              <a:t>Follow:  </a:t>
            </a:r>
            <a:r>
              <a:rPr lang="en-US" dirty="0" smtClean="0"/>
              <a:t>@</a:t>
            </a:r>
            <a:r>
              <a:rPr lang="en-US" dirty="0" err="1" smtClean="0"/>
              <a:t>TAGTeam_Tweets</a:t>
            </a:r>
            <a:r>
              <a:rPr lang="en-US" dirty="0" smtClean="0"/>
              <a:t> on </a:t>
            </a:r>
            <a:r>
              <a:rPr lang="en-US" dirty="0" smtClean="0">
                <a:solidFill>
                  <a:srgbClr val="FF0000"/>
                </a:solidFill>
              </a:rPr>
              <a:t>Twitter</a:t>
            </a:r>
          </a:p>
          <a:p>
            <a:r>
              <a:rPr lang="en-US" i="1" dirty="0" smtClean="0"/>
              <a:t>Email: </a:t>
            </a:r>
            <a:r>
              <a:rPr lang="en-US" dirty="0" smtClean="0">
                <a:hlinkClick r:id="rId4"/>
              </a:rPr>
              <a:t>jeremiah.johnson@treatmentactiongroup.org</a:t>
            </a:r>
            <a:r>
              <a:rPr lang="en-US" dirty="0" smtClean="0"/>
              <a:t> </a:t>
            </a:r>
            <a:endParaRPr lang="en-US" dirty="0"/>
          </a:p>
        </p:txBody>
      </p:sp>
      <p:pic>
        <p:nvPicPr>
          <p:cNvPr id="4" name="Picture 3" descr="taglogo.2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927" y="4420948"/>
            <a:ext cx="3567247" cy="1259621"/>
          </a:xfrm>
          <a:prstGeom prst="rect">
            <a:avLst/>
          </a:prstGeom>
        </p:spPr>
      </p:pic>
    </p:spTree>
    <p:extLst>
      <p:ext uri="{BB962C8B-B14F-4D97-AF65-F5344CB8AC3E}">
        <p14:creationId xmlns:p14="http://schemas.microsoft.com/office/powerpoint/2010/main" val="3521486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Policy Advocacy?</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rgbClr val="FF0000"/>
                </a:solidFill>
              </a:rPr>
              <a:t>“Public </a:t>
            </a:r>
            <a:r>
              <a:rPr lang="en-US" dirty="0">
                <a:solidFill>
                  <a:srgbClr val="FF0000"/>
                </a:solidFill>
              </a:rPr>
              <a:t>support for or recommendation of a particular cause or policy</a:t>
            </a:r>
            <a:r>
              <a:rPr lang="en-US" dirty="0" smtClean="0">
                <a:solidFill>
                  <a:srgbClr val="FF0000"/>
                </a:solidFill>
              </a:rPr>
              <a:t>.” (</a:t>
            </a:r>
            <a:r>
              <a:rPr lang="en-US" dirty="0" err="1" smtClean="0">
                <a:solidFill>
                  <a:srgbClr val="FF0000"/>
                </a:solidFill>
              </a:rPr>
              <a:t>OxfordDictionaries.com</a:t>
            </a:r>
            <a:r>
              <a:rPr lang="en-US" dirty="0" smtClean="0">
                <a:solidFill>
                  <a:srgbClr val="FF0000"/>
                </a:solidFill>
              </a:rPr>
              <a:t>)</a:t>
            </a:r>
          </a:p>
          <a:p>
            <a:r>
              <a:rPr lang="en-US" dirty="0" smtClean="0"/>
              <a:t>“Advocacy </a:t>
            </a:r>
            <a:r>
              <a:rPr lang="en-US" dirty="0"/>
              <a:t>is a political </a:t>
            </a:r>
            <a:r>
              <a:rPr lang="en-US" dirty="0" smtClean="0"/>
              <a:t>process </a:t>
            </a:r>
            <a:r>
              <a:rPr lang="en-US" dirty="0"/>
              <a:t>by an individual or group which aims to influence decisions within political, economic, and social systems and institutions</a:t>
            </a:r>
            <a:r>
              <a:rPr lang="en-US" dirty="0" smtClean="0"/>
              <a:t>.” (Wikipedia)</a:t>
            </a:r>
          </a:p>
          <a:p>
            <a:r>
              <a:rPr lang="en-US" sz="2800" dirty="0" smtClean="0">
                <a:solidFill>
                  <a:srgbClr val="FF0000"/>
                </a:solidFill>
                <a:ea typeface="Verdana"/>
                <a:cs typeface="Verdana"/>
              </a:rPr>
              <a:t>“Advocacy's </a:t>
            </a:r>
            <a:r>
              <a:rPr lang="en-US" sz="2800" dirty="0">
                <a:solidFill>
                  <a:srgbClr val="FF0000"/>
                </a:solidFill>
                <a:ea typeface="Verdana"/>
                <a:cs typeface="Verdana"/>
              </a:rPr>
              <a:t>end goal always is to change </a:t>
            </a:r>
            <a:r>
              <a:rPr lang="en-US" sz="2800" dirty="0" smtClean="0">
                <a:solidFill>
                  <a:srgbClr val="FF0000"/>
                </a:solidFill>
                <a:ea typeface="Verdana"/>
                <a:cs typeface="Verdana"/>
              </a:rPr>
              <a:t>policy.” (</a:t>
            </a:r>
            <a:r>
              <a:rPr lang="en-US" sz="2800" i="1" dirty="0">
                <a:solidFill>
                  <a:srgbClr val="FF0000"/>
                </a:solidFill>
                <a:ea typeface="Verdana"/>
                <a:cs typeface="Verdana"/>
              </a:rPr>
              <a:t>Advancing Women's Leadership </a:t>
            </a:r>
            <a:r>
              <a:rPr lang="en-US" sz="2800" i="1" dirty="0" smtClean="0">
                <a:solidFill>
                  <a:srgbClr val="FF0000"/>
                </a:solidFill>
                <a:ea typeface="Verdana"/>
                <a:cs typeface="Verdana"/>
              </a:rPr>
              <a:t>and </a:t>
            </a:r>
            <a:r>
              <a:rPr lang="en-US" sz="2800" i="1" dirty="0">
                <a:solidFill>
                  <a:srgbClr val="FF0000"/>
                </a:solidFill>
                <a:ea typeface="Verdana"/>
                <a:cs typeface="Verdana"/>
              </a:rPr>
              <a:t>Advocacy for AIDS Action</a:t>
            </a:r>
            <a:r>
              <a:rPr lang="en-US" sz="2800" dirty="0" smtClean="0">
                <a:solidFill>
                  <a:srgbClr val="FF0000"/>
                </a:solidFill>
                <a:ea typeface="Verdana"/>
                <a:cs typeface="Verdana"/>
              </a:rPr>
              <a:t>)</a:t>
            </a:r>
          </a:p>
          <a:p>
            <a:r>
              <a:rPr lang="en-US" sz="2800" dirty="0" smtClean="0">
                <a:ea typeface="Verdana"/>
                <a:cs typeface="Verdana"/>
              </a:rPr>
              <a:t>“Advocacy </a:t>
            </a:r>
            <a:r>
              <a:rPr lang="en-US" sz="2800" dirty="0">
                <a:ea typeface="Verdana"/>
                <a:cs typeface="Verdana"/>
              </a:rPr>
              <a:t>is a process that brings about </a:t>
            </a:r>
            <a:r>
              <a:rPr lang="en-US" sz="2800" dirty="0" smtClean="0">
                <a:ea typeface="Verdana"/>
                <a:cs typeface="Verdana"/>
              </a:rPr>
              <a:t>change </a:t>
            </a:r>
            <a:r>
              <a:rPr lang="en-US" sz="2800" dirty="0">
                <a:ea typeface="Verdana"/>
                <a:cs typeface="Verdana"/>
              </a:rPr>
              <a:t>in laws, policies and practices by persuading individuals, groups or institutions</a:t>
            </a:r>
            <a:r>
              <a:rPr lang="en-US" sz="2800" dirty="0" smtClean="0">
                <a:ea typeface="Verdana"/>
                <a:cs typeface="Verdana"/>
              </a:rPr>
              <a:t>.” (USAID)</a:t>
            </a:r>
            <a:endParaRPr lang="en-US" dirty="0"/>
          </a:p>
        </p:txBody>
      </p:sp>
    </p:spTree>
    <p:extLst>
      <p:ext uri="{BB962C8B-B14F-4D97-AF65-F5344CB8AC3E}">
        <p14:creationId xmlns:p14="http://schemas.microsoft.com/office/powerpoint/2010/main" val="1180454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sz="3600" dirty="0" smtClean="0"/>
              <a:t>T</a:t>
            </a:r>
            <a:r>
              <a:rPr lang="en-US" sz="3600" dirty="0" smtClean="0">
                <a:solidFill>
                  <a:srgbClr val="FF0000"/>
                </a:solidFill>
              </a:rPr>
              <a:t>H</a:t>
            </a:r>
            <a:r>
              <a:rPr lang="en-US" sz="3600" dirty="0" smtClean="0"/>
              <a:t>A</a:t>
            </a:r>
            <a:r>
              <a:rPr lang="en-US" sz="3600" dirty="0" smtClean="0">
                <a:solidFill>
                  <a:srgbClr val="FF0000"/>
                </a:solidFill>
              </a:rPr>
              <a:t>N</a:t>
            </a:r>
            <a:r>
              <a:rPr lang="en-US" sz="3600" dirty="0" smtClean="0"/>
              <a:t>K </a:t>
            </a:r>
            <a:r>
              <a:rPr lang="en-US" sz="3600" dirty="0" smtClean="0">
                <a:solidFill>
                  <a:srgbClr val="FF0000"/>
                </a:solidFill>
              </a:rPr>
              <a:t>Y</a:t>
            </a:r>
            <a:r>
              <a:rPr lang="en-US" sz="3600" dirty="0" smtClean="0"/>
              <a:t>O</a:t>
            </a:r>
            <a:r>
              <a:rPr lang="en-US" sz="3600" dirty="0" smtClean="0">
                <a:solidFill>
                  <a:srgbClr val="FF0000"/>
                </a:solidFill>
              </a:rPr>
              <a:t>U</a:t>
            </a:r>
            <a:r>
              <a:rPr lang="en-US" sz="3600" dirty="0" smtClean="0"/>
              <a:t>!</a:t>
            </a:r>
          </a:p>
        </p:txBody>
      </p:sp>
    </p:spTree>
    <p:extLst>
      <p:ext uri="{BB962C8B-B14F-4D97-AF65-F5344CB8AC3E}">
        <p14:creationId xmlns:p14="http://schemas.microsoft.com/office/powerpoint/2010/main" val="307085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jpBIG1-superJumb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8" y="1951"/>
            <a:ext cx="5575575" cy="3718865"/>
          </a:xfrm>
          <a:prstGeom prst="rect">
            <a:avLst/>
          </a:prstGeom>
        </p:spPr>
      </p:pic>
      <p:pic>
        <p:nvPicPr>
          <p:cNvPr id="5" name="Picture 4" descr="gty_sandra_fluke_jt_120223_wbl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7" y="3720816"/>
            <a:ext cx="5598733" cy="3150751"/>
          </a:xfrm>
          <a:prstGeom prst="rect">
            <a:avLst/>
          </a:prstGeom>
        </p:spPr>
      </p:pic>
      <p:pic>
        <p:nvPicPr>
          <p:cNvPr id="6" name="Picture 5" descr="web15-blm-socialmedia-reformpolicing-504x5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050" y="0"/>
            <a:ext cx="4512950" cy="4512950"/>
          </a:xfrm>
          <a:prstGeom prst="rect">
            <a:avLst/>
          </a:prstGeom>
        </p:spPr>
      </p:pic>
      <p:pic>
        <p:nvPicPr>
          <p:cNvPr id="7" name="Picture 6" descr="maxresdefaul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257" y="4162643"/>
            <a:ext cx="4791742" cy="2695355"/>
          </a:xfrm>
          <a:prstGeom prst="rect">
            <a:avLst/>
          </a:prstGeom>
        </p:spPr>
      </p:pic>
    </p:spTree>
    <p:extLst>
      <p:ext uri="{BB962C8B-B14F-4D97-AF65-F5344CB8AC3E}">
        <p14:creationId xmlns:p14="http://schemas.microsoft.com/office/powerpoint/2010/main" val="15666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1287"/>
            <a:ext cx="8534400" cy="758952"/>
          </a:xfrm>
        </p:spPr>
        <p:txBody>
          <a:bodyPr>
            <a:noAutofit/>
          </a:bodyPr>
          <a:lstStyle/>
          <a:p>
            <a:pPr lvl="0"/>
            <a:r>
              <a:rPr lang="en-US" sz="2800" b="1" dirty="0" smtClean="0"/>
              <a:t>Key U.S. Policy Advocacy Victories </a:t>
            </a:r>
            <a:r>
              <a:rPr lang="en-US" sz="2800" b="1" dirty="0"/>
              <a:t>in </a:t>
            </a:r>
            <a:r>
              <a:rPr lang="en-US" sz="2800" b="1" dirty="0" smtClean="0"/>
              <a:t/>
            </a:r>
            <a:br>
              <a:rPr lang="en-US" sz="2800" b="1" dirty="0" smtClean="0"/>
            </a:br>
            <a:r>
              <a:rPr lang="en-US" sz="2800" b="1" dirty="0" smtClean="0"/>
              <a:t>HIV</a:t>
            </a:r>
            <a:r>
              <a:rPr lang="en-US" sz="2800" b="1" dirty="0"/>
              <a:t>/AIDS </a:t>
            </a:r>
            <a:r>
              <a:rPr lang="en-US" sz="2800" b="1" dirty="0" smtClean="0"/>
              <a:t>History</a:t>
            </a:r>
            <a:endParaRPr lang="en-US" sz="2800" b="1" dirty="0"/>
          </a:p>
        </p:txBody>
      </p:sp>
      <p:sp>
        <p:nvSpPr>
          <p:cNvPr id="3" name="Content Placeholder 2"/>
          <p:cNvSpPr>
            <a:spLocks noGrp="1"/>
          </p:cNvSpPr>
          <p:nvPr>
            <p:ph sz="quarter" idx="1"/>
          </p:nvPr>
        </p:nvSpPr>
        <p:spPr>
          <a:xfrm>
            <a:off x="183912" y="1561376"/>
            <a:ext cx="6476398" cy="4572000"/>
          </a:xfrm>
        </p:spPr>
        <p:txBody>
          <a:bodyPr>
            <a:normAutofit fontScale="85000" lnSpcReduction="20000"/>
          </a:bodyPr>
          <a:lstStyle/>
          <a:p>
            <a:r>
              <a:rPr lang="en-US" dirty="0" smtClean="0">
                <a:solidFill>
                  <a:srgbClr val="FF0000"/>
                </a:solidFill>
              </a:rPr>
              <a:t>1988: </a:t>
            </a:r>
            <a:r>
              <a:rPr lang="en-US" dirty="0" smtClean="0"/>
              <a:t>Congress passes </a:t>
            </a:r>
            <a:r>
              <a:rPr lang="en-US" dirty="0"/>
              <a:t>the first comprehensive AIDS legislation—the Hope Act of </a:t>
            </a:r>
            <a:r>
              <a:rPr lang="en-US" dirty="0" smtClean="0"/>
              <a:t>1988</a:t>
            </a:r>
          </a:p>
          <a:p>
            <a:r>
              <a:rPr lang="en-US" dirty="0" smtClean="0">
                <a:solidFill>
                  <a:srgbClr val="FF0000"/>
                </a:solidFill>
              </a:rPr>
              <a:t>1990: </a:t>
            </a:r>
            <a:r>
              <a:rPr lang="en-US" dirty="0" smtClean="0"/>
              <a:t>Congress </a:t>
            </a:r>
            <a:r>
              <a:rPr lang="en-US" dirty="0"/>
              <a:t>passes the Americans with Disabilities Act, which protects individuals with disabilities, including both people with HIV/AIDS and those suspected of being infected, from </a:t>
            </a:r>
            <a:r>
              <a:rPr lang="en-US" dirty="0" smtClean="0"/>
              <a:t>discrimination</a:t>
            </a:r>
          </a:p>
          <a:p>
            <a:r>
              <a:rPr lang="en-US" dirty="0" smtClean="0">
                <a:solidFill>
                  <a:srgbClr val="FF0000"/>
                </a:solidFill>
              </a:rPr>
              <a:t>1990: </a:t>
            </a:r>
            <a:r>
              <a:rPr lang="en-US" dirty="0" smtClean="0"/>
              <a:t>Passage </a:t>
            </a:r>
            <a:r>
              <a:rPr lang="en-US" dirty="0"/>
              <a:t>of the Ryan White Comprehensive AIDS Resources Emergency (CARE) </a:t>
            </a:r>
            <a:r>
              <a:rPr lang="en-US" dirty="0" smtClean="0"/>
              <a:t>Act</a:t>
            </a:r>
          </a:p>
          <a:p>
            <a:r>
              <a:rPr lang="en-US" dirty="0" smtClean="0">
                <a:solidFill>
                  <a:srgbClr val="FF0000"/>
                </a:solidFill>
              </a:rPr>
              <a:t>1991: </a:t>
            </a:r>
            <a:r>
              <a:rPr lang="en-US" dirty="0" smtClean="0"/>
              <a:t>Congress </a:t>
            </a:r>
            <a:r>
              <a:rPr lang="en-US" dirty="0"/>
              <a:t>enacts the Housing Opportunities for People with </a:t>
            </a:r>
            <a:r>
              <a:rPr lang="en-US" dirty="0" smtClean="0"/>
              <a:t>AIDS </a:t>
            </a:r>
            <a:r>
              <a:rPr lang="en-US" dirty="0"/>
              <a:t>(HOPWA) </a:t>
            </a:r>
            <a:r>
              <a:rPr lang="en-US" dirty="0" smtClean="0"/>
              <a:t>Act </a:t>
            </a:r>
            <a:r>
              <a:rPr lang="en-US" dirty="0"/>
              <a:t>to provide housing assistance to people with </a:t>
            </a:r>
            <a:r>
              <a:rPr lang="en-US" dirty="0" smtClean="0"/>
              <a:t>HIV/AIDS</a:t>
            </a:r>
          </a:p>
          <a:p>
            <a:endParaRPr lang="en-US" dirty="0" smtClean="0"/>
          </a:p>
          <a:p>
            <a:endParaRPr lang="en-US" dirty="0"/>
          </a:p>
        </p:txBody>
      </p:sp>
      <p:pic>
        <p:nvPicPr>
          <p:cNvPr id="6" name="Picture 5" descr="reagan-aidsg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421" y="1407548"/>
            <a:ext cx="2421970" cy="3645105"/>
          </a:xfrm>
          <a:prstGeom prst="rect">
            <a:avLst/>
          </a:prstGeom>
        </p:spPr>
      </p:pic>
      <p:sp>
        <p:nvSpPr>
          <p:cNvPr id="4" name="Rectangle 3"/>
          <p:cNvSpPr/>
          <p:nvPr/>
        </p:nvSpPr>
        <p:spPr>
          <a:xfrm>
            <a:off x="6216881" y="6366584"/>
            <a:ext cx="5853321" cy="338554"/>
          </a:xfrm>
          <a:prstGeom prst="rect">
            <a:avLst/>
          </a:prstGeom>
        </p:spPr>
        <p:txBody>
          <a:bodyPr wrap="square">
            <a:spAutoFit/>
          </a:bodyPr>
          <a:lstStyle/>
          <a:p>
            <a:r>
              <a:rPr lang="en-US" sz="1600" i="1" dirty="0"/>
              <a:t>Image source: </a:t>
            </a:r>
            <a:r>
              <a:rPr lang="en-US" sz="1600" dirty="0" err="1" smtClean="0"/>
              <a:t>ACTUPNY.org</a:t>
            </a:r>
            <a:endParaRPr lang="en-US" sz="1600" dirty="0"/>
          </a:p>
        </p:txBody>
      </p:sp>
    </p:spTree>
    <p:extLst>
      <p:ext uri="{BB962C8B-B14F-4D97-AF65-F5344CB8AC3E}">
        <p14:creationId xmlns:p14="http://schemas.microsoft.com/office/powerpoint/2010/main" val="205899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6874212" cy="4572000"/>
          </a:xfrm>
        </p:spPr>
        <p:txBody>
          <a:bodyPr>
            <a:normAutofit fontScale="85000" lnSpcReduction="20000"/>
          </a:bodyPr>
          <a:lstStyle/>
          <a:p>
            <a:r>
              <a:rPr lang="en-US" dirty="0" smtClean="0">
                <a:solidFill>
                  <a:srgbClr val="FF0000"/>
                </a:solidFill>
              </a:rPr>
              <a:t>1993: </a:t>
            </a:r>
            <a:r>
              <a:rPr lang="en-US" dirty="0" smtClean="0"/>
              <a:t>The </a:t>
            </a:r>
            <a:r>
              <a:rPr lang="en-US" dirty="0"/>
              <a:t>CDC's decision to revise its definition of AIDS to include new opportunistic infections, cervical </a:t>
            </a:r>
            <a:r>
              <a:rPr lang="en-US" dirty="0" smtClean="0"/>
              <a:t>cancer </a:t>
            </a:r>
            <a:r>
              <a:rPr lang="en-US" dirty="0"/>
              <a:t>and HIV-positive people with T-cell counts under 200 results in an 111% increase in the number of U.S. AIDS cases. Many of these new cases are among </a:t>
            </a:r>
            <a:r>
              <a:rPr lang="en-US" dirty="0" smtClean="0"/>
              <a:t>women</a:t>
            </a:r>
          </a:p>
          <a:p>
            <a:r>
              <a:rPr lang="en-US" dirty="0" smtClean="0">
                <a:solidFill>
                  <a:srgbClr val="FF0000"/>
                </a:solidFill>
              </a:rPr>
              <a:t>2003: </a:t>
            </a:r>
            <a:r>
              <a:rPr lang="en-US" dirty="0"/>
              <a:t>President George W. Bush announces his Emergency Plan for AIDS Relief (PEPFAR), a five-year, $15 billion initiative to fight HIV/AIDS, primarily in Africa and the </a:t>
            </a:r>
            <a:r>
              <a:rPr lang="en-US" dirty="0" smtClean="0"/>
              <a:t>Caribbean</a:t>
            </a:r>
          </a:p>
          <a:p>
            <a:r>
              <a:rPr lang="en-US" dirty="0" smtClean="0">
                <a:solidFill>
                  <a:srgbClr val="FF0000"/>
                </a:solidFill>
              </a:rPr>
              <a:t>2009: </a:t>
            </a:r>
            <a:r>
              <a:rPr lang="en-US" dirty="0"/>
              <a:t>The </a:t>
            </a:r>
            <a:r>
              <a:rPr lang="en-US" dirty="0" smtClean="0"/>
              <a:t>United States </a:t>
            </a:r>
            <a:r>
              <a:rPr lang="en-US" dirty="0"/>
              <a:t>ends travel ban on HIV-positive visitors and immigrants. The ban had been in place since </a:t>
            </a:r>
            <a:r>
              <a:rPr lang="en-US" dirty="0" smtClean="0"/>
              <a:t>1987</a:t>
            </a:r>
          </a:p>
          <a:p>
            <a:r>
              <a:rPr lang="en-US" dirty="0" smtClean="0">
                <a:solidFill>
                  <a:srgbClr val="FF0000"/>
                </a:solidFill>
              </a:rPr>
              <a:t>2015: </a:t>
            </a:r>
            <a:r>
              <a:rPr lang="en-US" dirty="0" smtClean="0"/>
              <a:t>Congress ends ban on federal funding for needle exchanges</a:t>
            </a:r>
          </a:p>
          <a:p>
            <a:endParaRPr lang="en-US" dirty="0" smtClean="0"/>
          </a:p>
          <a:p>
            <a:endParaRPr lang="en-US" dirty="0"/>
          </a:p>
        </p:txBody>
      </p:sp>
      <p:pic>
        <p:nvPicPr>
          <p:cNvPr id="4" name="Picture 3" descr="rya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964" y="1429657"/>
            <a:ext cx="1629707" cy="2243362"/>
          </a:xfrm>
          <a:prstGeom prst="rect">
            <a:avLst/>
          </a:prstGeom>
        </p:spPr>
      </p:pic>
      <p:pic>
        <p:nvPicPr>
          <p:cNvPr id="5" name="Picture 4" descr="tay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745" y="3836046"/>
            <a:ext cx="1707926" cy="2263002"/>
          </a:xfrm>
          <a:prstGeom prst="rect">
            <a:avLst/>
          </a:prstGeom>
        </p:spPr>
      </p:pic>
      <p:sp>
        <p:nvSpPr>
          <p:cNvPr id="6" name="Rectangle 5"/>
          <p:cNvSpPr/>
          <p:nvPr/>
        </p:nvSpPr>
        <p:spPr>
          <a:xfrm>
            <a:off x="6511226" y="6382629"/>
            <a:ext cx="8526146" cy="338554"/>
          </a:xfrm>
          <a:prstGeom prst="rect">
            <a:avLst/>
          </a:prstGeom>
        </p:spPr>
        <p:txBody>
          <a:bodyPr wrap="square">
            <a:spAutoFit/>
          </a:bodyPr>
          <a:lstStyle/>
          <a:p>
            <a:r>
              <a:rPr lang="en-US" sz="1600" i="1" dirty="0"/>
              <a:t>Image source: </a:t>
            </a:r>
            <a:r>
              <a:rPr lang="en-US" sz="1600" dirty="0" err="1" smtClean="0"/>
              <a:t>amfAR.org</a:t>
            </a:r>
            <a:endParaRPr lang="en-US" sz="1600" dirty="0"/>
          </a:p>
        </p:txBody>
      </p:sp>
      <p:sp>
        <p:nvSpPr>
          <p:cNvPr id="8" name="Title 1"/>
          <p:cNvSpPr>
            <a:spLocks noGrp="1"/>
          </p:cNvSpPr>
          <p:nvPr>
            <p:ph type="title"/>
          </p:nvPr>
        </p:nvSpPr>
        <p:spPr>
          <a:xfrm>
            <a:off x="301752" y="272791"/>
            <a:ext cx="8534400" cy="758952"/>
          </a:xfrm>
        </p:spPr>
        <p:txBody>
          <a:bodyPr>
            <a:noAutofit/>
          </a:bodyPr>
          <a:lstStyle/>
          <a:p>
            <a:pPr lvl="0"/>
            <a:r>
              <a:rPr lang="en-US" sz="2800" b="1" dirty="0" smtClean="0"/>
              <a:t>Key U.S. Policy Advocacy Victories </a:t>
            </a:r>
            <a:r>
              <a:rPr lang="en-US" sz="2800" b="1" dirty="0"/>
              <a:t>in </a:t>
            </a:r>
            <a:r>
              <a:rPr lang="en-US" sz="2800" b="1" dirty="0" smtClean="0"/>
              <a:t/>
            </a:r>
            <a:br>
              <a:rPr lang="en-US" sz="2800" b="1" dirty="0" smtClean="0"/>
            </a:br>
            <a:r>
              <a:rPr lang="en-US" sz="2800" b="1" dirty="0" smtClean="0"/>
              <a:t>HIV</a:t>
            </a:r>
            <a:r>
              <a:rPr lang="en-US" sz="2800" b="1" dirty="0"/>
              <a:t>/AIDS </a:t>
            </a:r>
            <a:r>
              <a:rPr lang="en-US" sz="2800" b="1" dirty="0" smtClean="0"/>
              <a:t>History</a:t>
            </a:r>
            <a:endParaRPr lang="en-US" sz="2800" b="1" dirty="0"/>
          </a:p>
        </p:txBody>
      </p:sp>
    </p:spTree>
    <p:extLst>
      <p:ext uri="{BB962C8B-B14F-4D97-AF65-F5344CB8AC3E}">
        <p14:creationId xmlns:p14="http://schemas.microsoft.com/office/powerpoint/2010/main" val="204752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Denver Principles (1983)</a:t>
            </a:r>
            <a:endParaRPr lang="en-US" b="1" dirty="0"/>
          </a:p>
        </p:txBody>
      </p:sp>
      <p:sp>
        <p:nvSpPr>
          <p:cNvPr id="3" name="Content Placeholder 2"/>
          <p:cNvSpPr>
            <a:spLocks noGrp="1"/>
          </p:cNvSpPr>
          <p:nvPr>
            <p:ph sz="quarter" idx="1"/>
          </p:nvPr>
        </p:nvSpPr>
        <p:spPr/>
        <p:txBody>
          <a:bodyPr/>
          <a:lstStyle/>
          <a:p>
            <a:pPr algn="ctr">
              <a:buFontTx/>
              <a:buNone/>
            </a:pPr>
            <a:r>
              <a:rPr lang="en-US" sz="2400" i="1" dirty="0" smtClean="0">
                <a:ea typeface="ＭＳ Ｐゴシック" charset="0"/>
                <a:cs typeface="ＭＳ Ｐゴシック" charset="0"/>
              </a:rPr>
              <a:t>We </a:t>
            </a:r>
            <a:r>
              <a:rPr lang="en-US" sz="2400" i="1" dirty="0">
                <a:ea typeface="ＭＳ Ｐゴシック" charset="0"/>
                <a:cs typeface="ＭＳ Ｐゴシック" charset="0"/>
              </a:rPr>
              <a:t>condemn attempts to label us as "victims," a term which implies defeat, </a:t>
            </a:r>
            <a:r>
              <a:rPr lang="en-US" sz="2400" i="1" dirty="0" smtClean="0">
                <a:ea typeface="ＭＳ Ｐゴシック" charset="0"/>
                <a:cs typeface="ＭＳ Ｐゴシック" charset="0"/>
              </a:rPr>
              <a:t>and </a:t>
            </a:r>
            <a:r>
              <a:rPr lang="en-US" sz="2400" i="1" dirty="0">
                <a:ea typeface="ＭＳ Ｐゴシック" charset="0"/>
                <a:cs typeface="ＭＳ Ｐゴシック" charset="0"/>
              </a:rPr>
              <a:t>we are only occasionally "patients," a term which implies passivity, helplessness, and dependence upon the care of others. </a:t>
            </a:r>
            <a:endParaRPr lang="en-US" sz="2400" i="1" dirty="0" smtClean="0">
              <a:ea typeface="ＭＳ Ｐゴシック" charset="0"/>
              <a:cs typeface="ＭＳ Ｐゴシック" charset="0"/>
            </a:endParaRPr>
          </a:p>
          <a:p>
            <a:pPr algn="ctr">
              <a:buFontTx/>
              <a:buNone/>
            </a:pPr>
            <a:r>
              <a:rPr lang="en-US" sz="2400" i="1" dirty="0" smtClean="0">
                <a:ea typeface="ＭＳ Ｐゴシック" charset="0"/>
                <a:cs typeface="ＭＳ Ｐゴシック" charset="0"/>
              </a:rPr>
              <a:t>We </a:t>
            </a:r>
            <a:r>
              <a:rPr lang="en-US" sz="2400" i="1" dirty="0">
                <a:ea typeface="ＭＳ Ｐゴシック" charset="0"/>
                <a:cs typeface="ＭＳ Ｐゴシック" charset="0"/>
              </a:rPr>
              <a:t>are "People With AIDS."</a:t>
            </a:r>
          </a:p>
          <a:p>
            <a:endParaRPr lang="en-US" dirty="0"/>
          </a:p>
        </p:txBody>
      </p:sp>
      <p:sp>
        <p:nvSpPr>
          <p:cNvPr id="5" name="Rectangle 4"/>
          <p:cNvSpPr/>
          <p:nvPr/>
        </p:nvSpPr>
        <p:spPr>
          <a:xfrm>
            <a:off x="254975" y="6362500"/>
            <a:ext cx="8757767" cy="338554"/>
          </a:xfrm>
          <a:prstGeom prst="rect">
            <a:avLst/>
          </a:prstGeom>
        </p:spPr>
        <p:txBody>
          <a:bodyPr wrap="square">
            <a:spAutoFit/>
          </a:bodyPr>
          <a:lstStyle/>
          <a:p>
            <a:pPr algn="r"/>
            <a:r>
              <a:rPr lang="en-US" sz="1600" i="1" dirty="0"/>
              <a:t>Image source: </a:t>
            </a:r>
            <a:r>
              <a:rPr lang="en-US" sz="1600" dirty="0" err="1" smtClean="0"/>
              <a:t>nlm.nih.gov</a:t>
            </a:r>
            <a:endParaRPr lang="en-US" sz="1600" dirty="0"/>
          </a:p>
        </p:txBody>
      </p:sp>
      <p:pic>
        <p:nvPicPr>
          <p:cNvPr id="6" name="Picture 5" descr="photo-exhibition-OB2313-l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4" y="3914128"/>
            <a:ext cx="5721050" cy="2086501"/>
          </a:xfrm>
          <a:prstGeom prst="rect">
            <a:avLst/>
          </a:prstGeom>
        </p:spPr>
      </p:pic>
    </p:spTree>
    <p:extLst>
      <p:ext uri="{BB962C8B-B14F-4D97-AF65-F5344CB8AC3E}">
        <p14:creationId xmlns:p14="http://schemas.microsoft.com/office/powerpoint/2010/main" val="224859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The Denver Principles</a:t>
            </a:r>
            <a:endParaRPr lang="en-US" b="1" dirty="0"/>
          </a:p>
        </p:txBody>
      </p:sp>
      <p:sp>
        <p:nvSpPr>
          <p:cNvPr id="3" name="Content Placeholder 2"/>
          <p:cNvSpPr>
            <a:spLocks noGrp="1"/>
          </p:cNvSpPr>
          <p:nvPr>
            <p:ph sz="quarter" idx="1"/>
          </p:nvPr>
        </p:nvSpPr>
        <p:spPr/>
        <p:txBody>
          <a:bodyPr>
            <a:normAutofit/>
          </a:bodyPr>
          <a:lstStyle/>
          <a:p>
            <a:pPr marL="0" indent="0" algn="ctr">
              <a:buNone/>
            </a:pPr>
            <a:r>
              <a:rPr lang="en-US" sz="2400" dirty="0" smtClean="0"/>
              <a:t>Recommendations for All People</a:t>
            </a:r>
          </a:p>
          <a:p>
            <a:pPr marL="0" indent="0">
              <a:buNone/>
            </a:pPr>
            <a:endParaRPr lang="en-US" sz="2400" dirty="0" smtClean="0"/>
          </a:p>
          <a:p>
            <a:pPr marL="457200" indent="-457200">
              <a:buFont typeface="+mj-lt"/>
              <a:buAutoNum type="arabicPeriod"/>
            </a:pPr>
            <a:r>
              <a:rPr lang="en-US" sz="2400" dirty="0" smtClean="0">
                <a:ea typeface="ＭＳ Ｐゴシック" charset="0"/>
                <a:cs typeface="ＭＳ Ｐゴシック" charset="0"/>
              </a:rPr>
              <a:t>Support </a:t>
            </a:r>
            <a:r>
              <a:rPr lang="en-US" sz="2400" dirty="0">
                <a:ea typeface="ＭＳ Ｐゴシック" charset="0"/>
                <a:cs typeface="ＭＳ Ｐゴシック" charset="0"/>
              </a:rPr>
              <a:t>us in our struggle against those who would fire us from our jobs, evict us from our homes, refuse to touch us or separate us from our loved ones, our community or our peers, since available evidence does not support the view that AIDS can be spread by casual, social </a:t>
            </a:r>
            <a:r>
              <a:rPr lang="en-US" sz="2400" dirty="0" smtClean="0">
                <a:ea typeface="ＭＳ Ｐゴシック" charset="0"/>
                <a:cs typeface="ＭＳ Ｐゴシック" charset="0"/>
              </a:rPr>
              <a:t>contact</a:t>
            </a:r>
            <a:endParaRPr lang="en-US" sz="2400" dirty="0">
              <a:ea typeface="ＭＳ Ｐゴシック" charset="0"/>
              <a:cs typeface="ＭＳ Ｐゴシック" charset="0"/>
            </a:endParaRPr>
          </a:p>
          <a:p>
            <a:pPr>
              <a:buFontTx/>
              <a:buNone/>
            </a:pPr>
            <a:endParaRPr lang="en-US" sz="2400" dirty="0">
              <a:ea typeface="ＭＳ Ｐゴシック" charset="0"/>
              <a:cs typeface="ＭＳ Ｐゴシック" charset="0"/>
            </a:endParaRPr>
          </a:p>
          <a:p>
            <a:pPr marL="457200" indent="-457200">
              <a:buFont typeface="+mj-lt"/>
              <a:buAutoNum type="arabicPeriod"/>
            </a:pPr>
            <a:r>
              <a:rPr lang="en-US" sz="2400" dirty="0" smtClean="0">
                <a:ea typeface="ＭＳ Ｐゴシック" charset="0"/>
                <a:cs typeface="ＭＳ Ｐゴシック" charset="0"/>
              </a:rPr>
              <a:t>Not </a:t>
            </a:r>
            <a:r>
              <a:rPr lang="en-US" sz="2400" dirty="0">
                <a:ea typeface="ＭＳ Ｐゴシック" charset="0"/>
                <a:cs typeface="ＭＳ Ｐゴシック" charset="0"/>
              </a:rPr>
              <a:t>scapegoat people with AIDS, blame us for </a:t>
            </a:r>
            <a:r>
              <a:rPr lang="en-US" sz="2400" dirty="0" smtClean="0">
                <a:ea typeface="ＭＳ Ｐゴシック" charset="0"/>
                <a:cs typeface="ＭＳ Ｐゴシック" charset="0"/>
              </a:rPr>
              <a:t>the epidemic </a:t>
            </a:r>
            <a:r>
              <a:rPr lang="en-US" sz="2400" dirty="0">
                <a:ea typeface="ＭＳ Ｐゴシック" charset="0"/>
                <a:cs typeface="ＭＳ Ｐゴシック" charset="0"/>
              </a:rPr>
              <a:t>or generalize about our </a:t>
            </a:r>
            <a:r>
              <a:rPr lang="en-US" sz="2400" dirty="0" smtClean="0">
                <a:ea typeface="ＭＳ Ｐゴシック" charset="0"/>
                <a:cs typeface="ＭＳ Ｐゴシック" charset="0"/>
              </a:rPr>
              <a:t>lifestyles</a:t>
            </a:r>
            <a:endParaRPr lang="en-US" sz="2400" dirty="0">
              <a:ea typeface="ＭＳ Ｐゴシック" charset="0"/>
              <a:cs typeface="ＭＳ Ｐゴシック" charset="0"/>
            </a:endParaRPr>
          </a:p>
          <a:p>
            <a:pPr marL="0" indent="0">
              <a:buNone/>
            </a:pPr>
            <a:endParaRPr lang="en-US" dirty="0"/>
          </a:p>
        </p:txBody>
      </p:sp>
      <p:pic>
        <p:nvPicPr>
          <p:cNvPr id="5" name="Picture 4" descr="photo-exhibition-OB2313-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325" y="228600"/>
            <a:ext cx="3025731" cy="1103502"/>
          </a:xfrm>
          <a:prstGeom prst="rect">
            <a:avLst/>
          </a:prstGeom>
        </p:spPr>
      </p:pic>
    </p:spTree>
    <p:extLst>
      <p:ext uri="{BB962C8B-B14F-4D97-AF65-F5344CB8AC3E}">
        <p14:creationId xmlns:p14="http://schemas.microsoft.com/office/powerpoint/2010/main" val="203082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The Denver </a:t>
            </a:r>
            <a:r>
              <a:rPr lang="en-US" b="1" dirty="0" smtClean="0"/>
              <a:t>Principles</a:t>
            </a:r>
            <a:endParaRPr lang="en-US" b="1" dirty="0"/>
          </a:p>
        </p:txBody>
      </p:sp>
      <p:sp>
        <p:nvSpPr>
          <p:cNvPr id="3" name="Content Placeholder 2"/>
          <p:cNvSpPr>
            <a:spLocks noGrp="1"/>
          </p:cNvSpPr>
          <p:nvPr>
            <p:ph sz="quarter" idx="1"/>
          </p:nvPr>
        </p:nvSpPr>
        <p:spPr/>
        <p:txBody>
          <a:bodyPr>
            <a:normAutofit fontScale="77500" lnSpcReduction="20000"/>
          </a:bodyPr>
          <a:lstStyle/>
          <a:p>
            <a:pPr marL="0" indent="0" algn="ctr">
              <a:buNone/>
            </a:pPr>
            <a:r>
              <a:rPr lang="en-US" sz="2600" dirty="0" smtClean="0"/>
              <a:t>Recommendations for People Living With AIDS</a:t>
            </a:r>
          </a:p>
          <a:p>
            <a:pPr marL="0" indent="0" algn="ctr">
              <a:buNone/>
            </a:pPr>
            <a:endParaRPr lang="en-US" sz="2600" dirty="0"/>
          </a:p>
          <a:p>
            <a:pPr marL="514350" indent="-514350">
              <a:buFont typeface="+mj-lt"/>
              <a:buAutoNum type="arabicPeriod"/>
            </a:pPr>
            <a:r>
              <a:rPr lang="en-US" sz="2600" dirty="0" smtClean="0">
                <a:ea typeface="ＭＳ Ｐゴシック" charset="0"/>
                <a:cs typeface="ＭＳ Ｐゴシック" charset="0"/>
              </a:rPr>
              <a:t>Form </a:t>
            </a:r>
            <a:r>
              <a:rPr lang="en-US" sz="2600" dirty="0">
                <a:ea typeface="ＭＳ Ｐゴシック" charset="0"/>
                <a:cs typeface="ＭＳ Ｐゴシック" charset="0"/>
              </a:rPr>
              <a:t>caucuses to choose their own representatives, to deal with the media, to choose their own agenda and to plan their own </a:t>
            </a:r>
            <a:r>
              <a:rPr lang="en-US" sz="2600" dirty="0" smtClean="0">
                <a:ea typeface="ＭＳ Ｐゴシック" charset="0"/>
                <a:cs typeface="ＭＳ Ｐゴシック" charset="0"/>
              </a:rPr>
              <a:t>strategies</a:t>
            </a:r>
            <a:endParaRPr lang="en-US" sz="2600" dirty="0">
              <a:ea typeface="ＭＳ Ｐゴシック" charset="0"/>
              <a:cs typeface="ＭＳ Ｐゴシック" charset="0"/>
            </a:endParaRPr>
          </a:p>
          <a:p>
            <a:endParaRPr lang="en-US" sz="2600" dirty="0">
              <a:ea typeface="ＭＳ Ｐゴシック" charset="0"/>
              <a:cs typeface="ＭＳ Ｐゴシック" charset="0"/>
            </a:endParaRPr>
          </a:p>
          <a:p>
            <a:pPr marL="514350" indent="-514350">
              <a:buFont typeface="+mj-lt"/>
              <a:buAutoNum type="arabicPeriod"/>
            </a:pPr>
            <a:r>
              <a:rPr lang="en-US" sz="2600" dirty="0" smtClean="0">
                <a:ea typeface="ＭＳ Ｐゴシック" charset="0"/>
                <a:cs typeface="ＭＳ Ｐゴシック" charset="0"/>
              </a:rPr>
              <a:t>Be </a:t>
            </a:r>
            <a:r>
              <a:rPr lang="en-US" sz="2600" dirty="0">
                <a:ea typeface="ＭＳ Ｐゴシック" charset="0"/>
                <a:cs typeface="ＭＳ Ｐゴシック" charset="0"/>
              </a:rPr>
              <a:t>involved at every level of decision-making and specifically serve on the boards of directors of provider </a:t>
            </a:r>
            <a:r>
              <a:rPr lang="en-US" sz="2600" dirty="0" smtClean="0">
                <a:ea typeface="ＭＳ Ｐゴシック" charset="0"/>
                <a:cs typeface="ＭＳ Ｐゴシック" charset="0"/>
              </a:rPr>
              <a:t>organizations</a:t>
            </a:r>
          </a:p>
          <a:p>
            <a:pPr>
              <a:buFontTx/>
              <a:buNone/>
            </a:pPr>
            <a:endParaRPr lang="en-US" sz="2600" dirty="0">
              <a:ea typeface="ＭＳ Ｐゴシック" charset="0"/>
              <a:cs typeface="ＭＳ Ｐゴシック" charset="0"/>
            </a:endParaRPr>
          </a:p>
          <a:p>
            <a:pPr marL="514350" indent="-514350">
              <a:buFont typeface="+mj-lt"/>
              <a:buAutoNum type="arabicPeriod"/>
            </a:pPr>
            <a:r>
              <a:rPr lang="en-US" sz="2600" dirty="0" smtClean="0">
                <a:ea typeface="ＭＳ Ｐゴシック" charset="0"/>
                <a:cs typeface="ＭＳ Ｐゴシック" charset="0"/>
              </a:rPr>
              <a:t>Be </a:t>
            </a:r>
            <a:r>
              <a:rPr lang="en-US" sz="2600" dirty="0">
                <a:ea typeface="ＭＳ Ｐゴシック" charset="0"/>
                <a:cs typeface="ＭＳ Ｐゴシック" charset="0"/>
              </a:rPr>
              <a:t>included in all AIDS forums with equal credibility as other participants, to share their own experiences and </a:t>
            </a:r>
            <a:r>
              <a:rPr lang="en-US" sz="2600" dirty="0" smtClean="0">
                <a:ea typeface="ＭＳ Ｐゴシック" charset="0"/>
                <a:cs typeface="ＭＳ Ｐゴシック" charset="0"/>
              </a:rPr>
              <a:t>knowledge </a:t>
            </a:r>
            <a:endParaRPr lang="en-US" sz="2600" dirty="0">
              <a:ea typeface="ＭＳ Ｐゴシック" charset="0"/>
              <a:cs typeface="ＭＳ Ｐゴシック" charset="0"/>
            </a:endParaRPr>
          </a:p>
          <a:p>
            <a:pPr>
              <a:buFontTx/>
              <a:buNone/>
            </a:pPr>
            <a:endParaRPr lang="en-US" sz="2600" dirty="0">
              <a:ea typeface="ＭＳ Ｐゴシック" charset="0"/>
              <a:cs typeface="ＭＳ Ｐゴシック" charset="0"/>
            </a:endParaRPr>
          </a:p>
          <a:p>
            <a:pPr marL="514350" indent="-514350">
              <a:buFont typeface="+mj-lt"/>
              <a:buAutoNum type="arabicPeriod"/>
            </a:pPr>
            <a:r>
              <a:rPr lang="en-US" sz="2600" dirty="0" smtClean="0">
                <a:ea typeface="ＭＳ Ｐゴシック" charset="0"/>
                <a:cs typeface="ＭＳ Ｐゴシック" charset="0"/>
              </a:rPr>
              <a:t>Substitute </a:t>
            </a:r>
            <a:r>
              <a:rPr lang="en-US" sz="2600" dirty="0">
                <a:ea typeface="ＭＳ Ｐゴシック" charset="0"/>
                <a:cs typeface="ＭＳ Ｐゴシック" charset="0"/>
              </a:rPr>
              <a:t>low-risk sexual behaviors for those which could endanger themselves or their partners; we feel people with AIDS have an ethical responsibility to inform their potential sexual partners of their health </a:t>
            </a:r>
            <a:r>
              <a:rPr lang="en-US" sz="2600" dirty="0" smtClean="0">
                <a:ea typeface="ＭＳ Ｐゴシック" charset="0"/>
                <a:cs typeface="ＭＳ Ｐゴシック" charset="0"/>
              </a:rPr>
              <a:t>status</a:t>
            </a:r>
            <a:endParaRPr lang="en-US" sz="2600" dirty="0">
              <a:ea typeface="ＭＳ Ｐゴシック" charset="0"/>
              <a:cs typeface="ＭＳ Ｐゴシック" charset="0"/>
            </a:endParaRPr>
          </a:p>
          <a:p>
            <a:pPr marL="0" indent="0">
              <a:buNone/>
            </a:pPr>
            <a:endParaRPr lang="en-US" dirty="0"/>
          </a:p>
        </p:txBody>
      </p:sp>
      <p:pic>
        <p:nvPicPr>
          <p:cNvPr id="5" name="Picture 4" descr="photo-exhibition-OB2313-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325" y="228600"/>
            <a:ext cx="3025731" cy="1103502"/>
          </a:xfrm>
          <a:prstGeom prst="rect">
            <a:avLst/>
          </a:prstGeom>
        </p:spPr>
      </p:pic>
    </p:spTree>
    <p:extLst>
      <p:ext uri="{BB962C8B-B14F-4D97-AF65-F5344CB8AC3E}">
        <p14:creationId xmlns:p14="http://schemas.microsoft.com/office/powerpoint/2010/main" val="958543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12091</TotalTime>
  <Words>1907</Words>
  <Application>Microsoft Macintosh PowerPoint</Application>
  <PresentationFormat>On-screen Show (4:3)</PresentationFormat>
  <Paragraphs>238</Paragraphs>
  <Slides>30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Calibri</vt:lpstr>
      <vt:lpstr>Cambria</vt:lpstr>
      <vt:lpstr>Georgia</vt:lpstr>
      <vt:lpstr>ＭＳ Ｐゴシック</vt:lpstr>
      <vt:lpstr>ＭＳ 明朝</vt:lpstr>
      <vt:lpstr>Times New Roman</vt:lpstr>
      <vt:lpstr>Verdana</vt:lpstr>
      <vt:lpstr>Wingdings</vt:lpstr>
      <vt:lpstr>Wingdings 2</vt:lpstr>
      <vt:lpstr>Arial</vt:lpstr>
      <vt:lpstr>Civic</vt:lpstr>
      <vt:lpstr>Using Policy Advocacy to Remove Barriers to Comprehensive HIV Prevention </vt:lpstr>
      <vt:lpstr>Objectives for Module 4</vt:lpstr>
      <vt:lpstr>What is Policy Advocacy?</vt:lpstr>
      <vt:lpstr>PowerPoint Presentation</vt:lpstr>
      <vt:lpstr>Key U.S. Policy Advocacy Victories in  HIV/AIDS History</vt:lpstr>
      <vt:lpstr>Key U.S. Policy Advocacy Victories in  HIV/AIDS History</vt:lpstr>
      <vt:lpstr>The Denver Principles (1983)</vt:lpstr>
      <vt:lpstr>The Denver Principles</vt:lpstr>
      <vt:lpstr>The Denver Principles</vt:lpstr>
      <vt:lpstr>The Denver Principles</vt:lpstr>
      <vt:lpstr>PowerPoint Presentation</vt:lpstr>
      <vt:lpstr>Getting Prepared for Policy Advocacy  (A Few Suggestions)</vt:lpstr>
      <vt:lpstr>Getting Informed</vt:lpstr>
      <vt:lpstr>Developing an Advocacy Agenda</vt:lpstr>
      <vt:lpstr>Developing and Prioritizing Policy Advocacy Objectives</vt:lpstr>
      <vt:lpstr>Raising Awareness vs. Policy Advocacy</vt:lpstr>
      <vt:lpstr>PowerPoint Presentation</vt:lpstr>
      <vt:lpstr>Power Mapping</vt:lpstr>
      <vt:lpstr>SMART Objectives</vt:lpstr>
      <vt:lpstr>Building an Advocacy Toolbox</vt:lpstr>
      <vt:lpstr>Voting</vt:lpstr>
      <vt:lpstr>Tips for Influencing Key Decision Makers</vt:lpstr>
      <vt:lpstr>Key Elements of Effective Communication</vt:lpstr>
      <vt:lpstr>Mobilizing Communities</vt:lpstr>
      <vt:lpstr>Community Mobilization: Ending the Epidemic in New York State</vt:lpstr>
      <vt:lpstr>Community Mobilization: Ending the Epidemic in New York State</vt:lpstr>
      <vt:lpstr>Key Points From Module 4</vt:lpstr>
      <vt:lpstr>Check Out Our Other HIV Prevention Policy Modules: </vt:lpstr>
      <vt:lpstr>For More Information About TAG and Our Work on HIV Prevention:</vt:lpstr>
      <vt:lpstr>PowerPoint Presentation</vt:lpstr>
    </vt:vector>
  </TitlesOfParts>
  <Company>Treatment Action Group</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Policy Advocacy to Remove Barriers to Comprehensive HIV Prevention </dc:title>
  <dc:creator>Jeremiah Johnson</dc:creator>
  <cp:lastModifiedBy>Tim Horn</cp:lastModifiedBy>
  <cp:revision>100</cp:revision>
  <dcterms:created xsi:type="dcterms:W3CDTF">2017-02-28T19:43:15Z</dcterms:created>
  <dcterms:modified xsi:type="dcterms:W3CDTF">2017-03-29T21:55:22Z</dcterms:modified>
</cp:coreProperties>
</file>