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7" r:id="rId2"/>
    <p:sldId id="273" r:id="rId3"/>
    <p:sldId id="258" r:id="rId4"/>
    <p:sldId id="263" r:id="rId5"/>
    <p:sldId id="264" r:id="rId6"/>
    <p:sldId id="265" r:id="rId7"/>
    <p:sldId id="266" r:id="rId8"/>
    <p:sldId id="285" r:id="rId9"/>
    <p:sldId id="291" r:id="rId10"/>
    <p:sldId id="292" r:id="rId11"/>
    <p:sldId id="288" r:id="rId12"/>
    <p:sldId id="282" r:id="rId13"/>
    <p:sldId id="281" r:id="rId14"/>
    <p:sldId id="286" r:id="rId15"/>
    <p:sldId id="268" r:id="rId16"/>
    <p:sldId id="276" r:id="rId17"/>
    <p:sldId id="278" r:id="rId18"/>
    <p:sldId id="277" r:id="rId19"/>
    <p:sldId id="290" r:id="rId20"/>
    <p:sldId id="284" r:id="rId21"/>
    <p:sldId id="293" r:id="rId22"/>
    <p:sldId id="294" r:id="rId23"/>
    <p:sldId id="29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Benzaca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4"/>
    <p:restoredTop sz="94597"/>
  </p:normalViewPr>
  <p:slideViewPr>
    <p:cSldViewPr snapToGrid="0" snapToObjects="1">
      <p:cViewPr>
        <p:scale>
          <a:sx n="97" d="100"/>
          <a:sy n="97" d="100"/>
        </p:scale>
        <p:origin x="720" y="26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E2EF6-7F69-A345-A26A-8F1D5DB16A2E}"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A433E-2D1D-F84E-90ED-2053087146AB}" type="slidenum">
              <a:rPr lang="en-US" smtClean="0"/>
              <a:t>‹#›</a:t>
            </a:fld>
            <a:endParaRPr lang="en-US"/>
          </a:p>
        </p:txBody>
      </p:sp>
    </p:spTree>
    <p:extLst>
      <p:ext uri="{BB962C8B-B14F-4D97-AF65-F5344CB8AC3E}">
        <p14:creationId xmlns:p14="http://schemas.microsoft.com/office/powerpoint/2010/main" val="28084813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Image source: </a:t>
            </a:r>
            <a:r>
              <a:rPr lang="en-US" sz="1200" i="0" dirty="0" err="1" smtClean="0"/>
              <a:t>A</a:t>
            </a:r>
            <a:r>
              <a:rPr lang="en-US" sz="1200" dirty="0" err="1" smtClean="0"/>
              <a:t>idsmap.com</a:t>
            </a:r>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1</a:t>
            </a:fld>
            <a:endParaRPr lang="en-US"/>
          </a:p>
        </p:txBody>
      </p:sp>
    </p:spTree>
    <p:extLst>
      <p:ext uri="{BB962C8B-B14F-4D97-AF65-F5344CB8AC3E}">
        <p14:creationId xmlns:p14="http://schemas.microsoft.com/office/powerpoint/2010/main" val="4217269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99A433E-2D1D-F84E-90ED-2053087146AB}" type="slidenum">
              <a:rPr lang="en-US" smtClean="0"/>
              <a:t>13</a:t>
            </a:fld>
            <a:endParaRPr lang="en-US"/>
          </a:p>
        </p:txBody>
      </p:sp>
    </p:spTree>
    <p:extLst>
      <p:ext uri="{BB962C8B-B14F-4D97-AF65-F5344CB8AC3E}">
        <p14:creationId xmlns:p14="http://schemas.microsoft.com/office/powerpoint/2010/main" val="3849337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E829E-B0BA-6648-8879-4427E07812F5}"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19457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(Photo: Getty Images/</a:t>
            </a:r>
            <a:r>
              <a:rPr lang="en-US" sz="1200" i="1" kern="1200" dirty="0" err="1" smtClean="0">
                <a:solidFill>
                  <a:schemeClr val="tx1"/>
                </a:solidFill>
                <a:latin typeface="+mn-lt"/>
                <a:ea typeface="+mn-ea"/>
                <a:cs typeface="+mn-cs"/>
              </a:rPr>
              <a:t>iStockphoto</a:t>
            </a:r>
            <a:r>
              <a:rPr lang="en-US" sz="1200" i="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15</a:t>
            </a:fld>
            <a:endParaRPr lang="en-US"/>
          </a:p>
        </p:txBody>
      </p:sp>
    </p:spTree>
    <p:extLst>
      <p:ext uri="{BB962C8B-B14F-4D97-AF65-F5344CB8AC3E}">
        <p14:creationId xmlns:p14="http://schemas.microsoft.com/office/powerpoint/2010/main" val="3011963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17</a:t>
            </a:fld>
            <a:endParaRPr lang="en-US"/>
          </a:p>
        </p:txBody>
      </p:sp>
    </p:spTree>
    <p:extLst>
      <p:ext uri="{BB962C8B-B14F-4D97-AF65-F5344CB8AC3E}">
        <p14:creationId xmlns:p14="http://schemas.microsoft.com/office/powerpoint/2010/main" val="40739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199A433E-2D1D-F84E-90ED-2053087146AB}" type="slidenum">
              <a:rPr lang="en-US" smtClean="0"/>
              <a:t>18</a:t>
            </a:fld>
            <a:endParaRPr lang="en-US"/>
          </a:p>
        </p:txBody>
      </p:sp>
    </p:spTree>
    <p:extLst>
      <p:ext uri="{BB962C8B-B14F-4D97-AF65-F5344CB8AC3E}">
        <p14:creationId xmlns:p14="http://schemas.microsoft.com/office/powerpoint/2010/main" val="309059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1E710A-98E8-2543-B8CD-E1156067D352}"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203177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3</a:t>
            </a:fld>
            <a:endParaRPr lang="en-US"/>
          </a:p>
        </p:txBody>
      </p:sp>
    </p:spTree>
    <p:extLst>
      <p:ext uri="{BB962C8B-B14F-4D97-AF65-F5344CB8AC3E}">
        <p14:creationId xmlns:p14="http://schemas.microsoft.com/office/powerpoint/2010/main" val="70287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99A433E-2D1D-F84E-90ED-2053087146AB}" type="slidenum">
              <a:rPr lang="en-US" smtClean="0"/>
              <a:t>4</a:t>
            </a:fld>
            <a:endParaRPr lang="en-US"/>
          </a:p>
        </p:txBody>
      </p:sp>
    </p:spTree>
    <p:extLst>
      <p:ext uri="{BB962C8B-B14F-4D97-AF65-F5344CB8AC3E}">
        <p14:creationId xmlns:p14="http://schemas.microsoft.com/office/powerpoint/2010/main" val="206506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5</a:t>
            </a:fld>
            <a:endParaRPr lang="en-US"/>
          </a:p>
        </p:txBody>
      </p:sp>
    </p:spTree>
    <p:extLst>
      <p:ext uri="{BB962C8B-B14F-4D97-AF65-F5344CB8AC3E}">
        <p14:creationId xmlns:p14="http://schemas.microsoft.com/office/powerpoint/2010/main" val="1735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6</a:t>
            </a:fld>
            <a:endParaRPr lang="en-US"/>
          </a:p>
        </p:txBody>
      </p:sp>
    </p:spTree>
    <p:extLst>
      <p:ext uri="{BB962C8B-B14F-4D97-AF65-F5344CB8AC3E}">
        <p14:creationId xmlns:p14="http://schemas.microsoft.com/office/powerpoint/2010/main" val="59044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E829E-B0BA-6648-8879-4427E07812F5}"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91313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8</a:t>
            </a:fld>
            <a:endParaRPr lang="en-US"/>
          </a:p>
        </p:txBody>
      </p:sp>
    </p:spTree>
    <p:extLst>
      <p:ext uri="{BB962C8B-B14F-4D97-AF65-F5344CB8AC3E}">
        <p14:creationId xmlns:p14="http://schemas.microsoft.com/office/powerpoint/2010/main" val="121466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10</a:t>
            </a:fld>
            <a:endParaRPr lang="en-US"/>
          </a:p>
        </p:txBody>
      </p:sp>
    </p:spTree>
    <p:extLst>
      <p:ext uri="{BB962C8B-B14F-4D97-AF65-F5344CB8AC3E}">
        <p14:creationId xmlns:p14="http://schemas.microsoft.com/office/powerpoint/2010/main" val="424357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A433E-2D1D-F84E-90ED-2053087146AB}" type="slidenum">
              <a:rPr lang="en-US" smtClean="0"/>
              <a:t>12</a:t>
            </a:fld>
            <a:endParaRPr lang="en-US"/>
          </a:p>
        </p:txBody>
      </p:sp>
    </p:spTree>
    <p:extLst>
      <p:ext uri="{BB962C8B-B14F-4D97-AF65-F5344CB8AC3E}">
        <p14:creationId xmlns:p14="http://schemas.microsoft.com/office/powerpoint/2010/main" val="357448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17" name="Footer Placeholder 16"/>
          <p:cNvSpPr>
            <a:spLocks noGrp="1"/>
          </p:cNvSpPr>
          <p:nvPr>
            <p:ph type="ftr" sz="quarter" idx="11"/>
          </p:nvPr>
        </p:nvSpPr>
        <p:spPr/>
        <p:txBody>
          <a:bodyPr/>
          <a:lstStyle/>
          <a:p>
            <a:endParaRPr lang="en-US" dirty="0">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2046145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14839972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404627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4664037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endParaRPr lang="en-US" dirty="0">
              <a:latin typeface="Georgia"/>
            </a:endParaRPr>
          </a:p>
        </p:txBody>
      </p:sp>
      <p:sp>
        <p:nvSpPr>
          <p:cNvPr id="4" name="Date Placeholder 3"/>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3887171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p:txBody>
          <a:bodyPr/>
          <a:lstStyle/>
          <a:p>
            <a:endParaRPr lang="en-US" dirty="0">
              <a:latin typeface="Georgia"/>
            </a:endParaRPr>
          </a:p>
        </p:txBody>
      </p:sp>
      <p:sp>
        <p:nvSpPr>
          <p:cNvPr id="7" name="Slide Number Placeholder 6"/>
          <p:cNvSpPr>
            <a:spLocks noGrp="1"/>
          </p:cNvSpPr>
          <p:nvPr>
            <p:ph type="sldNum" sz="quarter" idx="12"/>
          </p:nvPr>
        </p:nvSpPr>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0969267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endParaRPr lang="en-US" dirty="0">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21143285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4" name="Footer Placeholder 3"/>
          <p:cNvSpPr>
            <a:spLocks noGrp="1"/>
          </p:cNvSpPr>
          <p:nvPr>
            <p:ph type="ftr" sz="quarter" idx="11"/>
          </p:nvPr>
        </p:nvSpPr>
        <p:spPr/>
        <p:txBody>
          <a:bodyPr/>
          <a:lstStyle/>
          <a:p>
            <a:endParaRPr lang="en-US" dirty="0">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Tree>
    <p:extLst>
      <p:ext uri="{BB962C8B-B14F-4D97-AF65-F5344CB8AC3E}">
        <p14:creationId xmlns:p14="http://schemas.microsoft.com/office/powerpoint/2010/main" val="4595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11"/>
          </p:nvPr>
        </p:nvSpPr>
        <p:spPr/>
        <p:txBody>
          <a:bodyPr/>
          <a:lstStyle/>
          <a:p>
            <a:endParaRPr lang="en-US" dirty="0">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226B92E-B274-FD45-9A16-E0999BBB0F50}" type="slidenum">
              <a:rPr lang="en-US" smtClean="0">
                <a:latin typeface="Georgia"/>
              </a:rPr>
              <a:pPr/>
              <a:t>‹#›</a:t>
            </a:fld>
            <a:endParaRPr lang="en-US" dirty="0">
              <a:latin typeface="Georgia"/>
            </a:endParaRPr>
          </a:p>
        </p:txBody>
      </p:sp>
    </p:spTree>
    <p:extLst>
      <p:ext uri="{BB962C8B-B14F-4D97-AF65-F5344CB8AC3E}">
        <p14:creationId xmlns:p14="http://schemas.microsoft.com/office/powerpoint/2010/main" val="2035394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endParaRPr lang="en-US" dirty="0">
              <a:latin typeface="Georgia"/>
            </a:endParaRPr>
          </a:p>
        </p:txBody>
      </p:sp>
    </p:spTree>
    <p:extLst>
      <p:ext uri="{BB962C8B-B14F-4D97-AF65-F5344CB8AC3E}">
        <p14:creationId xmlns:p14="http://schemas.microsoft.com/office/powerpoint/2010/main" val="12415748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85EA4DDF-E463-1542-9D62-A2E926FD9FEB}" type="datetimeFigureOut">
              <a:rPr lang="en-US" smtClean="0">
                <a:latin typeface="Georgia"/>
              </a:rPr>
              <a:pPr/>
              <a:t>3/29/17</a:t>
            </a:fld>
            <a:endParaRPr lang="en-US" dirty="0">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endParaRPr lang="en-US" dirty="0">
              <a:latin typeface="Georgia"/>
            </a:endParaRPr>
          </a:p>
        </p:txBody>
      </p:sp>
    </p:spTree>
    <p:extLst>
      <p:ext uri="{BB962C8B-B14F-4D97-AF65-F5344CB8AC3E}">
        <p14:creationId xmlns:p14="http://schemas.microsoft.com/office/powerpoint/2010/main" val="1492475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5EA4DDF-E463-1542-9D62-A2E926FD9FEB}" type="datetimeFigureOut">
              <a:rPr lang="en-US" smtClean="0">
                <a:latin typeface="Georgia"/>
              </a:rPr>
              <a:pPr/>
              <a:t>3/29/17</a:t>
            </a:fld>
            <a:endParaRPr lang="en-US" dirty="0">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226B92E-B274-FD45-9A16-E0999BBB0F50}" type="slidenum">
              <a:rPr lang="en-US" smtClean="0">
                <a:solidFill>
                  <a:srgbClr val="8CADAE">
                    <a:shade val="75000"/>
                  </a:srgbClr>
                </a:solidFill>
                <a:latin typeface="Georgia"/>
              </a:rPr>
              <a:pPr/>
              <a:t>‹#›</a:t>
            </a:fld>
            <a:endParaRPr lang="en-US" dirty="0">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557130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hiv/funding/" TargetMode="External"/><Relationship Id="rId4" Type="http://schemas.openxmlformats.org/officeDocument/2006/relationships/hyperlink" Target="https://www.cdc.gov/hiv/funding/announcements/ps12-1201/factsheet.html" TargetMode="External"/><Relationship Id="rId5"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reatmentactiongroup.org" TargetMode="External"/><Relationship Id="rId4" Type="http://schemas.openxmlformats.org/officeDocument/2006/relationships/hyperlink" Target="mailto:jeremiah.johnson@treatmentactiongroup.org" TargetMode="External"/><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cdc.gov/nchhstp/socialdeterminants/definitions.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000" dirty="0" smtClean="0"/>
              <a:t>A discussion on Structural </a:t>
            </a:r>
            <a:r>
              <a:rPr lang="en-US" sz="2000" dirty="0"/>
              <a:t>and Social Determinants of Health</a:t>
            </a:r>
          </a:p>
          <a:p>
            <a:endParaRPr lang="en-US" b="0" dirty="0"/>
          </a:p>
        </p:txBody>
      </p:sp>
      <p:sp>
        <p:nvSpPr>
          <p:cNvPr id="2" name="Title 1"/>
          <p:cNvSpPr>
            <a:spLocks noGrp="1"/>
          </p:cNvSpPr>
          <p:nvPr>
            <p:ph type="ctrTitle"/>
          </p:nvPr>
        </p:nvSpPr>
        <p:spPr/>
        <p:txBody>
          <a:bodyPr/>
          <a:lstStyle/>
          <a:p>
            <a:r>
              <a:rPr lang="en-US" b="1" dirty="0" smtClean="0"/>
              <a:t>Why Is HIV Still a Problem?</a:t>
            </a:r>
            <a:endParaRPr lang="en-US" b="1" dirty="0"/>
          </a:p>
        </p:txBody>
      </p:sp>
      <p:pic>
        <p:nvPicPr>
          <p:cNvPr id="4" name="Picture 3" descr="209_barriers_to_care.png"/>
          <p:cNvPicPr>
            <a:picLocks noChangeAspect="1"/>
          </p:cNvPicPr>
          <p:nvPr/>
        </p:nvPicPr>
        <p:blipFill>
          <a:blip r:embed="rId3">
            <a:extLst>
              <a:ext uri="{BEBA8EAE-BF5A-486C-A8C5-ECC9F3942E4B}">
                <a14:imgProps xmlns:a14="http://schemas.microsoft.com/office/drawing/2010/main">
                  <a14:imgLayer r:embed="rId4">
                    <a14:imgEffect>
                      <a14:backgroundRemoval t="2198" b="97802" l="5440" r="95855">
                        <a14:backgroundMark x1="35751" y1="68498" x2="30311" y2="68132"/>
                      </a14:backgroundRemoval>
                    </a14:imgEffect>
                    <a14:imgEffect>
                      <a14:colorTemperature colorTemp="4980"/>
                    </a14:imgEffect>
                    <a14:imgEffect>
                      <a14:saturation sat="132000"/>
                    </a14:imgEffect>
                  </a14:imgLayer>
                </a14:imgProps>
              </a:ext>
              <a:ext uri="{28A0092B-C50C-407E-A947-70E740481C1C}">
                <a14:useLocalDpi xmlns:a14="http://schemas.microsoft.com/office/drawing/2010/main" val="0"/>
              </a:ext>
            </a:extLst>
          </a:blip>
          <a:stretch>
            <a:fillRect/>
          </a:stretch>
        </p:blipFill>
        <p:spPr>
          <a:xfrm>
            <a:off x="2828960" y="3700630"/>
            <a:ext cx="3527576" cy="2494892"/>
          </a:xfrm>
          <a:prstGeom prst="rect">
            <a:avLst/>
          </a:prstGeom>
        </p:spPr>
      </p:pic>
    </p:spTree>
    <p:extLst>
      <p:ext uri="{BB962C8B-B14F-4D97-AF65-F5344CB8AC3E}">
        <p14:creationId xmlns:p14="http://schemas.microsoft.com/office/powerpoint/2010/main" val="102646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a:t>
            </a:r>
            <a:r>
              <a:rPr lang="en-US" b="1" dirty="0"/>
              <a:t>N</a:t>
            </a:r>
            <a:r>
              <a:rPr lang="en-US" b="1" dirty="0" smtClean="0"/>
              <a:t>eed </a:t>
            </a:r>
            <a:r>
              <a:rPr lang="en-US" b="1" dirty="0"/>
              <a:t>M</a:t>
            </a:r>
            <a:r>
              <a:rPr lang="en-US" b="1" dirty="0" smtClean="0"/>
              <a:t>ultilevel </a:t>
            </a:r>
            <a:r>
              <a:rPr lang="en-US" b="1" dirty="0"/>
              <a:t>I</a:t>
            </a:r>
            <a:r>
              <a:rPr lang="en-US" b="1" dirty="0" smtClean="0"/>
              <a:t>nterventions</a:t>
            </a:r>
            <a:endParaRPr lang="en-US" b="1" dirty="0"/>
          </a:p>
        </p:txBody>
      </p:sp>
      <p:sp>
        <p:nvSpPr>
          <p:cNvPr id="3" name="Content Placeholder 2"/>
          <p:cNvSpPr>
            <a:spLocks noGrp="1"/>
          </p:cNvSpPr>
          <p:nvPr>
            <p:ph sz="quarter" idx="1"/>
          </p:nvPr>
        </p:nvSpPr>
        <p:spPr/>
        <p:txBody>
          <a:bodyPr>
            <a:normAutofit fontScale="85000" lnSpcReduction="10000"/>
          </a:bodyPr>
          <a:lstStyle/>
          <a:p>
            <a:r>
              <a:rPr lang="en-US" dirty="0" smtClean="0"/>
              <a:t>Example: getting someone to the gym</a:t>
            </a:r>
          </a:p>
          <a:p>
            <a:r>
              <a:rPr lang="en-US" dirty="0" smtClean="0"/>
              <a:t>Individual</a:t>
            </a:r>
          </a:p>
          <a:p>
            <a:pPr lvl="1"/>
            <a:r>
              <a:rPr lang="en-US" dirty="0" smtClean="0"/>
              <a:t>Positive messaging campaigns</a:t>
            </a:r>
          </a:p>
          <a:p>
            <a:r>
              <a:rPr lang="en-US" dirty="0" smtClean="0"/>
              <a:t>Structural</a:t>
            </a:r>
          </a:p>
          <a:p>
            <a:pPr lvl="1"/>
            <a:r>
              <a:rPr lang="en-US" dirty="0" smtClean="0"/>
              <a:t>Extend gym hours</a:t>
            </a:r>
          </a:p>
          <a:p>
            <a:pPr lvl="1"/>
            <a:r>
              <a:rPr lang="en-US" dirty="0" smtClean="0"/>
              <a:t>Open a gym closer to their home</a:t>
            </a:r>
          </a:p>
          <a:p>
            <a:r>
              <a:rPr lang="en-US" dirty="0" smtClean="0"/>
              <a:t>Social</a:t>
            </a:r>
          </a:p>
          <a:p>
            <a:pPr lvl="1"/>
            <a:r>
              <a:rPr lang="en-US" dirty="0" smtClean="0"/>
              <a:t>Teach them strategies to handle uncomfortable social situations (e.g., work out with a friend)</a:t>
            </a:r>
          </a:p>
          <a:p>
            <a:pPr lvl="1"/>
            <a:r>
              <a:rPr lang="en-US" dirty="0" smtClean="0"/>
              <a:t>Give gym staff the training/resources they need to be more welcoming</a:t>
            </a:r>
          </a:p>
          <a:p>
            <a:r>
              <a:rPr lang="en-US" dirty="0" smtClean="0"/>
              <a:t>Other personal needs</a:t>
            </a:r>
          </a:p>
          <a:p>
            <a:pPr lvl="1"/>
            <a:r>
              <a:rPr lang="en-US" dirty="0" smtClean="0"/>
              <a:t>Help link them to good health insurance that also covers mental health</a:t>
            </a:r>
          </a:p>
          <a:p>
            <a:pPr lvl="1"/>
            <a:r>
              <a:rPr lang="en-US" dirty="0" smtClean="0"/>
              <a:t>Improve their income and access to resources</a:t>
            </a:r>
          </a:p>
          <a:p>
            <a:endParaRPr lang="en-US" dirty="0"/>
          </a:p>
        </p:txBody>
      </p:sp>
      <p:pic>
        <p:nvPicPr>
          <p:cNvPr id="4" name="Picture 3" descr="Russian-Matroshka_no_b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9292" y="1527048"/>
            <a:ext cx="2746380" cy="2197104"/>
          </a:xfrm>
          <a:prstGeom prst="rect">
            <a:avLst/>
          </a:prstGeom>
        </p:spPr>
      </p:pic>
      <p:sp>
        <p:nvSpPr>
          <p:cNvPr id="5" name="Rectangle 4"/>
          <p:cNvSpPr/>
          <p:nvPr/>
        </p:nvSpPr>
        <p:spPr>
          <a:xfrm>
            <a:off x="6143010" y="6368504"/>
            <a:ext cx="5366980" cy="338554"/>
          </a:xfrm>
          <a:prstGeom prst="rect">
            <a:avLst/>
          </a:prstGeom>
        </p:spPr>
        <p:txBody>
          <a:bodyPr wrap="square">
            <a:spAutoFit/>
          </a:bodyPr>
          <a:lstStyle/>
          <a:p>
            <a:r>
              <a:rPr lang="en-US" sz="1600" i="1" dirty="0"/>
              <a:t>Image source: </a:t>
            </a:r>
            <a:r>
              <a:rPr lang="en-US" sz="1600" dirty="0" err="1"/>
              <a:t>W</a:t>
            </a:r>
            <a:r>
              <a:rPr lang="en-US" sz="1600" dirty="0" err="1" smtClean="0"/>
              <a:t>iktionary.org</a:t>
            </a:r>
            <a:endParaRPr lang="en-US" sz="1600" dirty="0"/>
          </a:p>
        </p:txBody>
      </p:sp>
    </p:spTree>
    <p:extLst>
      <p:ext uri="{BB962C8B-B14F-4D97-AF65-F5344CB8AC3E}">
        <p14:creationId xmlns:p14="http://schemas.microsoft.com/office/powerpoint/2010/main" val="109518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5400" dirty="0" smtClean="0"/>
              <a:t>What are some common structural and social barriers to</a:t>
            </a:r>
          </a:p>
          <a:p>
            <a:pPr marL="0" indent="0" algn="ctr">
              <a:buNone/>
            </a:pPr>
            <a:r>
              <a:rPr lang="en-US" sz="5400" dirty="0" smtClean="0">
                <a:solidFill>
                  <a:srgbClr val="FF0000"/>
                </a:solidFill>
              </a:rPr>
              <a:t>HIV PREVENTION</a:t>
            </a:r>
            <a:r>
              <a:rPr lang="en-US" sz="5400" dirty="0" smtClean="0"/>
              <a:t>?</a:t>
            </a:r>
          </a:p>
          <a:p>
            <a:pPr marL="0" indent="0" algn="ctr">
              <a:buNone/>
            </a:pPr>
            <a:endParaRPr lang="en-US" sz="3600" dirty="0"/>
          </a:p>
        </p:txBody>
      </p:sp>
    </p:spTree>
    <p:extLst>
      <p:ext uri="{BB962C8B-B14F-4D97-AF65-F5344CB8AC3E}">
        <p14:creationId xmlns:p14="http://schemas.microsoft.com/office/powerpoint/2010/main" val="2015384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62304"/>
            <a:ext cx="8534400" cy="758952"/>
          </a:xfrm>
        </p:spPr>
        <p:txBody>
          <a:bodyPr>
            <a:normAutofit fontScale="90000"/>
          </a:bodyPr>
          <a:lstStyle/>
          <a:p>
            <a:r>
              <a:rPr lang="en-US" b="1" dirty="0" smtClean="0"/>
              <a:t>Examples of Major Structural Barriers to HIV Prevention Services</a:t>
            </a:r>
            <a:endParaRPr lang="en-US" b="1" dirty="0"/>
          </a:p>
        </p:txBody>
      </p:sp>
      <p:sp>
        <p:nvSpPr>
          <p:cNvPr id="3" name="Content Placeholder 2"/>
          <p:cNvSpPr>
            <a:spLocks noGrp="1"/>
          </p:cNvSpPr>
          <p:nvPr>
            <p:ph sz="quarter" idx="1"/>
          </p:nvPr>
        </p:nvSpPr>
        <p:spPr/>
        <p:txBody>
          <a:bodyPr>
            <a:normAutofit/>
          </a:bodyPr>
          <a:lstStyle/>
          <a:p>
            <a:r>
              <a:rPr lang="en-US" dirty="0" smtClean="0"/>
              <a:t>Housing</a:t>
            </a:r>
          </a:p>
          <a:p>
            <a:r>
              <a:rPr lang="en-US" dirty="0" smtClean="0"/>
              <a:t>Transportation</a:t>
            </a:r>
          </a:p>
          <a:p>
            <a:r>
              <a:rPr lang="en-US" dirty="0" smtClean="0"/>
              <a:t>Employment </a:t>
            </a:r>
          </a:p>
          <a:p>
            <a:r>
              <a:rPr lang="en-US" dirty="0" smtClean="0"/>
              <a:t>Healthcare coverage and complex systems </a:t>
            </a:r>
          </a:p>
          <a:p>
            <a:r>
              <a:rPr lang="en-US" dirty="0" smtClean="0"/>
              <a:t>Access to adequately trained healthcare providers</a:t>
            </a:r>
          </a:p>
          <a:p>
            <a:r>
              <a:rPr lang="en-US" dirty="0" smtClean="0"/>
              <a:t>System-wide barriers to comprehensive education on HIV, sex, and drug use</a:t>
            </a:r>
          </a:p>
          <a:p>
            <a:pPr lvl="1"/>
            <a:r>
              <a:rPr lang="en-US" dirty="0" smtClean="0"/>
              <a:t>Declining media coverage/inaccurate media coverage</a:t>
            </a:r>
          </a:p>
          <a:p>
            <a:pPr lvl="1"/>
            <a:r>
              <a:rPr lang="en-US" dirty="0" smtClean="0"/>
              <a:t>Fewer schools teaching sexual education</a:t>
            </a:r>
          </a:p>
          <a:p>
            <a:endParaRPr lang="en-US" dirty="0"/>
          </a:p>
        </p:txBody>
      </p:sp>
      <p:pic>
        <p:nvPicPr>
          <p:cNvPr id="5" name="Picture 4" descr="maz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0575" y="871807"/>
            <a:ext cx="3115577" cy="1968006"/>
          </a:xfrm>
          <a:prstGeom prst="rect">
            <a:avLst/>
          </a:prstGeom>
        </p:spPr>
      </p:pic>
      <p:sp>
        <p:nvSpPr>
          <p:cNvPr id="4" name="Rectangle 3"/>
          <p:cNvSpPr/>
          <p:nvPr/>
        </p:nvSpPr>
        <p:spPr>
          <a:xfrm>
            <a:off x="5595599" y="6378453"/>
            <a:ext cx="4572000" cy="338554"/>
          </a:xfrm>
          <a:prstGeom prst="rect">
            <a:avLst/>
          </a:prstGeom>
        </p:spPr>
        <p:txBody>
          <a:bodyPr>
            <a:spAutoFit/>
          </a:bodyPr>
          <a:lstStyle/>
          <a:p>
            <a:r>
              <a:rPr lang="en-US" sz="1600" i="1" dirty="0"/>
              <a:t>Image source: </a:t>
            </a:r>
            <a:r>
              <a:rPr lang="en-US" sz="1600" dirty="0" err="1" smtClean="0"/>
              <a:t>healthjournalism.org</a:t>
            </a:r>
            <a:r>
              <a:rPr lang="en-US" sz="1600" dirty="0" smtClean="0"/>
              <a:t> </a:t>
            </a:r>
            <a:endParaRPr lang="en-US" sz="1600" dirty="0"/>
          </a:p>
        </p:txBody>
      </p:sp>
    </p:spTree>
    <p:extLst>
      <p:ext uri="{BB962C8B-B14F-4D97-AF65-F5344CB8AC3E}">
        <p14:creationId xmlns:p14="http://schemas.microsoft.com/office/powerpoint/2010/main" val="43364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 of Social Barriers</a:t>
            </a:r>
            <a:endParaRPr lang="en-US" b="1" dirty="0"/>
          </a:p>
        </p:txBody>
      </p:sp>
      <p:sp>
        <p:nvSpPr>
          <p:cNvPr id="3" name="Content Placeholder 2"/>
          <p:cNvSpPr>
            <a:spLocks noGrp="1"/>
          </p:cNvSpPr>
          <p:nvPr>
            <p:ph sz="quarter" idx="1"/>
          </p:nvPr>
        </p:nvSpPr>
        <p:spPr/>
        <p:txBody>
          <a:bodyPr/>
          <a:lstStyle/>
          <a:p>
            <a:r>
              <a:rPr lang="en-US" dirty="0" smtClean="0"/>
              <a:t>HIV-specific stigma</a:t>
            </a:r>
          </a:p>
          <a:p>
            <a:r>
              <a:rPr lang="en-US" dirty="0" smtClean="0"/>
              <a:t>Sex negativity</a:t>
            </a:r>
          </a:p>
          <a:p>
            <a:r>
              <a:rPr lang="en-US" dirty="0" smtClean="0"/>
              <a:t>Drug-related stigma</a:t>
            </a:r>
          </a:p>
          <a:p>
            <a:r>
              <a:rPr lang="en-US" dirty="0" smtClean="0"/>
              <a:t>Stigma associated with different </a:t>
            </a:r>
          </a:p>
          <a:p>
            <a:pPr marL="0" indent="0">
              <a:buNone/>
            </a:pPr>
            <a:r>
              <a:rPr lang="en-US" dirty="0"/>
              <a:t> </a:t>
            </a:r>
            <a:r>
              <a:rPr lang="en-US" dirty="0" smtClean="0"/>
              <a:t>  personal characteristics (RACISM, </a:t>
            </a:r>
          </a:p>
          <a:p>
            <a:pPr marL="0" indent="0">
              <a:buNone/>
            </a:pPr>
            <a:r>
              <a:rPr lang="en-US" dirty="0"/>
              <a:t> </a:t>
            </a:r>
            <a:r>
              <a:rPr lang="en-US" dirty="0" smtClean="0"/>
              <a:t>  misogyny, </a:t>
            </a:r>
            <a:r>
              <a:rPr lang="en-US" dirty="0" err="1" smtClean="0"/>
              <a:t>transphobia</a:t>
            </a:r>
            <a:r>
              <a:rPr lang="en-US" dirty="0" smtClean="0"/>
              <a:t>, etc.)</a:t>
            </a:r>
          </a:p>
        </p:txBody>
      </p:sp>
      <p:pic>
        <p:nvPicPr>
          <p:cNvPr id="5" name="Picture 4" descr="Workplace-discrimina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277" y="1397000"/>
            <a:ext cx="2968625" cy="4007644"/>
          </a:xfrm>
          <a:prstGeom prst="rect">
            <a:avLst/>
          </a:prstGeom>
        </p:spPr>
      </p:pic>
      <p:sp>
        <p:nvSpPr>
          <p:cNvPr id="6" name="Rectangle 5"/>
          <p:cNvSpPr/>
          <p:nvPr/>
        </p:nvSpPr>
        <p:spPr>
          <a:xfrm>
            <a:off x="5563147" y="6371709"/>
            <a:ext cx="3558755" cy="338554"/>
          </a:xfrm>
          <a:prstGeom prst="rect">
            <a:avLst/>
          </a:prstGeom>
        </p:spPr>
        <p:txBody>
          <a:bodyPr wrap="none">
            <a:spAutoFit/>
          </a:bodyPr>
          <a:lstStyle/>
          <a:p>
            <a:r>
              <a:rPr lang="en-US" sz="1600" i="1" dirty="0"/>
              <a:t>Image Source: </a:t>
            </a:r>
            <a:r>
              <a:rPr lang="en-US" sz="1600" dirty="0" err="1"/>
              <a:t>covenanthousebc.org</a:t>
            </a:r>
            <a:endParaRPr lang="en-US" sz="1600" i="1" dirty="0"/>
          </a:p>
        </p:txBody>
      </p:sp>
    </p:spTree>
    <p:extLst>
      <p:ext uri="{BB962C8B-B14F-4D97-AF65-F5344CB8AC3E}">
        <p14:creationId xmlns:p14="http://schemas.microsoft.com/office/powerpoint/2010/main" val="256280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Accepting the Limitations of Individual Autonomy</a:t>
            </a:r>
            <a:endParaRPr lang="en-US" sz="2800" b="1" dirty="0"/>
          </a:p>
        </p:txBody>
      </p:sp>
      <p:sp>
        <p:nvSpPr>
          <p:cNvPr id="3" name="Content Placeholder 2"/>
          <p:cNvSpPr>
            <a:spLocks noGrp="1"/>
          </p:cNvSpPr>
          <p:nvPr>
            <p:ph sz="quarter" idx="1"/>
          </p:nvPr>
        </p:nvSpPr>
        <p:spPr/>
        <p:txBody>
          <a:bodyPr>
            <a:normAutofit lnSpcReduction="10000"/>
          </a:bodyPr>
          <a:lstStyle/>
          <a:p>
            <a:r>
              <a:rPr lang="en-US" dirty="0" smtClean="0"/>
              <a:t>Even with all our individual/community creativity and determination, individuals alone cannot easily overcome:</a:t>
            </a:r>
          </a:p>
          <a:p>
            <a:pPr lvl="1"/>
            <a:r>
              <a:rPr lang="en-US" dirty="0" smtClean="0"/>
              <a:t>So little money spent on prevention (only 3% of domestic HIV/AIDS budget)</a:t>
            </a:r>
          </a:p>
          <a:p>
            <a:pPr lvl="1"/>
            <a:r>
              <a:rPr lang="en-US" dirty="0" smtClean="0"/>
              <a:t>Lack of comprehensive (LGBT) sex education for youth</a:t>
            </a:r>
          </a:p>
          <a:p>
            <a:pPr lvl="1"/>
            <a:r>
              <a:rPr lang="en-US" dirty="0" smtClean="0"/>
              <a:t>Complicated, uncomfortable, inaccessible health care systems</a:t>
            </a:r>
          </a:p>
          <a:p>
            <a:pPr lvl="1"/>
            <a:r>
              <a:rPr lang="en-US" dirty="0" smtClean="0"/>
              <a:t>Inadequate support for mental health, housing, jobs, etc. </a:t>
            </a:r>
          </a:p>
          <a:p>
            <a:pPr lvl="1"/>
            <a:r>
              <a:rPr lang="en-US" dirty="0"/>
              <a:t>M</a:t>
            </a:r>
            <a:r>
              <a:rPr lang="en-US" dirty="0" smtClean="0"/>
              <a:t>any forms of sex, drug, HIV </a:t>
            </a:r>
            <a:r>
              <a:rPr lang="en-US" dirty="0" smtClean="0"/>
              <a:t>stigma </a:t>
            </a:r>
            <a:r>
              <a:rPr lang="en-US" dirty="0" smtClean="0"/>
              <a:t>that exist</a:t>
            </a:r>
          </a:p>
          <a:p>
            <a:r>
              <a:rPr lang="en-US" dirty="0" smtClean="0">
                <a:solidFill>
                  <a:srgbClr val="FF0000"/>
                </a:solidFill>
              </a:rPr>
              <a:t>We have to keep fighting to end structural and social barriers</a:t>
            </a:r>
          </a:p>
        </p:txBody>
      </p:sp>
    </p:spTree>
    <p:extLst>
      <p:ext uri="{BB962C8B-B14F-4D97-AF65-F5344CB8AC3E}">
        <p14:creationId xmlns:p14="http://schemas.microsoft.com/office/powerpoint/2010/main" val="3215755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HIV Prevention Example: Syringe Access</a:t>
            </a:r>
            <a:endParaRPr lang="en-US" b="1" dirty="0"/>
          </a:p>
        </p:txBody>
      </p:sp>
      <p:sp>
        <p:nvSpPr>
          <p:cNvPr id="3" name="Content Placeholder 2"/>
          <p:cNvSpPr>
            <a:spLocks noGrp="1"/>
          </p:cNvSpPr>
          <p:nvPr>
            <p:ph sz="quarter" idx="1"/>
          </p:nvPr>
        </p:nvSpPr>
        <p:spPr/>
        <p:txBody>
          <a:bodyPr/>
          <a:lstStyle/>
          <a:p>
            <a:r>
              <a:rPr lang="en-US" dirty="0" smtClean="0"/>
              <a:t>Individual</a:t>
            </a:r>
          </a:p>
          <a:p>
            <a:pPr lvl="1"/>
            <a:r>
              <a:rPr lang="en-US" dirty="0" smtClean="0"/>
              <a:t>Educational campaigns</a:t>
            </a:r>
          </a:p>
          <a:p>
            <a:r>
              <a:rPr lang="en-US" dirty="0" smtClean="0"/>
              <a:t>Structural</a:t>
            </a:r>
          </a:p>
          <a:p>
            <a:pPr lvl="1"/>
            <a:r>
              <a:rPr lang="en-US" dirty="0" smtClean="0"/>
              <a:t>Decriminalize syringe-exchange programs, allow pharmacies to provide syringes</a:t>
            </a:r>
          </a:p>
          <a:p>
            <a:r>
              <a:rPr lang="en-US" dirty="0" smtClean="0"/>
              <a:t>Social</a:t>
            </a:r>
          </a:p>
          <a:p>
            <a:pPr lvl="1"/>
            <a:r>
              <a:rPr lang="en-US" dirty="0" smtClean="0"/>
              <a:t>Anti-stigma campaigns, resilience training for individuals</a:t>
            </a:r>
          </a:p>
          <a:p>
            <a:r>
              <a:rPr lang="en-US" dirty="0" smtClean="0"/>
              <a:t>Other personal needs</a:t>
            </a:r>
          </a:p>
          <a:p>
            <a:pPr lvl="1"/>
            <a:r>
              <a:rPr lang="en-US" dirty="0" smtClean="0"/>
              <a:t>Services for housing, jobs, mental health</a:t>
            </a:r>
            <a:endParaRPr lang="en-US" dirty="0"/>
          </a:p>
        </p:txBody>
      </p:sp>
      <p:pic>
        <p:nvPicPr>
          <p:cNvPr id="5" name="Picture 4" descr="simple-syringe-drawing-syringe-by-linda-yuki-EyolO8-clip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548" y="1415923"/>
            <a:ext cx="1650999" cy="1650999"/>
          </a:xfrm>
          <a:prstGeom prst="rect">
            <a:avLst/>
          </a:prstGeom>
        </p:spPr>
      </p:pic>
      <p:sp>
        <p:nvSpPr>
          <p:cNvPr id="6" name="Rectangle 5"/>
          <p:cNvSpPr/>
          <p:nvPr/>
        </p:nvSpPr>
        <p:spPr>
          <a:xfrm>
            <a:off x="6128348" y="6385004"/>
            <a:ext cx="2933440" cy="338554"/>
          </a:xfrm>
          <a:prstGeom prst="rect">
            <a:avLst/>
          </a:prstGeom>
        </p:spPr>
        <p:txBody>
          <a:bodyPr wrap="none">
            <a:spAutoFit/>
          </a:bodyPr>
          <a:lstStyle/>
          <a:p>
            <a:r>
              <a:rPr lang="en-US" sz="1600" i="1" dirty="0"/>
              <a:t>Image Source</a:t>
            </a:r>
            <a:r>
              <a:rPr lang="en-US" sz="1600" dirty="0"/>
              <a:t>: </a:t>
            </a:r>
            <a:r>
              <a:rPr lang="en-US" sz="1600" dirty="0" err="1"/>
              <a:t>Clipartkid.com</a:t>
            </a:r>
            <a:r>
              <a:rPr lang="en-US" sz="1600" dirty="0"/>
              <a:t> </a:t>
            </a:r>
            <a:endParaRPr lang="en-US" sz="1600" i="1" dirty="0"/>
          </a:p>
        </p:txBody>
      </p:sp>
    </p:spTree>
    <p:extLst>
      <p:ext uri="{BB962C8B-B14F-4D97-AF65-F5344CB8AC3E}">
        <p14:creationId xmlns:p14="http://schemas.microsoft.com/office/powerpoint/2010/main" val="1284275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Interventions Are Funded?</a:t>
            </a:r>
            <a:endParaRPr lang="en-US" b="1" dirty="0"/>
          </a:p>
        </p:txBody>
      </p:sp>
      <p:pic>
        <p:nvPicPr>
          <p:cNvPr id="4" name="Content Placeholder 3" descr="7029-11-figure-21.png"/>
          <p:cNvPicPr>
            <a:picLocks noGrp="1" noChangeAspect="1"/>
          </p:cNvPicPr>
          <p:nvPr>
            <p:ph sz="quarter" idx="1"/>
          </p:nvPr>
        </p:nvPicPr>
        <p:blipFill>
          <a:blip r:embed="rId2">
            <a:extLst>
              <a:ext uri="{28A0092B-C50C-407E-A947-70E740481C1C}">
                <a14:useLocalDpi xmlns:a14="http://schemas.microsoft.com/office/drawing/2010/main" val="0"/>
              </a:ext>
            </a:extLst>
          </a:blip>
          <a:srcRect l="-19750" r="-19750"/>
          <a:stretch>
            <a:fillRect/>
          </a:stretch>
        </p:blipFill>
        <p:spPr/>
      </p:pic>
    </p:spTree>
    <p:extLst>
      <p:ext uri="{BB962C8B-B14F-4D97-AF65-F5344CB8AC3E}">
        <p14:creationId xmlns:p14="http://schemas.microsoft.com/office/powerpoint/2010/main" val="418485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Interventions Are Funded?</a:t>
            </a:r>
            <a:endParaRPr lang="en-US" b="1" dirty="0"/>
          </a:p>
        </p:txBody>
      </p:sp>
      <p:sp>
        <p:nvSpPr>
          <p:cNvPr id="3" name="Content Placeholder 2"/>
          <p:cNvSpPr>
            <a:spLocks noGrp="1"/>
          </p:cNvSpPr>
          <p:nvPr>
            <p:ph sz="quarter" idx="1"/>
          </p:nvPr>
        </p:nvSpPr>
        <p:spPr>
          <a:xfrm>
            <a:off x="301752" y="1527048"/>
            <a:ext cx="5420604" cy="4572000"/>
          </a:xfrm>
        </p:spPr>
        <p:txBody>
          <a:bodyPr>
            <a:normAutofit fontScale="92500" lnSpcReduction="10000"/>
          </a:bodyPr>
          <a:lstStyle/>
          <a:p>
            <a:r>
              <a:rPr lang="en-US" sz="2400" dirty="0" smtClean="0"/>
              <a:t>Prior to 2012: Mostly testing and individually focused interventions (counseling, testing, and referral (CTR); condoms; EBIs/DEBIs); </a:t>
            </a:r>
            <a:r>
              <a:rPr lang="en-US" sz="2400" dirty="0"/>
              <a:t>e</a:t>
            </a:r>
            <a:r>
              <a:rPr lang="en-US" sz="2400" dirty="0" smtClean="0"/>
              <a:t>ducational campaigns</a:t>
            </a:r>
          </a:p>
          <a:p>
            <a:r>
              <a:rPr lang="en-US" sz="2400" dirty="0" smtClean="0"/>
              <a:t>After 2012: Increased focus on addressing structural and social barriers—particularly for treatment as prevention. More focus on PrEP in recent years</a:t>
            </a:r>
          </a:p>
          <a:p>
            <a:r>
              <a:rPr lang="en-US" sz="2400" dirty="0">
                <a:hlinkClick r:id="rId3"/>
              </a:rPr>
              <a:t>https://www.cdc.gov/hiv/funding</a:t>
            </a:r>
            <a:r>
              <a:rPr lang="en-US" sz="2400" dirty="0" smtClean="0">
                <a:hlinkClick r:id="rId3"/>
              </a:rPr>
              <a:t>/</a:t>
            </a:r>
            <a:endParaRPr lang="en-US" sz="2400" dirty="0" smtClean="0"/>
          </a:p>
          <a:p>
            <a:r>
              <a:rPr lang="en-US" sz="2400" dirty="0" smtClean="0"/>
              <a:t>More on High Impact Prevention:    </a:t>
            </a:r>
            <a:r>
              <a:rPr lang="en-US" sz="2400" dirty="0" smtClean="0">
                <a:hlinkClick r:id="rId4"/>
              </a:rPr>
              <a:t>https</a:t>
            </a:r>
            <a:r>
              <a:rPr lang="en-US" sz="2400" dirty="0">
                <a:hlinkClick r:id="rId4"/>
              </a:rPr>
              <a:t>://www.cdc.gov/hiv/funding/announcements/ps12-1201/</a:t>
            </a:r>
            <a:r>
              <a:rPr lang="en-US" sz="2400" dirty="0" smtClean="0">
                <a:hlinkClick r:id="rId4"/>
              </a:rPr>
              <a:t>factsheet.html</a:t>
            </a:r>
            <a:r>
              <a:rPr lang="en-US" sz="2400" dirty="0" smtClean="0"/>
              <a:t> </a:t>
            </a:r>
          </a:p>
        </p:txBody>
      </p:sp>
      <p:pic>
        <p:nvPicPr>
          <p:cNvPr id="4" name="Picture 3" descr="pie2bi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356" y="2065433"/>
            <a:ext cx="3421644" cy="3200164"/>
          </a:xfrm>
          <a:prstGeom prst="rect">
            <a:avLst/>
          </a:prstGeom>
        </p:spPr>
      </p:pic>
    </p:spTree>
    <p:extLst>
      <p:ext uri="{BB962C8B-B14F-4D97-AF65-F5344CB8AC3E}">
        <p14:creationId xmlns:p14="http://schemas.microsoft.com/office/powerpoint/2010/main" val="364209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Hopeful State and Local Approaches</a:t>
            </a:r>
            <a:endParaRPr lang="en-US" b="1"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Ending the Epidemic in New York</a:t>
            </a:r>
          </a:p>
          <a:p>
            <a:r>
              <a:rPr lang="en-US"/>
              <a:t>Fulton </a:t>
            </a:r>
            <a:r>
              <a:rPr lang="en-US" smtClean="0"/>
              <a:t>County </a:t>
            </a:r>
            <a:r>
              <a:rPr lang="en-US" dirty="0"/>
              <a:t>Task Force</a:t>
            </a:r>
          </a:p>
          <a:p>
            <a:r>
              <a:rPr lang="en-US" dirty="0" smtClean="0"/>
              <a:t>Houston</a:t>
            </a:r>
          </a:p>
          <a:p>
            <a:r>
              <a:rPr lang="en-US" dirty="0" smtClean="0"/>
              <a:t>Pittsburgh</a:t>
            </a:r>
          </a:p>
          <a:p>
            <a:r>
              <a:rPr lang="en-US" dirty="0" smtClean="0"/>
              <a:t>San Francisco</a:t>
            </a:r>
          </a:p>
          <a:p>
            <a:r>
              <a:rPr lang="en-US" dirty="0" smtClean="0"/>
              <a:t>Washington, D.C.</a:t>
            </a:r>
          </a:p>
          <a:p>
            <a:endParaRPr lang="en-US" dirty="0"/>
          </a:p>
        </p:txBody>
      </p:sp>
      <p:pic>
        <p:nvPicPr>
          <p:cNvPr id="4" name="Picture 3" descr="blueprint_image_230x29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19" y="1722336"/>
            <a:ext cx="3082360" cy="3966863"/>
          </a:xfrm>
          <a:prstGeom prst="rect">
            <a:avLst/>
          </a:prstGeom>
        </p:spPr>
      </p:pic>
      <p:sp>
        <p:nvSpPr>
          <p:cNvPr id="5" name="Rectangle 4"/>
          <p:cNvSpPr/>
          <p:nvPr/>
        </p:nvSpPr>
        <p:spPr>
          <a:xfrm>
            <a:off x="6301791" y="6367261"/>
            <a:ext cx="7391822" cy="338554"/>
          </a:xfrm>
          <a:prstGeom prst="rect">
            <a:avLst/>
          </a:prstGeom>
        </p:spPr>
        <p:txBody>
          <a:bodyPr wrap="square">
            <a:spAutoFit/>
          </a:bodyPr>
          <a:lstStyle/>
          <a:p>
            <a:r>
              <a:rPr lang="en-US" sz="1600" i="1" dirty="0"/>
              <a:t>Image source</a:t>
            </a:r>
            <a:r>
              <a:rPr lang="en-US" sz="1600" dirty="0"/>
              <a:t>: </a:t>
            </a:r>
            <a:r>
              <a:rPr lang="en-US" sz="1600" dirty="0" err="1" smtClean="0"/>
              <a:t>health.ny.gov</a:t>
            </a:r>
            <a:endParaRPr lang="en-US" sz="1600" dirty="0"/>
          </a:p>
        </p:txBody>
      </p:sp>
    </p:spTree>
    <p:extLst>
      <p:ext uri="{BB962C8B-B14F-4D97-AF65-F5344CB8AC3E}">
        <p14:creationId xmlns:p14="http://schemas.microsoft.com/office/powerpoint/2010/main" val="158232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5400" dirty="0" smtClean="0"/>
              <a:t>What opportunities exist in your community or your state for a push to </a:t>
            </a:r>
            <a:r>
              <a:rPr lang="en-US" sz="5400" dirty="0" smtClean="0">
                <a:solidFill>
                  <a:srgbClr val="FF0000"/>
                </a:solidFill>
              </a:rPr>
              <a:t>END THE EPIDEMIC</a:t>
            </a:r>
            <a:r>
              <a:rPr lang="en-US" sz="5400" dirty="0" smtClean="0"/>
              <a:t>?</a:t>
            </a:r>
          </a:p>
        </p:txBody>
      </p:sp>
    </p:spTree>
    <p:extLst>
      <p:ext uri="{BB962C8B-B14F-4D97-AF65-F5344CB8AC3E}">
        <p14:creationId xmlns:p14="http://schemas.microsoft.com/office/powerpoint/2010/main" val="201538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for Module 3</a:t>
            </a:r>
            <a:endParaRPr lang="en-US" b="1" dirty="0"/>
          </a:p>
        </p:txBody>
      </p:sp>
      <p:sp>
        <p:nvSpPr>
          <p:cNvPr id="3" name="Content Placeholder 2"/>
          <p:cNvSpPr>
            <a:spLocks noGrp="1"/>
          </p:cNvSpPr>
          <p:nvPr>
            <p:ph sz="quarter" idx="1"/>
          </p:nvPr>
        </p:nvSpPr>
        <p:spPr/>
        <p:txBody>
          <a:bodyPr>
            <a:normAutofit/>
          </a:bodyPr>
          <a:lstStyle/>
          <a:p>
            <a:pPr marL="0" indent="0">
              <a:buNone/>
            </a:pPr>
            <a:r>
              <a:rPr lang="en-US" dirty="0"/>
              <a:t>Our </a:t>
            </a:r>
            <a:r>
              <a:rPr lang="en-US" dirty="0" smtClean="0"/>
              <a:t>Mission(s) </a:t>
            </a:r>
            <a:r>
              <a:rPr lang="en-US" dirty="0"/>
              <a:t>Today:</a:t>
            </a:r>
          </a:p>
          <a:p>
            <a:endParaRPr lang="en-US" dirty="0"/>
          </a:p>
          <a:p>
            <a:pPr marL="514350" indent="-514350">
              <a:buFont typeface="+mj-lt"/>
              <a:buAutoNum type="arabicPeriod"/>
            </a:pPr>
            <a:r>
              <a:rPr lang="en-US" dirty="0" smtClean="0"/>
              <a:t>Discuss the difference between individual, structural, and social interventions</a:t>
            </a:r>
          </a:p>
          <a:p>
            <a:pPr marL="514350" indent="-514350">
              <a:buFont typeface="+mj-lt"/>
              <a:buAutoNum type="arabicPeriod"/>
            </a:pPr>
            <a:r>
              <a:rPr lang="en-US" dirty="0" smtClean="0"/>
              <a:t>Discuss examples of “structural determinants” and “social determinants” of health that drive the HIV epidemic</a:t>
            </a:r>
          </a:p>
          <a:p>
            <a:pPr marL="514350" indent="-514350">
              <a:buFont typeface="+mj-lt"/>
              <a:buAutoNum type="arabicPeriod"/>
            </a:pPr>
            <a:r>
              <a:rPr lang="en-US" dirty="0" smtClean="0"/>
              <a:t>Look at examples of structural and social interventions for HIV prevention</a:t>
            </a:r>
          </a:p>
        </p:txBody>
      </p:sp>
    </p:spTree>
    <p:extLst>
      <p:ext uri="{BB962C8B-B14F-4D97-AF65-F5344CB8AC3E}">
        <p14:creationId xmlns:p14="http://schemas.microsoft.com/office/powerpoint/2010/main" val="1351068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 From Module 3</a:t>
            </a:r>
            <a:endParaRPr lang="en-US" b="1" dirty="0"/>
          </a:p>
        </p:txBody>
      </p:sp>
      <p:sp>
        <p:nvSpPr>
          <p:cNvPr id="3" name="Content Placeholder 2"/>
          <p:cNvSpPr>
            <a:spLocks noGrp="1"/>
          </p:cNvSpPr>
          <p:nvPr>
            <p:ph sz="quarter" idx="1"/>
          </p:nvPr>
        </p:nvSpPr>
        <p:spPr/>
        <p:txBody>
          <a:bodyPr/>
          <a:lstStyle/>
          <a:p>
            <a:r>
              <a:rPr lang="en-US" dirty="0" smtClean="0"/>
              <a:t>While individual-level interventions are always necessary, they are not enough. Media campaigns can be useful, but they are also not enough</a:t>
            </a:r>
          </a:p>
          <a:p>
            <a:r>
              <a:rPr lang="en-US" dirty="0" smtClean="0"/>
              <a:t>Social and structural barriers must be addressed by all key stakeholders in order for comprehensive HIV prevention to be available to all communities</a:t>
            </a:r>
          </a:p>
          <a:p>
            <a:r>
              <a:rPr lang="en-US" dirty="0" smtClean="0"/>
              <a:t>New state/local approaches and even some federal funding may provide some directions and resources to address structural and social barriers</a:t>
            </a:r>
            <a:endParaRPr lang="en-US" dirty="0"/>
          </a:p>
        </p:txBody>
      </p:sp>
    </p:spTree>
    <p:extLst>
      <p:ext uri="{BB962C8B-B14F-4D97-AF65-F5344CB8AC3E}">
        <p14:creationId xmlns:p14="http://schemas.microsoft.com/office/powerpoint/2010/main" val="369333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4426"/>
            <a:ext cx="8534400" cy="758952"/>
          </a:xfrm>
        </p:spPr>
        <p:txBody>
          <a:bodyPr>
            <a:normAutofit fontScale="90000"/>
          </a:bodyPr>
          <a:lstStyle/>
          <a:p>
            <a:r>
              <a:rPr lang="en-US" b="1" dirty="0" smtClean="0"/>
              <a:t>Check Out Our Other HIV Prevention Policy Modules: </a:t>
            </a:r>
            <a:endParaRPr lang="en-US" b="1" dirty="0"/>
          </a:p>
        </p:txBody>
      </p:sp>
      <p:sp>
        <p:nvSpPr>
          <p:cNvPr id="3" name="Content Placeholder 2"/>
          <p:cNvSpPr>
            <a:spLocks noGrp="1"/>
          </p:cNvSpPr>
          <p:nvPr>
            <p:ph sz="quarter" idx="1"/>
          </p:nvPr>
        </p:nvSpPr>
        <p:spPr/>
        <p:txBody>
          <a:bodyPr>
            <a:normAutofit/>
          </a:bodyPr>
          <a:lstStyle/>
          <a:p>
            <a:r>
              <a:rPr lang="en-US" b="1" i="1" dirty="0" smtClean="0"/>
              <a:t>Module 1</a:t>
            </a:r>
            <a:r>
              <a:rPr lang="en-US" i="1" dirty="0" smtClean="0"/>
              <a:t>: </a:t>
            </a:r>
            <a:r>
              <a:rPr lang="en-US" dirty="0" smtClean="0"/>
              <a:t>What Is in Our </a:t>
            </a:r>
            <a:r>
              <a:rPr lang="en-US" dirty="0" smtClean="0">
                <a:solidFill>
                  <a:srgbClr val="FF0000"/>
                </a:solidFill>
              </a:rPr>
              <a:t>HIV Prevention Toolbox</a:t>
            </a:r>
            <a:r>
              <a:rPr lang="en-US" dirty="0" smtClean="0"/>
              <a:t>?</a:t>
            </a:r>
          </a:p>
          <a:p>
            <a:r>
              <a:rPr lang="en-US" b="1" i="1" dirty="0" smtClean="0"/>
              <a:t>Module 2: </a:t>
            </a:r>
            <a:r>
              <a:rPr lang="en-US" dirty="0"/>
              <a:t>What </a:t>
            </a:r>
            <a:r>
              <a:rPr lang="en-US" dirty="0" smtClean="0"/>
              <a:t>Is </a:t>
            </a:r>
            <a:r>
              <a:rPr lang="en-US" dirty="0"/>
              <a:t>the </a:t>
            </a:r>
            <a:r>
              <a:rPr lang="en-US" dirty="0" smtClean="0"/>
              <a:t>State </a:t>
            </a:r>
            <a:r>
              <a:rPr lang="en-US" dirty="0"/>
              <a:t>of </a:t>
            </a:r>
            <a:r>
              <a:rPr lang="en-US" dirty="0" smtClean="0"/>
              <a:t>Our </a:t>
            </a:r>
            <a:r>
              <a:rPr lang="en-US" dirty="0"/>
              <a:t>N</a:t>
            </a:r>
            <a:r>
              <a:rPr lang="en-US" dirty="0" smtClean="0"/>
              <a:t>ational </a:t>
            </a:r>
            <a:r>
              <a:rPr lang="en-US" dirty="0">
                <a:solidFill>
                  <a:srgbClr val="FF0000"/>
                </a:solidFill>
              </a:rPr>
              <a:t>HIV </a:t>
            </a:r>
            <a:r>
              <a:rPr lang="en-US" dirty="0" smtClean="0">
                <a:solidFill>
                  <a:srgbClr val="FF0000"/>
                </a:solidFill>
              </a:rPr>
              <a:t>Prevention Efforts</a:t>
            </a:r>
            <a:r>
              <a:rPr lang="en-US" dirty="0"/>
              <a:t>?</a:t>
            </a:r>
            <a:endParaRPr lang="en-US" dirty="0" smtClean="0"/>
          </a:p>
          <a:p>
            <a:r>
              <a:rPr lang="en-US" b="1" i="1" dirty="0" smtClean="0"/>
              <a:t>Module 3: </a:t>
            </a:r>
            <a:r>
              <a:rPr lang="en-US" dirty="0"/>
              <a:t>Why Is HIV </a:t>
            </a:r>
            <a:r>
              <a:rPr lang="en-US" dirty="0" smtClean="0"/>
              <a:t>Still </a:t>
            </a:r>
            <a:r>
              <a:rPr lang="en-US" dirty="0"/>
              <a:t>a Problem</a:t>
            </a:r>
            <a:r>
              <a:rPr lang="en-US" dirty="0" smtClean="0"/>
              <a:t>? </a:t>
            </a:r>
            <a:r>
              <a:rPr lang="en-US" sz="2800" dirty="0"/>
              <a:t>A </a:t>
            </a:r>
            <a:r>
              <a:rPr lang="en-US" sz="2800" dirty="0" smtClean="0"/>
              <a:t>Discussion </a:t>
            </a:r>
            <a:r>
              <a:rPr lang="en-US" sz="2800" dirty="0"/>
              <a:t>on </a:t>
            </a:r>
            <a:r>
              <a:rPr lang="en-US" sz="2800" dirty="0">
                <a:solidFill>
                  <a:srgbClr val="FF0000"/>
                </a:solidFill>
              </a:rPr>
              <a:t>Structural and Social Determinants of </a:t>
            </a:r>
            <a:r>
              <a:rPr lang="en-US" sz="2800" dirty="0" smtClean="0">
                <a:solidFill>
                  <a:srgbClr val="FF0000"/>
                </a:solidFill>
              </a:rPr>
              <a:t>Health</a:t>
            </a:r>
            <a:endParaRPr lang="en-US" dirty="0" smtClean="0">
              <a:solidFill>
                <a:srgbClr val="FF0000"/>
              </a:solidFill>
            </a:endParaRPr>
          </a:p>
          <a:p>
            <a:r>
              <a:rPr lang="en-US" b="1" i="1" dirty="0" smtClean="0"/>
              <a:t>Module 4: </a:t>
            </a:r>
            <a:r>
              <a:rPr lang="en-US" sz="2800" dirty="0"/>
              <a:t>Using </a:t>
            </a:r>
            <a:r>
              <a:rPr lang="en-US" sz="2800" dirty="0">
                <a:solidFill>
                  <a:srgbClr val="FF0000"/>
                </a:solidFill>
              </a:rPr>
              <a:t>Policy Advocacy </a:t>
            </a:r>
            <a:r>
              <a:rPr lang="en-US" sz="2800" dirty="0"/>
              <a:t>to Remove Barriers to Comprehensive HIV Prevention </a:t>
            </a:r>
            <a:endParaRPr lang="en-US" dirty="0"/>
          </a:p>
          <a:p>
            <a:endParaRPr lang="en-US" dirty="0" smtClean="0"/>
          </a:p>
        </p:txBody>
      </p:sp>
    </p:spTree>
    <p:extLst>
      <p:ext uri="{BB962C8B-B14F-4D97-AF65-F5344CB8AC3E}">
        <p14:creationId xmlns:p14="http://schemas.microsoft.com/office/powerpoint/2010/main" val="438353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9353"/>
            <a:ext cx="8534400" cy="758952"/>
          </a:xfrm>
        </p:spPr>
        <p:txBody>
          <a:bodyPr>
            <a:normAutofit fontScale="90000"/>
          </a:bodyPr>
          <a:lstStyle/>
          <a:p>
            <a:r>
              <a:rPr lang="en-US" b="1" dirty="0" smtClean="0"/>
              <a:t>For More Information About TAG and Our Work on HIV Prevention:</a:t>
            </a:r>
            <a:endParaRPr lang="en-US" b="1" dirty="0"/>
          </a:p>
        </p:txBody>
      </p:sp>
      <p:sp>
        <p:nvSpPr>
          <p:cNvPr id="3" name="Content Placeholder 2"/>
          <p:cNvSpPr>
            <a:spLocks noGrp="1"/>
          </p:cNvSpPr>
          <p:nvPr>
            <p:ph sz="quarter" idx="1"/>
          </p:nvPr>
        </p:nvSpPr>
        <p:spPr/>
        <p:txBody>
          <a:bodyPr/>
          <a:lstStyle/>
          <a:p>
            <a:r>
              <a:rPr lang="en-US" i="1" dirty="0"/>
              <a:t>Visit</a:t>
            </a:r>
            <a:r>
              <a:rPr lang="en-US" i="1" dirty="0" smtClean="0"/>
              <a:t>: </a:t>
            </a:r>
            <a:r>
              <a:rPr lang="en-US" dirty="0" smtClean="0">
                <a:hlinkClick r:id="rId3"/>
              </a:rPr>
              <a:t>www.treatmentactiongroup.org</a:t>
            </a:r>
            <a:endParaRPr lang="en-US" dirty="0" smtClean="0"/>
          </a:p>
          <a:p>
            <a:r>
              <a:rPr lang="en-US" i="1" dirty="0" smtClean="0"/>
              <a:t>Like: </a:t>
            </a:r>
            <a:r>
              <a:rPr lang="en-US" dirty="0" smtClean="0"/>
              <a:t>Treatment Action Group on </a:t>
            </a:r>
            <a:r>
              <a:rPr lang="en-US" dirty="0" smtClean="0">
                <a:solidFill>
                  <a:srgbClr val="FF0000"/>
                </a:solidFill>
              </a:rPr>
              <a:t>Facebook</a:t>
            </a:r>
          </a:p>
          <a:p>
            <a:r>
              <a:rPr lang="en-US" i="1" dirty="0" smtClean="0"/>
              <a:t>Follow:  </a:t>
            </a:r>
            <a:r>
              <a:rPr lang="en-US" dirty="0" smtClean="0"/>
              <a:t>@</a:t>
            </a:r>
            <a:r>
              <a:rPr lang="en-US" dirty="0" err="1" smtClean="0"/>
              <a:t>TAGTeam_Tweets</a:t>
            </a:r>
            <a:r>
              <a:rPr lang="en-US" dirty="0" smtClean="0"/>
              <a:t> on </a:t>
            </a:r>
            <a:r>
              <a:rPr lang="en-US" dirty="0" smtClean="0">
                <a:solidFill>
                  <a:srgbClr val="FF0000"/>
                </a:solidFill>
              </a:rPr>
              <a:t>Twitter</a:t>
            </a:r>
          </a:p>
          <a:p>
            <a:r>
              <a:rPr lang="en-US" i="1" dirty="0" smtClean="0"/>
              <a:t>Email: </a:t>
            </a:r>
            <a:r>
              <a:rPr lang="en-US" dirty="0" smtClean="0">
                <a:hlinkClick r:id="rId4"/>
              </a:rPr>
              <a:t>jeremiah.johnson@treatmentactiongroup.org</a:t>
            </a:r>
            <a:r>
              <a:rPr lang="en-US" dirty="0" smtClean="0"/>
              <a:t> </a:t>
            </a:r>
            <a:endParaRPr lang="en-US" dirty="0"/>
          </a:p>
        </p:txBody>
      </p:sp>
      <p:pic>
        <p:nvPicPr>
          <p:cNvPr id="4" name="Picture 3" descr="taglogo.2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3927" y="4420948"/>
            <a:ext cx="3567247" cy="1259621"/>
          </a:xfrm>
          <a:prstGeom prst="rect">
            <a:avLst/>
          </a:prstGeom>
        </p:spPr>
      </p:pic>
    </p:spTree>
    <p:extLst>
      <p:ext uri="{BB962C8B-B14F-4D97-AF65-F5344CB8AC3E}">
        <p14:creationId xmlns:p14="http://schemas.microsoft.com/office/powerpoint/2010/main" val="1505535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sz="3600" dirty="0" smtClean="0"/>
              <a:t>T</a:t>
            </a:r>
            <a:r>
              <a:rPr lang="en-US" sz="3600" dirty="0" smtClean="0">
                <a:solidFill>
                  <a:srgbClr val="FF0000"/>
                </a:solidFill>
              </a:rPr>
              <a:t>H</a:t>
            </a:r>
            <a:r>
              <a:rPr lang="en-US" sz="3600" dirty="0" smtClean="0"/>
              <a:t>A</a:t>
            </a:r>
            <a:r>
              <a:rPr lang="en-US" sz="3600" dirty="0" smtClean="0">
                <a:solidFill>
                  <a:srgbClr val="FF0000"/>
                </a:solidFill>
              </a:rPr>
              <a:t>N</a:t>
            </a:r>
            <a:r>
              <a:rPr lang="en-US" sz="3600" dirty="0" smtClean="0"/>
              <a:t>K </a:t>
            </a:r>
            <a:r>
              <a:rPr lang="en-US" sz="3600" dirty="0" smtClean="0">
                <a:solidFill>
                  <a:srgbClr val="FF0000"/>
                </a:solidFill>
              </a:rPr>
              <a:t>Y</a:t>
            </a:r>
            <a:r>
              <a:rPr lang="en-US" sz="3600" dirty="0" smtClean="0"/>
              <a:t>O</a:t>
            </a:r>
            <a:r>
              <a:rPr lang="en-US" sz="3600" dirty="0" smtClean="0">
                <a:solidFill>
                  <a:srgbClr val="FF0000"/>
                </a:solidFill>
              </a:rPr>
              <a:t>U</a:t>
            </a:r>
            <a:r>
              <a:rPr lang="en-US" sz="3600" dirty="0" smtClean="0"/>
              <a:t>!</a:t>
            </a:r>
          </a:p>
        </p:txBody>
      </p:sp>
    </p:spTree>
    <p:extLst>
      <p:ext uri="{BB962C8B-B14F-4D97-AF65-F5344CB8AC3E}">
        <p14:creationId xmlns:p14="http://schemas.microsoft.com/office/powerpoint/2010/main" val="344935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Individual Responsibility and HIV</a:t>
            </a:r>
            <a:endParaRPr lang="en-US" b="1" dirty="0"/>
          </a:p>
        </p:txBody>
      </p:sp>
      <p:sp>
        <p:nvSpPr>
          <p:cNvPr id="3" name="Content Placeholder 2"/>
          <p:cNvSpPr>
            <a:spLocks noGrp="1"/>
          </p:cNvSpPr>
          <p:nvPr>
            <p:ph sz="quarter" idx="1"/>
          </p:nvPr>
        </p:nvSpPr>
        <p:spPr>
          <a:xfrm>
            <a:off x="301752" y="1527048"/>
            <a:ext cx="5252382" cy="4572000"/>
          </a:xfrm>
        </p:spPr>
        <p:txBody>
          <a:bodyPr>
            <a:normAutofit/>
          </a:bodyPr>
          <a:lstStyle/>
          <a:p>
            <a:r>
              <a:rPr lang="en-US" dirty="0" smtClean="0"/>
              <a:t>Primary way we discuss HIV prevention (and preventive health in general)</a:t>
            </a:r>
          </a:p>
          <a:p>
            <a:r>
              <a:rPr lang="en-US" dirty="0" smtClean="0"/>
              <a:t>Every individual mostly (or solely) responsible for (not) getting HIV</a:t>
            </a:r>
          </a:p>
          <a:p>
            <a:r>
              <a:rPr lang="en-US" dirty="0" smtClean="0"/>
              <a:t>Leads to prevention interventions that focus on changing individual </a:t>
            </a:r>
            <a:r>
              <a:rPr lang="en-US" dirty="0" smtClean="0">
                <a:solidFill>
                  <a:srgbClr val="FF0000"/>
                </a:solidFill>
              </a:rPr>
              <a:t>knowledge</a:t>
            </a:r>
            <a:r>
              <a:rPr lang="en-US" dirty="0" smtClean="0"/>
              <a:t>, </a:t>
            </a:r>
            <a:r>
              <a:rPr lang="en-US" dirty="0" smtClean="0">
                <a:solidFill>
                  <a:srgbClr val="FF0000"/>
                </a:solidFill>
              </a:rPr>
              <a:t>behaviors</a:t>
            </a:r>
            <a:r>
              <a:rPr lang="en-US" dirty="0" smtClean="0"/>
              <a:t>, or </a:t>
            </a:r>
            <a:r>
              <a:rPr lang="en-US" dirty="0" smtClean="0">
                <a:solidFill>
                  <a:srgbClr val="FF0000"/>
                </a:solidFill>
              </a:rPr>
              <a:t>habits</a:t>
            </a:r>
          </a:p>
          <a:p>
            <a:endParaRPr lang="en-US" dirty="0"/>
          </a:p>
        </p:txBody>
      </p:sp>
      <p:sp>
        <p:nvSpPr>
          <p:cNvPr id="5" name="Rectangle 4"/>
          <p:cNvSpPr/>
          <p:nvPr/>
        </p:nvSpPr>
        <p:spPr>
          <a:xfrm>
            <a:off x="1865155" y="6368228"/>
            <a:ext cx="7170930" cy="338554"/>
          </a:xfrm>
          <a:prstGeom prst="rect">
            <a:avLst/>
          </a:prstGeom>
        </p:spPr>
        <p:txBody>
          <a:bodyPr wrap="square">
            <a:spAutoFit/>
          </a:bodyPr>
          <a:lstStyle/>
          <a:p>
            <a:pPr algn="r"/>
            <a:r>
              <a:rPr lang="en-US" sz="1600" i="1" dirty="0"/>
              <a:t>Image source: </a:t>
            </a:r>
            <a:r>
              <a:rPr lang="en-US" sz="1600" dirty="0" err="1" smtClean="0"/>
              <a:t>LinkedIn.com</a:t>
            </a:r>
            <a:endParaRPr lang="en-US" sz="1600" dirty="0"/>
          </a:p>
        </p:txBody>
      </p:sp>
      <p:pic>
        <p:nvPicPr>
          <p:cNvPr id="6" name="Picture 5" descr="1561ff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014" y="2332432"/>
            <a:ext cx="3660000" cy="2478188"/>
          </a:xfrm>
          <a:prstGeom prst="rect">
            <a:avLst/>
          </a:prstGeom>
        </p:spPr>
      </p:pic>
    </p:spTree>
    <p:extLst>
      <p:ext uri="{BB962C8B-B14F-4D97-AF65-F5344CB8AC3E}">
        <p14:creationId xmlns:p14="http://schemas.microsoft.com/office/powerpoint/2010/main" val="281349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02998"/>
            <a:ext cx="8534400" cy="758952"/>
          </a:xfrm>
        </p:spPr>
        <p:txBody>
          <a:bodyPr>
            <a:noAutofit/>
          </a:bodyPr>
          <a:lstStyle/>
          <a:p>
            <a:r>
              <a:rPr lang="en-US" sz="2600" b="1" dirty="0" smtClean="0"/>
              <a:t>Individual Responsibility and Going to the Gym</a:t>
            </a:r>
            <a:endParaRPr lang="en-US" sz="2600" b="1" dirty="0"/>
          </a:p>
        </p:txBody>
      </p:sp>
      <p:sp>
        <p:nvSpPr>
          <p:cNvPr id="3" name="Content Placeholder 2"/>
          <p:cNvSpPr>
            <a:spLocks noGrp="1"/>
          </p:cNvSpPr>
          <p:nvPr>
            <p:ph sz="quarter" idx="1"/>
          </p:nvPr>
        </p:nvSpPr>
        <p:spPr/>
        <p:txBody>
          <a:bodyPr>
            <a:normAutofit/>
          </a:bodyPr>
          <a:lstStyle/>
          <a:p>
            <a:r>
              <a:rPr lang="en-US" dirty="0" smtClean="0"/>
              <a:t>Objective: Getting someone to go to the gym more</a:t>
            </a:r>
          </a:p>
          <a:p>
            <a:r>
              <a:rPr lang="en-US" dirty="0" smtClean="0"/>
              <a:t>If we believe the individual is mostly (solely) responsible, </a:t>
            </a:r>
            <a:r>
              <a:rPr lang="en-US" dirty="0"/>
              <a:t>w</a:t>
            </a:r>
            <a:r>
              <a:rPr lang="en-US" dirty="0" smtClean="0"/>
              <a:t>e can choose:</a:t>
            </a:r>
          </a:p>
          <a:p>
            <a:pPr lvl="1"/>
            <a:r>
              <a:rPr lang="en-US" dirty="0" smtClean="0"/>
              <a:t>To do nothing </a:t>
            </a:r>
            <a:endParaRPr lang="en-US" dirty="0"/>
          </a:p>
          <a:p>
            <a:pPr lvl="1"/>
            <a:r>
              <a:rPr lang="en-US" dirty="0" smtClean="0"/>
              <a:t>Positive messaging (Michele Obama’s Let’s Move Campaign)</a:t>
            </a:r>
          </a:p>
          <a:p>
            <a:pPr lvl="1"/>
            <a:r>
              <a:rPr lang="en-US" dirty="0" smtClean="0"/>
              <a:t>Negative messaging (scare them about diseases, shame their current body shape)</a:t>
            </a:r>
          </a:p>
          <a:p>
            <a:pPr lvl="1"/>
            <a:r>
              <a:rPr lang="en-US" dirty="0" smtClean="0"/>
              <a:t>Increase knowledge (info on accessing the gym, how to exercise, the effects on health)</a:t>
            </a:r>
          </a:p>
          <a:p>
            <a:pPr lvl="1"/>
            <a:r>
              <a:rPr lang="en-US" dirty="0" smtClean="0"/>
              <a:t>Offer benefits (free training services, financial incentives)</a:t>
            </a:r>
          </a:p>
          <a:p>
            <a:pPr lvl="1"/>
            <a:r>
              <a:rPr lang="en-US" dirty="0" smtClean="0"/>
              <a:t>Create consequences (insurance penalties)</a:t>
            </a:r>
          </a:p>
          <a:p>
            <a:pPr lvl="1"/>
            <a:endParaRPr lang="en-US" dirty="0"/>
          </a:p>
        </p:txBody>
      </p:sp>
      <p:pic>
        <p:nvPicPr>
          <p:cNvPr id="4" name="Picture 3"/>
          <p:cNvPicPr>
            <a:picLocks noChangeAspect="1"/>
          </p:cNvPicPr>
          <p:nvPr/>
        </p:nvPicPr>
        <p:blipFill>
          <a:blip r:embed="rId3"/>
          <a:stretch>
            <a:fillRect/>
          </a:stretch>
        </p:blipFill>
        <p:spPr>
          <a:xfrm>
            <a:off x="7579193" y="2026461"/>
            <a:ext cx="1256959" cy="1256959"/>
          </a:xfrm>
          <a:prstGeom prst="rect">
            <a:avLst/>
          </a:prstGeom>
        </p:spPr>
      </p:pic>
      <p:sp>
        <p:nvSpPr>
          <p:cNvPr id="5" name="Rectangle 4"/>
          <p:cNvSpPr/>
          <p:nvPr/>
        </p:nvSpPr>
        <p:spPr>
          <a:xfrm>
            <a:off x="6128348" y="6400879"/>
            <a:ext cx="2933440" cy="338554"/>
          </a:xfrm>
          <a:prstGeom prst="rect">
            <a:avLst/>
          </a:prstGeom>
        </p:spPr>
        <p:txBody>
          <a:bodyPr wrap="none">
            <a:spAutoFit/>
          </a:bodyPr>
          <a:lstStyle/>
          <a:p>
            <a:r>
              <a:rPr lang="en-US" sz="1600" i="1" dirty="0"/>
              <a:t>Image Source</a:t>
            </a:r>
            <a:r>
              <a:rPr lang="en-US" sz="1600" dirty="0"/>
              <a:t>: </a:t>
            </a:r>
            <a:r>
              <a:rPr lang="en-US" sz="1600" dirty="0" err="1"/>
              <a:t>Clipartkid.com</a:t>
            </a:r>
            <a:r>
              <a:rPr lang="en-US" sz="1600" dirty="0"/>
              <a:t> </a:t>
            </a:r>
            <a:endParaRPr lang="en-US" sz="1600" i="1" dirty="0"/>
          </a:p>
        </p:txBody>
      </p:sp>
    </p:spTree>
    <p:extLst>
      <p:ext uri="{BB962C8B-B14F-4D97-AF65-F5344CB8AC3E}">
        <p14:creationId xmlns:p14="http://schemas.microsoft.com/office/powerpoint/2010/main" val="3222737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t>But What If </a:t>
            </a:r>
            <a:r>
              <a:rPr lang="en-US" sz="2800" b="1" dirty="0"/>
              <a:t>T</a:t>
            </a:r>
            <a:r>
              <a:rPr lang="en-US" sz="2800" b="1" dirty="0" smtClean="0"/>
              <a:t>here </a:t>
            </a:r>
            <a:r>
              <a:rPr lang="en-US" sz="2800" b="1" dirty="0"/>
              <a:t>A</a:t>
            </a:r>
            <a:r>
              <a:rPr lang="en-US" sz="2800" b="1" dirty="0" smtClean="0"/>
              <a:t>re…</a:t>
            </a:r>
            <a:endParaRPr lang="en-US" sz="2800" b="1" dirty="0"/>
          </a:p>
        </p:txBody>
      </p:sp>
      <p:sp>
        <p:nvSpPr>
          <p:cNvPr id="3" name="Content Placeholder 2"/>
          <p:cNvSpPr>
            <a:spLocks noGrp="1"/>
          </p:cNvSpPr>
          <p:nvPr>
            <p:ph sz="quarter" idx="1"/>
          </p:nvPr>
        </p:nvSpPr>
        <p:spPr/>
        <p:txBody>
          <a:bodyPr>
            <a:normAutofit/>
          </a:bodyPr>
          <a:lstStyle/>
          <a:p>
            <a:r>
              <a:rPr lang="en-US" dirty="0" smtClean="0"/>
              <a:t>Structural barriers</a:t>
            </a:r>
          </a:p>
          <a:p>
            <a:pPr lvl="1"/>
            <a:r>
              <a:rPr lang="en-US" dirty="0" smtClean="0"/>
              <a:t>The gym is very far and there’s no public transit</a:t>
            </a:r>
          </a:p>
          <a:p>
            <a:pPr lvl="1"/>
            <a:r>
              <a:rPr lang="en-US" dirty="0" smtClean="0"/>
              <a:t>The gym is really expensive</a:t>
            </a:r>
          </a:p>
          <a:p>
            <a:pPr lvl="1"/>
            <a:r>
              <a:rPr lang="en-US" dirty="0" smtClean="0"/>
              <a:t>The gym equipment is old and dangerous</a:t>
            </a:r>
          </a:p>
          <a:p>
            <a:pPr lvl="1"/>
            <a:r>
              <a:rPr lang="en-US" dirty="0" smtClean="0"/>
              <a:t>Signs/services are all in a </a:t>
            </a:r>
            <a:r>
              <a:rPr lang="en-US" dirty="0" smtClean="0"/>
              <a:t>foreign language</a:t>
            </a:r>
            <a:endParaRPr lang="en-US" dirty="0" smtClean="0"/>
          </a:p>
          <a:p>
            <a:pPr lvl="1"/>
            <a:r>
              <a:rPr lang="en-US" dirty="0" smtClean="0"/>
              <a:t>Gym hours are too early/late</a:t>
            </a:r>
          </a:p>
          <a:p>
            <a:r>
              <a:rPr lang="en-US" dirty="0" smtClean="0"/>
              <a:t>Social barriers</a:t>
            </a:r>
          </a:p>
          <a:p>
            <a:pPr lvl="1"/>
            <a:r>
              <a:rPr lang="en-US" dirty="0" smtClean="0"/>
              <a:t>The gym staff is bitter and mean</a:t>
            </a:r>
          </a:p>
          <a:p>
            <a:pPr lvl="1"/>
            <a:r>
              <a:rPr lang="en-US" dirty="0" smtClean="0"/>
              <a:t>Other gym members are judgmental or insulting</a:t>
            </a:r>
          </a:p>
          <a:p>
            <a:pPr lvl="1"/>
            <a:r>
              <a:rPr lang="en-US" dirty="0" smtClean="0"/>
              <a:t>Uncomfortable social environment</a:t>
            </a:r>
            <a:endParaRPr lang="en-US" dirty="0"/>
          </a:p>
        </p:txBody>
      </p:sp>
      <p:sp>
        <p:nvSpPr>
          <p:cNvPr id="4" name="Rectangle 3"/>
          <p:cNvSpPr/>
          <p:nvPr/>
        </p:nvSpPr>
        <p:spPr>
          <a:xfrm>
            <a:off x="5668419" y="6367263"/>
            <a:ext cx="6858000" cy="338554"/>
          </a:xfrm>
          <a:prstGeom prst="rect">
            <a:avLst/>
          </a:prstGeom>
        </p:spPr>
        <p:txBody>
          <a:bodyPr wrap="square">
            <a:spAutoFit/>
          </a:bodyPr>
          <a:lstStyle/>
          <a:p>
            <a:r>
              <a:rPr lang="en-US" sz="1600" i="1" dirty="0"/>
              <a:t>Image source: </a:t>
            </a:r>
            <a:r>
              <a:rPr lang="en-US" sz="1600" dirty="0" err="1" smtClean="0"/>
              <a:t>Huffingtonpost.com</a:t>
            </a:r>
            <a:endParaRPr lang="en-US" sz="1600" dirty="0"/>
          </a:p>
        </p:txBody>
      </p:sp>
      <p:pic>
        <p:nvPicPr>
          <p:cNvPr id="6" name="Picture 5" descr="o-STAIRS-WHEELCHAIR-5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624" y="165100"/>
            <a:ext cx="4175125" cy="1735973"/>
          </a:xfrm>
          <a:prstGeom prst="rect">
            <a:avLst/>
          </a:prstGeom>
        </p:spPr>
      </p:pic>
    </p:spTree>
    <p:extLst>
      <p:ext uri="{BB962C8B-B14F-4D97-AF65-F5344CB8AC3E}">
        <p14:creationId xmlns:p14="http://schemas.microsoft.com/office/powerpoint/2010/main" val="1906510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Other Personal Barriers/</a:t>
            </a:r>
            <a:r>
              <a:rPr lang="en-US" b="1" dirty="0" smtClean="0"/>
              <a:t>Deterrents</a:t>
            </a:r>
            <a:endParaRPr lang="en-US" b="1" dirty="0"/>
          </a:p>
        </p:txBody>
      </p:sp>
      <p:sp>
        <p:nvSpPr>
          <p:cNvPr id="3" name="Content Placeholder 2"/>
          <p:cNvSpPr>
            <a:spLocks noGrp="1"/>
          </p:cNvSpPr>
          <p:nvPr>
            <p:ph sz="quarter" idx="1"/>
          </p:nvPr>
        </p:nvSpPr>
        <p:spPr/>
        <p:txBody>
          <a:bodyPr/>
          <a:lstStyle/>
          <a:p>
            <a:r>
              <a:rPr lang="en-US" dirty="0" smtClean="0"/>
              <a:t>Joint </a:t>
            </a:r>
            <a:r>
              <a:rPr lang="en-US" dirty="0" smtClean="0"/>
              <a:t>pain and </a:t>
            </a:r>
            <a:r>
              <a:rPr lang="en-US" dirty="0" smtClean="0"/>
              <a:t>no </a:t>
            </a:r>
            <a:r>
              <a:rPr lang="en-US" dirty="0" smtClean="0"/>
              <a:t>insurance/doctor to help</a:t>
            </a:r>
          </a:p>
          <a:p>
            <a:r>
              <a:rPr lang="en-US" dirty="0" smtClean="0"/>
              <a:t>Need </a:t>
            </a:r>
            <a:r>
              <a:rPr lang="en-US" dirty="0" smtClean="0"/>
              <a:t>assistance with mental health issues (depression, anxiety disorder, history of trauma)</a:t>
            </a:r>
          </a:p>
          <a:p>
            <a:r>
              <a:rPr lang="en-US" dirty="0"/>
              <a:t>N</a:t>
            </a:r>
            <a:r>
              <a:rPr lang="en-US" dirty="0" smtClean="0"/>
              <a:t>eed </a:t>
            </a:r>
            <a:r>
              <a:rPr lang="en-US" dirty="0" smtClean="0"/>
              <a:t>help addressing alcohol or drug use</a:t>
            </a:r>
          </a:p>
          <a:p>
            <a:r>
              <a:rPr lang="en-US" dirty="0" smtClean="0"/>
              <a:t>Too </a:t>
            </a:r>
            <a:r>
              <a:rPr lang="en-US" dirty="0" smtClean="0"/>
              <a:t>busy just trying to meet basic needs (housing, food, safety)</a:t>
            </a:r>
          </a:p>
          <a:p>
            <a:pPr lvl="1"/>
            <a:endParaRPr lang="en-US" dirty="0"/>
          </a:p>
          <a:p>
            <a:pPr lvl="1"/>
            <a:endParaRPr lang="en-US" dirty="0" smtClean="0"/>
          </a:p>
          <a:p>
            <a:pPr marL="274320" lvl="1" indent="0">
              <a:buNone/>
            </a:pPr>
            <a:endParaRPr lang="en-US" sz="4000" dirty="0" smtClean="0"/>
          </a:p>
        </p:txBody>
      </p:sp>
      <p:pic>
        <p:nvPicPr>
          <p:cNvPr id="4" name="Picture 3"/>
          <p:cNvPicPr>
            <a:picLocks noChangeAspect="1"/>
          </p:cNvPicPr>
          <p:nvPr/>
        </p:nvPicPr>
        <p:blipFill>
          <a:blip r:embed="rId3"/>
          <a:stretch>
            <a:fillRect/>
          </a:stretch>
        </p:blipFill>
        <p:spPr>
          <a:xfrm>
            <a:off x="3087726" y="4196674"/>
            <a:ext cx="2931971" cy="2198979"/>
          </a:xfrm>
          <a:prstGeom prst="rect">
            <a:avLst/>
          </a:prstGeom>
        </p:spPr>
      </p:pic>
      <p:sp>
        <p:nvSpPr>
          <p:cNvPr id="5" name="Rectangle 4"/>
          <p:cNvSpPr/>
          <p:nvPr/>
        </p:nvSpPr>
        <p:spPr>
          <a:xfrm>
            <a:off x="6693463" y="6395653"/>
            <a:ext cx="6550152" cy="338554"/>
          </a:xfrm>
          <a:prstGeom prst="rect">
            <a:avLst/>
          </a:prstGeom>
        </p:spPr>
        <p:txBody>
          <a:bodyPr wrap="square">
            <a:spAutoFit/>
          </a:bodyPr>
          <a:lstStyle/>
          <a:p>
            <a:r>
              <a:rPr lang="en-US" sz="1400" i="1" dirty="0"/>
              <a:t>Image </a:t>
            </a:r>
            <a:r>
              <a:rPr lang="en-US" sz="1600" i="1" dirty="0"/>
              <a:t>source</a:t>
            </a:r>
            <a:r>
              <a:rPr lang="en-US" sz="1400" i="1" dirty="0"/>
              <a:t>: </a:t>
            </a:r>
            <a:r>
              <a:rPr lang="en-US" sz="1600" dirty="0" err="1" smtClean="0"/>
              <a:t>umkc.edu</a:t>
            </a:r>
            <a:endParaRPr lang="en-US" sz="1600" dirty="0"/>
          </a:p>
        </p:txBody>
      </p:sp>
    </p:spTree>
    <p:extLst>
      <p:ext uri="{BB962C8B-B14F-4D97-AF65-F5344CB8AC3E}">
        <p14:creationId xmlns:p14="http://schemas.microsoft.com/office/powerpoint/2010/main" val="1336543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Structural and Social Barriers Defined</a:t>
            </a:r>
            <a:r>
              <a:rPr lang="en-US" dirty="0"/>
              <a:t> </a:t>
            </a:r>
          </a:p>
        </p:txBody>
      </p:sp>
      <p:sp>
        <p:nvSpPr>
          <p:cNvPr id="3" name="Rectangle 2"/>
          <p:cNvSpPr/>
          <p:nvPr/>
        </p:nvSpPr>
        <p:spPr>
          <a:xfrm>
            <a:off x="-613595" y="1563608"/>
            <a:ext cx="9620035" cy="3877985"/>
          </a:xfrm>
          <a:prstGeom prst="rect">
            <a:avLst/>
          </a:prstGeom>
        </p:spPr>
        <p:txBody>
          <a:bodyPr wrap="square">
            <a:spAutoFit/>
          </a:bodyPr>
          <a:lstStyle/>
          <a:p>
            <a:pPr lvl="2"/>
            <a:r>
              <a:rPr lang="en-US" sz="2400" dirty="0" smtClean="0"/>
              <a:t>“</a:t>
            </a:r>
            <a:r>
              <a:rPr lang="en-US" sz="2400" dirty="0"/>
              <a:t>The complex, integrated, and overlapping social structures and economic systems that are responsible for most health inequities. These social structures and economic systems include the social environment, physical environment, health services, and structural and societal factors. Social determinants of health are shaped by the distribution of money, power, and resources throughout local communities, nations, and the world.” </a:t>
            </a:r>
            <a:endParaRPr lang="en-US" sz="2400" dirty="0" smtClean="0"/>
          </a:p>
          <a:p>
            <a:pPr lvl="2" algn="ctr"/>
            <a:endParaRPr lang="en-US" u="sng" dirty="0">
              <a:hlinkClick r:id="rId3"/>
            </a:endParaRPr>
          </a:p>
          <a:p>
            <a:pPr lvl="2" algn="ctr"/>
            <a:endParaRPr lang="en-US" u="sng" dirty="0" smtClean="0">
              <a:hlinkClick r:id="rId3"/>
            </a:endParaRPr>
          </a:p>
          <a:p>
            <a:pPr lvl="2" algn="ctr"/>
            <a:r>
              <a:rPr lang="en-US" u="sng" dirty="0" smtClean="0">
                <a:hlinkClick r:id="rId3"/>
              </a:rPr>
              <a:t>https</a:t>
            </a:r>
            <a:r>
              <a:rPr lang="en-US" u="sng" dirty="0">
                <a:hlinkClick r:id="rId3"/>
              </a:rPr>
              <a:t>://www.cdc.gov/nchhstp/socialdeterminants/</a:t>
            </a:r>
            <a:r>
              <a:rPr lang="en-US" u="sng" dirty="0" smtClean="0">
                <a:hlinkClick r:id="rId3"/>
              </a:rPr>
              <a:t>definitions.html</a:t>
            </a:r>
            <a:r>
              <a:rPr lang="en-US" dirty="0" smtClean="0"/>
              <a:t> </a:t>
            </a:r>
            <a:endParaRPr lang="en-US" dirty="0"/>
          </a:p>
        </p:txBody>
      </p:sp>
    </p:spTree>
    <p:extLst>
      <p:ext uri="{BB962C8B-B14F-4D97-AF65-F5344CB8AC3E}">
        <p14:creationId xmlns:p14="http://schemas.microsoft.com/office/powerpoint/2010/main" val="259361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More Than Just Individual Responsibility</a:t>
            </a:r>
            <a:endParaRPr lang="en-US" b="1"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743744" y="1565275"/>
            <a:ext cx="7620000" cy="4495800"/>
          </a:xfrm>
        </p:spPr>
      </p:pic>
      <p:sp>
        <p:nvSpPr>
          <p:cNvPr id="3" name="Rectangle 2"/>
          <p:cNvSpPr/>
          <p:nvPr/>
        </p:nvSpPr>
        <p:spPr>
          <a:xfrm>
            <a:off x="6232624" y="6375998"/>
            <a:ext cx="8183351" cy="338554"/>
          </a:xfrm>
          <a:prstGeom prst="rect">
            <a:avLst/>
          </a:prstGeom>
        </p:spPr>
        <p:txBody>
          <a:bodyPr wrap="square">
            <a:spAutoFit/>
          </a:bodyPr>
          <a:lstStyle/>
          <a:p>
            <a:r>
              <a:rPr lang="en-US" sz="1600" i="1" dirty="0"/>
              <a:t>Image source</a:t>
            </a:r>
            <a:r>
              <a:rPr lang="en-US" sz="1600" i="1" dirty="0" smtClean="0"/>
              <a:t>: </a:t>
            </a:r>
            <a:r>
              <a:rPr lang="en-US" sz="1600" dirty="0" err="1" smtClean="0"/>
              <a:t>Jiasociety.org</a:t>
            </a:r>
            <a:endParaRPr lang="en-US" sz="1600" dirty="0"/>
          </a:p>
        </p:txBody>
      </p:sp>
    </p:spTree>
    <p:extLst>
      <p:ext uri="{BB962C8B-B14F-4D97-AF65-F5344CB8AC3E}">
        <p14:creationId xmlns:p14="http://schemas.microsoft.com/office/powerpoint/2010/main" val="240449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buNone/>
            </a:pPr>
            <a:r>
              <a:rPr lang="en-US" sz="5400" dirty="0" smtClean="0">
                <a:solidFill>
                  <a:srgbClr val="FF0000"/>
                </a:solidFill>
              </a:rPr>
              <a:t>Question:</a:t>
            </a:r>
          </a:p>
          <a:p>
            <a:pPr marL="0" indent="0" algn="ctr">
              <a:buNone/>
            </a:pPr>
            <a:r>
              <a:rPr lang="en-US" sz="5400" dirty="0" smtClean="0"/>
              <a:t>In our gym example: what are some solutions to the </a:t>
            </a:r>
            <a:r>
              <a:rPr lang="en-US" sz="5400" dirty="0" smtClean="0">
                <a:solidFill>
                  <a:srgbClr val="FF0000"/>
                </a:solidFill>
              </a:rPr>
              <a:t>STRUCTURAL</a:t>
            </a:r>
            <a:r>
              <a:rPr lang="en-US" sz="5400" dirty="0" smtClean="0"/>
              <a:t> and </a:t>
            </a:r>
            <a:r>
              <a:rPr lang="en-US" sz="5400" dirty="0" smtClean="0">
                <a:solidFill>
                  <a:srgbClr val="FF0000"/>
                </a:solidFill>
              </a:rPr>
              <a:t>SOCIAL</a:t>
            </a:r>
            <a:r>
              <a:rPr lang="en-US" sz="5400" dirty="0" smtClean="0"/>
              <a:t> barriers listed?</a:t>
            </a:r>
          </a:p>
        </p:txBody>
      </p:sp>
    </p:spTree>
    <p:extLst>
      <p:ext uri="{BB962C8B-B14F-4D97-AF65-F5344CB8AC3E}">
        <p14:creationId xmlns:p14="http://schemas.microsoft.com/office/powerpoint/2010/main" val="2391069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87387</TotalTime>
  <Words>1057</Words>
  <Application>Microsoft Macintosh PowerPoint</Application>
  <PresentationFormat>On-screen Show (4:3)</PresentationFormat>
  <Paragraphs>157</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Georgia</vt:lpstr>
      <vt:lpstr>Wingdings</vt:lpstr>
      <vt:lpstr>Wingdings 2</vt:lpstr>
      <vt:lpstr>Civic</vt:lpstr>
      <vt:lpstr>Why Is HIV Still a Problem?</vt:lpstr>
      <vt:lpstr>Objectives for Module 3</vt:lpstr>
      <vt:lpstr>Individual Responsibility and HIV</vt:lpstr>
      <vt:lpstr>Individual Responsibility and Going to the Gym</vt:lpstr>
      <vt:lpstr>But What If There Are…</vt:lpstr>
      <vt:lpstr>Other Personal Barriers/Deterrents</vt:lpstr>
      <vt:lpstr>Structural and Social Barriers Defined </vt:lpstr>
      <vt:lpstr>More Than Just Individual Responsibility</vt:lpstr>
      <vt:lpstr>PowerPoint Presentation</vt:lpstr>
      <vt:lpstr>We Need Multilevel Interventions</vt:lpstr>
      <vt:lpstr>PowerPoint Presentation</vt:lpstr>
      <vt:lpstr>Examples of Major Structural Barriers to HIV Prevention Services</vt:lpstr>
      <vt:lpstr>Examples of Social Barriers</vt:lpstr>
      <vt:lpstr>Accepting the Limitations of Individual Autonomy</vt:lpstr>
      <vt:lpstr>HIV Prevention Example: Syringe Access</vt:lpstr>
      <vt:lpstr>What Interventions Are Funded?</vt:lpstr>
      <vt:lpstr>What Interventions Are Funded?</vt:lpstr>
      <vt:lpstr>Hopeful State and Local Approaches</vt:lpstr>
      <vt:lpstr>PowerPoint Presentation</vt:lpstr>
      <vt:lpstr>Key Points From Module 3</vt:lpstr>
      <vt:lpstr>Check Out Our Other HIV Prevention Policy Modules: </vt:lpstr>
      <vt:lpstr>For More Information About TAG and Our Work on HIV Prevention:</vt:lpstr>
      <vt:lpstr>PowerPoint Presentation</vt:lpstr>
    </vt:vector>
  </TitlesOfParts>
  <Company>Treatment Action Group</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HIV a Problem?</dc:title>
  <dc:creator>Jeremiah Johnson</dc:creator>
  <cp:lastModifiedBy>Tim Horn</cp:lastModifiedBy>
  <cp:revision>71</cp:revision>
  <dcterms:created xsi:type="dcterms:W3CDTF">2016-05-19T20:30:14Z</dcterms:created>
  <dcterms:modified xsi:type="dcterms:W3CDTF">2017-03-29T19:55:50Z</dcterms:modified>
</cp:coreProperties>
</file>