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0"/>
  </p:notesMasterIdLst>
  <p:handoutMasterIdLst>
    <p:handoutMasterId r:id="rId11"/>
  </p:handoutMasterIdLst>
  <p:sldIdLst>
    <p:sldId id="387" r:id="rId2"/>
    <p:sldId id="305" r:id="rId3"/>
    <p:sldId id="306" r:id="rId4"/>
    <p:sldId id="389" r:id="rId5"/>
    <p:sldId id="390" r:id="rId6"/>
    <p:sldId id="391" r:id="rId7"/>
    <p:sldId id="307" r:id="rId8"/>
    <p:sldId id="392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CMR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44" autoAdjust="0"/>
  </p:normalViewPr>
  <p:slideViewPr>
    <p:cSldViewPr>
      <p:cViewPr>
        <p:scale>
          <a:sx n="66" d="100"/>
          <a:sy n="66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024503-651F-486A-A49E-624EA62863F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ECB603-DB29-42A7-BC89-56784D67FAA3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FF00"/>
              </a:solidFill>
            </a:rPr>
            <a:t>1</a:t>
          </a:r>
          <a:r>
            <a:rPr lang="en-US" sz="1800" b="1" baseline="30000" dirty="0" smtClean="0">
              <a:solidFill>
                <a:srgbClr val="FFFF00"/>
              </a:solidFill>
            </a:rPr>
            <a:t>st</a:t>
          </a:r>
          <a:r>
            <a:rPr lang="en-US" sz="1800" b="1" dirty="0" smtClean="0">
              <a:solidFill>
                <a:srgbClr val="FFFF00"/>
              </a:solidFill>
            </a:rPr>
            <a:t> Stakeholders Meeting</a:t>
          </a:r>
          <a:endParaRPr lang="en-IN" sz="1800" b="1" dirty="0">
            <a:solidFill>
              <a:srgbClr val="FFFF00"/>
            </a:solidFill>
          </a:endParaRPr>
        </a:p>
      </dgm:t>
    </dgm:pt>
    <dgm:pt modelId="{A29D68BB-D2B4-4C3B-837D-E4817606942A}" type="parTrans" cxnId="{FA6B0E93-18F1-4D66-ABEE-FE3F6AC65380}">
      <dgm:prSet/>
      <dgm:spPr/>
      <dgm:t>
        <a:bodyPr/>
        <a:lstStyle/>
        <a:p>
          <a:endParaRPr lang="en-IN" sz="1800"/>
        </a:p>
      </dgm:t>
    </dgm:pt>
    <dgm:pt modelId="{942EADC6-98E4-41B8-98D5-C6AE38BB2549}" type="sibTrans" cxnId="{FA6B0E93-18F1-4D66-ABEE-FE3F6AC65380}">
      <dgm:prSet/>
      <dgm:spPr/>
      <dgm:t>
        <a:bodyPr/>
        <a:lstStyle/>
        <a:p>
          <a:endParaRPr lang="en-IN" sz="1800"/>
        </a:p>
      </dgm:t>
    </dgm:pt>
    <dgm:pt modelId="{AC2A39A2-25E4-4E9D-A2FE-C98D3C1DBD0C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rgbClr val="FFFF00"/>
              </a:solidFill>
            </a:rPr>
            <a:t>PMO</a:t>
          </a:r>
          <a:endParaRPr lang="en-US" sz="1600" b="1" dirty="0" smtClean="0">
            <a:solidFill>
              <a:srgbClr val="FFFF00"/>
            </a:solidFill>
          </a:endParaRPr>
        </a:p>
        <a:p>
          <a:r>
            <a:rPr lang="en-US" sz="1600" b="1" dirty="0" smtClean="0">
              <a:solidFill>
                <a:srgbClr val="FFFF00"/>
              </a:solidFill>
            </a:rPr>
            <a:t>In-principle </a:t>
          </a:r>
          <a:r>
            <a:rPr lang="en-US" sz="1600" b="1" dirty="0" smtClean="0">
              <a:solidFill>
                <a:srgbClr val="FFFF00"/>
              </a:solidFill>
            </a:rPr>
            <a:t>approval</a:t>
          </a:r>
          <a:endParaRPr lang="en-IN" sz="1600" b="1" dirty="0">
            <a:solidFill>
              <a:srgbClr val="FFFF00"/>
            </a:solidFill>
          </a:endParaRPr>
        </a:p>
      </dgm:t>
    </dgm:pt>
    <dgm:pt modelId="{EF9FC63A-C2C8-4261-A657-3DC99B74600D}" type="parTrans" cxnId="{96E00D47-4092-4071-8E03-58EBE44C5B8D}">
      <dgm:prSet/>
      <dgm:spPr/>
      <dgm:t>
        <a:bodyPr/>
        <a:lstStyle/>
        <a:p>
          <a:endParaRPr lang="en-IN" sz="1800"/>
        </a:p>
      </dgm:t>
    </dgm:pt>
    <dgm:pt modelId="{D149FCE3-6DDF-4082-A358-A83E0733260B}" type="sibTrans" cxnId="{96E00D47-4092-4071-8E03-58EBE44C5B8D}">
      <dgm:prSet/>
      <dgm:spPr/>
      <dgm:t>
        <a:bodyPr/>
        <a:lstStyle/>
        <a:p>
          <a:endParaRPr lang="en-IN" sz="1800"/>
        </a:p>
      </dgm:t>
    </dgm:pt>
    <dgm:pt modelId="{A7A82CA6-E04E-4E6A-9102-1EE8974A90D6}">
      <dgm:prSet custT="1"/>
      <dgm:spPr/>
      <dgm:t>
        <a:bodyPr/>
        <a:lstStyle/>
        <a:p>
          <a:r>
            <a:rPr lang="en-US" sz="1600" b="1" dirty="0" smtClean="0">
              <a:solidFill>
                <a:srgbClr val="FFFF00"/>
              </a:solidFill>
            </a:rPr>
            <a:t>Concept proposal to TATA trust</a:t>
          </a:r>
          <a:endParaRPr lang="en-IN" sz="1600" b="1" dirty="0">
            <a:solidFill>
              <a:srgbClr val="FFFF00"/>
            </a:solidFill>
          </a:endParaRPr>
        </a:p>
      </dgm:t>
    </dgm:pt>
    <dgm:pt modelId="{4AB37DC7-0841-4F7C-81EC-52DB2C6D66A8}" type="parTrans" cxnId="{F424C23B-D46B-4444-BCF9-EE5AC8DAAD22}">
      <dgm:prSet/>
      <dgm:spPr/>
      <dgm:t>
        <a:bodyPr/>
        <a:lstStyle/>
        <a:p>
          <a:endParaRPr lang="en-IN" sz="1800"/>
        </a:p>
      </dgm:t>
    </dgm:pt>
    <dgm:pt modelId="{9AF1F0CD-B50C-4B88-B41F-5DEA1129911A}" type="sibTrans" cxnId="{F424C23B-D46B-4444-BCF9-EE5AC8DAAD22}">
      <dgm:prSet/>
      <dgm:spPr/>
      <dgm:t>
        <a:bodyPr/>
        <a:lstStyle/>
        <a:p>
          <a:endParaRPr lang="en-IN" sz="1800"/>
        </a:p>
      </dgm:t>
    </dgm:pt>
    <dgm:pt modelId="{6A66D129-235C-480F-9ED9-6BFC6DAD2277}">
      <dgm:prSet custT="1"/>
      <dgm:spPr/>
      <dgm:t>
        <a:bodyPr/>
        <a:lstStyle/>
        <a:p>
          <a:r>
            <a:rPr lang="en-US" sz="1600" b="1" dirty="0" smtClean="0">
              <a:solidFill>
                <a:srgbClr val="FFFF00"/>
              </a:solidFill>
            </a:rPr>
            <a:t>MOU with TATA </a:t>
          </a:r>
          <a:r>
            <a:rPr lang="en-US" sz="1600" b="1" dirty="0" smtClean="0">
              <a:solidFill>
                <a:srgbClr val="FFFF00"/>
              </a:solidFill>
            </a:rPr>
            <a:t>TRUSTS</a:t>
          </a:r>
          <a:endParaRPr lang="en-IN" sz="1600" b="1" dirty="0">
            <a:solidFill>
              <a:srgbClr val="FFFF00"/>
            </a:solidFill>
          </a:endParaRPr>
        </a:p>
      </dgm:t>
    </dgm:pt>
    <dgm:pt modelId="{10D4F7B1-B71C-4667-AAD7-32DF73F37EA5}" type="parTrans" cxnId="{430F1BC5-969E-41BB-A116-A8889A13BF96}">
      <dgm:prSet/>
      <dgm:spPr/>
      <dgm:t>
        <a:bodyPr/>
        <a:lstStyle/>
        <a:p>
          <a:endParaRPr lang="en-IN" sz="1800"/>
        </a:p>
      </dgm:t>
    </dgm:pt>
    <dgm:pt modelId="{A892F967-41FB-40FB-970B-2D9FD6CD1040}" type="sibTrans" cxnId="{430F1BC5-969E-41BB-A116-A8889A13BF96}">
      <dgm:prSet/>
      <dgm:spPr/>
      <dgm:t>
        <a:bodyPr/>
        <a:lstStyle/>
        <a:p>
          <a:endParaRPr lang="en-IN" sz="1800"/>
        </a:p>
      </dgm:t>
    </dgm:pt>
    <dgm:pt modelId="{C78E9417-C1F3-44F2-A084-E662E2840C21}" type="pres">
      <dgm:prSet presAssocID="{23024503-651F-486A-A49E-624EA62863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05304C-F093-40BC-9DC8-DD9EABB68C5C}" type="pres">
      <dgm:prSet presAssocID="{19ECB603-DB29-42A7-BC89-56784D67FAA3}" presName="parTxOnly" presStyleLbl="node1" presStyleIdx="0" presStyleCnt="4" custScaleX="114438" custScaleY="124554" custLinFactNeighborY="342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F022963-C331-4584-8DA6-4DBAB2F6EF6B}" type="pres">
      <dgm:prSet presAssocID="{942EADC6-98E4-41B8-98D5-C6AE38BB2549}" presName="parTxOnlySpace" presStyleCnt="0"/>
      <dgm:spPr/>
    </dgm:pt>
    <dgm:pt modelId="{2DBF2AD2-BF4B-4FD4-BDAB-4DBD76654BEF}" type="pres">
      <dgm:prSet presAssocID="{AC2A39A2-25E4-4E9D-A2FE-C98D3C1DBD0C}" presName="parTxOnly" presStyleLbl="node1" presStyleIdx="1" presStyleCnt="4" custScaleY="126794" custLinFactNeighborX="-3632" custLinFactNeighborY="192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5EE25E8-33D1-4648-A92C-331BFA5DADB0}" type="pres">
      <dgm:prSet presAssocID="{D149FCE3-6DDF-4082-A358-A83E0733260B}" presName="parTxOnlySpace" presStyleCnt="0"/>
      <dgm:spPr/>
    </dgm:pt>
    <dgm:pt modelId="{C6486046-5E70-45EC-B5DD-49D15FBEA2C0}" type="pres">
      <dgm:prSet presAssocID="{A7A82CA6-E04E-4E6A-9102-1EE8974A90D6}" presName="parTxOnly" presStyleLbl="node1" presStyleIdx="2" presStyleCnt="4" custScaleY="126668" custLinFactNeighborX="-5491" custLinFactNeighborY="272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4BB0F86-7B6C-4835-BBE3-2B8F1DB2DAB0}" type="pres">
      <dgm:prSet presAssocID="{9AF1F0CD-B50C-4B88-B41F-5DEA1129911A}" presName="parTxOnlySpace" presStyleCnt="0"/>
      <dgm:spPr/>
    </dgm:pt>
    <dgm:pt modelId="{859C2D8F-18E1-4C98-992A-76924E67A5EA}" type="pres">
      <dgm:prSet presAssocID="{6A66D129-235C-480F-9ED9-6BFC6DAD2277}" presName="parTxOnly" presStyleLbl="node1" presStyleIdx="3" presStyleCnt="4" custScaleY="124554" custLinFactNeighborY="342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A46CAD-6E23-4B5B-BA50-46D5FC57E9AB}" type="presOf" srcId="{AC2A39A2-25E4-4E9D-A2FE-C98D3C1DBD0C}" destId="{2DBF2AD2-BF4B-4FD4-BDAB-4DBD76654BEF}" srcOrd="0" destOrd="0" presId="urn:microsoft.com/office/officeart/2005/8/layout/chevron1"/>
    <dgm:cxn modelId="{32AB5D44-8E83-45DD-B14B-0C58F028CF56}" type="presOf" srcId="{6A66D129-235C-480F-9ED9-6BFC6DAD2277}" destId="{859C2D8F-18E1-4C98-992A-76924E67A5EA}" srcOrd="0" destOrd="0" presId="urn:microsoft.com/office/officeart/2005/8/layout/chevron1"/>
    <dgm:cxn modelId="{430F1BC5-969E-41BB-A116-A8889A13BF96}" srcId="{23024503-651F-486A-A49E-624EA62863FE}" destId="{6A66D129-235C-480F-9ED9-6BFC6DAD2277}" srcOrd="3" destOrd="0" parTransId="{10D4F7B1-B71C-4667-AAD7-32DF73F37EA5}" sibTransId="{A892F967-41FB-40FB-970B-2D9FD6CD1040}"/>
    <dgm:cxn modelId="{FA6B0E93-18F1-4D66-ABEE-FE3F6AC65380}" srcId="{23024503-651F-486A-A49E-624EA62863FE}" destId="{19ECB603-DB29-42A7-BC89-56784D67FAA3}" srcOrd="0" destOrd="0" parTransId="{A29D68BB-D2B4-4C3B-837D-E4817606942A}" sibTransId="{942EADC6-98E4-41B8-98D5-C6AE38BB2549}"/>
    <dgm:cxn modelId="{A2A0D4F7-DB1A-4E87-A1D0-E7D66BEB87AF}" type="presOf" srcId="{A7A82CA6-E04E-4E6A-9102-1EE8974A90D6}" destId="{C6486046-5E70-45EC-B5DD-49D15FBEA2C0}" srcOrd="0" destOrd="0" presId="urn:microsoft.com/office/officeart/2005/8/layout/chevron1"/>
    <dgm:cxn modelId="{96E00D47-4092-4071-8E03-58EBE44C5B8D}" srcId="{23024503-651F-486A-A49E-624EA62863FE}" destId="{AC2A39A2-25E4-4E9D-A2FE-C98D3C1DBD0C}" srcOrd="1" destOrd="0" parTransId="{EF9FC63A-C2C8-4261-A657-3DC99B74600D}" sibTransId="{D149FCE3-6DDF-4082-A358-A83E0733260B}"/>
    <dgm:cxn modelId="{93A99084-11C0-4C2B-80A9-EC5192635C15}" type="presOf" srcId="{23024503-651F-486A-A49E-624EA62863FE}" destId="{C78E9417-C1F3-44F2-A084-E662E2840C21}" srcOrd="0" destOrd="0" presId="urn:microsoft.com/office/officeart/2005/8/layout/chevron1"/>
    <dgm:cxn modelId="{1DB03C63-6E21-4DC8-A260-AF561A1A8221}" type="presOf" srcId="{19ECB603-DB29-42A7-BC89-56784D67FAA3}" destId="{CA05304C-F093-40BC-9DC8-DD9EABB68C5C}" srcOrd="0" destOrd="0" presId="urn:microsoft.com/office/officeart/2005/8/layout/chevron1"/>
    <dgm:cxn modelId="{F424C23B-D46B-4444-BCF9-EE5AC8DAAD22}" srcId="{23024503-651F-486A-A49E-624EA62863FE}" destId="{A7A82CA6-E04E-4E6A-9102-1EE8974A90D6}" srcOrd="2" destOrd="0" parTransId="{4AB37DC7-0841-4F7C-81EC-52DB2C6D66A8}" sibTransId="{9AF1F0CD-B50C-4B88-B41F-5DEA1129911A}"/>
    <dgm:cxn modelId="{3FA7E15E-5DA3-4A39-9B8E-05D019C3E744}" type="presParOf" srcId="{C78E9417-C1F3-44F2-A084-E662E2840C21}" destId="{CA05304C-F093-40BC-9DC8-DD9EABB68C5C}" srcOrd="0" destOrd="0" presId="urn:microsoft.com/office/officeart/2005/8/layout/chevron1"/>
    <dgm:cxn modelId="{CEFD331D-03B9-43CC-83C8-566852A8724B}" type="presParOf" srcId="{C78E9417-C1F3-44F2-A084-E662E2840C21}" destId="{6F022963-C331-4584-8DA6-4DBAB2F6EF6B}" srcOrd="1" destOrd="0" presId="urn:microsoft.com/office/officeart/2005/8/layout/chevron1"/>
    <dgm:cxn modelId="{AD845DC4-CF0A-41C1-8962-21FDCD6BB02B}" type="presParOf" srcId="{C78E9417-C1F3-44F2-A084-E662E2840C21}" destId="{2DBF2AD2-BF4B-4FD4-BDAB-4DBD76654BEF}" srcOrd="2" destOrd="0" presId="urn:microsoft.com/office/officeart/2005/8/layout/chevron1"/>
    <dgm:cxn modelId="{25686E1E-89B1-40FA-99BD-474CD8AB31BD}" type="presParOf" srcId="{C78E9417-C1F3-44F2-A084-E662E2840C21}" destId="{15EE25E8-33D1-4648-A92C-331BFA5DADB0}" srcOrd="3" destOrd="0" presId="urn:microsoft.com/office/officeart/2005/8/layout/chevron1"/>
    <dgm:cxn modelId="{7756542D-64FD-4269-B26E-BE863BD15AB5}" type="presParOf" srcId="{C78E9417-C1F3-44F2-A084-E662E2840C21}" destId="{C6486046-5E70-45EC-B5DD-49D15FBEA2C0}" srcOrd="4" destOrd="0" presId="urn:microsoft.com/office/officeart/2005/8/layout/chevron1"/>
    <dgm:cxn modelId="{9BBA4DB0-C1DE-4830-A7D2-B3202DA90D39}" type="presParOf" srcId="{C78E9417-C1F3-44F2-A084-E662E2840C21}" destId="{E4BB0F86-7B6C-4835-BBE3-2B8F1DB2DAB0}" srcOrd="5" destOrd="0" presId="urn:microsoft.com/office/officeart/2005/8/layout/chevron1"/>
    <dgm:cxn modelId="{8D98B36B-380B-4ACC-B495-32ACB79D02E6}" type="presParOf" srcId="{C78E9417-C1F3-44F2-A084-E662E2840C21}" destId="{859C2D8F-18E1-4C98-992A-76924E67A5EA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DC27B1-BDC8-4A07-8BE2-94ADCA14D2D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7C43F61-47B7-4D6F-B88D-BABAA6FF4CFF}">
      <dgm:prSet phldrT="[Text]" custT="1"/>
      <dgm:spPr/>
      <dgm:t>
        <a:bodyPr/>
        <a:lstStyle/>
        <a:p>
          <a:r>
            <a:rPr lang="en-US" sz="2000" dirty="0" smtClean="0"/>
            <a:t>Diagnostics:  </a:t>
          </a:r>
          <a:r>
            <a:rPr lang="en-US" sz="2000" dirty="0" smtClean="0">
              <a:solidFill>
                <a:srgbClr val="FFFF00"/>
              </a:solidFill>
            </a:rPr>
            <a:t>16 experts</a:t>
          </a:r>
          <a:endParaRPr lang="en-IN" sz="2000" dirty="0">
            <a:solidFill>
              <a:srgbClr val="FFFF00"/>
            </a:solidFill>
          </a:endParaRPr>
        </a:p>
      </dgm:t>
    </dgm:pt>
    <dgm:pt modelId="{BB3435B0-8877-4CBF-8A46-6AB3EDE6C4BA}" type="parTrans" cxnId="{407399BB-B6E4-45BF-A9DF-A2A41CF134CA}">
      <dgm:prSet/>
      <dgm:spPr/>
      <dgm:t>
        <a:bodyPr/>
        <a:lstStyle/>
        <a:p>
          <a:endParaRPr lang="en-IN" sz="2000"/>
        </a:p>
      </dgm:t>
    </dgm:pt>
    <dgm:pt modelId="{77A06BE2-5188-40D9-A021-680D80E6B100}" type="sibTrans" cxnId="{407399BB-B6E4-45BF-A9DF-A2A41CF134CA}">
      <dgm:prSet/>
      <dgm:spPr/>
      <dgm:t>
        <a:bodyPr/>
        <a:lstStyle/>
        <a:p>
          <a:endParaRPr lang="en-IN" sz="2000"/>
        </a:p>
      </dgm:t>
    </dgm:pt>
    <dgm:pt modelId="{ED5014C7-64C8-4974-8620-773D413530FD}">
      <dgm:prSet phldrT="[Text]" custT="1"/>
      <dgm:spPr/>
      <dgm:t>
        <a:bodyPr/>
        <a:lstStyle/>
        <a:p>
          <a:r>
            <a:rPr lang="en-US" sz="2000" dirty="0" smtClean="0"/>
            <a:t>Therapeutics: </a:t>
          </a:r>
          <a:r>
            <a:rPr lang="en-US" sz="2000" dirty="0" smtClean="0">
              <a:solidFill>
                <a:srgbClr val="FFFF00"/>
              </a:solidFill>
            </a:rPr>
            <a:t>14 experts</a:t>
          </a:r>
          <a:endParaRPr lang="en-IN" sz="2000" dirty="0"/>
        </a:p>
      </dgm:t>
    </dgm:pt>
    <dgm:pt modelId="{8D2FD5BC-3E5B-4763-9019-276714E98D6F}" type="parTrans" cxnId="{E690E928-AF8F-458E-937F-8CA77B938195}">
      <dgm:prSet/>
      <dgm:spPr/>
      <dgm:t>
        <a:bodyPr/>
        <a:lstStyle/>
        <a:p>
          <a:endParaRPr lang="en-IN" sz="2000"/>
        </a:p>
      </dgm:t>
    </dgm:pt>
    <dgm:pt modelId="{168C7EDD-756E-4A25-B898-C2827EA0339B}" type="sibTrans" cxnId="{E690E928-AF8F-458E-937F-8CA77B938195}">
      <dgm:prSet/>
      <dgm:spPr/>
      <dgm:t>
        <a:bodyPr/>
        <a:lstStyle/>
        <a:p>
          <a:endParaRPr lang="en-IN" sz="2000"/>
        </a:p>
      </dgm:t>
    </dgm:pt>
    <dgm:pt modelId="{3E2526F6-AF9B-4BD8-8021-8E4FFCCFFBE0}">
      <dgm:prSet phldrT="[Text]" custT="1"/>
      <dgm:spPr/>
      <dgm:t>
        <a:bodyPr/>
        <a:lstStyle/>
        <a:p>
          <a:r>
            <a:rPr lang="en-US" sz="2000" dirty="0" smtClean="0"/>
            <a:t>Vaccines: </a:t>
          </a:r>
          <a:r>
            <a:rPr lang="en-US" sz="2000" dirty="0" smtClean="0">
              <a:solidFill>
                <a:srgbClr val="FFFF00"/>
              </a:solidFill>
            </a:rPr>
            <a:t>14 experts </a:t>
          </a:r>
          <a:endParaRPr lang="en-IN" sz="2000" dirty="0">
            <a:solidFill>
              <a:srgbClr val="FFFF00"/>
            </a:solidFill>
          </a:endParaRPr>
        </a:p>
      </dgm:t>
    </dgm:pt>
    <dgm:pt modelId="{7868D81F-703B-4485-8CB1-F3BB1444A44C}" type="parTrans" cxnId="{23DEDA53-0B13-42CD-8426-98A90D6F8CA2}">
      <dgm:prSet/>
      <dgm:spPr/>
      <dgm:t>
        <a:bodyPr/>
        <a:lstStyle/>
        <a:p>
          <a:endParaRPr lang="en-IN" sz="2000"/>
        </a:p>
      </dgm:t>
    </dgm:pt>
    <dgm:pt modelId="{75371458-A8B1-49BC-AB37-096553DB91F5}" type="sibTrans" cxnId="{23DEDA53-0B13-42CD-8426-98A90D6F8CA2}">
      <dgm:prSet/>
      <dgm:spPr/>
      <dgm:t>
        <a:bodyPr/>
        <a:lstStyle/>
        <a:p>
          <a:endParaRPr lang="en-IN" sz="2000"/>
        </a:p>
      </dgm:t>
    </dgm:pt>
    <dgm:pt modelId="{60697071-92B7-483A-9821-89377390E28C}">
      <dgm:prSet custT="1"/>
      <dgm:spPr/>
      <dgm:t>
        <a:bodyPr/>
        <a:lstStyle/>
        <a:p>
          <a:r>
            <a:rPr lang="en-US" sz="2000" dirty="0" smtClean="0"/>
            <a:t>IR/OR: </a:t>
          </a:r>
          <a:r>
            <a:rPr lang="en-US" sz="2000" dirty="0" smtClean="0">
              <a:solidFill>
                <a:srgbClr val="FFFF00"/>
              </a:solidFill>
            </a:rPr>
            <a:t>15 experts</a:t>
          </a:r>
          <a:endParaRPr lang="en-IN" sz="2000" dirty="0"/>
        </a:p>
      </dgm:t>
    </dgm:pt>
    <dgm:pt modelId="{24993087-D458-4AED-B11F-C52E287482D8}" type="parTrans" cxnId="{626CEFFA-8352-4E9B-BD6E-0EFD62B6BEFA}">
      <dgm:prSet/>
      <dgm:spPr/>
      <dgm:t>
        <a:bodyPr/>
        <a:lstStyle/>
        <a:p>
          <a:endParaRPr lang="en-IN" sz="2000"/>
        </a:p>
      </dgm:t>
    </dgm:pt>
    <dgm:pt modelId="{B90C6854-A6F6-49C2-B56D-498CC7DB2D0D}" type="sibTrans" cxnId="{626CEFFA-8352-4E9B-BD6E-0EFD62B6BEFA}">
      <dgm:prSet/>
      <dgm:spPr/>
      <dgm:t>
        <a:bodyPr/>
        <a:lstStyle/>
        <a:p>
          <a:endParaRPr lang="en-IN" sz="2000"/>
        </a:p>
      </dgm:t>
    </dgm:pt>
    <dgm:pt modelId="{8D397220-80A5-424E-9E1F-4969ECE3CB07}" type="pres">
      <dgm:prSet presAssocID="{CBDC27B1-BDC8-4A07-8BE2-94ADCA14D2D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IN"/>
        </a:p>
      </dgm:t>
    </dgm:pt>
    <dgm:pt modelId="{C65A9195-1D44-4A35-B81E-B81E98E58253}" type="pres">
      <dgm:prSet presAssocID="{CBDC27B1-BDC8-4A07-8BE2-94ADCA14D2D3}" presName="Name1" presStyleCnt="0"/>
      <dgm:spPr/>
    </dgm:pt>
    <dgm:pt modelId="{68F957B2-1AFC-487B-9B75-AB1DFC7851A8}" type="pres">
      <dgm:prSet presAssocID="{CBDC27B1-BDC8-4A07-8BE2-94ADCA14D2D3}" presName="cycle" presStyleCnt="0"/>
      <dgm:spPr/>
    </dgm:pt>
    <dgm:pt modelId="{6A125C7A-EB6B-44CC-AD99-2A187768335D}" type="pres">
      <dgm:prSet presAssocID="{CBDC27B1-BDC8-4A07-8BE2-94ADCA14D2D3}" presName="srcNode" presStyleLbl="node1" presStyleIdx="0" presStyleCnt="4"/>
      <dgm:spPr/>
    </dgm:pt>
    <dgm:pt modelId="{6BF2F6DB-B263-40D4-AA44-F9BFBCE291FD}" type="pres">
      <dgm:prSet presAssocID="{CBDC27B1-BDC8-4A07-8BE2-94ADCA14D2D3}" presName="conn" presStyleLbl="parChTrans1D2" presStyleIdx="0" presStyleCnt="1"/>
      <dgm:spPr/>
      <dgm:t>
        <a:bodyPr/>
        <a:lstStyle/>
        <a:p>
          <a:endParaRPr lang="en-IN"/>
        </a:p>
      </dgm:t>
    </dgm:pt>
    <dgm:pt modelId="{5821CD33-9B22-422E-996F-E04FFA2B6E05}" type="pres">
      <dgm:prSet presAssocID="{CBDC27B1-BDC8-4A07-8BE2-94ADCA14D2D3}" presName="extraNode" presStyleLbl="node1" presStyleIdx="0" presStyleCnt="4"/>
      <dgm:spPr/>
    </dgm:pt>
    <dgm:pt modelId="{1BF1E93F-6B3C-4FC7-8DE0-9CD34CE5CEDA}" type="pres">
      <dgm:prSet presAssocID="{CBDC27B1-BDC8-4A07-8BE2-94ADCA14D2D3}" presName="dstNode" presStyleLbl="node1" presStyleIdx="0" presStyleCnt="4"/>
      <dgm:spPr/>
    </dgm:pt>
    <dgm:pt modelId="{F559233D-A77F-4872-817E-F2522BCCA088}" type="pres">
      <dgm:prSet presAssocID="{B7C43F61-47B7-4D6F-B88D-BABAA6FF4CF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D11138-784A-4C26-A5B4-370B4A2BCAA7}" type="pres">
      <dgm:prSet presAssocID="{B7C43F61-47B7-4D6F-B88D-BABAA6FF4CFF}" presName="accent_1" presStyleCnt="0"/>
      <dgm:spPr/>
    </dgm:pt>
    <dgm:pt modelId="{3E07A79C-BCBB-4415-BA41-B76FFB1D68F5}" type="pres">
      <dgm:prSet presAssocID="{B7C43F61-47B7-4D6F-B88D-BABAA6FF4CFF}" presName="accentRepeatNode" presStyleLbl="solidFgAcc1" presStyleIdx="0" presStyleCnt="4"/>
      <dgm:spPr/>
    </dgm:pt>
    <dgm:pt modelId="{00CB686F-E388-4987-963B-596556F37283}" type="pres">
      <dgm:prSet presAssocID="{ED5014C7-64C8-4974-8620-773D413530FD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0D2D088-F9CF-4568-AD51-CC774B67BAC4}" type="pres">
      <dgm:prSet presAssocID="{ED5014C7-64C8-4974-8620-773D413530FD}" presName="accent_2" presStyleCnt="0"/>
      <dgm:spPr/>
    </dgm:pt>
    <dgm:pt modelId="{2C54E319-E034-455B-830F-CB356F067D16}" type="pres">
      <dgm:prSet presAssocID="{ED5014C7-64C8-4974-8620-773D413530FD}" presName="accentRepeatNode" presStyleLbl="solidFgAcc1" presStyleIdx="1" presStyleCnt="4"/>
      <dgm:spPr/>
    </dgm:pt>
    <dgm:pt modelId="{2A6D406C-F250-44B6-A0BE-ABBA85EE26E0}" type="pres">
      <dgm:prSet presAssocID="{3E2526F6-AF9B-4BD8-8021-8E4FFCCFFBE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0F0A9E2-65BB-46C1-88BD-0859A83F40B0}" type="pres">
      <dgm:prSet presAssocID="{3E2526F6-AF9B-4BD8-8021-8E4FFCCFFBE0}" presName="accent_3" presStyleCnt="0"/>
      <dgm:spPr/>
    </dgm:pt>
    <dgm:pt modelId="{C2BF9ED3-5202-4047-A5C3-0F4DC9B20356}" type="pres">
      <dgm:prSet presAssocID="{3E2526F6-AF9B-4BD8-8021-8E4FFCCFFBE0}" presName="accentRepeatNode" presStyleLbl="solidFgAcc1" presStyleIdx="2" presStyleCnt="4"/>
      <dgm:spPr/>
    </dgm:pt>
    <dgm:pt modelId="{09D2C50D-37FE-4823-90F2-C4FE92902DFB}" type="pres">
      <dgm:prSet presAssocID="{60697071-92B7-483A-9821-89377390E28C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32C6F66-EDCB-40C1-956D-C7EFBC353B36}" type="pres">
      <dgm:prSet presAssocID="{60697071-92B7-483A-9821-89377390E28C}" presName="accent_4" presStyleCnt="0"/>
      <dgm:spPr/>
    </dgm:pt>
    <dgm:pt modelId="{D2A525D8-A424-4A13-A489-0F653C4EE1D6}" type="pres">
      <dgm:prSet presAssocID="{60697071-92B7-483A-9821-89377390E28C}" presName="accentRepeatNode" presStyleLbl="solidFgAcc1" presStyleIdx="3" presStyleCnt="4"/>
      <dgm:spPr/>
    </dgm:pt>
  </dgm:ptLst>
  <dgm:cxnLst>
    <dgm:cxn modelId="{FEB077BF-E63A-4298-A760-2422CEEAAEF9}" type="presOf" srcId="{B7C43F61-47B7-4D6F-B88D-BABAA6FF4CFF}" destId="{F559233D-A77F-4872-817E-F2522BCCA088}" srcOrd="0" destOrd="0" presId="urn:microsoft.com/office/officeart/2008/layout/VerticalCurvedList"/>
    <dgm:cxn modelId="{407399BB-B6E4-45BF-A9DF-A2A41CF134CA}" srcId="{CBDC27B1-BDC8-4A07-8BE2-94ADCA14D2D3}" destId="{B7C43F61-47B7-4D6F-B88D-BABAA6FF4CFF}" srcOrd="0" destOrd="0" parTransId="{BB3435B0-8877-4CBF-8A46-6AB3EDE6C4BA}" sibTransId="{77A06BE2-5188-40D9-A021-680D80E6B100}"/>
    <dgm:cxn modelId="{96D3E788-41DE-4FDE-86BC-A3F88E752CFC}" type="presOf" srcId="{CBDC27B1-BDC8-4A07-8BE2-94ADCA14D2D3}" destId="{8D397220-80A5-424E-9E1F-4969ECE3CB07}" srcOrd="0" destOrd="0" presId="urn:microsoft.com/office/officeart/2008/layout/VerticalCurvedList"/>
    <dgm:cxn modelId="{73BAAD95-061A-42BF-AB85-6B16DCD635F1}" type="presOf" srcId="{3E2526F6-AF9B-4BD8-8021-8E4FFCCFFBE0}" destId="{2A6D406C-F250-44B6-A0BE-ABBA85EE26E0}" srcOrd="0" destOrd="0" presId="urn:microsoft.com/office/officeart/2008/layout/VerticalCurvedList"/>
    <dgm:cxn modelId="{626CEFFA-8352-4E9B-BD6E-0EFD62B6BEFA}" srcId="{CBDC27B1-BDC8-4A07-8BE2-94ADCA14D2D3}" destId="{60697071-92B7-483A-9821-89377390E28C}" srcOrd="3" destOrd="0" parTransId="{24993087-D458-4AED-B11F-C52E287482D8}" sibTransId="{B90C6854-A6F6-49C2-B56D-498CC7DB2D0D}"/>
    <dgm:cxn modelId="{2218E0AF-399D-4170-AA55-FE22DDC530E0}" type="presOf" srcId="{60697071-92B7-483A-9821-89377390E28C}" destId="{09D2C50D-37FE-4823-90F2-C4FE92902DFB}" srcOrd="0" destOrd="0" presId="urn:microsoft.com/office/officeart/2008/layout/VerticalCurvedList"/>
    <dgm:cxn modelId="{E690E928-AF8F-458E-937F-8CA77B938195}" srcId="{CBDC27B1-BDC8-4A07-8BE2-94ADCA14D2D3}" destId="{ED5014C7-64C8-4974-8620-773D413530FD}" srcOrd="1" destOrd="0" parTransId="{8D2FD5BC-3E5B-4763-9019-276714E98D6F}" sibTransId="{168C7EDD-756E-4A25-B898-C2827EA0339B}"/>
    <dgm:cxn modelId="{0C2C7AC3-BFAA-40CE-B3F8-0E20DE31BE37}" type="presOf" srcId="{ED5014C7-64C8-4974-8620-773D413530FD}" destId="{00CB686F-E388-4987-963B-596556F37283}" srcOrd="0" destOrd="0" presId="urn:microsoft.com/office/officeart/2008/layout/VerticalCurvedList"/>
    <dgm:cxn modelId="{23DEDA53-0B13-42CD-8426-98A90D6F8CA2}" srcId="{CBDC27B1-BDC8-4A07-8BE2-94ADCA14D2D3}" destId="{3E2526F6-AF9B-4BD8-8021-8E4FFCCFFBE0}" srcOrd="2" destOrd="0" parTransId="{7868D81F-703B-4485-8CB1-F3BB1444A44C}" sibTransId="{75371458-A8B1-49BC-AB37-096553DB91F5}"/>
    <dgm:cxn modelId="{70A71332-89E2-4031-BD65-67EB66748E43}" type="presOf" srcId="{77A06BE2-5188-40D9-A021-680D80E6B100}" destId="{6BF2F6DB-B263-40D4-AA44-F9BFBCE291FD}" srcOrd="0" destOrd="0" presId="urn:microsoft.com/office/officeart/2008/layout/VerticalCurvedList"/>
    <dgm:cxn modelId="{0DBE6DC3-8BF1-4669-9D98-9778EDB7AAE6}" type="presParOf" srcId="{8D397220-80A5-424E-9E1F-4969ECE3CB07}" destId="{C65A9195-1D44-4A35-B81E-B81E98E58253}" srcOrd="0" destOrd="0" presId="urn:microsoft.com/office/officeart/2008/layout/VerticalCurvedList"/>
    <dgm:cxn modelId="{D07496E9-4107-4AD9-9907-4397906E7B10}" type="presParOf" srcId="{C65A9195-1D44-4A35-B81E-B81E98E58253}" destId="{68F957B2-1AFC-487B-9B75-AB1DFC7851A8}" srcOrd="0" destOrd="0" presId="urn:microsoft.com/office/officeart/2008/layout/VerticalCurvedList"/>
    <dgm:cxn modelId="{3A078CC6-7B93-40F5-87E6-B9B82A4A22EA}" type="presParOf" srcId="{68F957B2-1AFC-487B-9B75-AB1DFC7851A8}" destId="{6A125C7A-EB6B-44CC-AD99-2A187768335D}" srcOrd="0" destOrd="0" presId="urn:microsoft.com/office/officeart/2008/layout/VerticalCurvedList"/>
    <dgm:cxn modelId="{4579F9FE-927A-4AAF-90B7-78B13445268E}" type="presParOf" srcId="{68F957B2-1AFC-487B-9B75-AB1DFC7851A8}" destId="{6BF2F6DB-B263-40D4-AA44-F9BFBCE291FD}" srcOrd="1" destOrd="0" presId="urn:microsoft.com/office/officeart/2008/layout/VerticalCurvedList"/>
    <dgm:cxn modelId="{B200EC81-42D7-4D56-9201-A4CCDC81C3A2}" type="presParOf" srcId="{68F957B2-1AFC-487B-9B75-AB1DFC7851A8}" destId="{5821CD33-9B22-422E-996F-E04FFA2B6E05}" srcOrd="2" destOrd="0" presId="urn:microsoft.com/office/officeart/2008/layout/VerticalCurvedList"/>
    <dgm:cxn modelId="{A90D0836-2351-4BD9-B239-41E252F158CA}" type="presParOf" srcId="{68F957B2-1AFC-487B-9B75-AB1DFC7851A8}" destId="{1BF1E93F-6B3C-4FC7-8DE0-9CD34CE5CEDA}" srcOrd="3" destOrd="0" presId="urn:microsoft.com/office/officeart/2008/layout/VerticalCurvedList"/>
    <dgm:cxn modelId="{AEF33F19-67A6-4872-A3B9-2415CA767FF7}" type="presParOf" srcId="{C65A9195-1D44-4A35-B81E-B81E98E58253}" destId="{F559233D-A77F-4872-817E-F2522BCCA088}" srcOrd="1" destOrd="0" presId="urn:microsoft.com/office/officeart/2008/layout/VerticalCurvedList"/>
    <dgm:cxn modelId="{57953200-8D20-49F8-A824-4BD4A501F475}" type="presParOf" srcId="{C65A9195-1D44-4A35-B81E-B81E98E58253}" destId="{A8D11138-784A-4C26-A5B4-370B4A2BCAA7}" srcOrd="2" destOrd="0" presId="urn:microsoft.com/office/officeart/2008/layout/VerticalCurvedList"/>
    <dgm:cxn modelId="{86235C80-7DA0-4DF6-B6CE-D9ED3550816F}" type="presParOf" srcId="{A8D11138-784A-4C26-A5B4-370B4A2BCAA7}" destId="{3E07A79C-BCBB-4415-BA41-B76FFB1D68F5}" srcOrd="0" destOrd="0" presId="urn:microsoft.com/office/officeart/2008/layout/VerticalCurvedList"/>
    <dgm:cxn modelId="{55E7485A-B9D1-4599-BCAE-1A4FD24C8BE5}" type="presParOf" srcId="{C65A9195-1D44-4A35-B81E-B81E98E58253}" destId="{00CB686F-E388-4987-963B-596556F37283}" srcOrd="3" destOrd="0" presId="urn:microsoft.com/office/officeart/2008/layout/VerticalCurvedList"/>
    <dgm:cxn modelId="{B87AFF2C-CDBE-4FDE-85EF-D0B20C9411D7}" type="presParOf" srcId="{C65A9195-1D44-4A35-B81E-B81E98E58253}" destId="{90D2D088-F9CF-4568-AD51-CC774B67BAC4}" srcOrd="4" destOrd="0" presId="urn:microsoft.com/office/officeart/2008/layout/VerticalCurvedList"/>
    <dgm:cxn modelId="{0EAA9EED-D6B3-4F17-BFC6-2E657F03EEE7}" type="presParOf" srcId="{90D2D088-F9CF-4568-AD51-CC774B67BAC4}" destId="{2C54E319-E034-455B-830F-CB356F067D16}" srcOrd="0" destOrd="0" presId="urn:microsoft.com/office/officeart/2008/layout/VerticalCurvedList"/>
    <dgm:cxn modelId="{C779215F-A40E-4EF4-A707-F4DE6AED7D40}" type="presParOf" srcId="{C65A9195-1D44-4A35-B81E-B81E98E58253}" destId="{2A6D406C-F250-44B6-A0BE-ABBA85EE26E0}" srcOrd="5" destOrd="0" presId="urn:microsoft.com/office/officeart/2008/layout/VerticalCurvedList"/>
    <dgm:cxn modelId="{0A0A6F4C-9DCA-45DA-932E-8E6A61A05D37}" type="presParOf" srcId="{C65A9195-1D44-4A35-B81E-B81E98E58253}" destId="{70F0A9E2-65BB-46C1-88BD-0859A83F40B0}" srcOrd="6" destOrd="0" presId="urn:microsoft.com/office/officeart/2008/layout/VerticalCurvedList"/>
    <dgm:cxn modelId="{671F7C16-35A2-463D-ADEF-253854692616}" type="presParOf" srcId="{70F0A9E2-65BB-46C1-88BD-0859A83F40B0}" destId="{C2BF9ED3-5202-4047-A5C3-0F4DC9B20356}" srcOrd="0" destOrd="0" presId="urn:microsoft.com/office/officeart/2008/layout/VerticalCurvedList"/>
    <dgm:cxn modelId="{4348D75E-D410-49B1-8E9F-B143D2809CBB}" type="presParOf" srcId="{C65A9195-1D44-4A35-B81E-B81E98E58253}" destId="{09D2C50D-37FE-4823-90F2-C4FE92902DFB}" srcOrd="7" destOrd="0" presId="urn:microsoft.com/office/officeart/2008/layout/VerticalCurvedList"/>
    <dgm:cxn modelId="{EDBDC24F-6A0E-4723-A1A3-EFAFD8831D5B}" type="presParOf" srcId="{C65A9195-1D44-4A35-B81E-B81E98E58253}" destId="{032C6F66-EDCB-40C1-956D-C7EFBC353B36}" srcOrd="8" destOrd="0" presId="urn:microsoft.com/office/officeart/2008/layout/VerticalCurvedList"/>
    <dgm:cxn modelId="{67E5095C-6D10-49FA-8DC4-32AE6AB754FF}" type="presParOf" srcId="{032C6F66-EDCB-40C1-956D-C7EFBC353B36}" destId="{D2A525D8-A424-4A13-A489-0F653C4EE1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DC27B1-BDC8-4A07-8BE2-94ADCA14D2D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7C43F61-47B7-4D6F-B88D-BABAA6FF4CFF}">
      <dgm:prSet phldrT="[Text]" custT="1"/>
      <dgm:spPr/>
      <dgm:t>
        <a:bodyPr/>
        <a:lstStyle/>
        <a:p>
          <a:r>
            <a:rPr lang="en-US" sz="2000" dirty="0" smtClean="0"/>
            <a:t>Diagnostics:  Kits</a:t>
          </a:r>
          <a:r>
            <a:rPr lang="en-US" sz="2000" dirty="0" smtClean="0">
              <a:solidFill>
                <a:srgbClr val="FFFF00"/>
              </a:solidFill>
            </a:rPr>
            <a:t> for validation</a:t>
          </a:r>
          <a:endParaRPr lang="en-IN" sz="2000" dirty="0">
            <a:solidFill>
              <a:srgbClr val="FFFF00"/>
            </a:solidFill>
          </a:endParaRPr>
        </a:p>
      </dgm:t>
    </dgm:pt>
    <dgm:pt modelId="{BB3435B0-8877-4CBF-8A46-6AB3EDE6C4BA}" type="parTrans" cxnId="{407399BB-B6E4-45BF-A9DF-A2A41CF134CA}">
      <dgm:prSet/>
      <dgm:spPr/>
      <dgm:t>
        <a:bodyPr/>
        <a:lstStyle/>
        <a:p>
          <a:endParaRPr lang="en-IN" sz="2000"/>
        </a:p>
      </dgm:t>
    </dgm:pt>
    <dgm:pt modelId="{77A06BE2-5188-40D9-A021-680D80E6B100}" type="sibTrans" cxnId="{407399BB-B6E4-45BF-A9DF-A2A41CF134CA}">
      <dgm:prSet/>
      <dgm:spPr/>
      <dgm:t>
        <a:bodyPr/>
        <a:lstStyle/>
        <a:p>
          <a:endParaRPr lang="en-IN" sz="2000"/>
        </a:p>
      </dgm:t>
    </dgm:pt>
    <dgm:pt modelId="{ED5014C7-64C8-4974-8620-773D413530FD}">
      <dgm:prSet phldrT="[Text]" custT="1"/>
      <dgm:spPr/>
      <dgm:t>
        <a:bodyPr/>
        <a:lstStyle/>
        <a:p>
          <a:r>
            <a:rPr lang="en-US" sz="1800" dirty="0" smtClean="0"/>
            <a:t>Therapeutics: </a:t>
          </a:r>
          <a:r>
            <a:rPr lang="en-US" sz="1800" dirty="0" smtClean="0">
              <a:solidFill>
                <a:srgbClr val="FFFF00"/>
              </a:solidFill>
            </a:rPr>
            <a:t>trials for MDR/XDR</a:t>
          </a:r>
          <a:endParaRPr lang="en-IN" sz="1800" dirty="0"/>
        </a:p>
      </dgm:t>
    </dgm:pt>
    <dgm:pt modelId="{8D2FD5BC-3E5B-4763-9019-276714E98D6F}" type="parTrans" cxnId="{E690E928-AF8F-458E-937F-8CA77B938195}">
      <dgm:prSet/>
      <dgm:spPr/>
      <dgm:t>
        <a:bodyPr/>
        <a:lstStyle/>
        <a:p>
          <a:endParaRPr lang="en-IN" sz="2000"/>
        </a:p>
      </dgm:t>
    </dgm:pt>
    <dgm:pt modelId="{168C7EDD-756E-4A25-B898-C2827EA0339B}" type="sibTrans" cxnId="{E690E928-AF8F-458E-937F-8CA77B938195}">
      <dgm:prSet/>
      <dgm:spPr/>
      <dgm:t>
        <a:bodyPr/>
        <a:lstStyle/>
        <a:p>
          <a:endParaRPr lang="en-IN" sz="2000"/>
        </a:p>
      </dgm:t>
    </dgm:pt>
    <dgm:pt modelId="{60697071-92B7-483A-9821-89377390E28C}">
      <dgm:prSet custT="1"/>
      <dgm:spPr/>
      <dgm:t>
        <a:bodyPr/>
        <a:lstStyle/>
        <a:p>
          <a:r>
            <a:rPr lang="en-US" sz="2000" dirty="0" smtClean="0"/>
            <a:t>IR/OR: </a:t>
          </a:r>
          <a:r>
            <a:rPr lang="en-US" sz="2000" dirty="0" smtClean="0">
              <a:solidFill>
                <a:srgbClr val="FFFF00"/>
              </a:solidFill>
            </a:rPr>
            <a:t>ACF  &amp; PPP models</a:t>
          </a:r>
          <a:endParaRPr lang="en-IN" sz="2000" dirty="0"/>
        </a:p>
      </dgm:t>
    </dgm:pt>
    <dgm:pt modelId="{24993087-D458-4AED-B11F-C52E287482D8}" type="parTrans" cxnId="{626CEFFA-8352-4E9B-BD6E-0EFD62B6BEFA}">
      <dgm:prSet/>
      <dgm:spPr/>
      <dgm:t>
        <a:bodyPr/>
        <a:lstStyle/>
        <a:p>
          <a:endParaRPr lang="en-IN" sz="2000"/>
        </a:p>
      </dgm:t>
    </dgm:pt>
    <dgm:pt modelId="{B90C6854-A6F6-49C2-B56D-498CC7DB2D0D}" type="sibTrans" cxnId="{626CEFFA-8352-4E9B-BD6E-0EFD62B6BEFA}">
      <dgm:prSet/>
      <dgm:spPr/>
      <dgm:t>
        <a:bodyPr/>
        <a:lstStyle/>
        <a:p>
          <a:endParaRPr lang="en-IN" sz="2000"/>
        </a:p>
      </dgm:t>
    </dgm:pt>
    <dgm:pt modelId="{3E2526F6-AF9B-4BD8-8021-8E4FFCCFFBE0}">
      <dgm:prSet phldrT="[Text]" custT="1"/>
      <dgm:spPr/>
      <dgm:t>
        <a:bodyPr/>
        <a:lstStyle/>
        <a:p>
          <a:r>
            <a:rPr lang="en-US" sz="2000" dirty="0" smtClean="0"/>
            <a:t>Vaccines: </a:t>
          </a:r>
          <a:r>
            <a:rPr lang="en-US" sz="2000" dirty="0" smtClean="0">
              <a:solidFill>
                <a:srgbClr val="FFFF00"/>
              </a:solidFill>
            </a:rPr>
            <a:t>Field trials for POD   </a:t>
          </a:r>
          <a:endParaRPr lang="en-IN" sz="2000" dirty="0">
            <a:solidFill>
              <a:srgbClr val="FFFF00"/>
            </a:solidFill>
          </a:endParaRPr>
        </a:p>
      </dgm:t>
    </dgm:pt>
    <dgm:pt modelId="{75371458-A8B1-49BC-AB37-096553DB91F5}" type="sibTrans" cxnId="{23DEDA53-0B13-42CD-8426-98A90D6F8CA2}">
      <dgm:prSet/>
      <dgm:spPr/>
      <dgm:t>
        <a:bodyPr/>
        <a:lstStyle/>
        <a:p>
          <a:endParaRPr lang="en-IN" sz="2000"/>
        </a:p>
      </dgm:t>
    </dgm:pt>
    <dgm:pt modelId="{7868D81F-703B-4485-8CB1-F3BB1444A44C}" type="parTrans" cxnId="{23DEDA53-0B13-42CD-8426-98A90D6F8CA2}">
      <dgm:prSet/>
      <dgm:spPr/>
      <dgm:t>
        <a:bodyPr/>
        <a:lstStyle/>
        <a:p>
          <a:endParaRPr lang="en-IN" sz="2000"/>
        </a:p>
      </dgm:t>
    </dgm:pt>
    <dgm:pt modelId="{8D397220-80A5-424E-9E1F-4969ECE3CB07}" type="pres">
      <dgm:prSet presAssocID="{CBDC27B1-BDC8-4A07-8BE2-94ADCA14D2D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IN"/>
        </a:p>
      </dgm:t>
    </dgm:pt>
    <dgm:pt modelId="{C65A9195-1D44-4A35-B81E-B81E98E58253}" type="pres">
      <dgm:prSet presAssocID="{CBDC27B1-BDC8-4A07-8BE2-94ADCA14D2D3}" presName="Name1" presStyleCnt="0"/>
      <dgm:spPr/>
    </dgm:pt>
    <dgm:pt modelId="{68F957B2-1AFC-487B-9B75-AB1DFC7851A8}" type="pres">
      <dgm:prSet presAssocID="{CBDC27B1-BDC8-4A07-8BE2-94ADCA14D2D3}" presName="cycle" presStyleCnt="0"/>
      <dgm:spPr/>
    </dgm:pt>
    <dgm:pt modelId="{6A125C7A-EB6B-44CC-AD99-2A187768335D}" type="pres">
      <dgm:prSet presAssocID="{CBDC27B1-BDC8-4A07-8BE2-94ADCA14D2D3}" presName="srcNode" presStyleLbl="node1" presStyleIdx="0" presStyleCnt="4"/>
      <dgm:spPr/>
    </dgm:pt>
    <dgm:pt modelId="{6BF2F6DB-B263-40D4-AA44-F9BFBCE291FD}" type="pres">
      <dgm:prSet presAssocID="{CBDC27B1-BDC8-4A07-8BE2-94ADCA14D2D3}" presName="conn" presStyleLbl="parChTrans1D2" presStyleIdx="0" presStyleCnt="1"/>
      <dgm:spPr/>
      <dgm:t>
        <a:bodyPr/>
        <a:lstStyle/>
        <a:p>
          <a:endParaRPr lang="en-IN"/>
        </a:p>
      </dgm:t>
    </dgm:pt>
    <dgm:pt modelId="{5821CD33-9B22-422E-996F-E04FFA2B6E05}" type="pres">
      <dgm:prSet presAssocID="{CBDC27B1-BDC8-4A07-8BE2-94ADCA14D2D3}" presName="extraNode" presStyleLbl="node1" presStyleIdx="0" presStyleCnt="4"/>
      <dgm:spPr/>
    </dgm:pt>
    <dgm:pt modelId="{1BF1E93F-6B3C-4FC7-8DE0-9CD34CE5CEDA}" type="pres">
      <dgm:prSet presAssocID="{CBDC27B1-BDC8-4A07-8BE2-94ADCA14D2D3}" presName="dstNode" presStyleLbl="node1" presStyleIdx="0" presStyleCnt="4"/>
      <dgm:spPr/>
    </dgm:pt>
    <dgm:pt modelId="{F559233D-A77F-4872-817E-F2522BCCA088}" type="pres">
      <dgm:prSet presAssocID="{B7C43F61-47B7-4D6F-B88D-BABAA6FF4CF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D11138-784A-4C26-A5B4-370B4A2BCAA7}" type="pres">
      <dgm:prSet presAssocID="{B7C43F61-47B7-4D6F-B88D-BABAA6FF4CFF}" presName="accent_1" presStyleCnt="0"/>
      <dgm:spPr/>
    </dgm:pt>
    <dgm:pt modelId="{3E07A79C-BCBB-4415-BA41-B76FFB1D68F5}" type="pres">
      <dgm:prSet presAssocID="{B7C43F61-47B7-4D6F-B88D-BABAA6FF4CFF}" presName="accentRepeatNode" presStyleLbl="solidFgAcc1" presStyleIdx="0" presStyleCnt="4"/>
      <dgm:spPr/>
    </dgm:pt>
    <dgm:pt modelId="{00CB686F-E388-4987-963B-596556F37283}" type="pres">
      <dgm:prSet presAssocID="{ED5014C7-64C8-4974-8620-773D413530FD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0D2D088-F9CF-4568-AD51-CC774B67BAC4}" type="pres">
      <dgm:prSet presAssocID="{ED5014C7-64C8-4974-8620-773D413530FD}" presName="accent_2" presStyleCnt="0"/>
      <dgm:spPr/>
    </dgm:pt>
    <dgm:pt modelId="{2C54E319-E034-455B-830F-CB356F067D16}" type="pres">
      <dgm:prSet presAssocID="{ED5014C7-64C8-4974-8620-773D413530FD}" presName="accentRepeatNode" presStyleLbl="solidFgAcc1" presStyleIdx="1" presStyleCnt="4"/>
      <dgm:spPr/>
    </dgm:pt>
    <dgm:pt modelId="{2A6D406C-F250-44B6-A0BE-ABBA85EE26E0}" type="pres">
      <dgm:prSet presAssocID="{3E2526F6-AF9B-4BD8-8021-8E4FFCCFFBE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0F0A9E2-65BB-46C1-88BD-0859A83F40B0}" type="pres">
      <dgm:prSet presAssocID="{3E2526F6-AF9B-4BD8-8021-8E4FFCCFFBE0}" presName="accent_3" presStyleCnt="0"/>
      <dgm:spPr/>
    </dgm:pt>
    <dgm:pt modelId="{C2BF9ED3-5202-4047-A5C3-0F4DC9B20356}" type="pres">
      <dgm:prSet presAssocID="{3E2526F6-AF9B-4BD8-8021-8E4FFCCFFBE0}" presName="accentRepeatNode" presStyleLbl="solidFgAcc1" presStyleIdx="2" presStyleCnt="4"/>
      <dgm:spPr/>
    </dgm:pt>
    <dgm:pt modelId="{09D2C50D-37FE-4823-90F2-C4FE92902DFB}" type="pres">
      <dgm:prSet presAssocID="{60697071-92B7-483A-9821-89377390E28C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32C6F66-EDCB-40C1-956D-C7EFBC353B36}" type="pres">
      <dgm:prSet presAssocID="{60697071-92B7-483A-9821-89377390E28C}" presName="accent_4" presStyleCnt="0"/>
      <dgm:spPr/>
    </dgm:pt>
    <dgm:pt modelId="{D2A525D8-A424-4A13-A489-0F653C4EE1D6}" type="pres">
      <dgm:prSet presAssocID="{60697071-92B7-483A-9821-89377390E28C}" presName="accentRepeatNode" presStyleLbl="solidFgAcc1" presStyleIdx="3" presStyleCnt="4"/>
      <dgm:spPr/>
    </dgm:pt>
  </dgm:ptLst>
  <dgm:cxnLst>
    <dgm:cxn modelId="{407399BB-B6E4-45BF-A9DF-A2A41CF134CA}" srcId="{CBDC27B1-BDC8-4A07-8BE2-94ADCA14D2D3}" destId="{B7C43F61-47B7-4D6F-B88D-BABAA6FF4CFF}" srcOrd="0" destOrd="0" parTransId="{BB3435B0-8877-4CBF-8A46-6AB3EDE6C4BA}" sibTransId="{77A06BE2-5188-40D9-A021-680D80E6B100}"/>
    <dgm:cxn modelId="{B27D2F49-41CD-47B1-89D3-18529DBC1892}" type="presOf" srcId="{60697071-92B7-483A-9821-89377390E28C}" destId="{09D2C50D-37FE-4823-90F2-C4FE92902DFB}" srcOrd="0" destOrd="0" presId="urn:microsoft.com/office/officeart/2008/layout/VerticalCurvedList"/>
    <dgm:cxn modelId="{7CE5A921-3B5A-41AD-9E2A-F42DD6B4E347}" type="presOf" srcId="{B7C43F61-47B7-4D6F-B88D-BABAA6FF4CFF}" destId="{F559233D-A77F-4872-817E-F2522BCCA088}" srcOrd="0" destOrd="0" presId="urn:microsoft.com/office/officeart/2008/layout/VerticalCurvedList"/>
    <dgm:cxn modelId="{EA189212-F5E9-4697-8F13-FAFB096C7238}" type="presOf" srcId="{77A06BE2-5188-40D9-A021-680D80E6B100}" destId="{6BF2F6DB-B263-40D4-AA44-F9BFBCE291FD}" srcOrd="0" destOrd="0" presId="urn:microsoft.com/office/officeart/2008/layout/VerticalCurvedList"/>
    <dgm:cxn modelId="{F2046141-F770-47C5-BC99-675647A10D2F}" type="presOf" srcId="{3E2526F6-AF9B-4BD8-8021-8E4FFCCFFBE0}" destId="{2A6D406C-F250-44B6-A0BE-ABBA85EE26E0}" srcOrd="0" destOrd="0" presId="urn:microsoft.com/office/officeart/2008/layout/VerticalCurvedList"/>
    <dgm:cxn modelId="{626CEFFA-8352-4E9B-BD6E-0EFD62B6BEFA}" srcId="{CBDC27B1-BDC8-4A07-8BE2-94ADCA14D2D3}" destId="{60697071-92B7-483A-9821-89377390E28C}" srcOrd="3" destOrd="0" parTransId="{24993087-D458-4AED-B11F-C52E287482D8}" sibTransId="{B90C6854-A6F6-49C2-B56D-498CC7DB2D0D}"/>
    <dgm:cxn modelId="{A42202D6-DEAD-4D0D-B93B-2AE09D4E3B59}" type="presOf" srcId="{CBDC27B1-BDC8-4A07-8BE2-94ADCA14D2D3}" destId="{8D397220-80A5-424E-9E1F-4969ECE3CB07}" srcOrd="0" destOrd="0" presId="urn:microsoft.com/office/officeart/2008/layout/VerticalCurvedList"/>
    <dgm:cxn modelId="{E690E928-AF8F-458E-937F-8CA77B938195}" srcId="{CBDC27B1-BDC8-4A07-8BE2-94ADCA14D2D3}" destId="{ED5014C7-64C8-4974-8620-773D413530FD}" srcOrd="1" destOrd="0" parTransId="{8D2FD5BC-3E5B-4763-9019-276714E98D6F}" sibTransId="{168C7EDD-756E-4A25-B898-C2827EA0339B}"/>
    <dgm:cxn modelId="{131080CB-427A-4239-8A82-A3E2C090FBFE}" type="presOf" srcId="{ED5014C7-64C8-4974-8620-773D413530FD}" destId="{00CB686F-E388-4987-963B-596556F37283}" srcOrd="0" destOrd="0" presId="urn:microsoft.com/office/officeart/2008/layout/VerticalCurvedList"/>
    <dgm:cxn modelId="{23DEDA53-0B13-42CD-8426-98A90D6F8CA2}" srcId="{CBDC27B1-BDC8-4A07-8BE2-94ADCA14D2D3}" destId="{3E2526F6-AF9B-4BD8-8021-8E4FFCCFFBE0}" srcOrd="2" destOrd="0" parTransId="{7868D81F-703B-4485-8CB1-F3BB1444A44C}" sibTransId="{75371458-A8B1-49BC-AB37-096553DB91F5}"/>
    <dgm:cxn modelId="{A67FB028-1928-4D42-966C-EA2AE6903A10}" type="presParOf" srcId="{8D397220-80A5-424E-9E1F-4969ECE3CB07}" destId="{C65A9195-1D44-4A35-B81E-B81E98E58253}" srcOrd="0" destOrd="0" presId="urn:microsoft.com/office/officeart/2008/layout/VerticalCurvedList"/>
    <dgm:cxn modelId="{EAF93F7E-AA08-46EB-A376-6407524397D6}" type="presParOf" srcId="{C65A9195-1D44-4A35-B81E-B81E98E58253}" destId="{68F957B2-1AFC-487B-9B75-AB1DFC7851A8}" srcOrd="0" destOrd="0" presId="urn:microsoft.com/office/officeart/2008/layout/VerticalCurvedList"/>
    <dgm:cxn modelId="{C87F1188-46EE-4D36-89E5-1060374304F4}" type="presParOf" srcId="{68F957B2-1AFC-487B-9B75-AB1DFC7851A8}" destId="{6A125C7A-EB6B-44CC-AD99-2A187768335D}" srcOrd="0" destOrd="0" presId="urn:microsoft.com/office/officeart/2008/layout/VerticalCurvedList"/>
    <dgm:cxn modelId="{30EB5AC5-9230-4194-8717-78BE3879F674}" type="presParOf" srcId="{68F957B2-1AFC-487B-9B75-AB1DFC7851A8}" destId="{6BF2F6DB-B263-40D4-AA44-F9BFBCE291FD}" srcOrd="1" destOrd="0" presId="urn:microsoft.com/office/officeart/2008/layout/VerticalCurvedList"/>
    <dgm:cxn modelId="{43457152-02A7-4386-BF7D-E0C51DA1065E}" type="presParOf" srcId="{68F957B2-1AFC-487B-9B75-AB1DFC7851A8}" destId="{5821CD33-9B22-422E-996F-E04FFA2B6E05}" srcOrd="2" destOrd="0" presId="urn:microsoft.com/office/officeart/2008/layout/VerticalCurvedList"/>
    <dgm:cxn modelId="{0C7AD143-8674-46B5-87AC-039390BD6ED6}" type="presParOf" srcId="{68F957B2-1AFC-487B-9B75-AB1DFC7851A8}" destId="{1BF1E93F-6B3C-4FC7-8DE0-9CD34CE5CEDA}" srcOrd="3" destOrd="0" presId="urn:microsoft.com/office/officeart/2008/layout/VerticalCurvedList"/>
    <dgm:cxn modelId="{D4AAFE0A-069A-47B1-9FA1-CA9F10D6B173}" type="presParOf" srcId="{C65A9195-1D44-4A35-B81E-B81E98E58253}" destId="{F559233D-A77F-4872-817E-F2522BCCA088}" srcOrd="1" destOrd="0" presId="urn:microsoft.com/office/officeart/2008/layout/VerticalCurvedList"/>
    <dgm:cxn modelId="{A5D71AB5-027E-4095-AE9C-BB6AE2FEC7BE}" type="presParOf" srcId="{C65A9195-1D44-4A35-B81E-B81E98E58253}" destId="{A8D11138-784A-4C26-A5B4-370B4A2BCAA7}" srcOrd="2" destOrd="0" presId="urn:microsoft.com/office/officeart/2008/layout/VerticalCurvedList"/>
    <dgm:cxn modelId="{EE227503-030E-4CEB-B387-F25C96A92F07}" type="presParOf" srcId="{A8D11138-784A-4C26-A5B4-370B4A2BCAA7}" destId="{3E07A79C-BCBB-4415-BA41-B76FFB1D68F5}" srcOrd="0" destOrd="0" presId="urn:microsoft.com/office/officeart/2008/layout/VerticalCurvedList"/>
    <dgm:cxn modelId="{54D69B50-0CC1-45DD-B245-99027A436959}" type="presParOf" srcId="{C65A9195-1D44-4A35-B81E-B81E98E58253}" destId="{00CB686F-E388-4987-963B-596556F37283}" srcOrd="3" destOrd="0" presId="urn:microsoft.com/office/officeart/2008/layout/VerticalCurvedList"/>
    <dgm:cxn modelId="{E92722E9-DC25-4DB5-93AF-1938A7A06D38}" type="presParOf" srcId="{C65A9195-1D44-4A35-B81E-B81E98E58253}" destId="{90D2D088-F9CF-4568-AD51-CC774B67BAC4}" srcOrd="4" destOrd="0" presId="urn:microsoft.com/office/officeart/2008/layout/VerticalCurvedList"/>
    <dgm:cxn modelId="{97EC888B-2EE4-44AA-ADBF-CC281861FF5E}" type="presParOf" srcId="{90D2D088-F9CF-4568-AD51-CC774B67BAC4}" destId="{2C54E319-E034-455B-830F-CB356F067D16}" srcOrd="0" destOrd="0" presId="urn:microsoft.com/office/officeart/2008/layout/VerticalCurvedList"/>
    <dgm:cxn modelId="{9C11CFF3-84E8-4E0C-A6BD-218FD57DDDC0}" type="presParOf" srcId="{C65A9195-1D44-4A35-B81E-B81E98E58253}" destId="{2A6D406C-F250-44B6-A0BE-ABBA85EE26E0}" srcOrd="5" destOrd="0" presId="urn:microsoft.com/office/officeart/2008/layout/VerticalCurvedList"/>
    <dgm:cxn modelId="{BC257067-2BB5-4D97-9FC7-C807E6FD5E61}" type="presParOf" srcId="{C65A9195-1D44-4A35-B81E-B81E98E58253}" destId="{70F0A9E2-65BB-46C1-88BD-0859A83F40B0}" srcOrd="6" destOrd="0" presId="urn:microsoft.com/office/officeart/2008/layout/VerticalCurvedList"/>
    <dgm:cxn modelId="{970DCCD4-BF86-48D4-885A-C65DC8528B31}" type="presParOf" srcId="{70F0A9E2-65BB-46C1-88BD-0859A83F40B0}" destId="{C2BF9ED3-5202-4047-A5C3-0F4DC9B20356}" srcOrd="0" destOrd="0" presId="urn:microsoft.com/office/officeart/2008/layout/VerticalCurvedList"/>
    <dgm:cxn modelId="{050E96E5-80B9-4822-A141-2BB13C0BEED5}" type="presParOf" srcId="{C65A9195-1D44-4A35-B81E-B81E98E58253}" destId="{09D2C50D-37FE-4823-90F2-C4FE92902DFB}" srcOrd="7" destOrd="0" presId="urn:microsoft.com/office/officeart/2008/layout/VerticalCurvedList"/>
    <dgm:cxn modelId="{1953B27A-978A-4AAD-9B51-79A816F395FA}" type="presParOf" srcId="{C65A9195-1D44-4A35-B81E-B81E98E58253}" destId="{032C6F66-EDCB-40C1-956D-C7EFBC353B36}" srcOrd="8" destOrd="0" presId="urn:microsoft.com/office/officeart/2008/layout/VerticalCurvedList"/>
    <dgm:cxn modelId="{2C84CF16-95A9-4C6A-8C82-66FF2C4B30B1}" type="presParOf" srcId="{032C6F66-EDCB-40C1-956D-C7EFBC353B36}" destId="{D2A525D8-A424-4A13-A489-0F653C4EE1D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E22B3A-470E-4601-84E7-AE0853490A8B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90918-418B-48A5-9EF8-ABA742666783}">
      <dgm:prSet phldrT="[Text]" custT="1"/>
      <dgm:spPr/>
      <dgm:t>
        <a:bodyPr/>
        <a:lstStyle/>
        <a:p>
          <a:r>
            <a:rPr lang="en-US" sz="2000" b="1" dirty="0" smtClean="0"/>
            <a:t>Diagnostics</a:t>
          </a:r>
          <a:endParaRPr lang="en-US" sz="2000" b="1" dirty="0"/>
        </a:p>
      </dgm:t>
    </dgm:pt>
    <dgm:pt modelId="{D0DDA5F7-E434-4DF5-A033-65A3A364793C}" type="parTrans" cxnId="{77DCF234-2AD6-4556-93D1-5ACD90993246}">
      <dgm:prSet/>
      <dgm:spPr/>
      <dgm:t>
        <a:bodyPr/>
        <a:lstStyle/>
        <a:p>
          <a:endParaRPr lang="en-US" b="1"/>
        </a:p>
      </dgm:t>
    </dgm:pt>
    <dgm:pt modelId="{AFA42C42-B1DB-423E-93AE-A88C61B5E744}" type="sibTrans" cxnId="{77DCF234-2AD6-4556-93D1-5ACD90993246}">
      <dgm:prSet/>
      <dgm:spPr/>
      <dgm:t>
        <a:bodyPr/>
        <a:lstStyle/>
        <a:p>
          <a:endParaRPr lang="en-US" b="1"/>
        </a:p>
      </dgm:t>
    </dgm:pt>
    <dgm:pt modelId="{8DC62E0C-A166-4D8A-93DB-3C124311075C}">
      <dgm:prSet phldrT="[Text]" custT="1"/>
      <dgm:spPr/>
      <dgm:t>
        <a:bodyPr/>
        <a:lstStyle/>
        <a:p>
          <a:r>
            <a:rPr lang="en-US" sz="2000" b="1" dirty="0" smtClean="0"/>
            <a:t>Therapeutics</a:t>
          </a:r>
          <a:endParaRPr lang="en-US" sz="2000" b="1" dirty="0"/>
        </a:p>
      </dgm:t>
    </dgm:pt>
    <dgm:pt modelId="{07F70E7A-BBAC-47C8-905D-37829B012DA5}" type="parTrans" cxnId="{720B2459-3D63-498E-AEE5-6C71C9DC08DA}">
      <dgm:prSet/>
      <dgm:spPr/>
      <dgm:t>
        <a:bodyPr/>
        <a:lstStyle/>
        <a:p>
          <a:endParaRPr lang="en-US" b="1"/>
        </a:p>
      </dgm:t>
    </dgm:pt>
    <dgm:pt modelId="{59053400-0992-46C5-BD79-3F597B7D9D2A}" type="sibTrans" cxnId="{720B2459-3D63-498E-AEE5-6C71C9DC08DA}">
      <dgm:prSet/>
      <dgm:spPr/>
      <dgm:t>
        <a:bodyPr/>
        <a:lstStyle/>
        <a:p>
          <a:endParaRPr lang="en-US" b="1"/>
        </a:p>
      </dgm:t>
    </dgm:pt>
    <dgm:pt modelId="{A60CA3D5-3A81-4407-BD1C-34F609904B4B}">
      <dgm:prSet phldrT="[Text]" custT="1"/>
      <dgm:spPr/>
      <dgm:t>
        <a:bodyPr/>
        <a:lstStyle/>
        <a:p>
          <a:pPr algn="l"/>
          <a:r>
            <a:rPr lang="en-US" sz="1600" b="1" dirty="0" smtClean="0">
              <a:solidFill>
                <a:srgbClr val="FF0000"/>
              </a:solidFill>
            </a:rPr>
            <a:t>9 trials </a:t>
          </a:r>
          <a:r>
            <a:rPr lang="en-US" sz="1600" b="1" dirty="0" smtClean="0"/>
            <a:t>for DS /MDR/XDR TB  in pipeline</a:t>
          </a:r>
          <a:endParaRPr lang="en-US" sz="1600" b="1" dirty="0"/>
        </a:p>
      </dgm:t>
    </dgm:pt>
    <dgm:pt modelId="{4CADE391-07C7-4577-8B62-91A97C1C6355}" type="parTrans" cxnId="{011697E7-E93E-4257-89BA-4F35D9F15B45}">
      <dgm:prSet/>
      <dgm:spPr/>
      <dgm:t>
        <a:bodyPr/>
        <a:lstStyle/>
        <a:p>
          <a:endParaRPr lang="en-US" b="1"/>
        </a:p>
      </dgm:t>
    </dgm:pt>
    <dgm:pt modelId="{B279FDFE-30B9-45E4-BFCE-C874FA76D755}" type="sibTrans" cxnId="{011697E7-E93E-4257-89BA-4F35D9F15B45}">
      <dgm:prSet/>
      <dgm:spPr/>
      <dgm:t>
        <a:bodyPr/>
        <a:lstStyle/>
        <a:p>
          <a:endParaRPr lang="en-US" b="1"/>
        </a:p>
      </dgm:t>
    </dgm:pt>
    <dgm:pt modelId="{88BB41CD-426F-4054-B520-65D923005AA9}">
      <dgm:prSet phldrT="[Text]" custT="1"/>
      <dgm:spPr/>
      <dgm:t>
        <a:bodyPr/>
        <a:lstStyle/>
        <a:p>
          <a:pPr algn="l"/>
          <a:r>
            <a:rPr lang="en-US" sz="1600" b="1" dirty="0" smtClean="0"/>
            <a:t>Proposals approved</a:t>
          </a:r>
        </a:p>
        <a:p>
          <a:pPr algn="l"/>
          <a:r>
            <a:rPr lang="en-US" sz="1600" b="1" dirty="0" smtClean="0"/>
            <a:t>1. </a:t>
          </a:r>
          <a:r>
            <a:rPr lang="en-US" sz="1600" b="1" dirty="0" smtClean="0">
              <a:solidFill>
                <a:srgbClr val="FF0000"/>
              </a:solidFill>
            </a:rPr>
            <a:t>High dose Rif</a:t>
          </a:r>
          <a:r>
            <a:rPr lang="en-US" sz="1600" b="1" dirty="0" smtClean="0"/>
            <a:t>.</a:t>
          </a:r>
        </a:p>
        <a:p>
          <a:pPr algn="l"/>
          <a:r>
            <a:rPr lang="en-US" sz="1600" b="1" dirty="0" smtClean="0"/>
            <a:t>2. </a:t>
          </a:r>
          <a:r>
            <a:rPr lang="en-US" sz="1600" b="1" dirty="0" err="1" smtClean="0">
              <a:solidFill>
                <a:srgbClr val="FF0000"/>
              </a:solidFill>
            </a:rPr>
            <a:t>Metformin</a:t>
          </a:r>
          <a:r>
            <a:rPr lang="en-US" sz="1600" b="1" dirty="0" smtClean="0"/>
            <a:t> as adjunct</a:t>
          </a:r>
        </a:p>
        <a:p>
          <a:pPr algn="l"/>
          <a:r>
            <a:rPr lang="en-US" sz="1600" b="1" dirty="0" smtClean="0"/>
            <a:t>3. </a:t>
          </a:r>
          <a:r>
            <a:rPr lang="en-US" sz="1600" b="1" dirty="0" smtClean="0">
              <a:solidFill>
                <a:srgbClr val="FF0000"/>
              </a:solidFill>
            </a:rPr>
            <a:t>BDQ +Del</a:t>
          </a:r>
          <a:r>
            <a:rPr lang="en-US" sz="1600" b="1" dirty="0" smtClean="0"/>
            <a:t>. For XDR /MDR</a:t>
          </a:r>
        </a:p>
        <a:p>
          <a:pPr algn="l"/>
          <a:r>
            <a:rPr lang="en-US" sz="1600" b="1" dirty="0" smtClean="0"/>
            <a:t>4.</a:t>
          </a:r>
          <a:r>
            <a:rPr lang="en-US" sz="1600" b="1" dirty="0" smtClean="0">
              <a:solidFill>
                <a:srgbClr val="FF0000"/>
              </a:solidFill>
            </a:rPr>
            <a:t>gNO </a:t>
          </a:r>
          <a:r>
            <a:rPr lang="en-US" sz="1600" b="1" dirty="0" smtClean="0"/>
            <a:t>for MDR</a:t>
          </a:r>
        </a:p>
      </dgm:t>
    </dgm:pt>
    <dgm:pt modelId="{0823ECC9-C1B3-437F-9D5C-C69F41C3AFCF}" type="parTrans" cxnId="{1A7642C7-8172-4AF3-980B-EF7C82DDBEAE}">
      <dgm:prSet/>
      <dgm:spPr/>
      <dgm:t>
        <a:bodyPr/>
        <a:lstStyle/>
        <a:p>
          <a:endParaRPr lang="en-US" b="1"/>
        </a:p>
      </dgm:t>
    </dgm:pt>
    <dgm:pt modelId="{10ECCBEC-849C-477E-A21D-4C6871C41424}" type="sibTrans" cxnId="{1A7642C7-8172-4AF3-980B-EF7C82DDBEAE}">
      <dgm:prSet/>
      <dgm:spPr/>
      <dgm:t>
        <a:bodyPr/>
        <a:lstStyle/>
        <a:p>
          <a:endParaRPr lang="en-US" b="1"/>
        </a:p>
      </dgm:t>
    </dgm:pt>
    <dgm:pt modelId="{271F26B3-CCB8-49A0-9DCF-E1F430B9B076}">
      <dgm:prSet custT="1"/>
      <dgm:spPr/>
      <dgm:t>
        <a:bodyPr/>
        <a:lstStyle/>
        <a:p>
          <a:pPr algn="l"/>
          <a:r>
            <a:rPr lang="en-US" sz="1600" b="1" dirty="0" smtClean="0">
              <a:solidFill>
                <a:srgbClr val="FF0000"/>
              </a:solidFill>
            </a:rPr>
            <a:t>True Nat Rif for MDR: at par with </a:t>
          </a:r>
          <a:r>
            <a:rPr lang="en-US" sz="1600" b="1" dirty="0" err="1" smtClean="0">
              <a:solidFill>
                <a:srgbClr val="FF0000"/>
              </a:solidFill>
            </a:rPr>
            <a:t>Xpert</a:t>
          </a:r>
          <a:endParaRPr lang="en-US" sz="1600" b="1" dirty="0" smtClean="0">
            <a:solidFill>
              <a:srgbClr val="FF0000"/>
            </a:solidFill>
          </a:endParaRPr>
        </a:p>
        <a:p>
          <a:pPr algn="l"/>
          <a:r>
            <a:rPr lang="en-US" sz="1600" b="1" dirty="0" smtClean="0"/>
            <a:t>- Feasibility </a:t>
          </a:r>
          <a:r>
            <a:rPr lang="en-US" sz="1600" b="1" dirty="0" smtClean="0"/>
            <a:t>testing under RNTCP ongoing</a:t>
          </a:r>
        </a:p>
        <a:p>
          <a:pPr algn="l"/>
          <a:r>
            <a:rPr lang="en-US" sz="1600" b="1" dirty="0" smtClean="0"/>
            <a:t>- To </a:t>
          </a:r>
          <a:r>
            <a:rPr lang="en-US" sz="1600" b="1" dirty="0" smtClean="0"/>
            <a:t>be completed by July</a:t>
          </a:r>
          <a:endParaRPr lang="en-US" sz="1600" b="1" dirty="0">
            <a:solidFill>
              <a:srgbClr val="FF0000"/>
            </a:solidFill>
          </a:endParaRPr>
        </a:p>
      </dgm:t>
    </dgm:pt>
    <dgm:pt modelId="{D0F64DA7-54E4-406C-8110-99BA6D83568F}" type="parTrans" cxnId="{C6E0F209-183D-4429-A8A9-E23AB578F453}">
      <dgm:prSet/>
      <dgm:spPr/>
      <dgm:t>
        <a:bodyPr/>
        <a:lstStyle/>
        <a:p>
          <a:endParaRPr lang="en-US" b="1"/>
        </a:p>
      </dgm:t>
    </dgm:pt>
    <dgm:pt modelId="{E25C97EC-F78B-4059-8C72-B04EB448CF3A}" type="sibTrans" cxnId="{C6E0F209-183D-4429-A8A9-E23AB578F453}">
      <dgm:prSet/>
      <dgm:spPr/>
      <dgm:t>
        <a:bodyPr/>
        <a:lstStyle/>
        <a:p>
          <a:endParaRPr lang="en-US" b="1"/>
        </a:p>
      </dgm:t>
    </dgm:pt>
    <dgm:pt modelId="{F2E1D1C1-CA4E-47EB-9941-2ED1C295D562}">
      <dgm:prSet custT="1"/>
      <dgm:spPr/>
      <dgm:t>
        <a:bodyPr/>
        <a:lstStyle/>
        <a:p>
          <a:pPr algn="l"/>
          <a:endParaRPr lang="en-US" sz="1600" b="1" dirty="0" smtClean="0"/>
        </a:p>
        <a:p>
          <a:pPr algn="l"/>
          <a:r>
            <a:rPr lang="en-US" sz="1600" b="1" dirty="0" smtClean="0">
              <a:solidFill>
                <a:srgbClr val="FF0000"/>
              </a:solidFill>
            </a:rPr>
            <a:t>Validation nearing completion for </a:t>
          </a:r>
        </a:p>
        <a:p>
          <a:pPr algn="l"/>
          <a:r>
            <a:rPr lang="en-US" sz="1600" b="1" dirty="0" smtClean="0"/>
            <a:t>-</a:t>
          </a:r>
          <a:r>
            <a:rPr lang="en-US" sz="1600" b="1" dirty="0" err="1" smtClean="0"/>
            <a:t>TrueNat</a:t>
          </a:r>
          <a:r>
            <a:rPr lang="en-US" sz="1600" b="1" dirty="0" smtClean="0"/>
            <a:t> for TB</a:t>
          </a:r>
        </a:p>
        <a:p>
          <a:pPr algn="l"/>
          <a:r>
            <a:rPr lang="en-US" sz="1600" b="1" dirty="0" smtClean="0"/>
            <a:t>- IGS for MDR/ XDR</a:t>
          </a:r>
        </a:p>
        <a:p>
          <a:pPr algn="l"/>
          <a:r>
            <a:rPr lang="en-US" sz="1600" b="1" dirty="0" smtClean="0">
              <a:solidFill>
                <a:srgbClr val="FF0000"/>
              </a:solidFill>
            </a:rPr>
            <a:t>Kits </a:t>
          </a:r>
          <a:r>
            <a:rPr lang="en-US" sz="1600" b="1" dirty="0" smtClean="0">
              <a:solidFill>
                <a:srgbClr val="FF0000"/>
              </a:solidFill>
            </a:rPr>
            <a:t>short-listed </a:t>
          </a:r>
          <a:r>
            <a:rPr lang="en-US" sz="1600" b="1" dirty="0" smtClean="0">
              <a:solidFill>
                <a:srgbClr val="FF0000"/>
              </a:solidFill>
            </a:rPr>
            <a:t>for validation</a:t>
          </a:r>
        </a:p>
        <a:p>
          <a:pPr algn="l"/>
          <a:r>
            <a:rPr lang="en-US" sz="1600" b="1" dirty="0" smtClean="0">
              <a:solidFill>
                <a:srgbClr val="FF0000"/>
              </a:solidFill>
            </a:rPr>
            <a:t>-</a:t>
          </a:r>
          <a:r>
            <a:rPr lang="en-US" sz="1600" b="1" dirty="0" err="1" smtClean="0">
              <a:solidFill>
                <a:schemeClr val="tx1"/>
              </a:solidFill>
            </a:rPr>
            <a:t>NuLamp</a:t>
          </a:r>
          <a:r>
            <a:rPr lang="en-US" sz="1600" b="1" dirty="0" smtClean="0">
              <a:solidFill>
                <a:schemeClr val="tx1"/>
              </a:solidFill>
            </a:rPr>
            <a:t> test</a:t>
          </a:r>
        </a:p>
        <a:p>
          <a:pPr algn="l"/>
          <a:r>
            <a:rPr lang="en-US" sz="1600" b="1" dirty="0" smtClean="0">
              <a:solidFill>
                <a:schemeClr val="tx1"/>
              </a:solidFill>
            </a:rPr>
            <a:t>-TB </a:t>
          </a:r>
          <a:r>
            <a:rPr lang="en-US" sz="1600" b="1" dirty="0" smtClean="0">
              <a:solidFill>
                <a:schemeClr val="tx1"/>
              </a:solidFill>
            </a:rPr>
            <a:t>detect kit </a:t>
          </a:r>
          <a:br>
            <a:rPr lang="en-US" sz="1600" b="1" dirty="0" smtClean="0">
              <a:solidFill>
                <a:schemeClr val="tx1"/>
              </a:solidFill>
            </a:rPr>
          </a:br>
          <a:r>
            <a:rPr lang="en-US" sz="1600" b="1" dirty="0" smtClean="0">
              <a:solidFill>
                <a:schemeClr val="tx1"/>
              </a:solidFill>
            </a:rPr>
            <a:t>(to improve </a:t>
          </a:r>
          <a:r>
            <a:rPr lang="en-US" sz="1600" b="1" dirty="0" smtClean="0">
              <a:solidFill>
                <a:schemeClr val="tx1"/>
              </a:solidFill>
            </a:rPr>
            <a:t>microscopy)</a:t>
          </a:r>
        </a:p>
        <a:p>
          <a:pPr algn="l"/>
          <a:endParaRPr lang="en-US" sz="1600" b="1" dirty="0"/>
        </a:p>
      </dgm:t>
    </dgm:pt>
    <dgm:pt modelId="{EA332774-D6B2-4824-99AB-BAC12E92F1EC}" type="parTrans" cxnId="{0B98744A-6123-4BF3-BA79-077026BA4194}">
      <dgm:prSet/>
      <dgm:spPr/>
      <dgm:t>
        <a:bodyPr/>
        <a:lstStyle/>
        <a:p>
          <a:endParaRPr lang="en-US" b="1"/>
        </a:p>
      </dgm:t>
    </dgm:pt>
    <dgm:pt modelId="{E39689F2-2038-414C-9E62-3516296795BD}" type="sibTrans" cxnId="{0B98744A-6123-4BF3-BA79-077026BA4194}">
      <dgm:prSet/>
      <dgm:spPr/>
      <dgm:t>
        <a:bodyPr/>
        <a:lstStyle/>
        <a:p>
          <a:endParaRPr lang="en-US" b="1"/>
        </a:p>
      </dgm:t>
    </dgm:pt>
    <dgm:pt modelId="{FE95811E-3319-461F-A941-7663A7BCA7D1}">
      <dgm:prSet custT="1"/>
      <dgm:spPr/>
      <dgm:t>
        <a:bodyPr/>
        <a:lstStyle/>
        <a:p>
          <a:pPr algn="l"/>
          <a:r>
            <a:rPr lang="en-US" sz="1600" b="1" dirty="0" smtClean="0"/>
            <a:t>- Sites </a:t>
          </a:r>
          <a:r>
            <a:rPr lang="en-US" sz="1600" b="1" dirty="0" smtClean="0"/>
            <a:t>selected (LOI)</a:t>
          </a:r>
        </a:p>
        <a:p>
          <a:pPr algn="l"/>
          <a:r>
            <a:rPr lang="en-US" sz="1600" b="1" dirty="0" smtClean="0"/>
            <a:t>- Capacity </a:t>
          </a:r>
          <a:r>
            <a:rPr lang="en-US" sz="1600" b="1" dirty="0" smtClean="0"/>
            <a:t>building</a:t>
          </a:r>
        </a:p>
        <a:p>
          <a:pPr algn="l"/>
          <a:r>
            <a:rPr lang="en-US" sz="1600" b="1" dirty="0" smtClean="0"/>
            <a:t> </a:t>
          </a:r>
          <a:r>
            <a:rPr lang="en-US" sz="1600" b="1" dirty="0" smtClean="0"/>
            <a:t>- Training  </a:t>
          </a:r>
          <a:r>
            <a:rPr lang="en-US" sz="1600" b="1" dirty="0" smtClean="0"/>
            <a:t>for XDR in June 2017</a:t>
          </a:r>
        </a:p>
      </dgm:t>
    </dgm:pt>
    <dgm:pt modelId="{63C5270D-00DD-46F0-ADE8-E6344CA36635}" type="parTrans" cxnId="{081F01DC-015C-452C-8977-4C0D93701E58}">
      <dgm:prSet/>
      <dgm:spPr/>
      <dgm:t>
        <a:bodyPr/>
        <a:lstStyle/>
        <a:p>
          <a:endParaRPr lang="en-US" b="1"/>
        </a:p>
      </dgm:t>
    </dgm:pt>
    <dgm:pt modelId="{D877C0A8-E58B-469F-AB80-470AC9F5E872}" type="sibTrans" cxnId="{081F01DC-015C-452C-8977-4C0D93701E58}">
      <dgm:prSet/>
      <dgm:spPr/>
      <dgm:t>
        <a:bodyPr/>
        <a:lstStyle/>
        <a:p>
          <a:endParaRPr lang="en-US" b="1"/>
        </a:p>
      </dgm:t>
    </dgm:pt>
    <dgm:pt modelId="{E95A09A0-6372-4A9A-91AD-769F672F99D8}" type="pres">
      <dgm:prSet presAssocID="{7AE22B3A-470E-4601-84E7-AE0853490A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95669E92-C129-4FB5-8F36-042ED9A56A5B}" type="pres">
      <dgm:prSet presAssocID="{E4D90918-418B-48A5-9EF8-ABA742666783}" presName="root" presStyleCnt="0"/>
      <dgm:spPr/>
    </dgm:pt>
    <dgm:pt modelId="{77707838-C23A-42ED-9B6B-CD6776C8D16E}" type="pres">
      <dgm:prSet presAssocID="{E4D90918-418B-48A5-9EF8-ABA742666783}" presName="rootComposite" presStyleCnt="0"/>
      <dgm:spPr/>
    </dgm:pt>
    <dgm:pt modelId="{4200A0BA-C65F-4703-A6D4-39F1F1D40ABF}" type="pres">
      <dgm:prSet presAssocID="{E4D90918-418B-48A5-9EF8-ABA742666783}" presName="rootText" presStyleLbl="node1" presStyleIdx="0" presStyleCnt="2" custScaleX="149891" custLinFactNeighborX="-172" custLinFactNeighborY="-72943"/>
      <dgm:spPr/>
      <dgm:t>
        <a:bodyPr/>
        <a:lstStyle/>
        <a:p>
          <a:endParaRPr lang="en-IN"/>
        </a:p>
      </dgm:t>
    </dgm:pt>
    <dgm:pt modelId="{11EB6E70-6BD3-4A51-B163-34C88E72DC43}" type="pres">
      <dgm:prSet presAssocID="{E4D90918-418B-48A5-9EF8-ABA742666783}" presName="rootConnector" presStyleLbl="node1" presStyleIdx="0" presStyleCnt="2"/>
      <dgm:spPr/>
      <dgm:t>
        <a:bodyPr/>
        <a:lstStyle/>
        <a:p>
          <a:endParaRPr lang="en-IN"/>
        </a:p>
      </dgm:t>
    </dgm:pt>
    <dgm:pt modelId="{8F84F0C9-6ACE-420F-A3B4-44A7DC58603C}" type="pres">
      <dgm:prSet presAssocID="{E4D90918-418B-48A5-9EF8-ABA742666783}" presName="childShape" presStyleCnt="0"/>
      <dgm:spPr/>
    </dgm:pt>
    <dgm:pt modelId="{FE379A9B-7CCE-4A4D-98EF-60E8823051E8}" type="pres">
      <dgm:prSet presAssocID="{D0F64DA7-54E4-406C-8110-99BA6D83568F}" presName="Name13" presStyleLbl="parChTrans1D2" presStyleIdx="0" presStyleCnt="5"/>
      <dgm:spPr/>
      <dgm:t>
        <a:bodyPr/>
        <a:lstStyle/>
        <a:p>
          <a:endParaRPr lang="en-IN"/>
        </a:p>
      </dgm:t>
    </dgm:pt>
    <dgm:pt modelId="{A6F34632-307F-4DFF-9473-A2596ADB7FD2}" type="pres">
      <dgm:prSet presAssocID="{271F26B3-CCB8-49A0-9DCF-E1F430B9B076}" presName="childText" presStyleLbl="bgAcc1" presStyleIdx="0" presStyleCnt="5" custScaleX="251492" custScaleY="378461" custLinFactNeighborX="-9543" custLinFactNeighborY="-778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4BDFAB-BF4B-419E-8B8C-3FC2CFA77226}" type="pres">
      <dgm:prSet presAssocID="{EA332774-D6B2-4824-99AB-BAC12E92F1EC}" presName="Name13" presStyleLbl="parChTrans1D2" presStyleIdx="1" presStyleCnt="5"/>
      <dgm:spPr/>
      <dgm:t>
        <a:bodyPr/>
        <a:lstStyle/>
        <a:p>
          <a:endParaRPr lang="en-IN"/>
        </a:p>
      </dgm:t>
    </dgm:pt>
    <dgm:pt modelId="{6373EBAB-1C48-4D19-9AA7-E26F1CA51377}" type="pres">
      <dgm:prSet presAssocID="{F2E1D1C1-CA4E-47EB-9941-2ED1C295D562}" presName="childText" presStyleLbl="bgAcc1" presStyleIdx="1" presStyleCnt="5" custScaleX="232599" custScaleY="541506" custLinFactNeighborX="-162" custLinFactNeighborY="-310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6F49AA-E54F-477A-8CB4-D8154A6E4701}" type="pres">
      <dgm:prSet presAssocID="{8DC62E0C-A166-4D8A-93DB-3C124311075C}" presName="root" presStyleCnt="0"/>
      <dgm:spPr/>
    </dgm:pt>
    <dgm:pt modelId="{84BF360D-406B-4204-B221-07DD84A5F84F}" type="pres">
      <dgm:prSet presAssocID="{8DC62E0C-A166-4D8A-93DB-3C124311075C}" presName="rootComposite" presStyleCnt="0"/>
      <dgm:spPr/>
    </dgm:pt>
    <dgm:pt modelId="{0226F992-83A4-4484-93CD-B595DA98DE59}" type="pres">
      <dgm:prSet presAssocID="{8DC62E0C-A166-4D8A-93DB-3C124311075C}" presName="rootText" presStyleLbl="node1" presStyleIdx="1" presStyleCnt="2" custScaleX="178548" custScaleY="88624" custLinFactNeighborX="-522" custLinFactNeighborY="-57933"/>
      <dgm:spPr/>
      <dgm:t>
        <a:bodyPr/>
        <a:lstStyle/>
        <a:p>
          <a:endParaRPr lang="en-IN"/>
        </a:p>
      </dgm:t>
    </dgm:pt>
    <dgm:pt modelId="{4D546584-3E65-42B4-99F1-AC406DC38101}" type="pres">
      <dgm:prSet presAssocID="{8DC62E0C-A166-4D8A-93DB-3C124311075C}" presName="rootConnector" presStyleLbl="node1" presStyleIdx="1" presStyleCnt="2"/>
      <dgm:spPr/>
      <dgm:t>
        <a:bodyPr/>
        <a:lstStyle/>
        <a:p>
          <a:endParaRPr lang="en-IN"/>
        </a:p>
      </dgm:t>
    </dgm:pt>
    <dgm:pt modelId="{C531755B-D8F4-4F14-9618-C9ED7E2C77AD}" type="pres">
      <dgm:prSet presAssocID="{8DC62E0C-A166-4D8A-93DB-3C124311075C}" presName="childShape" presStyleCnt="0"/>
      <dgm:spPr/>
    </dgm:pt>
    <dgm:pt modelId="{D79DDA96-31ED-4653-B332-D700027137D1}" type="pres">
      <dgm:prSet presAssocID="{4CADE391-07C7-4577-8B62-91A97C1C6355}" presName="Name13" presStyleLbl="parChTrans1D2" presStyleIdx="2" presStyleCnt="5"/>
      <dgm:spPr/>
      <dgm:t>
        <a:bodyPr/>
        <a:lstStyle/>
        <a:p>
          <a:endParaRPr lang="en-IN"/>
        </a:p>
      </dgm:t>
    </dgm:pt>
    <dgm:pt modelId="{3DF9BB4D-063E-4B49-AED8-E597F9353D45}" type="pres">
      <dgm:prSet presAssocID="{A60CA3D5-3A81-4407-BD1C-34F609904B4B}" presName="childText" presStyleLbl="bgAcc1" presStyleIdx="2" presStyleCnt="5" custScaleX="244381" custScaleY="121218" custLinFactNeighborX="-1456" custLinFactNeighborY="-6648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19CCCA7-141F-46B2-815F-FB1AFE01DFC3}" type="pres">
      <dgm:prSet presAssocID="{0823ECC9-C1B3-437F-9D5C-C69F41C3AFCF}" presName="Name13" presStyleLbl="parChTrans1D2" presStyleIdx="3" presStyleCnt="5"/>
      <dgm:spPr/>
      <dgm:t>
        <a:bodyPr/>
        <a:lstStyle/>
        <a:p>
          <a:endParaRPr lang="en-IN"/>
        </a:p>
      </dgm:t>
    </dgm:pt>
    <dgm:pt modelId="{8550841E-2B49-4EC3-9038-2A3A12322E58}" type="pres">
      <dgm:prSet presAssocID="{88BB41CD-426F-4054-B520-65D923005AA9}" presName="childText" presStyleLbl="bgAcc1" presStyleIdx="3" presStyleCnt="5" custScaleX="233999" custScaleY="447353" custLinFactNeighborX="-1456" custLinFactNeighborY="-62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F418EE-3124-438B-BFDD-C0ABE14D862B}" type="pres">
      <dgm:prSet presAssocID="{63C5270D-00DD-46F0-ADE8-E6344CA36635}" presName="Name13" presStyleLbl="parChTrans1D2" presStyleIdx="4" presStyleCnt="5"/>
      <dgm:spPr/>
      <dgm:t>
        <a:bodyPr/>
        <a:lstStyle/>
        <a:p>
          <a:endParaRPr lang="en-IN"/>
        </a:p>
      </dgm:t>
    </dgm:pt>
    <dgm:pt modelId="{EA7CBC51-8579-4C4C-B1C9-D7F437D74961}" type="pres">
      <dgm:prSet presAssocID="{FE95811E-3319-461F-A941-7663A7BCA7D1}" presName="childText" presStyleLbl="bgAcc1" presStyleIdx="4" presStyleCnt="5" custScaleX="232868" custScaleY="278965" custLinFactNeighborX="-10838" custLinFactNeighborY="-546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0433D4-A2DD-4E5B-84D0-B9B0BF6C3F7D}" type="presOf" srcId="{88BB41CD-426F-4054-B520-65D923005AA9}" destId="{8550841E-2B49-4EC3-9038-2A3A12322E58}" srcOrd="0" destOrd="0" presId="urn:microsoft.com/office/officeart/2005/8/layout/hierarchy3"/>
    <dgm:cxn modelId="{394487A4-B81A-452C-845E-F07803F94478}" type="presOf" srcId="{F2E1D1C1-CA4E-47EB-9941-2ED1C295D562}" destId="{6373EBAB-1C48-4D19-9AA7-E26F1CA51377}" srcOrd="0" destOrd="0" presId="urn:microsoft.com/office/officeart/2005/8/layout/hierarchy3"/>
    <dgm:cxn modelId="{BEBB9718-8B45-4B8B-8E2B-57138D493F87}" type="presOf" srcId="{0823ECC9-C1B3-437F-9D5C-C69F41C3AFCF}" destId="{719CCCA7-141F-46B2-815F-FB1AFE01DFC3}" srcOrd="0" destOrd="0" presId="urn:microsoft.com/office/officeart/2005/8/layout/hierarchy3"/>
    <dgm:cxn modelId="{D5ACC0C5-9267-467B-9887-368595CF81B5}" type="presOf" srcId="{D0F64DA7-54E4-406C-8110-99BA6D83568F}" destId="{FE379A9B-7CCE-4A4D-98EF-60E8823051E8}" srcOrd="0" destOrd="0" presId="urn:microsoft.com/office/officeart/2005/8/layout/hierarchy3"/>
    <dgm:cxn modelId="{1A7642C7-8172-4AF3-980B-EF7C82DDBEAE}" srcId="{8DC62E0C-A166-4D8A-93DB-3C124311075C}" destId="{88BB41CD-426F-4054-B520-65D923005AA9}" srcOrd="1" destOrd="0" parTransId="{0823ECC9-C1B3-437F-9D5C-C69F41C3AFCF}" sibTransId="{10ECCBEC-849C-477E-A21D-4C6871C41424}"/>
    <dgm:cxn modelId="{3E9E7796-4143-4FBE-AE2F-A3EEB367D216}" type="presOf" srcId="{8DC62E0C-A166-4D8A-93DB-3C124311075C}" destId="{0226F992-83A4-4484-93CD-B595DA98DE59}" srcOrd="0" destOrd="0" presId="urn:microsoft.com/office/officeart/2005/8/layout/hierarchy3"/>
    <dgm:cxn modelId="{77DCF234-2AD6-4556-93D1-5ACD90993246}" srcId="{7AE22B3A-470E-4601-84E7-AE0853490A8B}" destId="{E4D90918-418B-48A5-9EF8-ABA742666783}" srcOrd="0" destOrd="0" parTransId="{D0DDA5F7-E434-4DF5-A033-65A3A364793C}" sibTransId="{AFA42C42-B1DB-423E-93AE-A88C61B5E744}"/>
    <dgm:cxn modelId="{081F01DC-015C-452C-8977-4C0D93701E58}" srcId="{8DC62E0C-A166-4D8A-93DB-3C124311075C}" destId="{FE95811E-3319-461F-A941-7663A7BCA7D1}" srcOrd="2" destOrd="0" parTransId="{63C5270D-00DD-46F0-ADE8-E6344CA36635}" sibTransId="{D877C0A8-E58B-469F-AB80-470AC9F5E872}"/>
    <dgm:cxn modelId="{720B2459-3D63-498E-AEE5-6C71C9DC08DA}" srcId="{7AE22B3A-470E-4601-84E7-AE0853490A8B}" destId="{8DC62E0C-A166-4D8A-93DB-3C124311075C}" srcOrd="1" destOrd="0" parTransId="{07F70E7A-BBAC-47C8-905D-37829B012DA5}" sibTransId="{59053400-0992-46C5-BD79-3F597B7D9D2A}"/>
    <dgm:cxn modelId="{23E82A47-1847-453C-BBAE-9698EDD4B64E}" type="presOf" srcId="{63C5270D-00DD-46F0-ADE8-E6344CA36635}" destId="{E3F418EE-3124-438B-BFDD-C0ABE14D862B}" srcOrd="0" destOrd="0" presId="urn:microsoft.com/office/officeart/2005/8/layout/hierarchy3"/>
    <dgm:cxn modelId="{1FDFB7A1-78E2-43B5-B76D-B19D53A85677}" type="presOf" srcId="{E4D90918-418B-48A5-9EF8-ABA742666783}" destId="{11EB6E70-6BD3-4A51-B163-34C88E72DC43}" srcOrd="1" destOrd="0" presId="urn:microsoft.com/office/officeart/2005/8/layout/hierarchy3"/>
    <dgm:cxn modelId="{38981D78-3796-440A-970F-5512EF19657A}" type="presOf" srcId="{E4D90918-418B-48A5-9EF8-ABA742666783}" destId="{4200A0BA-C65F-4703-A6D4-39F1F1D40ABF}" srcOrd="0" destOrd="0" presId="urn:microsoft.com/office/officeart/2005/8/layout/hierarchy3"/>
    <dgm:cxn modelId="{BD70985A-4D30-49D5-9EC6-49AA0EDA6CF5}" type="presOf" srcId="{8DC62E0C-A166-4D8A-93DB-3C124311075C}" destId="{4D546584-3E65-42B4-99F1-AC406DC38101}" srcOrd="1" destOrd="0" presId="urn:microsoft.com/office/officeart/2005/8/layout/hierarchy3"/>
    <dgm:cxn modelId="{FB8E8FA8-B64A-41E2-8721-B2A35E7B0B61}" type="presOf" srcId="{FE95811E-3319-461F-A941-7663A7BCA7D1}" destId="{EA7CBC51-8579-4C4C-B1C9-D7F437D74961}" srcOrd="0" destOrd="0" presId="urn:microsoft.com/office/officeart/2005/8/layout/hierarchy3"/>
    <dgm:cxn modelId="{011697E7-E93E-4257-89BA-4F35D9F15B45}" srcId="{8DC62E0C-A166-4D8A-93DB-3C124311075C}" destId="{A60CA3D5-3A81-4407-BD1C-34F609904B4B}" srcOrd="0" destOrd="0" parTransId="{4CADE391-07C7-4577-8B62-91A97C1C6355}" sibTransId="{B279FDFE-30B9-45E4-BFCE-C874FA76D755}"/>
    <dgm:cxn modelId="{C719DB2B-0CE4-4B6B-B9F4-99C6CFB2050D}" type="presOf" srcId="{A60CA3D5-3A81-4407-BD1C-34F609904B4B}" destId="{3DF9BB4D-063E-4B49-AED8-E597F9353D45}" srcOrd="0" destOrd="0" presId="urn:microsoft.com/office/officeart/2005/8/layout/hierarchy3"/>
    <dgm:cxn modelId="{0B98744A-6123-4BF3-BA79-077026BA4194}" srcId="{E4D90918-418B-48A5-9EF8-ABA742666783}" destId="{F2E1D1C1-CA4E-47EB-9941-2ED1C295D562}" srcOrd="1" destOrd="0" parTransId="{EA332774-D6B2-4824-99AB-BAC12E92F1EC}" sibTransId="{E39689F2-2038-414C-9E62-3516296795BD}"/>
    <dgm:cxn modelId="{17786172-CB66-42DB-A8DE-EB45E575726A}" type="presOf" srcId="{4CADE391-07C7-4577-8B62-91A97C1C6355}" destId="{D79DDA96-31ED-4653-B332-D700027137D1}" srcOrd="0" destOrd="0" presId="urn:microsoft.com/office/officeart/2005/8/layout/hierarchy3"/>
    <dgm:cxn modelId="{FF84CD0F-023D-46DA-9390-8CE50F3130AF}" type="presOf" srcId="{EA332774-D6B2-4824-99AB-BAC12E92F1EC}" destId="{064BDFAB-BF4B-419E-8B8C-3FC2CFA77226}" srcOrd="0" destOrd="0" presId="urn:microsoft.com/office/officeart/2005/8/layout/hierarchy3"/>
    <dgm:cxn modelId="{E9277677-2A65-4E0E-83C3-91BAF9AD38DC}" type="presOf" srcId="{7AE22B3A-470E-4601-84E7-AE0853490A8B}" destId="{E95A09A0-6372-4A9A-91AD-769F672F99D8}" srcOrd="0" destOrd="0" presId="urn:microsoft.com/office/officeart/2005/8/layout/hierarchy3"/>
    <dgm:cxn modelId="{1E4D1800-C106-4FF0-A156-D19EEEFF979C}" type="presOf" srcId="{271F26B3-CCB8-49A0-9DCF-E1F430B9B076}" destId="{A6F34632-307F-4DFF-9473-A2596ADB7FD2}" srcOrd="0" destOrd="0" presId="urn:microsoft.com/office/officeart/2005/8/layout/hierarchy3"/>
    <dgm:cxn modelId="{C6E0F209-183D-4429-A8A9-E23AB578F453}" srcId="{E4D90918-418B-48A5-9EF8-ABA742666783}" destId="{271F26B3-CCB8-49A0-9DCF-E1F430B9B076}" srcOrd="0" destOrd="0" parTransId="{D0F64DA7-54E4-406C-8110-99BA6D83568F}" sibTransId="{E25C97EC-F78B-4059-8C72-B04EB448CF3A}"/>
    <dgm:cxn modelId="{25E02047-D90D-46CB-88E3-FD7A6079A9AC}" type="presParOf" srcId="{E95A09A0-6372-4A9A-91AD-769F672F99D8}" destId="{95669E92-C129-4FB5-8F36-042ED9A56A5B}" srcOrd="0" destOrd="0" presId="urn:microsoft.com/office/officeart/2005/8/layout/hierarchy3"/>
    <dgm:cxn modelId="{19A6AA64-65EE-4A2C-925B-9437CE4D8326}" type="presParOf" srcId="{95669E92-C129-4FB5-8F36-042ED9A56A5B}" destId="{77707838-C23A-42ED-9B6B-CD6776C8D16E}" srcOrd="0" destOrd="0" presId="urn:microsoft.com/office/officeart/2005/8/layout/hierarchy3"/>
    <dgm:cxn modelId="{802BC493-3F67-44A5-8408-94229E8C57D3}" type="presParOf" srcId="{77707838-C23A-42ED-9B6B-CD6776C8D16E}" destId="{4200A0BA-C65F-4703-A6D4-39F1F1D40ABF}" srcOrd="0" destOrd="0" presId="urn:microsoft.com/office/officeart/2005/8/layout/hierarchy3"/>
    <dgm:cxn modelId="{916F89D9-B19F-4B17-9F1F-D32BAAF4065A}" type="presParOf" srcId="{77707838-C23A-42ED-9B6B-CD6776C8D16E}" destId="{11EB6E70-6BD3-4A51-B163-34C88E72DC43}" srcOrd="1" destOrd="0" presId="urn:microsoft.com/office/officeart/2005/8/layout/hierarchy3"/>
    <dgm:cxn modelId="{768BF409-25A5-4516-AF66-81B70793679A}" type="presParOf" srcId="{95669E92-C129-4FB5-8F36-042ED9A56A5B}" destId="{8F84F0C9-6ACE-420F-A3B4-44A7DC58603C}" srcOrd="1" destOrd="0" presId="urn:microsoft.com/office/officeart/2005/8/layout/hierarchy3"/>
    <dgm:cxn modelId="{0849BF9B-ED29-457C-80EC-EBF795ADE288}" type="presParOf" srcId="{8F84F0C9-6ACE-420F-A3B4-44A7DC58603C}" destId="{FE379A9B-7CCE-4A4D-98EF-60E8823051E8}" srcOrd="0" destOrd="0" presId="urn:microsoft.com/office/officeart/2005/8/layout/hierarchy3"/>
    <dgm:cxn modelId="{748E8FCA-20D3-4514-A940-BB80114AB2DF}" type="presParOf" srcId="{8F84F0C9-6ACE-420F-A3B4-44A7DC58603C}" destId="{A6F34632-307F-4DFF-9473-A2596ADB7FD2}" srcOrd="1" destOrd="0" presId="urn:microsoft.com/office/officeart/2005/8/layout/hierarchy3"/>
    <dgm:cxn modelId="{9DBD8093-4787-43B5-B5F1-A1552AB9AD41}" type="presParOf" srcId="{8F84F0C9-6ACE-420F-A3B4-44A7DC58603C}" destId="{064BDFAB-BF4B-419E-8B8C-3FC2CFA77226}" srcOrd="2" destOrd="0" presId="urn:microsoft.com/office/officeart/2005/8/layout/hierarchy3"/>
    <dgm:cxn modelId="{62C17842-CAC6-48A6-A178-F33898A9C9DF}" type="presParOf" srcId="{8F84F0C9-6ACE-420F-A3B4-44A7DC58603C}" destId="{6373EBAB-1C48-4D19-9AA7-E26F1CA51377}" srcOrd="3" destOrd="0" presId="urn:microsoft.com/office/officeart/2005/8/layout/hierarchy3"/>
    <dgm:cxn modelId="{113E2B4E-1B1B-438B-A12D-331CBFBBA727}" type="presParOf" srcId="{E95A09A0-6372-4A9A-91AD-769F672F99D8}" destId="{F06F49AA-E54F-477A-8CB4-D8154A6E4701}" srcOrd="1" destOrd="0" presId="urn:microsoft.com/office/officeart/2005/8/layout/hierarchy3"/>
    <dgm:cxn modelId="{953200A6-FB1B-4AC3-8BE8-82889F6F266A}" type="presParOf" srcId="{F06F49AA-E54F-477A-8CB4-D8154A6E4701}" destId="{84BF360D-406B-4204-B221-07DD84A5F84F}" srcOrd="0" destOrd="0" presId="urn:microsoft.com/office/officeart/2005/8/layout/hierarchy3"/>
    <dgm:cxn modelId="{000C8574-31C1-4E7C-B7CE-6659D721250F}" type="presParOf" srcId="{84BF360D-406B-4204-B221-07DD84A5F84F}" destId="{0226F992-83A4-4484-93CD-B595DA98DE59}" srcOrd="0" destOrd="0" presId="urn:microsoft.com/office/officeart/2005/8/layout/hierarchy3"/>
    <dgm:cxn modelId="{139A1060-75A4-4C09-8D74-984DEED924C8}" type="presParOf" srcId="{84BF360D-406B-4204-B221-07DD84A5F84F}" destId="{4D546584-3E65-42B4-99F1-AC406DC38101}" srcOrd="1" destOrd="0" presId="urn:microsoft.com/office/officeart/2005/8/layout/hierarchy3"/>
    <dgm:cxn modelId="{3E204700-4134-4F95-9313-7442BC0F6328}" type="presParOf" srcId="{F06F49AA-E54F-477A-8CB4-D8154A6E4701}" destId="{C531755B-D8F4-4F14-9618-C9ED7E2C77AD}" srcOrd="1" destOrd="0" presId="urn:microsoft.com/office/officeart/2005/8/layout/hierarchy3"/>
    <dgm:cxn modelId="{35A9676B-6FB1-4813-BCF7-B7B036194AA2}" type="presParOf" srcId="{C531755B-D8F4-4F14-9618-C9ED7E2C77AD}" destId="{D79DDA96-31ED-4653-B332-D700027137D1}" srcOrd="0" destOrd="0" presId="urn:microsoft.com/office/officeart/2005/8/layout/hierarchy3"/>
    <dgm:cxn modelId="{CF3279C4-B034-43FE-B0B5-5C288872B7FB}" type="presParOf" srcId="{C531755B-D8F4-4F14-9618-C9ED7E2C77AD}" destId="{3DF9BB4D-063E-4B49-AED8-E597F9353D45}" srcOrd="1" destOrd="0" presId="urn:microsoft.com/office/officeart/2005/8/layout/hierarchy3"/>
    <dgm:cxn modelId="{3C037046-CEFD-49F7-84E6-92FA2C9DA9FC}" type="presParOf" srcId="{C531755B-D8F4-4F14-9618-C9ED7E2C77AD}" destId="{719CCCA7-141F-46B2-815F-FB1AFE01DFC3}" srcOrd="2" destOrd="0" presId="urn:microsoft.com/office/officeart/2005/8/layout/hierarchy3"/>
    <dgm:cxn modelId="{DFAF914F-01C8-4116-91DD-92F67BB49430}" type="presParOf" srcId="{C531755B-D8F4-4F14-9618-C9ED7E2C77AD}" destId="{8550841E-2B49-4EC3-9038-2A3A12322E58}" srcOrd="3" destOrd="0" presId="urn:microsoft.com/office/officeart/2005/8/layout/hierarchy3"/>
    <dgm:cxn modelId="{1D061512-8281-405D-85ED-2CCB3823922E}" type="presParOf" srcId="{C531755B-D8F4-4F14-9618-C9ED7E2C77AD}" destId="{E3F418EE-3124-438B-BFDD-C0ABE14D862B}" srcOrd="4" destOrd="0" presId="urn:microsoft.com/office/officeart/2005/8/layout/hierarchy3"/>
    <dgm:cxn modelId="{21293E59-203C-4B9A-97B4-77C4CC85453C}" type="presParOf" srcId="{C531755B-D8F4-4F14-9618-C9ED7E2C77AD}" destId="{EA7CBC51-8579-4C4C-B1C9-D7F437D7496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E22B3A-470E-4601-84E7-AE0853490A8B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90918-418B-48A5-9EF8-ABA742666783}">
      <dgm:prSet phldrT="[Text]" custT="1"/>
      <dgm:spPr/>
      <dgm:t>
        <a:bodyPr/>
        <a:lstStyle/>
        <a:p>
          <a:r>
            <a:rPr lang="en-US" sz="2000" b="1" dirty="0" smtClean="0"/>
            <a:t>Implementation</a:t>
          </a:r>
          <a:endParaRPr lang="en-US" sz="2000" b="1" dirty="0"/>
        </a:p>
      </dgm:t>
    </dgm:pt>
    <dgm:pt modelId="{D0DDA5F7-E434-4DF5-A033-65A3A364793C}" type="parTrans" cxnId="{77DCF234-2AD6-4556-93D1-5ACD90993246}">
      <dgm:prSet/>
      <dgm:spPr/>
      <dgm:t>
        <a:bodyPr/>
        <a:lstStyle/>
        <a:p>
          <a:endParaRPr lang="en-US"/>
        </a:p>
      </dgm:t>
    </dgm:pt>
    <dgm:pt modelId="{AFA42C42-B1DB-423E-93AE-A88C61B5E744}" type="sibTrans" cxnId="{77DCF234-2AD6-4556-93D1-5ACD90993246}">
      <dgm:prSet/>
      <dgm:spPr/>
      <dgm:t>
        <a:bodyPr/>
        <a:lstStyle/>
        <a:p>
          <a:endParaRPr lang="en-US"/>
        </a:p>
      </dgm:t>
    </dgm:pt>
    <dgm:pt modelId="{D3F2DEC3-B5E7-4A6F-A5D7-A60ABFDE0C2B}">
      <dgm:prSet phldrT="[Text]" custT="1"/>
      <dgm:spPr/>
      <dgm:t>
        <a:bodyPr/>
        <a:lstStyle/>
        <a:p>
          <a:pPr algn="l"/>
          <a:r>
            <a:rPr lang="en-US" sz="1800" b="1" dirty="0" smtClean="0"/>
            <a:t>Other </a:t>
          </a:r>
          <a:r>
            <a:rPr lang="en-US" sz="1800" b="1" dirty="0" smtClean="0"/>
            <a:t>Studies:</a:t>
          </a:r>
          <a:endParaRPr lang="en-US" sz="1800" b="1" dirty="0" smtClean="0"/>
        </a:p>
        <a:p>
          <a:pPr algn="l"/>
          <a:r>
            <a:rPr lang="en-US" sz="1800" dirty="0" smtClean="0"/>
            <a:t>-</a:t>
          </a:r>
          <a:r>
            <a:rPr lang="en-US" sz="1800" dirty="0" smtClean="0">
              <a:solidFill>
                <a:srgbClr val="FF0000"/>
              </a:solidFill>
            </a:rPr>
            <a:t>PPP:</a:t>
          </a:r>
          <a:r>
            <a:rPr lang="en-US" sz="1800" dirty="0" smtClean="0"/>
            <a:t> Low cost model</a:t>
          </a:r>
        </a:p>
        <a:p>
          <a:pPr algn="l"/>
          <a:r>
            <a:rPr lang="en-US" sz="1800" dirty="0" smtClean="0"/>
            <a:t>- Use </a:t>
          </a:r>
          <a:r>
            <a:rPr lang="en-US" sz="1800" dirty="0" smtClean="0">
              <a:solidFill>
                <a:srgbClr val="FF0000"/>
              </a:solidFill>
            </a:rPr>
            <a:t>of technology to tackle TB</a:t>
          </a:r>
          <a:endParaRPr lang="en-US" sz="1800" dirty="0">
            <a:solidFill>
              <a:srgbClr val="FF0000"/>
            </a:solidFill>
          </a:endParaRPr>
        </a:p>
      </dgm:t>
    </dgm:pt>
    <dgm:pt modelId="{2079F150-D666-4C7F-B70D-0E52D72699A7}" type="parTrans" cxnId="{7229312D-64CC-4043-871D-1EF79E2E8875}">
      <dgm:prSet/>
      <dgm:spPr/>
      <dgm:t>
        <a:bodyPr/>
        <a:lstStyle/>
        <a:p>
          <a:endParaRPr lang="en-US"/>
        </a:p>
      </dgm:t>
    </dgm:pt>
    <dgm:pt modelId="{7D07EED4-73F1-40F3-874D-F96C1BFC90EB}" type="sibTrans" cxnId="{7229312D-64CC-4043-871D-1EF79E2E8875}">
      <dgm:prSet/>
      <dgm:spPr/>
      <dgm:t>
        <a:bodyPr/>
        <a:lstStyle/>
        <a:p>
          <a:endParaRPr lang="en-US"/>
        </a:p>
      </dgm:t>
    </dgm:pt>
    <dgm:pt modelId="{8DC62E0C-A166-4D8A-93DB-3C124311075C}">
      <dgm:prSet phldrT="[Text]" custT="1"/>
      <dgm:spPr/>
      <dgm:t>
        <a:bodyPr/>
        <a:lstStyle/>
        <a:p>
          <a:r>
            <a:rPr lang="en-US" sz="2000" b="1" dirty="0" smtClean="0"/>
            <a:t>Vaccines</a:t>
          </a:r>
          <a:endParaRPr lang="en-US" sz="2000" b="1" dirty="0"/>
        </a:p>
      </dgm:t>
    </dgm:pt>
    <dgm:pt modelId="{07F70E7A-BBAC-47C8-905D-37829B012DA5}" type="parTrans" cxnId="{720B2459-3D63-498E-AEE5-6C71C9DC08DA}">
      <dgm:prSet/>
      <dgm:spPr/>
      <dgm:t>
        <a:bodyPr/>
        <a:lstStyle/>
        <a:p>
          <a:endParaRPr lang="en-US"/>
        </a:p>
      </dgm:t>
    </dgm:pt>
    <dgm:pt modelId="{59053400-0992-46C5-BD79-3F597B7D9D2A}" type="sibTrans" cxnId="{720B2459-3D63-498E-AEE5-6C71C9DC08DA}">
      <dgm:prSet/>
      <dgm:spPr/>
      <dgm:t>
        <a:bodyPr/>
        <a:lstStyle/>
        <a:p>
          <a:endParaRPr lang="en-US"/>
        </a:p>
      </dgm:t>
    </dgm:pt>
    <dgm:pt modelId="{A60CA3D5-3A81-4407-BD1C-34F609904B4B}">
      <dgm:prSet phldrT="[Text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Shortlisted </a:t>
          </a:r>
          <a:r>
            <a:rPr lang="en-US" sz="1600" dirty="0" smtClean="0">
              <a:solidFill>
                <a:srgbClr val="FF0000"/>
              </a:solidFill>
            </a:rPr>
            <a:t>4 vaccines 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1. VPM1002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2. DAR901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3. ID-93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600" dirty="0" smtClean="0"/>
            <a:t>4. M-72</a:t>
          </a:r>
          <a:endParaRPr lang="en-US" sz="1600" dirty="0"/>
        </a:p>
      </dgm:t>
    </dgm:pt>
    <dgm:pt modelId="{4CADE391-07C7-4577-8B62-91A97C1C6355}" type="parTrans" cxnId="{011697E7-E93E-4257-89BA-4F35D9F15B45}">
      <dgm:prSet/>
      <dgm:spPr/>
      <dgm:t>
        <a:bodyPr/>
        <a:lstStyle/>
        <a:p>
          <a:endParaRPr lang="en-US"/>
        </a:p>
      </dgm:t>
    </dgm:pt>
    <dgm:pt modelId="{B279FDFE-30B9-45E4-BFCE-C874FA76D755}" type="sibTrans" cxnId="{011697E7-E93E-4257-89BA-4F35D9F15B45}">
      <dgm:prSet/>
      <dgm:spPr/>
      <dgm:t>
        <a:bodyPr/>
        <a:lstStyle/>
        <a:p>
          <a:endParaRPr lang="en-US"/>
        </a:p>
      </dgm:t>
    </dgm:pt>
    <dgm:pt modelId="{88BB41CD-426F-4054-B520-65D923005AA9}">
      <dgm:prSet phldrT="[Text]" custT="1"/>
      <dgm:spPr/>
      <dgm:t>
        <a:bodyPr/>
        <a:lstStyle/>
        <a:p>
          <a:pPr algn="l"/>
          <a:r>
            <a:rPr lang="en-US" sz="1800" dirty="0" smtClean="0"/>
            <a:t>-Sites via LOI</a:t>
          </a:r>
        </a:p>
        <a:p>
          <a:pPr algn="l"/>
          <a:r>
            <a:rPr lang="en-US" sz="1800" dirty="0" smtClean="0"/>
            <a:t>Protocol writing for </a:t>
          </a:r>
          <a:r>
            <a:rPr lang="en-US" sz="1800" dirty="0" smtClean="0">
              <a:solidFill>
                <a:srgbClr val="FF0000"/>
              </a:solidFill>
            </a:rPr>
            <a:t>POD trial </a:t>
          </a:r>
          <a:r>
            <a:rPr lang="en-US" sz="1800" dirty="0" smtClean="0"/>
            <a:t>in process</a:t>
          </a:r>
          <a:endParaRPr lang="en-US" sz="1800" dirty="0"/>
        </a:p>
      </dgm:t>
    </dgm:pt>
    <dgm:pt modelId="{0823ECC9-C1B3-437F-9D5C-C69F41C3AFCF}" type="parTrans" cxnId="{1A7642C7-8172-4AF3-980B-EF7C82DDBEAE}">
      <dgm:prSet/>
      <dgm:spPr/>
      <dgm:t>
        <a:bodyPr/>
        <a:lstStyle/>
        <a:p>
          <a:endParaRPr lang="en-US"/>
        </a:p>
      </dgm:t>
    </dgm:pt>
    <dgm:pt modelId="{10ECCBEC-849C-477E-A21D-4C6871C41424}" type="sibTrans" cxnId="{1A7642C7-8172-4AF3-980B-EF7C82DDBEAE}">
      <dgm:prSet/>
      <dgm:spPr/>
      <dgm:t>
        <a:bodyPr/>
        <a:lstStyle/>
        <a:p>
          <a:endParaRPr lang="en-US"/>
        </a:p>
      </dgm:t>
    </dgm:pt>
    <dgm:pt modelId="{FE95811E-3319-461F-A941-7663A7BCA7D1}">
      <dgm:prSet custT="1"/>
      <dgm:spPr/>
      <dgm:t>
        <a:bodyPr/>
        <a:lstStyle/>
        <a:p>
          <a:pPr algn="l"/>
          <a:r>
            <a:rPr lang="en-US" sz="1300" dirty="0" smtClean="0"/>
            <a:t>-</a:t>
          </a:r>
          <a:r>
            <a:rPr lang="en-US" sz="1600" dirty="0" smtClean="0"/>
            <a:t>Will Initiate </a:t>
          </a:r>
          <a:r>
            <a:rPr lang="en-US" sz="1600" dirty="0" smtClean="0">
              <a:solidFill>
                <a:srgbClr val="FF0000"/>
              </a:solidFill>
            </a:rPr>
            <a:t>capacity building, Epidemiology mapping </a:t>
          </a:r>
          <a:r>
            <a:rPr lang="en-US" sz="1600" dirty="0" smtClean="0"/>
            <a:t>in Q3 2017</a:t>
          </a:r>
        </a:p>
        <a:p>
          <a:pPr algn="l"/>
          <a:r>
            <a:rPr lang="en-US" sz="1600" dirty="0" smtClean="0"/>
            <a:t>-POD Study likely to be initiated by Q1 2018 </a:t>
          </a:r>
          <a:endParaRPr lang="en-US" sz="1600" dirty="0"/>
        </a:p>
      </dgm:t>
    </dgm:pt>
    <dgm:pt modelId="{63C5270D-00DD-46F0-ADE8-E6344CA36635}" type="parTrans" cxnId="{081F01DC-015C-452C-8977-4C0D93701E58}">
      <dgm:prSet/>
      <dgm:spPr/>
      <dgm:t>
        <a:bodyPr/>
        <a:lstStyle/>
        <a:p>
          <a:endParaRPr lang="en-US"/>
        </a:p>
      </dgm:t>
    </dgm:pt>
    <dgm:pt modelId="{D877C0A8-E58B-469F-AB80-470AC9F5E872}" type="sibTrans" cxnId="{081F01DC-015C-452C-8977-4C0D93701E58}">
      <dgm:prSet/>
      <dgm:spPr/>
      <dgm:t>
        <a:bodyPr/>
        <a:lstStyle/>
        <a:p>
          <a:endParaRPr lang="en-US"/>
        </a:p>
      </dgm:t>
    </dgm:pt>
    <dgm:pt modelId="{302E5A2A-CF1A-4ADF-B7B8-F6816320F5A2}">
      <dgm:prSet custT="1"/>
      <dgm:spPr/>
      <dgm:t>
        <a:bodyPr/>
        <a:lstStyle/>
        <a:p>
          <a:pPr algn="l"/>
          <a:r>
            <a:rPr lang="en-US" sz="1600" dirty="0" smtClean="0"/>
            <a:t>-2 studies </a:t>
          </a:r>
          <a:r>
            <a:rPr lang="en-US" sz="1600" dirty="0" smtClean="0">
              <a:solidFill>
                <a:srgbClr val="FF0000"/>
              </a:solidFill>
            </a:rPr>
            <a:t>for ACF in institutional &amp; congregate settings</a:t>
          </a:r>
          <a:r>
            <a:rPr lang="en-US" sz="1600" dirty="0" smtClean="0"/>
            <a:t> finalized</a:t>
          </a:r>
        </a:p>
        <a:p>
          <a:pPr algn="l"/>
          <a:r>
            <a:rPr lang="en-US" sz="1600" dirty="0" smtClean="0"/>
            <a:t> -Site selection via LOI</a:t>
          </a:r>
          <a:endParaRPr lang="en-US" sz="1600" dirty="0"/>
        </a:p>
      </dgm:t>
    </dgm:pt>
    <dgm:pt modelId="{3F25C200-6409-44B7-B48C-CE4759F599D9}" type="parTrans" cxnId="{428A3EA4-52E6-4CD3-8A6D-C8E641149E11}">
      <dgm:prSet/>
      <dgm:spPr/>
      <dgm:t>
        <a:bodyPr/>
        <a:lstStyle/>
        <a:p>
          <a:endParaRPr lang="en-IN"/>
        </a:p>
      </dgm:t>
    </dgm:pt>
    <dgm:pt modelId="{E95C3493-0857-4DFB-8413-7890641BF476}" type="sibTrans" cxnId="{428A3EA4-52E6-4CD3-8A6D-C8E641149E11}">
      <dgm:prSet/>
      <dgm:spPr/>
      <dgm:t>
        <a:bodyPr/>
        <a:lstStyle/>
        <a:p>
          <a:endParaRPr lang="en-IN"/>
        </a:p>
      </dgm:t>
    </dgm:pt>
    <dgm:pt modelId="{E95A09A0-6372-4A9A-91AD-769F672F99D8}" type="pres">
      <dgm:prSet presAssocID="{7AE22B3A-470E-4601-84E7-AE0853490A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95669E92-C129-4FB5-8F36-042ED9A56A5B}" type="pres">
      <dgm:prSet presAssocID="{E4D90918-418B-48A5-9EF8-ABA742666783}" presName="root" presStyleCnt="0"/>
      <dgm:spPr/>
    </dgm:pt>
    <dgm:pt modelId="{77707838-C23A-42ED-9B6B-CD6776C8D16E}" type="pres">
      <dgm:prSet presAssocID="{E4D90918-418B-48A5-9EF8-ABA742666783}" presName="rootComposite" presStyleCnt="0"/>
      <dgm:spPr/>
    </dgm:pt>
    <dgm:pt modelId="{4200A0BA-C65F-4703-A6D4-39F1F1D40ABF}" type="pres">
      <dgm:prSet presAssocID="{E4D90918-418B-48A5-9EF8-ABA742666783}" presName="rootText" presStyleLbl="node1" presStyleIdx="0" presStyleCnt="2" custScaleX="120187" custScaleY="71596" custLinFactNeighborX="4983" custLinFactNeighborY="-12245"/>
      <dgm:spPr/>
      <dgm:t>
        <a:bodyPr/>
        <a:lstStyle/>
        <a:p>
          <a:endParaRPr lang="en-IN"/>
        </a:p>
      </dgm:t>
    </dgm:pt>
    <dgm:pt modelId="{11EB6E70-6BD3-4A51-B163-34C88E72DC43}" type="pres">
      <dgm:prSet presAssocID="{E4D90918-418B-48A5-9EF8-ABA742666783}" presName="rootConnector" presStyleLbl="node1" presStyleIdx="0" presStyleCnt="2"/>
      <dgm:spPr/>
      <dgm:t>
        <a:bodyPr/>
        <a:lstStyle/>
        <a:p>
          <a:endParaRPr lang="en-IN"/>
        </a:p>
      </dgm:t>
    </dgm:pt>
    <dgm:pt modelId="{8F84F0C9-6ACE-420F-A3B4-44A7DC58603C}" type="pres">
      <dgm:prSet presAssocID="{E4D90918-418B-48A5-9EF8-ABA742666783}" presName="childShape" presStyleCnt="0"/>
      <dgm:spPr/>
    </dgm:pt>
    <dgm:pt modelId="{DCA0AFA3-4D3D-4B12-B006-C2CA4B88FF34}" type="pres">
      <dgm:prSet presAssocID="{3F25C200-6409-44B7-B48C-CE4759F599D9}" presName="Name13" presStyleLbl="parChTrans1D2" presStyleIdx="0" presStyleCnt="5"/>
      <dgm:spPr/>
      <dgm:t>
        <a:bodyPr/>
        <a:lstStyle/>
        <a:p>
          <a:endParaRPr lang="en-US"/>
        </a:p>
      </dgm:t>
    </dgm:pt>
    <dgm:pt modelId="{01A6CBCA-EDE4-4E4E-B187-7383E4C96407}" type="pres">
      <dgm:prSet presAssocID="{302E5A2A-CF1A-4ADF-B7B8-F6816320F5A2}" presName="childText" presStyleLbl="bgAcc1" presStyleIdx="0" presStyleCnt="5" custScaleX="140825" custScaleY="187716" custLinFactNeighborX="-2856" custLinFactNeighborY="-1612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1007AEC-3694-492D-BF1F-19B4ED8AF947}" type="pres">
      <dgm:prSet presAssocID="{2079F150-D666-4C7F-B70D-0E52D72699A7}" presName="Name13" presStyleLbl="parChTrans1D2" presStyleIdx="1" presStyleCnt="5"/>
      <dgm:spPr/>
      <dgm:t>
        <a:bodyPr/>
        <a:lstStyle/>
        <a:p>
          <a:endParaRPr lang="en-IN"/>
        </a:p>
      </dgm:t>
    </dgm:pt>
    <dgm:pt modelId="{6ADDD43B-551F-4E29-A1BB-44CB71D0421D}" type="pres">
      <dgm:prSet presAssocID="{D3F2DEC3-B5E7-4A6F-A5D7-A60ABFDE0C2B}" presName="childText" presStyleLbl="bgAcc1" presStyleIdx="1" presStyleCnt="5" custScaleX="143800" custScaleY="243043" custLinFactNeighborX="-2856" custLinFactNeighborY="-2188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06F49AA-E54F-477A-8CB4-D8154A6E4701}" type="pres">
      <dgm:prSet presAssocID="{8DC62E0C-A166-4D8A-93DB-3C124311075C}" presName="root" presStyleCnt="0"/>
      <dgm:spPr/>
    </dgm:pt>
    <dgm:pt modelId="{84BF360D-406B-4204-B221-07DD84A5F84F}" type="pres">
      <dgm:prSet presAssocID="{8DC62E0C-A166-4D8A-93DB-3C124311075C}" presName="rootComposite" presStyleCnt="0"/>
      <dgm:spPr/>
    </dgm:pt>
    <dgm:pt modelId="{0226F992-83A4-4484-93CD-B595DA98DE59}" type="pres">
      <dgm:prSet presAssocID="{8DC62E0C-A166-4D8A-93DB-3C124311075C}" presName="rootText" presStyleLbl="node1" presStyleIdx="1" presStyleCnt="2" custScaleX="93924" custScaleY="80620" custLinFactNeighborX="3875" custLinFactNeighborY="-288"/>
      <dgm:spPr/>
      <dgm:t>
        <a:bodyPr/>
        <a:lstStyle/>
        <a:p>
          <a:endParaRPr lang="en-IN"/>
        </a:p>
      </dgm:t>
    </dgm:pt>
    <dgm:pt modelId="{4D546584-3E65-42B4-99F1-AC406DC38101}" type="pres">
      <dgm:prSet presAssocID="{8DC62E0C-A166-4D8A-93DB-3C124311075C}" presName="rootConnector" presStyleLbl="node1" presStyleIdx="1" presStyleCnt="2"/>
      <dgm:spPr/>
      <dgm:t>
        <a:bodyPr/>
        <a:lstStyle/>
        <a:p>
          <a:endParaRPr lang="en-IN"/>
        </a:p>
      </dgm:t>
    </dgm:pt>
    <dgm:pt modelId="{C531755B-D8F4-4F14-9618-C9ED7E2C77AD}" type="pres">
      <dgm:prSet presAssocID="{8DC62E0C-A166-4D8A-93DB-3C124311075C}" presName="childShape" presStyleCnt="0"/>
      <dgm:spPr/>
    </dgm:pt>
    <dgm:pt modelId="{D79DDA96-31ED-4653-B332-D700027137D1}" type="pres">
      <dgm:prSet presAssocID="{4CADE391-07C7-4577-8B62-91A97C1C6355}" presName="Name13" presStyleLbl="parChTrans1D2" presStyleIdx="2" presStyleCnt="5"/>
      <dgm:spPr/>
      <dgm:t>
        <a:bodyPr/>
        <a:lstStyle/>
        <a:p>
          <a:endParaRPr lang="en-IN"/>
        </a:p>
      </dgm:t>
    </dgm:pt>
    <dgm:pt modelId="{3DF9BB4D-063E-4B49-AED8-E597F9353D45}" type="pres">
      <dgm:prSet presAssocID="{A60CA3D5-3A81-4407-BD1C-34F609904B4B}" presName="childText" presStyleLbl="bgAcc1" presStyleIdx="2" presStyleCnt="5" custScaleX="104118" custScaleY="19529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19CCCA7-141F-46B2-815F-FB1AFE01DFC3}" type="pres">
      <dgm:prSet presAssocID="{0823ECC9-C1B3-437F-9D5C-C69F41C3AFCF}" presName="Name13" presStyleLbl="parChTrans1D2" presStyleIdx="3" presStyleCnt="5"/>
      <dgm:spPr/>
      <dgm:t>
        <a:bodyPr/>
        <a:lstStyle/>
        <a:p>
          <a:endParaRPr lang="en-IN"/>
        </a:p>
      </dgm:t>
    </dgm:pt>
    <dgm:pt modelId="{8550841E-2B49-4EC3-9038-2A3A12322E58}" type="pres">
      <dgm:prSet presAssocID="{88BB41CD-426F-4054-B520-65D923005AA9}" presName="childText" presStyleLbl="bgAcc1" presStyleIdx="3" presStyleCnt="5" custScaleX="160679" custScaleY="134687" custLinFactNeighborX="4358" custLinFactNeighborY="-93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F418EE-3124-438B-BFDD-C0ABE14D862B}" type="pres">
      <dgm:prSet presAssocID="{63C5270D-00DD-46F0-ADE8-E6344CA36635}" presName="Name13" presStyleLbl="parChTrans1D2" presStyleIdx="4" presStyleCnt="5"/>
      <dgm:spPr/>
      <dgm:t>
        <a:bodyPr/>
        <a:lstStyle/>
        <a:p>
          <a:endParaRPr lang="en-IN"/>
        </a:p>
      </dgm:t>
    </dgm:pt>
    <dgm:pt modelId="{EA7CBC51-8579-4C4C-B1C9-D7F437D74961}" type="pres">
      <dgm:prSet presAssocID="{FE95811E-3319-461F-A941-7663A7BCA7D1}" presName="childText" presStyleLbl="bgAcc1" presStyleIdx="4" presStyleCnt="5" custScaleX="168838" custScaleY="1966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7642C7-8172-4AF3-980B-EF7C82DDBEAE}" srcId="{8DC62E0C-A166-4D8A-93DB-3C124311075C}" destId="{88BB41CD-426F-4054-B520-65D923005AA9}" srcOrd="1" destOrd="0" parTransId="{0823ECC9-C1B3-437F-9D5C-C69F41C3AFCF}" sibTransId="{10ECCBEC-849C-477E-A21D-4C6871C41424}"/>
    <dgm:cxn modelId="{EE8426DB-614C-4745-8D4A-94E48C7813CC}" type="presOf" srcId="{88BB41CD-426F-4054-B520-65D923005AA9}" destId="{8550841E-2B49-4EC3-9038-2A3A12322E58}" srcOrd="0" destOrd="0" presId="urn:microsoft.com/office/officeart/2005/8/layout/hierarchy3"/>
    <dgm:cxn modelId="{7229312D-64CC-4043-871D-1EF79E2E8875}" srcId="{E4D90918-418B-48A5-9EF8-ABA742666783}" destId="{D3F2DEC3-B5E7-4A6F-A5D7-A60ABFDE0C2B}" srcOrd="1" destOrd="0" parTransId="{2079F150-D666-4C7F-B70D-0E52D72699A7}" sibTransId="{7D07EED4-73F1-40F3-874D-F96C1BFC90EB}"/>
    <dgm:cxn modelId="{1EC89590-298E-4BF6-AEBF-A836C6ADE9FB}" type="presOf" srcId="{FE95811E-3319-461F-A941-7663A7BCA7D1}" destId="{EA7CBC51-8579-4C4C-B1C9-D7F437D74961}" srcOrd="0" destOrd="0" presId="urn:microsoft.com/office/officeart/2005/8/layout/hierarchy3"/>
    <dgm:cxn modelId="{1D1082E1-FBE1-43BB-B1CB-A26CEF6FC540}" type="presOf" srcId="{302E5A2A-CF1A-4ADF-B7B8-F6816320F5A2}" destId="{01A6CBCA-EDE4-4E4E-B187-7383E4C96407}" srcOrd="0" destOrd="0" presId="urn:microsoft.com/office/officeart/2005/8/layout/hierarchy3"/>
    <dgm:cxn modelId="{A24BAC71-D688-48FF-9683-8D5AD8A0F78B}" type="presOf" srcId="{8DC62E0C-A166-4D8A-93DB-3C124311075C}" destId="{0226F992-83A4-4484-93CD-B595DA98DE59}" srcOrd="0" destOrd="0" presId="urn:microsoft.com/office/officeart/2005/8/layout/hierarchy3"/>
    <dgm:cxn modelId="{011697E7-E93E-4257-89BA-4F35D9F15B45}" srcId="{8DC62E0C-A166-4D8A-93DB-3C124311075C}" destId="{A60CA3D5-3A81-4407-BD1C-34F609904B4B}" srcOrd="0" destOrd="0" parTransId="{4CADE391-07C7-4577-8B62-91A97C1C6355}" sibTransId="{B279FDFE-30B9-45E4-BFCE-C874FA76D755}"/>
    <dgm:cxn modelId="{4289F79A-8A76-4907-921D-AAE79D5DA69E}" type="presOf" srcId="{4CADE391-07C7-4577-8B62-91A97C1C6355}" destId="{D79DDA96-31ED-4653-B332-D700027137D1}" srcOrd="0" destOrd="0" presId="urn:microsoft.com/office/officeart/2005/8/layout/hierarchy3"/>
    <dgm:cxn modelId="{2BF9F492-677C-49C5-8317-1FCE8AC3A786}" type="presOf" srcId="{8DC62E0C-A166-4D8A-93DB-3C124311075C}" destId="{4D546584-3E65-42B4-99F1-AC406DC38101}" srcOrd="1" destOrd="0" presId="urn:microsoft.com/office/officeart/2005/8/layout/hierarchy3"/>
    <dgm:cxn modelId="{B81C78A7-2115-4176-AEFA-C5762576B30B}" type="presOf" srcId="{E4D90918-418B-48A5-9EF8-ABA742666783}" destId="{11EB6E70-6BD3-4A51-B163-34C88E72DC43}" srcOrd="1" destOrd="0" presId="urn:microsoft.com/office/officeart/2005/8/layout/hierarchy3"/>
    <dgm:cxn modelId="{081F01DC-015C-452C-8977-4C0D93701E58}" srcId="{8DC62E0C-A166-4D8A-93DB-3C124311075C}" destId="{FE95811E-3319-461F-A941-7663A7BCA7D1}" srcOrd="2" destOrd="0" parTransId="{63C5270D-00DD-46F0-ADE8-E6344CA36635}" sibTransId="{D877C0A8-E58B-469F-AB80-470AC9F5E872}"/>
    <dgm:cxn modelId="{428A3EA4-52E6-4CD3-8A6D-C8E641149E11}" srcId="{E4D90918-418B-48A5-9EF8-ABA742666783}" destId="{302E5A2A-CF1A-4ADF-B7B8-F6816320F5A2}" srcOrd="0" destOrd="0" parTransId="{3F25C200-6409-44B7-B48C-CE4759F599D9}" sibTransId="{E95C3493-0857-4DFB-8413-7890641BF476}"/>
    <dgm:cxn modelId="{720B2459-3D63-498E-AEE5-6C71C9DC08DA}" srcId="{7AE22B3A-470E-4601-84E7-AE0853490A8B}" destId="{8DC62E0C-A166-4D8A-93DB-3C124311075C}" srcOrd="1" destOrd="0" parTransId="{07F70E7A-BBAC-47C8-905D-37829B012DA5}" sibTransId="{59053400-0992-46C5-BD79-3F597B7D9D2A}"/>
    <dgm:cxn modelId="{A99256ED-F053-4490-9C79-B336868E7CFA}" type="presOf" srcId="{2079F150-D666-4C7F-B70D-0E52D72699A7}" destId="{91007AEC-3694-492D-BF1F-19B4ED8AF947}" srcOrd="0" destOrd="0" presId="urn:microsoft.com/office/officeart/2005/8/layout/hierarchy3"/>
    <dgm:cxn modelId="{8BB7D7E1-2FCE-4B94-A9D6-D3C0577F9117}" type="presOf" srcId="{63C5270D-00DD-46F0-ADE8-E6344CA36635}" destId="{E3F418EE-3124-438B-BFDD-C0ABE14D862B}" srcOrd="0" destOrd="0" presId="urn:microsoft.com/office/officeart/2005/8/layout/hierarchy3"/>
    <dgm:cxn modelId="{BBF83A16-0DAE-4F96-9B99-75B2A7437FE1}" type="presOf" srcId="{7AE22B3A-470E-4601-84E7-AE0853490A8B}" destId="{E95A09A0-6372-4A9A-91AD-769F672F99D8}" srcOrd="0" destOrd="0" presId="urn:microsoft.com/office/officeart/2005/8/layout/hierarchy3"/>
    <dgm:cxn modelId="{77DCF234-2AD6-4556-93D1-5ACD90993246}" srcId="{7AE22B3A-470E-4601-84E7-AE0853490A8B}" destId="{E4D90918-418B-48A5-9EF8-ABA742666783}" srcOrd="0" destOrd="0" parTransId="{D0DDA5F7-E434-4DF5-A033-65A3A364793C}" sibTransId="{AFA42C42-B1DB-423E-93AE-A88C61B5E744}"/>
    <dgm:cxn modelId="{78B84D61-99F7-4200-90DD-26C04CF0E24B}" type="presOf" srcId="{0823ECC9-C1B3-437F-9D5C-C69F41C3AFCF}" destId="{719CCCA7-141F-46B2-815F-FB1AFE01DFC3}" srcOrd="0" destOrd="0" presId="urn:microsoft.com/office/officeart/2005/8/layout/hierarchy3"/>
    <dgm:cxn modelId="{495C9D56-9953-4D00-AA19-EB21C48BA50E}" type="presOf" srcId="{A60CA3D5-3A81-4407-BD1C-34F609904B4B}" destId="{3DF9BB4D-063E-4B49-AED8-E597F9353D45}" srcOrd="0" destOrd="0" presId="urn:microsoft.com/office/officeart/2005/8/layout/hierarchy3"/>
    <dgm:cxn modelId="{7914028C-EAB5-4108-B824-A48028D44EEA}" type="presOf" srcId="{D3F2DEC3-B5E7-4A6F-A5D7-A60ABFDE0C2B}" destId="{6ADDD43B-551F-4E29-A1BB-44CB71D0421D}" srcOrd="0" destOrd="0" presId="urn:microsoft.com/office/officeart/2005/8/layout/hierarchy3"/>
    <dgm:cxn modelId="{B81CA5F7-FC4F-4125-AA68-921F7D6E9D0D}" type="presOf" srcId="{E4D90918-418B-48A5-9EF8-ABA742666783}" destId="{4200A0BA-C65F-4703-A6D4-39F1F1D40ABF}" srcOrd="0" destOrd="0" presId="urn:microsoft.com/office/officeart/2005/8/layout/hierarchy3"/>
    <dgm:cxn modelId="{D3397C4A-1B20-4FB1-8598-9C678AE6D341}" type="presOf" srcId="{3F25C200-6409-44B7-B48C-CE4759F599D9}" destId="{DCA0AFA3-4D3D-4B12-B006-C2CA4B88FF34}" srcOrd="0" destOrd="0" presId="urn:microsoft.com/office/officeart/2005/8/layout/hierarchy3"/>
    <dgm:cxn modelId="{940BFD19-5D46-4893-9C73-806CC6F4E09E}" type="presParOf" srcId="{E95A09A0-6372-4A9A-91AD-769F672F99D8}" destId="{95669E92-C129-4FB5-8F36-042ED9A56A5B}" srcOrd="0" destOrd="0" presId="urn:microsoft.com/office/officeart/2005/8/layout/hierarchy3"/>
    <dgm:cxn modelId="{A75BEDA7-47F1-485E-AE75-F1291525FF45}" type="presParOf" srcId="{95669E92-C129-4FB5-8F36-042ED9A56A5B}" destId="{77707838-C23A-42ED-9B6B-CD6776C8D16E}" srcOrd="0" destOrd="0" presId="urn:microsoft.com/office/officeart/2005/8/layout/hierarchy3"/>
    <dgm:cxn modelId="{43A38983-2315-4D34-AFE1-77BA5CC294C7}" type="presParOf" srcId="{77707838-C23A-42ED-9B6B-CD6776C8D16E}" destId="{4200A0BA-C65F-4703-A6D4-39F1F1D40ABF}" srcOrd="0" destOrd="0" presId="urn:microsoft.com/office/officeart/2005/8/layout/hierarchy3"/>
    <dgm:cxn modelId="{44705B38-4965-45B7-9E69-5352AE5F266D}" type="presParOf" srcId="{77707838-C23A-42ED-9B6B-CD6776C8D16E}" destId="{11EB6E70-6BD3-4A51-B163-34C88E72DC43}" srcOrd="1" destOrd="0" presId="urn:microsoft.com/office/officeart/2005/8/layout/hierarchy3"/>
    <dgm:cxn modelId="{EB9A8260-18B5-4C49-8D60-18503454C232}" type="presParOf" srcId="{95669E92-C129-4FB5-8F36-042ED9A56A5B}" destId="{8F84F0C9-6ACE-420F-A3B4-44A7DC58603C}" srcOrd="1" destOrd="0" presId="urn:microsoft.com/office/officeart/2005/8/layout/hierarchy3"/>
    <dgm:cxn modelId="{BD176897-C1DA-46F9-BB88-F44FD8B56684}" type="presParOf" srcId="{8F84F0C9-6ACE-420F-A3B4-44A7DC58603C}" destId="{DCA0AFA3-4D3D-4B12-B006-C2CA4B88FF34}" srcOrd="0" destOrd="0" presId="urn:microsoft.com/office/officeart/2005/8/layout/hierarchy3"/>
    <dgm:cxn modelId="{2396D5C2-B890-43C6-8631-3FFA02EF8817}" type="presParOf" srcId="{8F84F0C9-6ACE-420F-A3B4-44A7DC58603C}" destId="{01A6CBCA-EDE4-4E4E-B187-7383E4C96407}" srcOrd="1" destOrd="0" presId="urn:microsoft.com/office/officeart/2005/8/layout/hierarchy3"/>
    <dgm:cxn modelId="{BD6FA4EA-9FA1-4540-9C5C-B4A2AC7C4269}" type="presParOf" srcId="{8F84F0C9-6ACE-420F-A3B4-44A7DC58603C}" destId="{91007AEC-3694-492D-BF1F-19B4ED8AF947}" srcOrd="2" destOrd="0" presId="urn:microsoft.com/office/officeart/2005/8/layout/hierarchy3"/>
    <dgm:cxn modelId="{34239C8B-F81C-4398-AA17-D934A53B59A4}" type="presParOf" srcId="{8F84F0C9-6ACE-420F-A3B4-44A7DC58603C}" destId="{6ADDD43B-551F-4E29-A1BB-44CB71D0421D}" srcOrd="3" destOrd="0" presId="urn:microsoft.com/office/officeart/2005/8/layout/hierarchy3"/>
    <dgm:cxn modelId="{A4ABCF85-DED2-4F07-8344-F58D9B8C2A90}" type="presParOf" srcId="{E95A09A0-6372-4A9A-91AD-769F672F99D8}" destId="{F06F49AA-E54F-477A-8CB4-D8154A6E4701}" srcOrd="1" destOrd="0" presId="urn:microsoft.com/office/officeart/2005/8/layout/hierarchy3"/>
    <dgm:cxn modelId="{8E3568F0-4F9F-4AF8-A3EF-6B9D5905A75B}" type="presParOf" srcId="{F06F49AA-E54F-477A-8CB4-D8154A6E4701}" destId="{84BF360D-406B-4204-B221-07DD84A5F84F}" srcOrd="0" destOrd="0" presId="urn:microsoft.com/office/officeart/2005/8/layout/hierarchy3"/>
    <dgm:cxn modelId="{67AFD102-8C21-4A76-823E-80A169E0EBE0}" type="presParOf" srcId="{84BF360D-406B-4204-B221-07DD84A5F84F}" destId="{0226F992-83A4-4484-93CD-B595DA98DE59}" srcOrd="0" destOrd="0" presId="urn:microsoft.com/office/officeart/2005/8/layout/hierarchy3"/>
    <dgm:cxn modelId="{A92B3BA4-B635-4828-A7D1-37F0CD8956FC}" type="presParOf" srcId="{84BF360D-406B-4204-B221-07DD84A5F84F}" destId="{4D546584-3E65-42B4-99F1-AC406DC38101}" srcOrd="1" destOrd="0" presId="urn:microsoft.com/office/officeart/2005/8/layout/hierarchy3"/>
    <dgm:cxn modelId="{E4832CA8-8F71-45F2-9239-99E26FBD6203}" type="presParOf" srcId="{F06F49AA-E54F-477A-8CB4-D8154A6E4701}" destId="{C531755B-D8F4-4F14-9618-C9ED7E2C77AD}" srcOrd="1" destOrd="0" presId="urn:microsoft.com/office/officeart/2005/8/layout/hierarchy3"/>
    <dgm:cxn modelId="{CB638BC3-725B-48E8-A058-A7356D393C03}" type="presParOf" srcId="{C531755B-D8F4-4F14-9618-C9ED7E2C77AD}" destId="{D79DDA96-31ED-4653-B332-D700027137D1}" srcOrd="0" destOrd="0" presId="urn:microsoft.com/office/officeart/2005/8/layout/hierarchy3"/>
    <dgm:cxn modelId="{3643B77C-4353-4041-A68D-C422C9455995}" type="presParOf" srcId="{C531755B-D8F4-4F14-9618-C9ED7E2C77AD}" destId="{3DF9BB4D-063E-4B49-AED8-E597F9353D45}" srcOrd="1" destOrd="0" presId="urn:microsoft.com/office/officeart/2005/8/layout/hierarchy3"/>
    <dgm:cxn modelId="{501CBB37-038B-47FA-9AE5-4E94C2B498E1}" type="presParOf" srcId="{C531755B-D8F4-4F14-9618-C9ED7E2C77AD}" destId="{719CCCA7-141F-46B2-815F-FB1AFE01DFC3}" srcOrd="2" destOrd="0" presId="urn:microsoft.com/office/officeart/2005/8/layout/hierarchy3"/>
    <dgm:cxn modelId="{373CA4EC-C2F7-4B65-9786-CABBCB7FD772}" type="presParOf" srcId="{C531755B-D8F4-4F14-9618-C9ED7E2C77AD}" destId="{8550841E-2B49-4EC3-9038-2A3A12322E58}" srcOrd="3" destOrd="0" presId="urn:microsoft.com/office/officeart/2005/8/layout/hierarchy3"/>
    <dgm:cxn modelId="{BAE3ADA5-E7B2-4232-A5D8-947CC6C11F65}" type="presParOf" srcId="{C531755B-D8F4-4F14-9618-C9ED7E2C77AD}" destId="{E3F418EE-3124-438B-BFDD-C0ABE14D862B}" srcOrd="4" destOrd="0" presId="urn:microsoft.com/office/officeart/2005/8/layout/hierarchy3"/>
    <dgm:cxn modelId="{3B4EC4D7-6771-462C-94B9-EEEDB6DBAD2A}" type="presParOf" srcId="{C531755B-D8F4-4F14-9618-C9ED7E2C77AD}" destId="{EA7CBC51-8579-4C4C-B1C9-D7F437D7496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13F2BB-4D9A-4E00-95AC-34C6CA279BB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9BC57B3-29E1-4113-9098-193E23EDB97E}">
      <dgm:prSet phldrT="[Text]"/>
      <dgm:spPr/>
      <dgm:t>
        <a:bodyPr/>
        <a:lstStyle/>
        <a:p>
          <a:r>
            <a:rPr lang="en-US" dirty="0" smtClean="0"/>
            <a:t>‘ITRC’</a:t>
          </a:r>
        </a:p>
        <a:p>
          <a:r>
            <a:rPr lang="en-US" dirty="0" smtClean="0"/>
            <a:t>India’s Response to TB Challenge</a:t>
          </a:r>
          <a:endParaRPr lang="en-US" dirty="0"/>
        </a:p>
      </dgm:t>
    </dgm:pt>
    <dgm:pt modelId="{71185DAB-010B-4CEA-A22C-598A2D1AFEF1}" type="parTrans" cxnId="{287F3425-34FF-4244-A7FC-2811BD08CAFC}">
      <dgm:prSet/>
      <dgm:spPr/>
      <dgm:t>
        <a:bodyPr/>
        <a:lstStyle/>
        <a:p>
          <a:endParaRPr lang="en-US"/>
        </a:p>
      </dgm:t>
    </dgm:pt>
    <dgm:pt modelId="{843A1972-C0DF-4840-A559-DBAAAA737284}" type="sibTrans" cxnId="{287F3425-34FF-4244-A7FC-2811BD08CAFC}">
      <dgm:prSet/>
      <dgm:spPr/>
      <dgm:t>
        <a:bodyPr/>
        <a:lstStyle/>
        <a:p>
          <a:endParaRPr lang="en-US"/>
        </a:p>
      </dgm:t>
    </dgm:pt>
    <dgm:pt modelId="{AF2683D5-97F8-46DE-AE00-248014078C20}">
      <dgm:prSet phldrT="[Text]"/>
      <dgm:spPr/>
      <dgm:t>
        <a:bodyPr/>
        <a:lstStyle/>
        <a:p>
          <a:r>
            <a:rPr lang="en-US" dirty="0" smtClean="0"/>
            <a:t>And the journey begins_ _ _</a:t>
          </a:r>
          <a:endParaRPr lang="en-US" dirty="0"/>
        </a:p>
      </dgm:t>
    </dgm:pt>
    <dgm:pt modelId="{8B8DB2F5-1B5D-4DF3-AC3E-D1D03AA69B50}" type="parTrans" cxnId="{14F9EC3A-CC6C-4F2F-9ACE-0FFA44E83707}">
      <dgm:prSet/>
      <dgm:spPr/>
      <dgm:t>
        <a:bodyPr/>
        <a:lstStyle/>
        <a:p>
          <a:endParaRPr lang="en-US"/>
        </a:p>
      </dgm:t>
    </dgm:pt>
    <dgm:pt modelId="{2B4282D3-0CC8-475D-99D6-C1FA7EF81DDE}" type="sibTrans" cxnId="{14F9EC3A-CC6C-4F2F-9ACE-0FFA44E83707}">
      <dgm:prSet/>
      <dgm:spPr/>
      <dgm:t>
        <a:bodyPr/>
        <a:lstStyle/>
        <a:p>
          <a:endParaRPr lang="en-US"/>
        </a:p>
      </dgm:t>
    </dgm:pt>
    <dgm:pt modelId="{50E2263F-094C-4820-AB4E-D5B9D261C28F}" type="pres">
      <dgm:prSet presAssocID="{E813F2BB-4D9A-4E00-95AC-34C6CA279BB3}" presName="CompostProcess" presStyleCnt="0">
        <dgm:presLayoutVars>
          <dgm:dir/>
          <dgm:resizeHandles val="exact"/>
        </dgm:presLayoutVars>
      </dgm:prSet>
      <dgm:spPr/>
    </dgm:pt>
    <dgm:pt modelId="{33C6E2A8-051F-4925-A7A3-5F8668D35682}" type="pres">
      <dgm:prSet presAssocID="{E813F2BB-4D9A-4E00-95AC-34C6CA279BB3}" presName="arrow" presStyleLbl="bgShp" presStyleIdx="0" presStyleCnt="1"/>
      <dgm:spPr/>
    </dgm:pt>
    <dgm:pt modelId="{F669F9BA-63FC-4BD0-9B87-1385F3F69784}" type="pres">
      <dgm:prSet presAssocID="{E813F2BB-4D9A-4E00-95AC-34C6CA279BB3}" presName="linearProcess" presStyleCnt="0"/>
      <dgm:spPr/>
    </dgm:pt>
    <dgm:pt modelId="{931D48B2-926A-49D0-9784-C8325F41BF49}" type="pres">
      <dgm:prSet presAssocID="{39BC57B3-29E1-4113-9098-193E23EDB97E}" presName="textNode" presStyleLbl="node1" presStyleIdx="0" presStyleCnt="2" custScaleX="93566" custScaleY="92251" custLinFactX="-45" custLinFactNeighborX="-100000" custLinFactNeighborY="12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0C624A-7F9C-419E-AAB6-26C88BEB498D}" type="pres">
      <dgm:prSet presAssocID="{843A1972-C0DF-4840-A559-DBAAAA737284}" presName="sibTrans" presStyleCnt="0"/>
      <dgm:spPr/>
    </dgm:pt>
    <dgm:pt modelId="{B64F55A6-8A77-4D49-815A-937467B96FF0}" type="pres">
      <dgm:prSet presAssocID="{AF2683D5-97F8-46DE-AE00-248014078C20}" presName="textNode" presStyleLbl="node1" presStyleIdx="1" presStyleCnt="2" custScaleX="157671" custScaleY="90653" custLinFactX="-2891" custLinFactNeighborX="-100000" custLinFactNeighborY="4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7F3425-34FF-4244-A7FC-2811BD08CAFC}" srcId="{E813F2BB-4D9A-4E00-95AC-34C6CA279BB3}" destId="{39BC57B3-29E1-4113-9098-193E23EDB97E}" srcOrd="0" destOrd="0" parTransId="{71185DAB-010B-4CEA-A22C-598A2D1AFEF1}" sibTransId="{843A1972-C0DF-4840-A559-DBAAAA737284}"/>
    <dgm:cxn modelId="{4FABB144-F00B-462F-91AA-D412B69943E2}" type="presOf" srcId="{AF2683D5-97F8-46DE-AE00-248014078C20}" destId="{B64F55A6-8A77-4D49-815A-937467B96FF0}" srcOrd="0" destOrd="0" presId="urn:microsoft.com/office/officeart/2005/8/layout/hProcess9"/>
    <dgm:cxn modelId="{14F9EC3A-CC6C-4F2F-9ACE-0FFA44E83707}" srcId="{E813F2BB-4D9A-4E00-95AC-34C6CA279BB3}" destId="{AF2683D5-97F8-46DE-AE00-248014078C20}" srcOrd="1" destOrd="0" parTransId="{8B8DB2F5-1B5D-4DF3-AC3E-D1D03AA69B50}" sibTransId="{2B4282D3-0CC8-475D-99D6-C1FA7EF81DDE}"/>
    <dgm:cxn modelId="{9CB1D398-64E0-4D16-8EAD-2047EB14BA2D}" type="presOf" srcId="{E813F2BB-4D9A-4E00-95AC-34C6CA279BB3}" destId="{50E2263F-094C-4820-AB4E-D5B9D261C28F}" srcOrd="0" destOrd="0" presId="urn:microsoft.com/office/officeart/2005/8/layout/hProcess9"/>
    <dgm:cxn modelId="{E8E03456-9D2B-40C4-9FA0-69B5DC0F2771}" type="presOf" srcId="{39BC57B3-29E1-4113-9098-193E23EDB97E}" destId="{931D48B2-926A-49D0-9784-C8325F41BF49}" srcOrd="0" destOrd="0" presId="urn:microsoft.com/office/officeart/2005/8/layout/hProcess9"/>
    <dgm:cxn modelId="{82B25202-A0A1-491E-BBDD-F20F02BDC530}" type="presParOf" srcId="{50E2263F-094C-4820-AB4E-D5B9D261C28F}" destId="{33C6E2A8-051F-4925-A7A3-5F8668D35682}" srcOrd="0" destOrd="0" presId="urn:microsoft.com/office/officeart/2005/8/layout/hProcess9"/>
    <dgm:cxn modelId="{46C8B8B6-7D55-45EF-BB32-70EC521CBB3D}" type="presParOf" srcId="{50E2263F-094C-4820-AB4E-D5B9D261C28F}" destId="{F669F9BA-63FC-4BD0-9B87-1385F3F69784}" srcOrd="1" destOrd="0" presId="urn:microsoft.com/office/officeart/2005/8/layout/hProcess9"/>
    <dgm:cxn modelId="{028B94D0-2EBB-4064-87DE-CA0AB0888358}" type="presParOf" srcId="{F669F9BA-63FC-4BD0-9B87-1385F3F69784}" destId="{931D48B2-926A-49D0-9784-C8325F41BF49}" srcOrd="0" destOrd="0" presId="urn:microsoft.com/office/officeart/2005/8/layout/hProcess9"/>
    <dgm:cxn modelId="{2AB297BA-695A-463E-9853-2FE1CFB85FC5}" type="presParOf" srcId="{F669F9BA-63FC-4BD0-9B87-1385F3F69784}" destId="{940C624A-7F9C-419E-AAB6-26C88BEB498D}" srcOrd="1" destOrd="0" presId="urn:microsoft.com/office/officeart/2005/8/layout/hProcess9"/>
    <dgm:cxn modelId="{C3ABC0CE-B6CE-4186-87F4-BCD3EDF2154D}" type="presParOf" srcId="{F669F9BA-63FC-4BD0-9B87-1385F3F69784}" destId="{B64F55A6-8A77-4D49-815A-937467B96FF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5304C-F093-40BC-9DC8-DD9EABB68C5C}">
      <dsp:nvSpPr>
        <dsp:cNvPr id="0" name=""/>
        <dsp:cNvSpPr/>
      </dsp:nvSpPr>
      <dsp:spPr>
        <a:xfrm>
          <a:off x="6202" y="228101"/>
          <a:ext cx="2706916" cy="11784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00"/>
              </a:solidFill>
            </a:rPr>
            <a:t>1</a:t>
          </a:r>
          <a:r>
            <a:rPr lang="en-US" sz="1800" b="1" kern="1200" baseline="30000" dirty="0" smtClean="0">
              <a:solidFill>
                <a:srgbClr val="FFFF00"/>
              </a:solidFill>
            </a:rPr>
            <a:t>st</a:t>
          </a:r>
          <a:r>
            <a:rPr lang="en-US" sz="1800" b="1" kern="1200" dirty="0" smtClean="0">
              <a:solidFill>
                <a:srgbClr val="FFFF00"/>
              </a:solidFill>
            </a:rPr>
            <a:t> Stakeholders Meeting</a:t>
          </a:r>
          <a:endParaRPr lang="en-IN" sz="1800" b="1" kern="1200" dirty="0">
            <a:solidFill>
              <a:srgbClr val="FFFF00"/>
            </a:solidFill>
          </a:endParaRPr>
        </a:p>
      </dsp:txBody>
      <dsp:txXfrm>
        <a:off x="595442" y="228101"/>
        <a:ext cx="1528436" cy="1178480"/>
      </dsp:txXfrm>
    </dsp:sp>
    <dsp:sp modelId="{2DBF2AD2-BF4B-4FD4-BDAB-4DBD76654BEF}">
      <dsp:nvSpPr>
        <dsp:cNvPr id="0" name=""/>
        <dsp:cNvSpPr/>
      </dsp:nvSpPr>
      <dsp:spPr>
        <a:xfrm>
          <a:off x="2467987" y="206907"/>
          <a:ext cx="2365400" cy="11996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FFFF00"/>
              </a:solidFill>
            </a:rPr>
            <a:t>PMO</a:t>
          </a:r>
          <a:endParaRPr lang="en-US" sz="1600" b="1" kern="1200" dirty="0" smtClean="0">
            <a:solidFill>
              <a:srgbClr val="FFFF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</a:rPr>
            <a:t>In-principle </a:t>
          </a:r>
          <a:r>
            <a:rPr lang="en-US" sz="1600" b="1" kern="1200" dirty="0" smtClean="0">
              <a:solidFill>
                <a:srgbClr val="FFFF00"/>
              </a:solidFill>
            </a:rPr>
            <a:t>approval</a:t>
          </a:r>
          <a:endParaRPr lang="en-IN" sz="1600" b="1" kern="1200" dirty="0">
            <a:solidFill>
              <a:srgbClr val="FFFF00"/>
            </a:solidFill>
          </a:endParaRPr>
        </a:p>
      </dsp:txBody>
      <dsp:txXfrm>
        <a:off x="3067824" y="206907"/>
        <a:ext cx="1165726" cy="1199674"/>
      </dsp:txXfrm>
    </dsp:sp>
    <dsp:sp modelId="{C6486046-5E70-45EC-B5DD-49D15FBEA2C0}">
      <dsp:nvSpPr>
        <dsp:cNvPr id="0" name=""/>
        <dsp:cNvSpPr/>
      </dsp:nvSpPr>
      <dsp:spPr>
        <a:xfrm>
          <a:off x="4592450" y="208100"/>
          <a:ext cx="2365400" cy="11984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</a:rPr>
            <a:t>Concept proposal to TATA trust</a:t>
          </a:r>
          <a:endParaRPr lang="en-IN" sz="1600" b="1" kern="1200" dirty="0">
            <a:solidFill>
              <a:srgbClr val="FFFF00"/>
            </a:solidFill>
          </a:endParaRPr>
        </a:p>
      </dsp:txBody>
      <dsp:txXfrm>
        <a:off x="5191691" y="208100"/>
        <a:ext cx="1166919" cy="1198481"/>
      </dsp:txXfrm>
    </dsp:sp>
    <dsp:sp modelId="{859C2D8F-18E1-4C98-992A-76924E67A5EA}">
      <dsp:nvSpPr>
        <dsp:cNvPr id="0" name=""/>
        <dsp:cNvSpPr/>
      </dsp:nvSpPr>
      <dsp:spPr>
        <a:xfrm>
          <a:off x="6734298" y="228101"/>
          <a:ext cx="2365400" cy="11784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</a:rPr>
            <a:t>MOU with TATA </a:t>
          </a:r>
          <a:r>
            <a:rPr lang="en-US" sz="1600" b="1" kern="1200" dirty="0" smtClean="0">
              <a:solidFill>
                <a:srgbClr val="FFFF00"/>
              </a:solidFill>
            </a:rPr>
            <a:t>TRUSTS</a:t>
          </a:r>
          <a:endParaRPr lang="en-IN" sz="1600" b="1" kern="1200" dirty="0">
            <a:solidFill>
              <a:srgbClr val="FFFF00"/>
            </a:solidFill>
          </a:endParaRPr>
        </a:p>
      </dsp:txBody>
      <dsp:txXfrm>
        <a:off x="7323538" y="228101"/>
        <a:ext cx="1186920" cy="1178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2F6DB-B263-40D4-AA44-F9BFBCE291FD}">
      <dsp:nvSpPr>
        <dsp:cNvPr id="0" name=""/>
        <dsp:cNvSpPr/>
      </dsp:nvSpPr>
      <dsp:spPr>
        <a:xfrm>
          <a:off x="-2963757" y="-456516"/>
          <a:ext cx="3535806" cy="3535806"/>
        </a:xfrm>
        <a:prstGeom prst="blockArc">
          <a:avLst>
            <a:gd name="adj1" fmla="val 18900000"/>
            <a:gd name="adj2" fmla="val 2700000"/>
            <a:gd name="adj3" fmla="val 61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9233D-A77F-4872-817E-F2522BCCA088}">
      <dsp:nvSpPr>
        <dsp:cNvPr id="0" name=""/>
        <dsp:cNvSpPr/>
      </dsp:nvSpPr>
      <dsp:spPr>
        <a:xfrm>
          <a:off x="300143" y="201638"/>
          <a:ext cx="3213190" cy="403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2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Diagnostics:  </a:t>
          </a:r>
          <a:r>
            <a:rPr lang="en-US" sz="2000" kern="1200" dirty="0" smtClean="0">
              <a:solidFill>
                <a:srgbClr val="FFFF00"/>
              </a:solidFill>
            </a:rPr>
            <a:t>16 experts</a:t>
          </a:r>
          <a:endParaRPr lang="en-IN" sz="2000" kern="1200" dirty="0">
            <a:solidFill>
              <a:srgbClr val="FFFF00"/>
            </a:solidFill>
          </a:endParaRPr>
        </a:p>
      </dsp:txBody>
      <dsp:txXfrm>
        <a:off x="300143" y="201638"/>
        <a:ext cx="3213190" cy="403487"/>
      </dsp:txXfrm>
    </dsp:sp>
    <dsp:sp modelId="{3E07A79C-BCBB-4415-BA41-B76FFB1D68F5}">
      <dsp:nvSpPr>
        <dsp:cNvPr id="0" name=""/>
        <dsp:cNvSpPr/>
      </dsp:nvSpPr>
      <dsp:spPr>
        <a:xfrm>
          <a:off x="47964" y="151202"/>
          <a:ext cx="504359" cy="504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CB686F-E388-4987-963B-596556F37283}">
      <dsp:nvSpPr>
        <dsp:cNvPr id="0" name=""/>
        <dsp:cNvSpPr/>
      </dsp:nvSpPr>
      <dsp:spPr>
        <a:xfrm>
          <a:off x="531472" y="806974"/>
          <a:ext cx="2981861" cy="403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2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Therapeutics: </a:t>
          </a:r>
          <a:r>
            <a:rPr lang="en-US" sz="2000" kern="1200" dirty="0" smtClean="0">
              <a:solidFill>
                <a:srgbClr val="FFFF00"/>
              </a:solidFill>
            </a:rPr>
            <a:t>14 experts</a:t>
          </a:r>
          <a:endParaRPr lang="en-IN" sz="2000" kern="1200" dirty="0"/>
        </a:p>
      </dsp:txBody>
      <dsp:txXfrm>
        <a:off x="531472" y="806974"/>
        <a:ext cx="2981861" cy="403487"/>
      </dsp:txXfrm>
    </dsp:sp>
    <dsp:sp modelId="{2C54E319-E034-455B-830F-CB356F067D16}">
      <dsp:nvSpPr>
        <dsp:cNvPr id="0" name=""/>
        <dsp:cNvSpPr/>
      </dsp:nvSpPr>
      <dsp:spPr>
        <a:xfrm>
          <a:off x="279292" y="756538"/>
          <a:ext cx="504359" cy="504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D406C-F250-44B6-A0BE-ABBA85EE26E0}">
      <dsp:nvSpPr>
        <dsp:cNvPr id="0" name=""/>
        <dsp:cNvSpPr/>
      </dsp:nvSpPr>
      <dsp:spPr>
        <a:xfrm>
          <a:off x="531472" y="1412310"/>
          <a:ext cx="2981861" cy="403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2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Vaccines: </a:t>
          </a:r>
          <a:r>
            <a:rPr lang="en-US" sz="2000" kern="1200" dirty="0" smtClean="0">
              <a:solidFill>
                <a:srgbClr val="FFFF00"/>
              </a:solidFill>
            </a:rPr>
            <a:t>14 experts </a:t>
          </a:r>
          <a:endParaRPr lang="en-IN" sz="2000" kern="1200" dirty="0">
            <a:solidFill>
              <a:srgbClr val="FFFF00"/>
            </a:solidFill>
          </a:endParaRPr>
        </a:p>
      </dsp:txBody>
      <dsp:txXfrm>
        <a:off x="531472" y="1412310"/>
        <a:ext cx="2981861" cy="403487"/>
      </dsp:txXfrm>
    </dsp:sp>
    <dsp:sp modelId="{C2BF9ED3-5202-4047-A5C3-0F4DC9B20356}">
      <dsp:nvSpPr>
        <dsp:cNvPr id="0" name=""/>
        <dsp:cNvSpPr/>
      </dsp:nvSpPr>
      <dsp:spPr>
        <a:xfrm>
          <a:off x="279292" y="1361874"/>
          <a:ext cx="504359" cy="504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2C50D-37FE-4823-90F2-C4FE92902DFB}">
      <dsp:nvSpPr>
        <dsp:cNvPr id="0" name=""/>
        <dsp:cNvSpPr/>
      </dsp:nvSpPr>
      <dsp:spPr>
        <a:xfrm>
          <a:off x="300143" y="2017646"/>
          <a:ext cx="3213190" cy="403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2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IR/OR: </a:t>
          </a:r>
          <a:r>
            <a:rPr lang="en-US" sz="2000" kern="1200" dirty="0" smtClean="0">
              <a:solidFill>
                <a:srgbClr val="FFFF00"/>
              </a:solidFill>
            </a:rPr>
            <a:t>15 experts</a:t>
          </a:r>
          <a:endParaRPr lang="en-IN" sz="2000" kern="1200" dirty="0"/>
        </a:p>
      </dsp:txBody>
      <dsp:txXfrm>
        <a:off x="300143" y="2017646"/>
        <a:ext cx="3213190" cy="403487"/>
      </dsp:txXfrm>
    </dsp:sp>
    <dsp:sp modelId="{D2A525D8-A424-4A13-A489-0F653C4EE1D6}">
      <dsp:nvSpPr>
        <dsp:cNvPr id="0" name=""/>
        <dsp:cNvSpPr/>
      </dsp:nvSpPr>
      <dsp:spPr>
        <a:xfrm>
          <a:off x="47964" y="1967210"/>
          <a:ext cx="504359" cy="504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2F6DB-B263-40D4-AA44-F9BFBCE291FD}">
      <dsp:nvSpPr>
        <dsp:cNvPr id="0" name=""/>
        <dsp:cNvSpPr/>
      </dsp:nvSpPr>
      <dsp:spPr>
        <a:xfrm>
          <a:off x="-2668950" y="-411698"/>
          <a:ext cx="3185596" cy="3185596"/>
        </a:xfrm>
        <a:prstGeom prst="blockArc">
          <a:avLst>
            <a:gd name="adj1" fmla="val 18900000"/>
            <a:gd name="adj2" fmla="val 2700000"/>
            <a:gd name="adj3" fmla="val 67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9233D-A77F-4872-817E-F2522BCCA088}">
      <dsp:nvSpPr>
        <dsp:cNvPr id="0" name=""/>
        <dsp:cNvSpPr/>
      </dsp:nvSpPr>
      <dsp:spPr>
        <a:xfrm>
          <a:off x="271218" y="181605"/>
          <a:ext cx="3682843" cy="363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44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Diagnostics:  Kits</a:t>
          </a:r>
          <a:r>
            <a:rPr lang="en-US" sz="2000" kern="1200" dirty="0" smtClean="0">
              <a:solidFill>
                <a:srgbClr val="FFFF00"/>
              </a:solidFill>
            </a:rPr>
            <a:t> for validation</a:t>
          </a:r>
          <a:endParaRPr lang="en-IN" sz="2000" kern="1200" dirty="0">
            <a:solidFill>
              <a:srgbClr val="FFFF00"/>
            </a:solidFill>
          </a:endParaRPr>
        </a:p>
      </dsp:txBody>
      <dsp:txXfrm>
        <a:off x="271218" y="181605"/>
        <a:ext cx="3682843" cy="363400"/>
      </dsp:txXfrm>
    </dsp:sp>
    <dsp:sp modelId="{3E07A79C-BCBB-4415-BA41-B76FFB1D68F5}">
      <dsp:nvSpPr>
        <dsp:cNvPr id="0" name=""/>
        <dsp:cNvSpPr/>
      </dsp:nvSpPr>
      <dsp:spPr>
        <a:xfrm>
          <a:off x="44092" y="136180"/>
          <a:ext cx="454251" cy="4542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CB686F-E388-4987-963B-596556F37283}">
      <dsp:nvSpPr>
        <dsp:cNvPr id="0" name=""/>
        <dsp:cNvSpPr/>
      </dsp:nvSpPr>
      <dsp:spPr>
        <a:xfrm>
          <a:off x="479564" y="726801"/>
          <a:ext cx="3474497" cy="363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44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Therapeutics: </a:t>
          </a:r>
          <a:r>
            <a:rPr lang="en-US" sz="1800" kern="1200" dirty="0" smtClean="0">
              <a:solidFill>
                <a:srgbClr val="FFFF00"/>
              </a:solidFill>
            </a:rPr>
            <a:t>trials for MDR/XDR</a:t>
          </a:r>
          <a:endParaRPr lang="en-IN" sz="1800" kern="1200" dirty="0"/>
        </a:p>
      </dsp:txBody>
      <dsp:txXfrm>
        <a:off x="479564" y="726801"/>
        <a:ext cx="3474497" cy="363400"/>
      </dsp:txXfrm>
    </dsp:sp>
    <dsp:sp modelId="{2C54E319-E034-455B-830F-CB356F067D16}">
      <dsp:nvSpPr>
        <dsp:cNvPr id="0" name=""/>
        <dsp:cNvSpPr/>
      </dsp:nvSpPr>
      <dsp:spPr>
        <a:xfrm>
          <a:off x="252439" y="681376"/>
          <a:ext cx="454251" cy="4542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D406C-F250-44B6-A0BE-ABBA85EE26E0}">
      <dsp:nvSpPr>
        <dsp:cNvPr id="0" name=""/>
        <dsp:cNvSpPr/>
      </dsp:nvSpPr>
      <dsp:spPr>
        <a:xfrm>
          <a:off x="479564" y="1271997"/>
          <a:ext cx="3474497" cy="363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44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Vaccines: </a:t>
          </a:r>
          <a:r>
            <a:rPr lang="en-US" sz="2000" kern="1200" dirty="0" smtClean="0">
              <a:solidFill>
                <a:srgbClr val="FFFF00"/>
              </a:solidFill>
            </a:rPr>
            <a:t>Field trials for POD   </a:t>
          </a:r>
          <a:endParaRPr lang="en-IN" sz="2000" kern="1200" dirty="0">
            <a:solidFill>
              <a:srgbClr val="FFFF00"/>
            </a:solidFill>
          </a:endParaRPr>
        </a:p>
      </dsp:txBody>
      <dsp:txXfrm>
        <a:off x="479564" y="1271997"/>
        <a:ext cx="3474497" cy="363400"/>
      </dsp:txXfrm>
    </dsp:sp>
    <dsp:sp modelId="{C2BF9ED3-5202-4047-A5C3-0F4DC9B20356}">
      <dsp:nvSpPr>
        <dsp:cNvPr id="0" name=""/>
        <dsp:cNvSpPr/>
      </dsp:nvSpPr>
      <dsp:spPr>
        <a:xfrm>
          <a:off x="252439" y="1226572"/>
          <a:ext cx="454251" cy="4542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2C50D-37FE-4823-90F2-C4FE92902DFB}">
      <dsp:nvSpPr>
        <dsp:cNvPr id="0" name=""/>
        <dsp:cNvSpPr/>
      </dsp:nvSpPr>
      <dsp:spPr>
        <a:xfrm>
          <a:off x="271218" y="1817193"/>
          <a:ext cx="3682843" cy="363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44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IR/OR: </a:t>
          </a:r>
          <a:r>
            <a:rPr lang="en-US" sz="2000" kern="1200" dirty="0" smtClean="0">
              <a:solidFill>
                <a:srgbClr val="FFFF00"/>
              </a:solidFill>
            </a:rPr>
            <a:t>ACF  &amp; PPP models</a:t>
          </a:r>
          <a:endParaRPr lang="en-IN" sz="2000" kern="1200" dirty="0"/>
        </a:p>
      </dsp:txBody>
      <dsp:txXfrm>
        <a:off x="271218" y="1817193"/>
        <a:ext cx="3682843" cy="363400"/>
      </dsp:txXfrm>
    </dsp:sp>
    <dsp:sp modelId="{D2A525D8-A424-4A13-A489-0F653C4EE1D6}">
      <dsp:nvSpPr>
        <dsp:cNvPr id="0" name=""/>
        <dsp:cNvSpPr/>
      </dsp:nvSpPr>
      <dsp:spPr>
        <a:xfrm>
          <a:off x="44092" y="1771768"/>
          <a:ext cx="454251" cy="4542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0A0BA-C65F-4703-A6D4-39F1F1D40ABF}">
      <dsp:nvSpPr>
        <dsp:cNvPr id="0" name=""/>
        <dsp:cNvSpPr/>
      </dsp:nvSpPr>
      <dsp:spPr>
        <a:xfrm>
          <a:off x="380" y="63391"/>
          <a:ext cx="1490564" cy="4972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Diagnostics</a:t>
          </a:r>
          <a:endParaRPr lang="en-US" sz="2000" b="1" kern="1200" dirty="0"/>
        </a:p>
      </dsp:txBody>
      <dsp:txXfrm>
        <a:off x="14943" y="77954"/>
        <a:ext cx="1461438" cy="468090"/>
      </dsp:txXfrm>
    </dsp:sp>
    <dsp:sp modelId="{FE379A9B-7CCE-4A4D-98EF-60E8823051E8}">
      <dsp:nvSpPr>
        <dsp:cNvPr id="0" name=""/>
        <dsp:cNvSpPr/>
      </dsp:nvSpPr>
      <dsp:spPr>
        <a:xfrm>
          <a:off x="103716" y="560607"/>
          <a:ext cx="91440" cy="10407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0745"/>
              </a:lnTo>
              <a:lnTo>
                <a:pt x="120567" y="10407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34632-307F-4DFF-9473-A2596ADB7FD2}">
      <dsp:nvSpPr>
        <dsp:cNvPr id="0" name=""/>
        <dsp:cNvSpPr/>
      </dsp:nvSpPr>
      <dsp:spPr>
        <a:xfrm>
          <a:off x="224284" y="660468"/>
          <a:ext cx="2000734" cy="18817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0000"/>
              </a:solidFill>
            </a:rPr>
            <a:t>True Nat Rif for MDR: at par with </a:t>
          </a:r>
          <a:r>
            <a:rPr lang="en-US" sz="1600" b="1" kern="1200" dirty="0" err="1" smtClean="0">
              <a:solidFill>
                <a:srgbClr val="FF0000"/>
              </a:solidFill>
            </a:rPr>
            <a:t>Xpert</a:t>
          </a:r>
          <a:endParaRPr lang="en-US" sz="1600" b="1" kern="1200" dirty="0" smtClean="0">
            <a:solidFill>
              <a:srgbClr val="FF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- Feasibility </a:t>
          </a:r>
          <a:r>
            <a:rPr lang="en-US" sz="1600" b="1" kern="1200" dirty="0" smtClean="0"/>
            <a:t>testing under RNTCP ongoing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- To </a:t>
          </a:r>
          <a:r>
            <a:rPr lang="en-US" sz="1600" b="1" kern="1200" dirty="0" smtClean="0"/>
            <a:t>be completed by July</a:t>
          </a:r>
          <a:endParaRPr lang="en-US" sz="1600" b="1" kern="1200" dirty="0">
            <a:solidFill>
              <a:srgbClr val="FF0000"/>
            </a:solidFill>
          </a:endParaRPr>
        </a:p>
      </dsp:txBody>
      <dsp:txXfrm>
        <a:off x="279399" y="715583"/>
        <a:ext cx="1890504" cy="1771539"/>
      </dsp:txXfrm>
    </dsp:sp>
    <dsp:sp modelId="{064BDFAB-BF4B-419E-8B8C-3FC2CFA77226}">
      <dsp:nvSpPr>
        <dsp:cNvPr id="0" name=""/>
        <dsp:cNvSpPr/>
      </dsp:nvSpPr>
      <dsp:spPr>
        <a:xfrm>
          <a:off x="149436" y="560607"/>
          <a:ext cx="149478" cy="36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5132"/>
              </a:lnTo>
              <a:lnTo>
                <a:pt x="149478" y="3685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73EBAB-1C48-4D19-9AA7-E26F1CA51377}">
      <dsp:nvSpPr>
        <dsp:cNvPr id="0" name=""/>
        <dsp:cNvSpPr/>
      </dsp:nvSpPr>
      <dsp:spPr>
        <a:xfrm>
          <a:off x="298915" y="2899512"/>
          <a:ext cx="1850431" cy="269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0000"/>
              </a:solidFill>
            </a:rPr>
            <a:t>Validation nearing completion for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-</a:t>
          </a:r>
          <a:r>
            <a:rPr lang="en-US" sz="1600" b="1" kern="1200" dirty="0" err="1" smtClean="0"/>
            <a:t>TrueNat</a:t>
          </a:r>
          <a:r>
            <a:rPr lang="en-US" sz="1600" b="1" kern="1200" dirty="0" smtClean="0"/>
            <a:t> for TB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- IGS for MDR/ XDR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0000"/>
              </a:solidFill>
            </a:rPr>
            <a:t>Kits </a:t>
          </a:r>
          <a:r>
            <a:rPr lang="en-US" sz="1600" b="1" kern="1200" dirty="0" smtClean="0">
              <a:solidFill>
                <a:srgbClr val="FF0000"/>
              </a:solidFill>
            </a:rPr>
            <a:t>short-listed </a:t>
          </a:r>
          <a:r>
            <a:rPr lang="en-US" sz="1600" b="1" kern="1200" dirty="0" smtClean="0">
              <a:solidFill>
                <a:srgbClr val="FF0000"/>
              </a:solidFill>
            </a:rPr>
            <a:t>for validation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0000"/>
              </a:solidFill>
            </a:rPr>
            <a:t>-</a:t>
          </a:r>
          <a:r>
            <a:rPr lang="en-US" sz="1600" b="1" kern="1200" dirty="0" err="1" smtClean="0">
              <a:solidFill>
                <a:schemeClr val="tx1"/>
              </a:solidFill>
            </a:rPr>
            <a:t>NuLamp</a:t>
          </a:r>
          <a:r>
            <a:rPr lang="en-US" sz="1600" b="1" kern="1200" dirty="0" smtClean="0">
              <a:solidFill>
                <a:schemeClr val="tx1"/>
              </a:solidFill>
            </a:rPr>
            <a:t> test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-TB </a:t>
          </a:r>
          <a:r>
            <a:rPr lang="en-US" sz="1600" b="1" kern="1200" dirty="0" smtClean="0">
              <a:solidFill>
                <a:schemeClr val="tx1"/>
              </a:solidFill>
            </a:rPr>
            <a:t>detect kit </a:t>
          </a:r>
          <a:br>
            <a:rPr lang="en-US" sz="1600" b="1" kern="1200" dirty="0" smtClean="0">
              <a:solidFill>
                <a:schemeClr val="tx1"/>
              </a:solidFill>
            </a:rPr>
          </a:br>
          <a:r>
            <a:rPr lang="en-US" sz="1600" b="1" kern="1200" dirty="0" smtClean="0">
              <a:solidFill>
                <a:schemeClr val="tx1"/>
              </a:solidFill>
            </a:rPr>
            <a:t>(to improve </a:t>
          </a:r>
          <a:r>
            <a:rPr lang="en-US" sz="1600" b="1" kern="1200" dirty="0" smtClean="0">
              <a:solidFill>
                <a:schemeClr val="tx1"/>
              </a:solidFill>
            </a:rPr>
            <a:t>microscopy)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>
        <a:off x="353112" y="2953709"/>
        <a:ext cx="1742037" cy="2584061"/>
      </dsp:txXfrm>
    </dsp:sp>
    <dsp:sp modelId="{0226F992-83A4-4484-93CD-B595DA98DE59}">
      <dsp:nvSpPr>
        <dsp:cNvPr id="0" name=""/>
        <dsp:cNvSpPr/>
      </dsp:nvSpPr>
      <dsp:spPr>
        <a:xfrm>
          <a:off x="2189247" y="138023"/>
          <a:ext cx="1775539" cy="4406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Therapeutics</a:t>
          </a:r>
          <a:endParaRPr lang="en-US" sz="2000" b="1" kern="1200" dirty="0"/>
        </a:p>
      </dsp:txBody>
      <dsp:txXfrm>
        <a:off x="2202153" y="150929"/>
        <a:ext cx="1749727" cy="414840"/>
      </dsp:txXfrm>
    </dsp:sp>
    <dsp:sp modelId="{D79DDA96-31ED-4653-B332-D700027137D1}">
      <dsp:nvSpPr>
        <dsp:cNvPr id="0" name=""/>
        <dsp:cNvSpPr/>
      </dsp:nvSpPr>
      <dsp:spPr>
        <a:xfrm>
          <a:off x="2366801" y="578676"/>
          <a:ext cx="171161" cy="383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149"/>
              </a:lnTo>
              <a:lnTo>
                <a:pt x="171161" y="3831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9BB4D-063E-4B49-AED8-E597F9353D45}">
      <dsp:nvSpPr>
        <dsp:cNvPr id="0" name=""/>
        <dsp:cNvSpPr/>
      </dsp:nvSpPr>
      <dsp:spPr>
        <a:xfrm>
          <a:off x="2537962" y="660468"/>
          <a:ext cx="1944162" cy="6027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0000"/>
              </a:solidFill>
            </a:rPr>
            <a:t>9 trials </a:t>
          </a:r>
          <a:r>
            <a:rPr lang="en-US" sz="1600" b="1" kern="1200" dirty="0" smtClean="0"/>
            <a:t>for DS /MDR/XDR TB  in pipeline</a:t>
          </a:r>
          <a:endParaRPr lang="en-US" sz="1600" b="1" kern="1200" dirty="0"/>
        </a:p>
      </dsp:txBody>
      <dsp:txXfrm>
        <a:off x="2555615" y="678121"/>
        <a:ext cx="1908856" cy="567409"/>
      </dsp:txXfrm>
    </dsp:sp>
    <dsp:sp modelId="{719CCCA7-141F-46B2-815F-FB1AFE01DFC3}">
      <dsp:nvSpPr>
        <dsp:cNvPr id="0" name=""/>
        <dsp:cNvSpPr/>
      </dsp:nvSpPr>
      <dsp:spPr>
        <a:xfrm>
          <a:off x="2366801" y="578676"/>
          <a:ext cx="171161" cy="1940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0294"/>
              </a:lnTo>
              <a:lnTo>
                <a:pt x="171161" y="19402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50841E-2B49-4EC3-9038-2A3A12322E58}">
      <dsp:nvSpPr>
        <dsp:cNvPr id="0" name=""/>
        <dsp:cNvSpPr/>
      </dsp:nvSpPr>
      <dsp:spPr>
        <a:xfrm>
          <a:off x="2537962" y="1406814"/>
          <a:ext cx="1861569" cy="2224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Proposals approved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1. </a:t>
          </a:r>
          <a:r>
            <a:rPr lang="en-US" sz="1600" b="1" kern="1200" dirty="0" smtClean="0">
              <a:solidFill>
                <a:srgbClr val="FF0000"/>
              </a:solidFill>
            </a:rPr>
            <a:t>High dose Rif</a:t>
          </a:r>
          <a:r>
            <a:rPr lang="en-US" sz="1600" b="1" kern="1200" dirty="0" smtClean="0"/>
            <a:t>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2. </a:t>
          </a:r>
          <a:r>
            <a:rPr lang="en-US" sz="1600" b="1" kern="1200" dirty="0" err="1" smtClean="0">
              <a:solidFill>
                <a:srgbClr val="FF0000"/>
              </a:solidFill>
            </a:rPr>
            <a:t>Metformin</a:t>
          </a:r>
          <a:r>
            <a:rPr lang="en-US" sz="1600" b="1" kern="1200" dirty="0" smtClean="0"/>
            <a:t> as adjunct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3. </a:t>
          </a:r>
          <a:r>
            <a:rPr lang="en-US" sz="1600" b="1" kern="1200" dirty="0" smtClean="0">
              <a:solidFill>
                <a:srgbClr val="FF0000"/>
              </a:solidFill>
            </a:rPr>
            <a:t>BDQ +Del</a:t>
          </a:r>
          <a:r>
            <a:rPr lang="en-US" sz="1600" b="1" kern="1200" dirty="0" smtClean="0"/>
            <a:t>. For XDR /MDR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4.</a:t>
          </a:r>
          <a:r>
            <a:rPr lang="en-US" sz="1600" b="1" kern="1200" dirty="0" smtClean="0">
              <a:solidFill>
                <a:srgbClr val="FF0000"/>
              </a:solidFill>
            </a:rPr>
            <a:t>gNO </a:t>
          </a:r>
          <a:r>
            <a:rPr lang="en-US" sz="1600" b="1" kern="1200" dirty="0" smtClean="0"/>
            <a:t>for MDR</a:t>
          </a:r>
        </a:p>
      </dsp:txBody>
      <dsp:txXfrm>
        <a:off x="2592485" y="1461337"/>
        <a:ext cx="1752523" cy="2115265"/>
      </dsp:txXfrm>
    </dsp:sp>
    <dsp:sp modelId="{E3F418EE-3124-438B-BFDD-C0ABE14D862B}">
      <dsp:nvSpPr>
        <dsp:cNvPr id="0" name=""/>
        <dsp:cNvSpPr/>
      </dsp:nvSpPr>
      <dsp:spPr>
        <a:xfrm>
          <a:off x="2366801" y="578676"/>
          <a:ext cx="96523" cy="3909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9986"/>
              </a:lnTo>
              <a:lnTo>
                <a:pt x="96523" y="3909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CBC51-8579-4C4C-B1C9-D7F437D74961}">
      <dsp:nvSpPr>
        <dsp:cNvPr id="0" name=""/>
        <dsp:cNvSpPr/>
      </dsp:nvSpPr>
      <dsp:spPr>
        <a:xfrm>
          <a:off x="2463324" y="3795132"/>
          <a:ext cx="1852571" cy="138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- Sites </a:t>
          </a:r>
          <a:r>
            <a:rPr lang="en-US" sz="1600" b="1" kern="1200" dirty="0" smtClean="0"/>
            <a:t>selected (LOI)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- Capacity </a:t>
          </a:r>
          <a:r>
            <a:rPr lang="en-US" sz="1600" b="1" kern="1200" dirty="0" smtClean="0"/>
            <a:t>building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 </a:t>
          </a:r>
          <a:r>
            <a:rPr lang="en-US" sz="1600" b="1" kern="1200" dirty="0" smtClean="0"/>
            <a:t>- Training  </a:t>
          </a:r>
          <a:r>
            <a:rPr lang="en-US" sz="1600" b="1" kern="1200" dirty="0" smtClean="0"/>
            <a:t>for XDR in June 2017</a:t>
          </a:r>
        </a:p>
      </dsp:txBody>
      <dsp:txXfrm>
        <a:off x="2503950" y="3835758"/>
        <a:ext cx="1771319" cy="13058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0A0BA-C65F-4703-A6D4-39F1F1D40ABF}">
      <dsp:nvSpPr>
        <dsp:cNvPr id="0" name=""/>
        <dsp:cNvSpPr/>
      </dsp:nvSpPr>
      <dsp:spPr>
        <a:xfrm>
          <a:off x="167457" y="0"/>
          <a:ext cx="1824316" cy="5433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Implementation</a:t>
          </a:r>
          <a:endParaRPr lang="en-US" sz="2000" b="1" kern="1200" dirty="0"/>
        </a:p>
      </dsp:txBody>
      <dsp:txXfrm>
        <a:off x="183372" y="15915"/>
        <a:ext cx="1792486" cy="511547"/>
      </dsp:txXfrm>
    </dsp:sp>
    <dsp:sp modelId="{DCA0AFA3-4D3D-4B12-B006-C2CA4B88FF34}">
      <dsp:nvSpPr>
        <dsp:cNvPr id="0" name=""/>
        <dsp:cNvSpPr/>
      </dsp:nvSpPr>
      <dsp:spPr>
        <a:xfrm>
          <a:off x="304169" y="543377"/>
          <a:ext cx="91440" cy="7816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1609"/>
              </a:lnTo>
              <a:lnTo>
                <a:pt x="117833" y="7816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A6CBCA-EDE4-4E4E-B187-7383E4C96407}">
      <dsp:nvSpPr>
        <dsp:cNvPr id="0" name=""/>
        <dsp:cNvSpPr/>
      </dsp:nvSpPr>
      <dsp:spPr>
        <a:xfrm>
          <a:off x="422002" y="612652"/>
          <a:ext cx="1710063" cy="1424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-2 studies </a:t>
          </a:r>
          <a:r>
            <a:rPr lang="en-US" sz="1600" kern="1200" dirty="0" smtClean="0">
              <a:solidFill>
                <a:srgbClr val="FF0000"/>
              </a:solidFill>
            </a:rPr>
            <a:t>for ACF in institutional &amp; congregate settings</a:t>
          </a:r>
          <a:r>
            <a:rPr lang="en-US" sz="1600" kern="1200" dirty="0" smtClean="0"/>
            <a:t> finalized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-Site selection via LOI</a:t>
          </a:r>
          <a:endParaRPr lang="en-US" sz="1600" kern="1200" dirty="0"/>
        </a:p>
      </dsp:txBody>
      <dsp:txXfrm>
        <a:off x="463729" y="654379"/>
        <a:ext cx="1626609" cy="1341214"/>
      </dsp:txXfrm>
    </dsp:sp>
    <dsp:sp modelId="{91007AEC-3694-492D-BF1F-19B4ED8AF947}">
      <dsp:nvSpPr>
        <dsp:cNvPr id="0" name=""/>
        <dsp:cNvSpPr/>
      </dsp:nvSpPr>
      <dsp:spPr>
        <a:xfrm>
          <a:off x="304169" y="543377"/>
          <a:ext cx="91440" cy="25622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2259"/>
              </a:lnTo>
              <a:lnTo>
                <a:pt x="117833" y="25622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DD43B-551F-4E29-A1BB-44CB71D0421D}">
      <dsp:nvSpPr>
        <dsp:cNvPr id="0" name=""/>
        <dsp:cNvSpPr/>
      </dsp:nvSpPr>
      <dsp:spPr>
        <a:xfrm>
          <a:off x="422002" y="2183350"/>
          <a:ext cx="1746189" cy="1844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Other </a:t>
          </a:r>
          <a:r>
            <a:rPr lang="en-US" sz="1800" b="1" kern="1200" dirty="0" smtClean="0"/>
            <a:t>Studies:</a:t>
          </a:r>
          <a:endParaRPr lang="en-US" sz="1800" b="1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</a:t>
          </a:r>
          <a:r>
            <a:rPr lang="en-US" sz="1800" kern="1200" dirty="0" smtClean="0">
              <a:solidFill>
                <a:srgbClr val="FF0000"/>
              </a:solidFill>
            </a:rPr>
            <a:t>PPP:</a:t>
          </a:r>
          <a:r>
            <a:rPr lang="en-US" sz="1800" kern="1200" dirty="0" smtClean="0"/>
            <a:t> Low cost model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Use </a:t>
          </a:r>
          <a:r>
            <a:rPr lang="en-US" sz="1800" kern="1200" dirty="0" smtClean="0">
              <a:solidFill>
                <a:srgbClr val="FF0000"/>
              </a:solidFill>
            </a:rPr>
            <a:t>of technology to tackle TB</a:t>
          </a:r>
          <a:endParaRPr lang="en-US" sz="1800" kern="1200" dirty="0">
            <a:solidFill>
              <a:srgbClr val="FF0000"/>
            </a:solidFill>
          </a:endParaRPr>
        </a:p>
      </dsp:txBody>
      <dsp:txXfrm>
        <a:off x="473146" y="2234494"/>
        <a:ext cx="1643901" cy="1742284"/>
      </dsp:txXfrm>
    </dsp:sp>
    <dsp:sp modelId="{0226F992-83A4-4484-93CD-B595DA98DE59}">
      <dsp:nvSpPr>
        <dsp:cNvPr id="0" name=""/>
        <dsp:cNvSpPr/>
      </dsp:nvSpPr>
      <dsp:spPr>
        <a:xfrm>
          <a:off x="2356032" y="0"/>
          <a:ext cx="1425670" cy="6118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Vaccines</a:t>
          </a:r>
          <a:endParaRPr lang="en-US" sz="2000" b="1" kern="1200" dirty="0"/>
        </a:p>
      </dsp:txBody>
      <dsp:txXfrm>
        <a:off x="2373953" y="17921"/>
        <a:ext cx="1389828" cy="576022"/>
      </dsp:txXfrm>
    </dsp:sp>
    <dsp:sp modelId="{D79DDA96-31ED-4653-B332-D700027137D1}">
      <dsp:nvSpPr>
        <dsp:cNvPr id="0" name=""/>
        <dsp:cNvSpPr/>
      </dsp:nvSpPr>
      <dsp:spPr>
        <a:xfrm>
          <a:off x="2452879" y="611864"/>
          <a:ext cx="91440" cy="9327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32769"/>
              </a:lnTo>
              <a:lnTo>
                <a:pt x="129468" y="9327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9BB4D-063E-4B49-AED8-E597F9353D45}">
      <dsp:nvSpPr>
        <dsp:cNvPr id="0" name=""/>
        <dsp:cNvSpPr/>
      </dsp:nvSpPr>
      <dsp:spPr>
        <a:xfrm>
          <a:off x="2582348" y="803528"/>
          <a:ext cx="1264324" cy="14822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Shortlisted </a:t>
          </a:r>
          <a:r>
            <a:rPr lang="en-US" sz="1600" kern="1200" dirty="0" smtClean="0">
              <a:solidFill>
                <a:srgbClr val="FF0000"/>
              </a:solidFill>
            </a:rPr>
            <a:t>4 vaccines  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1. VPM1002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2. DAR901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3. ID-93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4. M-72</a:t>
          </a:r>
          <a:endParaRPr lang="en-US" sz="1600" kern="1200" dirty="0"/>
        </a:p>
      </dsp:txBody>
      <dsp:txXfrm>
        <a:off x="2619379" y="840559"/>
        <a:ext cx="1190262" cy="1408150"/>
      </dsp:txXfrm>
    </dsp:sp>
    <dsp:sp modelId="{719CCCA7-141F-46B2-815F-FB1AFE01DFC3}">
      <dsp:nvSpPr>
        <dsp:cNvPr id="0" name=""/>
        <dsp:cNvSpPr/>
      </dsp:nvSpPr>
      <dsp:spPr>
        <a:xfrm>
          <a:off x="2498599" y="611864"/>
          <a:ext cx="136668" cy="2303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3799"/>
              </a:lnTo>
              <a:lnTo>
                <a:pt x="136668" y="23037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50841E-2B49-4EC3-9038-2A3A12322E58}">
      <dsp:nvSpPr>
        <dsp:cNvPr id="0" name=""/>
        <dsp:cNvSpPr/>
      </dsp:nvSpPr>
      <dsp:spPr>
        <a:xfrm>
          <a:off x="2635268" y="2404561"/>
          <a:ext cx="1951154" cy="10222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-Sites via LOI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Protocol writing for </a:t>
          </a:r>
          <a:r>
            <a:rPr lang="en-US" sz="1800" kern="1200" dirty="0" smtClean="0">
              <a:solidFill>
                <a:srgbClr val="FF0000"/>
              </a:solidFill>
            </a:rPr>
            <a:t>POD trial </a:t>
          </a:r>
          <a:r>
            <a:rPr lang="en-US" sz="1800" kern="1200" dirty="0" smtClean="0"/>
            <a:t>in process</a:t>
          </a:r>
          <a:endParaRPr lang="en-US" sz="1800" kern="1200" dirty="0"/>
        </a:p>
      </dsp:txBody>
      <dsp:txXfrm>
        <a:off x="2665207" y="2434500"/>
        <a:ext cx="1891276" cy="962327"/>
      </dsp:txXfrm>
    </dsp:sp>
    <dsp:sp modelId="{E3F418EE-3124-438B-BFDD-C0ABE14D862B}">
      <dsp:nvSpPr>
        <dsp:cNvPr id="0" name=""/>
        <dsp:cNvSpPr/>
      </dsp:nvSpPr>
      <dsp:spPr>
        <a:xfrm>
          <a:off x="2452879" y="611864"/>
          <a:ext cx="91440" cy="38216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1682"/>
              </a:lnTo>
              <a:lnTo>
                <a:pt x="129468" y="38216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CBC51-8579-4C4C-B1C9-D7F437D74961}">
      <dsp:nvSpPr>
        <dsp:cNvPr id="0" name=""/>
        <dsp:cNvSpPr/>
      </dsp:nvSpPr>
      <dsp:spPr>
        <a:xfrm>
          <a:off x="2582348" y="3687420"/>
          <a:ext cx="2050230" cy="1492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-</a:t>
          </a:r>
          <a:r>
            <a:rPr lang="en-US" sz="1600" kern="1200" dirty="0" smtClean="0"/>
            <a:t>Will Initiate </a:t>
          </a:r>
          <a:r>
            <a:rPr lang="en-US" sz="1600" kern="1200" dirty="0" smtClean="0">
              <a:solidFill>
                <a:srgbClr val="FF0000"/>
              </a:solidFill>
            </a:rPr>
            <a:t>capacity building, Epidemiology mapping </a:t>
          </a:r>
          <a:r>
            <a:rPr lang="en-US" sz="1600" kern="1200" dirty="0" smtClean="0"/>
            <a:t>in Q3 2017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-POD Study likely to be initiated by Q1 2018 </a:t>
          </a:r>
          <a:endParaRPr lang="en-US" sz="1600" kern="1200" dirty="0"/>
        </a:p>
      </dsp:txBody>
      <dsp:txXfrm>
        <a:off x="2626055" y="3731127"/>
        <a:ext cx="1962816" cy="14048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6E2A8-051F-4925-A7A3-5F8668D35682}">
      <dsp:nvSpPr>
        <dsp:cNvPr id="0" name=""/>
        <dsp:cNvSpPr/>
      </dsp:nvSpPr>
      <dsp:spPr>
        <a:xfrm>
          <a:off x="548639" y="0"/>
          <a:ext cx="6217920" cy="308977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1D48B2-926A-49D0-9784-C8325F41BF49}">
      <dsp:nvSpPr>
        <dsp:cNvPr id="0" name=""/>
        <dsp:cNvSpPr/>
      </dsp:nvSpPr>
      <dsp:spPr>
        <a:xfrm>
          <a:off x="685794" y="990599"/>
          <a:ext cx="2053362" cy="11401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‘ITRC’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India’s Response to TB Challenge</a:t>
          </a:r>
          <a:endParaRPr lang="en-US" sz="1800" kern="1200" dirty="0"/>
        </a:p>
      </dsp:txBody>
      <dsp:txXfrm>
        <a:off x="741451" y="1046256"/>
        <a:ext cx="1942048" cy="1028823"/>
      </dsp:txXfrm>
    </dsp:sp>
    <dsp:sp modelId="{B64F55A6-8A77-4D49-815A-937467B96FF0}">
      <dsp:nvSpPr>
        <dsp:cNvPr id="0" name=""/>
        <dsp:cNvSpPr/>
      </dsp:nvSpPr>
      <dsp:spPr>
        <a:xfrm>
          <a:off x="2819395" y="990599"/>
          <a:ext cx="3460184" cy="1120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And the journey begins_ _ _</a:t>
          </a:r>
          <a:endParaRPr lang="en-US" sz="1800" kern="1200" dirty="0"/>
        </a:p>
      </dsp:txBody>
      <dsp:txXfrm>
        <a:off x="2874088" y="1045292"/>
        <a:ext cx="3350798" cy="1011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ADA0E-D0FC-4E5C-8DF5-1B83014EA034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27D4D-05D6-49B0-A14D-23F2BFFF5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25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F74E7A1-2F98-413C-A4AA-13F6041D8C5E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C9E0A6D-7C7B-48EB-A34B-785EE1CDF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30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071D14-590D-47A5-903D-AB84AC5FF95D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E537A-C992-469D-9FA0-E208A97E681D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A5498-6ACC-4AB6-936C-46632AB1A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EB8DA-B684-4FC7-A427-16F097E6FB70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4D303-4D12-434E-B9D7-A12635066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DCE10-6668-4848-990F-214025F36C1F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33A80-B647-4360-83C6-BC4E0BC85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23C67-94FE-4C82-A6F9-D37A5153C1A8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CAD01-05E8-4D11-8209-8611C98A2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3AEAF-1CD9-4A6E-A2F5-5CF99A74E77C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A6597-A591-4660-88A3-26E9A8F81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1C8E0-AA42-4404-BC65-368C3609D45F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9180E-F030-4263-9DD8-8378B62F3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BEC3C-A3F4-4B09-81EB-C31F9AFD26FF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FB248-D6D0-4E37-A06B-67108D9D5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EEC01-1839-4BE5-BD60-958602112A39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B13C0-18CB-43E8-8372-218B01BE7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DBECA-837F-4D27-ABF4-663605EF8D90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8CA54-68B4-4554-8F83-5D97DA673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97216-0D53-43D3-A559-9A7DC380CDB1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3E55-04DC-4B66-B8A9-65D9924C3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B2B02-3FDC-462A-812B-70FA8DC64D0C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BBF44-05D4-4E07-8D36-F63911BB7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535AC72-195B-4116-9DC8-09AC94A9AD19}" type="datetimeFigureOut">
              <a:rPr lang="en-US"/>
              <a:pPr>
                <a:defRPr/>
              </a:pPr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2A13B9D-3BCE-4015-A54A-ED2DB6002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3900" y="2052935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India TB Research </a:t>
            </a:r>
            <a:r>
              <a:rPr lang="en-US" sz="3200" b="1" dirty="0" smtClean="0">
                <a:solidFill>
                  <a:srgbClr val="FF0000"/>
                </a:solidFill>
              </a:rPr>
              <a:t>Consortium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26625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 </a:t>
            </a:r>
            <a:r>
              <a:rPr lang="en-US" sz="2400" dirty="0" smtClean="0"/>
              <a:t> An </a:t>
            </a:r>
            <a:r>
              <a:rPr lang="en-US" sz="2400" dirty="0" smtClean="0"/>
              <a:t>ICMR</a:t>
            </a:r>
            <a:r>
              <a:rPr lang="en-US" sz="2400" dirty="0" smtClean="0"/>
              <a:t> initiative to eliminate TB in a mission mode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5842337"/>
            <a:ext cx="9144000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Dr</a:t>
            </a:r>
            <a:r>
              <a:rPr lang="en-US" sz="2000" dirty="0" smtClean="0"/>
              <a:t>. </a:t>
            </a:r>
            <a:r>
              <a:rPr lang="en-US" sz="2000" dirty="0" err="1" smtClean="0"/>
              <a:t>Soumya</a:t>
            </a:r>
            <a:r>
              <a:rPr lang="en-US" sz="2000" dirty="0" smtClean="0"/>
              <a:t> </a:t>
            </a:r>
            <a:r>
              <a:rPr lang="en-US" sz="2000" dirty="0" err="1" smtClean="0"/>
              <a:t>Swaminathan</a:t>
            </a:r>
            <a:endParaRPr lang="en-US" sz="2000" dirty="0" smtClean="0"/>
          </a:p>
          <a:p>
            <a:pPr algn="ctr"/>
            <a:r>
              <a:rPr lang="en-US" sz="2000" dirty="0" smtClean="0"/>
              <a:t>Secretary DHR &amp; DG, </a:t>
            </a:r>
            <a:r>
              <a:rPr lang="en-US" sz="2000" dirty="0" smtClean="0"/>
              <a:t>ICMR     </a:t>
            </a:r>
          </a:p>
          <a:p>
            <a:pPr algn="ctr"/>
            <a:r>
              <a:rPr lang="en-US" sz="2000" dirty="0" smtClean="0"/>
              <a:t>                 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0"/>
            <a:ext cx="9144001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2060"/>
                </a:solidFill>
                <a:ea typeface="+mn-ea"/>
                <a:cs typeface="Arial" pitchFamily="34" charset="0"/>
              </a:rPr>
              <a:t>India TB Research </a:t>
            </a:r>
            <a:r>
              <a:rPr lang="en-US" sz="2800" dirty="0" smtClean="0">
                <a:solidFill>
                  <a:srgbClr val="002060"/>
                </a:solidFill>
                <a:ea typeface="+mn-ea"/>
                <a:cs typeface="Arial" pitchFamily="34" charset="0"/>
              </a:rPr>
              <a:t>Consortium </a:t>
            </a:r>
            <a:r>
              <a:rPr lang="en-US" sz="2800" dirty="0">
                <a:solidFill>
                  <a:srgbClr val="002060"/>
                </a:solidFill>
                <a:ea typeface="+mn-ea"/>
                <a:cs typeface="Arial" pitchFamily="34" charset="0"/>
              </a:rPr>
              <a:t>(</a:t>
            </a:r>
            <a:r>
              <a:rPr lang="en-US" sz="2800" dirty="0" smtClean="0">
                <a:solidFill>
                  <a:srgbClr val="002060"/>
                </a:solidFill>
                <a:ea typeface="+mn-ea"/>
                <a:cs typeface="Arial" pitchFamily="34" charset="0"/>
              </a:rPr>
              <a:t>ITRC)</a:t>
            </a:r>
          </a:p>
          <a:p>
            <a:pPr algn="ctr">
              <a:defRPr/>
            </a:pPr>
            <a:endParaRPr lang="en-US" sz="2800" dirty="0">
              <a:solidFill>
                <a:srgbClr val="002060"/>
              </a:solidFill>
              <a:ea typeface="+mn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1" y="1676400"/>
            <a:ext cx="8915400" cy="8402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ea typeface="+mn-ea"/>
                <a:cs typeface="Arial" pitchFamily="34" charset="0"/>
              </a:rPr>
              <a:t>Vision: </a:t>
            </a:r>
            <a:r>
              <a:rPr lang="en-US" dirty="0"/>
              <a:t>To achieve </a:t>
            </a:r>
            <a:r>
              <a:rPr lang="en-US" dirty="0" smtClean="0"/>
              <a:t>elimination </a:t>
            </a:r>
            <a:r>
              <a:rPr lang="en-US" dirty="0"/>
              <a:t>of TB from India by investing in new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drugs, diagnostics, </a:t>
            </a:r>
            <a:r>
              <a:rPr lang="en-US" dirty="0" smtClean="0"/>
              <a:t>vaccines, implementation research) </a:t>
            </a:r>
            <a:r>
              <a:rPr lang="en-US" dirty="0"/>
              <a:t>and  </a:t>
            </a:r>
            <a:r>
              <a:rPr lang="en-US" dirty="0" smtClean="0"/>
              <a:t>provide </a:t>
            </a:r>
            <a:r>
              <a:rPr lang="en-US" dirty="0"/>
              <a:t>these solutions to the world to end TB </a:t>
            </a:r>
            <a:r>
              <a:rPr lang="en-US" dirty="0" smtClean="0"/>
              <a:t>globally.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46512676"/>
              </p:ext>
            </p:extLst>
          </p:nvPr>
        </p:nvGraphicFramePr>
        <p:xfrm>
          <a:off x="-2" y="2632018"/>
          <a:ext cx="9105901" cy="1406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149" name="Group 27"/>
          <p:cNvGrpSpPr>
            <a:grpSpLocks/>
          </p:cNvGrpSpPr>
          <p:nvPr/>
        </p:nvGrpSpPr>
        <p:grpSpPr bwMode="auto">
          <a:xfrm>
            <a:off x="-1" y="4191000"/>
            <a:ext cx="8851901" cy="492125"/>
            <a:chOff x="336749" y="3352800"/>
            <a:chExt cx="8851700" cy="644028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131263" y="3658007"/>
              <a:ext cx="411767" cy="794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2602907" y="3700907"/>
              <a:ext cx="497567" cy="795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378535" y="3352800"/>
              <a:ext cx="0" cy="644028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162845" y="3352800"/>
              <a:ext cx="0" cy="644028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336750" y="3352800"/>
              <a:ext cx="8851699" cy="82272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36749" y="3951123"/>
              <a:ext cx="8654854" cy="45705"/>
            </a:xfrm>
            <a:prstGeom prst="straightConnector1">
              <a:avLst/>
            </a:prstGeom>
            <a:ln w="95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63" name="TextBox 18"/>
            <p:cNvSpPr txBox="1">
              <a:spLocks noChangeArrowheads="1"/>
            </p:cNvSpPr>
            <p:nvPr/>
          </p:nvSpPr>
          <p:spPr bwMode="auto">
            <a:xfrm>
              <a:off x="641543" y="3452520"/>
              <a:ext cx="1904957" cy="483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en-US" b="1" dirty="0" smtClean="0"/>
                <a:t>Feb</a:t>
              </a:r>
              <a:r>
                <a:rPr lang="en-US" altLang="ja-JP" b="1" dirty="0" smtClean="0"/>
                <a:t>. </a:t>
              </a:r>
              <a:r>
                <a:rPr lang="en-US" altLang="ja-JP" b="1" dirty="0"/>
                <a:t>2016</a:t>
              </a:r>
              <a:endParaRPr lang="en-US" altLang="en-US" b="1" dirty="0"/>
            </a:p>
          </p:txBody>
        </p:sp>
        <p:sp>
          <p:nvSpPr>
            <p:cNvPr id="6164" name="TextBox 19"/>
            <p:cNvSpPr txBox="1">
              <a:spLocks noChangeArrowheads="1"/>
            </p:cNvSpPr>
            <p:nvPr/>
          </p:nvSpPr>
          <p:spPr bwMode="auto">
            <a:xfrm>
              <a:off x="5594432" y="3401764"/>
              <a:ext cx="1509768" cy="483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b="1" dirty="0" smtClean="0"/>
                <a:t>July</a:t>
              </a:r>
              <a:r>
                <a:rPr lang="en-US" altLang="ja-JP" b="1" dirty="0" smtClean="0"/>
                <a:t> </a:t>
              </a:r>
              <a:r>
                <a:rPr lang="en-US" altLang="ja-JP" b="1" dirty="0"/>
                <a:t>2016</a:t>
              </a:r>
              <a:endParaRPr lang="en-US" altLang="en-US" b="1" dirty="0"/>
            </a:p>
          </p:txBody>
        </p:sp>
        <p:sp>
          <p:nvSpPr>
            <p:cNvPr id="6165" name="TextBox 20"/>
            <p:cNvSpPr txBox="1">
              <a:spLocks noChangeArrowheads="1"/>
            </p:cNvSpPr>
            <p:nvPr/>
          </p:nvSpPr>
          <p:spPr bwMode="auto">
            <a:xfrm>
              <a:off x="7259177" y="3401763"/>
              <a:ext cx="1828799" cy="483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b="1" dirty="0" smtClean="0"/>
                <a:t>Sept. </a:t>
              </a:r>
              <a:r>
                <a:rPr lang="en-US" altLang="ja-JP" b="1" dirty="0" smtClean="0"/>
                <a:t>2016</a:t>
              </a:r>
              <a:endParaRPr lang="en-US" altLang="en-US" b="1" dirty="0"/>
            </a:p>
          </p:txBody>
        </p:sp>
        <p:sp>
          <p:nvSpPr>
            <p:cNvPr id="6166" name="TextBox 21"/>
            <p:cNvSpPr txBox="1">
              <a:spLocks noChangeArrowheads="1"/>
            </p:cNvSpPr>
            <p:nvPr/>
          </p:nvSpPr>
          <p:spPr bwMode="auto">
            <a:xfrm>
              <a:off x="3079889" y="3452520"/>
              <a:ext cx="1981155" cy="498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en-US" b="1" dirty="0" smtClean="0"/>
                <a:t>April</a:t>
              </a:r>
              <a:r>
                <a:rPr lang="en-US" altLang="ja-JP" b="1" dirty="0" smtClean="0"/>
                <a:t> </a:t>
              </a:r>
              <a:r>
                <a:rPr lang="en-US" altLang="ja-JP" b="1" dirty="0"/>
                <a:t>2016</a:t>
              </a:r>
              <a:endParaRPr lang="en-US" altLang="en-US" b="1" dirty="0"/>
            </a:p>
          </p:txBody>
        </p:sp>
      </p:grpSp>
      <p:sp>
        <p:nvSpPr>
          <p:cNvPr id="6150" name="TextBox 24"/>
          <p:cNvSpPr txBox="1">
            <a:spLocks noChangeArrowheads="1"/>
          </p:cNvSpPr>
          <p:nvPr/>
        </p:nvSpPr>
        <p:spPr bwMode="auto">
          <a:xfrm>
            <a:off x="152399" y="5003358"/>
            <a:ext cx="2590801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600" b="1" dirty="0" smtClean="0"/>
              <a:t>Government  &amp; Private sector to discuss </a:t>
            </a:r>
            <a:r>
              <a:rPr lang="en-US" altLang="en-US" sz="1600" b="1" dirty="0"/>
              <a:t>concept </a:t>
            </a:r>
            <a:r>
              <a:rPr lang="en-US" altLang="en-US" sz="1600" b="1" dirty="0" smtClean="0"/>
              <a:t> and </a:t>
            </a:r>
            <a:r>
              <a:rPr lang="en-US" altLang="en-US" sz="1600" b="1" dirty="0"/>
              <a:t>strategy</a:t>
            </a:r>
          </a:p>
        </p:txBody>
      </p:sp>
      <p:sp>
        <p:nvSpPr>
          <p:cNvPr id="6151" name="TextBox 25"/>
          <p:cNvSpPr txBox="1">
            <a:spLocks noChangeArrowheads="1"/>
          </p:cNvSpPr>
          <p:nvPr/>
        </p:nvSpPr>
        <p:spPr bwMode="auto">
          <a:xfrm>
            <a:off x="2971799" y="5036403"/>
            <a:ext cx="2070099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600" b="1" dirty="0"/>
              <a:t>To establish a new Sec- 8 company</a:t>
            </a:r>
          </a:p>
        </p:txBody>
      </p:sp>
      <p:sp>
        <p:nvSpPr>
          <p:cNvPr id="6152" name="TextBox 26"/>
          <p:cNvSpPr txBox="1">
            <a:spLocks noChangeArrowheads="1"/>
          </p:cNvSpPr>
          <p:nvPr/>
        </p:nvSpPr>
        <p:spPr bwMode="auto">
          <a:xfrm>
            <a:off x="5257800" y="5005626"/>
            <a:ext cx="3733800" cy="86177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600" b="1" dirty="0"/>
              <a:t>Received </a:t>
            </a:r>
            <a:r>
              <a:rPr lang="en-US" altLang="en-US" sz="1600" b="1" dirty="0" smtClean="0"/>
              <a:t>seed </a:t>
            </a:r>
            <a:r>
              <a:rPr lang="en-US" altLang="en-US" sz="1600" b="1" dirty="0"/>
              <a:t>grant of </a:t>
            </a:r>
            <a:r>
              <a:rPr lang="en-US" altLang="en-US" sz="1600" b="1" dirty="0" err="1" smtClean="0"/>
              <a:t>Rs</a:t>
            </a:r>
            <a:r>
              <a:rPr lang="en-US" altLang="en-US" sz="1600" b="1" dirty="0"/>
              <a:t>. </a:t>
            </a:r>
            <a:r>
              <a:rPr lang="en-US" altLang="en-US" sz="1600" b="1" dirty="0" smtClean="0"/>
              <a:t>20 </a:t>
            </a:r>
            <a:r>
              <a:rPr lang="en-US" altLang="en-US" sz="1600" b="1" dirty="0" err="1"/>
              <a:t>cr</a:t>
            </a:r>
            <a:r>
              <a:rPr lang="en-US" altLang="en-US" sz="1600" b="1" dirty="0"/>
              <a:t> </a:t>
            </a:r>
            <a:r>
              <a:rPr lang="en-US" altLang="en-US" sz="1600" b="1" dirty="0" smtClean="0"/>
              <a:t> (USD 3mn) for </a:t>
            </a:r>
            <a:r>
              <a:rPr lang="en-US" altLang="en-US" sz="1600" b="1" dirty="0"/>
              <a:t>establishing ITRC &amp; initiating </a:t>
            </a:r>
            <a:r>
              <a:rPr lang="en-US" altLang="en-US" sz="1600" b="1" dirty="0" smtClean="0"/>
              <a:t>research </a:t>
            </a:r>
            <a:r>
              <a:rPr lang="en-US" altLang="en-US" sz="1600" b="1" dirty="0" smtClean="0"/>
              <a:t>activities</a:t>
            </a:r>
            <a:endParaRPr lang="en-US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143000" y="6183868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Interim Secretariat   </a:t>
            </a:r>
            <a:r>
              <a:rPr lang="en-US" b="1" dirty="0" smtClean="0"/>
              <a:t>established  </a:t>
            </a:r>
            <a:r>
              <a:rPr lang="en-US" b="1" dirty="0" smtClean="0"/>
              <a:t>at  </a:t>
            </a:r>
            <a:r>
              <a:rPr lang="en-US" b="1" dirty="0" smtClean="0"/>
              <a:t>ICMR in September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6958" y="914400"/>
            <a:ext cx="8920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ill Sans MT" pitchFamily="34" charset="0"/>
              </a:rPr>
              <a:t>Aims </a:t>
            </a:r>
            <a:r>
              <a:rPr lang="en-US" sz="2000" dirty="0">
                <a:latin typeface="Gill Sans MT" pitchFamily="34" charset="0"/>
              </a:rPr>
              <a:t>to bring together </a:t>
            </a:r>
            <a:r>
              <a:rPr lang="en-US" sz="2000" dirty="0" smtClean="0">
                <a:latin typeface="Gill Sans MT" pitchFamily="34" charset="0"/>
              </a:rPr>
              <a:t>all </a:t>
            </a:r>
            <a:r>
              <a:rPr lang="en-US" sz="2000" dirty="0" err="1" smtClean="0">
                <a:latin typeface="Gill Sans MT" pitchFamily="34" charset="0"/>
              </a:rPr>
              <a:t>organisations</a:t>
            </a:r>
            <a:r>
              <a:rPr lang="en-US" sz="2000" dirty="0" smtClean="0">
                <a:latin typeface="Gill Sans MT" pitchFamily="34" charset="0"/>
              </a:rPr>
              <a:t> (national </a:t>
            </a:r>
            <a:r>
              <a:rPr lang="en-US" sz="2000" dirty="0">
                <a:latin typeface="Gill Sans MT" pitchFamily="34" charset="0"/>
              </a:rPr>
              <a:t>&amp; </a:t>
            </a:r>
            <a:r>
              <a:rPr lang="en-US" sz="2000" dirty="0" smtClean="0">
                <a:latin typeface="Gill Sans MT" pitchFamily="34" charset="0"/>
              </a:rPr>
              <a:t>international) to align efforts </a:t>
            </a:r>
            <a:br>
              <a:rPr lang="en-US" sz="2000" dirty="0" smtClean="0">
                <a:latin typeface="Gill Sans MT" pitchFamily="34" charset="0"/>
              </a:rPr>
            </a:br>
            <a:r>
              <a:rPr lang="en-US" sz="2000" dirty="0" smtClean="0">
                <a:latin typeface="Gill Sans MT" pitchFamily="34" charset="0"/>
              </a:rPr>
              <a:t>to eliminate TB in a mission mode</a:t>
            </a:r>
            <a:endParaRPr lang="en-US" sz="20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35642" y="1339627"/>
          <a:ext cx="3545758" cy="262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3988" y="649069"/>
            <a:ext cx="43418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b="1" dirty="0" smtClean="0">
                <a:solidFill>
                  <a:srgbClr val="C00000"/>
                </a:solidFill>
              </a:rPr>
              <a:t>Working </a:t>
            </a:r>
            <a:r>
              <a:rPr lang="en-US" altLang="en-US" b="1" dirty="0" smtClean="0">
                <a:solidFill>
                  <a:srgbClr val="C00000"/>
                </a:solidFill>
              </a:rPr>
              <a:t>Groups</a:t>
            </a:r>
            <a:r>
              <a:rPr lang="en-US" altLang="en-US" b="1" dirty="0">
                <a:solidFill>
                  <a:srgbClr val="C00000"/>
                </a:solidFill>
              </a:rPr>
              <a:t>: Landscape analysis </a:t>
            </a:r>
            <a:r>
              <a:rPr lang="en-US" altLang="en-US" b="1" dirty="0" smtClean="0">
                <a:solidFill>
                  <a:srgbClr val="C00000"/>
                </a:solidFill>
              </a:rPr>
              <a:t>all </a:t>
            </a:r>
            <a:r>
              <a:rPr lang="en-US" altLang="en-US" b="1" dirty="0" smtClean="0">
                <a:solidFill>
                  <a:srgbClr val="C00000"/>
                </a:solidFill>
              </a:rPr>
              <a:t>thematic areas</a:t>
            </a:r>
            <a:endParaRPr lang="en-US" alt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4138" y="3962400"/>
            <a:ext cx="1820862" cy="1569660"/>
          </a:xfrm>
          <a:prstGeom prst="rect">
            <a:avLst/>
          </a:prstGeom>
          <a:noFill/>
          <a:ln w="9525">
            <a:solidFill>
              <a:srgbClr val="33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600" dirty="0">
                <a:solidFill>
                  <a:srgbClr val="C00000"/>
                </a:solidFill>
              </a:rPr>
              <a:t>Presentations to Core Committee </a:t>
            </a:r>
            <a:r>
              <a:rPr lang="en-US" altLang="en-US" sz="1600" dirty="0" smtClean="0">
                <a:solidFill>
                  <a:srgbClr val="C00000"/>
                </a:solidFill>
              </a:rPr>
              <a:t>on </a:t>
            </a:r>
            <a:r>
              <a:rPr lang="en-US" altLang="en-US" sz="1600" b="1" dirty="0" smtClean="0">
                <a:solidFill>
                  <a:srgbClr val="000099"/>
                </a:solidFill>
              </a:rPr>
              <a:t>17</a:t>
            </a:r>
            <a:r>
              <a:rPr lang="en-US" altLang="en-US" sz="1600" b="1" baseline="30000" dirty="0" smtClean="0">
                <a:solidFill>
                  <a:srgbClr val="000099"/>
                </a:solidFill>
              </a:rPr>
              <a:t>th</a:t>
            </a:r>
            <a:r>
              <a:rPr lang="en-US" altLang="en-US" sz="1600" b="1" dirty="0" smtClean="0">
                <a:solidFill>
                  <a:srgbClr val="000099"/>
                </a:solidFill>
              </a:rPr>
              <a:t> </a:t>
            </a:r>
            <a:r>
              <a:rPr lang="en-US" altLang="en-US" sz="1600" b="1" dirty="0" smtClean="0">
                <a:solidFill>
                  <a:srgbClr val="000099"/>
                </a:solidFill>
              </a:rPr>
              <a:t>- 18</a:t>
            </a:r>
            <a:r>
              <a:rPr lang="en-US" altLang="en-US" sz="1600" b="1" baseline="30000" dirty="0" smtClean="0">
                <a:solidFill>
                  <a:srgbClr val="000099"/>
                </a:solidFill>
              </a:rPr>
              <a:t>th</a:t>
            </a:r>
            <a:r>
              <a:rPr lang="en-US" altLang="en-US" sz="1600" b="1" dirty="0" smtClean="0">
                <a:solidFill>
                  <a:srgbClr val="000099"/>
                </a:solidFill>
              </a:rPr>
              <a:t> </a:t>
            </a:r>
            <a:r>
              <a:rPr lang="en-US" altLang="ja-JP" sz="1600" b="1" dirty="0" smtClean="0">
                <a:solidFill>
                  <a:srgbClr val="000099"/>
                </a:solidFill>
              </a:rPr>
              <a:t>Oct. 2016 </a:t>
            </a:r>
            <a:r>
              <a:rPr lang="en-US" altLang="ja-JP" sz="1600" dirty="0" smtClean="0">
                <a:solidFill>
                  <a:srgbClr val="C00000"/>
                </a:solidFill>
              </a:rPr>
              <a:t>on </a:t>
            </a:r>
            <a:r>
              <a:rPr lang="en-US" altLang="ja-JP" sz="1600" dirty="0">
                <a:solidFill>
                  <a:srgbClr val="C00000"/>
                </a:solidFill>
              </a:rPr>
              <a:t>ITRC </a:t>
            </a:r>
            <a:r>
              <a:rPr lang="en-US" altLang="ja-JP" sz="1600" dirty="0" smtClean="0">
                <a:solidFill>
                  <a:srgbClr val="C00000"/>
                </a:solidFill>
              </a:rPr>
              <a:t>and</a:t>
            </a:r>
            <a:endParaRPr lang="en-US" altLang="ja-JP" sz="1600" dirty="0">
              <a:solidFill>
                <a:srgbClr val="C00000"/>
              </a:solidFill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</a:rPr>
              <a:t>research </a:t>
            </a:r>
            <a:r>
              <a:rPr lang="en-US" altLang="ja-JP" sz="1600" dirty="0">
                <a:solidFill>
                  <a:srgbClr val="C00000"/>
                </a:solidFill>
              </a:rPr>
              <a:t>agenda</a:t>
            </a:r>
            <a:endParaRPr lang="en-US" altLang="en-US" sz="160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4952999"/>
            <a:ext cx="2286000" cy="160043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ea typeface="+mn-ea"/>
                <a:cs typeface="Arial" pitchFamily="34" charset="0"/>
              </a:rPr>
              <a:t>Core Committee</a:t>
            </a:r>
            <a:r>
              <a:rPr lang="en-US" dirty="0">
                <a:solidFill>
                  <a:srgbClr val="FF0000"/>
                </a:solidFill>
                <a:ea typeface="+mn-ea"/>
                <a:cs typeface="Arial" pitchFamily="34" charset="0"/>
              </a:rPr>
              <a:t>:</a:t>
            </a:r>
          </a:p>
          <a:p>
            <a:pPr>
              <a:defRPr/>
            </a:pPr>
            <a:r>
              <a:rPr lang="en-US" sz="1600" dirty="0" smtClean="0">
                <a:solidFill>
                  <a:srgbClr val="C00000"/>
                </a:solidFill>
                <a:ea typeface="+mn-ea"/>
                <a:cs typeface="Arial" pitchFamily="34" charset="0"/>
              </a:rPr>
              <a:t>Secretary DHR,(Chair)</a:t>
            </a:r>
          </a:p>
          <a:p>
            <a:pPr>
              <a:defRPr/>
            </a:pPr>
            <a:r>
              <a:rPr lang="en-US" sz="1600" dirty="0" err="1" smtClean="0">
                <a:solidFill>
                  <a:srgbClr val="C00000"/>
                </a:solidFill>
                <a:ea typeface="+mn-ea"/>
                <a:cs typeface="Arial" pitchFamily="34" charset="0"/>
              </a:rPr>
              <a:t>MoH</a:t>
            </a:r>
            <a:r>
              <a:rPr lang="en-US" sz="1600" dirty="0">
                <a:solidFill>
                  <a:srgbClr val="C00000"/>
                </a:solidFill>
                <a:ea typeface="+mn-ea"/>
                <a:cs typeface="Arial" pitchFamily="34" charset="0"/>
              </a:rPr>
              <a:t>, DBT, </a:t>
            </a:r>
            <a:r>
              <a:rPr lang="en-US" sz="1600" dirty="0" smtClean="0">
                <a:solidFill>
                  <a:srgbClr val="C00000"/>
                </a:solidFill>
                <a:ea typeface="+mn-ea"/>
                <a:cs typeface="Arial" pitchFamily="34" charset="0"/>
              </a:rPr>
              <a:t>DST, CSIR</a:t>
            </a:r>
            <a:r>
              <a:rPr lang="en-US" sz="1600" dirty="0">
                <a:solidFill>
                  <a:srgbClr val="C00000"/>
                </a:solidFill>
                <a:ea typeface="+mn-ea"/>
                <a:cs typeface="Arial" pitchFamily="34" charset="0"/>
              </a:rPr>
              <a:t>, DST, </a:t>
            </a:r>
            <a:r>
              <a:rPr lang="en-US" sz="1600" dirty="0" smtClean="0">
                <a:solidFill>
                  <a:srgbClr val="C00000"/>
                </a:solidFill>
                <a:ea typeface="+mn-ea"/>
                <a:cs typeface="Arial" pitchFamily="34" charset="0"/>
              </a:rPr>
              <a:t>TDB, Tata Trusts, IUTLD, WHO &amp;</a:t>
            </a:r>
            <a:endParaRPr lang="en-US" sz="1600" dirty="0">
              <a:solidFill>
                <a:srgbClr val="C00000"/>
              </a:solidFill>
              <a:ea typeface="+mn-ea"/>
              <a:cs typeface="Arial" pitchFamily="34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C00000"/>
                </a:solidFill>
                <a:ea typeface="+mn-ea"/>
                <a:cs typeface="Arial" pitchFamily="34" charset="0"/>
              </a:rPr>
              <a:t>Senior </a:t>
            </a:r>
            <a:r>
              <a:rPr lang="en-US" sz="1600" dirty="0">
                <a:solidFill>
                  <a:srgbClr val="C00000"/>
                </a:solidFill>
                <a:ea typeface="+mn-ea"/>
                <a:cs typeface="Arial" pitchFamily="34" charset="0"/>
              </a:rPr>
              <a:t>Advisors</a:t>
            </a:r>
            <a:endParaRPr lang="en-IN" sz="1600" dirty="0">
              <a:solidFill>
                <a:srgbClr val="C00000"/>
              </a:solidFill>
              <a:ea typeface="+mn-ea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65088" y="533400"/>
            <a:ext cx="8926512" cy="0"/>
          </a:xfrm>
          <a:prstGeom prst="line">
            <a:avLst/>
          </a:prstGeom>
          <a:ln w="15875">
            <a:solidFill>
              <a:srgbClr val="33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72000" y="3962400"/>
            <a:ext cx="1776413" cy="2308225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ea typeface="+mn-ea"/>
                <a:cs typeface="Arial" pitchFamily="34" charset="0"/>
              </a:rPr>
              <a:t>Research Agenda based on Core Committee feedback presented to ISAG in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Arial" pitchFamily="34" charset="0"/>
              </a:rPr>
              <a:t>Nov. </a:t>
            </a:r>
            <a:r>
              <a:rPr lang="en-US" dirty="0">
                <a:solidFill>
                  <a:srgbClr val="FF0000"/>
                </a:solidFill>
                <a:ea typeface="+mn-ea"/>
                <a:cs typeface="Arial" pitchFamily="34" charset="0"/>
              </a:rPr>
              <a:t>2016</a:t>
            </a:r>
            <a:endParaRPr lang="en-IN" dirty="0">
              <a:solidFill>
                <a:srgbClr val="FF0000"/>
              </a:solidFill>
              <a:ea typeface="+mn-ea"/>
              <a:cs typeface="Arial" pitchFamily="34" charset="0"/>
            </a:endParaRPr>
          </a:p>
        </p:txBody>
      </p:sp>
      <p:sp>
        <p:nvSpPr>
          <p:cNvPr id="19" name="Bent-Up Arrow 18"/>
          <p:cNvSpPr/>
          <p:nvPr/>
        </p:nvSpPr>
        <p:spPr>
          <a:xfrm>
            <a:off x="6019800" y="3124200"/>
            <a:ext cx="695325" cy="3495675"/>
          </a:xfrm>
          <a:prstGeom prst="bentUpArrow">
            <a:avLst/>
          </a:prstGeom>
          <a:solidFill>
            <a:schemeClr val="accent2">
              <a:lumMod val="40000"/>
              <a:lumOff val="60000"/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6553200" y="3048000"/>
            <a:ext cx="2590800" cy="389337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FF0000"/>
                </a:solidFill>
                <a:ea typeface="+mn-ea"/>
                <a:cs typeface="Arial" pitchFamily="34" charset="0"/>
              </a:rPr>
              <a:t>ISAG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en-IN" sz="300" dirty="0">
              <a:ea typeface="+mn-ea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IN" sz="1600" dirty="0" err="1">
                <a:ea typeface="+mn-ea"/>
                <a:cs typeface="Arial" pitchFamily="34" charset="0"/>
              </a:rPr>
              <a:t>Dr.</a:t>
            </a:r>
            <a:r>
              <a:rPr lang="en-IN" sz="1600" dirty="0">
                <a:ea typeface="+mn-ea"/>
                <a:cs typeface="Arial" pitchFamily="34" charset="0"/>
              </a:rPr>
              <a:t> Barry Bloom, </a:t>
            </a:r>
            <a:r>
              <a:rPr lang="en-IN" sz="1600" b="1" dirty="0">
                <a:ea typeface="+mn-ea"/>
                <a:cs typeface="Arial" pitchFamily="34" charset="0"/>
              </a:rPr>
              <a:t>Chair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IN" sz="1600" dirty="0" smtClean="0">
                <a:ea typeface="+mn-ea"/>
                <a:cs typeface="Arial" pitchFamily="34" charset="0"/>
              </a:rPr>
              <a:t>Dr. Christian </a:t>
            </a:r>
            <a:r>
              <a:rPr lang="en-IN" sz="1600" dirty="0" err="1" smtClean="0">
                <a:ea typeface="+mn-ea"/>
                <a:cs typeface="Arial" pitchFamily="34" charset="0"/>
              </a:rPr>
              <a:t>Lienhardt</a:t>
            </a:r>
            <a:r>
              <a:rPr lang="en-IN" sz="1600" dirty="0" smtClean="0">
                <a:ea typeface="+mn-ea"/>
                <a:cs typeface="Arial" pitchFamily="34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IN" sz="1600" dirty="0" smtClean="0">
                <a:ea typeface="+mn-ea"/>
                <a:cs typeface="Arial" pitchFamily="34" charset="0"/>
              </a:rPr>
              <a:t>Dr</a:t>
            </a:r>
            <a:r>
              <a:rPr lang="en-IN" sz="1600" dirty="0">
                <a:ea typeface="+mn-ea"/>
                <a:cs typeface="Arial" pitchFamily="34" charset="0"/>
              </a:rPr>
              <a:t>. Peter Small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IN" sz="1600" dirty="0" err="1">
                <a:ea typeface="+mn-ea"/>
                <a:cs typeface="Arial" pitchFamily="34" charset="0"/>
              </a:rPr>
              <a:t>Dr.</a:t>
            </a:r>
            <a:r>
              <a:rPr lang="en-IN" sz="1600" dirty="0">
                <a:ea typeface="+mn-ea"/>
                <a:cs typeface="Arial" pitchFamily="34" charset="0"/>
              </a:rPr>
              <a:t> </a:t>
            </a:r>
            <a:r>
              <a:rPr lang="en-IN" sz="1600" dirty="0" err="1">
                <a:ea typeface="+mn-ea"/>
                <a:cs typeface="Arial" pitchFamily="34" charset="0"/>
              </a:rPr>
              <a:t>Lalita</a:t>
            </a:r>
            <a:r>
              <a:rPr lang="en-IN" sz="1600" dirty="0">
                <a:ea typeface="+mn-ea"/>
                <a:cs typeface="Arial" pitchFamily="34" charset="0"/>
              </a:rPr>
              <a:t> </a:t>
            </a:r>
            <a:r>
              <a:rPr lang="en-IN" sz="1600" dirty="0" err="1">
                <a:ea typeface="+mn-ea"/>
                <a:cs typeface="Arial" pitchFamily="34" charset="0"/>
              </a:rPr>
              <a:t>Ramakrishnhan</a:t>
            </a:r>
            <a:endParaRPr lang="en-IN" sz="1600" dirty="0">
              <a:ea typeface="+mn-ea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IN" sz="1600" dirty="0" err="1">
                <a:ea typeface="+mn-ea"/>
                <a:cs typeface="Arial" pitchFamily="34" charset="0"/>
              </a:rPr>
              <a:t>Dr.</a:t>
            </a:r>
            <a:r>
              <a:rPr lang="en-IN" sz="1600" dirty="0">
                <a:ea typeface="+mn-ea"/>
                <a:cs typeface="Arial" pitchFamily="34" charset="0"/>
              </a:rPr>
              <a:t> Salim </a:t>
            </a:r>
            <a:r>
              <a:rPr lang="en-IN" sz="1600" dirty="0" err="1">
                <a:ea typeface="+mn-ea"/>
                <a:cs typeface="Arial" pitchFamily="34" charset="0"/>
              </a:rPr>
              <a:t>Abdool</a:t>
            </a:r>
            <a:r>
              <a:rPr lang="en-IN" sz="1600" dirty="0">
                <a:ea typeface="+mn-ea"/>
                <a:cs typeface="Arial" pitchFamily="34" charset="0"/>
              </a:rPr>
              <a:t> </a:t>
            </a:r>
            <a:r>
              <a:rPr lang="en-IN" sz="1600" dirty="0" err="1" smtClean="0">
                <a:ea typeface="+mn-ea"/>
                <a:cs typeface="Arial" pitchFamily="34" charset="0"/>
              </a:rPr>
              <a:t>Karim</a:t>
            </a:r>
            <a:endParaRPr lang="en-IN" sz="1600" dirty="0">
              <a:solidFill>
                <a:srgbClr val="FF0000"/>
              </a:solidFill>
              <a:ea typeface="+mn-ea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IN" sz="1600" dirty="0" err="1">
                <a:ea typeface="+mn-ea"/>
                <a:cs typeface="Arial" pitchFamily="34" charset="0"/>
              </a:rPr>
              <a:t>Dr.</a:t>
            </a:r>
            <a:r>
              <a:rPr lang="en-IN" sz="1600" dirty="0">
                <a:ea typeface="+mn-ea"/>
                <a:cs typeface="Arial" pitchFamily="34" charset="0"/>
              </a:rPr>
              <a:t> Stefan H.E. </a:t>
            </a:r>
            <a:r>
              <a:rPr lang="en-IN" sz="1600" dirty="0" smtClean="0">
                <a:ea typeface="+mn-ea"/>
                <a:cs typeface="Arial" pitchFamily="34" charset="0"/>
              </a:rPr>
              <a:t>Kaufmann</a:t>
            </a:r>
            <a:endParaRPr lang="en-IN" sz="1600" dirty="0">
              <a:solidFill>
                <a:srgbClr val="FF0000"/>
              </a:solidFill>
              <a:ea typeface="+mn-ea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IN" sz="1600" dirty="0" smtClean="0">
                <a:ea typeface="+mn-ea"/>
                <a:cs typeface="Arial" pitchFamily="34" charset="0"/>
              </a:rPr>
              <a:t>Dr</a:t>
            </a:r>
            <a:r>
              <a:rPr lang="en-IN" sz="1600" dirty="0">
                <a:ea typeface="+mn-ea"/>
                <a:cs typeface="Arial" pitchFamily="34" charset="0"/>
              </a:rPr>
              <a:t>. </a:t>
            </a:r>
            <a:r>
              <a:rPr lang="en-IN" sz="1600" dirty="0" err="1">
                <a:ea typeface="+mn-ea"/>
                <a:cs typeface="Arial" pitchFamily="34" charset="0"/>
              </a:rPr>
              <a:t>Madhukar</a:t>
            </a:r>
            <a:r>
              <a:rPr lang="en-IN" sz="1600" dirty="0">
                <a:ea typeface="+mn-ea"/>
                <a:cs typeface="Arial" pitchFamily="34" charset="0"/>
              </a:rPr>
              <a:t> </a:t>
            </a:r>
            <a:r>
              <a:rPr lang="en-IN" sz="1600" dirty="0" err="1" smtClean="0">
                <a:ea typeface="+mn-ea"/>
                <a:cs typeface="Arial" pitchFamily="34" charset="0"/>
              </a:rPr>
              <a:t>Pai</a:t>
            </a:r>
            <a:endParaRPr lang="en-IN" sz="1600" dirty="0">
              <a:solidFill>
                <a:srgbClr val="FF0000"/>
              </a:solidFill>
              <a:ea typeface="+mn-ea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IN" sz="1600" dirty="0" smtClean="0">
                <a:ea typeface="+mn-ea"/>
                <a:cs typeface="Arial" pitchFamily="34" charset="0"/>
              </a:rPr>
              <a:t>Dr</a:t>
            </a:r>
            <a:r>
              <a:rPr lang="en-IN" sz="1600" dirty="0">
                <a:ea typeface="+mn-ea"/>
                <a:cs typeface="Arial" pitchFamily="34" charset="0"/>
              </a:rPr>
              <a:t>. Samir K. </a:t>
            </a:r>
            <a:r>
              <a:rPr lang="en-IN" sz="1600" dirty="0" err="1" smtClean="0">
                <a:ea typeface="+mn-ea"/>
                <a:cs typeface="Arial" pitchFamily="34" charset="0"/>
              </a:rPr>
              <a:t>Brahmachari</a:t>
            </a:r>
            <a:endParaRPr lang="en-IN" sz="1600" dirty="0">
              <a:ea typeface="+mn-ea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IN" sz="1600" dirty="0">
                <a:cs typeface="Arial" pitchFamily="34" charset="0"/>
              </a:rPr>
              <a:t>Dr. P R </a:t>
            </a:r>
            <a:r>
              <a:rPr lang="en-IN" sz="1600" dirty="0" smtClean="0">
                <a:cs typeface="Arial" pitchFamily="34" charset="0"/>
              </a:rPr>
              <a:t>Narayanan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IN" sz="1600" dirty="0">
                <a:cs typeface="Arial" pitchFamily="34" charset="0"/>
              </a:rPr>
              <a:t>Prof. K. </a:t>
            </a:r>
            <a:r>
              <a:rPr lang="en-IN" sz="1600" dirty="0" err="1">
                <a:cs typeface="Arial" pitchFamily="34" charset="0"/>
              </a:rPr>
              <a:t>Srinath</a:t>
            </a:r>
            <a:r>
              <a:rPr lang="en-IN" sz="1600" dirty="0">
                <a:cs typeface="Arial" pitchFamily="34" charset="0"/>
              </a:rPr>
              <a:t> </a:t>
            </a:r>
            <a:r>
              <a:rPr lang="en-IN" sz="1600" dirty="0" smtClean="0">
                <a:cs typeface="Arial" pitchFamily="34" charset="0"/>
              </a:rPr>
              <a:t>Reddy</a:t>
            </a:r>
            <a:endParaRPr lang="en-IN" sz="1600" dirty="0">
              <a:cs typeface="Arial" pitchFamily="34" charset="0"/>
            </a:endParaRPr>
          </a:p>
          <a:p>
            <a:pPr>
              <a:defRPr/>
            </a:pPr>
            <a:endParaRPr lang="en-IN" sz="1600" dirty="0">
              <a:ea typeface="+mn-ea"/>
              <a:cs typeface="Arial" pitchFamily="34" charset="0"/>
            </a:endParaRPr>
          </a:p>
        </p:txBody>
      </p:sp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533468780"/>
              </p:ext>
            </p:extLst>
          </p:nvPr>
        </p:nvGraphicFramePr>
        <p:xfrm>
          <a:off x="4704430" y="685800"/>
          <a:ext cx="398237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5" name="Bent-Up Arrow 24"/>
          <p:cNvSpPr/>
          <p:nvPr/>
        </p:nvSpPr>
        <p:spPr>
          <a:xfrm rot="5400000">
            <a:off x="669131" y="5088733"/>
            <a:ext cx="3062288" cy="476250"/>
          </a:xfrm>
          <a:prstGeom prst="bentUpArrow">
            <a:avLst/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15" name="TextBox 1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2060"/>
                </a:solidFill>
                <a:ea typeface="+mn-ea"/>
                <a:cs typeface="Arial" pitchFamily="34" charset="0"/>
              </a:rPr>
              <a:t>India TB Research </a:t>
            </a:r>
            <a:r>
              <a:rPr lang="en-US" sz="2000" b="1" dirty="0" smtClean="0">
                <a:solidFill>
                  <a:srgbClr val="002060"/>
                </a:solidFill>
                <a:ea typeface="+mn-ea"/>
                <a:cs typeface="Arial" pitchFamily="34" charset="0"/>
              </a:rPr>
              <a:t>Foundation: </a:t>
            </a:r>
            <a:r>
              <a:rPr lang="en-US" sz="2000" b="1" dirty="0" smtClean="0">
                <a:solidFill>
                  <a:srgbClr val="FF0000"/>
                </a:solidFill>
                <a:ea typeface="+mn-ea"/>
                <a:cs typeface="Arial" pitchFamily="34" charset="0"/>
              </a:rPr>
              <a:t>Progress on </a:t>
            </a:r>
            <a:r>
              <a:rPr lang="en-US" sz="2000" dirty="0" smtClean="0">
                <a:solidFill>
                  <a:srgbClr val="FF0000"/>
                </a:solidFill>
                <a:ea typeface="+mn-ea"/>
                <a:cs typeface="Arial" pitchFamily="34" charset="0"/>
              </a:rPr>
              <a:t>TB </a:t>
            </a:r>
            <a:r>
              <a:rPr lang="en-US" sz="2000" dirty="0">
                <a:solidFill>
                  <a:srgbClr val="FF0000"/>
                </a:solidFill>
                <a:ea typeface="+mn-ea"/>
                <a:cs typeface="Arial" pitchFamily="34" charset="0"/>
              </a:rPr>
              <a:t>Research Agenda </a:t>
            </a:r>
            <a:endParaRPr lang="en-US" sz="2000" dirty="0" smtClean="0">
              <a:solidFill>
                <a:srgbClr val="FF0000"/>
              </a:solidFill>
              <a:ea typeface="+mn-ea"/>
              <a:cs typeface="Arial" pitchFamily="34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rgbClr val="002060"/>
                </a:solidFill>
                <a:ea typeface="+mn-ea"/>
                <a:cs typeface="Arial" pitchFamily="34" charset="0"/>
              </a:rPr>
              <a:t> </a:t>
            </a:r>
            <a:endParaRPr lang="en-US" sz="2000" dirty="0">
              <a:solidFill>
                <a:srgbClr val="002060"/>
              </a:solidFill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13" grpId="0" animBg="1"/>
      <p:bldP spid="14" grpId="0" animBg="1"/>
      <p:bldP spid="17" grpId="0" animBg="1"/>
      <p:bldP spid="20" grpId="0" animBg="1"/>
      <p:bldGraphic spid="2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8323" y="0"/>
            <a:ext cx="8763000" cy="655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717368"/>
              </p:ext>
            </p:extLst>
          </p:nvPr>
        </p:nvGraphicFramePr>
        <p:xfrm>
          <a:off x="152399" y="558688"/>
          <a:ext cx="8678811" cy="3148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2086052"/>
                <a:gridCol w="5983159"/>
              </a:tblGrid>
              <a:tr h="2496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Area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</a:rPr>
                        <a:t>DIAGNOSTICS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6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Challenges/gaps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Activities Proposed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34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  <a:latin typeface="Gill Sans MT" pitchFamily="34" charset="0"/>
                        </a:rPr>
                        <a:t>1.</a:t>
                      </a:r>
                      <a:endParaRPr lang="en-US" sz="16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No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POC test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Development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&amp; validation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of new cost effective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POC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diagnostic tests/biomarkers including a non-sputum based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POC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00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  <a:latin typeface="Gill Sans MT" pitchFamily="34" charset="0"/>
                        </a:rPr>
                        <a:t>2.</a:t>
                      </a:r>
                      <a:endParaRPr lang="en-US" sz="16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No indigenous cost-effective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molecular diagnostics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aseline="0" dirty="0" err="1" smtClean="0">
                          <a:effectLst/>
                          <a:latin typeface="Gill Sans MT" pitchFamily="34" charset="0"/>
                        </a:rPr>
                        <a:t>TrueNatRif</a:t>
                      </a:r>
                      <a:r>
                        <a:rPr lang="en-IN" sz="1600" baseline="0" dirty="0" smtClean="0">
                          <a:effectLst/>
                          <a:latin typeface="Gill Sans MT" pitchFamily="34" charset="0"/>
                        </a:rPr>
                        <a:t> (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Molecular test</a:t>
                      </a:r>
                      <a:r>
                        <a:rPr lang="en-IN" sz="1600" baseline="0" dirty="0" smtClean="0">
                          <a:effectLst/>
                          <a:latin typeface="Gill Sans MT" pitchFamily="34" charset="0"/>
                        </a:rPr>
                        <a:t> ) validated: found </a:t>
                      </a:r>
                      <a:r>
                        <a:rPr lang="en-IN" sz="1600" baseline="0" dirty="0" smtClean="0">
                          <a:effectLst/>
                          <a:latin typeface="Gill Sans MT" pitchFamily="34" charset="0"/>
                        </a:rPr>
                        <a:t>to be at par with gene </a:t>
                      </a:r>
                      <a:r>
                        <a:rPr lang="en-IN" sz="1600" baseline="0" dirty="0" err="1" smtClean="0">
                          <a:effectLst/>
                          <a:latin typeface="Gill Sans MT" pitchFamily="34" charset="0"/>
                        </a:rPr>
                        <a:t>Xpert</a:t>
                      </a:r>
                      <a:r>
                        <a:rPr lang="en-IN" sz="1600" baseline="0" dirty="0" smtClean="0">
                          <a:effectLst/>
                          <a:latin typeface="Gill Sans MT" pitchFamily="34" charset="0"/>
                        </a:rPr>
                        <a:t>; Feasibility study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under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RNTCP </a:t>
                      </a:r>
                      <a:r>
                        <a:rPr lang="en-IN" sz="1600" dirty="0" err="1" smtClean="0">
                          <a:effectLst/>
                          <a:latin typeface="Gill Sans MT" pitchFamily="34" charset="0"/>
                        </a:rPr>
                        <a:t>ongoing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: 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Can replace smear at DMC level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26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  <a:latin typeface="Gill Sans MT" pitchFamily="34" charset="0"/>
                        </a:rPr>
                        <a:t>3.</a:t>
                      </a:r>
                      <a:endParaRPr lang="en-US" sz="16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EPTB/</a:t>
                      </a:r>
                      <a:r>
                        <a:rPr lang="en-US" sz="1600" dirty="0" err="1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Paediatric</a:t>
                      </a:r>
                      <a:r>
                        <a:rPr lang="en-US" sz="16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TB/latent TB </a:t>
                      </a:r>
                      <a:r>
                        <a:rPr lang="en-US" sz="16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diagnosis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0" algn="l"/>
                        </a:tabLst>
                      </a:pPr>
                      <a:r>
                        <a:rPr lang="en-IN" sz="1600" baseline="0" dirty="0" err="1" smtClean="0">
                          <a:effectLst/>
                          <a:latin typeface="Gill Sans MT" pitchFamily="34" charset="0"/>
                        </a:rPr>
                        <a:t>TrueNatRif</a:t>
                      </a:r>
                      <a:r>
                        <a:rPr lang="en-IN" sz="1600" baseline="0" dirty="0" smtClean="0">
                          <a:effectLst/>
                          <a:latin typeface="Gill Sans MT" pitchFamily="34" charset="0"/>
                        </a:rPr>
                        <a:t> 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to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be validated </a:t>
                      </a:r>
                      <a:r>
                        <a:rPr lang="en-IN" sz="1600" baseline="0" dirty="0" smtClean="0">
                          <a:effectLst/>
                          <a:latin typeface="Gill Sans MT" pitchFamily="34" charset="0"/>
                        </a:rPr>
                        <a:t>f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or </a:t>
                      </a:r>
                      <a:r>
                        <a:rPr lang="en-US" sz="160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EPTB and </a:t>
                      </a:r>
                      <a:r>
                        <a:rPr lang="en-US" sz="1600" dirty="0" err="1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Paediatric</a:t>
                      </a:r>
                      <a:r>
                        <a:rPr lang="en-US" sz="16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 TB diagnosis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96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4.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  <a:latin typeface="Gill Sans MT" pitchFamily="34" charset="0"/>
                        </a:rPr>
                        <a:t>Better Triage test</a:t>
                      </a:r>
                      <a:endParaRPr lang="en-US" sz="16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Strategies for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 using X-ray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technology, fixed or mobile,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with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computer assisted diagnosis (CAD)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:  To be evaluated for larger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scale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use in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India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873144"/>
              </p:ext>
            </p:extLst>
          </p:nvPr>
        </p:nvGraphicFramePr>
        <p:xfrm>
          <a:off x="98322" y="3886200"/>
          <a:ext cx="8763002" cy="2696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5646"/>
                <a:gridCol w="2786624"/>
                <a:gridCol w="5340732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Area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</a:rPr>
                        <a:t>VACCINES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Challenges/gaps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  <a:latin typeface="Gill Sans MT" pitchFamily="34" charset="0"/>
                        </a:rPr>
                        <a:t>Activities Proposed</a:t>
                      </a:r>
                      <a:endParaRPr lang="en-US" sz="16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1.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No effective vaccine ( for prevention of recurrence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 (POR) and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Prevention of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disease (POD)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0" algn="l"/>
                        </a:tabLs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Identified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vaccine in most advanced stage (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VPM1002,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M-72, ID-93,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 DAR-901, MIP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Vaccine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etc.)</a:t>
                      </a:r>
                      <a:endParaRPr lang="en-IN" sz="1600" dirty="0" smtClean="0">
                        <a:effectLst/>
                        <a:latin typeface="Gill Sans MT" pitchFamily="34" charset="0"/>
                      </a:endParaRPr>
                    </a:p>
                    <a:p>
                      <a:pPr algn="just">
                        <a:tabLst>
                          <a:tab pos="0" algn="l"/>
                        </a:tabLs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  <a:cs typeface="Times New Roman"/>
                        </a:rPr>
                        <a:t>Consortium proposes</a:t>
                      </a:r>
                      <a:r>
                        <a:rPr lang="en-IN" sz="1600" baseline="0" dirty="0" smtClean="0">
                          <a:effectLst/>
                          <a:latin typeface="Gill Sans MT" pitchFamily="34" charset="0"/>
                          <a:cs typeface="Times New Roman"/>
                        </a:rPr>
                        <a:t>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  <a:cs typeface="Times New Roman"/>
                        </a:rPr>
                        <a:t> trials for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  <a:cs typeface="Times New Roman"/>
                        </a:rPr>
                        <a:t>POD</a:t>
                      </a:r>
                      <a:endParaRPr lang="en-IN" sz="1600" dirty="0" smtClean="0">
                        <a:effectLst/>
                        <a:latin typeface="Gill Sans MT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2.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Need to promote Indigenous 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new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 Vaccine candidates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tabLst>
                          <a:tab pos="11430" algn="l"/>
                        </a:tabLs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Advancement of vaccine candidates in preclinical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stage: Vaccine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candidates being evaluated </a:t>
                      </a:r>
                      <a:endParaRPr lang="en-US" sz="1600" dirty="0">
                        <a:effectLst/>
                        <a:latin typeface="Gill Sans MT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  <a:latin typeface="Gill Sans MT" pitchFamily="34" charset="0"/>
                        </a:rPr>
                        <a:t>3.</a:t>
                      </a:r>
                      <a:endParaRPr lang="en-US" sz="16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Need for country</a:t>
                      </a:r>
                      <a:r>
                        <a:rPr lang="en-IN" sz="1600" baseline="0" dirty="0" smtClean="0">
                          <a:effectLst/>
                          <a:latin typeface="Gill Sans MT" pitchFamily="34" charset="0"/>
                        </a:rPr>
                        <a:t> specific SOPs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for </a:t>
                      </a: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carrying out trials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tabLst>
                          <a:tab pos="11430" algn="l"/>
                        </a:tabLs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International/national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collaborations to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strengthen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capacity </a:t>
                      </a: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for conducting vaccine</a:t>
                      </a:r>
                      <a:r>
                        <a:rPr lang="en-IN" sz="1600" baseline="0" dirty="0" smtClean="0">
                          <a:effectLst/>
                          <a:latin typeface="Gill Sans MT" pitchFamily="34" charset="0"/>
                        </a:rPr>
                        <a:t> trials </a:t>
                      </a:r>
                      <a:endParaRPr lang="en-US" sz="1600" dirty="0">
                        <a:effectLst/>
                        <a:latin typeface="Gill Sans MT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96961" y="10887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sz="2800" b="1" dirty="0" smtClean="0"/>
              <a:t>Gaps </a:t>
            </a:r>
            <a:r>
              <a:rPr lang="en-US" sz="2800" b="1" dirty="0" smtClean="0"/>
              <a:t>and </a:t>
            </a:r>
            <a:r>
              <a:rPr lang="en-US" sz="2800" b="1" dirty="0" smtClean="0"/>
              <a:t>Proposed Activities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22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868677"/>
              </p:ext>
            </p:extLst>
          </p:nvPr>
        </p:nvGraphicFramePr>
        <p:xfrm>
          <a:off x="152400" y="287485"/>
          <a:ext cx="8839200" cy="3724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2310493"/>
                <a:gridCol w="5919107"/>
              </a:tblGrid>
              <a:tr h="3221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Area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</a:rPr>
                        <a:t>THERAPEUTICS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Challenges/gaps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ill Sans MT" pitchFamily="34" charset="0"/>
                        </a:rPr>
                        <a:t>Activities Proposed</a:t>
                      </a:r>
                      <a:endParaRPr lang="en-US" sz="18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9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1.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Need for short 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&amp;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safe universal regimen 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11430" algn="l"/>
                        </a:tabLst>
                      </a:pP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Development of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new regimen for MDR/XDR/LTBI TB: 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  <a:cs typeface="Times New Roman"/>
                        </a:rPr>
                        <a:t>T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rial protocols being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drafted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85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  <a:latin typeface="Gill Sans MT" pitchFamily="34" charset="0"/>
                        </a:rPr>
                        <a:t>2.</a:t>
                      </a:r>
                      <a:endParaRPr lang="en-US" sz="16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Regimens with new drugs for DS,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MDR/XDRTB Therapy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 for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MDR contacts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New regimens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protocols (using </a:t>
                      </a:r>
                      <a:r>
                        <a:rPr lang="en-IN" sz="1800" dirty="0" err="1" smtClean="0">
                          <a:effectLst/>
                          <a:latin typeface="Gill Sans MT" pitchFamily="34" charset="0"/>
                        </a:rPr>
                        <a:t>Bedaquiline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/</a:t>
                      </a:r>
                      <a:r>
                        <a:rPr lang="en-IN" sz="1800" dirty="0" err="1" smtClean="0">
                          <a:effectLst/>
                          <a:latin typeface="Gill Sans MT" pitchFamily="34" charset="0"/>
                        </a:rPr>
                        <a:t>Delamanid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;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High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 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Dose 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rifampicin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) being drafted</a:t>
                      </a:r>
                      <a:endParaRPr lang="en-IN" sz="1800" dirty="0" smtClean="0">
                        <a:effectLst/>
                        <a:latin typeface="Gill Sans MT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Preventive 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therapy trials to protect contacts of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MDR-TB 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patients, both adult and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children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9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  <a:latin typeface="Gill Sans MT" pitchFamily="34" charset="0"/>
                        </a:rPr>
                        <a:t>3.</a:t>
                      </a:r>
                      <a:endParaRPr lang="en-US" sz="16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Gill Sans MT" pitchFamily="34" charset="0"/>
                        </a:rPr>
                        <a:t>Host directed Therapies</a:t>
                      </a:r>
                      <a:endParaRPr lang="en-US" sz="1800" dirty="0">
                        <a:latin typeface="Gill Sans MT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latin typeface="Gill Sans MT" pitchFamily="34" charset="0"/>
                        </a:rPr>
                        <a:t>Validation  of  Repurposed drugs </a:t>
                      </a:r>
                      <a:r>
                        <a:rPr lang="en-IN" sz="1800" dirty="0" smtClean="0">
                          <a:latin typeface="Gill Sans MT" pitchFamily="34" charset="0"/>
                        </a:rPr>
                        <a:t>(Verapamil/Metformin) as </a:t>
                      </a:r>
                      <a:r>
                        <a:rPr lang="en-IN" sz="1800" dirty="0">
                          <a:latin typeface="Gill Sans MT" pitchFamily="34" charset="0"/>
                        </a:rPr>
                        <a:t>an adjunct </a:t>
                      </a:r>
                      <a:r>
                        <a:rPr lang="en-IN" sz="1800" dirty="0" smtClean="0">
                          <a:latin typeface="Gill Sans MT" pitchFamily="34" charset="0"/>
                        </a:rPr>
                        <a:t>therapy s</a:t>
                      </a:r>
                      <a:endParaRPr lang="en-US" sz="1800" dirty="0">
                        <a:latin typeface="Gill Sans MT" pitchFamily="34" charset="0"/>
                      </a:endParaRPr>
                    </a:p>
                  </a:txBody>
                  <a:tcPr marL="68580" marR="68580" marT="0" marB="0"/>
                </a:tc>
              </a:tr>
              <a:tr h="646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ill Sans MT" pitchFamily="34" charset="0"/>
                        </a:rPr>
                        <a:t>4.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New Drug candidates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Evaluating promising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leads (</a:t>
                      </a:r>
                      <a:r>
                        <a:rPr lang="en-IN" sz="1800" dirty="0" err="1" smtClean="0">
                          <a:effectLst/>
                          <a:latin typeface="Gill Sans MT" pitchFamily="34" charset="0"/>
                        </a:rPr>
                        <a:t>Transitmycin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, Inhaled </a:t>
                      </a:r>
                      <a:r>
                        <a:rPr lang="en-IN" sz="1800" dirty="0" err="1" smtClean="0">
                          <a:effectLst/>
                          <a:latin typeface="Gill Sans MT" pitchFamily="34" charset="0"/>
                        </a:rPr>
                        <a:t>Rifabutin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)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154709"/>
              </p:ext>
            </p:extLst>
          </p:nvPr>
        </p:nvGraphicFramePr>
        <p:xfrm>
          <a:off x="152400" y="4345723"/>
          <a:ext cx="8763001" cy="2122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929"/>
                <a:gridCol w="2738438"/>
                <a:gridCol w="5398634"/>
              </a:tblGrid>
              <a:tr h="3024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Gill Sans MT" pitchFamily="34" charset="0"/>
                        </a:rPr>
                        <a:t>Area</a:t>
                      </a:r>
                      <a:endParaRPr lang="en-US" sz="16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CAPACITY</a:t>
                      </a:r>
                      <a:r>
                        <a:rPr lang="en-IN" sz="1600" baseline="0" dirty="0" smtClean="0"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 BUIDING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6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Challenges/gaps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ill Sans MT" pitchFamily="34" charset="0"/>
                        </a:rPr>
                        <a:t>Activities Proposed</a:t>
                      </a:r>
                      <a:endParaRPr lang="en-US" sz="18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61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1.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Need for country specific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SOPs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for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conducting clinical trials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in India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tabLst>
                          <a:tab pos="11430" algn="l"/>
                        </a:tabLst>
                      </a:pP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International &amp; national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collaborations to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strengthen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capacity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for conducting vaccine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 trials </a:t>
                      </a:r>
                      <a:endParaRPr lang="en-US" sz="1800" dirty="0">
                        <a:effectLst/>
                        <a:latin typeface="Gill Sans MT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2.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tabLst>
                          <a:tab pos="0" algn="l"/>
                        </a:tabLs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Very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 few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Clinical 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Trial sites</a:t>
                      </a:r>
                      <a:endParaRPr lang="en-US" sz="1800" dirty="0">
                        <a:effectLst/>
                        <a:latin typeface="Gill Sans MT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Capacity building of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multi-centric 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trial of international regulatory standards to be set up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39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912422"/>
              </p:ext>
            </p:extLst>
          </p:nvPr>
        </p:nvGraphicFramePr>
        <p:xfrm>
          <a:off x="152400" y="228600"/>
          <a:ext cx="8748252" cy="5847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00"/>
                <a:gridCol w="1676400"/>
                <a:gridCol w="6386052"/>
              </a:tblGrid>
              <a:tr h="1767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  <a:ea typeface="+mn-ea"/>
                          <a:cs typeface="+mn-cs"/>
                        </a:rPr>
                        <a:t>Area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</a:rPr>
                        <a:t>EPIDEMIOLOGY &amp; IMPLEMENTATION RESEARCH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67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Challenges/gaps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Activities Proposed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</a:tr>
              <a:tr h="612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1.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Non-Compliance by patients:  inadequate monitoring</a:t>
                      </a:r>
                      <a:r>
                        <a:rPr lang="en-US" sz="1800" baseline="0" dirty="0" smtClean="0">
                          <a:effectLst/>
                          <a:latin typeface="Gill Sans MT" pitchFamily="34" charset="0"/>
                          <a:cs typeface="Times New Roman"/>
                        </a:rPr>
                        <a:t>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mechanism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11430" algn="l"/>
                        </a:tabLst>
                      </a:pP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Enabling and promoting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Inter-</a:t>
                      </a:r>
                      <a:r>
                        <a:rPr lang="en-IN" sz="1800" dirty="0" err="1" smtClean="0">
                          <a:effectLst/>
                          <a:latin typeface="Gill Sans MT" pitchFamily="34" charset="0"/>
                        </a:rPr>
                        <a:t>sectoral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coordination to 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improve TB services and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treatment support for patients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. </a:t>
                      </a:r>
                      <a:endParaRPr lang="en-US" sz="1800" dirty="0">
                        <a:effectLst/>
                        <a:latin typeface="Gill Sans MT" pitchFamily="34" charset="0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11430" algn="l"/>
                        </a:tabLst>
                      </a:pPr>
                      <a:endParaRPr lang="en-IN" sz="1800" dirty="0" smtClean="0">
                        <a:effectLst/>
                        <a:latin typeface="Gill Sans MT" pitchFamily="34" charset="0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11430" algn="l"/>
                        </a:tabLs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National 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TB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Prevalence Survey  of India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to find out extent 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of the TB problem and identify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areas with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 the highest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burden.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</a:tr>
              <a:tr h="7409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ill Sans MT" pitchFamily="34" charset="0"/>
                        </a:rPr>
                        <a:t>2.</a:t>
                      </a:r>
                      <a:endParaRPr lang="en-US" sz="18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>
                  <a:txBody>
                    <a:bodyPr/>
                    <a:lstStyle/>
                    <a:p>
                      <a:pPr marL="0" marR="15875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800" dirty="0">
                          <a:effectLst/>
                          <a:latin typeface="Gill Sans MT" pitchFamily="34" charset="0"/>
                        </a:rPr>
                        <a:t>Lack of effective model for engaging Public-Private Partnerships</a:t>
                      </a:r>
                      <a:endParaRPr lang="en-US" sz="1800" dirty="0">
                        <a:effectLst/>
                        <a:latin typeface="Gill Sans MT" pitchFamily="34" charset="0"/>
                        <a:ea typeface="Arial"/>
                        <a:cs typeface="Times New Roman"/>
                      </a:endParaRPr>
                    </a:p>
                  </a:txBody>
                  <a:tcPr marL="64330" marR="6433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Concept proposals through LOI 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for effective,  low-cost model for evaluation,  validation under RNTCP</a:t>
                      </a:r>
                      <a:endParaRPr lang="en-IN" sz="1800" baseline="0" dirty="0" smtClean="0">
                        <a:effectLst/>
                        <a:latin typeface="Gill Sans MT" pitchFamily="34" charset="0"/>
                      </a:endParaRPr>
                    </a:p>
                  </a:txBody>
                  <a:tcPr marL="64330" marR="64330" marT="0" marB="0"/>
                </a:tc>
              </a:tr>
              <a:tr h="883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ill Sans MT" pitchFamily="34" charset="0"/>
                        </a:rPr>
                        <a:t>3.</a:t>
                      </a:r>
                      <a:endParaRPr lang="en-US" sz="180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New cost effective 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Models of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case finding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Protocols for Active </a:t>
                      </a:r>
                      <a:r>
                        <a:rPr lang="en-IN" sz="1800" dirty="0">
                          <a:effectLst/>
                          <a:latin typeface="Gill Sans MT" pitchFamily="34" charset="0"/>
                        </a:rPr>
                        <a:t>case finding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in Hospital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and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Congregate </a:t>
                      </a:r>
                      <a:r>
                        <a:rPr lang="en-IN" sz="1800" dirty="0" smtClean="0">
                          <a:effectLst/>
                          <a:latin typeface="Gill Sans MT" pitchFamily="34" charset="0"/>
                        </a:rPr>
                        <a:t>settings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 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using new algorithm </a:t>
                      </a:r>
                      <a:r>
                        <a:rPr lang="en-IN" sz="1800" baseline="0" dirty="0" smtClean="0">
                          <a:effectLst/>
                          <a:latin typeface="Gill Sans MT" pitchFamily="34" charset="0"/>
                        </a:rPr>
                        <a:t>being finalized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</a:tr>
              <a:tr h="8838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4.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Development </a:t>
                      </a:r>
                      <a:r>
                        <a:rPr lang="en-US" sz="18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of </a:t>
                      </a:r>
                      <a:r>
                        <a:rPr lang="en-US" sz="180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ICT based interventions</a:t>
                      </a:r>
                      <a:endParaRPr lang="en-US" sz="1800" dirty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A workshop being</a:t>
                      </a:r>
                      <a:r>
                        <a:rPr lang="en-US" sz="18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planned with technology </a:t>
                      </a:r>
                      <a:r>
                        <a:rPr lang="en-US" sz="180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experts and </a:t>
                      </a:r>
                      <a:r>
                        <a:rPr lang="en-US" sz="18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health </a:t>
                      </a:r>
                      <a:r>
                        <a:rPr lang="en-US" sz="18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experts, researchers and </a:t>
                      </a:r>
                      <a:r>
                        <a:rPr lang="en-US" sz="1800" baseline="0" dirty="0" err="1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programme</a:t>
                      </a:r>
                      <a:r>
                        <a:rPr lang="en-US" sz="18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managers to discuss </a:t>
                      </a:r>
                      <a:r>
                        <a:rPr lang="en-US" sz="1800" baseline="0" dirty="0" smtClean="0">
                          <a:effectLst/>
                          <a:latin typeface="Gill Sans MT" pitchFamily="34" charset="0"/>
                          <a:ea typeface="Times New Roman"/>
                          <a:cs typeface="Times New Roman"/>
                        </a:rPr>
                        <a:t>ICT-based interventions</a:t>
                      </a:r>
                      <a:endParaRPr lang="en-US" sz="1800" dirty="0" smtClean="0">
                        <a:effectLst/>
                        <a:latin typeface="Gill Sans MT" pitchFamily="34" charset="0"/>
                        <a:ea typeface="Times New Roman"/>
                        <a:cs typeface="Times New Roman"/>
                      </a:endParaRPr>
                    </a:p>
                  </a:txBody>
                  <a:tcPr marL="64330" marR="643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590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78605003"/>
              </p:ext>
            </p:extLst>
          </p:nvPr>
        </p:nvGraphicFramePr>
        <p:xfrm>
          <a:off x="0" y="685800"/>
          <a:ext cx="44958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0" y="6019800"/>
            <a:ext cx="370205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  <a:ea typeface="+mn-ea"/>
                <a:cs typeface="Arial" pitchFamily="34" charset="0"/>
              </a:rPr>
              <a:t>Target:</a:t>
            </a:r>
            <a:r>
              <a:rPr lang="en-US" dirty="0">
                <a:solidFill>
                  <a:srgbClr val="FF0000"/>
                </a:solidFill>
                <a:ea typeface="+mn-ea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ea typeface="+mn-ea"/>
                <a:cs typeface="Arial" pitchFamily="34" charset="0"/>
              </a:rPr>
              <a:t>To initiate 2-3 trials by </a:t>
            </a:r>
            <a:br>
              <a:rPr lang="en-US" dirty="0" smtClean="0">
                <a:solidFill>
                  <a:srgbClr val="002060"/>
                </a:solidFill>
                <a:ea typeface="+mn-ea"/>
                <a:cs typeface="Arial" pitchFamily="34" charset="0"/>
              </a:rPr>
            </a:br>
            <a:r>
              <a:rPr lang="en-US" dirty="0" smtClean="0">
                <a:solidFill>
                  <a:srgbClr val="002060"/>
                </a:solidFill>
                <a:ea typeface="+mn-ea"/>
                <a:cs typeface="Arial" pitchFamily="34" charset="0"/>
              </a:rPr>
              <a:t>Q42017</a:t>
            </a:r>
            <a:endParaRPr lang="en-US" dirty="0">
              <a:solidFill>
                <a:srgbClr val="002060"/>
              </a:solidFill>
              <a:ea typeface="+mn-ea"/>
              <a:cs typeface="Arial" pitchFamily="34" charset="0"/>
            </a:endParaRPr>
          </a:p>
        </p:txBody>
      </p:sp>
      <p:sp>
        <p:nvSpPr>
          <p:cNvPr id="9220" name="Title 1"/>
          <p:cNvSpPr txBox="1">
            <a:spLocks/>
          </p:cNvSpPr>
          <p:nvPr/>
        </p:nvSpPr>
        <p:spPr bwMode="auto">
          <a:xfrm>
            <a:off x="304800" y="107950"/>
            <a:ext cx="8229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en-US" sz="280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09538" y="533400"/>
            <a:ext cx="8926512" cy="0"/>
          </a:xfrm>
          <a:prstGeom prst="line">
            <a:avLst/>
          </a:prstGeom>
          <a:ln w="15875">
            <a:solidFill>
              <a:srgbClr val="33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901757613"/>
              </p:ext>
            </p:extLst>
          </p:nvPr>
        </p:nvGraphicFramePr>
        <p:xfrm>
          <a:off x="4419600" y="685800"/>
          <a:ext cx="4724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0"/>
            <a:ext cx="9144000" cy="4619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002060"/>
                </a:solidFill>
                <a:ea typeface="+mn-ea"/>
                <a:cs typeface="Arial" pitchFamily="34" charset="0"/>
              </a:rPr>
              <a:t>ITRC: </a:t>
            </a:r>
            <a:r>
              <a:rPr lang="en-US" sz="2400" b="1" dirty="0">
                <a:solidFill>
                  <a:srgbClr val="FF0000"/>
                </a:solidFill>
                <a:ea typeface="+mn-ea"/>
                <a:cs typeface="Arial" pitchFamily="34" charset="0"/>
              </a:rPr>
              <a:t>TB Research </a:t>
            </a:r>
            <a:r>
              <a:rPr lang="en-US" sz="2400" b="1" dirty="0" smtClean="0">
                <a:solidFill>
                  <a:srgbClr val="FF0000"/>
                </a:solidFill>
                <a:ea typeface="+mn-ea"/>
                <a:cs typeface="Arial" pitchFamily="34" charset="0"/>
              </a:rPr>
              <a:t>Agenda – Progress So Far </a:t>
            </a:r>
            <a:endParaRPr lang="en-IN" sz="2400" b="1" dirty="0">
              <a:solidFill>
                <a:srgbClr val="FF0000"/>
              </a:solidFill>
              <a:ea typeface="+mn-ea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7400" y="610618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1400" b="1" dirty="0" smtClean="0">
                <a:solidFill>
                  <a:srgbClr val="000099"/>
                </a:solidFill>
              </a:rPr>
              <a:t>Establishment of Central</a:t>
            </a:r>
            <a:r>
              <a:rPr lang="en-US" altLang="en-US" sz="1400" dirty="0" smtClean="0">
                <a:solidFill>
                  <a:srgbClr val="000099"/>
                </a:solidFill>
              </a:rPr>
              <a:t> </a:t>
            </a:r>
            <a:r>
              <a:rPr lang="en-US" altLang="en-US" sz="1400" b="1" dirty="0" smtClean="0">
                <a:solidFill>
                  <a:srgbClr val="000099"/>
                </a:solidFill>
              </a:rPr>
              <a:t>Data  Management  Unit initiated at ICMR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15208136"/>
              </p:ext>
            </p:extLst>
          </p:nvPr>
        </p:nvGraphicFramePr>
        <p:xfrm>
          <a:off x="990600" y="457200"/>
          <a:ext cx="7315200" cy="3089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396240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</a:t>
            </a:r>
            <a:r>
              <a:rPr lang="en-US" sz="4800" dirty="0" smtClean="0"/>
              <a:t>Thank You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6489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23120</TotalTime>
  <Words>1002</Words>
  <Application>Microsoft Office PowerPoint</Application>
  <PresentationFormat>On-screen Show (4:3)</PresentationFormat>
  <Paragraphs>173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Extramural projects as Coordinator</dc:title>
  <dc:creator>dell1</dc:creator>
  <cp:lastModifiedBy>manjula</cp:lastModifiedBy>
  <cp:revision>476</cp:revision>
  <cp:lastPrinted>2017-05-30T04:10:12Z</cp:lastPrinted>
  <dcterms:created xsi:type="dcterms:W3CDTF">2017-04-12T12:11:58Z</dcterms:created>
  <dcterms:modified xsi:type="dcterms:W3CDTF">2017-05-30T09:10:32Z</dcterms:modified>
</cp:coreProperties>
</file>