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63" r:id="rId3"/>
    <p:sldId id="264" r:id="rId4"/>
    <p:sldId id="258" r:id="rId5"/>
    <p:sldId id="257" r:id="rId6"/>
    <p:sldId id="260" r:id="rId7"/>
    <p:sldId id="261" r:id="rId8"/>
    <p:sldId id="259" r:id="rId9"/>
    <p:sldId id="262" r:id="rId10"/>
    <p:sldId id="269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9" d="100"/>
          <a:sy n="49" d="100"/>
        </p:scale>
        <p:origin x="131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May 26,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May 26, 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May 26,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May 26,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mike.frick@treatementactiongroup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8034" y="545432"/>
            <a:ext cx="5607133" cy="4571999"/>
          </a:xfrm>
          <a:solidFill>
            <a:srgbClr val="FF0000"/>
          </a:solidFill>
        </p:spPr>
        <p:txBody>
          <a:bodyPr/>
          <a:lstStyle/>
          <a:p>
            <a:pPr algn="r">
              <a:lnSpc>
                <a:spcPct val="130000"/>
              </a:lnSpc>
            </a:pPr>
            <a:r>
              <a:rPr lang="en-US" sz="6200" dirty="0">
                <a:solidFill>
                  <a:schemeClr val="bg1"/>
                </a:solidFill>
              </a:rPr>
              <a:t>Funding  for TB  Research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964" y="5665239"/>
            <a:ext cx="3824496" cy="9144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Mike  Watson  Frick</a:t>
            </a:r>
          </a:p>
          <a:p>
            <a:r>
              <a:rPr lang="en-US" dirty="0">
                <a:solidFill>
                  <a:srgbClr val="FF0000"/>
                </a:solidFill>
              </a:rPr>
              <a:t>Senior Project Officer</a:t>
            </a:r>
          </a:p>
          <a:p>
            <a:r>
              <a:rPr lang="en-US" dirty="0">
                <a:solidFill>
                  <a:srgbClr val="FF0000"/>
                </a:solidFill>
              </a:rPr>
              <a:t>Treatment Action Group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960" y="162083"/>
            <a:ext cx="2967220" cy="5503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Rand</a:t>
            </a:r>
          </a:p>
          <a:p>
            <a:endParaRPr lang="en-US" sz="1200" i="1" dirty="0"/>
          </a:p>
          <a:p>
            <a:r>
              <a:rPr lang="en-US" sz="3600" i="1" dirty="0">
                <a:solidFill>
                  <a:srgbClr val="404040"/>
                </a:solidFill>
              </a:rPr>
              <a:t>Real</a:t>
            </a:r>
          </a:p>
          <a:p>
            <a:endParaRPr lang="en-US" sz="1200" i="1" dirty="0">
              <a:solidFill>
                <a:srgbClr val="404040"/>
              </a:solidFill>
            </a:endParaRPr>
          </a:p>
          <a:p>
            <a:r>
              <a:rPr lang="en-US" sz="3600" i="1" dirty="0" err="1">
                <a:solidFill>
                  <a:srgbClr val="404040"/>
                </a:solidFill>
              </a:rPr>
              <a:t>Renminbi</a:t>
            </a:r>
            <a:endParaRPr lang="en-US" sz="3600" i="1" dirty="0">
              <a:solidFill>
                <a:srgbClr val="404040"/>
              </a:solidFill>
            </a:endParaRPr>
          </a:p>
          <a:p>
            <a:endParaRPr lang="en-US" sz="1200" i="1" dirty="0">
              <a:solidFill>
                <a:srgbClr val="404040"/>
              </a:solidFill>
            </a:endParaRPr>
          </a:p>
          <a:p>
            <a:r>
              <a:rPr lang="en-US" sz="3600" i="1" dirty="0">
                <a:solidFill>
                  <a:srgbClr val="404040"/>
                </a:solidFill>
              </a:rPr>
              <a:t>Rubles</a:t>
            </a:r>
          </a:p>
          <a:p>
            <a:endParaRPr lang="en-US" sz="1200" i="1" dirty="0">
              <a:solidFill>
                <a:srgbClr val="404040"/>
              </a:solidFill>
            </a:endParaRPr>
          </a:p>
          <a:p>
            <a:r>
              <a:rPr lang="en-US" sz="3600" i="1" dirty="0">
                <a:solidFill>
                  <a:srgbClr val="404040"/>
                </a:solidFill>
              </a:rPr>
              <a:t>Rupees</a:t>
            </a:r>
          </a:p>
          <a:p>
            <a:endParaRPr lang="en-US" sz="1200" i="1" dirty="0">
              <a:solidFill>
                <a:srgbClr val="404040"/>
              </a:solidFill>
              <a:latin typeface="Arial Body"/>
              <a:cs typeface="Arial Body"/>
            </a:endParaRPr>
          </a:p>
          <a:p>
            <a:r>
              <a:rPr lang="en-US" sz="2800" i="1" dirty="0">
                <a:solidFill>
                  <a:srgbClr val="404040"/>
                </a:solidFill>
                <a:latin typeface="Arial Body"/>
                <a:cs typeface="Arial Body"/>
              </a:rPr>
              <a:t>For </a:t>
            </a:r>
            <a:r>
              <a:rPr lang="en-US" sz="2800" i="1" dirty="0" err="1">
                <a:solidFill>
                  <a:srgbClr val="404040"/>
                </a:solidFill>
                <a:latin typeface="Arial Body"/>
                <a:cs typeface="Arial Body"/>
              </a:rPr>
              <a:t>tb</a:t>
            </a:r>
            <a:r>
              <a:rPr lang="en-US" sz="2800" i="1" dirty="0">
                <a:solidFill>
                  <a:srgbClr val="404040"/>
                </a:solidFill>
                <a:latin typeface="Arial Body"/>
                <a:cs typeface="Arial Body"/>
              </a:rPr>
              <a:t> R&amp;D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90" y="5253819"/>
            <a:ext cx="1522014" cy="1505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409" b="7275"/>
          <a:stretch/>
        </p:blipFill>
        <p:spPr>
          <a:xfrm>
            <a:off x="7089916" y="5253819"/>
            <a:ext cx="1705251" cy="15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0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882" y="392973"/>
            <a:ext cx="7171204" cy="1371600"/>
          </a:xfrm>
        </p:spPr>
        <p:txBody>
          <a:bodyPr anchor="ctr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ody"/>
                <a:cs typeface="Arial Body"/>
              </a:rPr>
              <a:t>The result: Funding for TB R&amp;D is… </a:t>
            </a:r>
            <a:br>
              <a:rPr lang="en-US" sz="2800" dirty="0">
                <a:solidFill>
                  <a:srgbClr val="FF0000"/>
                </a:solidFill>
                <a:latin typeface="Arial Body"/>
                <a:cs typeface="Arial Body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dy"/>
                <a:cs typeface="Arial Body"/>
              </a:rPr>
              <a:t>1) inadequate measured against the ambitions of the SDGs and End TB Strategy 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dy"/>
                <a:cs typeface="Arial Body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dy"/>
                <a:cs typeface="Arial Body"/>
              </a:rPr>
              <a:t>2) incommensurate with the global burden of TB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086253"/>
              </p:ext>
            </p:extLst>
          </p:nvPr>
        </p:nvGraphicFramePr>
        <p:xfrm>
          <a:off x="688882" y="3507154"/>
          <a:ext cx="4385399" cy="2747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877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TB R&amp;D Funding per TB </a:t>
                      </a:r>
                      <a:r>
                        <a:rPr lang="en-US" sz="2000" baseline="0" dirty="0"/>
                        <a:t> DALY and Fatal Case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222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="1" dirty="0"/>
                        <a:t>2010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="1" dirty="0"/>
                        <a:t>2015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222">
                <a:tc>
                  <a:txBody>
                    <a:bodyPr/>
                    <a:lstStyle/>
                    <a:p>
                      <a:r>
                        <a:rPr lang="en-US" sz="1700" dirty="0"/>
                        <a:t>R&amp;D $ / DALY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$12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$12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222">
                <a:tc>
                  <a:txBody>
                    <a:bodyPr/>
                    <a:lstStyle/>
                    <a:p>
                      <a:r>
                        <a:rPr lang="en-US" sz="1700" dirty="0"/>
                        <a:t>R&amp;D $ / Fatal Case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$475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$469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75765" y="2087389"/>
            <a:ext cx="72730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TB is responsible for nearly 2% of disability-adjusted life-years (DALYs) and 2% of deaths globally, but only receives 0.25% of the estimated $265 billion spent on medical research annually.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4923" y="3380155"/>
            <a:ext cx="35169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“There has been a tendency over the years to take R&amp;D for granted, as though the medicines and diagnostics somehow miraculously appear when necessary. But in truth, ignoring R&amp;D is disastrous when combatting an infectious disease like TB. We’ve learned in HIV that R&amp;D, once unleashed, has saved millions of lives. The same can and must be true of TB.”</a:t>
            </a:r>
          </a:p>
          <a:p>
            <a:r>
              <a:rPr lang="en-US" sz="1650" dirty="0">
                <a:solidFill>
                  <a:srgbClr val="0070C0"/>
                </a:solidFill>
              </a:rPr>
              <a:t>—Stephen Lewis</a:t>
            </a:r>
          </a:p>
        </p:txBody>
      </p:sp>
    </p:spTree>
    <p:extLst>
      <p:ext uri="{BB962C8B-B14F-4D97-AF65-F5344CB8AC3E}">
        <p14:creationId xmlns:p14="http://schemas.microsoft.com/office/powerpoint/2010/main" val="190311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84" y="152718"/>
            <a:ext cx="8208241" cy="1371600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ody"/>
                <a:cs typeface="Arial Body"/>
              </a:rPr>
              <a:t>How can Governments Support TB R&amp;D? </a:t>
            </a:r>
            <a:br>
              <a:rPr lang="en-US" sz="2800" dirty="0">
                <a:solidFill>
                  <a:srgbClr val="FF0000"/>
                </a:solidFill>
                <a:latin typeface="Arial Body"/>
                <a:cs typeface="Arial Body"/>
              </a:rPr>
            </a:b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dy"/>
                <a:cs typeface="Arial Body"/>
              </a:rPr>
              <a:t>There are Many points of Entry and reasons to 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8105526" cy="505002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1900" b="0" dirty="0"/>
              <a:t>In 2015, it only took $10 million to be a top 10 funder of TB research. Investment in a flagship TB research program, or a grants program earmarked for TB within a larger science funding envelope, could make a meaningful difference for the field. </a:t>
            </a:r>
          </a:p>
          <a:p>
            <a:pPr marL="342900" indent="-342900">
              <a:buFont typeface="Arial"/>
              <a:buChar char="•"/>
            </a:pPr>
            <a:r>
              <a:rPr lang="en-US" sz="1900" b="0" i="1" dirty="0"/>
              <a:t>Public money is like yeast, it makes the dough rise. </a:t>
            </a:r>
            <a:r>
              <a:rPr lang="en-US" sz="1900" b="0" dirty="0"/>
              <a:t>Public investments often attract co-funding from other sectors. </a:t>
            </a:r>
          </a:p>
          <a:p>
            <a:pPr marL="342900" indent="-342900">
              <a:buFont typeface="Arial"/>
              <a:buChar char="•"/>
            </a:pPr>
            <a:r>
              <a:rPr lang="en-US" sz="1900" b="0" dirty="0"/>
              <a:t>The TB community has started to organize collaborative research platforms (e.g., the </a:t>
            </a:r>
            <a:r>
              <a:rPr lang="en-US" sz="1900" dirty="0">
                <a:solidFill>
                  <a:srgbClr val="FF0000"/>
                </a:solidFill>
              </a:rPr>
              <a:t>3P Project</a:t>
            </a:r>
            <a:r>
              <a:rPr lang="en-US" sz="1900" b="0" dirty="0"/>
              <a:t>) that provide opportunities to invest in joint initiatives, pool resources, and leverage money across sectors. </a:t>
            </a:r>
          </a:p>
          <a:p>
            <a:pPr marL="342900" indent="-342900">
              <a:buFont typeface="Arial"/>
              <a:buChar char="•"/>
            </a:pPr>
            <a:r>
              <a:rPr lang="en-US" sz="1900" b="0" dirty="0"/>
              <a:t>Despite limited investment, TB R&amp;D is a good investment. Investments made over the last 10 years have yielded high returns: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1700" dirty="0"/>
              <a:t>New drugs to treat MDR-TB (bedaquiline, delamanid)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1700" dirty="0"/>
              <a:t>Shorter preventive therapy (3HP)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1700" dirty="0"/>
              <a:t>Improved diagnostics (</a:t>
            </a:r>
            <a:r>
              <a:rPr lang="en-US" sz="1700" dirty="0" err="1"/>
              <a:t>GeneXpert</a:t>
            </a:r>
            <a:r>
              <a:rPr lang="en-US" sz="1700" dirty="0"/>
              <a:t>, TB LAM)</a:t>
            </a:r>
            <a:endParaRPr lang="en-US" sz="1700" b="0" dirty="0"/>
          </a:p>
          <a:p>
            <a:pPr marL="800100" lvl="1" indent="-342900">
              <a:buFont typeface="Wingdings" charset="2"/>
              <a:buChar char="Ø"/>
            </a:pPr>
            <a:r>
              <a:rPr lang="en-US" sz="1700" dirty="0"/>
              <a:t>First efficacy trial of a TB vaccine in 60 years (MVA85A)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1700" dirty="0"/>
              <a:t>A true paradigm shift in understandings of the basic biology of TB</a:t>
            </a:r>
            <a:endParaRPr lang="en-US" sz="1700" b="0" dirty="0"/>
          </a:p>
          <a:p>
            <a:pPr marL="342900" indent="-342900">
              <a:buFont typeface="Arial"/>
              <a:buChar char="•"/>
            </a:pPr>
            <a:endParaRPr lang="en-US" sz="1900" b="0" dirty="0"/>
          </a:p>
        </p:txBody>
      </p:sp>
    </p:spTree>
    <p:extLst>
      <p:ext uri="{BB962C8B-B14F-4D97-AF65-F5344CB8AC3E}">
        <p14:creationId xmlns:p14="http://schemas.microsoft.com/office/powerpoint/2010/main" val="222009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69" y="36678"/>
            <a:ext cx="7620000" cy="1371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Arial Body"/>
                <a:cs typeface="Arial Body"/>
              </a:rPr>
              <a:t>The costs of Research are nothing compared to the costs of inaction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1791"/>
            <a:ext cx="8170889" cy="4373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/>
              <a:t>According to the Stop TB Partnership, a 5-year delay in funding R&amp;D at the targeted level of $9 billion between 2016 and 2020 could result in an additional: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1800" b="0" dirty="0"/>
              <a:t>8.4 million TB cases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1800" b="0" dirty="0"/>
              <a:t>1.4 million TB deaths 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1800" b="0" dirty="0"/>
              <a:t>$5.3 billion in treatment costs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1800" b="0" dirty="0"/>
              <a:t>$181 billion in lost productivity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Let the past be our guide: the MDR-TB outbreak in New York City in the early 1990s cost over $1 billion to control. 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In 2015 dollars, that’s &gt;$1.8 billion, or more than what the world spent on TB research in the last three years combined. </a:t>
            </a:r>
          </a:p>
          <a:p>
            <a:endParaRPr lang="en-US" b="0" dirty="0"/>
          </a:p>
        </p:txBody>
      </p:sp>
      <p:sp>
        <p:nvSpPr>
          <p:cNvPr id="5" name="Rectangle 4"/>
          <p:cNvSpPr/>
          <p:nvPr/>
        </p:nvSpPr>
        <p:spPr>
          <a:xfrm>
            <a:off x="1033191" y="6005020"/>
            <a:ext cx="6818314" cy="707886"/>
          </a:xfrm>
          <a:prstGeom prst="rect">
            <a:avLst/>
          </a:prstGeom>
          <a:solidFill>
            <a:srgbClr val="DCE2E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Given the scale of these costs, the least expensive option for governments is to act!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9050" y="1161879"/>
            <a:ext cx="7507919" cy="605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70C0"/>
                </a:solidFill>
              </a:rPr>
              <a:t>“There can be no end to TB without an end to political indifference in this R&amp;D agenda.” </a:t>
            </a:r>
            <a:r>
              <a:rPr lang="en-US" sz="1800" b="0" dirty="0"/>
              <a:t>—Lynette </a:t>
            </a:r>
            <a:r>
              <a:rPr lang="en-US" sz="1800" b="0" dirty="0" err="1"/>
              <a:t>Mabote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9601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325" y="396429"/>
            <a:ext cx="5791200" cy="1371600"/>
          </a:xfrm>
        </p:spPr>
        <p:txBody>
          <a:bodyPr anchor="ctr">
            <a:normAutofit/>
          </a:bodyPr>
          <a:lstStyle/>
          <a:p>
            <a:r>
              <a:rPr lang="en-US" sz="4600" dirty="0">
                <a:solidFill>
                  <a:srgbClr val="FF0000"/>
                </a:solidFill>
              </a:rPr>
              <a:t>Thank </a:t>
            </a:r>
            <a:r>
              <a:rPr lang="en-US" sz="4600" dirty="0" err="1">
                <a:solidFill>
                  <a:srgbClr val="FF0000"/>
                </a:solidFill>
              </a:rPr>
              <a:t>yoU</a:t>
            </a:r>
            <a:r>
              <a:rPr lang="en-US" sz="4600" dirty="0">
                <a:solidFill>
                  <a:srgbClr val="FF0000"/>
                </a:solidFill>
              </a:rPr>
              <a:t>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990"/>
            <a:ext cx="4133571" cy="4373563"/>
          </a:xfrm>
        </p:spPr>
        <p:txBody>
          <a:bodyPr>
            <a:normAutofit/>
          </a:bodyPr>
          <a:lstStyle/>
          <a:p>
            <a:r>
              <a:rPr lang="en-US" sz="1600" dirty="0"/>
              <a:t>Questions?</a:t>
            </a:r>
          </a:p>
          <a:p>
            <a:r>
              <a:rPr lang="en-US" sz="1600" dirty="0">
                <a:hlinkClick r:id="rId2"/>
              </a:rPr>
              <a:t>mike.frick@treatementactiongroup.org</a:t>
            </a:r>
            <a:r>
              <a:rPr lang="en-US" sz="1600" dirty="0"/>
              <a:t> </a:t>
            </a:r>
          </a:p>
          <a:p>
            <a:r>
              <a:rPr lang="en-US" sz="1600" dirty="0"/>
              <a:t>@</a:t>
            </a:r>
            <a:r>
              <a:rPr lang="en-US" sz="1600" dirty="0" err="1"/>
              <a:t>mwfrick</a:t>
            </a:r>
            <a:r>
              <a:rPr lang="en-US" sz="16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46" y="396429"/>
            <a:ext cx="3989334" cy="6175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771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818" y="78006"/>
            <a:ext cx="8394997" cy="137160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ody"/>
                <a:cs typeface="Arial Body"/>
              </a:rPr>
              <a:t>TB Sits at the Heart of the SDGs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43219"/>
            <a:ext cx="4853355" cy="43553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64837" y="3259157"/>
            <a:ext cx="1643445" cy="160623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TB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5755" y="2288740"/>
            <a:ext cx="3659685" cy="28007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SDG 3: Good Health &amp; Wellbeing</a:t>
            </a:r>
          </a:p>
          <a:p>
            <a:r>
              <a:rPr lang="en-US" sz="1600" i="1" dirty="0"/>
              <a:t>TB is implicated by many of the targets and indicators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Reduce maternal mortality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End preventable newborn + child deaths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End epidemics of AIDS, TB, malaria, NTDs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Achieve universal health coverage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Support R&amp;D of new medicines + vaccines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05755" y="1486962"/>
            <a:ext cx="365034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SDG 1: End Poverty in All its Forms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996417" y="5492286"/>
            <a:ext cx="3659685" cy="58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SDG 10: Reduce Inequalities within and among Countries</a:t>
            </a:r>
            <a:endParaRPr lang="en-US" sz="16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960069" y="1615570"/>
            <a:ext cx="0" cy="457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50731" y="1634248"/>
            <a:ext cx="187689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64640" y="2456842"/>
            <a:ext cx="0" cy="3353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155302" y="2466181"/>
            <a:ext cx="662981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876890" y="5929981"/>
            <a:ext cx="0" cy="59766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858214" y="6527649"/>
            <a:ext cx="326821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117091" y="6172784"/>
            <a:ext cx="0" cy="35486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30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08" y="12633"/>
            <a:ext cx="7863791" cy="1371600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ody"/>
                <a:cs typeface="Arial Body"/>
              </a:rPr>
              <a:t>Research sits at the heart of the </a:t>
            </a:r>
            <a:br>
              <a:rPr lang="en-US" sz="2800" dirty="0">
                <a:solidFill>
                  <a:srgbClr val="FF0000"/>
                </a:solidFill>
                <a:latin typeface="Arial Body"/>
                <a:cs typeface="Arial Body"/>
              </a:rPr>
            </a:br>
            <a:r>
              <a:rPr lang="en-US" sz="2800" b="1" dirty="0">
                <a:solidFill>
                  <a:srgbClr val="FF0000"/>
                </a:solidFill>
                <a:latin typeface="Arial Body"/>
                <a:cs typeface="Arial Body"/>
              </a:rPr>
              <a:t>End TB Strategy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0998" y="4781338"/>
            <a:ext cx="3227417" cy="1869742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50" dirty="0"/>
              <a:t>By 2035…</a:t>
            </a:r>
          </a:p>
          <a:p>
            <a:pPr>
              <a:lnSpc>
                <a:spcPct val="110000"/>
              </a:lnSpc>
            </a:pPr>
            <a:r>
              <a:rPr lang="en-US" sz="1650" dirty="0"/>
              <a:t>95% reduction in TB deaths</a:t>
            </a:r>
          </a:p>
          <a:p>
            <a:pPr>
              <a:lnSpc>
                <a:spcPct val="110000"/>
              </a:lnSpc>
            </a:pPr>
            <a:r>
              <a:rPr lang="en-US" sz="1650" dirty="0"/>
              <a:t>90% reduction in TB incidence</a:t>
            </a:r>
          </a:p>
          <a:p>
            <a:pPr>
              <a:lnSpc>
                <a:spcPct val="110000"/>
              </a:lnSpc>
            </a:pPr>
            <a:r>
              <a:rPr lang="en-US" sz="1650" dirty="0"/>
              <a:t>Zero catastrophic spending due to TB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9806" y="4781337"/>
            <a:ext cx="4892986" cy="18697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50" dirty="0">
                <a:solidFill>
                  <a:srgbClr val="FF0000"/>
                </a:solidFill>
              </a:rPr>
              <a:t>New Tools must be introduced by 2025 in order to reach the SDG and End TB Strategy Targets</a:t>
            </a:r>
          </a:p>
          <a:p>
            <a:pPr marL="285750" indent="-285750">
              <a:buFont typeface="Arial"/>
              <a:buChar char="•"/>
            </a:pPr>
            <a:r>
              <a:rPr lang="en-US" sz="1650" dirty="0"/>
              <a:t>The Strategy highlights the need for 1) a vaccine that is effective pre- and post-exposure; 2) better diagnostics; 3) safer and easier treatment for latent TB infection; 4) safer and shorter treatment for DS- and DR-TB.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74" y="1384232"/>
            <a:ext cx="6075433" cy="3197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20275"/>
          <a:stretch/>
        </p:blipFill>
        <p:spPr>
          <a:xfrm rot="16200000">
            <a:off x="-196725" y="2120362"/>
            <a:ext cx="3197238" cy="1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80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8253"/>
            <a:ext cx="8346614" cy="1371600"/>
          </a:xfrm>
        </p:spPr>
        <p:txBody>
          <a:bodyPr anchor="ctr"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 Body"/>
                <a:cs typeface="Arial Body"/>
              </a:rPr>
              <a:t>TB Research is Gravely underfunded</a:t>
            </a:r>
            <a:br>
              <a:rPr lang="en-US" sz="3000" b="1" dirty="0">
                <a:solidFill>
                  <a:srgbClr val="FF0000"/>
                </a:solidFill>
                <a:latin typeface="Arial Body"/>
                <a:cs typeface="Arial Body"/>
              </a:rPr>
            </a:br>
            <a:r>
              <a:rPr lang="en-US" sz="3000" b="1" dirty="0">
                <a:solidFill>
                  <a:srgbClr val="FF0000"/>
                </a:solidFill>
                <a:latin typeface="Arial Body"/>
                <a:cs typeface="Arial Body"/>
              </a:rPr>
              <a:t> </a:t>
            </a:r>
            <a:endParaRPr lang="en-US" sz="2000" b="1" dirty="0">
              <a:solidFill>
                <a:srgbClr val="FF0000"/>
              </a:solidFill>
              <a:latin typeface="Arial Body"/>
              <a:cs typeface="Arial Bod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308" y="2005259"/>
            <a:ext cx="2975686" cy="4126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80" t="4577" r="29715" b="16146"/>
          <a:stretch/>
        </p:blipFill>
        <p:spPr>
          <a:xfrm>
            <a:off x="324566" y="1919918"/>
            <a:ext cx="5253932" cy="41262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216" y="944033"/>
            <a:ext cx="7789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dy"/>
                <a:cs typeface="Arial Body"/>
              </a:rPr>
              <a:t>The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dy"/>
                <a:cs typeface="Arial Body"/>
              </a:rPr>
              <a:t>2011–2015 Global Plan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dy"/>
                <a:cs typeface="Arial Body"/>
              </a:rPr>
              <a:t>called for $9.84 billion for TB R&amp;D over five years; instead, the world spent $3.29 billion, one-third of the target.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5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906" r="1145"/>
          <a:stretch/>
        </p:blipFill>
        <p:spPr>
          <a:xfrm>
            <a:off x="516819" y="1601372"/>
            <a:ext cx="7552620" cy="48785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24" y="118158"/>
            <a:ext cx="8118612" cy="1371600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ody"/>
                <a:cs typeface="Arial Body"/>
              </a:rPr>
              <a:t>Funding for TB R&amp;D has Stagnated and Lost Ground to Inflation</a:t>
            </a:r>
          </a:p>
        </p:txBody>
      </p:sp>
    </p:spTree>
    <p:extLst>
      <p:ext uri="{BB962C8B-B14F-4D97-AF65-F5344CB8AC3E}">
        <p14:creationId xmlns:p14="http://schemas.microsoft.com/office/powerpoint/2010/main" val="2302869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73" y="154416"/>
            <a:ext cx="8508707" cy="990600"/>
          </a:xfrm>
        </p:spPr>
        <p:txBody>
          <a:bodyPr anchor="ctr">
            <a:norm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 Body"/>
                <a:cs typeface="Arial Body"/>
              </a:rPr>
              <a:t>funding For </a:t>
            </a:r>
            <a:r>
              <a:rPr lang="en-US" sz="2600" b="1" dirty="0" err="1">
                <a:solidFill>
                  <a:srgbClr val="FF0000"/>
                </a:solidFill>
                <a:latin typeface="Arial Body"/>
                <a:cs typeface="Arial Body"/>
              </a:rPr>
              <a:t>tb</a:t>
            </a:r>
            <a:r>
              <a:rPr lang="en-US" sz="2600" b="1" dirty="0">
                <a:solidFill>
                  <a:srgbClr val="FF0000"/>
                </a:solidFill>
                <a:latin typeface="Arial Body"/>
                <a:cs typeface="Arial Body"/>
              </a:rPr>
              <a:t> R&amp;D is highly concentrated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763261"/>
              </p:ext>
            </p:extLst>
          </p:nvPr>
        </p:nvGraphicFramePr>
        <p:xfrm>
          <a:off x="518097" y="1643600"/>
          <a:ext cx="5376778" cy="4733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US National Institutes of Health</a:t>
                      </a:r>
                    </a:p>
                  </a:txBody>
                  <a:tcPr marL="12700" marR="12700" marT="1270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$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+mn-ea"/>
                          <a:cs typeface="+mn-cs"/>
                        </a:rPr>
                        <a:t>213,606,591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8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2.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Bill &amp; Melinda Gates Foundation</a:t>
                      </a:r>
                    </a:p>
                  </a:txBody>
                  <a:tcPr marL="12700" marR="12700" marT="1270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$110,985,743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9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3.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U.S. Agency for International Development</a:t>
                      </a:r>
                    </a:p>
                  </a:txBody>
                  <a:tcPr marL="12700" marR="12700" marT="1270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$34,053,650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3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4.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Otsuka Pharmaceuticals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mbri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$29,042,414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7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U.K. 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+mn-ea"/>
                          <a:cs typeface="+mn-cs"/>
                        </a:rPr>
                        <a:t>Department for</a:t>
                      </a:r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+mn-ea"/>
                          <a:cs typeface="+mn-cs"/>
                        </a:rPr>
                        <a:t>International Development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</a:p>
                  </a:txBody>
                  <a:tcPr marL="12700" marR="12700" marT="1270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$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+mn-ea"/>
                          <a:cs typeface="+mn-cs"/>
                        </a:rPr>
                        <a:t>23,034,975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7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…</a:t>
                      </a:r>
                    </a:p>
                  </a:txBody>
                  <a:tcPr marL="12700" marR="12700" marT="1270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7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+mn-ea"/>
                          <a:cs typeface="+mn-cs"/>
                        </a:rPr>
                        <a:t>30. 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French National Agency for Research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  <a:cs typeface="Cambria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$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+mn-ea"/>
                          <a:cs typeface="+mn-cs"/>
                        </a:rPr>
                        <a:t>2,362,871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5452598" y="1802079"/>
            <a:ext cx="644455" cy="1023606"/>
          </a:xfrm>
          <a:prstGeom prst="rightBrace">
            <a:avLst>
              <a:gd name="adj1" fmla="val 8333"/>
              <a:gd name="adj2" fmla="val 5069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ight Brace 7"/>
          <p:cNvSpPr/>
          <p:nvPr/>
        </p:nvSpPr>
        <p:spPr>
          <a:xfrm>
            <a:off x="6356097" y="1694664"/>
            <a:ext cx="884547" cy="2919171"/>
          </a:xfrm>
          <a:prstGeom prst="rightBrac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Right Brace 8"/>
          <p:cNvSpPr/>
          <p:nvPr/>
        </p:nvSpPr>
        <p:spPr>
          <a:xfrm>
            <a:off x="7562372" y="1694664"/>
            <a:ext cx="700609" cy="4890560"/>
          </a:xfrm>
          <a:prstGeom prst="rightBrac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7053" y="2149599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4749" y="2959883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66%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011" y="3958214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93%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12973" y="845664"/>
            <a:ext cx="8213285" cy="605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</a:rPr>
              <a:t>“We are sitting with the U.S. taxpayer.” </a:t>
            </a:r>
            <a:r>
              <a:rPr lang="en-US" b="0" dirty="0"/>
              <a:t>—Valerie Mizrahi </a:t>
            </a:r>
          </a:p>
        </p:txBody>
      </p:sp>
    </p:spTree>
    <p:extLst>
      <p:ext uri="{BB962C8B-B14F-4D97-AF65-F5344CB8AC3E}">
        <p14:creationId xmlns:p14="http://schemas.microsoft.com/office/powerpoint/2010/main" val="298569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7421"/>
            <a:ext cx="7992387" cy="1371600"/>
          </a:xfrm>
        </p:spPr>
        <p:txBody>
          <a:bodyPr anchor="ctr">
            <a:norm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 Body"/>
                <a:cs typeface="Arial Body"/>
              </a:rPr>
              <a:t>The most concentrated side of the TB R&amp;D Pipeline is its beginning: basic discovery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25" t="6227" r="10573" b="9319"/>
          <a:stretch/>
        </p:blipFill>
        <p:spPr>
          <a:xfrm>
            <a:off x="1185544" y="2145933"/>
            <a:ext cx="6181947" cy="4637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1363428"/>
            <a:ext cx="779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“…the likelihood of any of this research being translated into drugs that reach the clinic is steadily diminishing.”</a:t>
            </a:r>
            <a:r>
              <a:rPr lang="en-US" dirty="0"/>
              <a:t>—Stewart Cole</a:t>
            </a:r>
          </a:p>
        </p:txBody>
      </p:sp>
    </p:spTree>
    <p:extLst>
      <p:ext uri="{BB962C8B-B14F-4D97-AF65-F5344CB8AC3E}">
        <p14:creationId xmlns:p14="http://schemas.microsoft.com/office/powerpoint/2010/main" val="195587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7025"/>
            <a:ext cx="8077511" cy="1371600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ody"/>
                <a:cs typeface="Arial Body"/>
              </a:rPr>
              <a:t>The Public Sector Accounted for 60% of TB R&amp;D Funding since 2009 </a:t>
            </a:r>
            <a:br>
              <a:rPr lang="en-US" sz="2800" b="1" dirty="0">
                <a:solidFill>
                  <a:srgbClr val="FF0000"/>
                </a:solidFill>
                <a:latin typeface="Arial Body"/>
                <a:cs typeface="Arial Body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dy"/>
                <a:cs typeface="Arial Body"/>
              </a:rPr>
              <a:t>Private sector support decreased by 44% from 2011–2015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" y="1669779"/>
            <a:ext cx="8607501" cy="49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2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696"/>
            <a:ext cx="3408632" cy="1500206"/>
          </a:xfrm>
        </p:spPr>
        <p:txBody>
          <a:bodyPr anchor="ctr"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ody"/>
                <a:cs typeface="Arial Body"/>
              </a:rPr>
              <a:t>63% of Public Funding came from the USG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09" y="1818225"/>
            <a:ext cx="3530023" cy="4373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/>
              <a:t>Some countries spend a large proportion of their GDP on R&amp;D, generally, but little on TB R&amp;D, specifically. 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Some countries with lower spending on R&amp;D as a percentage of GDP spend more on TB R&amp;D than wealthier countries. 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Countries at all levels of income and R&amp;D capacity can do more on TB R&amp;D.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90" y="92120"/>
            <a:ext cx="4579259" cy="6698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7952" y="1363430"/>
            <a:ext cx="4743581" cy="4111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17952" y="2281591"/>
            <a:ext cx="4743581" cy="4111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17952" y="4740613"/>
            <a:ext cx="4743581" cy="74111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7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265</TotalTime>
  <Words>923</Words>
  <Application>Microsoft Office PowerPoint</Application>
  <PresentationFormat>On-screen Show (4:3)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Arial Body</vt:lpstr>
      <vt:lpstr>Cambria</vt:lpstr>
      <vt:lpstr>Wingdings</vt:lpstr>
      <vt:lpstr>Essential</vt:lpstr>
      <vt:lpstr>Funding  for TB  Research</vt:lpstr>
      <vt:lpstr>TB Sits at the Heart of the SDGs</vt:lpstr>
      <vt:lpstr>Research sits at the heart of the  End TB Strategy</vt:lpstr>
      <vt:lpstr>TB Research is Gravely underfunded  </vt:lpstr>
      <vt:lpstr>Funding for TB R&amp;D has Stagnated and Lost Ground to Inflation</vt:lpstr>
      <vt:lpstr>funding For tb R&amp;D is highly concentrated</vt:lpstr>
      <vt:lpstr>The most concentrated side of the TB R&amp;D Pipeline is its beginning: basic discovery</vt:lpstr>
      <vt:lpstr>The Public Sector Accounted for 60% of TB R&amp;D Funding since 2009  Private sector support decreased by 44% from 2011–2015</vt:lpstr>
      <vt:lpstr>63% of Public Funding came from the USG</vt:lpstr>
      <vt:lpstr>The result: Funding for TB R&amp;D is…  1) inadequate measured against the ambitions of the SDGs and End TB Strategy   2) incommensurate with the global burden of TB</vt:lpstr>
      <vt:lpstr>How can Governments Support TB R&amp;D?  There are Many points of Entry and reasons to invest</vt:lpstr>
      <vt:lpstr>The costs of Research are nothing compared to the costs of inaction</vt:lpstr>
      <vt:lpstr>Thank yoU! </vt:lpstr>
    </vt:vector>
  </TitlesOfParts>
  <Company>Treatment Action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Frick</dc:creator>
  <cp:lastModifiedBy>Waiswa Nkwanga</cp:lastModifiedBy>
  <cp:revision>21</cp:revision>
  <dcterms:created xsi:type="dcterms:W3CDTF">2017-05-24T14:50:25Z</dcterms:created>
  <dcterms:modified xsi:type="dcterms:W3CDTF">2017-05-26T13:16:20Z</dcterms:modified>
</cp:coreProperties>
</file>