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  <p:sldMasterId id="2147483828" r:id="rId3"/>
  </p:sldMasterIdLst>
  <p:notesMasterIdLst>
    <p:notesMasterId r:id="rId19"/>
  </p:notesMasterIdLst>
  <p:handoutMasterIdLst>
    <p:handoutMasterId r:id="rId20"/>
  </p:handoutMasterIdLst>
  <p:sldIdLst>
    <p:sldId id="325" r:id="rId4"/>
    <p:sldId id="346" r:id="rId5"/>
    <p:sldId id="327" r:id="rId6"/>
    <p:sldId id="345" r:id="rId7"/>
    <p:sldId id="347" r:id="rId8"/>
    <p:sldId id="348" r:id="rId9"/>
    <p:sldId id="337" r:id="rId10"/>
    <p:sldId id="338" r:id="rId11"/>
    <p:sldId id="339" r:id="rId12"/>
    <p:sldId id="340" r:id="rId13"/>
    <p:sldId id="344" r:id="rId14"/>
    <p:sldId id="341" r:id="rId15"/>
    <p:sldId id="342" r:id="rId16"/>
    <p:sldId id="336" r:id="rId17"/>
    <p:sldId id="311" r:id="rId1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5"/>
    <a:srgbClr val="AFE6FF"/>
    <a:srgbClr val="81BB59"/>
    <a:srgbClr val="006600"/>
    <a:srgbClr val="FFFFCC"/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676656323</c:v>
                </c:pt>
                <c:pt idx="1">
                  <c:v>1323343677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40" y="0"/>
            <a:ext cx="2949786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8E6EA213-CDEE-40A7-A282-60D79FF487B7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942"/>
            <a:ext cx="2949787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40" y="9440942"/>
            <a:ext cx="2949786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B04F97C-21BE-4706-A842-54BF718D3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6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5E03584-6B36-49F9-B939-69DFBDFA20CF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22A00AB-CD15-433A-A355-4988AFD51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0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154"/>
            <a:endParaRPr lang="en-GB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6" indent="-2857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6" indent="-2285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0" indent="-2285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4" indent="-2285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4D64D9-2DD3-45B6-8047-0DCE2AED4FF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01" indent="-2856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71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0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89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Calibri" pitchFamily="34" charset="0"/>
              </a:rPr>
              <a:t>Workshop for 18 high-priority countries of the WHO European Region on recording and reporting of drug resistant tuberculosis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01" indent="-2856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71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0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89" indent="-2285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A54A7D-37DB-44A9-BCB2-02E409BE892A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00AB-CD15-433A-A355-4988AFD517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7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44">
              <a:defRPr/>
            </a:pPr>
            <a:fld id="{BF064C89-0FC4-4E3F-B316-1210513D621E}" type="slidenum">
              <a:rPr lang="en-GB">
                <a:solidFill>
                  <a:prstClr val="black"/>
                </a:solidFill>
              </a:rPr>
              <a:pPr defTabSz="913944"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8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6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5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8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5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4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6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5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0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69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9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2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7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90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2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92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57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979A-9ED7-4AB0-88DB-2E62791E48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7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0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5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4B50-9718-4053-8261-ECA2097D5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9043-3C70-45F3-9585-284A5536B9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AE62-8D30-4DCA-8945-287771FF9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1637-F1C6-45D9-8C37-BC0F66829A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notesSlide" Target="../notesSlides/notesSlide4.xml"/><Relationship Id="rId89" Type="http://schemas.openxmlformats.org/officeDocument/2006/relationships/image" Target="../media/image21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microsoft.com/office/2007/relationships/hdphoto" Target="../media/hdphoto2.wdp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image" Target="../media/image32.png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image" Target="../media/image30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slideLayout" Target="../slideLayouts/slideLayout18.xml"/><Relationship Id="rId88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-72008" y="2708920"/>
            <a:ext cx="9288016" cy="11521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 R&amp;D goals of the WHO Ministerial Conference 2017 and HLM on TB at UNGA 2018</a:t>
            </a:r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512" y="1052736"/>
            <a:ext cx="9144000" cy="1576516"/>
            <a:chOff x="330478" y="14437"/>
            <a:chExt cx="8137236" cy="11945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27891" y="19050"/>
              <a:ext cx="1730145" cy="11899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209396" y="19051"/>
              <a:ext cx="1816973" cy="1181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64"/>
            <a:stretch/>
          </p:blipFill>
          <p:spPr>
            <a:xfrm>
              <a:off x="330478" y="19050"/>
              <a:ext cx="1703653" cy="1179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49"/>
            <a:stretch/>
          </p:blipFill>
          <p:spPr>
            <a:xfrm>
              <a:off x="6897747" y="19051"/>
              <a:ext cx="1569967" cy="11753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87" t="-1" r="4337" b="95"/>
            <a:stretch/>
          </p:blipFill>
          <p:spPr>
            <a:xfrm>
              <a:off x="1899983" y="14437"/>
              <a:ext cx="1672780" cy="1179997"/>
            </a:xfrm>
            <a:prstGeom prst="rect">
              <a:avLst/>
            </a:prstGeom>
          </p:spPr>
        </p:pic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3861048"/>
            <a:ext cx="9180512" cy="71251"/>
          </a:xfrm>
          <a:prstGeom prst="rect">
            <a:avLst/>
          </a:prstGeom>
          <a:solidFill>
            <a:srgbClr val="0093D5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468" y="6021288"/>
            <a:ext cx="2376264" cy="68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555776" y="4052778"/>
            <a:ext cx="3672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Mario </a:t>
            </a:r>
            <a:r>
              <a:rPr lang="en-GB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RAVIGLIONE</a:t>
            </a:r>
          </a:p>
          <a:p>
            <a:pPr algn="ctr"/>
            <a:r>
              <a:rPr lang="en-GB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GTB, WHO</a:t>
            </a:r>
            <a:endParaRPr lang="en-GB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301" y="2564904"/>
            <a:ext cx="9180512" cy="71252"/>
          </a:xfrm>
          <a:prstGeom prst="rect">
            <a:avLst/>
          </a:prstGeom>
          <a:solidFill>
            <a:srgbClr val="0093D5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123877"/>
            <a:ext cx="243663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2874279" y="4077072"/>
            <a:ext cx="0" cy="4918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981484"/>
            <a:ext cx="9180512" cy="71252"/>
          </a:xfrm>
          <a:prstGeom prst="rect">
            <a:avLst/>
          </a:prstGeom>
          <a:solidFill>
            <a:srgbClr val="0093D5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868144" y="4077072"/>
            <a:ext cx="0" cy="4918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0" y="-27384"/>
            <a:ext cx="9144000" cy="853440"/>
            <a:chOff x="0" y="-27384"/>
            <a:chExt cx="9144000" cy="85344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826056"/>
            </a:xfrm>
            <a:prstGeom prst="rect">
              <a:avLst/>
            </a:prstGeom>
            <a:solidFill>
              <a:srgbClr val="0093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12" r="18665"/>
            <a:stretch/>
          </p:blipFill>
          <p:spPr>
            <a:xfrm>
              <a:off x="3347864" y="-21744"/>
              <a:ext cx="4484402" cy="83169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7" r="25102"/>
            <a:stretch/>
          </p:blipFill>
          <p:spPr>
            <a:xfrm>
              <a:off x="69518" y="-27384"/>
              <a:ext cx="3206338" cy="831696"/>
            </a:xfrm>
            <a:prstGeom prst="rect">
              <a:avLst/>
            </a:prstGeom>
          </p:spPr>
        </p:pic>
      </p:grpSp>
      <p:sp>
        <p:nvSpPr>
          <p:cNvPr id="32" name="Subtitle 2"/>
          <p:cNvSpPr txBox="1">
            <a:spLocks/>
          </p:cNvSpPr>
          <p:nvPr/>
        </p:nvSpPr>
        <p:spPr bwMode="auto">
          <a:xfrm>
            <a:off x="35496" y="5013176"/>
            <a:ext cx="9145016" cy="962677"/>
          </a:xfrm>
          <a:prstGeom prst="rect">
            <a:avLst/>
          </a:prstGeom>
          <a:solidFill>
            <a:srgbClr val="0093D5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CH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TAG/ACTION </a:t>
            </a:r>
            <a:r>
              <a:rPr lang="fr-CH" sz="24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Webinars</a:t>
            </a:r>
            <a:endParaRPr lang="fr-CH" sz="2400" b="1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CH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May 2017</a:t>
            </a:r>
          </a:p>
          <a:p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65" y="188640"/>
            <a:ext cx="1244223" cy="4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9" y="2348880"/>
            <a:ext cx="8712970" cy="403244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prstClr val="black"/>
                </a:solidFill>
              </a:rPr>
              <a:t>National Level – Countries commit to:</a:t>
            </a:r>
          </a:p>
          <a:p>
            <a:pPr marL="177800" lvl="0" indent="-177800">
              <a:spcBef>
                <a:spcPts val="0"/>
              </a:spcBef>
              <a:spcAft>
                <a:spcPts val="600"/>
              </a:spcAft>
            </a:pPr>
            <a:r>
              <a:rPr lang="en-US" sz="1800" b="1" cap="all" dirty="0">
                <a:solidFill>
                  <a:srgbClr val="0093D5"/>
                </a:solidFill>
              </a:rPr>
              <a:t>Pursue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srgbClr val="0093D5"/>
                </a:solidFill>
              </a:rPr>
              <a:t>A SOLID RESEARCH ENABLING ENVIRONMENT</a:t>
            </a:r>
            <a:r>
              <a:rPr lang="en-US" sz="1800" dirty="0">
                <a:solidFill>
                  <a:prstClr val="black"/>
                </a:solidFill>
              </a:rPr>
              <a:t>. Country level research is critical in developing and evaluating tools and approaches that most appropriately match context-specific TB prevention and control needs. This needs to be backed by national research investments, multisectoral collaboration and reduced regulatory and structural impediments.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prstClr val="black"/>
                </a:solidFill>
              </a:rPr>
              <a:t>Global </a:t>
            </a:r>
            <a:r>
              <a:rPr lang="en-GB" sz="1800" b="1" dirty="0">
                <a:solidFill>
                  <a:prstClr val="black"/>
                </a:solidFill>
              </a:rPr>
              <a:t>Level – Countries call for the:</a:t>
            </a:r>
          </a:p>
          <a:p>
            <a:pPr marL="177800" lvl="0" indent="-1778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Establishment of </a:t>
            </a:r>
            <a:r>
              <a:rPr lang="en-US" sz="1800" dirty="0">
                <a:solidFill>
                  <a:prstClr val="black"/>
                </a:solidFill>
              </a:rPr>
              <a:t>a </a:t>
            </a:r>
            <a:r>
              <a:rPr lang="en-US" sz="1800" b="1" cap="all" dirty="0">
                <a:solidFill>
                  <a:srgbClr val="0093D5"/>
                </a:solidFill>
              </a:rPr>
              <a:t>Global Coalition for TB Research F</a:t>
            </a:r>
            <a:r>
              <a:rPr lang="en-US" sz="1800" b="1" cap="all" dirty="0" smtClean="0">
                <a:solidFill>
                  <a:srgbClr val="0093D5"/>
                </a:solidFill>
              </a:rPr>
              <a:t>INANCING  </a:t>
            </a:r>
            <a:r>
              <a:rPr lang="en-US" sz="1800" b="1" cap="all" dirty="0">
                <a:solidFill>
                  <a:srgbClr val="0093D5"/>
                </a:solidFill>
              </a:rPr>
              <a:t>FOR TOP PRIORITIES </a:t>
            </a:r>
            <a:r>
              <a:rPr lang="en-US" sz="1800" dirty="0">
                <a:solidFill>
                  <a:prstClr val="black"/>
                </a:solidFill>
              </a:rPr>
              <a:t>to act as an engagement platform at the forefront of efforts to raise resources, and stimulate, harmonize and unite for R&amp;D to </a:t>
            </a:r>
            <a:r>
              <a:rPr lang="en-US" sz="1800" dirty="0" smtClean="0">
                <a:solidFill>
                  <a:prstClr val="black"/>
                </a:solidFill>
              </a:rPr>
              <a:t>End </a:t>
            </a:r>
            <a:r>
              <a:rPr lang="en-US" sz="1800" dirty="0">
                <a:solidFill>
                  <a:prstClr val="black"/>
                </a:solidFill>
              </a:rPr>
              <a:t>TB in the context of SDGs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endParaRPr lang="en-US" sz="1800" b="1" dirty="0">
              <a:solidFill>
                <a:srgbClr val="0093D5"/>
              </a:solidFill>
            </a:endParaRPr>
          </a:p>
          <a:p>
            <a:pPr marL="177800" lvl="0" indent="-177800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93D5"/>
                </a:solidFill>
              </a:rPr>
              <a:t>ADOPT A NEW PROACTIVE APPROACH TO </a:t>
            </a:r>
            <a:r>
              <a:rPr lang="en-US" sz="1800" b="1" dirty="0" smtClean="0">
                <a:solidFill>
                  <a:srgbClr val="0093D5"/>
                </a:solidFill>
              </a:rPr>
              <a:t>GLOBAL TB </a:t>
            </a:r>
            <a:r>
              <a:rPr lang="en-US" sz="1800" b="1" dirty="0">
                <a:solidFill>
                  <a:srgbClr val="0093D5"/>
                </a:solidFill>
              </a:rPr>
              <a:t>R&amp;D FUNDING </a:t>
            </a:r>
            <a:r>
              <a:rPr lang="en-US" sz="1800" dirty="0" smtClean="0">
                <a:solidFill>
                  <a:prstClr val="black"/>
                </a:solidFill>
              </a:rPr>
              <a:t>to </a:t>
            </a:r>
            <a:r>
              <a:rPr lang="en-US" sz="1800" dirty="0">
                <a:solidFill>
                  <a:prstClr val="black"/>
                </a:solidFill>
              </a:rPr>
              <a:t>develop the knowledge base and tools necessary to identify, adopt and scale up innovative, cost-effective and sustainable best practices needed to end TB</a:t>
            </a:r>
            <a:r>
              <a:rPr lang="en-US" sz="1800" dirty="0"/>
              <a:t>. </a:t>
            </a:r>
            <a:endParaRPr lang="en-US" sz="1800" b="1" cap="all" dirty="0"/>
          </a:p>
          <a:p>
            <a:pPr marL="0" indent="0">
              <a:buNone/>
            </a:pPr>
            <a:endParaRPr lang="en-GB" sz="1600" dirty="0"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79"/>
          <a:stretch/>
        </p:blipFill>
        <p:spPr>
          <a:xfrm>
            <a:off x="16085" y="6381328"/>
            <a:ext cx="9144001" cy="720080"/>
          </a:xfrm>
          <a:prstGeom prst="rect">
            <a:avLst/>
          </a:prstGeom>
        </p:spPr>
      </p:pic>
      <p:sp>
        <p:nvSpPr>
          <p:cNvPr id="18" name="Text Box 85"/>
          <p:cNvSpPr txBox="1"/>
          <p:nvPr/>
        </p:nvSpPr>
        <p:spPr>
          <a:xfrm>
            <a:off x="107504" y="1700808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 ACTIONS</a:t>
            </a:r>
            <a:endParaRPr lang="en-GB" sz="700" dirty="0">
              <a:solidFill>
                <a:prstClr val="black"/>
              </a:solidFill>
              <a:ea typeface="SimSun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20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PARTNERS GROUP CONSULTATION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25" name="Picture 2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78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74333"/>
              </p:ext>
            </p:extLst>
          </p:nvPr>
        </p:nvGraphicFramePr>
        <p:xfrm>
          <a:off x="107504" y="2193653"/>
          <a:ext cx="9001000" cy="4508785"/>
        </p:xfrm>
        <a:graphic>
          <a:graphicData uri="http://schemas.openxmlformats.org/drawingml/2006/table">
            <a:tbl>
              <a:tblPr firstRow="1" firstCol="1" bandRow="1"/>
              <a:tblGrid>
                <a:gridCol w="1966606"/>
                <a:gridCol w="2353874"/>
                <a:gridCol w="2562638"/>
                <a:gridCol w="2117882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Pooled funding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Joint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funding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Pros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Cons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Pros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imSun"/>
                          <a:cs typeface="Arial"/>
                        </a:rPr>
                        <a:t>Cons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Tangible resources can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be secured for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research  aligned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 with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global TB R&amp;D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priorities.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Most state and non-state funders of TB research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may not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have the flexibility to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contribute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State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and non-state funders of TB research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jointly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prioritize and fund proposals within the scope of their own funding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strategies.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Functions based on voluntary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contributions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and collaboration between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funders.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Requires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dedicated governance and administration, with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transaction costs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fund raising efforts.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Not very time-consuming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 and managerially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costly.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Dedicated convening body to sustain success.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Flexible and collaborative, so an attractive platform for additional TB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R&amp;D </a:t>
                      </a:r>
                      <a:r>
                        <a:rPr lang="en-US" sz="1600" dirty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supportive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Arial" panose="020B0604020202020204" pitchFamily="34" charset="0"/>
                        </a:rPr>
                        <a:t>activities.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3995" marR="53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8050" y="144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5"/>
          <p:cNvSpPr txBox="1"/>
          <p:nvPr/>
        </p:nvSpPr>
        <p:spPr>
          <a:xfrm>
            <a:off x="106276" y="1577703"/>
            <a:ext cx="8930220" cy="555153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entury Gothic"/>
                <a:ea typeface="SimSun"/>
                <a:cs typeface="Arial"/>
              </a:rPr>
              <a:t>Pooled</a:t>
            </a:r>
            <a:r>
              <a:rPr lang="en-US" sz="2800" b="1" dirty="0" smtClean="0">
                <a:solidFill>
                  <a:srgbClr val="FFFFCC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entury Gothic"/>
                <a:ea typeface="SimSun"/>
                <a:cs typeface="Arial"/>
              </a:rPr>
              <a:t>vs</a:t>
            </a:r>
            <a:r>
              <a:rPr lang="en-US" sz="2800" b="1" dirty="0" smtClean="0">
                <a:solidFill>
                  <a:srgbClr val="FFFFCC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  <a:ea typeface="SimSun"/>
                <a:cs typeface="Arial"/>
              </a:rPr>
              <a:t>joint</a:t>
            </a:r>
            <a:r>
              <a:rPr lang="en-US" sz="2800" b="1" dirty="0" smtClean="0">
                <a:solidFill>
                  <a:srgbClr val="FFFFCC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entury Gothic"/>
                <a:ea typeface="SimSun"/>
                <a:cs typeface="Arial"/>
              </a:rPr>
              <a:t>funding mechanism for TB R&amp;D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17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18" name="Picture 17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07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0" name="OTLSHAPE_M_83ae0c31735046a39e6462737a5d1ce8_Connector1"/>
          <p:cNvCxnSpPr/>
          <p:nvPr>
            <p:custDataLst>
              <p:tags r:id="rId2"/>
            </p:custDataLst>
          </p:nvPr>
        </p:nvCxnSpPr>
        <p:spPr>
          <a:xfrm>
            <a:off x="6507925" y="2370418"/>
            <a:ext cx="0" cy="2219648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OTLSHAPE_M_462115dda83147b68c0df36765225ee1_Connector1"/>
          <p:cNvCxnSpPr/>
          <p:nvPr>
            <p:custDataLst>
              <p:tags r:id="rId3"/>
            </p:custDataLst>
          </p:nvPr>
        </p:nvCxnSpPr>
        <p:spPr>
          <a:xfrm flipH="1">
            <a:off x="3523820" y="2399081"/>
            <a:ext cx="1052" cy="452636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OTLSHAPE_M_12be99ba3dd448aa9737b9cff5404ab5_Connector1"/>
          <p:cNvCxnSpPr/>
          <p:nvPr>
            <p:custDataLst>
              <p:tags r:id="rId4"/>
            </p:custDataLst>
          </p:nvPr>
        </p:nvCxnSpPr>
        <p:spPr>
          <a:xfrm>
            <a:off x="1980611" y="2379333"/>
            <a:ext cx="0" cy="610734"/>
          </a:xfrm>
          <a:prstGeom prst="line">
            <a:avLst/>
          </a:prstGeom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OTLSHAPE_TB_00000000000000000000000000000000_LeftEndCaps" hidden="1"/>
          <p:cNvSpPr txBox="1"/>
          <p:nvPr>
            <p:custDataLst>
              <p:tags r:id="rId5"/>
            </p:custDataLst>
          </p:nvPr>
        </p:nvSpPr>
        <p:spPr>
          <a:xfrm>
            <a:off x="254912" y="2131645"/>
            <a:ext cx="468078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b="1" smtClean="0">
                <a:solidFill>
                  <a:srgbClr val="63A537"/>
                </a:solidFill>
              </a:rPr>
              <a:t>2016</a:t>
            </a:r>
            <a:endParaRPr lang="en-US" b="1">
              <a:solidFill>
                <a:srgbClr val="63A537"/>
              </a:solidFill>
            </a:endParaRPr>
          </a:p>
        </p:txBody>
      </p:sp>
      <p:sp>
        <p:nvSpPr>
          <p:cNvPr id="982" name="OTLSHAPE_TB_00000000000000000000000000000000_RightEndCaps" hidden="1"/>
          <p:cNvSpPr txBox="1"/>
          <p:nvPr>
            <p:custDataLst>
              <p:tags r:id="rId6"/>
            </p:custDataLst>
          </p:nvPr>
        </p:nvSpPr>
        <p:spPr>
          <a:xfrm>
            <a:off x="8530912" y="2162404"/>
            <a:ext cx="365485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400" b="1" smtClean="0">
                <a:solidFill>
                  <a:prstClr val="black"/>
                </a:solidFill>
              </a:rPr>
              <a:t>2016</a:t>
            </a:r>
            <a:endParaRPr lang="en-US" sz="1400" b="1">
              <a:solidFill>
                <a:prstClr val="black"/>
              </a:solidFill>
            </a:endParaRPr>
          </a:p>
        </p:txBody>
      </p:sp>
      <p:sp>
        <p:nvSpPr>
          <p:cNvPr id="983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179513" y="2143125"/>
            <a:ext cx="8865008" cy="254000"/>
          </a:xfrm>
          <a:prstGeom prst="roundRect">
            <a:avLst/>
          </a:prstGeom>
          <a:solidFill>
            <a:srgbClr val="0093D5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84" name="OTLSHAPE_TB_00000000000000000000000000000000_ElapsedTim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5" name="OTLSHAPE_TB_00000000000000000000000000000000_TodayMarkerShape" hidden="1"/>
          <p:cNvSpPr/>
          <p:nvPr>
            <p:custDataLst>
              <p:tags r:id="rId9"/>
            </p:custDataLst>
          </p:nvPr>
        </p:nvSpPr>
        <p:spPr>
          <a:xfrm>
            <a:off x="1623972" y="2397145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6" name="OTLSHAPE_TB_00000000000000000000000000000000_TodayMarkerText" hidden="1"/>
          <p:cNvSpPr txBox="1"/>
          <p:nvPr>
            <p:custDataLst>
              <p:tags r:id="rId10"/>
            </p:custDataLst>
          </p:nvPr>
        </p:nvSpPr>
        <p:spPr>
          <a:xfrm>
            <a:off x="1660257" y="2481792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200" smtClean="0">
                <a:solidFill>
                  <a:prstClr val="black"/>
                </a:solidFill>
              </a:rPr>
              <a:t>Today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87" name="OTLSHAPE_TB_00000000000000000000000000000000_TimescaleInterval1"/>
          <p:cNvSpPr txBox="1"/>
          <p:nvPr>
            <p:custDataLst>
              <p:tags r:id="rId11"/>
            </p:custDataLst>
          </p:nvPr>
        </p:nvSpPr>
        <p:spPr>
          <a:xfrm>
            <a:off x="251519" y="2200380"/>
            <a:ext cx="589033" cy="15047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Jan -Mar</a:t>
            </a:r>
            <a:endParaRPr lang="en-U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89" name="OTLSHAPE_TB_00000000000000000000000000000000_TimescaleInterval3"/>
          <p:cNvSpPr txBox="1"/>
          <p:nvPr>
            <p:custDataLst>
              <p:tags r:id="rId12"/>
            </p:custDataLst>
          </p:nvPr>
        </p:nvSpPr>
        <p:spPr>
          <a:xfrm>
            <a:off x="1081908" y="2200380"/>
            <a:ext cx="419687" cy="15047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Apr-</a:t>
            </a:r>
            <a:endParaRPr lang="en-U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1" name="OTLSHAPE_TB_00000000000000000000000000000000_TimescaleInterval5"/>
          <p:cNvSpPr txBox="1"/>
          <p:nvPr>
            <p:custDataLst>
              <p:tags r:id="rId13"/>
            </p:custDataLst>
          </p:nvPr>
        </p:nvSpPr>
        <p:spPr>
          <a:xfrm>
            <a:off x="1907704" y="2189117"/>
            <a:ext cx="1383789" cy="1902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100" b="1" spc="-6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-----May-----</a:t>
            </a:r>
            <a:endParaRPr lang="en-US" sz="1100" b="1" spc="-6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2" name="OTLSHAPE_TB_00000000000000000000000000000000_TimescaleInterval6"/>
          <p:cNvSpPr txBox="1"/>
          <p:nvPr>
            <p:custDataLst>
              <p:tags r:id="rId14"/>
            </p:custDataLst>
          </p:nvPr>
        </p:nvSpPr>
        <p:spPr>
          <a:xfrm>
            <a:off x="3827637" y="2197843"/>
            <a:ext cx="450484" cy="16649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spc="-2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--Jun--</a:t>
            </a:r>
            <a:endParaRPr lang="en-US" sz="11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3" name="OTLSHAPE_TB_00000000000000000000000000000000_TimescaleInterval7"/>
          <p:cNvSpPr txBox="1"/>
          <p:nvPr>
            <p:custDataLst>
              <p:tags r:id="rId15"/>
            </p:custDataLst>
          </p:nvPr>
        </p:nvSpPr>
        <p:spPr>
          <a:xfrm>
            <a:off x="4644008" y="2204864"/>
            <a:ext cx="288032" cy="1579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spc="-4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Jul</a:t>
            </a:r>
            <a:endParaRPr lang="en-US" sz="1100" b="1" spc="-4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4" name="OTLSHAPE_TB_00000000000000000000000000000000_TimescaleInterval8"/>
          <p:cNvSpPr txBox="1"/>
          <p:nvPr>
            <p:custDataLst>
              <p:tags r:id="rId16"/>
            </p:custDataLst>
          </p:nvPr>
        </p:nvSpPr>
        <p:spPr>
          <a:xfrm>
            <a:off x="5073868" y="2211645"/>
            <a:ext cx="18274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spc="-2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Aug</a:t>
            </a:r>
            <a:endParaRPr lang="en-US" sz="10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5" name="OTLSHAPE_TB_00000000000000000000000000000000_TimescaleInterval9"/>
          <p:cNvSpPr txBox="1"/>
          <p:nvPr>
            <p:custDataLst>
              <p:tags r:id="rId17"/>
            </p:custDataLst>
          </p:nvPr>
        </p:nvSpPr>
        <p:spPr>
          <a:xfrm>
            <a:off x="5872719" y="2214890"/>
            <a:ext cx="410527" cy="1579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spc="-2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Sep</a:t>
            </a:r>
            <a:endParaRPr lang="en-US" sz="11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6" name="OTLSHAPE_TB_00000000000000000000000000000000_TimescaleInterval10"/>
          <p:cNvSpPr txBox="1"/>
          <p:nvPr>
            <p:custDataLst>
              <p:tags r:id="rId18"/>
            </p:custDataLst>
          </p:nvPr>
        </p:nvSpPr>
        <p:spPr>
          <a:xfrm>
            <a:off x="6342825" y="2218838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Oct</a:t>
            </a:r>
            <a:endParaRPr lang="en-U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7" name="OTLSHAPE_TB_00000000000000000000000000000000_TimescaleInterval11"/>
          <p:cNvSpPr txBox="1"/>
          <p:nvPr>
            <p:custDataLst>
              <p:tags r:id="rId19"/>
            </p:custDataLst>
          </p:nvPr>
        </p:nvSpPr>
        <p:spPr>
          <a:xfrm>
            <a:off x="6953237" y="2200379"/>
            <a:ext cx="1905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spc="-2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Nov</a:t>
            </a:r>
            <a:endParaRPr lang="en-US" sz="11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9" name="OTLSHAPE_TB_00000000000000000000000000000000_ScaleMarking1"/>
          <p:cNvSpPr txBox="1"/>
          <p:nvPr>
            <p:custDataLst>
              <p:tags r:id="rId20"/>
            </p:custDataLst>
          </p:nvPr>
        </p:nvSpPr>
        <p:spPr>
          <a:xfrm>
            <a:off x="318036" y="1854515"/>
            <a:ext cx="731520" cy="2076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+mj-lt"/>
              </a:rPr>
              <a:t>2017</a:t>
            </a: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13" name="OTLSHAPE_M_608d62d92f4f4d228a03b6ea629bc55d_Title"/>
          <p:cNvSpPr txBox="1"/>
          <p:nvPr>
            <p:custDataLst>
              <p:tags r:id="rId21"/>
            </p:custDataLst>
          </p:nvPr>
        </p:nvSpPr>
        <p:spPr>
          <a:xfrm>
            <a:off x="98855" y="3217653"/>
            <a:ext cx="819802" cy="8895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Commissioning TAG to conduct TB R&amp;D funding trend analysis for policy paper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14" name="OTLSHAPE_M_608d62d92f4f4d228a03b6ea629bc55d_Date"/>
          <p:cNvSpPr txBox="1"/>
          <p:nvPr>
            <p:custDataLst>
              <p:tags r:id="rId22"/>
            </p:custDataLst>
          </p:nvPr>
        </p:nvSpPr>
        <p:spPr>
          <a:xfrm>
            <a:off x="192145" y="3123525"/>
            <a:ext cx="780804" cy="1959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Jan-Mar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5" name="OTLSHAPE_M_608d62d92f4f4d228a03b6ea629bc55d_Shape"/>
          <p:cNvSpPr/>
          <p:nvPr>
            <p:custDataLst>
              <p:tags r:id="rId23"/>
            </p:custDataLst>
          </p:nvPr>
        </p:nvSpPr>
        <p:spPr>
          <a:xfrm rot="16200000">
            <a:off x="457135" y="2940857"/>
            <a:ext cx="127000" cy="123825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OTLSHAPE_M_608d62d92f4f4d228a03b6ea629bc55d_Title"/>
          <p:cNvSpPr txBox="1"/>
          <p:nvPr>
            <p:custDataLst>
              <p:tags r:id="rId24"/>
            </p:custDataLst>
          </p:nvPr>
        </p:nvSpPr>
        <p:spPr>
          <a:xfrm>
            <a:off x="97975" y="3632542"/>
            <a:ext cx="940209" cy="17973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Commissioning Imperial College London to conduct public health impact (PHI) assessment of TB R&amp;D funding</a:t>
            </a:r>
          </a:p>
          <a:p>
            <a:pPr>
              <a:defRPr/>
            </a:pP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OTLSHAPE_M_608d62d92f4f4d228a03b6ea629bc55d_Shape"/>
          <p:cNvSpPr/>
          <p:nvPr>
            <p:custDataLst>
              <p:tags r:id="rId25"/>
            </p:custDataLst>
          </p:nvPr>
        </p:nvSpPr>
        <p:spPr>
          <a:xfrm rot="16200000">
            <a:off x="1980336" y="2870313"/>
            <a:ext cx="127000" cy="12382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OTLSHAPE_M_608d62d92f4f4d228a03b6ea629bc55d_Date"/>
          <p:cNvSpPr txBox="1"/>
          <p:nvPr>
            <p:custDataLst>
              <p:tags r:id="rId26"/>
            </p:custDataLst>
          </p:nvPr>
        </p:nvSpPr>
        <p:spPr>
          <a:xfrm>
            <a:off x="3291493" y="2917517"/>
            <a:ext cx="550502" cy="1724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latin typeface="Century Gothic" panose="020B0502020202020204" pitchFamily="34" charset="0"/>
              </a:rPr>
              <a:t>Jun</a:t>
            </a: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1 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OTLSHAPE_M_608d62d92f4f4d228a03b6ea629bc55d_Shape"/>
          <p:cNvSpPr/>
          <p:nvPr>
            <p:custDataLst>
              <p:tags r:id="rId27"/>
            </p:custDataLst>
          </p:nvPr>
        </p:nvSpPr>
        <p:spPr>
          <a:xfrm rot="16200000">
            <a:off x="3526041" y="2820312"/>
            <a:ext cx="127000" cy="123825"/>
          </a:xfrm>
          <a:prstGeom prst="flowChartMerg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OTLSHAPE_M_608d62d92f4f4d228a03b6ea629bc55d_Title"/>
          <p:cNvSpPr txBox="1"/>
          <p:nvPr>
            <p:custDataLst>
              <p:tags r:id="rId28"/>
            </p:custDataLst>
          </p:nvPr>
        </p:nvSpPr>
        <p:spPr>
          <a:xfrm>
            <a:off x="6588224" y="3140968"/>
            <a:ext cx="1050544" cy="10515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Ministerial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Conference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Moscow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OTLSHAPE_M_608d62d92f4f4d228a03b6ea629bc55d_Date"/>
          <p:cNvSpPr txBox="1"/>
          <p:nvPr>
            <p:custDataLst>
              <p:tags r:id="rId29"/>
            </p:custDataLst>
          </p:nvPr>
        </p:nvSpPr>
        <p:spPr>
          <a:xfrm>
            <a:off x="6660232" y="3140968"/>
            <a:ext cx="780804" cy="19542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Nov 16-17</a:t>
            </a:r>
            <a:endParaRPr lang="en-US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0" name="OTLSHAPE_M_155a7519591d4003a05343b15444e266_Connector1"/>
          <p:cNvCxnSpPr/>
          <p:nvPr>
            <p:custDataLst>
              <p:tags r:id="rId30"/>
            </p:custDataLst>
          </p:nvPr>
        </p:nvCxnSpPr>
        <p:spPr>
          <a:xfrm>
            <a:off x="7052890" y="2388770"/>
            <a:ext cx="0" cy="385913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TLSHAPE_M_608d62d92f4f4d228a03b6ea629bc55d_Title"/>
          <p:cNvSpPr txBox="1"/>
          <p:nvPr>
            <p:custDataLst>
              <p:tags r:id="rId31"/>
            </p:custDataLst>
          </p:nvPr>
        </p:nvSpPr>
        <p:spPr>
          <a:xfrm>
            <a:off x="5807262" y="3001798"/>
            <a:ext cx="700117" cy="114728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Finalization of the Policy Paper and Brief </a:t>
            </a:r>
          </a:p>
          <a:p>
            <a:pPr>
              <a:defRPr/>
            </a:pPr>
            <a:endParaRPr lang="en-US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Production of advocacy materials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OTLSHAPE_M_608d62d92f4f4d228a03b6ea629bc55d_Shape"/>
          <p:cNvSpPr/>
          <p:nvPr>
            <p:custDataLst>
              <p:tags r:id="rId32"/>
            </p:custDataLst>
          </p:nvPr>
        </p:nvSpPr>
        <p:spPr>
          <a:xfrm rot="16200000">
            <a:off x="6510094" y="4464663"/>
            <a:ext cx="127000" cy="12382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9" name="OTLSHAPE_M_462115dda83147b68c0df36765225ee1_Connector1"/>
          <p:cNvCxnSpPr/>
          <p:nvPr>
            <p:custDataLst>
              <p:tags r:id="rId33"/>
            </p:custDataLst>
          </p:nvPr>
        </p:nvCxnSpPr>
        <p:spPr>
          <a:xfrm>
            <a:off x="6004808" y="2405864"/>
            <a:ext cx="0" cy="634537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TLSHAPE_M_608d62d92f4f4d228a03b6ea629bc55d_Title"/>
          <p:cNvSpPr txBox="1"/>
          <p:nvPr>
            <p:custDataLst>
              <p:tags r:id="rId34"/>
            </p:custDataLst>
          </p:nvPr>
        </p:nvSpPr>
        <p:spPr>
          <a:xfrm>
            <a:off x="5340486" y="6484829"/>
            <a:ext cx="2219455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Prepare advocacy materials</a:t>
            </a:r>
          </a:p>
          <a:p>
            <a:pPr algn="ctr">
              <a:defRPr/>
            </a:pPr>
            <a:endParaRPr lang="en-GB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OTLSHAPE_M_608d62d92f4f4d228a03b6ea629bc55d_Shape"/>
          <p:cNvSpPr/>
          <p:nvPr>
            <p:custDataLst>
              <p:tags r:id="rId35"/>
            </p:custDataLst>
          </p:nvPr>
        </p:nvSpPr>
        <p:spPr>
          <a:xfrm rot="16200000">
            <a:off x="5999147" y="2933634"/>
            <a:ext cx="127000" cy="101754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3" t="23156" r="29178" b="21837"/>
          <a:stretch/>
        </p:blipFill>
        <p:spPr>
          <a:xfrm>
            <a:off x="6876256" y="2780928"/>
            <a:ext cx="385620" cy="381510"/>
          </a:xfrm>
          <a:prstGeom prst="rect">
            <a:avLst/>
          </a:prstGeom>
        </p:spPr>
      </p:pic>
      <p:cxnSp>
        <p:nvCxnSpPr>
          <p:cNvPr id="146" name="Straight Connector 145"/>
          <p:cNvCxnSpPr/>
          <p:nvPr/>
        </p:nvCxnSpPr>
        <p:spPr>
          <a:xfrm>
            <a:off x="7257218" y="2270125"/>
            <a:ext cx="195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660232" y="2270125"/>
            <a:ext cx="2243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OTLSHAPE_M_608d62d92f4f4d228a03b6ea629bc55d_Connector1"/>
          <p:cNvCxnSpPr/>
          <p:nvPr>
            <p:custDataLst>
              <p:tags r:id="rId36"/>
            </p:custDataLst>
          </p:nvPr>
        </p:nvCxnSpPr>
        <p:spPr>
          <a:xfrm>
            <a:off x="467544" y="2397125"/>
            <a:ext cx="0" cy="630230"/>
          </a:xfrm>
          <a:prstGeom prst="line">
            <a:avLst/>
          </a:prstGeom>
          <a:ln w="9525" cap="flat" cmpd="sng" algn="ctr">
            <a:solidFill>
              <a:schemeClr val="accent1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 Box 85"/>
          <p:cNvSpPr txBox="1"/>
          <p:nvPr/>
        </p:nvSpPr>
        <p:spPr>
          <a:xfrm>
            <a:off x="209885" y="1293833"/>
            <a:ext cx="8834645" cy="458787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 ROADMAP</a:t>
            </a:r>
            <a:endParaRPr lang="en-GB" sz="2400" dirty="0">
              <a:solidFill>
                <a:prstClr val="black"/>
              </a:solidFill>
              <a:ea typeface="SimSun"/>
              <a:cs typeface="Arial"/>
            </a:endParaRPr>
          </a:p>
        </p:txBody>
      </p:sp>
      <p:sp>
        <p:nvSpPr>
          <p:cNvPr id="111" name="OTLSHAPE_M_32e754a4ad894522b2c68f667c7e3b92_Shape"/>
          <p:cNvSpPr/>
          <p:nvPr>
            <p:custDataLst>
              <p:tags r:id="rId37"/>
            </p:custDataLst>
          </p:nvPr>
        </p:nvSpPr>
        <p:spPr>
          <a:xfrm rot="5400000">
            <a:off x="1172531" y="2796665"/>
            <a:ext cx="124664" cy="12298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OTLSHAPE_TB_00000000000000000000000000000000_ScaleMarking1"/>
          <p:cNvSpPr txBox="1"/>
          <p:nvPr>
            <p:custDataLst>
              <p:tags r:id="rId38"/>
            </p:custDataLst>
          </p:nvPr>
        </p:nvSpPr>
        <p:spPr>
          <a:xfrm>
            <a:off x="8185578" y="1838845"/>
            <a:ext cx="731520" cy="2076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+mj-lt"/>
              </a:rPr>
              <a:t>2018</a:t>
            </a: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8" name="OTLSHAPE_TB_00000000000000000000000000000000_TimescaleInterval11"/>
          <p:cNvSpPr txBox="1"/>
          <p:nvPr>
            <p:custDataLst>
              <p:tags r:id="rId39"/>
            </p:custDataLst>
          </p:nvPr>
        </p:nvSpPr>
        <p:spPr>
          <a:xfrm>
            <a:off x="7975262" y="2178580"/>
            <a:ext cx="976249" cy="20075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100" b="1" spc="-2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2018</a:t>
            </a:r>
            <a:endParaRPr lang="en-US" sz="11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OTLSHAPE_M_608d62d92f4f4d228a03b6ea629bc55d_Title"/>
          <p:cNvSpPr txBox="1"/>
          <p:nvPr>
            <p:custDataLst>
              <p:tags r:id="rId40"/>
            </p:custDataLst>
          </p:nvPr>
        </p:nvSpPr>
        <p:spPr>
          <a:xfrm>
            <a:off x="8024339" y="4831582"/>
            <a:ext cx="1050544" cy="10515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12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UN 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High-level Meeting on TB</a:t>
            </a:r>
            <a:endParaRPr lang="en-GB" sz="12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OTLSHAPE_M_608d62d92f4f4d228a03b6ea629bc55d_Date"/>
          <p:cNvSpPr txBox="1"/>
          <p:nvPr>
            <p:custDataLst>
              <p:tags r:id="rId41"/>
            </p:custDataLst>
          </p:nvPr>
        </p:nvSpPr>
        <p:spPr>
          <a:xfrm>
            <a:off x="8185578" y="2603352"/>
            <a:ext cx="780804" cy="19542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Date TBC</a:t>
            </a:r>
            <a:endParaRPr lang="en-US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1" name="OTLSHAPE_M_155a7519591d4003a05343b15444e266_Connector1"/>
          <p:cNvCxnSpPr>
            <a:endCxn id="132" idx="0"/>
          </p:cNvCxnSpPr>
          <p:nvPr>
            <p:custDataLst>
              <p:tags r:id="rId42"/>
            </p:custDataLst>
          </p:nvPr>
        </p:nvCxnSpPr>
        <p:spPr>
          <a:xfrm>
            <a:off x="8544347" y="2455643"/>
            <a:ext cx="0" cy="205982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8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23" t="23156" r="29178" b="21837"/>
          <a:stretch/>
        </p:blipFill>
        <p:spPr>
          <a:xfrm>
            <a:off x="8268223" y="4515463"/>
            <a:ext cx="552248" cy="546362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1475656" y="88334"/>
            <a:ext cx="7657902" cy="1107836"/>
            <a:chOff x="1475656" y="203634"/>
            <a:chExt cx="7657902" cy="1107836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390" y="269181"/>
              <a:ext cx="1435081" cy="439238"/>
            </a:xfrm>
            <a:prstGeom prst="rect">
              <a:avLst/>
            </a:prstGeom>
          </p:spPr>
        </p:pic>
        <p:sp>
          <p:nvSpPr>
            <p:cNvPr id="123" name="Text Box 4"/>
            <p:cNvSpPr txBox="1"/>
            <p:nvPr/>
          </p:nvSpPr>
          <p:spPr>
            <a:xfrm>
              <a:off x="1475656" y="725387"/>
              <a:ext cx="7657902" cy="5860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en-US" sz="1400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FIRST </a:t>
              </a:r>
              <a:r>
                <a:rPr lang="en-US" sz="1400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WHO GLOBAL </a:t>
              </a:r>
              <a:r>
                <a:rPr lang="en-US" sz="1400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MINISTERIAL CONFERENCE 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ENDING 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TB IN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THE 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SUSTAINABLE DEVELOPMENT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ERA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: A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MULTISECTORAL RESPONSE</a:t>
              </a:r>
            </a:p>
          </p:txBody>
        </p:sp>
        <p:pic>
          <p:nvPicPr>
            <p:cNvPr id="143" name="Picture 142"/>
            <p:cNvPicPr/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188" y="203634"/>
              <a:ext cx="2050116" cy="521754"/>
            </a:xfrm>
            <a:prstGeom prst="rect">
              <a:avLst/>
            </a:prstGeom>
          </p:spPr>
        </p:pic>
      </p:grpSp>
      <p:sp>
        <p:nvSpPr>
          <p:cNvPr id="112" name="OTLSHAPE_M_608d62d92f4f4d228a03b6ea629bc55d_Title"/>
          <p:cNvSpPr txBox="1"/>
          <p:nvPr>
            <p:custDataLst>
              <p:tags r:id="rId43"/>
            </p:custDataLst>
          </p:nvPr>
        </p:nvSpPr>
        <p:spPr>
          <a:xfrm>
            <a:off x="4896570" y="3089993"/>
            <a:ext cx="864096" cy="8640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2</a:t>
            </a:r>
            <a:r>
              <a:rPr lang="en-GB" sz="800" b="1" baseline="30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nd</a:t>
            </a:r>
            <a:r>
              <a:rPr lang="en-GB" sz="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draft of public health impact assessment</a:t>
            </a:r>
            <a:endParaRPr lang="en-GB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OTLSHAPE_M_608d62d92f4f4d228a03b6ea629bc55d_Date"/>
          <p:cNvSpPr txBox="1"/>
          <p:nvPr>
            <p:custDataLst>
              <p:tags r:id="rId44"/>
            </p:custDataLst>
          </p:nvPr>
        </p:nvSpPr>
        <p:spPr>
          <a:xfrm>
            <a:off x="5013782" y="2894566"/>
            <a:ext cx="780804" cy="19542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Aug 1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5" name="OTLSHAPE_M_462115dda83147b68c0df36765225ee1_Connector1"/>
          <p:cNvCxnSpPr/>
          <p:nvPr>
            <p:custDataLst>
              <p:tags r:id="rId45"/>
            </p:custDataLst>
          </p:nvPr>
        </p:nvCxnSpPr>
        <p:spPr>
          <a:xfrm>
            <a:off x="5184602" y="2476676"/>
            <a:ext cx="0" cy="325285"/>
          </a:xfrm>
          <a:prstGeom prst="line">
            <a:avLst/>
          </a:prstGeom>
          <a:ln w="9525" cap="flat" cmpd="sng" algn="ctr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TLSHAPE_M_608d62d92f4f4d228a03b6ea629bc55d_Shape"/>
          <p:cNvSpPr/>
          <p:nvPr>
            <p:custDataLst>
              <p:tags r:id="rId46"/>
            </p:custDataLst>
          </p:nvPr>
        </p:nvSpPr>
        <p:spPr>
          <a:xfrm rot="16200000">
            <a:off x="5171979" y="2759592"/>
            <a:ext cx="127000" cy="101754"/>
          </a:xfrm>
          <a:prstGeom prst="flowChartMerge">
            <a:avLst/>
          </a:prstGeom>
          <a:solidFill>
            <a:srgbClr val="0066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590"/>
            <a:ext cx="1322083" cy="11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9475" y="1772816"/>
            <a:ext cx="60720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Research and Innovation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142" name="OTLSHAPE_M_32e754a4ad894522b2c68f667c7e3b92_Connector1"/>
          <p:cNvCxnSpPr/>
          <p:nvPr>
            <p:custDataLst>
              <p:tags r:id="rId47"/>
            </p:custDataLst>
          </p:nvPr>
        </p:nvCxnSpPr>
        <p:spPr>
          <a:xfrm>
            <a:off x="1173369" y="2435787"/>
            <a:ext cx="0" cy="43204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OTLSHAPE_M_12be99ba3dd448aa9737b9cff5404ab5_Connector1"/>
          <p:cNvCxnSpPr/>
          <p:nvPr>
            <p:custDataLst>
              <p:tags r:id="rId48"/>
            </p:custDataLst>
          </p:nvPr>
        </p:nvCxnSpPr>
        <p:spPr>
          <a:xfrm>
            <a:off x="4788024" y="2392625"/>
            <a:ext cx="15214" cy="2433373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TLSHAPE_M_608d62d92f4f4d228a03b6ea629bc55d_Shape"/>
          <p:cNvSpPr/>
          <p:nvPr>
            <p:custDataLst>
              <p:tags r:id="rId49"/>
            </p:custDataLst>
          </p:nvPr>
        </p:nvSpPr>
        <p:spPr>
          <a:xfrm rot="16200000">
            <a:off x="4786437" y="4755577"/>
            <a:ext cx="127000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OTLSHAPE_M_608d62d92f4f4d228a03b6ea629bc55d_Title"/>
          <p:cNvSpPr txBox="1"/>
          <p:nvPr>
            <p:custDataLst>
              <p:tags r:id="rId50"/>
            </p:custDataLst>
          </p:nvPr>
        </p:nvSpPr>
        <p:spPr>
          <a:xfrm>
            <a:off x="3937500" y="5032414"/>
            <a:ext cx="720079" cy="667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Presentation of Policy Paper and Brief at STAG</a:t>
            </a:r>
          </a:p>
        </p:txBody>
      </p:sp>
      <p:cxnSp>
        <p:nvCxnSpPr>
          <p:cNvPr id="155" name="OTLSHAPE_M_462115dda83147b68c0df36765225ee1_Connector1"/>
          <p:cNvCxnSpPr/>
          <p:nvPr>
            <p:custDataLst>
              <p:tags r:id="rId51"/>
            </p:custDataLst>
          </p:nvPr>
        </p:nvCxnSpPr>
        <p:spPr>
          <a:xfrm>
            <a:off x="4283968" y="2413410"/>
            <a:ext cx="0" cy="2340579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TLSHAPE_M_608d62d92f4f4d228a03b6ea629bc55d_Shape"/>
          <p:cNvSpPr/>
          <p:nvPr>
            <p:custDataLst>
              <p:tags r:id="rId52"/>
            </p:custDataLst>
          </p:nvPr>
        </p:nvSpPr>
        <p:spPr>
          <a:xfrm rot="16200000">
            <a:off x="4282381" y="4706169"/>
            <a:ext cx="127000" cy="123825"/>
          </a:xfrm>
          <a:prstGeom prst="flowChartMerg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OTLSHAPE_M_608d62d92f4f4d228a03b6ea629bc55d_Date"/>
          <p:cNvSpPr txBox="1"/>
          <p:nvPr>
            <p:custDataLst>
              <p:tags r:id="rId53"/>
            </p:custDataLst>
          </p:nvPr>
        </p:nvSpPr>
        <p:spPr>
          <a:xfrm>
            <a:off x="3905736" y="4839814"/>
            <a:ext cx="780804" cy="1959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Jun</a:t>
            </a:r>
            <a:r>
              <a:rPr lang="en-US" sz="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12-14</a:t>
            </a:r>
            <a:r>
              <a:rPr lang="en-US" sz="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OTLSHAPE_M_608d62d92f4f4d228a03b6ea629bc55d_Date"/>
          <p:cNvSpPr txBox="1"/>
          <p:nvPr>
            <p:custDataLst>
              <p:tags r:id="rId54"/>
            </p:custDataLst>
          </p:nvPr>
        </p:nvSpPr>
        <p:spPr>
          <a:xfrm>
            <a:off x="4788024" y="4898006"/>
            <a:ext cx="780804" cy="1959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July 1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" name="OTLSHAPE_M_608d62d92f4f4d228a03b6ea629bc55d_Title"/>
          <p:cNvSpPr txBox="1"/>
          <p:nvPr>
            <p:custDataLst>
              <p:tags r:id="rId55"/>
            </p:custDataLst>
          </p:nvPr>
        </p:nvSpPr>
        <p:spPr>
          <a:xfrm>
            <a:off x="941625" y="3107238"/>
            <a:ext cx="750055" cy="89782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Second Funders’ Forum on TB Research</a:t>
            </a:r>
          </a:p>
          <a:p>
            <a:pPr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Discussion of policy paper outline and content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OTLSHAPE_M_608d62d92f4f4d228a03b6ea629bc55d_Date"/>
          <p:cNvSpPr txBox="1"/>
          <p:nvPr>
            <p:custDataLst>
              <p:tags r:id="rId56"/>
            </p:custDataLst>
          </p:nvPr>
        </p:nvSpPr>
        <p:spPr>
          <a:xfrm>
            <a:off x="1800401" y="3022657"/>
            <a:ext cx="648072" cy="216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May 1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2" name="OTLSHAPE_M_608d62d92f4f4d228a03b6ea629bc55d_Title"/>
          <p:cNvSpPr txBox="1"/>
          <p:nvPr>
            <p:custDataLst>
              <p:tags r:id="rId57"/>
            </p:custDataLst>
          </p:nvPr>
        </p:nvSpPr>
        <p:spPr>
          <a:xfrm>
            <a:off x="3312987" y="3003755"/>
            <a:ext cx="622225" cy="56157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>
                <a:solidFill>
                  <a:srgbClr val="7030A0"/>
                </a:solidFill>
              </a:rPr>
              <a:t>1st draft of PHI assessment </a:t>
            </a:r>
          </a:p>
        </p:txBody>
      </p:sp>
      <p:sp>
        <p:nvSpPr>
          <p:cNvPr id="168" name="OTLSHAPE_M_608d62d92f4f4d228a03b6ea629bc55d_Title"/>
          <p:cNvSpPr txBox="1"/>
          <p:nvPr>
            <p:custDataLst>
              <p:tags r:id="rId58"/>
            </p:custDataLst>
          </p:nvPr>
        </p:nvSpPr>
        <p:spPr>
          <a:xfrm>
            <a:off x="4716016" y="4937773"/>
            <a:ext cx="936104" cy="14435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rgbClr val="0000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smtClean="0"/>
              <a:t>Revised </a:t>
            </a:r>
            <a:r>
              <a:rPr lang="en-GB" dirty="0"/>
              <a:t>draft of </a:t>
            </a:r>
            <a:r>
              <a:rPr lang="en-GB" dirty="0" smtClean="0"/>
              <a:t>TB R&amp;D trend analysis </a:t>
            </a:r>
          </a:p>
          <a:p>
            <a:endParaRPr lang="en-GB" dirty="0" smtClean="0"/>
          </a:p>
          <a:p>
            <a:r>
              <a:rPr lang="en-US" dirty="0" smtClean="0"/>
              <a:t>Revised draft of Policy paper circulated to </a:t>
            </a:r>
            <a:r>
              <a:rPr lang="en-US" dirty="0"/>
              <a:t>WHO Task Force on Global TB R&amp;D and other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71" name="OTLSHAPE_M_608d62d92f4f4d228a03b6ea629bc55d_Title"/>
          <p:cNvSpPr txBox="1"/>
          <p:nvPr>
            <p:custDataLst>
              <p:tags r:id="rId59"/>
            </p:custDataLst>
          </p:nvPr>
        </p:nvSpPr>
        <p:spPr>
          <a:xfrm>
            <a:off x="1743866" y="3174361"/>
            <a:ext cx="769259" cy="44891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</a:t>
            </a:r>
            <a:r>
              <a:rPr lang="en-GB" sz="800" b="1" baseline="300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st</a:t>
            </a:r>
            <a:r>
              <a:rPr lang="en-GB" sz="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draft of TB R&amp;D trend analysis (TAG)</a:t>
            </a:r>
            <a:endParaRPr lang="en-GB" sz="8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OTLSHAPE_M_608d62d92f4f4d228a03b6ea629bc55d_Title"/>
          <p:cNvSpPr txBox="1"/>
          <p:nvPr>
            <p:custDataLst>
              <p:tags r:id="rId60"/>
            </p:custDataLst>
          </p:nvPr>
        </p:nvSpPr>
        <p:spPr>
          <a:xfrm>
            <a:off x="4896570" y="4098105"/>
            <a:ext cx="864096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Link the two reports </a:t>
            </a:r>
          </a:p>
        </p:txBody>
      </p:sp>
      <p:sp>
        <p:nvSpPr>
          <p:cNvPr id="174" name="OTLSHAPE_M_608d62d92f4f4d228a03b6ea629bc55d_Title"/>
          <p:cNvSpPr txBox="1"/>
          <p:nvPr>
            <p:custDataLst>
              <p:tags r:id="rId61"/>
            </p:custDataLst>
          </p:nvPr>
        </p:nvSpPr>
        <p:spPr>
          <a:xfrm>
            <a:off x="6464665" y="4628962"/>
            <a:ext cx="864096" cy="5040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Editing and publication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17961292">
            <a:off x="5084994" y="4570976"/>
            <a:ext cx="232969" cy="2381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176" name="Left Arrow 175"/>
          <p:cNvSpPr/>
          <p:nvPr/>
        </p:nvSpPr>
        <p:spPr>
          <a:xfrm rot="6823633">
            <a:off x="5224002" y="3917556"/>
            <a:ext cx="232969" cy="2381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89" name="OTLSHAPE_M_608d62d92f4f4d228a03b6ea629bc55d_Title"/>
          <p:cNvSpPr txBox="1"/>
          <p:nvPr>
            <p:custDataLst>
              <p:tags r:id="rId62"/>
            </p:custDataLst>
          </p:nvPr>
        </p:nvSpPr>
        <p:spPr>
          <a:xfrm>
            <a:off x="94322" y="4898006"/>
            <a:ext cx="955234" cy="12672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Request for case studies from partners on R&amp;D for new tools (FIND, Alliance, </a:t>
            </a:r>
            <a:r>
              <a:rPr lang="en-GB" sz="8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Aeras</a:t>
            </a: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, TBVI, STP research WGs ) + OR/IR (UCSF)</a:t>
            </a:r>
          </a:p>
          <a:p>
            <a:pPr>
              <a:defRPr/>
            </a:pP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OTLSHAPE_TB_00000000000000000000000000000000_TimescaleInterval10"/>
          <p:cNvSpPr txBox="1"/>
          <p:nvPr>
            <p:custDataLst>
              <p:tags r:id="rId63"/>
            </p:custDataLst>
          </p:nvPr>
        </p:nvSpPr>
        <p:spPr>
          <a:xfrm>
            <a:off x="7785406" y="2211324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Dec</a:t>
            </a:r>
            <a:endParaRPr lang="en-U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OTLSHAPE_M_608d62d92f4f4d228a03b6ea629bc55d_Title"/>
          <p:cNvSpPr txBox="1"/>
          <p:nvPr>
            <p:custDataLst>
              <p:tags r:id="rId64"/>
            </p:custDataLst>
          </p:nvPr>
        </p:nvSpPr>
        <p:spPr>
          <a:xfrm>
            <a:off x="7715601" y="3144219"/>
            <a:ext cx="774658" cy="525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Second Meeting of Global TB Research Task Force</a:t>
            </a:r>
            <a:endParaRPr lang="en-GB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8" name="OTLSHAPE_M_462115dda83147b68c0df36765225ee1_Connector1"/>
          <p:cNvCxnSpPr/>
          <p:nvPr>
            <p:custDataLst>
              <p:tags r:id="rId65"/>
            </p:custDataLst>
          </p:nvPr>
        </p:nvCxnSpPr>
        <p:spPr>
          <a:xfrm>
            <a:off x="7920078" y="2408792"/>
            <a:ext cx="0" cy="634537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TLSHAPE_M_608d62d92f4f4d228a03b6ea629bc55d_Shape"/>
          <p:cNvSpPr/>
          <p:nvPr>
            <p:custDataLst>
              <p:tags r:id="rId66"/>
            </p:custDataLst>
          </p:nvPr>
        </p:nvSpPr>
        <p:spPr>
          <a:xfrm rot="16200000">
            <a:off x="7914417" y="2936562"/>
            <a:ext cx="127000" cy="101754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3" name="OTLSHAPE_M_12be99ba3dd448aa9737b9cff5404ab5_Connector1"/>
          <p:cNvCxnSpPr>
            <a:endCxn id="94" idx="0"/>
          </p:cNvCxnSpPr>
          <p:nvPr>
            <p:custDataLst>
              <p:tags r:id="rId67"/>
            </p:custDataLst>
          </p:nvPr>
        </p:nvCxnSpPr>
        <p:spPr>
          <a:xfrm>
            <a:off x="3260883" y="2404965"/>
            <a:ext cx="2" cy="2884912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M_608d62d92f4f4d228a03b6ea629bc55d_Shape"/>
          <p:cNvSpPr/>
          <p:nvPr>
            <p:custDataLst>
              <p:tags r:id="rId68"/>
            </p:custDataLst>
          </p:nvPr>
        </p:nvSpPr>
        <p:spPr>
          <a:xfrm rot="16200000">
            <a:off x="3259297" y="5227964"/>
            <a:ext cx="127000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OTLSHAPE_M_608d62d92f4f4d228a03b6ea629bc55d_Date"/>
          <p:cNvSpPr txBox="1"/>
          <p:nvPr>
            <p:custDataLst>
              <p:tags r:id="rId69"/>
            </p:custDataLst>
          </p:nvPr>
        </p:nvSpPr>
        <p:spPr>
          <a:xfrm>
            <a:off x="2999950" y="5388132"/>
            <a:ext cx="583086" cy="1959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May 31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OTLSHAPE_M_608d62d92f4f4d228a03b6ea629bc55d_Date"/>
          <p:cNvSpPr txBox="1"/>
          <p:nvPr>
            <p:custDataLst>
              <p:tags r:id="rId70"/>
            </p:custDataLst>
          </p:nvPr>
        </p:nvSpPr>
        <p:spPr>
          <a:xfrm>
            <a:off x="918657" y="2953664"/>
            <a:ext cx="648072" cy="216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Apr 5-6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OTLSHAPE_M_608d62d92f4f4d228a03b6ea629bc55d_Title"/>
          <p:cNvSpPr txBox="1"/>
          <p:nvPr>
            <p:custDataLst>
              <p:tags r:id="rId71"/>
            </p:custDataLst>
          </p:nvPr>
        </p:nvSpPr>
        <p:spPr>
          <a:xfrm>
            <a:off x="2964375" y="5699526"/>
            <a:ext cx="877620" cy="89782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GB" sz="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2</a:t>
            </a:r>
            <a:r>
              <a:rPr lang="en-GB" sz="800" b="1" baseline="300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nd</a:t>
            </a:r>
            <a:r>
              <a:rPr lang="en-GB" sz="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 draft of TB R&amp;D trend analysis (TAG)</a:t>
            </a:r>
          </a:p>
          <a:p>
            <a:pPr>
              <a:defRPr/>
            </a:pPr>
            <a:endParaRPr lang="en-GB" sz="8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Circulation of draft Policy Paper to WHO Task Force on Global TB R&amp;D and other partners</a:t>
            </a:r>
            <a:endParaRPr lang="en-GB" sz="8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OTLSHAPE_M_608d62d92f4f4d228a03b6ea629bc55d_Date"/>
          <p:cNvSpPr txBox="1"/>
          <p:nvPr>
            <p:custDataLst>
              <p:tags r:id="rId72"/>
            </p:custDataLst>
          </p:nvPr>
        </p:nvSpPr>
        <p:spPr>
          <a:xfrm>
            <a:off x="2127176" y="4100852"/>
            <a:ext cx="648072" cy="216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May 12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1" name="OTLSHAPE_M_12be99ba3dd448aa9737b9cff5404ab5_Connector1"/>
          <p:cNvCxnSpPr/>
          <p:nvPr>
            <p:custDataLst>
              <p:tags r:id="rId73"/>
            </p:custDataLst>
          </p:nvPr>
        </p:nvCxnSpPr>
        <p:spPr>
          <a:xfrm>
            <a:off x="2384020" y="2378934"/>
            <a:ext cx="0" cy="1626130"/>
          </a:xfrm>
          <a:prstGeom prst="line">
            <a:avLst/>
          </a:prstGeom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TLSHAPE_M_608d62d92f4f4d228a03b6ea629bc55d_Shape"/>
          <p:cNvSpPr/>
          <p:nvPr>
            <p:custDataLst>
              <p:tags r:id="rId74"/>
            </p:custDataLst>
          </p:nvPr>
        </p:nvSpPr>
        <p:spPr>
          <a:xfrm rot="16200000">
            <a:off x="2387712" y="4017189"/>
            <a:ext cx="127000" cy="12382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OTLSHAPE_M_608d62d92f4f4d228a03b6ea629bc55d_Title"/>
          <p:cNvSpPr txBox="1"/>
          <p:nvPr>
            <p:custDataLst>
              <p:tags r:id="rId75"/>
            </p:custDataLst>
          </p:nvPr>
        </p:nvSpPr>
        <p:spPr>
          <a:xfrm>
            <a:off x="1979712" y="4194276"/>
            <a:ext cx="706207" cy="48118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1</a:t>
            </a:r>
            <a:r>
              <a:rPr lang="en-GB" sz="8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st</a:t>
            </a: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 draft of policy brief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4" name="OTLSHAPE_M_83ae0c31735046a39e6462737a5d1ce8_Connector1"/>
          <p:cNvCxnSpPr/>
          <p:nvPr>
            <p:custDataLst>
              <p:tags r:id="rId76"/>
            </p:custDataLst>
          </p:nvPr>
        </p:nvCxnSpPr>
        <p:spPr>
          <a:xfrm>
            <a:off x="2895263" y="2392625"/>
            <a:ext cx="0" cy="2219648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TLSHAPE_M_608d62d92f4f4d228a03b6ea629bc55d_Shape"/>
          <p:cNvSpPr/>
          <p:nvPr>
            <p:custDataLst>
              <p:tags r:id="rId77"/>
            </p:custDataLst>
          </p:nvPr>
        </p:nvSpPr>
        <p:spPr>
          <a:xfrm rot="16200000">
            <a:off x="2893953" y="4543609"/>
            <a:ext cx="127000" cy="12382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OTLSHAPE_M_608d62d92f4f4d228a03b6ea629bc55d_Title"/>
          <p:cNvSpPr txBox="1"/>
          <p:nvPr>
            <p:custDataLst>
              <p:tags r:id="rId78"/>
            </p:custDataLst>
          </p:nvPr>
        </p:nvSpPr>
        <p:spPr>
          <a:xfrm>
            <a:off x="2599598" y="4912641"/>
            <a:ext cx="574617" cy="3885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PAG &amp; Steering Committee</a:t>
            </a:r>
          </a:p>
          <a:p>
            <a:pPr algn="ctr"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meetings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OTLSHAPE_M_608d62d92f4f4d228a03b6ea629bc55d_Date"/>
          <p:cNvSpPr txBox="1"/>
          <p:nvPr>
            <p:custDataLst>
              <p:tags r:id="rId79"/>
            </p:custDataLst>
          </p:nvPr>
        </p:nvSpPr>
        <p:spPr>
          <a:xfrm>
            <a:off x="2603612" y="4660068"/>
            <a:ext cx="648072" cy="216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May 21-22</a:t>
            </a:r>
            <a:endParaRPr lang="en-US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OTLSHAPE_M_608d62d92f4f4d228a03b6ea629bc55d_Title"/>
          <p:cNvSpPr txBox="1"/>
          <p:nvPr>
            <p:custDataLst>
              <p:tags r:id="rId80"/>
            </p:custDataLst>
          </p:nvPr>
        </p:nvSpPr>
        <p:spPr>
          <a:xfrm>
            <a:off x="3651455" y="3632542"/>
            <a:ext cx="644938" cy="5100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GB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First full draft of the policy paper </a:t>
            </a:r>
            <a:endParaRPr lang="en-GB" sz="8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5" name="OTLSHAPE_M_462115dda83147b68c0df36765225ee1_Connector1"/>
          <p:cNvCxnSpPr/>
          <p:nvPr>
            <p:custDataLst>
              <p:tags r:id="rId81"/>
            </p:custDataLst>
          </p:nvPr>
        </p:nvCxnSpPr>
        <p:spPr>
          <a:xfrm>
            <a:off x="3947622" y="2400304"/>
            <a:ext cx="0" cy="1183395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TLSHAPE_M_608d62d92f4f4d228a03b6ea629bc55d_Shape"/>
          <p:cNvSpPr/>
          <p:nvPr>
            <p:custDataLst>
              <p:tags r:id="rId82"/>
            </p:custDataLst>
          </p:nvPr>
        </p:nvSpPr>
        <p:spPr>
          <a:xfrm rot="16200000">
            <a:off x="3922589" y="3491728"/>
            <a:ext cx="127000" cy="101754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3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-27384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5"/>
          <p:cNvSpPr txBox="1"/>
          <p:nvPr/>
        </p:nvSpPr>
        <p:spPr>
          <a:xfrm>
            <a:off x="106276" y="1397297"/>
            <a:ext cx="8930220" cy="483145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entury Gothic"/>
                <a:ea typeface="SimSun"/>
                <a:cs typeface="Arial"/>
              </a:rPr>
              <a:t>PARTNERSS ENGAGED IN THE PROCESS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79"/>
          <a:stretch/>
        </p:blipFill>
        <p:spPr>
          <a:xfrm>
            <a:off x="-1" y="6381328"/>
            <a:ext cx="9144001" cy="72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853034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Ministries of Health/National TB </a:t>
            </a:r>
            <a:r>
              <a:rPr lang="en-US" sz="1600" b="1" dirty="0" err="1" smtClean="0">
                <a:solidFill>
                  <a:prstClr val="black"/>
                </a:solidFill>
                <a:latin typeface="+mj-lt"/>
              </a:rPr>
              <a:t>Programmes</a:t>
            </a:r>
            <a:endParaRPr lang="en-US" sz="1600" b="1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err="1">
                <a:solidFill>
                  <a:prstClr val="black"/>
                </a:solidFill>
                <a:latin typeface="+mj-lt"/>
              </a:rPr>
              <a:t>Armauer</a:t>
            </a:r>
            <a:r>
              <a:rPr lang="en-GB" sz="1600" dirty="0">
                <a:solidFill>
                  <a:prstClr val="black"/>
                </a:solidFill>
                <a:latin typeface="+mj-lt"/>
              </a:rPr>
              <a:t> Hansen Research Institute, Ministry of Health (Ethiopia)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Ministry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of Health of Russian </a:t>
            </a: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Federation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National Tuberculosis Programmes (Brazil, Tanzania and Vietnam)</a:t>
            </a:r>
          </a:p>
          <a:p>
            <a:r>
              <a:rPr lang="en-GB" sz="1600" b="1" dirty="0" smtClean="0">
                <a:solidFill>
                  <a:prstClr val="black"/>
                </a:solidFill>
                <a:latin typeface="+mj-lt"/>
              </a:rPr>
              <a:t>Universities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Amsterdam Institute for Global Health and 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Federal </a:t>
            </a:r>
            <a:r>
              <a:rPr lang="pt-BR" sz="1600" dirty="0">
                <a:solidFill>
                  <a:prstClr val="black"/>
                </a:solidFill>
                <a:latin typeface="+mj-lt"/>
              </a:rPr>
              <a:t>University of Rio de 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Janeiro-Brazil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Imperial college, London, UK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London School of Hygiene and Tropical </a:t>
            </a: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Medicine, UK</a:t>
            </a:r>
            <a:endParaRPr lang="en-GB" sz="16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McGill University, Montreal, Canada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University College London, UK</a:t>
            </a:r>
            <a:endParaRPr lang="pt-BR" sz="1600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University of California San Francisco</a:t>
            </a:r>
            <a:endParaRPr lang="en-GB" sz="1600" dirty="0">
              <a:solidFill>
                <a:prstClr val="black"/>
              </a:solidFill>
              <a:latin typeface="+mj-lt"/>
            </a:endParaRPr>
          </a:p>
          <a:p>
            <a:r>
              <a:rPr lang="en-GB" sz="1600" b="1" dirty="0" smtClean="0">
                <a:solidFill>
                  <a:prstClr val="black"/>
                </a:solidFill>
                <a:latin typeface="+mj-lt"/>
              </a:rPr>
              <a:t>Partners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err="1" smtClean="0">
                <a:solidFill>
                  <a:prstClr val="black"/>
                </a:solidFill>
                <a:latin typeface="+mj-lt"/>
              </a:rPr>
              <a:t>Aeras</a:t>
            </a: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, FIND, KNCV, Stop TB Partnership, </a:t>
            </a:r>
            <a:r>
              <a:rPr lang="en-GB" sz="1600" dirty="0">
                <a:solidFill>
                  <a:prstClr val="black"/>
                </a:solidFill>
                <a:latin typeface="+mj-lt"/>
              </a:rPr>
              <a:t>TB </a:t>
            </a: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Alliance, </a:t>
            </a:r>
            <a:r>
              <a:rPr lang="en-GB" sz="1600" dirty="0">
                <a:solidFill>
                  <a:prstClr val="black"/>
                </a:solidFill>
                <a:latin typeface="+mj-lt"/>
              </a:rPr>
              <a:t>TBVI, </a:t>
            </a: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The Union</a:t>
            </a:r>
          </a:p>
          <a:p>
            <a:r>
              <a:rPr lang="en-GB" sz="1600" b="1" dirty="0" smtClean="0">
                <a:solidFill>
                  <a:prstClr val="black"/>
                </a:solidFill>
                <a:latin typeface="+mj-lt"/>
              </a:rPr>
              <a:t>Funders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Bill and Melinda Gates Foundation, CDC, European Commission</a:t>
            </a:r>
            <a:r>
              <a:rPr lang="en-GB" sz="1600" dirty="0">
                <a:solidFill>
                  <a:prstClr val="black"/>
                </a:solidFill>
                <a:latin typeface="+mj-lt"/>
              </a:rPr>
              <a:t>, EDCTP, ICMR-India, </a:t>
            </a: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US NIH/NIAID, MRC-South Africa, UNITAID, USAID</a:t>
            </a:r>
          </a:p>
          <a:p>
            <a:r>
              <a:rPr lang="en-GB" sz="1600" b="1" dirty="0" smtClean="0">
                <a:solidFill>
                  <a:prstClr val="black"/>
                </a:solidFill>
                <a:latin typeface="+mj-lt"/>
              </a:rPr>
              <a:t>Advocacy</a:t>
            </a:r>
            <a:endParaRPr lang="en-GB" sz="1600" b="1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+mj-lt"/>
              </a:rPr>
              <a:t>TAG </a:t>
            </a:r>
            <a:endParaRPr lang="en-GB" sz="16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50602" y="135445"/>
            <a:ext cx="7657902" cy="1178686"/>
            <a:chOff x="1522610" y="203633"/>
            <a:chExt cx="7657902" cy="11786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269181"/>
              <a:ext cx="1512168" cy="462832"/>
            </a:xfrm>
            <a:prstGeom prst="rect">
              <a:avLst/>
            </a:prstGeom>
          </p:spPr>
        </p:pic>
        <p:sp>
          <p:nvSpPr>
            <p:cNvPr id="14" name="Text Box 4"/>
            <p:cNvSpPr txBox="1"/>
            <p:nvPr/>
          </p:nvSpPr>
          <p:spPr>
            <a:xfrm>
              <a:off x="1522610" y="796236"/>
              <a:ext cx="7657902" cy="5860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en-US" sz="1400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FIRST </a:t>
              </a:r>
              <a:r>
                <a:rPr lang="en-US" sz="1400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who GLOBAL </a:t>
              </a:r>
              <a:r>
                <a:rPr lang="en-US" sz="1400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MINISTERIAL CONFERENCE 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ENDING 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TB IN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THE 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SUSTAINABLE DEVELOPMENT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ERA</a:t>
              </a:r>
              <a:r>
                <a:rPr lang="en-US" sz="1500" b="1" cap="all" dirty="0" smtClean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: A </a:t>
              </a:r>
              <a:r>
                <a:rPr lang="en-US" sz="1500" b="1" cap="all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0093D5"/>
                  </a:solidFill>
                  <a:latin typeface="Century Gothic" panose="020B0502020202020204" pitchFamily="34" charset="0"/>
                  <a:ea typeface="SimSun"/>
                  <a:cs typeface="Arial"/>
                </a:rPr>
                <a:t>MULTISECTORAL RESPONSE</a:t>
              </a:r>
            </a:p>
          </p:txBody>
        </p:sp>
        <p:pic>
          <p:nvPicPr>
            <p:cNvPr id="18" name="Picture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03633"/>
              <a:ext cx="2160240" cy="561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5"/>
          <p:cNvSpPr txBox="1"/>
          <p:nvPr/>
        </p:nvSpPr>
        <p:spPr>
          <a:xfrm>
            <a:off x="179512" y="2348880"/>
            <a:ext cx="8856984" cy="3672408"/>
          </a:xfrm>
          <a:prstGeom prst="rect">
            <a:avLst/>
          </a:prstGeom>
          <a:noFill/>
          <a:ln w="6350">
            <a:solidFill>
              <a:srgbClr val="0093D5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i="1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Support necessary to advocate for bold outcome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at national and global levels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M</a:t>
            </a:r>
            <a:r>
              <a:rPr lang="en-GB" sz="2200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ake the TB coalition an achievable goal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Convince traditional funders to engage and increase commitments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Identify new potential funders and advocate for contributions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S</a:t>
            </a:r>
            <a:r>
              <a:rPr lang="en-GB" sz="2200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upport countries to invest in establishing a research-enabling environment – develop national plans &amp; strategies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+mj-lt"/>
                <a:ea typeface="SimSun"/>
                <a:cs typeface="Arial"/>
              </a:rPr>
              <a:t>Push G7, BRICS and G20 members to contribute to the Global Coalition on TB Research</a:t>
            </a:r>
          </a:p>
          <a:p>
            <a:pPr algn="ctr">
              <a:lnSpc>
                <a:spcPct val="115000"/>
              </a:lnSpc>
              <a:defRPr/>
            </a:pPr>
            <a:endParaRPr lang="en-GB" sz="3200" b="1" dirty="0">
              <a:solidFill>
                <a:prstClr val="black"/>
              </a:solidFill>
              <a:ea typeface="SimSun"/>
              <a:cs typeface="Arial"/>
            </a:endParaRPr>
          </a:p>
        </p:txBody>
      </p:sp>
      <p:sp>
        <p:nvSpPr>
          <p:cNvPr id="6" name="Text Box 85"/>
          <p:cNvSpPr txBox="1"/>
          <p:nvPr/>
        </p:nvSpPr>
        <p:spPr>
          <a:xfrm>
            <a:off x="106276" y="1649711"/>
            <a:ext cx="8930220" cy="627161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Century Gothic"/>
                <a:ea typeface="SimSun"/>
                <a:cs typeface="Arial"/>
              </a:rPr>
              <a:t> What </a:t>
            </a:r>
            <a:r>
              <a:rPr lang="en-GB" sz="2800" b="1" dirty="0" smtClean="0">
                <a:solidFill>
                  <a:schemeClr val="bg1"/>
                </a:solidFill>
                <a:latin typeface="Century Gothic"/>
                <a:ea typeface="SimSun"/>
                <a:cs typeface="Arial"/>
              </a:rPr>
              <a:t>is the role of civil society?</a:t>
            </a:r>
            <a:endParaRPr lang="en-US" sz="2800" b="1" dirty="0" smtClean="0">
              <a:solidFill>
                <a:schemeClr val="bg1"/>
              </a:solidFill>
              <a:latin typeface="Century Gothic"/>
              <a:ea typeface="SimSun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15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16" name="Picture 15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55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5"/>
          <p:cNvSpPr txBox="1"/>
          <p:nvPr/>
        </p:nvSpPr>
        <p:spPr>
          <a:xfrm>
            <a:off x="556659" y="1915106"/>
            <a:ext cx="7975781" cy="651568"/>
          </a:xfrm>
          <a:prstGeom prst="rect">
            <a:avLst/>
          </a:prstGeom>
          <a:noFill/>
          <a:ln w="6350">
            <a:solidFill>
              <a:srgbClr val="0093D5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GB" sz="3200" b="1" dirty="0" smtClean="0">
                <a:solidFill>
                  <a:prstClr val="black"/>
                </a:solidFill>
                <a:latin typeface="Century Gothic"/>
                <a:ea typeface="SimSun"/>
                <a:cs typeface="Arial"/>
              </a:rPr>
              <a:t>THANK YOU</a:t>
            </a:r>
            <a:endParaRPr lang="en-GB" sz="3200" b="1" dirty="0">
              <a:solidFill>
                <a:prstClr val="black"/>
              </a:solidFill>
              <a:ea typeface="SimSun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1355666"/>
            <a:ext cx="9180512" cy="129118"/>
          </a:xfrm>
          <a:prstGeom prst="rect">
            <a:avLst/>
          </a:prstGeom>
          <a:solidFill>
            <a:srgbClr val="0093D5"/>
          </a:solidFill>
          <a:ln>
            <a:solidFill>
              <a:srgbClr val="009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54" y="264840"/>
            <a:ext cx="2575171" cy="78789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993"/>
            <a:ext cx="3651272" cy="975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55806"/>
            <a:ext cx="9144000" cy="28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4410" y="2007032"/>
            <a:ext cx="7713972" cy="4230280"/>
            <a:chOff x="314410" y="2007032"/>
            <a:chExt cx="7713972" cy="4230280"/>
          </a:xfrm>
        </p:grpSpPr>
        <p:grpSp>
          <p:nvGrpSpPr>
            <p:cNvPr id="6" name="Group 5"/>
            <p:cNvGrpSpPr/>
            <p:nvPr/>
          </p:nvGrpSpPr>
          <p:grpSpPr>
            <a:xfrm>
              <a:off x="314410" y="2007032"/>
              <a:ext cx="7713972" cy="4230280"/>
              <a:chOff x="-108520" y="1249339"/>
              <a:chExt cx="9267398" cy="5131989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520" y="1249339"/>
                <a:ext cx="9267398" cy="5131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2987824" y="3789040"/>
                <a:ext cx="1944216" cy="17739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405558" y="3284984"/>
              <a:ext cx="129423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49726" r="45111" b="15735"/>
          <a:stretch/>
        </p:blipFill>
        <p:spPr bwMode="auto">
          <a:xfrm>
            <a:off x="2827642" y="4050164"/>
            <a:ext cx="1740108" cy="15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36512" y="6309323"/>
            <a:ext cx="9217024" cy="576059"/>
            <a:chOff x="-1310378" y="6284044"/>
            <a:chExt cx="11089042" cy="693060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" r="16685"/>
            <a:stretch/>
          </p:blipFill>
          <p:spPr bwMode="auto">
            <a:xfrm>
              <a:off x="634664" y="6284044"/>
              <a:ext cx="9144000" cy="693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Pentagon 18"/>
            <p:cNvSpPr/>
            <p:nvPr/>
          </p:nvSpPr>
          <p:spPr>
            <a:xfrm>
              <a:off x="-1310378" y="6284044"/>
              <a:ext cx="7610570" cy="693057"/>
            </a:xfrm>
            <a:prstGeom prst="homePlate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1" t="6778" r="43934" b="-1"/>
            <a:stretch/>
          </p:blipFill>
          <p:spPr bwMode="auto">
            <a:xfrm>
              <a:off x="7564071" y="6399099"/>
              <a:ext cx="1434894" cy="491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53" y="4024956"/>
            <a:ext cx="3234308" cy="1636292"/>
          </a:xfrm>
          <a:prstGeom prst="rect">
            <a:avLst/>
          </a:prstGeom>
        </p:spPr>
      </p:pic>
      <p:sp>
        <p:nvSpPr>
          <p:cNvPr id="21" name="Text Box 85"/>
          <p:cNvSpPr txBox="1"/>
          <p:nvPr/>
        </p:nvSpPr>
        <p:spPr>
          <a:xfrm>
            <a:off x="176663" y="1412776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 </a:t>
            </a:r>
            <a:r>
              <a:rPr lang="en-US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ACCELERATING TO REACH WHO &amp; SDG </a:t>
            </a:r>
            <a:r>
              <a:rPr lang="en-US" sz="2400" b="1" cap="all" dirty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END TB TARGETS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687" y="39032"/>
            <a:ext cx="8511754" cy="1345500"/>
            <a:chOff x="20684" y="39032"/>
            <a:chExt cx="9145959" cy="144575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1508741" y="188640"/>
              <a:ext cx="7657902" cy="1296144"/>
              <a:chOff x="1508741" y="159924"/>
              <a:chExt cx="7657902" cy="12961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31" name="Text Box 4"/>
              <p:cNvSpPr txBox="1"/>
              <p:nvPr/>
            </p:nvSpPr>
            <p:spPr>
              <a:xfrm>
                <a:off x="1508741" y="686901"/>
                <a:ext cx="7657902" cy="7691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32" name="Picture 31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2339752" y="2924944"/>
            <a:ext cx="432048" cy="418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02794" y="2778562"/>
            <a:ext cx="1596998" cy="2220932"/>
            <a:chOff x="1102794" y="2778562"/>
            <a:chExt cx="1596998" cy="222093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102794" y="3343310"/>
              <a:ext cx="1596998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Accelerate scaled up use of current and new tools, pursue universal health coverage and social protection</a:t>
              </a: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5" t="21318" r="67688" b="66295"/>
            <a:stretch/>
          </p:blipFill>
          <p:spPr bwMode="auto">
            <a:xfrm>
              <a:off x="2224985" y="2778562"/>
              <a:ext cx="379256" cy="506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515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73025" y="153198"/>
            <a:ext cx="90360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</a:pPr>
            <a:endParaRPr lang="en-US" altLang="en-US" sz="2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2910" y="285974"/>
            <a:ext cx="7535657" cy="766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ts val="3000"/>
              </a:lnSpc>
            </a:pPr>
            <a:endParaRPr lang="en-GB" altLang="en-US" sz="3100" b="1" kern="0" dirty="0" smtClean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8" y="2348930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700" b="1" dirty="0" smtClean="0">
                <a:solidFill>
                  <a:srgbClr val="FFFFFF"/>
                </a:solidFill>
                <a:cs typeface="Arial" charset="0"/>
              </a:rPr>
              <a:t>$1.7 billion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700" b="1" dirty="0">
                <a:solidFill>
                  <a:srgbClr val="FFFFFF"/>
                </a:solidFill>
                <a:cs typeface="Arial" charset="0"/>
              </a:rPr>
              <a:t>f</a:t>
            </a:r>
            <a:r>
              <a:rPr lang="en-GB" sz="1700" b="1" dirty="0" smtClean="0">
                <a:solidFill>
                  <a:srgbClr val="FFFFFF"/>
                </a:solidFill>
                <a:cs typeface="Arial" charset="0"/>
              </a:rPr>
              <a:t>unding gap</a:t>
            </a:r>
            <a:endParaRPr lang="en-GB" sz="1700" b="1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7300434"/>
              </p:ext>
            </p:extLst>
          </p:nvPr>
        </p:nvGraphicFramePr>
        <p:xfrm>
          <a:off x="2361407" y="2763167"/>
          <a:ext cx="4248469" cy="323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71800" y="418038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FFFF"/>
                </a:solidFill>
                <a:cs typeface="Arial" charset="0"/>
              </a:rPr>
              <a:t>$1.3 billion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cs typeface="Arial" charset="0"/>
              </a:rPr>
              <a:t>f</a:t>
            </a:r>
            <a:r>
              <a:rPr lang="en-GB" sz="1600" b="1" dirty="0" smtClean="0">
                <a:solidFill>
                  <a:srgbClr val="FFFFFF"/>
                </a:solidFill>
                <a:cs typeface="Arial" charset="0"/>
              </a:rPr>
              <a:t>unding gap</a:t>
            </a:r>
            <a:endParaRPr lang="en-GB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640" y="57405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TAG TB R&amp;D report 2016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555" y="5783893"/>
            <a:ext cx="664228" cy="25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99084" y="2109567"/>
            <a:ext cx="3773116" cy="738664"/>
          </a:xfrm>
          <a:prstGeom prst="rect">
            <a:avLst/>
          </a:prstGeom>
          <a:solidFill>
            <a:srgbClr val="00A84C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RESEARCH </a:t>
            </a:r>
            <a:r>
              <a:rPr lang="en-GB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at least US$ 2 billion per year needed</a:t>
            </a:r>
            <a:endParaRPr lang="en-GB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64177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$621 million available in 2015</a:t>
            </a:r>
            <a:endParaRPr lang="en-GB" sz="16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298265"/>
            <a:ext cx="9180512" cy="587115"/>
            <a:chOff x="0" y="6239537"/>
            <a:chExt cx="9212088" cy="618462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13" r="16685"/>
            <a:stretch/>
          </p:blipFill>
          <p:spPr bwMode="auto">
            <a:xfrm>
              <a:off x="107263" y="6239538"/>
              <a:ext cx="9104825" cy="61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Pentagon 21"/>
            <p:cNvSpPr/>
            <p:nvPr/>
          </p:nvSpPr>
          <p:spPr>
            <a:xfrm>
              <a:off x="0" y="6239537"/>
              <a:ext cx="6300192" cy="618462"/>
            </a:xfrm>
            <a:prstGeom prst="homePlate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31" t="6778" r="43934" b="-1"/>
            <a:stretch/>
          </p:blipFill>
          <p:spPr bwMode="auto">
            <a:xfrm>
              <a:off x="6756143" y="6357001"/>
              <a:ext cx="1241497" cy="42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09" y="6257966"/>
              <a:ext cx="1774166" cy="52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4" y="6366209"/>
              <a:ext cx="1358968" cy="415941"/>
            </a:xfrm>
            <a:prstGeom prst="rect">
              <a:avLst/>
            </a:prstGeom>
          </p:spPr>
        </p:pic>
      </p:grpSp>
      <p:sp>
        <p:nvSpPr>
          <p:cNvPr id="18" name="Text Box 85"/>
          <p:cNvSpPr txBox="1"/>
          <p:nvPr/>
        </p:nvSpPr>
        <p:spPr>
          <a:xfrm>
            <a:off x="241568" y="1351401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CRITICAL FUNDING GAPS IN R&amp;D</a:t>
            </a:r>
            <a:endParaRPr lang="en-GB" altLang="en-US" sz="2400" b="1" kern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5592" y="-22343"/>
            <a:ext cx="8511754" cy="1345500"/>
            <a:chOff x="20684" y="39032"/>
            <a:chExt cx="9145959" cy="144575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1508741" y="188640"/>
              <a:ext cx="7657902" cy="1296144"/>
              <a:chOff x="1508741" y="159924"/>
              <a:chExt cx="7657902" cy="12961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31" name="Text Box 4"/>
              <p:cNvSpPr txBox="1"/>
              <p:nvPr/>
            </p:nvSpPr>
            <p:spPr>
              <a:xfrm>
                <a:off x="1508741" y="686901"/>
                <a:ext cx="7657902" cy="7691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32" name="Picture 31"/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7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70414" y="2312284"/>
            <a:ext cx="1512167" cy="192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b="1" cap="small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" r="1695"/>
          <a:stretch/>
        </p:blipFill>
        <p:spPr bwMode="auto">
          <a:xfrm>
            <a:off x="470414" y="2301858"/>
            <a:ext cx="8169289" cy="29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5"/>
          <p:cNvSpPr txBox="1"/>
          <p:nvPr/>
        </p:nvSpPr>
        <p:spPr>
          <a:xfrm>
            <a:off x="161708" y="1556792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US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Tuberculosis </a:t>
            </a:r>
            <a:r>
              <a:rPr lang="en-US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is </a:t>
            </a:r>
            <a:r>
              <a:rPr lang="en-US" sz="2400" b="1" cap="all" dirty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the leading infectious </a:t>
            </a:r>
            <a:r>
              <a:rPr lang="en-US" sz="2400" b="1" cap="all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killer</a:t>
            </a:r>
            <a:endParaRPr lang="en-US" sz="2400" b="1" cap="all" dirty="0">
              <a:solidFill>
                <a:srgbClr val="FFFFFF"/>
              </a:solidFill>
              <a:latin typeface="Century Gothic"/>
              <a:ea typeface="SimSun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17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19" name="Picture 18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70414" y="5464404"/>
            <a:ext cx="8062026" cy="106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cap="small" dirty="0" smtClean="0">
                <a:solidFill>
                  <a:prstClr val="black"/>
                </a:solidFill>
                <a:latin typeface="+mj-lt"/>
              </a:rPr>
              <a:t>CURRENT ACTIONS AND INVESTMENTS 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cap="small" dirty="0" smtClean="0">
                <a:solidFill>
                  <a:prstClr val="black"/>
                </a:solidFill>
                <a:latin typeface="+mj-lt"/>
              </a:rPr>
              <a:t>ARE </a:t>
            </a:r>
            <a:r>
              <a:rPr lang="en-GB" sz="2400" b="1" cap="small" dirty="0" smtClean="0">
                <a:solidFill>
                  <a:srgbClr val="FF0000"/>
                </a:solidFill>
                <a:latin typeface="+mj-lt"/>
              </a:rPr>
              <a:t>FALLING FAR SHORT</a:t>
            </a:r>
            <a:endParaRPr lang="en-GB" sz="2800" b="1" cap="small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59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4941" y="115003"/>
            <a:ext cx="8677539" cy="989999"/>
            <a:chOff x="214939" y="115003"/>
            <a:chExt cx="8677539" cy="9899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39" y="115003"/>
              <a:ext cx="1094930" cy="9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234576" y="188640"/>
              <a:ext cx="7657902" cy="720080"/>
              <a:chOff x="1234576" y="159924"/>
              <a:chExt cx="7657902" cy="72008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16" name="Text Box 4"/>
              <p:cNvSpPr txBox="1"/>
              <p:nvPr/>
            </p:nvSpPr>
            <p:spPr>
              <a:xfrm>
                <a:off x="1234576" y="29392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18" name="Picture 17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  <p:sp>
        <p:nvSpPr>
          <p:cNvPr id="45" name="Text Box 85"/>
          <p:cNvSpPr txBox="1"/>
          <p:nvPr/>
        </p:nvSpPr>
        <p:spPr>
          <a:xfrm>
            <a:off x="179512" y="1124744"/>
            <a:ext cx="8640960" cy="648148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EIGHT THEMATIC TRACKS</a:t>
            </a:r>
          </a:p>
          <a:p>
            <a:pPr>
              <a:lnSpc>
                <a:spcPct val="115000"/>
              </a:lnSpc>
              <a:defRPr/>
            </a:pPr>
            <a:r>
              <a:rPr lang="en-US" sz="1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Leading </a:t>
            </a:r>
            <a:r>
              <a:rPr lang="en-US" sz="1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up to the United Nations General Assembly High-Level Meeting on TB in 2018, </a:t>
            </a:r>
            <a:r>
              <a:rPr lang="en-GB" sz="1000" b="1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Ministerial commitment for: </a:t>
            </a:r>
            <a:endParaRPr lang="en-GB" sz="700" dirty="0">
              <a:solidFill>
                <a:srgbClr val="FFFFCC"/>
              </a:solidFill>
              <a:latin typeface="Century Gothic" panose="020B0502020202020204" pitchFamily="34" charset="0"/>
              <a:ea typeface="SimSun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93" y="1867667"/>
            <a:ext cx="4574464" cy="47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 rot="16200000">
            <a:off x="-401471" y="3928616"/>
            <a:ext cx="4765972" cy="6531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 dirty="0" smtClean="0">
                <a:solidFill>
                  <a:srgbClr val="FFFFFF"/>
                </a:solidFill>
                <a:effectLst/>
                <a:latin typeface="Century Gothic"/>
                <a:ea typeface="SimSun"/>
                <a:cs typeface="Arial"/>
              </a:rPr>
              <a:t>MULTISECTORAL ACCOUNTABILITY </a:t>
            </a:r>
            <a:endParaRPr lang="en-US" sz="1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021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18563"/>
            <a:ext cx="576064" cy="576064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7"/>
          <a:stretch/>
        </p:blipFill>
        <p:spPr>
          <a:xfrm>
            <a:off x="323528" y="1506050"/>
            <a:ext cx="8226805" cy="2767084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252536" y="2924944"/>
            <a:ext cx="9361040" cy="507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1600" b="1" kern="1200" dirty="0" smtClean="0">
                <a:effectLst/>
                <a:latin typeface="+mj-lt"/>
                <a:ea typeface="SimSun"/>
                <a:cs typeface="Arial"/>
              </a:rPr>
              <a:t>MULTISECTORAL ACCOUNTABILITY </a:t>
            </a:r>
            <a:endParaRPr lang="en-US" sz="1600" dirty="0">
              <a:effectLst/>
              <a:latin typeface="+mj-lt"/>
              <a:ea typeface="SimSu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4941" y="44624"/>
            <a:ext cx="8461515" cy="965353"/>
            <a:chOff x="214939" y="115003"/>
            <a:chExt cx="8677539" cy="9899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39" y="115003"/>
              <a:ext cx="1094930" cy="9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234576" y="188640"/>
              <a:ext cx="7657902" cy="720080"/>
              <a:chOff x="1234576" y="159924"/>
              <a:chExt cx="7657902" cy="72008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16" name="Text Box 4"/>
              <p:cNvSpPr txBox="1"/>
              <p:nvPr/>
            </p:nvSpPr>
            <p:spPr>
              <a:xfrm>
                <a:off x="1234576" y="29392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Second steering committee meeting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18" name="Picture 17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  <p:sp>
        <p:nvSpPr>
          <p:cNvPr id="45" name="Text Box 85"/>
          <p:cNvSpPr txBox="1"/>
          <p:nvPr/>
        </p:nvSpPr>
        <p:spPr>
          <a:xfrm>
            <a:off x="179512" y="1009977"/>
            <a:ext cx="8640960" cy="546815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000" b="1" dirty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  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TOP OUTCOME AREAS </a:t>
            </a:r>
            <a:endParaRPr lang="en-GB" sz="2800" dirty="0">
              <a:solidFill>
                <a:srgbClr val="FFFFCC"/>
              </a:solidFill>
              <a:latin typeface="Century Gothic" panose="020B0502020202020204" pitchFamily="34" charset="0"/>
              <a:ea typeface="SimSun"/>
              <a:cs typeface="Arial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49886" r="14378" b="36922"/>
          <a:stretch/>
        </p:blipFill>
        <p:spPr bwMode="auto">
          <a:xfrm>
            <a:off x="3563888" y="3344007"/>
            <a:ext cx="1838476" cy="3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496" y="5900820"/>
            <a:ext cx="4537868" cy="696532"/>
            <a:chOff x="-1431159" y="5274046"/>
            <a:chExt cx="3337196" cy="51223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25452" r="9988" b="61947"/>
            <a:stretch/>
          </p:blipFill>
          <p:spPr bwMode="auto">
            <a:xfrm>
              <a:off x="-1431159" y="5294536"/>
              <a:ext cx="1643441" cy="24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" t="74214" r="11657"/>
            <a:stretch/>
          </p:blipFill>
          <p:spPr bwMode="auto">
            <a:xfrm>
              <a:off x="267853" y="5274046"/>
              <a:ext cx="1638184" cy="51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95536" y="3730372"/>
            <a:ext cx="8208911" cy="1699129"/>
            <a:chOff x="214941" y="3370332"/>
            <a:chExt cx="8208911" cy="1699129"/>
          </a:xfrm>
        </p:grpSpPr>
        <p:grpSp>
          <p:nvGrpSpPr>
            <p:cNvPr id="32" name="Group 31"/>
            <p:cNvGrpSpPr/>
            <p:nvPr/>
          </p:nvGrpSpPr>
          <p:grpSpPr>
            <a:xfrm>
              <a:off x="5073085" y="3933057"/>
              <a:ext cx="3350767" cy="1136404"/>
              <a:chOff x="2823313" y="4001314"/>
              <a:chExt cx="3128445" cy="961908"/>
            </a:xfrm>
          </p:grpSpPr>
          <p:sp>
            <p:nvSpPr>
              <p:cNvPr id="33" name="Flowchart: Direct Access Storage 30"/>
              <p:cNvSpPr/>
              <p:nvPr/>
            </p:nvSpPr>
            <p:spPr>
              <a:xfrm rot="16200000">
                <a:off x="3906582" y="2918045"/>
                <a:ext cx="961908" cy="3128445"/>
              </a:xfrm>
              <a:prstGeom prst="ellipse">
                <a:avLst/>
              </a:prstGeom>
              <a:solidFill>
                <a:srgbClr val="0093D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67147" y="4245118"/>
                <a:ext cx="2215382" cy="345879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latin typeface="+mj-lt"/>
                  </a:rPr>
                  <a:t>RESEARCH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14941" y="3933057"/>
              <a:ext cx="3348946" cy="1136216"/>
              <a:chOff x="683570" y="4134671"/>
              <a:chExt cx="2206599" cy="686048"/>
            </a:xfrm>
          </p:grpSpPr>
          <p:sp>
            <p:nvSpPr>
              <p:cNvPr id="36" name="Flowchart: Direct Access Storage 35"/>
              <p:cNvSpPr/>
              <p:nvPr/>
            </p:nvSpPr>
            <p:spPr>
              <a:xfrm rot="16200000">
                <a:off x="1443846" y="3374395"/>
                <a:ext cx="686048" cy="2206599"/>
              </a:xfrm>
              <a:prstGeom prst="ellipse">
                <a:avLst/>
              </a:prstGeom>
              <a:solidFill>
                <a:srgbClr val="0093D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7672" y="4178149"/>
                <a:ext cx="2016224" cy="548773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latin typeface="+mj-lt"/>
                  </a:rPr>
                  <a:t>UNIVERSAL COVERAGE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661777" y="3370332"/>
              <a:ext cx="3346497" cy="1134955"/>
              <a:chOff x="2803146" y="4084851"/>
              <a:chExt cx="3124458" cy="960682"/>
            </a:xfrm>
          </p:grpSpPr>
          <p:sp>
            <p:nvSpPr>
              <p:cNvPr id="31" name="Flowchart: Direct Access Storage 30"/>
              <p:cNvSpPr/>
              <p:nvPr/>
            </p:nvSpPr>
            <p:spPr>
              <a:xfrm rot="16200000">
                <a:off x="3885034" y="3002963"/>
                <a:ext cx="960682" cy="3124458"/>
              </a:xfrm>
              <a:prstGeom prst="ellipse">
                <a:avLst/>
              </a:prstGeom>
              <a:solidFill>
                <a:srgbClr val="0093D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42020" y="4256413"/>
                <a:ext cx="2215382" cy="605287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latin typeface="+mj-lt"/>
                  </a:rPr>
                  <a:t>SUSTAINABLE FINANCING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1"/>
          <a:stretch/>
        </p:blipFill>
        <p:spPr bwMode="auto">
          <a:xfrm>
            <a:off x="1078785" y="5507286"/>
            <a:ext cx="2413095" cy="3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7" r="20698" b="51233"/>
          <a:stretch/>
        </p:blipFill>
        <p:spPr bwMode="auto">
          <a:xfrm>
            <a:off x="6070343" y="5555948"/>
            <a:ext cx="2331909" cy="2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62255" r="11657" b="24514"/>
          <a:stretch/>
        </p:blipFill>
        <p:spPr bwMode="auto">
          <a:xfrm>
            <a:off x="35496" y="6256092"/>
            <a:ext cx="2227578" cy="3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 b="74903"/>
          <a:stretch/>
        </p:blipFill>
        <p:spPr bwMode="auto">
          <a:xfrm>
            <a:off x="3257890" y="4797152"/>
            <a:ext cx="2610254" cy="3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5"/>
          <p:cNvSpPr txBox="1"/>
          <p:nvPr/>
        </p:nvSpPr>
        <p:spPr>
          <a:xfrm>
            <a:off x="0" y="5661248"/>
            <a:ext cx="7524328" cy="1080120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2175">
              <a:lnSpc>
                <a:spcPct val="115000"/>
              </a:lnSpc>
              <a:defRPr/>
            </a:pPr>
            <a:endParaRPr lang="en-US" sz="300" b="1" dirty="0" smtClean="0">
              <a:solidFill>
                <a:prstClr val="white">
                  <a:lumMod val="95000"/>
                </a:prstClr>
              </a:solidFill>
              <a:latin typeface="Century Gothic"/>
              <a:ea typeface="SimSun"/>
              <a:cs typeface="Arial"/>
            </a:endParaRPr>
          </a:p>
          <a:p>
            <a:pPr marL="892175">
              <a:lnSpc>
                <a:spcPct val="115000"/>
              </a:lnSpc>
              <a:defRPr/>
            </a:pPr>
            <a:r>
              <a:rPr lang="en-GB" sz="200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PARTNERS GROUP CONSULTATION</a:t>
            </a:r>
            <a:endParaRPr lang="en-US" sz="2000" b="1" dirty="0" smtClean="0">
              <a:solidFill>
                <a:prstClr val="white">
                  <a:lumMod val="95000"/>
                </a:prstClr>
              </a:solidFill>
              <a:latin typeface="Century Gothic"/>
              <a:ea typeface="SimSun"/>
              <a:cs typeface="Arial"/>
            </a:endParaRPr>
          </a:p>
          <a:p>
            <a:pPr marL="892175">
              <a:lnSpc>
                <a:spcPct val="115000"/>
              </a:lnSpc>
              <a:defRPr/>
            </a:pPr>
            <a:r>
              <a:rPr lang="en-US" sz="105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FIRST </a:t>
            </a:r>
            <a:r>
              <a:rPr lang="en-US" sz="1050" b="1" dirty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WHO GLOBAL MINISTERIAL </a:t>
            </a:r>
            <a:r>
              <a:rPr lang="en-US" sz="105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CONFERENCE </a:t>
            </a:r>
            <a:endParaRPr lang="en-US" sz="1050" b="1" dirty="0">
              <a:solidFill>
                <a:prstClr val="white">
                  <a:lumMod val="95000"/>
                </a:prstClr>
              </a:solidFill>
              <a:latin typeface="Century Gothic"/>
              <a:ea typeface="SimSun"/>
              <a:cs typeface="Arial"/>
            </a:endParaRPr>
          </a:p>
          <a:p>
            <a:pPr marL="892175">
              <a:lnSpc>
                <a:spcPct val="115000"/>
              </a:lnSpc>
              <a:defRPr/>
            </a:pPr>
            <a:r>
              <a:rPr lang="en-US" sz="1050" b="1" dirty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ENDING TUBERCULOSIS </a:t>
            </a:r>
            <a:r>
              <a:rPr lang="en-US" sz="105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IN </a:t>
            </a:r>
            <a:r>
              <a:rPr lang="en-US" sz="1050" b="1" dirty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THE </a:t>
            </a:r>
            <a:r>
              <a:rPr lang="en-US" sz="105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SUSTAINABLE DEVELOPMENT </a:t>
            </a:r>
            <a:r>
              <a:rPr lang="en-US" sz="1050" b="1" dirty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ERA: </a:t>
            </a:r>
            <a:r>
              <a:rPr lang="en-US" sz="1050" b="1" dirty="0" smtClean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A </a:t>
            </a:r>
            <a:r>
              <a:rPr lang="en-US" sz="1050" b="1" dirty="0">
                <a:solidFill>
                  <a:prstClr val="white">
                    <a:lumMod val="95000"/>
                  </a:prstClr>
                </a:solidFill>
                <a:latin typeface="Century Gothic"/>
                <a:ea typeface="SimSun"/>
                <a:cs typeface="Arial"/>
              </a:rPr>
              <a:t>MULTISECTORAL RESPONSE</a:t>
            </a:r>
            <a:endParaRPr lang="en-US" sz="1100" b="1" dirty="0">
              <a:solidFill>
                <a:prstClr val="white">
                  <a:lumMod val="95000"/>
                </a:prstClr>
              </a:solidFill>
              <a:latin typeface="Century Gothic"/>
              <a:ea typeface="SimSun"/>
              <a:cs typeface="Arial"/>
            </a:endParaRPr>
          </a:p>
          <a:p>
            <a:pPr marL="892175">
              <a:lnSpc>
                <a:spcPct val="115000"/>
              </a:lnSpc>
            </a:pPr>
            <a:r>
              <a:rPr lang="en-GB" sz="1100" cap="all" dirty="0">
                <a:solidFill>
                  <a:prstClr val="black"/>
                </a:solidFill>
                <a:latin typeface="Century Gothic"/>
                <a:ea typeface="SimSun"/>
                <a:cs typeface="Arial"/>
              </a:rPr>
              <a:t>16 - 17 November 2017,  </a:t>
            </a:r>
            <a:r>
              <a:rPr lang="en-GB" sz="1100" cap="all" dirty="0" smtClean="0">
                <a:solidFill>
                  <a:prstClr val="black"/>
                </a:solidFill>
                <a:latin typeface="Century Gothic"/>
                <a:ea typeface="SimSun"/>
                <a:cs typeface="Arial"/>
              </a:rPr>
              <a:t>Moscow</a:t>
            </a:r>
            <a:r>
              <a:rPr lang="en-GB" sz="1100" cap="all" dirty="0">
                <a:solidFill>
                  <a:prstClr val="black"/>
                </a:solidFill>
                <a:latin typeface="Century Gothic"/>
                <a:ea typeface="SimSun"/>
                <a:cs typeface="Arial"/>
              </a:rPr>
              <a:t>,  Russian federation</a:t>
            </a:r>
            <a:endParaRPr lang="en-GB" sz="1100" dirty="0">
              <a:solidFill>
                <a:prstClr val="black"/>
              </a:solidFill>
              <a:ea typeface="SimSun"/>
              <a:cs typeface="Arial"/>
            </a:endParaRPr>
          </a:p>
          <a:p>
            <a:pPr algn="ctr">
              <a:lnSpc>
                <a:spcPct val="115000"/>
              </a:lnSpc>
              <a:defRPr/>
            </a:pPr>
            <a:endParaRPr lang="en-GB" sz="1100" b="1" dirty="0">
              <a:solidFill>
                <a:prstClr val="black"/>
              </a:solidFill>
              <a:ea typeface="SimSun"/>
              <a:cs typeface="Arial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3347865" y="4365104"/>
            <a:ext cx="6459166" cy="4450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n-GB" sz="1400" b="1" dirty="0">
              <a:solidFill>
                <a:prstClr val="black"/>
              </a:solidFill>
              <a:ea typeface="SimSun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1355666"/>
            <a:ext cx="9180512" cy="129118"/>
          </a:xfrm>
          <a:prstGeom prst="rect">
            <a:avLst/>
          </a:prstGeom>
          <a:solidFill>
            <a:srgbClr val="0093D5"/>
          </a:solidFill>
          <a:ln>
            <a:solidFill>
              <a:srgbClr val="009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60" y="264840"/>
            <a:ext cx="2575171" cy="78789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997"/>
            <a:ext cx="3651272" cy="97577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6330"/>
            <a:ext cx="3257270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77" y="4098749"/>
            <a:ext cx="2231141" cy="2642621"/>
          </a:xfrm>
          <a:prstGeom prst="rect">
            <a:avLst/>
          </a:prstGeom>
        </p:spPr>
      </p:pic>
      <p:sp>
        <p:nvSpPr>
          <p:cNvPr id="12" name="Text Box 4"/>
          <p:cNvSpPr txBox="1"/>
          <p:nvPr/>
        </p:nvSpPr>
        <p:spPr>
          <a:xfrm>
            <a:off x="3923928" y="1564627"/>
            <a:ext cx="4642522" cy="329935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15000"/>
              </a:lnSpc>
            </a:pPr>
            <a:endParaRPr lang="en-GB" sz="2800" b="1" cap="all" dirty="0" smtClean="0">
              <a:ln w="12700" cap="flat" cmpd="sng" algn="ctr">
                <a:solidFill>
                  <a:srgbClr val="0093D5"/>
                </a:solidFill>
                <a:prstDash val="solid"/>
                <a:round/>
              </a:ln>
              <a:solidFill>
                <a:srgbClr val="0093D5"/>
              </a:solidFill>
              <a:latin typeface="+mj-lt"/>
              <a:ea typeface="SimSun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3600" b="1" cap="all" dirty="0" smtClean="0">
                <a:ln w="12700" cap="flat" cmpd="sng" algn="ctr">
                  <a:solidFill>
                    <a:srgbClr val="0093D5"/>
                  </a:solidFill>
                  <a:prstDash val="solid"/>
                  <a:round/>
                </a:ln>
                <a:solidFill>
                  <a:srgbClr val="0093D5"/>
                </a:solidFill>
                <a:latin typeface="+mj-lt"/>
                <a:ea typeface="SimSun"/>
                <a:cs typeface="Arial"/>
              </a:rPr>
              <a:t>NEW </a:t>
            </a:r>
            <a:r>
              <a:rPr lang="en-GB" sz="3600" b="1" cap="all" dirty="0" smtClean="0">
                <a:ln w="12700" cap="flat" cmpd="sng" algn="ctr">
                  <a:solidFill>
                    <a:srgbClr val="0093D5"/>
                  </a:solidFill>
                  <a:prstDash val="solid"/>
                  <a:round/>
                </a:ln>
                <a:solidFill>
                  <a:srgbClr val="0093D5"/>
                </a:solidFill>
                <a:latin typeface="+mj-lt"/>
                <a:ea typeface="SimSun"/>
                <a:cs typeface="Arial"/>
              </a:rPr>
              <a:t>FUNDING MECHANISM FOR GLOBAL TB RESEARCH AND DEVELOPMENT</a:t>
            </a:r>
            <a:endParaRPr lang="en-US" sz="3600" b="1" cap="all" dirty="0">
              <a:ln w="12700" cap="flat" cmpd="sng" algn="ctr">
                <a:solidFill>
                  <a:srgbClr val="0093D5"/>
                </a:solidFill>
                <a:prstDash val="solid"/>
                <a:round/>
              </a:ln>
              <a:solidFill>
                <a:srgbClr val="0093D5"/>
              </a:solidFill>
              <a:latin typeface="+mj-lt"/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Context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: </a:t>
            </a:r>
            <a:endParaRPr lang="en-US" sz="1800" b="1" dirty="0" smtClean="0">
              <a:solidFill>
                <a:srgbClr val="000000"/>
              </a:solidFill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2030 global targets will not be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achieved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unless all existing interventions are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optimally implemented and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new transformational tools are developed and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in use in all high- and medium-TB burden countries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18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Issue: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Despite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some progress in the pipeline of new diagnostics, drugs and vaccines, TB research and development (R&amp;D) remains severely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underfunded. 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Aim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: </a:t>
            </a:r>
            <a:endParaRPr lang="en-US" sz="1800" b="1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Strong commitment is needed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from high- and medium-TB burden countries to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step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up their TB response efforts, including investments in health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R&amp;D, to guarantee success of the End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TB 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Strategy. 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79"/>
          <a:stretch/>
        </p:blipFill>
        <p:spPr>
          <a:xfrm>
            <a:off x="16085" y="6381328"/>
            <a:ext cx="9144001" cy="720080"/>
          </a:xfrm>
          <a:prstGeom prst="rect">
            <a:avLst/>
          </a:prstGeom>
        </p:spPr>
      </p:pic>
      <p:sp>
        <p:nvSpPr>
          <p:cNvPr id="18" name="Text Box 85"/>
          <p:cNvSpPr txBox="1"/>
          <p:nvPr/>
        </p:nvSpPr>
        <p:spPr>
          <a:xfrm>
            <a:off x="107504" y="1700808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 THE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ISSUE</a:t>
            </a:r>
            <a:endParaRPr lang="en-GB" sz="700" dirty="0">
              <a:solidFill>
                <a:prstClr val="black"/>
              </a:solidFill>
              <a:ea typeface="SimSun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20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PARTNERS GROUP CONSULTATION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25" name="Picture 2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3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6" cy="40324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+mj-lt"/>
              </a:rPr>
              <a:t>With </a:t>
            </a:r>
            <a:r>
              <a:rPr lang="en-US" sz="1800" b="1" dirty="0">
                <a:latin typeface="+mj-lt"/>
              </a:rPr>
              <a:t>a global figure of $620,600,596 in 2015</a:t>
            </a:r>
            <a:r>
              <a:rPr lang="en-US" sz="1800" dirty="0">
                <a:latin typeface="+mj-lt"/>
              </a:rPr>
              <a:t>, funding for TB R&amp;D has not </a:t>
            </a:r>
            <a:r>
              <a:rPr lang="en-US" sz="1800" dirty="0" smtClean="0">
                <a:latin typeface="+mj-lt"/>
              </a:rPr>
              <a:t>grown since 2009 and </a:t>
            </a:r>
            <a:r>
              <a:rPr lang="en-US" sz="1800" dirty="0">
                <a:latin typeface="+mj-lt"/>
              </a:rPr>
              <a:t>has even lost ground in the face of inflation. </a:t>
            </a:r>
            <a:r>
              <a:rPr lang="en-US" sz="1800" dirty="0" smtClean="0">
                <a:latin typeface="+mj-lt"/>
              </a:rPr>
              <a:t>The TB </a:t>
            </a:r>
            <a:r>
              <a:rPr lang="en-US" sz="1800" dirty="0">
                <a:latin typeface="+mj-lt"/>
              </a:rPr>
              <a:t>R&amp;D pipeline </a:t>
            </a:r>
            <a:r>
              <a:rPr lang="en-US" sz="1800" dirty="0" smtClean="0">
                <a:latin typeface="+mj-lt"/>
              </a:rPr>
              <a:t>is lagging </a:t>
            </a:r>
            <a:r>
              <a:rPr lang="en-US" sz="1800" dirty="0">
                <a:latin typeface="+mj-lt"/>
              </a:rPr>
              <a:t>behind </a:t>
            </a:r>
            <a:r>
              <a:rPr lang="en-US" sz="1800" dirty="0" smtClean="0">
                <a:latin typeface="+mj-lt"/>
              </a:rPr>
              <a:t>those, for instance, of </a:t>
            </a:r>
            <a:r>
              <a:rPr lang="en-US" sz="1800" dirty="0">
                <a:latin typeface="+mj-lt"/>
              </a:rPr>
              <a:t>HIV and </a:t>
            </a:r>
            <a:r>
              <a:rPr lang="en-US" sz="1800" dirty="0" smtClean="0">
                <a:latin typeface="+mj-lt"/>
              </a:rPr>
              <a:t>malaria.</a:t>
            </a:r>
            <a:endParaRPr lang="en-US" sz="18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+mj-lt"/>
              </a:rPr>
              <a:t>Funding is mainly coming from a </a:t>
            </a:r>
            <a:r>
              <a:rPr lang="en-US" sz="1800" b="1" dirty="0">
                <a:latin typeface="+mj-lt"/>
              </a:rPr>
              <a:t>few donors from a few countries</a:t>
            </a:r>
            <a:r>
              <a:rPr lang="en-US" sz="1800" dirty="0">
                <a:latin typeface="+mj-lt"/>
              </a:rPr>
              <a:t>: the United States </a:t>
            </a:r>
            <a:r>
              <a:rPr lang="en-US" sz="1800" dirty="0" smtClean="0">
                <a:latin typeface="+mj-lt"/>
              </a:rPr>
              <a:t>Government </a:t>
            </a:r>
            <a:r>
              <a:rPr lang="en-US" sz="1800" dirty="0">
                <a:latin typeface="+mj-lt"/>
              </a:rPr>
              <a:t>and the Bill &amp; Melinda Gates Foundation together accounted for almost 60 percent of TB R&amp;D funding over the last 10 years, </a:t>
            </a:r>
            <a:r>
              <a:rPr lang="en-US" sz="1800" dirty="0" smtClean="0">
                <a:latin typeface="+mj-lt"/>
              </a:rPr>
              <a:t>proof </a:t>
            </a:r>
            <a:r>
              <a:rPr lang="en-US" sz="1800" dirty="0">
                <a:latin typeface="+mj-lt"/>
              </a:rPr>
              <a:t>an insufficient solidarity underpinning the TB research </a:t>
            </a:r>
            <a:r>
              <a:rPr lang="en-US" sz="1800" dirty="0" smtClean="0">
                <a:latin typeface="+mj-lt"/>
              </a:rPr>
              <a:t>cause </a:t>
            </a:r>
            <a:r>
              <a:rPr lang="en-US" sz="1800" dirty="0" smtClean="0">
                <a:latin typeface="+mj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</a:rPr>
              <a:t>A </a:t>
            </a:r>
            <a:r>
              <a:rPr lang="en-US" sz="1800" b="1" dirty="0">
                <a:latin typeface="+mj-lt"/>
              </a:rPr>
              <a:t>Global Action Framework for TB Researc</a:t>
            </a:r>
            <a:r>
              <a:rPr lang="en-US" sz="1800" dirty="0">
                <a:latin typeface="+mj-lt"/>
              </a:rPr>
              <a:t>h has been developed by the WHO as a blueprint for the promotion of research both at the national and global levels, to support </a:t>
            </a:r>
            <a:r>
              <a:rPr lang="en-US" sz="1800" dirty="0" smtClean="0">
                <a:latin typeface="+mj-lt"/>
              </a:rPr>
              <a:t>the </a:t>
            </a:r>
            <a:r>
              <a:rPr lang="en-US" sz="1800" dirty="0">
                <a:latin typeface="+mj-lt"/>
              </a:rPr>
              <a:t>3rd Pillar of the End TB </a:t>
            </a:r>
            <a:r>
              <a:rPr lang="en-US" sz="1800" dirty="0" smtClean="0">
                <a:latin typeface="+mj-lt"/>
              </a:rPr>
              <a:t>Strategy.</a:t>
            </a:r>
            <a:endParaRPr lang="en-US" sz="18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</a:rPr>
              <a:t>As </a:t>
            </a:r>
            <a:r>
              <a:rPr lang="en-US" sz="1800" dirty="0">
                <a:latin typeface="+mj-lt"/>
              </a:rPr>
              <a:t>awareness on the global TB burden </a:t>
            </a:r>
            <a:r>
              <a:rPr lang="en-US" sz="1800" dirty="0" smtClean="0">
                <a:latin typeface="+mj-lt"/>
              </a:rPr>
              <a:t>increases</a:t>
            </a:r>
            <a:r>
              <a:rPr lang="en-US" sz="1800" dirty="0">
                <a:latin typeface="+mj-lt"/>
              </a:rPr>
              <a:t>,</a:t>
            </a:r>
            <a:r>
              <a:rPr lang="en-US" sz="1800" b="1" dirty="0">
                <a:latin typeface="+mj-lt"/>
              </a:rPr>
              <a:t> research implementation </a:t>
            </a:r>
            <a:r>
              <a:rPr lang="en-US" sz="1800" b="1" dirty="0" smtClean="0">
                <a:latin typeface="+mj-lt"/>
              </a:rPr>
              <a:t>&amp; investments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have the potential to progressively shift from </a:t>
            </a:r>
            <a:r>
              <a:rPr lang="en-US" sz="1800" dirty="0" smtClean="0">
                <a:latin typeface="+mj-lt"/>
              </a:rPr>
              <a:t>high-income, </a:t>
            </a:r>
            <a:r>
              <a:rPr lang="en-US" sz="1800" dirty="0">
                <a:latin typeface="+mj-lt"/>
              </a:rPr>
              <a:t>low TB burden countries to middle and lower-middle income countries with high TB </a:t>
            </a:r>
            <a:r>
              <a:rPr lang="en-US" sz="1800" dirty="0" smtClean="0">
                <a:latin typeface="+mj-lt"/>
              </a:rPr>
              <a:t>burden.</a:t>
            </a:r>
            <a:endParaRPr lang="en-US" sz="1800" dirty="0">
              <a:latin typeface="+mj-lt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79"/>
          <a:stretch/>
        </p:blipFill>
        <p:spPr>
          <a:xfrm>
            <a:off x="16085" y="6381328"/>
            <a:ext cx="9144001" cy="720080"/>
          </a:xfrm>
          <a:prstGeom prst="rect">
            <a:avLst/>
          </a:prstGeom>
        </p:spPr>
      </p:pic>
      <p:sp>
        <p:nvSpPr>
          <p:cNvPr id="18" name="Text Box 85"/>
          <p:cNvSpPr txBox="1"/>
          <p:nvPr/>
        </p:nvSpPr>
        <p:spPr>
          <a:xfrm>
            <a:off x="107504" y="1700808"/>
            <a:ext cx="8802780" cy="576064"/>
          </a:xfrm>
          <a:prstGeom prst="rect">
            <a:avLst/>
          </a:prstGeom>
          <a:solidFill>
            <a:srgbClr val="0093D5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CHALLENGES 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ea typeface="SimSun"/>
                <a:cs typeface="Arial"/>
              </a:rPr>
              <a:t>AND OPPORTUNITIES</a:t>
            </a:r>
            <a:endParaRPr lang="en-GB" sz="700" dirty="0">
              <a:solidFill>
                <a:prstClr val="black"/>
              </a:solidFill>
              <a:ea typeface="SimSun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86" y="39032"/>
            <a:ext cx="9145959" cy="1445752"/>
            <a:chOff x="20684" y="39032"/>
            <a:chExt cx="9145959" cy="144575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" y="39032"/>
              <a:ext cx="1598988" cy="144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508741" y="188640"/>
              <a:ext cx="7657902" cy="1113060"/>
              <a:chOff x="1508741" y="159924"/>
              <a:chExt cx="7657902" cy="11130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25472"/>
                <a:ext cx="1512168" cy="462832"/>
              </a:xfrm>
              <a:prstGeom prst="rect">
                <a:avLst/>
              </a:prstGeom>
            </p:spPr>
          </p:pic>
          <p:sp>
            <p:nvSpPr>
              <p:cNvPr id="20" name="Text Box 4"/>
              <p:cNvSpPr txBox="1"/>
              <p:nvPr/>
            </p:nvSpPr>
            <p:spPr>
              <a:xfrm>
                <a:off x="1508741" y="686901"/>
                <a:ext cx="7657902" cy="5860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en-US" sz="14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PARTNERS GROUP CONSULTATION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100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FIRST WHO GLOBAL </a:t>
                </a:r>
                <a:r>
                  <a:rPr lang="en-US" sz="1100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MINISTERIAL CONFERENCE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ENDING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TB IN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THE 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SUSTAINABLE DEVELOPMENT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ERA</a:t>
                </a:r>
                <a:r>
                  <a:rPr lang="en-US" sz="1200" b="1" cap="all" dirty="0" smtClean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: A </a:t>
                </a:r>
                <a:r>
                  <a:rPr lang="en-US" sz="1200" b="1" cap="all" dirty="0">
                    <a:ln w="12700" cap="flat" cmpd="sng" algn="ctr">
                      <a:noFill/>
                      <a:prstDash val="solid"/>
                      <a:round/>
                    </a:ln>
                    <a:solidFill>
                      <a:srgbClr val="0093D5"/>
                    </a:solidFill>
                    <a:latin typeface="Century Gothic" panose="020B0502020202020204" pitchFamily="34" charset="0"/>
                    <a:ea typeface="SimSun"/>
                    <a:cs typeface="Arial"/>
                  </a:rPr>
                  <a:t>MULTISECTORAL RESPONSE</a:t>
                </a:r>
              </a:p>
            </p:txBody>
          </p:sp>
          <p:pic>
            <p:nvPicPr>
              <p:cNvPr id="25" name="Picture 2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59924"/>
                <a:ext cx="2160240" cy="56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1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EuMDI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5LCJHIjo5NSwiQiI6ODF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k5LCJHIjoxNjUsIkIiO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5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CwiVG9kYXlNYXJrZXJQb3NpdGlvbiI6MCwiUXVpY2tQb3NpdGlvbiI6MywiQWJzb2x1dGVQb3NpdGlvbiI6MTY4Ljc1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SwiRyI6OTUsIkIiOjg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GRkIE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OTksIkciOjE2NSwiQiI6NT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5OSwiRyI6MTY1LCJCIjo1N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zLCJFbmREYXRlUG9zaXRpb24iOjM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5LCJHIjo5NSwiQiI6ODF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wMS0wMVQyMzo1OTo1OS45OTlaIiwiRW5kRGF0ZSI6IjIwMTYtMTItMzFUMjM6NTk6NTkuOTk5WiIsIkZvcm1hdCI6Ik1NTSIsIlR5cGUiOjIsIkF1dG9EYXRlUmFuZ2UiOnRydWUsIldvcmtpbmdEYXlzIjozMSwiVG9kYXlNYXJrZXJUZXh0IjoiVG9kYXkiLCJBdXRvU2NhbGVUeXBlIjpmYWxzZX0sIk1pbGVzdG9uZXMiOlt7IiRpZCI6IjEyMyIsIkRhdGUiOiIyMDE2LTAxLTAx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g5LCJSIjo5MSwiRyI6MTU1LCJCIjoyMTN9fSwiTGluZVdlaWdodCI6MS4wLCJMaW5lVHlwZSI6MCwiUGFyZW50U3R5bGUiOnsiJHJlZiI6IjU1In19LCJJc0JlbG93VGltZWJhbmQiOnRydWUsIkhpZGVEYXRlIjpmYWxzZSwiU2hhcGVTaXplIjozLCJTcGFjaW5nIjoyLjAsIlBhZGRpbmciOnsiJHJlZiI6IjU4In0sIlNoYXBlU3R5bGUiOnsiJGlkIjoiMTI4IiwiTWFyZ2luIjp7IiRyZWYiOiI2MCJ9LCJQYWRkaW5nIjp7IiRyZWYiOiI2MSJ9LCJCYWNrZ3JvdW5kIjp7IiRpZCI6IjEyOSIsIkNvbG9yIjp7IiRpZCI6IjEzMCIsIkEiOjI1NSwiUiI6OTEsIkciOjE1NSwiQiI6MjEzfX0sIklzVmlzaWJsZSI6dHJ1ZSwiV2lkdGgiOjEwLjAsIkhlaWdodCI6OS43NSwiQm9yZGVyU3R5bGUiOnsiJGlkIjoiMTMxIiwiTGluZUNvbG9yIjp7IiRyZWYiOiI2MyJ9LCJMaW5lV2VpZ2h0IjowLjAsIkxpbmVUeXBlIjowLCJQYXJlbnRTdHlsZSI6eyIkcmVmIjoiNjIifX0sIlBhcmVudFN0eWxlIjp7IiRyZWYiOiI1OSJ9fSwiVGl0bGVTdHlsZSI6eyIkaWQiOiIxMzIiLCJGb250U2V0dGluZ3MiOnsiJGlkIjoiMTMzIiwiRm9udFNpemUiOjgsIkZvbnROYW1lIjoiQ2FsaWJyaSIsIklzQm9sZCI6dHJ1ZSwiSXNJdGFsaWMiOmZhbHNlLCJJc1VuZGVybGluZWQiOmZhbHNlLCJQYXJlbnRTdHlsZSI6eyIkcmVmIjoiNjYifX0sIkF1dG9TaXplIjoyLCJGb3JlZ3JvdW5kIjp7IiRpZCI6IjEzNCIsIkNvbG9yIjp7IiRpZCI6IjEzNSIsIkEiOjI1NSwiUiI6NjgsIkciOjg0LCJCIjoxMDZ9fSwiTWF4V2lkdGgiOjgx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iIsIkxpbmVDb2xvciI6bnVsbCwiTGluZVdlaWdodCI6MC4wLCJMaW5lVHlwZSI6MCwiUGFyZW50U3R5bGUiOm51bGx9LCJQYXJlbnRTdHlsZSI6eyIkcmVmIjoiNjUifX0sIkRhdGVTdHlsZSI6eyIkaWQiOiIxMzciLCJGb250U2V0dGluZ3MiOnsiJGlkIjoiMTM4IiwiRm9udFNpemUiOjcsIkZvbnROYW1lIjoiQ2FsaWJyaSIsIklzQm9sZCI6ZmFsc2UsIklzSXRhbGljIjpmYWxzZSwiSXNVbmRlcmxpbmVkIjpmYWxzZSwiUGFyZW50U3R5bGUiOnsiJHJlZiI6IjczIn19LCJBdXRvU2l6ZSI6MiwiRm9yZWdyb3VuZCI6eyIkaWQiOiIxMzkiLCJDb2xvciI6eyIkaWQiOiIxNDAiLCJBIjoyNTUsIlIiOjY4LCJHIjo4NCwiQiI6MTA2fX0sIk1heFdpZHRoIjoyOS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xIiwiTGluZUNvbG9yIjpudWxsLCJMaW5lV2VpZ2h0IjowLjAsIkxpbmVUeXBlIjowLCJQYXJlbnRTdHlsZSI6bnVsbH0sIlBhcmVudFN0eWxlIjp7IiRyZWYiOiI3MiJ9fSwiRGF0ZUZvcm1hdCI6eyIkaWQiOiIxNDIiLCJGb3JtYXRTdHJpbmciOiJkZGQgTU1NIGQiLCJTZXBhcmF0b3IiOiIvIiwiVXNlSW50ZXJuYXRpb25hbERhdGVGb3JtYXQiOmZhbHNlfSwiSXNWaXNpYmxlIjp0cnVlLCJQYXJlbnRTdHlsZSI6eyIkcmVmIjoiNTMifX0sIlBvc2l0aW9uIjp7IiRpZCI6IjE0MyIsIlJhdGlvIjowLjMyNjQ4OTE3NDkyNTI1MDc2LCJJc0N1c3RvbSI6dHJ1ZX0sIklkIjoiNjA4ZDYyZDktMmY0Zi00ZDIyLThhMDMtYjZlYTYyOWJjNTVkIiwiSW1wb3J0SWQiOm51bGwsIlRpdGxlIjoiRW50ZXIgTWlsZXN0b25lIDEgIEhlcmUiLCJOb3RlIjpudWxsLCJIeXBlcmxpbmsiOm51bGwsIklzQ2hhbmdlZCI6ZmFsc2UsIklzTmV3IjpmYWxzZX0seyIkaWQiOiIxNDQiLCJEYXRlIjoiMjAxNi0wMi0wMVQyMzo1OTo1OS45OTlaIiwiU3R5bGUiOnsiJGlkIjoiMTQ1IiwiU2hhcGUiOjQsIkNvbm5lY3Rvck1hcmdpbiI6eyIkcmVmIjoiNTQifSwiQ29ubmVjdG9yU3R5bGUiOnsiJGlkIjoiMTQ2IiwiTGluZUNvbG9yIjp7IiRpZCI6IjE0NyIsIiR0eXBlIjoiTkxSRS5Db21tb24uRG9tLlNvbGlkQ29sb3JCcnVzaCwgTkxSRS5Db21tb24iLCJDb2xvciI6eyIkaWQiOiIxNDgiLCJBIjoyNTUsIlIiOjkxLCJHIjoxNTUsIkIiOjIxM319LCJMaW5lV2VpZ2h0IjoxLjAsIkxpbmVUeXBlIjowLCJQYXJlbnRTdHlsZSI6eyIkcmVmIjoiNTUifX0sIklzQmVsb3dUaW1lYmFuZCI6dHJ1ZSwiSGlkZURhdGUiOmZhbHNlLCJTaGFwZVNpemUiOjMsIlNwYWNpbmciOjIuMCwiUGFkZGluZyI6eyIkcmVmIjoiNTgifSwiU2hhcGVTdHlsZSI6eyIkaWQiOiIxNDkiLCJNYXJnaW4iOnsiJHJlZiI6IjYwIn0sIlBhZGRpbmciOnsiJHJlZiI6IjYxIn0sIkJhY2tncm91bmQiOnsiJHJlZiI6IjE0NyJ9LCJJc1Zpc2libGUiOnRydWUsIldpZHRoIjo5LjAsIkhlaWdodCI6MTAuNSwiQm9yZGVyU3R5bGUiOnsiJGlkIjoiMTUwIiwiTGluZUNvbG9yIjp7IiRyZWYiOiI2MyJ9LCJMaW5lV2VpZ2h0IjowLjAsIkxpbmVUeXBlIjowLCJQYXJlbnRTdHlsZSI6eyIkcmVmIjoiNjIifX0sIlBhcmVudFN0eWxlIjp7IiRyZWYiOiI1OSJ9fSwiVGl0bGVTdHlsZSI6eyIkaWQiOiIxNTEiLCJGb250U2V0dGluZ3MiOnsiJGlkIjoiMTUyIiwiRm9udFNpemUiOjgsIkZvbnROYW1lIjoiQ2FsaWJyaSIsIklzQm9sZCI6dHJ1ZSwiSXNJdGFsaWMiOmZhbHNlLCJJc1VuZGVybGluZWQiOmZhbHNlLCJQYXJlbnRTdHlsZSI6eyIkcmVmIjoiNjYifX0sIkF1dG9TaXplIjoyLCJGb3JlZ3JvdW5kIjp7IiRpZCI6IjE1MyIsIkNvbG9yIjp7IiRpZCI6IjE1NCIsIkEiOjI1NSwiUiI6NjgsIkciOjg0LCJCIjoxMDZ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SIsIkxpbmVDb2xvciI6bnVsbCwiTGluZVdlaWdodCI6MC4wLCJMaW5lVHlwZSI6MCwiUGFyZW50U3R5bGUiOm51bGx9LCJQYXJlbnRTdHlsZSI6eyIkcmVmIjoiNjUifX0sIkRhdGVTdHlsZSI6eyIkaWQiOiIxNTYiLCJGb250U2V0dGluZ3MiOnsiJGlkIjoiMTU3IiwiRm9udFNpemUiOjcsIkZvbnROYW1lIjoiQ2FsaWJyaSIsIklzQm9sZCI6ZmFsc2UsIklzSXRhbGljIjpmYWxzZSwiSXNVbmRlcmxpbmVkIjpmYWxzZSwiUGFyZW50U3R5bGUiOnsiJHJlZiI6IjczIn19LCJBdXRvU2l6ZSI6MiwiRm9yZWdyb3VuZCI6eyIkaWQiOiIxNTgiLCJDb2xvciI6eyIkaWQiOiIxNTkiLCJBIjoyNTUsIlIiOjY4LCJHIjo4NCwiQiI6MTA2fX0sIk1heFdpZHRoIjoz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AiLCJMaW5lQ29sb3IiOm51bGwsIkxpbmVXZWlnaHQiOjAuMCwiTGluZVR5cGUiOjAsIlBhcmVudFN0eWxlIjpudWxsfSwiUGFyZW50U3R5bGUiOnsiJHJlZiI6IjcyIn19LCJEYXRlRm9ybWF0Ijp7IiRpZCI6IjE2MSIsIkZvcm1hdFN0cmluZyI6ImRkZCBNTU0gZCIsIlNlcGFyYXRvciI6Ii8iLCJVc2VJbnRlcm5hdGlvbmFsRGF0ZUZvcm1hdCI6ZmFsc2V9LCJJc1Zpc2libGUiOnRydWUsIlBhcmVudFN0eWxlIjp7IiRyZWYiOiI1MyJ9fSwiUG9zaXRpb24iOnsiJGlkIjoiMTYyIiwiUmF0aW8iOjAuMDc1MzAyNTU0OTQyOTQzNDI1LCJJc0N1c3RvbSI6dHJ1ZX0sIklkIjoiZmYxNTdlZDItOTZmMC00YTFmLWJhMjUtNWQ4NzNlOWQ1YTUyIiwiSW1wb3J0SWQiOm51bGwsIlRpdGxlIjoiRW50ZXIgTWlsZXN0b25lIDIgIEhlcmUiLCJOb3RlIjpudWxsLCJIeXBlcmxpbmsiOm51bGwsIklzQ2hhbmdlZCI6ZmFsc2UsIklzTmV3IjpmYWxzZX0seyIkaWQiOiIxNjMiLCJEYXRlIjoiMjAxNi0wMy0yN1QyMzo1OTo1OS45OTlaIiwiU3R5bGUiOnsiJGlkIjoiMTY0IiwiU2hhcGUiOjAsIkNvbm5lY3Rvck1hcmdpbiI6eyIkcmVmIjoiNTQifSwiQ29ubmVjdG9yU3R5bGUiOnsiJGlkIjoiMTY1IiwiTGluZUNvbG9yIjp7IiRpZCI6IjE2NiIsIiR0eXBlIjoiTkxSRS5Db21tb24uRG9tLlNvbGlkQ29sb3JCcnVzaCwgTkxSRS5Db21tb24iLCJDb2xvciI6eyIkaWQiOiIxNjciLCJBIjoyNTUsIlIiOjIzNywiRyI6MTI1LCJCIjo0OX19LCJMaW5lV2VpZ2h0IjoxLjAsIkxpbmVUeXBlIjowLCJQYXJlbnRTdHlsZSI6eyIkcmVmIjoiNTUifX0sIklzQmVsb3dUaW1lYmFuZCI6dHJ1ZSwiSGlkZURhdGUiOmZhbHNlLCJTaGFwZVNpemUiOjMsIlNwYWNpbmciOjIuMCwiUGFkZGluZyI6eyIkcmVmIjoiNTgifSwiU2hhcGVTdHlsZSI6eyIkaWQiOiIxNjgiLCJNYXJnaW4iOnsiJHJlZiI6IjYwIn0sIlBhZGRpbmciOnsiJHJlZiI6IjYxIn0sIkJhY2tncm91bmQiOnsiJHJlZiI6IjE2NiJ9LCJJc1Zpc2libGUiOnRydWUsIldpZHRoIjo5LjAsIkhlaWdodCI6MTAuNSwiQm9yZGVyU3R5bGUiOnsiJGlkIjoiMTY5IiwiTGluZUNvbG9yIjp7IiRyZWYiOiI2MyJ9LCJMaW5lV2VpZ2h0IjowLjAsIkxpbmVUeXBlIjowLCJQYXJlbnRTdHlsZSI6eyIkcmVmIjoiNjIifX0sIlBhcmVudFN0eWxlIjp7IiRyZWYiOiI1OSJ9fSwiVGl0bGVTdHlsZSI6eyIkaWQiOiIxNzAiLCJGb250U2V0dGluZ3MiOnsiJGlkIjoiMTcxIiwiRm9udFNpemUiOjgsIkZvbnROYW1lIjoiQ2FsaWJyaSIsIklzQm9sZCI6dHJ1ZSwiSXNJdGFsaWMiOmZhbHNlLCJJc1VuZGVybGluZWQiOmZhbHNlLCJQYXJlbnRTdHlsZSI6eyIkcmVmIjoiNjYifX0sIkF1dG9TaXplIjoyLCJGb3JlZ3JvdW5kIjp7IiRpZCI6IjE3MiIsIkNvbG9yIjp7IiRpZCI6IjE3MyIsIkEiOjI1NSwiUiI6MjM3LCJHIjoxMjUsIkIiOjQ5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QiLCJMaW5lQ29sb3IiOm51bGwsIkxpbmVXZWlnaHQiOjAuMCwiTGluZVR5cGUiOjAsIlBhcmVudFN0eWxlIjpudWxsfSwiUGFyZW50U3R5bGUiOnsiJHJlZiI6IjY1In19LCJEYXRlU3R5bGUiOnsiJGlkIjoiMTc1IiwiRm9udFNldHRpbmdzIjp7IiRpZCI6IjE3NiIsIkZvbnRTaXplIjo3LCJGb250TmFtZSI6IkNhbGlicmkiLCJJc0JvbGQiOmZhbHNlLCJJc0l0YWxpYyI6ZmFsc2UsIklzVW5kZXJsaW5lZCI6ZmFsc2UsIlBhcmVudFN0eWxlIjp7IiRyZWYiOiI3MyJ9fSwiQXV0b1NpemUiOjIsIkZvcmVncm91bmQiOnsiJGlkIjoiMTc3IiwiQ29sb3IiOnsiJGlkIjoiMTc4IiwiQSI6MjU1LCJSIjo2OCwiRyI6ODQsIkIiOjEwNn19LCJNYXhXaWR0aCI6MzEu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5IiwiTGluZUNvbG9yIjpudWxsLCJMaW5lV2VpZ2h0IjowLjAsIkxpbmVUeXBlIjowLCJQYXJlbnRTdHlsZSI6bnVsbH0sIlBhcmVudFN0eWxlIjp7IiRyZWYiOiI3MiJ9fSwiRGF0ZUZvcm1hdCI6eyIkaWQiOiIxODAiLCJGb3JtYXRTdHJpbmciOiJkZGQgTU1NIGQiLCJTZXBhcmF0b3IiOiIvIiwiVXNlSW50ZXJuYXRpb25hbERhdGVGb3JtYXQiOmZhbHNlfSwiSXNWaXNpYmxlIjp0cnVlLCJQYXJlbnRTdHlsZSI6eyIkcmVmIjoiNTMifX0sIlBvc2l0aW9uIjp7IiRpZCI6IjE4MSIsIlJhdGlvIjowLjI1NzEwODIwMDkyMDk1MjcxLCJJc0N1c3RvbSI6dHJ1ZX0sIklkIjoiYTdlYzQ5NjUtNTBmYS00M2UzLTgxZDUtMDVjOWUyMGQxZGQ5IiwiSW1wb3J0SWQiOm51bGwsIlRpdGxlIjoiRW50ZXIgTWlsZXN0b25lIDMgIEhlcmUiLCJOb3RlIjpudWxsLCJIeXBlcmxpbmsiOm51bGwsIklzQ2hhbmdlZCI6ZmFsc2UsIklzTmV3IjpmYWxzZX0seyIkaWQiOiIxODIiLCJEYXRlIjoiMjAxNi0wNC0wMVQyMzo1OTo1OS45OTlaIiwiU3R5bGUiOnsiJGlkIjoiMTgzIiwiU2hhcGUiOjAsIkNvbm5lY3Rvck1hcmdpbiI6eyIkcmVmIjoiNTQifSwiQ29ubmVjdG9yU3R5bGUiOnsiJGlkIjoiMTg0IiwiTGluZUNvbG9yIjp7IiRpZCI6IjE4NSIsIiR0eXBlIjoiTkxSRS5Db21tb24uRG9tLlNvbGlkQ29sb3JCcnVzaCwgTkxSRS5Db21tb24iLCJDb2xvciI6eyIkaWQiOiIxODYiLCJBIjoyNTUsIlIiOjE2NSwiRyI6MTY1LCJCIjoxNjV9fSwiTGluZVdlaWdodCI6MS4wLCJMaW5lVHlwZSI6MCwiUGFyZW50U3R5bGUiOnsiJHJlZiI6IjU1In19LCJJc0JlbG93VGltZWJhbmQiOnRydWUsIkhpZGVEYXRlIjpmYWxzZSwiU2hhcGVTaXplIjozLCJTcGFjaW5nIjoyLjAsIlBhZGRpbmciOnsiJHJlZiI6IjU4In0sIlNoYXBlU3R5bGUiOnsiJGlkIjoiMTg3IiwiTWFyZ2luIjp7IiRyZWYiOiI2MCJ9LCJQYWRkaW5nIjp7IiRyZWYiOiI2MSJ9LCJCYWNrZ3JvdW5kIjp7IiRyZWYiOiIxODUifSwiSXNWaXNpYmxlIjp0cnVlLCJXaWR0aCI6OS4wLCJIZWlnaHQiOjEwLjUsIkJvcmRlclN0eWxlIjp7IiRpZCI6IjE4OCIsIkxpbmVDb2xvciI6eyIkcmVmIjoiNjMifSwiTGluZVdlaWdodCI6MC4wLCJMaW5lVHlwZSI6MCwiUGFyZW50U3R5bGUiOnsiJHJlZiI6IjYyIn19LCJQYXJlbnRTdHlsZSI6eyIkcmVmIjoiNTkifX0sIlRpdGxlU3R5bGUiOnsiJGlkIjoiMTg5IiwiRm9udFNldHRpbmdzIjp7IiRpZCI6IjE5MCIsIkZvbnRTaXplIjo4LCJGb250TmFtZSI6IkNhbGlicmkiLCJJc0JvbGQiOnRydWUsIklzSXRhbGljIjpmYWxzZSwiSXNVbmRlcmxpbmVkIjpmYWxzZSwiUGFyZW50U3R5bGUiOnsiJHJlZiI6IjY2In19LCJBdXRvU2l6ZSI6MiwiRm9yZWdyb3VuZCI6eyIkaWQiOiIxOTEiLCJDb2xvciI6eyIkaWQiOiIxOTIiLCJBIjoyNTUsIlIiOjE2NSwiRyI6MTY1LCJCIjoxNjV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yIsIkxpbmVDb2xvciI6bnVsbCwiTGluZVdlaWdodCI6MC4wLCJMaW5lVHlwZSI6MCwiUGFyZW50U3R5bGUiOm51bGx9LCJQYXJlbnRTdHlsZSI6eyIkcmVmIjoiNjUifX0sIkRhdGVTdHlsZSI6eyIkaWQiOiIxOTQiLCJGb250U2V0dGluZ3MiOnsiJGlkIjoiMTk1IiwiRm9udFNpemUiOjcsIkZvbnROYW1lIjoiQ2FsaWJyaSIsIklzQm9sZCI6ZmFsc2UsIklzSXRhbGljIjpmYWxzZSwiSXNVbmRlcmxpbmVkIjpmYWxzZSwiUGFyZW50U3R5bGUiOnsiJHJlZiI6IjczIn19LCJBdXRvU2l6ZSI6MiwiRm9yZWdyb3VuZCI6eyIkaWQiOiIxOTYiLCJDb2xvciI6eyIkaWQiOiIxOTciLCJBIjoyNTUsIlIiOjY4LCJHIjo4NCwiQiI6MTA2fX0sIk1heFdpZHRoIjozMi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aWQiOiIxOTkiLCJGb3JtYXRTdHJpbmciOiJkZGQgTU1NIGQiLCJTZXBhcmF0b3IiOiIvIiwiVXNlSW50ZXJuYXRpb25hbERhdGVGb3JtYXQiOmZhbHNlfSwiSXNWaXNpYmxlIjp0cnVlLCJQYXJlbnRTdHlsZSI6eyIkcmVmIjoiNTMifX0sIlBvc2l0aW9uIjp7IiRpZCI6IjIwMCIsIlJhdGlvIjowLjIwNjIyODc4NjA0NDY1MDYxLCJJc0N1c3RvbSI6dHJ1ZX0sIklkIjoiMzJlNzU0YTQtYWQ4OS00NTIyLWIyYzYtOGY2NjdjN2UzYjkyIiwiSW1wb3J0SWQiOm51bGwsIlRpdGxlIjoiRW50ZXIgTWlsZXN0b25lIDQgIEhlcmUiLCJOb3RlIjpudWxsLCJIeXBlcmxpbmsiOm51bGwsIklzQ2hhbmdlZCI6ZmFsc2UsIklzTmV3IjpmYWxzZX0seyIkaWQiOiIyMDEiLCJEYXRlIjoiMjAxNi0wNC0wNlQyMzo1OTo1OS45OTlaIiwiU3R5bGUiOnsiJGlkIjoiMjAyIiwiU2hhcGUiOjAsIkNvbm5lY3Rvck1hcmdpbiI6eyIkcmVmIjoiNTQifSwiQ29ubmVjdG9yU3R5bGUiOnsiJGlkIjoiMjAzIiwiTGluZUNvbG9yIjp7IiRpZCI6IjIwNCIsIiR0eXBlIjoiTkxSRS5Db21tb24uRG9tLlNvbGlkQ29sb3JCcnVzaCwgTkxSRS5Db21tb24iLCJDb2xvciI6eyIkaWQiOiIyMDUiLCJBIjoyNTUsIlIiOjI1NSwiRyI6MTkyLCJCIjowfX0sIkxpbmVXZWlnaHQiOjEuMCwiTGluZVR5cGUiOjAsIlBhcmVudFN0eWxlIjp7IiRyZWYiOiI1NSJ9fSwiSXNCZWxvd1RpbWViYW5kIjp0cnVlLCJIaWRlRGF0ZSI6ZmFsc2UsIlNoYXBlU2l6ZSI6MywiU3BhY2luZyI6Mi4wLCJQYWRkaW5nIjp7IiRyZWYiOiI1OCJ9LCJTaGFwZVN0eWxlIjp7IiRpZCI6IjIwNiIsIk1hcmdpbiI6eyIkcmVmIjoiNjAifSwiUGFkZGluZyI6eyIkcmVmIjoiNjEifSwiQmFja2dyb3VuZCI6eyIkcmVmIjoiMjA0In0sIklzVmlzaWJsZSI6dHJ1ZSwiV2lkdGgiOjkuMCwiSGVpZ2h0IjoxMC41LCJCb3JkZXJTdHlsZSI6eyIkaWQiOiIyMDciLCJMaW5lQ29sb3IiOnsiJHJlZiI6IjYzIn0sIkxpbmVXZWlnaHQiOjAuMCwiTGluZVR5cGUiOjAsIlBhcmVudFN0eWxlIjp7IiRyZWYiOiI2MiJ9fSwiUGFyZW50U3R5bGUiOnsiJHJlZiI6IjU5In19LCJUaXRsZVN0eWxlIjp7IiRpZCI6IjIwOCIsIkZvbnRTZXR0aW5ncyI6eyIkaWQiOiIyMDkiLCJGb250U2l6ZSI6OCwiRm9udE5hbWUiOiJDYWxpYnJpIiwiSXNCb2xkIjp0cnVlLCJJc0l0YWxpYyI6ZmFsc2UsIklzVW5kZXJsaW5lZCI6ZmFsc2UsIlBhcmVudFN0eWxlIjp7IiRyZWYiOiI2NiJ9fSwiQXV0b1NpemUiOjIsIkZvcmVncm91bmQiOnsiJGlkIjoiMjEwIiwiQ29sb3IiOnsiJGlkIjoiMjExIiwiQSI6MjU1LCJSIjoyNTUsIkciOjE5MiwiQiI6MH19LCJNYXhXaWR0aCI6ODE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yIiwiTGluZUNvbG9yIjpudWxsLCJMaW5lV2VpZ2h0IjowLjAsIkxpbmVUeXBlIjowLCJQYXJlbnRTdHlsZSI6bnVsbH0sIlBhcmVudFN0eWxlIjp7IiRyZWYiOiI2NSJ9fSwiRGF0ZVN0eWxlIjp7IiRpZCI6IjIxMyIsIkZvbnRTZXR0aW5ncyI6eyIkaWQiOiIyMTQiLCJGb250U2l6ZSI6NywiRm9udE5hbWUiOiJDYWxpYnJpIiwiSXNCb2xkIjpmYWxzZSwiSXNJdGFsaWMiOmZhbHNlLCJJc1VuZGVybGluZWQiOmZhbHNlLCJQYXJlbnRTdHlsZSI6eyIkcmVmIjoiNzMifX0sIkF1dG9TaXplIjoyLCJGb3JlZ3JvdW5kIjp7IiRpZCI6IjIxNSIsIkNvbG9yIjp7IiRpZCI6IjIxNiIsIkEiOjI1NSwiUiI6NjgsIkciOjg0LCJCIjoxMDZ9fSwiTWF4V2lkdGgiOjMz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GlkIjoiMjE4IiwiRm9ybWF0U3RyaW5nIjoiZGRkIE1NTSBkIiwiU2VwYXJhdG9yIjoiLyIsIlVzZUludGVybmF0aW9uYWxEYXRlRm9ybWF0IjpmYWxzZX0sIklzVmlzaWJsZSI6dHJ1ZSwiUGFyZW50U3R5bGUiOnsiJHJlZiI6IjUzIn19LCJQb3NpdGlvbiI6eyIkaWQiOiIyMTkiLCJSYXRpbyI6MC4xNTUzNDg5MTkwNTYwOCwiSXNDdXN0b20iOnRydWV9LCJJZCI6IjcwMjA1NmRhLTM4MTItNDYwNy05YWFhLWE2YzAzYThkOTQwMSIsIkltcG9ydElkIjpudWxsLCJUaXRsZSI6IkVudGVyIE1pbGVzdG9uZSA1ICBIZXJlIiwiTm90ZSI6bnVsbCwiSHlwZXJsaW5rIjpudWxsLCJJc0NoYW5nZWQiOmZhbHNlLCJJc05ldyI6ZmFsc2V9LHsiJGlkIjoiMjIwIiwiRGF0ZSI6IjIwMTYtMDYtMDFUMjM6NTk6NTkuOTk5WiIsIlN0eWxlIjp7IiRpZCI6IjIyMSIsIlNoYXBlIjo2LCJDb25uZWN0b3JNYXJnaW4iOnsiJHJlZiI6IjU0In0sIkNvbm5lY3RvclN0eWxlIjp7IiRpZCI6IjIyMiIsIkxpbmVDb2xvciI6eyIkaWQiOiIyMjMiLCIkdHlwZSI6Ik5MUkUuQ29tbW9uLkRvbS5Tb2xpZENvbG9yQnJ1c2gsIE5MUkUuQ29tbW9uIiwiQ29sb3IiOnsiJGlkIjoiMjI0IiwiQSI6MjU1LCJSIjo2OCwiRyI6MTE0LCJCIjoxOTZ9fSwiTGluZVdlaWdodCI6MS4wLCJMaW5lVHlwZSI6MCwiUGFyZW50U3R5bGUiOnsiJHJlZiI6IjU1In19LCJJc0JlbG93VGltZWJhbmQiOnRydWUsIkhpZGVEYXRlIjpmYWxzZSwiU2hhcGVTaXplIjozLCJTcGFjaW5nIjoyLjAsIlBhZGRpbmciOnsiJHJlZiI6IjU4In0sIlNoYXBlU3R5bGUiOnsiJGlkIjoiMjI1IiwiTWFyZ2luIjp7IiRyZWYiOiI2MCJ9LCJQYWRkaW5nIjp7IiRyZWYiOiI2MSJ9LCJCYWNrZ3JvdW5kIjp7IiRyZWYiOiIyMjMifSwiSXNWaXNpYmxlIjp0cnVlLCJXaWR0aCI6OS4wLCJIZWlnaHQiOjEwLjUsIkJvcmRlclN0eWxlIjp7IiRpZCI6IjIyNiIsIkxpbmVDb2xvciI6eyIkcmVmIjoiNjMifSwiTGluZVdlaWdodCI6MC4wLCJMaW5lVHlwZSI6MCwiUGFyZW50U3R5bGUiOnsiJHJlZiI6IjYyIn19LCJQYXJlbnRTdHlsZSI6eyIkcmVmIjoiNTkifX0sIlRpdGxlU3R5bGUiOnsiJGlkIjoiMjI3IiwiRm9udFNldHRpbmdzIjp7IiRpZCI6IjIyOCIsIkZvbnRTaXplIjo4LCJGb250TmFtZSI6IkNhbGlicmkiLCJJc0JvbGQiOnRydWUsIklzSXRhbGljIjpmYWxzZSwiSXNVbmRlcmxpbmVkIjpmYWxzZSwiUGFyZW50U3R5bGUiOnsiJHJlZiI6IjY2In19LCJBdXRvU2l6ZSI6MiwiRm9yZWdyb3VuZCI6eyIkaWQiOiIyMjkiLCJDb2xvciI6eyIkaWQiOiIyMzAiLCJBIjoyNTUsIlIiOjY4LCJHIjoxMTQsIkIiOjE5Nn19LCJNYXhXaWR0aCI6ODE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xIiwiTGluZUNvbG9yIjpudWxsLCJMaW5lV2VpZ2h0IjowLjAsIkxpbmVUeXBlIjowLCJQYXJlbnRTdHlsZSI6bnVsbH0sIlBhcmVudFN0eWxlIjp7IiRyZWYiOiI2NSJ9fSwiRGF0ZVN0eWxlIjp7IiRpZCI6IjIzMiIsIkZvbnRTZXR0aW5ncyI6eyIkaWQiOiIyMzMiLCJGb250U2l6ZSI6NywiRm9udE5hbWUiOiJDYWxpYnJpIiwiSXNCb2xkIjpmYWxzZSwiSXNJdGFsaWMiOmZhbHNlLCJJc1VuZGVybGluZWQiOmZhbHNlLCJQYXJlbnRTdHlsZSI6eyIkcmVmIjoiNzMifX0sIkF1dG9TaXplIjoyLCJGb3JlZ3JvdW5kIjp7IiRpZCI6IjIzNCIsIkNvbG9yIjp7IiRpZCI6IjIzNSIsIkEiOjI1NSwiUiI6NjgsIkciOjg0LCJCIjoxMDZ9fSwiTWF4V2lkdGgiOjMyLjI1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YiLCJMaW5lQ29sb3IiOm51bGwsIkxpbmVXZWlnaHQiOjAuMCwiTGluZVR5cGUiOjAsIlBhcmVudFN0eWxlIjpudWxsfSwiUGFyZW50U3R5bGUiOnsiJHJlZiI6IjcyIn19LCJEYXRlRm9ybWF0Ijp7IiRpZCI6IjIzNyIsIkZvcm1hdFN0cmluZyI6ImRkZCBNTU0gZCIsIlNlcGFyYXRvciI6Ii8iLCJVc2VJbnRlcm5hdGlvbmFsRGF0ZUZvcm1hdCI6ZmFsc2V9LCJJc1Zpc2libGUiOnRydWUsIlBhcmVudFN0eWxlIjp7IiRyZWYiOiI1MyJ9fSwiUG9zaXRpb24iOnsiJGlkIjoiMjM4IiwiUmF0aW8iOjAuMTA0NDY5MzkxMTUxNzEwNzksIklzQ3VzdG9tIjp0cnVlfSwiSWQiOiIxMmJlOTliYS0zZGQ0LTQ4YWEtOTczNy1iOWNmZjU0MDRhYjUiLCJJbXBvcnRJZCI6bnVsbCwiVGl0bGUiOiJFbnRlciBNaWxlc3RvbmUgNiAgSGVyZSIsIk5vdGUiOm51bGwsIkh5cGVybGluayI6bnVsbCwiSXNDaGFuZ2VkIjpmYWxzZSwiSXNOZXciOmZhbHNlfSx7IiRpZCI6IjIzOSIsIkRhdGUiOiIyMDE2LTA3LTExVDIzOjU5OjU5Ljk5OVoiLCJTdHlsZSI6eyIkaWQiOiIyNDAiLCJTaGFwZSI6NCwiQ29ubmVjdG9yTWFyZ2luIjp7IiRyZWYiOiI1NCJ9LCJDb25uZWN0b3JTdHlsZSI6eyIkaWQiOiIyNDEiLCJMaW5lQ29sb3IiOnsiJGlkIjoiMjQyIiwiJHR5cGUiOiJOTFJFLkNvbW1vbi5Eb20uU29saWRDb2xvckJydXNoLCBOTFJFLkNvbW1vbiIsIkNvbG9yIjp7IiRpZCI6IjI0MyIsIkEiOjI1NSwiUiI6MTEyLCJHIjoxNzMsIkIiOjcxfX0sIkxpbmVXZWlnaHQiOjEuMCwiTGluZVR5cGUiOjAsIlBhcmVudFN0eWxlIjp7IiRyZWYiOiI1NSJ9fSwiSXNCZWxvd1RpbWViYW5kIjp0cnVlLCJIaWRlRGF0ZSI6ZmFsc2UsIlNoYXBlU2l6ZSI6MywiU3BhY2luZyI6Mi4wLCJQYWRkaW5nIjp7IiRyZWYiOiI1OCJ9LCJTaGFwZVN0eWxlIjp7IiRpZCI6IjI0NCIsIk1hcmdpbiI6eyIkcmVmIjoiNjAifSwiUGFkZGluZyI6eyIkcmVmIjoiNjEifSwiQmFja2dyb3VuZCI6eyIkcmVmIjoiMjQyIn0sIklzVmlzaWJsZSI6dHJ1ZSwiV2lkdGgiOjkuMCwiSGVpZ2h0IjoxMC41LCJCb3JkZXJTdHlsZSI6eyIkaWQiOiIyNDUiLCJMaW5lQ29sb3IiOnsiJHJlZiI6IjYzIn0sIkxpbmVXZWlnaHQiOjAuMCwiTGluZVR5cGUiOjAsIlBhcmVudFN0eWxlIjp7IiRyZWYiOiI2MiJ9fSwiUGFyZW50U3R5bGUiOnsiJHJlZiI6IjU5In19LCJUaXRsZVN0eWxlIjp7IiRpZCI6IjI0NiIsIkZvbnRTZXR0aW5ncyI6eyIkaWQiOiIyNDciLCJGb250U2l6ZSI6OCwiRm9udE5hbWUiOiJDYWxpYnJpIiwiSXNCb2xkIjp0cnVlLCJJc0l0YWxpYyI6ZmFsc2UsIklzVW5kZXJsaW5lZCI6ZmFsc2UsIlBhcmVudFN0eWxlIjp7IiRyZWYiOiI2NiJ9fSwiQXV0b1NpemUiOjIsIkZvcmVncm91bmQiOnsiJGlkIjoiMjQ4IiwiQ29sb3IiOnsiJGlkIjoiMjQ5IiwiQSI6MjU1LCJSIjoxMTIsIkciOjE3MywiQiI6NzF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MCIsIkxpbmVDb2xvciI6bnVsbCwiTGluZVdlaWdodCI6MC4wLCJMaW5lVHlwZSI6MCwiUGFyZW50U3R5bGUiOm51bGx9LCJQYXJlbnRTdHlsZSI6eyIkcmVmIjoiNjUifX0sIkRhdGVTdHlsZSI6eyIkaWQiOiIyNTEiLCJGb250U2V0dGluZ3MiOnsiJGlkIjoiMjUyIiwiRm9udFNpemUiOjcsIkZvbnROYW1lIjoiQ2FsaWJyaSIsIklzQm9sZCI6ZmFsc2UsIklzSXRhbGljIjpmYWxzZSwiSXNVbmRlcmxpbmVkIjpmYWxzZSwiUGFyZW50U3R5bGUiOnsiJHJlZiI6IjczIn19LCJBdXRvU2l6ZSI6MiwiRm9yZWdyb3VuZCI6eyIkaWQiOiIyNTMiLCJDb2xvciI6eyIkaWQiOiIyNTQiLCJBIjoyNTUsIlIiOjY4LCJHIjo4NCwiQiI6MTA2fX0sIk1heFdpZHRoIjoyOS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1IiwiTGluZUNvbG9yIjpudWxsLCJMaW5lV2VpZ2h0IjowLjAsIkxpbmVUeXBlIjowLCJQYXJlbnRTdHlsZSI6bnVsbH0sIlBhcmVudFN0eWxlIjp7IiRyZWYiOiI3MiJ9fSwiRGF0ZUZvcm1hdCI6eyIkaWQiOiIyNTYiLCJGb3JtYXRTdHJpbmciOiJkZGQgTU1NIGQiLCJTZXBhcmF0b3IiOiIvIiwiVXNlSW50ZXJuYXRpb25hbERhdGVGb3JtYXQiOmZhbHNlfSwiSXNWaXNpYmxlIjp0cnVlLCJQYXJlbnRTdHlsZSI6eyIkcmVmIjoiNTMifX0sIlBvc2l0aW9uIjp7IiRpZCI6IjI1NyIsIlJhdGlvIjowLjA4MDgwMjcxMjYxNzA5NzA4MSwiSXNDdXN0b20iOmZhbHNlfSwiSWQiOiI0NjIxMTVkZC1hODMxLTQ3YjYtOGMwZC1mMzY3NjUyMjVlZTEiLCJJbXBvcnRJZCI6bnVsbCwiVGl0bGUiOiJFbnRlciBNaWxlc3RvbmUgNyAgSGVyZSIsIk5vdGUiOm51bGwsIkh5cGVybGluayI6bnVsbCwiSXNDaGFuZ2VkIjpmYWxzZSwiSXNOZXciOmZhbHNlfSx7IiRpZCI6IjI1OCIsIkRhdGUiOiIyMDE2LTA4LTIxVDIzOjU5OjU5Ljk5OVoiLCJTdHlsZSI6eyIkaWQiOiIyNTkiLCJTaGFwZSI6NCwiQ29ubmVjdG9yTWFyZ2luIjp7IiRyZWYiOiI1NCJ9LCJDb25uZWN0b3JTdHlsZSI6eyIkaWQiOiIyNjAiLCJMaW5lQ29sb3IiOnsiJGlkIjoiMjYxIiwiJHR5cGUiOiJOTFJFLkNvbW1vbi5Eb20uU29saWRDb2xvckJydXNoLCBOTFJFLkNvbW1vbiIsIkNvbG9yIjp7IiRpZCI6IjI2MiIsIkEiOjI1NSwiUiI6NjgsIkciOjg0LCJCIjoxMDZ9fSwiTGluZVdlaWdodCI6MS4wLCJMaW5lVHlwZSI6MCwiUGFyZW50U3R5bGUiOnsiJHJlZiI6IjU1In19LCJJc0JlbG93VGltZWJhbmQiOnRydWUsIkhpZGVEYXRlIjpmYWxzZSwiU2hhcGVTaXplIjozLCJTcGFjaW5nIjoyLjAsIlBhZGRpbmciOnsiJHJlZiI6IjU4In0sIlNoYXBlU3R5bGUiOnsiJGlkIjoiMjYzIiwiTWFyZ2luIjp7IiRyZWYiOiI2MCJ9LCJQYWRkaW5nIjp7IiRyZWYiOiI2MSJ9LCJCYWNrZ3JvdW5kIjp7IiRyZWYiOiIyNjEifSwiSXNWaXNpYmxlIjp0cnVlLCJXaWR0aCI6OS4wLCJIZWlnaHQiOjEwLjUsIkJvcmRlclN0eWxlIjp7IiRpZCI6IjI2NCIsIkxpbmVDb2xvciI6eyIkcmVmIjoiNjMifSwiTGluZVdlaWdodCI6MC4wLCJMaW5lVHlwZSI6MCwiUGFyZW50U3R5bGUiOnsiJHJlZiI6IjYyIn19LCJQYXJlbnRTdHlsZSI6eyIkcmVmIjoiNTkifX0sIlRpdGxlU3R5bGUiOnsiJGlkIjoiMjY1IiwiRm9udFNldHRpbmdzIjp7IiRpZCI6IjI2NiIsIkZvbnRTaXplIjo4LCJGb250TmFtZSI6IkNhbGlicmkiLCJJc0JvbGQiOnRydWUsIklzSXRhbGljIjpmYWxzZSwiSXNVbmRlcmxpbmVkIjpmYWxzZSwiUGFyZW50U3R5bGUiOnsiJHJlZiI6IjY2In19LCJBdXRvU2l6ZSI6MiwiRm9yZWdyb3VuZCI6eyIkaWQiOiIyNjciLCJDb2xvciI6eyIkaWQiOiIyNjgiLCJBIjoyNTUsIlIiOjY4LCJHIjo4NCwiQiI6MTA2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3LCJGb250TmFtZSI6IkNhbGlicmkiLCJJc0JvbGQiOmZhbHNlLCJJc0l0YWxpYyI6ZmFsc2UsIklzVW5kZXJsaW5lZCI6ZmFsc2UsIlBhcmVudFN0eWxlIjp7IiRyZWYiOiI3MyJ9fSwiQXV0b1NpemUiOjIsIkZvcmVncm91bmQiOnsiJGlkIjoiMjcyIiwiQ29sb3IiOnsiJGlkIjoiMjczIiwiQSI6MjU1LCJSIjo2OCwiRyI6ODQsIkIiOjEwNn19LCJNYXhXaWR0aCI6MzA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NCIsIkxpbmVDb2xvciI6bnVsbCwiTGluZVdlaWdodCI6MC4wLCJMaW5lVHlwZSI6MCwiUGFyZW50U3R5bGUiOm51bGx9LCJQYXJlbnRTdHlsZSI6eyIkcmVmIjoiNzIifX0sIkRhdGVGb3JtYXQiOnsiJGlkIjoiMjc1IiwiRm9ybWF0U3RyaW5nIjoiZGRkIE1NTSBkIiwiU2VwYXJhdG9yIjoiLyIsIlVzZUludGVybmF0aW9uYWxEYXRlRm9ybWF0IjpmYWxzZX0sIklzVmlzaWJsZSI6dHJ1ZSwiUGFyZW50U3R5bGUiOnsiJHJlZiI6IjUzIn19LCJQb3NpdGlvbiI6eyIkaWQiOiIyNzYiLCJSYXRpbyI6MC4xMDQ0NjkzOTExNTE3MTA3OSwiSXNDdXN0b20iOnRydWV9LCJJZCI6IjE1NWE3NTE5LTU5MWQtNDAwMy1hMDUzLTQzYjE1NDQ0ZTI2NiIsIkltcG9ydElkIjpudWxsLCJUaXRsZSI6IkVudGVyIE1pbGVzdG9uZSA4ICBIZXJlIiwiTm90ZSI6bnVsbCwiSHlwZXJsaW5rIjpudWxsLCJJc0NoYW5nZWQiOmZhbHNlLCJJc05ldyI6ZmFsc2V9LHsiJGlkIjoiMjc3IiwiRGF0ZSI6IjIwMTYtMDktMjBUMjM6NTk6NTkuOTk5WiIsIlN0eWxlIjp7IiRpZCI6IjI3OCIsIlNoYXBlIjo0LCJDb25uZWN0b3JNYXJnaW4iOnsiJHJlZiI6IjU0In0sIkNvbm5lY3RvclN0eWxlIjp7IiRpZCI6IjI3OSIsIkxpbmVDb2xvciI6eyIkaWQiOiIyODAiLCIkdHlwZSI6Ik5MUkUuQ29tbW9uLkRvbS5Tb2xpZENvbG9yQnJ1c2gsIE5MUkUuQ29tbW9uIiwiQ29sb3IiOnsiJGlkIjoiMjgxIiwiQSI6MjU1LCJSIjo5MSwiRyI6MTU1LCJCIjoyMTN9fSwiTGluZVdlaWdodCI6MS4wLCJMaW5lVHlwZSI6MCwiUGFyZW50U3R5bGUiOnsiJHJlZiI6IjU1In19LCJJc0JlbG93VGltZWJhbmQiOnRydWUsIkhpZGVEYXRlIjpmYWxzZSwiU2hhcGVTaXplIjozLCJTcGFjaW5nIjoyLjAsIlBhZGRpbmciOnsiJHJlZiI6IjU4In0sIlNoYXBlU3R5bGUiOnsiJGlkIjoiMjgyIiwiTWFyZ2luIjp7IiRyZWYiOiI2MCJ9LCJQYWRkaW5nIjp7IiRyZWYiOiI2MSJ9LCJCYWNrZ3JvdW5kIjp7IiRyZWYiOiIyODAifSwiSXNWaXNpYmxlIjp0cnVlLCJXaWR0aCI6OS4wLCJIZWlnaHQiOjEwLjUsIkJvcmRlclN0eWxlIjp7IiRpZCI6IjI4MyIsIkxpbmVDb2xvciI6eyIkcmVmIjoiNjMifSwiTGluZVdlaWdodCI6MC4wLCJMaW5lVHlwZSI6MCwiUGFyZW50U3R5bGUiOnsiJHJlZiI6IjYyIn19LCJQYXJlbnRTdHlsZSI6eyIkcmVmIjoiNTkifX0sIlRpdGxlU3R5bGUiOnsiJGlkIjoiMjg0IiwiRm9udFNldHRpbmdzIjp7IiRpZCI6IjI4NSIsIkZvbnRTaXplIjo4LCJGb250TmFtZSI6IkNhbGlicmkiLCJJc0JvbGQiOnRydWUsIklzSXRhbGljIjpmYWxzZSwiSXNVbmRlcmxpbmVkIjpmYWxzZSwiUGFyZW50U3R5bGUiOnsiJHJlZiI6IjY2In19LCJBdXRvU2l6ZSI6MiwiRm9yZWdyb3VuZCI6eyIkaWQiOiIyODYiLCJDb2xvciI6eyIkaWQiOiIyODciLCJBIjoyNTUsIlIiOjY4LCJHIjo4NCwiQiI6MTA2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giLCJMaW5lQ29sb3IiOm51bGwsIkxpbmVXZWlnaHQiOjAuMCwiTGluZVR5cGUiOjAsIlBhcmVudFN0eWxlIjpudWxsfSwiUGFyZW50U3R5bGUiOnsiJHJlZiI6IjY1In19LCJEYXRlU3R5bGUiOnsiJGlkIjoiMjg5IiwiRm9udFNldHRpbmdzIjp7IiRpZCI6IjI5MCIsIkZvbnRTaXplIjo3LCJGb250TmFtZSI6IkNhbGlicmkiLCJJc0JvbGQiOmZhbHNlLCJJc0l0YWxpYyI6ZmFsc2UsIklzVW5kZXJsaW5lZCI6ZmFsc2UsIlBhcmVudFN0eWxlIjp7IiRyZWYiOiI3MyJ9fSwiQXV0b1NpemUiOjIsIkZvcmVncm91bmQiOnsiJGlkIjoiMjkxIiwiQ29sb3IiOnsiJGlkIjoiMjkyIiwiQSI6MjU1LCJSIjo2OCwiRyI6ODQsIkIiOjEwNn19LCJNYXhXaWR0aCI6MzM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5MyIsIkxpbmVDb2xvciI6bnVsbCwiTGluZVdlaWdodCI6MC4wLCJMaW5lVHlwZSI6MCwiUGFyZW50U3R5bGUiOm51bGx9LCJQYXJlbnRTdHlsZSI6eyIkcmVmIjoiNzIifX0sIkRhdGVGb3JtYXQiOnsiJGlkIjoiMjk0IiwiRm9ybWF0U3RyaW5nIjoiZGRkIE1NTSBkIiwiU2VwYXJhdG9yIjoiLyIsIlVzZUludGVybmF0aW9uYWxEYXRlRm9ybWF0IjpmYWxzZX0sIklzVmlzaWJsZSI6dHJ1ZSwiUGFyZW50U3R5bGUiOnsiJHJlZiI6IjUzIn19LCJQb3NpdGlvbiI6eyIkaWQiOiIyOTUiLCJSYXRpbyI6MC4xNzM5OTcwODA3Njc1OTYyMSwiSXNDdXN0b20iOnRydWV9LCJJZCI6ImZmMGYxNGEwLWQ5ZjItNDE3NS05Y2FjLTEyYTNiMmQzMzZjNSIsIkltcG9ydElkIjpudWxsLCJUaXRsZSI6IkVudGVyIE1pbGVzdG9uZSA5ICBIZXJlIiwiTm90ZSI6bnVsbCwiSHlwZXJsaW5rIjpudWxsLCJJc0NoYW5nZWQiOmZhbHNlLCJJc05ldyI6ZmFsc2V9LHsiJGlkIjoiMjk2IiwiRGF0ZSI6IjIwMTYtMTAtMDFUMjM6NTk6NTkuOTk5WiIsIlN0eWxlIjp7IiRpZCI6IjI5NyIsIlNoYXBlIjo0LCJDb25uZWN0b3JNYXJnaW4iOnsiJHJlZiI6IjU0In0sIkNvbm5lY3RvclN0eWxlIjp7IiRpZCI6IjI5OCIsIkxpbmVDb2xvciI6eyIkaWQiOiIyOTkiLCIkdHlwZSI6Ik5MUkUuQ29tbW9uLkRvbS5Tb2xpZENvbG9yQnJ1c2gsIE5MUkUuQ29tbW9uIiwiQ29sb3IiOnsiJGlkIjoiMzAwIiwiQSI6MjU1LCJSIjoyMzcsIkciOjEyNSwiQiI6NDl9fSwiTGluZVdlaWdodCI6MS4wLCJMaW5lVHlwZSI6MCwiUGFyZW50U3R5bGUiOnsiJHJlZiI6IjU1In19LCJJc0JlbG93VGltZWJhbmQiOnRydWUsIkhpZGVEYXRlIjpmYWxzZSwiU2hhcGVTaXplIjozLCJTcGFjaW5nIjoyLjAsIlBhZGRpbmciOnsiJHJlZiI6IjU4In0sIlNoYXBlU3R5bGUiOnsiJGlkIjoiMzAxIiwiTWFyZ2luIjp7IiRyZWYiOiI2MCJ9LCJQYWRkaW5nIjp7IiRyZWYiOiI2MSJ9LCJCYWNrZ3JvdW5kIjp7IiRyZWYiOiIyOTkifSwiSXNWaXNpYmxlIjp0cnVlLCJXaWR0aCI6OS4wLCJIZWlnaHQiOjEwLjUsIkJvcmRlclN0eWxlIjp7IiRpZCI6IjMwMiIsIkxpbmVDb2xvciI6eyIkcmVmIjoiNjMifSwiTGluZVdlaWdodCI6MC4wLCJMaW5lVHlwZSI6MCwiUGFyZW50U3R5bGUiOnsiJHJlZiI6IjYyIn19LCJQYXJlbnRTdHlsZSI6eyIkcmVmIjoiNTkifX0sIlRpdGxlU3R5bGUiOnsiJGlkIjoiMzAzIiwiRm9udFNldHRpbmdzIjp7IiRpZCI6IjMwNCIsIkZvbnRTaXplIjo4LCJGb250TmFtZSI6IkNhbGlicmkiLCJJc0JvbGQiOnRydWUsIklzSXRhbGljIjpmYWxzZSwiSXNVbmRlcmxpbmVkIjpmYWxzZSwiUGFyZW50U3R5bGUiOnsiJHJlZiI6IjY2In19LCJBdXRvU2l6ZSI6MiwiRm9yZWdyb3VuZCI6eyIkaWQiOiIzMDUiLCJDb2xvciI6eyIkaWQiOiIzMDYiLCJBIjoyNTUsIlIiOjIzNywiRyI6MTI1LCJCIjo0OX19LCJNYXhXaWR0aCI6ODU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A3IiwiTGluZUNvbG9yIjpudWxsLCJMaW5lV2VpZ2h0IjowLjAsIkxpbmVUeXBlIjowLCJQYXJlbnRTdHlsZSI6bnVsbH0sIlBhcmVudFN0eWxlIjp7IiRyZWYiOiI2NSJ9fSwiRGF0ZVN0eWxlIjp7IiRpZCI6IjMwOCIsIkZvbnRTZXR0aW5ncyI6eyIkaWQiOiIzMDkiLCJGb250U2l6ZSI6NywiRm9udE5hbWUiOiJDYWxpYnJpIiwiSXNCb2xkIjpmYWxzZSwiSXNJdGFsaWMiOmZhbHNlLCJJc1VuZGVybGluZWQiOmZhbHNlLCJQYXJlbnRTdHlsZSI6eyIkcmVmIjoiNzMifX0sIkF1dG9TaXplIjoyLCJGb3JlZ3JvdW5kIjp7IiRpZCI6IjMxMCIsIkNvbG9yIjp7IiRpZCI6IjMxMSIsIkEiOjI1NSwiUiI6NjgsIkciOjg0LCJCIjoxMDZ9fSwiTWF4V2lkdGgiOjM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MiIsIkxpbmVDb2xvciI6bnVsbCwiTGluZVdlaWdodCI6MC4wLCJMaW5lVHlwZSI6MCwiUGFyZW50U3R5bGUiOm51bGx9LCJQYXJlbnRTdHlsZSI6eyIkcmVmIjoiNzIifX0sIkRhdGVGb3JtYXQiOnsiJGlkIjoiMzEzIiwiRm9ybWF0U3RyaW5nIjoiZGRkIE1NTSBkIiwiU2VwYXJhdG9yIjoiLyIsIlVzZUludGVybmF0aW9uYWxEYXRlRm9ybWF0IjpmYWxzZX0sIklzVmlzaWJsZSI6dHJ1ZSwiUGFyZW50U3R5bGUiOnsiJHJlZiI6IjUzIn19LCJQb3NpdGlvbiI6eyIkaWQiOiIzMTQiLCJSYXRpbyI6MC4wODA4MDI3MTI2MTcwOTcwODEsIklzQ3VzdG9tIjpmYWxzZX0sIklkIjoiODNhZTBjMzEtNzM1MC00NmEzLTllNjQtNjI3MzdhNWQxY2U4IiwiSW1wb3J0SWQiOm51bGwsIlRpdGxlIjoiRW50ZXIgTWlsZXN0b25lIDEwICBIZXJlIiwiTm90ZSI6bnVsbCwiSHlwZXJsaW5rIjpudWxsLCJJc0NoYW5nZWQiOmZhbHNlLCJJc05ldyI6ZmFsc2V9LHsiJGlkIjoiMzE1IiwiRGF0ZSI6IjIwMTYtMTEtMDFUMjM6NTk6NTkuOTk5WiIsIlN0eWxlIjp7IiRpZCI6IjMxNiIsIlNoYXBlIjo0LCJDb25uZWN0b3JNYXJnaW4iOnsiJHJlZiI6IjU0In0sIkNvbm5lY3RvclN0eWxlIjp7IiRpZCI6IjMxNyIsIkxpbmVDb2xvciI6eyIkaWQiOiIzMTgiLCIkdHlwZSI6Ik5MUkUuQ29tbW9uLkRvbS5Tb2xpZENvbG9yQnJ1c2gsIE5MUkUuQ29tbW9uIiwiQ29sb3IiOnsiJGlkIjoiMzE5IiwiQSI6MjU1LCJSIjoxNjUsIkciOjE2NSwiQiI6MTY1fX0sIkxpbmVXZWlnaHQiOjEuMCwiTGluZVR5cGUiOjAsIlBhcmVudFN0eWxlIjp7IiRyZWYiOiI1NSJ9fSwiSXNCZWxvd1RpbWViYW5kIjp0cnVlLCJIaWRlRGF0ZSI6ZmFsc2UsIlNoYXBlU2l6ZSI6MywiU3BhY2luZyI6Mi4wLCJQYWRkaW5nIjp7IiRyZWYiOiI1OCJ9LCJTaGFwZVN0eWxlIjp7IiRpZCI6IjMyMCIsIk1hcmdpbiI6eyIkcmVmIjoiNjAifSwiUGFkZGluZyI6eyIkcmVmIjoiNjEifSwiQmFja2dyb3VuZCI6eyIkcmVmIjoiMzE4In0sIklzVmlzaWJsZSI6dHJ1ZSwiV2lkdGgiOjkuMCwiSGVpZ2h0IjoxMC41LCJCb3JkZXJTdHlsZSI6eyIkaWQiOiIzMjEiLCJMaW5lQ29sb3IiOnsiJHJlZiI6IjYzIn0sIkxpbmVXZWlnaHQiOjAuMCwiTGluZVR5cGUiOjAsIlBhcmVudFN0eWxlIjp7IiRyZWYiOiI2MiJ9fSwiUGFyZW50U3R5bGUiOnsiJHJlZiI6IjU5In19LCJUaXRsZVN0eWxlIjp7IiRpZCI6IjMyMiIsIkZvbnRTZXR0aW5ncyI6eyIkaWQiOiIzMjMiLCJGb250U2l6ZSI6OCwiRm9udE5hbWUiOiJDYWxpYnJpIiwiSXNCb2xkIjp0cnVlLCJJc0l0YWxpYyI6ZmFsc2UsIklzVW5kZXJsaW5lZCI6ZmFsc2UsIlBhcmVudFN0eWxlIjp7IiRyZWYiOiI2NiJ9fSwiQXV0b1NpemUiOjIsIkZvcmVncm91bmQiOnsiJGlkIjoiMzI0IiwiQ29sb3IiOnsiJGlkIjoiMzI1IiwiQSI6MjU1LCJSIjoxNjUsIkciOjE2NSwiQiI6MTY1fX0sIk1heFdpZHRoIjo4NS4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jYiLCJMaW5lQ29sb3IiOm51bGwsIkxpbmVXZWlnaHQiOjAuMCwiTGluZVR5cGUiOjAsIlBhcmVudFN0eWxlIjpudWxsfSwiUGFyZW50U3R5bGUiOnsiJHJlZiI6IjY1In19LCJEYXRlU3R5bGUiOnsiJGlkIjoiMzI3IiwiRm9udFNldHRpbmdzIjp7IiRpZCI6IjMyOCIsIkZvbnRTaXplIjo3LCJGb250TmFtZSI6IkNhbGlicmkiLCJJc0JvbGQiOmZhbHNlLCJJc0l0YWxpYyI6ZmFsc2UsIklzVW5kZXJsaW5lZCI6ZmFsc2UsIlBhcmVudFN0eWxlIjp7IiRyZWYiOiI3MyJ9fSwiQXV0b1NpemUiOjIsIkZvcmVncm91bmQiOnsiJGlkIjoiMzI5IiwiQ29sb3IiOnsiJGlkIjoiMzMwIiwiQSI6MjU1LCJSIjo2OCwiRyI6ODQsIkIiOjEwNn19LCJNYXhXaWR0aCI6MzA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zMSIsIkxpbmVDb2xvciI6bnVsbCwiTGluZVdlaWdodCI6MC4wLCJMaW5lVHlwZSI6MCwiUGFyZW50U3R5bGUiOm51bGx9LCJQYXJlbnRTdHlsZSI6eyIkcmVmIjoiNzIifX0sIkRhdGVGb3JtYXQiOnsiJGlkIjoiMzMyIiwiRm9ybWF0U3RyaW5nIjoiZGRkIE1NTSBkIiwiU2VwYXJhdG9yIjoiLyIsIlVzZUludGVybmF0aW9uYWxEYXRlRm9ybWF0IjpmYWxzZX0sIklzVmlzaWJsZSI6dHJ1ZSwiUGFyZW50U3R5bGUiOnsiJHJlZiI6IjUzIn19LCJQb3NpdGlvbiI6eyIkaWQiOiIzMzMiLCJSYXRpbyI6MC4xMjMxMTc1MjQ2MDYyMTAyMSwiSXNDdXN0b20iOnRydWV9LCJJZCI6ImJjNWIwOTlhLTg2MGQtNGViNi1iYmFjLTM5YjZiMjJmODlhOSIsIkltcG9ydElkIjpudWxsLCJUaXRsZSI6IkVudGVyIE1pbGVzdG9uZSAxMSAgSGVyZSIsIk5vdGUiOm51bGwsIkh5cGVybGluayI6bnVsbCwiSXNDaGFuZ2VkIjpmYWxzZSwiSXNOZXciOmZhbHNlfSx7IiRpZCI6IjMzNCIsIkRhdGUiOiIyMDE2LTEyLTMxVDIzOjU5OjU5Ljk5OVoiLCJTdHlsZSI6eyIkaWQiOiIzMzUiLCJTaGFwZSI6NSwiQ29ubmVjdG9yTWFyZ2luIjp7IiRyZWYiOiI1NCJ9LCJDb25uZWN0b3JTdHlsZSI6eyIkaWQiOiIzMzYiLCJMaW5lQ29sb3IiOnsiJGlkIjoiMzM3IiwiJHR5cGUiOiJOTFJFLkNvbW1vbi5Eb20uU29saWRDb2xvckJydXNoLCBOTFJFLkNvbW1vbiIsIkNvbG9yIjp7IiRpZCI6IjMzOCIsIkEiOjI1NSwiUiI6MjU1LCJHIjoxOTIsIkIiOjB9fSwiTGluZVdlaWdodCI6MS4wLCJMaW5lVHlwZSI6MCwiUGFyZW50U3R5bGUiOnsiJHJlZiI6IjU1In19LCJJc0JlbG93VGltZWJhbmQiOnRydWUsIkhpZGVEYXRlIjpmYWxzZSwiU2hhcGVTaXplIjozLCJTcGFjaW5nIjoyLjAsIlBhZGRpbmciOnsiJHJlZiI6IjU4In0sIlNoYXBlU3R5bGUiOnsiJGlkIjoiMzM5IiwiTWFyZ2luIjp7IiRyZWYiOiI2MCJ9LCJQYWRkaW5nIjp7IiRyZWYiOiI2MSJ9LCJCYWNrZ3JvdW5kIjp7IiRyZWYiOiIzMzcifSwiSXNWaXNpYmxlIjp0cnVlLCJXaWR0aCI6OS4wLCJIZWlnaHQiOjEwLjUsIkJvcmRlclN0eWxlIjp7IiRpZCI6IjM0MCIsIkxpbmVDb2xvciI6eyIkcmVmIjoiNjMifSwiTGluZVdlaWdodCI6MC4wLCJMaW5lVHlwZSI6MCwiUGFyZW50U3R5bGUiOnsiJHJlZiI6IjYyIn19LCJQYXJlbnRTdHlsZSI6eyIkcmVmIjoiNTkifX0sIlRpdGxlU3R5bGUiOnsiJGlkIjoiMzQxIiwiRm9udFNldHRpbmdzIjp7IiRpZCI6IjM0MiIsIkZvbnRTaXplIjo4LCJGb250TmFtZSI6IkNhbGlicmkiLCJJc0JvbGQiOnRydWUsIklzSXRhbGljIjpmYWxzZSwiSXNVbmRlcmxpbmVkIjpmYWxzZSwiUGFyZW50U3R5bGUiOnsiJHJlZiI6IjY2In19LCJBdXRvU2l6ZSI6MiwiRm9yZWdyb3VuZCI6eyIkaWQiOiIzNDMiLCJDb2xvciI6eyIkaWQiOiIzNDQiLCJBIjoyNTUsIlIiOjI1NSwiRyI6MTkyLCJCIjowfX0sIk1heFdpZHRoIjo2O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DUiLCJMaW5lQ29sb3IiOm51bGwsIkxpbmVXZWlnaHQiOjAuMCwiTGluZVR5cGUiOjAsIlBhcmVudFN0eWxlIjpudWxsfSwiUGFyZW50U3R5bGUiOnsiJHJlZiI6IjY1In19LCJEYXRlU3R5bGUiOnsiJGlkIjoiMzQ2IiwiRm9udFNldHRpbmdzIjp7IiRpZCI6IjM0NyIsIkZvbnRTaXplIjo3LCJGb250TmFtZSI6IkNhbGlicmkiLCJJc0JvbGQiOmZhbHNlLCJJc0l0YWxpYyI6ZmFsc2UsIklzVW5kZXJsaW5lZCI6ZmFsc2UsIlBhcmVudFN0eWxlIjp7IiRyZWYiOiI3MyJ9fSwiQXV0b1NpemUiOjIsIkZvcmVncm91bmQiOnsiJGlkIjoiMzQ4IiwiQ29sb3IiOnsiJGlkIjoiMzQ5IiwiQSI6MjU1LCJSIjo2OCwiRyI6ODQsIkIiOjEwNn19LCJNYXhXaWR0aCI6MzQu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UwIiwiTGluZUNvbG9yIjpudWxsLCJMaW5lV2VpZ2h0IjowLjAsIkxpbmVUeXBlIjowLCJQYXJlbnRTdHlsZSI6bnVsbH0sIlBhcmVudFN0eWxlIjp7IiRyZWYiOiI3MiJ9fSwiRGF0ZUZvcm1hdCI6eyIkaWQiOiIzNTEiLCJGb3JtYXRTdHJpbmciOiJkZGQgTU1NIGQiLCJTZXBhcmF0b3IiOiIvIiwiVXNlSW50ZXJuYXRpb25hbERhdGVGb3JtYXQiOmZhbHNlfSwiSXNWaXNpYmxlIjp0cnVlLCJQYXJlbnRTdHlsZSI6eyIkcmVmIjoiNTMifX0sIlBvc2l0aW9uIjp7IiRpZCI6IjM1MiIsIlJhdGlvIjowLjEwNTY2NjgxNDAyNzAwOTE4LCJJc0N1c3RvbSI6ZmFsc2V9LCJJZCI6IjRkZjdmN2U3LWY1NmMtNDgxMS04MjEzLTYwMDNhZDg4NzU5YiIsIkltcG9ydElkIjpudWxsLCJUaXRsZSI6IkVudGVyIE1pbGVzdG9uZSAxMiAgSGVyZSIsIk5vdGUiOm51bGwsIkh5cGVybGluayI6bnVsbCwiSXNDaGFuZ2VkIjpmYWxzZSwiSXNOZXciOmZhbHNlfV0sIlRhc2tzIjpbXSwiTXNQcm9qZWN0SXRlbXNUcmVlIjp7IiRpZCI6IjM1MyIsIlJvb3QiOnsiJGlkIjoiMzU0IiwiSW1wb3J0SWQiOm51bGwsIklzSW1wb3J0ZWQiOmZhbHNlLCJDaGlsZHJlbiI6W119fSwiU2V0dGluZ3MiOnsiJGlkIjoiMzU1IiwiSW1wYU9wdGlvbnMiOnsiJGlkIjoiMzU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1436</Words>
  <Application>Microsoft Office PowerPoint</Application>
  <PresentationFormat>On-screen Show (4:3)</PresentationFormat>
  <Paragraphs>198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4_Office Theme</vt:lpstr>
      <vt:lpstr>7_Office Theme</vt:lpstr>
      <vt:lpstr>5_Office Theme</vt:lpstr>
      <vt:lpstr>TB R&amp;D goals of the WHO Ministerial Conference 2017 and HLM on TB at UNGA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DIAS, Hannah Monica</dc:creator>
  <cp:lastModifiedBy>COUTIN, Janet</cp:lastModifiedBy>
  <cp:revision>149</cp:revision>
  <cp:lastPrinted>2017-05-24T13:57:24Z</cp:lastPrinted>
  <dcterms:created xsi:type="dcterms:W3CDTF">2016-11-18T10:00:03Z</dcterms:created>
  <dcterms:modified xsi:type="dcterms:W3CDTF">2017-05-24T13:57:33Z</dcterms:modified>
</cp:coreProperties>
</file>