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58" r:id="rId3"/>
    <p:sldId id="260" r:id="rId4"/>
    <p:sldId id="259" r:id="rId5"/>
    <p:sldId id="256" r:id="rId6"/>
    <p:sldId id="265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243" autoAdjust="0"/>
    <p:restoredTop sz="94660"/>
  </p:normalViewPr>
  <p:slideViewPr>
    <p:cSldViewPr snapToGrid="0">
      <p:cViewPr>
        <p:scale>
          <a:sx n="120" d="100"/>
          <a:sy n="120" d="100"/>
        </p:scale>
        <p:origin x="3072" y="10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E06C7-5DA9-CD42-95E0-14244CA3877E}" type="datetimeFigureOut">
              <a:rPr lang="es-ES_tradnl" smtClean="0"/>
              <a:t>11/12/17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BE885-B832-0043-927F-DE1904BCD9E9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34721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03117-3838-4B4F-9E9C-F7BA2B193054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3017-0A86-4AD9-BE0A-49E0112FF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875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03117-3838-4B4F-9E9C-F7BA2B193054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3017-0A86-4AD9-BE0A-49E0112FF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737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03117-3838-4B4F-9E9C-F7BA2B193054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3017-0A86-4AD9-BE0A-49E0112FF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127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03117-3838-4B4F-9E9C-F7BA2B193054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3017-0A86-4AD9-BE0A-49E0112FF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986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03117-3838-4B4F-9E9C-F7BA2B193054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3017-0A86-4AD9-BE0A-49E0112FF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87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03117-3838-4B4F-9E9C-F7BA2B193054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3017-0A86-4AD9-BE0A-49E0112FF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542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03117-3838-4B4F-9E9C-F7BA2B193054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3017-0A86-4AD9-BE0A-49E0112FF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226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03117-3838-4B4F-9E9C-F7BA2B193054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3017-0A86-4AD9-BE0A-49E0112FF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631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03117-3838-4B4F-9E9C-F7BA2B193054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3017-0A86-4AD9-BE0A-49E0112FF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714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03117-3838-4B4F-9E9C-F7BA2B193054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3017-0A86-4AD9-BE0A-49E0112FF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634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03117-3838-4B4F-9E9C-F7BA2B193054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E3017-0A86-4AD9-BE0A-49E0112FF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354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03117-3838-4B4F-9E9C-F7BA2B193054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E3017-0A86-4AD9-BE0A-49E0112FF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327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urldefense.proofpoint.com/v2/url?u=https-3A__default.salsalabs.org_T8aa1394d-2Dfea6-2D4f3f-2Da798-2D1452fc1798d8_e58535a6-2D765d-2D464e-2Da850-2D87288985906e&amp;d=DwMFaQ&amp;c=WO-RGvefibhHBZq3fL85hQ&amp;r=BH5QmSdrPO5KezEiGfN9sPMcgxr8BtEB7HofTjeWCxs&amp;m=q76KcfooOR8-UooChY-6IL6nZ8dPYsAsDYUqpTd4UE0&amp;s=5r72EL8jOBAyk1JiX1rLTbSfqZ_CWN-6z2Ui2X9GxJY&amp;e=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hlinkClick r:id="rId2"/>
              </a:rPr>
              <a:t>The results are in! Now what?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es-ES_tradnl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err="1" smtClean="0"/>
              <a:t>Illustrations</a:t>
            </a:r>
            <a:r>
              <a:rPr lang="es-ES_tradnl" dirty="0" smtClean="0"/>
              <a:t> of </a:t>
            </a:r>
            <a:r>
              <a:rPr lang="es-ES_tradnl" dirty="0" err="1" smtClean="0"/>
              <a:t>results</a:t>
            </a:r>
            <a:r>
              <a:rPr lang="es-ES_tradnl" dirty="0" smtClean="0"/>
              <a:t> </a:t>
            </a:r>
            <a:r>
              <a:rPr lang="es-ES_tradnl" dirty="0" err="1" smtClean="0"/>
              <a:t>from</a:t>
            </a:r>
            <a:r>
              <a:rPr lang="es-ES_tradnl" dirty="0" smtClean="0"/>
              <a:t> Delamanid (</a:t>
            </a:r>
            <a:r>
              <a:rPr lang="es-ES_tradnl" dirty="0" err="1" smtClean="0"/>
              <a:t>superiority</a:t>
            </a:r>
            <a:r>
              <a:rPr lang="es-ES_tradnl" dirty="0" smtClean="0"/>
              <a:t>) </a:t>
            </a:r>
          </a:p>
          <a:p>
            <a:r>
              <a:rPr lang="es-ES_tradnl" dirty="0" smtClean="0"/>
              <a:t>and STREAM 1 (non-</a:t>
            </a:r>
            <a:r>
              <a:rPr lang="es-ES_tradnl" dirty="0" err="1" smtClean="0"/>
              <a:t>inferiority</a:t>
            </a:r>
            <a:r>
              <a:rPr lang="es-ES_tradnl" dirty="0" smtClean="0"/>
              <a:t>) </a:t>
            </a:r>
            <a:r>
              <a:rPr lang="es-ES_tradnl" dirty="0" err="1"/>
              <a:t>Phase</a:t>
            </a:r>
            <a:r>
              <a:rPr lang="es-ES_tradnl" dirty="0"/>
              <a:t> III </a:t>
            </a:r>
            <a:r>
              <a:rPr lang="es-ES_tradnl" dirty="0" err="1" smtClean="0"/>
              <a:t>Trials</a:t>
            </a:r>
            <a:endParaRPr lang="es-ES_tradnl" dirty="0" smtClean="0"/>
          </a:p>
          <a:p>
            <a:r>
              <a:rPr lang="es-ES_tradnl" dirty="0" err="1" smtClean="0"/>
              <a:t>Carole</a:t>
            </a:r>
            <a:r>
              <a:rPr lang="es-ES_tradnl" dirty="0" smtClean="0"/>
              <a:t> Mitnick</a:t>
            </a:r>
          </a:p>
          <a:p>
            <a:r>
              <a:rPr lang="es-ES_tradnl" dirty="0" err="1" smtClean="0"/>
              <a:t>Meredith</a:t>
            </a:r>
            <a:r>
              <a:rPr lang="es-ES_tradnl" dirty="0" smtClean="0"/>
              <a:t> Brooks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5695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202" y="720852"/>
            <a:ext cx="4642412" cy="97457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Superiority Example: Time to conversion</a:t>
            </a:r>
            <a:endParaRPr lang="en-US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671261" y="946531"/>
            <a:ext cx="5383426" cy="570968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9448" y="2136731"/>
            <a:ext cx="5261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time to conversion is not different between the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experimental and control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regimens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6230680" y="946531"/>
            <a:ext cx="4629079" cy="5262496"/>
            <a:chOff x="2033984" y="1086117"/>
            <a:chExt cx="2861659" cy="5262496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2099224" y="5690193"/>
              <a:ext cx="2340429" cy="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2033984" y="5702282"/>
              <a:ext cx="286165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rPr>
                <a:t>0 </a:t>
              </a:r>
            </a:p>
            <a:p>
              <a:r>
                <a:rPr lang="en-US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rPr>
                <a:t>Median days to culture conversion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596461" y="1086117"/>
              <a:ext cx="7556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2109736" y="1790670"/>
              <a:ext cx="1135426" cy="133931"/>
              <a:chOff x="2474596" y="1757047"/>
              <a:chExt cx="928798" cy="140475"/>
            </a:xfrm>
          </p:grpSpPr>
          <p:sp>
            <p:nvSpPr>
              <p:cNvPr id="44" name="Oval 43"/>
              <p:cNvSpPr/>
              <p:nvPr/>
            </p:nvSpPr>
            <p:spPr>
              <a:xfrm>
                <a:off x="2916636" y="1757047"/>
                <a:ext cx="118876" cy="140475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>
                <a:off x="2474596" y="1810596"/>
                <a:ext cx="928798" cy="0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 50"/>
            <p:cNvGrpSpPr/>
            <p:nvPr/>
          </p:nvGrpSpPr>
          <p:grpSpPr>
            <a:xfrm>
              <a:off x="3269439" y="1985915"/>
              <a:ext cx="734588" cy="154075"/>
              <a:chOff x="2003104" y="901375"/>
              <a:chExt cx="928798" cy="177237"/>
            </a:xfrm>
          </p:grpSpPr>
          <p:sp>
            <p:nvSpPr>
              <p:cNvPr id="52" name="Oval 51"/>
              <p:cNvSpPr/>
              <p:nvPr/>
            </p:nvSpPr>
            <p:spPr>
              <a:xfrm>
                <a:off x="2305775" y="901375"/>
                <a:ext cx="161728" cy="17723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3" name="Straight Connector 52"/>
              <p:cNvCxnSpPr/>
              <p:nvPr/>
            </p:nvCxnSpPr>
            <p:spPr>
              <a:xfrm>
                <a:off x="2003104" y="989994"/>
                <a:ext cx="928798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5" name="TextBox 54"/>
          <p:cNvSpPr txBox="1"/>
          <p:nvPr/>
        </p:nvSpPr>
        <p:spPr>
          <a:xfrm>
            <a:off x="8545219" y="3982172"/>
            <a:ext cx="19584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Not superior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8853060" y="1267090"/>
            <a:ext cx="19584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Superior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61006" y="3267254"/>
            <a:ext cx="4107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 </a:t>
            </a:r>
            <a:r>
              <a:rPr lang="en-US" sz="2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Experimental </a:t>
            </a:r>
            <a:r>
              <a:rPr lang="en-US" sz="20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</a:t>
            </a:r>
            <a:endParaRPr lang="en-US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6312020" y="3802499"/>
            <a:ext cx="1836689" cy="0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140208" y="4054171"/>
            <a:ext cx="1476201" cy="2766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7048819" y="3734407"/>
            <a:ext cx="235076" cy="133931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7724142" y="3986549"/>
            <a:ext cx="206911" cy="1540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Left Brace 48"/>
          <p:cNvSpPr/>
          <p:nvPr/>
        </p:nvSpPr>
        <p:spPr>
          <a:xfrm rot="5400000">
            <a:off x="6996582" y="462662"/>
            <a:ext cx="561480" cy="184820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64" name="Rectangle 63"/>
          <p:cNvSpPr/>
          <p:nvPr/>
        </p:nvSpPr>
        <p:spPr>
          <a:xfrm>
            <a:off x="5063623" y="906836"/>
            <a:ext cx="45625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95% CI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8" name="Left Brace 67"/>
          <p:cNvSpPr/>
          <p:nvPr/>
        </p:nvSpPr>
        <p:spPr>
          <a:xfrm rot="5400000">
            <a:off x="6915062" y="2645886"/>
            <a:ext cx="561480" cy="184820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69" name="Rectangle 68"/>
          <p:cNvSpPr/>
          <p:nvPr/>
        </p:nvSpPr>
        <p:spPr>
          <a:xfrm>
            <a:off x="4982103" y="3015539"/>
            <a:ext cx="45625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95% CI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0" name="Left Brace 69"/>
          <p:cNvSpPr/>
          <p:nvPr/>
        </p:nvSpPr>
        <p:spPr>
          <a:xfrm rot="5400000">
            <a:off x="8542580" y="1099621"/>
            <a:ext cx="561480" cy="1188285"/>
          </a:xfrm>
          <a:prstGeom prst="leftBr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_tradnl">
              <a:solidFill>
                <a:srgbClr val="FF000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63897" y="1139313"/>
            <a:ext cx="29334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95% CI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475085" y="4522205"/>
            <a:ext cx="29334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95% CI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4" name="Left Brace 73"/>
          <p:cNvSpPr/>
          <p:nvPr/>
        </p:nvSpPr>
        <p:spPr>
          <a:xfrm rot="16200000">
            <a:off x="7597568" y="3680688"/>
            <a:ext cx="561480" cy="1423902"/>
          </a:xfrm>
          <a:prstGeom prst="leftBr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_tradnl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37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558" y="720852"/>
            <a:ext cx="5252258" cy="974577"/>
          </a:xfrm>
        </p:spPr>
        <p:txBody>
          <a:bodyPr>
            <a:noAutofit/>
          </a:bodyPr>
          <a:lstStyle/>
          <a:p>
            <a:pPr algn="ctr"/>
            <a:r>
              <a:rPr lang="en-US" sz="3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DLM phase </a:t>
            </a:r>
            <a:r>
              <a:rPr lang="en-US" sz="3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en-US" sz="3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Results: primary analysis</a:t>
            </a:r>
            <a:endParaRPr lang="en-US" sz="3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5" name="Group 84"/>
          <p:cNvGrpSpPr/>
          <p:nvPr/>
        </p:nvGrpSpPr>
        <p:grpSpPr>
          <a:xfrm>
            <a:off x="5741612" y="778281"/>
            <a:ext cx="5383420" cy="5709684"/>
            <a:chOff x="1614704" y="1031667"/>
            <a:chExt cx="3327990" cy="5709684"/>
          </a:xfrm>
        </p:grpSpPr>
        <p:sp>
          <p:nvSpPr>
            <p:cNvPr id="7" name="Rectangle 6"/>
            <p:cNvSpPr/>
            <p:nvPr/>
          </p:nvSpPr>
          <p:spPr>
            <a:xfrm>
              <a:off x="1614704" y="1031667"/>
              <a:ext cx="3327990" cy="570968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1628790" y="1822441"/>
              <a:ext cx="3118083" cy="3159622"/>
              <a:chOff x="1712718" y="1769729"/>
              <a:chExt cx="3118083" cy="3159622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 flipV="1">
                <a:off x="1712718" y="1769729"/>
                <a:ext cx="1" cy="228637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V="1">
                <a:off x="1712718" y="4056107"/>
                <a:ext cx="2765960" cy="2892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Rectangle 30"/>
              <p:cNvSpPr/>
              <p:nvPr/>
            </p:nvSpPr>
            <p:spPr>
              <a:xfrm>
                <a:off x="2010282" y="4560019"/>
                <a:ext cx="2820519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M</a:t>
                </a:r>
                <a:r>
                  <a:rPr lang="en-US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edian days to culture conversion</a:t>
                </a:r>
                <a:endParaRPr lang="en-US" dirty="0"/>
              </a:p>
            </p:txBody>
          </p:sp>
          <p:grpSp>
            <p:nvGrpSpPr>
              <p:cNvPr id="51" name="Group 50"/>
              <p:cNvGrpSpPr/>
              <p:nvPr/>
            </p:nvGrpSpPr>
            <p:grpSpPr>
              <a:xfrm>
                <a:off x="3704740" y="2419849"/>
                <a:ext cx="1001663" cy="154075"/>
                <a:chOff x="2553497" y="1400544"/>
                <a:chExt cx="1266482" cy="177237"/>
              </a:xfrm>
            </p:grpSpPr>
            <p:sp>
              <p:nvSpPr>
                <p:cNvPr id="52" name="Oval 51"/>
                <p:cNvSpPr/>
                <p:nvPr/>
              </p:nvSpPr>
              <p:spPr>
                <a:xfrm>
                  <a:off x="2616385" y="1400544"/>
                  <a:ext cx="161728" cy="177237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" name="Straight Connector 52"/>
                <p:cNvCxnSpPr/>
                <p:nvPr/>
              </p:nvCxnSpPr>
              <p:spPr>
                <a:xfrm flipV="1">
                  <a:off x="2553497" y="1479895"/>
                  <a:ext cx="1266482" cy="9267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278332"/>
              </p:ext>
            </p:extLst>
          </p:nvPr>
        </p:nvGraphicFramePr>
        <p:xfrm>
          <a:off x="682777" y="2700968"/>
          <a:ext cx="3980745" cy="2479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6472"/>
                <a:gridCol w="197427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Treatment arm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6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Days to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conversion </a:t>
                      </a:r>
                      <a:endParaRPr lang="en-US" sz="16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(95%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CI)</a:t>
                      </a:r>
                      <a:endParaRPr lang="en-US" sz="1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 </a:t>
                      </a:r>
                    </a:p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(n=101)</a:t>
                      </a:r>
                      <a:endParaRPr lang="en-US" sz="16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(56-64)</a:t>
                      </a:r>
                      <a:endParaRPr lang="en-US" sz="16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Experimental (n=226)</a:t>
                      </a:r>
                      <a:endParaRPr lang="en-US" sz="16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(43-57)</a:t>
                      </a:r>
                      <a:endParaRPr lang="en-US" sz="16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Crude difference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days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P-value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0.056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546460" y="5504855"/>
            <a:ext cx="5261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time to conversion is equal between the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experimental and control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regimens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6673549" y="2713862"/>
            <a:ext cx="2497095" cy="600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7795114" y="2621003"/>
            <a:ext cx="206911" cy="154075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613014" y="3352524"/>
            <a:ext cx="45625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95% CI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Left Brace 4"/>
          <p:cNvSpPr/>
          <p:nvPr/>
        </p:nvSpPr>
        <p:spPr>
          <a:xfrm rot="16200000">
            <a:off x="7626808" y="1821819"/>
            <a:ext cx="590580" cy="249709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3" name="Left Brace 42"/>
          <p:cNvSpPr/>
          <p:nvPr/>
        </p:nvSpPr>
        <p:spPr>
          <a:xfrm rot="5400000">
            <a:off x="9527239" y="1039797"/>
            <a:ext cx="590580" cy="1692865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5" name="Rectangle 44"/>
          <p:cNvSpPr/>
          <p:nvPr/>
        </p:nvSpPr>
        <p:spPr>
          <a:xfrm>
            <a:off x="7515623" y="1041931"/>
            <a:ext cx="45625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95% CI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65922" y="3870398"/>
            <a:ext cx="291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mtClean="0"/>
              <a:t>0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1879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6778610" y="974576"/>
            <a:ext cx="4428105" cy="5670773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465" y="0"/>
            <a:ext cx="10515600" cy="97457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Superiority vs. Non-inferiority: </a:t>
            </a:r>
            <a:br>
              <a:rPr lang="en-US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difference example</a:t>
            </a:r>
            <a:endParaRPr lang="en-US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48569" y="974576"/>
            <a:ext cx="4216835" cy="5670774"/>
            <a:chOff x="1020726" y="818707"/>
            <a:chExt cx="3327990" cy="5709684"/>
          </a:xfrm>
        </p:grpSpPr>
        <p:sp>
          <p:nvSpPr>
            <p:cNvPr id="7" name="Rectangle 6"/>
            <p:cNvSpPr/>
            <p:nvPr/>
          </p:nvSpPr>
          <p:spPr>
            <a:xfrm>
              <a:off x="1020726" y="818707"/>
              <a:ext cx="3327990" cy="570968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082488" y="4891423"/>
              <a:ext cx="3207488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r>
                <a:rPr lang="en-US" sz="1600" b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difference in unfavorable outcomes between the experimental and control arms=0</a:t>
              </a:r>
              <a:endParaRPr lang="en-US" sz="16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r>
                <a:rPr lang="en-US" sz="1600" b="1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difference </a:t>
              </a: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in unfavorable outcomes between the experimental and control </a:t>
              </a:r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arms&lt;0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108247" y="4158024"/>
              <a:ext cx="3205030" cy="5847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Difference in unfavorable outcomes between </a:t>
              </a:r>
              <a:r>
                <a:rPr lang="en-US" sz="1600" smtClean="0"/>
                <a:t>the experimental and control regimens</a:t>
              </a:r>
              <a:endParaRPr lang="en-US" sz="1600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7023166" y="5030168"/>
            <a:ext cx="3832681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6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difference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 unfavorable outcomes between the experimental and control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arms&gt;=10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6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difference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 unfavorable outcomes between the experimental and control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arms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&lt;1</a:t>
            </a:r>
            <a:r>
              <a:rPr lang="en-US" sz="16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0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1672498" y="1855117"/>
            <a:ext cx="2722908" cy="2593623"/>
            <a:chOff x="1786643" y="1789312"/>
            <a:chExt cx="2722908" cy="2593623"/>
          </a:xfrm>
        </p:grpSpPr>
        <p:cxnSp>
          <p:nvCxnSpPr>
            <p:cNvPr id="29" name="Straight Connector 28"/>
            <p:cNvCxnSpPr/>
            <p:nvPr/>
          </p:nvCxnSpPr>
          <p:spPr>
            <a:xfrm flipV="1">
              <a:off x="3254741" y="1789312"/>
              <a:ext cx="22205" cy="227272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099224" y="4042144"/>
              <a:ext cx="23404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3088366" y="4006446"/>
              <a:ext cx="1421185" cy="3764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rPr>
                <a:t>0</a:t>
              </a:r>
              <a:endParaRPr lang="en-US" dirty="0"/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1875434" y="2588448"/>
              <a:ext cx="2004317" cy="133932"/>
              <a:chOff x="2282933" y="2593806"/>
              <a:chExt cx="1639565" cy="140476"/>
            </a:xfrm>
          </p:grpSpPr>
          <p:sp>
            <p:nvSpPr>
              <p:cNvPr id="44" name="Oval 43"/>
              <p:cNvSpPr/>
              <p:nvPr/>
            </p:nvSpPr>
            <p:spPr>
              <a:xfrm>
                <a:off x="3027972" y="2593806"/>
                <a:ext cx="118876" cy="140476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>
                <a:off x="2282933" y="2663014"/>
                <a:ext cx="1639565" cy="103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 50"/>
            <p:cNvGrpSpPr/>
            <p:nvPr/>
          </p:nvGrpSpPr>
          <p:grpSpPr>
            <a:xfrm>
              <a:off x="1786643" y="3506197"/>
              <a:ext cx="1301723" cy="154075"/>
              <a:chOff x="128292" y="2650215"/>
              <a:chExt cx="1645874" cy="177238"/>
            </a:xfrm>
          </p:grpSpPr>
          <p:sp>
            <p:nvSpPr>
              <p:cNvPr id="52" name="Oval 51"/>
              <p:cNvSpPr/>
              <p:nvPr/>
            </p:nvSpPr>
            <p:spPr>
              <a:xfrm>
                <a:off x="837368" y="2650215"/>
                <a:ext cx="161728" cy="17723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3" name="Straight Connector 52"/>
              <p:cNvCxnSpPr/>
              <p:nvPr/>
            </p:nvCxnSpPr>
            <p:spPr>
              <a:xfrm>
                <a:off x="128292" y="2746890"/>
                <a:ext cx="1645874" cy="969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5" name="TextBox 54"/>
          <p:cNvSpPr txBox="1"/>
          <p:nvPr/>
        </p:nvSpPr>
        <p:spPr>
          <a:xfrm>
            <a:off x="3553763" y="2060592"/>
            <a:ext cx="1210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Not superior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020653" y="3275116"/>
            <a:ext cx="12106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Superior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7575727" y="1599572"/>
            <a:ext cx="2634153" cy="2901279"/>
            <a:chOff x="2005220" y="1624730"/>
            <a:chExt cx="2388905" cy="2901279"/>
          </a:xfrm>
          <a:solidFill>
            <a:schemeClr val="bg1"/>
          </a:solidFill>
        </p:grpSpPr>
        <p:grpSp>
          <p:nvGrpSpPr>
            <p:cNvPr id="59" name="Group 58"/>
            <p:cNvGrpSpPr/>
            <p:nvPr/>
          </p:nvGrpSpPr>
          <p:grpSpPr>
            <a:xfrm>
              <a:off x="2005220" y="2162915"/>
              <a:ext cx="2159725" cy="2363094"/>
              <a:chOff x="2089148" y="2110203"/>
              <a:chExt cx="2159725" cy="2363094"/>
            </a:xfrm>
            <a:grpFill/>
          </p:grpSpPr>
          <p:cxnSp>
            <p:nvCxnSpPr>
              <p:cNvPr id="63" name="Straight Connector 62"/>
              <p:cNvCxnSpPr/>
              <p:nvPr/>
            </p:nvCxnSpPr>
            <p:spPr>
              <a:xfrm>
                <a:off x="2089148" y="4043009"/>
                <a:ext cx="2159725" cy="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Rectangle 63"/>
              <p:cNvSpPr/>
              <p:nvPr/>
            </p:nvSpPr>
            <p:spPr>
              <a:xfrm>
                <a:off x="3164306" y="4103965"/>
                <a:ext cx="411124" cy="36933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10</a:t>
                </a:r>
                <a:endParaRPr lang="en-US" dirty="0"/>
              </a:p>
            </p:txBody>
          </p:sp>
          <p:cxnSp>
            <p:nvCxnSpPr>
              <p:cNvPr id="65" name="Straight Connector 64"/>
              <p:cNvCxnSpPr/>
              <p:nvPr/>
            </p:nvCxnSpPr>
            <p:spPr>
              <a:xfrm flipV="1">
                <a:off x="2422482" y="2110203"/>
                <a:ext cx="1366" cy="190198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Rectangle 66"/>
              <p:cNvSpPr/>
              <p:nvPr/>
            </p:nvSpPr>
            <p:spPr>
              <a:xfrm>
                <a:off x="2195221" y="4072870"/>
                <a:ext cx="475004" cy="369332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0</a:t>
                </a:r>
                <a:endParaRPr lang="en-US" dirty="0"/>
              </a:p>
            </p:txBody>
          </p:sp>
          <p:grpSp>
            <p:nvGrpSpPr>
              <p:cNvPr id="68" name="Group 67"/>
              <p:cNvGrpSpPr/>
              <p:nvPr/>
            </p:nvGrpSpPr>
            <p:grpSpPr>
              <a:xfrm>
                <a:off x="2564152" y="2523071"/>
                <a:ext cx="1135426" cy="133930"/>
                <a:chOff x="2846316" y="2525253"/>
                <a:chExt cx="928798" cy="140475"/>
              </a:xfrm>
              <a:grpFill/>
            </p:grpSpPr>
            <p:sp>
              <p:nvSpPr>
                <p:cNvPr id="72" name="Oval 71"/>
                <p:cNvSpPr/>
                <p:nvPr/>
              </p:nvSpPr>
              <p:spPr>
                <a:xfrm>
                  <a:off x="3218377" y="2525253"/>
                  <a:ext cx="118876" cy="140475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3" name="Straight Connector 72"/>
                <p:cNvCxnSpPr/>
                <p:nvPr/>
              </p:nvCxnSpPr>
              <p:spPr>
                <a:xfrm>
                  <a:off x="2846316" y="2600869"/>
                  <a:ext cx="928798" cy="0"/>
                </a:xfrm>
                <a:prstGeom prst="line">
                  <a:avLst/>
                </a:prstGeom>
                <a:grpFill/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9" name="Group 68"/>
              <p:cNvGrpSpPr/>
              <p:nvPr/>
            </p:nvGrpSpPr>
            <p:grpSpPr>
              <a:xfrm>
                <a:off x="2509463" y="3293540"/>
                <a:ext cx="734587" cy="154075"/>
                <a:chOff x="1042211" y="2405588"/>
                <a:chExt cx="928798" cy="177238"/>
              </a:xfrm>
              <a:grpFill/>
            </p:grpSpPr>
            <p:sp>
              <p:nvSpPr>
                <p:cNvPr id="70" name="Oval 69"/>
                <p:cNvSpPr/>
                <p:nvPr/>
              </p:nvSpPr>
              <p:spPr>
                <a:xfrm>
                  <a:off x="1360982" y="2405588"/>
                  <a:ext cx="161725" cy="17723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1" name="Straight Connector 70"/>
                <p:cNvCxnSpPr/>
                <p:nvPr/>
              </p:nvCxnSpPr>
              <p:spPr>
                <a:xfrm>
                  <a:off x="1042211" y="2499789"/>
                  <a:ext cx="928798" cy="0"/>
                </a:xfrm>
                <a:prstGeom prst="line">
                  <a:avLst/>
                </a:prstGeom>
                <a:grpFill/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0" name="TextBox 59"/>
            <p:cNvSpPr txBox="1"/>
            <p:nvPr/>
          </p:nvSpPr>
          <p:spPr>
            <a:xfrm>
              <a:off x="3412239" y="3184396"/>
              <a:ext cx="932404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Non-inferior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183450" y="1624730"/>
              <a:ext cx="1210675" cy="33855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Inferior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84" name="Straight Connector 83"/>
          <p:cNvCxnSpPr/>
          <p:nvPr/>
        </p:nvCxnSpPr>
        <p:spPr>
          <a:xfrm flipV="1">
            <a:off x="8971940" y="1787842"/>
            <a:ext cx="22205" cy="227272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9340237" y="2605815"/>
            <a:ext cx="133496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Inconclusive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>
            <a:off x="9066016" y="2060592"/>
            <a:ext cx="1251990" cy="0"/>
          </a:xfrm>
          <a:prstGeom prst="lin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9526056" y="1997728"/>
            <a:ext cx="160241" cy="13393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853473" y="1488556"/>
            <a:ext cx="274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∆</a:t>
            </a:r>
            <a:endParaRPr lang="es-ES_tradnl" dirty="0"/>
          </a:p>
        </p:txBody>
      </p:sp>
      <p:sp>
        <p:nvSpPr>
          <p:cNvPr id="85" name="TextBox 84"/>
          <p:cNvSpPr txBox="1"/>
          <p:nvPr/>
        </p:nvSpPr>
        <p:spPr>
          <a:xfrm>
            <a:off x="6855826" y="4363572"/>
            <a:ext cx="40610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Difference in unfavorable outcomes between the experimental and control regimens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8007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99306" y="1"/>
            <a:ext cx="10515600" cy="9087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STREAM Results</a:t>
            </a:r>
            <a:endParaRPr lang="en-US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88382"/>
              </p:ext>
            </p:extLst>
          </p:nvPr>
        </p:nvGraphicFramePr>
        <p:xfrm>
          <a:off x="641370" y="1259285"/>
          <a:ext cx="4608201" cy="1889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62148"/>
                <a:gridCol w="184605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Treatment arm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20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unfavorable 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outcome</a:t>
                      </a:r>
                      <a:endParaRPr lang="en-US" sz="20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Experimental (n=210)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21.9%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 (n=108)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19.4%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Crude difference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</a:t>
                      </a:r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5" name="Group 44"/>
          <p:cNvGrpSpPr/>
          <p:nvPr/>
        </p:nvGrpSpPr>
        <p:grpSpPr>
          <a:xfrm>
            <a:off x="6646609" y="1483906"/>
            <a:ext cx="5172647" cy="4758408"/>
            <a:chOff x="6562309" y="1985126"/>
            <a:chExt cx="4576519" cy="4330693"/>
          </a:xfrm>
        </p:grpSpPr>
        <p:cxnSp>
          <p:nvCxnSpPr>
            <p:cNvPr id="41" name="Straight Connector 40"/>
            <p:cNvCxnSpPr/>
            <p:nvPr/>
          </p:nvCxnSpPr>
          <p:spPr>
            <a:xfrm flipV="1">
              <a:off x="9077421" y="2982563"/>
              <a:ext cx="7720" cy="2913086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" name="Group 36"/>
            <p:cNvGrpSpPr/>
            <p:nvPr/>
          </p:nvGrpSpPr>
          <p:grpSpPr>
            <a:xfrm>
              <a:off x="6562309" y="1985126"/>
              <a:ext cx="4576519" cy="4330693"/>
              <a:chOff x="6224369" y="1577357"/>
              <a:chExt cx="4296627" cy="3962438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6224369" y="1577357"/>
                <a:ext cx="3567952" cy="384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u="sng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Adjusted difference</a:t>
                </a:r>
                <a:endParaRPr lang="en-US" sz="2400" u="sng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33" name="Group 32"/>
              <p:cNvGrpSpPr/>
              <p:nvPr/>
            </p:nvGrpSpPr>
            <p:grpSpPr>
              <a:xfrm>
                <a:off x="6269233" y="2020559"/>
                <a:ext cx="4251763" cy="3519236"/>
                <a:chOff x="7063084" y="3261515"/>
                <a:chExt cx="3271333" cy="2328674"/>
              </a:xfrm>
            </p:grpSpPr>
            <p:grpSp>
              <p:nvGrpSpPr>
                <p:cNvPr id="32" name="Group 31"/>
                <p:cNvGrpSpPr/>
                <p:nvPr/>
              </p:nvGrpSpPr>
              <p:grpSpPr>
                <a:xfrm>
                  <a:off x="7063084" y="3261515"/>
                  <a:ext cx="3271333" cy="2328674"/>
                  <a:chOff x="7063084" y="3261515"/>
                  <a:chExt cx="3271333" cy="2328674"/>
                </a:xfrm>
              </p:grpSpPr>
              <p:grpSp>
                <p:nvGrpSpPr>
                  <p:cNvPr id="31" name="Group 30"/>
                  <p:cNvGrpSpPr/>
                  <p:nvPr/>
                </p:nvGrpSpPr>
                <p:grpSpPr>
                  <a:xfrm>
                    <a:off x="7701409" y="3261515"/>
                    <a:ext cx="2633008" cy="2328674"/>
                    <a:chOff x="7701409" y="3261515"/>
                    <a:chExt cx="2633008" cy="2328674"/>
                  </a:xfrm>
                </p:grpSpPr>
                <p:grpSp>
                  <p:nvGrpSpPr>
                    <p:cNvPr id="20" name="Group 19"/>
                    <p:cNvGrpSpPr/>
                    <p:nvPr/>
                  </p:nvGrpSpPr>
                  <p:grpSpPr>
                    <a:xfrm>
                      <a:off x="7701409" y="3261515"/>
                      <a:ext cx="2633008" cy="2328674"/>
                      <a:chOff x="7900192" y="1679205"/>
                      <a:chExt cx="2633008" cy="2328674"/>
                    </a:xfrm>
                  </p:grpSpPr>
                  <p:cxnSp>
                    <p:nvCxnSpPr>
                      <p:cNvPr id="11" name="Straight Connector 10"/>
                      <p:cNvCxnSpPr/>
                      <p:nvPr/>
                    </p:nvCxnSpPr>
                    <p:spPr>
                      <a:xfrm flipV="1">
                        <a:off x="8014013" y="3737113"/>
                        <a:ext cx="2519187" cy="6825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13" name="Rectangle 12"/>
                      <p:cNvSpPr/>
                      <p:nvPr/>
                    </p:nvSpPr>
                    <p:spPr>
                      <a:xfrm>
                        <a:off x="7900192" y="3753496"/>
                        <a:ext cx="227641" cy="254383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n-US" sz="2400" dirty="0" smtClean="0">
                            <a:latin typeface="Arial" panose="020B0604020202020204" pitchFamily="34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a:t>0</a:t>
                        </a:r>
                        <a:endParaRPr lang="en-US" sz="2400" dirty="0"/>
                      </a:p>
                    </p:txBody>
                  </p:sp>
                  <p:sp>
                    <p:nvSpPr>
                      <p:cNvPr id="14" name="Rectangle 13"/>
                      <p:cNvSpPr/>
                      <p:nvPr/>
                    </p:nvSpPr>
                    <p:spPr>
                      <a:xfrm>
                        <a:off x="8753752" y="1679205"/>
                        <a:ext cx="680913" cy="254383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el-GR" sz="2400" dirty="0" smtClean="0">
                            <a:latin typeface="Arial" panose="020B0604020202020204" pitchFamily="34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a:t>Δ</a:t>
                        </a:r>
                        <a:r>
                          <a:rPr lang="en-US" sz="2400" dirty="0" smtClean="0">
                            <a:latin typeface="Arial" panose="020B0604020202020204" pitchFamily="34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a:t> = </a:t>
                        </a:r>
                        <a:r>
                          <a:rPr lang="en-US" sz="2400" dirty="0" smtClean="0">
                            <a:latin typeface="Arial" panose="020B0604020202020204" pitchFamily="34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a:t>10</a:t>
                        </a:r>
                        <a:endParaRPr lang="en-US" sz="2400" dirty="0"/>
                      </a:p>
                    </p:txBody>
                  </p:sp>
                  <p:cxnSp>
                    <p:nvCxnSpPr>
                      <p:cNvPr id="19" name="Straight Connector 18"/>
                      <p:cNvCxnSpPr/>
                      <p:nvPr/>
                    </p:nvCxnSpPr>
                    <p:spPr>
                      <a:xfrm flipV="1">
                        <a:off x="8014013" y="1978748"/>
                        <a:ext cx="0" cy="1765190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  <a:prstDash val="solid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22" name="Oval 21"/>
                    <p:cNvSpPr/>
                    <p:nvPr/>
                  </p:nvSpPr>
                  <p:spPr>
                    <a:xfrm>
                      <a:off x="7927743" y="4370479"/>
                      <a:ext cx="199439" cy="15874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27" name="Straight Connector 26"/>
                  <p:cNvCxnSpPr/>
                  <p:nvPr/>
                </p:nvCxnSpPr>
                <p:spPr>
                  <a:xfrm>
                    <a:off x="7063084" y="4443653"/>
                    <a:ext cx="2011739" cy="0"/>
                  </a:xfrm>
                  <a:prstGeom prst="line">
                    <a:avLst/>
                  </a:prstGeom>
                  <a:ln w="285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0" name="TextBox 29"/>
                <p:cNvSpPr txBox="1"/>
                <p:nvPr/>
              </p:nvSpPr>
              <p:spPr>
                <a:xfrm>
                  <a:off x="8239695" y="4328982"/>
                  <a:ext cx="2037576" cy="45788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b="1" dirty="0" smtClean="0">
                      <a:solidFill>
                        <a:srgbClr val="FF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2.1 </a:t>
                  </a:r>
                  <a:endParaRPr lang="en-US" sz="24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 algn="ctr"/>
                  <a:r>
                    <a:rPr lang="en-US" sz="2400" dirty="0" smtClean="0">
                      <a:solidFill>
                        <a:srgbClr val="FF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(95% CI: </a:t>
                  </a:r>
                  <a:r>
                    <a:rPr lang="en-US" sz="2400" dirty="0" smtClean="0">
                      <a:solidFill>
                        <a:srgbClr val="FF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-6.9</a:t>
                  </a:r>
                  <a:r>
                    <a:rPr lang="en-US" sz="2400" dirty="0" smtClean="0">
                      <a:solidFill>
                        <a:srgbClr val="FF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, </a:t>
                  </a:r>
                  <a:r>
                    <a:rPr lang="en-US" sz="2400" dirty="0" smtClean="0">
                      <a:solidFill>
                        <a:srgbClr val="FF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+11.2</a:t>
                  </a:r>
                  <a:r>
                    <a:rPr lang="en-US" sz="2400" dirty="0" smtClean="0">
                      <a:solidFill>
                        <a:srgbClr val="FF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)</a:t>
                  </a:r>
                  <a:endParaRPr lang="en-US" sz="24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48" name="TextBox 47"/>
          <p:cNvSpPr txBox="1"/>
          <p:nvPr/>
        </p:nvSpPr>
        <p:spPr>
          <a:xfrm>
            <a:off x="463757" y="3773956"/>
            <a:ext cx="546041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Conclusion: </a:t>
            </a:r>
          </a:p>
          <a:p>
            <a:endParaRPr lang="en-US" sz="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95% CI includes </a:t>
            </a:r>
            <a:r>
              <a:rPr lang="el-GR" sz="20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Δ</a:t>
            </a:r>
            <a:r>
              <a:rPr lang="en-US" sz="20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(10</a:t>
            </a:r>
            <a:r>
              <a:rPr lang="en-US" sz="20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%), inconclusive for non-inferiority</a:t>
            </a:r>
            <a:endParaRPr lang="en-US" sz="2000" dirty="0" smtClean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95% confident that true difference between the control and experimental treatments is between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-6.9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% and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+11.2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(experimental regimen is &gt;= 10% worse than the control), cannot be ruled out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250675" y="1259285"/>
            <a:ext cx="5568579" cy="512416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39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_tradnl" sz="4000" dirty="0" err="1" smtClean="0">
                <a:solidFill>
                  <a:srgbClr val="0070C0"/>
                </a:solidFill>
              </a:rPr>
              <a:t>Simplified</a:t>
            </a:r>
            <a:r>
              <a:rPr lang="es-ES_tradnl" sz="4000" dirty="0" smtClean="0">
                <a:solidFill>
                  <a:srgbClr val="0070C0"/>
                </a:solidFill>
              </a:rPr>
              <a:t> </a:t>
            </a:r>
            <a:r>
              <a:rPr lang="es-ES_tradnl" sz="4000" dirty="0" err="1" smtClean="0">
                <a:solidFill>
                  <a:srgbClr val="0070C0"/>
                </a:solidFill>
              </a:rPr>
              <a:t>example</a:t>
            </a:r>
            <a:r>
              <a:rPr lang="es-ES_tradnl" sz="4000" dirty="0" smtClean="0">
                <a:solidFill>
                  <a:srgbClr val="0070C0"/>
                </a:solidFill>
              </a:rPr>
              <a:t> of </a:t>
            </a:r>
            <a:r>
              <a:rPr lang="es-ES_tradnl" sz="4000" dirty="0" err="1" smtClean="0">
                <a:solidFill>
                  <a:srgbClr val="0070C0"/>
                </a:solidFill>
              </a:rPr>
              <a:t>possible</a:t>
            </a:r>
            <a:r>
              <a:rPr lang="es-ES_tradnl" sz="4000" dirty="0" smtClean="0">
                <a:solidFill>
                  <a:srgbClr val="0070C0"/>
                </a:solidFill>
              </a:rPr>
              <a:t> </a:t>
            </a:r>
            <a:r>
              <a:rPr lang="es-ES_tradnl" sz="4000" dirty="0" err="1" smtClean="0">
                <a:solidFill>
                  <a:srgbClr val="0070C0"/>
                </a:solidFill>
              </a:rPr>
              <a:t>algorithm</a:t>
            </a:r>
            <a:r>
              <a:rPr lang="es-ES_tradnl" sz="4000" dirty="0" smtClean="0">
                <a:solidFill>
                  <a:srgbClr val="0070C0"/>
                </a:solidFill>
              </a:rPr>
              <a:t> </a:t>
            </a:r>
            <a:r>
              <a:rPr lang="es-ES_tradnl" sz="4000" dirty="0" err="1" smtClean="0">
                <a:solidFill>
                  <a:srgbClr val="0070C0"/>
                </a:solidFill>
              </a:rPr>
              <a:t>integrating</a:t>
            </a:r>
            <a:r>
              <a:rPr lang="es-ES_tradnl" sz="4000" dirty="0" smtClean="0">
                <a:solidFill>
                  <a:srgbClr val="0070C0"/>
                </a:solidFill>
              </a:rPr>
              <a:t> </a:t>
            </a:r>
            <a:r>
              <a:rPr lang="es-ES_tradnl" sz="4000" dirty="0" err="1" smtClean="0">
                <a:solidFill>
                  <a:srgbClr val="0070C0"/>
                </a:solidFill>
              </a:rPr>
              <a:t>all</a:t>
            </a:r>
            <a:r>
              <a:rPr lang="es-ES_tradnl" sz="4000" dirty="0" smtClean="0">
                <a:solidFill>
                  <a:srgbClr val="0070C0"/>
                </a:solidFill>
              </a:rPr>
              <a:t> new </a:t>
            </a:r>
            <a:r>
              <a:rPr lang="es-ES_tradnl" sz="4000" dirty="0" err="1" smtClean="0">
                <a:solidFill>
                  <a:srgbClr val="0070C0"/>
                </a:solidFill>
              </a:rPr>
              <a:t>treatment</a:t>
            </a:r>
            <a:r>
              <a:rPr lang="es-ES_tradnl" sz="4000" dirty="0" smtClean="0">
                <a:solidFill>
                  <a:srgbClr val="0070C0"/>
                </a:solidFill>
              </a:rPr>
              <a:t> </a:t>
            </a:r>
            <a:r>
              <a:rPr lang="es-ES_tradnl" sz="4000" dirty="0" err="1" smtClean="0">
                <a:solidFill>
                  <a:srgbClr val="0070C0"/>
                </a:solidFill>
              </a:rPr>
              <a:t>modalities</a:t>
            </a:r>
            <a:r>
              <a:rPr lang="es-ES_tradnl" sz="4000" dirty="0" smtClean="0">
                <a:solidFill>
                  <a:srgbClr val="0070C0"/>
                </a:solidFill>
              </a:rPr>
              <a:t> </a:t>
            </a:r>
            <a:r>
              <a:rPr lang="es-ES_tradnl" sz="4000" dirty="0" err="1" smtClean="0">
                <a:solidFill>
                  <a:srgbClr val="0070C0"/>
                </a:solidFill>
              </a:rPr>
              <a:t>for</a:t>
            </a:r>
            <a:r>
              <a:rPr lang="es-ES_tradnl" sz="4000" dirty="0" smtClean="0">
                <a:solidFill>
                  <a:srgbClr val="0070C0"/>
                </a:solidFill>
              </a:rPr>
              <a:t> RR/MDR-TB</a:t>
            </a:r>
            <a:endParaRPr lang="es-ES_tradnl" sz="4000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571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66"/>
          <p:cNvGrpSpPr/>
          <p:nvPr/>
        </p:nvGrpSpPr>
        <p:grpSpPr>
          <a:xfrm>
            <a:off x="109182" y="136477"/>
            <a:ext cx="11914497" cy="6564574"/>
            <a:chOff x="136477" y="122829"/>
            <a:chExt cx="11914497" cy="6564574"/>
          </a:xfrm>
        </p:grpSpPr>
        <p:grpSp>
          <p:nvGrpSpPr>
            <p:cNvPr id="66" name="Group 65"/>
            <p:cNvGrpSpPr/>
            <p:nvPr/>
          </p:nvGrpSpPr>
          <p:grpSpPr>
            <a:xfrm>
              <a:off x="136477" y="122829"/>
              <a:ext cx="5868538" cy="6564574"/>
              <a:chOff x="136477" y="122829"/>
              <a:chExt cx="5868538" cy="6564574"/>
            </a:xfrm>
          </p:grpSpPr>
          <p:sp>
            <p:nvSpPr>
              <p:cNvPr id="2" name="Rounded Rectangle 1"/>
              <p:cNvSpPr/>
              <p:nvPr/>
            </p:nvSpPr>
            <p:spPr>
              <a:xfrm>
                <a:off x="1999398" y="122829"/>
                <a:ext cx="3425588" cy="696036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Rapid molecular (or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conventional)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test positive for TB and RR/MDR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" name="Rounded Rectangle 2"/>
              <p:cNvSpPr/>
              <p:nvPr/>
            </p:nvSpPr>
            <p:spPr>
              <a:xfrm>
                <a:off x="1999398" y="1025857"/>
                <a:ext cx="3425588" cy="696036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Known (or suspected)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R to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FQ and/or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inject or HIV infected?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" name="Rounded Rectangle 3"/>
              <p:cNvSpPr/>
              <p:nvPr/>
            </p:nvSpPr>
            <p:spPr>
              <a:xfrm>
                <a:off x="832512" y="1025857"/>
                <a:ext cx="791570" cy="696036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Yes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Rounded Rectangle 4"/>
              <p:cNvSpPr/>
              <p:nvPr/>
            </p:nvSpPr>
            <p:spPr>
              <a:xfrm>
                <a:off x="136477" y="3207223"/>
                <a:ext cx="2183641" cy="3480180"/>
              </a:xfrm>
              <a:prstGeom prst="roundRect">
                <a:avLst/>
              </a:prstGeom>
              <a:solidFill>
                <a:schemeClr val="accent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Conventional regimen + BDQ and/or DLM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Rounded Rectangle 5"/>
              <p:cNvSpPr/>
              <p:nvPr/>
            </p:nvSpPr>
            <p:spPr>
              <a:xfrm>
                <a:off x="2320118" y="1928885"/>
                <a:ext cx="791570" cy="696036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No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Rounded Rectangle 6"/>
              <p:cNvSpPr/>
              <p:nvPr/>
            </p:nvSpPr>
            <p:spPr>
              <a:xfrm>
                <a:off x="3352801" y="1928885"/>
                <a:ext cx="2652214" cy="696036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Known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R to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PZA?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9" name="Straight Arrow Connector 8"/>
              <p:cNvCxnSpPr>
                <a:stCxn id="2" idx="2"/>
                <a:endCxn id="3" idx="0"/>
              </p:cNvCxnSpPr>
              <p:nvPr/>
            </p:nvCxnSpPr>
            <p:spPr>
              <a:xfrm>
                <a:off x="3712192" y="818865"/>
                <a:ext cx="0" cy="20699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>
                <a:off x="2715903" y="1721893"/>
                <a:ext cx="0" cy="20699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>
                <a:stCxn id="3" idx="1"/>
                <a:endCxn id="4" idx="3"/>
              </p:cNvCxnSpPr>
              <p:nvPr/>
            </p:nvCxnSpPr>
            <p:spPr>
              <a:xfrm flipH="1">
                <a:off x="1624082" y="1373875"/>
                <a:ext cx="375316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>
                <a:endCxn id="5" idx="0"/>
              </p:cNvCxnSpPr>
              <p:nvPr/>
            </p:nvCxnSpPr>
            <p:spPr>
              <a:xfrm>
                <a:off x="1228297" y="1721893"/>
                <a:ext cx="1" cy="148533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>
                <a:endCxn id="7" idx="1"/>
              </p:cNvCxnSpPr>
              <p:nvPr/>
            </p:nvCxnSpPr>
            <p:spPr>
              <a:xfrm>
                <a:off x="3111688" y="2276903"/>
                <a:ext cx="241113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Rounded Rectangle 16"/>
              <p:cNvSpPr/>
              <p:nvPr/>
            </p:nvSpPr>
            <p:spPr>
              <a:xfrm>
                <a:off x="3359623" y="2825092"/>
                <a:ext cx="791570" cy="696036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Yes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>
                <a:off x="3755408" y="2624921"/>
                <a:ext cx="0" cy="20699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 flipH="1">
                <a:off x="2320118" y="3409666"/>
                <a:ext cx="1039505" cy="227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Rounded Rectangle 20"/>
              <p:cNvSpPr/>
              <p:nvPr/>
            </p:nvSpPr>
            <p:spPr>
              <a:xfrm>
                <a:off x="4399128" y="2831913"/>
                <a:ext cx="791570" cy="696036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No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2" name="Straight Arrow Connector 21"/>
              <p:cNvCxnSpPr/>
              <p:nvPr/>
            </p:nvCxnSpPr>
            <p:spPr>
              <a:xfrm>
                <a:off x="4794913" y="2624921"/>
                <a:ext cx="0" cy="20699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ounded Rectangle 22"/>
            <p:cNvSpPr/>
            <p:nvPr/>
          </p:nvSpPr>
          <p:spPr>
            <a:xfrm>
              <a:off x="5424986" y="2825092"/>
              <a:ext cx="2395181" cy="69603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&gt;=50% PZA R among FQ-S in jurisdiction?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4" name="Straight Arrow Connector 23"/>
            <p:cNvCxnSpPr>
              <a:endCxn id="23" idx="1"/>
            </p:cNvCxnSpPr>
            <p:nvPr/>
          </p:nvCxnSpPr>
          <p:spPr>
            <a:xfrm>
              <a:off x="5183873" y="3173110"/>
              <a:ext cx="24111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ounded Rectangle 27"/>
            <p:cNvSpPr/>
            <p:nvPr/>
          </p:nvSpPr>
          <p:spPr>
            <a:xfrm>
              <a:off x="5438633" y="3721298"/>
              <a:ext cx="791570" cy="69603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Yes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5834418" y="3521127"/>
              <a:ext cx="0" cy="20699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H="1" flipV="1">
              <a:off x="2320118" y="4069316"/>
              <a:ext cx="3118516" cy="682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ounded Rectangle 31"/>
            <p:cNvSpPr/>
            <p:nvPr/>
          </p:nvSpPr>
          <p:spPr>
            <a:xfrm>
              <a:off x="6431507" y="3728120"/>
              <a:ext cx="791570" cy="69603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No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6827292" y="3521128"/>
              <a:ext cx="0" cy="20699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7216252" y="4069317"/>
              <a:ext cx="24111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ounded Rectangle 34"/>
            <p:cNvSpPr/>
            <p:nvPr/>
          </p:nvSpPr>
          <p:spPr>
            <a:xfrm>
              <a:off x="7457365" y="3721298"/>
              <a:ext cx="2901286" cy="69603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PZA-R, XDR, pre-XDR among known contacts of patient?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7457365" y="4631148"/>
              <a:ext cx="791570" cy="69603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Yes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>
              <a:off x="7853150" y="4430977"/>
              <a:ext cx="0" cy="20699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flipH="1" flipV="1">
              <a:off x="2320118" y="4972343"/>
              <a:ext cx="5137248" cy="1364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ounded Rectangle 41"/>
            <p:cNvSpPr/>
            <p:nvPr/>
          </p:nvSpPr>
          <p:spPr>
            <a:xfrm>
              <a:off x="8412707" y="4631152"/>
              <a:ext cx="791570" cy="69603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No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8808492" y="4424160"/>
              <a:ext cx="0" cy="20699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>
              <a:off x="9197452" y="4972349"/>
              <a:ext cx="24111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ounded Rectangle 44"/>
            <p:cNvSpPr/>
            <p:nvPr/>
          </p:nvSpPr>
          <p:spPr>
            <a:xfrm>
              <a:off x="9438566" y="4599295"/>
              <a:ext cx="2612408" cy="928048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Known or suspected </a:t>
              </a:r>
              <a:r>
                <a:rPr lang="en-US" dirty="0" smtClean="0">
                  <a:solidFill>
                    <a:schemeClr val="tx1"/>
                  </a:solidFill>
                </a:rPr>
                <a:t>R to </a:t>
              </a:r>
              <a:r>
                <a:rPr lang="en-US" dirty="0" smtClean="0">
                  <a:solidFill>
                    <a:schemeClr val="tx1"/>
                  </a:solidFill>
                </a:rPr>
                <a:t>other drugs in shortened regimen?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9438565" y="5741157"/>
              <a:ext cx="791570" cy="69603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Yes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>
              <a:off x="9834350" y="5540986"/>
              <a:ext cx="0" cy="20699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flipH="1" flipV="1">
              <a:off x="2320118" y="6089184"/>
              <a:ext cx="7118448" cy="68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ounded Rectangle 50"/>
            <p:cNvSpPr/>
            <p:nvPr/>
          </p:nvSpPr>
          <p:spPr>
            <a:xfrm>
              <a:off x="11135438" y="3709921"/>
              <a:ext cx="791570" cy="69603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No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52" name="Straight Arrow Connector 51"/>
            <p:cNvCxnSpPr/>
            <p:nvPr/>
          </p:nvCxnSpPr>
          <p:spPr>
            <a:xfrm flipV="1">
              <a:off x="11531223" y="4384357"/>
              <a:ext cx="0" cy="20699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ounded Rectangle 52"/>
            <p:cNvSpPr/>
            <p:nvPr/>
          </p:nvSpPr>
          <p:spPr>
            <a:xfrm>
              <a:off x="9148553" y="2825091"/>
              <a:ext cx="2901286" cy="69603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Shortened regimen, pending conventional DST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 flipV="1">
              <a:off x="11531223" y="3502929"/>
              <a:ext cx="0" cy="20699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ounded Rectangle 54"/>
            <p:cNvSpPr/>
            <p:nvPr/>
          </p:nvSpPr>
          <p:spPr>
            <a:xfrm>
              <a:off x="9148553" y="1915237"/>
              <a:ext cx="2901286" cy="69603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Is </a:t>
              </a:r>
              <a:r>
                <a:rPr lang="en-US" dirty="0" smtClean="0">
                  <a:solidFill>
                    <a:schemeClr val="tx1"/>
                  </a:solidFill>
                </a:rPr>
                <a:t>R documented</a:t>
              </a:r>
              <a:r>
                <a:rPr lang="en-US" dirty="0" smtClean="0">
                  <a:solidFill>
                    <a:schemeClr val="tx1"/>
                  </a:solidFill>
                </a:rPr>
                <a:t>?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V="1">
              <a:off x="11531223" y="2593075"/>
              <a:ext cx="0" cy="20699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ounded Rectangle 56"/>
            <p:cNvSpPr/>
            <p:nvPr/>
          </p:nvSpPr>
          <p:spPr>
            <a:xfrm>
              <a:off x="9083721" y="1025857"/>
              <a:ext cx="791570" cy="69603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Yes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58" name="Straight Arrow Connector 57"/>
            <p:cNvCxnSpPr/>
            <p:nvPr/>
          </p:nvCxnSpPr>
          <p:spPr>
            <a:xfrm flipV="1">
              <a:off x="9479506" y="1700293"/>
              <a:ext cx="0" cy="20699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Rounded Rectangle 58"/>
            <p:cNvSpPr/>
            <p:nvPr/>
          </p:nvSpPr>
          <p:spPr>
            <a:xfrm>
              <a:off x="11135438" y="1019030"/>
              <a:ext cx="791570" cy="69603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No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V="1">
              <a:off x="11531223" y="1693466"/>
              <a:ext cx="0" cy="20699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Rounded Rectangle 60"/>
            <p:cNvSpPr/>
            <p:nvPr/>
          </p:nvSpPr>
          <p:spPr>
            <a:xfrm>
              <a:off x="6974007" y="143294"/>
              <a:ext cx="2901286" cy="696036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Conventional regimen + 2 of 3: BDQ, LZD, DLM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62" name="Straight Arrow Connector 61"/>
            <p:cNvCxnSpPr/>
            <p:nvPr/>
          </p:nvCxnSpPr>
          <p:spPr>
            <a:xfrm flipV="1">
              <a:off x="9520450" y="821132"/>
              <a:ext cx="0" cy="20699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ounded Rectangle 62"/>
            <p:cNvSpPr/>
            <p:nvPr/>
          </p:nvSpPr>
          <p:spPr>
            <a:xfrm>
              <a:off x="9957180" y="145577"/>
              <a:ext cx="2092659" cy="696036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Continue shortened regimen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 flipV="1">
              <a:off x="11531223" y="823415"/>
              <a:ext cx="0" cy="20699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081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1392</TotalTime>
  <Words>429</Words>
  <Application>Microsoft Macintosh PowerPoint</Application>
  <PresentationFormat>Widescreen</PresentationFormat>
  <Paragraphs>101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Calibri Light</vt:lpstr>
      <vt:lpstr>Cambria Math</vt:lpstr>
      <vt:lpstr>Arial</vt:lpstr>
      <vt:lpstr>Office Theme</vt:lpstr>
      <vt:lpstr>The results are in! Now what? </vt:lpstr>
      <vt:lpstr> Superiority Example: Time to conversion</vt:lpstr>
      <vt:lpstr>DLM phase III Results: primary analysis</vt:lpstr>
      <vt:lpstr>Superiority vs. Non-inferiority:  risk difference example</vt:lpstr>
      <vt:lpstr>PowerPoint Presentation</vt:lpstr>
      <vt:lpstr>Simplified example of possible algorithm integrating all new treatment modalities for RR/MDR-TB</vt:lpstr>
      <vt:lpstr>PowerPoint Presentation</vt:lpstr>
    </vt:vector>
  </TitlesOfParts>
  <Company>Harvard University</Company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Milstein, Meredith B</dc:creator>
  <cp:lastModifiedBy>Mitnick, Carole</cp:lastModifiedBy>
  <cp:revision>48</cp:revision>
  <dcterms:created xsi:type="dcterms:W3CDTF">2017-12-11T15:32:39Z</dcterms:created>
  <dcterms:modified xsi:type="dcterms:W3CDTF">2017-12-12T22:10:57Z</dcterms:modified>
</cp:coreProperties>
</file>