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27"/>
  </p:notesMasterIdLst>
  <p:handoutMasterIdLst>
    <p:handoutMasterId r:id="rId28"/>
  </p:handoutMasterIdLst>
  <p:sldIdLst>
    <p:sldId id="276" r:id="rId2"/>
    <p:sldId id="277" r:id="rId3"/>
    <p:sldId id="278" r:id="rId4"/>
    <p:sldId id="260" r:id="rId5"/>
    <p:sldId id="289" r:id="rId6"/>
    <p:sldId id="279" r:id="rId7"/>
    <p:sldId id="263" r:id="rId8"/>
    <p:sldId id="265" r:id="rId9"/>
    <p:sldId id="280" r:id="rId10"/>
    <p:sldId id="270" r:id="rId11"/>
    <p:sldId id="268" r:id="rId12"/>
    <p:sldId id="272" r:id="rId13"/>
    <p:sldId id="273" r:id="rId14"/>
    <p:sldId id="291" r:id="rId15"/>
    <p:sldId id="292" r:id="rId16"/>
    <p:sldId id="281" r:id="rId17"/>
    <p:sldId id="284" r:id="rId18"/>
    <p:sldId id="283" r:id="rId19"/>
    <p:sldId id="285" r:id="rId20"/>
    <p:sldId id="286" r:id="rId21"/>
    <p:sldId id="290" r:id="rId22"/>
    <p:sldId id="288" r:id="rId23"/>
    <p:sldId id="282" r:id="rId24"/>
    <p:sldId id="287" r:id="rId25"/>
    <p:sldId id="293" r:id="rId26"/>
  </p:sldIdLst>
  <p:sldSz cx="9144000" cy="6858000" type="screen4x3"/>
  <p:notesSz cx="7010400" cy="9296400"/>
  <p:defaultTextStyle>
    <a:defPPr>
      <a:defRPr lang="en-US"/>
    </a:defPPr>
    <a:lvl1pPr algn="l" rtl="0" eaLnBrk="0" fontAlgn="base" hangingPunct="0">
      <a:spcBef>
        <a:spcPct val="0"/>
      </a:spcBef>
      <a:spcAft>
        <a:spcPct val="0"/>
      </a:spcAft>
      <a:defRPr sz="400" kern="1200">
        <a:solidFill>
          <a:schemeClr val="tx1"/>
        </a:solidFill>
        <a:latin typeface="Arial" pitchFamily="34" charset="0"/>
        <a:ea typeface="ＭＳ Ｐゴシック" pitchFamily="34" charset="-128"/>
        <a:cs typeface="+mn-cs"/>
      </a:defRPr>
    </a:lvl1pPr>
    <a:lvl2pPr marL="457200" algn="l" rtl="0" eaLnBrk="0" fontAlgn="base" hangingPunct="0">
      <a:spcBef>
        <a:spcPct val="0"/>
      </a:spcBef>
      <a:spcAft>
        <a:spcPct val="0"/>
      </a:spcAft>
      <a:defRPr sz="4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4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4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4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A61F"/>
    <a:srgbClr val="F96B07"/>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889" autoAdjust="0"/>
  </p:normalViewPr>
  <p:slideViewPr>
    <p:cSldViewPr>
      <p:cViewPr varScale="1">
        <p:scale>
          <a:sx n="139" d="100"/>
          <a:sy n="139" d="100"/>
        </p:scale>
        <p:origin x="-448" y="-112"/>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wrap="square" lIns="93177" tIns="46589" rIns="93177" bIns="46589" numCol="1" anchor="t"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vl1pPr>
          </a:lstStyle>
          <a:p>
            <a:fld id="{ECB58560-FB5A-4EC2-A8A8-A0E332301DAE}" type="datetimeFigureOut">
              <a:rPr lang="en-US"/>
              <a:pPr/>
              <a:t>8/13/19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wrap="square" lIns="93177" tIns="46589" rIns="93177" bIns="46589" numCol="1" anchor="b"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fld id="{C1A1F40F-B2E0-4691-9D9A-35DF1A3F5D91}" type="slidenum">
              <a:rPr lang="en-US"/>
              <a:pPr/>
              <a:t>‹#›</a:t>
            </a:fld>
            <a:endParaRPr lang="en-US"/>
          </a:p>
        </p:txBody>
      </p:sp>
    </p:spTree>
    <p:extLst>
      <p:ext uri="{BB962C8B-B14F-4D97-AF65-F5344CB8AC3E}">
        <p14:creationId xmlns:p14="http://schemas.microsoft.com/office/powerpoint/2010/main" val="745408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wrap="square" lIns="93177" tIns="46589" rIns="93177" bIns="46589"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atin typeface="Calibri" pitchFamily="34" charset="0"/>
              </a:defRPr>
            </a:lvl1pPr>
          </a:lstStyle>
          <a:p>
            <a:fld id="{1EE1BE37-5F24-4D15-A61F-DAB96EF53BD7}" type="datetimeFigureOut">
              <a:rPr lang="en-US"/>
              <a:pPr/>
              <a:t>8/13/19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wrap="square" lIns="93177" tIns="46589" rIns="93177" bIns="46589"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itchFamily="34" charset="0"/>
              </a:defRPr>
            </a:lvl1pPr>
          </a:lstStyle>
          <a:p>
            <a:fld id="{D82FB10F-2378-4224-B647-6ACE30126FCF}" type="slidenum">
              <a:rPr lang="en-US"/>
              <a:pPr/>
              <a:t>‹#›</a:t>
            </a:fld>
            <a:endParaRPr lang="en-US"/>
          </a:p>
        </p:txBody>
      </p:sp>
    </p:spTree>
    <p:extLst>
      <p:ext uri="{BB962C8B-B14F-4D97-AF65-F5344CB8AC3E}">
        <p14:creationId xmlns:p14="http://schemas.microsoft.com/office/powerpoint/2010/main" val="41826725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bwMode="auto">
          <a:noFill/>
          <a:ln>
            <a:miter lim="800000"/>
            <a:headEnd/>
            <a:tailEnd/>
          </a:ln>
        </p:spPr>
        <p:txBody>
          <a:bodyPr/>
          <a:lstStyle/>
          <a:p>
            <a:fld id="{186F728C-6DEC-4330-8F7F-F23BF3DB258B}" type="slidenum">
              <a:rPr lang="en-US">
                <a:latin typeface="American Typewriter" charset="0"/>
              </a:rPr>
              <a:pPr/>
              <a:t>1</a:t>
            </a:fld>
            <a:endParaRPr lang="en-US">
              <a:latin typeface="American Typewriter" charset="0"/>
            </a:endParaRPr>
          </a:p>
        </p:txBody>
      </p:sp>
      <p:sp>
        <p:nvSpPr>
          <p:cNvPr id="17410" name="Rectangle 2"/>
          <p:cNvSpPr>
            <a:spLocks noGrp="1" noRot="1" noChangeAspect="1" noChangeArrowheads="1" noTextEdit="1"/>
          </p:cNvSpPr>
          <p:nvPr>
            <p:ph type="sldImg"/>
          </p:nvPr>
        </p:nvSpPr>
        <p:spPr bwMode="auto">
          <a:xfrm>
            <a:off x="306388" y="387350"/>
            <a:ext cx="2892425" cy="2168525"/>
          </a:xfrm>
          <a:noFill/>
          <a:ln>
            <a:solidFill>
              <a:srgbClr val="000000"/>
            </a:solidFill>
            <a:miter lim="800000"/>
            <a:headEnd/>
            <a:tailEnd/>
          </a:ln>
        </p:spPr>
      </p:sp>
      <p:sp>
        <p:nvSpPr>
          <p:cNvPr id="17411" name="Rectangle 3"/>
          <p:cNvSpPr>
            <a:spLocks noGrp="1" noChangeArrowheads="1"/>
          </p:cNvSpPr>
          <p:nvPr>
            <p:ph type="body" idx="1"/>
          </p:nvPr>
        </p:nvSpPr>
        <p:spPr bwMode="auto">
          <a:xfrm flipH="1">
            <a:off x="-2147483648" y="2147483647"/>
            <a:ext cx="2147483647" cy="0"/>
          </a:xfrm>
          <a:noFill/>
        </p:spPr>
        <p:txBody>
          <a:bodyPr wrap="square" numCol="1" anchor="t" anchorCtr="0" compatLnSpc="1">
            <a:prstTxWarp prst="textNoShape">
              <a:avLst/>
            </a:prstTxWarp>
          </a:bodyPr>
          <a:lstStyle/>
          <a:p>
            <a:pPr eaLnBrk="1" hangingPunct="1">
              <a:lnSpc>
                <a:spcPct val="80000"/>
              </a:lnSpc>
            </a:pPr>
            <a:endParaRPr lang="en-US" sz="300" smtClean="0">
              <a:solidFill>
                <a:schemeClr val="bg1"/>
              </a:solidFill>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36866" name="Rectangle 3"/>
          <p:cNvSpPr>
            <a:spLocks noGrp="1" noChangeArrowheads="1"/>
          </p:cNvSpPr>
          <p:nvPr>
            <p:ph type="body" idx="1"/>
          </p:nvPr>
        </p:nvSpPr>
        <p:spPr bwMode="auto">
          <a:xfrm>
            <a:off x="935038" y="4416425"/>
            <a:ext cx="5140325" cy="4183063"/>
          </a:xfrm>
          <a:solidFill>
            <a:srgbClr val="FFFFFF"/>
          </a:solidFill>
          <a:ln>
            <a:solidFill>
              <a:srgbClr val="000000"/>
            </a:solidFill>
            <a:miter lim="800000"/>
            <a:headEnd/>
            <a:tailEnd/>
          </a:ln>
        </p:spPr>
        <p:txBody>
          <a:bodyPr wrap="square" numCol="1" anchor="t" anchorCtr="0" compatLnSpc="1">
            <a:prstTxWarp prst="textNoShape">
              <a:avLst/>
            </a:prstTxWarp>
          </a:bodyPr>
          <a:lstStyle/>
          <a:p>
            <a:pPr lvl="2"/>
            <a:endParaRPr lang="en-US" i="1" dirty="0" smtClean="0">
              <a:ea typeface="ＭＳ Ｐゴシック" pitchFamily="34" charset="-128"/>
            </a:endParaRPr>
          </a:p>
          <a:p>
            <a:r>
              <a:rPr lang="en-US" i="1" dirty="0" smtClean="0">
                <a:latin typeface="Times New Roman" pitchFamily="18" charset="0"/>
                <a:ea typeface="ＭＳ Ｐゴシック" pitchFamily="34" charset="-128"/>
              </a:rPr>
              <a:t>For more information on the Vaccine pipeline go to the website of the Working Group on New vaccines at: </a:t>
            </a:r>
            <a:r>
              <a:rPr lang="en-US" i="1" dirty="0" err="1" smtClean="0">
                <a:latin typeface="Times New Roman" pitchFamily="18" charset="0"/>
                <a:ea typeface="ＭＳ Ｐゴシック" pitchFamily="34" charset="-128"/>
              </a:rPr>
              <a:t>www.newtbvaccines.org</a:t>
            </a:r>
            <a:r>
              <a:rPr lang="en-US" i="1" dirty="0" smtClean="0">
                <a:latin typeface="Times New Roman" pitchFamily="18" charset="0"/>
                <a:ea typeface="ＭＳ Ｐゴシック" pitchFamily="34" charset="-128"/>
              </a:rPr>
              <a:t> and TAG</a:t>
            </a:r>
            <a:r>
              <a:rPr lang="ja-JP" altLang="en-US" i="1" dirty="0" smtClean="0">
                <a:ea typeface="ＭＳ Ｐゴシック" pitchFamily="34" charset="-128"/>
              </a:rPr>
              <a:t>’</a:t>
            </a:r>
            <a:r>
              <a:rPr lang="en-US" altLang="ja-JP" i="1" dirty="0" smtClean="0">
                <a:latin typeface="Times New Roman" pitchFamily="18" charset="0"/>
                <a:ea typeface="ＭＳ Ｐゴシック" pitchFamily="34" charset="-128"/>
              </a:rPr>
              <a:t>s</a:t>
            </a:r>
            <a:r>
              <a:rPr lang="en-US" altLang="ja-JP" i="1" baseline="0" dirty="0" smtClean="0">
                <a:latin typeface="Times New Roman" pitchFamily="18" charset="0"/>
                <a:ea typeface="ＭＳ Ｐゴシック" pitchFamily="34" charset="-128"/>
              </a:rPr>
              <a:t> </a:t>
            </a:r>
            <a:r>
              <a:rPr lang="en-US" altLang="ja-JP" i="1" dirty="0" smtClean="0">
                <a:latin typeface="Times New Roman" pitchFamily="18" charset="0"/>
                <a:ea typeface="ＭＳ Ｐゴシック" pitchFamily="34" charset="-128"/>
              </a:rPr>
              <a:t>Pipeline Report which can be found at:</a:t>
            </a:r>
            <a:r>
              <a:rPr lang="en-US" altLang="ja-JP" i="1" baseline="0" dirty="0" smtClean="0">
                <a:latin typeface="Times New Roman" pitchFamily="18" charset="0"/>
                <a:ea typeface="ＭＳ Ｐゴシック" pitchFamily="34" charset="-128"/>
              </a:rPr>
              <a:t> </a:t>
            </a:r>
            <a:r>
              <a:rPr lang="en-US" altLang="ja-JP" i="1" dirty="0" err="1" smtClean="0">
                <a:ea typeface="ＭＳ Ｐゴシック" pitchFamily="34" charset="-128"/>
              </a:rPr>
              <a:t>pipelinereport.org</a:t>
            </a:r>
            <a:endParaRPr lang="en-US" i="1" dirty="0" smtClean="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txBox="1">
            <a:spLocks noGrp="1" noChangeArrowheads="1"/>
          </p:cNvSpPr>
          <p:nvPr/>
        </p:nvSpPr>
        <p:spPr bwMode="auto">
          <a:xfrm>
            <a:off x="3971925" y="8831263"/>
            <a:ext cx="3038475" cy="465137"/>
          </a:xfrm>
          <a:prstGeom prst="rect">
            <a:avLst/>
          </a:prstGeom>
          <a:noFill/>
          <a:ln w="9525">
            <a:noFill/>
            <a:miter lim="800000"/>
            <a:headEnd/>
            <a:tailEnd/>
          </a:ln>
        </p:spPr>
        <p:txBody>
          <a:bodyPr lIns="93177" tIns="46589" rIns="93177" bIns="46589" anchor="b"/>
          <a:lstStyle/>
          <a:p>
            <a:pPr algn="r" defTabSz="931863"/>
            <a:fld id="{E3ED2011-AA9D-48C5-B825-27EA2D98CC77}" type="slidenum">
              <a:rPr lang="en-US" sz="1200"/>
              <a:pPr algn="r" defTabSz="931863"/>
              <a:t>12</a:t>
            </a:fld>
            <a:endParaRPr lang="en-US" sz="1200"/>
          </a:p>
        </p:txBody>
      </p:sp>
      <p:sp>
        <p:nvSpPr>
          <p:cNvPr id="38914"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38915" name="Rectangle 3"/>
          <p:cNvSpPr>
            <a:spLocks noGrp="1" noChangeArrowheads="1"/>
          </p:cNvSpPr>
          <p:nvPr>
            <p:ph type="body" idx="1"/>
          </p:nvPr>
        </p:nvSpPr>
        <p:spPr bwMode="auto">
          <a:xfrm>
            <a:off x="935038" y="4416425"/>
            <a:ext cx="5140325" cy="4183063"/>
          </a:xfrm>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n-US" smtClean="0">
              <a:latin typeface="Helvetica"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40962" name="Rectangle 3"/>
          <p:cNvSpPr>
            <a:spLocks noGrp="1" noChangeArrowheads="1"/>
          </p:cNvSpPr>
          <p:nvPr>
            <p:ph type="body" idx="1"/>
          </p:nvPr>
        </p:nvSpPr>
        <p:spPr bwMode="auto">
          <a:xfrm>
            <a:off x="935038" y="4416425"/>
            <a:ext cx="5140325" cy="4183063"/>
          </a:xfrm>
          <a:solidFill>
            <a:srgbClr val="FFFFFF"/>
          </a:solidFill>
          <a:ln>
            <a:solidFill>
              <a:srgbClr val="000000"/>
            </a:solidFill>
            <a:miter lim="800000"/>
            <a:headEnd/>
            <a:tailEnd/>
          </a:ln>
        </p:spPr>
        <p:txBody>
          <a:bodyPr wrap="square" numCol="1" anchor="t" anchorCtr="0" compatLnSpc="1">
            <a:prstTxWarp prst="textNoShape">
              <a:avLst/>
            </a:prstTxWarp>
          </a:bodyPr>
          <a:lstStyle/>
          <a:p>
            <a:r>
              <a:rPr lang="en-US" i="1" smtClean="0">
                <a:latin typeface="Times New Roman" pitchFamily="18" charset="0"/>
                <a:ea typeface="ＭＳ Ｐゴシック" pitchFamily="34" charset="-128"/>
              </a:rPr>
              <a:t>Note to facilitator: this list is not exhaustive and should be used as a guide based on the information discussed in this module.</a:t>
            </a:r>
          </a:p>
          <a:p>
            <a:r>
              <a:rPr lang="en-US" i="1" smtClean="0">
                <a:latin typeface="Times New Roman" pitchFamily="18" charset="0"/>
                <a:ea typeface="ＭＳ Ｐゴシック" pitchFamily="34" charset="-128"/>
              </a:rPr>
              <a:t> </a:t>
            </a:r>
            <a:endParaRPr lang="en-US" smtClean="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full text use: </a:t>
            </a:r>
            <a:r>
              <a:rPr lang="en-US" baseline="0" dirty="0" err="1" smtClean="0"/>
              <a:t>d</a:t>
            </a:r>
            <a:r>
              <a:rPr lang="en-US" dirty="0" err="1" smtClean="0"/>
              <a:t>oi</a:t>
            </a:r>
            <a:r>
              <a:rPr lang="en-US" dirty="0" smtClean="0"/>
              <a:t>: 10.1056/NEJMoa1714021</a:t>
            </a:r>
          </a:p>
          <a:p>
            <a:r>
              <a:rPr lang="en-US" dirty="0" smtClean="0"/>
              <a:t>For additional information</a:t>
            </a:r>
            <a:r>
              <a:rPr lang="en-US" baseline="0" dirty="0" smtClean="0"/>
              <a:t> on these study results see: </a:t>
            </a:r>
            <a:r>
              <a:rPr lang="en-US" dirty="0" smtClean="0"/>
              <a:t>http://</a:t>
            </a:r>
            <a:r>
              <a:rPr lang="en-US" dirty="0" err="1" smtClean="0"/>
              <a:t>pipelinereport.org</a:t>
            </a:r>
            <a:r>
              <a:rPr lang="en-US" dirty="0" smtClean="0"/>
              <a:t>/sites/default/files/pipeline_2018_tb_prevent_mf_web2.pdf</a:t>
            </a:r>
            <a:endParaRPr lang="en-US" dirty="0"/>
          </a:p>
        </p:txBody>
      </p:sp>
      <p:sp>
        <p:nvSpPr>
          <p:cNvPr id="4" name="Slide Number Placeholder 3"/>
          <p:cNvSpPr>
            <a:spLocks noGrp="1"/>
          </p:cNvSpPr>
          <p:nvPr>
            <p:ph type="sldNum" sz="quarter" idx="10"/>
          </p:nvPr>
        </p:nvSpPr>
        <p:spPr/>
        <p:txBody>
          <a:bodyPr/>
          <a:lstStyle/>
          <a:p>
            <a:fld id="{D82FB10F-2378-4224-B647-6ACE30126FCF}" type="slidenum">
              <a:rPr lang="en-US" smtClean="0"/>
              <a:pPr/>
              <a:t>14</a:t>
            </a:fld>
            <a:endParaRPr lang="en-US"/>
          </a:p>
        </p:txBody>
      </p:sp>
    </p:spTree>
    <p:extLst>
      <p:ext uri="{BB962C8B-B14F-4D97-AF65-F5344CB8AC3E}">
        <p14:creationId xmlns:p14="http://schemas.microsoft.com/office/powerpoint/2010/main" val="517219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full text use: </a:t>
            </a:r>
            <a:r>
              <a:rPr lang="en-US" baseline="0" dirty="0" err="1" smtClean="0"/>
              <a:t>d</a:t>
            </a:r>
            <a:r>
              <a:rPr lang="en-US" dirty="0" err="1" smtClean="0"/>
              <a:t>oi</a:t>
            </a:r>
            <a:r>
              <a:rPr lang="en-US" dirty="0" smtClean="0"/>
              <a:t>: 10.1056/NEJMoa1803484</a:t>
            </a:r>
          </a:p>
          <a:p>
            <a:r>
              <a:rPr lang="en-US" dirty="0" smtClean="0"/>
              <a:t>For additional information</a:t>
            </a:r>
            <a:r>
              <a:rPr lang="en-US" baseline="0" dirty="0" smtClean="0"/>
              <a:t> on these study results see: </a:t>
            </a:r>
            <a:r>
              <a:rPr lang="en-US" dirty="0" smtClean="0"/>
              <a:t>http://</a:t>
            </a:r>
            <a:r>
              <a:rPr lang="en-US" dirty="0" err="1" smtClean="0"/>
              <a:t>pipelinereport.org</a:t>
            </a:r>
            <a:r>
              <a:rPr lang="en-US" dirty="0" smtClean="0"/>
              <a:t>/sites/default/files/pipeline_2018_tb_prevent_mf_web2.pdf</a:t>
            </a:r>
          </a:p>
          <a:p>
            <a:endParaRPr lang="en-US" dirty="0"/>
          </a:p>
        </p:txBody>
      </p:sp>
      <p:sp>
        <p:nvSpPr>
          <p:cNvPr id="4" name="Slide Number Placeholder 3"/>
          <p:cNvSpPr>
            <a:spLocks noGrp="1"/>
          </p:cNvSpPr>
          <p:nvPr>
            <p:ph type="sldNum" sz="quarter" idx="10"/>
          </p:nvPr>
        </p:nvSpPr>
        <p:spPr/>
        <p:txBody>
          <a:bodyPr/>
          <a:lstStyle/>
          <a:p>
            <a:fld id="{D82FB10F-2378-4224-B647-6ACE30126FCF}" type="slidenum">
              <a:rPr lang="en-US" smtClean="0"/>
              <a:pPr/>
              <a:t>15</a:t>
            </a:fld>
            <a:endParaRPr lang="en-US"/>
          </a:p>
        </p:txBody>
      </p:sp>
    </p:spTree>
    <p:extLst>
      <p:ext uri="{BB962C8B-B14F-4D97-AF65-F5344CB8AC3E}">
        <p14:creationId xmlns:p14="http://schemas.microsoft.com/office/powerpoint/2010/main" val="42192858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bwMode="auto">
          <a:noFill/>
          <a:ln>
            <a:miter lim="800000"/>
            <a:headEnd/>
            <a:tailEnd/>
          </a:ln>
        </p:spPr>
        <p:txBody>
          <a:bodyPr/>
          <a:lstStyle/>
          <a:p>
            <a:fld id="{11085FC9-2F34-4D19-8D1A-2504F4700F7E}" type="slidenum">
              <a:rPr lang="en-US">
                <a:latin typeface="AmericanTypewriter Medium" pitchFamily="28" charset="0"/>
              </a:rPr>
              <a:pPr/>
              <a:t>16</a:t>
            </a:fld>
            <a:endParaRPr lang="en-US">
              <a:latin typeface="AmericanTypewriter Medium" pitchFamily="28" charset="0"/>
            </a:endParaRPr>
          </a:p>
        </p:txBody>
      </p:sp>
      <p:sp>
        <p:nvSpPr>
          <p:cNvPr id="430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301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bwMode="auto">
          <a:noFill/>
          <a:ln>
            <a:miter lim="800000"/>
            <a:headEnd/>
            <a:tailEnd/>
          </a:ln>
        </p:spPr>
        <p:txBody>
          <a:bodyPr/>
          <a:lstStyle/>
          <a:p>
            <a:fld id="{E7FD3FE7-0E0B-46B7-8959-2CC849B32373}" type="slidenum">
              <a:rPr lang="en-US">
                <a:latin typeface="AmericanTypewriter Medium" pitchFamily="28" charset="0"/>
              </a:rPr>
              <a:pPr/>
              <a:t>19</a:t>
            </a:fld>
            <a:endParaRPr lang="en-US">
              <a:latin typeface="AmericanTypewriter Medium" pitchFamily="28" charset="0"/>
            </a:endParaRPr>
          </a:p>
        </p:txBody>
      </p:sp>
      <p:sp>
        <p:nvSpPr>
          <p:cNvPr id="471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710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bwMode="auto">
          <a:noFill/>
          <a:ln>
            <a:miter lim="800000"/>
            <a:headEnd/>
            <a:tailEnd/>
          </a:ln>
        </p:spPr>
        <p:txBody>
          <a:bodyPr/>
          <a:lstStyle/>
          <a:p>
            <a:fld id="{9D38EFEF-CB11-4D81-930C-87830851FD93}" type="slidenum">
              <a:rPr lang="en-US">
                <a:latin typeface="AmericanTypewriter Medium" pitchFamily="28" charset="0"/>
              </a:rPr>
              <a:pPr/>
              <a:t>23</a:t>
            </a:fld>
            <a:endParaRPr lang="en-US">
              <a:latin typeface="AmericanTypewriter Medium" pitchFamily="28" charset="0"/>
            </a:endParaRPr>
          </a:p>
        </p:txBody>
      </p:sp>
      <p:sp>
        <p:nvSpPr>
          <p:cNvPr id="5222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222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bwMode="auto">
          <a:noFill/>
          <a:ln>
            <a:miter lim="800000"/>
            <a:headEnd/>
            <a:tailEnd/>
          </a:ln>
        </p:spPr>
        <p:txBody>
          <a:bodyPr/>
          <a:lstStyle/>
          <a:p>
            <a:fld id="{11A8F138-3134-4EF2-A60C-91A5FFDA14A9}" type="slidenum">
              <a:rPr lang="en-US">
                <a:latin typeface="AmericanTypewriter Medium" pitchFamily="28" charset="0"/>
              </a:rPr>
              <a:pPr/>
              <a:t>2</a:t>
            </a:fld>
            <a:endParaRPr lang="en-US">
              <a:latin typeface="AmericanTypewriter Medium" pitchFamily="28"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bwMode="auto">
          <a:noFill/>
          <a:ln>
            <a:miter lim="800000"/>
            <a:headEnd/>
            <a:tailEnd/>
          </a:ln>
        </p:spPr>
        <p:txBody>
          <a:bodyPr/>
          <a:lstStyle/>
          <a:p>
            <a:fld id="{C1EE4BFF-475A-4AC8-A644-665594EA4E15}" type="slidenum">
              <a:rPr lang="en-US">
                <a:latin typeface="AmericanTypewriter Medium" pitchFamily="28" charset="0"/>
              </a:rPr>
              <a:pPr/>
              <a:t>3</a:t>
            </a:fld>
            <a:endParaRPr lang="en-US">
              <a:latin typeface="AmericanTypewriter Medium" pitchFamily="28" charset="0"/>
            </a:endParaRPr>
          </a:p>
        </p:txBody>
      </p:sp>
      <p:sp>
        <p:nvSpPr>
          <p:cNvPr id="215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150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23554" name="Rectangle 3"/>
          <p:cNvSpPr>
            <a:spLocks noGrp="1" noChangeArrowheads="1"/>
          </p:cNvSpPr>
          <p:nvPr>
            <p:ph type="body" idx="1"/>
          </p:nvPr>
        </p:nvSpPr>
        <p:spPr bwMode="auto">
          <a:xfrm>
            <a:off x="935038" y="4416425"/>
            <a:ext cx="5140325" cy="4183063"/>
          </a:xfrm>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n-US" smtClean="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bwMode="auto">
          <a:noFill/>
          <a:ln>
            <a:miter lim="800000"/>
            <a:headEnd/>
            <a:tailEnd/>
          </a:ln>
        </p:spPr>
        <p:txBody>
          <a:bodyPr/>
          <a:lstStyle/>
          <a:p>
            <a:fld id="{970CFCE2-6612-4765-B2A4-A20FDC77B6E5}" type="slidenum">
              <a:rPr lang="en-US">
                <a:latin typeface="AmericanTypewriter Medium" pitchFamily="28" charset="0"/>
              </a:rPr>
              <a:pPr/>
              <a:t>6</a:t>
            </a:fld>
            <a:endParaRPr lang="en-US">
              <a:latin typeface="AmericanTypewriter Medium" pitchFamily="28" charset="0"/>
            </a:endParaRPr>
          </a:p>
        </p:txBody>
      </p:sp>
      <p:sp>
        <p:nvSpPr>
          <p:cNvPr id="2662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662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28674" name="Rectangle 3"/>
          <p:cNvSpPr>
            <a:spLocks noGrp="1" noChangeArrowheads="1"/>
          </p:cNvSpPr>
          <p:nvPr>
            <p:ph type="body" idx="1"/>
          </p:nvPr>
        </p:nvSpPr>
        <p:spPr bwMode="auto">
          <a:xfrm>
            <a:off x="935038" y="4416425"/>
            <a:ext cx="5140325" cy="4183063"/>
          </a:xfrm>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n-US" smtClean="0">
              <a:latin typeface="Verdana" pitchFamily="34"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30722" name="Rectangle 3"/>
          <p:cNvSpPr>
            <a:spLocks noGrp="1" noChangeArrowheads="1"/>
          </p:cNvSpPr>
          <p:nvPr>
            <p:ph type="body" idx="1"/>
          </p:nvPr>
        </p:nvSpPr>
        <p:spPr bwMode="auto">
          <a:xfrm>
            <a:off x="935038" y="4416425"/>
            <a:ext cx="5140325" cy="4183063"/>
          </a:xfrm>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n-US" sz="1100" smtClean="0">
              <a:ea typeface="ＭＳ Ｐゴシック" pitchFamily="34" charset="-128"/>
            </a:endParaRPr>
          </a:p>
          <a:p>
            <a:endParaRPr lang="en-US" smtClean="0">
              <a:latin typeface="Verdana" pitchFamily="34"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bwMode="auto">
          <a:noFill/>
          <a:ln>
            <a:miter lim="800000"/>
            <a:headEnd/>
            <a:tailEnd/>
          </a:ln>
        </p:spPr>
        <p:txBody>
          <a:bodyPr/>
          <a:lstStyle/>
          <a:p>
            <a:fld id="{06546A57-CC21-459E-B920-289D3549B0F3}" type="slidenum">
              <a:rPr lang="en-US">
                <a:latin typeface="AmericanTypewriter Medium" pitchFamily="28" charset="0"/>
              </a:rPr>
              <a:pPr/>
              <a:t>9</a:t>
            </a:fld>
            <a:endParaRPr lang="en-US">
              <a:latin typeface="AmericanTypewriter Medium" pitchFamily="28" charset="0"/>
            </a:endParaRPr>
          </a:p>
        </p:txBody>
      </p:sp>
      <p:sp>
        <p:nvSpPr>
          <p:cNvPr id="327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ChangeArrowheads="1" noTextEdit="1"/>
          </p:cNvSpPr>
          <p:nvPr>
            <p:ph type="sldImg"/>
          </p:nvPr>
        </p:nvSpPr>
        <p:spPr bwMode="auto">
          <a:xfrm>
            <a:off x="1182688" y="695325"/>
            <a:ext cx="4648200" cy="3486150"/>
          </a:xfrm>
          <a:solidFill>
            <a:srgbClr val="FFFFFF"/>
          </a:solidFill>
          <a:ln>
            <a:solidFill>
              <a:srgbClr val="000000"/>
            </a:solidFill>
            <a:miter lim="800000"/>
            <a:headEnd/>
            <a:tailEnd/>
          </a:ln>
        </p:spPr>
      </p:sp>
      <p:sp>
        <p:nvSpPr>
          <p:cNvPr id="34818" name="Rectangle 3"/>
          <p:cNvSpPr>
            <a:spLocks noGrp="1" noChangeArrowheads="1"/>
          </p:cNvSpPr>
          <p:nvPr>
            <p:ph type="body" idx="1"/>
          </p:nvPr>
        </p:nvSpPr>
        <p:spPr bwMode="auto">
          <a:xfrm>
            <a:off x="701675" y="4416425"/>
            <a:ext cx="5607050" cy="4184650"/>
          </a:xfrm>
          <a:solidFill>
            <a:srgbClr val="FFFFFF"/>
          </a:solidFill>
          <a:ln>
            <a:solidFill>
              <a:srgbClr val="000000"/>
            </a:solidFill>
            <a:miter lim="800000"/>
            <a:headEnd/>
            <a:tailEnd/>
          </a:ln>
        </p:spPr>
        <p:txBody>
          <a:bodyPr wrap="square" lIns="88136" tIns="44069" rIns="88136" bIns="44069" numCol="1" anchor="t" anchorCtr="0" compatLnSpc="1">
            <a:prstTxWarp prst="textNoShape">
              <a:avLst/>
            </a:prstTxWarp>
          </a:bodyPr>
          <a:lstStyle/>
          <a:p>
            <a:endParaRPr lang="en-US"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5" name="Rectangle 4"/>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CA"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dirty="0"/>
          </a:p>
        </p:txBody>
      </p:sp>
      <p:sp>
        <p:nvSpPr>
          <p:cNvPr id="6" name="Footer Placeholder 4"/>
          <p:cNvSpPr>
            <a:spLocks noGrp="1"/>
          </p:cNvSpPr>
          <p:nvPr>
            <p:ph type="ftr" sz="quarter" idx="10"/>
          </p:nvPr>
        </p:nvSpPr>
        <p:spPr>
          <a:xfrm>
            <a:off x="5181600" y="6400800"/>
            <a:ext cx="3429000" cy="284163"/>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Arial" charset="0"/>
                <a:ea typeface="ＭＳ Ｐゴシック" charset="0"/>
                <a:cs typeface="ＭＳ Ｐゴシック" charset="0"/>
              </a:defRPr>
            </a:lvl1pPr>
          </a:lstStyle>
          <a:p>
            <a:pPr>
              <a:defRPr/>
            </a:pPr>
            <a:endParaRPr lang="en-US"/>
          </a:p>
        </p:txBody>
      </p:sp>
      <p:sp>
        <p:nvSpPr>
          <p:cNvPr id="7" name="Slide Number Placeholder 5"/>
          <p:cNvSpPr>
            <a:spLocks noGrp="1"/>
          </p:cNvSpPr>
          <p:nvPr>
            <p:ph type="sldNum" sz="quarter" idx="11"/>
          </p:nvPr>
        </p:nvSpPr>
        <p:spPr/>
        <p:txBody>
          <a:bodyPr/>
          <a:lstStyle>
            <a:lvl1pPr>
              <a:defRPr>
                <a:solidFill>
                  <a:schemeClr val="tx1"/>
                </a:solidFill>
              </a:defRPr>
            </a:lvl1pPr>
          </a:lstStyle>
          <a:p>
            <a:fld id="{3FBB5C97-802C-4B5D-842E-3B416E0A1FE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a:xfrm>
            <a:off x="457200" y="6172200"/>
            <a:ext cx="3429000" cy="3048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9C69C13B-E3ED-4FE6-8D32-BFA89F796B57}" type="datetimeFigureOut">
              <a:rPr lang="en-US"/>
              <a:pPr/>
              <a:t>8/13/19</a:t>
            </a:fld>
            <a:endParaRPr lang="en-US"/>
          </a:p>
        </p:txBody>
      </p:sp>
      <p:sp>
        <p:nvSpPr>
          <p:cNvPr id="5" name="Footer Placeholder 4"/>
          <p:cNvSpPr>
            <a:spLocks noGrp="1"/>
          </p:cNvSpPr>
          <p:nvPr>
            <p:ph type="ftr" sz="quarter" idx="11"/>
          </p:nvPr>
        </p:nvSpPr>
        <p:spPr>
          <a:xfrm>
            <a:off x="457200" y="6492875"/>
            <a:ext cx="3429000" cy="284163"/>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Arial"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A8F860D-359A-47D2-9766-0601F553BF42}" type="slidenum">
              <a:rPr lang="en-US"/>
              <a:pPr/>
              <a:t>‹#›</a:t>
            </a:fld>
            <a:endParaRPr lang="en-US">
              <a:solidFill>
                <a:schemeClr val="tx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a:xfrm>
            <a:off x="457200" y="6172200"/>
            <a:ext cx="3429000" cy="3048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5332F125-9CF5-4315-B19C-A856610232B4}" type="datetimeFigureOut">
              <a:rPr lang="en-US"/>
              <a:pPr/>
              <a:t>8/13/19</a:t>
            </a:fld>
            <a:endParaRPr lang="en-US"/>
          </a:p>
        </p:txBody>
      </p:sp>
      <p:sp>
        <p:nvSpPr>
          <p:cNvPr id="5" name="Footer Placeholder 4"/>
          <p:cNvSpPr>
            <a:spLocks noGrp="1"/>
          </p:cNvSpPr>
          <p:nvPr>
            <p:ph type="ftr" sz="quarter" idx="11"/>
          </p:nvPr>
        </p:nvSpPr>
        <p:spPr>
          <a:xfrm>
            <a:off x="457200" y="6492875"/>
            <a:ext cx="3429000" cy="284163"/>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Arial"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731024D-F4BC-4656-B25B-C0C2C4B1E91F}" type="slidenum">
              <a:rPr lang="en-US"/>
              <a:pPr/>
              <a:t>‹#›</a:t>
            </a:fld>
            <a:endParaRPr lang="en-US">
              <a:solidFill>
                <a:schemeClr val="tx1"/>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CA"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Slide Number Placeholder 5"/>
          <p:cNvSpPr>
            <a:spLocks noGrp="1"/>
          </p:cNvSpPr>
          <p:nvPr>
            <p:ph type="sldNum" sz="quarter" idx="10"/>
          </p:nvPr>
        </p:nvSpPr>
        <p:spPr/>
        <p:txBody>
          <a:bodyPr/>
          <a:lstStyle>
            <a:lvl1pPr>
              <a:defRPr/>
            </a:lvl1pPr>
          </a:lstStyle>
          <a:p>
            <a:fld id="{912BA090-4C1E-411C-A58B-C0C23F9AC24D}" type="slidenum">
              <a:rPr lang="en-US"/>
              <a:pPr/>
              <a:t>‹#›</a:t>
            </a:fld>
            <a:endParaRPr lang="en-US">
              <a:solidFill>
                <a:schemeClr val="tx1"/>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CA"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Slide Number Placeholder 5"/>
          <p:cNvSpPr>
            <a:spLocks noGrp="1"/>
          </p:cNvSpPr>
          <p:nvPr>
            <p:ph type="sldNum" sz="quarter" idx="10"/>
          </p:nvPr>
        </p:nvSpPr>
        <p:spPr/>
        <p:txBody>
          <a:bodyPr/>
          <a:lstStyle>
            <a:lvl1pPr>
              <a:defRPr/>
            </a:lvl1pPr>
          </a:lstStyle>
          <a:p>
            <a:fld id="{29A48F10-83CF-48EC-B027-FE5CCE682BEA}" type="slidenum">
              <a:rPr lang="en-US"/>
              <a:pPr/>
              <a:t>‹#›</a:t>
            </a:fld>
            <a:endParaRPr lang="en-US">
              <a:solidFill>
                <a:schemeClr val="tx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CA"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Slide Number Placeholder 5"/>
          <p:cNvSpPr>
            <a:spLocks noGrp="1"/>
          </p:cNvSpPr>
          <p:nvPr>
            <p:ph type="sldNum" sz="quarter" idx="10"/>
          </p:nvPr>
        </p:nvSpPr>
        <p:spPr/>
        <p:txBody>
          <a:bodyPr/>
          <a:lstStyle>
            <a:lvl1pPr>
              <a:defRPr/>
            </a:lvl1pPr>
          </a:lstStyle>
          <a:p>
            <a:fld id="{A7F882A0-5949-41FC-8963-A488107867AA}" type="slidenum">
              <a:rPr lang="en-US"/>
              <a:pPr/>
              <a:t>‹#›</a:t>
            </a:fld>
            <a:endParaRPr lang="en-US">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5" name="Date Placeholder 4"/>
          <p:cNvSpPr>
            <a:spLocks noGrp="1"/>
          </p:cNvSpPr>
          <p:nvPr>
            <p:ph type="dt" sz="half" idx="10"/>
          </p:nvPr>
        </p:nvSpPr>
        <p:spPr>
          <a:xfrm>
            <a:off x="457200" y="6172200"/>
            <a:ext cx="3429000" cy="3048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341FD499-4591-4876-B137-93C6A0247AB6}" type="datetimeFigureOut">
              <a:rPr lang="en-US"/>
              <a:pPr/>
              <a:t>8/13/19</a:t>
            </a:fld>
            <a:endParaRPr lang="en-US"/>
          </a:p>
        </p:txBody>
      </p:sp>
      <p:sp>
        <p:nvSpPr>
          <p:cNvPr id="6" name="Footer Placeholder 5"/>
          <p:cNvSpPr>
            <a:spLocks noGrp="1"/>
          </p:cNvSpPr>
          <p:nvPr>
            <p:ph type="ftr" sz="quarter" idx="11"/>
          </p:nvPr>
        </p:nvSpPr>
        <p:spPr>
          <a:xfrm>
            <a:off x="457200" y="6492875"/>
            <a:ext cx="3429000" cy="284163"/>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Arial"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13B74A52-B278-4DEF-8080-B46732254B7B}" type="slidenum">
              <a:rPr lang="en-US"/>
              <a:pPr/>
              <a:t>‹#›</a:t>
            </a:fld>
            <a:endParaRPr lang="en-US">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7" name="Date Placeholder 6"/>
          <p:cNvSpPr>
            <a:spLocks noGrp="1"/>
          </p:cNvSpPr>
          <p:nvPr>
            <p:ph type="dt" sz="half" idx="10"/>
          </p:nvPr>
        </p:nvSpPr>
        <p:spPr>
          <a:xfrm>
            <a:off x="457200" y="6172200"/>
            <a:ext cx="3429000" cy="3048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63837FC1-BFFC-4710-A663-E8A8BB1B09AE}" type="datetimeFigureOut">
              <a:rPr lang="en-US"/>
              <a:pPr/>
              <a:t>8/13/19</a:t>
            </a:fld>
            <a:endParaRPr lang="en-US"/>
          </a:p>
        </p:txBody>
      </p:sp>
      <p:sp>
        <p:nvSpPr>
          <p:cNvPr id="8" name="Footer Placeholder 7"/>
          <p:cNvSpPr>
            <a:spLocks noGrp="1"/>
          </p:cNvSpPr>
          <p:nvPr>
            <p:ph type="ftr" sz="quarter" idx="11"/>
          </p:nvPr>
        </p:nvSpPr>
        <p:spPr>
          <a:xfrm>
            <a:off x="457200" y="6492875"/>
            <a:ext cx="3429000" cy="284163"/>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Arial" charset="0"/>
                <a:ea typeface="ＭＳ Ｐゴシック" charset="0"/>
                <a:cs typeface="ＭＳ Ｐゴシック" charset="0"/>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B4839EFE-4EC4-4565-B3F7-69DFF8629DB2}" type="slidenum">
              <a:rPr lang="en-US"/>
              <a:pPr/>
              <a:t>‹#›</a:t>
            </a:fld>
            <a:endParaRPr lang="en-US">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a:xfrm>
            <a:off x="457200" y="6172200"/>
            <a:ext cx="3429000" cy="3048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DAF378CE-0A96-45C7-B08E-F62B89654090}" type="datetimeFigureOut">
              <a:rPr lang="en-US"/>
              <a:pPr/>
              <a:t>8/13/19</a:t>
            </a:fld>
            <a:endParaRPr lang="en-US"/>
          </a:p>
        </p:txBody>
      </p:sp>
      <p:sp>
        <p:nvSpPr>
          <p:cNvPr id="4" name="Footer Placeholder 3"/>
          <p:cNvSpPr>
            <a:spLocks noGrp="1"/>
          </p:cNvSpPr>
          <p:nvPr>
            <p:ph type="ftr" sz="quarter" idx="11"/>
          </p:nvPr>
        </p:nvSpPr>
        <p:spPr>
          <a:xfrm>
            <a:off x="457200" y="6492875"/>
            <a:ext cx="3429000" cy="284163"/>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Arial"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861EC7C0-7F92-4D60-B09D-990571228A1B}" type="slidenum">
              <a:rPr lang="en-US"/>
              <a:pPr/>
              <a:t>‹#›</a:t>
            </a:fld>
            <a:endParaRPr lang="en-US">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172200"/>
            <a:ext cx="3429000" cy="3048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59681DE9-486B-4E51-AC1D-D1E87BDC4CFB}" type="datetimeFigureOut">
              <a:rPr lang="en-US"/>
              <a:pPr/>
              <a:t>8/13/19</a:t>
            </a:fld>
            <a:endParaRPr lang="en-US"/>
          </a:p>
        </p:txBody>
      </p:sp>
      <p:sp>
        <p:nvSpPr>
          <p:cNvPr id="3" name="Footer Placeholder 2"/>
          <p:cNvSpPr>
            <a:spLocks noGrp="1"/>
          </p:cNvSpPr>
          <p:nvPr>
            <p:ph type="ftr" sz="quarter" idx="11"/>
          </p:nvPr>
        </p:nvSpPr>
        <p:spPr>
          <a:xfrm>
            <a:off x="457200" y="6492875"/>
            <a:ext cx="3429000" cy="284163"/>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Arial" charset="0"/>
                <a:ea typeface="ＭＳ Ｐゴシック" charset="0"/>
                <a:cs typeface="ＭＳ Ｐゴシック" charset="0"/>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fld id="{56FE429B-82AC-418E-BB18-531B7A1F96CD}" type="slidenum">
              <a:rPr lang="en-US"/>
              <a:pPr/>
              <a:t>‹#›</a:t>
            </a:fld>
            <a:endParaRPr lang="en-US">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8" name="Title 7"/>
          <p:cNvSpPr>
            <a:spLocks noGrp="1"/>
          </p:cNvSpPr>
          <p:nvPr>
            <p:ph type="title"/>
          </p:nvPr>
        </p:nvSpPr>
        <p:spPr/>
        <p:txBody>
          <a:bodyPr/>
          <a:lstStyle/>
          <a:p>
            <a:r>
              <a:rPr lang="en-CA" smtClean="0"/>
              <a:t>Click to edit Master title style</a:t>
            </a:r>
            <a:endParaRPr lang="en-US"/>
          </a:p>
        </p:txBody>
      </p:sp>
      <p:sp>
        <p:nvSpPr>
          <p:cNvPr id="5" name="Date Placeholder 4"/>
          <p:cNvSpPr>
            <a:spLocks noGrp="1"/>
          </p:cNvSpPr>
          <p:nvPr>
            <p:ph type="dt" sz="half" idx="10"/>
          </p:nvPr>
        </p:nvSpPr>
        <p:spPr>
          <a:xfrm>
            <a:off x="457200" y="6172200"/>
            <a:ext cx="3429000" cy="3048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E620ED09-1A96-42BF-893B-AFB6C86815B8}" type="datetimeFigureOut">
              <a:rPr lang="en-US"/>
              <a:pPr/>
              <a:t>8/13/19</a:t>
            </a:fld>
            <a:endParaRPr lang="en-US"/>
          </a:p>
        </p:txBody>
      </p:sp>
      <p:sp>
        <p:nvSpPr>
          <p:cNvPr id="6" name="Footer Placeholder 5"/>
          <p:cNvSpPr>
            <a:spLocks noGrp="1"/>
          </p:cNvSpPr>
          <p:nvPr>
            <p:ph type="ftr" sz="quarter" idx="11"/>
          </p:nvPr>
        </p:nvSpPr>
        <p:spPr>
          <a:xfrm>
            <a:off x="457200" y="6492875"/>
            <a:ext cx="3429000" cy="284163"/>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Arial"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B08CE126-392D-422F-93A0-E900E259A8A1}" type="slidenum">
              <a:rPr lang="en-US"/>
              <a:pPr/>
              <a:t>‹#›</a:t>
            </a:fld>
            <a:endParaRPr lang="en-US">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6" name="Rectangle 5"/>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CA" noProof="0" smtClean="0"/>
              <a:t>Drag picture to placeholder or click icon to add</a:t>
            </a:r>
            <a:endParaRPr lang="en-US" noProof="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8" name="Title 7"/>
          <p:cNvSpPr>
            <a:spLocks noGrp="1"/>
          </p:cNvSpPr>
          <p:nvPr>
            <p:ph type="title"/>
          </p:nvPr>
        </p:nvSpPr>
        <p:spPr>
          <a:xfrm>
            <a:off x="457200" y="4953000"/>
            <a:ext cx="8153400" cy="762000"/>
          </a:xfrm>
        </p:spPr>
        <p:txBody>
          <a:bodyPr anchor="t"/>
          <a:lstStyle>
            <a:lvl1pPr>
              <a:defRPr sz="3200"/>
            </a:lvl1pPr>
          </a:lstStyle>
          <a:p>
            <a:r>
              <a:rPr lang="en-CA" smtClean="0"/>
              <a:t>Click to edit Master title style</a:t>
            </a:r>
            <a:endParaRPr lang="en-US" dirty="0"/>
          </a:p>
        </p:txBody>
      </p:sp>
      <p:sp>
        <p:nvSpPr>
          <p:cNvPr id="7" name="Date Placeholder 4"/>
          <p:cNvSpPr>
            <a:spLocks noGrp="1"/>
          </p:cNvSpPr>
          <p:nvPr>
            <p:ph type="dt" sz="half" idx="10"/>
          </p:nvPr>
        </p:nvSpPr>
        <p:spPr>
          <a:xfrm>
            <a:off x="457200" y="6172200"/>
            <a:ext cx="3429000" cy="3048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3192FC3C-1284-4943-A3DC-6686AC44B36D}" type="datetimeFigureOut">
              <a:rPr lang="en-US"/>
              <a:pPr/>
              <a:t>8/13/19</a:t>
            </a:fld>
            <a:endParaRPr lang="en-US"/>
          </a:p>
        </p:txBody>
      </p:sp>
      <p:sp>
        <p:nvSpPr>
          <p:cNvPr id="9" name="Footer Placeholder 5"/>
          <p:cNvSpPr>
            <a:spLocks noGrp="1"/>
          </p:cNvSpPr>
          <p:nvPr>
            <p:ph type="ftr" sz="quarter" idx="11"/>
          </p:nvPr>
        </p:nvSpPr>
        <p:spPr>
          <a:xfrm>
            <a:off x="457200" y="6492875"/>
            <a:ext cx="3429000" cy="284163"/>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Arial" charset="0"/>
                <a:ea typeface="ＭＳ Ｐゴシック" charset="0"/>
                <a:cs typeface="ＭＳ Ｐゴシック" charset="0"/>
              </a:defRPr>
            </a:lvl1pPr>
          </a:lstStyle>
          <a:p>
            <a:pPr>
              <a:defRPr/>
            </a:pPr>
            <a:endParaRPr lang="en-US"/>
          </a:p>
        </p:txBody>
      </p:sp>
      <p:sp>
        <p:nvSpPr>
          <p:cNvPr id="10" name="Slide Number Placeholder 6"/>
          <p:cNvSpPr>
            <a:spLocks noGrp="1"/>
          </p:cNvSpPr>
          <p:nvPr>
            <p:ph type="sldNum" sz="quarter" idx="12"/>
          </p:nvPr>
        </p:nvSpPr>
        <p:spPr/>
        <p:txBody>
          <a:bodyPr/>
          <a:lstStyle>
            <a:lvl1pPr>
              <a:defRPr>
                <a:solidFill>
                  <a:schemeClr val="tx1"/>
                </a:solidFill>
              </a:defRPr>
            </a:lvl1pPr>
          </a:lstStyle>
          <a:p>
            <a:fld id="{B6808780-B3F3-427D-A2D5-49C3A62573A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5791200" cy="1371600"/>
          </a:xfrm>
          <a:prstGeom prst="rect">
            <a:avLst/>
          </a:prstGeom>
        </p:spPr>
        <p:txBody>
          <a:bodyPr vert="horz" wrap="square" lIns="91440" tIns="45720" rIns="91440" bIns="45720" numCol="1" anchor="b" anchorCtr="0" compatLnSpc="1">
            <a:prstTxWarp prst="textNoShape">
              <a:avLst/>
            </a:prstTxWarp>
            <a:normAutofit/>
          </a:bodyPr>
          <a:lstStyle/>
          <a:p>
            <a:pPr lvl="0"/>
            <a:r>
              <a:rPr lang="en-CA"/>
              <a:t>Click to edit Master title style</a:t>
            </a:r>
            <a:endParaRPr lang="en-US"/>
          </a:p>
        </p:txBody>
      </p:sp>
      <p:sp>
        <p:nvSpPr>
          <p:cNvPr id="1027" name="Text Placeholder 2"/>
          <p:cNvSpPr>
            <a:spLocks noGrp="1"/>
          </p:cNvSpPr>
          <p:nvPr>
            <p:ph type="body" idx="1"/>
          </p:nvPr>
        </p:nvSpPr>
        <p:spPr bwMode="auto">
          <a:xfrm>
            <a:off x="457200" y="1752600"/>
            <a:ext cx="76200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smtClean="0"/>
          </a:p>
        </p:txBody>
      </p:sp>
      <p:sp>
        <p:nvSpPr>
          <p:cNvPr id="6" name="Slide Number Placeholder 5"/>
          <p:cNvSpPr>
            <a:spLocks noGrp="1"/>
          </p:cNvSpPr>
          <p:nvPr>
            <p:ph type="sldNum" sz="quarter" idx="4"/>
          </p:nvPr>
        </p:nvSpPr>
        <p:spPr>
          <a:xfrm rot="16200000">
            <a:off x="8227219" y="5885656"/>
            <a:ext cx="1316038"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2400" b="1">
                <a:solidFill>
                  <a:schemeClr val="tx2"/>
                </a:solidFill>
              </a:defRPr>
            </a:lvl1pPr>
          </a:lstStyle>
          <a:p>
            <a:fld id="{D7063F82-9CBE-497D-9770-DEE355D8DE20}" type="slidenum">
              <a:rPr lang="en-US"/>
              <a:pPr/>
              <a:t>‹#›</a:t>
            </a:fld>
            <a:endParaRPr lang="en-US"/>
          </a:p>
        </p:txBody>
      </p:sp>
      <p:sp>
        <p:nvSpPr>
          <p:cNvPr id="7" name="Rectangle 6"/>
          <p:cNvSpPr/>
          <p:nvPr/>
        </p:nvSpPr>
        <p:spPr>
          <a:xfrm>
            <a:off x="9001125" y="0"/>
            <a:ext cx="142875"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8" name="Rectangle 7"/>
          <p:cNvSpPr/>
          <p:nvPr/>
        </p:nvSpPr>
        <p:spPr>
          <a:xfrm>
            <a:off x="9001125" y="1371600"/>
            <a:ext cx="142875"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Tree>
  </p:cSld>
  <p:clrMap bg1="lt1" tx1="dk1" bg2="lt2" tx2="dk2" accent1="accent1" accent2="accent2" accent3="accent3" accent4="accent4" accent5="accent5" accent6="accent6" hlink="hlink" folHlink="folHlink"/>
  <p:sldLayoutIdLst>
    <p:sldLayoutId id="2147484026" r:id="rId1"/>
    <p:sldLayoutId id="2147484027" r:id="rId2"/>
    <p:sldLayoutId id="2147484023" r:id="rId3"/>
    <p:sldLayoutId id="2147484028" r:id="rId4"/>
    <p:sldLayoutId id="2147484029" r:id="rId5"/>
    <p:sldLayoutId id="2147484030" r:id="rId6"/>
    <p:sldLayoutId id="2147484031" r:id="rId7"/>
    <p:sldLayoutId id="2147484032" r:id="rId8"/>
    <p:sldLayoutId id="2147484033" r:id="rId9"/>
    <p:sldLayoutId id="2147484034" r:id="rId10"/>
    <p:sldLayoutId id="2147484035" r:id="rId11"/>
    <p:sldLayoutId id="2147484024" r:id="rId12"/>
    <p:sldLayoutId id="2147484025" r:id="rId13"/>
  </p:sldLayoutIdLst>
  <p:txStyles>
    <p:titleStyle>
      <a:lvl1pPr algn="l" rtl="0" eaLnBrk="0" fontAlgn="base" hangingPunct="0">
        <a:spcBef>
          <a:spcPct val="0"/>
        </a:spcBef>
        <a:spcAft>
          <a:spcPct val="0"/>
        </a:spcAft>
        <a:defRPr sz="3600" kern="1200" cap="all" spc="-6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3600">
          <a:solidFill>
            <a:schemeClr val="tx2"/>
          </a:solidFill>
          <a:latin typeface="Arial Black" charset="0"/>
          <a:ea typeface="ＭＳ Ｐゴシック" charset="0"/>
          <a:cs typeface="ＭＳ Ｐゴシック" charset="0"/>
        </a:defRPr>
      </a:lvl2pPr>
      <a:lvl3pPr algn="l" rtl="0" eaLnBrk="0" fontAlgn="base" hangingPunct="0">
        <a:spcBef>
          <a:spcPct val="0"/>
        </a:spcBef>
        <a:spcAft>
          <a:spcPct val="0"/>
        </a:spcAft>
        <a:defRPr sz="3600">
          <a:solidFill>
            <a:schemeClr val="tx2"/>
          </a:solidFill>
          <a:latin typeface="Arial Black" charset="0"/>
          <a:ea typeface="ＭＳ Ｐゴシック" charset="0"/>
          <a:cs typeface="ＭＳ Ｐゴシック" charset="0"/>
        </a:defRPr>
      </a:lvl3pPr>
      <a:lvl4pPr algn="l" rtl="0" eaLnBrk="0" fontAlgn="base" hangingPunct="0">
        <a:spcBef>
          <a:spcPct val="0"/>
        </a:spcBef>
        <a:spcAft>
          <a:spcPct val="0"/>
        </a:spcAft>
        <a:defRPr sz="3600">
          <a:solidFill>
            <a:schemeClr val="tx2"/>
          </a:solidFill>
          <a:latin typeface="Arial Black" charset="0"/>
          <a:ea typeface="ＭＳ Ｐゴシック" charset="0"/>
          <a:cs typeface="ＭＳ Ｐゴシック" charset="0"/>
        </a:defRPr>
      </a:lvl4pPr>
      <a:lvl5pPr algn="l" rtl="0" eaLnBrk="0" fontAlgn="base" hangingPunct="0">
        <a:spcBef>
          <a:spcPct val="0"/>
        </a:spcBef>
        <a:spcAft>
          <a:spcPct val="0"/>
        </a:spcAft>
        <a:defRPr sz="3600">
          <a:solidFill>
            <a:schemeClr val="tx2"/>
          </a:solidFill>
          <a:latin typeface="Arial Black" charset="0"/>
          <a:ea typeface="ＭＳ Ｐゴシック" charset="0"/>
          <a:cs typeface="ＭＳ Ｐゴシック" charset="0"/>
        </a:defRPr>
      </a:lvl5pPr>
      <a:lvl6pPr marL="4572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6pPr>
      <a:lvl7pPr marL="9144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7pPr>
      <a:lvl8pPr marL="13716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8pPr>
      <a:lvl9pPr marL="18288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9pPr>
    </p:titleStyle>
    <p:bodyStyle>
      <a:lvl1pPr marL="342900" indent="-342900" algn="l" rtl="0" eaLnBrk="0" fontAlgn="base" hangingPunct="0">
        <a:spcBef>
          <a:spcPct val="20000"/>
        </a:spcBef>
        <a:spcAft>
          <a:spcPts val="600"/>
        </a:spcAft>
        <a:buFont typeface="Arial" pitchFamily="34" charset="0"/>
        <a:defRPr sz="2000" b="1" kern="1200">
          <a:solidFill>
            <a:schemeClr val="tx1"/>
          </a:solidFill>
          <a:latin typeface="+mn-lt"/>
          <a:ea typeface="ＭＳ Ｐゴシック" charset="0"/>
          <a:cs typeface="ＭＳ Ｐゴシック" charset="0"/>
        </a:defRPr>
      </a:lvl1pPr>
      <a:lvl2pPr marL="457200" indent="-182563" algn="l" rtl="0" eaLnBrk="0" fontAlgn="base" hangingPunct="0">
        <a:spcBef>
          <a:spcPct val="20000"/>
        </a:spcBef>
        <a:spcAft>
          <a:spcPct val="0"/>
        </a:spcAft>
        <a:buClr>
          <a:schemeClr val="tx2"/>
        </a:buClr>
        <a:buFont typeface="Arial" pitchFamily="34" charset="0"/>
        <a:buChar char="•"/>
        <a:defRPr sz="20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Clr>
          <a:schemeClr val="tx2"/>
        </a:buClr>
        <a:buFont typeface="Arial" pitchFamily="34" charset="0"/>
        <a:buChar char="•"/>
        <a:defRPr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Clr>
          <a:schemeClr val="tx2"/>
        </a:buClr>
        <a:buFont typeface="Arial" pitchFamily="34" charset="0"/>
        <a:buChar char="•"/>
        <a:defRPr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Clr>
          <a:schemeClr val="tx2"/>
        </a:buClr>
        <a:buFont typeface="Arial" pitchFamily="34" charset="0"/>
        <a:buChar char="•"/>
        <a:defRPr kern="1200">
          <a:solidFill>
            <a:schemeClr val="tx1"/>
          </a:solidFill>
          <a:latin typeface="+mn-lt"/>
          <a:ea typeface="ＭＳ Ｐゴシック" charset="0"/>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who.int/tb/publications/ltbi_document_page/en/"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treatmentactiongroup.org/content/activists-guide-rifapentine-treatment-tb-infection" TargetMode="External"/><Relationship Id="rId3"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ctrTitle"/>
          </p:nvPr>
        </p:nvSpPr>
        <p:spPr>
          <a:xfrm>
            <a:off x="228600" y="1981200"/>
            <a:ext cx="8153400" cy="1600200"/>
          </a:xfrm>
          <a:extLst/>
        </p:spPr>
        <p:txBody>
          <a:bodyPr rtlCol="0"/>
          <a:lstStyle/>
          <a:p>
            <a:pPr eaLnBrk="1" fontAlgn="auto" hangingPunct="1">
              <a:spcAft>
                <a:spcPts val="0"/>
              </a:spcAft>
              <a:defRPr/>
            </a:pPr>
            <a:r>
              <a:rPr lang="en-US" sz="5500" dirty="0" smtClean="0">
                <a:solidFill>
                  <a:srgbClr val="D1282E"/>
                </a:solidFill>
                <a:ea typeface="+mj-ea"/>
                <a:cs typeface="+mj-cs"/>
              </a:rPr>
              <a:t>Tuberculosis prevention</a:t>
            </a:r>
            <a:endParaRPr lang="en-US" sz="5500" dirty="0">
              <a:solidFill>
                <a:srgbClr val="D1282E"/>
              </a:solidFill>
              <a:ea typeface="+mj-ea"/>
              <a:cs typeface="+mj-cs"/>
            </a:endParaRPr>
          </a:p>
        </p:txBody>
      </p:sp>
      <p:sp>
        <p:nvSpPr>
          <p:cNvPr id="17411" name="Rectangle 3"/>
          <p:cNvSpPr>
            <a:spLocks noGrp="1" noChangeArrowheads="1"/>
          </p:cNvSpPr>
          <p:nvPr>
            <p:ph type="subTitle" idx="1"/>
          </p:nvPr>
        </p:nvSpPr>
        <p:spPr>
          <a:xfrm>
            <a:off x="228600" y="3962400"/>
            <a:ext cx="5943600" cy="1752600"/>
          </a:xfrm>
        </p:spPr>
        <p:txBody>
          <a:bodyPr rtlCol="0">
            <a:normAutofit/>
          </a:bodyPr>
          <a:lstStyle/>
          <a:p>
            <a:pPr eaLnBrk="1" fontAlgn="auto" hangingPunct="1">
              <a:spcBef>
                <a:spcPct val="10000"/>
              </a:spcBef>
              <a:defRPr/>
            </a:pPr>
            <a:r>
              <a:rPr lang="en-US" dirty="0">
                <a:solidFill>
                  <a:schemeClr val="tx1"/>
                </a:solidFill>
                <a:ea typeface="+mn-ea"/>
                <a:cs typeface="Arial Black"/>
              </a:rPr>
              <a:t>Treatment Action Group</a:t>
            </a:r>
          </a:p>
          <a:p>
            <a:pPr eaLnBrk="1" fontAlgn="auto" hangingPunct="1">
              <a:spcBef>
                <a:spcPct val="10000"/>
              </a:spcBef>
              <a:defRPr/>
            </a:pPr>
            <a:r>
              <a:rPr lang="en-US" dirty="0">
                <a:solidFill>
                  <a:schemeClr val="tx1"/>
                </a:solidFill>
                <a:ea typeface="+mn-ea"/>
                <a:cs typeface="Arial Black"/>
              </a:rPr>
              <a:t>TB/HIV Advocacy </a:t>
            </a:r>
            <a:r>
              <a:rPr lang="en-US" dirty="0" smtClean="0">
                <a:solidFill>
                  <a:schemeClr val="tx1"/>
                </a:solidFill>
                <a:ea typeface="+mn-ea"/>
                <a:cs typeface="Arial Black"/>
              </a:rPr>
              <a:t>Toolkit</a:t>
            </a:r>
          </a:p>
          <a:p>
            <a:pPr eaLnBrk="1" fontAlgn="auto" hangingPunct="1">
              <a:spcBef>
                <a:spcPct val="10000"/>
              </a:spcBef>
              <a:defRPr/>
            </a:pPr>
            <a:r>
              <a:rPr lang="en-US" dirty="0" smtClean="0">
                <a:solidFill>
                  <a:schemeClr val="tx1"/>
                </a:solidFill>
                <a:ea typeface="+mn-ea"/>
                <a:cs typeface="Arial Black"/>
              </a:rPr>
              <a:t>July 2019</a:t>
            </a:r>
            <a:endParaRPr lang="en-US" dirty="0">
              <a:solidFill>
                <a:schemeClr val="tx1"/>
              </a:solidFill>
              <a:ea typeface="+mn-ea"/>
              <a:cs typeface="Arial Black"/>
            </a:endParaRPr>
          </a:p>
        </p:txBody>
      </p:sp>
      <p:pic>
        <p:nvPicPr>
          <p:cNvPr id="16387" name="Picture 2" descr="tag_logo_300x300.jpg"/>
          <p:cNvPicPr>
            <a:picLocks noChangeAspect="1"/>
          </p:cNvPicPr>
          <p:nvPr/>
        </p:nvPicPr>
        <p:blipFill>
          <a:blip r:embed="rId3" cstate="print"/>
          <a:srcRect/>
          <a:stretch>
            <a:fillRect/>
          </a:stretch>
        </p:blipFill>
        <p:spPr bwMode="auto">
          <a:xfrm>
            <a:off x="6477000" y="0"/>
            <a:ext cx="2362200" cy="2362200"/>
          </a:xfrm>
          <a:prstGeom prst="rect">
            <a:avLst/>
          </a:prstGeom>
          <a:noFill/>
          <a:ln w="9525">
            <a:noFill/>
            <a:miter lim="800000"/>
            <a:headEnd/>
            <a:tailEnd/>
          </a:ln>
        </p:spPr>
      </p:pic>
      <p:sp>
        <p:nvSpPr>
          <p:cNvPr id="6" name="TextBox 2"/>
          <p:cNvSpPr txBox="1">
            <a:spLocks noChangeArrowheads="1"/>
          </p:cNvSpPr>
          <p:nvPr/>
        </p:nvSpPr>
        <p:spPr bwMode="auto">
          <a:xfrm>
            <a:off x="4038600" y="6477000"/>
            <a:ext cx="51054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r>
              <a:rPr lang="en-US" sz="1200" dirty="0"/>
              <a:t>With thanks to Adam </a:t>
            </a:r>
            <a:r>
              <a:rPr lang="en-US" sz="1200" dirty="0" smtClean="0"/>
              <a:t>Almeida, </a:t>
            </a:r>
            <a:r>
              <a:rPr lang="en-US" sz="1200" dirty="0" err="1" smtClean="0"/>
              <a:t>Andolyn</a:t>
            </a:r>
            <a:r>
              <a:rPr lang="en-US" sz="1200" dirty="0" smtClean="0"/>
              <a:t> Medina, and Dr. Jennifer </a:t>
            </a:r>
            <a:r>
              <a:rPr lang="en-US" sz="1200" dirty="0" err="1" smtClean="0"/>
              <a:t>Furin</a:t>
            </a:r>
            <a:endParaRPr lang="en-US" sz="1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4294967295"/>
          </p:nvPr>
        </p:nvSpPr>
        <p:spPr bwMode="auto">
          <a:xfrm>
            <a:off x="6096000" y="5715000"/>
            <a:ext cx="2590800" cy="365125"/>
          </a:xfrm>
          <a:prstGeom prst="rect">
            <a:avLst/>
          </a:prstGeom>
          <a:noFill/>
          <a:ln>
            <a:miter lim="800000"/>
            <a:headEnd/>
            <a:tailEnd/>
          </a:ln>
        </p:spPr>
        <p:txBody>
          <a:bodyPr/>
          <a:lstStyle/>
          <a:p>
            <a:pPr algn="r" eaLnBrk="1" hangingPunct="1"/>
            <a:r>
              <a:rPr lang="en-US" sz="1200" dirty="0"/>
              <a:t>Courtesy of </a:t>
            </a:r>
            <a:r>
              <a:rPr lang="en-US" sz="1200" dirty="0" err="1"/>
              <a:t>Aeras</a:t>
            </a:r>
            <a:r>
              <a:rPr lang="en-US" sz="1200" dirty="0"/>
              <a:t> Global TB Vaccine Foundation</a:t>
            </a:r>
          </a:p>
        </p:txBody>
      </p:sp>
      <p:sp>
        <p:nvSpPr>
          <p:cNvPr id="33794" name="AutoShape 3"/>
          <p:cNvSpPr>
            <a:spLocks noChangeArrowheads="1"/>
          </p:cNvSpPr>
          <p:nvPr/>
        </p:nvSpPr>
        <p:spPr bwMode="auto">
          <a:xfrm>
            <a:off x="1066800" y="2225675"/>
            <a:ext cx="1676400" cy="1143000"/>
          </a:xfrm>
          <a:prstGeom prst="chevron">
            <a:avLst>
              <a:gd name="adj" fmla="val 36667"/>
            </a:avLst>
          </a:prstGeom>
          <a:noFill/>
          <a:ln w="9525">
            <a:noFill/>
            <a:miter lim="800000"/>
            <a:headEnd/>
            <a:tailEnd/>
          </a:ln>
        </p:spPr>
        <p:txBody>
          <a:bodyPr wrap="none" lIns="0" tIns="0" rIns="0" bIns="0" anchor="ctr">
            <a:spAutoFit/>
          </a:bodyPr>
          <a:lstStyle/>
          <a:p>
            <a:pPr eaLnBrk="1" hangingPunct="1"/>
            <a:endParaRPr lang="en-US" sz="1800"/>
          </a:p>
        </p:txBody>
      </p:sp>
      <p:sp>
        <p:nvSpPr>
          <p:cNvPr id="33795" name="AutoShape 4"/>
          <p:cNvSpPr>
            <a:spLocks noChangeArrowheads="1"/>
          </p:cNvSpPr>
          <p:nvPr/>
        </p:nvSpPr>
        <p:spPr bwMode="auto">
          <a:xfrm>
            <a:off x="990600" y="2530475"/>
            <a:ext cx="1143000" cy="914400"/>
          </a:xfrm>
          <a:prstGeom prst="chevron">
            <a:avLst>
              <a:gd name="adj" fmla="val 31250"/>
            </a:avLst>
          </a:prstGeom>
          <a:noFill/>
          <a:ln w="9525">
            <a:noFill/>
            <a:miter lim="800000"/>
            <a:headEnd/>
            <a:tailEnd/>
          </a:ln>
        </p:spPr>
        <p:txBody>
          <a:bodyPr wrap="none" lIns="0" tIns="0" rIns="0" bIns="0" anchor="ctr">
            <a:spAutoFit/>
          </a:bodyPr>
          <a:lstStyle/>
          <a:p>
            <a:pPr eaLnBrk="1" hangingPunct="1"/>
            <a:endParaRPr lang="en-US" sz="1800"/>
          </a:p>
        </p:txBody>
      </p:sp>
      <p:sp>
        <p:nvSpPr>
          <p:cNvPr id="33796" name="AutoShape 5"/>
          <p:cNvSpPr>
            <a:spLocks noChangeArrowheads="1"/>
          </p:cNvSpPr>
          <p:nvPr/>
        </p:nvSpPr>
        <p:spPr bwMode="auto">
          <a:xfrm>
            <a:off x="762000" y="2606675"/>
            <a:ext cx="1600200" cy="990600"/>
          </a:xfrm>
          <a:prstGeom prst="chevron">
            <a:avLst>
              <a:gd name="adj" fmla="val 40385"/>
            </a:avLst>
          </a:prstGeom>
          <a:noFill/>
          <a:ln w="9525">
            <a:noFill/>
            <a:miter lim="800000"/>
            <a:headEnd/>
            <a:tailEnd/>
          </a:ln>
        </p:spPr>
        <p:txBody>
          <a:bodyPr lIns="0" tIns="0" rIns="0" bIns="0" anchor="ctr">
            <a:spAutoFit/>
          </a:bodyPr>
          <a:lstStyle/>
          <a:p>
            <a:pPr eaLnBrk="1" hangingPunct="1"/>
            <a:endParaRPr lang="en-US" sz="1800"/>
          </a:p>
        </p:txBody>
      </p:sp>
      <p:sp>
        <p:nvSpPr>
          <p:cNvPr id="33797" name="Rectangle 6"/>
          <p:cNvSpPr>
            <a:spLocks noChangeArrowheads="1"/>
          </p:cNvSpPr>
          <p:nvPr/>
        </p:nvSpPr>
        <p:spPr bwMode="auto">
          <a:xfrm>
            <a:off x="0" y="1281113"/>
            <a:ext cx="9144000" cy="0"/>
          </a:xfrm>
          <a:prstGeom prst="rect">
            <a:avLst/>
          </a:prstGeom>
          <a:noFill/>
          <a:ln w="9525">
            <a:noFill/>
            <a:miter lim="800000"/>
            <a:headEnd/>
            <a:tailEnd/>
          </a:ln>
        </p:spPr>
        <p:txBody>
          <a:bodyPr wrap="none" lIns="0" tIns="0" rIns="0" bIns="0" anchor="ctr">
            <a:spAutoFit/>
          </a:bodyPr>
          <a:lstStyle/>
          <a:p>
            <a:pPr eaLnBrk="1" hangingPunct="1"/>
            <a:endParaRPr lang="en-US" sz="1800"/>
          </a:p>
        </p:txBody>
      </p:sp>
      <p:sp>
        <p:nvSpPr>
          <p:cNvPr id="33798" name="Rectangle 7"/>
          <p:cNvSpPr>
            <a:spLocks noChangeArrowheads="1"/>
          </p:cNvSpPr>
          <p:nvPr/>
        </p:nvSpPr>
        <p:spPr bwMode="auto">
          <a:xfrm>
            <a:off x="2133600" y="838200"/>
            <a:ext cx="0" cy="1095375"/>
          </a:xfrm>
          <a:prstGeom prst="rect">
            <a:avLst/>
          </a:prstGeom>
          <a:noFill/>
          <a:ln w="9525">
            <a:noFill/>
            <a:miter lim="800000"/>
            <a:headEnd/>
            <a:tailEnd/>
          </a:ln>
        </p:spPr>
        <p:txBody>
          <a:bodyPr wrap="none" lIns="0" tIns="0" rIns="0" bIns="0" anchor="ctr">
            <a:spAutoFit/>
          </a:bodyPr>
          <a:lstStyle/>
          <a:p>
            <a:pPr eaLnBrk="1" hangingPunct="1"/>
            <a:endParaRPr lang="en-US" sz="2400" b="1">
              <a:latin typeface="Times New Roman" pitchFamily="18" charset="0"/>
            </a:endParaRPr>
          </a:p>
          <a:p>
            <a:endParaRPr lang="en-US" sz="2400" b="1">
              <a:latin typeface="Times New Roman" pitchFamily="18" charset="0"/>
            </a:endParaRPr>
          </a:p>
          <a:p>
            <a:endParaRPr lang="en-US" sz="2400">
              <a:latin typeface="Times New Roman" pitchFamily="18" charset="0"/>
            </a:endParaRPr>
          </a:p>
        </p:txBody>
      </p:sp>
      <p:sp>
        <p:nvSpPr>
          <p:cNvPr id="33799" name="Rectangle 8"/>
          <p:cNvSpPr>
            <a:spLocks noChangeArrowheads="1"/>
          </p:cNvSpPr>
          <p:nvPr/>
        </p:nvSpPr>
        <p:spPr bwMode="auto">
          <a:xfrm>
            <a:off x="0" y="-1485900"/>
            <a:ext cx="9144000" cy="0"/>
          </a:xfrm>
          <a:prstGeom prst="rect">
            <a:avLst/>
          </a:prstGeom>
          <a:noFill/>
          <a:ln w="9525">
            <a:noFill/>
            <a:miter lim="800000"/>
            <a:headEnd/>
            <a:tailEnd/>
          </a:ln>
        </p:spPr>
        <p:txBody>
          <a:bodyPr wrap="none" lIns="0" tIns="0" rIns="0" bIns="0" anchor="ctr">
            <a:spAutoFit/>
          </a:bodyPr>
          <a:lstStyle/>
          <a:p>
            <a:pPr eaLnBrk="1" hangingPunct="1"/>
            <a:endParaRPr lang="en-US" sz="1800"/>
          </a:p>
        </p:txBody>
      </p:sp>
      <p:sp>
        <p:nvSpPr>
          <p:cNvPr id="33800" name="Rectangle 9"/>
          <p:cNvSpPr>
            <a:spLocks noChangeArrowheads="1"/>
          </p:cNvSpPr>
          <p:nvPr/>
        </p:nvSpPr>
        <p:spPr bwMode="auto">
          <a:xfrm>
            <a:off x="2514600" y="1752600"/>
            <a:ext cx="2819400" cy="228600"/>
          </a:xfrm>
          <a:prstGeom prst="rect">
            <a:avLst/>
          </a:prstGeom>
          <a:noFill/>
          <a:ln w="9525">
            <a:solidFill>
              <a:srgbClr val="000000"/>
            </a:solidFill>
            <a:miter lim="800000"/>
            <a:headEnd/>
            <a:tailEnd/>
          </a:ln>
        </p:spPr>
        <p:txBody>
          <a:bodyPr/>
          <a:lstStyle/>
          <a:p>
            <a:pPr algn="ctr" eaLnBrk="1" hangingPunct="1"/>
            <a:r>
              <a:rPr lang="en-US" sz="700" b="1">
                <a:solidFill>
                  <a:schemeClr val="tx2"/>
                </a:solidFill>
              </a:rPr>
              <a:t>Field Site Preparation </a:t>
            </a:r>
            <a:r>
              <a:rPr lang="en-US" sz="700">
                <a:solidFill>
                  <a:schemeClr val="tx2"/>
                </a:solidFill>
              </a:rPr>
              <a:t>($2-4 million per year, per site)</a:t>
            </a:r>
          </a:p>
        </p:txBody>
      </p:sp>
      <p:sp>
        <p:nvSpPr>
          <p:cNvPr id="33801" name="Rectangle 10"/>
          <p:cNvSpPr>
            <a:spLocks noChangeArrowheads="1"/>
          </p:cNvSpPr>
          <p:nvPr/>
        </p:nvSpPr>
        <p:spPr bwMode="auto">
          <a:xfrm>
            <a:off x="2171700" y="3160713"/>
            <a:ext cx="800100" cy="227012"/>
          </a:xfrm>
          <a:prstGeom prst="rect">
            <a:avLst/>
          </a:prstGeom>
          <a:solidFill>
            <a:srgbClr val="FFCC99"/>
          </a:solidFill>
          <a:ln w="9525">
            <a:solidFill>
              <a:srgbClr val="000000"/>
            </a:solidFill>
            <a:miter lim="800000"/>
            <a:headEnd/>
            <a:tailEnd/>
          </a:ln>
        </p:spPr>
        <p:txBody>
          <a:bodyPr/>
          <a:lstStyle/>
          <a:p>
            <a:pPr eaLnBrk="1" hangingPunct="1"/>
            <a:endParaRPr lang="en-US" sz="1800"/>
          </a:p>
        </p:txBody>
      </p:sp>
      <p:sp>
        <p:nvSpPr>
          <p:cNvPr id="33802" name="Rectangle 11"/>
          <p:cNvSpPr>
            <a:spLocks noChangeArrowheads="1"/>
          </p:cNvSpPr>
          <p:nvPr/>
        </p:nvSpPr>
        <p:spPr bwMode="auto">
          <a:xfrm>
            <a:off x="2971800" y="3154363"/>
            <a:ext cx="2409825" cy="274637"/>
          </a:xfrm>
          <a:prstGeom prst="rect">
            <a:avLst/>
          </a:prstGeom>
          <a:solidFill>
            <a:srgbClr val="FF9900"/>
          </a:solidFill>
          <a:ln w="3175">
            <a:solidFill>
              <a:srgbClr val="000000"/>
            </a:solidFill>
            <a:miter lim="800000"/>
            <a:headEnd/>
            <a:tailEnd/>
          </a:ln>
        </p:spPr>
        <p:txBody>
          <a:bodyPr/>
          <a:lstStyle/>
          <a:p>
            <a:pPr eaLnBrk="1" hangingPunct="1"/>
            <a:endParaRPr lang="en-US" sz="1800"/>
          </a:p>
        </p:txBody>
      </p:sp>
      <p:sp>
        <p:nvSpPr>
          <p:cNvPr id="33803" name="Rectangle 12"/>
          <p:cNvSpPr>
            <a:spLocks noChangeArrowheads="1"/>
          </p:cNvSpPr>
          <p:nvPr/>
        </p:nvSpPr>
        <p:spPr bwMode="auto">
          <a:xfrm>
            <a:off x="5372100" y="3160713"/>
            <a:ext cx="800100" cy="227012"/>
          </a:xfrm>
          <a:prstGeom prst="rect">
            <a:avLst/>
          </a:prstGeom>
          <a:solidFill>
            <a:srgbClr val="FF9900"/>
          </a:solidFill>
          <a:ln w="9525">
            <a:solidFill>
              <a:srgbClr val="000000"/>
            </a:solidFill>
            <a:miter lim="800000"/>
            <a:headEnd/>
            <a:tailEnd/>
          </a:ln>
        </p:spPr>
        <p:txBody>
          <a:bodyPr/>
          <a:lstStyle/>
          <a:p>
            <a:pPr algn="ctr" eaLnBrk="1" hangingPunct="1"/>
            <a:r>
              <a:rPr lang="en-US" sz="800" b="1">
                <a:solidFill>
                  <a:srgbClr val="000000"/>
                </a:solidFill>
              </a:rPr>
              <a:t>4 years</a:t>
            </a:r>
            <a:endParaRPr lang="en-US" sz="800">
              <a:solidFill>
                <a:srgbClr val="000000"/>
              </a:solidFill>
            </a:endParaRPr>
          </a:p>
        </p:txBody>
      </p:sp>
      <p:sp>
        <p:nvSpPr>
          <p:cNvPr id="33804" name="Rectangle 13"/>
          <p:cNvSpPr>
            <a:spLocks noChangeArrowheads="1"/>
          </p:cNvSpPr>
          <p:nvPr/>
        </p:nvSpPr>
        <p:spPr bwMode="auto">
          <a:xfrm>
            <a:off x="2171700" y="3387725"/>
            <a:ext cx="800100" cy="227013"/>
          </a:xfrm>
          <a:prstGeom prst="rect">
            <a:avLst/>
          </a:prstGeom>
          <a:solidFill>
            <a:srgbClr val="FFCC99"/>
          </a:solidFill>
          <a:ln w="9525">
            <a:solidFill>
              <a:srgbClr val="000000"/>
            </a:solidFill>
            <a:miter lim="800000"/>
            <a:headEnd/>
            <a:tailEnd/>
          </a:ln>
        </p:spPr>
        <p:txBody>
          <a:bodyPr/>
          <a:lstStyle/>
          <a:p>
            <a:pPr eaLnBrk="1" hangingPunct="1"/>
            <a:endParaRPr lang="en-US" sz="1800"/>
          </a:p>
        </p:txBody>
      </p:sp>
      <p:sp>
        <p:nvSpPr>
          <p:cNvPr id="33805" name="Rectangle 14"/>
          <p:cNvSpPr>
            <a:spLocks noChangeArrowheads="1"/>
          </p:cNvSpPr>
          <p:nvPr/>
        </p:nvSpPr>
        <p:spPr bwMode="auto">
          <a:xfrm>
            <a:off x="2971800" y="3387725"/>
            <a:ext cx="800100" cy="227013"/>
          </a:xfrm>
          <a:prstGeom prst="rect">
            <a:avLst/>
          </a:prstGeom>
          <a:solidFill>
            <a:srgbClr val="FF9900"/>
          </a:solidFill>
          <a:ln w="9525">
            <a:solidFill>
              <a:srgbClr val="000000"/>
            </a:solidFill>
            <a:miter lim="800000"/>
            <a:headEnd/>
            <a:tailEnd/>
          </a:ln>
        </p:spPr>
        <p:txBody>
          <a:bodyPr/>
          <a:lstStyle/>
          <a:p>
            <a:pPr eaLnBrk="1" hangingPunct="1"/>
            <a:endParaRPr lang="en-US" sz="1800"/>
          </a:p>
        </p:txBody>
      </p:sp>
      <p:sp>
        <p:nvSpPr>
          <p:cNvPr id="33806" name="Rectangle 15"/>
          <p:cNvSpPr>
            <a:spLocks noChangeArrowheads="1"/>
          </p:cNvSpPr>
          <p:nvPr/>
        </p:nvSpPr>
        <p:spPr bwMode="auto">
          <a:xfrm>
            <a:off x="3771900" y="3387725"/>
            <a:ext cx="800100" cy="227013"/>
          </a:xfrm>
          <a:prstGeom prst="rect">
            <a:avLst/>
          </a:prstGeom>
          <a:solidFill>
            <a:srgbClr val="FF9900"/>
          </a:solidFill>
          <a:ln w="9525">
            <a:solidFill>
              <a:srgbClr val="000000"/>
            </a:solidFill>
            <a:miter lim="800000"/>
            <a:headEnd/>
            <a:tailEnd/>
          </a:ln>
        </p:spPr>
        <p:txBody>
          <a:bodyPr/>
          <a:lstStyle/>
          <a:p>
            <a:pPr eaLnBrk="1" hangingPunct="1"/>
            <a:endParaRPr lang="en-US" sz="1800"/>
          </a:p>
        </p:txBody>
      </p:sp>
      <p:sp>
        <p:nvSpPr>
          <p:cNvPr id="33807" name="Rectangle 16"/>
          <p:cNvSpPr>
            <a:spLocks noChangeArrowheads="1"/>
          </p:cNvSpPr>
          <p:nvPr/>
        </p:nvSpPr>
        <p:spPr bwMode="auto">
          <a:xfrm>
            <a:off x="4572000" y="3387725"/>
            <a:ext cx="800100" cy="227013"/>
          </a:xfrm>
          <a:prstGeom prst="rect">
            <a:avLst/>
          </a:prstGeom>
          <a:solidFill>
            <a:srgbClr val="FF9900"/>
          </a:solidFill>
          <a:ln w="9525">
            <a:solidFill>
              <a:srgbClr val="000000"/>
            </a:solidFill>
            <a:miter lim="800000"/>
            <a:headEnd/>
            <a:tailEnd/>
          </a:ln>
        </p:spPr>
        <p:txBody>
          <a:bodyPr/>
          <a:lstStyle/>
          <a:p>
            <a:pPr eaLnBrk="1" hangingPunct="1"/>
            <a:endParaRPr lang="en-US" sz="1800"/>
          </a:p>
        </p:txBody>
      </p:sp>
      <p:sp>
        <p:nvSpPr>
          <p:cNvPr id="33808" name="Rectangle 17"/>
          <p:cNvSpPr>
            <a:spLocks noChangeArrowheads="1"/>
          </p:cNvSpPr>
          <p:nvPr/>
        </p:nvSpPr>
        <p:spPr bwMode="auto">
          <a:xfrm>
            <a:off x="5372100" y="3387725"/>
            <a:ext cx="800100" cy="227013"/>
          </a:xfrm>
          <a:prstGeom prst="rect">
            <a:avLst/>
          </a:prstGeom>
          <a:solidFill>
            <a:srgbClr val="FF9900"/>
          </a:solidFill>
          <a:ln w="9525">
            <a:solidFill>
              <a:srgbClr val="000000"/>
            </a:solidFill>
            <a:miter lim="800000"/>
            <a:headEnd/>
            <a:tailEnd/>
          </a:ln>
        </p:spPr>
        <p:txBody>
          <a:bodyPr/>
          <a:lstStyle/>
          <a:p>
            <a:pPr eaLnBrk="1" hangingPunct="1"/>
            <a:endParaRPr lang="en-US" sz="900" b="1">
              <a:solidFill>
                <a:schemeClr val="tx2"/>
              </a:solidFill>
            </a:endParaRPr>
          </a:p>
          <a:p>
            <a:endParaRPr lang="en-US" sz="2400">
              <a:latin typeface="Times New Roman" pitchFamily="18" charset="0"/>
            </a:endParaRPr>
          </a:p>
        </p:txBody>
      </p:sp>
      <p:sp>
        <p:nvSpPr>
          <p:cNvPr id="33809" name="Rectangle 18"/>
          <p:cNvSpPr>
            <a:spLocks noChangeArrowheads="1"/>
          </p:cNvSpPr>
          <p:nvPr/>
        </p:nvSpPr>
        <p:spPr bwMode="auto">
          <a:xfrm>
            <a:off x="0" y="-1485900"/>
            <a:ext cx="9144000" cy="0"/>
          </a:xfrm>
          <a:prstGeom prst="rect">
            <a:avLst/>
          </a:prstGeom>
          <a:noFill/>
          <a:ln w="9525">
            <a:noFill/>
            <a:miter lim="800000"/>
            <a:headEnd/>
            <a:tailEnd/>
          </a:ln>
        </p:spPr>
        <p:txBody>
          <a:bodyPr wrap="none" lIns="0" tIns="0" rIns="0" bIns="0" anchor="ctr">
            <a:spAutoFit/>
          </a:bodyPr>
          <a:lstStyle/>
          <a:p>
            <a:pPr eaLnBrk="1" hangingPunct="1"/>
            <a:endParaRPr lang="en-US" sz="1800"/>
          </a:p>
        </p:txBody>
      </p:sp>
      <p:sp>
        <p:nvSpPr>
          <p:cNvPr id="33810" name="Text Box 19"/>
          <p:cNvSpPr txBox="1">
            <a:spLocks noChangeArrowheads="1"/>
          </p:cNvSpPr>
          <p:nvPr/>
        </p:nvSpPr>
        <p:spPr bwMode="auto">
          <a:xfrm>
            <a:off x="457200" y="3914775"/>
            <a:ext cx="8077200" cy="1724025"/>
          </a:xfrm>
          <a:prstGeom prst="rect">
            <a:avLst/>
          </a:prstGeom>
          <a:noFill/>
          <a:ln w="9525">
            <a:noFill/>
            <a:miter lim="800000"/>
            <a:headEnd/>
            <a:tailEnd/>
          </a:ln>
        </p:spPr>
        <p:txBody>
          <a:bodyPr lIns="0" tIns="0" rIns="0" bIns="0">
            <a:spAutoFit/>
          </a:bodyPr>
          <a:lstStyle/>
          <a:p>
            <a:pPr marL="285750" indent="-285750" eaLnBrk="1" hangingPunct="1">
              <a:spcBef>
                <a:spcPct val="30000"/>
              </a:spcBef>
              <a:buClr>
                <a:schemeClr val="accent1"/>
              </a:buClr>
              <a:buFont typeface="Arial" pitchFamily="34" charset="0"/>
              <a:buChar char="•"/>
            </a:pPr>
            <a:r>
              <a:rPr lang="en-US" sz="2000"/>
              <a:t> Direct costs to develop </a:t>
            </a:r>
            <a:r>
              <a:rPr lang="en-US" sz="2000" u="sng">
                <a:solidFill>
                  <a:srgbClr val="000000"/>
                </a:solidFill>
              </a:rPr>
              <a:t>one TB vaccine candidate for one target</a:t>
            </a:r>
            <a:r>
              <a:rPr lang="en-US" sz="2000">
                <a:solidFill>
                  <a:schemeClr val="tx2"/>
                </a:solidFill>
              </a:rPr>
              <a:t/>
            </a:r>
            <a:br>
              <a:rPr lang="en-US" sz="2000">
                <a:solidFill>
                  <a:schemeClr val="tx2"/>
                </a:solidFill>
              </a:rPr>
            </a:br>
            <a:r>
              <a:rPr lang="en-US" sz="2000"/>
              <a:t>  population could be as much as </a:t>
            </a:r>
            <a:r>
              <a:rPr lang="en-US" sz="2000" u="sng">
                <a:solidFill>
                  <a:srgbClr val="000000"/>
                </a:solidFill>
              </a:rPr>
              <a:t>$315 million</a:t>
            </a:r>
          </a:p>
          <a:p>
            <a:pPr marL="285750" indent="-285750" eaLnBrk="1" hangingPunct="1">
              <a:spcBef>
                <a:spcPct val="30000"/>
              </a:spcBef>
              <a:buClr>
                <a:schemeClr val="accent1"/>
              </a:buClr>
              <a:buFont typeface="Arial" pitchFamily="34" charset="0"/>
              <a:buChar char="•"/>
            </a:pPr>
            <a:r>
              <a:rPr lang="en-US" sz="2000"/>
              <a:t> Phase III licensure trials are </a:t>
            </a:r>
            <a:r>
              <a:rPr lang="en-US" sz="2000" u="sng">
                <a:solidFill>
                  <a:srgbClr val="000000"/>
                </a:solidFill>
              </a:rPr>
              <a:t>complex and costly</a:t>
            </a:r>
          </a:p>
          <a:p>
            <a:pPr marL="800100" lvl="1" indent="-342900" eaLnBrk="1" hangingPunct="1">
              <a:spcBef>
                <a:spcPct val="30000"/>
              </a:spcBef>
              <a:buClr>
                <a:schemeClr val="accent1"/>
              </a:buClr>
              <a:buFont typeface="Arial" pitchFamily="34" charset="0"/>
              <a:buChar char="•"/>
            </a:pPr>
            <a:r>
              <a:rPr lang="en-US" sz="2000"/>
              <a:t> Infant trial — between $70 and $140 million</a:t>
            </a:r>
          </a:p>
          <a:p>
            <a:pPr marL="800100" lvl="1" indent="-342900" eaLnBrk="1" hangingPunct="1">
              <a:buClr>
                <a:schemeClr val="accent1"/>
              </a:buClr>
              <a:buFont typeface="Arial" pitchFamily="34" charset="0"/>
              <a:buChar char="•"/>
            </a:pPr>
            <a:r>
              <a:rPr lang="en-US" sz="2000"/>
              <a:t> Adolescent and adult trial — between $130 and $265 million</a:t>
            </a:r>
          </a:p>
        </p:txBody>
      </p:sp>
      <p:sp>
        <p:nvSpPr>
          <p:cNvPr id="33811" name="Text Box 20"/>
          <p:cNvSpPr txBox="1">
            <a:spLocks noChangeArrowheads="1"/>
          </p:cNvSpPr>
          <p:nvPr/>
        </p:nvSpPr>
        <p:spPr bwMode="auto">
          <a:xfrm>
            <a:off x="2209800" y="3216275"/>
            <a:ext cx="685800" cy="122238"/>
          </a:xfrm>
          <a:prstGeom prst="rect">
            <a:avLst/>
          </a:prstGeom>
          <a:solidFill>
            <a:srgbClr val="FFCC99"/>
          </a:solidFill>
          <a:ln w="9525">
            <a:noFill/>
            <a:miter lim="800000"/>
            <a:headEnd/>
            <a:tailEnd/>
          </a:ln>
        </p:spPr>
        <p:txBody>
          <a:bodyPr lIns="0" tIns="0" rIns="0" bIns="0">
            <a:spAutoFit/>
          </a:bodyPr>
          <a:lstStyle/>
          <a:p>
            <a:pPr algn="ctr" eaLnBrk="1" hangingPunct="1">
              <a:spcBef>
                <a:spcPct val="50000"/>
              </a:spcBef>
            </a:pPr>
            <a:r>
              <a:rPr lang="en-US" sz="800" b="1">
                <a:solidFill>
                  <a:srgbClr val="000000"/>
                </a:solidFill>
              </a:rPr>
              <a:t>1 - 2 years</a:t>
            </a:r>
          </a:p>
        </p:txBody>
      </p:sp>
      <p:sp>
        <p:nvSpPr>
          <p:cNvPr id="33812" name="Text Box 21"/>
          <p:cNvSpPr txBox="1">
            <a:spLocks noChangeArrowheads="1"/>
          </p:cNvSpPr>
          <p:nvPr/>
        </p:nvSpPr>
        <p:spPr bwMode="auto">
          <a:xfrm>
            <a:off x="3048000" y="3200400"/>
            <a:ext cx="2209800" cy="122238"/>
          </a:xfrm>
          <a:prstGeom prst="rect">
            <a:avLst/>
          </a:prstGeom>
          <a:solidFill>
            <a:srgbClr val="FF9900"/>
          </a:solidFill>
          <a:ln w="9525">
            <a:noFill/>
            <a:miter lim="800000"/>
            <a:headEnd/>
            <a:tailEnd/>
          </a:ln>
        </p:spPr>
        <p:txBody>
          <a:bodyPr lIns="0" tIns="0" rIns="0" bIns="0">
            <a:spAutoFit/>
          </a:bodyPr>
          <a:lstStyle/>
          <a:p>
            <a:pPr algn="ctr" eaLnBrk="1" hangingPunct="1">
              <a:spcBef>
                <a:spcPct val="50000"/>
              </a:spcBef>
            </a:pPr>
            <a:r>
              <a:rPr lang="en-US" sz="800" b="1">
                <a:solidFill>
                  <a:srgbClr val="000000"/>
                </a:solidFill>
              </a:rPr>
              <a:t>8 – 10 years</a:t>
            </a:r>
          </a:p>
        </p:txBody>
      </p:sp>
      <p:sp>
        <p:nvSpPr>
          <p:cNvPr id="33813" name="AutoShape 22"/>
          <p:cNvSpPr>
            <a:spLocks noChangeArrowheads="1"/>
          </p:cNvSpPr>
          <p:nvPr/>
        </p:nvSpPr>
        <p:spPr bwMode="auto">
          <a:xfrm>
            <a:off x="1371600" y="2225675"/>
            <a:ext cx="1028700" cy="914400"/>
          </a:xfrm>
          <a:prstGeom prst="chevron">
            <a:avLst>
              <a:gd name="adj" fmla="val 28125"/>
            </a:avLst>
          </a:prstGeom>
          <a:solidFill>
            <a:srgbClr val="CCFFFF"/>
          </a:solidFill>
          <a:ln w="9525">
            <a:solidFill>
              <a:srgbClr val="000000"/>
            </a:solidFill>
            <a:miter lim="800000"/>
            <a:headEnd/>
            <a:tailEnd/>
          </a:ln>
        </p:spPr>
        <p:txBody>
          <a:bodyPr/>
          <a:lstStyle/>
          <a:p>
            <a:pPr algn="ctr" eaLnBrk="1" hangingPunct="1"/>
            <a:endParaRPr lang="en-US" sz="800" b="1">
              <a:solidFill>
                <a:schemeClr val="tx2"/>
              </a:solidFill>
            </a:endParaRPr>
          </a:p>
          <a:p>
            <a:pPr algn="ctr" eaLnBrk="1" hangingPunct="1"/>
            <a:endParaRPr lang="en-US" sz="800" b="1">
              <a:solidFill>
                <a:schemeClr val="tx2"/>
              </a:solidFill>
            </a:endParaRPr>
          </a:p>
          <a:p>
            <a:pPr algn="ctr" eaLnBrk="1" hangingPunct="1"/>
            <a:endParaRPr lang="en-US" sz="800" b="1">
              <a:solidFill>
                <a:schemeClr val="tx2"/>
              </a:solidFill>
            </a:endParaRPr>
          </a:p>
          <a:p>
            <a:pPr algn="ctr" eaLnBrk="1" hangingPunct="1"/>
            <a:r>
              <a:rPr lang="en-US" sz="800" b="1">
                <a:solidFill>
                  <a:schemeClr val="tx2"/>
                </a:solidFill>
              </a:rPr>
              <a:t>     </a:t>
            </a:r>
            <a:endParaRPr lang="en-US" sz="2400">
              <a:latin typeface="Times New Roman" pitchFamily="18" charset="0"/>
            </a:endParaRPr>
          </a:p>
        </p:txBody>
      </p:sp>
      <p:sp>
        <p:nvSpPr>
          <p:cNvPr id="33814" name="AutoShape 23"/>
          <p:cNvSpPr>
            <a:spLocks noChangeArrowheads="1"/>
          </p:cNvSpPr>
          <p:nvPr/>
        </p:nvSpPr>
        <p:spPr bwMode="auto">
          <a:xfrm>
            <a:off x="2171700" y="2225675"/>
            <a:ext cx="1028700" cy="914400"/>
          </a:xfrm>
          <a:prstGeom prst="chevron">
            <a:avLst>
              <a:gd name="adj" fmla="val 28125"/>
            </a:avLst>
          </a:prstGeom>
          <a:solidFill>
            <a:srgbClr val="FFCC99"/>
          </a:solidFill>
          <a:ln w="9525">
            <a:solidFill>
              <a:srgbClr val="000000"/>
            </a:solidFill>
            <a:miter lim="800000"/>
            <a:headEnd/>
            <a:tailEnd/>
          </a:ln>
        </p:spPr>
        <p:txBody>
          <a:bodyPr/>
          <a:lstStyle/>
          <a:p>
            <a:pPr algn="ctr" eaLnBrk="1" hangingPunct="1"/>
            <a:endParaRPr lang="en-US" sz="800" b="1">
              <a:solidFill>
                <a:schemeClr val="tx2"/>
              </a:solidFill>
            </a:endParaRPr>
          </a:p>
          <a:p>
            <a:pPr algn="ctr" eaLnBrk="1" hangingPunct="1"/>
            <a:endParaRPr lang="en-US" sz="800" b="1">
              <a:solidFill>
                <a:schemeClr val="tx2"/>
              </a:solidFill>
            </a:endParaRPr>
          </a:p>
          <a:p>
            <a:pPr algn="ctr" eaLnBrk="1" hangingPunct="1"/>
            <a:r>
              <a:rPr lang="en-US" sz="800" b="1">
                <a:solidFill>
                  <a:schemeClr val="tx2"/>
                </a:solidFill>
              </a:rPr>
              <a:t>     </a:t>
            </a:r>
          </a:p>
          <a:p>
            <a:pPr algn="ctr" eaLnBrk="1" hangingPunct="1"/>
            <a:r>
              <a:rPr lang="en-US" sz="800" b="1">
                <a:solidFill>
                  <a:schemeClr val="tx2"/>
                </a:solidFill>
              </a:rPr>
              <a:t>     </a:t>
            </a:r>
            <a:r>
              <a:rPr lang="en-US" sz="800" b="1">
                <a:latin typeface="Times New Roman" pitchFamily="18" charset="0"/>
              </a:rPr>
              <a:t>    </a:t>
            </a:r>
          </a:p>
        </p:txBody>
      </p:sp>
      <p:sp>
        <p:nvSpPr>
          <p:cNvPr id="33815" name="AutoShape 24"/>
          <p:cNvSpPr>
            <a:spLocks noChangeArrowheads="1"/>
          </p:cNvSpPr>
          <p:nvPr/>
        </p:nvSpPr>
        <p:spPr bwMode="auto">
          <a:xfrm>
            <a:off x="2971800" y="2225675"/>
            <a:ext cx="1028700" cy="912813"/>
          </a:xfrm>
          <a:prstGeom prst="chevron">
            <a:avLst>
              <a:gd name="adj" fmla="val 28174"/>
            </a:avLst>
          </a:prstGeom>
          <a:solidFill>
            <a:srgbClr val="FF9900"/>
          </a:solidFill>
          <a:ln w="9525">
            <a:solidFill>
              <a:srgbClr val="000000"/>
            </a:solidFill>
            <a:miter lim="800000"/>
            <a:headEnd/>
            <a:tailEnd/>
          </a:ln>
        </p:spPr>
        <p:txBody>
          <a:bodyPr/>
          <a:lstStyle/>
          <a:p>
            <a:pPr algn="ctr" eaLnBrk="1" hangingPunct="1"/>
            <a:r>
              <a:rPr lang="en-US" sz="800" b="1">
                <a:latin typeface="Times New Roman" pitchFamily="18" charset="0"/>
              </a:rPr>
              <a:t> </a:t>
            </a:r>
          </a:p>
          <a:p>
            <a:pPr algn="ctr" eaLnBrk="1" hangingPunct="1"/>
            <a:endParaRPr lang="en-US" sz="800" b="1">
              <a:latin typeface="Times New Roman" pitchFamily="18" charset="0"/>
            </a:endParaRPr>
          </a:p>
          <a:p>
            <a:pPr algn="ctr" eaLnBrk="1" hangingPunct="1"/>
            <a:endParaRPr lang="en-US" sz="800" b="1">
              <a:latin typeface="Times New Roman" pitchFamily="18" charset="0"/>
            </a:endParaRPr>
          </a:p>
          <a:p>
            <a:pPr algn="ctr" eaLnBrk="1" hangingPunct="1"/>
            <a:r>
              <a:rPr lang="en-US" sz="800" b="1">
                <a:latin typeface="Times New Roman" pitchFamily="18" charset="0"/>
              </a:rPr>
              <a:t>       </a:t>
            </a:r>
          </a:p>
        </p:txBody>
      </p:sp>
      <p:sp>
        <p:nvSpPr>
          <p:cNvPr id="33816" name="AutoShape 25"/>
          <p:cNvSpPr>
            <a:spLocks noChangeArrowheads="1"/>
          </p:cNvSpPr>
          <p:nvPr/>
        </p:nvSpPr>
        <p:spPr bwMode="auto">
          <a:xfrm>
            <a:off x="3771900" y="2225675"/>
            <a:ext cx="1028700" cy="914400"/>
          </a:xfrm>
          <a:prstGeom prst="chevron">
            <a:avLst>
              <a:gd name="adj" fmla="val 28125"/>
            </a:avLst>
          </a:prstGeom>
          <a:solidFill>
            <a:srgbClr val="FF9900"/>
          </a:solidFill>
          <a:ln w="9525">
            <a:solidFill>
              <a:srgbClr val="000000"/>
            </a:solidFill>
            <a:miter lim="800000"/>
            <a:headEnd/>
            <a:tailEnd/>
          </a:ln>
        </p:spPr>
        <p:txBody>
          <a:bodyPr/>
          <a:lstStyle/>
          <a:p>
            <a:pPr algn="ctr" eaLnBrk="1" hangingPunct="1"/>
            <a:endParaRPr lang="en-US" sz="800" b="1">
              <a:solidFill>
                <a:schemeClr val="tx2"/>
              </a:solidFill>
            </a:endParaRPr>
          </a:p>
          <a:p>
            <a:pPr algn="ctr" eaLnBrk="1" hangingPunct="1"/>
            <a:endParaRPr lang="en-US" sz="800" b="1">
              <a:solidFill>
                <a:schemeClr val="tx2"/>
              </a:solidFill>
            </a:endParaRPr>
          </a:p>
          <a:p>
            <a:pPr algn="ctr" eaLnBrk="1" hangingPunct="1"/>
            <a:endParaRPr lang="en-US" sz="800" b="1">
              <a:solidFill>
                <a:schemeClr val="tx2"/>
              </a:solidFill>
            </a:endParaRPr>
          </a:p>
          <a:p>
            <a:pPr algn="ctr" eaLnBrk="1" hangingPunct="1"/>
            <a:r>
              <a:rPr lang="en-US" sz="800" b="1">
                <a:solidFill>
                  <a:schemeClr val="tx2"/>
                </a:solidFill>
              </a:rPr>
              <a:t>  </a:t>
            </a:r>
            <a:endParaRPr lang="en-US" sz="700" b="1">
              <a:solidFill>
                <a:schemeClr val="tx2"/>
              </a:solidFill>
            </a:endParaRPr>
          </a:p>
        </p:txBody>
      </p:sp>
      <p:sp>
        <p:nvSpPr>
          <p:cNvPr id="33817" name="AutoShape 26"/>
          <p:cNvSpPr>
            <a:spLocks noChangeArrowheads="1"/>
          </p:cNvSpPr>
          <p:nvPr/>
        </p:nvSpPr>
        <p:spPr bwMode="auto">
          <a:xfrm>
            <a:off x="4572000" y="2225675"/>
            <a:ext cx="1028700" cy="912813"/>
          </a:xfrm>
          <a:prstGeom prst="chevron">
            <a:avLst>
              <a:gd name="adj" fmla="val 28174"/>
            </a:avLst>
          </a:prstGeom>
          <a:solidFill>
            <a:srgbClr val="FF9900"/>
          </a:solidFill>
          <a:ln w="9525">
            <a:solidFill>
              <a:srgbClr val="000000"/>
            </a:solidFill>
            <a:miter lim="800000"/>
            <a:headEnd/>
            <a:tailEnd/>
          </a:ln>
        </p:spPr>
        <p:txBody>
          <a:bodyPr/>
          <a:lstStyle/>
          <a:p>
            <a:pPr algn="ctr" eaLnBrk="1" hangingPunct="1"/>
            <a:r>
              <a:rPr lang="en-US" sz="800" b="1">
                <a:latin typeface="Times New Roman" pitchFamily="18" charset="0"/>
              </a:rPr>
              <a:t> </a:t>
            </a:r>
            <a:endParaRPr lang="en-US" sz="2400">
              <a:latin typeface="Times New Roman" pitchFamily="18" charset="0"/>
            </a:endParaRPr>
          </a:p>
        </p:txBody>
      </p:sp>
      <p:sp>
        <p:nvSpPr>
          <p:cNvPr id="33818" name="AutoShape 27"/>
          <p:cNvSpPr>
            <a:spLocks noChangeArrowheads="1"/>
          </p:cNvSpPr>
          <p:nvPr/>
        </p:nvSpPr>
        <p:spPr bwMode="auto">
          <a:xfrm>
            <a:off x="5372100" y="2225675"/>
            <a:ext cx="1028700" cy="912813"/>
          </a:xfrm>
          <a:prstGeom prst="chevron">
            <a:avLst>
              <a:gd name="adj" fmla="val 28174"/>
            </a:avLst>
          </a:prstGeom>
          <a:solidFill>
            <a:srgbClr val="FF9900"/>
          </a:solidFill>
          <a:ln w="9525">
            <a:solidFill>
              <a:srgbClr val="000000"/>
            </a:solidFill>
            <a:miter lim="800000"/>
            <a:headEnd/>
            <a:tailEnd/>
          </a:ln>
        </p:spPr>
        <p:txBody>
          <a:bodyPr/>
          <a:lstStyle/>
          <a:p>
            <a:pPr algn="ctr" eaLnBrk="1" hangingPunct="1"/>
            <a:r>
              <a:rPr lang="en-US" sz="800" b="1">
                <a:latin typeface="Times New Roman" pitchFamily="18" charset="0"/>
              </a:rPr>
              <a:t> </a:t>
            </a:r>
            <a:endParaRPr lang="en-US" sz="2400">
              <a:latin typeface="Times New Roman" pitchFamily="18" charset="0"/>
            </a:endParaRPr>
          </a:p>
        </p:txBody>
      </p:sp>
      <p:sp>
        <p:nvSpPr>
          <p:cNvPr id="33819" name="AutoShape 28"/>
          <p:cNvSpPr>
            <a:spLocks noChangeArrowheads="1"/>
          </p:cNvSpPr>
          <p:nvPr/>
        </p:nvSpPr>
        <p:spPr bwMode="auto">
          <a:xfrm>
            <a:off x="6172200" y="2225675"/>
            <a:ext cx="1028700" cy="912813"/>
          </a:xfrm>
          <a:prstGeom prst="chevron">
            <a:avLst>
              <a:gd name="adj" fmla="val 28174"/>
            </a:avLst>
          </a:prstGeom>
          <a:solidFill>
            <a:srgbClr val="33CC33"/>
          </a:solidFill>
          <a:ln w="9525">
            <a:solidFill>
              <a:srgbClr val="000000"/>
            </a:solidFill>
            <a:miter lim="800000"/>
            <a:headEnd/>
            <a:tailEnd/>
          </a:ln>
        </p:spPr>
        <p:txBody>
          <a:bodyPr/>
          <a:lstStyle/>
          <a:p>
            <a:pPr algn="ctr" eaLnBrk="1" hangingPunct="1"/>
            <a:r>
              <a:rPr lang="en-US" sz="800" b="1">
                <a:latin typeface="Times New Roman" pitchFamily="18" charset="0"/>
              </a:rPr>
              <a:t> </a:t>
            </a:r>
            <a:endParaRPr lang="en-US" sz="2400">
              <a:latin typeface="Times New Roman" pitchFamily="18" charset="0"/>
            </a:endParaRPr>
          </a:p>
        </p:txBody>
      </p:sp>
      <p:sp>
        <p:nvSpPr>
          <p:cNvPr id="33820" name="Text Box 29"/>
          <p:cNvSpPr txBox="1">
            <a:spLocks noChangeArrowheads="1"/>
          </p:cNvSpPr>
          <p:nvPr/>
        </p:nvSpPr>
        <p:spPr bwMode="auto">
          <a:xfrm>
            <a:off x="4876800" y="2438400"/>
            <a:ext cx="838200" cy="369888"/>
          </a:xfrm>
          <a:prstGeom prst="rect">
            <a:avLst/>
          </a:prstGeom>
          <a:noFill/>
          <a:ln w="9525">
            <a:noFill/>
            <a:miter lim="800000"/>
            <a:headEnd/>
            <a:tailEnd/>
          </a:ln>
        </p:spPr>
        <p:txBody>
          <a:bodyPr lIns="0" tIns="0" rIns="0" bIns="0">
            <a:spAutoFit/>
          </a:bodyPr>
          <a:lstStyle/>
          <a:p>
            <a:pPr eaLnBrk="1" hangingPunct="1">
              <a:spcBef>
                <a:spcPct val="50000"/>
              </a:spcBef>
            </a:pPr>
            <a:r>
              <a:rPr lang="en-US" sz="800" b="1">
                <a:solidFill>
                  <a:srgbClr val="000000"/>
                </a:solidFill>
              </a:rPr>
              <a:t>Phase IIb</a:t>
            </a:r>
            <a:br>
              <a:rPr lang="en-US" sz="800" b="1">
                <a:solidFill>
                  <a:srgbClr val="000000"/>
                </a:solidFill>
              </a:rPr>
            </a:br>
            <a:r>
              <a:rPr lang="en-US" sz="800" b="1">
                <a:solidFill>
                  <a:srgbClr val="000000"/>
                </a:solidFill>
              </a:rPr>
              <a:t>(1 trial per candidate)</a:t>
            </a:r>
          </a:p>
        </p:txBody>
      </p:sp>
      <p:sp>
        <p:nvSpPr>
          <p:cNvPr id="33821" name="Text Box 30"/>
          <p:cNvSpPr txBox="1">
            <a:spLocks noChangeArrowheads="1"/>
          </p:cNvSpPr>
          <p:nvPr/>
        </p:nvSpPr>
        <p:spPr bwMode="auto">
          <a:xfrm>
            <a:off x="5638800" y="2438400"/>
            <a:ext cx="762000" cy="369888"/>
          </a:xfrm>
          <a:prstGeom prst="rect">
            <a:avLst/>
          </a:prstGeom>
          <a:noFill/>
          <a:ln w="9525">
            <a:noFill/>
            <a:miter lim="800000"/>
            <a:headEnd/>
            <a:tailEnd/>
          </a:ln>
        </p:spPr>
        <p:txBody>
          <a:bodyPr lIns="0" tIns="0" rIns="0" bIns="0">
            <a:spAutoFit/>
          </a:bodyPr>
          <a:lstStyle/>
          <a:p>
            <a:pPr eaLnBrk="1" hangingPunct="1">
              <a:spcBef>
                <a:spcPct val="50000"/>
              </a:spcBef>
            </a:pPr>
            <a:r>
              <a:rPr lang="en-US" sz="800" b="1">
                <a:solidFill>
                  <a:srgbClr val="000000"/>
                </a:solidFill>
              </a:rPr>
              <a:t>Phase III</a:t>
            </a:r>
            <a:br>
              <a:rPr lang="en-US" sz="800" b="1">
                <a:solidFill>
                  <a:srgbClr val="000000"/>
                </a:solidFill>
              </a:rPr>
            </a:br>
            <a:r>
              <a:rPr lang="en-US" sz="800" b="1">
                <a:solidFill>
                  <a:srgbClr val="000000"/>
                </a:solidFill>
              </a:rPr>
              <a:t>(1 trial per candidate)</a:t>
            </a:r>
          </a:p>
        </p:txBody>
      </p:sp>
      <p:sp>
        <p:nvSpPr>
          <p:cNvPr id="33822" name="Rectangle 31"/>
          <p:cNvSpPr>
            <a:spLocks noChangeArrowheads="1"/>
          </p:cNvSpPr>
          <p:nvPr/>
        </p:nvSpPr>
        <p:spPr bwMode="auto">
          <a:xfrm>
            <a:off x="2209800" y="1981200"/>
            <a:ext cx="3962400" cy="227013"/>
          </a:xfrm>
          <a:prstGeom prst="rect">
            <a:avLst/>
          </a:prstGeom>
          <a:noFill/>
          <a:ln w="9525">
            <a:solidFill>
              <a:srgbClr val="000000"/>
            </a:solidFill>
            <a:miter lim="800000"/>
            <a:headEnd/>
            <a:tailEnd/>
          </a:ln>
        </p:spPr>
        <p:txBody>
          <a:bodyPr/>
          <a:lstStyle/>
          <a:p>
            <a:pPr algn="ctr" eaLnBrk="1" hangingPunct="1"/>
            <a:r>
              <a:rPr lang="en-US" sz="700" b="1">
                <a:solidFill>
                  <a:schemeClr val="tx2"/>
                </a:solidFill>
              </a:rPr>
              <a:t>Manufacturing </a:t>
            </a:r>
            <a:r>
              <a:rPr lang="en-US" sz="700">
                <a:solidFill>
                  <a:schemeClr val="tx2"/>
                </a:solidFill>
              </a:rPr>
              <a:t>($310 million to build and upgrade facilities; $10 million per year)</a:t>
            </a:r>
          </a:p>
        </p:txBody>
      </p:sp>
      <p:sp>
        <p:nvSpPr>
          <p:cNvPr id="33823" name="Text Box 32"/>
          <p:cNvSpPr txBox="1">
            <a:spLocks noChangeArrowheads="1"/>
          </p:cNvSpPr>
          <p:nvPr/>
        </p:nvSpPr>
        <p:spPr bwMode="auto">
          <a:xfrm>
            <a:off x="3048000" y="3444875"/>
            <a:ext cx="685800" cy="122238"/>
          </a:xfrm>
          <a:prstGeom prst="rect">
            <a:avLst/>
          </a:prstGeom>
          <a:noFill/>
          <a:ln w="9525">
            <a:noFill/>
            <a:miter lim="800000"/>
            <a:headEnd/>
            <a:tailEnd/>
          </a:ln>
        </p:spPr>
        <p:txBody>
          <a:bodyPr lIns="0" tIns="0" rIns="0" bIns="0">
            <a:spAutoFit/>
          </a:bodyPr>
          <a:lstStyle/>
          <a:p>
            <a:pPr eaLnBrk="1" hangingPunct="1">
              <a:spcBef>
                <a:spcPct val="50000"/>
              </a:spcBef>
            </a:pPr>
            <a:r>
              <a:rPr lang="en-US" sz="800" b="1">
                <a:solidFill>
                  <a:srgbClr val="000000"/>
                </a:solidFill>
              </a:rPr>
              <a:t>$3 million</a:t>
            </a:r>
          </a:p>
        </p:txBody>
      </p:sp>
      <p:sp>
        <p:nvSpPr>
          <p:cNvPr id="33824" name="Text Box 33"/>
          <p:cNvSpPr txBox="1">
            <a:spLocks noChangeArrowheads="1"/>
          </p:cNvSpPr>
          <p:nvPr/>
        </p:nvSpPr>
        <p:spPr bwMode="auto">
          <a:xfrm>
            <a:off x="3810000" y="3444875"/>
            <a:ext cx="685800" cy="122238"/>
          </a:xfrm>
          <a:prstGeom prst="rect">
            <a:avLst/>
          </a:prstGeom>
          <a:solidFill>
            <a:srgbClr val="FF9900"/>
          </a:solidFill>
          <a:ln w="9525">
            <a:noFill/>
            <a:miter lim="800000"/>
            <a:headEnd/>
            <a:tailEnd/>
          </a:ln>
        </p:spPr>
        <p:txBody>
          <a:bodyPr lIns="0" tIns="0" rIns="0" bIns="0">
            <a:spAutoFit/>
          </a:bodyPr>
          <a:lstStyle/>
          <a:p>
            <a:pPr algn="ctr" eaLnBrk="1" hangingPunct="1">
              <a:spcBef>
                <a:spcPct val="50000"/>
              </a:spcBef>
            </a:pPr>
            <a:r>
              <a:rPr lang="en-US" sz="800" b="1">
                <a:solidFill>
                  <a:srgbClr val="000000"/>
                </a:solidFill>
              </a:rPr>
              <a:t>$18 million</a:t>
            </a:r>
          </a:p>
        </p:txBody>
      </p:sp>
      <p:sp>
        <p:nvSpPr>
          <p:cNvPr id="33825" name="Text Box 34"/>
          <p:cNvSpPr txBox="1">
            <a:spLocks noChangeArrowheads="1"/>
          </p:cNvSpPr>
          <p:nvPr/>
        </p:nvSpPr>
        <p:spPr bwMode="auto">
          <a:xfrm>
            <a:off x="4572000" y="3459163"/>
            <a:ext cx="762000" cy="122237"/>
          </a:xfrm>
          <a:prstGeom prst="rect">
            <a:avLst/>
          </a:prstGeom>
          <a:noFill/>
          <a:ln w="9525">
            <a:noFill/>
            <a:miter lim="800000"/>
            <a:headEnd/>
            <a:tailEnd/>
          </a:ln>
        </p:spPr>
        <p:txBody>
          <a:bodyPr lIns="0" tIns="0" rIns="0" bIns="0">
            <a:spAutoFit/>
          </a:bodyPr>
          <a:lstStyle/>
          <a:p>
            <a:pPr algn="ctr" eaLnBrk="1" hangingPunct="1">
              <a:spcBef>
                <a:spcPct val="50000"/>
              </a:spcBef>
            </a:pPr>
            <a:r>
              <a:rPr lang="en-US" sz="800" b="1">
                <a:solidFill>
                  <a:srgbClr val="000000"/>
                </a:solidFill>
              </a:rPr>
              <a:t>$24 million</a:t>
            </a:r>
          </a:p>
        </p:txBody>
      </p:sp>
      <p:sp>
        <p:nvSpPr>
          <p:cNvPr id="33826" name="Text Box 35"/>
          <p:cNvSpPr txBox="1">
            <a:spLocks noChangeArrowheads="1"/>
          </p:cNvSpPr>
          <p:nvPr/>
        </p:nvSpPr>
        <p:spPr bwMode="auto">
          <a:xfrm>
            <a:off x="6553200" y="2636838"/>
            <a:ext cx="609600" cy="122237"/>
          </a:xfrm>
          <a:prstGeom prst="rect">
            <a:avLst/>
          </a:prstGeom>
          <a:noFill/>
          <a:ln w="9525">
            <a:noFill/>
            <a:miter lim="800000"/>
            <a:headEnd/>
            <a:tailEnd/>
          </a:ln>
        </p:spPr>
        <p:txBody>
          <a:bodyPr lIns="0" tIns="0" rIns="0" bIns="0">
            <a:spAutoFit/>
          </a:bodyPr>
          <a:lstStyle/>
          <a:p>
            <a:pPr eaLnBrk="1" hangingPunct="1">
              <a:spcBef>
                <a:spcPct val="50000"/>
              </a:spcBef>
            </a:pPr>
            <a:r>
              <a:rPr lang="en-US" sz="800" b="1">
                <a:solidFill>
                  <a:srgbClr val="000000"/>
                </a:solidFill>
              </a:rPr>
              <a:t>Licensure</a:t>
            </a:r>
          </a:p>
        </p:txBody>
      </p:sp>
      <p:sp>
        <p:nvSpPr>
          <p:cNvPr id="33827" name="Text Box 36"/>
          <p:cNvSpPr txBox="1">
            <a:spLocks noChangeArrowheads="1"/>
          </p:cNvSpPr>
          <p:nvPr/>
        </p:nvSpPr>
        <p:spPr bwMode="auto">
          <a:xfrm>
            <a:off x="2209800" y="3444875"/>
            <a:ext cx="762000" cy="122238"/>
          </a:xfrm>
          <a:prstGeom prst="rect">
            <a:avLst/>
          </a:prstGeom>
          <a:solidFill>
            <a:srgbClr val="FFCC99"/>
          </a:solidFill>
          <a:ln w="9525">
            <a:noFill/>
            <a:miter lim="800000"/>
            <a:headEnd/>
            <a:tailEnd/>
          </a:ln>
        </p:spPr>
        <p:txBody>
          <a:bodyPr lIns="0" tIns="0" rIns="0" bIns="0">
            <a:spAutoFit/>
          </a:bodyPr>
          <a:lstStyle/>
          <a:p>
            <a:pPr algn="ctr" eaLnBrk="1" hangingPunct="1">
              <a:spcBef>
                <a:spcPct val="50000"/>
              </a:spcBef>
            </a:pPr>
            <a:r>
              <a:rPr lang="en-US" sz="800" b="1">
                <a:solidFill>
                  <a:srgbClr val="000000"/>
                </a:solidFill>
              </a:rPr>
              <a:t>$3.5 million</a:t>
            </a:r>
          </a:p>
        </p:txBody>
      </p:sp>
      <p:sp>
        <p:nvSpPr>
          <p:cNvPr id="33828" name="AutoShape 37"/>
          <p:cNvSpPr>
            <a:spLocks/>
          </p:cNvSpPr>
          <p:nvPr/>
        </p:nvSpPr>
        <p:spPr bwMode="auto">
          <a:xfrm>
            <a:off x="6400800" y="1768475"/>
            <a:ext cx="152400" cy="381000"/>
          </a:xfrm>
          <a:prstGeom prst="rightBrace">
            <a:avLst>
              <a:gd name="adj1" fmla="val 20833"/>
              <a:gd name="adj2" fmla="val 50000"/>
            </a:avLst>
          </a:prstGeom>
          <a:noFill/>
          <a:ln w="9525">
            <a:solidFill>
              <a:schemeClr val="tx1"/>
            </a:solidFill>
            <a:round/>
            <a:headEnd/>
            <a:tailEnd/>
          </a:ln>
        </p:spPr>
        <p:txBody>
          <a:bodyPr wrap="none" anchor="ctr"/>
          <a:lstStyle/>
          <a:p>
            <a:pPr eaLnBrk="1" hangingPunct="1"/>
            <a:endParaRPr lang="en-US" sz="1800"/>
          </a:p>
        </p:txBody>
      </p:sp>
      <p:sp>
        <p:nvSpPr>
          <p:cNvPr id="33829" name="Text Box 38"/>
          <p:cNvSpPr txBox="1">
            <a:spLocks noChangeArrowheads="1"/>
          </p:cNvSpPr>
          <p:nvPr/>
        </p:nvSpPr>
        <p:spPr bwMode="auto">
          <a:xfrm>
            <a:off x="6553200" y="1600200"/>
            <a:ext cx="1828800" cy="549275"/>
          </a:xfrm>
          <a:prstGeom prst="rect">
            <a:avLst/>
          </a:prstGeom>
          <a:noFill/>
          <a:ln w="9525">
            <a:noFill/>
            <a:miter lim="800000"/>
            <a:headEnd/>
            <a:tailEnd/>
          </a:ln>
        </p:spPr>
        <p:txBody>
          <a:bodyPr>
            <a:spAutoFit/>
          </a:bodyPr>
          <a:lstStyle/>
          <a:p>
            <a:pPr eaLnBrk="1" hangingPunct="1">
              <a:spcBef>
                <a:spcPct val="50000"/>
              </a:spcBef>
            </a:pPr>
            <a:r>
              <a:rPr lang="en-US" sz="1000"/>
              <a:t>Costs associated with the development of a portfolio of TB vaccine candidates</a:t>
            </a:r>
          </a:p>
        </p:txBody>
      </p:sp>
      <p:sp>
        <p:nvSpPr>
          <p:cNvPr id="33830" name="AutoShape 39"/>
          <p:cNvSpPr>
            <a:spLocks/>
          </p:cNvSpPr>
          <p:nvPr/>
        </p:nvSpPr>
        <p:spPr bwMode="auto">
          <a:xfrm>
            <a:off x="6477000" y="3216275"/>
            <a:ext cx="152400" cy="457200"/>
          </a:xfrm>
          <a:prstGeom prst="rightBrace">
            <a:avLst>
              <a:gd name="adj1" fmla="val 25000"/>
              <a:gd name="adj2" fmla="val 50000"/>
            </a:avLst>
          </a:prstGeom>
          <a:noFill/>
          <a:ln w="9525">
            <a:solidFill>
              <a:schemeClr val="tx1"/>
            </a:solidFill>
            <a:round/>
            <a:headEnd/>
            <a:tailEnd/>
          </a:ln>
        </p:spPr>
        <p:txBody>
          <a:bodyPr wrap="none" anchor="ctr"/>
          <a:lstStyle/>
          <a:p>
            <a:pPr eaLnBrk="1" hangingPunct="1"/>
            <a:endParaRPr lang="en-US" sz="1800"/>
          </a:p>
        </p:txBody>
      </p:sp>
      <p:sp>
        <p:nvSpPr>
          <p:cNvPr id="33831" name="Text Box 40"/>
          <p:cNvSpPr txBox="1">
            <a:spLocks noChangeArrowheads="1"/>
          </p:cNvSpPr>
          <p:nvPr/>
        </p:nvSpPr>
        <p:spPr bwMode="auto">
          <a:xfrm>
            <a:off x="6629400" y="3216275"/>
            <a:ext cx="1524000" cy="549275"/>
          </a:xfrm>
          <a:prstGeom prst="rect">
            <a:avLst/>
          </a:prstGeom>
          <a:noFill/>
          <a:ln w="9525">
            <a:noFill/>
            <a:miter lim="800000"/>
            <a:headEnd/>
            <a:tailEnd/>
          </a:ln>
        </p:spPr>
        <p:txBody>
          <a:bodyPr>
            <a:spAutoFit/>
          </a:bodyPr>
          <a:lstStyle/>
          <a:p>
            <a:pPr eaLnBrk="1" hangingPunct="1">
              <a:spcBef>
                <a:spcPct val="50000"/>
              </a:spcBef>
            </a:pPr>
            <a:r>
              <a:rPr lang="en-US" sz="1000"/>
              <a:t>Costs related to the development of </a:t>
            </a:r>
            <a:r>
              <a:rPr lang="en-US" sz="1000" b="1" u="sng"/>
              <a:t>one</a:t>
            </a:r>
            <a:r>
              <a:rPr lang="en-US" sz="1000"/>
              <a:t> TB vaccine candidate</a:t>
            </a:r>
          </a:p>
        </p:txBody>
      </p:sp>
      <p:sp>
        <p:nvSpPr>
          <p:cNvPr id="33832" name="Text Box 41"/>
          <p:cNvSpPr txBox="1">
            <a:spLocks noChangeArrowheads="1"/>
          </p:cNvSpPr>
          <p:nvPr/>
        </p:nvSpPr>
        <p:spPr bwMode="auto">
          <a:xfrm>
            <a:off x="5400675" y="3390900"/>
            <a:ext cx="762000" cy="244475"/>
          </a:xfrm>
          <a:prstGeom prst="rect">
            <a:avLst/>
          </a:prstGeom>
          <a:noFill/>
          <a:ln w="9525">
            <a:noFill/>
            <a:miter lim="800000"/>
            <a:headEnd/>
            <a:tailEnd/>
          </a:ln>
        </p:spPr>
        <p:txBody>
          <a:bodyPr lIns="0" tIns="0" rIns="0" bIns="0">
            <a:spAutoFit/>
          </a:bodyPr>
          <a:lstStyle/>
          <a:p>
            <a:pPr algn="ctr" eaLnBrk="1" hangingPunct="1">
              <a:spcBef>
                <a:spcPct val="50000"/>
              </a:spcBef>
            </a:pPr>
            <a:r>
              <a:rPr lang="en-US" sz="800" b="1">
                <a:solidFill>
                  <a:srgbClr val="000000"/>
                </a:solidFill>
              </a:rPr>
              <a:t>up to </a:t>
            </a:r>
            <a:br>
              <a:rPr lang="en-US" sz="800" b="1">
                <a:solidFill>
                  <a:srgbClr val="000000"/>
                </a:solidFill>
              </a:rPr>
            </a:br>
            <a:r>
              <a:rPr lang="en-US" sz="800" b="1">
                <a:solidFill>
                  <a:srgbClr val="000000"/>
                </a:solidFill>
              </a:rPr>
              <a:t>$265 million</a:t>
            </a:r>
          </a:p>
        </p:txBody>
      </p:sp>
      <p:sp>
        <p:nvSpPr>
          <p:cNvPr id="33833" name="TextBox 1"/>
          <p:cNvSpPr txBox="1">
            <a:spLocks noChangeArrowheads="1"/>
          </p:cNvSpPr>
          <p:nvPr/>
        </p:nvSpPr>
        <p:spPr bwMode="auto">
          <a:xfrm>
            <a:off x="1676400" y="2438400"/>
            <a:ext cx="685800" cy="338138"/>
          </a:xfrm>
          <a:prstGeom prst="rect">
            <a:avLst/>
          </a:prstGeom>
          <a:noFill/>
          <a:ln w="9525">
            <a:noFill/>
            <a:miter lim="800000"/>
            <a:headEnd/>
            <a:tailEnd/>
          </a:ln>
        </p:spPr>
        <p:txBody>
          <a:bodyPr>
            <a:spAutoFit/>
          </a:bodyPr>
          <a:lstStyle/>
          <a:p>
            <a:pPr eaLnBrk="1" hangingPunct="1"/>
            <a:r>
              <a:rPr lang="en-US" sz="800" b="1"/>
              <a:t>Vaccine Discovery</a:t>
            </a:r>
          </a:p>
        </p:txBody>
      </p:sp>
      <p:sp>
        <p:nvSpPr>
          <p:cNvPr id="33834" name="TextBox 2"/>
          <p:cNvSpPr txBox="1">
            <a:spLocks noChangeArrowheads="1"/>
          </p:cNvSpPr>
          <p:nvPr/>
        </p:nvSpPr>
        <p:spPr bwMode="auto">
          <a:xfrm>
            <a:off x="2362200" y="2438400"/>
            <a:ext cx="762000" cy="338138"/>
          </a:xfrm>
          <a:prstGeom prst="rect">
            <a:avLst/>
          </a:prstGeom>
          <a:noFill/>
          <a:ln w="9525">
            <a:noFill/>
            <a:miter lim="800000"/>
            <a:headEnd/>
            <a:tailEnd/>
          </a:ln>
        </p:spPr>
        <p:txBody>
          <a:bodyPr>
            <a:spAutoFit/>
          </a:bodyPr>
          <a:lstStyle/>
          <a:p>
            <a:pPr algn="ctr" eaLnBrk="1" hangingPunct="1"/>
            <a:r>
              <a:rPr lang="en-US" sz="800" b="1"/>
              <a:t>Preclinical Testing</a:t>
            </a:r>
            <a:endParaRPr lang="en-US" sz="800"/>
          </a:p>
        </p:txBody>
      </p:sp>
      <p:sp>
        <p:nvSpPr>
          <p:cNvPr id="33835" name="TextBox 3"/>
          <p:cNvSpPr txBox="1">
            <a:spLocks noChangeArrowheads="1"/>
          </p:cNvSpPr>
          <p:nvPr/>
        </p:nvSpPr>
        <p:spPr bwMode="auto">
          <a:xfrm>
            <a:off x="3048000" y="2438400"/>
            <a:ext cx="1066800" cy="461963"/>
          </a:xfrm>
          <a:prstGeom prst="rect">
            <a:avLst/>
          </a:prstGeom>
          <a:noFill/>
          <a:ln w="9525">
            <a:noFill/>
            <a:miter lim="800000"/>
            <a:headEnd/>
            <a:tailEnd/>
          </a:ln>
        </p:spPr>
        <p:txBody>
          <a:bodyPr>
            <a:spAutoFit/>
          </a:bodyPr>
          <a:lstStyle/>
          <a:p>
            <a:pPr algn="ctr" eaLnBrk="1" hangingPunct="1"/>
            <a:r>
              <a:rPr lang="en-US" sz="800" b="1">
                <a:solidFill>
                  <a:srgbClr val="000000"/>
                </a:solidFill>
              </a:rPr>
              <a:t> Phase I</a:t>
            </a:r>
          </a:p>
          <a:p>
            <a:pPr algn="ctr" eaLnBrk="1" hangingPunct="1"/>
            <a:r>
              <a:rPr lang="en-US" sz="800" b="1">
                <a:solidFill>
                  <a:srgbClr val="000000"/>
                </a:solidFill>
              </a:rPr>
              <a:t>(4 trials per candidate)</a:t>
            </a:r>
            <a:endParaRPr lang="en-US" sz="800">
              <a:solidFill>
                <a:srgbClr val="000000"/>
              </a:solidFill>
            </a:endParaRPr>
          </a:p>
        </p:txBody>
      </p:sp>
      <p:sp>
        <p:nvSpPr>
          <p:cNvPr id="33836" name="TextBox 4"/>
          <p:cNvSpPr txBox="1">
            <a:spLocks noChangeArrowheads="1"/>
          </p:cNvSpPr>
          <p:nvPr/>
        </p:nvSpPr>
        <p:spPr bwMode="auto">
          <a:xfrm>
            <a:off x="3810000" y="2438400"/>
            <a:ext cx="1066800" cy="461963"/>
          </a:xfrm>
          <a:prstGeom prst="rect">
            <a:avLst/>
          </a:prstGeom>
          <a:noFill/>
          <a:ln w="9525">
            <a:noFill/>
            <a:miter lim="800000"/>
            <a:headEnd/>
            <a:tailEnd/>
          </a:ln>
        </p:spPr>
        <p:txBody>
          <a:bodyPr>
            <a:spAutoFit/>
          </a:bodyPr>
          <a:lstStyle/>
          <a:p>
            <a:pPr algn="ctr" eaLnBrk="1" hangingPunct="1"/>
            <a:r>
              <a:rPr lang="en-US" sz="800" b="1">
                <a:solidFill>
                  <a:srgbClr val="000000"/>
                </a:solidFill>
              </a:rPr>
              <a:t>Phase II</a:t>
            </a:r>
          </a:p>
          <a:p>
            <a:pPr algn="ctr" eaLnBrk="1" hangingPunct="1"/>
            <a:r>
              <a:rPr lang="en-US" sz="800" b="1">
                <a:solidFill>
                  <a:srgbClr val="000000"/>
                </a:solidFill>
              </a:rPr>
              <a:t>(3 trials per candidate)</a:t>
            </a:r>
          </a:p>
        </p:txBody>
      </p:sp>
      <p:sp>
        <p:nvSpPr>
          <p:cNvPr id="48" name="Rectangle 2"/>
          <p:cNvSpPr txBox="1">
            <a:spLocks noChangeArrowheads="1"/>
          </p:cNvSpPr>
          <p:nvPr/>
        </p:nvSpPr>
        <p:spPr>
          <a:xfrm>
            <a:off x="381000" y="76200"/>
            <a:ext cx="8305800" cy="1371600"/>
          </a:xfrm>
          <a:prstGeom prst="rect">
            <a:avLst/>
          </a:prstGeom>
        </p:spPr>
        <p:txBody>
          <a:bodyPr anchor="b">
            <a:normAutofit/>
          </a:bodyPr>
          <a:lstStyle>
            <a:lvl1pPr algn="l" rtl="0" eaLnBrk="1" fontAlgn="base" hangingPunct="1">
              <a:spcBef>
                <a:spcPct val="0"/>
              </a:spcBef>
              <a:spcAft>
                <a:spcPct val="0"/>
              </a:spcAft>
              <a:defRPr sz="3600" kern="1200" cap="all" spc="-60">
                <a:solidFill>
                  <a:schemeClr val="tx2"/>
                </a:solidFill>
                <a:latin typeface="+mj-lt"/>
                <a:ea typeface="ＭＳ Ｐゴシック" charset="0"/>
                <a:cs typeface="ＭＳ Ｐゴシック" charset="0"/>
              </a:defRPr>
            </a:lvl1pPr>
            <a:lvl2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2pPr>
            <a:lvl3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3pPr>
            <a:lvl4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4pPr>
            <a:lvl5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5pPr>
            <a:lvl6pPr marL="4572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6pPr>
            <a:lvl7pPr marL="9144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7pPr>
            <a:lvl8pPr marL="13716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8pPr>
            <a:lvl9pPr marL="18288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9pPr>
          </a:lstStyle>
          <a:p>
            <a:pPr fontAlgn="auto">
              <a:spcAft>
                <a:spcPts val="0"/>
              </a:spcAft>
              <a:defRPr/>
            </a:pPr>
            <a:r>
              <a:rPr lang="en-US" dirty="0" smtClean="0">
                <a:cs typeface="Arial Black"/>
              </a:rPr>
              <a:t>VACCINE DEVELOPMENT PIPELINE</a:t>
            </a:r>
            <a:endParaRPr lang="en-US" dirty="0">
              <a:cs typeface="Arial Black"/>
            </a:endParaRPr>
          </a:p>
        </p:txBody>
      </p:sp>
      <p:sp>
        <p:nvSpPr>
          <p:cNvPr id="33838" name="TextBox 3"/>
          <p:cNvSpPr txBox="1">
            <a:spLocks noChangeArrowheads="1"/>
          </p:cNvSpPr>
          <p:nvPr/>
        </p:nvSpPr>
        <p:spPr bwMode="auto">
          <a:xfrm>
            <a:off x="7467600" y="6400800"/>
            <a:ext cx="2590800" cy="323850"/>
          </a:xfrm>
          <a:prstGeom prst="rect">
            <a:avLst/>
          </a:prstGeom>
          <a:noFill/>
          <a:ln w="9525">
            <a:noFill/>
            <a:miter lim="800000"/>
            <a:headEnd/>
            <a:tailEnd/>
          </a:ln>
        </p:spPr>
        <p:txBody>
          <a:bodyPr>
            <a:spAutoFit/>
          </a:bodyPr>
          <a:lstStyle/>
          <a:p>
            <a:pPr eaLnBrk="1" hangingPunct="1"/>
            <a:r>
              <a:rPr lang="en-US" sz="1500" b="1">
                <a:solidFill>
                  <a:schemeClr val="tx2"/>
                </a:solidFill>
                <a:latin typeface="Arial Black" pitchFamily="34" charset="0"/>
              </a:rPr>
              <a:t>RESEARCH</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1" name="Rectangle 3"/>
          <p:cNvSpPr>
            <a:spLocks noGrp="1"/>
          </p:cNvSpPr>
          <p:nvPr>
            <p:ph idx="1"/>
          </p:nvPr>
        </p:nvSpPr>
        <p:spPr>
          <a:xfrm>
            <a:off x="228600" y="838200"/>
            <a:ext cx="8686800" cy="2209800"/>
          </a:xfrm>
        </p:spPr>
        <p:txBody>
          <a:bodyPr/>
          <a:lstStyle/>
          <a:p>
            <a:pPr marL="0" indent="0" eaLnBrk="1" hangingPunct="1">
              <a:lnSpc>
                <a:spcPct val="90000"/>
              </a:lnSpc>
            </a:pPr>
            <a:r>
              <a:rPr lang="en-US" dirty="0" smtClean="0">
                <a:ea typeface="ＭＳ Ｐゴシック" pitchFamily="34" charset="-128"/>
                <a:cs typeface="Arial" pitchFamily="34" charset="0"/>
              </a:rPr>
              <a:t>Current TB vaccine candidates fall into three categories:</a:t>
            </a:r>
          </a:p>
          <a:p>
            <a:pPr lvl="1" eaLnBrk="1" hangingPunct="1">
              <a:lnSpc>
                <a:spcPct val="90000"/>
              </a:lnSpc>
            </a:pPr>
            <a:r>
              <a:rPr lang="en-US" b="1" dirty="0" smtClean="0">
                <a:solidFill>
                  <a:srgbClr val="000000"/>
                </a:solidFill>
                <a:ea typeface="ＭＳ Ｐゴシック" pitchFamily="34" charset="-128"/>
                <a:cs typeface="Arial" pitchFamily="34" charset="0"/>
              </a:rPr>
              <a:t>Priming vaccine</a:t>
            </a:r>
            <a:r>
              <a:rPr lang="en-US" dirty="0" smtClean="0">
                <a:ea typeface="ＭＳ Ｐゴシック" pitchFamily="34" charset="-128"/>
                <a:cs typeface="Arial" pitchFamily="34" charset="0"/>
              </a:rPr>
              <a:t>: induces an initial immune response </a:t>
            </a:r>
          </a:p>
          <a:p>
            <a:pPr lvl="1" eaLnBrk="1" hangingPunct="1">
              <a:lnSpc>
                <a:spcPct val="90000"/>
              </a:lnSpc>
            </a:pPr>
            <a:r>
              <a:rPr lang="en-US" b="1" dirty="0" smtClean="0">
                <a:solidFill>
                  <a:srgbClr val="000000"/>
                </a:solidFill>
                <a:ea typeface="ＭＳ Ｐゴシック" pitchFamily="34" charset="-128"/>
                <a:cs typeface="Arial" pitchFamily="34" charset="0"/>
              </a:rPr>
              <a:t>Boosting vaccine</a:t>
            </a:r>
            <a:r>
              <a:rPr lang="en-US" dirty="0" smtClean="0">
                <a:ea typeface="ＭＳ Ｐゴシック" pitchFamily="34" charset="-128"/>
                <a:cs typeface="Arial" pitchFamily="34" charset="0"/>
              </a:rPr>
              <a:t>: strengthens the induced immune response, may be given months or years after the primer </a:t>
            </a:r>
          </a:p>
          <a:p>
            <a:pPr lvl="1" eaLnBrk="1" hangingPunct="1">
              <a:lnSpc>
                <a:spcPct val="90000"/>
              </a:lnSpc>
            </a:pPr>
            <a:r>
              <a:rPr lang="en-US" b="1" dirty="0" smtClean="0">
                <a:solidFill>
                  <a:srgbClr val="000000"/>
                </a:solidFill>
                <a:ea typeface="ＭＳ Ｐゴシック" pitchFamily="34" charset="-128"/>
                <a:cs typeface="Arial" pitchFamily="34" charset="0"/>
              </a:rPr>
              <a:t>Immunotherapeutic vaccine</a:t>
            </a:r>
            <a:r>
              <a:rPr lang="en-US" dirty="0" smtClean="0">
                <a:ea typeface="ＭＳ Ｐゴシック" pitchFamily="34" charset="-128"/>
                <a:cs typeface="Arial" pitchFamily="34" charset="0"/>
              </a:rPr>
              <a:t>: strengthens the immune response after infection</a:t>
            </a:r>
          </a:p>
          <a:p>
            <a:pPr lvl="1" eaLnBrk="1" hangingPunct="1">
              <a:lnSpc>
                <a:spcPct val="90000"/>
              </a:lnSpc>
              <a:buFont typeface="Arial" pitchFamily="34" charset="0"/>
              <a:buNone/>
            </a:pPr>
            <a:endParaRPr lang="en-US" dirty="0" smtClean="0">
              <a:ea typeface="ＭＳ Ｐゴシック" pitchFamily="34" charset="-128"/>
              <a:cs typeface="Arial" pitchFamily="34" charset="0"/>
            </a:endParaRPr>
          </a:p>
          <a:p>
            <a:pPr eaLnBrk="1" hangingPunct="1">
              <a:lnSpc>
                <a:spcPct val="90000"/>
              </a:lnSpc>
            </a:pPr>
            <a:endParaRPr lang="en-US" dirty="0" smtClean="0">
              <a:ea typeface="ＭＳ Ｐゴシック" pitchFamily="34" charset="-128"/>
              <a:cs typeface="Arial" pitchFamily="34" charset="0"/>
            </a:endParaRPr>
          </a:p>
        </p:txBody>
      </p:sp>
      <p:sp>
        <p:nvSpPr>
          <p:cNvPr id="35842" name="TextBox 3"/>
          <p:cNvSpPr txBox="1">
            <a:spLocks noChangeArrowheads="1"/>
          </p:cNvSpPr>
          <p:nvPr/>
        </p:nvSpPr>
        <p:spPr bwMode="auto">
          <a:xfrm>
            <a:off x="7467600" y="6457950"/>
            <a:ext cx="2590800" cy="323850"/>
          </a:xfrm>
          <a:prstGeom prst="rect">
            <a:avLst/>
          </a:prstGeom>
          <a:noFill/>
          <a:ln w="9525">
            <a:noFill/>
            <a:miter lim="800000"/>
            <a:headEnd/>
            <a:tailEnd/>
          </a:ln>
        </p:spPr>
        <p:txBody>
          <a:bodyPr>
            <a:spAutoFit/>
          </a:bodyPr>
          <a:lstStyle/>
          <a:p>
            <a:pPr eaLnBrk="1" hangingPunct="1"/>
            <a:r>
              <a:rPr lang="en-US" sz="1500" b="1" dirty="0">
                <a:solidFill>
                  <a:schemeClr val="tx2"/>
                </a:solidFill>
                <a:latin typeface="Arial Black" pitchFamily="34" charset="0"/>
              </a:rPr>
              <a:t>RESEARCH</a:t>
            </a:r>
          </a:p>
        </p:txBody>
      </p:sp>
      <p:sp>
        <p:nvSpPr>
          <p:cNvPr id="6" name="Rectangle 2"/>
          <p:cNvSpPr txBox="1">
            <a:spLocks noChangeArrowheads="1"/>
          </p:cNvSpPr>
          <p:nvPr/>
        </p:nvSpPr>
        <p:spPr>
          <a:xfrm>
            <a:off x="381000" y="-609600"/>
            <a:ext cx="8305800" cy="1371600"/>
          </a:xfrm>
          <a:prstGeom prst="rect">
            <a:avLst/>
          </a:prstGeom>
        </p:spPr>
        <p:txBody>
          <a:bodyPr anchor="b">
            <a:normAutofit/>
          </a:bodyPr>
          <a:lstStyle>
            <a:lvl1pPr algn="l" rtl="0" eaLnBrk="1" fontAlgn="base" hangingPunct="1">
              <a:spcBef>
                <a:spcPct val="0"/>
              </a:spcBef>
              <a:spcAft>
                <a:spcPct val="0"/>
              </a:spcAft>
              <a:defRPr sz="3600" kern="1200" cap="all" spc="-60">
                <a:solidFill>
                  <a:schemeClr val="tx2"/>
                </a:solidFill>
                <a:latin typeface="+mj-lt"/>
                <a:ea typeface="ＭＳ Ｐゴシック" charset="0"/>
                <a:cs typeface="ＭＳ Ｐゴシック" charset="0"/>
              </a:defRPr>
            </a:lvl1pPr>
            <a:lvl2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2pPr>
            <a:lvl3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3pPr>
            <a:lvl4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4pPr>
            <a:lvl5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5pPr>
            <a:lvl6pPr marL="4572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6pPr>
            <a:lvl7pPr marL="9144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7pPr>
            <a:lvl8pPr marL="13716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8pPr>
            <a:lvl9pPr marL="18288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9pPr>
          </a:lstStyle>
          <a:p>
            <a:pPr fontAlgn="auto">
              <a:spcAft>
                <a:spcPts val="0"/>
              </a:spcAft>
              <a:defRPr/>
            </a:pPr>
            <a:r>
              <a:rPr lang="en-US" dirty="0" smtClean="0">
                <a:cs typeface="Arial Black"/>
              </a:rPr>
              <a:t>VACCINE PIPELINE</a:t>
            </a:r>
            <a:endParaRPr lang="en-US" dirty="0">
              <a:cs typeface="Arial Black"/>
            </a:endParaRPr>
          </a:p>
        </p:txBody>
      </p:sp>
      <p:pic>
        <p:nvPicPr>
          <p:cNvPr id="2" name="Picture 1" descr="Screen Shot 2019-08-12 at 2.27.34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2912146"/>
            <a:ext cx="8001000" cy="3641054"/>
          </a:xfrm>
          <a:prstGeom prst="rect">
            <a:avLst/>
          </a:prstGeom>
        </p:spPr>
      </p:pic>
      <p:sp>
        <p:nvSpPr>
          <p:cNvPr id="3" name="TextBox 2"/>
          <p:cNvSpPr txBox="1"/>
          <p:nvPr/>
        </p:nvSpPr>
        <p:spPr>
          <a:xfrm>
            <a:off x="2057400" y="6477000"/>
            <a:ext cx="4343400" cy="276999"/>
          </a:xfrm>
          <a:prstGeom prst="rect">
            <a:avLst/>
          </a:prstGeom>
          <a:noFill/>
        </p:spPr>
        <p:txBody>
          <a:bodyPr wrap="square" rtlCol="0">
            <a:spAutoFit/>
          </a:bodyPr>
          <a:lstStyle/>
          <a:p>
            <a:pPr algn="ctr"/>
            <a:r>
              <a:rPr lang="en-US" sz="1200" dirty="0">
                <a:solidFill>
                  <a:srgbClr val="000000"/>
                </a:solidFill>
              </a:rPr>
              <a:t>Courtesy of </a:t>
            </a:r>
            <a:r>
              <a:rPr lang="en-US" sz="1200" dirty="0" smtClean="0">
                <a:solidFill>
                  <a:srgbClr val="000000"/>
                </a:solidFill>
              </a:rPr>
              <a:t>STBP New TB Vaccines Working Group</a:t>
            </a:r>
            <a:endParaRPr lang="en-US" sz="2000"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381000" y="-304800"/>
            <a:ext cx="8305800" cy="1371600"/>
          </a:xfrm>
          <a:prstGeom prst="rect">
            <a:avLst/>
          </a:prstGeom>
        </p:spPr>
        <p:txBody>
          <a:bodyPr anchor="b">
            <a:normAutofit/>
          </a:bodyPr>
          <a:lstStyle>
            <a:lvl1pPr algn="l" rtl="0" eaLnBrk="1" fontAlgn="base" hangingPunct="1">
              <a:spcBef>
                <a:spcPct val="0"/>
              </a:spcBef>
              <a:spcAft>
                <a:spcPct val="0"/>
              </a:spcAft>
              <a:defRPr sz="3600" kern="1200" cap="all" spc="-60">
                <a:solidFill>
                  <a:schemeClr val="tx2"/>
                </a:solidFill>
                <a:latin typeface="+mj-lt"/>
                <a:ea typeface="ＭＳ Ｐゴシック" charset="0"/>
                <a:cs typeface="ＭＳ Ｐゴシック" charset="0"/>
              </a:defRPr>
            </a:lvl1pPr>
            <a:lvl2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2pPr>
            <a:lvl3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3pPr>
            <a:lvl4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4pPr>
            <a:lvl5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5pPr>
            <a:lvl6pPr marL="4572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6pPr>
            <a:lvl7pPr marL="9144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7pPr>
            <a:lvl8pPr marL="13716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8pPr>
            <a:lvl9pPr marL="18288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9pPr>
          </a:lstStyle>
          <a:p>
            <a:pPr fontAlgn="auto">
              <a:spcAft>
                <a:spcPts val="0"/>
              </a:spcAft>
              <a:defRPr/>
            </a:pPr>
            <a:r>
              <a:rPr lang="en-US" dirty="0" smtClean="0">
                <a:cs typeface="Arial Black"/>
              </a:rPr>
              <a:t>VACCINE FUNDING, 2017</a:t>
            </a:r>
            <a:endParaRPr lang="en-US" dirty="0">
              <a:cs typeface="Arial Black"/>
            </a:endParaRPr>
          </a:p>
        </p:txBody>
      </p:sp>
      <p:sp>
        <p:nvSpPr>
          <p:cNvPr id="37890" name="TextBox 6"/>
          <p:cNvSpPr txBox="1">
            <a:spLocks noChangeArrowheads="1"/>
          </p:cNvSpPr>
          <p:nvPr/>
        </p:nvSpPr>
        <p:spPr bwMode="auto">
          <a:xfrm>
            <a:off x="7467600" y="6400800"/>
            <a:ext cx="2590800" cy="323850"/>
          </a:xfrm>
          <a:prstGeom prst="rect">
            <a:avLst/>
          </a:prstGeom>
          <a:noFill/>
          <a:ln w="9525">
            <a:noFill/>
            <a:miter lim="800000"/>
            <a:headEnd/>
            <a:tailEnd/>
          </a:ln>
        </p:spPr>
        <p:txBody>
          <a:bodyPr>
            <a:spAutoFit/>
          </a:bodyPr>
          <a:lstStyle/>
          <a:p>
            <a:pPr eaLnBrk="1" hangingPunct="1"/>
            <a:r>
              <a:rPr lang="en-US" sz="1500" b="1">
                <a:solidFill>
                  <a:schemeClr val="tx2"/>
                </a:solidFill>
                <a:latin typeface="Arial Black" pitchFamily="34" charset="0"/>
              </a:rPr>
              <a:t>RESEARCH</a:t>
            </a:r>
          </a:p>
        </p:txBody>
      </p:sp>
      <p:sp>
        <p:nvSpPr>
          <p:cNvPr id="37891" name="TextBox 5"/>
          <p:cNvSpPr txBox="1">
            <a:spLocks noChangeArrowheads="1"/>
          </p:cNvSpPr>
          <p:nvPr/>
        </p:nvSpPr>
        <p:spPr bwMode="auto">
          <a:xfrm>
            <a:off x="388938" y="6199188"/>
            <a:ext cx="3649662" cy="430212"/>
          </a:xfrm>
          <a:prstGeom prst="rect">
            <a:avLst/>
          </a:prstGeom>
          <a:noFill/>
          <a:ln w="9525">
            <a:noFill/>
            <a:miter lim="800000"/>
            <a:headEnd/>
            <a:tailEnd/>
          </a:ln>
        </p:spPr>
        <p:txBody>
          <a:bodyPr wrap="none">
            <a:spAutoFit/>
          </a:bodyPr>
          <a:lstStyle/>
          <a:p>
            <a:pPr eaLnBrk="1" hangingPunct="1"/>
            <a:r>
              <a:rPr lang="en-US" sz="1200" dirty="0"/>
              <a:t>Source: </a:t>
            </a:r>
            <a:r>
              <a:rPr lang="en-US" sz="1200" dirty="0" err="1"/>
              <a:t>www.treatmentactiongroup.org</a:t>
            </a:r>
            <a:r>
              <a:rPr lang="en-US" sz="1200" dirty="0"/>
              <a:t>/</a:t>
            </a:r>
            <a:r>
              <a:rPr lang="en-US" sz="1200" dirty="0" smtClean="0"/>
              <a:t>TBRD2018</a:t>
            </a:r>
            <a:endParaRPr lang="en-US" sz="1200" dirty="0"/>
          </a:p>
          <a:p>
            <a:pPr eaLnBrk="1" hangingPunct="1"/>
            <a:endParaRPr lang="en-US" sz="1000" dirty="0"/>
          </a:p>
        </p:txBody>
      </p:sp>
      <p:pic>
        <p:nvPicPr>
          <p:cNvPr id="2" name="Picture 1" descr="Screen Shot 2019-08-12 at 2.32.37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1143000"/>
            <a:ext cx="6378290" cy="49530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3"/>
          <p:cNvSpPr>
            <a:spLocks noGrp="1"/>
          </p:cNvSpPr>
          <p:nvPr>
            <p:ph idx="1"/>
          </p:nvPr>
        </p:nvSpPr>
        <p:spPr>
          <a:xfrm>
            <a:off x="533400" y="1493838"/>
            <a:ext cx="7772400" cy="4525962"/>
          </a:xfrm>
        </p:spPr>
        <p:txBody>
          <a:bodyPr/>
          <a:lstStyle/>
          <a:p>
            <a:pPr eaLnBrk="1" hangingPunct="1">
              <a:buFont typeface="Arial" pitchFamily="34" charset="0"/>
              <a:buChar char="•"/>
            </a:pPr>
            <a:r>
              <a:rPr lang="en-US" sz="2200" b="0" smtClean="0">
                <a:ea typeface="ＭＳ Ｐゴシック" pitchFamily="34" charset="-128"/>
              </a:rPr>
              <a:t>Lack of understanding of BCG</a:t>
            </a:r>
          </a:p>
          <a:p>
            <a:pPr eaLnBrk="1" hangingPunct="1">
              <a:buFont typeface="Arial" pitchFamily="34" charset="0"/>
              <a:buChar char="•"/>
            </a:pPr>
            <a:r>
              <a:rPr lang="en-US" sz="2200" b="0" smtClean="0">
                <a:ea typeface="ＭＳ Ｐゴシック" pitchFamily="34" charset="-128"/>
              </a:rPr>
              <a:t>Limited understanding of how TB infection and disease occur in the body</a:t>
            </a:r>
          </a:p>
          <a:p>
            <a:pPr eaLnBrk="1" hangingPunct="1">
              <a:buFont typeface="Arial" pitchFamily="34" charset="0"/>
              <a:buChar char="•"/>
            </a:pPr>
            <a:r>
              <a:rPr lang="en-US" sz="2200" b="0" smtClean="0">
                <a:ea typeface="ＭＳ Ｐゴシック" pitchFamily="34" charset="-128"/>
              </a:rPr>
              <a:t>Difficulty in assessing immunity</a:t>
            </a:r>
          </a:p>
          <a:p>
            <a:pPr eaLnBrk="1" hangingPunct="1">
              <a:buFont typeface="Arial" pitchFamily="34" charset="0"/>
              <a:buChar char="•"/>
            </a:pPr>
            <a:r>
              <a:rPr lang="en-US" sz="2200" b="0" smtClean="0">
                <a:ea typeface="ＭＳ Ｐゴシック" pitchFamily="34" charset="-128"/>
              </a:rPr>
              <a:t>Limited research capacity</a:t>
            </a:r>
          </a:p>
          <a:p>
            <a:pPr eaLnBrk="1" hangingPunct="1">
              <a:buFont typeface="Arial" pitchFamily="34" charset="0"/>
              <a:buChar char="•"/>
            </a:pPr>
            <a:r>
              <a:rPr lang="en-US" sz="2200" b="0" smtClean="0">
                <a:ea typeface="ＭＳ Ｐゴシック" pitchFamily="34" charset="-128"/>
              </a:rPr>
              <a:t>Few options for HIV-exposed infants</a:t>
            </a:r>
          </a:p>
          <a:p>
            <a:pPr eaLnBrk="1" hangingPunct="1">
              <a:buFont typeface="Arial" pitchFamily="34" charset="0"/>
              <a:buChar char="•"/>
            </a:pPr>
            <a:r>
              <a:rPr lang="en-US" sz="2200" b="0" smtClean="0">
                <a:ea typeface="ＭＳ Ｐゴシック" pitchFamily="34" charset="-128"/>
              </a:rPr>
              <a:t>Not enough resources</a:t>
            </a:r>
          </a:p>
          <a:p>
            <a:pPr eaLnBrk="1" hangingPunct="1">
              <a:buFont typeface="Arial" pitchFamily="34" charset="0"/>
              <a:buChar char="•"/>
            </a:pPr>
            <a:r>
              <a:rPr lang="en-US" sz="2200" b="0" smtClean="0">
                <a:ea typeface="ＭＳ Ｐゴシック" pitchFamily="34" charset="-128"/>
              </a:rPr>
              <a:t>Poor animal models</a:t>
            </a:r>
          </a:p>
        </p:txBody>
      </p:sp>
      <p:sp>
        <p:nvSpPr>
          <p:cNvPr id="39938" name="TextBox 3"/>
          <p:cNvSpPr txBox="1">
            <a:spLocks noChangeArrowheads="1"/>
          </p:cNvSpPr>
          <p:nvPr/>
        </p:nvSpPr>
        <p:spPr bwMode="auto">
          <a:xfrm>
            <a:off x="7467600" y="6400800"/>
            <a:ext cx="2590800" cy="323850"/>
          </a:xfrm>
          <a:prstGeom prst="rect">
            <a:avLst/>
          </a:prstGeom>
          <a:noFill/>
          <a:ln w="9525">
            <a:noFill/>
            <a:miter lim="800000"/>
            <a:headEnd/>
            <a:tailEnd/>
          </a:ln>
        </p:spPr>
        <p:txBody>
          <a:bodyPr>
            <a:spAutoFit/>
          </a:bodyPr>
          <a:lstStyle/>
          <a:p>
            <a:pPr eaLnBrk="1" hangingPunct="1"/>
            <a:r>
              <a:rPr lang="en-US" sz="1500" b="1">
                <a:solidFill>
                  <a:schemeClr val="tx2"/>
                </a:solidFill>
                <a:latin typeface="Arial Black" pitchFamily="34" charset="0"/>
              </a:rPr>
              <a:t>RESEARCH</a:t>
            </a:r>
          </a:p>
        </p:txBody>
      </p:sp>
      <p:sp>
        <p:nvSpPr>
          <p:cNvPr id="6" name="Rectangle 2"/>
          <p:cNvSpPr txBox="1">
            <a:spLocks noChangeArrowheads="1"/>
          </p:cNvSpPr>
          <p:nvPr/>
        </p:nvSpPr>
        <p:spPr>
          <a:xfrm>
            <a:off x="381000" y="0"/>
            <a:ext cx="8305800" cy="1371600"/>
          </a:xfrm>
          <a:prstGeom prst="rect">
            <a:avLst/>
          </a:prstGeom>
        </p:spPr>
        <p:txBody>
          <a:bodyPr anchor="b">
            <a:normAutofit/>
          </a:bodyPr>
          <a:lstStyle>
            <a:lvl1pPr algn="l" rtl="0" eaLnBrk="1" fontAlgn="base" hangingPunct="1">
              <a:spcBef>
                <a:spcPct val="0"/>
              </a:spcBef>
              <a:spcAft>
                <a:spcPct val="0"/>
              </a:spcAft>
              <a:defRPr sz="3600" kern="1200" cap="all" spc="-60">
                <a:solidFill>
                  <a:schemeClr val="tx2"/>
                </a:solidFill>
                <a:latin typeface="+mj-lt"/>
                <a:ea typeface="ＭＳ Ｐゴシック" charset="0"/>
                <a:cs typeface="ＭＳ Ｐゴシック" charset="0"/>
              </a:defRPr>
            </a:lvl1pPr>
            <a:lvl2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2pPr>
            <a:lvl3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3pPr>
            <a:lvl4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4pPr>
            <a:lvl5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5pPr>
            <a:lvl6pPr marL="4572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6pPr>
            <a:lvl7pPr marL="9144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7pPr>
            <a:lvl8pPr marL="13716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8pPr>
            <a:lvl9pPr marL="18288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9pPr>
          </a:lstStyle>
          <a:p>
            <a:pPr fontAlgn="auto">
              <a:spcAft>
                <a:spcPts val="0"/>
              </a:spcAft>
              <a:defRPr/>
            </a:pPr>
            <a:r>
              <a:rPr lang="en-US" dirty="0" smtClean="0">
                <a:cs typeface="Arial Black"/>
              </a:rPr>
              <a:t>CHALLENGES OF TB VACCINE RESEARCH</a:t>
            </a:r>
            <a:endParaRPr lang="en-US" dirty="0">
              <a:cs typeface="Arial Black"/>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848600" cy="838200"/>
          </a:xfrm>
        </p:spPr>
        <p:txBody>
          <a:bodyPr>
            <a:normAutofit/>
          </a:bodyPr>
          <a:lstStyle/>
          <a:p>
            <a:r>
              <a:rPr lang="en-US" sz="3200" dirty="0" smtClean="0"/>
              <a:t>Promising Vaccine Candidates</a:t>
            </a:r>
            <a:endParaRPr lang="en-US" sz="3200" dirty="0"/>
          </a:p>
        </p:txBody>
      </p:sp>
      <p:sp>
        <p:nvSpPr>
          <p:cNvPr id="3" name="Content Placeholder 2"/>
          <p:cNvSpPr>
            <a:spLocks noGrp="1"/>
          </p:cNvSpPr>
          <p:nvPr>
            <p:ph idx="1"/>
          </p:nvPr>
        </p:nvSpPr>
        <p:spPr>
          <a:xfrm>
            <a:off x="457200" y="4648200"/>
            <a:ext cx="7620000" cy="1676400"/>
          </a:xfrm>
        </p:spPr>
        <p:txBody>
          <a:bodyPr/>
          <a:lstStyle/>
          <a:p>
            <a:pPr marL="0" indent="0"/>
            <a:r>
              <a:rPr lang="en-US" dirty="0" smtClean="0"/>
              <a:t>Re-vaccination with BCG may offer some additional immunity.  The benefits of this are that the vaccine is widely available, its safety profile in all ages has been assessed, and its cost is reasonable.  The protection, however, does not appear to be complete.</a:t>
            </a:r>
          </a:p>
        </p:txBody>
      </p:sp>
      <p:pic>
        <p:nvPicPr>
          <p:cNvPr id="5" name="Picture 4" descr="Screen Shot 2019-08-12 at 2.36.25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1600" y="1143000"/>
            <a:ext cx="5978456" cy="3411358"/>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848600" cy="838200"/>
          </a:xfrm>
        </p:spPr>
        <p:txBody>
          <a:bodyPr>
            <a:normAutofit/>
          </a:bodyPr>
          <a:lstStyle/>
          <a:p>
            <a:r>
              <a:rPr lang="en-US" sz="3200" dirty="0" smtClean="0"/>
              <a:t>Promising Vaccine </a:t>
            </a:r>
            <a:r>
              <a:rPr lang="en-US" sz="3200" dirty="0" err="1" smtClean="0"/>
              <a:t>CAndidates</a:t>
            </a:r>
            <a:endParaRPr lang="en-US" sz="3200" dirty="0"/>
          </a:p>
        </p:txBody>
      </p:sp>
      <p:sp>
        <p:nvSpPr>
          <p:cNvPr id="3" name="Content Placeholder 2"/>
          <p:cNvSpPr>
            <a:spLocks noGrp="1"/>
          </p:cNvSpPr>
          <p:nvPr>
            <p:ph idx="1"/>
          </p:nvPr>
        </p:nvSpPr>
        <p:spPr>
          <a:xfrm>
            <a:off x="457200" y="4495800"/>
            <a:ext cx="7620000" cy="1630363"/>
          </a:xfrm>
        </p:spPr>
        <p:txBody>
          <a:bodyPr/>
          <a:lstStyle/>
          <a:p>
            <a:pPr marL="0" indent="0"/>
            <a:r>
              <a:rPr lang="en-US" dirty="0" smtClean="0"/>
              <a:t>The M72/ASO1</a:t>
            </a:r>
            <a:r>
              <a:rPr lang="en-US" baseline="-25000" dirty="0" smtClean="0"/>
              <a:t>E</a:t>
            </a:r>
            <a:r>
              <a:rPr lang="en-US" dirty="0" smtClean="0"/>
              <a:t> vaccine provided 54% protection from the development of TB when tested in a phase IIB trial in HIV-negative individuals in Kenya, South Africa, and Zambia who were living with TB infection.  The vaccine appeared safe and will be tested in phase III trials if funding is available.</a:t>
            </a:r>
            <a:endParaRPr lang="en-US" dirty="0"/>
          </a:p>
        </p:txBody>
      </p:sp>
      <p:pic>
        <p:nvPicPr>
          <p:cNvPr id="5" name="Picture 4" descr="Screen Shot 2019-08-12 at 2.43.13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1600" y="1126519"/>
            <a:ext cx="6019800" cy="3293081"/>
          </a:xfrm>
          <a:prstGeom prst="rect">
            <a:avLst/>
          </a:prstGeom>
        </p:spPr>
      </p:pic>
    </p:spTree>
    <p:extLst>
      <p:ext uri="{BB962C8B-B14F-4D97-AF65-F5344CB8AC3E}">
        <p14:creationId xmlns:p14="http://schemas.microsoft.com/office/powerpoint/2010/main" val="2934088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title"/>
          </p:nvPr>
        </p:nvSpPr>
        <p:spPr>
          <a:xfrm>
            <a:off x="762000" y="2590800"/>
            <a:ext cx="7772400" cy="1143000"/>
          </a:xfrm>
        </p:spPr>
        <p:txBody>
          <a:bodyPr rtlCol="0">
            <a:noAutofit/>
          </a:bodyPr>
          <a:lstStyle/>
          <a:p>
            <a:pPr eaLnBrk="1" fontAlgn="auto" hangingPunct="1">
              <a:spcAft>
                <a:spcPts val="0"/>
              </a:spcAft>
              <a:defRPr/>
            </a:pPr>
            <a:r>
              <a:rPr lang="en-US" sz="5000" dirty="0" smtClean="0">
                <a:ea typeface="+mj-ea"/>
                <a:cs typeface="+mj-cs"/>
              </a:rPr>
              <a:t>Preventive therapy</a:t>
            </a:r>
            <a:endParaRPr lang="en-US" sz="5000" dirty="0">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6553200" cy="685800"/>
          </a:xfrm>
        </p:spPr>
        <p:txBody>
          <a:bodyPr rtlCol="0"/>
          <a:lstStyle/>
          <a:p>
            <a:pPr>
              <a:defRPr/>
            </a:pPr>
            <a:r>
              <a:rPr lang="en-US" dirty="0" smtClean="0"/>
              <a:t>Preventive therapy</a:t>
            </a:r>
            <a:endParaRPr lang="en-US" dirty="0"/>
          </a:p>
        </p:txBody>
      </p:sp>
      <p:sp>
        <p:nvSpPr>
          <p:cNvPr id="3" name="Content Placeholder 2"/>
          <p:cNvSpPr>
            <a:spLocks noGrp="1"/>
          </p:cNvSpPr>
          <p:nvPr>
            <p:ph idx="1"/>
          </p:nvPr>
        </p:nvSpPr>
        <p:spPr>
          <a:xfrm>
            <a:off x="457200" y="1143000"/>
            <a:ext cx="8153400" cy="5715000"/>
          </a:xfrm>
        </p:spPr>
        <p:txBody>
          <a:bodyPr/>
          <a:lstStyle/>
          <a:p>
            <a:pPr marL="0" indent="0">
              <a:buFont typeface="Arial" charset="0"/>
              <a:buNone/>
              <a:defRPr/>
            </a:pPr>
            <a:r>
              <a:rPr lang="en-US" sz="2200" dirty="0">
                <a:cs typeface="Arial" charset="0"/>
              </a:rPr>
              <a:t>Especially in the absence of a broadly effective vaccine, </a:t>
            </a:r>
            <a:r>
              <a:rPr lang="en-US" sz="2200" u="sng" dirty="0">
                <a:cs typeface="Arial" charset="0"/>
              </a:rPr>
              <a:t>preventive therapy</a:t>
            </a:r>
            <a:r>
              <a:rPr lang="en-US" sz="2200" dirty="0">
                <a:cs typeface="Arial" charset="0"/>
              </a:rPr>
              <a:t> is extremely important in TB </a:t>
            </a:r>
            <a:r>
              <a:rPr lang="en-US" sz="2200" dirty="0" smtClean="0">
                <a:cs typeface="Arial" charset="0"/>
              </a:rPr>
              <a:t>prevention</a:t>
            </a:r>
          </a:p>
          <a:p>
            <a:pPr lvl="1">
              <a:buFont typeface="Arial"/>
              <a:buChar char="•"/>
              <a:defRPr/>
            </a:pPr>
            <a:r>
              <a:rPr lang="en-US" dirty="0" smtClean="0">
                <a:cs typeface="Arial" charset="0"/>
              </a:rPr>
              <a:t>Much </a:t>
            </a:r>
            <a:r>
              <a:rPr lang="en-US" dirty="0">
                <a:cs typeface="Arial" charset="0"/>
              </a:rPr>
              <a:t>like </a:t>
            </a:r>
            <a:r>
              <a:rPr lang="en-US" dirty="0" err="1">
                <a:cs typeface="Arial" charset="0"/>
              </a:rPr>
              <a:t>PrEP</a:t>
            </a:r>
            <a:r>
              <a:rPr lang="en-US" dirty="0">
                <a:cs typeface="Arial" charset="0"/>
              </a:rPr>
              <a:t>/PEP in </a:t>
            </a:r>
            <a:r>
              <a:rPr lang="en-US" dirty="0" smtClean="0">
                <a:cs typeface="Arial" charset="0"/>
              </a:rPr>
              <a:t>HIV</a:t>
            </a:r>
          </a:p>
          <a:p>
            <a:pPr marL="0" indent="0">
              <a:buFont typeface="Arial" charset="0"/>
              <a:buNone/>
              <a:defRPr/>
            </a:pPr>
            <a:r>
              <a:rPr lang="en-US" sz="2200" dirty="0" smtClean="0">
                <a:solidFill>
                  <a:srgbClr val="000000"/>
                </a:solidFill>
                <a:cs typeface="Arial" charset="0"/>
              </a:rPr>
              <a:t>Currently</a:t>
            </a:r>
            <a:r>
              <a:rPr lang="en-US" sz="2200" dirty="0">
                <a:solidFill>
                  <a:srgbClr val="000000"/>
                </a:solidFill>
                <a:cs typeface="Arial" charset="0"/>
              </a:rPr>
              <a:t>, WHO recommends preventive therapy in </a:t>
            </a:r>
            <a:r>
              <a:rPr lang="en-US" sz="2200" dirty="0" smtClean="0">
                <a:solidFill>
                  <a:srgbClr val="000000"/>
                </a:solidFill>
                <a:cs typeface="Arial" charset="0"/>
              </a:rPr>
              <a:t>all:</a:t>
            </a:r>
          </a:p>
          <a:p>
            <a:pPr lvl="1">
              <a:buClr>
                <a:srgbClr val="D1282E"/>
              </a:buClr>
              <a:buFont typeface="Arial"/>
              <a:buChar char="•"/>
              <a:defRPr/>
            </a:pPr>
            <a:r>
              <a:rPr lang="en-US" u="sng" dirty="0" smtClean="0">
                <a:solidFill>
                  <a:srgbClr val="000000"/>
                </a:solidFill>
                <a:cs typeface="Arial" charset="0"/>
              </a:rPr>
              <a:t>Childhood </a:t>
            </a:r>
            <a:r>
              <a:rPr lang="en-US" u="sng" dirty="0">
                <a:solidFill>
                  <a:srgbClr val="000000"/>
                </a:solidFill>
                <a:cs typeface="Arial" charset="0"/>
              </a:rPr>
              <a:t>household contacts (under 5 years)</a:t>
            </a:r>
            <a:r>
              <a:rPr lang="en-US" dirty="0">
                <a:solidFill>
                  <a:srgbClr val="000000"/>
                </a:solidFill>
                <a:cs typeface="Arial" charset="0"/>
              </a:rPr>
              <a:t> </a:t>
            </a:r>
            <a:r>
              <a:rPr lang="en-US" dirty="0">
                <a:cs typeface="Arial" charset="0"/>
              </a:rPr>
              <a:t>of someone diagnosed with active TB </a:t>
            </a:r>
            <a:r>
              <a:rPr lang="en-US" dirty="0" smtClean="0">
                <a:cs typeface="Arial" charset="0"/>
              </a:rPr>
              <a:t>disease</a:t>
            </a:r>
          </a:p>
          <a:p>
            <a:pPr lvl="1">
              <a:buClr>
                <a:srgbClr val="D1282E"/>
              </a:buClr>
              <a:buFont typeface="Arial"/>
              <a:buChar char="•"/>
              <a:defRPr/>
            </a:pPr>
            <a:r>
              <a:rPr lang="en-US" u="sng" dirty="0" smtClean="0">
                <a:solidFill>
                  <a:srgbClr val="000000"/>
                </a:solidFill>
                <a:cs typeface="Arial" charset="0"/>
              </a:rPr>
              <a:t>People </a:t>
            </a:r>
            <a:r>
              <a:rPr lang="en-US" u="sng" dirty="0">
                <a:solidFill>
                  <a:srgbClr val="000000"/>
                </a:solidFill>
                <a:cs typeface="Arial" charset="0"/>
              </a:rPr>
              <a:t>with HIV</a:t>
            </a:r>
            <a:r>
              <a:rPr lang="en-US" dirty="0">
                <a:solidFill>
                  <a:srgbClr val="000000"/>
                </a:solidFill>
                <a:cs typeface="Arial" charset="0"/>
              </a:rPr>
              <a:t> as long as active TB disease has been ruled </a:t>
            </a:r>
            <a:r>
              <a:rPr lang="en-US" dirty="0" smtClean="0">
                <a:solidFill>
                  <a:srgbClr val="000000"/>
                </a:solidFill>
                <a:cs typeface="Arial" charset="0"/>
              </a:rPr>
              <a:t>out</a:t>
            </a:r>
          </a:p>
          <a:p>
            <a:pPr marL="160337" indent="0" eaLnBrk="1" hangingPunct="1">
              <a:lnSpc>
                <a:spcPct val="90000"/>
              </a:lnSpc>
              <a:buFont typeface="Arial" charset="0"/>
              <a:buNone/>
              <a:defRPr/>
            </a:pPr>
            <a:r>
              <a:rPr lang="en-US" sz="2200" dirty="0" smtClean="0">
                <a:solidFill>
                  <a:srgbClr val="000000"/>
                </a:solidFill>
                <a:cs typeface="Arial" charset="0"/>
              </a:rPr>
              <a:t>The </a:t>
            </a:r>
            <a:r>
              <a:rPr lang="en-US" sz="2200" dirty="0">
                <a:solidFill>
                  <a:srgbClr val="000000"/>
                </a:solidFill>
                <a:cs typeface="Arial" charset="0"/>
              </a:rPr>
              <a:t>most common form of preventive therapy is Isoniazid Preventive Therapy (IPT</a:t>
            </a:r>
            <a:r>
              <a:rPr lang="en-US" sz="2200" dirty="0" smtClean="0">
                <a:solidFill>
                  <a:srgbClr val="000000"/>
                </a:solidFill>
                <a:cs typeface="Arial" charset="0"/>
              </a:rPr>
              <a:t>)</a:t>
            </a:r>
          </a:p>
          <a:p>
            <a:pPr marL="160337" indent="0" eaLnBrk="1" hangingPunct="1">
              <a:lnSpc>
                <a:spcPct val="90000"/>
              </a:lnSpc>
              <a:buFont typeface="Arial" charset="0"/>
              <a:buNone/>
              <a:defRPr/>
            </a:pPr>
            <a:r>
              <a:rPr lang="en-US" sz="2200" dirty="0" smtClean="0">
                <a:solidFill>
                  <a:srgbClr val="000000"/>
                </a:solidFill>
                <a:cs typeface="Arial" charset="0"/>
              </a:rPr>
              <a:t>Uptake of preventive therapy is too low</a:t>
            </a:r>
          </a:p>
          <a:p>
            <a:pPr lvl="1">
              <a:buClr>
                <a:srgbClr val="D1282E"/>
              </a:buClr>
              <a:buFont typeface="Arial"/>
              <a:buChar char="•"/>
              <a:defRPr/>
            </a:pPr>
            <a:r>
              <a:rPr lang="en-US" dirty="0" smtClean="0">
                <a:solidFill>
                  <a:srgbClr val="000000"/>
                </a:solidFill>
                <a:cs typeface="Arial" charset="0"/>
              </a:rPr>
              <a:t>Only</a:t>
            </a:r>
            <a:r>
              <a:rPr lang="en-US" sz="2200" dirty="0" smtClean="0">
                <a:solidFill>
                  <a:srgbClr val="000000"/>
                </a:solidFill>
                <a:cs typeface="Arial" charset="0"/>
              </a:rPr>
              <a:t> </a:t>
            </a:r>
            <a:r>
              <a:rPr lang="en-US" sz="2200" u="sng" dirty="0">
                <a:solidFill>
                  <a:srgbClr val="000000"/>
                </a:solidFill>
                <a:cs typeface="Arial" charset="0"/>
              </a:rPr>
              <a:t>7%</a:t>
            </a:r>
            <a:r>
              <a:rPr lang="en-US" sz="2200" dirty="0">
                <a:solidFill>
                  <a:srgbClr val="000000"/>
                </a:solidFill>
                <a:cs typeface="Arial" charset="0"/>
              </a:rPr>
              <a:t> of those who should receive preventive therapy do</a:t>
            </a:r>
          </a:p>
          <a:p>
            <a:pPr lvl="1" eaLnBrk="1" hangingPunct="1">
              <a:lnSpc>
                <a:spcPct val="90000"/>
              </a:lnSpc>
              <a:buFont typeface="Arial" charset="0"/>
              <a:buNone/>
              <a:defRPr/>
            </a:pPr>
            <a:endParaRPr lang="en-US" sz="2400" dirty="0">
              <a:solidFill>
                <a:srgbClr val="000000"/>
              </a:solidFill>
              <a:cs typeface="ＭＳ Ｐゴシック" charset="0"/>
            </a:endParaRPr>
          </a:p>
          <a:p>
            <a:pPr eaLnBrk="1" hangingPunct="1">
              <a:lnSpc>
                <a:spcPct val="90000"/>
              </a:lnSpc>
              <a:buFont typeface="Arial" charset="0"/>
              <a:buNone/>
              <a:defRPr/>
            </a:pPr>
            <a:endParaRPr lang="en-US" sz="2400" dirty="0">
              <a:solidFill>
                <a:srgbClr val="000000"/>
              </a:solidFill>
            </a:endParaRPr>
          </a:p>
        </p:txBody>
      </p:sp>
      <p:sp>
        <p:nvSpPr>
          <p:cNvPr id="44035" name="TextBox 8"/>
          <p:cNvSpPr txBox="1">
            <a:spLocks noChangeArrowheads="1"/>
          </p:cNvSpPr>
          <p:nvPr/>
        </p:nvSpPr>
        <p:spPr bwMode="auto">
          <a:xfrm>
            <a:off x="7315200" y="6400800"/>
            <a:ext cx="2590800" cy="323850"/>
          </a:xfrm>
          <a:prstGeom prst="rect">
            <a:avLst/>
          </a:prstGeom>
          <a:noFill/>
          <a:ln w="9525">
            <a:noFill/>
            <a:miter lim="800000"/>
            <a:headEnd/>
            <a:tailEnd/>
          </a:ln>
        </p:spPr>
        <p:txBody>
          <a:bodyPr>
            <a:spAutoFit/>
          </a:bodyPr>
          <a:lstStyle/>
          <a:p>
            <a:pPr eaLnBrk="1" hangingPunct="1"/>
            <a:r>
              <a:rPr lang="en-US" sz="1500" b="1">
                <a:solidFill>
                  <a:schemeClr val="tx2"/>
                </a:solidFill>
                <a:latin typeface="Arial Black" pitchFamily="34" charset="0"/>
              </a:rPr>
              <a:t>PREVENTION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Content Placeholder 2"/>
          <p:cNvSpPr>
            <a:spLocks noGrp="1"/>
          </p:cNvSpPr>
          <p:nvPr>
            <p:ph idx="1"/>
          </p:nvPr>
        </p:nvSpPr>
        <p:spPr>
          <a:xfrm>
            <a:off x="304800" y="990600"/>
            <a:ext cx="8382000" cy="5562600"/>
          </a:xfrm>
        </p:spPr>
        <p:txBody>
          <a:bodyPr/>
          <a:lstStyle/>
          <a:p>
            <a:pPr marL="0" indent="0" eaLnBrk="1" hangingPunct="1"/>
            <a:r>
              <a:rPr lang="en-US" sz="2200" b="0" dirty="0" smtClean="0">
                <a:ea typeface="ＭＳ Ｐゴシック" pitchFamily="34" charset="-128"/>
              </a:rPr>
              <a:t>The WHO recommends one of the following treatment regimens for</a:t>
            </a:r>
            <a:r>
              <a:rPr lang="en-US" sz="2200" dirty="0" smtClean="0">
                <a:ea typeface="ＭＳ Ｐゴシック" pitchFamily="34" charset="-128"/>
              </a:rPr>
              <a:t> </a:t>
            </a:r>
            <a:r>
              <a:rPr lang="en-US" sz="2200" u="sng" dirty="0" smtClean="0">
                <a:solidFill>
                  <a:srgbClr val="000000"/>
                </a:solidFill>
                <a:ea typeface="ＭＳ Ｐゴシック" pitchFamily="34" charset="-128"/>
              </a:rPr>
              <a:t>latent TB infection</a:t>
            </a:r>
            <a:r>
              <a:rPr lang="en-US" sz="2200" dirty="0" smtClean="0">
                <a:solidFill>
                  <a:srgbClr val="000000"/>
                </a:solidFill>
                <a:ea typeface="ＭＳ Ｐゴシック" pitchFamily="34" charset="-128"/>
              </a:rPr>
              <a:t> </a:t>
            </a:r>
            <a:r>
              <a:rPr lang="en-US" sz="2200" b="0" dirty="0" smtClean="0">
                <a:ea typeface="ＭＳ Ｐゴシック" pitchFamily="34" charset="-128"/>
              </a:rPr>
              <a:t>based on </a:t>
            </a:r>
            <a:r>
              <a:rPr lang="en-US" sz="2200" b="0" u="sng" dirty="0" smtClean="0">
                <a:solidFill>
                  <a:srgbClr val="000000"/>
                </a:solidFill>
                <a:ea typeface="ＭＳ Ｐゴシック" pitchFamily="34" charset="-128"/>
              </a:rPr>
              <a:t>drug sensitivity, drug availability, and TB incidence and prevalence</a:t>
            </a:r>
            <a:r>
              <a:rPr lang="en-US" sz="2200" dirty="0" smtClean="0">
                <a:ea typeface="ＭＳ Ｐゴシック" pitchFamily="34" charset="-128"/>
              </a:rPr>
              <a:t>:</a:t>
            </a:r>
          </a:p>
          <a:p>
            <a:pPr marL="114300" lvl="1" indent="0" eaLnBrk="1" hangingPunct="1"/>
            <a:r>
              <a:rPr lang="en-US" sz="2200" dirty="0" smtClean="0">
                <a:ea typeface="ＭＳ Ｐゴシック" pitchFamily="34" charset="-128"/>
              </a:rPr>
              <a:t>6-month </a:t>
            </a:r>
            <a:r>
              <a:rPr lang="en-US" sz="2200" dirty="0" err="1" smtClean="0">
                <a:ea typeface="ＭＳ Ｐゴシック" pitchFamily="34" charset="-128"/>
              </a:rPr>
              <a:t>isoniazid</a:t>
            </a:r>
            <a:r>
              <a:rPr lang="en-US" sz="2200" dirty="0" smtClean="0">
                <a:ea typeface="ＭＳ Ｐゴシック" pitchFamily="34" charset="-128"/>
              </a:rPr>
              <a:t> (daily)*</a:t>
            </a:r>
          </a:p>
          <a:p>
            <a:pPr marL="114300" lvl="1" indent="0" eaLnBrk="1" hangingPunct="1"/>
            <a:r>
              <a:rPr lang="en-US" sz="2200" dirty="0" smtClean="0">
                <a:ea typeface="ＭＳ Ｐゴシック" pitchFamily="34" charset="-128"/>
              </a:rPr>
              <a:t>9-month </a:t>
            </a:r>
            <a:r>
              <a:rPr lang="en-US" sz="2200" dirty="0" err="1" smtClean="0">
                <a:ea typeface="ＭＳ Ｐゴシック" pitchFamily="34" charset="-128"/>
              </a:rPr>
              <a:t>isoniazid</a:t>
            </a:r>
            <a:r>
              <a:rPr lang="en-US" sz="2200" dirty="0" smtClean="0">
                <a:ea typeface="ＭＳ Ｐゴシック" pitchFamily="34" charset="-128"/>
              </a:rPr>
              <a:t> (daily)*</a:t>
            </a:r>
          </a:p>
          <a:p>
            <a:pPr marL="114300" lvl="1" indent="0" eaLnBrk="1" hangingPunct="1"/>
            <a:r>
              <a:rPr lang="en-US" sz="2200" dirty="0" smtClean="0">
                <a:ea typeface="ＭＳ Ｐゴシック" pitchFamily="34" charset="-128"/>
              </a:rPr>
              <a:t>3-month </a:t>
            </a:r>
            <a:r>
              <a:rPr lang="en-US" sz="2200" dirty="0" err="1" smtClean="0">
                <a:ea typeface="ＭＳ Ｐゴシック" pitchFamily="34" charset="-128"/>
              </a:rPr>
              <a:t>rifapentine</a:t>
            </a:r>
            <a:r>
              <a:rPr lang="en-US" sz="2200" dirty="0" smtClean="0">
                <a:ea typeface="ＭＳ Ｐゴシック" pitchFamily="34" charset="-128"/>
              </a:rPr>
              <a:t> + </a:t>
            </a:r>
            <a:r>
              <a:rPr lang="en-US" sz="2200" dirty="0" err="1" smtClean="0">
                <a:ea typeface="ＭＳ Ｐゴシック" pitchFamily="34" charset="-128"/>
              </a:rPr>
              <a:t>isoniazid</a:t>
            </a:r>
            <a:r>
              <a:rPr lang="en-US" sz="2200" dirty="0" smtClean="0">
                <a:ea typeface="ＭＳ Ｐゴシック" pitchFamily="34" charset="-128"/>
              </a:rPr>
              <a:t> (weekly)</a:t>
            </a:r>
          </a:p>
          <a:p>
            <a:pPr marL="114300" lvl="1" indent="0" eaLnBrk="1" hangingPunct="1"/>
            <a:r>
              <a:rPr lang="en-US" sz="2200" dirty="0" smtClean="0">
                <a:ea typeface="ＭＳ Ｐゴシック" pitchFamily="34" charset="-128"/>
              </a:rPr>
              <a:t>1-month of </a:t>
            </a:r>
            <a:r>
              <a:rPr lang="en-US" sz="2200" dirty="0" err="1" smtClean="0">
                <a:ea typeface="ＭＳ Ｐゴシック" pitchFamily="34" charset="-128"/>
              </a:rPr>
              <a:t>rifapentine</a:t>
            </a:r>
            <a:r>
              <a:rPr lang="en-US" sz="2200" dirty="0" smtClean="0">
                <a:ea typeface="ＭＳ Ｐゴシック" pitchFamily="34" charset="-128"/>
              </a:rPr>
              <a:t>+ </a:t>
            </a:r>
            <a:r>
              <a:rPr lang="en-US" sz="2200" dirty="0" err="1" smtClean="0">
                <a:ea typeface="ＭＳ Ｐゴシック" pitchFamily="34" charset="-128"/>
              </a:rPr>
              <a:t>isoniazid</a:t>
            </a:r>
            <a:r>
              <a:rPr lang="en-US" sz="2200" dirty="0" smtClean="0">
                <a:ea typeface="ＭＳ Ｐゴシック" pitchFamily="34" charset="-128"/>
              </a:rPr>
              <a:t> (daily)</a:t>
            </a:r>
          </a:p>
          <a:p>
            <a:pPr marL="114300" lvl="1" indent="0" eaLnBrk="1" hangingPunct="1"/>
            <a:r>
              <a:rPr lang="en-US" sz="2200" dirty="0" smtClean="0">
                <a:ea typeface="ＭＳ Ｐゴシック" pitchFamily="34" charset="-128"/>
              </a:rPr>
              <a:t>3-4 months </a:t>
            </a:r>
            <a:r>
              <a:rPr lang="en-US" sz="2200" dirty="0" err="1" smtClean="0">
                <a:ea typeface="ＭＳ Ｐゴシック" pitchFamily="34" charset="-128"/>
              </a:rPr>
              <a:t>isoniazid</a:t>
            </a:r>
            <a:r>
              <a:rPr lang="en-US" sz="2200" dirty="0" smtClean="0">
                <a:ea typeface="ＭＳ Ｐゴシック" pitchFamily="34" charset="-128"/>
              </a:rPr>
              <a:t> + </a:t>
            </a:r>
            <a:r>
              <a:rPr lang="en-US" sz="2200" dirty="0" err="1" smtClean="0">
                <a:ea typeface="ＭＳ Ｐゴシック" pitchFamily="34" charset="-128"/>
              </a:rPr>
              <a:t>rifampicin</a:t>
            </a:r>
            <a:r>
              <a:rPr lang="en-US" sz="2200" dirty="0" smtClean="0">
                <a:ea typeface="ＭＳ Ｐゴシック" pitchFamily="34" charset="-128"/>
              </a:rPr>
              <a:t> (daily)</a:t>
            </a:r>
          </a:p>
          <a:p>
            <a:pPr marL="114300" lvl="1" indent="0" eaLnBrk="1" hangingPunct="1"/>
            <a:r>
              <a:rPr lang="en-US" sz="2200" dirty="0" smtClean="0">
                <a:ea typeface="ＭＳ Ｐゴシック" pitchFamily="34" charset="-128"/>
              </a:rPr>
              <a:t>4 months </a:t>
            </a:r>
            <a:r>
              <a:rPr lang="en-US" sz="2200" dirty="0" err="1" smtClean="0">
                <a:ea typeface="ＭＳ Ｐゴシック" pitchFamily="34" charset="-128"/>
              </a:rPr>
              <a:t>rifampicin</a:t>
            </a:r>
            <a:r>
              <a:rPr lang="en-US" sz="2200" dirty="0" smtClean="0">
                <a:ea typeface="ＭＳ Ｐゴシック" pitchFamily="34" charset="-128"/>
              </a:rPr>
              <a:t> (daily), recommended for people who cannot tolerate or whose TB is resistant to </a:t>
            </a:r>
            <a:r>
              <a:rPr lang="en-US" sz="2200" dirty="0" err="1" smtClean="0">
                <a:ea typeface="ＭＳ Ｐゴシック" pitchFamily="34" charset="-128"/>
              </a:rPr>
              <a:t>isoniazid</a:t>
            </a:r>
            <a:endParaRPr lang="en-US" sz="2200" dirty="0" smtClean="0">
              <a:ea typeface="ＭＳ Ｐゴシック" pitchFamily="34" charset="-128"/>
            </a:endParaRPr>
          </a:p>
          <a:p>
            <a:pPr marL="0" indent="0" eaLnBrk="1" hangingPunct="1"/>
            <a:r>
              <a:rPr lang="en-US" sz="1600" b="0" dirty="0" smtClean="0">
                <a:ea typeface="ＭＳ Ｐゴシック" pitchFamily="34" charset="-128"/>
              </a:rPr>
              <a:t>Note: none of these regimens would work on drug-resistant strains. Research is underway to see if </a:t>
            </a:r>
            <a:r>
              <a:rPr lang="en-US" sz="1600" b="0" dirty="0" err="1" smtClean="0">
                <a:ea typeface="ＭＳ Ｐゴシック" pitchFamily="34" charset="-128"/>
              </a:rPr>
              <a:t>levofloxacin</a:t>
            </a:r>
            <a:r>
              <a:rPr lang="en-US" sz="1600" b="0" dirty="0" smtClean="0">
                <a:ea typeface="ＭＳ Ｐゴシック" pitchFamily="34" charset="-128"/>
              </a:rPr>
              <a:t> or </a:t>
            </a:r>
            <a:r>
              <a:rPr lang="en-US" sz="1600" b="0" dirty="0" err="1" smtClean="0">
                <a:ea typeface="ＭＳ Ｐゴシック" pitchFamily="34" charset="-128"/>
              </a:rPr>
              <a:t>delamanid</a:t>
            </a:r>
            <a:r>
              <a:rPr lang="en-US" sz="1600" b="0" dirty="0" smtClean="0">
                <a:ea typeface="ＭＳ Ｐゴシック" pitchFamily="34" charset="-128"/>
              </a:rPr>
              <a:t> are good options for contacts of people with MDR-TB</a:t>
            </a:r>
          </a:p>
          <a:p>
            <a:pPr marL="0" indent="0" eaLnBrk="1" hangingPunct="1"/>
            <a:endParaRPr lang="en-US" sz="1600" b="0" dirty="0" smtClean="0">
              <a:ea typeface="ＭＳ Ｐゴシック" pitchFamily="34" charset="-128"/>
            </a:endParaRPr>
          </a:p>
          <a:p>
            <a:pPr marL="0" indent="0" eaLnBrk="1" hangingPunct="1">
              <a:lnSpc>
                <a:spcPct val="70000"/>
              </a:lnSpc>
            </a:pPr>
            <a:r>
              <a:rPr lang="en-US" sz="1600" b="0" dirty="0" smtClean="0">
                <a:ea typeface="ＭＳ Ｐゴシック" pitchFamily="34" charset="-128"/>
              </a:rPr>
              <a:t>*the ideal length of IPT is unknown; IPT also comes in a co-formulation with </a:t>
            </a:r>
            <a:r>
              <a:rPr lang="en-US" sz="1600" b="0" dirty="0" err="1" smtClean="0">
                <a:ea typeface="ＭＳ Ｐゴシック" pitchFamily="34" charset="-128"/>
              </a:rPr>
              <a:t>cotrimoxazole</a:t>
            </a:r>
            <a:r>
              <a:rPr lang="en-US" sz="1600" b="0" dirty="0" smtClean="0">
                <a:ea typeface="ＭＳ Ｐゴシック" pitchFamily="34" charset="-128"/>
              </a:rPr>
              <a:t> to prevent other bacterial conditions</a:t>
            </a:r>
          </a:p>
          <a:p>
            <a:pPr marL="0" indent="0" eaLnBrk="1" hangingPunct="1"/>
            <a:endParaRPr lang="en-US" sz="1000" dirty="0" smtClean="0">
              <a:ea typeface="ＭＳ Ｐゴシック" pitchFamily="34" charset="-128"/>
            </a:endParaRPr>
          </a:p>
        </p:txBody>
      </p:sp>
      <p:sp>
        <p:nvSpPr>
          <p:cNvPr id="45058" name="TextBox 9"/>
          <p:cNvSpPr txBox="1">
            <a:spLocks noChangeArrowheads="1"/>
          </p:cNvSpPr>
          <p:nvPr/>
        </p:nvSpPr>
        <p:spPr bwMode="auto">
          <a:xfrm>
            <a:off x="152400" y="6400800"/>
            <a:ext cx="7086600" cy="461963"/>
          </a:xfrm>
          <a:prstGeom prst="rect">
            <a:avLst/>
          </a:prstGeom>
          <a:noFill/>
          <a:ln w="9525">
            <a:noFill/>
            <a:miter lim="800000"/>
            <a:headEnd/>
            <a:tailEnd/>
          </a:ln>
        </p:spPr>
        <p:txBody>
          <a:bodyPr>
            <a:spAutoFit/>
          </a:bodyPr>
          <a:lstStyle/>
          <a:p>
            <a:pPr eaLnBrk="1" hangingPunct="1"/>
            <a:r>
              <a:rPr lang="en-US" sz="1200"/>
              <a:t>Source: WHO Guidelines on the management of latent tuberculosis infection, 2015 </a:t>
            </a:r>
            <a:r>
              <a:rPr lang="en-US" sz="1200">
                <a:hlinkClick r:id="rId2"/>
              </a:rPr>
              <a:t>http://www.who.int/tb/publications/ltbi_document_page/en/</a:t>
            </a:r>
            <a:r>
              <a:rPr lang="en-US" sz="1200"/>
              <a:t> </a:t>
            </a:r>
          </a:p>
        </p:txBody>
      </p:sp>
      <p:sp>
        <p:nvSpPr>
          <p:cNvPr id="11" name="Rectangle 2"/>
          <p:cNvSpPr>
            <a:spLocks noGrp="1" noChangeArrowheads="1"/>
          </p:cNvSpPr>
          <p:nvPr>
            <p:ph type="title"/>
          </p:nvPr>
        </p:nvSpPr>
        <p:spPr>
          <a:xfrm>
            <a:off x="304800" y="-228600"/>
            <a:ext cx="7772400" cy="1143000"/>
          </a:xfrm>
        </p:spPr>
        <p:txBody>
          <a:bodyPr rtlCol="0">
            <a:normAutofit fontScale="90000"/>
          </a:bodyPr>
          <a:lstStyle/>
          <a:p>
            <a:pPr eaLnBrk="1" hangingPunct="1">
              <a:defRPr/>
            </a:pPr>
            <a:r>
              <a:rPr lang="en-US" dirty="0" smtClean="0"/>
              <a:t>Treatment REGIMENS For LTBI</a:t>
            </a:r>
            <a:endParaRPr lang="en-US" dirty="0"/>
          </a:p>
        </p:txBody>
      </p:sp>
      <p:sp>
        <p:nvSpPr>
          <p:cNvPr id="45060" name="TextBox 8"/>
          <p:cNvSpPr txBox="1">
            <a:spLocks noChangeArrowheads="1"/>
          </p:cNvSpPr>
          <p:nvPr/>
        </p:nvSpPr>
        <p:spPr bwMode="auto">
          <a:xfrm>
            <a:off x="7315200" y="6400800"/>
            <a:ext cx="2590800" cy="323850"/>
          </a:xfrm>
          <a:prstGeom prst="rect">
            <a:avLst/>
          </a:prstGeom>
          <a:noFill/>
          <a:ln w="9525">
            <a:noFill/>
            <a:miter lim="800000"/>
            <a:headEnd/>
            <a:tailEnd/>
          </a:ln>
        </p:spPr>
        <p:txBody>
          <a:bodyPr>
            <a:spAutoFit/>
          </a:bodyPr>
          <a:lstStyle/>
          <a:p>
            <a:pPr eaLnBrk="1" hangingPunct="1"/>
            <a:r>
              <a:rPr lang="en-US" sz="1500" b="1">
                <a:solidFill>
                  <a:schemeClr val="tx2"/>
                </a:solidFill>
                <a:latin typeface="Arial Black" pitchFamily="34" charset="0"/>
              </a:rPr>
              <a:t>PREVENTION</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title"/>
          </p:nvPr>
        </p:nvSpPr>
        <p:spPr>
          <a:xfrm>
            <a:off x="457200" y="2590800"/>
            <a:ext cx="7772400" cy="1143000"/>
          </a:xfrm>
        </p:spPr>
        <p:txBody>
          <a:bodyPr rtlCol="0">
            <a:noAutofit/>
          </a:bodyPr>
          <a:lstStyle/>
          <a:p>
            <a:pPr eaLnBrk="1" fontAlgn="auto" hangingPunct="1">
              <a:spcAft>
                <a:spcPts val="0"/>
              </a:spcAft>
              <a:defRPr/>
            </a:pPr>
            <a:r>
              <a:rPr lang="en-US" sz="5000" dirty="0" smtClean="0">
                <a:ea typeface="+mj-ea"/>
                <a:cs typeface="+mj-cs"/>
              </a:rPr>
              <a:t>Other aspects </a:t>
            </a:r>
            <a:br>
              <a:rPr lang="en-US" sz="5000" dirty="0" smtClean="0">
                <a:ea typeface="+mj-ea"/>
                <a:cs typeface="+mj-cs"/>
              </a:rPr>
            </a:br>
            <a:r>
              <a:rPr lang="en-US" sz="5000" dirty="0" smtClean="0">
                <a:ea typeface="+mj-ea"/>
                <a:cs typeface="+mj-cs"/>
              </a:rPr>
              <a:t>of TB prevention</a:t>
            </a:r>
            <a:endParaRPr lang="en-US" sz="5000" dirty="0">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5"/>
          <p:cNvSpPr>
            <a:spLocks noGrp="1" noChangeArrowheads="1"/>
          </p:cNvSpPr>
          <p:nvPr>
            <p:ph type="title"/>
          </p:nvPr>
        </p:nvSpPr>
        <p:spPr>
          <a:xfrm>
            <a:off x="457200" y="-152400"/>
            <a:ext cx="7620000" cy="1524000"/>
          </a:xfrm>
        </p:spPr>
        <p:txBody>
          <a:bodyPr rtlCol="0">
            <a:noAutofit/>
          </a:bodyPr>
          <a:lstStyle/>
          <a:p>
            <a:pPr eaLnBrk="1" fontAlgn="auto" hangingPunct="1">
              <a:spcAft>
                <a:spcPts val="0"/>
              </a:spcAft>
              <a:defRPr/>
            </a:pPr>
            <a:r>
              <a:rPr lang="en-US" sz="4200" dirty="0">
                <a:ea typeface="+mj-ea"/>
                <a:cs typeface="+mj-cs"/>
              </a:rPr>
              <a:t>Topics to be covered</a:t>
            </a:r>
          </a:p>
        </p:txBody>
      </p:sp>
      <p:sp>
        <p:nvSpPr>
          <p:cNvPr id="18434" name="Rectangle 6"/>
          <p:cNvSpPr>
            <a:spLocks noGrp="1" noChangeArrowheads="1"/>
          </p:cNvSpPr>
          <p:nvPr>
            <p:ph idx="1"/>
          </p:nvPr>
        </p:nvSpPr>
        <p:spPr>
          <a:xfrm>
            <a:off x="762000" y="1524000"/>
            <a:ext cx="7772400" cy="4114800"/>
          </a:xfrm>
        </p:spPr>
        <p:txBody>
          <a:bodyPr/>
          <a:lstStyle/>
          <a:p>
            <a:pPr marL="457200" indent="-457200" eaLnBrk="1" hangingPunct="1">
              <a:buFont typeface="Arial" pitchFamily="34" charset="0"/>
              <a:buChar char="•"/>
            </a:pPr>
            <a:r>
              <a:rPr lang="en-US" sz="2800" smtClean="0">
                <a:ea typeface="ＭＳ Ｐゴシック" pitchFamily="34" charset="-128"/>
              </a:rPr>
              <a:t>Vaccination Fundamentals</a:t>
            </a:r>
          </a:p>
          <a:p>
            <a:pPr marL="457200" indent="-457200" eaLnBrk="1" hangingPunct="1">
              <a:buFont typeface="Arial" pitchFamily="34" charset="0"/>
              <a:buChar char="•"/>
            </a:pPr>
            <a:r>
              <a:rPr lang="en-US" sz="2800" smtClean="0">
                <a:ea typeface="ＭＳ Ｐゴシック" pitchFamily="34" charset="-128"/>
              </a:rPr>
              <a:t>Current Vaccine</a:t>
            </a:r>
          </a:p>
          <a:p>
            <a:pPr marL="457200" indent="-457200" eaLnBrk="1" hangingPunct="1">
              <a:buFont typeface="Arial" pitchFamily="34" charset="0"/>
              <a:buChar char="•"/>
            </a:pPr>
            <a:r>
              <a:rPr lang="en-US" sz="2800" smtClean="0">
                <a:ea typeface="ＭＳ Ｐゴシック" pitchFamily="34" charset="-128"/>
              </a:rPr>
              <a:t>Vaccine Research</a:t>
            </a:r>
          </a:p>
          <a:p>
            <a:pPr marL="457200" indent="-457200" eaLnBrk="1" hangingPunct="1">
              <a:buFont typeface="Arial" pitchFamily="34" charset="0"/>
              <a:buChar char="•"/>
            </a:pPr>
            <a:r>
              <a:rPr lang="en-US" sz="2800" smtClean="0">
                <a:ea typeface="ＭＳ Ｐゴシック" pitchFamily="34" charset="-128"/>
              </a:rPr>
              <a:t>Preventive Therapy</a:t>
            </a:r>
          </a:p>
          <a:p>
            <a:pPr marL="457200" indent="-457200" eaLnBrk="1" hangingPunct="1">
              <a:buFont typeface="Arial" pitchFamily="34" charset="0"/>
              <a:buChar char="•"/>
            </a:pPr>
            <a:r>
              <a:rPr lang="en-US" sz="2800" smtClean="0">
                <a:ea typeface="ＭＳ Ｐゴシック" pitchFamily="34" charset="-128"/>
              </a:rPr>
              <a:t>Other aspects of TB prevention</a:t>
            </a:r>
          </a:p>
          <a:p>
            <a:pPr marL="457200" indent="-457200" eaLnBrk="1" hangingPunct="1">
              <a:buFont typeface="Arial" pitchFamily="34" charset="0"/>
              <a:buChar char="•"/>
            </a:pPr>
            <a:r>
              <a:rPr lang="en-US" sz="2800" smtClean="0">
                <a:ea typeface="ＭＳ Ｐゴシック" pitchFamily="34" charset="-128"/>
              </a:rPr>
              <a:t>The Main Points</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Content Placeholder 2"/>
          <p:cNvSpPr>
            <a:spLocks noGrp="1"/>
          </p:cNvSpPr>
          <p:nvPr>
            <p:ph idx="1"/>
          </p:nvPr>
        </p:nvSpPr>
        <p:spPr>
          <a:xfrm>
            <a:off x="228600" y="914400"/>
            <a:ext cx="8382000" cy="6096000"/>
          </a:xfrm>
        </p:spPr>
        <p:txBody>
          <a:bodyPr/>
          <a:lstStyle/>
          <a:p>
            <a:pPr eaLnBrk="1" hangingPunct="1">
              <a:spcBef>
                <a:spcPts val="600"/>
              </a:spcBef>
              <a:spcAft>
                <a:spcPts val="400"/>
              </a:spcAft>
              <a:buFont typeface="Arial" pitchFamily="34" charset="0"/>
              <a:buChar char="•"/>
            </a:pPr>
            <a:r>
              <a:rPr lang="en-US" sz="2200" smtClean="0">
                <a:ea typeface="ＭＳ Ｐゴシック" pitchFamily="34" charset="-128"/>
              </a:rPr>
              <a:t>Finding and treating active disease quickly and with the right drugs</a:t>
            </a:r>
          </a:p>
          <a:p>
            <a:pPr lvl="1" eaLnBrk="1" hangingPunct="1">
              <a:spcBef>
                <a:spcPts val="600"/>
              </a:spcBef>
              <a:spcAft>
                <a:spcPts val="400"/>
              </a:spcAft>
            </a:pPr>
            <a:r>
              <a:rPr lang="en-US" sz="2200" smtClean="0">
                <a:ea typeface="ＭＳ Ｐゴシック" pitchFamily="34" charset="-128"/>
              </a:rPr>
              <a:t>This is the </a:t>
            </a:r>
            <a:r>
              <a:rPr lang="en-US" sz="2200" u="sng" smtClean="0">
                <a:ea typeface="ＭＳ Ｐゴシック" pitchFamily="34" charset="-128"/>
              </a:rPr>
              <a:t>best</a:t>
            </a:r>
            <a:r>
              <a:rPr lang="en-US" sz="2200" smtClean="0">
                <a:ea typeface="ＭＳ Ｐゴシック" pitchFamily="34" charset="-128"/>
              </a:rPr>
              <a:t> way to prevent TB</a:t>
            </a:r>
          </a:p>
          <a:p>
            <a:pPr lvl="1" eaLnBrk="1" hangingPunct="1">
              <a:spcBef>
                <a:spcPts val="600"/>
              </a:spcBef>
              <a:spcAft>
                <a:spcPts val="400"/>
              </a:spcAft>
            </a:pPr>
            <a:r>
              <a:rPr lang="en-US" sz="2200" smtClean="0">
                <a:ea typeface="ＭＳ Ｐゴシック" pitchFamily="34" charset="-128"/>
              </a:rPr>
              <a:t>On the right treatment, TB very quickly (&lt;2 weeks) becomes non-infectious</a:t>
            </a:r>
          </a:p>
          <a:p>
            <a:pPr lvl="1" eaLnBrk="1" hangingPunct="1">
              <a:spcBef>
                <a:spcPts val="600"/>
              </a:spcBef>
              <a:spcAft>
                <a:spcPts val="400"/>
              </a:spcAft>
            </a:pPr>
            <a:r>
              <a:rPr lang="en-US" sz="2200" smtClean="0">
                <a:ea typeface="ＭＳ Ｐゴシック" pitchFamily="34" charset="-128"/>
              </a:rPr>
              <a:t>This includes </a:t>
            </a:r>
            <a:r>
              <a:rPr lang="en-US" sz="2200" u="sng" smtClean="0">
                <a:ea typeface="ＭＳ Ｐゴシック" pitchFamily="34" charset="-128"/>
              </a:rPr>
              <a:t>active case finding</a:t>
            </a:r>
            <a:r>
              <a:rPr lang="en-US" sz="2200" smtClean="0">
                <a:ea typeface="ＭＳ Ｐゴシック" pitchFamily="34" charset="-128"/>
              </a:rPr>
              <a:t> and </a:t>
            </a:r>
            <a:r>
              <a:rPr lang="en-US" sz="2200" u="sng" smtClean="0">
                <a:ea typeface="ＭＳ Ｐゴシック" pitchFamily="34" charset="-128"/>
              </a:rPr>
              <a:t>contact tracing</a:t>
            </a:r>
            <a:r>
              <a:rPr lang="en-US" sz="2200" smtClean="0">
                <a:ea typeface="ＭＳ Ｐゴシック" pitchFamily="34" charset="-128"/>
              </a:rPr>
              <a:t> (finding and testing close contacts of known TB cases and other people at high risk)</a:t>
            </a:r>
          </a:p>
          <a:p>
            <a:pPr eaLnBrk="1" hangingPunct="1">
              <a:spcBef>
                <a:spcPts val="600"/>
              </a:spcBef>
              <a:spcAft>
                <a:spcPts val="400"/>
              </a:spcAft>
              <a:buFont typeface="Arial" pitchFamily="34" charset="0"/>
              <a:buChar char="•"/>
            </a:pPr>
            <a:r>
              <a:rPr lang="en-US" sz="2200" smtClean="0">
                <a:ea typeface="ＭＳ Ｐゴシック" pitchFamily="34" charset="-128"/>
              </a:rPr>
              <a:t>Environmental protections</a:t>
            </a:r>
          </a:p>
          <a:p>
            <a:pPr lvl="1" eaLnBrk="1" hangingPunct="1">
              <a:spcBef>
                <a:spcPts val="600"/>
              </a:spcBef>
              <a:spcAft>
                <a:spcPts val="400"/>
              </a:spcAft>
            </a:pPr>
            <a:r>
              <a:rPr lang="en-US" sz="2200" smtClean="0">
                <a:ea typeface="ＭＳ Ｐゴシック" pitchFamily="34" charset="-128"/>
              </a:rPr>
              <a:t>Sunlight or other </a:t>
            </a:r>
            <a:r>
              <a:rPr lang="en-US" sz="2200" u="sng" smtClean="0">
                <a:ea typeface="ＭＳ Ｐゴシック" pitchFamily="34" charset="-128"/>
              </a:rPr>
              <a:t>UltraViolet (UV) light</a:t>
            </a:r>
          </a:p>
          <a:p>
            <a:pPr lvl="1" eaLnBrk="1" hangingPunct="1">
              <a:spcBef>
                <a:spcPts val="600"/>
              </a:spcBef>
              <a:spcAft>
                <a:spcPts val="400"/>
              </a:spcAft>
            </a:pPr>
            <a:r>
              <a:rPr lang="en-US" sz="2200" u="sng" smtClean="0">
                <a:ea typeface="ＭＳ Ｐゴシック" pitchFamily="34" charset="-128"/>
              </a:rPr>
              <a:t>Good ventilation</a:t>
            </a:r>
            <a:r>
              <a:rPr lang="en-US" sz="2200" smtClean="0">
                <a:ea typeface="ＭＳ Ｐゴシック" pitchFamily="34" charset="-128"/>
              </a:rPr>
              <a:t> (airflow)—fans, open windows</a:t>
            </a:r>
          </a:p>
          <a:p>
            <a:pPr lvl="1" eaLnBrk="1" hangingPunct="1">
              <a:spcBef>
                <a:spcPts val="600"/>
              </a:spcBef>
              <a:spcAft>
                <a:spcPts val="400"/>
              </a:spcAft>
            </a:pPr>
            <a:r>
              <a:rPr lang="en-US" sz="2200" smtClean="0">
                <a:ea typeface="ＭＳ Ｐゴシック" pitchFamily="34" charset="-128"/>
              </a:rPr>
              <a:t>In hospitals, negative pressure rooms (if resources allow)</a:t>
            </a:r>
          </a:p>
          <a:p>
            <a:pPr lvl="1" eaLnBrk="1" hangingPunct="1">
              <a:spcBef>
                <a:spcPts val="600"/>
              </a:spcBef>
              <a:spcAft>
                <a:spcPts val="400"/>
              </a:spcAft>
            </a:pPr>
            <a:r>
              <a:rPr lang="en-US" sz="2200" smtClean="0">
                <a:ea typeface="ＭＳ Ｐゴシック" pitchFamily="34" charset="-128"/>
              </a:rPr>
              <a:t>In clinics, separating people with cough</a:t>
            </a:r>
          </a:p>
          <a:p>
            <a:pPr lvl="1" eaLnBrk="1" hangingPunct="1">
              <a:buFont typeface="Arial" pitchFamily="34" charset="0"/>
              <a:buNone/>
            </a:pPr>
            <a:endParaRPr lang="en-US" sz="1800" smtClean="0">
              <a:ea typeface="ＭＳ Ｐゴシック" pitchFamily="34" charset="-128"/>
            </a:endParaRPr>
          </a:p>
          <a:p>
            <a:pPr eaLnBrk="1" hangingPunct="1"/>
            <a:endParaRPr lang="en-US" sz="1000" smtClean="0">
              <a:ea typeface="ＭＳ Ｐゴシック" pitchFamily="34" charset="-128"/>
            </a:endParaRPr>
          </a:p>
        </p:txBody>
      </p:sp>
      <p:sp>
        <p:nvSpPr>
          <p:cNvPr id="48130" name="TextBox 8"/>
          <p:cNvSpPr txBox="1">
            <a:spLocks noChangeArrowheads="1"/>
          </p:cNvSpPr>
          <p:nvPr/>
        </p:nvSpPr>
        <p:spPr bwMode="auto">
          <a:xfrm>
            <a:off x="7315200" y="6400800"/>
            <a:ext cx="2590800" cy="323850"/>
          </a:xfrm>
          <a:prstGeom prst="rect">
            <a:avLst/>
          </a:prstGeom>
          <a:noFill/>
          <a:ln w="9525">
            <a:noFill/>
            <a:miter lim="800000"/>
            <a:headEnd/>
            <a:tailEnd/>
          </a:ln>
        </p:spPr>
        <p:txBody>
          <a:bodyPr>
            <a:spAutoFit/>
          </a:bodyPr>
          <a:lstStyle/>
          <a:p>
            <a:pPr eaLnBrk="1" hangingPunct="1"/>
            <a:r>
              <a:rPr lang="en-US" sz="1500" b="1">
                <a:solidFill>
                  <a:schemeClr val="tx2"/>
                </a:solidFill>
                <a:latin typeface="Arial Black" pitchFamily="34" charset="0"/>
              </a:rPr>
              <a:t>PREVENTION</a:t>
            </a:r>
          </a:p>
        </p:txBody>
      </p:sp>
      <p:sp>
        <p:nvSpPr>
          <p:cNvPr id="11" name="Rectangle 2"/>
          <p:cNvSpPr>
            <a:spLocks noGrp="1" noChangeArrowheads="1"/>
          </p:cNvSpPr>
          <p:nvPr>
            <p:ph type="title"/>
          </p:nvPr>
        </p:nvSpPr>
        <p:spPr>
          <a:xfrm>
            <a:off x="304800" y="25400"/>
            <a:ext cx="7772400" cy="812800"/>
          </a:xfrm>
        </p:spPr>
        <p:txBody>
          <a:bodyPr rtlCol="0"/>
          <a:lstStyle/>
          <a:p>
            <a:pPr eaLnBrk="1" hangingPunct="1">
              <a:defRPr/>
            </a:pPr>
            <a:r>
              <a:rPr lang="en-US" dirty="0" smtClean="0"/>
              <a:t>How else to prevent TB?</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Content Placeholder 2"/>
          <p:cNvSpPr>
            <a:spLocks noGrp="1"/>
          </p:cNvSpPr>
          <p:nvPr>
            <p:ph idx="1"/>
          </p:nvPr>
        </p:nvSpPr>
        <p:spPr>
          <a:xfrm>
            <a:off x="457200" y="1295400"/>
            <a:ext cx="7620000" cy="4373563"/>
          </a:xfrm>
        </p:spPr>
        <p:txBody>
          <a:bodyPr/>
          <a:lstStyle/>
          <a:p>
            <a:pPr eaLnBrk="1" hangingPunct="1">
              <a:buFont typeface="Arial" pitchFamily="34" charset="0"/>
              <a:buChar char="•"/>
            </a:pPr>
            <a:r>
              <a:rPr lang="en-US" sz="2200" dirty="0" smtClean="0">
                <a:ea typeface="ＭＳ Ｐゴシック" pitchFamily="34" charset="-128"/>
              </a:rPr>
              <a:t>Other personal, health, and social protections</a:t>
            </a:r>
          </a:p>
          <a:p>
            <a:pPr lvl="1" eaLnBrk="1" hangingPunct="1">
              <a:spcAft>
                <a:spcPts val="600"/>
              </a:spcAft>
            </a:pPr>
            <a:r>
              <a:rPr lang="en-US" sz="1800" dirty="0" smtClean="0">
                <a:ea typeface="ＭＳ Ｐゴシック" pitchFamily="34" charset="-128"/>
              </a:rPr>
              <a:t>For TB-negative people, wearing an </a:t>
            </a:r>
            <a:r>
              <a:rPr lang="en-US" sz="1800" u="sng" dirty="0" smtClean="0">
                <a:ea typeface="ＭＳ Ｐゴシック" pitchFamily="34" charset="-128"/>
              </a:rPr>
              <a:t>N-95 respirator </a:t>
            </a:r>
            <a:r>
              <a:rPr lang="en-US" sz="1800" dirty="0" smtClean="0">
                <a:ea typeface="ＭＳ Ｐゴシック" pitchFamily="34" charset="-128"/>
              </a:rPr>
              <a:t>(N-95 mask)</a:t>
            </a:r>
          </a:p>
          <a:p>
            <a:pPr lvl="1" eaLnBrk="1" hangingPunct="1">
              <a:spcAft>
                <a:spcPts val="600"/>
              </a:spcAft>
            </a:pPr>
            <a:r>
              <a:rPr lang="en-US" sz="1800" dirty="0" smtClean="0">
                <a:ea typeface="ＭＳ Ｐゴシック" pitchFamily="34" charset="-128"/>
              </a:rPr>
              <a:t>For persons with TB, wearing a surgical mask when coughing may reduce the spread of TB in the first weeks of treatment, but this should not be a requirement and could increase stigma.</a:t>
            </a:r>
          </a:p>
          <a:p>
            <a:pPr lvl="1" eaLnBrk="1" hangingPunct="1">
              <a:spcAft>
                <a:spcPts val="600"/>
              </a:spcAft>
            </a:pPr>
            <a:r>
              <a:rPr lang="en-US" sz="1800" dirty="0" smtClean="0">
                <a:ea typeface="ＭＳ Ｐゴシック" pitchFamily="34" charset="-128"/>
              </a:rPr>
              <a:t>Improved </a:t>
            </a:r>
            <a:r>
              <a:rPr lang="en-US" sz="1800" u="sng" dirty="0" smtClean="0">
                <a:ea typeface="ＭＳ Ｐゴシック" pitchFamily="34" charset="-128"/>
              </a:rPr>
              <a:t>living conditions</a:t>
            </a:r>
            <a:r>
              <a:rPr lang="en-US" sz="1800" dirty="0" smtClean="0">
                <a:ea typeface="ＭＳ Ｐゴシック" pitchFamily="34" charset="-128"/>
              </a:rPr>
              <a:t> (avoid overcrowding)</a:t>
            </a:r>
          </a:p>
          <a:p>
            <a:pPr lvl="1" eaLnBrk="1" hangingPunct="1">
              <a:spcAft>
                <a:spcPts val="600"/>
              </a:spcAft>
            </a:pPr>
            <a:r>
              <a:rPr lang="en-US" sz="1800" dirty="0" smtClean="0">
                <a:ea typeface="ＭＳ Ｐゴシック" pitchFamily="34" charset="-128"/>
              </a:rPr>
              <a:t>Improved </a:t>
            </a:r>
            <a:r>
              <a:rPr lang="en-US" sz="1800" u="sng" dirty="0" smtClean="0">
                <a:ea typeface="ＭＳ Ｐゴシック" pitchFamily="34" charset="-128"/>
              </a:rPr>
              <a:t>air quality</a:t>
            </a:r>
            <a:r>
              <a:rPr lang="en-US" sz="1800" dirty="0" smtClean="0">
                <a:ea typeface="ＭＳ Ｐゴシック" pitchFamily="34" charset="-128"/>
              </a:rPr>
              <a:t>: pollution- and smoke-free</a:t>
            </a:r>
          </a:p>
          <a:p>
            <a:pPr lvl="1" eaLnBrk="1" hangingPunct="1">
              <a:spcAft>
                <a:spcPts val="600"/>
              </a:spcAft>
            </a:pPr>
            <a:r>
              <a:rPr lang="en-US" sz="1800" dirty="0" smtClean="0">
                <a:ea typeface="ＭＳ Ｐゴシック" pitchFamily="34" charset="-128"/>
              </a:rPr>
              <a:t>Healthy </a:t>
            </a:r>
            <a:r>
              <a:rPr lang="en-US" sz="1800" u="sng" dirty="0" smtClean="0">
                <a:ea typeface="ＭＳ Ｐゴシック" pitchFamily="34" charset="-128"/>
              </a:rPr>
              <a:t>nutrition</a:t>
            </a:r>
            <a:r>
              <a:rPr lang="en-US" sz="1800" dirty="0" smtClean="0">
                <a:ea typeface="ＭＳ Ｐゴシック" pitchFamily="34" charset="-128"/>
              </a:rPr>
              <a:t> (both malnutrition and diabetes predispose people to develop active TB) </a:t>
            </a:r>
          </a:p>
          <a:p>
            <a:pPr lvl="1" eaLnBrk="1" hangingPunct="1">
              <a:spcAft>
                <a:spcPts val="600"/>
              </a:spcAft>
            </a:pPr>
            <a:r>
              <a:rPr lang="en-US" sz="1800" dirty="0" smtClean="0">
                <a:ea typeface="ＭＳ Ｐゴシック" pitchFamily="34" charset="-128"/>
              </a:rPr>
              <a:t>Early initiation of </a:t>
            </a:r>
            <a:r>
              <a:rPr lang="en-US" sz="1800" u="sng" dirty="0" smtClean="0">
                <a:ea typeface="ＭＳ Ｐゴシック" pitchFamily="34" charset="-128"/>
              </a:rPr>
              <a:t>antiretroviral therapy</a:t>
            </a:r>
            <a:r>
              <a:rPr lang="en-US" sz="1800" dirty="0" smtClean="0">
                <a:ea typeface="ＭＳ Ｐゴシック" pitchFamily="34" charset="-128"/>
              </a:rPr>
              <a:t> in people with HIV</a:t>
            </a:r>
          </a:p>
          <a:p>
            <a:endParaRPr lang="en-US" dirty="0" smtClean="0">
              <a:ea typeface="ＭＳ Ｐゴシック" pitchFamily="34" charset="-128"/>
            </a:endParaRPr>
          </a:p>
        </p:txBody>
      </p:sp>
      <p:sp>
        <p:nvSpPr>
          <p:cNvPr id="4" name="Rectangle 2"/>
          <p:cNvSpPr>
            <a:spLocks noGrp="1" noChangeArrowheads="1"/>
          </p:cNvSpPr>
          <p:nvPr>
            <p:ph type="title"/>
          </p:nvPr>
        </p:nvSpPr>
        <p:spPr>
          <a:xfrm>
            <a:off x="457200" y="152400"/>
            <a:ext cx="7391400" cy="914400"/>
          </a:xfrm>
        </p:spPr>
        <p:txBody>
          <a:bodyPr rtlCol="0"/>
          <a:lstStyle/>
          <a:p>
            <a:pPr eaLnBrk="1" hangingPunct="1">
              <a:defRPr/>
            </a:pPr>
            <a:r>
              <a:rPr lang="en-US" dirty="0" smtClean="0"/>
              <a:t>How else to prevent TB?</a:t>
            </a:r>
            <a:endParaRPr lang="en-US" dirty="0"/>
          </a:p>
        </p:txBody>
      </p:sp>
      <p:sp>
        <p:nvSpPr>
          <p:cNvPr id="49155" name="TextBox 8"/>
          <p:cNvSpPr txBox="1">
            <a:spLocks noChangeArrowheads="1"/>
          </p:cNvSpPr>
          <p:nvPr/>
        </p:nvSpPr>
        <p:spPr bwMode="auto">
          <a:xfrm>
            <a:off x="7315200" y="6400800"/>
            <a:ext cx="2590800" cy="323850"/>
          </a:xfrm>
          <a:prstGeom prst="rect">
            <a:avLst/>
          </a:prstGeom>
          <a:noFill/>
          <a:ln w="9525">
            <a:noFill/>
            <a:miter lim="800000"/>
            <a:headEnd/>
            <a:tailEnd/>
          </a:ln>
        </p:spPr>
        <p:txBody>
          <a:bodyPr>
            <a:spAutoFit/>
          </a:bodyPr>
          <a:lstStyle/>
          <a:p>
            <a:pPr eaLnBrk="1" hangingPunct="1"/>
            <a:r>
              <a:rPr lang="en-US" sz="1500" b="1">
                <a:solidFill>
                  <a:schemeClr val="tx2"/>
                </a:solidFill>
                <a:latin typeface="Arial Black" pitchFamily="34" charset="0"/>
              </a:rPr>
              <a:t>PREVENTION</a:t>
            </a:r>
          </a:p>
        </p:txBody>
      </p:sp>
      <p:pic>
        <p:nvPicPr>
          <p:cNvPr id="49156" name="Picture 1" descr="n95preformed.jpg"/>
          <p:cNvPicPr>
            <a:picLocks noChangeAspect="1"/>
          </p:cNvPicPr>
          <p:nvPr/>
        </p:nvPicPr>
        <p:blipFill>
          <a:blip r:embed="rId2" cstate="print"/>
          <a:srcRect/>
          <a:stretch>
            <a:fillRect/>
          </a:stretch>
        </p:blipFill>
        <p:spPr bwMode="auto">
          <a:xfrm>
            <a:off x="4267200" y="4953000"/>
            <a:ext cx="2370138" cy="1905000"/>
          </a:xfrm>
          <a:prstGeom prst="rect">
            <a:avLst/>
          </a:prstGeom>
          <a:noFill/>
          <a:ln w="9525">
            <a:noFill/>
            <a:miter lim="800000"/>
            <a:headEnd/>
            <a:tailEnd/>
          </a:ln>
        </p:spPr>
      </p:pic>
      <p:sp>
        <p:nvSpPr>
          <p:cNvPr id="49157" name="TextBox 2"/>
          <p:cNvSpPr txBox="1">
            <a:spLocks noChangeArrowheads="1"/>
          </p:cNvSpPr>
          <p:nvPr/>
        </p:nvSpPr>
        <p:spPr bwMode="auto">
          <a:xfrm>
            <a:off x="2667000" y="6503988"/>
            <a:ext cx="1552575" cy="338137"/>
          </a:xfrm>
          <a:prstGeom prst="rect">
            <a:avLst/>
          </a:prstGeom>
          <a:noFill/>
          <a:ln w="9525">
            <a:noFill/>
            <a:miter lim="800000"/>
            <a:headEnd/>
            <a:tailEnd/>
          </a:ln>
        </p:spPr>
        <p:txBody>
          <a:bodyPr wrap="none">
            <a:spAutoFit/>
          </a:bodyPr>
          <a:lstStyle/>
          <a:p>
            <a:r>
              <a:rPr lang="en-US" sz="1600"/>
              <a:t>N-95 respirator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 y="-766763"/>
            <a:ext cx="8382000" cy="1828801"/>
          </a:xfrm>
        </p:spPr>
        <p:txBody>
          <a:bodyPr rtlCol="0"/>
          <a:lstStyle/>
          <a:p>
            <a:pPr>
              <a:defRPr/>
            </a:pPr>
            <a:r>
              <a:rPr lang="en-US" sz="3000" dirty="0" smtClean="0"/>
              <a:t>interventions from infection through transmission</a:t>
            </a:r>
            <a:endParaRPr lang="en-US" sz="3000" dirty="0"/>
          </a:p>
        </p:txBody>
      </p:sp>
      <p:sp>
        <p:nvSpPr>
          <p:cNvPr id="50178" name="TextBox 5"/>
          <p:cNvSpPr txBox="1">
            <a:spLocks noChangeArrowheads="1"/>
          </p:cNvSpPr>
          <p:nvPr/>
        </p:nvSpPr>
        <p:spPr bwMode="auto">
          <a:xfrm>
            <a:off x="889000" y="3128963"/>
            <a:ext cx="1143000" cy="615950"/>
          </a:xfrm>
          <a:prstGeom prst="rect">
            <a:avLst/>
          </a:prstGeom>
          <a:noFill/>
          <a:ln w="9525">
            <a:noFill/>
            <a:miter lim="800000"/>
            <a:headEnd/>
            <a:tailEnd/>
          </a:ln>
        </p:spPr>
        <p:txBody>
          <a:bodyPr>
            <a:spAutoFit/>
          </a:bodyPr>
          <a:lstStyle/>
          <a:p>
            <a:pPr algn="ctr" eaLnBrk="1" hangingPunct="1"/>
            <a:r>
              <a:rPr lang="en-US" sz="1600" b="1"/>
              <a:t>UV light</a:t>
            </a:r>
          </a:p>
          <a:p>
            <a:pPr eaLnBrk="1" hangingPunct="1"/>
            <a:endParaRPr lang="en-US" sz="1800" b="1"/>
          </a:p>
        </p:txBody>
      </p:sp>
      <p:sp>
        <p:nvSpPr>
          <p:cNvPr id="50179" name="TextBox 7"/>
          <p:cNvSpPr txBox="1">
            <a:spLocks noChangeArrowheads="1"/>
          </p:cNvSpPr>
          <p:nvPr/>
        </p:nvSpPr>
        <p:spPr bwMode="auto">
          <a:xfrm>
            <a:off x="6100763" y="3730625"/>
            <a:ext cx="2667000" cy="862013"/>
          </a:xfrm>
          <a:prstGeom prst="rect">
            <a:avLst/>
          </a:prstGeom>
          <a:noFill/>
          <a:ln w="9525">
            <a:noFill/>
            <a:miter lim="800000"/>
            <a:headEnd/>
            <a:tailEnd/>
          </a:ln>
        </p:spPr>
        <p:txBody>
          <a:bodyPr>
            <a:spAutoFit/>
          </a:bodyPr>
          <a:lstStyle/>
          <a:p>
            <a:pPr algn="ctr" eaLnBrk="1" hangingPunct="1"/>
            <a:r>
              <a:rPr lang="en-US" sz="1600" b="1"/>
              <a:t>Secondary prevention vaccine</a:t>
            </a:r>
          </a:p>
          <a:p>
            <a:pPr algn="ctr" eaLnBrk="1" hangingPunct="1"/>
            <a:endParaRPr lang="en-US" sz="1800" b="1"/>
          </a:p>
        </p:txBody>
      </p:sp>
      <p:sp>
        <p:nvSpPr>
          <p:cNvPr id="50180" name="TextBox 8"/>
          <p:cNvSpPr txBox="1">
            <a:spLocks noChangeArrowheads="1"/>
          </p:cNvSpPr>
          <p:nvPr/>
        </p:nvSpPr>
        <p:spPr bwMode="auto">
          <a:xfrm>
            <a:off x="3305175" y="5616575"/>
            <a:ext cx="1600200" cy="646113"/>
          </a:xfrm>
          <a:prstGeom prst="rect">
            <a:avLst/>
          </a:prstGeom>
          <a:noFill/>
          <a:ln w="9525">
            <a:noFill/>
            <a:miter lim="800000"/>
            <a:headEnd/>
            <a:tailEnd/>
          </a:ln>
        </p:spPr>
        <p:txBody>
          <a:bodyPr>
            <a:spAutoFit/>
          </a:bodyPr>
          <a:lstStyle/>
          <a:p>
            <a:pPr algn="ctr" eaLnBrk="1" hangingPunct="1"/>
            <a:r>
              <a:rPr lang="en-US" sz="1600" b="1"/>
              <a:t>Therapeutic vaccine</a:t>
            </a:r>
          </a:p>
          <a:p>
            <a:pPr eaLnBrk="1" hangingPunct="1"/>
            <a:endParaRPr lang="en-US" b="1"/>
          </a:p>
        </p:txBody>
      </p:sp>
      <p:sp>
        <p:nvSpPr>
          <p:cNvPr id="50181" name="TextBox 9"/>
          <p:cNvSpPr txBox="1">
            <a:spLocks noChangeArrowheads="1"/>
          </p:cNvSpPr>
          <p:nvPr/>
        </p:nvSpPr>
        <p:spPr bwMode="auto">
          <a:xfrm>
            <a:off x="2765425" y="1103313"/>
            <a:ext cx="1371600" cy="893762"/>
          </a:xfrm>
          <a:prstGeom prst="rect">
            <a:avLst/>
          </a:prstGeom>
          <a:noFill/>
          <a:ln w="9525">
            <a:noFill/>
            <a:miter lim="800000"/>
            <a:headEnd/>
            <a:tailEnd/>
          </a:ln>
        </p:spPr>
        <p:txBody>
          <a:bodyPr>
            <a:spAutoFit/>
          </a:bodyPr>
          <a:lstStyle/>
          <a:p>
            <a:pPr algn="ctr" eaLnBrk="1" hangingPunct="1"/>
            <a:r>
              <a:rPr lang="en-US" sz="1600" b="1"/>
              <a:t>Primary prevention vaccine</a:t>
            </a:r>
          </a:p>
          <a:p>
            <a:pPr eaLnBrk="1" hangingPunct="1"/>
            <a:endParaRPr lang="en-US" b="1"/>
          </a:p>
        </p:txBody>
      </p:sp>
      <p:sp>
        <p:nvSpPr>
          <p:cNvPr id="50182" name="TextBox 11"/>
          <p:cNvSpPr txBox="1">
            <a:spLocks noChangeArrowheads="1"/>
          </p:cNvSpPr>
          <p:nvPr/>
        </p:nvSpPr>
        <p:spPr bwMode="auto">
          <a:xfrm>
            <a:off x="6118225" y="2947988"/>
            <a:ext cx="2514600" cy="862012"/>
          </a:xfrm>
          <a:prstGeom prst="rect">
            <a:avLst/>
          </a:prstGeom>
          <a:noFill/>
          <a:ln w="9525">
            <a:noFill/>
            <a:miter lim="800000"/>
            <a:headEnd/>
            <a:tailEnd/>
          </a:ln>
        </p:spPr>
        <p:txBody>
          <a:bodyPr>
            <a:spAutoFit/>
          </a:bodyPr>
          <a:lstStyle/>
          <a:p>
            <a:pPr algn="ctr" eaLnBrk="1" hangingPunct="1"/>
            <a:r>
              <a:rPr lang="en-US" sz="1600" b="1"/>
              <a:t>Early initiation of antiretroviral therapy</a:t>
            </a:r>
          </a:p>
          <a:p>
            <a:pPr algn="ctr" eaLnBrk="1" hangingPunct="1"/>
            <a:endParaRPr lang="en-US" sz="1800" b="1"/>
          </a:p>
        </p:txBody>
      </p:sp>
      <p:sp>
        <p:nvSpPr>
          <p:cNvPr id="50183" name="TextBox 12"/>
          <p:cNvSpPr txBox="1">
            <a:spLocks noChangeArrowheads="1"/>
          </p:cNvSpPr>
          <p:nvPr/>
        </p:nvSpPr>
        <p:spPr bwMode="auto">
          <a:xfrm>
            <a:off x="501650" y="2165350"/>
            <a:ext cx="1905000" cy="862013"/>
          </a:xfrm>
          <a:prstGeom prst="rect">
            <a:avLst/>
          </a:prstGeom>
          <a:noFill/>
          <a:ln w="9525">
            <a:noFill/>
            <a:miter lim="800000"/>
            <a:headEnd/>
            <a:tailEnd/>
          </a:ln>
        </p:spPr>
        <p:txBody>
          <a:bodyPr>
            <a:spAutoFit/>
          </a:bodyPr>
          <a:lstStyle/>
          <a:p>
            <a:pPr algn="ctr" eaLnBrk="1" hangingPunct="1"/>
            <a:r>
              <a:rPr lang="en-US" sz="1600" b="1"/>
              <a:t>Reduce overcrowding</a:t>
            </a:r>
          </a:p>
          <a:p>
            <a:pPr algn="ctr" eaLnBrk="1" hangingPunct="1"/>
            <a:endParaRPr lang="en-US" sz="1800" b="1"/>
          </a:p>
        </p:txBody>
      </p:sp>
      <p:sp>
        <p:nvSpPr>
          <p:cNvPr id="50184" name="TextBox 13"/>
          <p:cNvSpPr txBox="1">
            <a:spLocks noChangeArrowheads="1"/>
          </p:cNvSpPr>
          <p:nvPr/>
        </p:nvSpPr>
        <p:spPr bwMode="auto">
          <a:xfrm>
            <a:off x="463550" y="5572125"/>
            <a:ext cx="2895600" cy="860425"/>
          </a:xfrm>
          <a:prstGeom prst="rect">
            <a:avLst/>
          </a:prstGeom>
          <a:noFill/>
          <a:ln w="9525">
            <a:noFill/>
            <a:miter lim="800000"/>
            <a:headEnd/>
            <a:tailEnd/>
          </a:ln>
        </p:spPr>
        <p:txBody>
          <a:bodyPr>
            <a:spAutoFit/>
          </a:bodyPr>
          <a:lstStyle/>
          <a:p>
            <a:pPr algn="ctr" eaLnBrk="1" hangingPunct="1"/>
            <a:r>
              <a:rPr lang="en-US" sz="1600" b="1"/>
              <a:t>Early diagnosis and good treatment of TB</a:t>
            </a:r>
          </a:p>
          <a:p>
            <a:pPr eaLnBrk="1" hangingPunct="1"/>
            <a:endParaRPr lang="en-US" sz="1800" b="1"/>
          </a:p>
        </p:txBody>
      </p:sp>
      <p:sp>
        <p:nvSpPr>
          <p:cNvPr id="50185" name="TextBox 14"/>
          <p:cNvSpPr txBox="1">
            <a:spLocks noChangeArrowheads="1"/>
          </p:cNvSpPr>
          <p:nvPr/>
        </p:nvSpPr>
        <p:spPr bwMode="auto">
          <a:xfrm>
            <a:off x="6167438" y="4383088"/>
            <a:ext cx="1600200" cy="862012"/>
          </a:xfrm>
          <a:prstGeom prst="rect">
            <a:avLst/>
          </a:prstGeom>
          <a:noFill/>
          <a:ln w="9525">
            <a:noFill/>
            <a:miter lim="800000"/>
            <a:headEnd/>
            <a:tailEnd/>
          </a:ln>
        </p:spPr>
        <p:txBody>
          <a:bodyPr>
            <a:spAutoFit/>
          </a:bodyPr>
          <a:lstStyle/>
          <a:p>
            <a:pPr algn="ctr" eaLnBrk="1" hangingPunct="1"/>
            <a:r>
              <a:rPr lang="en-US" sz="1600" b="1"/>
              <a:t>Preventive therapy</a:t>
            </a:r>
          </a:p>
          <a:p>
            <a:pPr eaLnBrk="1" hangingPunct="1"/>
            <a:endParaRPr lang="en-US" sz="1800" b="1"/>
          </a:p>
        </p:txBody>
      </p:sp>
      <p:sp>
        <p:nvSpPr>
          <p:cNvPr id="50186" name="TextBox 16"/>
          <p:cNvSpPr txBox="1">
            <a:spLocks noChangeArrowheads="1"/>
          </p:cNvSpPr>
          <p:nvPr/>
        </p:nvSpPr>
        <p:spPr bwMode="auto">
          <a:xfrm>
            <a:off x="5486400" y="1487488"/>
            <a:ext cx="2514600" cy="615950"/>
          </a:xfrm>
          <a:prstGeom prst="rect">
            <a:avLst/>
          </a:prstGeom>
          <a:noFill/>
          <a:ln w="9525">
            <a:noFill/>
            <a:miter lim="800000"/>
            <a:headEnd/>
            <a:tailEnd/>
          </a:ln>
        </p:spPr>
        <p:txBody>
          <a:bodyPr>
            <a:spAutoFit/>
          </a:bodyPr>
          <a:lstStyle/>
          <a:p>
            <a:pPr algn="ctr" eaLnBrk="1" hangingPunct="1"/>
            <a:r>
              <a:rPr lang="en-US" sz="1600" b="1"/>
              <a:t>Improved air quality</a:t>
            </a:r>
          </a:p>
          <a:p>
            <a:pPr algn="ctr" eaLnBrk="1" hangingPunct="1"/>
            <a:endParaRPr lang="en-US" sz="1800" b="1"/>
          </a:p>
        </p:txBody>
      </p:sp>
      <p:sp>
        <p:nvSpPr>
          <p:cNvPr id="50187" name="TextBox 8"/>
          <p:cNvSpPr txBox="1">
            <a:spLocks noChangeArrowheads="1"/>
          </p:cNvSpPr>
          <p:nvPr/>
        </p:nvSpPr>
        <p:spPr bwMode="auto">
          <a:xfrm>
            <a:off x="7162800" y="6432550"/>
            <a:ext cx="2590800" cy="323850"/>
          </a:xfrm>
          <a:prstGeom prst="rect">
            <a:avLst/>
          </a:prstGeom>
          <a:noFill/>
          <a:ln w="9525">
            <a:noFill/>
            <a:miter lim="800000"/>
            <a:headEnd/>
            <a:tailEnd/>
          </a:ln>
        </p:spPr>
        <p:txBody>
          <a:bodyPr>
            <a:spAutoFit/>
          </a:bodyPr>
          <a:lstStyle/>
          <a:p>
            <a:pPr eaLnBrk="1" hangingPunct="1"/>
            <a:r>
              <a:rPr lang="en-US" sz="1500" b="1">
                <a:solidFill>
                  <a:schemeClr val="tx2"/>
                </a:solidFill>
                <a:latin typeface="Arial Black" pitchFamily="34" charset="0"/>
              </a:rPr>
              <a:t>PREVENTION</a:t>
            </a:r>
          </a:p>
        </p:txBody>
      </p:sp>
      <p:sp>
        <p:nvSpPr>
          <p:cNvPr id="50188" name="TextBox 3"/>
          <p:cNvSpPr txBox="1">
            <a:spLocks noChangeArrowheads="1"/>
          </p:cNvSpPr>
          <p:nvPr/>
        </p:nvSpPr>
        <p:spPr bwMode="auto">
          <a:xfrm>
            <a:off x="2152650" y="2570163"/>
            <a:ext cx="1355725" cy="400050"/>
          </a:xfrm>
          <a:prstGeom prst="rect">
            <a:avLst/>
          </a:prstGeom>
          <a:noFill/>
          <a:ln w="9525">
            <a:noFill/>
            <a:miter lim="800000"/>
            <a:headEnd/>
            <a:tailEnd/>
          </a:ln>
        </p:spPr>
        <p:txBody>
          <a:bodyPr wrap="none">
            <a:spAutoFit/>
          </a:bodyPr>
          <a:lstStyle/>
          <a:p>
            <a:pPr algn="ctr" eaLnBrk="1" hangingPunct="1"/>
            <a:r>
              <a:rPr lang="en-US" sz="2000" b="1">
                <a:solidFill>
                  <a:schemeClr val="tx2"/>
                </a:solidFill>
              </a:rPr>
              <a:t>Exposure</a:t>
            </a:r>
          </a:p>
        </p:txBody>
      </p:sp>
      <p:sp>
        <p:nvSpPr>
          <p:cNvPr id="50189" name="TextBox 18"/>
          <p:cNvSpPr txBox="1">
            <a:spLocks noChangeArrowheads="1"/>
          </p:cNvSpPr>
          <p:nvPr/>
        </p:nvSpPr>
        <p:spPr bwMode="auto">
          <a:xfrm>
            <a:off x="1911350" y="4291013"/>
            <a:ext cx="1838325" cy="400050"/>
          </a:xfrm>
          <a:prstGeom prst="rect">
            <a:avLst/>
          </a:prstGeom>
          <a:noFill/>
          <a:ln w="9525">
            <a:noFill/>
            <a:miter lim="800000"/>
            <a:headEnd/>
            <a:tailEnd/>
          </a:ln>
        </p:spPr>
        <p:txBody>
          <a:bodyPr wrap="none">
            <a:spAutoFit/>
          </a:bodyPr>
          <a:lstStyle/>
          <a:p>
            <a:pPr algn="ctr" eaLnBrk="1" hangingPunct="1"/>
            <a:r>
              <a:rPr lang="en-US" sz="2000" b="1">
                <a:solidFill>
                  <a:schemeClr val="tx2"/>
                </a:solidFill>
              </a:rPr>
              <a:t>Transmission</a:t>
            </a:r>
          </a:p>
        </p:txBody>
      </p:sp>
      <p:sp>
        <p:nvSpPr>
          <p:cNvPr id="50190" name="TextBox 19"/>
          <p:cNvSpPr txBox="1">
            <a:spLocks noChangeArrowheads="1"/>
          </p:cNvSpPr>
          <p:nvPr/>
        </p:nvSpPr>
        <p:spPr bwMode="auto">
          <a:xfrm>
            <a:off x="4621213" y="4291013"/>
            <a:ext cx="1154112" cy="400050"/>
          </a:xfrm>
          <a:prstGeom prst="rect">
            <a:avLst/>
          </a:prstGeom>
          <a:noFill/>
          <a:ln w="9525">
            <a:noFill/>
            <a:miter lim="800000"/>
            <a:headEnd/>
            <a:tailEnd/>
          </a:ln>
        </p:spPr>
        <p:txBody>
          <a:bodyPr wrap="none">
            <a:spAutoFit/>
          </a:bodyPr>
          <a:lstStyle/>
          <a:p>
            <a:pPr algn="ctr" eaLnBrk="1" hangingPunct="1"/>
            <a:r>
              <a:rPr lang="en-US" sz="2000" b="1">
                <a:solidFill>
                  <a:schemeClr val="tx2"/>
                </a:solidFill>
              </a:rPr>
              <a:t>Disease</a:t>
            </a:r>
          </a:p>
        </p:txBody>
      </p:sp>
      <p:sp>
        <p:nvSpPr>
          <p:cNvPr id="50191" name="TextBox 20"/>
          <p:cNvSpPr txBox="1">
            <a:spLocks noChangeArrowheads="1"/>
          </p:cNvSpPr>
          <p:nvPr/>
        </p:nvSpPr>
        <p:spPr bwMode="auto">
          <a:xfrm>
            <a:off x="4572000" y="2563813"/>
            <a:ext cx="1252538" cy="400050"/>
          </a:xfrm>
          <a:prstGeom prst="rect">
            <a:avLst/>
          </a:prstGeom>
          <a:noFill/>
          <a:ln w="9525">
            <a:noFill/>
            <a:miter lim="800000"/>
            <a:headEnd/>
            <a:tailEnd/>
          </a:ln>
        </p:spPr>
        <p:txBody>
          <a:bodyPr wrap="none">
            <a:spAutoFit/>
          </a:bodyPr>
          <a:lstStyle/>
          <a:p>
            <a:pPr algn="ctr" eaLnBrk="1" hangingPunct="1"/>
            <a:r>
              <a:rPr lang="en-US" sz="2000" b="1">
                <a:solidFill>
                  <a:schemeClr val="tx2"/>
                </a:solidFill>
              </a:rPr>
              <a:t>Infection</a:t>
            </a:r>
          </a:p>
        </p:txBody>
      </p:sp>
      <p:sp>
        <p:nvSpPr>
          <p:cNvPr id="31" name="Curved Down Arrow 30"/>
          <p:cNvSpPr/>
          <p:nvPr/>
        </p:nvSpPr>
        <p:spPr>
          <a:xfrm>
            <a:off x="3305175" y="2057400"/>
            <a:ext cx="1682750" cy="506413"/>
          </a:xfrm>
          <a:prstGeom prst="curved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chemeClr val="tx1"/>
              </a:solidFill>
              <a:ea typeface="ＭＳ Ｐゴシック" charset="0"/>
              <a:cs typeface="ＭＳ Ｐゴシック" charset="0"/>
            </a:endParaRPr>
          </a:p>
        </p:txBody>
      </p:sp>
      <p:sp>
        <p:nvSpPr>
          <p:cNvPr id="32" name="Curved Left Arrow 31"/>
          <p:cNvSpPr/>
          <p:nvPr/>
        </p:nvSpPr>
        <p:spPr>
          <a:xfrm>
            <a:off x="5486400" y="2963863"/>
            <a:ext cx="381000" cy="1447800"/>
          </a:xfrm>
          <a:prstGeom prst="curvedLeftArrow">
            <a:avLst>
              <a:gd name="adj1" fmla="val 25000"/>
              <a:gd name="adj2" fmla="val 63903"/>
              <a:gd name="adj3" fmla="val 25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chemeClr val="tx1"/>
              </a:solidFill>
              <a:ea typeface="ＭＳ Ｐゴシック" charset="0"/>
              <a:cs typeface="ＭＳ Ｐゴシック" charset="0"/>
            </a:endParaRPr>
          </a:p>
        </p:txBody>
      </p:sp>
      <p:sp>
        <p:nvSpPr>
          <p:cNvPr id="47" name="Curved Down Arrow 46"/>
          <p:cNvSpPr/>
          <p:nvPr/>
        </p:nvSpPr>
        <p:spPr>
          <a:xfrm rot="10800000">
            <a:off x="3305175" y="4738688"/>
            <a:ext cx="1682750" cy="506412"/>
          </a:xfrm>
          <a:prstGeom prst="curvedDown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solidFill>
                <a:schemeClr val="tx1"/>
              </a:solidFill>
              <a:ea typeface="ＭＳ Ｐゴシック" charset="0"/>
              <a:cs typeface="ＭＳ Ｐゴシック" charset="0"/>
            </a:endParaRPr>
          </a:p>
        </p:txBody>
      </p:sp>
      <p:sp>
        <p:nvSpPr>
          <p:cNvPr id="48" name="Curved Left Arrow 47"/>
          <p:cNvSpPr/>
          <p:nvPr/>
        </p:nvSpPr>
        <p:spPr>
          <a:xfrm rot="10800000">
            <a:off x="2449513" y="2890838"/>
            <a:ext cx="381000" cy="1447800"/>
          </a:xfrm>
          <a:prstGeom prst="curvedLeftArrow">
            <a:avLst>
              <a:gd name="adj1" fmla="val 25000"/>
              <a:gd name="adj2" fmla="val 63903"/>
              <a:gd name="adj3" fmla="val 25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chemeClr val="tx1"/>
              </a:solidFill>
              <a:ea typeface="ＭＳ Ｐゴシック" charset="0"/>
              <a:cs typeface="ＭＳ Ｐゴシック" charset="0"/>
            </a:endParaRPr>
          </a:p>
        </p:txBody>
      </p:sp>
      <p:sp>
        <p:nvSpPr>
          <p:cNvPr id="50196" name="TextBox 14"/>
          <p:cNvSpPr txBox="1">
            <a:spLocks noChangeArrowheads="1"/>
          </p:cNvSpPr>
          <p:nvPr/>
        </p:nvSpPr>
        <p:spPr bwMode="auto">
          <a:xfrm>
            <a:off x="4137025" y="1119188"/>
            <a:ext cx="1600200" cy="862012"/>
          </a:xfrm>
          <a:prstGeom prst="rect">
            <a:avLst/>
          </a:prstGeom>
          <a:noFill/>
          <a:ln w="9525">
            <a:noFill/>
            <a:miter lim="800000"/>
            <a:headEnd/>
            <a:tailEnd/>
          </a:ln>
        </p:spPr>
        <p:txBody>
          <a:bodyPr>
            <a:spAutoFit/>
          </a:bodyPr>
          <a:lstStyle/>
          <a:p>
            <a:pPr algn="ctr" eaLnBrk="1" hangingPunct="1"/>
            <a:r>
              <a:rPr lang="en-US" sz="1600" b="1"/>
              <a:t>Preventive therapy</a:t>
            </a:r>
          </a:p>
          <a:p>
            <a:pPr eaLnBrk="1" hangingPunct="1"/>
            <a:endParaRPr lang="en-US" sz="1800" b="1"/>
          </a:p>
        </p:txBody>
      </p:sp>
      <p:sp>
        <p:nvSpPr>
          <p:cNvPr id="50197" name="TextBox 14"/>
          <p:cNvSpPr txBox="1">
            <a:spLocks noChangeArrowheads="1"/>
          </p:cNvSpPr>
          <p:nvPr/>
        </p:nvSpPr>
        <p:spPr bwMode="auto">
          <a:xfrm>
            <a:off x="5138738" y="4965700"/>
            <a:ext cx="1600200" cy="615950"/>
          </a:xfrm>
          <a:prstGeom prst="rect">
            <a:avLst/>
          </a:prstGeom>
          <a:noFill/>
          <a:ln w="9525">
            <a:noFill/>
            <a:miter lim="800000"/>
            <a:headEnd/>
            <a:tailEnd/>
          </a:ln>
        </p:spPr>
        <p:txBody>
          <a:bodyPr>
            <a:spAutoFit/>
          </a:bodyPr>
          <a:lstStyle/>
          <a:p>
            <a:pPr algn="ctr" eaLnBrk="1" hangingPunct="1"/>
            <a:r>
              <a:rPr lang="en-US" sz="1600" b="1"/>
              <a:t>Nutrition</a:t>
            </a:r>
          </a:p>
          <a:p>
            <a:pPr eaLnBrk="1" hangingPunct="1"/>
            <a:endParaRPr lang="en-US" sz="1800" b="1"/>
          </a:p>
        </p:txBody>
      </p:sp>
      <p:sp>
        <p:nvSpPr>
          <p:cNvPr id="50198" name="TextBox 5"/>
          <p:cNvSpPr txBox="1">
            <a:spLocks noChangeArrowheads="1"/>
          </p:cNvSpPr>
          <p:nvPr/>
        </p:nvSpPr>
        <p:spPr bwMode="auto">
          <a:xfrm>
            <a:off x="928688" y="3749675"/>
            <a:ext cx="1143000" cy="862013"/>
          </a:xfrm>
          <a:prstGeom prst="rect">
            <a:avLst/>
          </a:prstGeom>
          <a:noFill/>
          <a:ln w="9525">
            <a:noFill/>
            <a:miter lim="800000"/>
            <a:headEnd/>
            <a:tailEnd/>
          </a:ln>
        </p:spPr>
        <p:txBody>
          <a:bodyPr>
            <a:spAutoFit/>
          </a:bodyPr>
          <a:lstStyle/>
          <a:p>
            <a:pPr algn="ctr" eaLnBrk="1" hangingPunct="1"/>
            <a:r>
              <a:rPr lang="en-US" sz="1600" b="1"/>
              <a:t>Mask</a:t>
            </a:r>
          </a:p>
          <a:p>
            <a:pPr algn="ctr" eaLnBrk="1" hangingPunct="1"/>
            <a:endParaRPr lang="en-US" sz="1600" b="1"/>
          </a:p>
          <a:p>
            <a:pPr eaLnBrk="1" hangingPunct="1"/>
            <a:endParaRPr lang="en-US" sz="1800" b="1"/>
          </a:p>
        </p:txBody>
      </p:sp>
      <p:cxnSp>
        <p:nvCxnSpPr>
          <p:cNvPr id="37" name="Straight Arrow Connector 36"/>
          <p:cNvCxnSpPr/>
          <p:nvPr/>
        </p:nvCxnSpPr>
        <p:spPr>
          <a:xfrm flipV="1">
            <a:off x="3322638" y="1912938"/>
            <a:ext cx="157162" cy="5588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31" idx="0"/>
          </p:cNvCxnSpPr>
          <p:nvPr/>
        </p:nvCxnSpPr>
        <p:spPr>
          <a:xfrm flipV="1">
            <a:off x="4114800" y="1665288"/>
            <a:ext cx="457200" cy="39211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V="1">
            <a:off x="4718050" y="1801813"/>
            <a:ext cx="1057275" cy="41751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5662613" y="3027363"/>
            <a:ext cx="758825" cy="18256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5775325" y="3314700"/>
            <a:ext cx="646113" cy="44926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a:off x="5867400" y="3810000"/>
            <a:ext cx="554038" cy="60166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5775325" y="4111625"/>
            <a:ext cx="92075" cy="83026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flipH="1">
            <a:off x="4203700" y="5138738"/>
            <a:ext cx="449263" cy="54927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flipH="1">
            <a:off x="2765425" y="5138738"/>
            <a:ext cx="984250" cy="41751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192" name="Straight Arrow Connector 50191"/>
          <p:cNvCxnSpPr/>
          <p:nvPr/>
        </p:nvCxnSpPr>
        <p:spPr>
          <a:xfrm flipH="1" flipV="1">
            <a:off x="1868488" y="3987800"/>
            <a:ext cx="730250" cy="19208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194" name="Straight Arrow Connector 50193"/>
          <p:cNvCxnSpPr>
            <a:stCxn id="48" idx="4"/>
            <a:endCxn id="50178" idx="3"/>
          </p:cNvCxnSpPr>
          <p:nvPr/>
        </p:nvCxnSpPr>
        <p:spPr>
          <a:xfrm flipH="1" flipV="1">
            <a:off x="2032000" y="3436938"/>
            <a:ext cx="417513" cy="21431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Straight Arrow Connector 50195"/>
          <p:cNvCxnSpPr/>
          <p:nvPr/>
        </p:nvCxnSpPr>
        <p:spPr>
          <a:xfrm flipH="1" flipV="1">
            <a:off x="1804988" y="2820988"/>
            <a:ext cx="677862" cy="5334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title"/>
          </p:nvPr>
        </p:nvSpPr>
        <p:spPr>
          <a:xfrm>
            <a:off x="381000" y="2057400"/>
            <a:ext cx="8305800" cy="1676400"/>
          </a:xfrm>
        </p:spPr>
        <p:txBody>
          <a:bodyPr rtlCol="0">
            <a:noAutofit/>
          </a:bodyPr>
          <a:lstStyle/>
          <a:p>
            <a:pPr eaLnBrk="1" fontAlgn="auto" hangingPunct="1">
              <a:spcAft>
                <a:spcPts val="0"/>
              </a:spcAft>
              <a:defRPr/>
            </a:pPr>
            <a:r>
              <a:rPr lang="en-US" sz="5000" dirty="0" smtClean="0">
                <a:ea typeface="+mj-ea"/>
                <a:cs typeface="+mj-cs"/>
              </a:rPr>
              <a:t>The main points</a:t>
            </a:r>
            <a:endParaRPr lang="en-US" sz="5000" dirty="0">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Content Placeholder 2"/>
          <p:cNvSpPr>
            <a:spLocks noGrp="1"/>
          </p:cNvSpPr>
          <p:nvPr>
            <p:ph idx="1"/>
          </p:nvPr>
        </p:nvSpPr>
        <p:spPr>
          <a:xfrm>
            <a:off x="304800" y="1981200"/>
            <a:ext cx="8382000" cy="4648200"/>
          </a:xfrm>
        </p:spPr>
        <p:txBody>
          <a:bodyPr/>
          <a:lstStyle/>
          <a:p>
            <a:pPr eaLnBrk="1" hangingPunct="1">
              <a:buFont typeface="Arial" pitchFamily="34" charset="0"/>
              <a:buChar char="•"/>
            </a:pPr>
            <a:r>
              <a:rPr lang="en-US" sz="2200" b="0" u="sng" dirty="0" smtClean="0">
                <a:ea typeface="ＭＳ Ｐゴシック" pitchFamily="34" charset="-128"/>
              </a:rPr>
              <a:t>BCG vaccine</a:t>
            </a:r>
            <a:r>
              <a:rPr lang="en-US" sz="2200" b="0" dirty="0" smtClean="0">
                <a:ea typeface="ＭＳ Ｐゴシック" pitchFamily="34" charset="-128"/>
              </a:rPr>
              <a:t> protects children against the worst forms of TB</a:t>
            </a:r>
          </a:p>
          <a:p>
            <a:pPr eaLnBrk="1" hangingPunct="1">
              <a:buFont typeface="Arial" pitchFamily="34" charset="0"/>
              <a:buChar char="•"/>
            </a:pPr>
            <a:r>
              <a:rPr lang="en-US" sz="2200" b="0" u="sng" dirty="0" smtClean="0">
                <a:ea typeface="ＭＳ Ｐゴシック" pitchFamily="34" charset="-128"/>
              </a:rPr>
              <a:t>Preventive therapy</a:t>
            </a:r>
            <a:r>
              <a:rPr lang="en-US" sz="2200" b="0" dirty="0" smtClean="0">
                <a:ea typeface="ＭＳ Ｐゴシック" pitchFamily="34" charset="-128"/>
              </a:rPr>
              <a:t> is very important for contacts of people with TB</a:t>
            </a:r>
          </a:p>
          <a:p>
            <a:pPr eaLnBrk="1" hangingPunct="1">
              <a:buFont typeface="Arial" pitchFamily="34" charset="0"/>
              <a:buChar char="•"/>
            </a:pPr>
            <a:r>
              <a:rPr lang="en-US" sz="2200" b="0" u="sng" smtClean="0">
                <a:ea typeface="ＭＳ Ｐゴシック" pitchFamily="34" charset="-128"/>
              </a:rPr>
              <a:t>Early detection and treatment</a:t>
            </a:r>
            <a:r>
              <a:rPr lang="en-US" sz="2200" b="0" smtClean="0">
                <a:ea typeface="ＭＳ Ｐゴシック" pitchFamily="34" charset="-128"/>
              </a:rPr>
              <a:t> of TB and HIV is the best way to prevent TB transmission</a:t>
            </a:r>
          </a:p>
          <a:p>
            <a:pPr eaLnBrk="1" hangingPunct="1">
              <a:buFont typeface="Arial" pitchFamily="34" charset="0"/>
              <a:buChar char="•"/>
            </a:pPr>
            <a:r>
              <a:rPr lang="en-US" sz="2200" b="0" u="sng" dirty="0" smtClean="0">
                <a:ea typeface="ＭＳ Ｐゴシック" pitchFamily="34" charset="-128"/>
              </a:rPr>
              <a:t>Personal</a:t>
            </a:r>
            <a:r>
              <a:rPr lang="en-US" sz="2200" b="0" dirty="0" smtClean="0">
                <a:ea typeface="ＭＳ Ｐゴシック" pitchFamily="34" charset="-128"/>
              </a:rPr>
              <a:t> and </a:t>
            </a:r>
            <a:r>
              <a:rPr lang="en-US" sz="2200" b="0" u="sng" dirty="0" smtClean="0">
                <a:ea typeface="ＭＳ Ｐゴシック" pitchFamily="34" charset="-128"/>
              </a:rPr>
              <a:t>environmental controls</a:t>
            </a:r>
            <a:r>
              <a:rPr lang="en-US" sz="2200" b="0" dirty="0" smtClean="0">
                <a:ea typeface="ＭＳ Ｐゴシック" pitchFamily="34" charset="-128"/>
              </a:rPr>
              <a:t> also help prevent TB transmission</a:t>
            </a:r>
          </a:p>
          <a:p>
            <a:pPr eaLnBrk="1" hangingPunct="1">
              <a:buFont typeface="Arial" pitchFamily="34" charset="0"/>
              <a:buChar char="•"/>
            </a:pPr>
            <a:r>
              <a:rPr lang="en-US" sz="2200" b="0" dirty="0" smtClean="0">
                <a:ea typeface="ＭＳ Ｐゴシック" pitchFamily="34" charset="-128"/>
              </a:rPr>
              <a:t>More research into </a:t>
            </a:r>
            <a:r>
              <a:rPr lang="en-US" sz="2200" b="0" u="sng" dirty="0" smtClean="0">
                <a:ea typeface="ＭＳ Ｐゴシック" pitchFamily="34" charset="-128"/>
              </a:rPr>
              <a:t>TB vaccines</a:t>
            </a:r>
            <a:r>
              <a:rPr lang="en-US" sz="2200" b="0" dirty="0" smtClean="0">
                <a:ea typeface="ＭＳ Ｐゴシック" pitchFamily="34" charset="-128"/>
              </a:rPr>
              <a:t>, </a:t>
            </a:r>
            <a:r>
              <a:rPr lang="en-US" sz="2200" b="0" u="sng" dirty="0" smtClean="0">
                <a:ea typeface="ＭＳ Ｐゴシック" pitchFamily="34" charset="-128"/>
              </a:rPr>
              <a:t>basic science</a:t>
            </a:r>
            <a:r>
              <a:rPr lang="en-US" sz="2200" b="0" dirty="0" smtClean="0">
                <a:ea typeface="ＭＳ Ｐゴシック" pitchFamily="34" charset="-128"/>
              </a:rPr>
              <a:t>, and </a:t>
            </a:r>
            <a:r>
              <a:rPr lang="en-US" sz="2200" b="0" u="sng" dirty="0" smtClean="0">
                <a:ea typeface="ＭＳ Ｐゴシック" pitchFamily="34" charset="-128"/>
              </a:rPr>
              <a:t>best strategies for preventive therapy</a:t>
            </a:r>
            <a:r>
              <a:rPr lang="en-US" sz="2200" b="0" dirty="0" smtClean="0">
                <a:ea typeface="ＭＳ Ｐゴシック" pitchFamily="34" charset="-128"/>
              </a:rPr>
              <a:t> is needed</a:t>
            </a:r>
          </a:p>
          <a:p>
            <a:pPr eaLnBrk="1" hangingPunct="1">
              <a:buFont typeface="Arial" pitchFamily="34" charset="0"/>
              <a:buChar char="•"/>
            </a:pPr>
            <a:endParaRPr lang="en-US" sz="2200" dirty="0" smtClean="0">
              <a:ea typeface="ＭＳ Ｐゴシック" pitchFamily="34" charset="-128"/>
            </a:endParaRPr>
          </a:p>
        </p:txBody>
      </p:sp>
      <p:sp>
        <p:nvSpPr>
          <p:cNvPr id="53250" name="TextBox 8"/>
          <p:cNvSpPr txBox="1">
            <a:spLocks noChangeArrowheads="1"/>
          </p:cNvSpPr>
          <p:nvPr/>
        </p:nvSpPr>
        <p:spPr bwMode="auto">
          <a:xfrm>
            <a:off x="7315200" y="6400800"/>
            <a:ext cx="2590800" cy="323850"/>
          </a:xfrm>
          <a:prstGeom prst="rect">
            <a:avLst/>
          </a:prstGeom>
          <a:noFill/>
          <a:ln w="9525">
            <a:noFill/>
            <a:miter lim="800000"/>
            <a:headEnd/>
            <a:tailEnd/>
          </a:ln>
        </p:spPr>
        <p:txBody>
          <a:bodyPr>
            <a:spAutoFit/>
          </a:bodyPr>
          <a:lstStyle/>
          <a:p>
            <a:pPr eaLnBrk="1" hangingPunct="1"/>
            <a:r>
              <a:rPr lang="en-US" sz="1500" b="1">
                <a:solidFill>
                  <a:schemeClr val="tx2"/>
                </a:solidFill>
                <a:latin typeface="Arial Black" pitchFamily="34" charset="0"/>
              </a:rPr>
              <a:t>MAIN POINTS</a:t>
            </a:r>
          </a:p>
        </p:txBody>
      </p:sp>
      <p:sp>
        <p:nvSpPr>
          <p:cNvPr id="11" name="Rectangle 2"/>
          <p:cNvSpPr>
            <a:spLocks noGrp="1" noChangeArrowheads="1"/>
          </p:cNvSpPr>
          <p:nvPr>
            <p:ph type="title"/>
          </p:nvPr>
        </p:nvSpPr>
        <p:spPr>
          <a:xfrm>
            <a:off x="304800" y="381000"/>
            <a:ext cx="7772400" cy="1295400"/>
          </a:xfrm>
        </p:spPr>
        <p:txBody>
          <a:bodyPr/>
          <a:lstStyle/>
          <a:p>
            <a:pPr eaLnBrk="1" hangingPunct="1"/>
            <a:r>
              <a:rPr lang="en-US" sz="2600" cap="none" smtClean="0">
                <a:ea typeface="ＭＳ Ｐゴシック" pitchFamily="34" charset="-128"/>
              </a:rPr>
              <a:t>There are many ways to prevent TB—none perfect—so we need to use them all </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7620000" cy="1676400"/>
          </a:xfrm>
        </p:spPr>
        <p:txBody>
          <a:bodyPr/>
          <a:lstStyle/>
          <a:p>
            <a:pPr>
              <a:buFont typeface="Arial"/>
              <a:buChar char="•"/>
            </a:pPr>
            <a:r>
              <a:rPr lang="en-US" dirty="0" smtClean="0"/>
              <a:t>Treatment Action Group (TAG) has developed </a:t>
            </a:r>
            <a:r>
              <a:rPr lang="en-US" i="1" dirty="0" smtClean="0"/>
              <a:t>An Activist’s Guide to </a:t>
            </a:r>
            <a:r>
              <a:rPr lang="en-US" i="1" dirty="0" err="1" smtClean="0"/>
              <a:t>Rifapentine</a:t>
            </a:r>
            <a:r>
              <a:rPr lang="en-US" i="1" dirty="0" smtClean="0"/>
              <a:t> for the Treatment of TB Infection:</a:t>
            </a:r>
            <a:r>
              <a:rPr lang="en-US" dirty="0" smtClean="0"/>
              <a:t> </a:t>
            </a:r>
            <a:r>
              <a:rPr lang="en-US" dirty="0" err="1" smtClean="0">
                <a:hlinkClick r:id="rId2"/>
              </a:rPr>
              <a:t>treatmentactiongroup.org</a:t>
            </a:r>
            <a:r>
              <a:rPr lang="en-US" dirty="0" smtClean="0">
                <a:hlinkClick r:id="rId2"/>
              </a:rPr>
              <a:t>/content/activists-guide-</a:t>
            </a:r>
            <a:r>
              <a:rPr lang="en-US" dirty="0" err="1" smtClean="0">
                <a:hlinkClick r:id="rId2"/>
              </a:rPr>
              <a:t>rifapentine</a:t>
            </a:r>
            <a:r>
              <a:rPr lang="en-US" dirty="0" smtClean="0">
                <a:hlinkClick r:id="rId2"/>
              </a:rPr>
              <a:t>-treatment-</a:t>
            </a:r>
            <a:r>
              <a:rPr lang="en-US" dirty="0" err="1" smtClean="0">
                <a:hlinkClick r:id="rId2"/>
              </a:rPr>
              <a:t>tb</a:t>
            </a:r>
            <a:r>
              <a:rPr lang="en-US" dirty="0" smtClean="0">
                <a:hlinkClick r:id="rId2"/>
              </a:rPr>
              <a:t>-infection</a:t>
            </a:r>
            <a:endParaRPr lang="en-US" i="1" dirty="0" smtClean="0"/>
          </a:p>
        </p:txBody>
      </p:sp>
      <p:sp>
        <p:nvSpPr>
          <p:cNvPr id="4" name="Title 1"/>
          <p:cNvSpPr>
            <a:spLocks noGrp="1"/>
          </p:cNvSpPr>
          <p:nvPr>
            <p:ph type="title"/>
          </p:nvPr>
        </p:nvSpPr>
        <p:spPr>
          <a:xfrm>
            <a:off x="457200" y="152400"/>
            <a:ext cx="7620000" cy="838200"/>
          </a:xfrm>
        </p:spPr>
        <p:txBody>
          <a:bodyPr rtlCol="0"/>
          <a:lstStyle/>
          <a:p>
            <a:pPr>
              <a:defRPr/>
            </a:pPr>
            <a:r>
              <a:rPr lang="en-US" dirty="0" smtClean="0">
                <a:ea typeface="ＭＳ Ｐゴシック" charset="0"/>
                <a:cs typeface="ＭＳ Ｐゴシック" charset="0"/>
              </a:rPr>
              <a:t>ADDITIONAL RESOURCES</a:t>
            </a:r>
            <a:endParaRPr lang="en-US" dirty="0">
              <a:ea typeface="ＭＳ Ｐゴシック" charset="0"/>
              <a:cs typeface="ＭＳ Ｐゴシック" charset="0"/>
            </a:endParaRPr>
          </a:p>
        </p:txBody>
      </p:sp>
      <p:pic>
        <p:nvPicPr>
          <p:cNvPr id="5" name="Picture 4"/>
          <p:cNvPicPr>
            <a:picLocks noChangeAspect="1"/>
          </p:cNvPicPr>
          <p:nvPr/>
        </p:nvPicPr>
        <p:blipFill>
          <a:blip r:embed="rId3"/>
          <a:stretch>
            <a:fillRect/>
          </a:stretch>
        </p:blipFill>
        <p:spPr>
          <a:xfrm>
            <a:off x="5334000" y="2667000"/>
            <a:ext cx="3102550" cy="3962400"/>
          </a:xfrm>
          <a:prstGeom prst="rect">
            <a:avLst/>
          </a:prstGeom>
        </p:spPr>
      </p:pic>
    </p:spTree>
    <p:extLst>
      <p:ext uri="{BB962C8B-B14F-4D97-AF65-F5344CB8AC3E}">
        <p14:creationId xmlns:p14="http://schemas.microsoft.com/office/powerpoint/2010/main" val="2275985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title"/>
          </p:nvPr>
        </p:nvSpPr>
        <p:spPr>
          <a:xfrm>
            <a:off x="762000" y="2971800"/>
            <a:ext cx="7772400" cy="1143000"/>
          </a:xfrm>
        </p:spPr>
        <p:txBody>
          <a:bodyPr rtlCol="0">
            <a:noAutofit/>
          </a:bodyPr>
          <a:lstStyle/>
          <a:p>
            <a:pPr eaLnBrk="1" fontAlgn="auto" hangingPunct="1">
              <a:spcAft>
                <a:spcPts val="0"/>
              </a:spcAft>
              <a:defRPr/>
            </a:pPr>
            <a:r>
              <a:rPr lang="en-US" sz="5000" dirty="0" smtClean="0">
                <a:ea typeface="+mj-ea"/>
                <a:cs typeface="+mj-cs"/>
              </a:rPr>
              <a:t>Vaccination </a:t>
            </a:r>
            <a:r>
              <a:rPr lang="en-US" sz="5000" dirty="0">
                <a:ea typeface="+mj-ea"/>
                <a:cs typeface="+mj-cs"/>
              </a:rPr>
              <a:t>fundamentals</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9" name="Rectangle 2"/>
          <p:cNvSpPr>
            <a:spLocks noGrp="1"/>
          </p:cNvSpPr>
          <p:nvPr>
            <p:ph idx="1"/>
          </p:nvPr>
        </p:nvSpPr>
        <p:spPr>
          <a:xfrm>
            <a:off x="381000" y="1189038"/>
            <a:ext cx="8382000" cy="4983162"/>
          </a:xfrm>
        </p:spPr>
        <p:txBody>
          <a:bodyPr/>
          <a:lstStyle/>
          <a:p>
            <a:pPr eaLnBrk="1" hangingPunct="1">
              <a:lnSpc>
                <a:spcPct val="110000"/>
              </a:lnSpc>
              <a:spcBef>
                <a:spcPts val="300"/>
              </a:spcBef>
              <a:spcAft>
                <a:spcPts val="200"/>
              </a:spcAft>
              <a:buFont typeface="Arial" pitchFamily="34" charset="0"/>
              <a:buChar char="•"/>
            </a:pPr>
            <a:r>
              <a:rPr lang="en-US" sz="2200" smtClean="0">
                <a:solidFill>
                  <a:srgbClr val="000000"/>
                </a:solidFill>
                <a:ea typeface="ＭＳ Ｐゴシック" pitchFamily="34" charset="-128"/>
              </a:rPr>
              <a:t>Primary Prevention: </a:t>
            </a:r>
            <a:r>
              <a:rPr lang="en-US" sz="2200" b="0" smtClean="0">
                <a:solidFill>
                  <a:srgbClr val="000000"/>
                </a:solidFill>
                <a:ea typeface="ＭＳ Ｐゴシック" pitchFamily="34" charset="-128"/>
              </a:rPr>
              <a:t>to </a:t>
            </a:r>
            <a:r>
              <a:rPr lang="en-US" sz="2200" b="0" u="sng" smtClean="0">
                <a:solidFill>
                  <a:srgbClr val="000000"/>
                </a:solidFill>
                <a:ea typeface="ＭＳ Ｐゴシック" pitchFamily="34" charset="-128"/>
              </a:rPr>
              <a:t>block infection</a:t>
            </a:r>
          </a:p>
          <a:p>
            <a:pPr eaLnBrk="1" hangingPunct="1">
              <a:lnSpc>
                <a:spcPct val="110000"/>
              </a:lnSpc>
              <a:spcBef>
                <a:spcPts val="300"/>
              </a:spcBef>
              <a:spcAft>
                <a:spcPts val="200"/>
              </a:spcAft>
              <a:buFont typeface="Arial" pitchFamily="34" charset="0"/>
              <a:buChar char="•"/>
            </a:pPr>
            <a:r>
              <a:rPr lang="en-US" sz="2200" smtClean="0">
                <a:solidFill>
                  <a:srgbClr val="000000"/>
                </a:solidFill>
                <a:ea typeface="ＭＳ Ｐゴシック" pitchFamily="34" charset="-128"/>
              </a:rPr>
              <a:t>Secondary Prevention: </a:t>
            </a:r>
            <a:r>
              <a:rPr lang="en-US" sz="2200" b="0" smtClean="0">
                <a:solidFill>
                  <a:srgbClr val="000000"/>
                </a:solidFill>
                <a:ea typeface="ＭＳ Ｐゴシック" pitchFamily="34" charset="-128"/>
              </a:rPr>
              <a:t>to stop infection from </a:t>
            </a:r>
            <a:r>
              <a:rPr lang="en-US" sz="2200" b="0" u="sng" smtClean="0">
                <a:solidFill>
                  <a:srgbClr val="000000"/>
                </a:solidFill>
                <a:ea typeface="ＭＳ Ｐゴシック" pitchFamily="34" charset="-128"/>
              </a:rPr>
              <a:t>progressing to disease </a:t>
            </a:r>
          </a:p>
          <a:p>
            <a:pPr eaLnBrk="1" hangingPunct="1">
              <a:lnSpc>
                <a:spcPct val="110000"/>
              </a:lnSpc>
              <a:spcBef>
                <a:spcPts val="300"/>
              </a:spcBef>
              <a:spcAft>
                <a:spcPts val="200"/>
              </a:spcAft>
              <a:buFont typeface="Arial" pitchFamily="34" charset="0"/>
              <a:buChar char="•"/>
            </a:pPr>
            <a:r>
              <a:rPr lang="en-US" sz="2200" smtClean="0">
                <a:solidFill>
                  <a:srgbClr val="000000"/>
                </a:solidFill>
                <a:ea typeface="ＭＳ Ｐゴシック" pitchFamily="34" charset="-128"/>
              </a:rPr>
              <a:t>Immunity: </a:t>
            </a:r>
            <a:r>
              <a:rPr lang="en-US" sz="2200" b="0" smtClean="0">
                <a:solidFill>
                  <a:srgbClr val="000000"/>
                </a:solidFill>
                <a:ea typeface="ＭＳ Ｐゴシック" pitchFamily="34" charset="-128"/>
              </a:rPr>
              <a:t>the ability to resist the </a:t>
            </a:r>
            <a:r>
              <a:rPr lang="en-US" sz="2200" b="0" u="sng" smtClean="0">
                <a:solidFill>
                  <a:srgbClr val="000000"/>
                </a:solidFill>
                <a:ea typeface="ＭＳ Ｐゴシック" pitchFamily="34" charset="-128"/>
              </a:rPr>
              <a:t>onset</a:t>
            </a:r>
            <a:r>
              <a:rPr lang="en-US" sz="2200" b="0" smtClean="0">
                <a:solidFill>
                  <a:srgbClr val="000000"/>
                </a:solidFill>
                <a:ea typeface="ＭＳ Ｐゴシック" pitchFamily="34" charset="-128"/>
              </a:rPr>
              <a:t> or </a:t>
            </a:r>
            <a:r>
              <a:rPr lang="en-US" sz="2200" b="0" u="sng" smtClean="0">
                <a:solidFill>
                  <a:srgbClr val="000000"/>
                </a:solidFill>
                <a:ea typeface="ＭＳ Ｐゴシック" pitchFamily="34" charset="-128"/>
              </a:rPr>
              <a:t>progression</a:t>
            </a:r>
            <a:r>
              <a:rPr lang="en-US" sz="2200" b="0" smtClean="0">
                <a:solidFill>
                  <a:srgbClr val="000000"/>
                </a:solidFill>
                <a:ea typeface="ＭＳ Ｐゴシック" pitchFamily="34" charset="-128"/>
              </a:rPr>
              <a:t> of a disease</a:t>
            </a:r>
            <a:endParaRPr lang="en-US" sz="2200" smtClean="0">
              <a:solidFill>
                <a:srgbClr val="000000"/>
              </a:solidFill>
              <a:ea typeface="ＭＳ Ｐゴシック" pitchFamily="34" charset="-128"/>
            </a:endParaRPr>
          </a:p>
          <a:p>
            <a:pPr eaLnBrk="1" hangingPunct="1">
              <a:lnSpc>
                <a:spcPct val="110000"/>
              </a:lnSpc>
              <a:spcBef>
                <a:spcPts val="300"/>
              </a:spcBef>
              <a:spcAft>
                <a:spcPts val="200"/>
              </a:spcAft>
              <a:buFont typeface="Arial" pitchFamily="34" charset="0"/>
              <a:buChar char="•"/>
            </a:pPr>
            <a:r>
              <a:rPr lang="en-US" sz="2200" smtClean="0">
                <a:solidFill>
                  <a:srgbClr val="000000"/>
                </a:solidFill>
                <a:ea typeface="ＭＳ Ｐゴシック" pitchFamily="34" charset="-128"/>
              </a:rPr>
              <a:t>Vaccine: </a:t>
            </a:r>
            <a:r>
              <a:rPr lang="en-US" sz="2200" b="0" smtClean="0">
                <a:solidFill>
                  <a:srgbClr val="000000"/>
                </a:solidFill>
                <a:ea typeface="ＭＳ Ｐゴシック" pitchFamily="34" charset="-128"/>
              </a:rPr>
              <a:t>a substance that is introduced into the body to </a:t>
            </a:r>
            <a:r>
              <a:rPr lang="en-US" sz="2200" b="0" u="sng" smtClean="0">
                <a:solidFill>
                  <a:srgbClr val="000000"/>
                </a:solidFill>
                <a:ea typeface="ＭＳ Ｐゴシック" pitchFamily="34" charset="-128"/>
              </a:rPr>
              <a:t>create immunity against infection or prevent disease progression</a:t>
            </a:r>
          </a:p>
        </p:txBody>
      </p:sp>
      <p:sp>
        <p:nvSpPr>
          <p:cNvPr id="5" name="Rectangle 2"/>
          <p:cNvSpPr>
            <a:spLocks noGrp="1" noChangeArrowheads="1"/>
          </p:cNvSpPr>
          <p:nvPr>
            <p:ph type="title"/>
          </p:nvPr>
        </p:nvSpPr>
        <p:spPr>
          <a:xfrm>
            <a:off x="381000" y="-304800"/>
            <a:ext cx="8305800" cy="1371600"/>
          </a:xfrm>
        </p:spPr>
        <p:txBody>
          <a:bodyPr rtlCol="0"/>
          <a:lstStyle/>
          <a:p>
            <a:pPr eaLnBrk="1" fontAlgn="auto" hangingPunct="1">
              <a:spcAft>
                <a:spcPts val="0"/>
              </a:spcAft>
              <a:defRPr/>
            </a:pPr>
            <a:r>
              <a:rPr lang="en-US" dirty="0" smtClean="0">
                <a:cs typeface="Arial Black"/>
              </a:rPr>
              <a:t>VOCABULARY</a:t>
            </a:r>
            <a:endParaRPr lang="en-US" dirty="0">
              <a:cs typeface="Arial Black"/>
            </a:endParaRPr>
          </a:p>
        </p:txBody>
      </p:sp>
      <p:sp>
        <p:nvSpPr>
          <p:cNvPr id="22531" name="TextBox 3"/>
          <p:cNvSpPr txBox="1">
            <a:spLocks noChangeArrowheads="1"/>
          </p:cNvSpPr>
          <p:nvPr/>
        </p:nvSpPr>
        <p:spPr bwMode="auto">
          <a:xfrm>
            <a:off x="6934200" y="6400800"/>
            <a:ext cx="2590800" cy="323850"/>
          </a:xfrm>
          <a:prstGeom prst="rect">
            <a:avLst/>
          </a:prstGeom>
          <a:noFill/>
          <a:ln w="9525">
            <a:noFill/>
            <a:miter lim="800000"/>
            <a:headEnd/>
            <a:tailEnd/>
          </a:ln>
        </p:spPr>
        <p:txBody>
          <a:bodyPr>
            <a:spAutoFit/>
          </a:bodyPr>
          <a:lstStyle/>
          <a:p>
            <a:pPr eaLnBrk="1" hangingPunct="1"/>
            <a:r>
              <a:rPr lang="en-US" sz="1500" b="1">
                <a:solidFill>
                  <a:schemeClr val="tx2"/>
                </a:solidFill>
                <a:latin typeface="Arial Black" pitchFamily="34" charset="0"/>
              </a:rPr>
              <a:t>FUNDAMENTALS</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5867400" cy="762000"/>
          </a:xfrm>
        </p:spPr>
        <p:txBody>
          <a:bodyPr rtlCol="0"/>
          <a:lstStyle/>
          <a:p>
            <a:pPr>
              <a:defRPr/>
            </a:pPr>
            <a:r>
              <a:rPr lang="en-US" dirty="0" smtClean="0"/>
              <a:t>TYPES OF VACCINES</a:t>
            </a:r>
            <a:endParaRPr lang="en-US" dirty="0"/>
          </a:p>
        </p:txBody>
      </p:sp>
      <p:sp>
        <p:nvSpPr>
          <p:cNvPr id="24578" name="Content Placeholder 2"/>
          <p:cNvSpPr>
            <a:spLocks noGrp="1"/>
          </p:cNvSpPr>
          <p:nvPr>
            <p:ph idx="1"/>
          </p:nvPr>
        </p:nvSpPr>
        <p:spPr>
          <a:xfrm>
            <a:off x="228600" y="1417638"/>
            <a:ext cx="8305800" cy="4525962"/>
          </a:xfrm>
        </p:spPr>
        <p:txBody>
          <a:bodyPr/>
          <a:lstStyle/>
          <a:p>
            <a:pPr marL="685800" eaLnBrk="1" hangingPunct="1">
              <a:lnSpc>
                <a:spcPct val="110000"/>
              </a:lnSpc>
              <a:spcBef>
                <a:spcPts val="300"/>
              </a:spcBef>
              <a:spcAft>
                <a:spcPts val="200"/>
              </a:spcAft>
              <a:buFont typeface="Arial" pitchFamily="34" charset="0"/>
              <a:buChar char="•"/>
            </a:pPr>
            <a:r>
              <a:rPr lang="en-US" sz="2200" smtClean="0">
                <a:solidFill>
                  <a:srgbClr val="000000"/>
                </a:solidFill>
                <a:ea typeface="ＭＳ Ｐゴシック" pitchFamily="34" charset="-128"/>
                <a:cs typeface="Arial" pitchFamily="34" charset="0"/>
              </a:rPr>
              <a:t>Live, attenuated vaccine: </a:t>
            </a:r>
            <a:r>
              <a:rPr lang="en-US" sz="2200" b="0" smtClean="0">
                <a:solidFill>
                  <a:srgbClr val="000000"/>
                </a:solidFill>
                <a:ea typeface="ＭＳ Ｐゴシック" pitchFamily="34" charset="-128"/>
                <a:cs typeface="Arial" pitchFamily="34" charset="0"/>
              </a:rPr>
              <a:t>contains </a:t>
            </a:r>
            <a:r>
              <a:rPr lang="en-US" sz="2200" b="0" u="sng" smtClean="0">
                <a:solidFill>
                  <a:srgbClr val="000000"/>
                </a:solidFill>
                <a:ea typeface="ＭＳ Ｐゴシック" pitchFamily="34" charset="-128"/>
                <a:cs typeface="Arial" pitchFamily="34" charset="0"/>
              </a:rPr>
              <a:t>germs</a:t>
            </a:r>
            <a:r>
              <a:rPr lang="en-US" sz="2200" b="0" smtClean="0">
                <a:solidFill>
                  <a:srgbClr val="000000"/>
                </a:solidFill>
                <a:ea typeface="ＭＳ Ｐゴシック" pitchFamily="34" charset="-128"/>
                <a:cs typeface="Arial" pitchFamily="34" charset="0"/>
              </a:rPr>
              <a:t> that are alive and have been </a:t>
            </a:r>
            <a:r>
              <a:rPr lang="en-US" sz="2200" b="0" u="sng" smtClean="0">
                <a:solidFill>
                  <a:srgbClr val="000000"/>
                </a:solidFill>
                <a:ea typeface="ＭＳ Ｐゴシック" pitchFamily="34" charset="-128"/>
                <a:cs typeface="Arial" pitchFamily="34" charset="0"/>
              </a:rPr>
              <a:t>weakened</a:t>
            </a:r>
            <a:r>
              <a:rPr lang="en-US" sz="2200" b="0" smtClean="0">
                <a:solidFill>
                  <a:srgbClr val="000000"/>
                </a:solidFill>
                <a:ea typeface="ＭＳ Ｐゴシック" pitchFamily="34" charset="-128"/>
                <a:cs typeface="Arial" pitchFamily="34" charset="0"/>
              </a:rPr>
              <a:t> so they have lowered disease-causing ability</a:t>
            </a:r>
          </a:p>
          <a:p>
            <a:pPr marL="685800" eaLnBrk="1" hangingPunct="1">
              <a:lnSpc>
                <a:spcPct val="110000"/>
              </a:lnSpc>
              <a:spcBef>
                <a:spcPts val="300"/>
              </a:spcBef>
              <a:spcAft>
                <a:spcPts val="200"/>
              </a:spcAft>
              <a:buFont typeface="Arial" pitchFamily="34" charset="0"/>
              <a:buChar char="•"/>
            </a:pPr>
            <a:r>
              <a:rPr lang="en-US" sz="2200" smtClean="0">
                <a:solidFill>
                  <a:srgbClr val="000000"/>
                </a:solidFill>
                <a:ea typeface="ＭＳ Ｐゴシック" pitchFamily="34" charset="-128"/>
                <a:cs typeface="Arial" pitchFamily="34" charset="0"/>
              </a:rPr>
              <a:t>Inactivated vaccine: </a:t>
            </a:r>
            <a:r>
              <a:rPr lang="en-US" sz="2200" b="0" smtClean="0">
                <a:solidFill>
                  <a:srgbClr val="000000"/>
                </a:solidFill>
                <a:ea typeface="ＭＳ Ｐゴシック" pitchFamily="34" charset="-128"/>
                <a:cs typeface="Arial" pitchFamily="34" charset="0"/>
              </a:rPr>
              <a:t>contains </a:t>
            </a:r>
            <a:r>
              <a:rPr lang="en-US" sz="2200" b="0" u="sng" smtClean="0">
                <a:solidFill>
                  <a:srgbClr val="000000"/>
                </a:solidFill>
                <a:ea typeface="ＭＳ Ｐゴシック" pitchFamily="34" charset="-128"/>
                <a:cs typeface="Arial" pitchFamily="34" charset="0"/>
              </a:rPr>
              <a:t>germs</a:t>
            </a:r>
            <a:r>
              <a:rPr lang="en-US" sz="2200" b="0" smtClean="0">
                <a:solidFill>
                  <a:srgbClr val="000000"/>
                </a:solidFill>
                <a:ea typeface="ＭＳ Ｐゴシック" pitchFamily="34" charset="-128"/>
                <a:cs typeface="Arial" pitchFamily="34" charset="0"/>
              </a:rPr>
              <a:t> that have been </a:t>
            </a:r>
            <a:r>
              <a:rPr lang="en-US" sz="2200" b="0" u="sng" smtClean="0">
                <a:solidFill>
                  <a:srgbClr val="000000"/>
                </a:solidFill>
                <a:ea typeface="ＭＳ Ｐゴシック" pitchFamily="34" charset="-128"/>
                <a:cs typeface="Arial" pitchFamily="34" charset="0"/>
              </a:rPr>
              <a:t>killed</a:t>
            </a:r>
          </a:p>
          <a:p>
            <a:pPr marL="685800" eaLnBrk="1" hangingPunct="1">
              <a:lnSpc>
                <a:spcPct val="110000"/>
              </a:lnSpc>
              <a:spcBef>
                <a:spcPts val="300"/>
              </a:spcBef>
              <a:spcAft>
                <a:spcPts val="200"/>
              </a:spcAft>
              <a:buFont typeface="Arial" pitchFamily="34" charset="0"/>
              <a:buChar char="•"/>
            </a:pPr>
            <a:r>
              <a:rPr lang="en-US" sz="2200" smtClean="0">
                <a:solidFill>
                  <a:srgbClr val="000000"/>
                </a:solidFill>
                <a:ea typeface="ＭＳ Ｐゴシック" pitchFamily="34" charset="-128"/>
                <a:cs typeface="Arial" pitchFamily="34" charset="0"/>
              </a:rPr>
              <a:t>Toxoid vaccine: </a:t>
            </a:r>
            <a:r>
              <a:rPr lang="en-US" sz="2200" b="0" smtClean="0">
                <a:solidFill>
                  <a:srgbClr val="000000"/>
                </a:solidFill>
                <a:ea typeface="ＭＳ Ｐゴシック" pitchFamily="34" charset="-128"/>
                <a:cs typeface="Arial" pitchFamily="34" charset="0"/>
              </a:rPr>
              <a:t>contains </a:t>
            </a:r>
            <a:r>
              <a:rPr lang="en-US" sz="2200" b="0" u="sng" smtClean="0">
                <a:solidFill>
                  <a:srgbClr val="000000"/>
                </a:solidFill>
                <a:ea typeface="ＭＳ Ｐゴシック" pitchFamily="34" charset="-128"/>
                <a:cs typeface="Arial" pitchFamily="34" charset="0"/>
              </a:rPr>
              <a:t>toxins</a:t>
            </a:r>
            <a:r>
              <a:rPr lang="en-US" sz="2200" b="0" smtClean="0">
                <a:solidFill>
                  <a:srgbClr val="000000"/>
                </a:solidFill>
                <a:ea typeface="ＭＳ Ｐゴシック" pitchFamily="34" charset="-128"/>
                <a:cs typeface="Arial" pitchFamily="34" charset="0"/>
              </a:rPr>
              <a:t> produced by germs</a:t>
            </a:r>
          </a:p>
          <a:p>
            <a:pPr marL="685800" eaLnBrk="1" hangingPunct="1">
              <a:lnSpc>
                <a:spcPct val="110000"/>
              </a:lnSpc>
              <a:spcBef>
                <a:spcPts val="300"/>
              </a:spcBef>
              <a:spcAft>
                <a:spcPts val="200"/>
              </a:spcAft>
              <a:buFont typeface="Arial" pitchFamily="34" charset="0"/>
              <a:buChar char="•"/>
            </a:pPr>
            <a:r>
              <a:rPr lang="en-US" sz="2200" smtClean="0">
                <a:solidFill>
                  <a:srgbClr val="000000"/>
                </a:solidFill>
                <a:ea typeface="ＭＳ Ｐゴシック" pitchFamily="34" charset="-128"/>
                <a:cs typeface="Arial" pitchFamily="34" charset="0"/>
              </a:rPr>
              <a:t>Component vaccine: </a:t>
            </a:r>
            <a:r>
              <a:rPr lang="en-US" sz="2200" b="0" smtClean="0">
                <a:solidFill>
                  <a:srgbClr val="000000"/>
                </a:solidFill>
                <a:ea typeface="ＭＳ Ｐゴシック" pitchFamily="34" charset="-128"/>
                <a:cs typeface="Arial" pitchFamily="34" charset="0"/>
              </a:rPr>
              <a:t>contains </a:t>
            </a:r>
            <a:r>
              <a:rPr lang="en-US" sz="2200" b="0" u="sng" smtClean="0">
                <a:solidFill>
                  <a:srgbClr val="000000"/>
                </a:solidFill>
                <a:ea typeface="ＭＳ Ｐゴシック" pitchFamily="34" charset="-128"/>
                <a:cs typeface="Arial" pitchFamily="34" charset="0"/>
              </a:rPr>
              <a:t>part of germ</a:t>
            </a:r>
            <a:endParaRPr lang="en-US" sz="2400" b="0" u="sng" smtClean="0">
              <a:solidFill>
                <a:srgbClr val="000000"/>
              </a:solidFill>
              <a:ea typeface="ＭＳ Ｐゴシック" pitchFamily="34" charset="-128"/>
              <a:cs typeface="Arial" pitchFamily="34" charset="0"/>
            </a:endParaRPr>
          </a:p>
          <a:p>
            <a:pPr marL="685800"/>
            <a:endParaRPr lang="en-US" smtClean="0">
              <a:ea typeface="ＭＳ Ｐゴシック" pitchFamily="34" charset="-128"/>
            </a:endParaRPr>
          </a:p>
        </p:txBody>
      </p:sp>
      <p:sp>
        <p:nvSpPr>
          <p:cNvPr id="24579" name="TextBox 3"/>
          <p:cNvSpPr txBox="1">
            <a:spLocks noChangeArrowheads="1"/>
          </p:cNvSpPr>
          <p:nvPr/>
        </p:nvSpPr>
        <p:spPr bwMode="auto">
          <a:xfrm>
            <a:off x="6934200" y="6400800"/>
            <a:ext cx="2590800" cy="323850"/>
          </a:xfrm>
          <a:prstGeom prst="rect">
            <a:avLst/>
          </a:prstGeom>
          <a:noFill/>
          <a:ln w="9525">
            <a:noFill/>
            <a:miter lim="800000"/>
            <a:headEnd/>
            <a:tailEnd/>
          </a:ln>
        </p:spPr>
        <p:txBody>
          <a:bodyPr>
            <a:spAutoFit/>
          </a:bodyPr>
          <a:lstStyle/>
          <a:p>
            <a:pPr eaLnBrk="1" hangingPunct="1"/>
            <a:r>
              <a:rPr lang="en-US" sz="1500" b="1">
                <a:solidFill>
                  <a:schemeClr val="tx2"/>
                </a:solidFill>
                <a:latin typeface="Arial Black" pitchFamily="34" charset="0"/>
              </a:rPr>
              <a:t>FUNDAMENTALS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title"/>
          </p:nvPr>
        </p:nvSpPr>
        <p:spPr>
          <a:xfrm>
            <a:off x="762000" y="2971800"/>
            <a:ext cx="7772400" cy="1143000"/>
          </a:xfrm>
        </p:spPr>
        <p:txBody>
          <a:bodyPr rtlCol="0">
            <a:noAutofit/>
          </a:bodyPr>
          <a:lstStyle/>
          <a:p>
            <a:pPr eaLnBrk="1" fontAlgn="auto" hangingPunct="1">
              <a:spcAft>
                <a:spcPts val="0"/>
              </a:spcAft>
              <a:defRPr/>
            </a:pPr>
            <a:r>
              <a:rPr lang="en-US" sz="5000" dirty="0" smtClean="0">
                <a:ea typeface="+mj-ea"/>
                <a:cs typeface="+mj-cs"/>
              </a:rPr>
              <a:t>Current Vaccine FOR TB</a:t>
            </a:r>
            <a:endParaRPr lang="en-US" sz="5000" dirty="0">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p:cNvSpPr>
          <p:nvPr>
            <p:ph idx="1"/>
          </p:nvPr>
        </p:nvSpPr>
        <p:spPr>
          <a:xfrm>
            <a:off x="152400" y="1295400"/>
            <a:ext cx="8686800" cy="4800600"/>
          </a:xfrm>
        </p:spPr>
        <p:txBody>
          <a:bodyPr/>
          <a:lstStyle/>
          <a:p>
            <a:pPr eaLnBrk="1" hangingPunct="1">
              <a:buFont typeface="Arial" pitchFamily="34" charset="0"/>
              <a:buChar char="•"/>
            </a:pPr>
            <a:r>
              <a:rPr lang="en-US" sz="2200" smtClean="0">
                <a:ea typeface="ＭＳ Ｐゴシック" pitchFamily="34" charset="-128"/>
              </a:rPr>
              <a:t>Bacille Calmette-Guérin (BCG) </a:t>
            </a:r>
            <a:r>
              <a:rPr lang="en-US" sz="2200" b="0" smtClean="0">
                <a:ea typeface="ＭＳ Ｐゴシック" pitchFamily="34" charset="-128"/>
              </a:rPr>
              <a:t>is </a:t>
            </a:r>
            <a:r>
              <a:rPr lang="en-US" sz="2200" b="0" u="sng" smtClean="0">
                <a:ea typeface="ＭＳ Ｐゴシック" pitchFamily="34" charset="-128"/>
              </a:rPr>
              <a:t>currently the only approved TB vaccine</a:t>
            </a:r>
            <a:endParaRPr lang="en-CA" sz="2200" b="0" u="sng" smtClean="0">
              <a:ea typeface="ＭＳ Ｐゴシック" pitchFamily="34" charset="-128"/>
            </a:endParaRPr>
          </a:p>
          <a:p>
            <a:pPr eaLnBrk="1" hangingPunct="1">
              <a:buFont typeface="Arial" pitchFamily="34" charset="0"/>
              <a:buChar char="•"/>
            </a:pPr>
            <a:r>
              <a:rPr lang="en-US" sz="2200" b="0" smtClean="0">
                <a:ea typeface="ＭＳ Ｐゴシック" pitchFamily="34" charset="-128"/>
              </a:rPr>
              <a:t>BCG is the world</a:t>
            </a:r>
            <a:r>
              <a:rPr lang="en-CA" altLang="en-US" sz="2200" b="0" smtClean="0">
                <a:ea typeface="ＭＳ Ｐゴシック" pitchFamily="34" charset="-128"/>
              </a:rPr>
              <a:t>’</a:t>
            </a:r>
            <a:r>
              <a:rPr lang="en-US" altLang="ja-JP" sz="2200" b="0" smtClean="0">
                <a:ea typeface="ＭＳ Ｐゴシック" pitchFamily="34" charset="-128"/>
              </a:rPr>
              <a:t>s </a:t>
            </a:r>
            <a:r>
              <a:rPr lang="en-US" altLang="ja-JP" sz="2200" b="0" u="sng" smtClean="0">
                <a:ea typeface="ＭＳ Ｐゴシック" pitchFamily="34" charset="-128"/>
              </a:rPr>
              <a:t>most widely administered vaccine</a:t>
            </a:r>
            <a:endParaRPr lang="en-CA" altLang="ja-JP" sz="2200" b="0" u="sng" smtClean="0">
              <a:ea typeface="ＭＳ Ｐゴシック" pitchFamily="34" charset="-128"/>
            </a:endParaRPr>
          </a:p>
          <a:p>
            <a:pPr eaLnBrk="1" hangingPunct="1">
              <a:buFont typeface="Arial" pitchFamily="34" charset="0"/>
              <a:buChar char="•"/>
            </a:pPr>
            <a:r>
              <a:rPr lang="en-US" sz="2200" b="0" smtClean="0">
                <a:ea typeface="ＭＳ Ｐゴシック" pitchFamily="34" charset="-128"/>
              </a:rPr>
              <a:t>The WHO estimates that it saves the lives of over 40,000 children each year</a:t>
            </a:r>
          </a:p>
          <a:p>
            <a:pPr eaLnBrk="1" hangingPunct="1">
              <a:buFont typeface="Arial" pitchFamily="34" charset="0"/>
              <a:buChar char="•"/>
            </a:pPr>
            <a:r>
              <a:rPr lang="en-US" sz="2200" b="0" smtClean="0">
                <a:ea typeface="ＭＳ Ｐゴシック" pitchFamily="34" charset="-128"/>
              </a:rPr>
              <a:t>BCG is a </a:t>
            </a:r>
            <a:r>
              <a:rPr lang="en-US" sz="2200" b="0" u="sng" smtClean="0">
                <a:ea typeface="ＭＳ Ｐゴシック" pitchFamily="34" charset="-128"/>
              </a:rPr>
              <a:t>live, attenuated</a:t>
            </a:r>
            <a:r>
              <a:rPr lang="en-US" sz="2200" b="0" smtClean="0">
                <a:ea typeface="ＭＳ Ｐゴシック" pitchFamily="34" charset="-128"/>
              </a:rPr>
              <a:t> strain of </a:t>
            </a:r>
            <a:r>
              <a:rPr lang="en-US" sz="2200" b="0" i="1" smtClean="0">
                <a:ea typeface="ＭＳ Ｐゴシック" pitchFamily="34" charset="-128"/>
              </a:rPr>
              <a:t>M. bovis</a:t>
            </a:r>
          </a:p>
          <a:p>
            <a:pPr eaLnBrk="1" hangingPunct="1">
              <a:buFont typeface="Arial" pitchFamily="34" charset="0"/>
              <a:buChar char="•"/>
            </a:pPr>
            <a:r>
              <a:rPr lang="en-US" sz="2200" b="0" smtClean="0">
                <a:ea typeface="ＭＳ Ｐゴシック" pitchFamily="34" charset="-128"/>
              </a:rPr>
              <a:t>It protects infants and young children against severe forms of TB, including:</a:t>
            </a:r>
          </a:p>
          <a:p>
            <a:pPr marL="800100" lvl="1" indent="-342900" eaLnBrk="1" hangingPunct="1"/>
            <a:r>
              <a:rPr lang="en-US" sz="2200" u="sng" smtClean="0">
                <a:ea typeface="ＭＳ Ｐゴシック" pitchFamily="34" charset="-128"/>
              </a:rPr>
              <a:t>Miliary TB</a:t>
            </a:r>
            <a:r>
              <a:rPr lang="en-US" sz="2200" smtClean="0">
                <a:ea typeface="ＭＳ Ｐゴシック" pitchFamily="34" charset="-128"/>
              </a:rPr>
              <a:t>: throughout the body</a:t>
            </a:r>
          </a:p>
          <a:p>
            <a:pPr marL="800100" lvl="1" indent="-342900" eaLnBrk="1" hangingPunct="1"/>
            <a:r>
              <a:rPr lang="en-US" sz="2200" u="sng" smtClean="0">
                <a:ea typeface="ＭＳ Ｐゴシック" pitchFamily="34" charset="-128"/>
              </a:rPr>
              <a:t>Meningeal TB</a:t>
            </a:r>
            <a:r>
              <a:rPr lang="en-US" sz="2200" smtClean="0">
                <a:ea typeface="ＭＳ Ｐゴシック" pitchFamily="34" charset="-128"/>
              </a:rPr>
              <a:t>: in the lining of the brain</a:t>
            </a:r>
          </a:p>
          <a:p>
            <a:pPr eaLnBrk="1" hangingPunct="1">
              <a:buFont typeface="Arial" pitchFamily="34" charset="0"/>
              <a:buChar char="•"/>
            </a:pPr>
            <a:endParaRPr lang="en-US" smtClean="0">
              <a:solidFill>
                <a:srgbClr val="D1282E"/>
              </a:solidFill>
              <a:ea typeface="ＭＳ Ｐゴシック" pitchFamily="34" charset="-128"/>
            </a:endParaRPr>
          </a:p>
          <a:p>
            <a:pPr eaLnBrk="1" hangingPunct="1">
              <a:buFont typeface="Arial" pitchFamily="34" charset="0"/>
              <a:buChar char="•"/>
            </a:pPr>
            <a:endParaRPr lang="en-CA" smtClean="0">
              <a:solidFill>
                <a:srgbClr val="D1282E"/>
              </a:solidFill>
              <a:ea typeface="ＭＳ Ｐゴシック" pitchFamily="34" charset="-128"/>
            </a:endParaRPr>
          </a:p>
          <a:p>
            <a:pPr eaLnBrk="1" hangingPunct="1">
              <a:lnSpc>
                <a:spcPct val="90000"/>
              </a:lnSpc>
            </a:pPr>
            <a:endParaRPr lang="en-US" smtClean="0">
              <a:ea typeface="ＭＳ Ｐゴシック" pitchFamily="34" charset="-128"/>
            </a:endParaRPr>
          </a:p>
        </p:txBody>
      </p:sp>
      <p:sp>
        <p:nvSpPr>
          <p:cNvPr id="5" name="Rectangle 2"/>
          <p:cNvSpPr txBox="1">
            <a:spLocks noChangeArrowheads="1"/>
          </p:cNvSpPr>
          <p:nvPr/>
        </p:nvSpPr>
        <p:spPr>
          <a:xfrm>
            <a:off x="381000" y="-304800"/>
            <a:ext cx="8305800" cy="1371600"/>
          </a:xfrm>
          <a:prstGeom prst="rect">
            <a:avLst/>
          </a:prstGeom>
        </p:spPr>
        <p:txBody>
          <a:bodyPr anchor="b">
            <a:normAutofit/>
          </a:bodyPr>
          <a:lstStyle>
            <a:lvl1pPr algn="l" rtl="0" eaLnBrk="1" fontAlgn="base" hangingPunct="1">
              <a:spcBef>
                <a:spcPct val="0"/>
              </a:spcBef>
              <a:spcAft>
                <a:spcPct val="0"/>
              </a:spcAft>
              <a:defRPr sz="3600" kern="1200" cap="all" spc="-60">
                <a:solidFill>
                  <a:schemeClr val="tx2"/>
                </a:solidFill>
                <a:latin typeface="+mj-lt"/>
                <a:ea typeface="ＭＳ Ｐゴシック" charset="0"/>
                <a:cs typeface="ＭＳ Ｐゴシック" charset="0"/>
              </a:defRPr>
            </a:lvl1pPr>
            <a:lvl2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2pPr>
            <a:lvl3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3pPr>
            <a:lvl4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4pPr>
            <a:lvl5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5pPr>
            <a:lvl6pPr marL="4572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6pPr>
            <a:lvl7pPr marL="9144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7pPr>
            <a:lvl8pPr marL="13716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8pPr>
            <a:lvl9pPr marL="18288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9pPr>
          </a:lstStyle>
          <a:p>
            <a:pPr fontAlgn="auto">
              <a:spcAft>
                <a:spcPts val="0"/>
              </a:spcAft>
              <a:defRPr/>
            </a:pPr>
            <a:r>
              <a:rPr lang="en-US" dirty="0" smtClean="0">
                <a:cs typeface="Arial Black"/>
              </a:rPr>
              <a:t>Current Vaccine</a:t>
            </a:r>
            <a:endParaRPr lang="en-US" dirty="0">
              <a:cs typeface="Arial Black"/>
            </a:endParaRPr>
          </a:p>
        </p:txBody>
      </p:sp>
      <p:sp>
        <p:nvSpPr>
          <p:cNvPr id="27651" name="TextBox 3"/>
          <p:cNvSpPr txBox="1">
            <a:spLocks noChangeArrowheads="1"/>
          </p:cNvSpPr>
          <p:nvPr/>
        </p:nvSpPr>
        <p:spPr bwMode="auto">
          <a:xfrm>
            <a:off x="7696200" y="6400800"/>
            <a:ext cx="2590800" cy="323850"/>
          </a:xfrm>
          <a:prstGeom prst="rect">
            <a:avLst/>
          </a:prstGeom>
          <a:noFill/>
          <a:ln w="9525">
            <a:noFill/>
            <a:miter lim="800000"/>
            <a:headEnd/>
            <a:tailEnd/>
          </a:ln>
        </p:spPr>
        <p:txBody>
          <a:bodyPr>
            <a:spAutoFit/>
          </a:bodyPr>
          <a:lstStyle/>
          <a:p>
            <a:pPr eaLnBrk="1" hangingPunct="1"/>
            <a:r>
              <a:rPr lang="en-US" sz="1500" b="1">
                <a:solidFill>
                  <a:schemeClr val="tx2"/>
                </a:solidFill>
                <a:latin typeface="Arial Black" pitchFamily="34" charset="0"/>
              </a:rPr>
              <a:t>VACCINE</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p:cNvSpPr>
          <p:nvPr>
            <p:ph idx="1"/>
          </p:nvPr>
        </p:nvSpPr>
        <p:spPr>
          <a:xfrm>
            <a:off x="304800" y="762000"/>
            <a:ext cx="8305800" cy="3733800"/>
          </a:xfrm>
        </p:spPr>
        <p:txBody>
          <a:bodyPr/>
          <a:lstStyle/>
          <a:p>
            <a:pPr eaLnBrk="1" hangingPunct="1">
              <a:lnSpc>
                <a:spcPct val="110000"/>
              </a:lnSpc>
              <a:spcBef>
                <a:spcPts val="525"/>
              </a:spcBef>
              <a:spcAft>
                <a:spcPts val="400"/>
              </a:spcAft>
              <a:buFont typeface="Arial" pitchFamily="34" charset="0"/>
              <a:buChar char="•"/>
            </a:pPr>
            <a:r>
              <a:rPr lang="en-US" b="0" dirty="0" smtClean="0">
                <a:solidFill>
                  <a:srgbClr val="000000"/>
                </a:solidFill>
                <a:ea typeface="ＭＳ Ｐゴシック" pitchFamily="34" charset="-128"/>
                <a:cs typeface="Arial" pitchFamily="34" charset="0"/>
              </a:rPr>
              <a:t>BCG offers limited protection against TB in adolescents and adults </a:t>
            </a:r>
          </a:p>
          <a:p>
            <a:pPr eaLnBrk="1" hangingPunct="1">
              <a:lnSpc>
                <a:spcPct val="110000"/>
              </a:lnSpc>
              <a:spcBef>
                <a:spcPts val="525"/>
              </a:spcBef>
              <a:spcAft>
                <a:spcPts val="400"/>
              </a:spcAft>
              <a:buFont typeface="Arial" pitchFamily="34" charset="0"/>
              <a:buChar char="•"/>
            </a:pPr>
            <a:r>
              <a:rPr lang="en-US" b="0" dirty="0" smtClean="0">
                <a:solidFill>
                  <a:srgbClr val="000000"/>
                </a:solidFill>
                <a:ea typeface="ＭＳ Ｐゴシック" pitchFamily="34" charset="-128"/>
                <a:cs typeface="Arial" pitchFamily="34" charset="0"/>
              </a:rPr>
              <a:t>The </a:t>
            </a:r>
            <a:r>
              <a:rPr lang="en-US" b="0" u="sng" dirty="0" smtClean="0">
                <a:solidFill>
                  <a:srgbClr val="000000"/>
                </a:solidFill>
                <a:ea typeface="ＭＳ Ｐゴシック" pitchFamily="34" charset="-128"/>
                <a:cs typeface="Arial" pitchFamily="34" charset="0"/>
              </a:rPr>
              <a:t>durability</a:t>
            </a:r>
            <a:r>
              <a:rPr lang="en-US" b="0" dirty="0" smtClean="0">
                <a:solidFill>
                  <a:srgbClr val="000000"/>
                </a:solidFill>
                <a:ea typeface="ＭＳ Ｐゴシック" pitchFamily="34" charset="-128"/>
                <a:cs typeface="Arial" pitchFamily="34" charset="0"/>
              </a:rPr>
              <a:t> of its protection (how long its protective effects last) decreases in early adolescence</a:t>
            </a:r>
          </a:p>
          <a:p>
            <a:pPr eaLnBrk="1" hangingPunct="1">
              <a:lnSpc>
                <a:spcPct val="110000"/>
              </a:lnSpc>
              <a:spcBef>
                <a:spcPts val="525"/>
              </a:spcBef>
              <a:spcAft>
                <a:spcPts val="400"/>
              </a:spcAft>
              <a:buFont typeface="Arial" pitchFamily="34" charset="0"/>
              <a:buChar char="•"/>
            </a:pPr>
            <a:r>
              <a:rPr lang="en-US" b="0" dirty="0" smtClean="0">
                <a:solidFill>
                  <a:srgbClr val="000000"/>
                </a:solidFill>
                <a:ea typeface="ＭＳ Ｐゴシック" pitchFamily="34" charset="-128"/>
                <a:cs typeface="Arial" pitchFamily="34" charset="0"/>
              </a:rPr>
              <a:t>Whether repeated BCG vaccination </a:t>
            </a:r>
            <a:r>
              <a:rPr lang="en-US" b="0" u="sng" dirty="0" smtClean="0">
                <a:solidFill>
                  <a:srgbClr val="000000"/>
                </a:solidFill>
                <a:ea typeface="ＭＳ Ｐゴシック" pitchFamily="34" charset="-128"/>
                <a:cs typeface="Arial" pitchFamily="34" charset="0"/>
              </a:rPr>
              <a:t>can boost protection</a:t>
            </a:r>
            <a:r>
              <a:rPr lang="en-US" b="0" dirty="0" smtClean="0">
                <a:solidFill>
                  <a:srgbClr val="000000"/>
                </a:solidFill>
                <a:ea typeface="ＭＳ Ｐゴシック" pitchFamily="34" charset="-128"/>
                <a:cs typeface="Arial" pitchFamily="34" charset="0"/>
              </a:rPr>
              <a:t> at different time points over the life course is currently being studied</a:t>
            </a:r>
          </a:p>
          <a:p>
            <a:pPr eaLnBrk="1" hangingPunct="1">
              <a:lnSpc>
                <a:spcPct val="110000"/>
              </a:lnSpc>
              <a:spcBef>
                <a:spcPts val="525"/>
              </a:spcBef>
              <a:spcAft>
                <a:spcPts val="400"/>
              </a:spcAft>
              <a:buFont typeface="Arial" pitchFamily="34" charset="0"/>
              <a:buChar char="•"/>
            </a:pPr>
            <a:r>
              <a:rPr lang="en-US" b="0" dirty="0" smtClean="0">
                <a:solidFill>
                  <a:srgbClr val="000000"/>
                </a:solidFill>
                <a:ea typeface="ＭＳ Ｐゴシック" pitchFamily="34" charset="-128"/>
                <a:cs typeface="Arial" pitchFamily="34" charset="0"/>
              </a:rPr>
              <a:t>It should not be given to </a:t>
            </a:r>
            <a:r>
              <a:rPr lang="en-US" b="0" u="sng" dirty="0" smtClean="0">
                <a:solidFill>
                  <a:srgbClr val="000000"/>
                </a:solidFill>
                <a:ea typeface="ＭＳ Ｐゴシック" pitchFamily="34" charset="-128"/>
                <a:cs typeface="Arial" pitchFamily="34" charset="0"/>
              </a:rPr>
              <a:t>people (including infants) with HIV</a:t>
            </a:r>
          </a:p>
          <a:p>
            <a:pPr lvl="1" eaLnBrk="1" hangingPunct="1">
              <a:lnSpc>
                <a:spcPct val="110000"/>
              </a:lnSpc>
              <a:spcBef>
                <a:spcPts val="525"/>
              </a:spcBef>
              <a:spcAft>
                <a:spcPts val="400"/>
              </a:spcAft>
            </a:pPr>
            <a:r>
              <a:rPr lang="en-US" dirty="0" smtClean="0">
                <a:solidFill>
                  <a:srgbClr val="000000"/>
                </a:solidFill>
                <a:ea typeface="ＭＳ Ｐゴシック" pitchFamily="34" charset="-128"/>
                <a:cs typeface="Arial" pitchFamily="34" charset="0"/>
              </a:rPr>
              <a:t>Because HIV suppresses or weakens the immune system, </a:t>
            </a:r>
            <a:r>
              <a:rPr lang="en-US" u="sng" dirty="0" smtClean="0">
                <a:solidFill>
                  <a:srgbClr val="000000"/>
                </a:solidFill>
                <a:ea typeface="ＭＳ Ｐゴシック" pitchFamily="34" charset="-128"/>
                <a:cs typeface="Arial" pitchFamily="34" charset="0"/>
              </a:rPr>
              <a:t>the live, attenuated vaccine can cause TB disease in these people</a:t>
            </a:r>
          </a:p>
          <a:p>
            <a:pPr lvl="1" eaLnBrk="1" hangingPunct="1">
              <a:lnSpc>
                <a:spcPct val="90000"/>
              </a:lnSpc>
            </a:pPr>
            <a:endParaRPr lang="en-US" sz="2200" u="sng" dirty="0" smtClean="0">
              <a:solidFill>
                <a:srgbClr val="D1282E"/>
              </a:solidFill>
              <a:ea typeface="ＭＳ Ｐゴシック" pitchFamily="34" charset="-128"/>
              <a:cs typeface="Arial" pitchFamily="34" charset="0"/>
            </a:endParaRPr>
          </a:p>
        </p:txBody>
      </p:sp>
      <p:sp>
        <p:nvSpPr>
          <p:cNvPr id="5" name="Rectangle 2"/>
          <p:cNvSpPr txBox="1">
            <a:spLocks noChangeArrowheads="1"/>
          </p:cNvSpPr>
          <p:nvPr/>
        </p:nvSpPr>
        <p:spPr>
          <a:xfrm>
            <a:off x="381000" y="-533400"/>
            <a:ext cx="8305800" cy="1371600"/>
          </a:xfrm>
          <a:prstGeom prst="rect">
            <a:avLst/>
          </a:prstGeom>
        </p:spPr>
        <p:txBody>
          <a:bodyPr anchor="b">
            <a:normAutofit/>
          </a:bodyPr>
          <a:lstStyle>
            <a:lvl1pPr algn="l" rtl="0" eaLnBrk="1" fontAlgn="base" hangingPunct="1">
              <a:spcBef>
                <a:spcPct val="0"/>
              </a:spcBef>
              <a:spcAft>
                <a:spcPct val="0"/>
              </a:spcAft>
              <a:defRPr sz="3600" kern="1200" cap="all" spc="-60">
                <a:solidFill>
                  <a:schemeClr val="tx2"/>
                </a:solidFill>
                <a:latin typeface="+mj-lt"/>
                <a:ea typeface="ＭＳ Ｐゴシック" charset="0"/>
                <a:cs typeface="ＭＳ Ｐゴシック" charset="0"/>
              </a:defRPr>
            </a:lvl1pPr>
            <a:lvl2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2pPr>
            <a:lvl3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3pPr>
            <a:lvl4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4pPr>
            <a:lvl5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5pPr>
            <a:lvl6pPr marL="4572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6pPr>
            <a:lvl7pPr marL="9144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7pPr>
            <a:lvl8pPr marL="13716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8pPr>
            <a:lvl9pPr marL="18288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9pPr>
          </a:lstStyle>
          <a:p>
            <a:pPr fontAlgn="auto">
              <a:spcAft>
                <a:spcPts val="0"/>
              </a:spcAft>
              <a:defRPr/>
            </a:pPr>
            <a:r>
              <a:rPr lang="en-US" dirty="0" smtClean="0">
                <a:cs typeface="Arial Black"/>
              </a:rPr>
              <a:t>LIMITATIONS OF BCG VACCINE</a:t>
            </a:r>
            <a:endParaRPr lang="en-US" dirty="0">
              <a:cs typeface="Arial Black"/>
            </a:endParaRPr>
          </a:p>
        </p:txBody>
      </p:sp>
      <p:sp>
        <p:nvSpPr>
          <p:cNvPr id="29699" name="TextBox 3"/>
          <p:cNvSpPr txBox="1">
            <a:spLocks noChangeArrowheads="1"/>
          </p:cNvSpPr>
          <p:nvPr/>
        </p:nvSpPr>
        <p:spPr bwMode="auto">
          <a:xfrm>
            <a:off x="7620000" y="6324600"/>
            <a:ext cx="2590800" cy="323850"/>
          </a:xfrm>
          <a:prstGeom prst="rect">
            <a:avLst/>
          </a:prstGeom>
          <a:noFill/>
          <a:ln w="9525">
            <a:noFill/>
            <a:miter lim="800000"/>
            <a:headEnd/>
            <a:tailEnd/>
          </a:ln>
        </p:spPr>
        <p:txBody>
          <a:bodyPr>
            <a:spAutoFit/>
          </a:bodyPr>
          <a:lstStyle/>
          <a:p>
            <a:pPr eaLnBrk="1" hangingPunct="1"/>
            <a:r>
              <a:rPr lang="en-US" sz="1500" b="1">
                <a:solidFill>
                  <a:schemeClr val="tx2"/>
                </a:solidFill>
                <a:latin typeface="Arial Black" pitchFamily="34" charset="0"/>
              </a:rPr>
              <a:t>VACCINE</a:t>
            </a:r>
          </a:p>
        </p:txBody>
      </p:sp>
      <p:graphicFrame>
        <p:nvGraphicFramePr>
          <p:cNvPr id="6" name="Content Placeholder 6"/>
          <p:cNvGraphicFramePr>
            <a:graphicFrameLocks noGrp="1"/>
          </p:cNvGraphicFramePr>
          <p:nvPr/>
        </p:nvGraphicFramePr>
        <p:xfrm>
          <a:off x="304800" y="4419600"/>
          <a:ext cx="7162800" cy="2301876"/>
        </p:xfrm>
        <a:graphic>
          <a:graphicData uri="http://schemas.openxmlformats.org/drawingml/2006/table">
            <a:tbl>
              <a:tblPr>
                <a:tableStyleId>{2D5ABB26-0587-4C30-8999-92F81FD0307C}</a:tableStyleId>
              </a:tblPr>
              <a:tblGrid>
                <a:gridCol w="1813367"/>
                <a:gridCol w="941556"/>
                <a:gridCol w="1495530"/>
                <a:gridCol w="944545"/>
                <a:gridCol w="1967802"/>
              </a:tblGrid>
              <a:tr h="335368">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smtClean="0">
                          <a:ln>
                            <a:noFill/>
                          </a:ln>
                          <a:solidFill>
                            <a:schemeClr val="tx1"/>
                          </a:solidFill>
                          <a:effectLst/>
                          <a:latin typeface="Arial" charset="0"/>
                          <a:ea typeface="ＭＳ Ｐゴシック" charset="0"/>
                          <a:cs typeface="ＭＳ Ｐゴシック" charset="0"/>
                        </a:rPr>
                        <a:t>Target stages/populations for vaccination and where BCG vaccine fits</a:t>
                      </a:r>
                      <a:endParaRPr kumimoji="0" lang="en-US" sz="1600" b="1" i="1"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25" marB="45725"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11" marB="45711"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335368">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ea typeface="ＭＳ Ｐゴシック" charset="0"/>
                          <a:cs typeface="ＭＳ Ｐゴシック" charset="0"/>
                        </a:rPr>
                        <a:t>Target stage</a:t>
                      </a:r>
                      <a:endParaRPr kumimoji="0" lang="en-US" sz="1600" b="1"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25" marB="45725"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ea typeface="ＭＳ Ｐゴシック" charset="0"/>
                          <a:cs typeface="ＭＳ Ｐゴシック" charset="0"/>
                        </a:rPr>
                        <a:t>Target population</a:t>
                      </a:r>
                      <a:endParaRPr kumimoji="0" lang="en-US" sz="1600" b="1"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25" marB="45725"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11" marB="45711"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11" marB="45711"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11" marB="45711"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79284">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11" marB="45711"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a:ln>
                            <a:noFill/>
                          </a:ln>
                          <a:effectLst/>
                        </a:rPr>
                        <a:t>Infants</a:t>
                      </a:r>
                      <a:endParaRPr kumimoji="0" lang="en-US" sz="1600" b="1"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25" marB="45725"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a:ln>
                            <a:noFill/>
                          </a:ln>
                          <a:effectLst/>
                        </a:rPr>
                        <a:t>Adolescents</a:t>
                      </a:r>
                      <a:endParaRPr kumimoji="0" lang="en-US" sz="1600" b="1"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25" marB="45725"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a:ln>
                            <a:noFill/>
                          </a:ln>
                          <a:effectLst/>
                        </a:rPr>
                        <a:t>Adults</a:t>
                      </a:r>
                      <a:endParaRPr kumimoji="0" lang="en-US" sz="1600" b="1"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25" marB="45725"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effectLst/>
                        </a:rPr>
                        <a:t>People with HIV </a:t>
                      </a:r>
                      <a:endParaRPr kumimoji="0" lang="en-US" sz="1600" b="1" u="none" strike="noStrike" cap="none" normalizeH="0" baseline="0" dirty="0">
                        <a:ln>
                          <a:noFill/>
                        </a:ln>
                        <a:effectLst/>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a:ln>
                            <a:noFill/>
                          </a:ln>
                          <a:effectLst/>
                        </a:rPr>
                        <a:t>(all ages) </a:t>
                      </a:r>
                      <a:endParaRPr kumimoji="0" lang="en-US" sz="1600" b="1"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25" marB="45725"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3536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a:ln>
                            <a:noFill/>
                          </a:ln>
                          <a:effectLst/>
                        </a:rPr>
                        <a:t>Active disease</a:t>
                      </a:r>
                      <a:endParaRPr kumimoji="0" lang="en-US" sz="1600" b="0" i="0" u="none" strike="noStrike" cap="none" normalizeH="0" baseline="0">
                        <a:ln>
                          <a:noFill/>
                        </a:ln>
                        <a:solidFill>
                          <a:schemeClr val="tx1"/>
                        </a:solidFill>
                        <a:effectLst/>
                        <a:latin typeface="Arial" charset="0"/>
                        <a:ea typeface="ＭＳ Ｐゴシック" charset="0"/>
                        <a:cs typeface="ＭＳ Ｐゴシック" charset="0"/>
                      </a:endParaRPr>
                    </a:p>
                  </a:txBody>
                  <a:tcPr marT="45725" marB="45725"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25" marB="45725"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25" marB="45725"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cs typeface="ＭＳ Ｐゴシック" charset="0"/>
                      </a:endParaRPr>
                    </a:p>
                  </a:txBody>
                  <a:tcPr marT="45725" marB="45725"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25" marB="45725"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3536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a:ln>
                            <a:noFill/>
                          </a:ln>
                          <a:effectLst/>
                        </a:rPr>
                        <a:t>Latent </a:t>
                      </a:r>
                      <a:r>
                        <a:rPr kumimoji="0" lang="en-US" sz="1600" u="none" strike="noStrike" cap="none" normalizeH="0" baseline="0" dirty="0" smtClean="0">
                          <a:ln>
                            <a:noFill/>
                          </a:ln>
                          <a:effectLst/>
                        </a:rPr>
                        <a:t>infection </a:t>
                      </a:r>
                      <a:endParaRPr kumimoji="0" lang="en-US" sz="1600" b="0"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25" marB="45725"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cs typeface="ＭＳ Ｐゴシック" charset="0"/>
                      </a:endParaRPr>
                    </a:p>
                  </a:txBody>
                  <a:tcPr marT="45725" marB="45725"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25" marB="45725"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cs typeface="ＭＳ Ｐゴシック" charset="0"/>
                      </a:endParaRPr>
                    </a:p>
                  </a:txBody>
                  <a:tcPr marT="45725" marB="45725"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cs typeface="ＭＳ Ｐゴシック" charset="0"/>
                      </a:endParaRPr>
                    </a:p>
                  </a:txBody>
                  <a:tcPr marT="45725" marB="45725"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81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a:ln>
                            <a:noFill/>
                          </a:ln>
                          <a:effectLst/>
                        </a:rPr>
                        <a:t>Pre-infection</a:t>
                      </a:r>
                      <a:endParaRPr kumimoji="0" lang="en-US" sz="1600" b="0" i="0" u="none" strike="noStrike" cap="none" normalizeH="0" baseline="0">
                        <a:ln>
                          <a:noFill/>
                        </a:ln>
                        <a:solidFill>
                          <a:schemeClr val="tx1"/>
                        </a:solidFill>
                        <a:effectLst/>
                        <a:latin typeface="Arial" charset="0"/>
                        <a:ea typeface="ＭＳ Ｐゴシック" charset="0"/>
                        <a:cs typeface="ＭＳ Ｐゴシック" charset="0"/>
                      </a:endParaRPr>
                    </a:p>
                  </a:txBody>
                  <a:tcPr marT="45725" marB="45725"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a:ln>
                            <a:noFill/>
                          </a:ln>
                          <a:effectLst/>
                        </a:rPr>
                        <a:t>BCG</a:t>
                      </a:r>
                      <a:endParaRPr kumimoji="0" lang="en-US" sz="1600" b="1" i="0" u="none" strike="noStrike" cap="none" normalizeH="0" baseline="0" dirty="0">
                        <a:ln>
                          <a:noFill/>
                        </a:ln>
                        <a:solidFill>
                          <a:schemeClr val="bg1"/>
                        </a:solidFill>
                        <a:effectLst/>
                        <a:latin typeface="Arial" charset="0"/>
                        <a:ea typeface="ＭＳ Ｐゴシック" charset="0"/>
                        <a:cs typeface="ＭＳ Ｐゴシック" charset="0"/>
                      </a:endParaRPr>
                    </a:p>
                  </a:txBody>
                  <a:tcPr marT="45725" marB="45725"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25" marB="45725"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25" marB="45725"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a typeface="ＭＳ Ｐゴシック" charset="0"/>
                        <a:cs typeface="ＭＳ Ｐゴシック" charset="0"/>
                      </a:endParaRPr>
                    </a:p>
                  </a:txBody>
                  <a:tcPr marT="45725" marB="45725"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title"/>
          </p:nvPr>
        </p:nvSpPr>
        <p:spPr>
          <a:xfrm>
            <a:off x="762000" y="2590800"/>
            <a:ext cx="7772400" cy="1143000"/>
          </a:xfrm>
        </p:spPr>
        <p:txBody>
          <a:bodyPr rtlCol="0">
            <a:noAutofit/>
          </a:bodyPr>
          <a:lstStyle/>
          <a:p>
            <a:pPr eaLnBrk="1" fontAlgn="auto" hangingPunct="1">
              <a:spcAft>
                <a:spcPts val="0"/>
              </a:spcAft>
              <a:defRPr/>
            </a:pPr>
            <a:r>
              <a:rPr lang="en-US" sz="5000" dirty="0" smtClean="0">
                <a:ea typeface="+mj-ea"/>
                <a:cs typeface="+mj-cs"/>
              </a:rPr>
              <a:t>Research </a:t>
            </a:r>
            <a:endParaRPr lang="en-US" sz="5000" dirty="0">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G Theme">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TAG Theme.thmx</Template>
  <TotalTime>7205</TotalTime>
  <Words>1514</Words>
  <Application>Microsoft Macintosh PowerPoint</Application>
  <PresentationFormat>On-screen Show (4:3)</PresentationFormat>
  <Paragraphs>220</Paragraphs>
  <Slides>25</Slides>
  <Notes>17</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TAG Theme</vt:lpstr>
      <vt:lpstr>Tuberculosis prevention</vt:lpstr>
      <vt:lpstr>Topics to be covered</vt:lpstr>
      <vt:lpstr>Vaccination fundamentals</vt:lpstr>
      <vt:lpstr>VOCABULARY</vt:lpstr>
      <vt:lpstr>TYPES OF VACCINES</vt:lpstr>
      <vt:lpstr>Current Vaccine FOR TB</vt:lpstr>
      <vt:lpstr>PowerPoint Presentation</vt:lpstr>
      <vt:lpstr>PowerPoint Presentation</vt:lpstr>
      <vt:lpstr>Research </vt:lpstr>
      <vt:lpstr>PowerPoint Presentation</vt:lpstr>
      <vt:lpstr>PowerPoint Presentation</vt:lpstr>
      <vt:lpstr>PowerPoint Presentation</vt:lpstr>
      <vt:lpstr>PowerPoint Presentation</vt:lpstr>
      <vt:lpstr>Promising Vaccine Candidates</vt:lpstr>
      <vt:lpstr>Promising Vaccine CAndidates</vt:lpstr>
      <vt:lpstr>Preventive therapy</vt:lpstr>
      <vt:lpstr>Preventive therapy</vt:lpstr>
      <vt:lpstr>Treatment REGIMENS For LTBI</vt:lpstr>
      <vt:lpstr>Other aspects  of TB prevention</vt:lpstr>
      <vt:lpstr>How else to prevent TB?</vt:lpstr>
      <vt:lpstr>How else to prevent TB?</vt:lpstr>
      <vt:lpstr>interventions from infection through transmission</vt:lpstr>
      <vt:lpstr>The main points</vt:lpstr>
      <vt:lpstr>There are many ways to prevent TB—none perfect—so we need to use them all </vt:lpstr>
      <vt:lpstr>ADDITIONAL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Five:  TB Vaccines</dc:title>
  <dc:creator>cs</dc:creator>
  <cp:lastModifiedBy>Lindsay  McKenna</cp:lastModifiedBy>
  <cp:revision>230</cp:revision>
  <cp:lastPrinted>2010-01-27T21:49:52Z</cp:lastPrinted>
  <dcterms:created xsi:type="dcterms:W3CDTF">2010-12-01T20:37:16Z</dcterms:created>
  <dcterms:modified xsi:type="dcterms:W3CDTF">2019-08-13T13:29:30Z</dcterms:modified>
</cp:coreProperties>
</file>