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1"/>
  </p:sldMasterIdLst>
  <p:notesMasterIdLst>
    <p:notesMasterId r:id="rId20"/>
  </p:notesMasterIdLst>
  <p:handoutMasterIdLst>
    <p:handoutMasterId r:id="rId21"/>
  </p:handoutMasterIdLst>
  <p:sldIdLst>
    <p:sldId id="363" r:id="rId2"/>
    <p:sldId id="364" r:id="rId3"/>
    <p:sldId id="373" r:id="rId4"/>
    <p:sldId id="372" r:id="rId5"/>
    <p:sldId id="413" r:id="rId6"/>
    <p:sldId id="374" r:id="rId7"/>
    <p:sldId id="405" r:id="rId8"/>
    <p:sldId id="368" r:id="rId9"/>
    <p:sldId id="323" r:id="rId10"/>
    <p:sldId id="334" r:id="rId11"/>
    <p:sldId id="414" r:id="rId12"/>
    <p:sldId id="415" r:id="rId13"/>
    <p:sldId id="416" r:id="rId14"/>
    <p:sldId id="411" r:id="rId15"/>
    <p:sldId id="337" r:id="rId16"/>
    <p:sldId id="328" r:id="rId17"/>
    <p:sldId id="412" r:id="rId18"/>
    <p:sldId id="410" r:id="rId19"/>
  </p:sldIdLst>
  <p:sldSz cx="9144000" cy="6858000" type="screen4x3"/>
  <p:notesSz cx="7010400" cy="9296400"/>
  <p:defaultTextStyle>
    <a:defPPr>
      <a:defRPr lang="en-US"/>
    </a:defPPr>
    <a:lvl1pPr algn="l" rtl="0" eaLnBrk="0" fontAlgn="base" hangingPunct="0">
      <a:spcBef>
        <a:spcPct val="0"/>
      </a:spcBef>
      <a:spcAft>
        <a:spcPct val="0"/>
      </a:spcAft>
      <a:defRPr sz="400" kern="1200">
        <a:solidFill>
          <a:schemeClr val="tx1"/>
        </a:solidFill>
        <a:latin typeface="Arial" pitchFamily="34" charset="0"/>
        <a:ea typeface="ＭＳ Ｐゴシック" pitchFamily="34" charset="-128"/>
        <a:cs typeface="+mn-cs"/>
      </a:defRPr>
    </a:lvl1pPr>
    <a:lvl2pPr marL="457200" algn="l" rtl="0" eaLnBrk="0" fontAlgn="base" hangingPunct="0">
      <a:spcBef>
        <a:spcPct val="0"/>
      </a:spcBef>
      <a:spcAft>
        <a:spcPct val="0"/>
      </a:spcAft>
      <a:defRPr sz="400" kern="1200">
        <a:solidFill>
          <a:schemeClr val="tx1"/>
        </a:solidFill>
        <a:latin typeface="Arial" pitchFamily="34" charset="0"/>
        <a:ea typeface="ＭＳ Ｐゴシック" pitchFamily="34" charset="-128"/>
        <a:cs typeface="+mn-cs"/>
      </a:defRPr>
    </a:lvl2pPr>
    <a:lvl3pPr marL="914400" algn="l" rtl="0" eaLnBrk="0" fontAlgn="base" hangingPunct="0">
      <a:spcBef>
        <a:spcPct val="0"/>
      </a:spcBef>
      <a:spcAft>
        <a:spcPct val="0"/>
      </a:spcAft>
      <a:defRPr sz="400" kern="1200">
        <a:solidFill>
          <a:schemeClr val="tx1"/>
        </a:solidFill>
        <a:latin typeface="Arial" pitchFamily="34" charset="0"/>
        <a:ea typeface="ＭＳ Ｐゴシック" pitchFamily="34" charset="-128"/>
        <a:cs typeface="+mn-cs"/>
      </a:defRPr>
    </a:lvl3pPr>
    <a:lvl4pPr marL="1371600" algn="l" rtl="0" eaLnBrk="0" fontAlgn="base" hangingPunct="0">
      <a:spcBef>
        <a:spcPct val="0"/>
      </a:spcBef>
      <a:spcAft>
        <a:spcPct val="0"/>
      </a:spcAft>
      <a:defRPr sz="400" kern="1200">
        <a:solidFill>
          <a:schemeClr val="tx1"/>
        </a:solidFill>
        <a:latin typeface="Arial" pitchFamily="34" charset="0"/>
        <a:ea typeface="ＭＳ Ｐゴシック" pitchFamily="34" charset="-128"/>
        <a:cs typeface="+mn-cs"/>
      </a:defRPr>
    </a:lvl4pPr>
    <a:lvl5pPr marL="1828800" algn="l" rtl="0" eaLnBrk="0" fontAlgn="base" hangingPunct="0">
      <a:spcBef>
        <a:spcPct val="0"/>
      </a:spcBef>
      <a:spcAft>
        <a:spcPct val="0"/>
      </a:spcAft>
      <a:defRPr sz="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4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BDD6"/>
    <a:srgbClr val="3CA2B3"/>
    <a:srgbClr val="E46A46"/>
    <a:srgbClr val="F96B07"/>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0" d="100"/>
          <a:sy n="150" d="100"/>
        </p:scale>
        <p:origin x="-128" y="-96"/>
      </p:cViewPr>
      <p:guideLst>
        <p:guide orient="horz" pos="4319"/>
        <p:guide pos="5759"/>
      </p:guideLst>
    </p:cSldViewPr>
  </p:slideViewPr>
  <p:outlineViewPr>
    <p:cViewPr>
      <p:scale>
        <a:sx n="33" d="100"/>
        <a:sy n="33" d="100"/>
      </p:scale>
      <p:origin x="0" y="0"/>
    </p:cViewPr>
  </p:outlin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smtClean="0">
                <a:latin typeface="Arial" charset="0"/>
                <a:ea typeface="ＭＳ Ｐゴシック"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vl1pPr>
          </a:lstStyle>
          <a:p>
            <a:fld id="{0B237A5A-6ECD-499E-82D0-975C50F7CFDD}" type="datetimeFigureOut">
              <a:rPr lang="en-US"/>
              <a:pPr/>
              <a:t>8/13/19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smtClean="0">
                <a:latin typeface="Arial" charset="0"/>
                <a:ea typeface="ＭＳ Ｐゴシック"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C94092B8-DF60-4530-A8F6-CE6BB0188284}" type="slidenum">
              <a:rPr lang="en-US"/>
              <a:pPr/>
              <a:t>‹#›</a:t>
            </a:fld>
            <a:endParaRPr lang="en-US"/>
          </a:p>
        </p:txBody>
      </p:sp>
    </p:spTree>
    <p:extLst>
      <p:ext uri="{BB962C8B-B14F-4D97-AF65-F5344CB8AC3E}">
        <p14:creationId xmlns:p14="http://schemas.microsoft.com/office/powerpoint/2010/main" val="4213947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eaLnBrk="1" hangingPunct="1">
              <a:defRPr sz="1200" smtClean="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defRPr>
            </a:lvl1pPr>
          </a:lstStyle>
          <a:p>
            <a:fld id="{33BED060-0B04-45FE-8703-FF9BF96B9517}" type="datetimeFigureOut">
              <a:rPr lang="en-US"/>
              <a:pPr/>
              <a:t>8/13/19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eaLnBrk="1" hangingPunct="1">
              <a:defRPr sz="1200" smtClean="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itchFamily="34" charset="0"/>
              </a:defRPr>
            </a:lvl1pPr>
          </a:lstStyle>
          <a:p>
            <a:fld id="{D7FD21D6-D9AB-407E-9425-F4368000FCC5}" type="slidenum">
              <a:rPr lang="en-US"/>
              <a:pPr/>
              <a:t>‹#›</a:t>
            </a:fld>
            <a:endParaRPr lang="en-US"/>
          </a:p>
        </p:txBody>
      </p:sp>
    </p:spTree>
    <p:extLst>
      <p:ext uri="{BB962C8B-B14F-4D97-AF65-F5344CB8AC3E}">
        <p14:creationId xmlns:p14="http://schemas.microsoft.com/office/powerpoint/2010/main" val="4687310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noFill/>
          <a:ln>
            <a:miter lim="800000"/>
            <a:headEnd/>
            <a:tailEnd/>
          </a:ln>
        </p:spPr>
        <p:txBody>
          <a:bodyPr/>
          <a:lstStyle/>
          <a:p>
            <a:fld id="{4E742429-B377-4D5D-ADB1-9382D6F61367}" type="slidenum">
              <a:rPr lang="en-US">
                <a:latin typeface="American Typewriter" charset="0"/>
              </a:rPr>
              <a:pPr/>
              <a:t>1</a:t>
            </a:fld>
            <a:endParaRPr lang="en-US">
              <a:latin typeface="American Typewriter" charset="0"/>
            </a:endParaRPr>
          </a:p>
        </p:txBody>
      </p:sp>
      <p:sp>
        <p:nvSpPr>
          <p:cNvPr id="17410" name="Rectangle 2"/>
          <p:cNvSpPr>
            <a:spLocks noGrp="1" noRot="1" noChangeAspect="1" noChangeArrowheads="1" noTextEdit="1"/>
          </p:cNvSpPr>
          <p:nvPr>
            <p:ph type="sldImg"/>
          </p:nvPr>
        </p:nvSpPr>
        <p:spPr bwMode="auto">
          <a:xfrm>
            <a:off x="306388" y="387350"/>
            <a:ext cx="2892425" cy="2168525"/>
          </a:xfrm>
          <a:noFill/>
          <a:ln>
            <a:solidFill>
              <a:srgbClr val="000000"/>
            </a:solidFill>
            <a:miter lim="800000"/>
            <a:headEnd/>
            <a:tailEnd/>
          </a:ln>
        </p:spPr>
      </p:sp>
      <p:sp>
        <p:nvSpPr>
          <p:cNvPr id="17411" name="Rectangle 3"/>
          <p:cNvSpPr>
            <a:spLocks noGrp="1" noChangeArrowheads="1"/>
          </p:cNvSpPr>
          <p:nvPr>
            <p:ph type="body" idx="1"/>
          </p:nvPr>
        </p:nvSpPr>
        <p:spPr bwMode="auto">
          <a:xfrm flipH="1">
            <a:off x="-2147483648" y="2147483647"/>
            <a:ext cx="2147483647" cy="0"/>
          </a:xfrm>
          <a:noFill/>
        </p:spPr>
        <p:txBody>
          <a:bodyPr wrap="square" numCol="1" anchor="t" anchorCtr="0" compatLnSpc="1">
            <a:prstTxWarp prst="textNoShape">
              <a:avLst/>
            </a:prstTxWarp>
          </a:bodyPr>
          <a:lstStyle/>
          <a:p>
            <a:pPr eaLnBrk="1" hangingPunct="1">
              <a:lnSpc>
                <a:spcPct val="60000"/>
              </a:lnSpc>
            </a:pPr>
            <a:endParaRPr lang="en-US" sz="100" smtClean="0">
              <a:solidFill>
                <a:schemeClr val="bg1"/>
              </a:solidFill>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bwMode="auto">
          <a:noFill/>
          <a:ln>
            <a:solidFill>
              <a:srgbClr val="000000"/>
            </a:solidFill>
            <a:miter lim="800000"/>
            <a:headEnd/>
            <a:tailEnd/>
          </a:ln>
        </p:spPr>
      </p:sp>
      <p:sp>
        <p:nvSpPr>
          <p:cNvPr id="4096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4301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228600" indent="-228600">
              <a:spcAft>
                <a:spcPts val="1000"/>
              </a:spcAft>
              <a:buFontTx/>
              <a:buAutoNum type="arabicParenR"/>
            </a:pPr>
            <a:r>
              <a:rPr lang="en-US" u="sng" smtClean="0">
                <a:solidFill>
                  <a:srgbClr val="0000FF"/>
                </a:solidFill>
                <a:latin typeface="Cambria" pitchFamily="18" charset="0"/>
                <a:ea typeface="ＭＳ Ｐゴシック" pitchFamily="34" charset="-128"/>
              </a:rPr>
              <a:t>For more information on the Global Plan to End TB 2016-2020: http://www.stoptb.org/global/plan/plan2/</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TextEdit="1"/>
          </p:cNvSpPr>
          <p:nvPr>
            <p:ph type="sldImg"/>
          </p:nvPr>
        </p:nvSpPr>
        <p:spPr bwMode="auto">
          <a:noFill/>
          <a:ln>
            <a:solidFill>
              <a:srgbClr val="000000"/>
            </a:solidFill>
            <a:miter lim="800000"/>
            <a:headEnd/>
            <a:tailEnd/>
          </a:ln>
        </p:spPr>
      </p:sp>
      <p:sp>
        <p:nvSpPr>
          <p:cNvPr id="45058"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bwMode="auto">
          <a:noFill/>
          <a:ln>
            <a:miter lim="800000"/>
            <a:headEnd/>
            <a:tailEnd/>
          </a:ln>
        </p:spPr>
        <p:txBody>
          <a:bodyPr/>
          <a:lstStyle/>
          <a:p>
            <a:fld id="{B492C064-DED8-4A44-954F-2641B9469827}" type="slidenum">
              <a:rPr lang="en-US" i="1">
                <a:latin typeface="Arial" pitchFamily="34" charset="0"/>
              </a:rPr>
              <a:pPr/>
              <a:t>2</a:t>
            </a:fld>
            <a:endParaRPr lang="en-US" i="1">
              <a:latin typeface="Arial" pitchFamily="34" charset="0"/>
            </a:endParaRPr>
          </a:p>
        </p:txBody>
      </p:sp>
      <p:sp>
        <p:nvSpPr>
          <p:cNvPr id="19458" name="Rectangle 2"/>
          <p:cNvSpPr>
            <a:spLocks noGrp="1" noRot="1" noChangeAspect="1" noChangeArrowheads="1" noTextEdit="1"/>
          </p:cNvSpPr>
          <p:nvPr>
            <p:ph type="sldImg"/>
          </p:nvPr>
        </p:nvSpPr>
        <p:spPr bwMode="auto">
          <a:xfrm>
            <a:off x="306388" y="309563"/>
            <a:ext cx="2892425" cy="2170112"/>
          </a:xfrm>
          <a:noFill/>
          <a:ln>
            <a:solidFill>
              <a:srgbClr val="000000"/>
            </a:solidFill>
            <a:miter lim="800000"/>
            <a:headEnd/>
            <a:tailEnd/>
          </a:ln>
        </p:spPr>
      </p:sp>
      <p:sp>
        <p:nvSpPr>
          <p:cNvPr id="19459" name="Rectangle 3"/>
          <p:cNvSpPr>
            <a:spLocks noGrp="1" noChangeArrowheads="1"/>
          </p:cNvSpPr>
          <p:nvPr>
            <p:ph type="body" idx="1"/>
          </p:nvPr>
        </p:nvSpPr>
        <p:spPr bwMode="auto">
          <a:xfrm>
            <a:off x="311150" y="2789238"/>
            <a:ext cx="6232525" cy="407987"/>
          </a:xfrm>
          <a:noFill/>
        </p:spPr>
        <p:txBody>
          <a:bodyPr wrap="square" numCol="1" anchor="t" anchorCtr="0" compatLnSpc="1">
            <a:prstTxWarp prst="textNoShape">
              <a:avLst/>
            </a:prstTxWarp>
          </a:bodyPr>
          <a:lstStyle/>
          <a:p>
            <a:pPr>
              <a:spcAft>
                <a:spcPts val="1025"/>
              </a:spcAft>
            </a:pPr>
            <a:endParaRPr lang="en-US"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bwMode="auto">
          <a:noFill/>
          <a:ln>
            <a:miter lim="800000"/>
            <a:headEnd/>
            <a:tailEnd/>
          </a:ln>
        </p:spPr>
        <p:txBody>
          <a:bodyPr/>
          <a:lstStyle/>
          <a:p>
            <a:fld id="{29CB35E6-D81A-4495-B77D-48BA062F2D58}" type="slidenum">
              <a:rPr lang="en-US" i="1">
                <a:latin typeface="Arial" pitchFamily="34" charset="0"/>
              </a:rPr>
              <a:pPr/>
              <a:t>5</a:t>
            </a:fld>
            <a:endParaRPr lang="en-US" i="1">
              <a:latin typeface="Arial" pitchFamily="34" charset="0"/>
            </a:endParaRPr>
          </a:p>
        </p:txBody>
      </p:sp>
      <p:sp>
        <p:nvSpPr>
          <p:cNvPr id="23554" name="Rectangle 2"/>
          <p:cNvSpPr>
            <a:spLocks noGrp="1" noRot="1" noChangeAspect="1" noChangeArrowheads="1" noTextEdit="1"/>
          </p:cNvSpPr>
          <p:nvPr>
            <p:ph type="sldImg"/>
          </p:nvPr>
        </p:nvSpPr>
        <p:spPr bwMode="auto">
          <a:xfrm>
            <a:off x="306388" y="309563"/>
            <a:ext cx="2892425" cy="2170112"/>
          </a:xfrm>
          <a:noFill/>
          <a:ln>
            <a:solidFill>
              <a:srgbClr val="000000"/>
            </a:solidFill>
            <a:miter lim="800000"/>
            <a:headEnd/>
            <a:tailEnd/>
          </a:ln>
        </p:spPr>
      </p:sp>
      <p:sp>
        <p:nvSpPr>
          <p:cNvPr id="23555" name="Rectangle 3"/>
          <p:cNvSpPr>
            <a:spLocks noGrp="1" noChangeArrowheads="1"/>
          </p:cNvSpPr>
          <p:nvPr>
            <p:ph type="body" idx="1"/>
          </p:nvPr>
        </p:nvSpPr>
        <p:spPr bwMode="auto">
          <a:xfrm>
            <a:off x="935038" y="3170238"/>
            <a:ext cx="5140325" cy="2119312"/>
          </a:xfrm>
          <a:noFill/>
        </p:spPr>
        <p:txBody>
          <a:bodyPr wrap="square" numCol="1" anchor="t" anchorCtr="0" compatLnSpc="1">
            <a:prstTxWarp prst="textNoShape">
              <a:avLst/>
            </a:prstTxWarp>
          </a:bodyPr>
          <a:lstStyle/>
          <a:p>
            <a:pPr>
              <a:buFont typeface="Times" charset="0"/>
              <a:buChar char="•"/>
            </a:pPr>
            <a:r>
              <a:rPr lang="en-US" smtClean="0">
                <a:latin typeface="Arial" pitchFamily="34" charset="0"/>
                <a:ea typeface="ＭＳ Ｐゴシック" pitchFamily="34" charset="-128"/>
              </a:rPr>
              <a:t>TB and HIV are two of the most important infectious diseases in the world today. While they overlap in many important ways, they are also quite different. </a:t>
            </a:r>
          </a:p>
          <a:p>
            <a:pPr>
              <a:buFont typeface="Times" charset="0"/>
              <a:buChar char="•"/>
            </a:pPr>
            <a:r>
              <a:rPr lang="en-US" smtClean="0">
                <a:latin typeface="Arial" pitchFamily="34" charset="0"/>
                <a:ea typeface="ＭＳ Ｐゴシック" pitchFamily="34" charset="-128"/>
              </a:rPr>
              <a:t>TB is a large and complex bacteria that has been infecting humans since early civilization. HIV however is a tiny, relatively simple virus that has been infecting humans for less than a century.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a:lstStyle/>
          <a:p>
            <a:fld id="{374D5AEF-9A76-4E60-B776-ECAA27D25423}" type="slidenum">
              <a:rPr lang="en-US" i="1">
                <a:latin typeface="Arial" pitchFamily="34" charset="0"/>
              </a:rPr>
              <a:pPr/>
              <a:t>8</a:t>
            </a:fld>
            <a:endParaRPr lang="en-US" i="1">
              <a:latin typeface="Arial" pitchFamily="34" charset="0"/>
            </a:endParaRPr>
          </a:p>
        </p:txBody>
      </p:sp>
      <p:sp>
        <p:nvSpPr>
          <p:cNvPr id="27650" name="Rectangle 2"/>
          <p:cNvSpPr>
            <a:spLocks noGrp="1" noRot="1" noChangeAspect="1" noChangeArrowheads="1" noTextEdit="1"/>
          </p:cNvSpPr>
          <p:nvPr>
            <p:ph type="sldImg"/>
          </p:nvPr>
        </p:nvSpPr>
        <p:spPr bwMode="auto">
          <a:xfrm>
            <a:off x="306388" y="309563"/>
            <a:ext cx="2892425" cy="2170112"/>
          </a:xfrm>
          <a:solidFill>
            <a:srgbClr val="FFFFFF"/>
          </a:solidFill>
          <a:ln>
            <a:solidFill>
              <a:srgbClr val="000000"/>
            </a:solidFill>
            <a:miter lim="800000"/>
            <a:headEnd/>
            <a:tailEnd/>
          </a:ln>
        </p:spPr>
      </p:sp>
      <p:sp>
        <p:nvSpPr>
          <p:cNvPr id="27651" name="Rectangle 3"/>
          <p:cNvSpPr>
            <a:spLocks noGrp="1" noChangeArrowheads="1"/>
          </p:cNvSpPr>
          <p:nvPr>
            <p:ph type="body" idx="1"/>
          </p:nvPr>
        </p:nvSpPr>
        <p:spPr bwMode="auto">
          <a:xfrm>
            <a:off x="388938" y="3021013"/>
            <a:ext cx="6154737" cy="531812"/>
          </a:xfrm>
          <a:solidFill>
            <a:srgbClr val="FFFFFF"/>
          </a:solidFill>
          <a:ln>
            <a:solidFill>
              <a:srgbClr val="000000"/>
            </a:solidFill>
            <a:miter lim="800000"/>
            <a:headEnd/>
            <a:tailEnd/>
          </a:ln>
        </p:spPr>
        <p:txBody>
          <a:bodyPr wrap="square" numCol="1" anchor="t" anchorCtr="0" compatLnSpc="1">
            <a:prstTxWarp prst="textNoShape">
              <a:avLst/>
            </a:prstTxWarp>
          </a:bodyPr>
          <a:lstStyle/>
          <a:p>
            <a:pPr>
              <a:buFont typeface="Times" charset="0"/>
              <a:buChar char="•"/>
            </a:pPr>
            <a:endParaRPr lang="en-US" smtClean="0">
              <a:latin typeface="Arial" pitchFamily="34" charset="0"/>
              <a:ea typeface="ＭＳ Ｐゴシック" pitchFamily="34" charset="-128"/>
            </a:endParaRPr>
          </a:p>
          <a:p>
            <a:pPr>
              <a:buFont typeface="Times" charset="0"/>
              <a:buChar char="•"/>
            </a:pPr>
            <a:endParaRPr lang="en-US"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969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solidFill>
            <a:srgbClr val="FFFFFF"/>
          </a:solidFill>
          <a:ln>
            <a:solidFill>
              <a:srgbClr val="000000"/>
            </a:solidFill>
            <a:miter lim="800000"/>
            <a:headEnd/>
            <a:tailEnd/>
          </a:ln>
        </p:spPr>
      </p:sp>
      <p:sp>
        <p:nvSpPr>
          <p:cNvPr id="33794" name="Notes Placeholder 2"/>
          <p:cNvSpPr>
            <a:spLocks noGrp="1"/>
          </p:cNvSpPr>
          <p:nvPr>
            <p:ph type="body" idx="1"/>
          </p:nvPr>
        </p:nvSpPr>
        <p:spPr bwMode="auto">
          <a:noFill/>
          <a:ln>
            <a:solidFill>
              <a:srgbClr val="000000"/>
            </a:solidFill>
            <a:miter lim="800000"/>
            <a:headEnd/>
            <a:tailEnd/>
          </a:ln>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33795" name="Slide Number Placeholder 3"/>
          <p:cNvSpPr txBox="1">
            <a:spLocks noGrp="1"/>
          </p:cNvSpPr>
          <p:nvPr/>
        </p:nvSpPr>
        <p:spPr bwMode="auto">
          <a:xfrm>
            <a:off x="3970338" y="8829675"/>
            <a:ext cx="3038475" cy="465138"/>
          </a:xfrm>
          <a:prstGeom prst="rect">
            <a:avLst/>
          </a:prstGeom>
          <a:noFill/>
          <a:ln w="9525">
            <a:noFill/>
            <a:miter lim="800000"/>
            <a:headEnd/>
            <a:tailEnd/>
          </a:ln>
        </p:spPr>
        <p:txBody>
          <a:bodyPr lIns="93172" tIns="46587" rIns="93172" bIns="46587" anchor="b"/>
          <a:lstStyle/>
          <a:p>
            <a:pPr algn="r" defTabSz="931863"/>
            <a:fld id="{C1B91164-5860-44B3-8A22-5935B477E1C4}" type="slidenum">
              <a:rPr lang="en-US" sz="1200">
                <a:latin typeface="Times" charset="0"/>
              </a:rPr>
              <a:pPr algn="r" defTabSz="931863"/>
              <a:t>11</a:t>
            </a:fld>
            <a:endParaRPr lang="en-US" sz="1200">
              <a:latin typeface="Time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5842" name="Rectangle 3"/>
          <p:cNvSpPr>
            <a:spLocks noGrp="1" noChangeArrowheads="1"/>
          </p:cNvSpPr>
          <p:nvPr>
            <p:ph type="body" idx="1"/>
          </p:nvPr>
        </p:nvSpPr>
        <p:spPr bwMode="auto">
          <a:xfrm>
            <a:off x="935038" y="4416425"/>
            <a:ext cx="5140325" cy="4183063"/>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sz="900" smtClean="0">
                <a:ea typeface="ＭＳ Ｐゴシック" pitchFamily="34" charset="-128"/>
              </a:rPr>
              <a:t>The Three Is are the elements of the policy under section B designed to decrease the burden of tuberculosis in people living with HIV/AIDS. </a:t>
            </a:r>
          </a:p>
          <a:p>
            <a:endParaRPr lang="en-US" sz="90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7890" name="Rectangle 3"/>
          <p:cNvSpPr>
            <a:spLocks noGrp="1" noChangeArrowheads="1"/>
          </p:cNvSpPr>
          <p:nvPr>
            <p:ph type="body" idx="1"/>
          </p:nvPr>
        </p:nvSpPr>
        <p:spPr bwMode="auto">
          <a:xfrm>
            <a:off x="935038" y="4416425"/>
            <a:ext cx="5140325" cy="4183063"/>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smtClean="0">
                <a:ea typeface="ＭＳ Ｐゴシック" pitchFamily="34" charset="-128"/>
              </a:rPr>
              <a:t>These recommendations can be found in the 2009 </a:t>
            </a:r>
            <a:r>
              <a:rPr lang="en-US" i="1" smtClean="0">
                <a:ea typeface="ＭＳ Ｐゴシック" pitchFamily="34" charset="-128"/>
              </a:rPr>
              <a:t>WHO</a:t>
            </a:r>
            <a:r>
              <a:rPr lang="ja-JP" altLang="en-US" i="1" smtClean="0">
                <a:ea typeface="ＭＳ Ｐゴシック" pitchFamily="34" charset="-128"/>
              </a:rPr>
              <a:t>’</a:t>
            </a:r>
            <a:r>
              <a:rPr lang="en-US" altLang="ja-JP" i="1" smtClean="0">
                <a:ea typeface="ＭＳ Ｐゴシック" pitchFamily="34" charset="-128"/>
              </a:rPr>
              <a:t>s Rapid Advice: Antiretroviral therapy for HIV in adults and adolescents</a:t>
            </a:r>
            <a:r>
              <a:rPr lang="en-US" altLang="ja-JP" smtClean="0">
                <a:ea typeface="ＭＳ Ｐゴシック" pitchFamily="34" charset="-128"/>
              </a:rPr>
              <a:t> which </a:t>
            </a:r>
            <a:r>
              <a:rPr lang="en-US" altLang="ja-JP" smtClean="0">
                <a:solidFill>
                  <a:srgbClr val="39744E"/>
                </a:solidFill>
                <a:ea typeface="ＭＳ Ｐゴシック" pitchFamily="34" charset="-128"/>
              </a:rPr>
              <a:t>can be found at www.who.int/</a:t>
            </a:r>
            <a:r>
              <a:rPr lang="en-US" altLang="ja-JP" b="1" smtClean="0">
                <a:solidFill>
                  <a:srgbClr val="39744E"/>
                </a:solidFill>
                <a:ea typeface="ＭＳ Ｐゴシック" pitchFamily="34" charset="-128"/>
              </a:rPr>
              <a:t>hiv</a:t>
            </a:r>
            <a:r>
              <a:rPr lang="en-US" altLang="ja-JP" smtClean="0">
                <a:solidFill>
                  <a:srgbClr val="39744E"/>
                </a:solidFill>
                <a:ea typeface="ＭＳ Ｐゴシック" pitchFamily="34" charset="-128"/>
              </a:rPr>
              <a:t>/pub/arv/</a:t>
            </a:r>
            <a:r>
              <a:rPr lang="en-US" altLang="ja-JP" b="1" smtClean="0">
                <a:solidFill>
                  <a:srgbClr val="39744E"/>
                </a:solidFill>
                <a:ea typeface="ＭＳ Ｐゴシック" pitchFamily="34" charset="-128"/>
              </a:rPr>
              <a:t>rapid</a:t>
            </a:r>
            <a:r>
              <a:rPr lang="en-US" altLang="ja-JP" smtClean="0">
                <a:solidFill>
                  <a:srgbClr val="39744E"/>
                </a:solidFill>
                <a:ea typeface="ＭＳ Ｐゴシック" pitchFamily="34" charset="-128"/>
              </a:rPr>
              <a:t>_</a:t>
            </a:r>
            <a:r>
              <a:rPr lang="en-US" altLang="ja-JP" b="1" smtClean="0">
                <a:solidFill>
                  <a:srgbClr val="39744E"/>
                </a:solidFill>
                <a:ea typeface="ＭＳ Ｐゴシック" pitchFamily="34" charset="-128"/>
              </a:rPr>
              <a:t>advice</a:t>
            </a:r>
            <a:r>
              <a:rPr lang="en-US" altLang="ja-JP" smtClean="0">
                <a:solidFill>
                  <a:srgbClr val="39744E"/>
                </a:solidFill>
                <a:ea typeface="ＭＳ Ｐゴシック" pitchFamily="34" charset="-128"/>
              </a:rPr>
              <a:t>_art.pdf</a:t>
            </a:r>
            <a:endParaRPr lang="en-US" altLang="ja-JP" smtClean="0">
              <a:ea typeface="ＭＳ Ｐゴシック" pitchFamily="34" charset="-128"/>
            </a:endParaRPr>
          </a:p>
          <a:p>
            <a:endParaRPr lang="en-US" smtClean="0">
              <a:ea typeface="ＭＳ Ｐゴシック" pitchFamily="34" charset="-128"/>
            </a:endParaRPr>
          </a:p>
          <a:p>
            <a:endParaRPr lang="en-US" smtClean="0">
              <a:ea typeface="ＭＳ Ｐゴシック" pitchFamily="34" charset="-128"/>
            </a:endParaRPr>
          </a:p>
          <a:p>
            <a:endParaRPr lang="en-US" smtClean="0">
              <a:solidFill>
                <a:srgbClr val="39744E"/>
              </a:solidFill>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CA"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dirty="0"/>
          </a:p>
        </p:txBody>
      </p:sp>
      <p:sp>
        <p:nvSpPr>
          <p:cNvPr id="6" name="Footer Placeholder 4"/>
          <p:cNvSpPr>
            <a:spLocks noGrp="1"/>
          </p:cNvSpPr>
          <p:nvPr>
            <p:ph type="ftr" sz="quarter" idx="10"/>
          </p:nvPr>
        </p:nvSpPr>
        <p:spPr>
          <a:xfrm>
            <a:off x="5181600" y="6400800"/>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7" name="Slide Number Placeholder 5"/>
          <p:cNvSpPr>
            <a:spLocks noGrp="1"/>
          </p:cNvSpPr>
          <p:nvPr>
            <p:ph type="sldNum" sz="quarter" idx="11"/>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5BA847FC-45C7-4672-9533-C38071ADE13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17D33903-C147-451B-A5F5-6113F74C0F29}" type="datetimeFigureOut">
              <a:rPr lang="en-US"/>
              <a:pPr/>
              <a:t>8/13/19</a:t>
            </a:fld>
            <a:endParaRPr lang="en-US"/>
          </a:p>
        </p:txBody>
      </p:sp>
      <p:sp>
        <p:nvSpPr>
          <p:cNvPr id="5" name="Footer Placeholder 4"/>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ECF977DA-9B42-43F1-BFB0-020AC8F8FAC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D28ED6ED-C46E-44DC-9BC2-DCE63C29B8A9}" type="datetimeFigureOut">
              <a:rPr lang="en-US"/>
              <a:pPr/>
              <a:t>8/13/19</a:t>
            </a:fld>
            <a:endParaRPr lang="en-US"/>
          </a:p>
        </p:txBody>
      </p:sp>
      <p:sp>
        <p:nvSpPr>
          <p:cNvPr id="5" name="Footer Placeholder 4"/>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9970E71-C58C-4D21-9340-9624C35DC89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Slide Number Placeholder 5"/>
          <p:cNvSpPr>
            <a:spLocks noGrp="1"/>
          </p:cNvSpPr>
          <p:nvPr>
            <p:ph type="sldNum" sz="quarter" idx="10"/>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C70FD042-9884-4466-98A7-ADAC675A9418}"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Slide Number Placeholder 5"/>
          <p:cNvSpPr>
            <a:spLocks noGrp="1"/>
          </p:cNvSpPr>
          <p:nvPr>
            <p:ph type="sldNum" sz="quarter" idx="10"/>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8619F6CF-FE0F-4F62-93FB-6CE14D7CF4B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CA"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Slide Number Placeholder 5"/>
          <p:cNvSpPr>
            <a:spLocks noGrp="1"/>
          </p:cNvSpPr>
          <p:nvPr>
            <p:ph type="sldNum" sz="quarter" idx="10"/>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98015C0B-7A53-42A8-9BFB-24635154C3B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5" name="Date Placeholder 4"/>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67CB4C2-37E5-431F-A32A-2B491D15664B}" type="datetimeFigureOut">
              <a:rPr lang="en-US"/>
              <a:pPr/>
              <a:t>8/13/19</a:t>
            </a:fld>
            <a:endParaRPr lang="en-US"/>
          </a:p>
        </p:txBody>
      </p:sp>
      <p:sp>
        <p:nvSpPr>
          <p:cNvPr id="6" name="Footer Placeholder 5"/>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65ABF017-5D1A-44C4-BB0D-ACB45A1692B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7" name="Date Placeholder 6"/>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68F60BBC-3EE7-4CA3-BD92-863059022B8C}" type="datetimeFigureOut">
              <a:rPr lang="en-US"/>
              <a:pPr/>
              <a:t>8/13/19</a:t>
            </a:fld>
            <a:endParaRPr lang="en-US"/>
          </a:p>
        </p:txBody>
      </p:sp>
      <p:sp>
        <p:nvSpPr>
          <p:cNvPr id="8" name="Footer Placeholder 7"/>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9" name="Slide Number Placeholder 8"/>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EFC383C7-DBF0-45EA-BF1C-EB6A7FE687B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697080FA-2CDF-4F7D-8439-42555EF8DA56}" type="datetimeFigureOut">
              <a:rPr lang="en-US"/>
              <a:pPr/>
              <a:t>8/13/19</a:t>
            </a:fld>
            <a:endParaRPr lang="en-US"/>
          </a:p>
        </p:txBody>
      </p:sp>
      <p:sp>
        <p:nvSpPr>
          <p:cNvPr id="4" name="Footer Placeholder 3"/>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614ECA4E-EC9C-47E4-871B-5641A6A13C2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56C0A978-7D38-4367-9AFB-926FAC1B3327}" type="datetimeFigureOut">
              <a:rPr lang="en-US"/>
              <a:pPr/>
              <a:t>8/13/19</a:t>
            </a:fld>
            <a:endParaRPr lang="en-US"/>
          </a:p>
        </p:txBody>
      </p:sp>
      <p:sp>
        <p:nvSpPr>
          <p:cNvPr id="3" name="Footer Placeholder 2"/>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4" name="Slide Number Placeholder 3"/>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AD39FAC5-9FAA-4A8B-A438-C5053784E03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8" name="Title 7"/>
          <p:cNvSpPr>
            <a:spLocks noGrp="1"/>
          </p:cNvSpPr>
          <p:nvPr>
            <p:ph type="title"/>
          </p:nvPr>
        </p:nvSpPr>
        <p:spPr/>
        <p:txBody>
          <a:bodyPr/>
          <a:lstStyle/>
          <a:p>
            <a:r>
              <a:rPr lang="en-CA" smtClean="0"/>
              <a:t>Click to edit Master title style</a:t>
            </a:r>
            <a:endParaRPr lang="en-US"/>
          </a:p>
        </p:txBody>
      </p:sp>
      <p:sp>
        <p:nvSpPr>
          <p:cNvPr id="5" name="Date Placeholder 4"/>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C4B487CA-6805-4318-9DEB-654F9CA2EDEC}" type="datetimeFigureOut">
              <a:rPr lang="en-US"/>
              <a:pPr/>
              <a:t>8/13/19</a:t>
            </a:fld>
            <a:endParaRPr lang="en-US"/>
          </a:p>
        </p:txBody>
      </p:sp>
      <p:sp>
        <p:nvSpPr>
          <p:cNvPr id="6" name="Footer Placeholder 5"/>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1CE0EA97-BF9D-42EB-8267-A0B5EEE3074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6" name="Rectangle 5"/>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CA" noProof="0" smtClean="0"/>
              <a:t>Drag picture to placeholder or click icon to add</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en-CA" smtClean="0"/>
              <a:t>Click to edit Master title style</a:t>
            </a:r>
            <a:endParaRPr lang="en-US" dirty="0"/>
          </a:p>
        </p:txBody>
      </p:sp>
      <p:sp>
        <p:nvSpPr>
          <p:cNvPr id="7" name="Date Placeholder 4"/>
          <p:cNvSpPr>
            <a:spLocks noGrp="1"/>
          </p:cNvSpPr>
          <p:nvPr>
            <p:ph type="dt" sz="half" idx="10"/>
          </p:nvPr>
        </p:nvSpPr>
        <p:spPr>
          <a:xfrm>
            <a:off x="457200" y="6172200"/>
            <a:ext cx="3429000" cy="30480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5F4A9E9-A38D-433F-B3EE-30E3BC512E51}" type="datetimeFigureOut">
              <a:rPr lang="en-US"/>
              <a:pPr/>
              <a:t>8/13/19</a:t>
            </a:fld>
            <a:endParaRPr lang="en-US"/>
          </a:p>
        </p:txBody>
      </p:sp>
      <p:sp>
        <p:nvSpPr>
          <p:cNvPr id="9" name="Footer Placeholder 5"/>
          <p:cNvSpPr>
            <a:spLocks noGrp="1"/>
          </p:cNvSpPr>
          <p:nvPr>
            <p:ph type="ftr" sz="quarter" idx="11"/>
          </p:nvPr>
        </p:nvSpPr>
        <p:spPr>
          <a:xfrm>
            <a:off x="457200" y="6492875"/>
            <a:ext cx="3429000" cy="28416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Arial" charset="0"/>
                <a:ea typeface="ＭＳ Ｐゴシック" charset="0"/>
                <a:cs typeface="ＭＳ Ｐゴシック" charset="0"/>
              </a:defRPr>
            </a:lvl1pPr>
          </a:lstStyle>
          <a:p>
            <a:pPr>
              <a:defRPr/>
            </a:pPr>
            <a:endParaRPr lang="en-US"/>
          </a:p>
        </p:txBody>
      </p:sp>
      <p:sp>
        <p:nvSpPr>
          <p:cNvPr id="10" name="Slide Number Placeholder 6"/>
          <p:cNvSpPr>
            <a:spLocks noGrp="1"/>
          </p:cNvSpPr>
          <p:nvPr>
            <p:ph type="sldNum" sz="quarter" idx="12"/>
          </p:nvPr>
        </p:nvSpPr>
        <p:spPr>
          <a:xfrm rot="16200000">
            <a:off x="8227219" y="5885656"/>
            <a:ext cx="1316038"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FF200A82-1C18-4058-9BAC-B67AB3CFA92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wrap="square" lIns="91440" tIns="45720" rIns="91440" bIns="45720" numCol="1" anchor="b" anchorCtr="0" compatLnSpc="1">
            <a:prstTxWarp prst="textNoShape">
              <a:avLst/>
            </a:prstTxWarp>
            <a:normAutofit/>
          </a:bodyPr>
          <a:lstStyle/>
          <a:p>
            <a:pPr lvl="0"/>
            <a:r>
              <a:rPr lang="en-CA"/>
              <a:t>Click to edit Master title style</a:t>
            </a:r>
            <a:endParaRPr lang="en-US"/>
          </a:p>
        </p:txBody>
      </p:sp>
      <p:sp>
        <p:nvSpPr>
          <p:cNvPr id="1027" name="Text Placeholder 2"/>
          <p:cNvSpPr>
            <a:spLocks noGrp="1"/>
          </p:cNvSpPr>
          <p:nvPr>
            <p:ph type="body" idx="1"/>
          </p:nvPr>
        </p:nvSpPr>
        <p:spPr bwMode="auto">
          <a:xfrm>
            <a:off x="457200" y="1752600"/>
            <a:ext cx="76200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smtClean="0"/>
          </a:p>
        </p:txBody>
      </p:sp>
      <p:sp>
        <p:nvSpPr>
          <p:cNvPr id="7" name="Rectangle 6"/>
          <p:cNvSpPr/>
          <p:nvPr/>
        </p:nvSpPr>
        <p:spPr>
          <a:xfrm>
            <a:off x="9001125" y="0"/>
            <a:ext cx="142875"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Tree>
  </p:cSld>
  <p:clrMap bg1="lt1" tx1="dk1" bg2="lt2" tx2="dk2" accent1="accent1" accent2="accent2" accent3="accent3" accent4="accent4" accent5="accent5" accent6="accent6" hlink="hlink" folHlink="folHlink"/>
  <p:sldLayoutIdLst>
    <p:sldLayoutId id="2147484282" r:id="rId1"/>
    <p:sldLayoutId id="2147484281" r:id="rId2"/>
    <p:sldLayoutId id="2147484283" r:id="rId3"/>
    <p:sldLayoutId id="2147484284" r:id="rId4"/>
    <p:sldLayoutId id="2147484285" r:id="rId5"/>
    <p:sldLayoutId id="2147484286" r:id="rId6"/>
    <p:sldLayoutId id="2147484287" r:id="rId7"/>
    <p:sldLayoutId id="2147484288" r:id="rId8"/>
    <p:sldLayoutId id="2147484289" r:id="rId9"/>
    <p:sldLayoutId id="2147484290" r:id="rId10"/>
    <p:sldLayoutId id="2147484291" r:id="rId11"/>
    <p:sldLayoutId id="2147484292" r:id="rId12"/>
    <p:sldLayoutId id="2147484293" r:id="rId13"/>
  </p:sldLayoutIdLst>
  <p:txStyles>
    <p:titleStyle>
      <a:lvl1pPr algn="l" rtl="0" eaLnBrk="0" fontAlgn="base" hangingPunct="0">
        <a:spcBef>
          <a:spcPct val="0"/>
        </a:spcBef>
        <a:spcAft>
          <a:spcPct val="0"/>
        </a:spcAft>
        <a:defRPr sz="3600" kern="1200" cap="all" spc="-6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9pPr>
    </p:titleStyle>
    <p:bodyStyle>
      <a:lvl1pPr marL="342900" indent="-342900" algn="l" rtl="0" eaLnBrk="0" fontAlgn="base" hangingPunct="0">
        <a:spcBef>
          <a:spcPct val="20000"/>
        </a:spcBef>
        <a:spcAft>
          <a:spcPts val="600"/>
        </a:spcAft>
        <a:buFont typeface="Arial" pitchFamily="34" charset="0"/>
        <a:defRPr sz="2000" b="1" kern="1200">
          <a:solidFill>
            <a:schemeClr val="tx1"/>
          </a:solidFill>
          <a:latin typeface="+mn-lt"/>
          <a:ea typeface="ＭＳ Ｐゴシック" charset="0"/>
          <a:cs typeface="ＭＳ Ｐゴシック" charset="0"/>
        </a:defRPr>
      </a:lvl1pPr>
      <a:lvl2pPr marL="457200" indent="-182563" algn="l" rtl="0" eaLnBrk="0" fontAlgn="base" hangingPunct="0">
        <a:spcBef>
          <a:spcPct val="20000"/>
        </a:spcBef>
        <a:spcAft>
          <a:spcPct val="0"/>
        </a:spcAft>
        <a:buClr>
          <a:schemeClr val="tx2"/>
        </a:buClr>
        <a:buFont typeface="Arial" pitchFamily="34" charset="0"/>
        <a:buChar char="•"/>
        <a:defRPr sz="20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Clr>
          <a:schemeClr val="tx2"/>
        </a:buClr>
        <a:buFont typeface="Arial" pitchFamily="34" charset="0"/>
        <a:buChar char="•"/>
        <a:defRPr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Clr>
          <a:schemeClr val="tx2"/>
        </a:buClr>
        <a:buFont typeface="Arial" pitchFamily="34" charset="0"/>
        <a:buChar char="•"/>
        <a:defRPr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Clr>
          <a:schemeClr val="tx2"/>
        </a:buClr>
        <a:buFont typeface="Arial" pitchFamily="34" charset="0"/>
        <a:buChar char="•"/>
        <a:defRPr kern="1200">
          <a:solidFill>
            <a:schemeClr val="tx1"/>
          </a:solidFill>
          <a:latin typeface="+mn-lt"/>
          <a:ea typeface="ＭＳ Ｐゴシック" charset="0"/>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hyperlink" Target="https://www.who.int/tb/publications/global_report/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ctrTitle"/>
          </p:nvPr>
        </p:nvSpPr>
        <p:spPr>
          <a:xfrm>
            <a:off x="304800" y="1905000"/>
            <a:ext cx="8153400" cy="1143000"/>
          </a:xfrm>
          <a:extLst/>
        </p:spPr>
        <p:txBody>
          <a:bodyPr rtlCol="0"/>
          <a:lstStyle/>
          <a:p>
            <a:pPr eaLnBrk="1" fontAlgn="auto" hangingPunct="1">
              <a:spcAft>
                <a:spcPts val="0"/>
              </a:spcAft>
              <a:defRPr/>
            </a:pPr>
            <a:r>
              <a:rPr lang="en-US" sz="5500" dirty="0" smtClean="0">
                <a:solidFill>
                  <a:srgbClr val="D1282E"/>
                </a:solidFill>
                <a:ea typeface="+mj-ea"/>
                <a:cs typeface="+mj-cs"/>
              </a:rPr>
              <a:t>TB AND HIV</a:t>
            </a:r>
            <a:endParaRPr lang="en-US" sz="5500" dirty="0">
              <a:solidFill>
                <a:srgbClr val="D1282E"/>
              </a:solidFill>
              <a:ea typeface="+mj-ea"/>
              <a:cs typeface="+mj-cs"/>
            </a:endParaRPr>
          </a:p>
        </p:txBody>
      </p:sp>
      <p:sp>
        <p:nvSpPr>
          <p:cNvPr id="17411" name="Rectangle 3"/>
          <p:cNvSpPr>
            <a:spLocks noGrp="1" noChangeArrowheads="1"/>
          </p:cNvSpPr>
          <p:nvPr>
            <p:ph type="subTitle" idx="1"/>
          </p:nvPr>
        </p:nvSpPr>
        <p:spPr>
          <a:xfrm>
            <a:off x="228600" y="3962400"/>
            <a:ext cx="5943600" cy="1752600"/>
          </a:xfrm>
        </p:spPr>
        <p:txBody>
          <a:bodyPr rtlCol="0">
            <a:normAutofit/>
          </a:bodyPr>
          <a:lstStyle/>
          <a:p>
            <a:pPr eaLnBrk="1" fontAlgn="auto" hangingPunct="1">
              <a:spcBef>
                <a:spcPct val="10000"/>
              </a:spcBef>
              <a:defRPr/>
            </a:pPr>
            <a:r>
              <a:rPr lang="en-US" dirty="0">
                <a:solidFill>
                  <a:schemeClr val="tx1"/>
                </a:solidFill>
                <a:ea typeface="+mn-ea"/>
                <a:cs typeface="Arial Black"/>
              </a:rPr>
              <a:t>Treatment Action Group</a:t>
            </a:r>
          </a:p>
          <a:p>
            <a:pPr eaLnBrk="1" fontAlgn="auto" hangingPunct="1">
              <a:spcBef>
                <a:spcPct val="10000"/>
              </a:spcBef>
              <a:defRPr/>
            </a:pPr>
            <a:r>
              <a:rPr lang="en-US" dirty="0">
                <a:solidFill>
                  <a:schemeClr val="tx1"/>
                </a:solidFill>
                <a:ea typeface="+mn-ea"/>
                <a:cs typeface="Arial Black"/>
              </a:rPr>
              <a:t>TB/HIV Advocacy </a:t>
            </a:r>
            <a:r>
              <a:rPr lang="en-US" dirty="0" smtClean="0">
                <a:solidFill>
                  <a:schemeClr val="tx1"/>
                </a:solidFill>
                <a:ea typeface="+mn-ea"/>
                <a:cs typeface="Arial Black"/>
              </a:rPr>
              <a:t>Toolkit</a:t>
            </a:r>
          </a:p>
          <a:p>
            <a:pPr eaLnBrk="1" fontAlgn="auto" hangingPunct="1">
              <a:spcBef>
                <a:spcPct val="10000"/>
              </a:spcBef>
              <a:defRPr/>
            </a:pPr>
            <a:r>
              <a:rPr lang="en-US" dirty="0" smtClean="0">
                <a:solidFill>
                  <a:schemeClr val="tx1"/>
                </a:solidFill>
                <a:ea typeface="+mn-ea"/>
                <a:cs typeface="Arial Black"/>
              </a:rPr>
              <a:t>July 2019</a:t>
            </a:r>
            <a:endParaRPr lang="en-US" dirty="0">
              <a:solidFill>
                <a:schemeClr val="tx1"/>
              </a:solidFill>
              <a:ea typeface="+mn-ea"/>
              <a:cs typeface="Arial Black"/>
            </a:endParaRPr>
          </a:p>
        </p:txBody>
      </p:sp>
      <p:pic>
        <p:nvPicPr>
          <p:cNvPr id="16387" name="Picture 2" descr="tag_logo_300x300.jpg"/>
          <p:cNvPicPr>
            <a:picLocks noChangeAspect="1"/>
          </p:cNvPicPr>
          <p:nvPr/>
        </p:nvPicPr>
        <p:blipFill>
          <a:blip r:embed="rId3" cstate="print"/>
          <a:srcRect/>
          <a:stretch>
            <a:fillRect/>
          </a:stretch>
        </p:blipFill>
        <p:spPr bwMode="auto">
          <a:xfrm>
            <a:off x="6477000" y="0"/>
            <a:ext cx="2362200" cy="2362200"/>
          </a:xfrm>
          <a:prstGeom prst="rect">
            <a:avLst/>
          </a:prstGeom>
          <a:noFill/>
          <a:ln w="9525">
            <a:noFill/>
            <a:miter lim="800000"/>
            <a:headEnd/>
            <a:tailEnd/>
          </a:ln>
        </p:spPr>
      </p:pic>
      <p:sp>
        <p:nvSpPr>
          <p:cNvPr id="6" name="TextBox 2"/>
          <p:cNvSpPr txBox="1">
            <a:spLocks noChangeArrowheads="1"/>
          </p:cNvSpPr>
          <p:nvPr/>
        </p:nvSpPr>
        <p:spPr bwMode="auto">
          <a:xfrm>
            <a:off x="4038600" y="6477000"/>
            <a:ext cx="51054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MS PGothic" charset="0"/>
                <a:cs typeface="MS PGothic" charset="0"/>
              </a:defRPr>
            </a:lvl1pPr>
            <a:lvl2pPr marL="742950" indent="-285750">
              <a:defRPr sz="2400">
                <a:solidFill>
                  <a:schemeClr val="tx1"/>
                </a:solidFill>
                <a:latin typeface="Arial" charset="0"/>
                <a:ea typeface="MS PGothic" charset="0"/>
                <a:cs typeface="MS PGothic" charset="0"/>
              </a:defRPr>
            </a:lvl2pPr>
            <a:lvl3pPr marL="1143000" indent="-228600">
              <a:defRPr sz="2400">
                <a:solidFill>
                  <a:schemeClr val="tx1"/>
                </a:solidFill>
                <a:latin typeface="Arial" charset="0"/>
                <a:ea typeface="MS PGothic" charset="0"/>
                <a:cs typeface="MS PGothic" charset="0"/>
              </a:defRPr>
            </a:lvl3pPr>
            <a:lvl4pPr marL="1600200" indent="-228600">
              <a:defRPr sz="2400">
                <a:solidFill>
                  <a:schemeClr val="tx1"/>
                </a:solidFill>
                <a:latin typeface="Arial" charset="0"/>
                <a:ea typeface="MS PGothic" charset="0"/>
                <a:cs typeface="MS PGothic" charset="0"/>
              </a:defRPr>
            </a:lvl4pPr>
            <a:lvl5pPr marL="2057400" indent="-228600">
              <a:defRPr sz="2400">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Arial" charset="0"/>
                <a:ea typeface="MS PGothic" charset="0"/>
                <a:cs typeface="MS PGothic" charset="0"/>
              </a:defRPr>
            </a:lvl9pPr>
          </a:lstStyle>
          <a:p>
            <a:r>
              <a:rPr lang="en-US" sz="1200" dirty="0"/>
              <a:t>With thanks to Adam </a:t>
            </a:r>
            <a:r>
              <a:rPr lang="en-US" sz="1200" dirty="0" smtClean="0"/>
              <a:t>Almeida, </a:t>
            </a:r>
            <a:r>
              <a:rPr lang="en-US" sz="1200" dirty="0" err="1" smtClean="0"/>
              <a:t>Andolyn</a:t>
            </a:r>
            <a:r>
              <a:rPr lang="en-US" sz="1200" dirty="0" smtClean="0"/>
              <a:t> Medina, and Dr. Jennifer </a:t>
            </a:r>
            <a:r>
              <a:rPr lang="en-US" sz="1200" dirty="0" err="1" smtClean="0"/>
              <a:t>Furin</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p:nvPr>
        </p:nvSpPr>
        <p:spPr>
          <a:xfrm>
            <a:off x="609600" y="2819400"/>
            <a:ext cx="8229600" cy="1143000"/>
          </a:xfrm>
        </p:spPr>
        <p:txBody>
          <a:bodyPr rtlCol="0">
            <a:noAutofit/>
          </a:bodyPr>
          <a:lstStyle/>
          <a:p>
            <a:pPr eaLnBrk="1" hangingPunct="1">
              <a:defRPr/>
            </a:pPr>
            <a:r>
              <a:rPr lang="en-US" sz="5000" dirty="0" smtClean="0"/>
              <a:t>Integrating TB/HIV response to improve care</a:t>
            </a:r>
            <a:endParaRPr lang="en-US" sz="5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962775" y="6096000"/>
            <a:ext cx="180975" cy="333375"/>
          </a:xfrm>
          <a:prstGeom prst="rect">
            <a:avLst/>
          </a:prstGeom>
          <a:noFill/>
          <a:ln w="12700">
            <a:noFill/>
            <a:miter lim="800000"/>
            <a:headEnd/>
            <a:tailEnd/>
          </a:ln>
          <a:effectLst/>
        </p:spPr>
        <p:txBody>
          <a:bodyPr wrap="none" lIns="90488" tIns="44450" rIns="90488" bIns="44450">
            <a:spAutoFit/>
          </a:bodyPr>
          <a:lstStyle/>
          <a:p>
            <a:pPr>
              <a:defRPr/>
            </a:pPr>
            <a:endParaRPr lang="en-US" sz="1600" b="1">
              <a:solidFill>
                <a:srgbClr val="DADADA"/>
              </a:solidFill>
              <a:effectLst>
                <a:outerShdw blurRad="38100" dist="38100" dir="2700000" algn="tl">
                  <a:srgbClr val="DDDDDD"/>
                </a:outerShdw>
              </a:effectLst>
              <a:latin typeface="Arial" charset="0"/>
              <a:ea typeface="ＭＳ Ｐゴシック" charset="0"/>
              <a:cs typeface="Arial" charset="0"/>
            </a:endParaRPr>
          </a:p>
        </p:txBody>
      </p:sp>
      <p:sp>
        <p:nvSpPr>
          <p:cNvPr id="32770" name="Rectangle 6"/>
          <p:cNvSpPr>
            <a:spLocks noChangeArrowheads="1"/>
          </p:cNvSpPr>
          <p:nvPr/>
        </p:nvSpPr>
        <p:spPr bwMode="auto">
          <a:xfrm>
            <a:off x="215900" y="74613"/>
            <a:ext cx="9134475" cy="1200150"/>
          </a:xfrm>
          <a:prstGeom prst="rect">
            <a:avLst/>
          </a:prstGeom>
          <a:noFill/>
          <a:ln w="9525">
            <a:noFill/>
            <a:miter lim="800000"/>
            <a:headEnd/>
            <a:tailEnd/>
          </a:ln>
        </p:spPr>
        <p:txBody>
          <a:bodyPr>
            <a:spAutoFit/>
          </a:bodyPr>
          <a:lstStyle/>
          <a:p>
            <a:r>
              <a:rPr lang="en-GB" sz="3600" b="1">
                <a:solidFill>
                  <a:srgbClr val="FF0000"/>
                </a:solidFill>
              </a:rPr>
              <a:t>WHO Policy on TB/HIV </a:t>
            </a:r>
            <a:br>
              <a:rPr lang="en-GB" sz="3600" b="1">
                <a:solidFill>
                  <a:srgbClr val="FF0000"/>
                </a:solidFill>
              </a:rPr>
            </a:br>
            <a:r>
              <a:rPr lang="en-GB" sz="3600" b="1">
                <a:solidFill>
                  <a:srgbClr val="FF0000"/>
                </a:solidFill>
              </a:rPr>
              <a:t>Collaborative Activities</a:t>
            </a:r>
            <a:endParaRPr lang="en-US" sz="4000" b="1">
              <a:solidFill>
                <a:srgbClr val="FF0000"/>
              </a:solidFill>
            </a:endParaRPr>
          </a:p>
        </p:txBody>
      </p:sp>
      <p:pic>
        <p:nvPicPr>
          <p:cNvPr id="32771" name="Picture 9"/>
          <p:cNvPicPr>
            <a:picLocks noChangeAspect="1" noChangeArrowheads="1"/>
          </p:cNvPicPr>
          <p:nvPr/>
        </p:nvPicPr>
        <p:blipFill>
          <a:blip r:embed="rId3" cstate="print"/>
          <a:srcRect/>
          <a:stretch>
            <a:fillRect/>
          </a:stretch>
        </p:blipFill>
        <p:spPr bwMode="auto">
          <a:xfrm rot="1170981">
            <a:off x="7593013" y="4660900"/>
            <a:ext cx="1274762" cy="1670050"/>
          </a:xfrm>
          <a:prstGeom prst="rect">
            <a:avLst/>
          </a:prstGeom>
          <a:noFill/>
          <a:ln w="9525">
            <a:noFill/>
            <a:miter lim="800000"/>
            <a:headEnd/>
            <a:tailEnd/>
          </a:ln>
        </p:spPr>
      </p:pic>
      <p:sp>
        <p:nvSpPr>
          <p:cNvPr id="875530" name="Oval 10"/>
          <p:cNvSpPr>
            <a:spLocks noChangeArrowheads="1"/>
          </p:cNvSpPr>
          <p:nvPr/>
        </p:nvSpPr>
        <p:spPr bwMode="auto">
          <a:xfrm>
            <a:off x="133350" y="2971800"/>
            <a:ext cx="8756650" cy="1524000"/>
          </a:xfrm>
          <a:prstGeom prst="ellipse">
            <a:avLst/>
          </a:prstGeom>
          <a:noFill/>
          <a:ln w="38100">
            <a:solidFill>
              <a:srgbClr val="FF0000">
                <a:alpha val="30196"/>
              </a:srgbClr>
            </a:solidFill>
            <a:round/>
            <a:headEnd/>
            <a:tailEnd/>
          </a:ln>
        </p:spPr>
        <p:txBody>
          <a:bodyPr wrap="none" anchor="ctr"/>
          <a:lstStyle/>
          <a:p>
            <a:endParaRPr lang="en-US" sz="1800" b="1">
              <a:solidFill>
                <a:schemeClr val="bg1"/>
              </a:solidFill>
            </a:endParaRPr>
          </a:p>
        </p:txBody>
      </p:sp>
      <p:sp>
        <p:nvSpPr>
          <p:cNvPr id="32773" name="Rectangle 3"/>
          <p:cNvSpPr>
            <a:spLocks noGrp="1" noChangeArrowheads="1"/>
          </p:cNvSpPr>
          <p:nvPr>
            <p:ph type="body" idx="4294967295"/>
          </p:nvPr>
        </p:nvSpPr>
        <p:spPr>
          <a:xfrm>
            <a:off x="152400" y="1371600"/>
            <a:ext cx="8767763" cy="4756150"/>
          </a:xfrm>
        </p:spPr>
        <p:txBody>
          <a:bodyPr/>
          <a:lstStyle/>
          <a:p>
            <a:pPr marL="0" indent="0" eaLnBrk="1" hangingPunct="1">
              <a:lnSpc>
                <a:spcPct val="70000"/>
              </a:lnSpc>
              <a:buClr>
                <a:srgbClr val="00CCFF"/>
              </a:buClr>
              <a:buSzPct val="50000"/>
              <a:buFont typeface="Wingdings" pitchFamily="2" charset="2"/>
              <a:buNone/>
            </a:pPr>
            <a:r>
              <a:rPr lang="en-GB" sz="2400" smtClean="0">
                <a:latin typeface="AmericanTypewriter Medium" pitchFamily="28" charset="0"/>
                <a:ea typeface="ＭＳ Ｐゴシック" pitchFamily="34" charset="-128"/>
                <a:sym typeface="Symbol" pitchFamily="18" charset="2"/>
              </a:rPr>
              <a:t>A. Establish NTP-NACP collaborative mechanisms</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Set up coordinating bodies for effective TB/HIV activities </a:t>
            </a:r>
          </a:p>
          <a:p>
            <a:pPr lvl="1" indent="-342900" eaLnBrk="1" hangingPunct="1">
              <a:lnSpc>
                <a:spcPct val="70000"/>
              </a:lnSpc>
              <a:buClr>
                <a:schemeClr val="accent2"/>
              </a:buClr>
              <a:buSzPct val="50000"/>
              <a:buFont typeface="Wingdings" pitchFamily="2" charset="2"/>
              <a:buNone/>
            </a:pPr>
            <a:r>
              <a:rPr lang="en-GB" sz="1600" smtClean="0">
                <a:latin typeface="AmericanTypewriter Medium" pitchFamily="28" charset="0"/>
                <a:ea typeface="ＭＳ Ｐゴシック" pitchFamily="34" charset="-128"/>
                <a:sym typeface="Symbol" pitchFamily="18" charset="2"/>
              </a:rPr>
              <a:t>	at all levels</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Conduct surveillance of HIV prevalence among TB cases</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Carry out joint TB/HIV planning</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Monitor and evaluate collaborative TB/HIV activities</a:t>
            </a:r>
          </a:p>
          <a:p>
            <a:pPr lvl="1" indent="-342900" eaLnBrk="1" hangingPunct="1">
              <a:lnSpc>
                <a:spcPct val="70000"/>
              </a:lnSpc>
              <a:buClr>
                <a:schemeClr val="accent2"/>
              </a:buClr>
              <a:buSzPct val="50000"/>
              <a:buFontTx/>
              <a:buNone/>
            </a:pPr>
            <a:endParaRPr lang="en-GB" sz="1600" smtClean="0">
              <a:latin typeface="AmericanTypewriter Medium" pitchFamily="28" charset="0"/>
              <a:ea typeface="ＭＳ Ｐゴシック" pitchFamily="34" charset="-128"/>
              <a:sym typeface="Symbol" pitchFamily="18" charset="2"/>
            </a:endParaRPr>
          </a:p>
          <a:p>
            <a:pPr marL="0" indent="0" eaLnBrk="1" hangingPunct="1">
              <a:lnSpc>
                <a:spcPct val="70000"/>
              </a:lnSpc>
              <a:buClr>
                <a:srgbClr val="FF0066"/>
              </a:buClr>
              <a:buSzPct val="50000"/>
              <a:buFont typeface="Wingdings" pitchFamily="2" charset="2"/>
              <a:buNone/>
            </a:pPr>
            <a:r>
              <a:rPr lang="en-GB" sz="2400" smtClean="0">
                <a:latin typeface="AmericanTypewriter Medium" pitchFamily="28" charset="0"/>
                <a:ea typeface="ＭＳ Ｐゴシック" pitchFamily="34" charset="-128"/>
                <a:sym typeface="Symbol" pitchFamily="18" charset="2"/>
              </a:rPr>
              <a:t>B. Decrease the burden of TB among PLHIV (</a:t>
            </a:r>
            <a:r>
              <a:rPr lang="en-GB" smtClean="0">
                <a:latin typeface="AmericanTypewriter Medium" pitchFamily="28" charset="0"/>
                <a:ea typeface="ＭＳ Ｐゴシック" pitchFamily="34" charset="-128"/>
                <a:sym typeface="Symbol" pitchFamily="18" charset="2"/>
              </a:rPr>
              <a:t>Three I</a:t>
            </a:r>
            <a:r>
              <a:rPr lang="en-GB" altLang="en-US" smtClean="0">
                <a:latin typeface="AmericanTypewriter Medium" pitchFamily="28" charset="0"/>
                <a:ea typeface="ＭＳ Ｐゴシック" pitchFamily="34" charset="-128"/>
                <a:sym typeface="Symbol" pitchFamily="18" charset="2"/>
              </a:rPr>
              <a:t>’</a:t>
            </a:r>
            <a:r>
              <a:rPr lang="en-GB" smtClean="0">
                <a:latin typeface="AmericanTypewriter Medium" pitchFamily="28" charset="0"/>
                <a:ea typeface="ＭＳ Ｐゴシック" pitchFamily="34" charset="-128"/>
                <a:sym typeface="Symbol" pitchFamily="18" charset="2"/>
              </a:rPr>
              <a:t>s</a:t>
            </a:r>
            <a:r>
              <a:rPr lang="en-GB" sz="2400" smtClean="0">
                <a:latin typeface="AmericanTypewriter Medium" pitchFamily="28" charset="0"/>
                <a:ea typeface="ＭＳ Ｐゴシック" pitchFamily="34" charset="-128"/>
                <a:sym typeface="Symbol" pitchFamily="18" charset="2"/>
              </a:rPr>
              <a:t>)</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Establish intensified TB case finding</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Introduce isoniazid preventive therapy</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Ensure TB infection control in health care and congregate settings</a:t>
            </a:r>
          </a:p>
          <a:p>
            <a:pPr lvl="1" indent="-342900" eaLnBrk="1" hangingPunct="1">
              <a:lnSpc>
                <a:spcPct val="70000"/>
              </a:lnSpc>
              <a:buClr>
                <a:schemeClr val="accent2"/>
              </a:buClr>
              <a:buSzPct val="50000"/>
              <a:buFont typeface="Wingdings" pitchFamily="2" charset="2"/>
              <a:buNone/>
            </a:pPr>
            <a:endParaRPr lang="en-GB" sz="1600" smtClean="0">
              <a:latin typeface="AmericanTypewriter Medium" pitchFamily="28" charset="0"/>
              <a:ea typeface="ＭＳ Ｐゴシック" pitchFamily="34" charset="-128"/>
              <a:sym typeface="Symbol" pitchFamily="18" charset="2"/>
            </a:endParaRPr>
          </a:p>
          <a:p>
            <a:pPr marL="0" indent="0" eaLnBrk="1" hangingPunct="1">
              <a:lnSpc>
                <a:spcPct val="70000"/>
              </a:lnSpc>
              <a:buClr>
                <a:srgbClr val="FF0066"/>
              </a:buClr>
              <a:buSzPct val="50000"/>
              <a:buFont typeface="Wingdings" pitchFamily="2" charset="2"/>
              <a:buNone/>
            </a:pPr>
            <a:r>
              <a:rPr lang="en-GB" sz="2400" smtClean="0">
                <a:latin typeface="AmericanTypewriter Medium" pitchFamily="28" charset="0"/>
                <a:ea typeface="ＭＳ Ｐゴシック" pitchFamily="34" charset="-128"/>
                <a:sym typeface="Symbol" pitchFamily="18" charset="2"/>
              </a:rPr>
              <a:t>C. Decrease the burden of HIV among TB patients</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Provide HIV testing and counselling</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Introduce HIV prevention methods</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Introduce co-trimoxazole preventive therapy</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Ensure HIV/AIDS care and support</a:t>
            </a:r>
          </a:p>
          <a:p>
            <a:pPr lvl="1" indent="-342900" eaLnBrk="1" hangingPunct="1">
              <a:lnSpc>
                <a:spcPct val="70000"/>
              </a:lnSpc>
              <a:buClr>
                <a:schemeClr val="accent2"/>
              </a:buClr>
              <a:buSzPct val="50000"/>
              <a:buFont typeface="Wingdings" pitchFamily="2" charset="2"/>
              <a:buChar char="u"/>
            </a:pPr>
            <a:r>
              <a:rPr lang="en-GB" sz="1600" smtClean="0">
                <a:latin typeface="AmericanTypewriter Medium" pitchFamily="28" charset="0"/>
                <a:ea typeface="ＭＳ Ｐゴシック" pitchFamily="34" charset="-128"/>
                <a:sym typeface="Symbol" pitchFamily="18" charset="2"/>
              </a:rPr>
              <a:t>Introduce ARVs</a:t>
            </a:r>
          </a:p>
          <a:p>
            <a:pPr lvl="1" indent="-342900" eaLnBrk="1" hangingPunct="1">
              <a:lnSpc>
                <a:spcPct val="70000"/>
              </a:lnSpc>
              <a:buClr>
                <a:srgbClr val="FF0066"/>
              </a:buClr>
              <a:buSzPct val="50000"/>
              <a:buFont typeface="Wingdings" pitchFamily="2" charset="2"/>
              <a:buChar char="u"/>
            </a:pPr>
            <a:endParaRPr lang="en-GB" sz="1600" smtClean="0">
              <a:solidFill>
                <a:srgbClr val="000000"/>
              </a:solidFill>
              <a:latin typeface="AmericanTypewriter Medium" pitchFamily="28" charset="0"/>
              <a:ea typeface="ＭＳ Ｐゴシック" pitchFamily="34" charset="-128"/>
              <a:sym typeface="Symbol" pitchFamily="18" charset="2"/>
            </a:endParaRPr>
          </a:p>
        </p:txBody>
      </p:sp>
      <p:sp>
        <p:nvSpPr>
          <p:cNvPr id="32774" name="TextBox 4"/>
          <p:cNvSpPr txBox="1">
            <a:spLocks noChangeArrowheads="1"/>
          </p:cNvSpPr>
          <p:nvPr/>
        </p:nvSpPr>
        <p:spPr bwMode="auto">
          <a:xfrm>
            <a:off x="7086600" y="653415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INTEGRATION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5530"/>
                                        </p:tgtEl>
                                        <p:attrNameLst>
                                          <p:attrName>style.visibility</p:attrName>
                                        </p:attrNameLst>
                                      </p:cBhvr>
                                      <p:to>
                                        <p:strVal val="visible"/>
                                      </p:to>
                                    </p:set>
                                    <p:anim calcmode="lin" valueType="num">
                                      <p:cBhvr additive="base">
                                        <p:cTn id="7" dur="500" fill="hold"/>
                                        <p:tgtEl>
                                          <p:spTgt spid="875530"/>
                                        </p:tgtEl>
                                        <p:attrNameLst>
                                          <p:attrName>ppt_x</p:attrName>
                                        </p:attrNameLst>
                                      </p:cBhvr>
                                      <p:tavLst>
                                        <p:tav tm="0">
                                          <p:val>
                                            <p:strVal val="#ppt_x"/>
                                          </p:val>
                                        </p:tav>
                                        <p:tav tm="100000">
                                          <p:val>
                                            <p:strVal val="#ppt_x"/>
                                          </p:val>
                                        </p:tav>
                                      </p:tavLst>
                                    </p:anim>
                                    <p:anim calcmode="lin" valueType="num">
                                      <p:cBhvr additive="base">
                                        <p:cTn id="8" dur="500" fill="hold"/>
                                        <p:tgtEl>
                                          <p:spTgt spid="8755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55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85775" y="38100"/>
            <a:ext cx="7772400" cy="1143000"/>
          </a:xfrm>
        </p:spPr>
        <p:txBody>
          <a:bodyPr anchor="ctr"/>
          <a:lstStyle/>
          <a:p>
            <a:pPr eaLnBrk="1" hangingPunct="1"/>
            <a:r>
              <a:rPr lang="en-GB" b="1" cap="none" smtClean="0">
                <a:latin typeface="AmericanTypewriter Medium" pitchFamily="28" charset="0"/>
                <a:ea typeface="ＭＳ Ｐゴシック" pitchFamily="34" charset="-128"/>
              </a:rPr>
              <a:t>What are the Three </a:t>
            </a:r>
            <a:r>
              <a:rPr lang="en-GB" b="1" u="sng" cap="none" smtClean="0">
                <a:latin typeface="AmericanTypewriter Medium" pitchFamily="28" charset="0"/>
                <a:ea typeface="ＭＳ Ｐゴシック" pitchFamily="34" charset="-128"/>
              </a:rPr>
              <a:t>I</a:t>
            </a:r>
            <a:r>
              <a:rPr lang="en-GB" altLang="en-US" b="1" cap="none" smtClean="0">
                <a:latin typeface="AmericanTypewriter Medium" pitchFamily="28" charset="0"/>
                <a:ea typeface="ＭＳ Ｐゴシック" pitchFamily="34" charset="-128"/>
              </a:rPr>
              <a:t>’</a:t>
            </a:r>
            <a:r>
              <a:rPr lang="en-GB" b="1" cap="none" smtClean="0">
                <a:latin typeface="AmericanTypewriter Medium" pitchFamily="28" charset="0"/>
                <a:ea typeface="ＭＳ Ｐゴシック" pitchFamily="34" charset="-128"/>
              </a:rPr>
              <a:t>s?</a:t>
            </a:r>
            <a:endParaRPr lang="en-US" b="1" cap="none" smtClean="0">
              <a:solidFill>
                <a:schemeClr val="tx1"/>
              </a:solidFill>
              <a:latin typeface="AmericanTypewriter Medium" pitchFamily="28" charset="0"/>
              <a:ea typeface="ＭＳ Ｐゴシック" pitchFamily="34" charset="-128"/>
            </a:endParaRPr>
          </a:p>
        </p:txBody>
      </p:sp>
      <p:sp>
        <p:nvSpPr>
          <p:cNvPr id="34818" name="Rectangle 3"/>
          <p:cNvSpPr>
            <a:spLocks noGrp="1" noChangeArrowheads="1"/>
          </p:cNvSpPr>
          <p:nvPr>
            <p:ph type="body" sz="half" idx="1"/>
          </p:nvPr>
        </p:nvSpPr>
        <p:spPr>
          <a:xfrm>
            <a:off x="76200" y="1066800"/>
            <a:ext cx="5257800" cy="5105400"/>
          </a:xfrm>
        </p:spPr>
        <p:txBody>
          <a:bodyPr/>
          <a:lstStyle/>
          <a:p>
            <a:pPr marL="0" indent="0" eaLnBrk="1" hangingPunct="1">
              <a:lnSpc>
                <a:spcPct val="90000"/>
              </a:lnSpc>
              <a:buFont typeface="Arial" pitchFamily="34" charset="0"/>
              <a:buChar char="•"/>
            </a:pPr>
            <a:r>
              <a:rPr lang="en-US" sz="2400" u="sng" dirty="0" smtClean="0">
                <a:latin typeface="AmericanTypewriter Medium" pitchFamily="28" charset="0"/>
                <a:ea typeface="ＭＳ Ｐゴシック" pitchFamily="34" charset="-128"/>
              </a:rPr>
              <a:t>I</a:t>
            </a:r>
            <a:r>
              <a:rPr lang="en-US" sz="2400" dirty="0" smtClean="0">
                <a:latin typeface="AmericanTypewriter Medium" pitchFamily="28" charset="0"/>
                <a:ea typeface="ＭＳ Ｐゴシック" pitchFamily="34" charset="-128"/>
              </a:rPr>
              <a:t>ntensified case finding (ICF): </a:t>
            </a:r>
            <a:r>
              <a:rPr lang="en-GB" sz="2400" b="0" i="1" dirty="0" smtClean="0">
                <a:latin typeface="AmericanTypewriter Medium" pitchFamily="28" charset="0"/>
                <a:ea typeface="ＭＳ Ｐゴシック" pitchFamily="34" charset="-128"/>
              </a:rPr>
              <a:t>the regular screening of all people at high risk of </a:t>
            </a:r>
            <a:r>
              <a:rPr lang="en-US" sz="2400" b="0" i="1" dirty="0" smtClean="0">
                <a:latin typeface="AmericanTypewriter Medium" pitchFamily="28" charset="0"/>
                <a:ea typeface="ＭＳ Ｐゴシック" pitchFamily="34" charset="-128"/>
              </a:rPr>
              <a:t>HIV, and their close contacts, for the symptoms and signs of TB</a:t>
            </a:r>
            <a:r>
              <a:rPr lang="en-GB" sz="2400" b="0" i="1" dirty="0" smtClean="0">
                <a:latin typeface="AmericanTypewriter Medium" pitchFamily="28" charset="0"/>
                <a:ea typeface="ＭＳ Ｐゴシック" pitchFamily="34" charset="-128"/>
              </a:rPr>
              <a:t>. </a:t>
            </a:r>
          </a:p>
          <a:p>
            <a:pPr marL="0" indent="0" eaLnBrk="1" hangingPunct="1">
              <a:lnSpc>
                <a:spcPct val="90000"/>
              </a:lnSpc>
              <a:buFont typeface="Arial" pitchFamily="34" charset="0"/>
              <a:buChar char="•"/>
            </a:pPr>
            <a:r>
              <a:rPr lang="en-GB" sz="2400" u="sng" dirty="0" err="1" smtClean="0">
                <a:latin typeface="AmericanTypewriter Medium" pitchFamily="28" charset="0"/>
                <a:ea typeface="ＭＳ Ｐゴシック" pitchFamily="34" charset="-128"/>
              </a:rPr>
              <a:t>I</a:t>
            </a:r>
            <a:r>
              <a:rPr lang="en-GB" sz="2400" dirty="0" err="1" smtClean="0">
                <a:latin typeface="AmericanTypewriter Medium" pitchFamily="28" charset="0"/>
                <a:ea typeface="ＭＳ Ｐゴシック" pitchFamily="34" charset="-128"/>
              </a:rPr>
              <a:t>soniazid</a:t>
            </a:r>
            <a:r>
              <a:rPr lang="en-GB" sz="2400" dirty="0" smtClean="0">
                <a:latin typeface="AmericanTypewriter Medium" pitchFamily="28" charset="0"/>
                <a:ea typeface="ＭＳ Ｐゴシック" pitchFamily="34" charset="-128"/>
              </a:rPr>
              <a:t> preventive therapy (IPT): </a:t>
            </a:r>
            <a:r>
              <a:rPr lang="en-GB" sz="2400" b="0" i="1" dirty="0" smtClean="0">
                <a:latin typeface="AmericanTypewriter Medium" pitchFamily="28" charset="0"/>
                <a:ea typeface="ＭＳ Ｐゴシック" pitchFamily="34" charset="-128"/>
              </a:rPr>
              <a:t>the provision of daily </a:t>
            </a:r>
            <a:r>
              <a:rPr lang="en-GB" sz="2400" b="0" i="1" dirty="0" err="1" smtClean="0">
                <a:latin typeface="AmericanTypewriter Medium" pitchFamily="28" charset="0"/>
                <a:ea typeface="ＭＳ Ｐゴシック" pitchFamily="34" charset="-128"/>
              </a:rPr>
              <a:t>isoniazid</a:t>
            </a:r>
            <a:r>
              <a:rPr lang="en-GB" sz="2400" b="0" i="1" dirty="0" smtClean="0">
                <a:latin typeface="AmericanTypewriter Medium" pitchFamily="28" charset="0"/>
                <a:ea typeface="ＭＳ Ｐゴシック" pitchFamily="34" charset="-128"/>
              </a:rPr>
              <a:t> (or other recommended regimens)  to people with HIV who are latently infected with TB to prevent progression to TB disease.</a:t>
            </a:r>
          </a:p>
          <a:p>
            <a:pPr marL="0" indent="0" eaLnBrk="1" hangingPunct="1">
              <a:lnSpc>
                <a:spcPct val="90000"/>
              </a:lnSpc>
              <a:buFont typeface="Arial" pitchFamily="34" charset="0"/>
              <a:buChar char="•"/>
            </a:pPr>
            <a:r>
              <a:rPr lang="en-GB" sz="2400" u="sng" dirty="0" smtClean="0">
                <a:latin typeface="AmericanTypewriter Medium" pitchFamily="28" charset="0"/>
                <a:ea typeface="ＭＳ Ｐゴシック" pitchFamily="34" charset="-128"/>
              </a:rPr>
              <a:t>I</a:t>
            </a:r>
            <a:r>
              <a:rPr lang="en-GB" sz="2400" dirty="0" smtClean="0">
                <a:latin typeface="AmericanTypewriter Medium" pitchFamily="28" charset="0"/>
                <a:ea typeface="ＭＳ Ｐゴシック" pitchFamily="34" charset="-128"/>
              </a:rPr>
              <a:t>nfection control (IC): </a:t>
            </a:r>
            <a:r>
              <a:rPr lang="en-GB" sz="2400" b="0" i="1" dirty="0" smtClean="0">
                <a:latin typeface="AmericanTypewriter Medium" pitchFamily="28" charset="0"/>
                <a:ea typeface="ＭＳ Ｐゴシック" pitchFamily="34" charset="-128"/>
              </a:rPr>
              <a:t>strategies that minimize the risk of TB transmission, particularly in HIV-prevalent settings.</a:t>
            </a:r>
            <a:endParaRPr lang="en-US" sz="2400" b="0" i="1" dirty="0" smtClean="0">
              <a:latin typeface="AmericanTypewriter Medium" pitchFamily="28" charset="0"/>
              <a:ea typeface="ＭＳ Ｐゴシック" pitchFamily="34" charset="-128"/>
            </a:endParaRPr>
          </a:p>
        </p:txBody>
      </p:sp>
      <p:pic>
        <p:nvPicPr>
          <p:cNvPr id="34819" name="Picture 4" descr="IAS10-HIVMarch1"/>
          <p:cNvPicPr>
            <a:picLocks noGrp="1" noChangeAspect="1" noChangeArrowheads="1"/>
          </p:cNvPicPr>
          <p:nvPr>
            <p:ph sz="half" idx="2"/>
          </p:nvPr>
        </p:nvPicPr>
        <p:blipFill>
          <a:blip r:embed="rId3" cstate="print"/>
          <a:srcRect/>
          <a:stretch>
            <a:fillRect/>
          </a:stretch>
        </p:blipFill>
        <p:spPr>
          <a:xfrm>
            <a:off x="5257800" y="1752600"/>
            <a:ext cx="3810000" cy="2857500"/>
          </a:xfrm>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152400"/>
            <a:ext cx="7462838" cy="1371600"/>
          </a:xfrm>
        </p:spPr>
        <p:txBody>
          <a:bodyPr anchor="ctr"/>
          <a:lstStyle/>
          <a:p>
            <a:pPr eaLnBrk="1" hangingPunct="1"/>
            <a:r>
              <a:rPr lang="en-US" b="1" cap="none" smtClean="0">
                <a:solidFill>
                  <a:srgbClr val="FF0000"/>
                </a:solidFill>
                <a:latin typeface="AmericanTypewriter Medium" pitchFamily="28" charset="0"/>
                <a:ea typeface="ＭＳ Ｐゴシック" pitchFamily="34" charset="-128"/>
              </a:rPr>
              <a:t>What is the </a:t>
            </a:r>
            <a:r>
              <a:rPr lang="ja-JP" altLang="en-US" b="1" cap="none" smtClean="0">
                <a:solidFill>
                  <a:srgbClr val="FF0000"/>
                </a:solidFill>
                <a:latin typeface="Arial" pitchFamily="34" charset="0"/>
                <a:ea typeface="ＭＳ Ｐゴシック" pitchFamily="34" charset="-128"/>
              </a:rPr>
              <a:t>“</a:t>
            </a:r>
            <a:r>
              <a:rPr lang="en-US" altLang="ja-JP" b="1" cap="none" smtClean="0">
                <a:solidFill>
                  <a:srgbClr val="FF0000"/>
                </a:solidFill>
                <a:latin typeface="AmericanTypewriter Medium" pitchFamily="28" charset="0"/>
                <a:ea typeface="ＭＳ Ｐゴシック" pitchFamily="34" charset="-128"/>
              </a:rPr>
              <a:t>fourth </a:t>
            </a:r>
            <a:r>
              <a:rPr lang="en-US" altLang="ja-JP" b="1" u="sng" cap="none" smtClean="0">
                <a:solidFill>
                  <a:srgbClr val="FF0000"/>
                </a:solidFill>
                <a:latin typeface="AmericanTypewriter Medium" pitchFamily="28" charset="0"/>
                <a:ea typeface="ＭＳ Ｐゴシック" pitchFamily="34" charset="-128"/>
              </a:rPr>
              <a:t>I</a:t>
            </a:r>
            <a:r>
              <a:rPr lang="ja-JP" altLang="en-US" b="1" u="sng" cap="none" smtClean="0">
                <a:solidFill>
                  <a:srgbClr val="FF0000"/>
                </a:solidFill>
                <a:latin typeface="Arial" pitchFamily="34" charset="0"/>
                <a:ea typeface="ＭＳ Ｐゴシック" pitchFamily="34" charset="-128"/>
              </a:rPr>
              <a:t>”</a:t>
            </a:r>
            <a:r>
              <a:rPr lang="en-US" altLang="ja-JP" b="1" cap="none" smtClean="0">
                <a:solidFill>
                  <a:srgbClr val="FF0000"/>
                </a:solidFill>
                <a:latin typeface="AmericanTypewriter Medium" pitchFamily="28" charset="0"/>
                <a:ea typeface="ＭＳ Ｐゴシック" pitchFamily="34" charset="-128"/>
              </a:rPr>
              <a:t>? </a:t>
            </a:r>
            <a:endParaRPr lang="en-US" b="1" cap="none" smtClean="0">
              <a:solidFill>
                <a:srgbClr val="FF0000"/>
              </a:solidFill>
              <a:latin typeface="AmericanTypewriter Medium" pitchFamily="28" charset="0"/>
              <a:ea typeface="ＭＳ Ｐゴシック" pitchFamily="34" charset="-128"/>
            </a:endParaRPr>
          </a:p>
        </p:txBody>
      </p:sp>
      <p:sp>
        <p:nvSpPr>
          <p:cNvPr id="36866" name="Rectangle 3"/>
          <p:cNvSpPr>
            <a:spLocks noGrp="1" noChangeArrowheads="1"/>
          </p:cNvSpPr>
          <p:nvPr>
            <p:ph idx="1"/>
          </p:nvPr>
        </p:nvSpPr>
        <p:spPr>
          <a:xfrm>
            <a:off x="457200" y="1524000"/>
            <a:ext cx="8153400" cy="4495800"/>
          </a:xfrm>
        </p:spPr>
        <p:txBody>
          <a:bodyPr/>
          <a:lstStyle/>
          <a:p>
            <a:pPr eaLnBrk="1" hangingPunct="1"/>
            <a:r>
              <a:rPr lang="en-US" sz="2400" u="sng" smtClean="0">
                <a:latin typeface="AmericanTypewriter Medium" pitchFamily="28" charset="0"/>
                <a:ea typeface="ＭＳ Ｐゴシック" pitchFamily="34" charset="-128"/>
              </a:rPr>
              <a:t>I</a:t>
            </a:r>
            <a:r>
              <a:rPr lang="en-US" sz="2400" smtClean="0">
                <a:latin typeface="AmericanTypewriter Medium" pitchFamily="28" charset="0"/>
                <a:ea typeface="ＭＳ Ｐゴシック" pitchFamily="34" charset="-128"/>
              </a:rPr>
              <a:t>nitiation of antiretroviral therapy in people with HIV</a:t>
            </a:r>
            <a:r>
              <a:rPr lang="en-US" sz="2400" smtClean="0">
                <a:latin typeface="Times New Roman" pitchFamily="18" charset="0"/>
                <a:ea typeface="ＭＳ Ｐゴシック" pitchFamily="34" charset="-128"/>
              </a:rPr>
              <a:t>—</a:t>
            </a:r>
            <a:r>
              <a:rPr lang="en-US" sz="2400" smtClean="0">
                <a:latin typeface="AmericanTypewriter Medium" pitchFamily="28" charset="0"/>
                <a:ea typeface="ＭＳ Ｐゴシック" pitchFamily="34" charset="-128"/>
              </a:rPr>
              <a:t>specifically</a:t>
            </a:r>
          </a:p>
          <a:p>
            <a:pPr eaLnBrk="1" hangingPunct="1">
              <a:lnSpc>
                <a:spcPct val="10000"/>
              </a:lnSpc>
            </a:pPr>
            <a:endParaRPr lang="en-US" sz="2800" smtClean="0">
              <a:latin typeface="AmericanTypewriter Medium" pitchFamily="28" charset="0"/>
              <a:ea typeface="ＭＳ Ｐゴシック" pitchFamily="34" charset="-128"/>
            </a:endParaRPr>
          </a:p>
          <a:p>
            <a:pPr lvl="1" eaLnBrk="1" hangingPunct="1"/>
            <a:r>
              <a:rPr lang="en-US" smtClean="0">
                <a:latin typeface="AmericanTypewriter Medium" pitchFamily="28" charset="0"/>
                <a:ea typeface="ＭＳ Ｐゴシック" pitchFamily="34" charset="-128"/>
              </a:rPr>
              <a:t>earlier initiation of ART by increasing the minimum to start to </a:t>
            </a:r>
            <a:r>
              <a:rPr lang="en-GB" smtClean="0">
                <a:latin typeface="AmericanTypewriter Medium" pitchFamily="28" charset="0"/>
                <a:ea typeface="ＭＳ Ｐゴシック" pitchFamily="34" charset="-128"/>
              </a:rPr>
              <a:t>350 CD4 cells/mm</a:t>
            </a:r>
            <a:r>
              <a:rPr lang="en-GB" baseline="30000" smtClean="0">
                <a:latin typeface="AmericanTypewriter Medium" pitchFamily="28" charset="0"/>
                <a:ea typeface="ＭＳ Ｐゴシック" pitchFamily="34" charset="-128"/>
              </a:rPr>
              <a:t>3</a:t>
            </a:r>
            <a:endParaRPr lang="en-US" smtClean="0">
              <a:latin typeface="AmericanTypewriter Medium" pitchFamily="28" charset="0"/>
              <a:ea typeface="ＭＳ Ｐゴシック" pitchFamily="34" charset="-128"/>
            </a:endParaRPr>
          </a:p>
          <a:p>
            <a:pPr lvl="1" eaLnBrk="1" hangingPunct="1"/>
            <a:r>
              <a:rPr lang="en-US" smtClean="0">
                <a:latin typeface="AmericanTypewriter Medium" pitchFamily="28" charset="0"/>
                <a:ea typeface="ＭＳ Ｐゴシック" pitchFamily="34" charset="-128"/>
              </a:rPr>
              <a:t> provide ART to all HIV-positive people who have TB regardless of CD4 count</a:t>
            </a:r>
          </a:p>
          <a:p>
            <a:pPr lvl="1" eaLnBrk="1" hangingPunct="1"/>
            <a:endParaRPr lang="en-US" smtClean="0">
              <a:latin typeface="AmericanTypewriter Medium" pitchFamily="28" charset="0"/>
              <a:ea typeface="ＭＳ Ｐゴシック" pitchFamily="34" charset="-128"/>
            </a:endParaRPr>
          </a:p>
          <a:p>
            <a:pPr eaLnBrk="1" hangingPunct="1"/>
            <a:r>
              <a:rPr lang="en-US" sz="2400" smtClean="0">
                <a:latin typeface="AmericanTypewriter Medium" pitchFamily="28" charset="0"/>
                <a:ea typeface="ＭＳ Ｐゴシック" pitchFamily="34" charset="-128"/>
              </a:rPr>
              <a:t>The Temprano Study (2015) showed that starting ART immediately reduced risk of death and serious HIV related illnesses, including TB, by 44%</a:t>
            </a:r>
            <a:r>
              <a:rPr lang="en-US" sz="2800" smtClean="0">
                <a:latin typeface="AmericanTypewriter Medium" pitchFamily="28" charset="0"/>
                <a:ea typeface="ＭＳ Ｐゴシック" pitchFamily="34" charset="-128"/>
              </a:rPr>
              <a:t>. </a:t>
            </a:r>
          </a:p>
          <a:p>
            <a:pPr eaLnBrk="1" hangingPunct="1"/>
            <a:endParaRPr lang="en-US" sz="2800" smtClean="0">
              <a:latin typeface="AmericanTypewriter Medium" pitchFamily="28" charset="0"/>
              <a:ea typeface="ＭＳ Ｐゴシック" pitchFamily="34" charset="-128"/>
            </a:endParaRPr>
          </a:p>
        </p:txBody>
      </p:sp>
      <p:sp>
        <p:nvSpPr>
          <p:cNvPr id="36867" name="TextBox 1"/>
          <p:cNvSpPr txBox="1">
            <a:spLocks noChangeArrowheads="1"/>
          </p:cNvSpPr>
          <p:nvPr/>
        </p:nvSpPr>
        <p:spPr bwMode="auto">
          <a:xfrm>
            <a:off x="120650" y="6424613"/>
            <a:ext cx="8980488" cy="461962"/>
          </a:xfrm>
          <a:prstGeom prst="rect">
            <a:avLst/>
          </a:prstGeom>
          <a:noFill/>
          <a:ln w="9525">
            <a:noFill/>
            <a:miter lim="800000"/>
            <a:headEnd/>
            <a:tailEnd/>
          </a:ln>
        </p:spPr>
        <p:txBody>
          <a:bodyPr>
            <a:spAutoFit/>
          </a:bodyPr>
          <a:lstStyle/>
          <a:p>
            <a:pPr eaLnBrk="1" hangingPunct="1"/>
            <a:r>
              <a:rPr lang="en-US" sz="1200">
                <a:latin typeface="AmericanTypewriter Medium" pitchFamily="28" charset="0"/>
              </a:rPr>
              <a:t>Source: Danel C, Gabillard D, Carrou JL, et al. Early ART and IPT in HIV-infected African adults with high CD4 count (Temprano trial). Paper presented at: 22nd Conference on Retroviruses and Opportunistic Infections; 2015 February 23–26; Seattle, WA. </a:t>
            </a:r>
            <a:endParaRPr lang="en-US" sz="1200" u="sng">
              <a:latin typeface="AmericanTypewriter Medium" pitchFamily="28"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685800"/>
          </a:xfrm>
        </p:spPr>
        <p:txBody>
          <a:bodyPr rtlCol="0"/>
          <a:lstStyle/>
          <a:p>
            <a:pPr>
              <a:defRPr/>
            </a:pPr>
            <a:r>
              <a:rPr lang="en-US" dirty="0" smtClean="0"/>
              <a:t>INTEGRATIVE TOOLS</a:t>
            </a:r>
            <a:endParaRPr lang="en-US" dirty="0"/>
          </a:p>
        </p:txBody>
      </p:sp>
      <p:sp>
        <p:nvSpPr>
          <p:cNvPr id="38914" name="Content Placeholder 2"/>
          <p:cNvSpPr>
            <a:spLocks noGrp="1"/>
          </p:cNvSpPr>
          <p:nvPr>
            <p:ph idx="1"/>
          </p:nvPr>
        </p:nvSpPr>
        <p:spPr>
          <a:xfrm>
            <a:off x="457200" y="862013"/>
            <a:ext cx="8001000" cy="5562600"/>
          </a:xfrm>
        </p:spPr>
        <p:txBody>
          <a:bodyPr/>
          <a:lstStyle/>
          <a:p>
            <a:pPr marL="0" indent="0"/>
            <a:r>
              <a:rPr lang="en-US" sz="2100" b="0" dirty="0" smtClean="0">
                <a:ea typeface="ＭＳ Ｐゴシック" pitchFamily="34" charset="-128"/>
              </a:rPr>
              <a:t>Diagnostics that can work on both HIV and TB, or work well in people with TB/HIV, can help forge integration:</a:t>
            </a:r>
          </a:p>
          <a:p>
            <a:pPr lvl="1"/>
            <a:r>
              <a:rPr lang="en-US" sz="2100" b="1" dirty="0" err="1" smtClean="0">
                <a:ea typeface="ＭＳ Ｐゴシック" pitchFamily="34" charset="-128"/>
              </a:rPr>
              <a:t>GeneXpert</a:t>
            </a:r>
            <a:r>
              <a:rPr lang="en-US" sz="2100" b="1" dirty="0" smtClean="0">
                <a:ea typeface="ＭＳ Ｐゴシック" pitchFamily="34" charset="-128"/>
              </a:rPr>
              <a:t> </a:t>
            </a:r>
            <a:r>
              <a:rPr lang="en-US" sz="2100" dirty="0" smtClean="0">
                <a:ea typeface="ＭＳ Ｐゴシック" pitchFamily="34" charset="-128"/>
              </a:rPr>
              <a:t>contains a cartridge for detection of TB (MTB/RIF Ultra) and a cartridge for detection of HIV viral load and early infant diagnosis, as well as other diagnostic cartridges</a:t>
            </a:r>
          </a:p>
          <a:p>
            <a:pPr lvl="1"/>
            <a:r>
              <a:rPr lang="en-US" sz="2100" b="1" dirty="0" smtClean="0">
                <a:ea typeface="ＭＳ Ｐゴシック" pitchFamily="34" charset="-128"/>
              </a:rPr>
              <a:t>Centralized high throughput assays </a:t>
            </a:r>
            <a:r>
              <a:rPr lang="en-US" sz="2100" dirty="0" smtClean="0">
                <a:ea typeface="ＭＳ Ｐゴシック" pitchFamily="34" charset="-128"/>
              </a:rPr>
              <a:t>can be used to test for TB drug susceptibility as well as viral loading testing, such assays include </a:t>
            </a:r>
            <a:r>
              <a:rPr lang="en-US" sz="2100" u="sng" dirty="0" smtClean="0">
                <a:ea typeface="ＭＳ Ｐゴシック" pitchFamily="34" charset="-128"/>
              </a:rPr>
              <a:t>Abbott</a:t>
            </a:r>
            <a:r>
              <a:rPr lang="en-US" altLang="en-US" sz="2100" u="sng" dirty="0" smtClean="0">
                <a:ea typeface="ＭＳ Ｐゴシック" pitchFamily="34" charset="-128"/>
              </a:rPr>
              <a:t>’</a:t>
            </a:r>
            <a:r>
              <a:rPr lang="en-US" sz="2100" u="sng" dirty="0" smtClean="0">
                <a:ea typeface="ＭＳ Ｐゴシック" pitchFamily="34" charset="-128"/>
              </a:rPr>
              <a:t>s Real Time Platform</a:t>
            </a:r>
          </a:p>
          <a:p>
            <a:pPr lvl="1"/>
            <a:r>
              <a:rPr lang="en-US" sz="2100" b="1" dirty="0" smtClean="0">
                <a:ea typeface="ＭＳ Ｐゴシック" pitchFamily="34" charset="-128"/>
              </a:rPr>
              <a:t>LAM test </a:t>
            </a:r>
            <a:r>
              <a:rPr lang="en-US" sz="2100" dirty="0" smtClean="0">
                <a:ea typeface="ＭＳ Ｐゴシック" pitchFamily="34" charset="-128"/>
              </a:rPr>
              <a:t>is a point-of-care diagnostic tool, which is able to test for TB in people living with HIV who have CD4 levels &lt;100 cells/m</a:t>
            </a:r>
            <a:r>
              <a:rPr lang="en-US" sz="2100" baseline="30000" dirty="0" smtClean="0">
                <a:ea typeface="ＭＳ Ｐゴシック" pitchFamily="34" charset="-128"/>
              </a:rPr>
              <a:t>3</a:t>
            </a:r>
            <a:r>
              <a:rPr lang="en-US" sz="2100" dirty="0" smtClean="0">
                <a:ea typeface="ＭＳ Ｐゴシック" pitchFamily="34" charset="-128"/>
              </a:rPr>
              <a:t> or who are very sick</a:t>
            </a:r>
          </a:p>
          <a:p>
            <a:pPr marL="0" indent="0"/>
            <a:r>
              <a:rPr lang="en-US" sz="2100" b="0" dirty="0" smtClean="0">
                <a:ea typeface="ＭＳ Ｐゴシック" pitchFamily="34" charset="-128"/>
              </a:rPr>
              <a:t>Preventive therapy, recommended in all people with HIV without TB, also offers a path for integration:</a:t>
            </a:r>
          </a:p>
          <a:p>
            <a:pPr lvl="1"/>
            <a:r>
              <a:rPr lang="en-US" sz="2100" dirty="0" smtClean="0">
                <a:ea typeface="ＭＳ Ｐゴシック" pitchFamily="34" charset="-128"/>
              </a:rPr>
              <a:t>Several options now (see prevention module)</a:t>
            </a:r>
          </a:p>
          <a:p>
            <a:pPr lvl="1"/>
            <a:r>
              <a:rPr lang="en-US" sz="2100" dirty="0" smtClean="0">
                <a:ea typeface="ＭＳ Ｐゴシック" pitchFamily="34" charset="-128"/>
              </a:rPr>
              <a:t>Fixed dose formulation of isoniazid/co-</a:t>
            </a:r>
            <a:r>
              <a:rPr lang="en-US" sz="2100" dirty="0" err="1" smtClean="0">
                <a:ea typeface="ＭＳ Ｐゴシック" pitchFamily="34" charset="-128"/>
              </a:rPr>
              <a:t>trimoxazole</a:t>
            </a:r>
            <a:r>
              <a:rPr lang="en-US" sz="2100" dirty="0" smtClean="0">
                <a:ea typeface="ＭＳ Ｐゴシック" pitchFamily="34" charset="-128"/>
              </a:rPr>
              <a:t>/B6 </a:t>
            </a:r>
          </a:p>
        </p:txBody>
      </p:sp>
      <p:sp>
        <p:nvSpPr>
          <p:cNvPr id="38915" name="TextBox 3"/>
          <p:cNvSpPr txBox="1">
            <a:spLocks noChangeArrowheads="1"/>
          </p:cNvSpPr>
          <p:nvPr/>
        </p:nvSpPr>
        <p:spPr bwMode="auto">
          <a:xfrm>
            <a:off x="0" y="6581775"/>
            <a:ext cx="4641850" cy="276225"/>
          </a:xfrm>
          <a:prstGeom prst="rect">
            <a:avLst/>
          </a:prstGeom>
          <a:noFill/>
          <a:ln w="9525">
            <a:noFill/>
            <a:miter lim="800000"/>
            <a:headEnd/>
            <a:tailEnd/>
          </a:ln>
        </p:spPr>
        <p:txBody>
          <a:bodyPr wrap="none">
            <a:spAutoFit/>
          </a:bodyPr>
          <a:lstStyle/>
          <a:p>
            <a:pPr eaLnBrk="1" hangingPunct="1"/>
            <a:r>
              <a:rPr lang="en-US" sz="1200"/>
              <a:t>Source: http://www.treatmentactiongroup.org/pipeline-report/2017  </a:t>
            </a:r>
          </a:p>
        </p:txBody>
      </p:sp>
      <p:sp>
        <p:nvSpPr>
          <p:cNvPr id="38916" name="TextBox 4"/>
          <p:cNvSpPr txBox="1">
            <a:spLocks noChangeArrowheads="1"/>
          </p:cNvSpPr>
          <p:nvPr/>
        </p:nvSpPr>
        <p:spPr bwMode="auto">
          <a:xfrm>
            <a:off x="69342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INTEGRATION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0"/>
          <p:cNvSpPr txBox="1">
            <a:spLocks noChangeArrowheads="1"/>
          </p:cNvSpPr>
          <p:nvPr/>
        </p:nvSpPr>
        <p:spPr>
          <a:xfrm>
            <a:off x="304800" y="1752600"/>
            <a:ext cx="8458200" cy="1905000"/>
          </a:xfrm>
          <a:prstGeom prst="rect">
            <a:avLst/>
          </a:prstGeom>
        </p:spPr>
        <p:txBody>
          <a:bodyPr anchor="b"/>
          <a:lstStyle>
            <a:lvl1pPr algn="l" rtl="0" eaLnBrk="0" fontAlgn="base" hangingPunct="0">
              <a:spcBef>
                <a:spcPct val="0"/>
              </a:spcBef>
              <a:spcAft>
                <a:spcPct val="0"/>
              </a:spcAft>
              <a:defRPr sz="3600" kern="1200" cap="all" spc="-6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9pPr>
          </a:lstStyle>
          <a:p>
            <a:pPr fontAlgn="auto">
              <a:spcAft>
                <a:spcPts val="0"/>
              </a:spcAft>
              <a:defRPr/>
            </a:pPr>
            <a:r>
              <a:rPr lang="en-US" sz="4200" dirty="0" smtClean="0">
                <a:ea typeface="+mj-ea"/>
                <a:cs typeface="+mj-cs"/>
              </a:rPr>
              <a:t>Advocacy Priorities</a:t>
            </a:r>
            <a:endParaRPr lang="en-US" sz="4200" dirty="0">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Content Placeholder 2"/>
          <p:cNvSpPr>
            <a:spLocks noGrp="1"/>
          </p:cNvSpPr>
          <p:nvPr>
            <p:ph idx="4294967295"/>
          </p:nvPr>
        </p:nvSpPr>
        <p:spPr>
          <a:xfrm>
            <a:off x="304800" y="1371600"/>
            <a:ext cx="8305800" cy="4953000"/>
          </a:xfrm>
        </p:spPr>
        <p:txBody>
          <a:bodyPr/>
          <a:lstStyle/>
          <a:p>
            <a:pPr lvl="1" eaLnBrk="1" hangingPunct="1">
              <a:lnSpc>
                <a:spcPct val="90000"/>
              </a:lnSpc>
              <a:spcBef>
                <a:spcPts val="300"/>
              </a:spcBef>
              <a:spcAft>
                <a:spcPts val="800"/>
              </a:spcAft>
            </a:pPr>
            <a:r>
              <a:rPr lang="en-US" sz="2400" smtClean="0">
                <a:solidFill>
                  <a:srgbClr val="000000"/>
                </a:solidFill>
                <a:ea typeface="ＭＳ Ｐゴシック" pitchFamily="34" charset="-128"/>
              </a:rPr>
              <a:t>People with HIV need to be </a:t>
            </a:r>
            <a:r>
              <a:rPr lang="en-US" sz="2400" b="1" smtClean="0">
                <a:solidFill>
                  <a:srgbClr val="000000"/>
                </a:solidFill>
                <a:ea typeface="ＭＳ Ｐゴシック" pitchFamily="34" charset="-128"/>
              </a:rPr>
              <a:t>routinely screened </a:t>
            </a:r>
            <a:r>
              <a:rPr lang="en-US" sz="2400" smtClean="0">
                <a:solidFill>
                  <a:srgbClr val="000000"/>
                </a:solidFill>
                <a:ea typeface="ＭＳ Ｐゴシック" pitchFamily="34" charset="-128"/>
              </a:rPr>
              <a:t>for TB and given appropriate treatment or preventive therapy</a:t>
            </a:r>
          </a:p>
          <a:p>
            <a:pPr lvl="1" eaLnBrk="1" hangingPunct="1">
              <a:lnSpc>
                <a:spcPct val="90000"/>
              </a:lnSpc>
              <a:spcBef>
                <a:spcPts val="300"/>
              </a:spcBef>
              <a:spcAft>
                <a:spcPts val="800"/>
              </a:spcAft>
            </a:pPr>
            <a:r>
              <a:rPr lang="en-US" sz="2400" smtClean="0">
                <a:solidFill>
                  <a:srgbClr val="000000"/>
                </a:solidFill>
                <a:ea typeface="ＭＳ Ｐゴシック" pitchFamily="34" charset="-128"/>
              </a:rPr>
              <a:t>People with TB or at risk for TB should be </a:t>
            </a:r>
            <a:r>
              <a:rPr lang="en-US" sz="2400" b="1" smtClean="0">
                <a:solidFill>
                  <a:srgbClr val="000000"/>
                </a:solidFill>
                <a:ea typeface="ＭＳ Ｐゴシック" pitchFamily="34" charset="-128"/>
              </a:rPr>
              <a:t>counseled and tested for HIV</a:t>
            </a:r>
            <a:r>
              <a:rPr lang="en-US" sz="2400" smtClean="0">
                <a:solidFill>
                  <a:srgbClr val="000000"/>
                </a:solidFill>
                <a:ea typeface="ＭＳ Ｐゴシック" pitchFamily="34" charset="-128"/>
              </a:rPr>
              <a:t>, and be offered appropriate treatment </a:t>
            </a:r>
          </a:p>
          <a:p>
            <a:pPr lvl="1" eaLnBrk="1" hangingPunct="1">
              <a:lnSpc>
                <a:spcPct val="90000"/>
              </a:lnSpc>
              <a:spcBef>
                <a:spcPts val="300"/>
              </a:spcBef>
              <a:spcAft>
                <a:spcPts val="800"/>
              </a:spcAft>
            </a:pPr>
            <a:r>
              <a:rPr lang="en-US" sz="2400" b="1" smtClean="0">
                <a:solidFill>
                  <a:srgbClr val="000000"/>
                </a:solidFill>
                <a:ea typeface="ＭＳ Ｐゴシック" pitchFamily="34" charset="-128"/>
              </a:rPr>
              <a:t>Integration </a:t>
            </a:r>
            <a:r>
              <a:rPr lang="en-US" sz="2400" smtClean="0">
                <a:solidFill>
                  <a:srgbClr val="000000"/>
                </a:solidFill>
                <a:ea typeface="ＭＳ Ｐゴシック" pitchFamily="34" charset="-128"/>
              </a:rPr>
              <a:t>of HIV and TB services and care, as well as planning at the government level</a:t>
            </a:r>
            <a:endParaRPr lang="en-US" sz="2400" b="1" smtClean="0">
              <a:solidFill>
                <a:srgbClr val="000000"/>
              </a:solidFill>
              <a:ea typeface="ＭＳ Ｐゴシック" pitchFamily="34" charset="-128"/>
            </a:endParaRPr>
          </a:p>
          <a:p>
            <a:pPr lvl="1" eaLnBrk="1" hangingPunct="1">
              <a:lnSpc>
                <a:spcPct val="90000"/>
              </a:lnSpc>
              <a:spcBef>
                <a:spcPts val="300"/>
              </a:spcBef>
              <a:spcAft>
                <a:spcPts val="800"/>
              </a:spcAft>
            </a:pPr>
            <a:r>
              <a:rPr lang="en-US" sz="2400" b="1" smtClean="0">
                <a:solidFill>
                  <a:srgbClr val="000000"/>
                </a:solidFill>
                <a:ea typeface="ＭＳ Ｐゴシック" pitchFamily="34" charset="-128"/>
              </a:rPr>
              <a:t>Cooperation and collaboratio</a:t>
            </a:r>
            <a:r>
              <a:rPr lang="en-US" sz="2400" smtClean="0">
                <a:solidFill>
                  <a:srgbClr val="000000"/>
                </a:solidFill>
                <a:ea typeface="ＭＳ Ｐゴシック" pitchFamily="34" charset="-128"/>
              </a:rPr>
              <a:t>n of HIV and TB activists</a:t>
            </a:r>
          </a:p>
          <a:p>
            <a:pPr lvl="1" eaLnBrk="1" hangingPunct="1">
              <a:lnSpc>
                <a:spcPct val="90000"/>
              </a:lnSpc>
              <a:spcBef>
                <a:spcPts val="300"/>
              </a:spcBef>
              <a:spcAft>
                <a:spcPts val="800"/>
              </a:spcAft>
            </a:pPr>
            <a:r>
              <a:rPr lang="en-GB" sz="2400" b="1" smtClean="0">
                <a:solidFill>
                  <a:srgbClr val="000000"/>
                </a:solidFill>
                <a:ea typeface="ＭＳ Ｐゴシック" pitchFamily="34" charset="-128"/>
              </a:rPr>
              <a:t>Development of new tools </a:t>
            </a:r>
            <a:r>
              <a:rPr lang="en-GB" sz="2400" smtClean="0">
                <a:solidFill>
                  <a:srgbClr val="000000"/>
                </a:solidFill>
                <a:ea typeface="ＭＳ Ｐゴシック" pitchFamily="34" charset="-128"/>
              </a:rPr>
              <a:t>to prevent, diagnose and treat TB</a:t>
            </a:r>
          </a:p>
        </p:txBody>
      </p:sp>
      <p:sp>
        <p:nvSpPr>
          <p:cNvPr id="41986" name="Rectangle 2"/>
          <p:cNvSpPr txBox="1">
            <a:spLocks noChangeArrowheads="1"/>
          </p:cNvSpPr>
          <p:nvPr/>
        </p:nvSpPr>
        <p:spPr bwMode="auto">
          <a:xfrm>
            <a:off x="228600" y="381000"/>
            <a:ext cx="8534400" cy="685800"/>
          </a:xfrm>
          <a:prstGeom prst="rect">
            <a:avLst/>
          </a:prstGeom>
          <a:noFill/>
          <a:ln w="9525">
            <a:noFill/>
            <a:miter lim="800000"/>
            <a:headEnd/>
            <a:tailEnd/>
          </a:ln>
        </p:spPr>
        <p:txBody>
          <a:bodyPr anchor="b"/>
          <a:lstStyle/>
          <a:p>
            <a:r>
              <a:rPr lang="en-US" sz="3600">
                <a:solidFill>
                  <a:schemeClr val="tx2"/>
                </a:solidFill>
                <a:latin typeface="Arial Black" pitchFamily="34" charset="0"/>
              </a:rPr>
              <a:t>Advocacy Priorities</a:t>
            </a:r>
            <a:endParaRPr lang="en-US" sz="3600" b="1">
              <a:solidFill>
                <a:schemeClr val="tx2"/>
              </a:solidFill>
              <a:latin typeface="Arial Black" pitchFamily="34" charset="0"/>
            </a:endParaRPr>
          </a:p>
        </p:txBody>
      </p:sp>
      <p:sp>
        <p:nvSpPr>
          <p:cNvPr id="41987" name="TextBox 7"/>
          <p:cNvSpPr txBox="1">
            <a:spLocks noChangeArrowheads="1"/>
          </p:cNvSpPr>
          <p:nvPr/>
        </p:nvSpPr>
        <p:spPr bwMode="auto">
          <a:xfrm>
            <a:off x="73914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ADVOCACY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0"/>
          <p:cNvSpPr txBox="1">
            <a:spLocks noChangeArrowheads="1"/>
          </p:cNvSpPr>
          <p:nvPr/>
        </p:nvSpPr>
        <p:spPr>
          <a:xfrm>
            <a:off x="304800" y="1752600"/>
            <a:ext cx="8458200" cy="1905000"/>
          </a:xfrm>
          <a:prstGeom prst="rect">
            <a:avLst/>
          </a:prstGeom>
        </p:spPr>
        <p:txBody>
          <a:bodyPr anchor="b"/>
          <a:lstStyle>
            <a:lvl1pPr algn="l" rtl="0" eaLnBrk="0" fontAlgn="base" hangingPunct="0">
              <a:spcBef>
                <a:spcPct val="0"/>
              </a:spcBef>
              <a:spcAft>
                <a:spcPct val="0"/>
              </a:spcAft>
              <a:defRPr sz="3600" kern="1200" cap="all" spc="-6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9pPr>
          </a:lstStyle>
          <a:p>
            <a:pPr fontAlgn="auto">
              <a:spcAft>
                <a:spcPts val="0"/>
              </a:spcAft>
              <a:defRPr/>
            </a:pPr>
            <a:r>
              <a:rPr lang="en-US" sz="4800" dirty="0" smtClean="0">
                <a:ea typeface="+mj-ea"/>
                <a:cs typeface="+mj-cs"/>
              </a:rPr>
              <a:t>MAIN POINTS</a:t>
            </a:r>
            <a:endParaRPr lang="en-US" sz="4800" dirty="0">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txBox="1">
            <a:spLocks noChangeArrowheads="1"/>
          </p:cNvSpPr>
          <p:nvPr/>
        </p:nvSpPr>
        <p:spPr bwMode="auto">
          <a:xfrm>
            <a:off x="228600" y="381000"/>
            <a:ext cx="8534400" cy="685800"/>
          </a:xfrm>
          <a:prstGeom prst="rect">
            <a:avLst/>
          </a:prstGeom>
          <a:noFill/>
          <a:ln w="9525">
            <a:noFill/>
            <a:miter lim="800000"/>
            <a:headEnd/>
            <a:tailEnd/>
          </a:ln>
        </p:spPr>
        <p:txBody>
          <a:bodyPr anchor="b"/>
          <a:lstStyle/>
          <a:p>
            <a:r>
              <a:rPr lang="en-US" sz="3600">
                <a:solidFill>
                  <a:schemeClr val="tx2"/>
                </a:solidFill>
                <a:latin typeface="Arial Black" pitchFamily="34" charset="0"/>
              </a:rPr>
              <a:t>MAIN POINTS</a:t>
            </a:r>
            <a:endParaRPr lang="en-US" sz="3600" b="1">
              <a:solidFill>
                <a:schemeClr val="tx2"/>
              </a:solidFill>
              <a:latin typeface="Arial Black" pitchFamily="34" charset="0"/>
            </a:endParaRPr>
          </a:p>
        </p:txBody>
      </p:sp>
      <p:sp>
        <p:nvSpPr>
          <p:cNvPr id="46082" name="TextBox 7"/>
          <p:cNvSpPr txBox="1">
            <a:spLocks noChangeArrowheads="1"/>
          </p:cNvSpPr>
          <p:nvPr/>
        </p:nvSpPr>
        <p:spPr bwMode="auto">
          <a:xfrm>
            <a:off x="72390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MAIN POINTS</a:t>
            </a:r>
          </a:p>
        </p:txBody>
      </p:sp>
      <p:sp>
        <p:nvSpPr>
          <p:cNvPr id="46083" name="Content Placeholder 2"/>
          <p:cNvSpPr txBox="1">
            <a:spLocks/>
          </p:cNvSpPr>
          <p:nvPr/>
        </p:nvSpPr>
        <p:spPr bwMode="auto">
          <a:xfrm>
            <a:off x="304800" y="1371600"/>
            <a:ext cx="8305800" cy="4953000"/>
          </a:xfrm>
          <a:prstGeom prst="rect">
            <a:avLst/>
          </a:prstGeom>
          <a:noFill/>
          <a:ln w="9525">
            <a:noFill/>
            <a:miter lim="800000"/>
            <a:headEnd/>
            <a:tailEnd/>
          </a:ln>
        </p:spPr>
        <p:txBody>
          <a:bodyPr/>
          <a:lstStyle/>
          <a:p>
            <a:pPr marL="342900" indent="-342900" eaLnBrk="1" hangingPunct="1">
              <a:lnSpc>
                <a:spcPct val="90000"/>
              </a:lnSpc>
              <a:spcBef>
                <a:spcPts val="300"/>
              </a:spcBef>
              <a:spcAft>
                <a:spcPts val="800"/>
              </a:spcAft>
              <a:buFont typeface="Arial" pitchFamily="34" charset="0"/>
              <a:buChar char="•"/>
            </a:pPr>
            <a:r>
              <a:rPr lang="en-GB" sz="2400" dirty="0">
                <a:solidFill>
                  <a:srgbClr val="000000"/>
                </a:solidFill>
              </a:rPr>
              <a:t>TB/HIV co-infection is one of the greatest hurdles towards lowering the global burden of both diseases</a:t>
            </a:r>
          </a:p>
          <a:p>
            <a:pPr lvl="1" indent="-182563" eaLnBrk="1" hangingPunct="1">
              <a:lnSpc>
                <a:spcPct val="90000"/>
              </a:lnSpc>
              <a:spcBef>
                <a:spcPts val="300"/>
              </a:spcBef>
              <a:spcAft>
                <a:spcPts val="800"/>
              </a:spcAft>
              <a:buClr>
                <a:schemeClr val="tx2"/>
              </a:buClr>
              <a:buFont typeface="Arial" pitchFamily="34" charset="0"/>
              <a:buChar char="•"/>
            </a:pPr>
            <a:r>
              <a:rPr lang="en-GB" sz="2400" dirty="0">
                <a:solidFill>
                  <a:srgbClr val="000000"/>
                </a:solidFill>
              </a:rPr>
              <a:t>TB develops as a opportunistic infection in people with </a:t>
            </a:r>
            <a:r>
              <a:rPr lang="en-GB" sz="2400" dirty="0" err="1">
                <a:solidFill>
                  <a:srgbClr val="000000"/>
                </a:solidFill>
              </a:rPr>
              <a:t>immuno</a:t>
            </a:r>
            <a:r>
              <a:rPr lang="en-GB" sz="2400" dirty="0">
                <a:solidFill>
                  <a:srgbClr val="000000"/>
                </a:solidFill>
              </a:rPr>
              <a:t>-compromised systems</a:t>
            </a:r>
          </a:p>
          <a:p>
            <a:pPr lvl="1" indent="-182563" eaLnBrk="1" hangingPunct="1">
              <a:lnSpc>
                <a:spcPct val="90000"/>
              </a:lnSpc>
              <a:spcBef>
                <a:spcPts val="300"/>
              </a:spcBef>
              <a:spcAft>
                <a:spcPts val="800"/>
              </a:spcAft>
              <a:buClr>
                <a:schemeClr val="tx2"/>
              </a:buClr>
              <a:buFont typeface="Arial" pitchFamily="34" charset="0"/>
              <a:buChar char="•"/>
            </a:pPr>
            <a:r>
              <a:rPr lang="en-GB" sz="2400">
                <a:solidFill>
                  <a:srgbClr val="000000"/>
                </a:solidFill>
              </a:rPr>
              <a:t>TB is the greatest </a:t>
            </a:r>
            <a:r>
              <a:rPr lang="en-GB" sz="2400" smtClean="0">
                <a:solidFill>
                  <a:srgbClr val="000000"/>
                </a:solidFill>
              </a:rPr>
              <a:t>killer </a:t>
            </a:r>
            <a:r>
              <a:rPr lang="en-GB" sz="2400">
                <a:solidFill>
                  <a:srgbClr val="000000"/>
                </a:solidFill>
              </a:rPr>
              <a:t>of people living with HIV</a:t>
            </a:r>
          </a:p>
          <a:p>
            <a:pPr marL="342900" indent="-342900" eaLnBrk="1" hangingPunct="1">
              <a:lnSpc>
                <a:spcPct val="90000"/>
              </a:lnSpc>
              <a:spcBef>
                <a:spcPts val="300"/>
              </a:spcBef>
              <a:spcAft>
                <a:spcPts val="800"/>
              </a:spcAft>
              <a:buFont typeface="Arial" pitchFamily="34" charset="0"/>
              <a:buChar char="•"/>
            </a:pPr>
            <a:r>
              <a:rPr lang="en-GB" sz="2400" dirty="0">
                <a:solidFill>
                  <a:srgbClr val="000000"/>
                </a:solidFill>
              </a:rPr>
              <a:t>TB/HIV co-infection is completely manageable with the correct use of both diagnostic tools and drug treatments</a:t>
            </a:r>
          </a:p>
          <a:p>
            <a:pPr marL="342900" indent="-342900" eaLnBrk="1" hangingPunct="1">
              <a:lnSpc>
                <a:spcPct val="90000"/>
              </a:lnSpc>
              <a:spcBef>
                <a:spcPts val="300"/>
              </a:spcBef>
              <a:spcAft>
                <a:spcPts val="800"/>
              </a:spcAft>
              <a:buFont typeface="Arial" pitchFamily="34" charset="0"/>
              <a:buChar char="•"/>
            </a:pPr>
            <a:r>
              <a:rPr lang="en-GB" sz="2400" dirty="0">
                <a:solidFill>
                  <a:srgbClr val="000000"/>
                </a:solidFill>
              </a:rPr>
              <a:t>Integration of efforts from both TB and HIV activists is necessary to better treat people living with co-infection and help prevent infection and disease from occurring</a:t>
            </a:r>
          </a:p>
          <a:p>
            <a:pPr marL="342900" indent="-342900" eaLnBrk="1" hangingPunct="1">
              <a:lnSpc>
                <a:spcPct val="90000"/>
              </a:lnSpc>
              <a:spcBef>
                <a:spcPts val="300"/>
              </a:spcBef>
              <a:spcAft>
                <a:spcPts val="800"/>
              </a:spcAft>
              <a:buFont typeface="Arial" pitchFamily="34" charset="0"/>
              <a:buChar char="•"/>
            </a:pPr>
            <a:endParaRPr lang="en-GB" sz="220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304800"/>
            <a:ext cx="5791200" cy="914400"/>
          </a:xfrm>
        </p:spPr>
        <p:txBody>
          <a:bodyPr rtlCol="0"/>
          <a:lstStyle/>
          <a:p>
            <a:pPr eaLnBrk="1" fontAlgn="auto" hangingPunct="1">
              <a:spcAft>
                <a:spcPts val="0"/>
              </a:spcAft>
              <a:defRPr/>
            </a:pPr>
            <a:r>
              <a:rPr lang="en-US" dirty="0" smtClean="0">
                <a:ea typeface="+mj-ea"/>
                <a:cs typeface="+mj-cs"/>
              </a:rPr>
              <a:t>overview</a:t>
            </a:r>
            <a:endParaRPr lang="en-US" dirty="0">
              <a:ea typeface="+mj-ea"/>
              <a:cs typeface="+mj-cs"/>
            </a:endParaRPr>
          </a:p>
        </p:txBody>
      </p:sp>
      <p:sp>
        <p:nvSpPr>
          <p:cNvPr id="18434" name="Rectangle 3"/>
          <p:cNvSpPr>
            <a:spLocks noGrp="1" noChangeArrowheads="1"/>
          </p:cNvSpPr>
          <p:nvPr>
            <p:ph idx="1"/>
          </p:nvPr>
        </p:nvSpPr>
        <p:spPr>
          <a:xfrm>
            <a:off x="457200" y="1341438"/>
            <a:ext cx="8077200" cy="4297362"/>
          </a:xfrm>
        </p:spPr>
        <p:txBody>
          <a:bodyPr/>
          <a:lstStyle/>
          <a:p>
            <a:pPr>
              <a:buFont typeface="Arial" pitchFamily="34" charset="0"/>
              <a:buChar char="•"/>
            </a:pPr>
            <a:r>
              <a:rPr lang="en-US" sz="2800" smtClean="0">
                <a:ea typeface="ＭＳ Ｐゴシック" pitchFamily="34" charset="-128"/>
              </a:rPr>
              <a:t>TB and HIV </a:t>
            </a:r>
          </a:p>
          <a:p>
            <a:pPr>
              <a:buFont typeface="Arial" pitchFamily="34" charset="0"/>
              <a:buChar char="•"/>
            </a:pPr>
            <a:r>
              <a:rPr lang="en-US" sz="2800" smtClean="0">
                <a:ea typeface="ＭＳ Ｐゴシック" pitchFamily="34" charset="-128"/>
              </a:rPr>
              <a:t>Challenges to TB/HIV </a:t>
            </a:r>
          </a:p>
          <a:p>
            <a:pPr>
              <a:buFont typeface="Arial" pitchFamily="34" charset="0"/>
              <a:buChar char="•"/>
            </a:pPr>
            <a:r>
              <a:rPr lang="en-US" sz="2800" smtClean="0">
                <a:ea typeface="ＭＳ Ｐゴシック" pitchFamily="34" charset="-128"/>
              </a:rPr>
              <a:t>Integrating the TB/HIV response to improve care</a:t>
            </a:r>
          </a:p>
          <a:p>
            <a:pPr>
              <a:buFont typeface="Arial" pitchFamily="34" charset="0"/>
              <a:buChar char="•"/>
            </a:pPr>
            <a:r>
              <a:rPr lang="en-US" sz="2800" smtClean="0">
                <a:ea typeface="ＭＳ Ｐゴシック" pitchFamily="34" charset="-128"/>
              </a:rPr>
              <a:t>Advocacy priorities</a:t>
            </a:r>
          </a:p>
          <a:p>
            <a:pPr>
              <a:buFont typeface="Arial" pitchFamily="34" charset="0"/>
              <a:buChar char="•"/>
            </a:pPr>
            <a:r>
              <a:rPr lang="en-US" sz="2800" smtClean="0">
                <a:ea typeface="ＭＳ Ｐゴシック" pitchFamily="34" charset="-128"/>
              </a:rPr>
              <a:t>Main Points</a:t>
            </a:r>
          </a:p>
          <a:p>
            <a:pPr eaLnBrk="1" hangingPunct="1">
              <a:buFont typeface="Arial" pitchFamily="34" charset="0"/>
              <a:buChar char="•"/>
            </a:pPr>
            <a:endParaRPr lang="en-US" sz="2200" smtClean="0">
              <a:ea typeface="ＭＳ Ｐゴシック" pitchFamily="34" charset="-128"/>
            </a:endParaRPr>
          </a:p>
        </p:txBody>
      </p:sp>
      <p:sp>
        <p:nvSpPr>
          <p:cNvPr id="18435" name="Rectangle 6"/>
          <p:cNvSpPr>
            <a:spLocks noGrp="1" noChangeArrowheads="1"/>
          </p:cNvSpPr>
          <p:nvPr>
            <p:ph type="sldNum" sz="quarter" idx="4294967295"/>
          </p:nvPr>
        </p:nvSpPr>
        <p:spPr bwMode="auto">
          <a:xfrm>
            <a:off x="7827963" y="5884863"/>
            <a:ext cx="1316037" cy="365125"/>
          </a:xfrm>
          <a:prstGeom prst="rect">
            <a:avLst/>
          </a:prstGeom>
          <a:noFill/>
          <a:ln>
            <a:miter lim="800000"/>
            <a:headEnd/>
            <a:tailEnd/>
          </a:ln>
        </p:spPr>
        <p:txBody>
          <a:bodyPr/>
          <a:lstStyle/>
          <a:p>
            <a:pPr eaLnBrk="1" hangingPunct="1"/>
            <a:fld id="{624C6FEF-C0DB-4A5B-BCA5-F056BD67D131}" type="slidenum">
              <a:rPr lang="en-US" sz="1400">
                <a:solidFill>
                  <a:schemeClr val="bg1"/>
                </a:solidFill>
                <a:latin typeface="American Typewriter" charset="0"/>
              </a:rPr>
              <a:pPr eaLnBrk="1" hangingPunct="1"/>
              <a:t>2</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0"/>
          <p:cNvSpPr txBox="1">
            <a:spLocks noChangeArrowheads="1"/>
          </p:cNvSpPr>
          <p:nvPr/>
        </p:nvSpPr>
        <p:spPr>
          <a:xfrm>
            <a:off x="685800" y="2819400"/>
            <a:ext cx="7772400" cy="838200"/>
          </a:xfrm>
          <a:prstGeom prst="rect">
            <a:avLst/>
          </a:prstGeom>
        </p:spPr>
        <p:txBody>
          <a:bodyPr anchor="ctr"/>
          <a:lstStyle>
            <a:lvl1pPr algn="l" rtl="0" eaLnBrk="0" fontAlgn="base" hangingPunct="0">
              <a:lnSpc>
                <a:spcPct val="100000"/>
              </a:lnSpc>
              <a:spcBef>
                <a:spcPct val="0"/>
              </a:spcBef>
              <a:spcAft>
                <a:spcPct val="0"/>
              </a:spcAft>
              <a:defRPr sz="8800" kern="1200" cap="all" spc="-80" baseline="0">
                <a:solidFill>
                  <a:schemeClr val="tx1"/>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eaLnBrk="1" fontAlgn="base" hangingPunct="1">
              <a:spcBef>
                <a:spcPct val="0"/>
              </a:spcBef>
              <a:spcAft>
                <a:spcPct val="0"/>
              </a:spcAft>
              <a:defRPr sz="3600">
                <a:solidFill>
                  <a:schemeClr val="tx2"/>
                </a:solidFill>
                <a:latin typeface="Arial Black" charset="0"/>
                <a:ea typeface="ＭＳ Ｐゴシック" charset="0"/>
                <a:cs typeface="ＭＳ Ｐゴシック" charset="0"/>
              </a:defRPr>
            </a:lvl9pPr>
          </a:lstStyle>
          <a:p>
            <a:pPr fontAlgn="auto">
              <a:spcAft>
                <a:spcPts val="0"/>
              </a:spcAft>
              <a:defRPr/>
            </a:pPr>
            <a:r>
              <a:rPr lang="en-US" sz="5000" dirty="0" smtClean="0">
                <a:solidFill>
                  <a:srgbClr val="D1282E"/>
                </a:solidFill>
                <a:ea typeface="+mj-ea"/>
                <a:cs typeface="+mj-cs"/>
              </a:rPr>
              <a:t>TB AND HIV </a:t>
            </a:r>
            <a:endParaRPr lang="en-US" sz="5000" dirty="0">
              <a:solidFill>
                <a:srgbClr val="D1282E"/>
              </a:solidFill>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762000"/>
          </a:xfrm>
        </p:spPr>
        <p:txBody>
          <a:bodyPr rtlCol="0"/>
          <a:lstStyle/>
          <a:p>
            <a:pPr>
              <a:defRPr/>
            </a:pPr>
            <a:r>
              <a:rPr lang="en-US" dirty="0" smtClean="0"/>
              <a:t>TB/HIV</a:t>
            </a:r>
            <a:endParaRPr lang="en-US" dirty="0"/>
          </a:p>
        </p:txBody>
      </p:sp>
      <p:sp>
        <p:nvSpPr>
          <p:cNvPr id="20482" name="Content Placeholder 2"/>
          <p:cNvSpPr>
            <a:spLocks noGrp="1"/>
          </p:cNvSpPr>
          <p:nvPr>
            <p:ph idx="1"/>
          </p:nvPr>
        </p:nvSpPr>
        <p:spPr>
          <a:xfrm>
            <a:off x="381000" y="990600"/>
            <a:ext cx="8229600" cy="5257800"/>
          </a:xfrm>
        </p:spPr>
        <p:txBody>
          <a:bodyPr/>
          <a:lstStyle/>
          <a:p>
            <a:pPr>
              <a:spcBef>
                <a:spcPts val="400"/>
              </a:spcBef>
              <a:spcAft>
                <a:spcPts val="300"/>
              </a:spcAft>
              <a:buFont typeface="Arial" charset="0"/>
              <a:buChar char="•"/>
              <a:defRPr/>
            </a:pPr>
            <a:r>
              <a:rPr lang="en-US" sz="2400" dirty="0"/>
              <a:t>The presence of HIV or TB causes the </a:t>
            </a:r>
            <a:r>
              <a:rPr lang="en-US" sz="2400" u="sng" dirty="0">
                <a:solidFill>
                  <a:srgbClr val="000000"/>
                </a:solidFill>
              </a:rPr>
              <a:t>accelerated progression</a:t>
            </a:r>
            <a:r>
              <a:rPr lang="en-US" sz="2400" dirty="0">
                <a:solidFill>
                  <a:srgbClr val="D1282E"/>
                </a:solidFill>
              </a:rPr>
              <a:t> </a:t>
            </a:r>
            <a:r>
              <a:rPr lang="en-US" sz="2400" dirty="0"/>
              <a:t>of the other disease</a:t>
            </a:r>
          </a:p>
          <a:p>
            <a:pPr marL="1028700" lvl="2" indent="-342900">
              <a:spcBef>
                <a:spcPts val="400"/>
              </a:spcBef>
              <a:spcAft>
                <a:spcPts val="300"/>
              </a:spcAft>
              <a:buClrTx/>
              <a:buFont typeface="Arial" charset="0"/>
              <a:buChar char="•"/>
              <a:defRPr/>
            </a:pPr>
            <a:r>
              <a:rPr lang="en-US" sz="2200" dirty="0"/>
              <a:t>HIV </a:t>
            </a:r>
            <a:r>
              <a:rPr lang="en-US" sz="2200" dirty="0" smtClean="0"/>
              <a:t>increases the risk of developing </a:t>
            </a:r>
            <a:r>
              <a:rPr lang="en-US" sz="2200" dirty="0"/>
              <a:t>TB disease due </a:t>
            </a:r>
            <a:r>
              <a:rPr lang="en-US" sz="2200" dirty="0" smtClean="0"/>
              <a:t>to a </a:t>
            </a:r>
            <a:r>
              <a:rPr lang="en-US" sz="2200" u="sng" dirty="0">
                <a:solidFill>
                  <a:srgbClr val="000000"/>
                </a:solidFill>
              </a:rPr>
              <a:t>weakened immune system</a:t>
            </a:r>
          </a:p>
          <a:p>
            <a:pPr marL="1028700" lvl="2" indent="-342900">
              <a:spcBef>
                <a:spcPts val="400"/>
              </a:spcBef>
              <a:spcAft>
                <a:spcPts val="300"/>
              </a:spcAft>
              <a:buClrTx/>
              <a:buFont typeface="Arial" charset="0"/>
              <a:buChar char="•"/>
              <a:defRPr/>
            </a:pPr>
            <a:r>
              <a:rPr lang="en-US" sz="2200" dirty="0"/>
              <a:t>TB causes the acceleration of HIV through an </a:t>
            </a:r>
            <a:r>
              <a:rPr lang="en-US" sz="2200" dirty="0">
                <a:solidFill>
                  <a:srgbClr val="000000"/>
                </a:solidFill>
              </a:rPr>
              <a:t>unknown </a:t>
            </a:r>
            <a:r>
              <a:rPr lang="en-US" sz="2200" dirty="0" smtClean="0">
                <a:solidFill>
                  <a:srgbClr val="000000"/>
                </a:solidFill>
              </a:rPr>
              <a:t>mechanism</a:t>
            </a:r>
          </a:p>
          <a:p>
            <a:pPr marL="342900" lvl="1" indent="-342900">
              <a:spcBef>
                <a:spcPts val="400"/>
              </a:spcBef>
              <a:spcAft>
                <a:spcPts val="300"/>
              </a:spcAft>
              <a:buClrTx/>
              <a:buFont typeface="Arial" charset="0"/>
              <a:buChar char="•"/>
              <a:defRPr/>
            </a:pPr>
            <a:r>
              <a:rPr lang="en-US" sz="2400" dirty="0" smtClean="0">
                <a:solidFill>
                  <a:srgbClr val="000000"/>
                </a:solidFill>
              </a:rPr>
              <a:t>TB is the most common co-infection in people with HIV</a:t>
            </a:r>
          </a:p>
          <a:p>
            <a:pPr marL="342900" lvl="1" indent="-342900">
              <a:spcBef>
                <a:spcPts val="400"/>
              </a:spcBef>
              <a:spcAft>
                <a:spcPts val="300"/>
              </a:spcAft>
              <a:buClrTx/>
              <a:buFont typeface="Arial" charset="0"/>
              <a:buChar char="•"/>
              <a:defRPr/>
            </a:pPr>
            <a:r>
              <a:rPr lang="en-US" sz="2400" dirty="0" smtClean="0">
                <a:solidFill>
                  <a:srgbClr val="000000"/>
                </a:solidFill>
              </a:rPr>
              <a:t>In people with HIV, </a:t>
            </a:r>
            <a:r>
              <a:rPr lang="en-US" sz="2400" dirty="0" err="1" smtClean="0">
                <a:solidFill>
                  <a:srgbClr val="000000"/>
                </a:solidFill>
              </a:rPr>
              <a:t>extrapulmonary</a:t>
            </a:r>
            <a:r>
              <a:rPr lang="en-US" sz="2400" dirty="0" smtClean="0">
                <a:solidFill>
                  <a:srgbClr val="000000"/>
                </a:solidFill>
              </a:rPr>
              <a:t> TB (TB outside the lungs) is more common</a:t>
            </a:r>
          </a:p>
          <a:p>
            <a:pPr marL="342900" lvl="1" indent="-342900">
              <a:spcBef>
                <a:spcPts val="400"/>
              </a:spcBef>
              <a:spcAft>
                <a:spcPts val="300"/>
              </a:spcAft>
              <a:buClrTx/>
              <a:buFont typeface="Arial" charset="0"/>
              <a:buChar char="•"/>
              <a:defRPr/>
            </a:pPr>
            <a:r>
              <a:rPr lang="en-US" sz="2400" dirty="0" smtClean="0">
                <a:solidFill>
                  <a:srgbClr val="000000"/>
                </a:solidFill>
              </a:rPr>
              <a:t>People with HIV tend to have worse </a:t>
            </a:r>
          </a:p>
          <a:p>
            <a:pPr marL="0" lvl="1" indent="0">
              <a:spcBef>
                <a:spcPts val="400"/>
              </a:spcBef>
              <a:spcAft>
                <a:spcPts val="300"/>
              </a:spcAft>
              <a:buClrTx/>
              <a:buFont typeface="Arial" charset="0"/>
              <a:buNone/>
              <a:defRPr/>
            </a:pPr>
            <a:r>
              <a:rPr lang="en-US" sz="2400" dirty="0" smtClean="0">
                <a:solidFill>
                  <a:srgbClr val="000000"/>
                </a:solidFill>
              </a:rPr>
              <a:t>    outcomes from TB than HIV-negative</a:t>
            </a:r>
          </a:p>
          <a:p>
            <a:pPr marL="0" lvl="1" indent="0">
              <a:spcBef>
                <a:spcPts val="400"/>
              </a:spcBef>
              <a:spcAft>
                <a:spcPts val="300"/>
              </a:spcAft>
              <a:buClrTx/>
              <a:buFont typeface="Arial" charset="0"/>
              <a:buNone/>
              <a:defRPr/>
            </a:pPr>
            <a:r>
              <a:rPr lang="en-US" sz="2400" dirty="0">
                <a:solidFill>
                  <a:srgbClr val="000000"/>
                </a:solidFill>
              </a:rPr>
              <a:t> </a:t>
            </a:r>
            <a:r>
              <a:rPr lang="en-US" sz="2400" dirty="0" smtClean="0">
                <a:solidFill>
                  <a:srgbClr val="000000"/>
                </a:solidFill>
              </a:rPr>
              <a:t>   people</a:t>
            </a:r>
            <a:endParaRPr lang="en-US" sz="2400" dirty="0">
              <a:solidFill>
                <a:srgbClr val="000000"/>
              </a:solidFill>
            </a:endParaRPr>
          </a:p>
        </p:txBody>
      </p:sp>
      <p:sp>
        <p:nvSpPr>
          <p:cNvPr id="21507" name="TextBox 3"/>
          <p:cNvSpPr txBox="1">
            <a:spLocks noChangeArrowheads="1"/>
          </p:cNvSpPr>
          <p:nvPr/>
        </p:nvSpPr>
        <p:spPr bwMode="auto">
          <a:xfrm>
            <a:off x="79248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TB/HIV</a:t>
            </a:r>
          </a:p>
        </p:txBody>
      </p:sp>
      <p:pic>
        <p:nvPicPr>
          <p:cNvPr id="21508" name="Picture 2" descr="TBHIV.jpg"/>
          <p:cNvPicPr>
            <a:picLocks noChangeAspect="1"/>
          </p:cNvPicPr>
          <p:nvPr/>
        </p:nvPicPr>
        <p:blipFill>
          <a:blip r:embed="rId2" cstate="print"/>
          <a:srcRect/>
          <a:stretch>
            <a:fillRect/>
          </a:stretch>
        </p:blipFill>
        <p:spPr bwMode="auto">
          <a:xfrm>
            <a:off x="6172200" y="4267200"/>
            <a:ext cx="2438400" cy="2112963"/>
          </a:xfrm>
          <a:prstGeom prst="rect">
            <a:avLst/>
          </a:prstGeom>
          <a:noFill/>
          <a:ln w="9525">
            <a:noFill/>
            <a:miter lim="800000"/>
            <a:headEnd/>
            <a:tailEnd/>
          </a:ln>
        </p:spPr>
      </p:pic>
      <p:sp>
        <p:nvSpPr>
          <p:cNvPr id="21509" name="TextBox 4"/>
          <p:cNvSpPr txBox="1">
            <a:spLocks noChangeArrowheads="1"/>
          </p:cNvSpPr>
          <p:nvPr/>
        </p:nvSpPr>
        <p:spPr bwMode="auto">
          <a:xfrm>
            <a:off x="6019800" y="6096000"/>
            <a:ext cx="2971800" cy="276225"/>
          </a:xfrm>
          <a:prstGeom prst="rect">
            <a:avLst/>
          </a:prstGeom>
          <a:noFill/>
          <a:ln w="9525">
            <a:noFill/>
            <a:miter lim="800000"/>
            <a:headEnd/>
            <a:tailEnd/>
          </a:ln>
        </p:spPr>
        <p:txBody>
          <a:bodyPr>
            <a:spAutoFit/>
          </a:bodyPr>
          <a:lstStyle/>
          <a:p>
            <a:pPr algn="ctr" eaLnBrk="1" hangingPunct="1"/>
            <a:r>
              <a:rPr lang="en-US" sz="1200"/>
              <a:t>Image from Médecins Sans Frontières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09600" y="152400"/>
            <a:ext cx="8229600" cy="838200"/>
          </a:xfrm>
        </p:spPr>
        <p:txBody>
          <a:bodyPr rtlCol="0"/>
          <a:lstStyle/>
          <a:p>
            <a:pPr fontAlgn="auto">
              <a:spcAft>
                <a:spcPts val="0"/>
              </a:spcAft>
              <a:defRPr/>
            </a:pPr>
            <a:r>
              <a:rPr lang="en-US" b="1" dirty="0" smtClean="0">
                <a:ea typeface="+mj-ea"/>
                <a:cs typeface="+mj-cs"/>
              </a:rPr>
              <a:t>TB AND HIV COMPARISON</a:t>
            </a:r>
            <a:endParaRPr lang="en-US" b="1" dirty="0">
              <a:ea typeface="+mj-ea"/>
              <a:cs typeface="+mj-cs"/>
            </a:endParaRPr>
          </a:p>
        </p:txBody>
      </p:sp>
      <p:sp>
        <p:nvSpPr>
          <p:cNvPr id="22530" name="Rectangle 3"/>
          <p:cNvSpPr>
            <a:spLocks noGrp="1" noChangeArrowheads="1"/>
          </p:cNvSpPr>
          <p:nvPr>
            <p:ph type="body" sz="half" idx="1"/>
          </p:nvPr>
        </p:nvSpPr>
        <p:spPr/>
        <p:txBody>
          <a:bodyPr/>
          <a:lstStyle/>
          <a:p>
            <a:pPr marL="457200" indent="-457200">
              <a:buFont typeface="Wingdings" pitchFamily="2" charset="2"/>
              <a:buAutoNum type="arabicPlain"/>
            </a:pPr>
            <a:r>
              <a:rPr lang="en-US" sz="1800" smtClean="0">
                <a:ea typeface="ＭＳ Ｐゴシック" pitchFamily="34" charset="-128"/>
              </a:rPr>
              <a:t>MTB is a </a:t>
            </a:r>
            <a:r>
              <a:rPr lang="en-US" sz="1800" u="sng" smtClean="0">
                <a:solidFill>
                  <a:srgbClr val="000000"/>
                </a:solidFill>
                <a:ea typeface="ＭＳ Ｐゴシック" pitchFamily="34" charset="-128"/>
              </a:rPr>
              <a:t>large bacterium</a:t>
            </a:r>
            <a:r>
              <a:rPr lang="en-US" sz="1800" smtClean="0">
                <a:solidFill>
                  <a:schemeClr val="tx2"/>
                </a:solidFill>
                <a:ea typeface="ＭＳ Ｐゴシック" pitchFamily="34" charset="-128"/>
              </a:rPr>
              <a:t> </a:t>
            </a:r>
            <a:r>
              <a:rPr lang="en-US" sz="1800" smtClean="0">
                <a:ea typeface="ＭＳ Ｐゴシック" pitchFamily="34" charset="-128"/>
              </a:rPr>
              <a:t>made of a fatty cell wall and many proteins</a:t>
            </a:r>
          </a:p>
          <a:p>
            <a:pPr marL="457200" indent="-457200">
              <a:buFont typeface="Wingdings" pitchFamily="2" charset="2"/>
              <a:buAutoNum type="arabicPlain"/>
            </a:pPr>
            <a:r>
              <a:rPr lang="en-US" sz="1800" smtClean="0">
                <a:ea typeface="ＭＳ Ｐゴシック" pitchFamily="34" charset="-128"/>
              </a:rPr>
              <a:t>Genetic material is stored as </a:t>
            </a:r>
            <a:r>
              <a:rPr lang="en-US" sz="1800" u="sng" smtClean="0">
                <a:solidFill>
                  <a:srgbClr val="000000"/>
                </a:solidFill>
                <a:ea typeface="ＭＳ Ｐゴシック" pitchFamily="34" charset="-128"/>
              </a:rPr>
              <a:t>DNA</a:t>
            </a:r>
            <a:r>
              <a:rPr lang="en-US" sz="1800" smtClean="0">
                <a:ea typeface="ＭＳ Ｐゴシック" pitchFamily="34" charset="-128"/>
              </a:rPr>
              <a:t>, which is stable because of its ability to proofread and regulate mutations</a:t>
            </a:r>
          </a:p>
          <a:p>
            <a:pPr marL="457200" indent="-457200">
              <a:buFont typeface="Wingdings" pitchFamily="2" charset="2"/>
              <a:buAutoNum type="arabicPlain"/>
            </a:pPr>
            <a:r>
              <a:rPr lang="en-US" sz="1800" smtClean="0">
                <a:ea typeface="ＭＳ Ｐゴシック" pitchFamily="34" charset="-128"/>
              </a:rPr>
              <a:t>TB is a </a:t>
            </a:r>
            <a:r>
              <a:rPr lang="en-US" sz="1800" u="sng" smtClean="0">
                <a:solidFill>
                  <a:srgbClr val="000000"/>
                </a:solidFill>
                <a:ea typeface="ＭＳ Ｐゴシック" pitchFamily="34" charset="-128"/>
              </a:rPr>
              <a:t>complex</a:t>
            </a:r>
            <a:r>
              <a:rPr lang="en-US" sz="1800" smtClean="0">
                <a:ea typeface="ＭＳ Ｐゴシック" pitchFamily="34" charset="-128"/>
              </a:rPr>
              <a:t> organism and has approx. </a:t>
            </a:r>
            <a:r>
              <a:rPr lang="en-US" sz="1800" u="sng" smtClean="0">
                <a:solidFill>
                  <a:srgbClr val="000000"/>
                </a:solidFill>
                <a:ea typeface="ＭＳ Ｐゴシック" pitchFamily="34" charset="-128"/>
              </a:rPr>
              <a:t>4,000 genes</a:t>
            </a:r>
          </a:p>
          <a:p>
            <a:pPr marL="457200" indent="-457200">
              <a:buFont typeface="Wingdings" pitchFamily="2" charset="2"/>
              <a:buAutoNum type="arabicPlain"/>
            </a:pPr>
            <a:r>
              <a:rPr lang="en-US" sz="1800" smtClean="0">
                <a:ea typeface="ＭＳ Ｐゴシック" pitchFamily="34" charset="-128"/>
              </a:rPr>
              <a:t>TB has around throughout </a:t>
            </a:r>
            <a:r>
              <a:rPr lang="en-US" sz="1800" u="sng" smtClean="0">
                <a:ea typeface="ＭＳ Ｐゴシック" pitchFamily="34" charset="-128"/>
              </a:rPr>
              <a:t>human history</a:t>
            </a:r>
            <a:endParaRPr lang="en-US" sz="1800" u="sng" smtClean="0">
              <a:solidFill>
                <a:srgbClr val="D1282E"/>
              </a:solidFill>
              <a:ea typeface="ＭＳ Ｐゴシック" pitchFamily="34" charset="-128"/>
            </a:endParaRPr>
          </a:p>
        </p:txBody>
      </p:sp>
      <p:sp>
        <p:nvSpPr>
          <p:cNvPr id="22531" name="Rectangle 4"/>
          <p:cNvSpPr>
            <a:spLocks noGrp="1" noChangeArrowheads="1"/>
          </p:cNvSpPr>
          <p:nvPr>
            <p:ph sz="half" idx="2"/>
          </p:nvPr>
        </p:nvSpPr>
        <p:spPr>
          <a:xfrm>
            <a:off x="4648200" y="1676400"/>
            <a:ext cx="4038600" cy="4525963"/>
          </a:xfrm>
        </p:spPr>
        <p:txBody>
          <a:bodyPr/>
          <a:lstStyle/>
          <a:p>
            <a:pPr marL="457200" indent="-457200">
              <a:lnSpc>
                <a:spcPct val="90000"/>
              </a:lnSpc>
              <a:buFont typeface="Wingdings" pitchFamily="2" charset="2"/>
              <a:buAutoNum type="arabicPlain"/>
            </a:pPr>
            <a:r>
              <a:rPr lang="en-US" sz="1800" dirty="0" smtClean="0">
                <a:ea typeface="ＭＳ Ｐゴシック" pitchFamily="34" charset="-128"/>
              </a:rPr>
              <a:t>HIV is a </a:t>
            </a:r>
            <a:r>
              <a:rPr lang="en-US" sz="1800" u="sng" dirty="0" smtClean="0">
                <a:solidFill>
                  <a:srgbClr val="000000"/>
                </a:solidFill>
                <a:ea typeface="ＭＳ Ｐゴシック" pitchFamily="34" charset="-128"/>
              </a:rPr>
              <a:t>tiny retrovirus</a:t>
            </a:r>
            <a:r>
              <a:rPr lang="en-US" sz="1800" dirty="0" smtClean="0">
                <a:solidFill>
                  <a:srgbClr val="D1282E"/>
                </a:solidFill>
                <a:ea typeface="ＭＳ Ｐゴシック" pitchFamily="34" charset="-128"/>
              </a:rPr>
              <a:t> </a:t>
            </a:r>
            <a:r>
              <a:rPr lang="en-US" sz="1800" dirty="0" smtClean="0">
                <a:ea typeface="ＭＳ Ｐゴシック" pitchFamily="34" charset="-128"/>
              </a:rPr>
              <a:t>made of a few proteins and a glycoprotein envelope</a:t>
            </a:r>
          </a:p>
          <a:p>
            <a:pPr marL="457200" indent="-457200">
              <a:lnSpc>
                <a:spcPct val="90000"/>
              </a:lnSpc>
              <a:buFont typeface="Wingdings" pitchFamily="2" charset="2"/>
              <a:buAutoNum type="arabicPlain"/>
            </a:pPr>
            <a:r>
              <a:rPr lang="en-US" sz="1800" dirty="0" smtClean="0">
                <a:ea typeface="ＭＳ Ｐゴシック" pitchFamily="34" charset="-128"/>
              </a:rPr>
              <a:t>Genetic material is stored as </a:t>
            </a:r>
            <a:r>
              <a:rPr lang="en-US" sz="1800" u="sng" dirty="0" smtClean="0">
                <a:solidFill>
                  <a:srgbClr val="000000"/>
                </a:solidFill>
                <a:ea typeface="ＭＳ Ｐゴシック" pitchFamily="34" charset="-128"/>
              </a:rPr>
              <a:t>RNA</a:t>
            </a:r>
            <a:r>
              <a:rPr lang="en-US" sz="1800" dirty="0" smtClean="0">
                <a:ea typeface="ＭＳ Ｐゴシック" pitchFamily="34" charset="-128"/>
              </a:rPr>
              <a:t>, which has no regulating mechanism and its copies often contain changes or mutations</a:t>
            </a:r>
          </a:p>
          <a:p>
            <a:pPr marL="457200" indent="-457200">
              <a:lnSpc>
                <a:spcPct val="90000"/>
              </a:lnSpc>
              <a:buFont typeface="Wingdings" pitchFamily="2" charset="2"/>
              <a:buAutoNum type="arabicPlain"/>
            </a:pPr>
            <a:r>
              <a:rPr lang="en-US" sz="1800" dirty="0" smtClean="0">
                <a:ea typeface="ＭＳ Ｐゴシック" pitchFamily="34" charset="-128"/>
              </a:rPr>
              <a:t>HIV is a relatively </a:t>
            </a:r>
            <a:r>
              <a:rPr lang="en-US" sz="1800" u="sng" dirty="0" smtClean="0">
                <a:solidFill>
                  <a:srgbClr val="000000"/>
                </a:solidFill>
                <a:ea typeface="ＭＳ Ｐゴシック" pitchFamily="34" charset="-128"/>
              </a:rPr>
              <a:t>simple</a:t>
            </a:r>
            <a:r>
              <a:rPr lang="en-US" sz="1800" dirty="0" smtClean="0">
                <a:ea typeface="ＭＳ Ｐゴシック" pitchFamily="34" charset="-128"/>
              </a:rPr>
              <a:t> organism and has </a:t>
            </a:r>
            <a:r>
              <a:rPr lang="en-US" sz="1800" u="sng" dirty="0" smtClean="0">
                <a:solidFill>
                  <a:srgbClr val="000000"/>
                </a:solidFill>
                <a:ea typeface="ＭＳ Ｐゴシック" pitchFamily="34" charset="-128"/>
              </a:rPr>
              <a:t>9 genes</a:t>
            </a:r>
          </a:p>
          <a:p>
            <a:pPr marL="457200" indent="-457200">
              <a:lnSpc>
                <a:spcPct val="90000"/>
              </a:lnSpc>
              <a:buFont typeface="Wingdings" pitchFamily="2" charset="2"/>
              <a:buAutoNum type="arabicPlain"/>
            </a:pPr>
            <a:r>
              <a:rPr lang="en-US" sz="1800" dirty="0" smtClean="0">
                <a:ea typeface="ＭＳ Ｐゴシック" pitchFamily="34" charset="-128"/>
              </a:rPr>
              <a:t>HIV has been around for about </a:t>
            </a:r>
            <a:r>
              <a:rPr lang="en-US" sz="1800" u="sng" dirty="0" smtClean="0">
                <a:solidFill>
                  <a:srgbClr val="000000"/>
                </a:solidFill>
                <a:ea typeface="ＭＳ Ｐゴシック" pitchFamily="34" charset="-128"/>
              </a:rPr>
              <a:t>70 years</a:t>
            </a:r>
          </a:p>
          <a:p>
            <a:pPr marL="457200" indent="-457200"/>
            <a:endParaRPr lang="en-US" sz="900" dirty="0" smtClean="0">
              <a:latin typeface="Century Gothic" pitchFamily="34" charset="0"/>
              <a:ea typeface="ＭＳ Ｐゴシック" pitchFamily="34" charset="-128"/>
            </a:endParaRPr>
          </a:p>
        </p:txBody>
      </p:sp>
      <p:sp>
        <p:nvSpPr>
          <p:cNvPr id="22532" name="Rectangle 6"/>
          <p:cNvSpPr>
            <a:spLocks noGrp="1" noChangeArrowheads="1"/>
          </p:cNvSpPr>
          <p:nvPr>
            <p:ph type="sldNum" sz="quarter" idx="10"/>
          </p:nvPr>
        </p:nvSpPr>
        <p:spPr bwMode="auto">
          <a:noFill/>
          <a:ln>
            <a:miter lim="800000"/>
            <a:headEnd/>
            <a:tailEnd/>
          </a:ln>
        </p:spPr>
        <p:txBody>
          <a:bodyPr/>
          <a:lstStyle/>
          <a:p>
            <a:fld id="{6086AB1D-E353-4EB7-97A4-0F2F5D6B95F8}" type="slidenum">
              <a:rPr lang="en-US" sz="1400">
                <a:solidFill>
                  <a:schemeClr val="bg1"/>
                </a:solidFill>
                <a:latin typeface="American Typewriter" charset="0"/>
              </a:rPr>
              <a:pPr/>
              <a:t>5</a:t>
            </a:fld>
            <a:endParaRPr lang="en-US" sz="1400"/>
          </a:p>
        </p:txBody>
      </p:sp>
      <p:sp>
        <p:nvSpPr>
          <p:cNvPr id="22533" name="Rectangle 2"/>
          <p:cNvSpPr txBox="1">
            <a:spLocks noChangeArrowheads="1"/>
          </p:cNvSpPr>
          <p:nvPr/>
        </p:nvSpPr>
        <p:spPr bwMode="auto">
          <a:xfrm>
            <a:off x="914400" y="990600"/>
            <a:ext cx="2895600" cy="609600"/>
          </a:xfrm>
          <a:prstGeom prst="rect">
            <a:avLst/>
          </a:prstGeom>
          <a:noFill/>
          <a:ln w="9525">
            <a:noFill/>
            <a:miter lim="800000"/>
            <a:headEnd/>
            <a:tailEnd/>
          </a:ln>
        </p:spPr>
        <p:txBody>
          <a:bodyPr anchor="ctr"/>
          <a:lstStyle/>
          <a:p>
            <a:pPr algn="ctr" eaLnBrk="1" hangingPunct="1"/>
            <a:r>
              <a:rPr lang="en-US" sz="3300"/>
              <a:t>TB</a:t>
            </a:r>
            <a:endParaRPr lang="en-US" sz="4400" b="1"/>
          </a:p>
        </p:txBody>
      </p:sp>
      <p:sp>
        <p:nvSpPr>
          <p:cNvPr id="22534" name="Rectangle 2"/>
          <p:cNvSpPr txBox="1">
            <a:spLocks noChangeArrowheads="1"/>
          </p:cNvSpPr>
          <p:nvPr/>
        </p:nvSpPr>
        <p:spPr bwMode="auto">
          <a:xfrm>
            <a:off x="5181600" y="990600"/>
            <a:ext cx="2895600" cy="609600"/>
          </a:xfrm>
          <a:prstGeom prst="rect">
            <a:avLst/>
          </a:prstGeom>
          <a:noFill/>
          <a:ln w="9525">
            <a:noFill/>
            <a:miter lim="800000"/>
            <a:headEnd/>
            <a:tailEnd/>
          </a:ln>
        </p:spPr>
        <p:txBody>
          <a:bodyPr anchor="ctr"/>
          <a:lstStyle/>
          <a:p>
            <a:pPr algn="ctr" eaLnBrk="1" hangingPunct="1"/>
            <a:r>
              <a:rPr lang="en-US" sz="3300"/>
              <a:t>HIV</a:t>
            </a:r>
            <a:endParaRPr lang="en-US" sz="4400" b="1"/>
          </a:p>
        </p:txBody>
      </p:sp>
      <p:sp>
        <p:nvSpPr>
          <p:cNvPr id="22535" name="TextBox 8"/>
          <p:cNvSpPr txBox="1">
            <a:spLocks noChangeArrowheads="1"/>
          </p:cNvSpPr>
          <p:nvPr/>
        </p:nvSpPr>
        <p:spPr bwMode="auto">
          <a:xfrm>
            <a:off x="7010400" y="6400800"/>
            <a:ext cx="19812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FUNDAMENTALS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Content Placeholder 2"/>
          <p:cNvSpPr>
            <a:spLocks noGrp="1"/>
          </p:cNvSpPr>
          <p:nvPr>
            <p:ph idx="1"/>
          </p:nvPr>
        </p:nvSpPr>
        <p:spPr>
          <a:xfrm>
            <a:off x="457200" y="1036638"/>
            <a:ext cx="8001000" cy="4373562"/>
          </a:xfrm>
        </p:spPr>
        <p:txBody>
          <a:bodyPr/>
          <a:lstStyle/>
          <a:p>
            <a:pPr>
              <a:buFont typeface="Arial" pitchFamily="34" charset="0"/>
              <a:buChar char="•"/>
            </a:pPr>
            <a:r>
              <a:rPr lang="en-US" sz="1900" b="0" dirty="0" smtClean="0">
                <a:ea typeface="ＭＳ Ｐゴシック" pitchFamily="34" charset="-128"/>
              </a:rPr>
              <a:t>People with HIV are </a:t>
            </a:r>
            <a:r>
              <a:rPr lang="en-US" sz="1900" b="0" dirty="0" smtClean="0">
                <a:solidFill>
                  <a:srgbClr val="000000"/>
                </a:solidFill>
                <a:ea typeface="ＭＳ Ｐゴシック" pitchFamily="34" charset="-128"/>
              </a:rPr>
              <a:t>21 times more likely to develop TB </a:t>
            </a:r>
          </a:p>
          <a:p>
            <a:pPr>
              <a:buFont typeface="Arial" pitchFamily="34" charset="0"/>
              <a:buChar char="•"/>
            </a:pPr>
            <a:r>
              <a:rPr lang="en-US" sz="1900" b="0" dirty="0" smtClean="0">
                <a:ea typeface="ＭＳ Ｐゴシック" pitchFamily="34" charset="-128"/>
              </a:rPr>
              <a:t>There were 10 million new cases of TB worldwide in 2017, of which 920,000 </a:t>
            </a:r>
            <a:r>
              <a:rPr lang="en-US" sz="1900" b="0" dirty="0" smtClean="0">
                <a:solidFill>
                  <a:srgbClr val="000000"/>
                </a:solidFill>
                <a:ea typeface="ＭＳ Ｐゴシック" pitchFamily="34" charset="-128"/>
              </a:rPr>
              <a:t>million cases arose in people with HIV</a:t>
            </a:r>
          </a:p>
          <a:p>
            <a:pPr>
              <a:buFont typeface="Arial" pitchFamily="34" charset="0"/>
              <a:buChar char="•"/>
            </a:pPr>
            <a:r>
              <a:rPr lang="en-US" sz="1900" b="0" dirty="0" smtClean="0">
                <a:solidFill>
                  <a:srgbClr val="000000"/>
                </a:solidFill>
                <a:ea typeface="ＭＳ Ｐゴシック" pitchFamily="34" charset="-128"/>
              </a:rPr>
              <a:t>TB is the number one killer of people with HIV</a:t>
            </a:r>
          </a:p>
          <a:p>
            <a:pPr lvl="1"/>
            <a:r>
              <a:rPr lang="en-US" sz="1900" dirty="0" smtClean="0">
                <a:solidFill>
                  <a:srgbClr val="000000"/>
                </a:solidFill>
                <a:ea typeface="ＭＳ Ｐゴシック" pitchFamily="34" charset="-128"/>
              </a:rPr>
              <a:t>23% of HIV deaths were due to TB disease (300,000 TB deaths among people with HIV in 2017)</a:t>
            </a:r>
          </a:p>
          <a:p>
            <a:pPr>
              <a:buFont typeface="Arial" pitchFamily="34" charset="0"/>
              <a:buChar char="•"/>
            </a:pPr>
            <a:r>
              <a:rPr lang="en-US" sz="1900" b="0" dirty="0" smtClean="0">
                <a:solidFill>
                  <a:srgbClr val="000000"/>
                </a:solidFill>
                <a:ea typeface="ＭＳ Ｐゴシック" pitchFamily="34" charset="-128"/>
              </a:rPr>
              <a:t>However, under drug treatment regimens, TB/HIV co-infection is </a:t>
            </a:r>
            <a:r>
              <a:rPr lang="en-US" sz="1900" dirty="0" smtClean="0">
                <a:solidFill>
                  <a:srgbClr val="000000"/>
                </a:solidFill>
                <a:ea typeface="ＭＳ Ｐゴシック" pitchFamily="34" charset="-128"/>
              </a:rPr>
              <a:t>manageable</a:t>
            </a:r>
            <a:r>
              <a:rPr lang="en-US" sz="1900" b="0" dirty="0" smtClean="0">
                <a:solidFill>
                  <a:srgbClr val="000000"/>
                </a:solidFill>
                <a:ea typeface="ＭＳ Ｐゴシック" pitchFamily="34" charset="-128"/>
              </a:rPr>
              <a:t> and </a:t>
            </a:r>
            <a:r>
              <a:rPr lang="en-US" sz="1900" dirty="0" smtClean="0">
                <a:solidFill>
                  <a:srgbClr val="000000"/>
                </a:solidFill>
                <a:ea typeface="ＭＳ Ｐゴシック" pitchFamily="34" charset="-128"/>
              </a:rPr>
              <a:t>allows for long, healthy lives</a:t>
            </a:r>
          </a:p>
          <a:p>
            <a:pPr lvl="1"/>
            <a:endParaRPr lang="en-US" sz="1900" dirty="0" smtClean="0">
              <a:solidFill>
                <a:srgbClr val="000000"/>
              </a:solidFill>
              <a:ea typeface="ＭＳ Ｐゴシック" pitchFamily="34" charset="-128"/>
            </a:endParaRPr>
          </a:p>
          <a:p>
            <a:pPr lvl="1">
              <a:buFont typeface="Arial" pitchFamily="34" charset="0"/>
              <a:buNone/>
            </a:pPr>
            <a:endParaRPr lang="en-US" sz="1900" dirty="0" smtClean="0">
              <a:ea typeface="ＭＳ Ｐゴシック" pitchFamily="34" charset="-128"/>
            </a:endParaRPr>
          </a:p>
        </p:txBody>
      </p:sp>
      <p:sp>
        <p:nvSpPr>
          <p:cNvPr id="4" name="Title 1"/>
          <p:cNvSpPr>
            <a:spLocks noGrp="1"/>
          </p:cNvSpPr>
          <p:nvPr>
            <p:ph type="title"/>
          </p:nvPr>
        </p:nvSpPr>
        <p:spPr>
          <a:xfrm>
            <a:off x="457200" y="152400"/>
            <a:ext cx="5791200" cy="762000"/>
          </a:xfrm>
        </p:spPr>
        <p:txBody>
          <a:bodyPr rtlCol="0"/>
          <a:lstStyle/>
          <a:p>
            <a:pPr>
              <a:defRPr/>
            </a:pPr>
            <a:r>
              <a:rPr lang="en-US" dirty="0" smtClean="0"/>
              <a:t>TB/HIV Statistics</a:t>
            </a:r>
            <a:endParaRPr lang="en-US" dirty="0"/>
          </a:p>
        </p:txBody>
      </p:sp>
      <p:sp>
        <p:nvSpPr>
          <p:cNvPr id="24579" name="TextBox 4"/>
          <p:cNvSpPr txBox="1">
            <a:spLocks noChangeArrowheads="1"/>
          </p:cNvSpPr>
          <p:nvPr/>
        </p:nvSpPr>
        <p:spPr bwMode="auto">
          <a:xfrm>
            <a:off x="79248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TB/HIV</a:t>
            </a:r>
          </a:p>
        </p:txBody>
      </p:sp>
      <p:pic>
        <p:nvPicPr>
          <p:cNvPr id="24580" name="Picture 4"/>
          <p:cNvPicPr>
            <a:picLocks noChangeAspect="1"/>
          </p:cNvPicPr>
          <p:nvPr/>
        </p:nvPicPr>
        <p:blipFill>
          <a:blip r:embed="rId2" cstate="print"/>
          <a:srcRect/>
          <a:stretch>
            <a:fillRect/>
          </a:stretch>
        </p:blipFill>
        <p:spPr bwMode="auto">
          <a:xfrm>
            <a:off x="2438400" y="3962400"/>
            <a:ext cx="4038600" cy="2382838"/>
          </a:xfrm>
          <a:prstGeom prst="rect">
            <a:avLst/>
          </a:prstGeom>
          <a:noFill/>
          <a:ln w="9525">
            <a:noFill/>
            <a:miter lim="800000"/>
            <a:headEnd/>
            <a:tailEnd/>
          </a:ln>
        </p:spPr>
      </p:pic>
      <p:sp>
        <p:nvSpPr>
          <p:cNvPr id="24581" name="TextBox 6"/>
          <p:cNvSpPr txBox="1">
            <a:spLocks noChangeArrowheads="1"/>
          </p:cNvSpPr>
          <p:nvPr/>
        </p:nvSpPr>
        <p:spPr bwMode="auto">
          <a:xfrm>
            <a:off x="2809875" y="6292850"/>
            <a:ext cx="3124200" cy="584200"/>
          </a:xfrm>
          <a:prstGeom prst="rect">
            <a:avLst/>
          </a:prstGeom>
          <a:noFill/>
          <a:ln w="9525">
            <a:noFill/>
            <a:miter lim="800000"/>
            <a:headEnd/>
            <a:tailEnd/>
          </a:ln>
        </p:spPr>
        <p:txBody>
          <a:bodyPr>
            <a:spAutoFit/>
          </a:bodyPr>
          <a:lstStyle/>
          <a:p>
            <a:r>
              <a:rPr lang="en-US" sz="800"/>
              <a:t>Number of deaths worldwide in 2016, according to the 2017 WHO Global TB Report and 2017 UNAIDS Factsheet</a:t>
            </a:r>
          </a:p>
          <a:p>
            <a:endParaRPr lang="en-US" sz="800"/>
          </a:p>
          <a:p>
            <a:r>
              <a:rPr lang="en-US" sz="800"/>
              <a:t>Concept courtesy of ACTION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2"/>
          <p:cNvSpPr>
            <a:spLocks noGrp="1"/>
          </p:cNvSpPr>
          <p:nvPr>
            <p:ph idx="1"/>
          </p:nvPr>
        </p:nvSpPr>
        <p:spPr>
          <a:xfrm>
            <a:off x="152400" y="1052513"/>
            <a:ext cx="3200400" cy="1033462"/>
          </a:xfrm>
        </p:spPr>
        <p:txBody>
          <a:bodyPr/>
          <a:lstStyle/>
          <a:p>
            <a:pPr lvl="1"/>
            <a:r>
              <a:rPr lang="en-US" smtClean="0">
                <a:ea typeface="ＭＳ Ｐゴシック" pitchFamily="34" charset="-128"/>
              </a:rPr>
              <a:t>Countries with the highest burden of TB/HIV co-infection*:</a:t>
            </a:r>
          </a:p>
          <a:p>
            <a:pPr lvl="1"/>
            <a:endParaRPr lang="en-US" smtClean="0">
              <a:ea typeface="ＭＳ Ｐゴシック" pitchFamily="34" charset="-128"/>
            </a:endParaRPr>
          </a:p>
        </p:txBody>
      </p:sp>
      <p:sp>
        <p:nvSpPr>
          <p:cNvPr id="4" name="Title 1"/>
          <p:cNvSpPr>
            <a:spLocks noGrp="1"/>
          </p:cNvSpPr>
          <p:nvPr>
            <p:ph type="title"/>
          </p:nvPr>
        </p:nvSpPr>
        <p:spPr>
          <a:xfrm>
            <a:off x="381000" y="225425"/>
            <a:ext cx="8458200" cy="762000"/>
          </a:xfrm>
        </p:spPr>
        <p:txBody>
          <a:bodyPr rtlCol="0">
            <a:normAutofit fontScale="90000"/>
          </a:bodyPr>
          <a:lstStyle/>
          <a:p>
            <a:pPr>
              <a:defRPr/>
            </a:pPr>
            <a:r>
              <a:rPr lang="en-US" dirty="0" smtClean="0"/>
              <a:t>TB/HIV Global Burden of Disease</a:t>
            </a:r>
            <a:endParaRPr lang="en-US" dirty="0"/>
          </a:p>
        </p:txBody>
      </p:sp>
      <p:sp>
        <p:nvSpPr>
          <p:cNvPr id="25603" name="TextBox 4"/>
          <p:cNvSpPr txBox="1">
            <a:spLocks noChangeArrowheads="1"/>
          </p:cNvSpPr>
          <p:nvPr/>
        </p:nvSpPr>
        <p:spPr bwMode="auto">
          <a:xfrm>
            <a:off x="7924800" y="6400800"/>
            <a:ext cx="2590800" cy="323850"/>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TB/HIV</a:t>
            </a:r>
          </a:p>
        </p:txBody>
      </p:sp>
      <p:sp>
        <p:nvSpPr>
          <p:cNvPr id="25604" name="TextBox 1"/>
          <p:cNvSpPr txBox="1">
            <a:spLocks noChangeArrowheads="1"/>
          </p:cNvSpPr>
          <p:nvPr/>
        </p:nvSpPr>
        <p:spPr bwMode="auto">
          <a:xfrm>
            <a:off x="381000" y="6505575"/>
            <a:ext cx="4918078" cy="307777"/>
          </a:xfrm>
          <a:prstGeom prst="rect">
            <a:avLst/>
          </a:prstGeom>
          <a:noFill/>
          <a:ln w="9525">
            <a:noFill/>
            <a:miter lim="800000"/>
            <a:headEnd/>
            <a:tailEnd/>
          </a:ln>
        </p:spPr>
        <p:txBody>
          <a:bodyPr wrap="none">
            <a:spAutoFit/>
          </a:bodyPr>
          <a:lstStyle/>
          <a:p>
            <a:pPr eaLnBrk="1" hangingPunct="1"/>
            <a:r>
              <a:rPr lang="en-US" sz="1200" dirty="0" smtClean="0"/>
              <a:t>Source</a:t>
            </a:r>
            <a:r>
              <a:rPr lang="en-US" sz="1400" dirty="0" smtClean="0"/>
              <a:t>: </a:t>
            </a:r>
            <a:r>
              <a:rPr lang="en-US" sz="1400" dirty="0" smtClean="0">
                <a:hlinkClick r:id="rId2"/>
              </a:rPr>
              <a:t> https://www.who.int/tb/publications/global_report/en</a:t>
            </a:r>
            <a:r>
              <a:rPr lang="en-US" sz="800" dirty="0" smtClean="0">
                <a:hlinkClick r:id="rId2"/>
              </a:rPr>
              <a:t>/</a:t>
            </a:r>
            <a:endParaRPr lang="en-US" sz="1200" dirty="0"/>
          </a:p>
        </p:txBody>
      </p:sp>
      <p:pic>
        <p:nvPicPr>
          <p:cNvPr id="25606" name="Picture 2"/>
          <p:cNvPicPr>
            <a:picLocks noChangeAspect="1"/>
          </p:cNvPicPr>
          <p:nvPr/>
        </p:nvPicPr>
        <p:blipFill>
          <a:blip r:embed="rId3" cstate="print"/>
          <a:srcRect/>
          <a:stretch>
            <a:fillRect/>
          </a:stretch>
        </p:blipFill>
        <p:spPr bwMode="auto">
          <a:xfrm>
            <a:off x="3200400" y="1149350"/>
            <a:ext cx="5400675" cy="1365250"/>
          </a:xfrm>
          <a:prstGeom prst="rect">
            <a:avLst/>
          </a:prstGeom>
          <a:noFill/>
          <a:ln w="9525">
            <a:noFill/>
            <a:miter lim="800000"/>
            <a:headEnd/>
            <a:tailEnd/>
          </a:ln>
        </p:spPr>
      </p:pic>
      <p:sp>
        <p:nvSpPr>
          <p:cNvPr id="25607" name="TextBox 8"/>
          <p:cNvSpPr txBox="1">
            <a:spLocks noChangeArrowheads="1"/>
          </p:cNvSpPr>
          <p:nvPr/>
        </p:nvSpPr>
        <p:spPr bwMode="auto">
          <a:xfrm>
            <a:off x="381000" y="5851525"/>
            <a:ext cx="8220075" cy="646113"/>
          </a:xfrm>
          <a:prstGeom prst="rect">
            <a:avLst/>
          </a:prstGeom>
          <a:noFill/>
          <a:ln w="9525">
            <a:noFill/>
            <a:miter lim="800000"/>
            <a:headEnd/>
            <a:tailEnd/>
          </a:ln>
        </p:spPr>
        <p:txBody>
          <a:bodyPr>
            <a:spAutoFit/>
          </a:bodyPr>
          <a:lstStyle/>
          <a:p>
            <a:pPr eaLnBrk="1" hangingPunct="1"/>
            <a:r>
              <a:rPr lang="en-US" sz="1200" dirty="0"/>
              <a:t>*The HBC list is defined as the top 20 countries in terms of absolute number of incident cases and the top 10 countries with the most severe burden in terms of incidence rates per capita not captured by the top 20 and meet a minimum threshold of the absolute number of incident cases (1,000 per year for TB/HIV).  </a:t>
            </a:r>
          </a:p>
        </p:txBody>
      </p:sp>
      <p:pic>
        <p:nvPicPr>
          <p:cNvPr id="1026" name="Picture 2"/>
          <p:cNvPicPr>
            <a:picLocks noChangeAspect="1" noChangeArrowheads="1"/>
          </p:cNvPicPr>
          <p:nvPr/>
        </p:nvPicPr>
        <p:blipFill>
          <a:blip r:embed="rId4" cstate="print"/>
          <a:srcRect/>
          <a:stretch>
            <a:fillRect/>
          </a:stretch>
        </p:blipFill>
        <p:spPr bwMode="auto">
          <a:xfrm>
            <a:off x="1371600" y="2590800"/>
            <a:ext cx="5715000" cy="3222203"/>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0"/>
          <p:cNvSpPr>
            <a:spLocks noGrp="1" noChangeArrowheads="1"/>
          </p:cNvSpPr>
          <p:nvPr>
            <p:ph type="title"/>
          </p:nvPr>
        </p:nvSpPr>
        <p:spPr>
          <a:xfrm>
            <a:off x="304800" y="1752600"/>
            <a:ext cx="8458200" cy="1905000"/>
          </a:xfrm>
        </p:spPr>
        <p:txBody>
          <a:bodyPr rtlCol="0">
            <a:noAutofit/>
          </a:bodyPr>
          <a:lstStyle/>
          <a:p>
            <a:pPr fontAlgn="auto">
              <a:spcAft>
                <a:spcPts val="0"/>
              </a:spcAft>
              <a:defRPr/>
            </a:pPr>
            <a:r>
              <a:rPr lang="en-US" sz="3800" dirty="0" smtClean="0">
                <a:ea typeface="+mj-ea"/>
                <a:cs typeface="+mj-cs"/>
              </a:rPr>
              <a:t>Challenges in </a:t>
            </a:r>
            <a:r>
              <a:rPr lang="en-US" sz="3800" dirty="0" err="1" smtClean="0">
                <a:ea typeface="+mj-ea"/>
                <a:cs typeface="+mj-cs"/>
              </a:rPr>
              <a:t>tb</a:t>
            </a:r>
            <a:r>
              <a:rPr lang="en-US" sz="3800" dirty="0" smtClean="0">
                <a:ea typeface="+mj-ea"/>
                <a:cs typeface="+mj-cs"/>
              </a:rPr>
              <a:t>/</a:t>
            </a:r>
            <a:r>
              <a:rPr lang="en-US" sz="3800" dirty="0" err="1" smtClean="0">
                <a:ea typeface="+mj-ea"/>
                <a:cs typeface="+mj-cs"/>
              </a:rPr>
              <a:t>hiv</a:t>
            </a:r>
            <a:r>
              <a:rPr lang="en-US" sz="3800" dirty="0" smtClean="0">
                <a:ea typeface="+mj-ea"/>
                <a:cs typeface="+mj-cs"/>
              </a:rPr>
              <a:t> </a:t>
            </a:r>
            <a:r>
              <a:rPr lang="en-US" sz="3800" dirty="0" err="1" smtClean="0">
                <a:ea typeface="+mj-ea"/>
                <a:cs typeface="+mj-cs"/>
              </a:rPr>
              <a:t>coinfection</a:t>
            </a:r>
            <a:endParaRPr lang="en-US" sz="3800" dirty="0">
              <a:ea typeface="+mj-ea"/>
              <a:cs typeface="+mj-cs"/>
            </a:endParaRPr>
          </a:p>
        </p:txBody>
      </p:sp>
      <p:sp>
        <p:nvSpPr>
          <p:cNvPr id="26626" name="Rectangle 6"/>
          <p:cNvSpPr>
            <a:spLocks noGrp="1" noChangeArrowheads="1"/>
          </p:cNvSpPr>
          <p:nvPr>
            <p:ph type="sldNum" sz="quarter" idx="4294967295"/>
          </p:nvPr>
        </p:nvSpPr>
        <p:spPr bwMode="auto">
          <a:xfrm>
            <a:off x="7827963" y="5884863"/>
            <a:ext cx="1316037" cy="365125"/>
          </a:xfrm>
          <a:prstGeom prst="rect">
            <a:avLst/>
          </a:prstGeom>
          <a:noFill/>
          <a:ln>
            <a:miter lim="800000"/>
            <a:headEnd/>
            <a:tailEnd/>
          </a:ln>
        </p:spPr>
        <p:txBody>
          <a:bodyPr/>
          <a:lstStyle/>
          <a:p>
            <a:pPr eaLnBrk="1" hangingPunct="1"/>
            <a:fld id="{63D5B117-21A1-4F99-9E66-CB8A2F9242EB}" type="slidenum">
              <a:rPr lang="en-US" sz="1400">
                <a:solidFill>
                  <a:schemeClr val="bg1"/>
                </a:solidFill>
                <a:latin typeface="American Typewriter" charset="0"/>
              </a:rPr>
              <a:pPr eaLnBrk="1" hangingPunct="1"/>
              <a:t>8</a:t>
            </a:fld>
            <a:endParaRPr lang="en-US" sz="1400"/>
          </a:p>
        </p:txBody>
      </p:sp>
      <p:sp>
        <p:nvSpPr>
          <p:cNvPr id="26627" name="Rectangle 3"/>
          <p:cNvSpPr>
            <a:spLocks noChangeArrowheads="1"/>
          </p:cNvSpPr>
          <p:nvPr/>
        </p:nvSpPr>
        <p:spPr bwMode="auto">
          <a:xfrm>
            <a:off x="5943600" y="2133600"/>
            <a:ext cx="914400" cy="914400"/>
          </a:xfrm>
          <a:prstGeom prst="rect">
            <a:avLst/>
          </a:prstGeom>
          <a:noFill/>
          <a:ln w="9525">
            <a:noFill/>
            <a:miter lim="800000"/>
            <a:headEnd/>
            <a:tailEnd/>
          </a:ln>
        </p:spPr>
        <p:txBody>
          <a:bodyPr wrap="none" anchor="ctr"/>
          <a:lstStyle/>
          <a:p>
            <a:pPr eaLnBrk="1" hangingPunct="1"/>
            <a:endParaRPr lang="en-US" sz="2000" i="1"/>
          </a:p>
        </p:txBody>
      </p:sp>
      <p:sp>
        <p:nvSpPr>
          <p:cNvPr id="26628" name="Text Box 5"/>
          <p:cNvSpPr txBox="1">
            <a:spLocks noChangeArrowheads="1"/>
          </p:cNvSpPr>
          <p:nvPr/>
        </p:nvSpPr>
        <p:spPr bwMode="auto">
          <a:xfrm>
            <a:off x="365125" y="3211513"/>
            <a:ext cx="184150" cy="396875"/>
          </a:xfrm>
          <a:prstGeom prst="rect">
            <a:avLst/>
          </a:prstGeom>
          <a:noFill/>
          <a:ln w="9525">
            <a:noFill/>
            <a:miter lim="800000"/>
            <a:headEnd/>
            <a:tailEnd/>
          </a:ln>
        </p:spPr>
        <p:txBody>
          <a:bodyPr wrap="none">
            <a:spAutoFit/>
          </a:bodyPr>
          <a:lstStyle/>
          <a:p>
            <a:pPr marL="342900" indent="-342900" eaLnBrk="1" hangingPunct="1"/>
            <a:endParaRPr lang="en-US" sz="2000" i="1"/>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idx="4294967295"/>
          </p:nvPr>
        </p:nvSpPr>
        <p:spPr>
          <a:xfrm>
            <a:off x="381000" y="228600"/>
            <a:ext cx="8229600" cy="1143000"/>
          </a:xfrm>
        </p:spPr>
        <p:txBody>
          <a:bodyPr rtlCol="0">
            <a:normAutofit fontScale="90000"/>
          </a:bodyPr>
          <a:lstStyle/>
          <a:p>
            <a:pPr eaLnBrk="1" hangingPunct="1">
              <a:defRPr/>
            </a:pPr>
            <a:r>
              <a:rPr lang="en-US" sz="3800" dirty="0" smtClean="0"/>
              <a:t>challenges in </a:t>
            </a:r>
            <a:r>
              <a:rPr lang="en-US" sz="3300" dirty="0" smtClean="0"/>
              <a:t>preventing, diagnosing, and treating TB/HIV</a:t>
            </a:r>
            <a:endParaRPr lang="en-US" sz="3300" dirty="0"/>
          </a:p>
        </p:txBody>
      </p:sp>
      <p:sp>
        <p:nvSpPr>
          <p:cNvPr id="28674" name="Rectangle 3"/>
          <p:cNvSpPr>
            <a:spLocks noGrp="1" noChangeArrowheads="1"/>
          </p:cNvSpPr>
          <p:nvPr>
            <p:ph idx="4294967295"/>
          </p:nvPr>
        </p:nvSpPr>
        <p:spPr>
          <a:xfrm>
            <a:off x="381000" y="1371600"/>
            <a:ext cx="8001000" cy="5181600"/>
          </a:xfrm>
        </p:spPr>
        <p:txBody>
          <a:bodyPr/>
          <a:lstStyle/>
          <a:p>
            <a:pPr eaLnBrk="1" hangingPunct="1">
              <a:lnSpc>
                <a:spcPct val="90000"/>
              </a:lnSpc>
              <a:buFont typeface="Arial" pitchFamily="34" charset="0"/>
              <a:buChar char="•"/>
            </a:pPr>
            <a:r>
              <a:rPr lang="en-US" sz="2100" smtClean="0">
                <a:ea typeface="ＭＳ Ｐゴシック" pitchFamily="34" charset="-128"/>
              </a:rPr>
              <a:t>Vaccination</a:t>
            </a:r>
          </a:p>
          <a:p>
            <a:pPr lvl="1" eaLnBrk="1" hangingPunct="1">
              <a:lnSpc>
                <a:spcPct val="90000"/>
              </a:lnSpc>
              <a:spcAft>
                <a:spcPts val="600"/>
              </a:spcAft>
            </a:pPr>
            <a:r>
              <a:rPr lang="en-US" sz="2100" smtClean="0">
                <a:ea typeface="ＭＳ Ｐゴシック" pitchFamily="34" charset="-128"/>
              </a:rPr>
              <a:t>The </a:t>
            </a:r>
            <a:r>
              <a:rPr lang="en-US" sz="2100" b="1" smtClean="0">
                <a:solidFill>
                  <a:srgbClr val="000000"/>
                </a:solidFill>
                <a:ea typeface="ＭＳ Ｐゴシック" pitchFamily="34" charset="-128"/>
              </a:rPr>
              <a:t>BCG (</a:t>
            </a:r>
            <a:r>
              <a:rPr lang="en-US" sz="2100" smtClean="0">
                <a:solidFill>
                  <a:srgbClr val="000000"/>
                </a:solidFill>
                <a:ea typeface="ＭＳ Ｐゴシック" pitchFamily="34" charset="-128"/>
              </a:rPr>
              <a:t>bacille Calmette-Guerin) </a:t>
            </a:r>
            <a:r>
              <a:rPr lang="en-US" sz="2100" b="1" smtClean="0">
                <a:solidFill>
                  <a:srgbClr val="000000"/>
                </a:solidFill>
                <a:ea typeface="ＭＳ Ｐゴシック" pitchFamily="34" charset="-128"/>
              </a:rPr>
              <a:t>vaccine</a:t>
            </a:r>
            <a:r>
              <a:rPr lang="en-US" sz="2100" smtClean="0">
                <a:ea typeface="ＭＳ Ｐゴシック" pitchFamily="34" charset="-128"/>
              </a:rPr>
              <a:t>, used to protect against TB, is </a:t>
            </a:r>
            <a:r>
              <a:rPr lang="en-US" sz="2100" smtClean="0">
                <a:solidFill>
                  <a:srgbClr val="000000"/>
                </a:solidFill>
                <a:ea typeface="ＭＳ Ｐゴシック" pitchFamily="34" charset="-128"/>
              </a:rPr>
              <a:t>not recommended for infants with HIV</a:t>
            </a:r>
          </a:p>
          <a:p>
            <a:pPr lvl="2" eaLnBrk="1" hangingPunct="1">
              <a:lnSpc>
                <a:spcPct val="90000"/>
              </a:lnSpc>
              <a:spcAft>
                <a:spcPts val="600"/>
              </a:spcAft>
            </a:pPr>
            <a:r>
              <a:rPr lang="en-US" sz="1900" smtClean="0">
                <a:solidFill>
                  <a:srgbClr val="000000"/>
                </a:solidFill>
                <a:ea typeface="ＭＳ Ｐゴシック" pitchFamily="34" charset="-128"/>
              </a:rPr>
              <a:t>it can cause a potentially fatal inflammatory immune reaction</a:t>
            </a:r>
          </a:p>
          <a:p>
            <a:pPr eaLnBrk="1" hangingPunct="1">
              <a:lnSpc>
                <a:spcPct val="90000"/>
              </a:lnSpc>
              <a:buFont typeface="Arial" pitchFamily="34" charset="0"/>
              <a:buChar char="•"/>
            </a:pPr>
            <a:r>
              <a:rPr lang="en-US" sz="2100" smtClean="0">
                <a:ea typeface="ＭＳ Ｐゴシック" pitchFamily="34" charset="-128"/>
              </a:rPr>
              <a:t>Diagnostics</a:t>
            </a:r>
          </a:p>
          <a:p>
            <a:pPr lvl="1" eaLnBrk="1" hangingPunct="1">
              <a:lnSpc>
                <a:spcPct val="90000"/>
              </a:lnSpc>
              <a:spcAft>
                <a:spcPts val="600"/>
              </a:spcAft>
            </a:pPr>
            <a:r>
              <a:rPr lang="en-US" sz="2100" smtClean="0">
                <a:ea typeface="ＭＳ Ｐゴシック" pitchFamily="34" charset="-128"/>
              </a:rPr>
              <a:t>The most commonly used TB diagnostic tools </a:t>
            </a:r>
            <a:r>
              <a:rPr lang="en-US" sz="2100" u="sng" smtClean="0">
                <a:solidFill>
                  <a:srgbClr val="000000"/>
                </a:solidFill>
                <a:ea typeface="ＭＳ Ｐゴシック" pitchFamily="34" charset="-128"/>
              </a:rPr>
              <a:t>lack the sensitivity</a:t>
            </a:r>
            <a:r>
              <a:rPr lang="en-US" sz="2100" smtClean="0">
                <a:ea typeface="ＭＳ Ｐゴシック" pitchFamily="34" charset="-128"/>
              </a:rPr>
              <a:t> to detect smear-negative and extrapulmonary TB</a:t>
            </a:r>
          </a:p>
          <a:p>
            <a:pPr eaLnBrk="1" hangingPunct="1">
              <a:lnSpc>
                <a:spcPct val="90000"/>
              </a:lnSpc>
              <a:buFont typeface="Arial" pitchFamily="34" charset="0"/>
              <a:buChar char="•"/>
            </a:pPr>
            <a:r>
              <a:rPr lang="en-US" sz="2100" smtClean="0">
                <a:ea typeface="ＭＳ Ｐゴシック" pitchFamily="34" charset="-128"/>
              </a:rPr>
              <a:t>Treatment </a:t>
            </a:r>
          </a:p>
          <a:p>
            <a:pPr lvl="1" eaLnBrk="1" hangingPunct="1">
              <a:lnSpc>
                <a:spcPct val="90000"/>
              </a:lnSpc>
              <a:spcAft>
                <a:spcPts val="600"/>
              </a:spcAft>
            </a:pPr>
            <a:r>
              <a:rPr lang="en-US" sz="2100" u="sng" smtClean="0">
                <a:ea typeface="ＭＳ Ｐゴシック" pitchFamily="34" charset="-128"/>
              </a:rPr>
              <a:t>Pill burden of taking</a:t>
            </a:r>
            <a:r>
              <a:rPr lang="en-US" sz="2100" smtClean="0">
                <a:ea typeface="ＭＳ Ｐゴシック" pitchFamily="34" charset="-128"/>
              </a:rPr>
              <a:t> TB treatment and anti-retroviral treatment at the same time</a:t>
            </a:r>
          </a:p>
          <a:p>
            <a:pPr lvl="1" eaLnBrk="1" hangingPunct="1">
              <a:lnSpc>
                <a:spcPct val="90000"/>
              </a:lnSpc>
              <a:spcAft>
                <a:spcPts val="600"/>
              </a:spcAft>
            </a:pPr>
            <a:r>
              <a:rPr lang="en-US" sz="2100" u="sng" smtClean="0">
                <a:solidFill>
                  <a:srgbClr val="000000"/>
                </a:solidFill>
                <a:ea typeface="ＭＳ Ｐゴシック" pitchFamily="34" charset="-128"/>
              </a:rPr>
              <a:t>Coordination of timing</a:t>
            </a:r>
            <a:r>
              <a:rPr lang="en-US" sz="2100" smtClean="0">
                <a:solidFill>
                  <a:srgbClr val="000000"/>
                </a:solidFill>
                <a:ea typeface="ＭＳ Ｐゴシック" pitchFamily="34" charset="-128"/>
              </a:rPr>
              <a:t> </a:t>
            </a:r>
            <a:r>
              <a:rPr lang="en-US" sz="2100" smtClean="0">
                <a:ea typeface="ＭＳ Ｐゴシック" pitchFamily="34" charset="-128"/>
              </a:rPr>
              <a:t>of both treatments, due to immune reconstitution inflammatory syndrome (IRIS)</a:t>
            </a:r>
          </a:p>
          <a:p>
            <a:pPr lvl="1" eaLnBrk="1" hangingPunct="1">
              <a:lnSpc>
                <a:spcPct val="90000"/>
              </a:lnSpc>
              <a:spcAft>
                <a:spcPts val="600"/>
              </a:spcAft>
            </a:pPr>
            <a:r>
              <a:rPr lang="en-US" sz="2100" u="sng" smtClean="0">
                <a:ea typeface="ＭＳ Ｐゴシック" pitchFamily="34" charset="-128"/>
              </a:rPr>
              <a:t>Drug-drug interactions</a:t>
            </a:r>
            <a:r>
              <a:rPr lang="en-US" sz="2100" smtClean="0">
                <a:ea typeface="ＭＳ Ｐゴシック" pitchFamily="34" charset="-128"/>
              </a:rPr>
              <a:t> between HIV and TB medications, such as rifampicin and bedaquiline</a:t>
            </a:r>
          </a:p>
        </p:txBody>
      </p:sp>
      <p:sp>
        <p:nvSpPr>
          <p:cNvPr id="28675" name="TextBox 3"/>
          <p:cNvSpPr txBox="1">
            <a:spLocks noChangeArrowheads="1"/>
          </p:cNvSpPr>
          <p:nvPr/>
        </p:nvSpPr>
        <p:spPr bwMode="auto">
          <a:xfrm>
            <a:off x="7620000" y="6497638"/>
            <a:ext cx="1524000" cy="322262"/>
          </a:xfrm>
          <a:prstGeom prst="rect">
            <a:avLst/>
          </a:prstGeom>
          <a:noFill/>
          <a:ln w="9525">
            <a:noFill/>
            <a:miter lim="800000"/>
            <a:headEnd/>
            <a:tailEnd/>
          </a:ln>
        </p:spPr>
        <p:txBody>
          <a:bodyPr>
            <a:spAutoFit/>
          </a:bodyPr>
          <a:lstStyle/>
          <a:p>
            <a:pPr eaLnBrk="1" hangingPunct="1"/>
            <a:r>
              <a:rPr lang="en-US" sz="1500" b="1">
                <a:solidFill>
                  <a:schemeClr val="tx2"/>
                </a:solidFill>
                <a:latin typeface="Arial Black" pitchFamily="34" charset="0"/>
              </a:rPr>
              <a:t>Challenges</a:t>
            </a:r>
          </a:p>
        </p:txBody>
      </p:sp>
      <p:sp>
        <p:nvSpPr>
          <p:cNvPr id="28676" name="TextBox 1"/>
          <p:cNvSpPr txBox="1">
            <a:spLocks noChangeArrowheads="1"/>
          </p:cNvSpPr>
          <p:nvPr/>
        </p:nvSpPr>
        <p:spPr bwMode="auto">
          <a:xfrm>
            <a:off x="0" y="6581775"/>
            <a:ext cx="7153275" cy="276225"/>
          </a:xfrm>
          <a:prstGeom prst="rect">
            <a:avLst/>
          </a:prstGeom>
          <a:noFill/>
          <a:ln w="9525">
            <a:noFill/>
            <a:miter lim="800000"/>
            <a:headEnd/>
            <a:tailEnd/>
          </a:ln>
        </p:spPr>
        <p:txBody>
          <a:bodyPr wrap="none">
            <a:spAutoFit/>
          </a:bodyPr>
          <a:lstStyle/>
          <a:p>
            <a:pPr eaLnBrk="1" hangingPunct="1"/>
            <a:r>
              <a:rPr lang="en-US" sz="1200"/>
              <a:t>*see other modules for more information on preventing, diagnosing, and treating TB in people with HIV </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1-TBBasics_slides_2016">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Mod1-TBBasics_slides_2016.thmx</Template>
  <TotalTime>32301</TotalTime>
  <Words>1387</Words>
  <Application>Microsoft Macintosh PowerPoint</Application>
  <PresentationFormat>On-screen Show (4:3)</PresentationFormat>
  <Paragraphs>136</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Mod1-TBBasics_slides_2016</vt:lpstr>
      <vt:lpstr>TB AND HIV</vt:lpstr>
      <vt:lpstr>overview</vt:lpstr>
      <vt:lpstr>PowerPoint Presentation</vt:lpstr>
      <vt:lpstr>TB/HIV</vt:lpstr>
      <vt:lpstr>TB AND HIV COMPARISON</vt:lpstr>
      <vt:lpstr>TB/HIV Statistics</vt:lpstr>
      <vt:lpstr>TB/HIV Global Burden of Disease</vt:lpstr>
      <vt:lpstr>Challenges in tb/hiv coinfection</vt:lpstr>
      <vt:lpstr>challenges in preventing, diagnosing, and treating TB/HIV</vt:lpstr>
      <vt:lpstr>Integrating TB/HIV response to improve care</vt:lpstr>
      <vt:lpstr>PowerPoint Presentation</vt:lpstr>
      <vt:lpstr>What are the Three I’s?</vt:lpstr>
      <vt:lpstr>What is the “fourth I”? </vt:lpstr>
      <vt:lpstr>INTEGRATIVE TOOLS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TB/HIV  Why It is important</dc:title>
  <dc:creator>TBHIV2</dc:creator>
  <cp:lastModifiedBy>Lindsay  McKenna</cp:lastModifiedBy>
  <cp:revision>332</cp:revision>
  <cp:lastPrinted>2017-05-04T23:00:48Z</cp:lastPrinted>
  <dcterms:created xsi:type="dcterms:W3CDTF">2008-09-01T09:27:08Z</dcterms:created>
  <dcterms:modified xsi:type="dcterms:W3CDTF">2019-08-13T13:29:38Z</dcterms:modified>
</cp:coreProperties>
</file>