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44" r:id="rId1"/>
  </p:sldMasterIdLst>
  <p:notesMasterIdLst>
    <p:notesMasterId r:id="rId27"/>
  </p:notesMasterIdLst>
  <p:handoutMasterIdLst>
    <p:handoutMasterId r:id="rId28"/>
  </p:handoutMasterIdLst>
  <p:sldIdLst>
    <p:sldId id="292" r:id="rId2"/>
    <p:sldId id="295" r:id="rId3"/>
    <p:sldId id="257" r:id="rId4"/>
    <p:sldId id="339" r:id="rId5"/>
    <p:sldId id="325" r:id="rId6"/>
    <p:sldId id="305" r:id="rId7"/>
    <p:sldId id="269" r:id="rId8"/>
    <p:sldId id="327" r:id="rId9"/>
    <p:sldId id="330" r:id="rId10"/>
    <p:sldId id="301" r:id="rId11"/>
    <p:sldId id="326" r:id="rId12"/>
    <p:sldId id="302" r:id="rId13"/>
    <p:sldId id="340" r:id="rId14"/>
    <p:sldId id="307" r:id="rId15"/>
    <p:sldId id="311" r:id="rId16"/>
    <p:sldId id="312" r:id="rId17"/>
    <p:sldId id="346" r:id="rId18"/>
    <p:sldId id="347" r:id="rId19"/>
    <p:sldId id="348" r:id="rId20"/>
    <p:sldId id="349" r:id="rId21"/>
    <p:sldId id="350" r:id="rId22"/>
    <p:sldId id="351" r:id="rId23"/>
    <p:sldId id="354" r:id="rId24"/>
    <p:sldId id="352" r:id="rId25"/>
    <p:sldId id="353" r:id="rId26"/>
  </p:sldIdLst>
  <p:sldSz cx="9144000" cy="6858000" type="screen4x3"/>
  <p:notesSz cx="6858000" cy="9144000"/>
  <p:defaultTextStyle>
    <a:defPPr>
      <a:defRPr lang="en-US"/>
    </a:defPPr>
    <a:lvl1pPr algn="l" rtl="0" fontAlgn="base">
      <a:spcBef>
        <a:spcPct val="20000"/>
      </a:spcBef>
      <a:spcAft>
        <a:spcPct val="0"/>
      </a:spcAft>
      <a:defRPr sz="1200" kern="1200">
        <a:solidFill>
          <a:schemeClr val="tx1"/>
        </a:solidFill>
        <a:latin typeface="Arial" charset="0"/>
        <a:ea typeface="ＭＳ Ｐゴシック" charset="0"/>
        <a:cs typeface="ＭＳ Ｐゴシック" charset="0"/>
      </a:defRPr>
    </a:lvl1pPr>
    <a:lvl2pPr marL="457200" algn="l" rtl="0" fontAlgn="base">
      <a:spcBef>
        <a:spcPct val="20000"/>
      </a:spcBef>
      <a:spcAft>
        <a:spcPct val="0"/>
      </a:spcAft>
      <a:defRPr sz="1200" kern="1200">
        <a:solidFill>
          <a:schemeClr val="tx1"/>
        </a:solidFill>
        <a:latin typeface="Arial" charset="0"/>
        <a:ea typeface="ＭＳ Ｐゴシック" charset="0"/>
        <a:cs typeface="ＭＳ Ｐゴシック" charset="0"/>
      </a:defRPr>
    </a:lvl2pPr>
    <a:lvl3pPr marL="914400" algn="l" rtl="0" fontAlgn="base">
      <a:spcBef>
        <a:spcPct val="20000"/>
      </a:spcBef>
      <a:spcAft>
        <a:spcPct val="0"/>
      </a:spcAft>
      <a:defRPr sz="1200" kern="1200">
        <a:solidFill>
          <a:schemeClr val="tx1"/>
        </a:solidFill>
        <a:latin typeface="Arial" charset="0"/>
        <a:ea typeface="ＭＳ Ｐゴシック" charset="0"/>
        <a:cs typeface="ＭＳ Ｐゴシック" charset="0"/>
      </a:defRPr>
    </a:lvl3pPr>
    <a:lvl4pPr marL="1371600" algn="l" rtl="0" fontAlgn="base">
      <a:spcBef>
        <a:spcPct val="20000"/>
      </a:spcBef>
      <a:spcAft>
        <a:spcPct val="0"/>
      </a:spcAft>
      <a:defRPr sz="1200" kern="1200">
        <a:solidFill>
          <a:schemeClr val="tx1"/>
        </a:solidFill>
        <a:latin typeface="Arial" charset="0"/>
        <a:ea typeface="ＭＳ Ｐゴシック" charset="0"/>
        <a:cs typeface="ＭＳ Ｐゴシック" charset="0"/>
      </a:defRPr>
    </a:lvl4pPr>
    <a:lvl5pPr marL="1828800" algn="l" rtl="0" fontAlgn="base">
      <a:spcBef>
        <a:spcPct val="20000"/>
      </a:spcBef>
      <a:spcAft>
        <a:spcPct val="0"/>
      </a:spcAft>
      <a:defRPr sz="12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2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2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2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2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am Almeida" initials="" lastIdx="1" clrIdx="0"/>
  <p:cmAuthor id="1" name="Erica Lessem"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0E00"/>
    <a:srgbClr val="F7B50C"/>
    <a:srgbClr val="FF7E5F"/>
    <a:srgbClr val="FFA15F"/>
    <a:srgbClr val="330099"/>
    <a:srgbClr val="1F429B"/>
    <a:srgbClr val="E0E0E0"/>
    <a:srgbClr val="2AAE5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24" autoAdjust="0"/>
    <p:restoredTop sz="91143" autoAdjust="0"/>
  </p:normalViewPr>
  <p:slideViewPr>
    <p:cSldViewPr>
      <p:cViewPr>
        <p:scale>
          <a:sx n="81" d="100"/>
          <a:sy n="81" d="100"/>
        </p:scale>
        <p:origin x="-488" y="720"/>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368" y="6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i="1"/>
            </a:lvl1pPr>
          </a:lstStyle>
          <a:p>
            <a:pPr>
              <a:defRPr/>
            </a:pPr>
            <a:endParaRPr lang="en-US"/>
          </a:p>
        </p:txBody>
      </p:sp>
      <p:sp>
        <p:nvSpPr>
          <p:cNvPr id="1024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r">
              <a:defRPr i="1"/>
            </a:lvl1pPr>
          </a:lstStyle>
          <a:p>
            <a:pPr>
              <a:defRPr/>
            </a:pPr>
            <a:endParaRPr lang="en-US"/>
          </a:p>
        </p:txBody>
      </p:sp>
      <p:sp>
        <p:nvSpPr>
          <p:cNvPr id="1024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i="1"/>
            </a:lvl1pPr>
          </a:lstStyle>
          <a:p>
            <a:pPr>
              <a:defRPr/>
            </a:pPr>
            <a:endParaRPr lang="en-US"/>
          </a:p>
        </p:txBody>
      </p:sp>
      <p:sp>
        <p:nvSpPr>
          <p:cNvPr id="102405" name="Rectangle 5"/>
          <p:cNvSpPr>
            <a:spLocks noGrp="1" noChangeArrowheads="1"/>
          </p:cNvSpPr>
          <p:nvPr>
            <p:ph type="sldNum" sz="quarter" idx="3"/>
          </p:nvPr>
        </p:nvSpPr>
        <p:spPr bwMode="auto">
          <a:xfrm>
            <a:off x="3886200" y="8869363"/>
            <a:ext cx="2971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i="1"/>
            </a:lvl1pPr>
          </a:lstStyle>
          <a:p>
            <a:pPr>
              <a:defRPr/>
            </a:pPr>
            <a:fld id="{FDF98098-224A-5543-9CE9-89FEC4F366C3}" type="slidenum">
              <a:rPr lang="en-US"/>
              <a:pPr>
                <a:defRPr/>
              </a:pPr>
              <a:t>‹#›</a:t>
            </a:fld>
            <a:endParaRPr lang="en-US"/>
          </a:p>
        </p:txBody>
      </p:sp>
    </p:spTree>
    <p:extLst>
      <p:ext uri="{BB962C8B-B14F-4D97-AF65-F5344CB8AC3E}">
        <p14:creationId xmlns:p14="http://schemas.microsoft.com/office/powerpoint/2010/main" val="286486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i="1"/>
            </a:lvl1pPr>
          </a:lstStyle>
          <a:p>
            <a:pPr>
              <a:defRPr/>
            </a:pPr>
            <a:endParaRPr lang="en-US"/>
          </a:p>
        </p:txBody>
      </p:sp>
      <p:sp>
        <p:nvSpPr>
          <p:cNvPr id="481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r">
              <a:defRPr i="1"/>
            </a:lvl1pPr>
          </a:lstStyle>
          <a:p>
            <a:pPr>
              <a:defRPr/>
            </a:pPr>
            <a:endParaRPr lang="en-US"/>
          </a:p>
        </p:txBody>
      </p:sp>
      <p:sp>
        <p:nvSpPr>
          <p:cNvPr id="5124" name="Rectangle 4"/>
          <p:cNvSpPr>
            <a:spLocks noGrp="1" noRot="1" noChangeAspect="1" noChangeArrowheads="1" noTextEdit="1"/>
          </p:cNvSpPr>
          <p:nvPr>
            <p:ph type="sldImg" idx="2"/>
          </p:nvPr>
        </p:nvSpPr>
        <p:spPr bwMode="auto">
          <a:xfrm>
            <a:off x="304800" y="304800"/>
            <a:ext cx="2819400" cy="21336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48133" name="Rectangle 5"/>
          <p:cNvSpPr>
            <a:spLocks noGrp="1" noChangeArrowheads="1"/>
          </p:cNvSpPr>
          <p:nvPr>
            <p:ph type="body" sz="quarter" idx="3"/>
          </p:nvPr>
        </p:nvSpPr>
        <p:spPr bwMode="auto">
          <a:xfrm>
            <a:off x="381000" y="2971800"/>
            <a:ext cx="6019800" cy="1227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8134" name="Rectangle 6"/>
          <p:cNvSpPr>
            <a:spLocks noGrp="1" noChangeArrowheads="1"/>
          </p:cNvSpPr>
          <p:nvPr>
            <p:ph type="ftr" sz="quarter" idx="4"/>
          </p:nvPr>
        </p:nvSpPr>
        <p:spPr bwMode="auto">
          <a:xfrm>
            <a:off x="0" y="8869363"/>
            <a:ext cx="2971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i="1"/>
            </a:lvl1pPr>
          </a:lstStyle>
          <a:p>
            <a:pPr>
              <a:defRPr/>
            </a:pPr>
            <a:endParaRPr lang="en-US"/>
          </a:p>
        </p:txBody>
      </p:sp>
      <p:sp>
        <p:nvSpPr>
          <p:cNvPr id="48135" name="Rectangle 7"/>
          <p:cNvSpPr>
            <a:spLocks noGrp="1" noChangeArrowheads="1"/>
          </p:cNvSpPr>
          <p:nvPr>
            <p:ph type="sldNum" sz="quarter" idx="5"/>
          </p:nvPr>
        </p:nvSpPr>
        <p:spPr bwMode="auto">
          <a:xfrm>
            <a:off x="3886200" y="8869363"/>
            <a:ext cx="2971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a:latin typeface="American Typewriter" charset="0"/>
              </a:defRPr>
            </a:lvl1pPr>
          </a:lstStyle>
          <a:p>
            <a:pPr>
              <a:defRPr/>
            </a:pPr>
            <a:fld id="{A299A696-E667-744D-B77A-1A5B62165CC0}" type="slidenum">
              <a:rPr lang="en-US"/>
              <a:pPr>
                <a:defRPr/>
              </a:pPr>
              <a:t>‹#›</a:t>
            </a:fld>
            <a:endParaRPr lang="en-US" i="1">
              <a:latin typeface="Arial" charset="0"/>
            </a:endParaRPr>
          </a:p>
        </p:txBody>
      </p:sp>
    </p:spTree>
    <p:extLst>
      <p:ext uri="{BB962C8B-B14F-4D97-AF65-F5344CB8AC3E}">
        <p14:creationId xmlns:p14="http://schemas.microsoft.com/office/powerpoint/2010/main" val="324022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1"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7665B75F-44B8-B140-8E02-2F44610FD309}" type="slidenum">
              <a:rPr lang="en-US">
                <a:latin typeface="American Typewriter" charset="0"/>
              </a:rPr>
              <a:pPr eaLnBrk="1" hangingPunct="1"/>
              <a:t>1</a:t>
            </a:fld>
            <a:endParaRPr lang="en-US">
              <a:latin typeface="American Typewriter" charset="0"/>
            </a:endParaRPr>
          </a:p>
        </p:txBody>
      </p:sp>
      <p:sp>
        <p:nvSpPr>
          <p:cNvPr id="7170" name="Rectangle 2"/>
          <p:cNvSpPr>
            <a:spLocks noGrp="1" noRot="1" noChangeAspect="1" noChangeArrowheads="1" noTextEdit="1"/>
          </p:cNvSpPr>
          <p:nvPr>
            <p:ph type="sldImg"/>
          </p:nvPr>
        </p:nvSpPr>
        <p:spPr>
          <a:xfrm>
            <a:off x="292100" y="381000"/>
            <a:ext cx="2844800" cy="2133600"/>
          </a:xfrm>
          <a:ln/>
        </p:spPr>
      </p:sp>
      <p:sp>
        <p:nvSpPr>
          <p:cNvPr id="7171" name="Rectangle 3"/>
          <p:cNvSpPr>
            <a:spLocks noGrp="1" noChangeArrowheads="1"/>
          </p:cNvSpPr>
          <p:nvPr>
            <p:ph type="body" idx="1"/>
          </p:nvPr>
        </p:nvSpPr>
        <p:spPr>
          <a:xfrm flipH="1">
            <a:off x="-2147483648" y="2147483647"/>
            <a:ext cx="2147483647" cy="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solidFill>
                <a:schemeClr val="bg1"/>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1673019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CFF82851-DC28-D943-98E6-3D69DAD78A56}" type="slidenum">
              <a:rPr lang="en-US" i="1"/>
              <a:pPr eaLnBrk="1" hangingPunct="1"/>
              <a:t>10</a:t>
            </a:fld>
            <a:endParaRPr lang="en-US" i="1"/>
          </a:p>
        </p:txBody>
      </p:sp>
      <p:sp>
        <p:nvSpPr>
          <p:cNvPr id="33794" name="Rectangle 2"/>
          <p:cNvSpPr>
            <a:spLocks noGrp="1" noRot="1" noChangeAspect="1" noChangeArrowheads="1"/>
          </p:cNvSpPr>
          <p:nvPr>
            <p:ph type="sldImg"/>
          </p:nvPr>
        </p:nvSpPr>
        <p:spPr>
          <a:xfrm>
            <a:off x="292100" y="304800"/>
            <a:ext cx="2844800" cy="2133600"/>
          </a:xfrm>
          <a:solidFill>
            <a:srgbClr val="FFFFFF"/>
          </a:solidFill>
          <a:ln/>
        </p:spPr>
      </p:sp>
      <p:sp>
        <p:nvSpPr>
          <p:cNvPr id="33795" name="Rectangle 3"/>
          <p:cNvSpPr>
            <a:spLocks noGrp="1" noChangeArrowheads="1"/>
          </p:cNvSpPr>
          <p:nvPr>
            <p:ph type="body" idx="1"/>
          </p:nvPr>
        </p:nvSpPr>
        <p:spPr>
          <a:xfrm>
            <a:off x="685800" y="3117850"/>
            <a:ext cx="5486400" cy="2641600"/>
          </a:xfrm>
          <a:solidFill>
            <a:srgbClr val="FFFFFF"/>
          </a:solidFill>
          <a:ln>
            <a:solidFill>
              <a:srgbClr val="000000"/>
            </a:solidFill>
          </a:ln>
        </p:spPr>
        <p:txBody>
          <a:bodyPr/>
          <a:lstStyle/>
          <a:p>
            <a:pPr>
              <a:buFont typeface="Times" charset="0"/>
              <a:buChar char="•"/>
            </a:pPr>
            <a:r>
              <a:rPr lang="en-US" dirty="0">
                <a:latin typeface="Arial" charset="0"/>
                <a:ea typeface="ＭＳ Ｐゴシック" charset="0"/>
                <a:cs typeface="ＭＳ Ｐゴシック" charset="0"/>
              </a:rPr>
              <a:t>When TB gets into a person</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s body, the immune system will try and get rid of it.</a:t>
            </a:r>
          </a:p>
          <a:p>
            <a:pPr>
              <a:buFont typeface="Times" charset="0"/>
              <a:buChar char="•"/>
            </a:pPr>
            <a:r>
              <a:rPr lang="en-US" dirty="0">
                <a:latin typeface="Arial" charset="0"/>
                <a:ea typeface="ＭＳ Ｐゴシック" charset="0"/>
                <a:cs typeface="ＭＳ Ｐゴシック" charset="0"/>
              </a:rPr>
              <a:t>To do this, the immune system sends out an army of immune cells. The first wave of cells will include cells known as dendritic cells and macrophages. These cells are also known as antigen-presenting cells, and guard against foreign invaders entering the body. </a:t>
            </a:r>
          </a:p>
          <a:p>
            <a:pPr>
              <a:buFont typeface="Times" charset="0"/>
              <a:buChar char="•"/>
            </a:pPr>
            <a:r>
              <a:rPr lang="en-US" dirty="0">
                <a:latin typeface="Arial" charset="0"/>
                <a:ea typeface="ＭＳ Ｐゴシック" charset="0"/>
                <a:cs typeface="ＭＳ Ｐゴシック" charset="0"/>
              </a:rPr>
              <a:t>Antigen-presenting cells can be thought of as the </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advance scouts</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 of the immune system. They patrol areas of the body where invading microbes are found, looking for anything that is not supposed to be there. Dendritic cells use long tentacles, called dendrites, to grab TB bacilli while macrophages engulf TB.</a:t>
            </a:r>
          </a:p>
          <a:p>
            <a:pPr>
              <a:buFont typeface="Times" charset="0"/>
              <a:buChar char="•"/>
            </a:pPr>
            <a:r>
              <a:rPr lang="en-US" dirty="0">
                <a:latin typeface="Arial" charset="0"/>
                <a:ea typeface="ＭＳ Ｐゴシック" charset="0"/>
                <a:cs typeface="ＭＳ Ｐゴシック" charset="0"/>
              </a:rPr>
              <a:t>Macrophages are large cells that eat microbes. </a:t>
            </a:r>
            <a:r>
              <a:rPr lang="en-US" i="1" dirty="0">
                <a:latin typeface="Arial" charset="0"/>
                <a:ea typeface="ＭＳ Ｐゴシック" charset="0"/>
                <a:cs typeface="ＭＳ Ｐゴシック" charset="0"/>
              </a:rPr>
              <a:t>Macro</a:t>
            </a:r>
            <a:r>
              <a:rPr lang="en-US" dirty="0">
                <a:latin typeface="Arial" charset="0"/>
                <a:ea typeface="ＭＳ Ｐゴシック" charset="0"/>
                <a:cs typeface="ＭＳ Ｐゴシック" charset="0"/>
              </a:rPr>
              <a:t> means </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large</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 and </a:t>
            </a:r>
            <a:r>
              <a:rPr lang="en-US" altLang="ja-JP" i="1" dirty="0">
                <a:latin typeface="Arial" charset="0"/>
                <a:ea typeface="ＭＳ Ｐゴシック" charset="0"/>
                <a:cs typeface="ＭＳ Ｐゴシック" charset="0"/>
              </a:rPr>
              <a:t>phage</a:t>
            </a:r>
            <a:r>
              <a:rPr lang="en-US" altLang="ja-JP" dirty="0">
                <a:latin typeface="Arial" charset="0"/>
                <a:ea typeface="ＭＳ Ｐゴシック" charset="0"/>
                <a:cs typeface="ＭＳ Ｐゴシック" charset="0"/>
              </a:rPr>
              <a:t> means </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eat.</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 </a:t>
            </a:r>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43247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xfrm>
            <a:off x="300038" y="303213"/>
            <a:ext cx="2830512" cy="2122487"/>
          </a:xfrm>
          <a:ln/>
        </p:spPr>
      </p:sp>
      <p:sp>
        <p:nvSpPr>
          <p:cNvPr id="31746" name="Rectangle 3"/>
          <p:cNvSpPr>
            <a:spLocks noGrp="1" noChangeArrowheads="1"/>
          </p:cNvSpPr>
          <p:nvPr>
            <p:ph type="body" idx="1"/>
          </p:nvPr>
        </p:nvSpPr>
        <p:spPr>
          <a:xfrm>
            <a:off x="381000" y="3048000"/>
            <a:ext cx="6019800" cy="544353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9556" tIns="44778" rIns="89556" bIns="44778"/>
          <a:lstStyle/>
          <a:p>
            <a:pPr>
              <a:lnSpc>
                <a:spcPct val="110000"/>
              </a:lnSpc>
              <a:buFont typeface="Times" charset="0"/>
              <a:buChar char="•"/>
            </a:pPr>
            <a:r>
              <a:rPr lang="en-US">
                <a:latin typeface="Arial" charset="0"/>
                <a:ea typeface="ＭＳ Ｐゴシック" charset="0"/>
                <a:cs typeface="ＭＳ Ｐゴシック" charset="0"/>
              </a:rPr>
              <a:t>Dendritic cells </a:t>
            </a:r>
            <a:r>
              <a:rPr lang="en-US">
                <a:solidFill>
                  <a:srgbClr val="000000"/>
                </a:solidFill>
                <a:latin typeface="Arial" charset="0"/>
                <a:ea typeface="ＭＳ Ｐゴシック" charset="0"/>
                <a:cs typeface="ＭＳ Ｐゴシック" charset="0"/>
              </a:rPr>
              <a:t>are a type of antigen-presenting cell, and have long, stringlike projections from their cell bodies called dendrites. These dendrites act like the strings on a mop, grabbing a hold of invading organisms to transport them to the CD4 T cell.</a:t>
            </a:r>
          </a:p>
          <a:p>
            <a:pPr>
              <a:lnSpc>
                <a:spcPct val="110000"/>
              </a:lnSpc>
              <a:buFont typeface="Times" charset="0"/>
              <a:buChar char="•"/>
            </a:pPr>
            <a:r>
              <a:rPr lang="en-US">
                <a:latin typeface="Arial" charset="0"/>
                <a:ea typeface="ＭＳ Ｐゴシック" charset="0"/>
                <a:cs typeface="ＭＳ Ｐゴシック" charset="0"/>
              </a:rPr>
              <a:t>Macrophages </a:t>
            </a:r>
            <a:r>
              <a:rPr lang="en-US">
                <a:solidFill>
                  <a:srgbClr val="000000"/>
                </a:solidFill>
                <a:latin typeface="Arial" charset="0"/>
                <a:ea typeface="ＭＳ Ｐゴシック" charset="0"/>
                <a:cs typeface="ＭＳ Ｐゴシック" charset="0"/>
              </a:rPr>
              <a:t>are a type of antigen-presenting cell, they are large  (macro) cells that engulf (phage meaning </a:t>
            </a:r>
            <a:r>
              <a:rPr lang="ja-JP" altLang="en-US">
                <a:solidFill>
                  <a:srgbClr val="000000"/>
                </a:solidFill>
                <a:latin typeface="Arial" charset="0"/>
                <a:ea typeface="ＭＳ Ｐゴシック" charset="0"/>
                <a:cs typeface="ＭＳ Ｐゴシック" charset="0"/>
              </a:rPr>
              <a:t>“</a:t>
            </a:r>
            <a:r>
              <a:rPr lang="en-US" altLang="ja-JP">
                <a:solidFill>
                  <a:srgbClr val="000000"/>
                </a:solidFill>
                <a:latin typeface="Arial" charset="0"/>
                <a:ea typeface="ＭＳ Ｐゴシック" charset="0"/>
                <a:cs typeface="ＭＳ Ｐゴシック" charset="0"/>
              </a:rPr>
              <a:t>to eat</a:t>
            </a:r>
            <a:r>
              <a:rPr lang="ja-JP" altLang="en-US">
                <a:solidFill>
                  <a:srgbClr val="000000"/>
                </a:solidFill>
                <a:latin typeface="Arial" charset="0"/>
                <a:ea typeface="ＭＳ Ｐゴシック" charset="0"/>
                <a:cs typeface="ＭＳ Ｐゴシック" charset="0"/>
              </a:rPr>
              <a:t>”</a:t>
            </a:r>
            <a:r>
              <a:rPr lang="en-US" altLang="ja-JP">
                <a:solidFill>
                  <a:srgbClr val="000000"/>
                </a:solidFill>
                <a:latin typeface="Arial" charset="0"/>
                <a:ea typeface="ＭＳ Ｐゴシック" charset="0"/>
                <a:cs typeface="ＭＳ Ｐゴシック" charset="0"/>
              </a:rPr>
              <a:t>) invading organisms and bring them to the coordinating cell of the immune system, the CD4 T cell.</a:t>
            </a:r>
            <a:r>
              <a:rPr lang="en-US" altLang="ja-JP" baseline="30000">
                <a:solidFill>
                  <a:srgbClr val="000000"/>
                </a:solidFill>
                <a:latin typeface="Arial" charset="0"/>
                <a:ea typeface="ＭＳ Ｐゴシック" charset="0"/>
                <a:cs typeface="ＭＳ Ｐゴシック" charset="0"/>
              </a:rPr>
              <a:t> </a:t>
            </a:r>
          </a:p>
          <a:p>
            <a:pPr lvl="1">
              <a:lnSpc>
                <a:spcPct val="110000"/>
              </a:lnSpc>
              <a:buFont typeface="Times" charset="0"/>
              <a:buChar char="•"/>
            </a:pPr>
            <a:endParaRPr lang="en-US">
              <a:latin typeface="Arial" charset="0"/>
              <a:ea typeface="ＭＳ Ｐゴシック" charset="0"/>
            </a:endParaRPr>
          </a:p>
        </p:txBody>
      </p:sp>
    </p:spTree>
    <p:extLst>
      <p:ext uri="{BB962C8B-B14F-4D97-AF65-F5344CB8AC3E}">
        <p14:creationId xmlns:p14="http://schemas.microsoft.com/office/powerpoint/2010/main" val="1014167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E5F6C96A-E85E-5442-BB49-1D7C62222C46}" type="slidenum">
              <a:rPr lang="en-US" i="1"/>
              <a:pPr eaLnBrk="1" hangingPunct="1"/>
              <a:t>12</a:t>
            </a:fld>
            <a:endParaRPr lang="en-US" i="1"/>
          </a:p>
        </p:txBody>
      </p:sp>
      <p:sp>
        <p:nvSpPr>
          <p:cNvPr id="35842" name="Rectangle 2"/>
          <p:cNvSpPr>
            <a:spLocks noGrp="1" noRot="1" noChangeAspect="1" noChangeArrowheads="1"/>
          </p:cNvSpPr>
          <p:nvPr>
            <p:ph type="sldImg"/>
          </p:nvPr>
        </p:nvSpPr>
        <p:spPr>
          <a:xfrm>
            <a:off x="292100" y="304800"/>
            <a:ext cx="2844800" cy="2133600"/>
          </a:xfrm>
          <a:solidFill>
            <a:srgbClr val="FFFFFF"/>
          </a:solidFill>
          <a:ln/>
        </p:spPr>
      </p:sp>
      <p:sp>
        <p:nvSpPr>
          <p:cNvPr id="35843" name="Rectangle 3"/>
          <p:cNvSpPr>
            <a:spLocks noGrp="1" noChangeArrowheads="1"/>
          </p:cNvSpPr>
          <p:nvPr>
            <p:ph type="body" idx="1"/>
          </p:nvPr>
        </p:nvSpPr>
        <p:spPr>
          <a:xfrm>
            <a:off x="685800" y="3117850"/>
            <a:ext cx="5486400" cy="942975"/>
          </a:xfrm>
          <a:solidFill>
            <a:srgbClr val="FFFFFF"/>
          </a:solidFill>
          <a:ln>
            <a:solidFill>
              <a:srgbClr val="000000"/>
            </a:solidFill>
          </a:ln>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534205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xfrm>
            <a:off x="292100" y="304800"/>
            <a:ext cx="2844800" cy="2133600"/>
          </a:xfrm>
          <a:ln/>
        </p:spPr>
      </p:sp>
      <p:sp>
        <p:nvSpPr>
          <p:cNvPr id="29698" name="Rectangle 3"/>
          <p:cNvSpPr>
            <a:spLocks noGrp="1" noChangeArrowheads="1"/>
          </p:cNvSpPr>
          <p:nvPr>
            <p:ph type="body" idx="1"/>
          </p:nvPr>
        </p:nvSpPr>
        <p:spPr>
          <a:xfrm>
            <a:off x="381000" y="2971800"/>
            <a:ext cx="6019800" cy="68103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Times" charset="0"/>
              <a:buChar char="•"/>
            </a:pPr>
            <a:endParaRPr lang="en-US" sz="1000">
              <a:latin typeface="Arial" charset="0"/>
              <a:ea typeface="ＭＳ Ｐゴシック" charset="0"/>
              <a:cs typeface="ＭＳ Ｐゴシック" charset="0"/>
            </a:endParaRPr>
          </a:p>
          <a:p>
            <a:endParaRPr lang="en-US" sz="1000">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1914160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C796BA97-A4EC-4448-BE81-DC867F6EE220}" type="slidenum">
              <a:rPr lang="en-US" i="1"/>
              <a:pPr eaLnBrk="1" hangingPunct="1"/>
              <a:t>14</a:t>
            </a:fld>
            <a:endParaRPr lang="en-US" i="1"/>
          </a:p>
        </p:txBody>
      </p:sp>
      <p:sp>
        <p:nvSpPr>
          <p:cNvPr id="44034" name="Rectangle 2"/>
          <p:cNvSpPr>
            <a:spLocks noGrp="1" noRot="1" noChangeAspect="1" noChangeArrowheads="1"/>
          </p:cNvSpPr>
          <p:nvPr>
            <p:ph type="sldImg"/>
          </p:nvPr>
        </p:nvSpPr>
        <p:spPr>
          <a:xfrm>
            <a:off x="292100" y="304800"/>
            <a:ext cx="2844800" cy="2133600"/>
          </a:xfrm>
          <a:solidFill>
            <a:srgbClr val="FFFFFF"/>
          </a:solidFill>
          <a:ln/>
        </p:spPr>
      </p:sp>
      <p:sp>
        <p:nvSpPr>
          <p:cNvPr id="44035" name="Rectangle 3"/>
          <p:cNvSpPr>
            <a:spLocks noGrp="1" noChangeArrowheads="1"/>
          </p:cNvSpPr>
          <p:nvPr>
            <p:ph type="body" idx="1"/>
          </p:nvPr>
        </p:nvSpPr>
        <p:spPr>
          <a:xfrm>
            <a:off x="685800" y="3117850"/>
            <a:ext cx="5486400" cy="704850"/>
          </a:xfrm>
          <a:solidFill>
            <a:srgbClr val="FFFFFF"/>
          </a:solidFill>
          <a:ln>
            <a:solidFill>
              <a:srgbClr val="000000"/>
            </a:solidFill>
          </a:ln>
        </p:spPr>
        <p:txBody>
          <a:bodyPr/>
          <a:lstStyle/>
          <a:p>
            <a:pPr>
              <a:buFont typeface="Times" charset="0"/>
              <a:buChar char="•"/>
            </a:pPr>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990356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CD4D9130-3425-894D-92BE-94B83D503EDA}" type="slidenum">
              <a:rPr lang="en-US" i="1"/>
              <a:pPr eaLnBrk="1" hangingPunct="1"/>
              <a:t>15</a:t>
            </a:fld>
            <a:endParaRPr lang="en-US" i="1"/>
          </a:p>
        </p:txBody>
      </p:sp>
      <p:sp>
        <p:nvSpPr>
          <p:cNvPr id="58370" name="Rectangle 2"/>
          <p:cNvSpPr>
            <a:spLocks noGrp="1" noRot="1" noChangeAspect="1" noChangeArrowheads="1"/>
          </p:cNvSpPr>
          <p:nvPr>
            <p:ph type="sldImg"/>
          </p:nvPr>
        </p:nvSpPr>
        <p:spPr>
          <a:xfrm>
            <a:off x="292100" y="304800"/>
            <a:ext cx="2844800" cy="2133600"/>
          </a:xfrm>
          <a:solidFill>
            <a:srgbClr val="FFFFFF"/>
          </a:solidFill>
          <a:ln/>
        </p:spPr>
      </p:sp>
      <p:sp>
        <p:nvSpPr>
          <p:cNvPr id="58371" name="Rectangle 3"/>
          <p:cNvSpPr>
            <a:spLocks noGrp="1" noChangeArrowheads="1"/>
          </p:cNvSpPr>
          <p:nvPr>
            <p:ph type="body" idx="1"/>
          </p:nvPr>
        </p:nvSpPr>
        <p:spPr>
          <a:xfrm>
            <a:off x="685800" y="3117850"/>
            <a:ext cx="5486400" cy="1435100"/>
          </a:xfrm>
          <a:solidFill>
            <a:srgbClr val="FFFFFF"/>
          </a:solidFill>
          <a:ln>
            <a:solidFill>
              <a:srgbClr val="000000"/>
            </a:solidFill>
          </a:ln>
        </p:spPr>
        <p:txBody>
          <a:bodyPr/>
          <a:lstStyle/>
          <a:p>
            <a:pPr>
              <a:buFont typeface="Times" charset="0"/>
              <a:buChar char="•"/>
            </a:pPr>
            <a:endParaRPr lang="en-US" dirty="0">
              <a:latin typeface="Arial" charset="0"/>
              <a:ea typeface="ＭＳ Ｐゴシック" charset="0"/>
              <a:cs typeface="ＭＳ Ｐゴシック" charset="0"/>
            </a:endParaRPr>
          </a:p>
          <a:p>
            <a:pPr>
              <a:buFont typeface="Times" charset="0"/>
              <a:buChar char="•"/>
            </a:pPr>
            <a:endParaRPr lang="en-US" b="1"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577060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E1F4002E-ADEF-1444-B3BA-8A8D565AA527}" type="slidenum">
              <a:rPr lang="en-US" i="1"/>
              <a:pPr eaLnBrk="1" hangingPunct="1"/>
              <a:t>16</a:t>
            </a:fld>
            <a:endParaRPr lang="en-US" i="1"/>
          </a:p>
        </p:txBody>
      </p:sp>
      <p:sp>
        <p:nvSpPr>
          <p:cNvPr id="60418" name="Rectangle 2"/>
          <p:cNvSpPr>
            <a:spLocks noGrp="1" noRot="1" noChangeAspect="1" noChangeArrowheads="1"/>
          </p:cNvSpPr>
          <p:nvPr>
            <p:ph type="sldImg"/>
          </p:nvPr>
        </p:nvSpPr>
        <p:spPr>
          <a:xfrm>
            <a:off x="292100" y="304800"/>
            <a:ext cx="2844800" cy="2133600"/>
          </a:xfrm>
          <a:solidFill>
            <a:srgbClr val="FFFFFF"/>
          </a:solidFill>
          <a:ln/>
        </p:spPr>
      </p:sp>
      <p:sp>
        <p:nvSpPr>
          <p:cNvPr id="60419" name="Rectangle 3"/>
          <p:cNvSpPr>
            <a:spLocks noGrp="1" noChangeArrowheads="1"/>
          </p:cNvSpPr>
          <p:nvPr>
            <p:ph type="body" idx="1"/>
          </p:nvPr>
        </p:nvSpPr>
        <p:spPr>
          <a:xfrm>
            <a:off x="536575" y="2949575"/>
            <a:ext cx="5629275" cy="254000"/>
          </a:xfrm>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sz="1000">
              <a:latin typeface="Arial" charset="0"/>
              <a:ea typeface="ＭＳ Ｐゴシック" charset="0"/>
              <a:cs typeface="ＭＳ Ｐゴシック" charset="0"/>
            </a:endParaRPr>
          </a:p>
        </p:txBody>
      </p:sp>
    </p:spTree>
    <p:extLst>
      <p:ext uri="{BB962C8B-B14F-4D97-AF65-F5344CB8AC3E}">
        <p14:creationId xmlns:p14="http://schemas.microsoft.com/office/powerpoint/2010/main" val="624194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p:cNvSpPr>
          <p:nvPr>
            <p:ph type="sldImg"/>
          </p:nvPr>
        </p:nvSpPr>
        <p:spPr bwMode="auto">
          <a:xfrm>
            <a:off x="292100" y="304800"/>
            <a:ext cx="2844800" cy="2133600"/>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30722" name="Rectangle 3"/>
          <p:cNvSpPr>
            <a:spLocks noGrp="1"/>
          </p:cNvSpPr>
          <p:nvPr>
            <p:ph type="body" idx="1"/>
          </p:nvPr>
        </p:nvSpPr>
        <p:spPr bwMode="auto">
          <a:xfrm>
            <a:off x="381000" y="2971800"/>
            <a:ext cx="6019800" cy="46166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atin typeface="Calibri" charset="0"/>
              </a:rPr>
              <a:t>Exercise: Ask participants to define MDR-TB and XDR-TB…what drugs does one have to be resistant to?</a:t>
            </a:r>
          </a:p>
        </p:txBody>
      </p:sp>
    </p:spTree>
    <p:extLst>
      <p:ext uri="{BB962C8B-B14F-4D97-AF65-F5344CB8AC3E}">
        <p14:creationId xmlns:p14="http://schemas.microsoft.com/office/powerpoint/2010/main" val="383228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xfrm>
            <a:off x="292100" y="304800"/>
            <a:ext cx="2844800" cy="2133600"/>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33794" name="Rectangle 3"/>
          <p:cNvSpPr>
            <a:spLocks noGrp="1"/>
          </p:cNvSpPr>
          <p:nvPr>
            <p:ph type="body" idx="1"/>
          </p:nvPr>
        </p:nvSpPr>
        <p:spPr bwMode="auto">
          <a:xfrm>
            <a:off x="381000" y="2971800"/>
            <a:ext cx="6019800" cy="186204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square" numCol="1" anchor="t" anchorCtr="0" compatLnSpc="1">
            <a:prstTxWarp prst="textNoShape">
              <a:avLst/>
            </a:prstTxWarp>
          </a:bodyPr>
          <a:lstStyle/>
          <a:p>
            <a:pPr>
              <a:buFontTx/>
              <a:buChar char="•"/>
            </a:pPr>
            <a:endParaRPr lang="en-US" sz="1000" dirty="0">
              <a:latin typeface="Calibri" charset="0"/>
            </a:endParaRPr>
          </a:p>
        </p:txBody>
      </p:sp>
    </p:spTree>
    <p:extLst>
      <p:ext uri="{BB962C8B-B14F-4D97-AF65-F5344CB8AC3E}">
        <p14:creationId xmlns:p14="http://schemas.microsoft.com/office/powerpoint/2010/main" val="949407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400">
                <a:solidFill>
                  <a:schemeClr val="tx1"/>
                </a:solidFill>
                <a:latin typeface="Arial" charset="0"/>
                <a:ea typeface="ＭＳ Ｐゴシック" charset="0"/>
                <a:cs typeface="ＭＳ Ｐゴシック" charset="0"/>
              </a:defRPr>
            </a:lvl1pPr>
            <a:lvl2pPr marL="729057" indent="-280406" eaLnBrk="0" hangingPunct="0">
              <a:defRPr sz="400">
                <a:solidFill>
                  <a:schemeClr val="tx1"/>
                </a:solidFill>
                <a:latin typeface="Arial" charset="0"/>
                <a:ea typeface="ＭＳ Ｐゴシック" charset="0"/>
              </a:defRPr>
            </a:lvl2pPr>
            <a:lvl3pPr marL="1121626" indent="-224325" eaLnBrk="0" hangingPunct="0">
              <a:defRPr sz="400">
                <a:solidFill>
                  <a:schemeClr val="tx1"/>
                </a:solidFill>
                <a:latin typeface="Arial" charset="0"/>
                <a:ea typeface="ＭＳ Ｐゴシック" charset="0"/>
              </a:defRPr>
            </a:lvl3pPr>
            <a:lvl4pPr marL="1570276" indent="-224325" eaLnBrk="0" hangingPunct="0">
              <a:defRPr sz="400">
                <a:solidFill>
                  <a:schemeClr val="tx1"/>
                </a:solidFill>
                <a:latin typeface="Arial" charset="0"/>
                <a:ea typeface="ＭＳ Ｐゴシック" charset="0"/>
              </a:defRPr>
            </a:lvl4pPr>
            <a:lvl5pPr marL="2018927" indent="-224325" eaLnBrk="0" hangingPunct="0">
              <a:defRPr sz="400">
                <a:solidFill>
                  <a:schemeClr val="tx1"/>
                </a:solidFill>
                <a:latin typeface="Arial" charset="0"/>
                <a:ea typeface="ＭＳ Ｐゴシック" charset="0"/>
              </a:defRPr>
            </a:lvl5pPr>
            <a:lvl6pPr marL="2467577" indent="-224325" eaLnBrk="0" fontAlgn="base" hangingPunct="0">
              <a:spcBef>
                <a:spcPct val="0"/>
              </a:spcBef>
              <a:spcAft>
                <a:spcPct val="0"/>
              </a:spcAft>
              <a:defRPr sz="400">
                <a:solidFill>
                  <a:schemeClr val="tx1"/>
                </a:solidFill>
                <a:latin typeface="Arial" charset="0"/>
                <a:ea typeface="ＭＳ Ｐゴシック" charset="0"/>
              </a:defRPr>
            </a:lvl6pPr>
            <a:lvl7pPr marL="2916227" indent="-224325" eaLnBrk="0" fontAlgn="base" hangingPunct="0">
              <a:spcBef>
                <a:spcPct val="0"/>
              </a:spcBef>
              <a:spcAft>
                <a:spcPct val="0"/>
              </a:spcAft>
              <a:defRPr sz="400">
                <a:solidFill>
                  <a:schemeClr val="tx1"/>
                </a:solidFill>
                <a:latin typeface="Arial" charset="0"/>
                <a:ea typeface="ＭＳ Ｐゴシック" charset="0"/>
              </a:defRPr>
            </a:lvl7pPr>
            <a:lvl8pPr marL="3364878" indent="-224325" eaLnBrk="0" fontAlgn="base" hangingPunct="0">
              <a:spcBef>
                <a:spcPct val="0"/>
              </a:spcBef>
              <a:spcAft>
                <a:spcPct val="0"/>
              </a:spcAft>
              <a:defRPr sz="400">
                <a:solidFill>
                  <a:schemeClr val="tx1"/>
                </a:solidFill>
                <a:latin typeface="Arial" charset="0"/>
                <a:ea typeface="ＭＳ Ｐゴシック" charset="0"/>
              </a:defRPr>
            </a:lvl8pPr>
            <a:lvl9pPr marL="3813528" indent="-224325"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fld id="{F1A8BDC5-7E82-144F-882A-CD58C5BC4C23}" type="slidenum">
              <a:rPr lang="en-US" sz="1200" i="1"/>
              <a:pPr eaLnBrk="1" hangingPunct="1"/>
              <a:t>20</a:t>
            </a:fld>
            <a:endParaRPr lang="en-US" sz="1200" i="1"/>
          </a:p>
        </p:txBody>
      </p:sp>
      <p:sp>
        <p:nvSpPr>
          <p:cNvPr id="24578" name="Rectangle 2"/>
          <p:cNvSpPr>
            <a:spLocks noGrp="1" noRot="1" noChangeAspect="1" noChangeArrowheads="1" noTextEdit="1"/>
          </p:cNvSpPr>
          <p:nvPr>
            <p:ph type="sldImg"/>
          </p:nvPr>
        </p:nvSpPr>
        <p:spPr bwMode="auto">
          <a:xfrm>
            <a:off x="292100" y="304800"/>
            <a:ext cx="2844800" cy="2133600"/>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4579" name="Rectangle 3"/>
          <p:cNvSpPr>
            <a:spLocks noGrp="1" noChangeArrowheads="1"/>
          </p:cNvSpPr>
          <p:nvPr>
            <p:ph type="body" idx="1"/>
          </p:nvPr>
        </p:nvSpPr>
        <p:spPr bwMode="auto">
          <a:xfrm>
            <a:off x="914711" y="3288467"/>
            <a:ext cx="5028579" cy="5121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buFont typeface="Times" charset="0"/>
              <a:buNone/>
            </a:pPr>
            <a:endParaRPr lang="en-US">
              <a:latin typeface="Arial" charset="0"/>
            </a:endParaRPr>
          </a:p>
          <a:p>
            <a:pPr eaLnBrk="1" hangingPunct="1"/>
            <a:endParaRPr lang="en-US">
              <a:latin typeface="Times New Roman" charset="0"/>
            </a:endParaRPr>
          </a:p>
        </p:txBody>
      </p:sp>
    </p:spTree>
    <p:extLst>
      <p:ext uri="{BB962C8B-B14F-4D97-AF65-F5344CB8AC3E}">
        <p14:creationId xmlns:p14="http://schemas.microsoft.com/office/powerpoint/2010/main" val="880556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2D824116-D200-6547-B5A6-8D2E820CC53C}" type="slidenum">
              <a:rPr lang="en-US" i="1"/>
              <a:pPr eaLnBrk="1" hangingPunct="1"/>
              <a:t>2</a:t>
            </a:fld>
            <a:endParaRPr lang="en-US" i="1"/>
          </a:p>
        </p:txBody>
      </p:sp>
      <p:sp>
        <p:nvSpPr>
          <p:cNvPr id="9218" name="Rectangle 2"/>
          <p:cNvSpPr>
            <a:spLocks noGrp="1" noRot="1" noChangeAspect="1" noChangeArrowheads="1" noTextEdit="1"/>
          </p:cNvSpPr>
          <p:nvPr>
            <p:ph type="sldImg"/>
          </p:nvPr>
        </p:nvSpPr>
        <p:spPr>
          <a:xfrm>
            <a:off x="292100" y="304800"/>
            <a:ext cx="2844800" cy="2133600"/>
          </a:xfrm>
          <a:ln/>
        </p:spPr>
      </p:sp>
      <p:sp>
        <p:nvSpPr>
          <p:cNvPr id="9219" name="Rectangle 3"/>
          <p:cNvSpPr>
            <a:spLocks noGrp="1" noChangeArrowheads="1"/>
          </p:cNvSpPr>
          <p:nvPr>
            <p:ph type="body" idx="1"/>
          </p:nvPr>
        </p:nvSpPr>
        <p:spPr>
          <a:xfrm>
            <a:off x="304800" y="2743200"/>
            <a:ext cx="6096000" cy="401638"/>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1000"/>
              </a:spcAft>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1441111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TextEdit="1"/>
          </p:cNvSpPr>
          <p:nvPr>
            <p:ph type="sldImg"/>
          </p:nvPr>
        </p:nvSpPr>
        <p:spPr bwMode="auto">
          <a:xfrm>
            <a:off x="292100" y="304800"/>
            <a:ext cx="2844800" cy="2133600"/>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6626" name="Rectangle 3"/>
          <p:cNvSpPr>
            <a:spLocks noGrp="1"/>
          </p:cNvSpPr>
          <p:nvPr>
            <p:ph type="body" idx="1"/>
          </p:nvPr>
        </p:nvSpPr>
        <p:spPr bwMode="auto">
          <a:xfrm>
            <a:off x="381000" y="2971800"/>
            <a:ext cx="6019800" cy="1492332"/>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square" numCol="1" anchor="t" anchorCtr="0" compatLnSpc="1">
            <a:prstTxWarp prst="textNoShape">
              <a:avLst/>
            </a:prstTxWarp>
          </a:bodyPr>
          <a:lstStyle/>
          <a:p>
            <a:endParaRPr lang="en-US" dirty="0">
              <a:latin typeface="Cambria" charset="0"/>
            </a:endParaRPr>
          </a:p>
        </p:txBody>
      </p:sp>
    </p:spTree>
    <p:extLst>
      <p:ext uri="{BB962C8B-B14F-4D97-AF65-F5344CB8AC3E}">
        <p14:creationId xmlns:p14="http://schemas.microsoft.com/office/powerpoint/2010/main" val="12090320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xfrm>
            <a:off x="292100" y="304800"/>
            <a:ext cx="2844800" cy="2133600"/>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8674" name="Notes Placeholder 2"/>
          <p:cNvSpPr>
            <a:spLocks noGrp="1"/>
          </p:cNvSpPr>
          <p:nvPr>
            <p:ph type="body" idx="1"/>
          </p:nvPr>
        </p:nvSpPr>
        <p:spPr bwMode="auto">
          <a:xfrm>
            <a:off x="381000" y="2971800"/>
            <a:ext cx="6019800" cy="5743109"/>
          </a:xfrm>
          <a:solidFill>
            <a:srgbClr val="FFFFFF"/>
          </a:solidFill>
          <a:ln>
            <a:solidFill>
              <a:srgbClr val="000000"/>
            </a:solidFill>
            <a:miter lim="800000"/>
            <a:headEnd/>
            <a:tailEnd/>
          </a:ln>
        </p:spPr>
        <p:txBody>
          <a:bodyPr wrap="square" numCol="1" anchor="t" anchorCtr="0" compatLnSpc="1">
            <a:prstTxWarp prst="textNoShape">
              <a:avLst/>
            </a:prstTxWarp>
          </a:bodyPr>
          <a:lstStyle/>
          <a:p>
            <a:pPr marL="0" indent="0">
              <a:buFontTx/>
              <a:buNone/>
            </a:pPr>
            <a:endParaRPr lang="en-US" u="sng" dirty="0">
              <a:solidFill>
                <a:srgbClr val="0000FF"/>
              </a:solidFill>
              <a:latin typeface="Cambria" charset="0"/>
            </a:endParaRPr>
          </a:p>
        </p:txBody>
      </p:sp>
      <p:sp>
        <p:nvSpPr>
          <p:cNvPr id="28675" name="Slide Number Placeholder 3"/>
          <p:cNvSpPr txBox="1">
            <a:spLocks noGrp="1"/>
          </p:cNvSpPr>
          <p:nvPr/>
        </p:nvSpPr>
        <p:spPr bwMode="auto">
          <a:xfrm>
            <a:off x="3884027" y="8684926"/>
            <a:ext cx="2972421" cy="45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9730" tIns="44865" rIns="89730" bIns="44865" anchor="b"/>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algn="r" eaLnBrk="1" hangingPunct="1"/>
            <a:fld id="{A4FEBA2C-5BF5-A34A-9C2B-7113CEA4AF33}" type="slidenum">
              <a:rPr lang="en-US" sz="1200">
                <a:latin typeface="Calibri" charset="0"/>
              </a:rPr>
              <a:pPr algn="r" eaLnBrk="1" hangingPunct="1"/>
              <a:t>22</a:t>
            </a:fld>
            <a:endParaRPr lang="en-US" sz="1200">
              <a:latin typeface="Calibri" charset="0"/>
            </a:endParaRPr>
          </a:p>
        </p:txBody>
      </p:sp>
    </p:spTree>
    <p:extLst>
      <p:ext uri="{BB962C8B-B14F-4D97-AF65-F5344CB8AC3E}">
        <p14:creationId xmlns:p14="http://schemas.microsoft.com/office/powerpoint/2010/main" val="7108418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xfrm>
            <a:off x="292100" y="304800"/>
            <a:ext cx="2844800" cy="2133600"/>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8674" name="Notes Placeholder 2"/>
          <p:cNvSpPr>
            <a:spLocks noGrp="1"/>
          </p:cNvSpPr>
          <p:nvPr>
            <p:ph type="body" idx="1"/>
          </p:nvPr>
        </p:nvSpPr>
        <p:spPr bwMode="auto">
          <a:xfrm>
            <a:off x="381000" y="2971800"/>
            <a:ext cx="6019800" cy="5743109"/>
          </a:xfrm>
          <a:solidFill>
            <a:srgbClr val="FFFFFF"/>
          </a:solidFill>
          <a:ln>
            <a:solidFill>
              <a:srgbClr val="000000"/>
            </a:solidFill>
            <a:miter lim="800000"/>
            <a:headEnd/>
            <a:tailEnd/>
          </a:ln>
        </p:spPr>
        <p:txBody>
          <a:bodyPr wrap="square" numCol="1" anchor="t" anchorCtr="0" compatLnSpc="1">
            <a:prstTxWarp prst="textNoShape">
              <a:avLst/>
            </a:prstTxWarp>
          </a:bodyPr>
          <a:lstStyle/>
          <a:p>
            <a:pPr marL="0" indent="0">
              <a:buFontTx/>
              <a:buNone/>
            </a:pPr>
            <a:endParaRPr lang="en-US" u="sng" dirty="0">
              <a:solidFill>
                <a:srgbClr val="0000FF"/>
              </a:solidFill>
              <a:latin typeface="Cambria" charset="0"/>
            </a:endParaRPr>
          </a:p>
        </p:txBody>
      </p:sp>
      <p:sp>
        <p:nvSpPr>
          <p:cNvPr id="28675" name="Slide Number Placeholder 3"/>
          <p:cNvSpPr txBox="1">
            <a:spLocks noGrp="1"/>
          </p:cNvSpPr>
          <p:nvPr/>
        </p:nvSpPr>
        <p:spPr bwMode="auto">
          <a:xfrm>
            <a:off x="3884027" y="8684926"/>
            <a:ext cx="2972421" cy="45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9730" tIns="44865" rIns="89730" bIns="44865" anchor="b"/>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algn="r" eaLnBrk="1" hangingPunct="1"/>
            <a:fld id="{A4FEBA2C-5BF5-A34A-9C2B-7113CEA4AF33}" type="slidenum">
              <a:rPr lang="en-US" sz="1200">
                <a:latin typeface="Calibri" charset="0"/>
              </a:rPr>
              <a:pPr algn="r" eaLnBrk="1" hangingPunct="1"/>
              <a:t>23</a:t>
            </a:fld>
            <a:endParaRPr lang="en-US" sz="1200">
              <a:latin typeface="Calibri" charset="0"/>
            </a:endParaRPr>
          </a:p>
        </p:txBody>
      </p:sp>
    </p:spTree>
    <p:extLst>
      <p:ext uri="{BB962C8B-B14F-4D97-AF65-F5344CB8AC3E}">
        <p14:creationId xmlns:p14="http://schemas.microsoft.com/office/powerpoint/2010/main" val="666688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0ED1B1D0-5ABC-CF48-94C8-CEFC5DD40A57}" type="slidenum">
              <a:rPr lang="en-US" i="1"/>
              <a:pPr eaLnBrk="1" hangingPunct="1"/>
              <a:t>3</a:t>
            </a:fld>
            <a:endParaRPr lang="en-US" i="1"/>
          </a:p>
        </p:txBody>
      </p:sp>
      <p:sp>
        <p:nvSpPr>
          <p:cNvPr id="11266" name="Rectangle 2"/>
          <p:cNvSpPr>
            <a:spLocks noGrp="1" noRot="1" noChangeAspect="1" noChangeArrowheads="1" noTextEdit="1"/>
          </p:cNvSpPr>
          <p:nvPr>
            <p:ph type="sldImg"/>
          </p:nvPr>
        </p:nvSpPr>
        <p:spPr>
          <a:xfrm>
            <a:off x="292100" y="304800"/>
            <a:ext cx="2844800" cy="2133600"/>
          </a:xfrm>
          <a:ln/>
        </p:spPr>
      </p:sp>
      <p:sp>
        <p:nvSpPr>
          <p:cNvPr id="11267" name="Rectangle 3"/>
          <p:cNvSpPr>
            <a:spLocks noGrp="1" noChangeArrowheads="1"/>
          </p:cNvSpPr>
          <p:nvPr>
            <p:ph type="body" idx="1"/>
          </p:nvPr>
        </p:nvSpPr>
        <p:spPr>
          <a:xfrm>
            <a:off x="914400" y="3287713"/>
            <a:ext cx="5029200" cy="5127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Times" charset="0"/>
              <a:buNone/>
            </a:pPr>
            <a:endParaRPr lang="en-US">
              <a:latin typeface="Arial" charset="0"/>
              <a:ea typeface="ＭＳ Ｐゴシック" charset="0"/>
              <a:cs typeface="ＭＳ Ｐゴシック" charset="0"/>
            </a:endParaRPr>
          </a:p>
          <a:p>
            <a:pPr eaLnBrk="1" hangingPunct="1"/>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34191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txBox="1">
            <a:spLocks noGrp="1" noChangeArrowheads="1"/>
          </p:cNvSpPr>
          <p:nvPr/>
        </p:nvSpPr>
        <p:spPr bwMode="auto">
          <a:xfrm>
            <a:off x="3886200" y="8869363"/>
            <a:ext cx="29718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spAutoFit/>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algn="r" eaLnBrk="1" hangingPunct="1"/>
            <a:fld id="{3AE631EE-4606-3340-8B24-4C1F2FBBF6D8}" type="slidenum">
              <a:rPr lang="en-US" i="1"/>
              <a:pPr algn="r" eaLnBrk="1" hangingPunct="1"/>
              <a:t>4</a:t>
            </a:fld>
            <a:endParaRPr lang="en-US" i="1"/>
          </a:p>
        </p:txBody>
      </p:sp>
      <p:sp>
        <p:nvSpPr>
          <p:cNvPr id="13314" name="Rectangle 2"/>
          <p:cNvSpPr>
            <a:spLocks noGrp="1" noRot="1" noChangeAspect="1" noChangeArrowheads="1" noTextEdit="1"/>
          </p:cNvSpPr>
          <p:nvPr>
            <p:ph type="sldImg"/>
          </p:nvPr>
        </p:nvSpPr>
        <p:spPr>
          <a:xfrm>
            <a:off x="292100" y="304800"/>
            <a:ext cx="2844800" cy="2133600"/>
          </a:xfrm>
          <a:ln/>
        </p:spPr>
      </p:sp>
      <p:sp>
        <p:nvSpPr>
          <p:cNvPr id="13315" name="Rectangle 3"/>
          <p:cNvSpPr>
            <a:spLocks noGrp="1" noChangeArrowheads="1"/>
          </p:cNvSpPr>
          <p:nvPr>
            <p:ph type="body" idx="1"/>
          </p:nvPr>
        </p:nvSpPr>
        <p:spPr>
          <a:xfrm>
            <a:off x="914400" y="3287713"/>
            <a:ext cx="5029200" cy="11160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Times" charset="0"/>
              <a:buChar char="•"/>
            </a:pPr>
            <a:r>
              <a:rPr lang="en-US" dirty="0">
                <a:latin typeface="Arial" charset="0"/>
                <a:ea typeface="ＭＳ Ｐゴシック" charset="0"/>
                <a:cs typeface="ＭＳ Ｐゴシック" charset="0"/>
              </a:rPr>
              <a:t>The MTB bacteria is named for both its appearance (</a:t>
            </a:r>
            <a:r>
              <a:rPr lang="en-US" i="1" dirty="0" err="1">
                <a:latin typeface="Arial" charset="0"/>
                <a:ea typeface="ＭＳ Ｐゴシック" charset="0"/>
                <a:cs typeface="ＭＳ Ｐゴシック" charset="0"/>
              </a:rPr>
              <a:t>myco</a:t>
            </a:r>
            <a:r>
              <a:rPr lang="en-US" dirty="0">
                <a:latin typeface="Arial" charset="0"/>
                <a:ea typeface="ＭＳ Ｐゴシック" charset="0"/>
                <a:cs typeface="ＭＳ Ｐゴシック" charset="0"/>
              </a:rPr>
              <a:t>  meaning </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waxy</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 in Latin) and the disease it causes (tuberculosis). </a:t>
            </a:r>
          </a:p>
          <a:p>
            <a:pPr>
              <a:buFont typeface="Times" charset="0"/>
              <a:buChar char="•"/>
            </a:pPr>
            <a:r>
              <a:rPr lang="en-US" dirty="0">
                <a:latin typeface="Arial" charset="0"/>
                <a:ea typeface="ＭＳ Ｐゴシック" charset="0"/>
                <a:cs typeface="ＭＳ Ｐゴシック" charset="0"/>
              </a:rPr>
              <a:t>TB bacilli are rod-shaped organisms -the term </a:t>
            </a:r>
            <a:r>
              <a:rPr lang="en-US" i="1" dirty="0">
                <a:latin typeface="Arial" charset="0"/>
                <a:ea typeface="ＭＳ Ｐゴシック" charset="0"/>
                <a:cs typeface="ＭＳ Ｐゴシック" charset="0"/>
              </a:rPr>
              <a:t>bacilli</a:t>
            </a:r>
            <a:r>
              <a:rPr lang="en-US" dirty="0">
                <a:latin typeface="Arial" charset="0"/>
                <a:ea typeface="ＭＳ Ｐゴシック" charset="0"/>
                <a:cs typeface="ＭＳ Ｐゴシック" charset="0"/>
              </a:rPr>
              <a:t> refers to the </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rod shape.</a:t>
            </a:r>
            <a:r>
              <a:rPr lang="ja-JP" altLang="en-US" dirty="0">
                <a:latin typeface="Arial" charset="0"/>
                <a:ea typeface="ＭＳ Ｐゴシック" charset="0"/>
                <a:cs typeface="ＭＳ Ｐゴシック" charset="0"/>
              </a:rPr>
              <a:t>”</a:t>
            </a:r>
            <a:endParaRPr lang="en-US" altLang="ja-JP" dirty="0">
              <a:latin typeface="Arial" charset="0"/>
              <a:ea typeface="ＭＳ Ｐゴシック" charset="0"/>
              <a:cs typeface="ＭＳ Ｐゴシック" charset="0"/>
            </a:endParaRPr>
          </a:p>
          <a:p>
            <a:pPr eaLnBrk="1" hangingPunct="1"/>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9242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ChangeArrowheads="1"/>
          </p:cNvSpPr>
          <p:nvPr/>
        </p:nvSpPr>
        <p:spPr bwMode="auto">
          <a:xfrm>
            <a:off x="381000" y="4343400"/>
            <a:ext cx="6096000" cy="457200"/>
          </a:xfrm>
          <a:prstGeom prst="rect">
            <a:avLst/>
          </a:prstGeom>
          <a:solidFill>
            <a:schemeClr val="accent2">
              <a:alpha val="20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nchor="ctr">
            <a:spAutoFit/>
          </a:bodyPr>
          <a:lstStyle/>
          <a:p>
            <a:pPr>
              <a:defRPr/>
            </a:pPr>
            <a:endParaRPr lang="en-US"/>
          </a:p>
        </p:txBody>
      </p:sp>
      <p:sp>
        <p:nvSpPr>
          <p:cNvPr id="74757" name="Rectangle 5"/>
          <p:cNvSpPr>
            <a:spLocks noChangeArrowheads="1"/>
          </p:cNvSpPr>
          <p:nvPr/>
        </p:nvSpPr>
        <p:spPr bwMode="auto">
          <a:xfrm>
            <a:off x="381000" y="5562600"/>
            <a:ext cx="6096000" cy="533400"/>
          </a:xfrm>
          <a:prstGeom prst="rect">
            <a:avLst/>
          </a:prstGeom>
          <a:solidFill>
            <a:schemeClr val="accent2">
              <a:alpha val="20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wrap="none" anchor="ctr">
            <a:spAutoFit/>
          </a:bodyPr>
          <a:lstStyle/>
          <a:p>
            <a:pPr>
              <a:defRPr/>
            </a:pPr>
            <a:endParaRPr lang="en-US"/>
          </a:p>
        </p:txBody>
      </p:sp>
      <p:sp>
        <p:nvSpPr>
          <p:cNvPr id="74758" name="Rectangle 6"/>
          <p:cNvSpPr>
            <a:spLocks noChangeArrowheads="1"/>
          </p:cNvSpPr>
          <p:nvPr/>
        </p:nvSpPr>
        <p:spPr bwMode="auto">
          <a:xfrm>
            <a:off x="381000" y="6858000"/>
            <a:ext cx="6172200" cy="1447800"/>
          </a:xfrm>
          <a:prstGeom prst="rect">
            <a:avLst/>
          </a:prstGeom>
          <a:solidFill>
            <a:schemeClr val="accent2">
              <a:alpha val="20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wrap="none" anchor="ctr">
            <a:spAutoFit/>
          </a:bodyPr>
          <a:lstStyle/>
          <a:p>
            <a:pPr>
              <a:defRPr/>
            </a:pPr>
            <a:endParaRPr lang="en-US"/>
          </a:p>
        </p:txBody>
      </p:sp>
      <p:sp>
        <p:nvSpPr>
          <p:cNvPr id="15364" name="Rectangle 2"/>
          <p:cNvSpPr>
            <a:spLocks noGrp="1" noRot="1" noChangeAspect="1" noChangeArrowheads="1" noTextEdit="1"/>
          </p:cNvSpPr>
          <p:nvPr>
            <p:ph type="sldImg"/>
          </p:nvPr>
        </p:nvSpPr>
        <p:spPr>
          <a:xfrm>
            <a:off x="292100" y="304800"/>
            <a:ext cx="2844800" cy="2133600"/>
          </a:xfrm>
          <a:ln/>
        </p:spPr>
      </p:sp>
      <p:sp>
        <p:nvSpPr>
          <p:cNvPr id="15365" name="Rectangle 3"/>
          <p:cNvSpPr>
            <a:spLocks noGrp="1" noChangeArrowheads="1"/>
          </p:cNvSpPr>
          <p:nvPr>
            <p:ph type="body" idx="1"/>
          </p:nvPr>
        </p:nvSpPr>
        <p:spPr>
          <a:xfrm>
            <a:off x="381000" y="2743200"/>
            <a:ext cx="6019800" cy="14620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Times" charset="0"/>
              <a:buChar char="•"/>
            </a:pPr>
            <a:r>
              <a:rPr lang="en-US" dirty="0">
                <a:latin typeface="Arial" charset="0"/>
                <a:ea typeface="ＭＳ Ｐゴシック" charset="0"/>
                <a:cs typeface="ＭＳ Ｐゴシック" charset="0"/>
              </a:rPr>
              <a:t>Not all </a:t>
            </a:r>
            <a:r>
              <a:rPr lang="en-US" dirty="0" err="1">
                <a:latin typeface="Arial" charset="0"/>
                <a:ea typeface="ＭＳ Ｐゴシック" charset="0"/>
                <a:cs typeface="ＭＳ Ｐゴシック" charset="0"/>
              </a:rPr>
              <a:t>mycobacterias</a:t>
            </a:r>
            <a:r>
              <a:rPr lang="en-US" dirty="0">
                <a:latin typeface="Arial" charset="0"/>
                <a:ea typeface="ＭＳ Ｐゴシック" charset="0"/>
                <a:cs typeface="ＭＳ Ｐゴシック" charset="0"/>
              </a:rPr>
              <a:t> are harmful but MTB is the most harmful to humans</a:t>
            </a:r>
          </a:p>
          <a:p>
            <a:pPr>
              <a:buFont typeface="Times" charset="0"/>
              <a:buChar char="•"/>
            </a:pPr>
            <a:endParaRPr lang="en-US" sz="10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508603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29A6624D-E8A6-0F42-A931-C3787B2F417F}" type="slidenum">
              <a:rPr lang="en-US" i="1"/>
              <a:pPr eaLnBrk="1" hangingPunct="1"/>
              <a:t>6</a:t>
            </a:fld>
            <a:endParaRPr lang="en-US" i="1"/>
          </a:p>
        </p:txBody>
      </p:sp>
      <p:sp>
        <p:nvSpPr>
          <p:cNvPr id="23554" name="Rectangle 2"/>
          <p:cNvSpPr>
            <a:spLocks noGrp="1" noRot="1" noChangeAspect="1" noChangeArrowheads="1" noTextEdit="1"/>
          </p:cNvSpPr>
          <p:nvPr>
            <p:ph type="sldImg"/>
          </p:nvPr>
        </p:nvSpPr>
        <p:spPr>
          <a:xfrm>
            <a:off x="292100" y="304800"/>
            <a:ext cx="2844800" cy="2133600"/>
          </a:xfrm>
          <a:ln/>
        </p:spPr>
      </p:sp>
      <p:sp>
        <p:nvSpPr>
          <p:cNvPr id="23555" name="Rectangle 3"/>
          <p:cNvSpPr>
            <a:spLocks noGrp="1" noChangeArrowheads="1"/>
          </p:cNvSpPr>
          <p:nvPr>
            <p:ph type="body" idx="1"/>
          </p:nvPr>
        </p:nvSpPr>
        <p:spPr>
          <a:xfrm>
            <a:off x="381000" y="2971800"/>
            <a:ext cx="6019800" cy="6953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Times" charset="0"/>
              <a:buChar char="•"/>
            </a:pPr>
            <a:r>
              <a:rPr lang="en-US" b="1" dirty="0" smtClean="0">
                <a:latin typeface="Arial" charset="0"/>
                <a:ea typeface="ＭＳ Ｐゴシック" charset="0"/>
                <a:cs typeface="ＭＳ Ｐゴシック" charset="0"/>
              </a:rPr>
              <a:t>Ask </a:t>
            </a:r>
            <a:r>
              <a:rPr lang="en-US" b="1" dirty="0">
                <a:latin typeface="Arial" charset="0"/>
                <a:ea typeface="ＭＳ Ｐゴシック" charset="0"/>
                <a:cs typeface="ＭＳ Ｐゴシック" charset="0"/>
              </a:rPr>
              <a:t>participants how TB is transmitted? </a:t>
            </a:r>
          </a:p>
        </p:txBody>
      </p:sp>
    </p:spTree>
    <p:extLst>
      <p:ext uri="{BB962C8B-B14F-4D97-AF65-F5344CB8AC3E}">
        <p14:creationId xmlns:p14="http://schemas.microsoft.com/office/powerpoint/2010/main" val="1913088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EB69467C-55C6-0A4E-B6C4-1DC5FEF2F992}" type="slidenum">
              <a:rPr lang="en-US" i="1"/>
              <a:pPr eaLnBrk="1" hangingPunct="1"/>
              <a:t>7</a:t>
            </a:fld>
            <a:endParaRPr lang="en-US" i="1"/>
          </a:p>
        </p:txBody>
      </p:sp>
      <p:sp>
        <p:nvSpPr>
          <p:cNvPr id="25602" name="Rectangle 2"/>
          <p:cNvSpPr>
            <a:spLocks noGrp="1" noRot="1" noChangeAspect="1" noChangeArrowheads="1" noTextEdit="1"/>
          </p:cNvSpPr>
          <p:nvPr>
            <p:ph type="sldImg"/>
          </p:nvPr>
        </p:nvSpPr>
        <p:spPr>
          <a:xfrm>
            <a:off x="292100" y="304800"/>
            <a:ext cx="2844800" cy="2133600"/>
          </a:xfrm>
          <a:ln/>
        </p:spPr>
      </p:sp>
      <p:sp>
        <p:nvSpPr>
          <p:cNvPr id="25603" name="Rectangle 3"/>
          <p:cNvSpPr>
            <a:spLocks noGrp="1" noChangeArrowheads="1"/>
          </p:cNvSpPr>
          <p:nvPr>
            <p:ph type="body" idx="1"/>
          </p:nvPr>
        </p:nvSpPr>
        <p:spPr>
          <a:xfrm>
            <a:off x="914400" y="3287713"/>
            <a:ext cx="5029200" cy="21399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Times" charset="0"/>
              <a:buChar char="•"/>
            </a:pPr>
            <a:r>
              <a:rPr lang="en-US" dirty="0">
                <a:latin typeface="Arial" charset="0"/>
                <a:ea typeface="ＭＳ Ｐゴシック" charset="0"/>
                <a:cs typeface="ＭＳ Ｐゴシック" charset="0"/>
              </a:rPr>
              <a:t>TB loves oxygen. So it often initially takes root in the oxygen-filled regions of the lungs. </a:t>
            </a:r>
          </a:p>
          <a:p>
            <a:pPr>
              <a:buFont typeface="Times" charset="0"/>
              <a:buChar char="•"/>
            </a:pPr>
            <a:r>
              <a:rPr lang="en-US" dirty="0">
                <a:latin typeface="Arial" charset="0"/>
                <a:ea typeface="ＭＳ Ｐゴシック" charset="0"/>
                <a:cs typeface="ＭＳ Ｐゴシック" charset="0"/>
              </a:rPr>
              <a:t>To get inside the lungs, TB typically travels through the nose and mouth. </a:t>
            </a:r>
          </a:p>
        </p:txBody>
      </p:sp>
    </p:spTree>
    <p:extLst>
      <p:ext uri="{BB962C8B-B14F-4D97-AF65-F5344CB8AC3E}">
        <p14:creationId xmlns:p14="http://schemas.microsoft.com/office/powerpoint/2010/main" val="930192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xfrm>
            <a:off x="292100" y="304800"/>
            <a:ext cx="2844800" cy="2133600"/>
          </a:xfrm>
          <a:ln/>
        </p:spPr>
      </p:sp>
      <p:sp>
        <p:nvSpPr>
          <p:cNvPr id="27650" name="Rectangle 3"/>
          <p:cNvSpPr>
            <a:spLocks noGrp="1" noChangeArrowheads="1"/>
          </p:cNvSpPr>
          <p:nvPr>
            <p:ph type="body" idx="1"/>
          </p:nvPr>
        </p:nvSpPr>
        <p:spPr>
          <a:xfrm>
            <a:off x="381000" y="2971800"/>
            <a:ext cx="6019800" cy="103187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000" dirty="0">
              <a:latin typeface="Arial" charset="0"/>
              <a:ea typeface="ＭＳ Ｐゴシック" charset="0"/>
              <a:cs typeface="ＭＳ Ｐゴシック" charset="0"/>
            </a:endParaRPr>
          </a:p>
          <a:p>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71456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xfrm>
            <a:off x="292100" y="304800"/>
            <a:ext cx="2844800" cy="2133600"/>
          </a:xfrm>
          <a:ln/>
        </p:spPr>
      </p:sp>
      <p:sp>
        <p:nvSpPr>
          <p:cNvPr id="29698" name="Rectangle 3"/>
          <p:cNvSpPr>
            <a:spLocks noGrp="1" noChangeArrowheads="1"/>
          </p:cNvSpPr>
          <p:nvPr>
            <p:ph type="body" idx="1"/>
          </p:nvPr>
        </p:nvSpPr>
        <p:spPr>
          <a:xfrm>
            <a:off x="381000" y="2971800"/>
            <a:ext cx="6019800" cy="68103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Times" charset="0"/>
              <a:buChar char="•"/>
            </a:pPr>
            <a:endParaRPr lang="en-US" sz="1000">
              <a:latin typeface="Arial" charset="0"/>
              <a:ea typeface="ＭＳ Ｐゴシック" charset="0"/>
              <a:cs typeface="ＭＳ Ｐゴシック" charset="0"/>
            </a:endParaRPr>
          </a:p>
          <a:p>
            <a:endParaRPr lang="en-US" sz="1000">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52233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CA"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7" name="Footer Placeholder 4"/>
          <p:cNvSpPr>
            <a:spLocks noGrp="1"/>
          </p:cNvSpPr>
          <p:nvPr>
            <p:ph type="ftr" sz="quarter" idx="11"/>
          </p:nvPr>
        </p:nvSpPr>
        <p:spPr>
          <a:xfrm>
            <a:off x="5181600" y="6400800"/>
            <a:ext cx="3429000" cy="284163"/>
          </a:xfrm>
          <a:prstGeom prst="rect">
            <a:avLst/>
          </a:prstGeo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smtClean="0">
                <a:solidFill>
                  <a:schemeClr val="tx1"/>
                </a:solidFill>
              </a:defRPr>
            </a:lvl1pPr>
          </a:lstStyle>
          <a:p>
            <a:pPr>
              <a:defRPr/>
            </a:pPr>
            <a:fld id="{EAC940ED-F8E9-7E43-9A23-F50B583627F0}" type="slidenum">
              <a:rPr lang="en-US" smtClean="0"/>
              <a:pPr>
                <a:defRPr/>
              </a:pPr>
              <a:t>‹#›</a:t>
            </a:fld>
            <a:endParaRPr lang="en-US"/>
          </a:p>
        </p:txBody>
      </p:sp>
    </p:spTree>
    <p:extLst>
      <p:ext uri="{BB962C8B-B14F-4D97-AF65-F5344CB8AC3E}">
        <p14:creationId xmlns:p14="http://schemas.microsoft.com/office/powerpoint/2010/main" val="29017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172200"/>
            <a:ext cx="3429000" cy="304800"/>
          </a:xfrm>
          <a:prstGeom prst="rect">
            <a:avLst/>
          </a:prstGeom>
        </p:spPr>
        <p:txBody>
          <a:bodyPr/>
          <a:lstStyle>
            <a:lvl1pPr>
              <a:defRPr/>
            </a:lvl1pPr>
          </a:lstStyle>
          <a:p>
            <a:pPr>
              <a:defRPr/>
            </a:pPr>
            <a:fld id="{EC094479-E2DD-9144-A391-C16065D1C0A7}" type="datetimeFigureOut">
              <a:rPr lang="en-US" smtClean="0"/>
              <a:pPr>
                <a:defRPr/>
              </a:pPr>
              <a:t>12/19/17</a:t>
            </a:fld>
            <a:endParaRPr lang="en-US"/>
          </a:p>
        </p:txBody>
      </p:sp>
      <p:sp>
        <p:nvSpPr>
          <p:cNvPr id="5" name="Footer Placeholder 4"/>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A526A3-E88B-3B4D-8BC9-AEFB0E757A89}"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331670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172200"/>
            <a:ext cx="3429000" cy="304800"/>
          </a:xfrm>
          <a:prstGeom prst="rect">
            <a:avLst/>
          </a:prstGeom>
        </p:spPr>
        <p:txBody>
          <a:bodyPr/>
          <a:lstStyle>
            <a:lvl1pPr>
              <a:defRPr/>
            </a:lvl1pPr>
          </a:lstStyle>
          <a:p>
            <a:pPr>
              <a:defRPr/>
            </a:pPr>
            <a:fld id="{84B60037-405A-D348-A766-46D065ECEC39}" type="datetimeFigureOut">
              <a:rPr lang="en-US" smtClean="0"/>
              <a:pPr>
                <a:defRPr/>
              </a:pPr>
              <a:t>12/19/17</a:t>
            </a:fld>
            <a:endParaRPr lang="en-US"/>
          </a:p>
        </p:txBody>
      </p:sp>
      <p:sp>
        <p:nvSpPr>
          <p:cNvPr id="5" name="Footer Placeholder 4"/>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E3B20B-6C02-B242-A06B-0FF22C75A2E6}"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1706225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E1A8E570-5D56-7B44-8725-01017C9D2D55}"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481559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Slide Number Placeholder 5"/>
          <p:cNvSpPr>
            <a:spLocks noGrp="1"/>
          </p:cNvSpPr>
          <p:nvPr>
            <p:ph type="sldNum" sz="quarter" idx="10"/>
          </p:nvPr>
        </p:nvSpPr>
        <p:spPr/>
        <p:txBody>
          <a:bodyPr/>
          <a:lstStyle>
            <a:lvl1pPr>
              <a:defRPr/>
            </a:lvl1pPr>
          </a:lstStyle>
          <a:p>
            <a:pPr>
              <a:defRPr/>
            </a:pPr>
            <a:fld id="{08A20150-35B6-A54F-B812-6B47EF16E3CA}"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127159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extLst>
      <p:ext uri="{BB962C8B-B14F-4D97-AF65-F5344CB8AC3E}">
        <p14:creationId xmlns:p14="http://schemas.microsoft.com/office/powerpoint/2010/main" val="223237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CA"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EE95F326-CCED-D147-9CBD-9651BCC59AAA}"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320892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Date Placeholder 4"/>
          <p:cNvSpPr>
            <a:spLocks noGrp="1"/>
          </p:cNvSpPr>
          <p:nvPr>
            <p:ph type="dt" sz="half" idx="10"/>
          </p:nvPr>
        </p:nvSpPr>
        <p:spPr>
          <a:xfrm>
            <a:off x="457200" y="6172200"/>
            <a:ext cx="3429000" cy="304800"/>
          </a:xfrm>
          <a:prstGeom prst="rect">
            <a:avLst/>
          </a:prstGeom>
        </p:spPr>
        <p:txBody>
          <a:bodyPr/>
          <a:lstStyle>
            <a:lvl1pPr>
              <a:defRPr/>
            </a:lvl1pPr>
          </a:lstStyle>
          <a:p>
            <a:pPr>
              <a:defRPr/>
            </a:pPr>
            <a:fld id="{7A9A105E-D7EC-4C4E-A24E-23E6ADAB29BD}" type="datetimeFigureOut">
              <a:rPr lang="en-US" smtClean="0"/>
              <a:pPr>
                <a:defRPr/>
              </a:pPr>
              <a:t>12/19/17</a:t>
            </a:fld>
            <a:endParaRPr lang="en-US"/>
          </a:p>
        </p:txBody>
      </p:sp>
      <p:sp>
        <p:nvSpPr>
          <p:cNvPr id="6" name="Footer Placeholder 5"/>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F6454434-4C9E-F847-A35A-27BDD5C5B86A}"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1517441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Date Placeholder 6"/>
          <p:cNvSpPr>
            <a:spLocks noGrp="1"/>
          </p:cNvSpPr>
          <p:nvPr>
            <p:ph type="dt" sz="half" idx="10"/>
          </p:nvPr>
        </p:nvSpPr>
        <p:spPr>
          <a:xfrm>
            <a:off x="457200" y="6172200"/>
            <a:ext cx="3429000" cy="304800"/>
          </a:xfrm>
          <a:prstGeom prst="rect">
            <a:avLst/>
          </a:prstGeom>
        </p:spPr>
        <p:txBody>
          <a:bodyPr/>
          <a:lstStyle>
            <a:lvl1pPr>
              <a:defRPr/>
            </a:lvl1pPr>
          </a:lstStyle>
          <a:p>
            <a:pPr>
              <a:defRPr/>
            </a:pPr>
            <a:fld id="{0EACA470-127F-F040-AB13-35F8ECE2A9D1}" type="datetimeFigureOut">
              <a:rPr lang="en-US" smtClean="0"/>
              <a:pPr>
                <a:defRPr/>
              </a:pPr>
              <a:t>12/19/17</a:t>
            </a:fld>
            <a:endParaRPr lang="en-US"/>
          </a:p>
        </p:txBody>
      </p:sp>
      <p:sp>
        <p:nvSpPr>
          <p:cNvPr id="8" name="Footer Placeholder 7"/>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C49AA480-BA53-4A4B-9D6C-558B77C5BB62}"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199928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a:xfrm>
            <a:off x="457200" y="6172200"/>
            <a:ext cx="3429000" cy="304800"/>
          </a:xfrm>
          <a:prstGeom prst="rect">
            <a:avLst/>
          </a:prstGeom>
        </p:spPr>
        <p:txBody>
          <a:bodyPr/>
          <a:lstStyle>
            <a:lvl1pPr>
              <a:defRPr/>
            </a:lvl1pPr>
          </a:lstStyle>
          <a:p>
            <a:pPr>
              <a:defRPr/>
            </a:pPr>
            <a:fld id="{FBF87066-F307-DE4E-B2FE-7CDEF41E78DA}" type="datetimeFigureOut">
              <a:rPr lang="en-US" smtClean="0"/>
              <a:pPr>
                <a:defRPr/>
              </a:pPr>
              <a:t>12/19/17</a:t>
            </a:fld>
            <a:endParaRPr lang="en-US"/>
          </a:p>
        </p:txBody>
      </p:sp>
      <p:sp>
        <p:nvSpPr>
          <p:cNvPr id="4" name="Footer Placeholder 3"/>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656906D-BEF9-0949-9A37-7048CAC106BD}"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36115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72200"/>
            <a:ext cx="3429000" cy="304800"/>
          </a:xfrm>
          <a:prstGeom prst="rect">
            <a:avLst/>
          </a:prstGeom>
        </p:spPr>
        <p:txBody>
          <a:bodyPr/>
          <a:lstStyle>
            <a:lvl1pPr>
              <a:defRPr/>
            </a:lvl1pPr>
          </a:lstStyle>
          <a:p>
            <a:pPr>
              <a:defRPr/>
            </a:pPr>
            <a:fld id="{224E2224-9F6F-FD43-8101-63D91DDA2ED5}" type="datetimeFigureOut">
              <a:rPr lang="en-US" smtClean="0"/>
              <a:pPr>
                <a:defRPr/>
              </a:pPr>
              <a:t>12/19/17</a:t>
            </a:fld>
            <a:endParaRPr lang="en-US"/>
          </a:p>
        </p:txBody>
      </p:sp>
      <p:sp>
        <p:nvSpPr>
          <p:cNvPr id="3" name="Footer Placeholder 2"/>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4FE4DE08-A85B-CA45-A39E-123676470339}"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187374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8" name="Title 7"/>
          <p:cNvSpPr>
            <a:spLocks noGrp="1"/>
          </p:cNvSpPr>
          <p:nvPr>
            <p:ph type="title"/>
          </p:nvPr>
        </p:nvSpPr>
        <p:spPr/>
        <p:txBody>
          <a:bodyPr/>
          <a:lstStyle/>
          <a:p>
            <a:r>
              <a:rPr lang="en-CA" smtClean="0"/>
              <a:t>Click to edit Master title style</a:t>
            </a:r>
            <a:endParaRPr lang="en-US"/>
          </a:p>
        </p:txBody>
      </p:sp>
      <p:sp>
        <p:nvSpPr>
          <p:cNvPr id="5" name="Date Placeholder 4"/>
          <p:cNvSpPr>
            <a:spLocks noGrp="1"/>
          </p:cNvSpPr>
          <p:nvPr>
            <p:ph type="dt" sz="half" idx="10"/>
          </p:nvPr>
        </p:nvSpPr>
        <p:spPr>
          <a:xfrm>
            <a:off x="457200" y="6172200"/>
            <a:ext cx="3429000" cy="304800"/>
          </a:xfrm>
          <a:prstGeom prst="rect">
            <a:avLst/>
          </a:prstGeom>
        </p:spPr>
        <p:txBody>
          <a:bodyPr/>
          <a:lstStyle>
            <a:lvl1pPr>
              <a:defRPr/>
            </a:lvl1pPr>
          </a:lstStyle>
          <a:p>
            <a:pPr>
              <a:defRPr/>
            </a:pPr>
            <a:fld id="{54945C45-7454-434D-9449-C5AA046D1A4B}" type="datetimeFigureOut">
              <a:rPr lang="en-US" smtClean="0"/>
              <a:pPr>
                <a:defRPr/>
              </a:pPr>
              <a:t>12/19/17</a:t>
            </a:fld>
            <a:endParaRPr lang="en-US"/>
          </a:p>
        </p:txBody>
      </p:sp>
      <p:sp>
        <p:nvSpPr>
          <p:cNvPr id="6" name="Footer Placeholder 5"/>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73B6F4A-422A-304A-A7FE-F03578918634}" type="slidenum">
              <a:rPr lang="en-US" smtClean="0"/>
              <a:pPr>
                <a:defRPr/>
              </a:pPr>
              <a:t>‹#›</a:t>
            </a:fld>
            <a:endParaRPr lang="en-US">
              <a:solidFill>
                <a:schemeClr val="tx1"/>
              </a:solidFill>
            </a:endParaRPr>
          </a:p>
        </p:txBody>
      </p:sp>
    </p:spTree>
    <p:extLst>
      <p:ext uri="{BB962C8B-B14F-4D97-AF65-F5344CB8AC3E}">
        <p14:creationId xmlns:p14="http://schemas.microsoft.com/office/powerpoint/2010/main" val="4262368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smtClean="0"/>
              <a:t>Drag picture to placeholder or click icon to add</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CA" smtClean="0"/>
              <a:t>Click to edit Master title style</a:t>
            </a:r>
            <a:endParaRPr lang="en-US" dirty="0"/>
          </a:p>
        </p:txBody>
      </p:sp>
      <p:sp>
        <p:nvSpPr>
          <p:cNvPr id="7" name="Date Placeholder 4"/>
          <p:cNvSpPr>
            <a:spLocks noGrp="1"/>
          </p:cNvSpPr>
          <p:nvPr>
            <p:ph type="dt" sz="half" idx="10"/>
          </p:nvPr>
        </p:nvSpPr>
        <p:spPr>
          <a:xfrm>
            <a:off x="457200" y="6172200"/>
            <a:ext cx="3429000" cy="304800"/>
          </a:xfrm>
          <a:prstGeom prst="rect">
            <a:avLst/>
          </a:prstGeom>
        </p:spPr>
        <p:txBody>
          <a:bodyPr/>
          <a:lstStyle>
            <a:lvl1pPr>
              <a:defRPr/>
            </a:lvl1pPr>
          </a:lstStyle>
          <a:p>
            <a:pPr>
              <a:defRPr/>
            </a:pPr>
            <a:fld id="{03CC4252-6083-A743-AC16-1C67D3085469}" type="datetimeFigureOut">
              <a:rPr lang="en-US" smtClean="0"/>
              <a:pPr>
                <a:defRPr/>
              </a:pPr>
              <a:t>12/19/17</a:t>
            </a:fld>
            <a:endParaRPr lang="en-US"/>
          </a:p>
        </p:txBody>
      </p:sp>
      <p:sp>
        <p:nvSpPr>
          <p:cNvPr id="9" name="Footer Placeholder 5"/>
          <p:cNvSpPr>
            <a:spLocks noGrp="1"/>
          </p:cNvSpPr>
          <p:nvPr>
            <p:ph type="ftr" sz="quarter" idx="11"/>
          </p:nvPr>
        </p:nvSpPr>
        <p:spPr>
          <a:xfrm>
            <a:off x="457200" y="6492875"/>
            <a:ext cx="3429000" cy="284163"/>
          </a:xfrm>
          <a:prstGeom prst="rect">
            <a:avLst/>
          </a:prstGeom>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smtClean="0">
                <a:solidFill>
                  <a:schemeClr val="tx1"/>
                </a:solidFill>
              </a:defRPr>
            </a:lvl1pPr>
          </a:lstStyle>
          <a:p>
            <a:pPr>
              <a:defRPr/>
            </a:pPr>
            <a:fld id="{C874075B-95A6-D741-B7B4-D3CEF44413F2}" type="slidenum">
              <a:rPr lang="en-US" smtClean="0"/>
              <a:pPr>
                <a:defRPr/>
              </a:pPr>
              <a:t>‹#›</a:t>
            </a:fld>
            <a:endParaRPr lang="en-US"/>
          </a:p>
        </p:txBody>
      </p:sp>
    </p:spTree>
    <p:extLst>
      <p:ext uri="{BB962C8B-B14F-4D97-AF65-F5344CB8AC3E}">
        <p14:creationId xmlns:p14="http://schemas.microsoft.com/office/powerpoint/2010/main" val="2705885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CA" smtClean="0"/>
              <a:t>Click to edit Master title style</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a:defRPr sz="2400" b="1" smtClean="0">
                <a:solidFill>
                  <a:schemeClr val="tx2"/>
                </a:solidFill>
              </a:defRPr>
            </a:lvl1pPr>
          </a:lstStyle>
          <a:p>
            <a:pPr>
              <a:defRPr/>
            </a:pPr>
            <a:fld id="{F40C2CFA-E0FA-9548-B9AD-D6A0BC695EF5}" type="slidenum">
              <a:rPr lang="en-US" smtClean="0"/>
              <a:pPr>
                <a:defRPr/>
              </a:pPr>
              <a:t>‹#›</a:t>
            </a:fld>
            <a:endParaRPr lang="en-US" dirty="0">
              <a:solidFill>
                <a:schemeClr val="tx1"/>
              </a:solidFill>
            </a:endParaRPr>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hf hdr="0" ftr="0" dt="0"/>
  <p:txStyles>
    <p:title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p:titleStyle>
    <p:bodyStyle>
      <a:lvl1pPr algn="l" rtl="0" eaLnBrk="1" fontAlgn="base" hangingPunct="1">
        <a:spcBef>
          <a:spcPct val="20000"/>
        </a:spcBef>
        <a:spcAft>
          <a:spcPts val="600"/>
        </a:spcAft>
        <a:buFont typeface="Arial" charset="0"/>
        <a:defRPr sz="2000" b="1" kern="1200">
          <a:solidFill>
            <a:schemeClr val="tx1"/>
          </a:solidFill>
          <a:latin typeface="+mn-lt"/>
          <a:ea typeface="ＭＳ Ｐゴシック" charset="0"/>
          <a:cs typeface="ＭＳ Ｐゴシック" charset="0"/>
        </a:defRPr>
      </a:lvl1pPr>
      <a:lvl2pPr marL="457200" indent="-182563" algn="l" rtl="0" eaLnBrk="1" fontAlgn="base" hangingPunct="1">
        <a:spcBef>
          <a:spcPct val="20000"/>
        </a:spcBef>
        <a:spcAft>
          <a:spcPct val="0"/>
        </a:spcAft>
        <a:buClr>
          <a:schemeClr val="tx2"/>
        </a:buClr>
        <a:buFont typeface="Arial" charset="0"/>
        <a:buChar char="•"/>
        <a:defRPr sz="20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7.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228600" y="1981200"/>
            <a:ext cx="8153400" cy="1143000"/>
          </a:xfrm>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fontAlgn="auto">
              <a:spcAft>
                <a:spcPts val="0"/>
              </a:spcAft>
              <a:defRPr/>
            </a:pPr>
            <a:r>
              <a:rPr lang="ru-RU" sz="3400" dirty="0" smtClean="0">
                <a:solidFill>
                  <a:srgbClr val="D1282E"/>
                </a:solidFill>
                <a:ea typeface="+mj-ea"/>
                <a:cs typeface="+mj-cs"/>
              </a:rPr>
              <a:t>Туберкулез</a:t>
            </a:r>
            <a:r>
              <a:rPr lang="en-US" sz="3400" dirty="0" smtClean="0">
                <a:solidFill>
                  <a:srgbClr val="D1282E"/>
                </a:solidFill>
                <a:ea typeface="+mj-ea"/>
                <a:cs typeface="+mj-cs"/>
              </a:rPr>
              <a:t/>
            </a:r>
            <a:br>
              <a:rPr lang="en-US" sz="3400" dirty="0" smtClean="0">
                <a:solidFill>
                  <a:srgbClr val="D1282E"/>
                </a:solidFill>
                <a:ea typeface="+mj-ea"/>
                <a:cs typeface="+mj-cs"/>
              </a:rPr>
            </a:br>
            <a:r>
              <a:rPr lang="ru-RU" sz="3400" dirty="0" smtClean="0">
                <a:solidFill>
                  <a:srgbClr val="D1282E"/>
                </a:solidFill>
                <a:ea typeface="+mj-ea"/>
                <a:cs typeface="+mj-cs"/>
              </a:rPr>
              <a:t>основные сведения</a:t>
            </a:r>
            <a:r>
              <a:rPr lang="en-US" sz="3400" dirty="0" smtClean="0">
                <a:solidFill>
                  <a:srgbClr val="D1282E"/>
                </a:solidFill>
                <a:ea typeface="+mj-ea"/>
                <a:cs typeface="+mj-cs"/>
              </a:rPr>
              <a:t> </a:t>
            </a:r>
            <a:endParaRPr lang="en-US" sz="3400" dirty="0">
              <a:solidFill>
                <a:srgbClr val="D1282E"/>
              </a:solidFill>
              <a:ea typeface="+mj-ea"/>
              <a:cs typeface="+mj-cs"/>
            </a:endParaRPr>
          </a:p>
        </p:txBody>
      </p:sp>
      <p:sp>
        <p:nvSpPr>
          <p:cNvPr id="17411" name="Rectangle 3"/>
          <p:cNvSpPr>
            <a:spLocks noGrp="1" noChangeArrowheads="1"/>
          </p:cNvSpPr>
          <p:nvPr>
            <p:ph type="subTitle" idx="1"/>
          </p:nvPr>
        </p:nvSpPr>
        <p:spPr>
          <a:xfrm>
            <a:off x="228600" y="3962400"/>
            <a:ext cx="5943600" cy="1752600"/>
          </a:xfrm>
        </p:spPr>
        <p:txBody>
          <a:bodyPr rtlCol="0">
            <a:normAutofit/>
          </a:bodyPr>
          <a:lstStyle/>
          <a:p>
            <a:pPr fontAlgn="auto">
              <a:spcBef>
                <a:spcPct val="10000"/>
              </a:spcBef>
              <a:buFont typeface="Arial" pitchFamily="34" charset="0"/>
              <a:buNone/>
              <a:defRPr/>
            </a:pPr>
            <a:endParaRPr lang="ru-RU" sz="1500" dirty="0" smtClean="0">
              <a:solidFill>
                <a:schemeClr val="tx1"/>
              </a:solidFill>
              <a:latin typeface="Arial Black"/>
              <a:ea typeface="+mn-ea"/>
              <a:cs typeface="Arial Black"/>
            </a:endParaRPr>
          </a:p>
          <a:p>
            <a:pPr fontAlgn="auto">
              <a:spcBef>
                <a:spcPct val="10000"/>
              </a:spcBef>
              <a:buFont typeface="Arial" pitchFamily="34" charset="0"/>
              <a:buNone/>
              <a:defRPr/>
            </a:pPr>
            <a:r>
              <a:rPr lang="ru-RU" sz="1400" dirty="0" smtClean="0">
                <a:solidFill>
                  <a:schemeClr val="tx1"/>
                </a:solidFill>
                <a:latin typeface="Arial Black"/>
                <a:ea typeface="+mn-ea"/>
                <a:cs typeface="Arial Black"/>
              </a:rPr>
              <a:t>Группа действий в области лечения</a:t>
            </a:r>
            <a:endParaRPr lang="en-US" sz="1400" dirty="0">
              <a:solidFill>
                <a:schemeClr val="tx1"/>
              </a:solidFill>
              <a:latin typeface="Arial Black"/>
              <a:ea typeface="+mn-ea"/>
              <a:cs typeface="Arial Black"/>
            </a:endParaRPr>
          </a:p>
          <a:p>
            <a:pPr fontAlgn="auto">
              <a:spcBef>
                <a:spcPct val="10000"/>
              </a:spcBef>
              <a:buFont typeface="Arial" pitchFamily="34" charset="0"/>
              <a:buNone/>
              <a:defRPr/>
            </a:pPr>
            <a:r>
              <a:rPr lang="ru-RU" sz="1400" dirty="0" smtClean="0">
                <a:solidFill>
                  <a:schemeClr val="tx1"/>
                </a:solidFill>
                <a:latin typeface="Arial Black"/>
                <a:ea typeface="+mn-ea"/>
                <a:cs typeface="Arial Black"/>
              </a:rPr>
              <a:t>Адвокационный инструментарий по </a:t>
            </a:r>
            <a:r>
              <a:rPr lang="ru-RU" sz="1400" dirty="0" err="1" smtClean="0">
                <a:solidFill>
                  <a:schemeClr val="tx1"/>
                </a:solidFill>
                <a:latin typeface="Arial Black"/>
                <a:ea typeface="+mn-ea"/>
                <a:cs typeface="Arial Black"/>
              </a:rPr>
              <a:t>тб</a:t>
            </a:r>
            <a:r>
              <a:rPr lang="ru-RU" sz="1400" dirty="0" smtClean="0">
                <a:solidFill>
                  <a:schemeClr val="tx1"/>
                </a:solidFill>
                <a:latin typeface="Arial Black"/>
                <a:ea typeface="+mn-ea"/>
                <a:cs typeface="Arial Black"/>
              </a:rPr>
              <a:t>/</a:t>
            </a:r>
            <a:r>
              <a:rPr lang="ru-RU" sz="1400" dirty="0" err="1" smtClean="0">
                <a:solidFill>
                  <a:schemeClr val="tx1"/>
                </a:solidFill>
                <a:latin typeface="Arial Black"/>
                <a:ea typeface="+mn-ea"/>
                <a:cs typeface="Arial Black"/>
              </a:rPr>
              <a:t>вич</a:t>
            </a:r>
            <a:endParaRPr lang="en-US" sz="1400" dirty="0" smtClean="0">
              <a:solidFill>
                <a:schemeClr val="tx1"/>
              </a:solidFill>
              <a:latin typeface="Arial Black"/>
              <a:ea typeface="+mn-ea"/>
              <a:cs typeface="Arial Black"/>
            </a:endParaRPr>
          </a:p>
          <a:p>
            <a:pPr fontAlgn="auto">
              <a:spcBef>
                <a:spcPct val="10000"/>
              </a:spcBef>
              <a:buFont typeface="Arial" pitchFamily="34" charset="0"/>
              <a:buNone/>
              <a:defRPr/>
            </a:pPr>
            <a:r>
              <a:rPr lang="ru-RU" sz="1400" dirty="0" smtClean="0">
                <a:solidFill>
                  <a:schemeClr val="tx1"/>
                </a:solidFill>
                <a:latin typeface="Arial Black"/>
                <a:ea typeface="+mn-ea"/>
                <a:cs typeface="Arial Black"/>
              </a:rPr>
              <a:t>август</a:t>
            </a:r>
            <a:r>
              <a:rPr lang="en-US" sz="1400" dirty="0" smtClean="0">
                <a:solidFill>
                  <a:schemeClr val="tx1"/>
                </a:solidFill>
                <a:latin typeface="Arial Black"/>
                <a:ea typeface="+mn-ea"/>
                <a:cs typeface="Arial Black"/>
              </a:rPr>
              <a:t> 2017</a:t>
            </a:r>
            <a:r>
              <a:rPr lang="ru-RU" sz="1400" dirty="0" smtClean="0">
                <a:solidFill>
                  <a:schemeClr val="tx1"/>
                </a:solidFill>
                <a:latin typeface="Arial Black"/>
                <a:ea typeface="+mn-ea"/>
                <a:cs typeface="Arial Black"/>
              </a:rPr>
              <a:t> года</a:t>
            </a:r>
            <a:endParaRPr lang="en-US" sz="1400" dirty="0">
              <a:solidFill>
                <a:schemeClr val="tx1"/>
              </a:solidFill>
              <a:latin typeface="Arial Black"/>
              <a:ea typeface="+mn-ea"/>
              <a:cs typeface="Arial Black"/>
            </a:endParaRPr>
          </a:p>
        </p:txBody>
      </p:sp>
      <p:pic>
        <p:nvPicPr>
          <p:cNvPr id="5" name="Picture 2" descr="tag_logo_300x300.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0"/>
            <a:ext cx="2362200" cy="236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2"/>
          <p:cNvSpPr txBox="1">
            <a:spLocks noChangeArrowheads="1"/>
          </p:cNvSpPr>
          <p:nvPr/>
        </p:nvSpPr>
        <p:spPr bwMode="auto">
          <a:xfrm>
            <a:off x="5410200" y="6477000"/>
            <a:ext cx="3733800" cy="27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200" dirty="0"/>
              <a:t>With thanks to Adam Almeida and </a:t>
            </a:r>
            <a:r>
              <a:rPr lang="en-US" sz="1200" dirty="0" err="1"/>
              <a:t>Andolyn</a:t>
            </a:r>
            <a:r>
              <a:rPr lang="en-US" sz="1200" dirty="0"/>
              <a:t> Medina</a:t>
            </a:r>
          </a:p>
        </p:txBody>
      </p:sp>
      <p:pic>
        <p:nvPicPr>
          <p:cNvPr id="7"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46800" y="5922963"/>
            <a:ext cx="26670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28600"/>
            <a:ext cx="8229600" cy="1143000"/>
          </a:xfrm>
        </p:spPr>
        <p:txBody>
          <a:bodyPr>
            <a:normAutofit fontScale="90000"/>
          </a:bodyPr>
          <a:lstStyle/>
          <a:p>
            <a:pPr fontAlgn="auto">
              <a:spcAft>
                <a:spcPts val="0"/>
              </a:spcAft>
              <a:defRPr/>
            </a:pPr>
            <a:r>
              <a:rPr lang="ru-RU" dirty="0" smtClean="0">
                <a:ea typeface="+mj-ea"/>
                <a:cs typeface="+mj-cs"/>
              </a:rPr>
              <a:t>ИММУННЫЙ ОТВЕТ ОРГАНИЗМА ЧЕЛОВЕКА НА ТБ</a:t>
            </a:r>
            <a:endParaRPr lang="en-US" dirty="0">
              <a:latin typeface="Century Gothic" charset="0"/>
              <a:ea typeface="+mj-ea"/>
              <a:cs typeface="+mj-cs"/>
            </a:endParaRPr>
          </a:p>
        </p:txBody>
      </p:sp>
      <p:sp>
        <p:nvSpPr>
          <p:cNvPr id="32770" name="Rectangle 3"/>
          <p:cNvSpPr>
            <a:spLocks noGrp="1" noChangeArrowheads="1"/>
          </p:cNvSpPr>
          <p:nvPr>
            <p:ph type="body" sz="half" idx="1"/>
          </p:nvPr>
        </p:nvSpPr>
        <p:spPr>
          <a:xfrm>
            <a:off x="3962400" y="1676400"/>
            <a:ext cx="4876800" cy="5257800"/>
          </a:xfrm>
        </p:spPr>
        <p:txBody>
          <a:bodyPr/>
          <a:lstStyle/>
          <a:p>
            <a:pPr marL="571500" indent="-342900">
              <a:buFont typeface="Arial"/>
              <a:buChar char="•"/>
            </a:pPr>
            <a:r>
              <a:rPr lang="ru-RU" sz="1900" dirty="0" smtClean="0">
                <a:latin typeface="Arial" charset="0"/>
              </a:rPr>
              <a:t>Иммунная система выявляет инородные</a:t>
            </a:r>
            <a:r>
              <a:rPr lang="en-US" sz="1900" dirty="0" smtClean="0">
                <a:latin typeface="Arial" charset="0"/>
              </a:rPr>
              <a:t>   </a:t>
            </a:r>
            <a:r>
              <a:rPr lang="ru-RU" sz="1900" dirty="0" smtClean="0">
                <a:latin typeface="Arial" charset="0"/>
              </a:rPr>
              <a:t>частицы в организме человека и инициирует иммунный ответ для того, чтобы их устранить</a:t>
            </a:r>
            <a:endParaRPr lang="en-US" sz="1900" dirty="0" smtClean="0">
              <a:latin typeface="Arial" charset="0"/>
            </a:endParaRPr>
          </a:p>
          <a:p>
            <a:pPr marL="571500" indent="-342900">
              <a:buFont typeface="Arial"/>
              <a:buChar char="•"/>
            </a:pPr>
            <a:r>
              <a:rPr lang="ru-RU" sz="1900" dirty="0" smtClean="0">
                <a:latin typeface="Arial" charset="0"/>
              </a:rPr>
              <a:t>В организме здорового человека</a:t>
            </a:r>
            <a:r>
              <a:rPr lang="en-US" sz="1900" dirty="0" smtClean="0">
                <a:latin typeface="Arial" charset="0"/>
              </a:rPr>
              <a:t> </a:t>
            </a:r>
            <a:r>
              <a:rPr lang="ru-RU" sz="1900" dirty="0" smtClean="0">
                <a:latin typeface="Arial" charset="0"/>
              </a:rPr>
              <a:t>иммунная система </a:t>
            </a:r>
            <a:r>
              <a:rPr lang="ru-RU" sz="1900" u="sng" dirty="0" smtClean="0">
                <a:latin typeface="Arial" charset="0"/>
              </a:rPr>
              <a:t>координирует совместную работу различных клеток</a:t>
            </a:r>
            <a:r>
              <a:rPr lang="ru-RU" sz="1900" dirty="0" smtClean="0">
                <a:latin typeface="Arial" charset="0"/>
              </a:rPr>
              <a:t> с целью выявления и устранения потенциально вредоносных частиц. В условиях, когда организм человека оказывается подвержен заражению ТБ, иммунная система активизируется</a:t>
            </a:r>
            <a:endParaRPr lang="en-US" sz="1900" dirty="0">
              <a:latin typeface="Arial" charset="0"/>
            </a:endParaRPr>
          </a:p>
        </p:txBody>
      </p:sp>
      <p:sp>
        <p:nvSpPr>
          <p:cNvPr id="10" name="TextBox 9"/>
          <p:cNvSpPr txBox="1"/>
          <p:nvPr/>
        </p:nvSpPr>
        <p:spPr>
          <a:xfrm>
            <a:off x="6400800" y="6400800"/>
            <a:ext cx="2590800" cy="323165"/>
          </a:xfrm>
          <a:prstGeom prst="rect">
            <a:avLst/>
          </a:prstGeom>
          <a:noFill/>
        </p:spPr>
        <p:txBody>
          <a:bodyPr wrap="square" rtlCol="0">
            <a:spAutoFit/>
          </a:bodyPr>
          <a:lstStyle/>
          <a:p>
            <a:r>
              <a:rPr lang="en-US" sz="1500" b="1" dirty="0" smtClean="0">
                <a:solidFill>
                  <a:schemeClr val="tx2"/>
                </a:solidFill>
                <a:latin typeface="Arial Black"/>
                <a:cs typeface="Arial Black"/>
              </a:rPr>
              <a:t>THE IMMUNE SYSTEM</a:t>
            </a:r>
            <a:endParaRPr lang="en-US" sz="1500" b="1" dirty="0">
              <a:solidFill>
                <a:schemeClr val="tx2"/>
              </a:solidFill>
              <a:latin typeface="Arial Black"/>
              <a:cs typeface="Arial Black"/>
            </a:endParaRPr>
          </a:p>
        </p:txBody>
      </p:sp>
      <p:pic>
        <p:nvPicPr>
          <p:cNvPr id="5" name="Picture 4" descr="immune-system101-2-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0999" y="1676400"/>
            <a:ext cx="4178777" cy="3962400"/>
          </a:xfrm>
          <a:prstGeom prst="rect">
            <a:avLst/>
          </a:prstGeom>
        </p:spPr>
      </p:pic>
      <p:sp>
        <p:nvSpPr>
          <p:cNvPr id="6" name="TextBox 5"/>
          <p:cNvSpPr txBox="1"/>
          <p:nvPr/>
        </p:nvSpPr>
        <p:spPr>
          <a:xfrm>
            <a:off x="1524000" y="5867400"/>
            <a:ext cx="1792528" cy="276999"/>
          </a:xfrm>
          <a:prstGeom prst="rect">
            <a:avLst/>
          </a:prstGeom>
          <a:noFill/>
        </p:spPr>
        <p:txBody>
          <a:bodyPr wrap="none" rtlCol="0">
            <a:spAutoFit/>
          </a:bodyPr>
          <a:lstStyle/>
          <a:p>
            <a:r>
              <a:rPr lang="en-US" dirty="0" smtClean="0"/>
              <a:t>Image copyright SMAIF</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04800"/>
            <a:ext cx="7772400" cy="1295400"/>
          </a:xfrm>
        </p:spPr>
        <p:txBody>
          <a:bodyPr/>
          <a:lstStyle/>
          <a:p>
            <a:pPr fontAlgn="auto">
              <a:spcAft>
                <a:spcPts val="0"/>
              </a:spcAft>
              <a:defRPr/>
            </a:pPr>
            <a:r>
              <a:rPr lang="ru-RU" sz="4200" dirty="0" smtClean="0">
                <a:ea typeface="+mj-ea"/>
                <a:cs typeface="+mj-cs"/>
              </a:rPr>
              <a:t>ИММУННАЯ СИСТЕМА</a:t>
            </a:r>
            <a:endParaRPr lang="en-US" dirty="0">
              <a:ea typeface="+mj-ea"/>
              <a:cs typeface="+mj-cs"/>
            </a:endParaRPr>
          </a:p>
        </p:txBody>
      </p:sp>
      <p:sp>
        <p:nvSpPr>
          <p:cNvPr id="30722" name="Rectangle 6"/>
          <p:cNvSpPr>
            <a:spLocks noGrp="1" noChangeArrowheads="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EED6626C-2934-8347-83D6-647C5B17CB81}" type="slidenum">
              <a:rPr lang="en-US" sz="1400">
                <a:solidFill>
                  <a:schemeClr val="bg1"/>
                </a:solidFill>
                <a:latin typeface="American Typewriter" charset="0"/>
              </a:rPr>
              <a:pPr eaLnBrk="1" hangingPunct="1"/>
              <a:t>11</a:t>
            </a:fld>
            <a:endParaRPr lang="en-US" sz="1400"/>
          </a:p>
        </p:txBody>
      </p:sp>
      <p:grpSp>
        <p:nvGrpSpPr>
          <p:cNvPr id="30723" name="Group 3"/>
          <p:cNvGrpSpPr>
            <a:grpSpLocks/>
          </p:cNvGrpSpPr>
          <p:nvPr/>
        </p:nvGrpSpPr>
        <p:grpSpPr bwMode="auto">
          <a:xfrm>
            <a:off x="228600" y="4419600"/>
            <a:ext cx="561731" cy="533400"/>
            <a:chOff x="816" y="3504"/>
            <a:chExt cx="575" cy="480"/>
          </a:xfrm>
        </p:grpSpPr>
        <p:sp>
          <p:nvSpPr>
            <p:cNvPr id="75780" name="Oval 4"/>
            <p:cNvSpPr>
              <a:spLocks noChangeArrowheads="1"/>
            </p:cNvSpPr>
            <p:nvPr/>
          </p:nvSpPr>
          <p:spPr bwMode="auto">
            <a:xfrm>
              <a:off x="816" y="3504"/>
              <a:ext cx="575" cy="480"/>
            </a:xfrm>
            <a:prstGeom prst="ellipse">
              <a:avLst/>
            </a:prstGeom>
            <a:solidFill>
              <a:srgbClr val="F7B50C"/>
            </a:solidFill>
            <a:ln w="1587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781" name="Text Box 5"/>
            <p:cNvSpPr txBox="1">
              <a:spLocks noChangeArrowheads="1"/>
            </p:cNvSpPr>
            <p:nvPr/>
          </p:nvSpPr>
          <p:spPr bwMode="auto">
            <a:xfrm>
              <a:off x="816" y="3573"/>
              <a:ext cx="546" cy="305"/>
            </a:xfrm>
            <a:prstGeom prst="rect">
              <a:avLst/>
            </a:prstGeom>
            <a:solidFill>
              <a:srgbClr val="F7B50C"/>
            </a:solidFill>
            <a:ln>
              <a:noFill/>
            </a:ln>
            <a:effectLst/>
            <a:extLs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50000"/>
                </a:spcBef>
                <a:defRPr/>
              </a:pPr>
              <a:r>
                <a:rPr lang="en-US" sz="800" b="1" dirty="0"/>
                <a:t>B-CELL</a:t>
              </a:r>
              <a:endParaRPr lang="en-US" sz="800" dirty="0">
                <a:latin typeface="Times New Roman" charset="0"/>
              </a:endParaRPr>
            </a:p>
          </p:txBody>
        </p:sp>
      </p:grpSp>
      <p:grpSp>
        <p:nvGrpSpPr>
          <p:cNvPr id="30725" name="Group 11"/>
          <p:cNvGrpSpPr>
            <a:grpSpLocks/>
          </p:cNvGrpSpPr>
          <p:nvPr/>
        </p:nvGrpSpPr>
        <p:grpSpPr bwMode="auto">
          <a:xfrm>
            <a:off x="228600" y="1219200"/>
            <a:ext cx="609600" cy="609600"/>
            <a:chOff x="3748" y="1780"/>
            <a:chExt cx="664" cy="892"/>
          </a:xfrm>
        </p:grpSpPr>
        <p:sp>
          <p:nvSpPr>
            <p:cNvPr id="75788" name="Freeform 12"/>
            <p:cNvSpPr>
              <a:spLocks/>
            </p:cNvSpPr>
            <p:nvPr/>
          </p:nvSpPr>
          <p:spPr bwMode="auto">
            <a:xfrm>
              <a:off x="3770" y="2284"/>
              <a:ext cx="344" cy="388"/>
            </a:xfrm>
            <a:custGeom>
              <a:avLst/>
              <a:gdLst>
                <a:gd name="T0" fmla="*/ 284 w 345"/>
                <a:gd name="T1" fmla="*/ 0 h 387"/>
                <a:gd name="T2" fmla="*/ 272 w 345"/>
                <a:gd name="T3" fmla="*/ 14 h 387"/>
                <a:gd name="T4" fmla="*/ 264 w 345"/>
                <a:gd name="T5" fmla="*/ 29 h 387"/>
                <a:gd name="T6" fmla="*/ 255 w 345"/>
                <a:gd name="T7" fmla="*/ 43 h 387"/>
                <a:gd name="T8" fmla="*/ 243 w 345"/>
                <a:gd name="T9" fmla="*/ 60 h 387"/>
                <a:gd name="T10" fmla="*/ 231 w 345"/>
                <a:gd name="T11" fmla="*/ 77 h 387"/>
                <a:gd name="T12" fmla="*/ 221 w 345"/>
                <a:gd name="T13" fmla="*/ 91 h 387"/>
                <a:gd name="T14" fmla="*/ 212 w 345"/>
                <a:gd name="T15" fmla="*/ 108 h 387"/>
                <a:gd name="T16" fmla="*/ 204 w 345"/>
                <a:gd name="T17" fmla="*/ 122 h 387"/>
                <a:gd name="T18" fmla="*/ 195 w 345"/>
                <a:gd name="T19" fmla="*/ 137 h 387"/>
                <a:gd name="T20" fmla="*/ 185 w 345"/>
                <a:gd name="T21" fmla="*/ 153 h 387"/>
                <a:gd name="T22" fmla="*/ 178 w 345"/>
                <a:gd name="T23" fmla="*/ 168 h 387"/>
                <a:gd name="T24" fmla="*/ 168 w 345"/>
                <a:gd name="T25" fmla="*/ 182 h 387"/>
                <a:gd name="T26" fmla="*/ 159 w 345"/>
                <a:gd name="T27" fmla="*/ 197 h 387"/>
                <a:gd name="T28" fmla="*/ 149 w 345"/>
                <a:gd name="T29" fmla="*/ 213 h 387"/>
                <a:gd name="T30" fmla="*/ 137 w 345"/>
                <a:gd name="T31" fmla="*/ 228 h 387"/>
                <a:gd name="T32" fmla="*/ 128 w 345"/>
                <a:gd name="T33" fmla="*/ 240 h 387"/>
                <a:gd name="T34" fmla="*/ 118 w 345"/>
                <a:gd name="T35" fmla="*/ 254 h 387"/>
                <a:gd name="T36" fmla="*/ 104 w 345"/>
                <a:gd name="T37" fmla="*/ 261 h 387"/>
                <a:gd name="T38" fmla="*/ 89 w 345"/>
                <a:gd name="T39" fmla="*/ 264 h 387"/>
                <a:gd name="T40" fmla="*/ 75 w 345"/>
                <a:gd name="T41" fmla="*/ 252 h 387"/>
                <a:gd name="T42" fmla="*/ 51 w 345"/>
                <a:gd name="T43" fmla="*/ 245 h 387"/>
                <a:gd name="T44" fmla="*/ 29 w 345"/>
                <a:gd name="T45" fmla="*/ 242 h 387"/>
                <a:gd name="T46" fmla="*/ 15 w 345"/>
                <a:gd name="T47" fmla="*/ 247 h 387"/>
                <a:gd name="T48" fmla="*/ 8 w 345"/>
                <a:gd name="T49" fmla="*/ 261 h 387"/>
                <a:gd name="T50" fmla="*/ 3 w 345"/>
                <a:gd name="T51" fmla="*/ 276 h 387"/>
                <a:gd name="T52" fmla="*/ 0 w 345"/>
                <a:gd name="T53" fmla="*/ 290 h 387"/>
                <a:gd name="T54" fmla="*/ 0 w 345"/>
                <a:gd name="T55" fmla="*/ 305 h 387"/>
                <a:gd name="T56" fmla="*/ 8 w 345"/>
                <a:gd name="T57" fmla="*/ 317 h 387"/>
                <a:gd name="T58" fmla="*/ 17 w 345"/>
                <a:gd name="T59" fmla="*/ 329 h 387"/>
                <a:gd name="T60" fmla="*/ 32 w 345"/>
                <a:gd name="T61" fmla="*/ 341 h 387"/>
                <a:gd name="T62" fmla="*/ 46 w 345"/>
                <a:gd name="T63" fmla="*/ 345 h 387"/>
                <a:gd name="T64" fmla="*/ 80 w 345"/>
                <a:gd name="T65" fmla="*/ 350 h 387"/>
                <a:gd name="T66" fmla="*/ 94 w 345"/>
                <a:gd name="T67" fmla="*/ 355 h 387"/>
                <a:gd name="T68" fmla="*/ 108 w 345"/>
                <a:gd name="T69" fmla="*/ 362 h 387"/>
                <a:gd name="T70" fmla="*/ 123 w 345"/>
                <a:gd name="T71" fmla="*/ 374 h 387"/>
                <a:gd name="T72" fmla="*/ 137 w 345"/>
                <a:gd name="T73" fmla="*/ 384 h 387"/>
                <a:gd name="T74" fmla="*/ 154 w 345"/>
                <a:gd name="T75" fmla="*/ 386 h 387"/>
                <a:gd name="T76" fmla="*/ 180 w 345"/>
                <a:gd name="T77" fmla="*/ 381 h 387"/>
                <a:gd name="T78" fmla="*/ 190 w 345"/>
                <a:gd name="T79" fmla="*/ 369 h 387"/>
                <a:gd name="T80" fmla="*/ 192 w 345"/>
                <a:gd name="T81" fmla="*/ 353 h 387"/>
                <a:gd name="T82" fmla="*/ 190 w 345"/>
                <a:gd name="T83" fmla="*/ 338 h 387"/>
                <a:gd name="T84" fmla="*/ 190 w 345"/>
                <a:gd name="T85" fmla="*/ 324 h 387"/>
                <a:gd name="T86" fmla="*/ 190 w 345"/>
                <a:gd name="T87" fmla="*/ 307 h 387"/>
                <a:gd name="T88" fmla="*/ 200 w 345"/>
                <a:gd name="T89" fmla="*/ 293 h 387"/>
                <a:gd name="T90" fmla="*/ 212 w 345"/>
                <a:gd name="T91" fmla="*/ 278 h 387"/>
                <a:gd name="T92" fmla="*/ 221 w 345"/>
                <a:gd name="T93" fmla="*/ 264 h 387"/>
                <a:gd name="T94" fmla="*/ 228 w 345"/>
                <a:gd name="T95" fmla="*/ 249 h 387"/>
                <a:gd name="T96" fmla="*/ 238 w 345"/>
                <a:gd name="T97" fmla="*/ 233 h 387"/>
                <a:gd name="T98" fmla="*/ 252 w 345"/>
                <a:gd name="T99" fmla="*/ 199 h 387"/>
                <a:gd name="T100" fmla="*/ 267 w 345"/>
                <a:gd name="T101" fmla="*/ 173 h 387"/>
                <a:gd name="T102" fmla="*/ 276 w 345"/>
                <a:gd name="T103" fmla="*/ 156 h 387"/>
                <a:gd name="T104" fmla="*/ 286 w 345"/>
                <a:gd name="T105" fmla="*/ 141 h 387"/>
                <a:gd name="T106" fmla="*/ 293 w 345"/>
                <a:gd name="T107" fmla="*/ 127 h 387"/>
                <a:gd name="T108" fmla="*/ 305 w 345"/>
                <a:gd name="T109" fmla="*/ 113 h 387"/>
                <a:gd name="T110" fmla="*/ 317 w 345"/>
                <a:gd name="T111" fmla="*/ 101 h 387"/>
                <a:gd name="T112" fmla="*/ 327 w 345"/>
                <a:gd name="T113" fmla="*/ 86 h 387"/>
                <a:gd name="T114" fmla="*/ 334 w 345"/>
                <a:gd name="T115" fmla="*/ 65 h 387"/>
                <a:gd name="T116" fmla="*/ 341 w 345"/>
                <a:gd name="T117" fmla="*/ 31 h 387"/>
                <a:gd name="T118" fmla="*/ 336 w 345"/>
                <a:gd name="T119" fmla="*/ 24 h 387"/>
                <a:gd name="T120" fmla="*/ 322 w 345"/>
                <a:gd name="T121" fmla="*/ 19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45" h="387">
                  <a:moveTo>
                    <a:pt x="310" y="19"/>
                  </a:moveTo>
                  <a:lnTo>
                    <a:pt x="284" y="0"/>
                  </a:lnTo>
                  <a:lnTo>
                    <a:pt x="276" y="7"/>
                  </a:lnTo>
                  <a:lnTo>
                    <a:pt x="272" y="14"/>
                  </a:lnTo>
                  <a:lnTo>
                    <a:pt x="267" y="21"/>
                  </a:lnTo>
                  <a:lnTo>
                    <a:pt x="264" y="29"/>
                  </a:lnTo>
                  <a:lnTo>
                    <a:pt x="260" y="36"/>
                  </a:lnTo>
                  <a:lnTo>
                    <a:pt x="255" y="43"/>
                  </a:lnTo>
                  <a:lnTo>
                    <a:pt x="250" y="53"/>
                  </a:lnTo>
                  <a:lnTo>
                    <a:pt x="243" y="60"/>
                  </a:lnTo>
                  <a:lnTo>
                    <a:pt x="238" y="67"/>
                  </a:lnTo>
                  <a:lnTo>
                    <a:pt x="231" y="77"/>
                  </a:lnTo>
                  <a:lnTo>
                    <a:pt x="226" y="84"/>
                  </a:lnTo>
                  <a:lnTo>
                    <a:pt x="221" y="91"/>
                  </a:lnTo>
                  <a:lnTo>
                    <a:pt x="214" y="101"/>
                  </a:lnTo>
                  <a:lnTo>
                    <a:pt x="212" y="108"/>
                  </a:lnTo>
                  <a:lnTo>
                    <a:pt x="207" y="115"/>
                  </a:lnTo>
                  <a:lnTo>
                    <a:pt x="204" y="122"/>
                  </a:lnTo>
                  <a:lnTo>
                    <a:pt x="200" y="129"/>
                  </a:lnTo>
                  <a:lnTo>
                    <a:pt x="195" y="137"/>
                  </a:lnTo>
                  <a:lnTo>
                    <a:pt x="190" y="144"/>
                  </a:lnTo>
                  <a:lnTo>
                    <a:pt x="185" y="153"/>
                  </a:lnTo>
                  <a:lnTo>
                    <a:pt x="183" y="161"/>
                  </a:lnTo>
                  <a:lnTo>
                    <a:pt x="178" y="168"/>
                  </a:lnTo>
                  <a:lnTo>
                    <a:pt x="173" y="175"/>
                  </a:lnTo>
                  <a:lnTo>
                    <a:pt x="168" y="182"/>
                  </a:lnTo>
                  <a:lnTo>
                    <a:pt x="164" y="189"/>
                  </a:lnTo>
                  <a:lnTo>
                    <a:pt x="159" y="197"/>
                  </a:lnTo>
                  <a:lnTo>
                    <a:pt x="154" y="204"/>
                  </a:lnTo>
                  <a:lnTo>
                    <a:pt x="149" y="213"/>
                  </a:lnTo>
                  <a:lnTo>
                    <a:pt x="144" y="221"/>
                  </a:lnTo>
                  <a:lnTo>
                    <a:pt x="137" y="228"/>
                  </a:lnTo>
                  <a:lnTo>
                    <a:pt x="135" y="235"/>
                  </a:lnTo>
                  <a:lnTo>
                    <a:pt x="128" y="240"/>
                  </a:lnTo>
                  <a:lnTo>
                    <a:pt x="123" y="247"/>
                  </a:lnTo>
                  <a:lnTo>
                    <a:pt x="118" y="254"/>
                  </a:lnTo>
                  <a:lnTo>
                    <a:pt x="111" y="259"/>
                  </a:lnTo>
                  <a:lnTo>
                    <a:pt x="104" y="261"/>
                  </a:lnTo>
                  <a:lnTo>
                    <a:pt x="96" y="264"/>
                  </a:lnTo>
                  <a:lnTo>
                    <a:pt x="89" y="264"/>
                  </a:lnTo>
                  <a:lnTo>
                    <a:pt x="82" y="257"/>
                  </a:lnTo>
                  <a:lnTo>
                    <a:pt x="75" y="252"/>
                  </a:lnTo>
                  <a:lnTo>
                    <a:pt x="60" y="249"/>
                  </a:lnTo>
                  <a:lnTo>
                    <a:pt x="51" y="245"/>
                  </a:lnTo>
                  <a:lnTo>
                    <a:pt x="36" y="242"/>
                  </a:lnTo>
                  <a:lnTo>
                    <a:pt x="29" y="242"/>
                  </a:lnTo>
                  <a:lnTo>
                    <a:pt x="22" y="242"/>
                  </a:lnTo>
                  <a:lnTo>
                    <a:pt x="15" y="247"/>
                  </a:lnTo>
                  <a:lnTo>
                    <a:pt x="10" y="254"/>
                  </a:lnTo>
                  <a:lnTo>
                    <a:pt x="8" y="261"/>
                  </a:lnTo>
                  <a:lnTo>
                    <a:pt x="5" y="269"/>
                  </a:lnTo>
                  <a:lnTo>
                    <a:pt x="3" y="276"/>
                  </a:lnTo>
                  <a:lnTo>
                    <a:pt x="0" y="283"/>
                  </a:lnTo>
                  <a:lnTo>
                    <a:pt x="0" y="290"/>
                  </a:lnTo>
                  <a:lnTo>
                    <a:pt x="0" y="297"/>
                  </a:lnTo>
                  <a:lnTo>
                    <a:pt x="0" y="305"/>
                  </a:lnTo>
                  <a:lnTo>
                    <a:pt x="0" y="312"/>
                  </a:lnTo>
                  <a:lnTo>
                    <a:pt x="8" y="317"/>
                  </a:lnTo>
                  <a:lnTo>
                    <a:pt x="15" y="321"/>
                  </a:lnTo>
                  <a:lnTo>
                    <a:pt x="17" y="329"/>
                  </a:lnTo>
                  <a:lnTo>
                    <a:pt x="27" y="333"/>
                  </a:lnTo>
                  <a:lnTo>
                    <a:pt x="32" y="341"/>
                  </a:lnTo>
                  <a:lnTo>
                    <a:pt x="39" y="343"/>
                  </a:lnTo>
                  <a:lnTo>
                    <a:pt x="46" y="345"/>
                  </a:lnTo>
                  <a:lnTo>
                    <a:pt x="60" y="348"/>
                  </a:lnTo>
                  <a:lnTo>
                    <a:pt x="80" y="350"/>
                  </a:lnTo>
                  <a:lnTo>
                    <a:pt x="87" y="353"/>
                  </a:lnTo>
                  <a:lnTo>
                    <a:pt x="94" y="355"/>
                  </a:lnTo>
                  <a:lnTo>
                    <a:pt x="101" y="360"/>
                  </a:lnTo>
                  <a:lnTo>
                    <a:pt x="108" y="362"/>
                  </a:lnTo>
                  <a:lnTo>
                    <a:pt x="116" y="369"/>
                  </a:lnTo>
                  <a:lnTo>
                    <a:pt x="123" y="374"/>
                  </a:lnTo>
                  <a:lnTo>
                    <a:pt x="130" y="379"/>
                  </a:lnTo>
                  <a:lnTo>
                    <a:pt x="137" y="384"/>
                  </a:lnTo>
                  <a:lnTo>
                    <a:pt x="147" y="384"/>
                  </a:lnTo>
                  <a:lnTo>
                    <a:pt x="154" y="386"/>
                  </a:lnTo>
                  <a:lnTo>
                    <a:pt x="161" y="386"/>
                  </a:lnTo>
                  <a:lnTo>
                    <a:pt x="180" y="381"/>
                  </a:lnTo>
                  <a:lnTo>
                    <a:pt x="188" y="377"/>
                  </a:lnTo>
                  <a:lnTo>
                    <a:pt x="190" y="369"/>
                  </a:lnTo>
                  <a:lnTo>
                    <a:pt x="192" y="362"/>
                  </a:lnTo>
                  <a:lnTo>
                    <a:pt x="192" y="353"/>
                  </a:lnTo>
                  <a:lnTo>
                    <a:pt x="190" y="345"/>
                  </a:lnTo>
                  <a:lnTo>
                    <a:pt x="190" y="338"/>
                  </a:lnTo>
                  <a:lnTo>
                    <a:pt x="190" y="331"/>
                  </a:lnTo>
                  <a:lnTo>
                    <a:pt x="190" y="324"/>
                  </a:lnTo>
                  <a:lnTo>
                    <a:pt x="190" y="314"/>
                  </a:lnTo>
                  <a:lnTo>
                    <a:pt x="190" y="307"/>
                  </a:lnTo>
                  <a:lnTo>
                    <a:pt x="192" y="300"/>
                  </a:lnTo>
                  <a:lnTo>
                    <a:pt x="200" y="293"/>
                  </a:lnTo>
                  <a:lnTo>
                    <a:pt x="204" y="285"/>
                  </a:lnTo>
                  <a:lnTo>
                    <a:pt x="212" y="278"/>
                  </a:lnTo>
                  <a:lnTo>
                    <a:pt x="216" y="271"/>
                  </a:lnTo>
                  <a:lnTo>
                    <a:pt x="221" y="264"/>
                  </a:lnTo>
                  <a:lnTo>
                    <a:pt x="226" y="257"/>
                  </a:lnTo>
                  <a:lnTo>
                    <a:pt x="228" y="249"/>
                  </a:lnTo>
                  <a:lnTo>
                    <a:pt x="233" y="242"/>
                  </a:lnTo>
                  <a:lnTo>
                    <a:pt x="238" y="233"/>
                  </a:lnTo>
                  <a:lnTo>
                    <a:pt x="245" y="223"/>
                  </a:lnTo>
                  <a:lnTo>
                    <a:pt x="252" y="199"/>
                  </a:lnTo>
                  <a:lnTo>
                    <a:pt x="262" y="180"/>
                  </a:lnTo>
                  <a:lnTo>
                    <a:pt x="267" y="173"/>
                  </a:lnTo>
                  <a:lnTo>
                    <a:pt x="269" y="165"/>
                  </a:lnTo>
                  <a:lnTo>
                    <a:pt x="276" y="156"/>
                  </a:lnTo>
                  <a:lnTo>
                    <a:pt x="281" y="149"/>
                  </a:lnTo>
                  <a:lnTo>
                    <a:pt x="286" y="141"/>
                  </a:lnTo>
                  <a:lnTo>
                    <a:pt x="288" y="134"/>
                  </a:lnTo>
                  <a:lnTo>
                    <a:pt x="293" y="127"/>
                  </a:lnTo>
                  <a:lnTo>
                    <a:pt x="298" y="120"/>
                  </a:lnTo>
                  <a:lnTo>
                    <a:pt x="305" y="113"/>
                  </a:lnTo>
                  <a:lnTo>
                    <a:pt x="310" y="105"/>
                  </a:lnTo>
                  <a:lnTo>
                    <a:pt x="317" y="101"/>
                  </a:lnTo>
                  <a:lnTo>
                    <a:pt x="322" y="93"/>
                  </a:lnTo>
                  <a:lnTo>
                    <a:pt x="327" y="86"/>
                  </a:lnTo>
                  <a:lnTo>
                    <a:pt x="332" y="79"/>
                  </a:lnTo>
                  <a:lnTo>
                    <a:pt x="334" y="65"/>
                  </a:lnTo>
                  <a:lnTo>
                    <a:pt x="339" y="50"/>
                  </a:lnTo>
                  <a:lnTo>
                    <a:pt x="341" y="31"/>
                  </a:lnTo>
                  <a:lnTo>
                    <a:pt x="344" y="24"/>
                  </a:lnTo>
                  <a:lnTo>
                    <a:pt x="336" y="24"/>
                  </a:lnTo>
                  <a:lnTo>
                    <a:pt x="329" y="21"/>
                  </a:lnTo>
                  <a:lnTo>
                    <a:pt x="322" y="19"/>
                  </a:lnTo>
                  <a:lnTo>
                    <a:pt x="310" y="19"/>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789" name="Oval 13"/>
            <p:cNvSpPr>
              <a:spLocks noChangeArrowheads="1"/>
            </p:cNvSpPr>
            <p:nvPr/>
          </p:nvSpPr>
          <p:spPr bwMode="auto">
            <a:xfrm>
              <a:off x="3988" y="1780"/>
              <a:ext cx="424" cy="616"/>
            </a:xfrm>
            <a:prstGeom prst="ellipse">
              <a:avLst/>
            </a:prstGeom>
            <a:solidFill>
              <a:srgbClr val="F7B50C"/>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790" name="Freeform 14"/>
            <p:cNvSpPr>
              <a:spLocks/>
            </p:cNvSpPr>
            <p:nvPr/>
          </p:nvSpPr>
          <p:spPr bwMode="auto">
            <a:xfrm>
              <a:off x="4061" y="2242"/>
              <a:ext cx="235" cy="418"/>
            </a:xfrm>
            <a:custGeom>
              <a:avLst/>
              <a:gdLst>
                <a:gd name="T0" fmla="*/ 115 w 236"/>
                <a:gd name="T1" fmla="*/ 24 h 418"/>
                <a:gd name="T2" fmla="*/ 103 w 236"/>
                <a:gd name="T3" fmla="*/ 38 h 418"/>
                <a:gd name="T4" fmla="*/ 93 w 236"/>
                <a:gd name="T5" fmla="*/ 52 h 418"/>
                <a:gd name="T6" fmla="*/ 81 w 236"/>
                <a:gd name="T7" fmla="*/ 67 h 418"/>
                <a:gd name="T8" fmla="*/ 69 w 236"/>
                <a:gd name="T9" fmla="*/ 81 h 418"/>
                <a:gd name="T10" fmla="*/ 57 w 236"/>
                <a:gd name="T11" fmla="*/ 96 h 418"/>
                <a:gd name="T12" fmla="*/ 45 w 236"/>
                <a:gd name="T13" fmla="*/ 110 h 418"/>
                <a:gd name="T14" fmla="*/ 31 w 236"/>
                <a:gd name="T15" fmla="*/ 129 h 418"/>
                <a:gd name="T16" fmla="*/ 21 w 236"/>
                <a:gd name="T17" fmla="*/ 144 h 418"/>
                <a:gd name="T18" fmla="*/ 9 w 236"/>
                <a:gd name="T19" fmla="*/ 160 h 418"/>
                <a:gd name="T20" fmla="*/ 0 w 236"/>
                <a:gd name="T21" fmla="*/ 175 h 418"/>
                <a:gd name="T22" fmla="*/ 0 w 236"/>
                <a:gd name="T23" fmla="*/ 189 h 418"/>
                <a:gd name="T24" fmla="*/ 0 w 236"/>
                <a:gd name="T25" fmla="*/ 204 h 418"/>
                <a:gd name="T26" fmla="*/ 7 w 236"/>
                <a:gd name="T27" fmla="*/ 220 h 418"/>
                <a:gd name="T28" fmla="*/ 21 w 236"/>
                <a:gd name="T29" fmla="*/ 232 h 418"/>
                <a:gd name="T30" fmla="*/ 48 w 236"/>
                <a:gd name="T31" fmla="*/ 254 h 418"/>
                <a:gd name="T32" fmla="*/ 110 w 236"/>
                <a:gd name="T33" fmla="*/ 271 h 418"/>
                <a:gd name="T34" fmla="*/ 125 w 236"/>
                <a:gd name="T35" fmla="*/ 280 h 418"/>
                <a:gd name="T36" fmla="*/ 129 w 236"/>
                <a:gd name="T37" fmla="*/ 297 h 418"/>
                <a:gd name="T38" fmla="*/ 129 w 236"/>
                <a:gd name="T39" fmla="*/ 312 h 418"/>
                <a:gd name="T40" fmla="*/ 125 w 236"/>
                <a:gd name="T41" fmla="*/ 326 h 418"/>
                <a:gd name="T42" fmla="*/ 117 w 236"/>
                <a:gd name="T43" fmla="*/ 343 h 418"/>
                <a:gd name="T44" fmla="*/ 108 w 236"/>
                <a:gd name="T45" fmla="*/ 360 h 418"/>
                <a:gd name="T46" fmla="*/ 103 w 236"/>
                <a:gd name="T47" fmla="*/ 400 h 418"/>
                <a:gd name="T48" fmla="*/ 113 w 236"/>
                <a:gd name="T49" fmla="*/ 410 h 418"/>
                <a:gd name="T50" fmla="*/ 127 w 236"/>
                <a:gd name="T51" fmla="*/ 412 h 418"/>
                <a:gd name="T52" fmla="*/ 149 w 236"/>
                <a:gd name="T53" fmla="*/ 417 h 418"/>
                <a:gd name="T54" fmla="*/ 180 w 236"/>
                <a:gd name="T55" fmla="*/ 417 h 418"/>
                <a:gd name="T56" fmla="*/ 182 w 236"/>
                <a:gd name="T57" fmla="*/ 403 h 418"/>
                <a:gd name="T58" fmla="*/ 189 w 236"/>
                <a:gd name="T59" fmla="*/ 388 h 418"/>
                <a:gd name="T60" fmla="*/ 201 w 236"/>
                <a:gd name="T61" fmla="*/ 364 h 418"/>
                <a:gd name="T62" fmla="*/ 209 w 236"/>
                <a:gd name="T63" fmla="*/ 350 h 418"/>
                <a:gd name="T64" fmla="*/ 216 w 236"/>
                <a:gd name="T65" fmla="*/ 333 h 418"/>
                <a:gd name="T66" fmla="*/ 221 w 236"/>
                <a:gd name="T67" fmla="*/ 316 h 418"/>
                <a:gd name="T68" fmla="*/ 221 w 236"/>
                <a:gd name="T69" fmla="*/ 302 h 418"/>
                <a:gd name="T70" fmla="*/ 225 w 236"/>
                <a:gd name="T71" fmla="*/ 285 h 418"/>
                <a:gd name="T72" fmla="*/ 230 w 236"/>
                <a:gd name="T73" fmla="*/ 268 h 418"/>
                <a:gd name="T74" fmla="*/ 235 w 236"/>
                <a:gd name="T75" fmla="*/ 254 h 418"/>
                <a:gd name="T76" fmla="*/ 233 w 236"/>
                <a:gd name="T77" fmla="*/ 237 h 418"/>
                <a:gd name="T78" fmla="*/ 225 w 236"/>
                <a:gd name="T79" fmla="*/ 228 h 418"/>
                <a:gd name="T80" fmla="*/ 192 w 236"/>
                <a:gd name="T81" fmla="*/ 218 h 418"/>
                <a:gd name="T82" fmla="*/ 170 w 236"/>
                <a:gd name="T83" fmla="*/ 208 h 418"/>
                <a:gd name="T84" fmla="*/ 156 w 236"/>
                <a:gd name="T85" fmla="*/ 201 h 418"/>
                <a:gd name="T86" fmla="*/ 141 w 236"/>
                <a:gd name="T87" fmla="*/ 194 h 418"/>
                <a:gd name="T88" fmla="*/ 127 w 236"/>
                <a:gd name="T89" fmla="*/ 184 h 418"/>
                <a:gd name="T90" fmla="*/ 120 w 236"/>
                <a:gd name="T91" fmla="*/ 170 h 418"/>
                <a:gd name="T92" fmla="*/ 125 w 236"/>
                <a:gd name="T93" fmla="*/ 156 h 418"/>
                <a:gd name="T94" fmla="*/ 137 w 236"/>
                <a:gd name="T95" fmla="*/ 141 h 418"/>
                <a:gd name="T96" fmla="*/ 151 w 236"/>
                <a:gd name="T97" fmla="*/ 132 h 418"/>
                <a:gd name="T98" fmla="*/ 165 w 236"/>
                <a:gd name="T99" fmla="*/ 115 h 418"/>
                <a:gd name="T100" fmla="*/ 177 w 236"/>
                <a:gd name="T101" fmla="*/ 100 h 418"/>
                <a:gd name="T102" fmla="*/ 185 w 236"/>
                <a:gd name="T103" fmla="*/ 86 h 418"/>
                <a:gd name="T104" fmla="*/ 192 w 236"/>
                <a:gd name="T105" fmla="*/ 69 h 418"/>
                <a:gd name="T106" fmla="*/ 194 w 236"/>
                <a:gd name="T107" fmla="*/ 55 h 418"/>
                <a:gd name="T108" fmla="*/ 194 w 236"/>
                <a:gd name="T109" fmla="*/ 40 h 418"/>
                <a:gd name="T110" fmla="*/ 192 w 236"/>
                <a:gd name="T111" fmla="*/ 24 h 418"/>
                <a:gd name="T112" fmla="*/ 158 w 236"/>
                <a:gd name="T113" fmla="*/ 2 h 418"/>
                <a:gd name="T114" fmla="*/ 137 w 236"/>
                <a:gd name="T115" fmla="*/ 2 h 418"/>
                <a:gd name="T116" fmla="*/ 125 w 236"/>
                <a:gd name="T117" fmla="*/ 16 h 418"/>
                <a:gd name="T118" fmla="*/ 117 w 236"/>
                <a:gd name="T119" fmla="*/ 2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6" h="418">
                  <a:moveTo>
                    <a:pt x="115" y="14"/>
                  </a:moveTo>
                  <a:lnTo>
                    <a:pt x="115" y="24"/>
                  </a:lnTo>
                  <a:lnTo>
                    <a:pt x="108" y="31"/>
                  </a:lnTo>
                  <a:lnTo>
                    <a:pt x="103" y="38"/>
                  </a:lnTo>
                  <a:lnTo>
                    <a:pt x="98" y="45"/>
                  </a:lnTo>
                  <a:lnTo>
                    <a:pt x="93" y="52"/>
                  </a:lnTo>
                  <a:lnTo>
                    <a:pt x="89" y="60"/>
                  </a:lnTo>
                  <a:lnTo>
                    <a:pt x="81" y="67"/>
                  </a:lnTo>
                  <a:lnTo>
                    <a:pt x="77" y="74"/>
                  </a:lnTo>
                  <a:lnTo>
                    <a:pt x="69" y="81"/>
                  </a:lnTo>
                  <a:lnTo>
                    <a:pt x="65" y="88"/>
                  </a:lnTo>
                  <a:lnTo>
                    <a:pt x="57" y="96"/>
                  </a:lnTo>
                  <a:lnTo>
                    <a:pt x="50" y="103"/>
                  </a:lnTo>
                  <a:lnTo>
                    <a:pt x="45" y="110"/>
                  </a:lnTo>
                  <a:lnTo>
                    <a:pt x="38" y="120"/>
                  </a:lnTo>
                  <a:lnTo>
                    <a:pt x="31" y="129"/>
                  </a:lnTo>
                  <a:lnTo>
                    <a:pt x="26" y="136"/>
                  </a:lnTo>
                  <a:lnTo>
                    <a:pt x="21" y="144"/>
                  </a:lnTo>
                  <a:lnTo>
                    <a:pt x="14" y="153"/>
                  </a:lnTo>
                  <a:lnTo>
                    <a:pt x="9" y="160"/>
                  </a:lnTo>
                  <a:lnTo>
                    <a:pt x="5" y="168"/>
                  </a:lnTo>
                  <a:lnTo>
                    <a:pt x="0" y="175"/>
                  </a:lnTo>
                  <a:lnTo>
                    <a:pt x="0" y="182"/>
                  </a:lnTo>
                  <a:lnTo>
                    <a:pt x="0" y="189"/>
                  </a:lnTo>
                  <a:lnTo>
                    <a:pt x="0" y="196"/>
                  </a:lnTo>
                  <a:lnTo>
                    <a:pt x="0" y="204"/>
                  </a:lnTo>
                  <a:lnTo>
                    <a:pt x="0" y="211"/>
                  </a:lnTo>
                  <a:lnTo>
                    <a:pt x="7" y="220"/>
                  </a:lnTo>
                  <a:lnTo>
                    <a:pt x="14" y="228"/>
                  </a:lnTo>
                  <a:lnTo>
                    <a:pt x="21" y="232"/>
                  </a:lnTo>
                  <a:lnTo>
                    <a:pt x="29" y="237"/>
                  </a:lnTo>
                  <a:lnTo>
                    <a:pt x="48" y="254"/>
                  </a:lnTo>
                  <a:lnTo>
                    <a:pt x="81" y="268"/>
                  </a:lnTo>
                  <a:lnTo>
                    <a:pt x="110" y="271"/>
                  </a:lnTo>
                  <a:lnTo>
                    <a:pt x="117" y="276"/>
                  </a:lnTo>
                  <a:lnTo>
                    <a:pt x="125" y="280"/>
                  </a:lnTo>
                  <a:lnTo>
                    <a:pt x="127" y="290"/>
                  </a:lnTo>
                  <a:lnTo>
                    <a:pt x="129" y="297"/>
                  </a:lnTo>
                  <a:lnTo>
                    <a:pt x="129" y="304"/>
                  </a:lnTo>
                  <a:lnTo>
                    <a:pt x="129" y="312"/>
                  </a:lnTo>
                  <a:lnTo>
                    <a:pt x="127" y="319"/>
                  </a:lnTo>
                  <a:lnTo>
                    <a:pt x="125" y="326"/>
                  </a:lnTo>
                  <a:lnTo>
                    <a:pt x="120" y="336"/>
                  </a:lnTo>
                  <a:lnTo>
                    <a:pt x="117" y="343"/>
                  </a:lnTo>
                  <a:lnTo>
                    <a:pt x="113" y="350"/>
                  </a:lnTo>
                  <a:lnTo>
                    <a:pt x="108" y="360"/>
                  </a:lnTo>
                  <a:lnTo>
                    <a:pt x="105" y="381"/>
                  </a:lnTo>
                  <a:lnTo>
                    <a:pt x="103" y="400"/>
                  </a:lnTo>
                  <a:lnTo>
                    <a:pt x="105" y="408"/>
                  </a:lnTo>
                  <a:lnTo>
                    <a:pt x="113" y="410"/>
                  </a:lnTo>
                  <a:lnTo>
                    <a:pt x="120" y="410"/>
                  </a:lnTo>
                  <a:lnTo>
                    <a:pt x="127" y="412"/>
                  </a:lnTo>
                  <a:lnTo>
                    <a:pt x="134" y="417"/>
                  </a:lnTo>
                  <a:lnTo>
                    <a:pt x="149" y="417"/>
                  </a:lnTo>
                  <a:lnTo>
                    <a:pt x="173" y="417"/>
                  </a:lnTo>
                  <a:lnTo>
                    <a:pt x="180" y="417"/>
                  </a:lnTo>
                  <a:lnTo>
                    <a:pt x="182" y="410"/>
                  </a:lnTo>
                  <a:lnTo>
                    <a:pt x="182" y="403"/>
                  </a:lnTo>
                  <a:lnTo>
                    <a:pt x="185" y="396"/>
                  </a:lnTo>
                  <a:lnTo>
                    <a:pt x="189" y="388"/>
                  </a:lnTo>
                  <a:lnTo>
                    <a:pt x="197" y="379"/>
                  </a:lnTo>
                  <a:lnTo>
                    <a:pt x="201" y="364"/>
                  </a:lnTo>
                  <a:lnTo>
                    <a:pt x="206" y="357"/>
                  </a:lnTo>
                  <a:lnTo>
                    <a:pt x="209" y="350"/>
                  </a:lnTo>
                  <a:lnTo>
                    <a:pt x="213" y="343"/>
                  </a:lnTo>
                  <a:lnTo>
                    <a:pt x="216" y="333"/>
                  </a:lnTo>
                  <a:lnTo>
                    <a:pt x="218" y="326"/>
                  </a:lnTo>
                  <a:lnTo>
                    <a:pt x="221" y="316"/>
                  </a:lnTo>
                  <a:lnTo>
                    <a:pt x="221" y="309"/>
                  </a:lnTo>
                  <a:lnTo>
                    <a:pt x="221" y="302"/>
                  </a:lnTo>
                  <a:lnTo>
                    <a:pt x="223" y="292"/>
                  </a:lnTo>
                  <a:lnTo>
                    <a:pt x="225" y="285"/>
                  </a:lnTo>
                  <a:lnTo>
                    <a:pt x="228" y="278"/>
                  </a:lnTo>
                  <a:lnTo>
                    <a:pt x="230" y="268"/>
                  </a:lnTo>
                  <a:lnTo>
                    <a:pt x="233" y="261"/>
                  </a:lnTo>
                  <a:lnTo>
                    <a:pt x="235" y="254"/>
                  </a:lnTo>
                  <a:lnTo>
                    <a:pt x="235" y="247"/>
                  </a:lnTo>
                  <a:lnTo>
                    <a:pt x="233" y="237"/>
                  </a:lnTo>
                  <a:lnTo>
                    <a:pt x="233" y="230"/>
                  </a:lnTo>
                  <a:lnTo>
                    <a:pt x="225" y="228"/>
                  </a:lnTo>
                  <a:lnTo>
                    <a:pt x="211" y="223"/>
                  </a:lnTo>
                  <a:lnTo>
                    <a:pt x="192" y="218"/>
                  </a:lnTo>
                  <a:lnTo>
                    <a:pt x="177" y="213"/>
                  </a:lnTo>
                  <a:lnTo>
                    <a:pt x="170" y="208"/>
                  </a:lnTo>
                  <a:lnTo>
                    <a:pt x="163" y="206"/>
                  </a:lnTo>
                  <a:lnTo>
                    <a:pt x="156" y="201"/>
                  </a:lnTo>
                  <a:lnTo>
                    <a:pt x="149" y="196"/>
                  </a:lnTo>
                  <a:lnTo>
                    <a:pt x="141" y="194"/>
                  </a:lnTo>
                  <a:lnTo>
                    <a:pt x="134" y="189"/>
                  </a:lnTo>
                  <a:lnTo>
                    <a:pt x="127" y="184"/>
                  </a:lnTo>
                  <a:lnTo>
                    <a:pt x="122" y="177"/>
                  </a:lnTo>
                  <a:lnTo>
                    <a:pt x="120" y="170"/>
                  </a:lnTo>
                  <a:lnTo>
                    <a:pt x="120" y="163"/>
                  </a:lnTo>
                  <a:lnTo>
                    <a:pt x="125" y="156"/>
                  </a:lnTo>
                  <a:lnTo>
                    <a:pt x="129" y="148"/>
                  </a:lnTo>
                  <a:lnTo>
                    <a:pt x="137" y="141"/>
                  </a:lnTo>
                  <a:lnTo>
                    <a:pt x="144" y="136"/>
                  </a:lnTo>
                  <a:lnTo>
                    <a:pt x="151" y="132"/>
                  </a:lnTo>
                  <a:lnTo>
                    <a:pt x="158" y="122"/>
                  </a:lnTo>
                  <a:lnTo>
                    <a:pt x="165" y="115"/>
                  </a:lnTo>
                  <a:lnTo>
                    <a:pt x="173" y="110"/>
                  </a:lnTo>
                  <a:lnTo>
                    <a:pt x="177" y="100"/>
                  </a:lnTo>
                  <a:lnTo>
                    <a:pt x="182" y="93"/>
                  </a:lnTo>
                  <a:lnTo>
                    <a:pt x="185" y="86"/>
                  </a:lnTo>
                  <a:lnTo>
                    <a:pt x="189" y="76"/>
                  </a:lnTo>
                  <a:lnTo>
                    <a:pt x="192" y="69"/>
                  </a:lnTo>
                  <a:lnTo>
                    <a:pt x="192" y="62"/>
                  </a:lnTo>
                  <a:lnTo>
                    <a:pt x="194" y="55"/>
                  </a:lnTo>
                  <a:lnTo>
                    <a:pt x="194" y="48"/>
                  </a:lnTo>
                  <a:lnTo>
                    <a:pt x="194" y="40"/>
                  </a:lnTo>
                  <a:lnTo>
                    <a:pt x="194" y="33"/>
                  </a:lnTo>
                  <a:lnTo>
                    <a:pt x="192" y="24"/>
                  </a:lnTo>
                  <a:lnTo>
                    <a:pt x="185" y="19"/>
                  </a:lnTo>
                  <a:lnTo>
                    <a:pt x="158" y="2"/>
                  </a:lnTo>
                  <a:lnTo>
                    <a:pt x="144" y="0"/>
                  </a:lnTo>
                  <a:lnTo>
                    <a:pt x="137" y="2"/>
                  </a:lnTo>
                  <a:lnTo>
                    <a:pt x="132" y="9"/>
                  </a:lnTo>
                  <a:lnTo>
                    <a:pt x="125" y="16"/>
                  </a:lnTo>
                  <a:lnTo>
                    <a:pt x="115" y="14"/>
                  </a:lnTo>
                  <a:lnTo>
                    <a:pt x="117" y="24"/>
                  </a:lnTo>
                  <a:lnTo>
                    <a:pt x="115" y="14"/>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791" name="Oval 15"/>
            <p:cNvSpPr>
              <a:spLocks noChangeArrowheads="1"/>
            </p:cNvSpPr>
            <p:nvPr/>
          </p:nvSpPr>
          <p:spPr bwMode="auto">
            <a:xfrm>
              <a:off x="4132" y="1924"/>
              <a:ext cx="40" cy="39"/>
            </a:xfrm>
            <a:prstGeom prst="ellipse">
              <a:avLst/>
            </a:prstGeom>
            <a:solidFill>
              <a:srgbClr val="F7B50C"/>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792" name="Oval 16"/>
            <p:cNvSpPr>
              <a:spLocks noChangeArrowheads="1"/>
            </p:cNvSpPr>
            <p:nvPr/>
          </p:nvSpPr>
          <p:spPr bwMode="auto">
            <a:xfrm>
              <a:off x="4037" y="1924"/>
              <a:ext cx="40" cy="39"/>
            </a:xfrm>
            <a:prstGeom prst="ellipse">
              <a:avLst/>
            </a:prstGeom>
            <a:solidFill>
              <a:srgbClr val="F7B50C"/>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793" name="Freeform 17"/>
            <p:cNvSpPr>
              <a:spLocks/>
            </p:cNvSpPr>
            <p:nvPr/>
          </p:nvSpPr>
          <p:spPr bwMode="auto">
            <a:xfrm>
              <a:off x="3938" y="2045"/>
              <a:ext cx="349" cy="167"/>
            </a:xfrm>
            <a:custGeom>
              <a:avLst/>
              <a:gdLst>
                <a:gd name="T0" fmla="*/ 284 w 349"/>
                <a:gd name="T1" fmla="*/ 9 h 166"/>
                <a:gd name="T2" fmla="*/ 284 w 349"/>
                <a:gd name="T3" fmla="*/ 31 h 166"/>
                <a:gd name="T4" fmla="*/ 284 w 349"/>
                <a:gd name="T5" fmla="*/ 48 h 166"/>
                <a:gd name="T6" fmla="*/ 284 w 349"/>
                <a:gd name="T7" fmla="*/ 62 h 166"/>
                <a:gd name="T8" fmla="*/ 276 w 349"/>
                <a:gd name="T9" fmla="*/ 77 h 166"/>
                <a:gd name="T10" fmla="*/ 267 w 349"/>
                <a:gd name="T11" fmla="*/ 91 h 166"/>
                <a:gd name="T12" fmla="*/ 252 w 349"/>
                <a:gd name="T13" fmla="*/ 101 h 166"/>
                <a:gd name="T14" fmla="*/ 233 w 349"/>
                <a:gd name="T15" fmla="*/ 103 h 166"/>
                <a:gd name="T16" fmla="*/ 209 w 349"/>
                <a:gd name="T17" fmla="*/ 103 h 166"/>
                <a:gd name="T18" fmla="*/ 128 w 349"/>
                <a:gd name="T19" fmla="*/ 103 h 166"/>
                <a:gd name="T20" fmla="*/ 87 w 349"/>
                <a:gd name="T21" fmla="*/ 103 h 166"/>
                <a:gd name="T22" fmla="*/ 58 w 349"/>
                <a:gd name="T23" fmla="*/ 108 h 166"/>
                <a:gd name="T24" fmla="*/ 29 w 349"/>
                <a:gd name="T25" fmla="*/ 110 h 166"/>
                <a:gd name="T26" fmla="*/ 15 w 349"/>
                <a:gd name="T27" fmla="*/ 115 h 166"/>
                <a:gd name="T28" fmla="*/ 0 w 349"/>
                <a:gd name="T29" fmla="*/ 120 h 166"/>
                <a:gd name="T30" fmla="*/ 10 w 349"/>
                <a:gd name="T31" fmla="*/ 127 h 166"/>
                <a:gd name="T32" fmla="*/ 27 w 349"/>
                <a:gd name="T33" fmla="*/ 129 h 166"/>
                <a:gd name="T34" fmla="*/ 41 w 349"/>
                <a:gd name="T35" fmla="*/ 129 h 166"/>
                <a:gd name="T36" fmla="*/ 56 w 349"/>
                <a:gd name="T37" fmla="*/ 129 h 166"/>
                <a:gd name="T38" fmla="*/ 68 w 349"/>
                <a:gd name="T39" fmla="*/ 137 h 166"/>
                <a:gd name="T40" fmla="*/ 68 w 349"/>
                <a:gd name="T41" fmla="*/ 151 h 166"/>
                <a:gd name="T42" fmla="*/ 65 w 349"/>
                <a:gd name="T43" fmla="*/ 165 h 166"/>
                <a:gd name="T44" fmla="*/ 80 w 349"/>
                <a:gd name="T45" fmla="*/ 165 h 166"/>
                <a:gd name="T46" fmla="*/ 92 w 349"/>
                <a:gd name="T47" fmla="*/ 153 h 166"/>
                <a:gd name="T48" fmla="*/ 101 w 349"/>
                <a:gd name="T49" fmla="*/ 144 h 166"/>
                <a:gd name="T50" fmla="*/ 116 w 349"/>
                <a:gd name="T51" fmla="*/ 144 h 166"/>
                <a:gd name="T52" fmla="*/ 132 w 349"/>
                <a:gd name="T53" fmla="*/ 144 h 166"/>
                <a:gd name="T54" fmla="*/ 164 w 349"/>
                <a:gd name="T55" fmla="*/ 144 h 166"/>
                <a:gd name="T56" fmla="*/ 200 w 349"/>
                <a:gd name="T57" fmla="*/ 146 h 166"/>
                <a:gd name="T58" fmla="*/ 245 w 349"/>
                <a:gd name="T59" fmla="*/ 146 h 166"/>
                <a:gd name="T60" fmla="*/ 272 w 349"/>
                <a:gd name="T61" fmla="*/ 146 h 166"/>
                <a:gd name="T62" fmla="*/ 288 w 349"/>
                <a:gd name="T63" fmla="*/ 146 h 166"/>
                <a:gd name="T64" fmla="*/ 303 w 349"/>
                <a:gd name="T65" fmla="*/ 144 h 166"/>
                <a:gd name="T66" fmla="*/ 336 w 349"/>
                <a:gd name="T67" fmla="*/ 141 h 166"/>
                <a:gd name="T68" fmla="*/ 348 w 349"/>
                <a:gd name="T69" fmla="*/ 129 h 166"/>
                <a:gd name="T70" fmla="*/ 348 w 349"/>
                <a:gd name="T71" fmla="*/ 115 h 166"/>
                <a:gd name="T72" fmla="*/ 348 w 349"/>
                <a:gd name="T73" fmla="*/ 101 h 166"/>
                <a:gd name="T74" fmla="*/ 348 w 349"/>
                <a:gd name="T75" fmla="*/ 84 h 166"/>
                <a:gd name="T76" fmla="*/ 348 w 349"/>
                <a:gd name="T77" fmla="*/ 57 h 166"/>
                <a:gd name="T78" fmla="*/ 348 w 349"/>
                <a:gd name="T79" fmla="*/ 33 h 166"/>
                <a:gd name="T80" fmla="*/ 348 w 349"/>
                <a:gd name="T81" fmla="*/ 19 h 166"/>
                <a:gd name="T82" fmla="*/ 324 w 349"/>
                <a:gd name="T83" fmla="*/ 2 h 166"/>
                <a:gd name="T84" fmla="*/ 310 w 349"/>
                <a:gd name="T85" fmla="*/ 0 h 166"/>
                <a:gd name="T86" fmla="*/ 296 w 349"/>
                <a:gd name="T87" fmla="*/ 2 h 166"/>
                <a:gd name="T88" fmla="*/ 286 w 349"/>
                <a:gd name="T89" fmla="*/ 1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9" h="166">
                  <a:moveTo>
                    <a:pt x="286" y="19"/>
                  </a:moveTo>
                  <a:lnTo>
                    <a:pt x="284" y="9"/>
                  </a:lnTo>
                  <a:lnTo>
                    <a:pt x="286" y="19"/>
                  </a:lnTo>
                  <a:lnTo>
                    <a:pt x="284" y="31"/>
                  </a:lnTo>
                  <a:lnTo>
                    <a:pt x="284" y="41"/>
                  </a:lnTo>
                  <a:lnTo>
                    <a:pt x="284" y="48"/>
                  </a:lnTo>
                  <a:lnTo>
                    <a:pt x="284" y="55"/>
                  </a:lnTo>
                  <a:lnTo>
                    <a:pt x="284" y="62"/>
                  </a:lnTo>
                  <a:lnTo>
                    <a:pt x="279" y="69"/>
                  </a:lnTo>
                  <a:lnTo>
                    <a:pt x="276" y="77"/>
                  </a:lnTo>
                  <a:lnTo>
                    <a:pt x="272" y="84"/>
                  </a:lnTo>
                  <a:lnTo>
                    <a:pt x="267" y="91"/>
                  </a:lnTo>
                  <a:lnTo>
                    <a:pt x="260" y="96"/>
                  </a:lnTo>
                  <a:lnTo>
                    <a:pt x="252" y="101"/>
                  </a:lnTo>
                  <a:lnTo>
                    <a:pt x="243" y="101"/>
                  </a:lnTo>
                  <a:lnTo>
                    <a:pt x="233" y="103"/>
                  </a:lnTo>
                  <a:lnTo>
                    <a:pt x="224" y="103"/>
                  </a:lnTo>
                  <a:lnTo>
                    <a:pt x="209" y="103"/>
                  </a:lnTo>
                  <a:lnTo>
                    <a:pt x="180" y="103"/>
                  </a:lnTo>
                  <a:lnTo>
                    <a:pt x="128" y="103"/>
                  </a:lnTo>
                  <a:lnTo>
                    <a:pt x="94" y="103"/>
                  </a:lnTo>
                  <a:lnTo>
                    <a:pt x="87" y="103"/>
                  </a:lnTo>
                  <a:lnTo>
                    <a:pt x="77" y="105"/>
                  </a:lnTo>
                  <a:lnTo>
                    <a:pt x="58" y="108"/>
                  </a:lnTo>
                  <a:lnTo>
                    <a:pt x="44" y="110"/>
                  </a:lnTo>
                  <a:lnTo>
                    <a:pt x="29" y="110"/>
                  </a:lnTo>
                  <a:lnTo>
                    <a:pt x="22" y="113"/>
                  </a:lnTo>
                  <a:lnTo>
                    <a:pt x="15" y="115"/>
                  </a:lnTo>
                  <a:lnTo>
                    <a:pt x="8" y="117"/>
                  </a:lnTo>
                  <a:lnTo>
                    <a:pt x="0" y="120"/>
                  </a:lnTo>
                  <a:lnTo>
                    <a:pt x="3" y="127"/>
                  </a:lnTo>
                  <a:lnTo>
                    <a:pt x="10" y="127"/>
                  </a:lnTo>
                  <a:lnTo>
                    <a:pt x="17" y="127"/>
                  </a:lnTo>
                  <a:lnTo>
                    <a:pt x="27" y="129"/>
                  </a:lnTo>
                  <a:lnTo>
                    <a:pt x="34" y="129"/>
                  </a:lnTo>
                  <a:lnTo>
                    <a:pt x="41" y="129"/>
                  </a:lnTo>
                  <a:lnTo>
                    <a:pt x="48" y="129"/>
                  </a:lnTo>
                  <a:lnTo>
                    <a:pt x="56" y="129"/>
                  </a:lnTo>
                  <a:lnTo>
                    <a:pt x="63" y="129"/>
                  </a:lnTo>
                  <a:lnTo>
                    <a:pt x="68" y="137"/>
                  </a:lnTo>
                  <a:lnTo>
                    <a:pt x="68" y="144"/>
                  </a:lnTo>
                  <a:lnTo>
                    <a:pt x="68" y="151"/>
                  </a:lnTo>
                  <a:lnTo>
                    <a:pt x="65" y="158"/>
                  </a:lnTo>
                  <a:lnTo>
                    <a:pt x="65" y="165"/>
                  </a:lnTo>
                  <a:lnTo>
                    <a:pt x="72" y="165"/>
                  </a:lnTo>
                  <a:lnTo>
                    <a:pt x="80" y="165"/>
                  </a:lnTo>
                  <a:lnTo>
                    <a:pt x="87" y="161"/>
                  </a:lnTo>
                  <a:lnTo>
                    <a:pt x="92" y="153"/>
                  </a:lnTo>
                  <a:lnTo>
                    <a:pt x="94" y="146"/>
                  </a:lnTo>
                  <a:lnTo>
                    <a:pt x="101" y="144"/>
                  </a:lnTo>
                  <a:lnTo>
                    <a:pt x="108" y="144"/>
                  </a:lnTo>
                  <a:lnTo>
                    <a:pt x="116" y="144"/>
                  </a:lnTo>
                  <a:lnTo>
                    <a:pt x="125" y="144"/>
                  </a:lnTo>
                  <a:lnTo>
                    <a:pt x="132" y="144"/>
                  </a:lnTo>
                  <a:lnTo>
                    <a:pt x="140" y="144"/>
                  </a:lnTo>
                  <a:lnTo>
                    <a:pt x="164" y="144"/>
                  </a:lnTo>
                  <a:lnTo>
                    <a:pt x="192" y="144"/>
                  </a:lnTo>
                  <a:lnTo>
                    <a:pt x="200" y="146"/>
                  </a:lnTo>
                  <a:lnTo>
                    <a:pt x="226" y="146"/>
                  </a:lnTo>
                  <a:lnTo>
                    <a:pt x="245" y="146"/>
                  </a:lnTo>
                  <a:lnTo>
                    <a:pt x="252" y="146"/>
                  </a:lnTo>
                  <a:lnTo>
                    <a:pt x="272" y="146"/>
                  </a:lnTo>
                  <a:lnTo>
                    <a:pt x="281" y="146"/>
                  </a:lnTo>
                  <a:lnTo>
                    <a:pt x="288" y="146"/>
                  </a:lnTo>
                  <a:lnTo>
                    <a:pt x="296" y="146"/>
                  </a:lnTo>
                  <a:lnTo>
                    <a:pt x="303" y="144"/>
                  </a:lnTo>
                  <a:lnTo>
                    <a:pt x="320" y="141"/>
                  </a:lnTo>
                  <a:lnTo>
                    <a:pt x="336" y="141"/>
                  </a:lnTo>
                  <a:lnTo>
                    <a:pt x="344" y="139"/>
                  </a:lnTo>
                  <a:lnTo>
                    <a:pt x="348" y="129"/>
                  </a:lnTo>
                  <a:lnTo>
                    <a:pt x="348" y="122"/>
                  </a:lnTo>
                  <a:lnTo>
                    <a:pt x="348" y="115"/>
                  </a:lnTo>
                  <a:lnTo>
                    <a:pt x="348" y="108"/>
                  </a:lnTo>
                  <a:lnTo>
                    <a:pt x="348" y="101"/>
                  </a:lnTo>
                  <a:lnTo>
                    <a:pt x="348" y="93"/>
                  </a:lnTo>
                  <a:lnTo>
                    <a:pt x="348" y="84"/>
                  </a:lnTo>
                  <a:lnTo>
                    <a:pt x="348" y="77"/>
                  </a:lnTo>
                  <a:lnTo>
                    <a:pt x="348" y="57"/>
                  </a:lnTo>
                  <a:lnTo>
                    <a:pt x="348" y="43"/>
                  </a:lnTo>
                  <a:lnTo>
                    <a:pt x="348" y="33"/>
                  </a:lnTo>
                  <a:lnTo>
                    <a:pt x="348" y="26"/>
                  </a:lnTo>
                  <a:lnTo>
                    <a:pt x="348" y="19"/>
                  </a:lnTo>
                  <a:lnTo>
                    <a:pt x="344" y="12"/>
                  </a:lnTo>
                  <a:lnTo>
                    <a:pt x="324" y="2"/>
                  </a:lnTo>
                  <a:lnTo>
                    <a:pt x="317" y="0"/>
                  </a:lnTo>
                  <a:lnTo>
                    <a:pt x="310" y="0"/>
                  </a:lnTo>
                  <a:lnTo>
                    <a:pt x="303" y="0"/>
                  </a:lnTo>
                  <a:lnTo>
                    <a:pt x="296" y="2"/>
                  </a:lnTo>
                  <a:lnTo>
                    <a:pt x="291" y="9"/>
                  </a:lnTo>
                  <a:lnTo>
                    <a:pt x="286" y="19"/>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794" name="Oval 18"/>
            <p:cNvSpPr>
              <a:spLocks noChangeArrowheads="1"/>
            </p:cNvSpPr>
            <p:nvPr/>
          </p:nvSpPr>
          <p:spPr bwMode="auto">
            <a:xfrm>
              <a:off x="3748" y="2117"/>
              <a:ext cx="424" cy="88"/>
            </a:xfrm>
            <a:prstGeom prst="ellipse">
              <a:avLst/>
            </a:prstGeom>
            <a:solidFill>
              <a:srgbClr val="F7B50C"/>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795" name="Arc 19"/>
            <p:cNvSpPr>
              <a:spLocks/>
            </p:cNvSpPr>
            <p:nvPr/>
          </p:nvSpPr>
          <p:spPr bwMode="auto">
            <a:xfrm>
              <a:off x="4032" y="2063"/>
              <a:ext cx="145" cy="49"/>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599"/>
                  </a:cubicBezTo>
                </a:path>
                <a:path w="21600" h="21600" stroke="0" extrusionOk="0">
                  <a:moveTo>
                    <a:pt x="21600" y="0"/>
                  </a:moveTo>
                  <a:cubicBezTo>
                    <a:pt x="21600" y="11929"/>
                    <a:pt x="11929" y="21599"/>
                    <a:pt x="0" y="21599"/>
                  </a:cubicBezTo>
                  <a:lnTo>
                    <a:pt x="0" y="0"/>
                  </a:lnTo>
                  <a:close/>
                </a:path>
              </a:pathLst>
            </a:custGeom>
            <a:solidFill>
              <a:srgbClr val="F7B50C"/>
            </a:solidFill>
            <a:ln w="12700" cap="rnd">
              <a:solidFill>
                <a:schemeClr val="tx1"/>
              </a:solidFill>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796" name="Oval 20"/>
            <p:cNvSpPr>
              <a:spLocks noChangeArrowheads="1"/>
            </p:cNvSpPr>
            <p:nvPr/>
          </p:nvSpPr>
          <p:spPr bwMode="auto">
            <a:xfrm>
              <a:off x="3893" y="2017"/>
              <a:ext cx="88" cy="135"/>
            </a:xfrm>
            <a:prstGeom prst="ellipse">
              <a:avLst/>
            </a:prstGeom>
            <a:solidFill>
              <a:srgbClr val="F7B50C"/>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797" name="Freeform 21"/>
            <p:cNvSpPr>
              <a:spLocks/>
            </p:cNvSpPr>
            <p:nvPr/>
          </p:nvSpPr>
          <p:spPr bwMode="auto">
            <a:xfrm>
              <a:off x="3983" y="2022"/>
              <a:ext cx="50" cy="39"/>
            </a:xfrm>
            <a:custGeom>
              <a:avLst/>
              <a:gdLst>
                <a:gd name="T0" fmla="*/ 2 w 49"/>
                <a:gd name="T1" fmla="*/ 38 h 39"/>
                <a:gd name="T2" fmla="*/ 0 w 49"/>
                <a:gd name="T3" fmla="*/ 28 h 39"/>
                <a:gd name="T4" fmla="*/ 7 w 49"/>
                <a:gd name="T5" fmla="*/ 24 h 39"/>
                <a:gd name="T6" fmla="*/ 14 w 49"/>
                <a:gd name="T7" fmla="*/ 19 h 39"/>
                <a:gd name="T8" fmla="*/ 21 w 49"/>
                <a:gd name="T9" fmla="*/ 14 h 39"/>
                <a:gd name="T10" fmla="*/ 28 w 49"/>
                <a:gd name="T11" fmla="*/ 14 h 39"/>
                <a:gd name="T12" fmla="*/ 33 w 49"/>
                <a:gd name="T13" fmla="*/ 7 h 39"/>
                <a:gd name="T14" fmla="*/ 36 w 49"/>
                <a:gd name="T15" fmla="*/ 0 h 39"/>
                <a:gd name="T16" fmla="*/ 38 w 49"/>
                <a:gd name="T17" fmla="*/ 7 h 39"/>
                <a:gd name="T18" fmla="*/ 40 w 49"/>
                <a:gd name="T19" fmla="*/ 14 h 39"/>
                <a:gd name="T20" fmla="*/ 48 w 49"/>
                <a:gd name="T21" fmla="*/ 19 h 39"/>
                <a:gd name="T22" fmla="*/ 40 w 49"/>
                <a:gd name="T23" fmla="*/ 21 h 39"/>
                <a:gd name="T24" fmla="*/ 31 w 49"/>
                <a:gd name="T25" fmla="*/ 19 h 39"/>
                <a:gd name="T26" fmla="*/ 24 w 49"/>
                <a:gd name="T27" fmla="*/ 19 h 39"/>
                <a:gd name="T28" fmla="*/ 16 w 49"/>
                <a:gd name="T29" fmla="*/ 26 h 39"/>
                <a:gd name="T30" fmla="*/ 2 w 49"/>
                <a:gd name="T31" fmla="*/ 3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 h="39">
                  <a:moveTo>
                    <a:pt x="2" y="38"/>
                  </a:moveTo>
                  <a:lnTo>
                    <a:pt x="0" y="28"/>
                  </a:lnTo>
                  <a:lnTo>
                    <a:pt x="7" y="24"/>
                  </a:lnTo>
                  <a:lnTo>
                    <a:pt x="14" y="19"/>
                  </a:lnTo>
                  <a:lnTo>
                    <a:pt x="21" y="14"/>
                  </a:lnTo>
                  <a:lnTo>
                    <a:pt x="28" y="14"/>
                  </a:lnTo>
                  <a:lnTo>
                    <a:pt x="33" y="7"/>
                  </a:lnTo>
                  <a:lnTo>
                    <a:pt x="36" y="0"/>
                  </a:lnTo>
                  <a:lnTo>
                    <a:pt x="38" y="7"/>
                  </a:lnTo>
                  <a:lnTo>
                    <a:pt x="40" y="14"/>
                  </a:lnTo>
                  <a:lnTo>
                    <a:pt x="48" y="19"/>
                  </a:lnTo>
                  <a:lnTo>
                    <a:pt x="40" y="21"/>
                  </a:lnTo>
                  <a:lnTo>
                    <a:pt x="31" y="19"/>
                  </a:lnTo>
                  <a:lnTo>
                    <a:pt x="24" y="19"/>
                  </a:lnTo>
                  <a:lnTo>
                    <a:pt x="16" y="26"/>
                  </a:lnTo>
                  <a:lnTo>
                    <a:pt x="2" y="38"/>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798" name="Freeform 22"/>
            <p:cNvSpPr>
              <a:spLocks/>
            </p:cNvSpPr>
            <p:nvPr/>
          </p:nvSpPr>
          <p:spPr bwMode="auto">
            <a:xfrm>
              <a:off x="3841" y="2031"/>
              <a:ext cx="52" cy="39"/>
            </a:xfrm>
            <a:custGeom>
              <a:avLst/>
              <a:gdLst>
                <a:gd name="T0" fmla="*/ 48 w 51"/>
                <a:gd name="T1" fmla="*/ 29 h 40"/>
                <a:gd name="T2" fmla="*/ 50 w 51"/>
                <a:gd name="T3" fmla="*/ 17 h 40"/>
                <a:gd name="T4" fmla="*/ 43 w 51"/>
                <a:gd name="T5" fmla="*/ 17 h 40"/>
                <a:gd name="T6" fmla="*/ 36 w 51"/>
                <a:gd name="T7" fmla="*/ 17 h 40"/>
                <a:gd name="T8" fmla="*/ 29 w 51"/>
                <a:gd name="T9" fmla="*/ 12 h 40"/>
                <a:gd name="T10" fmla="*/ 22 w 51"/>
                <a:gd name="T11" fmla="*/ 12 h 40"/>
                <a:gd name="T12" fmla="*/ 19 w 51"/>
                <a:gd name="T13" fmla="*/ 5 h 40"/>
                <a:gd name="T14" fmla="*/ 12 w 51"/>
                <a:gd name="T15" fmla="*/ 0 h 40"/>
                <a:gd name="T16" fmla="*/ 5 w 51"/>
                <a:gd name="T17" fmla="*/ 5 h 40"/>
                <a:gd name="T18" fmla="*/ 0 w 51"/>
                <a:gd name="T19" fmla="*/ 12 h 40"/>
                <a:gd name="T20" fmla="*/ 0 w 51"/>
                <a:gd name="T21" fmla="*/ 19 h 40"/>
                <a:gd name="T22" fmla="*/ 0 w 51"/>
                <a:gd name="T23" fmla="*/ 27 h 40"/>
                <a:gd name="T24" fmla="*/ 7 w 51"/>
                <a:gd name="T25" fmla="*/ 29 h 40"/>
                <a:gd name="T26" fmla="*/ 12 w 51"/>
                <a:gd name="T27" fmla="*/ 22 h 40"/>
                <a:gd name="T28" fmla="*/ 19 w 51"/>
                <a:gd name="T29" fmla="*/ 22 h 40"/>
                <a:gd name="T30" fmla="*/ 26 w 51"/>
                <a:gd name="T31" fmla="*/ 27 h 40"/>
                <a:gd name="T32" fmla="*/ 34 w 51"/>
                <a:gd name="T33" fmla="*/ 29 h 40"/>
                <a:gd name="T34" fmla="*/ 48 w 51"/>
                <a:gd name="T35" fmla="*/ 29 h 40"/>
                <a:gd name="T36" fmla="*/ 50 w 51"/>
                <a:gd name="T37" fmla="*/ 39 h 40"/>
                <a:gd name="T38" fmla="*/ 48 w 51"/>
                <a:gd name="T39" fmla="*/ 2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 h="40">
                  <a:moveTo>
                    <a:pt x="48" y="29"/>
                  </a:moveTo>
                  <a:lnTo>
                    <a:pt x="50" y="17"/>
                  </a:lnTo>
                  <a:lnTo>
                    <a:pt x="43" y="17"/>
                  </a:lnTo>
                  <a:lnTo>
                    <a:pt x="36" y="17"/>
                  </a:lnTo>
                  <a:lnTo>
                    <a:pt x="29" y="12"/>
                  </a:lnTo>
                  <a:lnTo>
                    <a:pt x="22" y="12"/>
                  </a:lnTo>
                  <a:lnTo>
                    <a:pt x="19" y="5"/>
                  </a:lnTo>
                  <a:lnTo>
                    <a:pt x="12" y="0"/>
                  </a:lnTo>
                  <a:lnTo>
                    <a:pt x="5" y="5"/>
                  </a:lnTo>
                  <a:lnTo>
                    <a:pt x="0" y="12"/>
                  </a:lnTo>
                  <a:lnTo>
                    <a:pt x="0" y="19"/>
                  </a:lnTo>
                  <a:lnTo>
                    <a:pt x="0" y="27"/>
                  </a:lnTo>
                  <a:lnTo>
                    <a:pt x="7" y="29"/>
                  </a:lnTo>
                  <a:lnTo>
                    <a:pt x="12" y="22"/>
                  </a:lnTo>
                  <a:lnTo>
                    <a:pt x="19" y="22"/>
                  </a:lnTo>
                  <a:lnTo>
                    <a:pt x="26" y="27"/>
                  </a:lnTo>
                  <a:lnTo>
                    <a:pt x="34" y="29"/>
                  </a:lnTo>
                  <a:lnTo>
                    <a:pt x="48" y="29"/>
                  </a:lnTo>
                  <a:lnTo>
                    <a:pt x="50" y="39"/>
                  </a:lnTo>
                  <a:lnTo>
                    <a:pt x="48" y="29"/>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799" name="Freeform 23"/>
            <p:cNvSpPr>
              <a:spLocks/>
            </p:cNvSpPr>
            <p:nvPr/>
          </p:nvSpPr>
          <p:spPr bwMode="auto">
            <a:xfrm>
              <a:off x="3890" y="2042"/>
              <a:ext cx="48" cy="23"/>
            </a:xfrm>
            <a:custGeom>
              <a:avLst/>
              <a:gdLst>
                <a:gd name="T0" fmla="*/ 0 w 49"/>
                <a:gd name="T1" fmla="*/ 17 h 23"/>
                <a:gd name="T2" fmla="*/ 14 w 49"/>
                <a:gd name="T3" fmla="*/ 0 h 23"/>
                <a:gd name="T4" fmla="*/ 22 w 49"/>
                <a:gd name="T5" fmla="*/ 10 h 23"/>
                <a:gd name="T6" fmla="*/ 29 w 49"/>
                <a:gd name="T7" fmla="*/ 15 h 23"/>
                <a:gd name="T8" fmla="*/ 34 w 49"/>
                <a:gd name="T9" fmla="*/ 22 h 23"/>
                <a:gd name="T10" fmla="*/ 48 w 49"/>
                <a:gd name="T11" fmla="*/ 17 h 23"/>
              </a:gdLst>
              <a:ahLst/>
              <a:cxnLst>
                <a:cxn ang="0">
                  <a:pos x="T0" y="T1"/>
                </a:cxn>
                <a:cxn ang="0">
                  <a:pos x="T2" y="T3"/>
                </a:cxn>
                <a:cxn ang="0">
                  <a:pos x="T4" y="T5"/>
                </a:cxn>
                <a:cxn ang="0">
                  <a:pos x="T6" y="T7"/>
                </a:cxn>
                <a:cxn ang="0">
                  <a:pos x="T8" y="T9"/>
                </a:cxn>
                <a:cxn ang="0">
                  <a:pos x="T10" y="T11"/>
                </a:cxn>
              </a:cxnLst>
              <a:rect l="0" t="0" r="r" b="b"/>
              <a:pathLst>
                <a:path w="49" h="23">
                  <a:moveTo>
                    <a:pt x="0" y="17"/>
                  </a:moveTo>
                  <a:lnTo>
                    <a:pt x="14" y="0"/>
                  </a:lnTo>
                  <a:lnTo>
                    <a:pt x="22" y="10"/>
                  </a:lnTo>
                  <a:lnTo>
                    <a:pt x="29" y="15"/>
                  </a:lnTo>
                  <a:lnTo>
                    <a:pt x="34" y="22"/>
                  </a:lnTo>
                  <a:lnTo>
                    <a:pt x="48" y="17"/>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800" name="Freeform 24"/>
            <p:cNvSpPr>
              <a:spLocks/>
            </p:cNvSpPr>
            <p:nvPr/>
          </p:nvSpPr>
          <p:spPr bwMode="auto">
            <a:xfrm>
              <a:off x="3938" y="2042"/>
              <a:ext cx="48" cy="23"/>
            </a:xfrm>
            <a:custGeom>
              <a:avLst/>
              <a:gdLst>
                <a:gd name="T0" fmla="*/ 48 w 49"/>
                <a:gd name="T1" fmla="*/ 17 h 23"/>
                <a:gd name="T2" fmla="*/ 34 w 49"/>
                <a:gd name="T3" fmla="*/ 0 h 23"/>
                <a:gd name="T4" fmla="*/ 26 w 49"/>
                <a:gd name="T5" fmla="*/ 10 h 23"/>
                <a:gd name="T6" fmla="*/ 19 w 49"/>
                <a:gd name="T7" fmla="*/ 15 h 23"/>
                <a:gd name="T8" fmla="*/ 14 w 49"/>
                <a:gd name="T9" fmla="*/ 22 h 23"/>
                <a:gd name="T10" fmla="*/ 0 w 49"/>
                <a:gd name="T11" fmla="*/ 17 h 23"/>
              </a:gdLst>
              <a:ahLst/>
              <a:cxnLst>
                <a:cxn ang="0">
                  <a:pos x="T0" y="T1"/>
                </a:cxn>
                <a:cxn ang="0">
                  <a:pos x="T2" y="T3"/>
                </a:cxn>
                <a:cxn ang="0">
                  <a:pos x="T4" y="T5"/>
                </a:cxn>
                <a:cxn ang="0">
                  <a:pos x="T6" y="T7"/>
                </a:cxn>
                <a:cxn ang="0">
                  <a:pos x="T8" y="T9"/>
                </a:cxn>
                <a:cxn ang="0">
                  <a:pos x="T10" y="T11"/>
                </a:cxn>
              </a:cxnLst>
              <a:rect l="0" t="0" r="r" b="b"/>
              <a:pathLst>
                <a:path w="49" h="23">
                  <a:moveTo>
                    <a:pt x="48" y="17"/>
                  </a:moveTo>
                  <a:lnTo>
                    <a:pt x="34" y="0"/>
                  </a:lnTo>
                  <a:lnTo>
                    <a:pt x="26" y="10"/>
                  </a:lnTo>
                  <a:lnTo>
                    <a:pt x="19" y="15"/>
                  </a:lnTo>
                  <a:lnTo>
                    <a:pt x="14" y="22"/>
                  </a:lnTo>
                  <a:lnTo>
                    <a:pt x="0" y="17"/>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801" name="Freeform 25"/>
            <p:cNvSpPr>
              <a:spLocks/>
            </p:cNvSpPr>
            <p:nvPr/>
          </p:nvSpPr>
          <p:spPr bwMode="auto">
            <a:xfrm>
              <a:off x="3840" y="2108"/>
              <a:ext cx="99" cy="49"/>
            </a:xfrm>
            <a:custGeom>
              <a:avLst/>
              <a:gdLst>
                <a:gd name="T0" fmla="*/ 50 w 99"/>
                <a:gd name="T1" fmla="*/ 0 h 49"/>
                <a:gd name="T2" fmla="*/ 55 w 99"/>
                <a:gd name="T3" fmla="*/ 24 h 49"/>
                <a:gd name="T4" fmla="*/ 48 w 99"/>
                <a:gd name="T5" fmla="*/ 24 h 49"/>
                <a:gd name="T6" fmla="*/ 40 w 99"/>
                <a:gd name="T7" fmla="*/ 24 h 49"/>
                <a:gd name="T8" fmla="*/ 24 w 99"/>
                <a:gd name="T9" fmla="*/ 22 h 49"/>
                <a:gd name="T10" fmla="*/ 16 w 99"/>
                <a:gd name="T11" fmla="*/ 14 h 49"/>
                <a:gd name="T12" fmla="*/ 0 w 99"/>
                <a:gd name="T13" fmla="*/ 12 h 49"/>
                <a:gd name="T14" fmla="*/ 0 w 99"/>
                <a:gd name="T15" fmla="*/ 19 h 49"/>
                <a:gd name="T16" fmla="*/ 2 w 99"/>
                <a:gd name="T17" fmla="*/ 26 h 49"/>
                <a:gd name="T18" fmla="*/ 7 w 99"/>
                <a:gd name="T19" fmla="*/ 34 h 49"/>
                <a:gd name="T20" fmla="*/ 12 w 99"/>
                <a:gd name="T21" fmla="*/ 41 h 49"/>
                <a:gd name="T22" fmla="*/ 19 w 99"/>
                <a:gd name="T23" fmla="*/ 43 h 49"/>
                <a:gd name="T24" fmla="*/ 28 w 99"/>
                <a:gd name="T25" fmla="*/ 43 h 49"/>
                <a:gd name="T26" fmla="*/ 36 w 99"/>
                <a:gd name="T27" fmla="*/ 43 h 49"/>
                <a:gd name="T28" fmla="*/ 43 w 99"/>
                <a:gd name="T29" fmla="*/ 43 h 49"/>
                <a:gd name="T30" fmla="*/ 50 w 99"/>
                <a:gd name="T31" fmla="*/ 43 h 49"/>
                <a:gd name="T32" fmla="*/ 57 w 99"/>
                <a:gd name="T33" fmla="*/ 41 h 49"/>
                <a:gd name="T34" fmla="*/ 64 w 99"/>
                <a:gd name="T35" fmla="*/ 41 h 49"/>
                <a:gd name="T36" fmla="*/ 74 w 99"/>
                <a:gd name="T37" fmla="*/ 34 h 49"/>
                <a:gd name="T38" fmla="*/ 98 w 99"/>
                <a:gd name="T39" fmla="*/ 4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9" h="49">
                  <a:moveTo>
                    <a:pt x="50" y="0"/>
                  </a:moveTo>
                  <a:lnTo>
                    <a:pt x="55" y="24"/>
                  </a:lnTo>
                  <a:lnTo>
                    <a:pt x="48" y="24"/>
                  </a:lnTo>
                  <a:lnTo>
                    <a:pt x="40" y="24"/>
                  </a:lnTo>
                  <a:lnTo>
                    <a:pt x="24" y="22"/>
                  </a:lnTo>
                  <a:lnTo>
                    <a:pt x="16" y="14"/>
                  </a:lnTo>
                  <a:lnTo>
                    <a:pt x="0" y="12"/>
                  </a:lnTo>
                  <a:lnTo>
                    <a:pt x="0" y="19"/>
                  </a:lnTo>
                  <a:lnTo>
                    <a:pt x="2" y="26"/>
                  </a:lnTo>
                  <a:lnTo>
                    <a:pt x="7" y="34"/>
                  </a:lnTo>
                  <a:lnTo>
                    <a:pt x="12" y="41"/>
                  </a:lnTo>
                  <a:lnTo>
                    <a:pt x="19" y="43"/>
                  </a:lnTo>
                  <a:lnTo>
                    <a:pt x="28" y="43"/>
                  </a:lnTo>
                  <a:lnTo>
                    <a:pt x="36" y="43"/>
                  </a:lnTo>
                  <a:lnTo>
                    <a:pt x="43" y="43"/>
                  </a:lnTo>
                  <a:lnTo>
                    <a:pt x="50" y="43"/>
                  </a:lnTo>
                  <a:lnTo>
                    <a:pt x="57" y="41"/>
                  </a:lnTo>
                  <a:lnTo>
                    <a:pt x="64" y="41"/>
                  </a:lnTo>
                  <a:lnTo>
                    <a:pt x="74" y="34"/>
                  </a:lnTo>
                  <a:lnTo>
                    <a:pt x="98" y="48"/>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5802" name="Freeform 26"/>
            <p:cNvSpPr>
              <a:spLocks/>
            </p:cNvSpPr>
            <p:nvPr/>
          </p:nvSpPr>
          <p:spPr bwMode="auto">
            <a:xfrm>
              <a:off x="3938" y="2108"/>
              <a:ext cx="95" cy="51"/>
            </a:xfrm>
            <a:custGeom>
              <a:avLst/>
              <a:gdLst>
                <a:gd name="T0" fmla="*/ 48 w 95"/>
                <a:gd name="T1" fmla="*/ 0 h 51"/>
                <a:gd name="T2" fmla="*/ 43 w 95"/>
                <a:gd name="T3" fmla="*/ 22 h 51"/>
                <a:gd name="T4" fmla="*/ 50 w 95"/>
                <a:gd name="T5" fmla="*/ 22 h 51"/>
                <a:gd name="T6" fmla="*/ 58 w 95"/>
                <a:gd name="T7" fmla="*/ 22 h 51"/>
                <a:gd name="T8" fmla="*/ 65 w 95"/>
                <a:gd name="T9" fmla="*/ 24 h 51"/>
                <a:gd name="T10" fmla="*/ 72 w 95"/>
                <a:gd name="T11" fmla="*/ 24 h 51"/>
                <a:gd name="T12" fmla="*/ 79 w 95"/>
                <a:gd name="T13" fmla="*/ 24 h 51"/>
                <a:gd name="T14" fmla="*/ 82 w 95"/>
                <a:gd name="T15" fmla="*/ 17 h 51"/>
                <a:gd name="T16" fmla="*/ 82 w 95"/>
                <a:gd name="T17" fmla="*/ 10 h 51"/>
                <a:gd name="T18" fmla="*/ 89 w 95"/>
                <a:gd name="T19" fmla="*/ 10 h 51"/>
                <a:gd name="T20" fmla="*/ 91 w 95"/>
                <a:gd name="T21" fmla="*/ 17 h 51"/>
                <a:gd name="T22" fmla="*/ 94 w 95"/>
                <a:gd name="T23" fmla="*/ 24 h 51"/>
                <a:gd name="T24" fmla="*/ 94 w 95"/>
                <a:gd name="T25" fmla="*/ 31 h 51"/>
                <a:gd name="T26" fmla="*/ 94 w 95"/>
                <a:gd name="T27" fmla="*/ 38 h 51"/>
                <a:gd name="T28" fmla="*/ 94 w 95"/>
                <a:gd name="T29" fmla="*/ 48 h 51"/>
                <a:gd name="T30" fmla="*/ 86 w 95"/>
                <a:gd name="T31" fmla="*/ 50 h 51"/>
                <a:gd name="T32" fmla="*/ 79 w 95"/>
                <a:gd name="T33" fmla="*/ 46 h 51"/>
                <a:gd name="T34" fmla="*/ 72 w 95"/>
                <a:gd name="T35" fmla="*/ 41 h 51"/>
                <a:gd name="T36" fmla="*/ 65 w 95"/>
                <a:gd name="T37" fmla="*/ 41 h 51"/>
                <a:gd name="T38" fmla="*/ 58 w 95"/>
                <a:gd name="T39" fmla="*/ 41 h 51"/>
                <a:gd name="T40" fmla="*/ 48 w 95"/>
                <a:gd name="T41" fmla="*/ 41 h 51"/>
                <a:gd name="T42" fmla="*/ 38 w 95"/>
                <a:gd name="T43" fmla="*/ 41 h 51"/>
                <a:gd name="T44" fmla="*/ 31 w 95"/>
                <a:gd name="T45" fmla="*/ 41 h 51"/>
                <a:gd name="T46" fmla="*/ 24 w 95"/>
                <a:gd name="T47" fmla="*/ 41 h 51"/>
                <a:gd name="T48" fmla="*/ 0 w 95"/>
                <a:gd name="T49" fmla="*/ 4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5" h="51">
                  <a:moveTo>
                    <a:pt x="48" y="0"/>
                  </a:moveTo>
                  <a:lnTo>
                    <a:pt x="43" y="22"/>
                  </a:lnTo>
                  <a:lnTo>
                    <a:pt x="50" y="22"/>
                  </a:lnTo>
                  <a:lnTo>
                    <a:pt x="58" y="22"/>
                  </a:lnTo>
                  <a:lnTo>
                    <a:pt x="65" y="24"/>
                  </a:lnTo>
                  <a:lnTo>
                    <a:pt x="72" y="24"/>
                  </a:lnTo>
                  <a:lnTo>
                    <a:pt x="79" y="24"/>
                  </a:lnTo>
                  <a:lnTo>
                    <a:pt x="82" y="17"/>
                  </a:lnTo>
                  <a:lnTo>
                    <a:pt x="82" y="10"/>
                  </a:lnTo>
                  <a:lnTo>
                    <a:pt x="89" y="10"/>
                  </a:lnTo>
                  <a:lnTo>
                    <a:pt x="91" y="17"/>
                  </a:lnTo>
                  <a:lnTo>
                    <a:pt x="94" y="24"/>
                  </a:lnTo>
                  <a:lnTo>
                    <a:pt x="94" y="31"/>
                  </a:lnTo>
                  <a:lnTo>
                    <a:pt x="94" y="38"/>
                  </a:lnTo>
                  <a:lnTo>
                    <a:pt x="94" y="48"/>
                  </a:lnTo>
                  <a:lnTo>
                    <a:pt x="86" y="50"/>
                  </a:lnTo>
                  <a:lnTo>
                    <a:pt x="79" y="46"/>
                  </a:lnTo>
                  <a:lnTo>
                    <a:pt x="72" y="41"/>
                  </a:lnTo>
                  <a:lnTo>
                    <a:pt x="65" y="41"/>
                  </a:lnTo>
                  <a:lnTo>
                    <a:pt x="58" y="41"/>
                  </a:lnTo>
                  <a:lnTo>
                    <a:pt x="48" y="41"/>
                  </a:lnTo>
                  <a:lnTo>
                    <a:pt x="38" y="41"/>
                  </a:lnTo>
                  <a:lnTo>
                    <a:pt x="31" y="41"/>
                  </a:lnTo>
                  <a:lnTo>
                    <a:pt x="24" y="41"/>
                  </a:lnTo>
                  <a:lnTo>
                    <a:pt x="0" y="48"/>
                  </a:lnTo>
                </a:path>
              </a:pathLst>
            </a:custGeom>
            <a:solidFill>
              <a:srgbClr val="F7B50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p>
          </p:txBody>
        </p:sp>
      </p:grpSp>
      <p:sp>
        <p:nvSpPr>
          <p:cNvPr id="75803" name="Text Box 27"/>
          <p:cNvSpPr txBox="1">
            <a:spLocks noChangeArrowheads="1"/>
          </p:cNvSpPr>
          <p:nvPr/>
        </p:nvSpPr>
        <p:spPr bwMode="auto">
          <a:xfrm>
            <a:off x="914400" y="1219200"/>
            <a:ext cx="769620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defRPr/>
            </a:pPr>
            <a:r>
              <a:rPr lang="ru-RU" sz="2000" b="1" dirty="0" smtClean="0">
                <a:solidFill>
                  <a:srgbClr val="000000"/>
                </a:solidFill>
              </a:rPr>
              <a:t>АНТИГЕНПРЕДСТАВЛЯЮЩИЕ КЛЕТКИ</a:t>
            </a:r>
            <a:r>
              <a:rPr lang="en-US" sz="2000" dirty="0" smtClean="0">
                <a:solidFill>
                  <a:srgbClr val="000000"/>
                </a:solidFill>
              </a:rPr>
              <a:t> – (</a:t>
            </a:r>
            <a:r>
              <a:rPr lang="ru-RU" sz="2000" dirty="0" smtClean="0">
                <a:solidFill>
                  <a:srgbClr val="000000"/>
                </a:solidFill>
              </a:rPr>
              <a:t>макрофаги</a:t>
            </a:r>
            <a:r>
              <a:rPr lang="en-US" sz="2000" dirty="0" smtClean="0">
                <a:solidFill>
                  <a:srgbClr val="000000"/>
                </a:solidFill>
              </a:rPr>
              <a:t> </a:t>
            </a:r>
            <a:r>
              <a:rPr lang="ru-RU" sz="2000" dirty="0" smtClean="0">
                <a:solidFill>
                  <a:srgbClr val="000000"/>
                </a:solidFill>
              </a:rPr>
              <a:t>и</a:t>
            </a:r>
            <a:r>
              <a:rPr lang="en-US" sz="2000" dirty="0" smtClean="0">
                <a:solidFill>
                  <a:srgbClr val="000000"/>
                </a:solidFill>
              </a:rPr>
              <a:t> </a:t>
            </a:r>
            <a:r>
              <a:rPr lang="ru-RU" sz="2000" dirty="0" smtClean="0">
                <a:solidFill>
                  <a:srgbClr val="000000"/>
                </a:solidFill>
              </a:rPr>
              <a:t>дендритные клетки</a:t>
            </a:r>
            <a:r>
              <a:rPr lang="en-US" sz="2000" dirty="0" smtClean="0">
                <a:solidFill>
                  <a:srgbClr val="000000"/>
                </a:solidFill>
              </a:rPr>
              <a:t>) </a:t>
            </a:r>
            <a:r>
              <a:rPr lang="ru-RU" sz="2000" dirty="0" smtClean="0">
                <a:solidFill>
                  <a:srgbClr val="000000"/>
                </a:solidFill>
              </a:rPr>
              <a:t>патрулируют организм человека в поисках </a:t>
            </a:r>
            <a:r>
              <a:rPr lang="en-US" sz="2000" dirty="0" smtClean="0">
                <a:solidFill>
                  <a:srgbClr val="000000"/>
                </a:solidFill>
              </a:rPr>
              <a:t> </a:t>
            </a:r>
            <a:r>
              <a:rPr lang="ru-RU" sz="2000" dirty="0" smtClean="0">
                <a:solidFill>
                  <a:srgbClr val="000000"/>
                </a:solidFill>
              </a:rPr>
              <a:t>микробов</a:t>
            </a:r>
            <a:endParaRPr lang="en-US" sz="2000" dirty="0">
              <a:solidFill>
                <a:srgbClr val="000000"/>
              </a:solidFill>
            </a:endParaRPr>
          </a:p>
        </p:txBody>
      </p:sp>
      <p:grpSp>
        <p:nvGrpSpPr>
          <p:cNvPr id="30728" name="Group 40"/>
          <p:cNvGrpSpPr>
            <a:grpSpLocks/>
          </p:cNvGrpSpPr>
          <p:nvPr/>
        </p:nvGrpSpPr>
        <p:grpSpPr bwMode="auto">
          <a:xfrm>
            <a:off x="228600" y="2209800"/>
            <a:ext cx="619125" cy="609600"/>
            <a:chOff x="-864" y="432"/>
            <a:chExt cx="390" cy="384"/>
          </a:xfrm>
        </p:grpSpPr>
        <p:sp>
          <p:nvSpPr>
            <p:cNvPr id="30768" name="Freeform 41"/>
            <p:cNvSpPr>
              <a:spLocks/>
            </p:cNvSpPr>
            <p:nvPr/>
          </p:nvSpPr>
          <p:spPr bwMode="auto">
            <a:xfrm>
              <a:off x="-864" y="572"/>
              <a:ext cx="98" cy="89"/>
            </a:xfrm>
            <a:custGeom>
              <a:avLst/>
              <a:gdLst>
                <a:gd name="T0" fmla="*/ 6 w 235"/>
                <a:gd name="T1" fmla="*/ 0 h 218"/>
                <a:gd name="T2" fmla="*/ 6 w 235"/>
                <a:gd name="T3" fmla="*/ 0 h 218"/>
                <a:gd name="T4" fmla="*/ 5 w 235"/>
                <a:gd name="T5" fmla="*/ 0 h 218"/>
                <a:gd name="T6" fmla="*/ 5 w 235"/>
                <a:gd name="T7" fmla="*/ 0 h 218"/>
                <a:gd name="T8" fmla="*/ 4 w 235"/>
                <a:gd name="T9" fmla="*/ 0 h 218"/>
                <a:gd name="T10" fmla="*/ 4 w 235"/>
                <a:gd name="T11" fmla="*/ 1 h 218"/>
                <a:gd name="T12" fmla="*/ 3 w 235"/>
                <a:gd name="T13" fmla="*/ 1 h 218"/>
                <a:gd name="T14" fmla="*/ 3 w 235"/>
                <a:gd name="T15" fmla="*/ 1 h 218"/>
                <a:gd name="T16" fmla="*/ 2 w 235"/>
                <a:gd name="T17" fmla="*/ 1 h 218"/>
                <a:gd name="T18" fmla="*/ 1 w 235"/>
                <a:gd name="T19" fmla="*/ 2 h 218"/>
                <a:gd name="T20" fmla="*/ 0 w 235"/>
                <a:gd name="T21" fmla="*/ 2 h 218"/>
                <a:gd name="T22" fmla="*/ 0 w 235"/>
                <a:gd name="T23" fmla="*/ 2 h 218"/>
                <a:gd name="T24" fmla="*/ 0 w 235"/>
                <a:gd name="T25" fmla="*/ 2 h 218"/>
                <a:gd name="T26" fmla="*/ 0 w 235"/>
                <a:gd name="T27" fmla="*/ 3 h 218"/>
                <a:gd name="T28" fmla="*/ 0 w 235"/>
                <a:gd name="T29" fmla="*/ 3 h 218"/>
                <a:gd name="T30" fmla="*/ 0 w 235"/>
                <a:gd name="T31" fmla="*/ 4 h 218"/>
                <a:gd name="T32" fmla="*/ 0 w 235"/>
                <a:gd name="T33" fmla="*/ 4 h 218"/>
                <a:gd name="T34" fmla="*/ 1 w 235"/>
                <a:gd name="T35" fmla="*/ 4 h 218"/>
                <a:gd name="T36" fmla="*/ 3 w 235"/>
                <a:gd name="T37" fmla="*/ 4 h 218"/>
                <a:gd name="T38" fmla="*/ 4 w 235"/>
                <a:gd name="T39" fmla="*/ 4 h 218"/>
                <a:gd name="T40" fmla="*/ 4 w 235"/>
                <a:gd name="T41" fmla="*/ 5 h 218"/>
                <a:gd name="T42" fmla="*/ 4 w 235"/>
                <a:gd name="T43" fmla="*/ 5 h 218"/>
                <a:gd name="T44" fmla="*/ 5 w 235"/>
                <a:gd name="T45" fmla="*/ 6 h 218"/>
                <a:gd name="T46" fmla="*/ 5 w 235"/>
                <a:gd name="T47" fmla="*/ 6 h 218"/>
                <a:gd name="T48" fmla="*/ 6 w 235"/>
                <a:gd name="T49" fmla="*/ 6 h 218"/>
                <a:gd name="T50" fmla="*/ 5 w 235"/>
                <a:gd name="T51" fmla="*/ 5 h 218"/>
                <a:gd name="T52" fmla="*/ 5 w 235"/>
                <a:gd name="T53" fmla="*/ 5 h 218"/>
                <a:gd name="T54" fmla="*/ 5 w 235"/>
                <a:gd name="T55" fmla="*/ 4 h 218"/>
                <a:gd name="T56" fmla="*/ 5 w 235"/>
                <a:gd name="T57" fmla="*/ 4 h 218"/>
                <a:gd name="T58" fmla="*/ 5 w 235"/>
                <a:gd name="T59" fmla="*/ 4 h 218"/>
                <a:gd name="T60" fmla="*/ 4 w 235"/>
                <a:gd name="T61" fmla="*/ 4 h 218"/>
                <a:gd name="T62" fmla="*/ 3 w 235"/>
                <a:gd name="T63" fmla="*/ 3 h 218"/>
                <a:gd name="T64" fmla="*/ 3 w 235"/>
                <a:gd name="T65" fmla="*/ 3 h 218"/>
                <a:gd name="T66" fmla="*/ 3 w 235"/>
                <a:gd name="T67" fmla="*/ 3 h 218"/>
                <a:gd name="T68" fmla="*/ 4 w 235"/>
                <a:gd name="T69" fmla="*/ 3 h 218"/>
                <a:gd name="T70" fmla="*/ 5 w 235"/>
                <a:gd name="T71" fmla="*/ 3 h 218"/>
                <a:gd name="T72" fmla="*/ 6 w 235"/>
                <a:gd name="T73" fmla="*/ 2 h 218"/>
                <a:gd name="T74" fmla="*/ 6 w 235"/>
                <a:gd name="T75" fmla="*/ 2 h 218"/>
                <a:gd name="T76" fmla="*/ 7 w 235"/>
                <a:gd name="T77" fmla="*/ 2 h 218"/>
                <a:gd name="T78" fmla="*/ 7 w 235"/>
                <a:gd name="T79" fmla="*/ 2 h 218"/>
                <a:gd name="T80" fmla="*/ 7 w 235"/>
                <a:gd name="T81" fmla="*/ 1 h 218"/>
                <a:gd name="T82" fmla="*/ 7 w 235"/>
                <a:gd name="T83" fmla="*/ 1 h 218"/>
                <a:gd name="T84" fmla="*/ 7 w 235"/>
                <a:gd name="T85" fmla="*/ 0 h 218"/>
                <a:gd name="T86" fmla="*/ 7 w 235"/>
                <a:gd name="T87" fmla="*/ 0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5" h="218">
                  <a:moveTo>
                    <a:pt x="230" y="0"/>
                  </a:moveTo>
                  <a:lnTo>
                    <a:pt x="212" y="0"/>
                  </a:lnTo>
                  <a:lnTo>
                    <a:pt x="210" y="2"/>
                  </a:lnTo>
                  <a:lnTo>
                    <a:pt x="204" y="2"/>
                  </a:lnTo>
                  <a:lnTo>
                    <a:pt x="194" y="2"/>
                  </a:lnTo>
                  <a:lnTo>
                    <a:pt x="188" y="2"/>
                  </a:lnTo>
                  <a:lnTo>
                    <a:pt x="176" y="2"/>
                  </a:lnTo>
                  <a:lnTo>
                    <a:pt x="171" y="2"/>
                  </a:lnTo>
                  <a:lnTo>
                    <a:pt x="168" y="2"/>
                  </a:lnTo>
                  <a:lnTo>
                    <a:pt x="156" y="5"/>
                  </a:lnTo>
                  <a:lnTo>
                    <a:pt x="152" y="6"/>
                  </a:lnTo>
                  <a:lnTo>
                    <a:pt x="148" y="8"/>
                  </a:lnTo>
                  <a:lnTo>
                    <a:pt x="146" y="12"/>
                  </a:lnTo>
                  <a:lnTo>
                    <a:pt x="142" y="14"/>
                  </a:lnTo>
                  <a:lnTo>
                    <a:pt x="136" y="18"/>
                  </a:lnTo>
                  <a:lnTo>
                    <a:pt x="134" y="18"/>
                  </a:lnTo>
                  <a:lnTo>
                    <a:pt x="130" y="23"/>
                  </a:lnTo>
                  <a:lnTo>
                    <a:pt x="126" y="24"/>
                  </a:lnTo>
                  <a:lnTo>
                    <a:pt x="123" y="27"/>
                  </a:lnTo>
                  <a:lnTo>
                    <a:pt x="118" y="30"/>
                  </a:lnTo>
                  <a:lnTo>
                    <a:pt x="116" y="33"/>
                  </a:lnTo>
                  <a:lnTo>
                    <a:pt x="111" y="36"/>
                  </a:lnTo>
                  <a:lnTo>
                    <a:pt x="107" y="41"/>
                  </a:lnTo>
                  <a:lnTo>
                    <a:pt x="103" y="42"/>
                  </a:lnTo>
                  <a:lnTo>
                    <a:pt x="100" y="44"/>
                  </a:lnTo>
                  <a:lnTo>
                    <a:pt x="84" y="48"/>
                  </a:lnTo>
                  <a:lnTo>
                    <a:pt x="76" y="50"/>
                  </a:lnTo>
                  <a:lnTo>
                    <a:pt x="63" y="54"/>
                  </a:lnTo>
                  <a:lnTo>
                    <a:pt x="50" y="57"/>
                  </a:lnTo>
                  <a:lnTo>
                    <a:pt x="42" y="59"/>
                  </a:lnTo>
                  <a:lnTo>
                    <a:pt x="31" y="66"/>
                  </a:lnTo>
                  <a:lnTo>
                    <a:pt x="26" y="69"/>
                  </a:lnTo>
                  <a:lnTo>
                    <a:pt x="18" y="71"/>
                  </a:lnTo>
                  <a:lnTo>
                    <a:pt x="11" y="74"/>
                  </a:lnTo>
                  <a:lnTo>
                    <a:pt x="8" y="78"/>
                  </a:lnTo>
                  <a:lnTo>
                    <a:pt x="4" y="78"/>
                  </a:lnTo>
                  <a:lnTo>
                    <a:pt x="2" y="81"/>
                  </a:lnTo>
                  <a:lnTo>
                    <a:pt x="0" y="86"/>
                  </a:lnTo>
                  <a:lnTo>
                    <a:pt x="0" y="89"/>
                  </a:lnTo>
                  <a:lnTo>
                    <a:pt x="0" y="92"/>
                  </a:lnTo>
                  <a:lnTo>
                    <a:pt x="0" y="98"/>
                  </a:lnTo>
                  <a:lnTo>
                    <a:pt x="2" y="102"/>
                  </a:lnTo>
                  <a:lnTo>
                    <a:pt x="3" y="107"/>
                  </a:lnTo>
                  <a:lnTo>
                    <a:pt x="3" y="110"/>
                  </a:lnTo>
                  <a:lnTo>
                    <a:pt x="4" y="114"/>
                  </a:lnTo>
                  <a:lnTo>
                    <a:pt x="8" y="117"/>
                  </a:lnTo>
                  <a:lnTo>
                    <a:pt x="10" y="122"/>
                  </a:lnTo>
                  <a:lnTo>
                    <a:pt x="12" y="125"/>
                  </a:lnTo>
                  <a:lnTo>
                    <a:pt x="16" y="128"/>
                  </a:lnTo>
                  <a:lnTo>
                    <a:pt x="19" y="131"/>
                  </a:lnTo>
                  <a:lnTo>
                    <a:pt x="20" y="134"/>
                  </a:lnTo>
                  <a:lnTo>
                    <a:pt x="24" y="135"/>
                  </a:lnTo>
                  <a:lnTo>
                    <a:pt x="35" y="141"/>
                  </a:lnTo>
                  <a:lnTo>
                    <a:pt x="44" y="144"/>
                  </a:lnTo>
                  <a:lnTo>
                    <a:pt x="58" y="146"/>
                  </a:lnTo>
                  <a:lnTo>
                    <a:pt x="91" y="156"/>
                  </a:lnTo>
                  <a:lnTo>
                    <a:pt x="114" y="158"/>
                  </a:lnTo>
                  <a:lnTo>
                    <a:pt x="118" y="159"/>
                  </a:lnTo>
                  <a:lnTo>
                    <a:pt x="128" y="164"/>
                  </a:lnTo>
                  <a:lnTo>
                    <a:pt x="131" y="168"/>
                  </a:lnTo>
                  <a:lnTo>
                    <a:pt x="132" y="171"/>
                  </a:lnTo>
                  <a:lnTo>
                    <a:pt x="136" y="174"/>
                  </a:lnTo>
                  <a:lnTo>
                    <a:pt x="136" y="177"/>
                  </a:lnTo>
                  <a:lnTo>
                    <a:pt x="140" y="182"/>
                  </a:lnTo>
                  <a:lnTo>
                    <a:pt x="142" y="189"/>
                  </a:lnTo>
                  <a:lnTo>
                    <a:pt x="143" y="200"/>
                  </a:lnTo>
                  <a:lnTo>
                    <a:pt x="146" y="203"/>
                  </a:lnTo>
                  <a:lnTo>
                    <a:pt x="147" y="206"/>
                  </a:lnTo>
                  <a:lnTo>
                    <a:pt x="151" y="210"/>
                  </a:lnTo>
                  <a:lnTo>
                    <a:pt x="152" y="213"/>
                  </a:lnTo>
                  <a:lnTo>
                    <a:pt x="156" y="218"/>
                  </a:lnTo>
                  <a:lnTo>
                    <a:pt x="166" y="218"/>
                  </a:lnTo>
                  <a:lnTo>
                    <a:pt x="183" y="218"/>
                  </a:lnTo>
                  <a:lnTo>
                    <a:pt x="187" y="216"/>
                  </a:lnTo>
                  <a:lnTo>
                    <a:pt x="186" y="212"/>
                  </a:lnTo>
                  <a:lnTo>
                    <a:pt x="183" y="206"/>
                  </a:lnTo>
                  <a:lnTo>
                    <a:pt x="182" y="203"/>
                  </a:lnTo>
                  <a:lnTo>
                    <a:pt x="179" y="200"/>
                  </a:lnTo>
                  <a:lnTo>
                    <a:pt x="178" y="194"/>
                  </a:lnTo>
                  <a:lnTo>
                    <a:pt x="175" y="189"/>
                  </a:lnTo>
                  <a:lnTo>
                    <a:pt x="171" y="186"/>
                  </a:lnTo>
                  <a:lnTo>
                    <a:pt x="170" y="182"/>
                  </a:lnTo>
                  <a:lnTo>
                    <a:pt x="170" y="173"/>
                  </a:lnTo>
                  <a:lnTo>
                    <a:pt x="166" y="167"/>
                  </a:lnTo>
                  <a:lnTo>
                    <a:pt x="163" y="158"/>
                  </a:lnTo>
                  <a:lnTo>
                    <a:pt x="160" y="149"/>
                  </a:lnTo>
                  <a:lnTo>
                    <a:pt x="156" y="144"/>
                  </a:lnTo>
                  <a:lnTo>
                    <a:pt x="154" y="140"/>
                  </a:lnTo>
                  <a:lnTo>
                    <a:pt x="152" y="135"/>
                  </a:lnTo>
                  <a:lnTo>
                    <a:pt x="148" y="132"/>
                  </a:lnTo>
                  <a:lnTo>
                    <a:pt x="146" y="129"/>
                  </a:lnTo>
                  <a:lnTo>
                    <a:pt x="142" y="129"/>
                  </a:lnTo>
                  <a:lnTo>
                    <a:pt x="130" y="125"/>
                  </a:lnTo>
                  <a:lnTo>
                    <a:pt x="114" y="122"/>
                  </a:lnTo>
                  <a:lnTo>
                    <a:pt x="110" y="122"/>
                  </a:lnTo>
                  <a:lnTo>
                    <a:pt x="88" y="117"/>
                  </a:lnTo>
                  <a:lnTo>
                    <a:pt x="72" y="114"/>
                  </a:lnTo>
                  <a:lnTo>
                    <a:pt x="76" y="110"/>
                  </a:lnTo>
                  <a:lnTo>
                    <a:pt x="80" y="107"/>
                  </a:lnTo>
                  <a:lnTo>
                    <a:pt x="84" y="107"/>
                  </a:lnTo>
                  <a:lnTo>
                    <a:pt x="88" y="102"/>
                  </a:lnTo>
                  <a:lnTo>
                    <a:pt x="94" y="102"/>
                  </a:lnTo>
                  <a:lnTo>
                    <a:pt x="99" y="101"/>
                  </a:lnTo>
                  <a:lnTo>
                    <a:pt x="114" y="99"/>
                  </a:lnTo>
                  <a:lnTo>
                    <a:pt x="124" y="99"/>
                  </a:lnTo>
                  <a:lnTo>
                    <a:pt x="142" y="96"/>
                  </a:lnTo>
                  <a:lnTo>
                    <a:pt x="156" y="95"/>
                  </a:lnTo>
                  <a:lnTo>
                    <a:pt x="160" y="95"/>
                  </a:lnTo>
                  <a:lnTo>
                    <a:pt x="175" y="92"/>
                  </a:lnTo>
                  <a:lnTo>
                    <a:pt x="183" y="90"/>
                  </a:lnTo>
                  <a:lnTo>
                    <a:pt x="192" y="89"/>
                  </a:lnTo>
                  <a:lnTo>
                    <a:pt x="196" y="87"/>
                  </a:lnTo>
                  <a:lnTo>
                    <a:pt x="200" y="86"/>
                  </a:lnTo>
                  <a:lnTo>
                    <a:pt x="204" y="84"/>
                  </a:lnTo>
                  <a:lnTo>
                    <a:pt x="206" y="80"/>
                  </a:lnTo>
                  <a:lnTo>
                    <a:pt x="211" y="78"/>
                  </a:lnTo>
                  <a:lnTo>
                    <a:pt x="215" y="74"/>
                  </a:lnTo>
                  <a:lnTo>
                    <a:pt x="224" y="66"/>
                  </a:lnTo>
                  <a:lnTo>
                    <a:pt x="228" y="57"/>
                  </a:lnTo>
                  <a:lnTo>
                    <a:pt x="232" y="54"/>
                  </a:lnTo>
                  <a:lnTo>
                    <a:pt x="232" y="51"/>
                  </a:lnTo>
                  <a:lnTo>
                    <a:pt x="235" y="48"/>
                  </a:lnTo>
                  <a:lnTo>
                    <a:pt x="235" y="42"/>
                  </a:lnTo>
                  <a:lnTo>
                    <a:pt x="235" y="38"/>
                  </a:lnTo>
                  <a:lnTo>
                    <a:pt x="235" y="35"/>
                  </a:lnTo>
                  <a:lnTo>
                    <a:pt x="235" y="30"/>
                  </a:lnTo>
                  <a:lnTo>
                    <a:pt x="235" y="27"/>
                  </a:lnTo>
                  <a:lnTo>
                    <a:pt x="235" y="24"/>
                  </a:lnTo>
                  <a:lnTo>
                    <a:pt x="235" y="20"/>
                  </a:lnTo>
                  <a:lnTo>
                    <a:pt x="232" y="17"/>
                  </a:lnTo>
                  <a:lnTo>
                    <a:pt x="230" y="14"/>
                  </a:lnTo>
                  <a:lnTo>
                    <a:pt x="228" y="9"/>
                  </a:lnTo>
                  <a:lnTo>
                    <a:pt x="224" y="8"/>
                  </a:lnTo>
                  <a:lnTo>
                    <a:pt x="230" y="0"/>
                  </a:lnTo>
                  <a:close/>
                </a:path>
              </a:pathLst>
            </a:custGeom>
            <a:solidFill>
              <a:srgbClr val="F7B50C"/>
            </a:solidFill>
            <a:ln w="9525">
              <a:solidFill>
                <a:schemeClr val="tx1"/>
              </a:solidFill>
              <a:round/>
              <a:headEnd/>
              <a:tailEnd/>
            </a:ln>
          </p:spPr>
          <p:txBody>
            <a:bodyPr/>
            <a:lstStyle/>
            <a:p>
              <a:endParaRPr lang="en-US"/>
            </a:p>
          </p:txBody>
        </p:sp>
        <p:sp>
          <p:nvSpPr>
            <p:cNvPr id="30769" name="Freeform 42"/>
            <p:cNvSpPr>
              <a:spLocks/>
            </p:cNvSpPr>
            <p:nvPr/>
          </p:nvSpPr>
          <p:spPr bwMode="auto">
            <a:xfrm>
              <a:off x="-864" y="572"/>
              <a:ext cx="98" cy="89"/>
            </a:xfrm>
            <a:custGeom>
              <a:avLst/>
              <a:gdLst>
                <a:gd name="T0" fmla="*/ 6 w 235"/>
                <a:gd name="T1" fmla="*/ 0 h 218"/>
                <a:gd name="T2" fmla="*/ 6 w 235"/>
                <a:gd name="T3" fmla="*/ 0 h 218"/>
                <a:gd name="T4" fmla="*/ 5 w 235"/>
                <a:gd name="T5" fmla="*/ 0 h 218"/>
                <a:gd name="T6" fmla="*/ 5 w 235"/>
                <a:gd name="T7" fmla="*/ 0 h 218"/>
                <a:gd name="T8" fmla="*/ 4 w 235"/>
                <a:gd name="T9" fmla="*/ 0 h 218"/>
                <a:gd name="T10" fmla="*/ 4 w 235"/>
                <a:gd name="T11" fmla="*/ 1 h 218"/>
                <a:gd name="T12" fmla="*/ 3 w 235"/>
                <a:gd name="T13" fmla="*/ 1 h 218"/>
                <a:gd name="T14" fmla="*/ 3 w 235"/>
                <a:gd name="T15" fmla="*/ 1 h 218"/>
                <a:gd name="T16" fmla="*/ 2 w 235"/>
                <a:gd name="T17" fmla="*/ 1 h 218"/>
                <a:gd name="T18" fmla="*/ 1 w 235"/>
                <a:gd name="T19" fmla="*/ 2 h 218"/>
                <a:gd name="T20" fmla="*/ 0 w 235"/>
                <a:gd name="T21" fmla="*/ 2 h 218"/>
                <a:gd name="T22" fmla="*/ 0 w 235"/>
                <a:gd name="T23" fmla="*/ 2 h 218"/>
                <a:gd name="T24" fmla="*/ 0 w 235"/>
                <a:gd name="T25" fmla="*/ 2 h 218"/>
                <a:gd name="T26" fmla="*/ 0 w 235"/>
                <a:gd name="T27" fmla="*/ 3 h 218"/>
                <a:gd name="T28" fmla="*/ 0 w 235"/>
                <a:gd name="T29" fmla="*/ 3 h 218"/>
                <a:gd name="T30" fmla="*/ 0 w 235"/>
                <a:gd name="T31" fmla="*/ 4 h 218"/>
                <a:gd name="T32" fmla="*/ 0 w 235"/>
                <a:gd name="T33" fmla="*/ 4 h 218"/>
                <a:gd name="T34" fmla="*/ 1 w 235"/>
                <a:gd name="T35" fmla="*/ 4 h 218"/>
                <a:gd name="T36" fmla="*/ 3 w 235"/>
                <a:gd name="T37" fmla="*/ 4 h 218"/>
                <a:gd name="T38" fmla="*/ 4 w 235"/>
                <a:gd name="T39" fmla="*/ 4 h 218"/>
                <a:gd name="T40" fmla="*/ 4 w 235"/>
                <a:gd name="T41" fmla="*/ 5 h 218"/>
                <a:gd name="T42" fmla="*/ 4 w 235"/>
                <a:gd name="T43" fmla="*/ 5 h 218"/>
                <a:gd name="T44" fmla="*/ 5 w 235"/>
                <a:gd name="T45" fmla="*/ 6 h 218"/>
                <a:gd name="T46" fmla="*/ 5 w 235"/>
                <a:gd name="T47" fmla="*/ 6 h 218"/>
                <a:gd name="T48" fmla="*/ 6 w 235"/>
                <a:gd name="T49" fmla="*/ 6 h 218"/>
                <a:gd name="T50" fmla="*/ 5 w 235"/>
                <a:gd name="T51" fmla="*/ 5 h 218"/>
                <a:gd name="T52" fmla="*/ 5 w 235"/>
                <a:gd name="T53" fmla="*/ 5 h 218"/>
                <a:gd name="T54" fmla="*/ 5 w 235"/>
                <a:gd name="T55" fmla="*/ 4 h 218"/>
                <a:gd name="T56" fmla="*/ 5 w 235"/>
                <a:gd name="T57" fmla="*/ 4 h 218"/>
                <a:gd name="T58" fmla="*/ 5 w 235"/>
                <a:gd name="T59" fmla="*/ 4 h 218"/>
                <a:gd name="T60" fmla="*/ 4 w 235"/>
                <a:gd name="T61" fmla="*/ 4 h 218"/>
                <a:gd name="T62" fmla="*/ 3 w 235"/>
                <a:gd name="T63" fmla="*/ 3 h 218"/>
                <a:gd name="T64" fmla="*/ 3 w 235"/>
                <a:gd name="T65" fmla="*/ 3 h 218"/>
                <a:gd name="T66" fmla="*/ 3 w 235"/>
                <a:gd name="T67" fmla="*/ 3 h 218"/>
                <a:gd name="T68" fmla="*/ 4 w 235"/>
                <a:gd name="T69" fmla="*/ 3 h 218"/>
                <a:gd name="T70" fmla="*/ 5 w 235"/>
                <a:gd name="T71" fmla="*/ 3 h 218"/>
                <a:gd name="T72" fmla="*/ 6 w 235"/>
                <a:gd name="T73" fmla="*/ 2 h 218"/>
                <a:gd name="T74" fmla="*/ 6 w 235"/>
                <a:gd name="T75" fmla="*/ 2 h 218"/>
                <a:gd name="T76" fmla="*/ 7 w 235"/>
                <a:gd name="T77" fmla="*/ 2 h 218"/>
                <a:gd name="T78" fmla="*/ 7 w 235"/>
                <a:gd name="T79" fmla="*/ 2 h 218"/>
                <a:gd name="T80" fmla="*/ 7 w 235"/>
                <a:gd name="T81" fmla="*/ 1 h 218"/>
                <a:gd name="T82" fmla="*/ 7 w 235"/>
                <a:gd name="T83" fmla="*/ 1 h 218"/>
                <a:gd name="T84" fmla="*/ 7 w 235"/>
                <a:gd name="T85" fmla="*/ 0 h 218"/>
                <a:gd name="T86" fmla="*/ 7 w 235"/>
                <a:gd name="T87" fmla="*/ 0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5" h="218">
                  <a:moveTo>
                    <a:pt x="230" y="0"/>
                  </a:moveTo>
                  <a:lnTo>
                    <a:pt x="212" y="0"/>
                  </a:lnTo>
                  <a:lnTo>
                    <a:pt x="210" y="2"/>
                  </a:lnTo>
                  <a:lnTo>
                    <a:pt x="204" y="2"/>
                  </a:lnTo>
                  <a:lnTo>
                    <a:pt x="194" y="2"/>
                  </a:lnTo>
                  <a:lnTo>
                    <a:pt x="188" y="2"/>
                  </a:lnTo>
                  <a:lnTo>
                    <a:pt x="176" y="2"/>
                  </a:lnTo>
                  <a:lnTo>
                    <a:pt x="171" y="2"/>
                  </a:lnTo>
                  <a:lnTo>
                    <a:pt x="168" y="2"/>
                  </a:lnTo>
                  <a:lnTo>
                    <a:pt x="156" y="5"/>
                  </a:lnTo>
                  <a:lnTo>
                    <a:pt x="152" y="6"/>
                  </a:lnTo>
                  <a:lnTo>
                    <a:pt x="148" y="8"/>
                  </a:lnTo>
                  <a:lnTo>
                    <a:pt x="146" y="12"/>
                  </a:lnTo>
                  <a:lnTo>
                    <a:pt x="142" y="14"/>
                  </a:lnTo>
                  <a:lnTo>
                    <a:pt x="136" y="18"/>
                  </a:lnTo>
                  <a:lnTo>
                    <a:pt x="134" y="18"/>
                  </a:lnTo>
                  <a:lnTo>
                    <a:pt x="130" y="23"/>
                  </a:lnTo>
                  <a:lnTo>
                    <a:pt x="126" y="24"/>
                  </a:lnTo>
                  <a:lnTo>
                    <a:pt x="123" y="27"/>
                  </a:lnTo>
                  <a:lnTo>
                    <a:pt x="118" y="30"/>
                  </a:lnTo>
                  <a:lnTo>
                    <a:pt x="116" y="33"/>
                  </a:lnTo>
                  <a:lnTo>
                    <a:pt x="111" y="36"/>
                  </a:lnTo>
                  <a:lnTo>
                    <a:pt x="107" y="41"/>
                  </a:lnTo>
                  <a:lnTo>
                    <a:pt x="103" y="42"/>
                  </a:lnTo>
                  <a:lnTo>
                    <a:pt x="100" y="44"/>
                  </a:lnTo>
                  <a:lnTo>
                    <a:pt x="84" y="48"/>
                  </a:lnTo>
                  <a:lnTo>
                    <a:pt x="76" y="50"/>
                  </a:lnTo>
                  <a:lnTo>
                    <a:pt x="63" y="54"/>
                  </a:lnTo>
                  <a:lnTo>
                    <a:pt x="50" y="57"/>
                  </a:lnTo>
                  <a:lnTo>
                    <a:pt x="42" y="59"/>
                  </a:lnTo>
                  <a:lnTo>
                    <a:pt x="31" y="66"/>
                  </a:lnTo>
                  <a:lnTo>
                    <a:pt x="26" y="69"/>
                  </a:lnTo>
                  <a:lnTo>
                    <a:pt x="18" y="71"/>
                  </a:lnTo>
                  <a:lnTo>
                    <a:pt x="11" y="74"/>
                  </a:lnTo>
                  <a:lnTo>
                    <a:pt x="8" y="78"/>
                  </a:lnTo>
                  <a:lnTo>
                    <a:pt x="4" y="78"/>
                  </a:lnTo>
                  <a:lnTo>
                    <a:pt x="2" y="81"/>
                  </a:lnTo>
                  <a:lnTo>
                    <a:pt x="0" y="86"/>
                  </a:lnTo>
                  <a:lnTo>
                    <a:pt x="0" y="89"/>
                  </a:lnTo>
                  <a:lnTo>
                    <a:pt x="0" y="92"/>
                  </a:lnTo>
                  <a:lnTo>
                    <a:pt x="0" y="98"/>
                  </a:lnTo>
                  <a:lnTo>
                    <a:pt x="2" y="102"/>
                  </a:lnTo>
                  <a:lnTo>
                    <a:pt x="3" y="107"/>
                  </a:lnTo>
                  <a:lnTo>
                    <a:pt x="3" y="110"/>
                  </a:lnTo>
                  <a:lnTo>
                    <a:pt x="4" y="114"/>
                  </a:lnTo>
                  <a:lnTo>
                    <a:pt x="8" y="117"/>
                  </a:lnTo>
                  <a:lnTo>
                    <a:pt x="10" y="122"/>
                  </a:lnTo>
                  <a:lnTo>
                    <a:pt x="12" y="125"/>
                  </a:lnTo>
                  <a:lnTo>
                    <a:pt x="16" y="128"/>
                  </a:lnTo>
                  <a:lnTo>
                    <a:pt x="19" y="131"/>
                  </a:lnTo>
                  <a:lnTo>
                    <a:pt x="20" y="134"/>
                  </a:lnTo>
                  <a:lnTo>
                    <a:pt x="24" y="135"/>
                  </a:lnTo>
                  <a:lnTo>
                    <a:pt x="35" y="141"/>
                  </a:lnTo>
                  <a:lnTo>
                    <a:pt x="44" y="144"/>
                  </a:lnTo>
                  <a:lnTo>
                    <a:pt x="58" y="146"/>
                  </a:lnTo>
                  <a:lnTo>
                    <a:pt x="91" y="156"/>
                  </a:lnTo>
                  <a:lnTo>
                    <a:pt x="114" y="158"/>
                  </a:lnTo>
                  <a:lnTo>
                    <a:pt x="118" y="159"/>
                  </a:lnTo>
                  <a:lnTo>
                    <a:pt x="128" y="164"/>
                  </a:lnTo>
                  <a:lnTo>
                    <a:pt x="131" y="168"/>
                  </a:lnTo>
                  <a:lnTo>
                    <a:pt x="132" y="171"/>
                  </a:lnTo>
                  <a:lnTo>
                    <a:pt x="136" y="174"/>
                  </a:lnTo>
                  <a:lnTo>
                    <a:pt x="136" y="177"/>
                  </a:lnTo>
                  <a:lnTo>
                    <a:pt x="140" y="182"/>
                  </a:lnTo>
                  <a:lnTo>
                    <a:pt x="142" y="189"/>
                  </a:lnTo>
                  <a:lnTo>
                    <a:pt x="143" y="200"/>
                  </a:lnTo>
                  <a:lnTo>
                    <a:pt x="146" y="203"/>
                  </a:lnTo>
                  <a:lnTo>
                    <a:pt x="147" y="206"/>
                  </a:lnTo>
                  <a:lnTo>
                    <a:pt x="151" y="210"/>
                  </a:lnTo>
                  <a:lnTo>
                    <a:pt x="152" y="213"/>
                  </a:lnTo>
                  <a:lnTo>
                    <a:pt x="156" y="218"/>
                  </a:lnTo>
                  <a:lnTo>
                    <a:pt x="166" y="218"/>
                  </a:lnTo>
                  <a:lnTo>
                    <a:pt x="183" y="218"/>
                  </a:lnTo>
                  <a:lnTo>
                    <a:pt x="187" y="216"/>
                  </a:lnTo>
                  <a:lnTo>
                    <a:pt x="186" y="212"/>
                  </a:lnTo>
                  <a:lnTo>
                    <a:pt x="183" y="206"/>
                  </a:lnTo>
                  <a:lnTo>
                    <a:pt x="182" y="203"/>
                  </a:lnTo>
                  <a:lnTo>
                    <a:pt x="179" y="200"/>
                  </a:lnTo>
                  <a:lnTo>
                    <a:pt x="178" y="194"/>
                  </a:lnTo>
                  <a:lnTo>
                    <a:pt x="175" y="189"/>
                  </a:lnTo>
                  <a:lnTo>
                    <a:pt x="171" y="186"/>
                  </a:lnTo>
                  <a:lnTo>
                    <a:pt x="170" y="182"/>
                  </a:lnTo>
                  <a:lnTo>
                    <a:pt x="170" y="173"/>
                  </a:lnTo>
                  <a:lnTo>
                    <a:pt x="166" y="167"/>
                  </a:lnTo>
                  <a:lnTo>
                    <a:pt x="163" y="158"/>
                  </a:lnTo>
                  <a:lnTo>
                    <a:pt x="160" y="149"/>
                  </a:lnTo>
                  <a:lnTo>
                    <a:pt x="156" y="144"/>
                  </a:lnTo>
                  <a:lnTo>
                    <a:pt x="154" y="140"/>
                  </a:lnTo>
                  <a:lnTo>
                    <a:pt x="152" y="135"/>
                  </a:lnTo>
                  <a:lnTo>
                    <a:pt x="148" y="132"/>
                  </a:lnTo>
                  <a:lnTo>
                    <a:pt x="146" y="129"/>
                  </a:lnTo>
                  <a:lnTo>
                    <a:pt x="142" y="129"/>
                  </a:lnTo>
                  <a:lnTo>
                    <a:pt x="130" y="125"/>
                  </a:lnTo>
                  <a:lnTo>
                    <a:pt x="114" y="122"/>
                  </a:lnTo>
                  <a:lnTo>
                    <a:pt x="110" y="122"/>
                  </a:lnTo>
                  <a:lnTo>
                    <a:pt x="88" y="117"/>
                  </a:lnTo>
                  <a:lnTo>
                    <a:pt x="72" y="114"/>
                  </a:lnTo>
                  <a:lnTo>
                    <a:pt x="76" y="110"/>
                  </a:lnTo>
                  <a:lnTo>
                    <a:pt x="80" y="107"/>
                  </a:lnTo>
                  <a:lnTo>
                    <a:pt x="84" y="107"/>
                  </a:lnTo>
                  <a:lnTo>
                    <a:pt x="88" y="102"/>
                  </a:lnTo>
                  <a:lnTo>
                    <a:pt x="94" y="102"/>
                  </a:lnTo>
                  <a:lnTo>
                    <a:pt x="99" y="101"/>
                  </a:lnTo>
                  <a:lnTo>
                    <a:pt x="114" y="99"/>
                  </a:lnTo>
                  <a:lnTo>
                    <a:pt x="124" y="99"/>
                  </a:lnTo>
                  <a:lnTo>
                    <a:pt x="142" y="96"/>
                  </a:lnTo>
                  <a:lnTo>
                    <a:pt x="156" y="95"/>
                  </a:lnTo>
                  <a:lnTo>
                    <a:pt x="160" y="95"/>
                  </a:lnTo>
                  <a:lnTo>
                    <a:pt x="175" y="92"/>
                  </a:lnTo>
                  <a:lnTo>
                    <a:pt x="183" y="90"/>
                  </a:lnTo>
                  <a:lnTo>
                    <a:pt x="192" y="89"/>
                  </a:lnTo>
                  <a:lnTo>
                    <a:pt x="196" y="87"/>
                  </a:lnTo>
                  <a:lnTo>
                    <a:pt x="200" y="86"/>
                  </a:lnTo>
                  <a:lnTo>
                    <a:pt x="204" y="84"/>
                  </a:lnTo>
                  <a:lnTo>
                    <a:pt x="206" y="80"/>
                  </a:lnTo>
                  <a:lnTo>
                    <a:pt x="211" y="78"/>
                  </a:lnTo>
                  <a:lnTo>
                    <a:pt x="215" y="74"/>
                  </a:lnTo>
                  <a:lnTo>
                    <a:pt x="224" y="66"/>
                  </a:lnTo>
                  <a:lnTo>
                    <a:pt x="228" y="57"/>
                  </a:lnTo>
                  <a:lnTo>
                    <a:pt x="232" y="54"/>
                  </a:lnTo>
                  <a:lnTo>
                    <a:pt x="232" y="51"/>
                  </a:lnTo>
                  <a:lnTo>
                    <a:pt x="235" y="48"/>
                  </a:lnTo>
                  <a:lnTo>
                    <a:pt x="235" y="42"/>
                  </a:lnTo>
                  <a:lnTo>
                    <a:pt x="235" y="38"/>
                  </a:lnTo>
                  <a:lnTo>
                    <a:pt x="235" y="35"/>
                  </a:lnTo>
                  <a:lnTo>
                    <a:pt x="235" y="30"/>
                  </a:lnTo>
                  <a:lnTo>
                    <a:pt x="235" y="27"/>
                  </a:lnTo>
                  <a:lnTo>
                    <a:pt x="235" y="24"/>
                  </a:lnTo>
                  <a:lnTo>
                    <a:pt x="235" y="20"/>
                  </a:lnTo>
                  <a:lnTo>
                    <a:pt x="232" y="17"/>
                  </a:lnTo>
                  <a:lnTo>
                    <a:pt x="230" y="14"/>
                  </a:lnTo>
                  <a:lnTo>
                    <a:pt x="228" y="9"/>
                  </a:lnTo>
                  <a:lnTo>
                    <a:pt x="224" y="8"/>
                  </a:lnTo>
                  <a:lnTo>
                    <a:pt x="230" y="0"/>
                  </a:lnTo>
                </a:path>
              </a:pathLst>
            </a:custGeom>
            <a:solidFill>
              <a:srgbClr val="F7B50C"/>
            </a:solidFill>
            <a:ln w="17463">
              <a:solidFill>
                <a:schemeClr val="tx1"/>
              </a:solidFill>
              <a:prstDash val="solid"/>
              <a:round/>
              <a:headEnd/>
              <a:tailEnd/>
            </a:ln>
          </p:spPr>
          <p:txBody>
            <a:bodyPr/>
            <a:lstStyle/>
            <a:p>
              <a:endParaRPr lang="en-US"/>
            </a:p>
          </p:txBody>
        </p:sp>
        <p:grpSp>
          <p:nvGrpSpPr>
            <p:cNvPr id="30770" name="Group 43"/>
            <p:cNvGrpSpPr>
              <a:grpSpLocks/>
            </p:cNvGrpSpPr>
            <p:nvPr/>
          </p:nvGrpSpPr>
          <p:grpSpPr bwMode="auto">
            <a:xfrm>
              <a:off x="-817" y="432"/>
              <a:ext cx="343" cy="384"/>
              <a:chOff x="-817" y="432"/>
              <a:chExt cx="343" cy="384"/>
            </a:xfrm>
          </p:grpSpPr>
          <p:sp>
            <p:nvSpPr>
              <p:cNvPr id="75820" name="Oval 44"/>
              <p:cNvSpPr>
                <a:spLocks noChangeArrowheads="1"/>
              </p:cNvSpPr>
              <p:nvPr/>
            </p:nvSpPr>
            <p:spPr bwMode="auto">
              <a:xfrm>
                <a:off x="-576" y="624"/>
                <a:ext cx="48" cy="48"/>
              </a:xfrm>
              <a:prstGeom prst="ellipse">
                <a:avLst/>
              </a:prstGeom>
              <a:solidFill>
                <a:srgbClr val="F7B50C"/>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0772" name="Oval 45"/>
              <p:cNvSpPr>
                <a:spLocks noChangeArrowheads="1"/>
              </p:cNvSpPr>
              <p:nvPr/>
            </p:nvSpPr>
            <p:spPr bwMode="auto">
              <a:xfrm>
                <a:off x="-817" y="432"/>
                <a:ext cx="300" cy="281"/>
              </a:xfrm>
              <a:prstGeom prst="ellipse">
                <a:avLst/>
              </a:prstGeom>
              <a:solidFill>
                <a:srgbClr val="F7B50C"/>
              </a:solidFill>
              <a:ln w="17526">
                <a:solidFill>
                  <a:schemeClr val="tx1"/>
                </a:solidFill>
                <a:round/>
                <a:headEnd/>
                <a:tailEnd/>
              </a:ln>
            </p:spPr>
            <p:txBody>
              <a:bodyPr/>
              <a:lstStyle/>
              <a:p>
                <a:endParaRPr lang="en-US"/>
              </a:p>
            </p:txBody>
          </p:sp>
          <p:grpSp>
            <p:nvGrpSpPr>
              <p:cNvPr id="30773" name="Group 46"/>
              <p:cNvGrpSpPr>
                <a:grpSpLocks/>
              </p:cNvGrpSpPr>
              <p:nvPr/>
            </p:nvGrpSpPr>
            <p:grpSpPr bwMode="auto">
              <a:xfrm>
                <a:off x="-784" y="680"/>
                <a:ext cx="88" cy="136"/>
                <a:chOff x="776" y="2226"/>
                <a:chExt cx="213" cy="166"/>
              </a:xfrm>
            </p:grpSpPr>
            <p:sp>
              <p:nvSpPr>
                <p:cNvPr id="30784" name="Freeform 47"/>
                <p:cNvSpPr>
                  <a:spLocks/>
                </p:cNvSpPr>
                <p:nvPr/>
              </p:nvSpPr>
              <p:spPr bwMode="auto">
                <a:xfrm>
                  <a:off x="776" y="2226"/>
                  <a:ext cx="213" cy="166"/>
                </a:xfrm>
                <a:custGeom>
                  <a:avLst/>
                  <a:gdLst>
                    <a:gd name="T0" fmla="*/ 36 w 213"/>
                    <a:gd name="T1" fmla="*/ 0 h 332"/>
                    <a:gd name="T2" fmla="*/ 53 w 213"/>
                    <a:gd name="T3" fmla="*/ 2 h 332"/>
                    <a:gd name="T4" fmla="*/ 63 w 213"/>
                    <a:gd name="T5" fmla="*/ 3 h 332"/>
                    <a:gd name="T6" fmla="*/ 72 w 213"/>
                    <a:gd name="T7" fmla="*/ 4 h 332"/>
                    <a:gd name="T8" fmla="*/ 77 w 213"/>
                    <a:gd name="T9" fmla="*/ 7 h 332"/>
                    <a:gd name="T10" fmla="*/ 84 w 213"/>
                    <a:gd name="T11" fmla="*/ 9 h 332"/>
                    <a:gd name="T12" fmla="*/ 87 w 213"/>
                    <a:gd name="T13" fmla="*/ 11 h 332"/>
                    <a:gd name="T14" fmla="*/ 91 w 213"/>
                    <a:gd name="T15" fmla="*/ 12 h 332"/>
                    <a:gd name="T16" fmla="*/ 93 w 213"/>
                    <a:gd name="T17" fmla="*/ 14 h 332"/>
                    <a:gd name="T18" fmla="*/ 100 w 213"/>
                    <a:gd name="T19" fmla="*/ 15 h 332"/>
                    <a:gd name="T20" fmla="*/ 101 w 213"/>
                    <a:gd name="T21" fmla="*/ 17 h 332"/>
                    <a:gd name="T22" fmla="*/ 84 w 213"/>
                    <a:gd name="T23" fmla="*/ 17 h 332"/>
                    <a:gd name="T24" fmla="*/ 53 w 213"/>
                    <a:gd name="T25" fmla="*/ 17 h 332"/>
                    <a:gd name="T26" fmla="*/ 17 w 213"/>
                    <a:gd name="T27" fmla="*/ 17 h 332"/>
                    <a:gd name="T28" fmla="*/ 3 w 213"/>
                    <a:gd name="T29" fmla="*/ 18 h 332"/>
                    <a:gd name="T30" fmla="*/ 0 w 213"/>
                    <a:gd name="T31" fmla="*/ 19 h 332"/>
                    <a:gd name="T32" fmla="*/ 8 w 213"/>
                    <a:gd name="T33" fmla="*/ 20 h 332"/>
                    <a:gd name="T34" fmla="*/ 39 w 213"/>
                    <a:gd name="T35" fmla="*/ 21 h 332"/>
                    <a:gd name="T36" fmla="*/ 93 w 213"/>
                    <a:gd name="T37" fmla="*/ 21 h 332"/>
                    <a:gd name="T38" fmla="*/ 143 w 213"/>
                    <a:gd name="T39" fmla="*/ 21 h 332"/>
                    <a:gd name="T40" fmla="*/ 160 w 213"/>
                    <a:gd name="T41" fmla="*/ 21 h 332"/>
                    <a:gd name="T42" fmla="*/ 177 w 213"/>
                    <a:gd name="T43" fmla="*/ 21 h 332"/>
                    <a:gd name="T44" fmla="*/ 181 w 213"/>
                    <a:gd name="T45" fmla="*/ 20 h 332"/>
                    <a:gd name="T46" fmla="*/ 181 w 213"/>
                    <a:gd name="T47" fmla="*/ 19 h 332"/>
                    <a:gd name="T48" fmla="*/ 181 w 213"/>
                    <a:gd name="T49" fmla="*/ 17 h 332"/>
                    <a:gd name="T50" fmla="*/ 181 w 213"/>
                    <a:gd name="T51" fmla="*/ 16 h 332"/>
                    <a:gd name="T52" fmla="*/ 184 w 213"/>
                    <a:gd name="T53" fmla="*/ 15 h 332"/>
                    <a:gd name="T54" fmla="*/ 188 w 213"/>
                    <a:gd name="T55" fmla="*/ 14 h 332"/>
                    <a:gd name="T56" fmla="*/ 193 w 213"/>
                    <a:gd name="T57" fmla="*/ 12 h 332"/>
                    <a:gd name="T58" fmla="*/ 199 w 213"/>
                    <a:gd name="T59" fmla="*/ 10 h 332"/>
                    <a:gd name="T60" fmla="*/ 203 w 213"/>
                    <a:gd name="T61" fmla="*/ 9 h 332"/>
                    <a:gd name="T62" fmla="*/ 208 w 213"/>
                    <a:gd name="T63" fmla="*/ 8 h 332"/>
                    <a:gd name="T64" fmla="*/ 212 w 213"/>
                    <a:gd name="T65" fmla="*/ 7 h 332"/>
                    <a:gd name="T66" fmla="*/ 213 w 213"/>
                    <a:gd name="T67" fmla="*/ 6 h 332"/>
                    <a:gd name="T68" fmla="*/ 213 w 213"/>
                    <a:gd name="T69" fmla="*/ 5 h 332"/>
                    <a:gd name="T70" fmla="*/ 199 w 213"/>
                    <a:gd name="T71" fmla="*/ 4 h 332"/>
                    <a:gd name="T72" fmla="*/ 177 w 213"/>
                    <a:gd name="T73" fmla="*/ 2 h 332"/>
                    <a:gd name="T74" fmla="*/ 127 w 213"/>
                    <a:gd name="T75" fmla="*/ 1 h 332"/>
                    <a:gd name="T76" fmla="*/ 108 w 213"/>
                    <a:gd name="T77" fmla="*/ 1 h 332"/>
                    <a:gd name="T78" fmla="*/ 63 w 213"/>
                    <a:gd name="T79" fmla="*/ 1 h 332"/>
                    <a:gd name="T80" fmla="*/ 44 w 213"/>
                    <a:gd name="T81" fmla="*/ 1 h 332"/>
                    <a:gd name="T82" fmla="*/ 39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39" y="26"/>
                      </a:moveTo>
                      <a:lnTo>
                        <a:pt x="36" y="0"/>
                      </a:lnTo>
                      <a:lnTo>
                        <a:pt x="41" y="9"/>
                      </a:lnTo>
                      <a:lnTo>
                        <a:pt x="53" y="20"/>
                      </a:lnTo>
                      <a:lnTo>
                        <a:pt x="60" y="29"/>
                      </a:lnTo>
                      <a:lnTo>
                        <a:pt x="63" y="38"/>
                      </a:lnTo>
                      <a:lnTo>
                        <a:pt x="68" y="47"/>
                      </a:lnTo>
                      <a:lnTo>
                        <a:pt x="72" y="63"/>
                      </a:lnTo>
                      <a:lnTo>
                        <a:pt x="75" y="83"/>
                      </a:lnTo>
                      <a:lnTo>
                        <a:pt x="77" y="99"/>
                      </a:lnTo>
                      <a:lnTo>
                        <a:pt x="81" y="122"/>
                      </a:lnTo>
                      <a:lnTo>
                        <a:pt x="84" y="131"/>
                      </a:lnTo>
                      <a:lnTo>
                        <a:pt x="84" y="143"/>
                      </a:lnTo>
                      <a:lnTo>
                        <a:pt x="87" y="165"/>
                      </a:lnTo>
                      <a:lnTo>
                        <a:pt x="87" y="183"/>
                      </a:lnTo>
                      <a:lnTo>
                        <a:pt x="91" y="191"/>
                      </a:lnTo>
                      <a:lnTo>
                        <a:pt x="93" y="200"/>
                      </a:lnTo>
                      <a:lnTo>
                        <a:pt x="93" y="209"/>
                      </a:lnTo>
                      <a:lnTo>
                        <a:pt x="96" y="216"/>
                      </a:lnTo>
                      <a:lnTo>
                        <a:pt x="100" y="227"/>
                      </a:lnTo>
                      <a:lnTo>
                        <a:pt x="101" y="246"/>
                      </a:lnTo>
                      <a:lnTo>
                        <a:pt x="101" y="263"/>
                      </a:lnTo>
                      <a:lnTo>
                        <a:pt x="93" y="267"/>
                      </a:lnTo>
                      <a:lnTo>
                        <a:pt x="84" y="263"/>
                      </a:lnTo>
                      <a:lnTo>
                        <a:pt x="72" y="263"/>
                      </a:lnTo>
                      <a:lnTo>
                        <a:pt x="53" y="263"/>
                      </a:lnTo>
                      <a:lnTo>
                        <a:pt x="36" y="263"/>
                      </a:lnTo>
                      <a:lnTo>
                        <a:pt x="17" y="263"/>
                      </a:lnTo>
                      <a:lnTo>
                        <a:pt x="8" y="270"/>
                      </a:lnTo>
                      <a:lnTo>
                        <a:pt x="3" y="281"/>
                      </a:lnTo>
                      <a:lnTo>
                        <a:pt x="0" y="293"/>
                      </a:lnTo>
                      <a:lnTo>
                        <a:pt x="0" y="302"/>
                      </a:lnTo>
                      <a:lnTo>
                        <a:pt x="3" y="309"/>
                      </a:lnTo>
                      <a:lnTo>
                        <a:pt x="8" y="318"/>
                      </a:lnTo>
                      <a:lnTo>
                        <a:pt x="15" y="327"/>
                      </a:lnTo>
                      <a:lnTo>
                        <a:pt x="39" y="332"/>
                      </a:lnTo>
                      <a:lnTo>
                        <a:pt x="63" y="332"/>
                      </a:lnTo>
                      <a:lnTo>
                        <a:pt x="93" y="332"/>
                      </a:lnTo>
                      <a:lnTo>
                        <a:pt x="129" y="332"/>
                      </a:lnTo>
                      <a:lnTo>
                        <a:pt x="143" y="332"/>
                      </a:lnTo>
                      <a:lnTo>
                        <a:pt x="151" y="332"/>
                      </a:lnTo>
                      <a:lnTo>
                        <a:pt x="160" y="332"/>
                      </a:lnTo>
                      <a:lnTo>
                        <a:pt x="168" y="330"/>
                      </a:lnTo>
                      <a:lnTo>
                        <a:pt x="177" y="330"/>
                      </a:lnTo>
                      <a:lnTo>
                        <a:pt x="177" y="318"/>
                      </a:lnTo>
                      <a:lnTo>
                        <a:pt x="181" y="309"/>
                      </a:lnTo>
                      <a:lnTo>
                        <a:pt x="181" y="302"/>
                      </a:lnTo>
                      <a:lnTo>
                        <a:pt x="181" y="290"/>
                      </a:lnTo>
                      <a:lnTo>
                        <a:pt x="181" y="281"/>
                      </a:lnTo>
                      <a:lnTo>
                        <a:pt x="181" y="272"/>
                      </a:lnTo>
                      <a:lnTo>
                        <a:pt x="181" y="260"/>
                      </a:lnTo>
                      <a:lnTo>
                        <a:pt x="181" y="251"/>
                      </a:lnTo>
                      <a:lnTo>
                        <a:pt x="181" y="243"/>
                      </a:lnTo>
                      <a:lnTo>
                        <a:pt x="184" y="231"/>
                      </a:lnTo>
                      <a:lnTo>
                        <a:pt x="184" y="222"/>
                      </a:lnTo>
                      <a:lnTo>
                        <a:pt x="188" y="215"/>
                      </a:lnTo>
                      <a:lnTo>
                        <a:pt x="189" y="198"/>
                      </a:lnTo>
                      <a:lnTo>
                        <a:pt x="193" y="188"/>
                      </a:lnTo>
                      <a:lnTo>
                        <a:pt x="196" y="179"/>
                      </a:lnTo>
                      <a:lnTo>
                        <a:pt x="199" y="159"/>
                      </a:lnTo>
                      <a:lnTo>
                        <a:pt x="203" y="147"/>
                      </a:lnTo>
                      <a:lnTo>
                        <a:pt x="203" y="140"/>
                      </a:lnTo>
                      <a:lnTo>
                        <a:pt x="205" y="131"/>
                      </a:lnTo>
                      <a:lnTo>
                        <a:pt x="208" y="122"/>
                      </a:lnTo>
                      <a:lnTo>
                        <a:pt x="212" y="113"/>
                      </a:lnTo>
                      <a:lnTo>
                        <a:pt x="212" y="105"/>
                      </a:lnTo>
                      <a:lnTo>
                        <a:pt x="213" y="96"/>
                      </a:lnTo>
                      <a:lnTo>
                        <a:pt x="213" y="87"/>
                      </a:lnTo>
                      <a:lnTo>
                        <a:pt x="213" y="78"/>
                      </a:lnTo>
                      <a:lnTo>
                        <a:pt x="213" y="71"/>
                      </a:lnTo>
                      <a:lnTo>
                        <a:pt x="212" y="62"/>
                      </a:lnTo>
                      <a:lnTo>
                        <a:pt x="199" y="50"/>
                      </a:lnTo>
                      <a:lnTo>
                        <a:pt x="189" y="41"/>
                      </a:lnTo>
                      <a:lnTo>
                        <a:pt x="177" y="29"/>
                      </a:lnTo>
                      <a:lnTo>
                        <a:pt x="151" y="20"/>
                      </a:lnTo>
                      <a:lnTo>
                        <a:pt x="127" y="14"/>
                      </a:lnTo>
                      <a:lnTo>
                        <a:pt x="117" y="12"/>
                      </a:lnTo>
                      <a:lnTo>
                        <a:pt x="108" y="9"/>
                      </a:lnTo>
                      <a:lnTo>
                        <a:pt x="87" y="9"/>
                      </a:lnTo>
                      <a:lnTo>
                        <a:pt x="63" y="6"/>
                      </a:lnTo>
                      <a:lnTo>
                        <a:pt x="53" y="3"/>
                      </a:lnTo>
                      <a:lnTo>
                        <a:pt x="44" y="6"/>
                      </a:lnTo>
                      <a:lnTo>
                        <a:pt x="36" y="6"/>
                      </a:lnTo>
                      <a:lnTo>
                        <a:pt x="39" y="26"/>
                      </a:lnTo>
                      <a:close/>
                    </a:path>
                  </a:pathLst>
                </a:custGeom>
                <a:solidFill>
                  <a:srgbClr val="F7B50C"/>
                </a:solidFill>
                <a:ln w="9525">
                  <a:solidFill>
                    <a:schemeClr val="tx1"/>
                  </a:solidFill>
                  <a:round/>
                  <a:headEnd/>
                  <a:tailEnd/>
                </a:ln>
              </p:spPr>
              <p:txBody>
                <a:bodyPr/>
                <a:lstStyle/>
                <a:p>
                  <a:endParaRPr lang="en-US"/>
                </a:p>
              </p:txBody>
            </p:sp>
            <p:sp>
              <p:nvSpPr>
                <p:cNvPr id="30785" name="Freeform 48"/>
                <p:cNvSpPr>
                  <a:spLocks/>
                </p:cNvSpPr>
                <p:nvPr/>
              </p:nvSpPr>
              <p:spPr bwMode="auto">
                <a:xfrm>
                  <a:off x="776" y="2226"/>
                  <a:ext cx="213" cy="166"/>
                </a:xfrm>
                <a:custGeom>
                  <a:avLst/>
                  <a:gdLst>
                    <a:gd name="T0" fmla="*/ 36 w 213"/>
                    <a:gd name="T1" fmla="*/ 0 h 332"/>
                    <a:gd name="T2" fmla="*/ 53 w 213"/>
                    <a:gd name="T3" fmla="*/ 2 h 332"/>
                    <a:gd name="T4" fmla="*/ 63 w 213"/>
                    <a:gd name="T5" fmla="*/ 3 h 332"/>
                    <a:gd name="T6" fmla="*/ 72 w 213"/>
                    <a:gd name="T7" fmla="*/ 4 h 332"/>
                    <a:gd name="T8" fmla="*/ 77 w 213"/>
                    <a:gd name="T9" fmla="*/ 7 h 332"/>
                    <a:gd name="T10" fmla="*/ 84 w 213"/>
                    <a:gd name="T11" fmla="*/ 9 h 332"/>
                    <a:gd name="T12" fmla="*/ 87 w 213"/>
                    <a:gd name="T13" fmla="*/ 11 h 332"/>
                    <a:gd name="T14" fmla="*/ 91 w 213"/>
                    <a:gd name="T15" fmla="*/ 12 h 332"/>
                    <a:gd name="T16" fmla="*/ 93 w 213"/>
                    <a:gd name="T17" fmla="*/ 14 h 332"/>
                    <a:gd name="T18" fmla="*/ 100 w 213"/>
                    <a:gd name="T19" fmla="*/ 15 h 332"/>
                    <a:gd name="T20" fmla="*/ 101 w 213"/>
                    <a:gd name="T21" fmla="*/ 17 h 332"/>
                    <a:gd name="T22" fmla="*/ 84 w 213"/>
                    <a:gd name="T23" fmla="*/ 17 h 332"/>
                    <a:gd name="T24" fmla="*/ 53 w 213"/>
                    <a:gd name="T25" fmla="*/ 17 h 332"/>
                    <a:gd name="T26" fmla="*/ 17 w 213"/>
                    <a:gd name="T27" fmla="*/ 17 h 332"/>
                    <a:gd name="T28" fmla="*/ 3 w 213"/>
                    <a:gd name="T29" fmla="*/ 18 h 332"/>
                    <a:gd name="T30" fmla="*/ 0 w 213"/>
                    <a:gd name="T31" fmla="*/ 19 h 332"/>
                    <a:gd name="T32" fmla="*/ 8 w 213"/>
                    <a:gd name="T33" fmla="*/ 20 h 332"/>
                    <a:gd name="T34" fmla="*/ 39 w 213"/>
                    <a:gd name="T35" fmla="*/ 21 h 332"/>
                    <a:gd name="T36" fmla="*/ 93 w 213"/>
                    <a:gd name="T37" fmla="*/ 21 h 332"/>
                    <a:gd name="T38" fmla="*/ 143 w 213"/>
                    <a:gd name="T39" fmla="*/ 21 h 332"/>
                    <a:gd name="T40" fmla="*/ 160 w 213"/>
                    <a:gd name="T41" fmla="*/ 21 h 332"/>
                    <a:gd name="T42" fmla="*/ 177 w 213"/>
                    <a:gd name="T43" fmla="*/ 21 h 332"/>
                    <a:gd name="T44" fmla="*/ 181 w 213"/>
                    <a:gd name="T45" fmla="*/ 20 h 332"/>
                    <a:gd name="T46" fmla="*/ 181 w 213"/>
                    <a:gd name="T47" fmla="*/ 19 h 332"/>
                    <a:gd name="T48" fmla="*/ 181 w 213"/>
                    <a:gd name="T49" fmla="*/ 17 h 332"/>
                    <a:gd name="T50" fmla="*/ 181 w 213"/>
                    <a:gd name="T51" fmla="*/ 16 h 332"/>
                    <a:gd name="T52" fmla="*/ 184 w 213"/>
                    <a:gd name="T53" fmla="*/ 15 h 332"/>
                    <a:gd name="T54" fmla="*/ 188 w 213"/>
                    <a:gd name="T55" fmla="*/ 14 h 332"/>
                    <a:gd name="T56" fmla="*/ 193 w 213"/>
                    <a:gd name="T57" fmla="*/ 12 h 332"/>
                    <a:gd name="T58" fmla="*/ 199 w 213"/>
                    <a:gd name="T59" fmla="*/ 10 h 332"/>
                    <a:gd name="T60" fmla="*/ 203 w 213"/>
                    <a:gd name="T61" fmla="*/ 9 h 332"/>
                    <a:gd name="T62" fmla="*/ 208 w 213"/>
                    <a:gd name="T63" fmla="*/ 8 h 332"/>
                    <a:gd name="T64" fmla="*/ 212 w 213"/>
                    <a:gd name="T65" fmla="*/ 7 h 332"/>
                    <a:gd name="T66" fmla="*/ 213 w 213"/>
                    <a:gd name="T67" fmla="*/ 6 h 332"/>
                    <a:gd name="T68" fmla="*/ 213 w 213"/>
                    <a:gd name="T69" fmla="*/ 5 h 332"/>
                    <a:gd name="T70" fmla="*/ 199 w 213"/>
                    <a:gd name="T71" fmla="*/ 4 h 332"/>
                    <a:gd name="T72" fmla="*/ 177 w 213"/>
                    <a:gd name="T73" fmla="*/ 2 h 332"/>
                    <a:gd name="T74" fmla="*/ 127 w 213"/>
                    <a:gd name="T75" fmla="*/ 1 h 332"/>
                    <a:gd name="T76" fmla="*/ 108 w 213"/>
                    <a:gd name="T77" fmla="*/ 1 h 332"/>
                    <a:gd name="T78" fmla="*/ 63 w 213"/>
                    <a:gd name="T79" fmla="*/ 1 h 332"/>
                    <a:gd name="T80" fmla="*/ 44 w 213"/>
                    <a:gd name="T81" fmla="*/ 1 h 332"/>
                    <a:gd name="T82" fmla="*/ 39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39" y="26"/>
                      </a:moveTo>
                      <a:lnTo>
                        <a:pt x="36" y="0"/>
                      </a:lnTo>
                      <a:lnTo>
                        <a:pt x="41" y="9"/>
                      </a:lnTo>
                      <a:lnTo>
                        <a:pt x="53" y="20"/>
                      </a:lnTo>
                      <a:lnTo>
                        <a:pt x="60" y="29"/>
                      </a:lnTo>
                      <a:lnTo>
                        <a:pt x="63" y="38"/>
                      </a:lnTo>
                      <a:lnTo>
                        <a:pt x="68" y="47"/>
                      </a:lnTo>
                      <a:lnTo>
                        <a:pt x="72" y="63"/>
                      </a:lnTo>
                      <a:lnTo>
                        <a:pt x="75" y="83"/>
                      </a:lnTo>
                      <a:lnTo>
                        <a:pt x="77" y="99"/>
                      </a:lnTo>
                      <a:lnTo>
                        <a:pt x="81" y="122"/>
                      </a:lnTo>
                      <a:lnTo>
                        <a:pt x="84" y="131"/>
                      </a:lnTo>
                      <a:lnTo>
                        <a:pt x="84" y="143"/>
                      </a:lnTo>
                      <a:lnTo>
                        <a:pt x="87" y="165"/>
                      </a:lnTo>
                      <a:lnTo>
                        <a:pt x="87" y="183"/>
                      </a:lnTo>
                      <a:lnTo>
                        <a:pt x="91" y="191"/>
                      </a:lnTo>
                      <a:lnTo>
                        <a:pt x="93" y="200"/>
                      </a:lnTo>
                      <a:lnTo>
                        <a:pt x="93" y="209"/>
                      </a:lnTo>
                      <a:lnTo>
                        <a:pt x="96" y="216"/>
                      </a:lnTo>
                      <a:lnTo>
                        <a:pt x="100" y="227"/>
                      </a:lnTo>
                      <a:lnTo>
                        <a:pt x="101" y="246"/>
                      </a:lnTo>
                      <a:lnTo>
                        <a:pt x="101" y="263"/>
                      </a:lnTo>
                      <a:lnTo>
                        <a:pt x="93" y="267"/>
                      </a:lnTo>
                      <a:lnTo>
                        <a:pt x="84" y="263"/>
                      </a:lnTo>
                      <a:lnTo>
                        <a:pt x="72" y="263"/>
                      </a:lnTo>
                      <a:lnTo>
                        <a:pt x="53" y="263"/>
                      </a:lnTo>
                      <a:lnTo>
                        <a:pt x="36" y="263"/>
                      </a:lnTo>
                      <a:lnTo>
                        <a:pt x="17" y="263"/>
                      </a:lnTo>
                      <a:lnTo>
                        <a:pt x="8" y="270"/>
                      </a:lnTo>
                      <a:lnTo>
                        <a:pt x="3" y="281"/>
                      </a:lnTo>
                      <a:lnTo>
                        <a:pt x="0" y="293"/>
                      </a:lnTo>
                      <a:lnTo>
                        <a:pt x="0" y="302"/>
                      </a:lnTo>
                      <a:lnTo>
                        <a:pt x="3" y="309"/>
                      </a:lnTo>
                      <a:lnTo>
                        <a:pt x="8" y="318"/>
                      </a:lnTo>
                      <a:lnTo>
                        <a:pt x="15" y="327"/>
                      </a:lnTo>
                      <a:lnTo>
                        <a:pt x="39" y="332"/>
                      </a:lnTo>
                      <a:lnTo>
                        <a:pt x="63" y="332"/>
                      </a:lnTo>
                      <a:lnTo>
                        <a:pt x="93" y="332"/>
                      </a:lnTo>
                      <a:lnTo>
                        <a:pt x="129" y="332"/>
                      </a:lnTo>
                      <a:lnTo>
                        <a:pt x="143" y="332"/>
                      </a:lnTo>
                      <a:lnTo>
                        <a:pt x="151" y="332"/>
                      </a:lnTo>
                      <a:lnTo>
                        <a:pt x="160" y="332"/>
                      </a:lnTo>
                      <a:lnTo>
                        <a:pt x="168" y="330"/>
                      </a:lnTo>
                      <a:lnTo>
                        <a:pt x="177" y="330"/>
                      </a:lnTo>
                      <a:lnTo>
                        <a:pt x="177" y="318"/>
                      </a:lnTo>
                      <a:lnTo>
                        <a:pt x="181" y="309"/>
                      </a:lnTo>
                      <a:lnTo>
                        <a:pt x="181" y="302"/>
                      </a:lnTo>
                      <a:lnTo>
                        <a:pt x="181" y="290"/>
                      </a:lnTo>
                      <a:lnTo>
                        <a:pt x="181" y="281"/>
                      </a:lnTo>
                      <a:lnTo>
                        <a:pt x="181" y="272"/>
                      </a:lnTo>
                      <a:lnTo>
                        <a:pt x="181" y="260"/>
                      </a:lnTo>
                      <a:lnTo>
                        <a:pt x="181" y="251"/>
                      </a:lnTo>
                      <a:lnTo>
                        <a:pt x="181" y="243"/>
                      </a:lnTo>
                      <a:lnTo>
                        <a:pt x="184" y="231"/>
                      </a:lnTo>
                      <a:lnTo>
                        <a:pt x="184" y="222"/>
                      </a:lnTo>
                      <a:lnTo>
                        <a:pt x="188" y="215"/>
                      </a:lnTo>
                      <a:lnTo>
                        <a:pt x="189" y="198"/>
                      </a:lnTo>
                      <a:lnTo>
                        <a:pt x="193" y="188"/>
                      </a:lnTo>
                      <a:lnTo>
                        <a:pt x="196" y="179"/>
                      </a:lnTo>
                      <a:lnTo>
                        <a:pt x="199" y="159"/>
                      </a:lnTo>
                      <a:lnTo>
                        <a:pt x="203" y="147"/>
                      </a:lnTo>
                      <a:lnTo>
                        <a:pt x="203" y="140"/>
                      </a:lnTo>
                      <a:lnTo>
                        <a:pt x="205" y="131"/>
                      </a:lnTo>
                      <a:lnTo>
                        <a:pt x="208" y="122"/>
                      </a:lnTo>
                      <a:lnTo>
                        <a:pt x="212" y="113"/>
                      </a:lnTo>
                      <a:lnTo>
                        <a:pt x="212" y="105"/>
                      </a:lnTo>
                      <a:lnTo>
                        <a:pt x="213" y="96"/>
                      </a:lnTo>
                      <a:lnTo>
                        <a:pt x="213" y="87"/>
                      </a:lnTo>
                      <a:lnTo>
                        <a:pt x="213" y="78"/>
                      </a:lnTo>
                      <a:lnTo>
                        <a:pt x="213" y="71"/>
                      </a:lnTo>
                      <a:lnTo>
                        <a:pt x="212" y="62"/>
                      </a:lnTo>
                      <a:lnTo>
                        <a:pt x="199" y="50"/>
                      </a:lnTo>
                      <a:lnTo>
                        <a:pt x="189" y="41"/>
                      </a:lnTo>
                      <a:lnTo>
                        <a:pt x="177" y="29"/>
                      </a:lnTo>
                      <a:lnTo>
                        <a:pt x="151" y="20"/>
                      </a:lnTo>
                      <a:lnTo>
                        <a:pt x="127" y="14"/>
                      </a:lnTo>
                      <a:lnTo>
                        <a:pt x="117" y="12"/>
                      </a:lnTo>
                      <a:lnTo>
                        <a:pt x="108" y="9"/>
                      </a:lnTo>
                      <a:lnTo>
                        <a:pt x="87" y="9"/>
                      </a:lnTo>
                      <a:lnTo>
                        <a:pt x="63" y="6"/>
                      </a:lnTo>
                      <a:lnTo>
                        <a:pt x="53" y="3"/>
                      </a:lnTo>
                      <a:lnTo>
                        <a:pt x="44" y="6"/>
                      </a:lnTo>
                      <a:lnTo>
                        <a:pt x="36" y="6"/>
                      </a:lnTo>
                      <a:lnTo>
                        <a:pt x="39" y="26"/>
                      </a:lnTo>
                    </a:path>
                  </a:pathLst>
                </a:custGeom>
                <a:solidFill>
                  <a:srgbClr val="F7B50C"/>
                </a:solidFill>
                <a:ln w="17463">
                  <a:solidFill>
                    <a:schemeClr val="tx1"/>
                  </a:solidFill>
                  <a:prstDash val="solid"/>
                  <a:round/>
                  <a:headEnd/>
                  <a:tailEnd/>
                </a:ln>
              </p:spPr>
              <p:txBody>
                <a:bodyPr/>
                <a:lstStyle/>
                <a:p>
                  <a:endParaRPr lang="en-US"/>
                </a:p>
              </p:txBody>
            </p:sp>
          </p:grpSp>
          <p:grpSp>
            <p:nvGrpSpPr>
              <p:cNvPr id="30774" name="Group 49"/>
              <p:cNvGrpSpPr>
                <a:grpSpLocks/>
              </p:cNvGrpSpPr>
              <p:nvPr/>
            </p:nvGrpSpPr>
            <p:grpSpPr bwMode="auto">
              <a:xfrm>
                <a:off x="-658" y="680"/>
                <a:ext cx="88" cy="136"/>
                <a:chOff x="1079" y="2226"/>
                <a:chExt cx="213" cy="166"/>
              </a:xfrm>
            </p:grpSpPr>
            <p:sp>
              <p:nvSpPr>
                <p:cNvPr id="30782" name="Freeform 50"/>
                <p:cNvSpPr>
                  <a:spLocks/>
                </p:cNvSpPr>
                <p:nvPr/>
              </p:nvSpPr>
              <p:spPr bwMode="auto">
                <a:xfrm>
                  <a:off x="1079" y="2226"/>
                  <a:ext cx="213" cy="166"/>
                </a:xfrm>
                <a:custGeom>
                  <a:avLst/>
                  <a:gdLst>
                    <a:gd name="T0" fmla="*/ 177 w 213"/>
                    <a:gd name="T1" fmla="*/ 0 h 332"/>
                    <a:gd name="T2" fmla="*/ 160 w 213"/>
                    <a:gd name="T3" fmla="*/ 2 h 332"/>
                    <a:gd name="T4" fmla="*/ 150 w 213"/>
                    <a:gd name="T5" fmla="*/ 3 h 332"/>
                    <a:gd name="T6" fmla="*/ 142 w 213"/>
                    <a:gd name="T7" fmla="*/ 4 h 332"/>
                    <a:gd name="T8" fmla="*/ 136 w 213"/>
                    <a:gd name="T9" fmla="*/ 7 h 332"/>
                    <a:gd name="T10" fmla="*/ 129 w 213"/>
                    <a:gd name="T11" fmla="*/ 9 h 332"/>
                    <a:gd name="T12" fmla="*/ 126 w 213"/>
                    <a:gd name="T13" fmla="*/ 11 h 332"/>
                    <a:gd name="T14" fmla="*/ 124 w 213"/>
                    <a:gd name="T15" fmla="*/ 12 h 332"/>
                    <a:gd name="T16" fmla="*/ 120 w 213"/>
                    <a:gd name="T17" fmla="*/ 14 h 332"/>
                    <a:gd name="T18" fmla="*/ 114 w 213"/>
                    <a:gd name="T19" fmla="*/ 15 h 332"/>
                    <a:gd name="T20" fmla="*/ 112 w 213"/>
                    <a:gd name="T21" fmla="*/ 17 h 332"/>
                    <a:gd name="T22" fmla="*/ 129 w 213"/>
                    <a:gd name="T23" fmla="*/ 17 h 332"/>
                    <a:gd name="T24" fmla="*/ 160 w 213"/>
                    <a:gd name="T25" fmla="*/ 17 h 332"/>
                    <a:gd name="T26" fmla="*/ 196 w 213"/>
                    <a:gd name="T27" fmla="*/ 17 h 332"/>
                    <a:gd name="T28" fmla="*/ 212 w 213"/>
                    <a:gd name="T29" fmla="*/ 18 h 332"/>
                    <a:gd name="T30" fmla="*/ 213 w 213"/>
                    <a:gd name="T31" fmla="*/ 19 h 332"/>
                    <a:gd name="T32" fmla="*/ 205 w 213"/>
                    <a:gd name="T33" fmla="*/ 20 h 332"/>
                    <a:gd name="T34" fmla="*/ 174 w 213"/>
                    <a:gd name="T35" fmla="*/ 21 h 332"/>
                    <a:gd name="T36" fmla="*/ 120 w 213"/>
                    <a:gd name="T37" fmla="*/ 21 h 332"/>
                    <a:gd name="T38" fmla="*/ 72 w 213"/>
                    <a:gd name="T39" fmla="*/ 21 h 332"/>
                    <a:gd name="T40" fmla="*/ 53 w 213"/>
                    <a:gd name="T41" fmla="*/ 21 h 332"/>
                    <a:gd name="T42" fmla="*/ 36 w 213"/>
                    <a:gd name="T43" fmla="*/ 21 h 332"/>
                    <a:gd name="T44" fmla="*/ 32 w 213"/>
                    <a:gd name="T45" fmla="*/ 20 h 332"/>
                    <a:gd name="T46" fmla="*/ 32 w 213"/>
                    <a:gd name="T47" fmla="*/ 19 h 332"/>
                    <a:gd name="T48" fmla="*/ 32 w 213"/>
                    <a:gd name="T49" fmla="*/ 17 h 332"/>
                    <a:gd name="T50" fmla="*/ 32 w 213"/>
                    <a:gd name="T51" fmla="*/ 16 h 332"/>
                    <a:gd name="T52" fmla="*/ 30 w 213"/>
                    <a:gd name="T53" fmla="*/ 15 h 332"/>
                    <a:gd name="T54" fmla="*/ 25 w 213"/>
                    <a:gd name="T55" fmla="*/ 14 h 332"/>
                    <a:gd name="T56" fmla="*/ 21 w 213"/>
                    <a:gd name="T57" fmla="*/ 12 h 332"/>
                    <a:gd name="T58" fmla="*/ 14 w 213"/>
                    <a:gd name="T59" fmla="*/ 10 h 332"/>
                    <a:gd name="T60" fmla="*/ 10 w 213"/>
                    <a:gd name="T61" fmla="*/ 9 h 332"/>
                    <a:gd name="T62" fmla="*/ 6 w 213"/>
                    <a:gd name="T63" fmla="*/ 8 h 332"/>
                    <a:gd name="T64" fmla="*/ 2 w 213"/>
                    <a:gd name="T65" fmla="*/ 7 h 332"/>
                    <a:gd name="T66" fmla="*/ 0 w 213"/>
                    <a:gd name="T67" fmla="*/ 6 h 332"/>
                    <a:gd name="T68" fmla="*/ 0 w 213"/>
                    <a:gd name="T69" fmla="*/ 5 h 332"/>
                    <a:gd name="T70" fmla="*/ 14 w 213"/>
                    <a:gd name="T71" fmla="*/ 4 h 332"/>
                    <a:gd name="T72" fmla="*/ 36 w 213"/>
                    <a:gd name="T73" fmla="*/ 2 h 332"/>
                    <a:gd name="T74" fmla="*/ 86 w 213"/>
                    <a:gd name="T75" fmla="*/ 1 h 332"/>
                    <a:gd name="T76" fmla="*/ 105 w 213"/>
                    <a:gd name="T77" fmla="*/ 1 h 332"/>
                    <a:gd name="T78" fmla="*/ 150 w 213"/>
                    <a:gd name="T79" fmla="*/ 1 h 332"/>
                    <a:gd name="T80" fmla="*/ 168 w 213"/>
                    <a:gd name="T81" fmla="*/ 1 h 332"/>
                    <a:gd name="T82" fmla="*/ 174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174" y="26"/>
                      </a:moveTo>
                      <a:lnTo>
                        <a:pt x="177" y="0"/>
                      </a:lnTo>
                      <a:lnTo>
                        <a:pt x="172" y="9"/>
                      </a:lnTo>
                      <a:lnTo>
                        <a:pt x="160" y="20"/>
                      </a:lnTo>
                      <a:lnTo>
                        <a:pt x="153" y="29"/>
                      </a:lnTo>
                      <a:lnTo>
                        <a:pt x="150" y="38"/>
                      </a:lnTo>
                      <a:lnTo>
                        <a:pt x="144" y="47"/>
                      </a:lnTo>
                      <a:lnTo>
                        <a:pt x="142" y="63"/>
                      </a:lnTo>
                      <a:lnTo>
                        <a:pt x="137" y="83"/>
                      </a:lnTo>
                      <a:lnTo>
                        <a:pt x="136" y="99"/>
                      </a:lnTo>
                      <a:lnTo>
                        <a:pt x="132" y="122"/>
                      </a:lnTo>
                      <a:lnTo>
                        <a:pt x="129" y="131"/>
                      </a:lnTo>
                      <a:lnTo>
                        <a:pt x="129" y="143"/>
                      </a:lnTo>
                      <a:lnTo>
                        <a:pt x="126" y="165"/>
                      </a:lnTo>
                      <a:lnTo>
                        <a:pt x="126" y="183"/>
                      </a:lnTo>
                      <a:lnTo>
                        <a:pt x="124" y="191"/>
                      </a:lnTo>
                      <a:lnTo>
                        <a:pt x="120" y="200"/>
                      </a:lnTo>
                      <a:lnTo>
                        <a:pt x="120" y="209"/>
                      </a:lnTo>
                      <a:lnTo>
                        <a:pt x="117" y="216"/>
                      </a:lnTo>
                      <a:lnTo>
                        <a:pt x="114" y="227"/>
                      </a:lnTo>
                      <a:lnTo>
                        <a:pt x="112" y="246"/>
                      </a:lnTo>
                      <a:lnTo>
                        <a:pt x="112" y="263"/>
                      </a:lnTo>
                      <a:lnTo>
                        <a:pt x="120" y="267"/>
                      </a:lnTo>
                      <a:lnTo>
                        <a:pt x="129" y="263"/>
                      </a:lnTo>
                      <a:lnTo>
                        <a:pt x="142" y="263"/>
                      </a:lnTo>
                      <a:lnTo>
                        <a:pt x="160" y="263"/>
                      </a:lnTo>
                      <a:lnTo>
                        <a:pt x="177" y="263"/>
                      </a:lnTo>
                      <a:lnTo>
                        <a:pt x="196" y="263"/>
                      </a:lnTo>
                      <a:lnTo>
                        <a:pt x="205" y="270"/>
                      </a:lnTo>
                      <a:lnTo>
                        <a:pt x="212" y="281"/>
                      </a:lnTo>
                      <a:lnTo>
                        <a:pt x="213" y="293"/>
                      </a:lnTo>
                      <a:lnTo>
                        <a:pt x="213" y="302"/>
                      </a:lnTo>
                      <a:lnTo>
                        <a:pt x="212" y="309"/>
                      </a:lnTo>
                      <a:lnTo>
                        <a:pt x="205" y="318"/>
                      </a:lnTo>
                      <a:lnTo>
                        <a:pt x="198" y="327"/>
                      </a:lnTo>
                      <a:lnTo>
                        <a:pt x="174" y="332"/>
                      </a:lnTo>
                      <a:lnTo>
                        <a:pt x="150" y="332"/>
                      </a:lnTo>
                      <a:lnTo>
                        <a:pt x="120" y="332"/>
                      </a:lnTo>
                      <a:lnTo>
                        <a:pt x="84" y="332"/>
                      </a:lnTo>
                      <a:lnTo>
                        <a:pt x="72" y="332"/>
                      </a:lnTo>
                      <a:lnTo>
                        <a:pt x="62" y="332"/>
                      </a:lnTo>
                      <a:lnTo>
                        <a:pt x="53" y="332"/>
                      </a:lnTo>
                      <a:lnTo>
                        <a:pt x="44" y="330"/>
                      </a:lnTo>
                      <a:lnTo>
                        <a:pt x="36" y="330"/>
                      </a:lnTo>
                      <a:lnTo>
                        <a:pt x="36" y="318"/>
                      </a:lnTo>
                      <a:lnTo>
                        <a:pt x="32" y="309"/>
                      </a:lnTo>
                      <a:lnTo>
                        <a:pt x="32" y="302"/>
                      </a:lnTo>
                      <a:lnTo>
                        <a:pt x="32" y="290"/>
                      </a:lnTo>
                      <a:lnTo>
                        <a:pt x="32" y="281"/>
                      </a:lnTo>
                      <a:lnTo>
                        <a:pt x="32" y="272"/>
                      </a:lnTo>
                      <a:lnTo>
                        <a:pt x="32" y="260"/>
                      </a:lnTo>
                      <a:lnTo>
                        <a:pt x="32" y="251"/>
                      </a:lnTo>
                      <a:lnTo>
                        <a:pt x="32" y="243"/>
                      </a:lnTo>
                      <a:lnTo>
                        <a:pt x="30" y="231"/>
                      </a:lnTo>
                      <a:lnTo>
                        <a:pt x="30" y="222"/>
                      </a:lnTo>
                      <a:lnTo>
                        <a:pt x="25" y="215"/>
                      </a:lnTo>
                      <a:lnTo>
                        <a:pt x="24" y="198"/>
                      </a:lnTo>
                      <a:lnTo>
                        <a:pt x="21" y="188"/>
                      </a:lnTo>
                      <a:lnTo>
                        <a:pt x="17" y="179"/>
                      </a:lnTo>
                      <a:lnTo>
                        <a:pt x="14" y="159"/>
                      </a:lnTo>
                      <a:lnTo>
                        <a:pt x="10" y="147"/>
                      </a:lnTo>
                      <a:lnTo>
                        <a:pt x="10" y="140"/>
                      </a:lnTo>
                      <a:lnTo>
                        <a:pt x="8" y="131"/>
                      </a:lnTo>
                      <a:lnTo>
                        <a:pt x="6" y="122"/>
                      </a:lnTo>
                      <a:lnTo>
                        <a:pt x="2" y="113"/>
                      </a:lnTo>
                      <a:lnTo>
                        <a:pt x="2" y="105"/>
                      </a:lnTo>
                      <a:lnTo>
                        <a:pt x="0" y="96"/>
                      </a:lnTo>
                      <a:lnTo>
                        <a:pt x="0" y="87"/>
                      </a:lnTo>
                      <a:lnTo>
                        <a:pt x="0" y="78"/>
                      </a:lnTo>
                      <a:lnTo>
                        <a:pt x="0" y="71"/>
                      </a:lnTo>
                      <a:lnTo>
                        <a:pt x="2" y="62"/>
                      </a:lnTo>
                      <a:lnTo>
                        <a:pt x="14" y="50"/>
                      </a:lnTo>
                      <a:lnTo>
                        <a:pt x="24" y="41"/>
                      </a:lnTo>
                      <a:lnTo>
                        <a:pt x="36" y="29"/>
                      </a:lnTo>
                      <a:lnTo>
                        <a:pt x="62" y="20"/>
                      </a:lnTo>
                      <a:lnTo>
                        <a:pt x="86" y="14"/>
                      </a:lnTo>
                      <a:lnTo>
                        <a:pt x="96" y="12"/>
                      </a:lnTo>
                      <a:lnTo>
                        <a:pt x="105" y="9"/>
                      </a:lnTo>
                      <a:lnTo>
                        <a:pt x="126" y="9"/>
                      </a:lnTo>
                      <a:lnTo>
                        <a:pt x="150" y="6"/>
                      </a:lnTo>
                      <a:lnTo>
                        <a:pt x="160" y="3"/>
                      </a:lnTo>
                      <a:lnTo>
                        <a:pt x="168" y="6"/>
                      </a:lnTo>
                      <a:lnTo>
                        <a:pt x="177" y="6"/>
                      </a:lnTo>
                      <a:lnTo>
                        <a:pt x="174" y="26"/>
                      </a:lnTo>
                      <a:close/>
                    </a:path>
                  </a:pathLst>
                </a:custGeom>
                <a:solidFill>
                  <a:srgbClr val="F7B50C"/>
                </a:solidFill>
                <a:ln w="9525">
                  <a:solidFill>
                    <a:schemeClr val="tx1"/>
                  </a:solidFill>
                  <a:round/>
                  <a:headEnd/>
                  <a:tailEnd/>
                </a:ln>
              </p:spPr>
              <p:txBody>
                <a:bodyPr/>
                <a:lstStyle/>
                <a:p>
                  <a:endParaRPr lang="en-US"/>
                </a:p>
              </p:txBody>
            </p:sp>
            <p:sp>
              <p:nvSpPr>
                <p:cNvPr id="30783" name="Freeform 51"/>
                <p:cNvSpPr>
                  <a:spLocks/>
                </p:cNvSpPr>
                <p:nvPr/>
              </p:nvSpPr>
              <p:spPr bwMode="auto">
                <a:xfrm>
                  <a:off x="1079" y="2226"/>
                  <a:ext cx="213" cy="166"/>
                </a:xfrm>
                <a:custGeom>
                  <a:avLst/>
                  <a:gdLst>
                    <a:gd name="T0" fmla="*/ 177 w 213"/>
                    <a:gd name="T1" fmla="*/ 0 h 332"/>
                    <a:gd name="T2" fmla="*/ 160 w 213"/>
                    <a:gd name="T3" fmla="*/ 2 h 332"/>
                    <a:gd name="T4" fmla="*/ 150 w 213"/>
                    <a:gd name="T5" fmla="*/ 3 h 332"/>
                    <a:gd name="T6" fmla="*/ 142 w 213"/>
                    <a:gd name="T7" fmla="*/ 4 h 332"/>
                    <a:gd name="T8" fmla="*/ 136 w 213"/>
                    <a:gd name="T9" fmla="*/ 7 h 332"/>
                    <a:gd name="T10" fmla="*/ 129 w 213"/>
                    <a:gd name="T11" fmla="*/ 9 h 332"/>
                    <a:gd name="T12" fmla="*/ 126 w 213"/>
                    <a:gd name="T13" fmla="*/ 11 h 332"/>
                    <a:gd name="T14" fmla="*/ 124 w 213"/>
                    <a:gd name="T15" fmla="*/ 12 h 332"/>
                    <a:gd name="T16" fmla="*/ 120 w 213"/>
                    <a:gd name="T17" fmla="*/ 14 h 332"/>
                    <a:gd name="T18" fmla="*/ 114 w 213"/>
                    <a:gd name="T19" fmla="*/ 15 h 332"/>
                    <a:gd name="T20" fmla="*/ 112 w 213"/>
                    <a:gd name="T21" fmla="*/ 17 h 332"/>
                    <a:gd name="T22" fmla="*/ 129 w 213"/>
                    <a:gd name="T23" fmla="*/ 17 h 332"/>
                    <a:gd name="T24" fmla="*/ 160 w 213"/>
                    <a:gd name="T25" fmla="*/ 17 h 332"/>
                    <a:gd name="T26" fmla="*/ 196 w 213"/>
                    <a:gd name="T27" fmla="*/ 17 h 332"/>
                    <a:gd name="T28" fmla="*/ 212 w 213"/>
                    <a:gd name="T29" fmla="*/ 18 h 332"/>
                    <a:gd name="T30" fmla="*/ 213 w 213"/>
                    <a:gd name="T31" fmla="*/ 19 h 332"/>
                    <a:gd name="T32" fmla="*/ 205 w 213"/>
                    <a:gd name="T33" fmla="*/ 20 h 332"/>
                    <a:gd name="T34" fmla="*/ 174 w 213"/>
                    <a:gd name="T35" fmla="*/ 21 h 332"/>
                    <a:gd name="T36" fmla="*/ 120 w 213"/>
                    <a:gd name="T37" fmla="*/ 21 h 332"/>
                    <a:gd name="T38" fmla="*/ 72 w 213"/>
                    <a:gd name="T39" fmla="*/ 21 h 332"/>
                    <a:gd name="T40" fmla="*/ 53 w 213"/>
                    <a:gd name="T41" fmla="*/ 21 h 332"/>
                    <a:gd name="T42" fmla="*/ 36 w 213"/>
                    <a:gd name="T43" fmla="*/ 21 h 332"/>
                    <a:gd name="T44" fmla="*/ 32 w 213"/>
                    <a:gd name="T45" fmla="*/ 20 h 332"/>
                    <a:gd name="T46" fmla="*/ 32 w 213"/>
                    <a:gd name="T47" fmla="*/ 19 h 332"/>
                    <a:gd name="T48" fmla="*/ 32 w 213"/>
                    <a:gd name="T49" fmla="*/ 17 h 332"/>
                    <a:gd name="T50" fmla="*/ 32 w 213"/>
                    <a:gd name="T51" fmla="*/ 16 h 332"/>
                    <a:gd name="T52" fmla="*/ 30 w 213"/>
                    <a:gd name="T53" fmla="*/ 15 h 332"/>
                    <a:gd name="T54" fmla="*/ 25 w 213"/>
                    <a:gd name="T55" fmla="*/ 14 h 332"/>
                    <a:gd name="T56" fmla="*/ 21 w 213"/>
                    <a:gd name="T57" fmla="*/ 12 h 332"/>
                    <a:gd name="T58" fmla="*/ 14 w 213"/>
                    <a:gd name="T59" fmla="*/ 10 h 332"/>
                    <a:gd name="T60" fmla="*/ 10 w 213"/>
                    <a:gd name="T61" fmla="*/ 9 h 332"/>
                    <a:gd name="T62" fmla="*/ 6 w 213"/>
                    <a:gd name="T63" fmla="*/ 8 h 332"/>
                    <a:gd name="T64" fmla="*/ 2 w 213"/>
                    <a:gd name="T65" fmla="*/ 7 h 332"/>
                    <a:gd name="T66" fmla="*/ 0 w 213"/>
                    <a:gd name="T67" fmla="*/ 6 h 332"/>
                    <a:gd name="T68" fmla="*/ 0 w 213"/>
                    <a:gd name="T69" fmla="*/ 5 h 332"/>
                    <a:gd name="T70" fmla="*/ 14 w 213"/>
                    <a:gd name="T71" fmla="*/ 4 h 332"/>
                    <a:gd name="T72" fmla="*/ 36 w 213"/>
                    <a:gd name="T73" fmla="*/ 2 h 332"/>
                    <a:gd name="T74" fmla="*/ 86 w 213"/>
                    <a:gd name="T75" fmla="*/ 1 h 332"/>
                    <a:gd name="T76" fmla="*/ 105 w 213"/>
                    <a:gd name="T77" fmla="*/ 1 h 332"/>
                    <a:gd name="T78" fmla="*/ 150 w 213"/>
                    <a:gd name="T79" fmla="*/ 1 h 332"/>
                    <a:gd name="T80" fmla="*/ 168 w 213"/>
                    <a:gd name="T81" fmla="*/ 1 h 332"/>
                    <a:gd name="T82" fmla="*/ 174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174" y="26"/>
                      </a:moveTo>
                      <a:lnTo>
                        <a:pt x="177" y="0"/>
                      </a:lnTo>
                      <a:lnTo>
                        <a:pt x="172" y="9"/>
                      </a:lnTo>
                      <a:lnTo>
                        <a:pt x="160" y="20"/>
                      </a:lnTo>
                      <a:lnTo>
                        <a:pt x="153" y="29"/>
                      </a:lnTo>
                      <a:lnTo>
                        <a:pt x="150" y="38"/>
                      </a:lnTo>
                      <a:lnTo>
                        <a:pt x="144" y="47"/>
                      </a:lnTo>
                      <a:lnTo>
                        <a:pt x="142" y="63"/>
                      </a:lnTo>
                      <a:lnTo>
                        <a:pt x="137" y="83"/>
                      </a:lnTo>
                      <a:lnTo>
                        <a:pt x="136" y="99"/>
                      </a:lnTo>
                      <a:lnTo>
                        <a:pt x="132" y="122"/>
                      </a:lnTo>
                      <a:lnTo>
                        <a:pt x="129" y="131"/>
                      </a:lnTo>
                      <a:lnTo>
                        <a:pt x="129" y="143"/>
                      </a:lnTo>
                      <a:lnTo>
                        <a:pt x="126" y="165"/>
                      </a:lnTo>
                      <a:lnTo>
                        <a:pt x="126" y="183"/>
                      </a:lnTo>
                      <a:lnTo>
                        <a:pt x="124" y="191"/>
                      </a:lnTo>
                      <a:lnTo>
                        <a:pt x="120" y="200"/>
                      </a:lnTo>
                      <a:lnTo>
                        <a:pt x="120" y="209"/>
                      </a:lnTo>
                      <a:lnTo>
                        <a:pt x="117" y="216"/>
                      </a:lnTo>
                      <a:lnTo>
                        <a:pt x="114" y="227"/>
                      </a:lnTo>
                      <a:lnTo>
                        <a:pt x="112" y="246"/>
                      </a:lnTo>
                      <a:lnTo>
                        <a:pt x="112" y="263"/>
                      </a:lnTo>
                      <a:lnTo>
                        <a:pt x="120" y="267"/>
                      </a:lnTo>
                      <a:lnTo>
                        <a:pt x="129" y="263"/>
                      </a:lnTo>
                      <a:lnTo>
                        <a:pt x="142" y="263"/>
                      </a:lnTo>
                      <a:lnTo>
                        <a:pt x="160" y="263"/>
                      </a:lnTo>
                      <a:lnTo>
                        <a:pt x="177" y="263"/>
                      </a:lnTo>
                      <a:lnTo>
                        <a:pt x="196" y="263"/>
                      </a:lnTo>
                      <a:lnTo>
                        <a:pt x="205" y="270"/>
                      </a:lnTo>
                      <a:lnTo>
                        <a:pt x="212" y="281"/>
                      </a:lnTo>
                      <a:lnTo>
                        <a:pt x="213" y="293"/>
                      </a:lnTo>
                      <a:lnTo>
                        <a:pt x="213" y="302"/>
                      </a:lnTo>
                      <a:lnTo>
                        <a:pt x="212" y="309"/>
                      </a:lnTo>
                      <a:lnTo>
                        <a:pt x="205" y="318"/>
                      </a:lnTo>
                      <a:lnTo>
                        <a:pt x="198" y="327"/>
                      </a:lnTo>
                      <a:lnTo>
                        <a:pt x="174" y="332"/>
                      </a:lnTo>
                      <a:lnTo>
                        <a:pt x="150" y="332"/>
                      </a:lnTo>
                      <a:lnTo>
                        <a:pt x="120" y="332"/>
                      </a:lnTo>
                      <a:lnTo>
                        <a:pt x="84" y="332"/>
                      </a:lnTo>
                      <a:lnTo>
                        <a:pt x="72" y="332"/>
                      </a:lnTo>
                      <a:lnTo>
                        <a:pt x="62" y="332"/>
                      </a:lnTo>
                      <a:lnTo>
                        <a:pt x="53" y="332"/>
                      </a:lnTo>
                      <a:lnTo>
                        <a:pt x="44" y="330"/>
                      </a:lnTo>
                      <a:lnTo>
                        <a:pt x="36" y="330"/>
                      </a:lnTo>
                      <a:lnTo>
                        <a:pt x="36" y="318"/>
                      </a:lnTo>
                      <a:lnTo>
                        <a:pt x="32" y="309"/>
                      </a:lnTo>
                      <a:lnTo>
                        <a:pt x="32" y="302"/>
                      </a:lnTo>
                      <a:lnTo>
                        <a:pt x="32" y="290"/>
                      </a:lnTo>
                      <a:lnTo>
                        <a:pt x="32" y="281"/>
                      </a:lnTo>
                      <a:lnTo>
                        <a:pt x="32" y="272"/>
                      </a:lnTo>
                      <a:lnTo>
                        <a:pt x="32" y="260"/>
                      </a:lnTo>
                      <a:lnTo>
                        <a:pt x="32" y="251"/>
                      </a:lnTo>
                      <a:lnTo>
                        <a:pt x="32" y="243"/>
                      </a:lnTo>
                      <a:lnTo>
                        <a:pt x="30" y="231"/>
                      </a:lnTo>
                      <a:lnTo>
                        <a:pt x="30" y="222"/>
                      </a:lnTo>
                      <a:lnTo>
                        <a:pt x="25" y="215"/>
                      </a:lnTo>
                      <a:lnTo>
                        <a:pt x="24" y="198"/>
                      </a:lnTo>
                      <a:lnTo>
                        <a:pt x="21" y="188"/>
                      </a:lnTo>
                      <a:lnTo>
                        <a:pt x="17" y="179"/>
                      </a:lnTo>
                      <a:lnTo>
                        <a:pt x="14" y="159"/>
                      </a:lnTo>
                      <a:lnTo>
                        <a:pt x="10" y="147"/>
                      </a:lnTo>
                      <a:lnTo>
                        <a:pt x="10" y="140"/>
                      </a:lnTo>
                      <a:lnTo>
                        <a:pt x="8" y="131"/>
                      </a:lnTo>
                      <a:lnTo>
                        <a:pt x="6" y="122"/>
                      </a:lnTo>
                      <a:lnTo>
                        <a:pt x="2" y="113"/>
                      </a:lnTo>
                      <a:lnTo>
                        <a:pt x="2" y="105"/>
                      </a:lnTo>
                      <a:lnTo>
                        <a:pt x="0" y="96"/>
                      </a:lnTo>
                      <a:lnTo>
                        <a:pt x="0" y="87"/>
                      </a:lnTo>
                      <a:lnTo>
                        <a:pt x="0" y="78"/>
                      </a:lnTo>
                      <a:lnTo>
                        <a:pt x="0" y="71"/>
                      </a:lnTo>
                      <a:lnTo>
                        <a:pt x="2" y="62"/>
                      </a:lnTo>
                      <a:lnTo>
                        <a:pt x="14" y="50"/>
                      </a:lnTo>
                      <a:lnTo>
                        <a:pt x="24" y="41"/>
                      </a:lnTo>
                      <a:lnTo>
                        <a:pt x="36" y="29"/>
                      </a:lnTo>
                      <a:lnTo>
                        <a:pt x="62" y="20"/>
                      </a:lnTo>
                      <a:lnTo>
                        <a:pt x="86" y="14"/>
                      </a:lnTo>
                      <a:lnTo>
                        <a:pt x="96" y="12"/>
                      </a:lnTo>
                      <a:lnTo>
                        <a:pt x="105" y="9"/>
                      </a:lnTo>
                      <a:lnTo>
                        <a:pt x="126" y="9"/>
                      </a:lnTo>
                      <a:lnTo>
                        <a:pt x="150" y="6"/>
                      </a:lnTo>
                      <a:lnTo>
                        <a:pt x="160" y="3"/>
                      </a:lnTo>
                      <a:lnTo>
                        <a:pt x="168" y="6"/>
                      </a:lnTo>
                      <a:lnTo>
                        <a:pt x="177" y="6"/>
                      </a:lnTo>
                      <a:lnTo>
                        <a:pt x="174" y="26"/>
                      </a:lnTo>
                    </a:path>
                  </a:pathLst>
                </a:custGeom>
                <a:solidFill>
                  <a:srgbClr val="F7B50C"/>
                </a:solidFill>
                <a:ln w="17463">
                  <a:solidFill>
                    <a:schemeClr val="tx1"/>
                  </a:solidFill>
                  <a:prstDash val="solid"/>
                  <a:round/>
                  <a:headEnd/>
                  <a:tailEnd/>
                </a:ln>
              </p:spPr>
              <p:txBody>
                <a:bodyPr/>
                <a:lstStyle/>
                <a:p>
                  <a:endParaRPr lang="en-US"/>
                </a:p>
              </p:txBody>
            </p:sp>
          </p:grpSp>
          <p:sp>
            <p:nvSpPr>
              <p:cNvPr id="30775" name="Oval 52"/>
              <p:cNvSpPr>
                <a:spLocks noChangeArrowheads="1"/>
              </p:cNvSpPr>
              <p:nvPr/>
            </p:nvSpPr>
            <p:spPr bwMode="auto">
              <a:xfrm>
                <a:off x="-716" y="503"/>
                <a:ext cx="23" cy="45"/>
              </a:xfrm>
              <a:prstGeom prst="ellipse">
                <a:avLst/>
              </a:prstGeom>
              <a:solidFill>
                <a:srgbClr val="F7B50C"/>
              </a:solidFill>
              <a:ln w="17526">
                <a:solidFill>
                  <a:schemeClr val="tx1"/>
                </a:solidFill>
                <a:round/>
                <a:headEnd/>
                <a:tailEnd/>
              </a:ln>
            </p:spPr>
            <p:txBody>
              <a:bodyPr/>
              <a:lstStyle/>
              <a:p>
                <a:endParaRPr lang="en-US"/>
              </a:p>
            </p:txBody>
          </p:sp>
          <p:sp>
            <p:nvSpPr>
              <p:cNvPr id="30776" name="Oval 53"/>
              <p:cNvSpPr>
                <a:spLocks noChangeArrowheads="1"/>
              </p:cNvSpPr>
              <p:nvPr/>
            </p:nvSpPr>
            <p:spPr bwMode="auto">
              <a:xfrm>
                <a:off x="-666" y="503"/>
                <a:ext cx="23" cy="45"/>
              </a:xfrm>
              <a:prstGeom prst="ellipse">
                <a:avLst/>
              </a:prstGeom>
              <a:solidFill>
                <a:srgbClr val="F7B50C"/>
              </a:solidFill>
              <a:ln w="17526">
                <a:solidFill>
                  <a:schemeClr val="tx1"/>
                </a:solidFill>
                <a:round/>
                <a:headEnd/>
                <a:tailEnd/>
              </a:ln>
            </p:spPr>
            <p:txBody>
              <a:bodyPr/>
              <a:lstStyle/>
              <a:p>
                <a:endParaRPr lang="en-US"/>
              </a:p>
            </p:txBody>
          </p:sp>
          <p:sp>
            <p:nvSpPr>
              <p:cNvPr id="30777" name="Freeform 54"/>
              <p:cNvSpPr>
                <a:spLocks/>
              </p:cNvSpPr>
              <p:nvPr/>
            </p:nvSpPr>
            <p:spPr bwMode="auto">
              <a:xfrm>
                <a:off x="-666" y="479"/>
                <a:ext cx="51" cy="24"/>
              </a:xfrm>
              <a:custGeom>
                <a:avLst/>
                <a:gdLst>
                  <a:gd name="T0" fmla="*/ 0 w 123"/>
                  <a:gd name="T1" fmla="*/ 0 h 58"/>
                  <a:gd name="T2" fmla="*/ 0 w 123"/>
                  <a:gd name="T3" fmla="*/ 0 h 58"/>
                  <a:gd name="T4" fmla="*/ 0 w 123"/>
                  <a:gd name="T5" fmla="*/ 0 h 58"/>
                  <a:gd name="T6" fmla="*/ 1 w 123"/>
                  <a:gd name="T7" fmla="*/ 0 h 58"/>
                  <a:gd name="T8" fmla="*/ 1 w 123"/>
                  <a:gd name="T9" fmla="*/ 0 h 58"/>
                  <a:gd name="T10" fmla="*/ 2 w 123"/>
                  <a:gd name="T11" fmla="*/ 0 h 58"/>
                  <a:gd name="T12" fmla="*/ 2 w 123"/>
                  <a:gd name="T13" fmla="*/ 0 h 58"/>
                  <a:gd name="T14" fmla="*/ 3 w 123"/>
                  <a:gd name="T15" fmla="*/ 1 h 58"/>
                  <a:gd name="T16" fmla="*/ 3 w 123"/>
                  <a:gd name="T17" fmla="*/ 1 h 58"/>
                  <a:gd name="T18" fmla="*/ 4 w 123"/>
                  <a:gd name="T19" fmla="*/ 1 h 58"/>
                  <a:gd name="T20" fmla="*/ 4 w 123"/>
                  <a:gd name="T21" fmla="*/ 2 h 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3" h="58">
                    <a:moveTo>
                      <a:pt x="0" y="0"/>
                    </a:moveTo>
                    <a:lnTo>
                      <a:pt x="1" y="0"/>
                    </a:lnTo>
                    <a:lnTo>
                      <a:pt x="3" y="0"/>
                    </a:lnTo>
                    <a:lnTo>
                      <a:pt x="27" y="1"/>
                    </a:lnTo>
                    <a:lnTo>
                      <a:pt x="49" y="4"/>
                    </a:lnTo>
                    <a:lnTo>
                      <a:pt x="69" y="10"/>
                    </a:lnTo>
                    <a:lnTo>
                      <a:pt x="88" y="16"/>
                    </a:lnTo>
                    <a:lnTo>
                      <a:pt x="103" y="25"/>
                    </a:lnTo>
                    <a:lnTo>
                      <a:pt x="113" y="36"/>
                    </a:lnTo>
                    <a:lnTo>
                      <a:pt x="120" y="46"/>
                    </a:lnTo>
                    <a:lnTo>
                      <a:pt x="123" y="58"/>
                    </a:lnTo>
                  </a:path>
                </a:pathLst>
              </a:custGeom>
              <a:solidFill>
                <a:srgbClr val="F7B50C"/>
              </a:solidFill>
              <a:ln w="17526">
                <a:solidFill>
                  <a:schemeClr val="tx1"/>
                </a:solidFill>
                <a:prstDash val="solid"/>
                <a:round/>
                <a:headEnd/>
                <a:tailEnd/>
              </a:ln>
            </p:spPr>
            <p:txBody>
              <a:bodyPr/>
              <a:lstStyle/>
              <a:p>
                <a:endParaRPr lang="en-US"/>
              </a:p>
            </p:txBody>
          </p:sp>
          <p:sp>
            <p:nvSpPr>
              <p:cNvPr id="30778" name="Freeform 55"/>
              <p:cNvSpPr>
                <a:spLocks/>
              </p:cNvSpPr>
              <p:nvPr/>
            </p:nvSpPr>
            <p:spPr bwMode="auto">
              <a:xfrm>
                <a:off x="-741" y="479"/>
                <a:ext cx="49" cy="23"/>
              </a:xfrm>
              <a:custGeom>
                <a:avLst/>
                <a:gdLst>
                  <a:gd name="T0" fmla="*/ 0 w 119"/>
                  <a:gd name="T1" fmla="*/ 2 h 55"/>
                  <a:gd name="T2" fmla="*/ 0 w 119"/>
                  <a:gd name="T3" fmla="*/ 1 h 55"/>
                  <a:gd name="T4" fmla="*/ 0 w 119"/>
                  <a:gd name="T5" fmla="*/ 1 h 55"/>
                  <a:gd name="T6" fmla="*/ 1 w 119"/>
                  <a:gd name="T7" fmla="*/ 1 h 55"/>
                  <a:gd name="T8" fmla="*/ 1 w 119"/>
                  <a:gd name="T9" fmla="*/ 0 h 55"/>
                  <a:gd name="T10" fmla="*/ 2 w 119"/>
                  <a:gd name="T11" fmla="*/ 0 h 55"/>
                  <a:gd name="T12" fmla="*/ 2 w 119"/>
                  <a:gd name="T13" fmla="*/ 0 h 55"/>
                  <a:gd name="T14" fmla="*/ 3 w 119"/>
                  <a:gd name="T15" fmla="*/ 0 h 55"/>
                  <a:gd name="T16" fmla="*/ 3 w 119"/>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9" h="55">
                    <a:moveTo>
                      <a:pt x="0" y="55"/>
                    </a:moveTo>
                    <a:lnTo>
                      <a:pt x="4" y="43"/>
                    </a:lnTo>
                    <a:lnTo>
                      <a:pt x="12" y="33"/>
                    </a:lnTo>
                    <a:lnTo>
                      <a:pt x="23" y="24"/>
                    </a:lnTo>
                    <a:lnTo>
                      <a:pt x="37" y="16"/>
                    </a:lnTo>
                    <a:lnTo>
                      <a:pt x="55" y="9"/>
                    </a:lnTo>
                    <a:lnTo>
                      <a:pt x="75" y="4"/>
                    </a:lnTo>
                    <a:lnTo>
                      <a:pt x="96" y="1"/>
                    </a:lnTo>
                    <a:lnTo>
                      <a:pt x="119" y="0"/>
                    </a:lnTo>
                  </a:path>
                </a:pathLst>
              </a:custGeom>
              <a:solidFill>
                <a:srgbClr val="F7B50C"/>
              </a:solidFill>
              <a:ln w="17526">
                <a:solidFill>
                  <a:schemeClr val="tx1"/>
                </a:solidFill>
                <a:prstDash val="solid"/>
                <a:round/>
                <a:headEnd/>
                <a:tailEnd/>
              </a:ln>
            </p:spPr>
            <p:txBody>
              <a:bodyPr/>
              <a:lstStyle/>
              <a:p>
                <a:endParaRPr lang="en-US"/>
              </a:p>
            </p:txBody>
          </p:sp>
          <p:sp>
            <p:nvSpPr>
              <p:cNvPr id="75832" name="Oval 56"/>
              <p:cNvSpPr>
                <a:spLocks noChangeArrowheads="1"/>
              </p:cNvSpPr>
              <p:nvPr/>
            </p:nvSpPr>
            <p:spPr bwMode="auto">
              <a:xfrm rot="708212">
                <a:off x="-538" y="574"/>
                <a:ext cx="47" cy="48"/>
              </a:xfrm>
              <a:prstGeom prst="ellipse">
                <a:avLst/>
              </a:prstGeom>
              <a:solidFill>
                <a:srgbClr val="F7B50C"/>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833" name="AutoShape 57"/>
              <p:cNvSpPr>
                <a:spLocks noChangeArrowheads="1"/>
              </p:cNvSpPr>
              <p:nvPr/>
            </p:nvSpPr>
            <p:spPr bwMode="auto">
              <a:xfrm rot="6664095">
                <a:off x="-573" y="578"/>
                <a:ext cx="96" cy="9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199" y="7817"/>
                      <a:pt x="16199" y="10799"/>
                    </a:cubicBezTo>
                    <a:lnTo>
                      <a:pt x="21600" y="10800"/>
                    </a:lnTo>
                    <a:cubicBezTo>
                      <a:pt x="21600" y="4835"/>
                      <a:pt x="16764" y="0"/>
                      <a:pt x="10800" y="0"/>
                    </a:cubicBezTo>
                    <a:cubicBezTo>
                      <a:pt x="4835" y="0"/>
                      <a:pt x="0" y="4835"/>
                      <a:pt x="0" y="10800"/>
                    </a:cubicBezTo>
                    <a:close/>
                  </a:path>
                </a:pathLst>
              </a:custGeom>
              <a:solidFill>
                <a:srgbClr val="F7B50C"/>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834" name="AutoShape 58"/>
              <p:cNvSpPr>
                <a:spLocks noChangeArrowheads="1"/>
              </p:cNvSpPr>
              <p:nvPr/>
            </p:nvSpPr>
            <p:spPr bwMode="auto">
              <a:xfrm rot="16128950">
                <a:off x="-697" y="553"/>
                <a:ext cx="50" cy="96"/>
              </a:xfrm>
              <a:prstGeom prst="moon">
                <a:avLst>
                  <a:gd name="adj" fmla="val 50000"/>
                </a:avLst>
              </a:prstGeom>
              <a:solidFill>
                <a:srgbClr val="F7B50C"/>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grpSp>
      </p:grpSp>
      <p:sp>
        <p:nvSpPr>
          <p:cNvPr id="75835" name="Text Box 59"/>
          <p:cNvSpPr txBox="1">
            <a:spLocks noChangeArrowheads="1"/>
          </p:cNvSpPr>
          <p:nvPr/>
        </p:nvSpPr>
        <p:spPr bwMode="auto">
          <a:xfrm>
            <a:off x="914400" y="2209800"/>
            <a:ext cx="777240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defRPr/>
            </a:pPr>
            <a:r>
              <a:rPr lang="en-US" sz="2000" b="1" dirty="0" smtClean="0">
                <a:solidFill>
                  <a:srgbClr val="000000"/>
                </a:solidFill>
              </a:rPr>
              <a:t>T-</a:t>
            </a:r>
            <a:r>
              <a:rPr lang="ru-RU" sz="2000" b="1" dirty="0" smtClean="0">
                <a:solidFill>
                  <a:srgbClr val="000000"/>
                </a:solidFill>
              </a:rPr>
              <a:t>КЛЕТКИ </a:t>
            </a:r>
            <a:r>
              <a:rPr lang="en-US" sz="2000" b="1" dirty="0" smtClean="0">
                <a:solidFill>
                  <a:srgbClr val="000000"/>
                </a:solidFill>
              </a:rPr>
              <a:t>CD4</a:t>
            </a:r>
            <a:r>
              <a:rPr lang="en-US" sz="2000" dirty="0" smtClean="0">
                <a:solidFill>
                  <a:srgbClr val="000000"/>
                </a:solidFill>
              </a:rPr>
              <a:t> – </a:t>
            </a:r>
            <a:r>
              <a:rPr lang="ru-RU" sz="2000" dirty="0" smtClean="0">
                <a:solidFill>
                  <a:srgbClr val="000000"/>
                </a:solidFill>
              </a:rPr>
              <a:t>выступают в качестве координаторов иммунного ответа, давая команду другим клеткам атаковать проникающие в организм микробы</a:t>
            </a:r>
            <a:endParaRPr lang="en-US" sz="2000" dirty="0">
              <a:solidFill>
                <a:srgbClr val="000000"/>
              </a:solidFill>
            </a:endParaRPr>
          </a:p>
        </p:txBody>
      </p:sp>
      <p:sp>
        <p:nvSpPr>
          <p:cNvPr id="75837" name="Text Box 61"/>
          <p:cNvSpPr txBox="1">
            <a:spLocks noChangeArrowheads="1"/>
          </p:cNvSpPr>
          <p:nvPr/>
        </p:nvSpPr>
        <p:spPr bwMode="auto">
          <a:xfrm>
            <a:off x="914400" y="3124200"/>
            <a:ext cx="7924800" cy="13234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defRPr/>
            </a:pPr>
            <a:r>
              <a:rPr lang="ru-RU" sz="2000" b="1" dirty="0" smtClean="0">
                <a:solidFill>
                  <a:srgbClr val="000000"/>
                </a:solidFill>
              </a:rPr>
              <a:t>ЦИТОТОКСИЧЕСКИЕ Т-ЛИМФОЦИТЫ</a:t>
            </a:r>
            <a:r>
              <a:rPr lang="en-US" sz="2000" dirty="0" smtClean="0">
                <a:solidFill>
                  <a:srgbClr val="000000"/>
                </a:solidFill>
              </a:rPr>
              <a:t> – </a:t>
            </a:r>
            <a:r>
              <a:rPr lang="ru-RU" sz="2000" dirty="0" smtClean="0">
                <a:solidFill>
                  <a:srgbClr val="000000"/>
                </a:solidFill>
              </a:rPr>
              <a:t>участвуют в процессе уничтожения поврежденных клеток собственного организма. Получая команду от </a:t>
            </a:r>
            <a:r>
              <a:rPr lang="en-US" sz="2000" dirty="0" smtClean="0">
                <a:solidFill>
                  <a:srgbClr val="000000"/>
                </a:solidFill>
              </a:rPr>
              <a:t>CD4 T-</a:t>
            </a:r>
            <a:r>
              <a:rPr lang="ru-RU" sz="2000" dirty="0" smtClean="0">
                <a:solidFill>
                  <a:srgbClr val="000000"/>
                </a:solidFill>
              </a:rPr>
              <a:t>клеток,</a:t>
            </a:r>
            <a:r>
              <a:rPr lang="en-US" sz="2000" dirty="0" smtClean="0">
                <a:solidFill>
                  <a:srgbClr val="000000"/>
                </a:solidFill>
              </a:rPr>
              <a:t> </a:t>
            </a:r>
            <a:r>
              <a:rPr lang="ru-RU" sz="2000" dirty="0" smtClean="0">
                <a:solidFill>
                  <a:srgbClr val="000000"/>
                </a:solidFill>
              </a:rPr>
              <a:t>они разыскивают и уничтожают</a:t>
            </a:r>
            <a:r>
              <a:rPr lang="en-US" sz="2000" dirty="0" smtClean="0">
                <a:solidFill>
                  <a:srgbClr val="000000"/>
                </a:solidFill>
              </a:rPr>
              <a:t> </a:t>
            </a:r>
            <a:r>
              <a:rPr lang="ru-RU" sz="2000" dirty="0" smtClean="0">
                <a:solidFill>
                  <a:srgbClr val="000000"/>
                </a:solidFill>
              </a:rPr>
              <a:t>клетки, пораженные тем или иным микробом</a:t>
            </a:r>
            <a:endParaRPr lang="en-US" sz="2000" dirty="0">
              <a:solidFill>
                <a:srgbClr val="000000"/>
              </a:solidFill>
              <a:latin typeface="Times New Roman" charset="0"/>
            </a:endParaRPr>
          </a:p>
        </p:txBody>
      </p:sp>
      <p:sp>
        <p:nvSpPr>
          <p:cNvPr id="75842" name="Rectangle 66"/>
          <p:cNvSpPr>
            <a:spLocks noChangeArrowheads="1"/>
          </p:cNvSpPr>
          <p:nvPr/>
        </p:nvSpPr>
        <p:spPr bwMode="auto">
          <a:xfrm>
            <a:off x="914400" y="4419600"/>
            <a:ext cx="807720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eaLnBrk="0" hangingPunct="0">
              <a:spcBef>
                <a:spcPct val="0"/>
              </a:spcBef>
              <a:defRPr/>
            </a:pPr>
            <a:r>
              <a:rPr lang="en-US" sz="2000" b="1" dirty="0" smtClean="0">
                <a:solidFill>
                  <a:srgbClr val="000000"/>
                </a:solidFill>
              </a:rPr>
              <a:t>B</a:t>
            </a:r>
            <a:r>
              <a:rPr lang="ru-RU" sz="2000" b="1" dirty="0" smtClean="0">
                <a:solidFill>
                  <a:srgbClr val="000000"/>
                </a:solidFill>
              </a:rPr>
              <a:t>-клетки</a:t>
            </a:r>
            <a:r>
              <a:rPr lang="en-US" sz="2000" dirty="0" smtClean="0">
                <a:solidFill>
                  <a:srgbClr val="000000"/>
                </a:solidFill>
              </a:rPr>
              <a:t> – </a:t>
            </a:r>
            <a:r>
              <a:rPr lang="ru-RU" sz="2000" dirty="0" smtClean="0">
                <a:solidFill>
                  <a:srgbClr val="000000"/>
                </a:solidFill>
              </a:rPr>
              <a:t>клетки иммунной системы</a:t>
            </a:r>
            <a:r>
              <a:rPr lang="en-US" sz="2000" dirty="0" smtClean="0">
                <a:solidFill>
                  <a:srgbClr val="000000"/>
                </a:solidFill>
              </a:rPr>
              <a:t>, </a:t>
            </a:r>
            <a:r>
              <a:rPr lang="ru-RU" sz="2000" dirty="0" smtClean="0">
                <a:solidFill>
                  <a:srgbClr val="000000"/>
                </a:solidFill>
              </a:rPr>
              <a:t>вырабатывающие антитела, получая команду от</a:t>
            </a:r>
            <a:r>
              <a:rPr lang="en-US" sz="2000" dirty="0" smtClean="0">
                <a:solidFill>
                  <a:srgbClr val="000000"/>
                </a:solidFill>
              </a:rPr>
              <a:t> </a:t>
            </a:r>
            <a:r>
              <a:rPr lang="en-US" sz="2000" dirty="0">
                <a:solidFill>
                  <a:srgbClr val="000000"/>
                </a:solidFill>
              </a:rPr>
              <a:t>CD4 </a:t>
            </a:r>
            <a:r>
              <a:rPr lang="en-US" sz="2000" dirty="0" smtClean="0">
                <a:solidFill>
                  <a:srgbClr val="000000"/>
                </a:solidFill>
              </a:rPr>
              <a:t>T-</a:t>
            </a:r>
            <a:r>
              <a:rPr lang="ru-RU" sz="2000" dirty="0" smtClean="0">
                <a:solidFill>
                  <a:srgbClr val="000000"/>
                </a:solidFill>
              </a:rPr>
              <a:t>клеток</a:t>
            </a:r>
            <a:endParaRPr lang="en-US" sz="2000" dirty="0">
              <a:solidFill>
                <a:srgbClr val="000000"/>
              </a:solidFill>
            </a:endParaRPr>
          </a:p>
        </p:txBody>
      </p:sp>
      <p:sp>
        <p:nvSpPr>
          <p:cNvPr id="75844" name="Rectangle 68"/>
          <p:cNvSpPr>
            <a:spLocks noChangeArrowheads="1"/>
          </p:cNvSpPr>
          <p:nvPr/>
        </p:nvSpPr>
        <p:spPr bwMode="auto">
          <a:xfrm>
            <a:off x="914400" y="5240337"/>
            <a:ext cx="777240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eaLnBrk="0" hangingPunct="0">
              <a:spcBef>
                <a:spcPct val="0"/>
              </a:spcBef>
              <a:defRPr/>
            </a:pPr>
            <a:r>
              <a:rPr lang="ru-RU" sz="2000" b="1" dirty="0" smtClean="0">
                <a:solidFill>
                  <a:srgbClr val="000000"/>
                </a:solidFill>
              </a:rPr>
              <a:t>АНТИТЕЛА</a:t>
            </a:r>
            <a:r>
              <a:rPr lang="en-US" sz="2000" dirty="0" smtClean="0">
                <a:solidFill>
                  <a:srgbClr val="000000"/>
                </a:solidFill>
              </a:rPr>
              <a:t> </a:t>
            </a:r>
            <a:r>
              <a:rPr lang="mr-IN" sz="2000" dirty="0" smtClean="0">
                <a:solidFill>
                  <a:srgbClr val="000000"/>
                </a:solidFill>
              </a:rPr>
              <a:t>–</a:t>
            </a:r>
            <a:r>
              <a:rPr lang="en-US" sz="2000" dirty="0" smtClean="0">
                <a:solidFill>
                  <a:srgbClr val="000000"/>
                </a:solidFill>
              </a:rPr>
              <a:t> </a:t>
            </a:r>
            <a:r>
              <a:rPr lang="ru-RU" sz="2000" dirty="0" smtClean="0">
                <a:solidFill>
                  <a:srgbClr val="000000"/>
                </a:solidFill>
              </a:rPr>
              <a:t>это белковые соединения, которые связываются с бактериями или вирусами</a:t>
            </a:r>
            <a:r>
              <a:rPr lang="en-US" sz="2000" dirty="0" smtClean="0">
                <a:solidFill>
                  <a:srgbClr val="000000"/>
                </a:solidFill>
              </a:rPr>
              <a:t>, </a:t>
            </a:r>
            <a:r>
              <a:rPr lang="en-US" sz="2000" dirty="0" smtClean="0"/>
              <a:t> </a:t>
            </a:r>
            <a:r>
              <a:rPr lang="ru-RU" sz="2000" dirty="0" smtClean="0"/>
              <a:t>размечая их для уничтожения иммунной системой или лишая их способности к размножению</a:t>
            </a:r>
            <a:endParaRPr lang="en-US" sz="2000" dirty="0"/>
          </a:p>
        </p:txBody>
      </p:sp>
      <p:grpSp>
        <p:nvGrpSpPr>
          <p:cNvPr id="30734" name="Group 76"/>
          <p:cNvGrpSpPr>
            <a:grpSpLocks/>
          </p:cNvGrpSpPr>
          <p:nvPr/>
        </p:nvGrpSpPr>
        <p:grpSpPr bwMode="auto">
          <a:xfrm rot="13921817" flipH="1">
            <a:off x="220194" y="5510787"/>
            <a:ext cx="575086" cy="259352"/>
            <a:chOff x="240" y="2016"/>
            <a:chExt cx="432" cy="192"/>
          </a:xfrm>
        </p:grpSpPr>
        <p:sp>
          <p:nvSpPr>
            <p:cNvPr id="75853" name="Rectangle 77"/>
            <p:cNvSpPr>
              <a:spLocks noChangeArrowheads="1"/>
            </p:cNvSpPr>
            <p:nvPr/>
          </p:nvSpPr>
          <p:spPr bwMode="auto">
            <a:xfrm>
              <a:off x="234" y="2066"/>
              <a:ext cx="288" cy="96"/>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854" name="AutoShape 78"/>
            <p:cNvSpPr>
              <a:spLocks noChangeArrowheads="1"/>
            </p:cNvSpPr>
            <p:nvPr/>
          </p:nvSpPr>
          <p:spPr bwMode="auto">
            <a:xfrm rot="-1295555">
              <a:off x="420" y="2021"/>
              <a:ext cx="239" cy="144"/>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199" y="7817"/>
                    <a:pt x="16199" y="10799"/>
                  </a:cubicBezTo>
                  <a:lnTo>
                    <a:pt x="21600" y="10800"/>
                  </a:lnTo>
                  <a:cubicBezTo>
                    <a:pt x="21600" y="4835"/>
                    <a:pt x="16764" y="0"/>
                    <a:pt x="10800" y="0"/>
                  </a:cubicBezTo>
                  <a:cubicBezTo>
                    <a:pt x="4835" y="0"/>
                    <a:pt x="0" y="4835"/>
                    <a:pt x="0" y="10800"/>
                  </a:cubicBez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855" name="AutoShape 79"/>
            <p:cNvSpPr>
              <a:spLocks noChangeArrowheads="1"/>
            </p:cNvSpPr>
            <p:nvPr/>
          </p:nvSpPr>
          <p:spPr bwMode="auto">
            <a:xfrm rot="1170353" flipV="1">
              <a:off x="423" y="2063"/>
              <a:ext cx="239" cy="144"/>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199" y="7817"/>
                    <a:pt x="16199" y="10799"/>
                  </a:cubicBezTo>
                  <a:lnTo>
                    <a:pt x="21600" y="10800"/>
                  </a:lnTo>
                  <a:cubicBezTo>
                    <a:pt x="21600" y="4835"/>
                    <a:pt x="16764" y="0"/>
                    <a:pt x="10800" y="0"/>
                  </a:cubicBezTo>
                  <a:cubicBezTo>
                    <a:pt x="4835" y="0"/>
                    <a:pt x="0" y="4835"/>
                    <a:pt x="0" y="10800"/>
                  </a:cubicBez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grpSp>
      <p:grpSp>
        <p:nvGrpSpPr>
          <p:cNvPr id="30736" name="Group 84"/>
          <p:cNvGrpSpPr>
            <a:grpSpLocks/>
          </p:cNvGrpSpPr>
          <p:nvPr/>
        </p:nvGrpSpPr>
        <p:grpSpPr bwMode="auto">
          <a:xfrm>
            <a:off x="228600" y="3276600"/>
            <a:ext cx="609600" cy="609600"/>
            <a:chOff x="288" y="2352"/>
            <a:chExt cx="384" cy="384"/>
          </a:xfrm>
        </p:grpSpPr>
        <p:sp>
          <p:nvSpPr>
            <p:cNvPr id="30739" name="Freeform 85"/>
            <p:cNvSpPr>
              <a:spLocks/>
            </p:cNvSpPr>
            <p:nvPr/>
          </p:nvSpPr>
          <p:spPr bwMode="auto">
            <a:xfrm>
              <a:off x="288" y="2492"/>
              <a:ext cx="97" cy="89"/>
            </a:xfrm>
            <a:custGeom>
              <a:avLst/>
              <a:gdLst>
                <a:gd name="T0" fmla="*/ 6 w 235"/>
                <a:gd name="T1" fmla="*/ 0 h 218"/>
                <a:gd name="T2" fmla="*/ 5 w 235"/>
                <a:gd name="T3" fmla="*/ 0 h 218"/>
                <a:gd name="T4" fmla="*/ 5 w 235"/>
                <a:gd name="T5" fmla="*/ 0 h 218"/>
                <a:gd name="T6" fmla="*/ 4 w 235"/>
                <a:gd name="T7" fmla="*/ 0 h 218"/>
                <a:gd name="T8" fmla="*/ 4 w 235"/>
                <a:gd name="T9" fmla="*/ 0 h 218"/>
                <a:gd name="T10" fmla="*/ 4 w 235"/>
                <a:gd name="T11" fmla="*/ 1 h 218"/>
                <a:gd name="T12" fmla="*/ 3 w 235"/>
                <a:gd name="T13" fmla="*/ 1 h 218"/>
                <a:gd name="T14" fmla="*/ 3 w 235"/>
                <a:gd name="T15" fmla="*/ 1 h 218"/>
                <a:gd name="T16" fmla="*/ 2 w 235"/>
                <a:gd name="T17" fmla="*/ 1 h 218"/>
                <a:gd name="T18" fmla="*/ 1 w 235"/>
                <a:gd name="T19" fmla="*/ 2 h 218"/>
                <a:gd name="T20" fmla="*/ 0 w 235"/>
                <a:gd name="T21" fmla="*/ 2 h 218"/>
                <a:gd name="T22" fmla="*/ 0 w 235"/>
                <a:gd name="T23" fmla="*/ 2 h 218"/>
                <a:gd name="T24" fmla="*/ 0 w 235"/>
                <a:gd name="T25" fmla="*/ 2 h 218"/>
                <a:gd name="T26" fmla="*/ 0 w 235"/>
                <a:gd name="T27" fmla="*/ 3 h 218"/>
                <a:gd name="T28" fmla="*/ 0 w 235"/>
                <a:gd name="T29" fmla="*/ 3 h 218"/>
                <a:gd name="T30" fmla="*/ 0 w 235"/>
                <a:gd name="T31" fmla="*/ 4 h 218"/>
                <a:gd name="T32" fmla="*/ 0 w 235"/>
                <a:gd name="T33" fmla="*/ 4 h 218"/>
                <a:gd name="T34" fmla="*/ 1 w 235"/>
                <a:gd name="T35" fmla="*/ 4 h 218"/>
                <a:gd name="T36" fmla="*/ 3 w 235"/>
                <a:gd name="T37" fmla="*/ 4 h 218"/>
                <a:gd name="T38" fmla="*/ 4 w 235"/>
                <a:gd name="T39" fmla="*/ 4 h 218"/>
                <a:gd name="T40" fmla="*/ 4 w 235"/>
                <a:gd name="T41" fmla="*/ 5 h 218"/>
                <a:gd name="T42" fmla="*/ 4 w 235"/>
                <a:gd name="T43" fmla="*/ 5 h 218"/>
                <a:gd name="T44" fmla="*/ 5 w 235"/>
                <a:gd name="T45" fmla="*/ 6 h 218"/>
                <a:gd name="T46" fmla="*/ 5 w 235"/>
                <a:gd name="T47" fmla="*/ 6 h 218"/>
                <a:gd name="T48" fmla="*/ 5 w 235"/>
                <a:gd name="T49" fmla="*/ 6 h 218"/>
                <a:gd name="T50" fmla="*/ 5 w 235"/>
                <a:gd name="T51" fmla="*/ 5 h 218"/>
                <a:gd name="T52" fmla="*/ 5 w 235"/>
                <a:gd name="T53" fmla="*/ 5 h 218"/>
                <a:gd name="T54" fmla="*/ 5 w 235"/>
                <a:gd name="T55" fmla="*/ 4 h 218"/>
                <a:gd name="T56" fmla="*/ 5 w 235"/>
                <a:gd name="T57" fmla="*/ 4 h 218"/>
                <a:gd name="T58" fmla="*/ 4 w 235"/>
                <a:gd name="T59" fmla="*/ 4 h 218"/>
                <a:gd name="T60" fmla="*/ 4 w 235"/>
                <a:gd name="T61" fmla="*/ 4 h 218"/>
                <a:gd name="T62" fmla="*/ 2 w 235"/>
                <a:gd name="T63" fmla="*/ 3 h 218"/>
                <a:gd name="T64" fmla="*/ 2 w 235"/>
                <a:gd name="T65" fmla="*/ 3 h 218"/>
                <a:gd name="T66" fmla="*/ 3 w 235"/>
                <a:gd name="T67" fmla="*/ 3 h 218"/>
                <a:gd name="T68" fmla="*/ 4 w 235"/>
                <a:gd name="T69" fmla="*/ 3 h 218"/>
                <a:gd name="T70" fmla="*/ 5 w 235"/>
                <a:gd name="T71" fmla="*/ 3 h 218"/>
                <a:gd name="T72" fmla="*/ 6 w 235"/>
                <a:gd name="T73" fmla="*/ 2 h 218"/>
                <a:gd name="T74" fmla="*/ 6 w 235"/>
                <a:gd name="T75" fmla="*/ 2 h 218"/>
                <a:gd name="T76" fmla="*/ 6 w 235"/>
                <a:gd name="T77" fmla="*/ 2 h 218"/>
                <a:gd name="T78" fmla="*/ 7 w 235"/>
                <a:gd name="T79" fmla="*/ 2 h 218"/>
                <a:gd name="T80" fmla="*/ 7 w 235"/>
                <a:gd name="T81" fmla="*/ 1 h 218"/>
                <a:gd name="T82" fmla="*/ 7 w 235"/>
                <a:gd name="T83" fmla="*/ 1 h 218"/>
                <a:gd name="T84" fmla="*/ 7 w 235"/>
                <a:gd name="T85" fmla="*/ 0 h 218"/>
                <a:gd name="T86" fmla="*/ 7 w 235"/>
                <a:gd name="T87" fmla="*/ 0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5" h="218">
                  <a:moveTo>
                    <a:pt x="230" y="0"/>
                  </a:moveTo>
                  <a:lnTo>
                    <a:pt x="212" y="0"/>
                  </a:lnTo>
                  <a:lnTo>
                    <a:pt x="210" y="2"/>
                  </a:lnTo>
                  <a:lnTo>
                    <a:pt x="204" y="2"/>
                  </a:lnTo>
                  <a:lnTo>
                    <a:pt x="194" y="2"/>
                  </a:lnTo>
                  <a:lnTo>
                    <a:pt x="188" y="2"/>
                  </a:lnTo>
                  <a:lnTo>
                    <a:pt x="176" y="2"/>
                  </a:lnTo>
                  <a:lnTo>
                    <a:pt x="171" y="2"/>
                  </a:lnTo>
                  <a:lnTo>
                    <a:pt x="168" y="2"/>
                  </a:lnTo>
                  <a:lnTo>
                    <a:pt x="156" y="5"/>
                  </a:lnTo>
                  <a:lnTo>
                    <a:pt x="152" y="6"/>
                  </a:lnTo>
                  <a:lnTo>
                    <a:pt x="148" y="8"/>
                  </a:lnTo>
                  <a:lnTo>
                    <a:pt x="146" y="12"/>
                  </a:lnTo>
                  <a:lnTo>
                    <a:pt x="142" y="14"/>
                  </a:lnTo>
                  <a:lnTo>
                    <a:pt x="136" y="18"/>
                  </a:lnTo>
                  <a:lnTo>
                    <a:pt x="134" y="18"/>
                  </a:lnTo>
                  <a:lnTo>
                    <a:pt x="130" y="23"/>
                  </a:lnTo>
                  <a:lnTo>
                    <a:pt x="126" y="24"/>
                  </a:lnTo>
                  <a:lnTo>
                    <a:pt x="123" y="27"/>
                  </a:lnTo>
                  <a:lnTo>
                    <a:pt x="118" y="30"/>
                  </a:lnTo>
                  <a:lnTo>
                    <a:pt x="116" y="33"/>
                  </a:lnTo>
                  <a:lnTo>
                    <a:pt x="111" y="36"/>
                  </a:lnTo>
                  <a:lnTo>
                    <a:pt x="107" y="41"/>
                  </a:lnTo>
                  <a:lnTo>
                    <a:pt x="103" y="42"/>
                  </a:lnTo>
                  <a:lnTo>
                    <a:pt x="100" y="44"/>
                  </a:lnTo>
                  <a:lnTo>
                    <a:pt x="84" y="48"/>
                  </a:lnTo>
                  <a:lnTo>
                    <a:pt x="76" y="50"/>
                  </a:lnTo>
                  <a:lnTo>
                    <a:pt x="63" y="54"/>
                  </a:lnTo>
                  <a:lnTo>
                    <a:pt x="50" y="57"/>
                  </a:lnTo>
                  <a:lnTo>
                    <a:pt x="42" y="59"/>
                  </a:lnTo>
                  <a:lnTo>
                    <a:pt x="31" y="66"/>
                  </a:lnTo>
                  <a:lnTo>
                    <a:pt x="26" y="69"/>
                  </a:lnTo>
                  <a:lnTo>
                    <a:pt x="18" y="71"/>
                  </a:lnTo>
                  <a:lnTo>
                    <a:pt x="11" y="74"/>
                  </a:lnTo>
                  <a:lnTo>
                    <a:pt x="8" y="78"/>
                  </a:lnTo>
                  <a:lnTo>
                    <a:pt x="4" y="78"/>
                  </a:lnTo>
                  <a:lnTo>
                    <a:pt x="2" y="81"/>
                  </a:lnTo>
                  <a:lnTo>
                    <a:pt x="0" y="86"/>
                  </a:lnTo>
                  <a:lnTo>
                    <a:pt x="0" y="89"/>
                  </a:lnTo>
                  <a:lnTo>
                    <a:pt x="0" y="92"/>
                  </a:lnTo>
                  <a:lnTo>
                    <a:pt x="0" y="98"/>
                  </a:lnTo>
                  <a:lnTo>
                    <a:pt x="2" y="102"/>
                  </a:lnTo>
                  <a:lnTo>
                    <a:pt x="3" y="107"/>
                  </a:lnTo>
                  <a:lnTo>
                    <a:pt x="3" y="110"/>
                  </a:lnTo>
                  <a:lnTo>
                    <a:pt x="4" y="114"/>
                  </a:lnTo>
                  <a:lnTo>
                    <a:pt x="8" y="117"/>
                  </a:lnTo>
                  <a:lnTo>
                    <a:pt x="10" y="122"/>
                  </a:lnTo>
                  <a:lnTo>
                    <a:pt x="12" y="125"/>
                  </a:lnTo>
                  <a:lnTo>
                    <a:pt x="16" y="128"/>
                  </a:lnTo>
                  <a:lnTo>
                    <a:pt x="19" y="131"/>
                  </a:lnTo>
                  <a:lnTo>
                    <a:pt x="20" y="134"/>
                  </a:lnTo>
                  <a:lnTo>
                    <a:pt x="24" y="135"/>
                  </a:lnTo>
                  <a:lnTo>
                    <a:pt x="35" y="141"/>
                  </a:lnTo>
                  <a:lnTo>
                    <a:pt x="44" y="144"/>
                  </a:lnTo>
                  <a:lnTo>
                    <a:pt x="58" y="146"/>
                  </a:lnTo>
                  <a:lnTo>
                    <a:pt x="91" y="156"/>
                  </a:lnTo>
                  <a:lnTo>
                    <a:pt x="114" y="158"/>
                  </a:lnTo>
                  <a:lnTo>
                    <a:pt x="118" y="159"/>
                  </a:lnTo>
                  <a:lnTo>
                    <a:pt x="128" y="164"/>
                  </a:lnTo>
                  <a:lnTo>
                    <a:pt x="131" y="168"/>
                  </a:lnTo>
                  <a:lnTo>
                    <a:pt x="132" y="171"/>
                  </a:lnTo>
                  <a:lnTo>
                    <a:pt x="136" y="174"/>
                  </a:lnTo>
                  <a:lnTo>
                    <a:pt x="136" y="177"/>
                  </a:lnTo>
                  <a:lnTo>
                    <a:pt x="140" y="182"/>
                  </a:lnTo>
                  <a:lnTo>
                    <a:pt x="142" y="189"/>
                  </a:lnTo>
                  <a:lnTo>
                    <a:pt x="143" y="200"/>
                  </a:lnTo>
                  <a:lnTo>
                    <a:pt x="146" y="203"/>
                  </a:lnTo>
                  <a:lnTo>
                    <a:pt x="147" y="206"/>
                  </a:lnTo>
                  <a:lnTo>
                    <a:pt x="151" y="210"/>
                  </a:lnTo>
                  <a:lnTo>
                    <a:pt x="152" y="213"/>
                  </a:lnTo>
                  <a:lnTo>
                    <a:pt x="156" y="218"/>
                  </a:lnTo>
                  <a:lnTo>
                    <a:pt x="166" y="218"/>
                  </a:lnTo>
                  <a:lnTo>
                    <a:pt x="183" y="218"/>
                  </a:lnTo>
                  <a:lnTo>
                    <a:pt x="187" y="216"/>
                  </a:lnTo>
                  <a:lnTo>
                    <a:pt x="186" y="212"/>
                  </a:lnTo>
                  <a:lnTo>
                    <a:pt x="183" y="206"/>
                  </a:lnTo>
                  <a:lnTo>
                    <a:pt x="182" y="203"/>
                  </a:lnTo>
                  <a:lnTo>
                    <a:pt x="179" y="200"/>
                  </a:lnTo>
                  <a:lnTo>
                    <a:pt x="178" y="194"/>
                  </a:lnTo>
                  <a:lnTo>
                    <a:pt x="175" y="189"/>
                  </a:lnTo>
                  <a:lnTo>
                    <a:pt x="171" y="186"/>
                  </a:lnTo>
                  <a:lnTo>
                    <a:pt x="170" y="182"/>
                  </a:lnTo>
                  <a:lnTo>
                    <a:pt x="170" y="173"/>
                  </a:lnTo>
                  <a:lnTo>
                    <a:pt x="166" y="167"/>
                  </a:lnTo>
                  <a:lnTo>
                    <a:pt x="163" y="158"/>
                  </a:lnTo>
                  <a:lnTo>
                    <a:pt x="160" y="149"/>
                  </a:lnTo>
                  <a:lnTo>
                    <a:pt x="156" y="144"/>
                  </a:lnTo>
                  <a:lnTo>
                    <a:pt x="154" y="140"/>
                  </a:lnTo>
                  <a:lnTo>
                    <a:pt x="152" y="135"/>
                  </a:lnTo>
                  <a:lnTo>
                    <a:pt x="148" y="132"/>
                  </a:lnTo>
                  <a:lnTo>
                    <a:pt x="146" y="129"/>
                  </a:lnTo>
                  <a:lnTo>
                    <a:pt x="142" y="129"/>
                  </a:lnTo>
                  <a:lnTo>
                    <a:pt x="130" y="125"/>
                  </a:lnTo>
                  <a:lnTo>
                    <a:pt x="114" y="122"/>
                  </a:lnTo>
                  <a:lnTo>
                    <a:pt x="110" y="122"/>
                  </a:lnTo>
                  <a:lnTo>
                    <a:pt x="88" y="117"/>
                  </a:lnTo>
                  <a:lnTo>
                    <a:pt x="72" y="114"/>
                  </a:lnTo>
                  <a:lnTo>
                    <a:pt x="76" y="110"/>
                  </a:lnTo>
                  <a:lnTo>
                    <a:pt x="80" y="107"/>
                  </a:lnTo>
                  <a:lnTo>
                    <a:pt x="84" y="107"/>
                  </a:lnTo>
                  <a:lnTo>
                    <a:pt x="88" y="102"/>
                  </a:lnTo>
                  <a:lnTo>
                    <a:pt x="94" y="102"/>
                  </a:lnTo>
                  <a:lnTo>
                    <a:pt x="99" y="101"/>
                  </a:lnTo>
                  <a:lnTo>
                    <a:pt x="114" y="99"/>
                  </a:lnTo>
                  <a:lnTo>
                    <a:pt x="124" y="99"/>
                  </a:lnTo>
                  <a:lnTo>
                    <a:pt x="142" y="96"/>
                  </a:lnTo>
                  <a:lnTo>
                    <a:pt x="156" y="95"/>
                  </a:lnTo>
                  <a:lnTo>
                    <a:pt x="160" y="95"/>
                  </a:lnTo>
                  <a:lnTo>
                    <a:pt x="175" y="92"/>
                  </a:lnTo>
                  <a:lnTo>
                    <a:pt x="183" y="90"/>
                  </a:lnTo>
                  <a:lnTo>
                    <a:pt x="192" y="89"/>
                  </a:lnTo>
                  <a:lnTo>
                    <a:pt x="196" y="87"/>
                  </a:lnTo>
                  <a:lnTo>
                    <a:pt x="200" y="86"/>
                  </a:lnTo>
                  <a:lnTo>
                    <a:pt x="204" y="84"/>
                  </a:lnTo>
                  <a:lnTo>
                    <a:pt x="206" y="80"/>
                  </a:lnTo>
                  <a:lnTo>
                    <a:pt x="211" y="78"/>
                  </a:lnTo>
                  <a:lnTo>
                    <a:pt x="215" y="74"/>
                  </a:lnTo>
                  <a:lnTo>
                    <a:pt x="224" y="66"/>
                  </a:lnTo>
                  <a:lnTo>
                    <a:pt x="228" y="57"/>
                  </a:lnTo>
                  <a:lnTo>
                    <a:pt x="232" y="54"/>
                  </a:lnTo>
                  <a:lnTo>
                    <a:pt x="232" y="51"/>
                  </a:lnTo>
                  <a:lnTo>
                    <a:pt x="235" y="48"/>
                  </a:lnTo>
                  <a:lnTo>
                    <a:pt x="235" y="42"/>
                  </a:lnTo>
                  <a:lnTo>
                    <a:pt x="235" y="38"/>
                  </a:lnTo>
                  <a:lnTo>
                    <a:pt x="235" y="35"/>
                  </a:lnTo>
                  <a:lnTo>
                    <a:pt x="235" y="30"/>
                  </a:lnTo>
                  <a:lnTo>
                    <a:pt x="235" y="27"/>
                  </a:lnTo>
                  <a:lnTo>
                    <a:pt x="235" y="24"/>
                  </a:lnTo>
                  <a:lnTo>
                    <a:pt x="235" y="20"/>
                  </a:lnTo>
                  <a:lnTo>
                    <a:pt x="232" y="17"/>
                  </a:lnTo>
                  <a:lnTo>
                    <a:pt x="230" y="14"/>
                  </a:lnTo>
                  <a:lnTo>
                    <a:pt x="228" y="9"/>
                  </a:lnTo>
                  <a:lnTo>
                    <a:pt x="224" y="8"/>
                  </a:lnTo>
                  <a:lnTo>
                    <a:pt x="230" y="0"/>
                  </a:lnTo>
                  <a:close/>
                </a:path>
              </a:pathLst>
            </a:custGeom>
            <a:solidFill>
              <a:srgbClr val="F7B50C"/>
            </a:solidFill>
            <a:ln w="9525">
              <a:solidFill>
                <a:schemeClr val="tx1"/>
              </a:solidFill>
              <a:round/>
              <a:headEnd/>
              <a:tailEnd/>
            </a:ln>
          </p:spPr>
          <p:txBody>
            <a:bodyPr/>
            <a:lstStyle/>
            <a:p>
              <a:endParaRPr lang="en-US"/>
            </a:p>
          </p:txBody>
        </p:sp>
        <p:sp>
          <p:nvSpPr>
            <p:cNvPr id="30740" name="Freeform 86"/>
            <p:cNvSpPr>
              <a:spLocks/>
            </p:cNvSpPr>
            <p:nvPr/>
          </p:nvSpPr>
          <p:spPr bwMode="auto">
            <a:xfrm>
              <a:off x="288" y="2492"/>
              <a:ext cx="97" cy="89"/>
            </a:xfrm>
            <a:custGeom>
              <a:avLst/>
              <a:gdLst>
                <a:gd name="T0" fmla="*/ 6 w 235"/>
                <a:gd name="T1" fmla="*/ 0 h 218"/>
                <a:gd name="T2" fmla="*/ 5 w 235"/>
                <a:gd name="T3" fmla="*/ 0 h 218"/>
                <a:gd name="T4" fmla="*/ 5 w 235"/>
                <a:gd name="T5" fmla="*/ 0 h 218"/>
                <a:gd name="T6" fmla="*/ 4 w 235"/>
                <a:gd name="T7" fmla="*/ 0 h 218"/>
                <a:gd name="T8" fmla="*/ 4 w 235"/>
                <a:gd name="T9" fmla="*/ 0 h 218"/>
                <a:gd name="T10" fmla="*/ 4 w 235"/>
                <a:gd name="T11" fmla="*/ 1 h 218"/>
                <a:gd name="T12" fmla="*/ 3 w 235"/>
                <a:gd name="T13" fmla="*/ 1 h 218"/>
                <a:gd name="T14" fmla="*/ 3 w 235"/>
                <a:gd name="T15" fmla="*/ 1 h 218"/>
                <a:gd name="T16" fmla="*/ 2 w 235"/>
                <a:gd name="T17" fmla="*/ 1 h 218"/>
                <a:gd name="T18" fmla="*/ 1 w 235"/>
                <a:gd name="T19" fmla="*/ 2 h 218"/>
                <a:gd name="T20" fmla="*/ 0 w 235"/>
                <a:gd name="T21" fmla="*/ 2 h 218"/>
                <a:gd name="T22" fmla="*/ 0 w 235"/>
                <a:gd name="T23" fmla="*/ 2 h 218"/>
                <a:gd name="T24" fmla="*/ 0 w 235"/>
                <a:gd name="T25" fmla="*/ 2 h 218"/>
                <a:gd name="T26" fmla="*/ 0 w 235"/>
                <a:gd name="T27" fmla="*/ 3 h 218"/>
                <a:gd name="T28" fmla="*/ 0 w 235"/>
                <a:gd name="T29" fmla="*/ 3 h 218"/>
                <a:gd name="T30" fmla="*/ 0 w 235"/>
                <a:gd name="T31" fmla="*/ 4 h 218"/>
                <a:gd name="T32" fmla="*/ 0 w 235"/>
                <a:gd name="T33" fmla="*/ 4 h 218"/>
                <a:gd name="T34" fmla="*/ 1 w 235"/>
                <a:gd name="T35" fmla="*/ 4 h 218"/>
                <a:gd name="T36" fmla="*/ 3 w 235"/>
                <a:gd name="T37" fmla="*/ 4 h 218"/>
                <a:gd name="T38" fmla="*/ 4 w 235"/>
                <a:gd name="T39" fmla="*/ 4 h 218"/>
                <a:gd name="T40" fmla="*/ 4 w 235"/>
                <a:gd name="T41" fmla="*/ 5 h 218"/>
                <a:gd name="T42" fmla="*/ 4 w 235"/>
                <a:gd name="T43" fmla="*/ 5 h 218"/>
                <a:gd name="T44" fmla="*/ 5 w 235"/>
                <a:gd name="T45" fmla="*/ 6 h 218"/>
                <a:gd name="T46" fmla="*/ 5 w 235"/>
                <a:gd name="T47" fmla="*/ 6 h 218"/>
                <a:gd name="T48" fmla="*/ 5 w 235"/>
                <a:gd name="T49" fmla="*/ 6 h 218"/>
                <a:gd name="T50" fmla="*/ 5 w 235"/>
                <a:gd name="T51" fmla="*/ 5 h 218"/>
                <a:gd name="T52" fmla="*/ 5 w 235"/>
                <a:gd name="T53" fmla="*/ 5 h 218"/>
                <a:gd name="T54" fmla="*/ 5 w 235"/>
                <a:gd name="T55" fmla="*/ 4 h 218"/>
                <a:gd name="T56" fmla="*/ 5 w 235"/>
                <a:gd name="T57" fmla="*/ 4 h 218"/>
                <a:gd name="T58" fmla="*/ 4 w 235"/>
                <a:gd name="T59" fmla="*/ 4 h 218"/>
                <a:gd name="T60" fmla="*/ 4 w 235"/>
                <a:gd name="T61" fmla="*/ 4 h 218"/>
                <a:gd name="T62" fmla="*/ 2 w 235"/>
                <a:gd name="T63" fmla="*/ 3 h 218"/>
                <a:gd name="T64" fmla="*/ 2 w 235"/>
                <a:gd name="T65" fmla="*/ 3 h 218"/>
                <a:gd name="T66" fmla="*/ 3 w 235"/>
                <a:gd name="T67" fmla="*/ 3 h 218"/>
                <a:gd name="T68" fmla="*/ 4 w 235"/>
                <a:gd name="T69" fmla="*/ 3 h 218"/>
                <a:gd name="T70" fmla="*/ 5 w 235"/>
                <a:gd name="T71" fmla="*/ 3 h 218"/>
                <a:gd name="T72" fmla="*/ 6 w 235"/>
                <a:gd name="T73" fmla="*/ 2 h 218"/>
                <a:gd name="T74" fmla="*/ 6 w 235"/>
                <a:gd name="T75" fmla="*/ 2 h 218"/>
                <a:gd name="T76" fmla="*/ 6 w 235"/>
                <a:gd name="T77" fmla="*/ 2 h 218"/>
                <a:gd name="T78" fmla="*/ 7 w 235"/>
                <a:gd name="T79" fmla="*/ 2 h 218"/>
                <a:gd name="T80" fmla="*/ 7 w 235"/>
                <a:gd name="T81" fmla="*/ 1 h 218"/>
                <a:gd name="T82" fmla="*/ 7 w 235"/>
                <a:gd name="T83" fmla="*/ 1 h 218"/>
                <a:gd name="T84" fmla="*/ 7 w 235"/>
                <a:gd name="T85" fmla="*/ 0 h 218"/>
                <a:gd name="T86" fmla="*/ 7 w 235"/>
                <a:gd name="T87" fmla="*/ 0 h 2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5" h="218">
                  <a:moveTo>
                    <a:pt x="230" y="0"/>
                  </a:moveTo>
                  <a:lnTo>
                    <a:pt x="212" y="0"/>
                  </a:lnTo>
                  <a:lnTo>
                    <a:pt x="210" y="2"/>
                  </a:lnTo>
                  <a:lnTo>
                    <a:pt x="204" y="2"/>
                  </a:lnTo>
                  <a:lnTo>
                    <a:pt x="194" y="2"/>
                  </a:lnTo>
                  <a:lnTo>
                    <a:pt x="188" y="2"/>
                  </a:lnTo>
                  <a:lnTo>
                    <a:pt x="176" y="2"/>
                  </a:lnTo>
                  <a:lnTo>
                    <a:pt x="171" y="2"/>
                  </a:lnTo>
                  <a:lnTo>
                    <a:pt x="168" y="2"/>
                  </a:lnTo>
                  <a:lnTo>
                    <a:pt x="156" y="5"/>
                  </a:lnTo>
                  <a:lnTo>
                    <a:pt x="152" y="6"/>
                  </a:lnTo>
                  <a:lnTo>
                    <a:pt x="148" y="8"/>
                  </a:lnTo>
                  <a:lnTo>
                    <a:pt x="146" y="12"/>
                  </a:lnTo>
                  <a:lnTo>
                    <a:pt x="142" y="14"/>
                  </a:lnTo>
                  <a:lnTo>
                    <a:pt x="136" y="18"/>
                  </a:lnTo>
                  <a:lnTo>
                    <a:pt x="134" y="18"/>
                  </a:lnTo>
                  <a:lnTo>
                    <a:pt x="130" y="23"/>
                  </a:lnTo>
                  <a:lnTo>
                    <a:pt x="126" y="24"/>
                  </a:lnTo>
                  <a:lnTo>
                    <a:pt x="123" y="27"/>
                  </a:lnTo>
                  <a:lnTo>
                    <a:pt x="118" y="30"/>
                  </a:lnTo>
                  <a:lnTo>
                    <a:pt x="116" y="33"/>
                  </a:lnTo>
                  <a:lnTo>
                    <a:pt x="111" y="36"/>
                  </a:lnTo>
                  <a:lnTo>
                    <a:pt x="107" y="41"/>
                  </a:lnTo>
                  <a:lnTo>
                    <a:pt x="103" y="42"/>
                  </a:lnTo>
                  <a:lnTo>
                    <a:pt x="100" y="44"/>
                  </a:lnTo>
                  <a:lnTo>
                    <a:pt x="84" y="48"/>
                  </a:lnTo>
                  <a:lnTo>
                    <a:pt x="76" y="50"/>
                  </a:lnTo>
                  <a:lnTo>
                    <a:pt x="63" y="54"/>
                  </a:lnTo>
                  <a:lnTo>
                    <a:pt x="50" y="57"/>
                  </a:lnTo>
                  <a:lnTo>
                    <a:pt x="42" y="59"/>
                  </a:lnTo>
                  <a:lnTo>
                    <a:pt x="31" y="66"/>
                  </a:lnTo>
                  <a:lnTo>
                    <a:pt x="26" y="69"/>
                  </a:lnTo>
                  <a:lnTo>
                    <a:pt x="18" y="71"/>
                  </a:lnTo>
                  <a:lnTo>
                    <a:pt x="11" y="74"/>
                  </a:lnTo>
                  <a:lnTo>
                    <a:pt x="8" y="78"/>
                  </a:lnTo>
                  <a:lnTo>
                    <a:pt x="4" y="78"/>
                  </a:lnTo>
                  <a:lnTo>
                    <a:pt x="2" y="81"/>
                  </a:lnTo>
                  <a:lnTo>
                    <a:pt x="0" y="86"/>
                  </a:lnTo>
                  <a:lnTo>
                    <a:pt x="0" y="89"/>
                  </a:lnTo>
                  <a:lnTo>
                    <a:pt x="0" y="92"/>
                  </a:lnTo>
                  <a:lnTo>
                    <a:pt x="0" y="98"/>
                  </a:lnTo>
                  <a:lnTo>
                    <a:pt x="2" y="102"/>
                  </a:lnTo>
                  <a:lnTo>
                    <a:pt x="3" y="107"/>
                  </a:lnTo>
                  <a:lnTo>
                    <a:pt x="3" y="110"/>
                  </a:lnTo>
                  <a:lnTo>
                    <a:pt x="4" y="114"/>
                  </a:lnTo>
                  <a:lnTo>
                    <a:pt x="8" y="117"/>
                  </a:lnTo>
                  <a:lnTo>
                    <a:pt x="10" y="122"/>
                  </a:lnTo>
                  <a:lnTo>
                    <a:pt x="12" y="125"/>
                  </a:lnTo>
                  <a:lnTo>
                    <a:pt x="16" y="128"/>
                  </a:lnTo>
                  <a:lnTo>
                    <a:pt x="19" y="131"/>
                  </a:lnTo>
                  <a:lnTo>
                    <a:pt x="20" y="134"/>
                  </a:lnTo>
                  <a:lnTo>
                    <a:pt x="24" y="135"/>
                  </a:lnTo>
                  <a:lnTo>
                    <a:pt x="35" y="141"/>
                  </a:lnTo>
                  <a:lnTo>
                    <a:pt x="44" y="144"/>
                  </a:lnTo>
                  <a:lnTo>
                    <a:pt x="58" y="146"/>
                  </a:lnTo>
                  <a:lnTo>
                    <a:pt x="91" y="156"/>
                  </a:lnTo>
                  <a:lnTo>
                    <a:pt x="114" y="158"/>
                  </a:lnTo>
                  <a:lnTo>
                    <a:pt x="118" y="159"/>
                  </a:lnTo>
                  <a:lnTo>
                    <a:pt x="128" y="164"/>
                  </a:lnTo>
                  <a:lnTo>
                    <a:pt x="131" y="168"/>
                  </a:lnTo>
                  <a:lnTo>
                    <a:pt x="132" y="171"/>
                  </a:lnTo>
                  <a:lnTo>
                    <a:pt x="136" y="174"/>
                  </a:lnTo>
                  <a:lnTo>
                    <a:pt x="136" y="177"/>
                  </a:lnTo>
                  <a:lnTo>
                    <a:pt x="140" y="182"/>
                  </a:lnTo>
                  <a:lnTo>
                    <a:pt x="142" y="189"/>
                  </a:lnTo>
                  <a:lnTo>
                    <a:pt x="143" y="200"/>
                  </a:lnTo>
                  <a:lnTo>
                    <a:pt x="146" y="203"/>
                  </a:lnTo>
                  <a:lnTo>
                    <a:pt x="147" y="206"/>
                  </a:lnTo>
                  <a:lnTo>
                    <a:pt x="151" y="210"/>
                  </a:lnTo>
                  <a:lnTo>
                    <a:pt x="152" y="213"/>
                  </a:lnTo>
                  <a:lnTo>
                    <a:pt x="156" y="218"/>
                  </a:lnTo>
                  <a:lnTo>
                    <a:pt x="166" y="218"/>
                  </a:lnTo>
                  <a:lnTo>
                    <a:pt x="183" y="218"/>
                  </a:lnTo>
                  <a:lnTo>
                    <a:pt x="187" y="216"/>
                  </a:lnTo>
                  <a:lnTo>
                    <a:pt x="186" y="212"/>
                  </a:lnTo>
                  <a:lnTo>
                    <a:pt x="183" y="206"/>
                  </a:lnTo>
                  <a:lnTo>
                    <a:pt x="182" y="203"/>
                  </a:lnTo>
                  <a:lnTo>
                    <a:pt x="179" y="200"/>
                  </a:lnTo>
                  <a:lnTo>
                    <a:pt x="178" y="194"/>
                  </a:lnTo>
                  <a:lnTo>
                    <a:pt x="175" y="189"/>
                  </a:lnTo>
                  <a:lnTo>
                    <a:pt x="171" y="186"/>
                  </a:lnTo>
                  <a:lnTo>
                    <a:pt x="170" y="182"/>
                  </a:lnTo>
                  <a:lnTo>
                    <a:pt x="170" y="173"/>
                  </a:lnTo>
                  <a:lnTo>
                    <a:pt x="166" y="167"/>
                  </a:lnTo>
                  <a:lnTo>
                    <a:pt x="163" y="158"/>
                  </a:lnTo>
                  <a:lnTo>
                    <a:pt x="160" y="149"/>
                  </a:lnTo>
                  <a:lnTo>
                    <a:pt x="156" y="144"/>
                  </a:lnTo>
                  <a:lnTo>
                    <a:pt x="154" y="140"/>
                  </a:lnTo>
                  <a:lnTo>
                    <a:pt x="152" y="135"/>
                  </a:lnTo>
                  <a:lnTo>
                    <a:pt x="148" y="132"/>
                  </a:lnTo>
                  <a:lnTo>
                    <a:pt x="146" y="129"/>
                  </a:lnTo>
                  <a:lnTo>
                    <a:pt x="142" y="129"/>
                  </a:lnTo>
                  <a:lnTo>
                    <a:pt x="130" y="125"/>
                  </a:lnTo>
                  <a:lnTo>
                    <a:pt x="114" y="122"/>
                  </a:lnTo>
                  <a:lnTo>
                    <a:pt x="110" y="122"/>
                  </a:lnTo>
                  <a:lnTo>
                    <a:pt x="88" y="117"/>
                  </a:lnTo>
                  <a:lnTo>
                    <a:pt x="72" y="114"/>
                  </a:lnTo>
                  <a:lnTo>
                    <a:pt x="76" y="110"/>
                  </a:lnTo>
                  <a:lnTo>
                    <a:pt x="80" y="107"/>
                  </a:lnTo>
                  <a:lnTo>
                    <a:pt x="84" y="107"/>
                  </a:lnTo>
                  <a:lnTo>
                    <a:pt x="88" y="102"/>
                  </a:lnTo>
                  <a:lnTo>
                    <a:pt x="94" y="102"/>
                  </a:lnTo>
                  <a:lnTo>
                    <a:pt x="99" y="101"/>
                  </a:lnTo>
                  <a:lnTo>
                    <a:pt x="114" y="99"/>
                  </a:lnTo>
                  <a:lnTo>
                    <a:pt x="124" y="99"/>
                  </a:lnTo>
                  <a:lnTo>
                    <a:pt x="142" y="96"/>
                  </a:lnTo>
                  <a:lnTo>
                    <a:pt x="156" y="95"/>
                  </a:lnTo>
                  <a:lnTo>
                    <a:pt x="160" y="95"/>
                  </a:lnTo>
                  <a:lnTo>
                    <a:pt x="175" y="92"/>
                  </a:lnTo>
                  <a:lnTo>
                    <a:pt x="183" y="90"/>
                  </a:lnTo>
                  <a:lnTo>
                    <a:pt x="192" y="89"/>
                  </a:lnTo>
                  <a:lnTo>
                    <a:pt x="196" y="87"/>
                  </a:lnTo>
                  <a:lnTo>
                    <a:pt x="200" y="86"/>
                  </a:lnTo>
                  <a:lnTo>
                    <a:pt x="204" y="84"/>
                  </a:lnTo>
                  <a:lnTo>
                    <a:pt x="206" y="80"/>
                  </a:lnTo>
                  <a:lnTo>
                    <a:pt x="211" y="78"/>
                  </a:lnTo>
                  <a:lnTo>
                    <a:pt x="215" y="74"/>
                  </a:lnTo>
                  <a:lnTo>
                    <a:pt x="224" y="66"/>
                  </a:lnTo>
                  <a:lnTo>
                    <a:pt x="228" y="57"/>
                  </a:lnTo>
                  <a:lnTo>
                    <a:pt x="232" y="54"/>
                  </a:lnTo>
                  <a:lnTo>
                    <a:pt x="232" y="51"/>
                  </a:lnTo>
                  <a:lnTo>
                    <a:pt x="235" y="48"/>
                  </a:lnTo>
                  <a:lnTo>
                    <a:pt x="235" y="42"/>
                  </a:lnTo>
                  <a:lnTo>
                    <a:pt x="235" y="38"/>
                  </a:lnTo>
                  <a:lnTo>
                    <a:pt x="235" y="35"/>
                  </a:lnTo>
                  <a:lnTo>
                    <a:pt x="235" y="30"/>
                  </a:lnTo>
                  <a:lnTo>
                    <a:pt x="235" y="27"/>
                  </a:lnTo>
                  <a:lnTo>
                    <a:pt x="235" y="24"/>
                  </a:lnTo>
                  <a:lnTo>
                    <a:pt x="235" y="20"/>
                  </a:lnTo>
                  <a:lnTo>
                    <a:pt x="232" y="17"/>
                  </a:lnTo>
                  <a:lnTo>
                    <a:pt x="230" y="14"/>
                  </a:lnTo>
                  <a:lnTo>
                    <a:pt x="228" y="9"/>
                  </a:lnTo>
                  <a:lnTo>
                    <a:pt x="224" y="8"/>
                  </a:lnTo>
                  <a:lnTo>
                    <a:pt x="230" y="0"/>
                  </a:lnTo>
                </a:path>
              </a:pathLst>
            </a:custGeom>
            <a:solidFill>
              <a:srgbClr val="F7B50C"/>
            </a:solidFill>
            <a:ln w="17463">
              <a:solidFill>
                <a:schemeClr val="tx1"/>
              </a:solidFill>
              <a:prstDash val="solid"/>
              <a:round/>
              <a:headEnd/>
              <a:tailEnd/>
            </a:ln>
          </p:spPr>
          <p:txBody>
            <a:bodyPr/>
            <a:lstStyle/>
            <a:p>
              <a:endParaRPr lang="en-US"/>
            </a:p>
          </p:txBody>
        </p:sp>
        <p:sp>
          <p:nvSpPr>
            <p:cNvPr id="75863" name="Oval 87"/>
            <p:cNvSpPr>
              <a:spLocks noChangeArrowheads="1"/>
            </p:cNvSpPr>
            <p:nvPr/>
          </p:nvSpPr>
          <p:spPr bwMode="auto">
            <a:xfrm>
              <a:off x="572" y="2544"/>
              <a:ext cx="47" cy="48"/>
            </a:xfrm>
            <a:prstGeom prst="ellipse">
              <a:avLst/>
            </a:prstGeom>
            <a:solidFill>
              <a:srgbClr val="F7B50C"/>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0742" name="Oval 88"/>
            <p:cNvSpPr>
              <a:spLocks noChangeArrowheads="1"/>
            </p:cNvSpPr>
            <p:nvPr/>
          </p:nvSpPr>
          <p:spPr bwMode="auto">
            <a:xfrm>
              <a:off x="336" y="2352"/>
              <a:ext cx="296" cy="281"/>
            </a:xfrm>
            <a:prstGeom prst="ellipse">
              <a:avLst/>
            </a:prstGeom>
            <a:solidFill>
              <a:srgbClr val="F7B50C"/>
            </a:solidFill>
            <a:ln w="17526">
              <a:solidFill>
                <a:schemeClr val="tx1"/>
              </a:solidFill>
              <a:round/>
              <a:headEnd/>
              <a:tailEnd/>
            </a:ln>
          </p:spPr>
          <p:txBody>
            <a:bodyPr/>
            <a:lstStyle/>
            <a:p>
              <a:endParaRPr lang="en-US"/>
            </a:p>
          </p:txBody>
        </p:sp>
        <p:grpSp>
          <p:nvGrpSpPr>
            <p:cNvPr id="30743" name="Group 89"/>
            <p:cNvGrpSpPr>
              <a:grpSpLocks/>
            </p:cNvGrpSpPr>
            <p:nvPr/>
          </p:nvGrpSpPr>
          <p:grpSpPr bwMode="auto">
            <a:xfrm>
              <a:off x="367" y="2600"/>
              <a:ext cx="86" cy="136"/>
              <a:chOff x="776" y="2226"/>
              <a:chExt cx="213" cy="166"/>
            </a:xfrm>
          </p:grpSpPr>
          <p:sp>
            <p:nvSpPr>
              <p:cNvPr id="30754" name="Freeform 90"/>
              <p:cNvSpPr>
                <a:spLocks/>
              </p:cNvSpPr>
              <p:nvPr/>
            </p:nvSpPr>
            <p:spPr bwMode="auto">
              <a:xfrm>
                <a:off x="776" y="2226"/>
                <a:ext cx="213" cy="166"/>
              </a:xfrm>
              <a:custGeom>
                <a:avLst/>
                <a:gdLst>
                  <a:gd name="T0" fmla="*/ 36 w 213"/>
                  <a:gd name="T1" fmla="*/ 0 h 332"/>
                  <a:gd name="T2" fmla="*/ 53 w 213"/>
                  <a:gd name="T3" fmla="*/ 2 h 332"/>
                  <a:gd name="T4" fmla="*/ 63 w 213"/>
                  <a:gd name="T5" fmla="*/ 3 h 332"/>
                  <a:gd name="T6" fmla="*/ 72 w 213"/>
                  <a:gd name="T7" fmla="*/ 4 h 332"/>
                  <a:gd name="T8" fmla="*/ 77 w 213"/>
                  <a:gd name="T9" fmla="*/ 7 h 332"/>
                  <a:gd name="T10" fmla="*/ 84 w 213"/>
                  <a:gd name="T11" fmla="*/ 9 h 332"/>
                  <a:gd name="T12" fmla="*/ 87 w 213"/>
                  <a:gd name="T13" fmla="*/ 11 h 332"/>
                  <a:gd name="T14" fmla="*/ 91 w 213"/>
                  <a:gd name="T15" fmla="*/ 12 h 332"/>
                  <a:gd name="T16" fmla="*/ 93 w 213"/>
                  <a:gd name="T17" fmla="*/ 14 h 332"/>
                  <a:gd name="T18" fmla="*/ 100 w 213"/>
                  <a:gd name="T19" fmla="*/ 15 h 332"/>
                  <a:gd name="T20" fmla="*/ 101 w 213"/>
                  <a:gd name="T21" fmla="*/ 17 h 332"/>
                  <a:gd name="T22" fmla="*/ 84 w 213"/>
                  <a:gd name="T23" fmla="*/ 17 h 332"/>
                  <a:gd name="T24" fmla="*/ 53 w 213"/>
                  <a:gd name="T25" fmla="*/ 17 h 332"/>
                  <a:gd name="T26" fmla="*/ 17 w 213"/>
                  <a:gd name="T27" fmla="*/ 17 h 332"/>
                  <a:gd name="T28" fmla="*/ 3 w 213"/>
                  <a:gd name="T29" fmla="*/ 18 h 332"/>
                  <a:gd name="T30" fmla="*/ 0 w 213"/>
                  <a:gd name="T31" fmla="*/ 19 h 332"/>
                  <a:gd name="T32" fmla="*/ 8 w 213"/>
                  <a:gd name="T33" fmla="*/ 20 h 332"/>
                  <a:gd name="T34" fmla="*/ 39 w 213"/>
                  <a:gd name="T35" fmla="*/ 21 h 332"/>
                  <a:gd name="T36" fmla="*/ 93 w 213"/>
                  <a:gd name="T37" fmla="*/ 21 h 332"/>
                  <a:gd name="T38" fmla="*/ 143 w 213"/>
                  <a:gd name="T39" fmla="*/ 21 h 332"/>
                  <a:gd name="T40" fmla="*/ 160 w 213"/>
                  <a:gd name="T41" fmla="*/ 21 h 332"/>
                  <a:gd name="T42" fmla="*/ 177 w 213"/>
                  <a:gd name="T43" fmla="*/ 21 h 332"/>
                  <a:gd name="T44" fmla="*/ 181 w 213"/>
                  <a:gd name="T45" fmla="*/ 20 h 332"/>
                  <a:gd name="T46" fmla="*/ 181 w 213"/>
                  <a:gd name="T47" fmla="*/ 19 h 332"/>
                  <a:gd name="T48" fmla="*/ 181 w 213"/>
                  <a:gd name="T49" fmla="*/ 17 h 332"/>
                  <a:gd name="T50" fmla="*/ 181 w 213"/>
                  <a:gd name="T51" fmla="*/ 16 h 332"/>
                  <a:gd name="T52" fmla="*/ 184 w 213"/>
                  <a:gd name="T53" fmla="*/ 15 h 332"/>
                  <a:gd name="T54" fmla="*/ 188 w 213"/>
                  <a:gd name="T55" fmla="*/ 14 h 332"/>
                  <a:gd name="T56" fmla="*/ 193 w 213"/>
                  <a:gd name="T57" fmla="*/ 12 h 332"/>
                  <a:gd name="T58" fmla="*/ 199 w 213"/>
                  <a:gd name="T59" fmla="*/ 10 h 332"/>
                  <a:gd name="T60" fmla="*/ 203 w 213"/>
                  <a:gd name="T61" fmla="*/ 9 h 332"/>
                  <a:gd name="T62" fmla="*/ 208 w 213"/>
                  <a:gd name="T63" fmla="*/ 8 h 332"/>
                  <a:gd name="T64" fmla="*/ 212 w 213"/>
                  <a:gd name="T65" fmla="*/ 7 h 332"/>
                  <a:gd name="T66" fmla="*/ 213 w 213"/>
                  <a:gd name="T67" fmla="*/ 6 h 332"/>
                  <a:gd name="T68" fmla="*/ 213 w 213"/>
                  <a:gd name="T69" fmla="*/ 5 h 332"/>
                  <a:gd name="T70" fmla="*/ 199 w 213"/>
                  <a:gd name="T71" fmla="*/ 4 h 332"/>
                  <a:gd name="T72" fmla="*/ 177 w 213"/>
                  <a:gd name="T73" fmla="*/ 2 h 332"/>
                  <a:gd name="T74" fmla="*/ 127 w 213"/>
                  <a:gd name="T75" fmla="*/ 1 h 332"/>
                  <a:gd name="T76" fmla="*/ 108 w 213"/>
                  <a:gd name="T77" fmla="*/ 1 h 332"/>
                  <a:gd name="T78" fmla="*/ 63 w 213"/>
                  <a:gd name="T79" fmla="*/ 1 h 332"/>
                  <a:gd name="T80" fmla="*/ 44 w 213"/>
                  <a:gd name="T81" fmla="*/ 1 h 332"/>
                  <a:gd name="T82" fmla="*/ 39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39" y="26"/>
                    </a:moveTo>
                    <a:lnTo>
                      <a:pt x="36" y="0"/>
                    </a:lnTo>
                    <a:lnTo>
                      <a:pt x="41" y="9"/>
                    </a:lnTo>
                    <a:lnTo>
                      <a:pt x="53" y="20"/>
                    </a:lnTo>
                    <a:lnTo>
                      <a:pt x="60" y="29"/>
                    </a:lnTo>
                    <a:lnTo>
                      <a:pt x="63" y="38"/>
                    </a:lnTo>
                    <a:lnTo>
                      <a:pt x="68" y="47"/>
                    </a:lnTo>
                    <a:lnTo>
                      <a:pt x="72" y="63"/>
                    </a:lnTo>
                    <a:lnTo>
                      <a:pt x="75" y="83"/>
                    </a:lnTo>
                    <a:lnTo>
                      <a:pt x="77" y="99"/>
                    </a:lnTo>
                    <a:lnTo>
                      <a:pt x="81" y="122"/>
                    </a:lnTo>
                    <a:lnTo>
                      <a:pt x="84" y="131"/>
                    </a:lnTo>
                    <a:lnTo>
                      <a:pt x="84" y="143"/>
                    </a:lnTo>
                    <a:lnTo>
                      <a:pt x="87" y="165"/>
                    </a:lnTo>
                    <a:lnTo>
                      <a:pt x="87" y="183"/>
                    </a:lnTo>
                    <a:lnTo>
                      <a:pt x="91" y="191"/>
                    </a:lnTo>
                    <a:lnTo>
                      <a:pt x="93" y="200"/>
                    </a:lnTo>
                    <a:lnTo>
                      <a:pt x="93" y="209"/>
                    </a:lnTo>
                    <a:lnTo>
                      <a:pt x="96" y="216"/>
                    </a:lnTo>
                    <a:lnTo>
                      <a:pt x="100" y="227"/>
                    </a:lnTo>
                    <a:lnTo>
                      <a:pt x="101" y="246"/>
                    </a:lnTo>
                    <a:lnTo>
                      <a:pt x="101" y="263"/>
                    </a:lnTo>
                    <a:lnTo>
                      <a:pt x="93" y="267"/>
                    </a:lnTo>
                    <a:lnTo>
                      <a:pt x="84" y="263"/>
                    </a:lnTo>
                    <a:lnTo>
                      <a:pt x="72" y="263"/>
                    </a:lnTo>
                    <a:lnTo>
                      <a:pt x="53" y="263"/>
                    </a:lnTo>
                    <a:lnTo>
                      <a:pt x="36" y="263"/>
                    </a:lnTo>
                    <a:lnTo>
                      <a:pt x="17" y="263"/>
                    </a:lnTo>
                    <a:lnTo>
                      <a:pt x="8" y="270"/>
                    </a:lnTo>
                    <a:lnTo>
                      <a:pt x="3" y="281"/>
                    </a:lnTo>
                    <a:lnTo>
                      <a:pt x="0" y="293"/>
                    </a:lnTo>
                    <a:lnTo>
                      <a:pt x="0" y="302"/>
                    </a:lnTo>
                    <a:lnTo>
                      <a:pt x="3" y="309"/>
                    </a:lnTo>
                    <a:lnTo>
                      <a:pt x="8" y="318"/>
                    </a:lnTo>
                    <a:lnTo>
                      <a:pt x="15" y="327"/>
                    </a:lnTo>
                    <a:lnTo>
                      <a:pt x="39" y="332"/>
                    </a:lnTo>
                    <a:lnTo>
                      <a:pt x="63" y="332"/>
                    </a:lnTo>
                    <a:lnTo>
                      <a:pt x="93" y="332"/>
                    </a:lnTo>
                    <a:lnTo>
                      <a:pt x="129" y="332"/>
                    </a:lnTo>
                    <a:lnTo>
                      <a:pt x="143" y="332"/>
                    </a:lnTo>
                    <a:lnTo>
                      <a:pt x="151" y="332"/>
                    </a:lnTo>
                    <a:lnTo>
                      <a:pt x="160" y="332"/>
                    </a:lnTo>
                    <a:lnTo>
                      <a:pt x="168" y="330"/>
                    </a:lnTo>
                    <a:lnTo>
                      <a:pt x="177" y="330"/>
                    </a:lnTo>
                    <a:lnTo>
                      <a:pt x="177" y="318"/>
                    </a:lnTo>
                    <a:lnTo>
                      <a:pt x="181" y="309"/>
                    </a:lnTo>
                    <a:lnTo>
                      <a:pt x="181" y="302"/>
                    </a:lnTo>
                    <a:lnTo>
                      <a:pt x="181" y="290"/>
                    </a:lnTo>
                    <a:lnTo>
                      <a:pt x="181" y="281"/>
                    </a:lnTo>
                    <a:lnTo>
                      <a:pt x="181" y="272"/>
                    </a:lnTo>
                    <a:lnTo>
                      <a:pt x="181" y="260"/>
                    </a:lnTo>
                    <a:lnTo>
                      <a:pt x="181" y="251"/>
                    </a:lnTo>
                    <a:lnTo>
                      <a:pt x="181" y="243"/>
                    </a:lnTo>
                    <a:lnTo>
                      <a:pt x="184" y="231"/>
                    </a:lnTo>
                    <a:lnTo>
                      <a:pt x="184" y="222"/>
                    </a:lnTo>
                    <a:lnTo>
                      <a:pt x="188" y="215"/>
                    </a:lnTo>
                    <a:lnTo>
                      <a:pt x="189" y="198"/>
                    </a:lnTo>
                    <a:lnTo>
                      <a:pt x="193" y="188"/>
                    </a:lnTo>
                    <a:lnTo>
                      <a:pt x="196" y="179"/>
                    </a:lnTo>
                    <a:lnTo>
                      <a:pt x="199" y="159"/>
                    </a:lnTo>
                    <a:lnTo>
                      <a:pt x="203" y="147"/>
                    </a:lnTo>
                    <a:lnTo>
                      <a:pt x="203" y="140"/>
                    </a:lnTo>
                    <a:lnTo>
                      <a:pt x="205" y="131"/>
                    </a:lnTo>
                    <a:lnTo>
                      <a:pt x="208" y="122"/>
                    </a:lnTo>
                    <a:lnTo>
                      <a:pt x="212" y="113"/>
                    </a:lnTo>
                    <a:lnTo>
                      <a:pt x="212" y="105"/>
                    </a:lnTo>
                    <a:lnTo>
                      <a:pt x="213" y="96"/>
                    </a:lnTo>
                    <a:lnTo>
                      <a:pt x="213" y="87"/>
                    </a:lnTo>
                    <a:lnTo>
                      <a:pt x="213" y="78"/>
                    </a:lnTo>
                    <a:lnTo>
                      <a:pt x="213" y="71"/>
                    </a:lnTo>
                    <a:lnTo>
                      <a:pt x="212" y="62"/>
                    </a:lnTo>
                    <a:lnTo>
                      <a:pt x="199" y="50"/>
                    </a:lnTo>
                    <a:lnTo>
                      <a:pt x="189" y="41"/>
                    </a:lnTo>
                    <a:lnTo>
                      <a:pt x="177" y="29"/>
                    </a:lnTo>
                    <a:lnTo>
                      <a:pt x="151" y="20"/>
                    </a:lnTo>
                    <a:lnTo>
                      <a:pt x="127" y="14"/>
                    </a:lnTo>
                    <a:lnTo>
                      <a:pt x="117" y="12"/>
                    </a:lnTo>
                    <a:lnTo>
                      <a:pt x="108" y="9"/>
                    </a:lnTo>
                    <a:lnTo>
                      <a:pt x="87" y="9"/>
                    </a:lnTo>
                    <a:lnTo>
                      <a:pt x="63" y="6"/>
                    </a:lnTo>
                    <a:lnTo>
                      <a:pt x="53" y="3"/>
                    </a:lnTo>
                    <a:lnTo>
                      <a:pt x="44" y="6"/>
                    </a:lnTo>
                    <a:lnTo>
                      <a:pt x="36" y="6"/>
                    </a:lnTo>
                    <a:lnTo>
                      <a:pt x="39" y="26"/>
                    </a:lnTo>
                    <a:close/>
                  </a:path>
                </a:pathLst>
              </a:custGeom>
              <a:solidFill>
                <a:srgbClr val="F7B50C"/>
              </a:solidFill>
              <a:ln w="9525">
                <a:solidFill>
                  <a:schemeClr val="tx1"/>
                </a:solidFill>
                <a:round/>
                <a:headEnd/>
                <a:tailEnd/>
              </a:ln>
            </p:spPr>
            <p:txBody>
              <a:bodyPr/>
              <a:lstStyle/>
              <a:p>
                <a:endParaRPr lang="en-US"/>
              </a:p>
            </p:txBody>
          </p:sp>
          <p:sp>
            <p:nvSpPr>
              <p:cNvPr id="30755" name="Freeform 91"/>
              <p:cNvSpPr>
                <a:spLocks/>
              </p:cNvSpPr>
              <p:nvPr/>
            </p:nvSpPr>
            <p:spPr bwMode="auto">
              <a:xfrm>
                <a:off x="776" y="2226"/>
                <a:ext cx="213" cy="166"/>
              </a:xfrm>
              <a:custGeom>
                <a:avLst/>
                <a:gdLst>
                  <a:gd name="T0" fmla="*/ 36 w 213"/>
                  <a:gd name="T1" fmla="*/ 0 h 332"/>
                  <a:gd name="T2" fmla="*/ 53 w 213"/>
                  <a:gd name="T3" fmla="*/ 2 h 332"/>
                  <a:gd name="T4" fmla="*/ 63 w 213"/>
                  <a:gd name="T5" fmla="*/ 3 h 332"/>
                  <a:gd name="T6" fmla="*/ 72 w 213"/>
                  <a:gd name="T7" fmla="*/ 4 h 332"/>
                  <a:gd name="T8" fmla="*/ 77 w 213"/>
                  <a:gd name="T9" fmla="*/ 7 h 332"/>
                  <a:gd name="T10" fmla="*/ 84 w 213"/>
                  <a:gd name="T11" fmla="*/ 9 h 332"/>
                  <a:gd name="T12" fmla="*/ 87 w 213"/>
                  <a:gd name="T13" fmla="*/ 11 h 332"/>
                  <a:gd name="T14" fmla="*/ 91 w 213"/>
                  <a:gd name="T15" fmla="*/ 12 h 332"/>
                  <a:gd name="T16" fmla="*/ 93 w 213"/>
                  <a:gd name="T17" fmla="*/ 14 h 332"/>
                  <a:gd name="T18" fmla="*/ 100 w 213"/>
                  <a:gd name="T19" fmla="*/ 15 h 332"/>
                  <a:gd name="T20" fmla="*/ 101 w 213"/>
                  <a:gd name="T21" fmla="*/ 17 h 332"/>
                  <a:gd name="T22" fmla="*/ 84 w 213"/>
                  <a:gd name="T23" fmla="*/ 17 h 332"/>
                  <a:gd name="T24" fmla="*/ 53 w 213"/>
                  <a:gd name="T25" fmla="*/ 17 h 332"/>
                  <a:gd name="T26" fmla="*/ 17 w 213"/>
                  <a:gd name="T27" fmla="*/ 17 h 332"/>
                  <a:gd name="T28" fmla="*/ 3 w 213"/>
                  <a:gd name="T29" fmla="*/ 18 h 332"/>
                  <a:gd name="T30" fmla="*/ 0 w 213"/>
                  <a:gd name="T31" fmla="*/ 19 h 332"/>
                  <a:gd name="T32" fmla="*/ 8 w 213"/>
                  <a:gd name="T33" fmla="*/ 20 h 332"/>
                  <a:gd name="T34" fmla="*/ 39 w 213"/>
                  <a:gd name="T35" fmla="*/ 21 h 332"/>
                  <a:gd name="T36" fmla="*/ 93 w 213"/>
                  <a:gd name="T37" fmla="*/ 21 h 332"/>
                  <a:gd name="T38" fmla="*/ 143 w 213"/>
                  <a:gd name="T39" fmla="*/ 21 h 332"/>
                  <a:gd name="T40" fmla="*/ 160 w 213"/>
                  <a:gd name="T41" fmla="*/ 21 h 332"/>
                  <a:gd name="T42" fmla="*/ 177 w 213"/>
                  <a:gd name="T43" fmla="*/ 21 h 332"/>
                  <a:gd name="T44" fmla="*/ 181 w 213"/>
                  <a:gd name="T45" fmla="*/ 20 h 332"/>
                  <a:gd name="T46" fmla="*/ 181 w 213"/>
                  <a:gd name="T47" fmla="*/ 19 h 332"/>
                  <a:gd name="T48" fmla="*/ 181 w 213"/>
                  <a:gd name="T49" fmla="*/ 17 h 332"/>
                  <a:gd name="T50" fmla="*/ 181 w 213"/>
                  <a:gd name="T51" fmla="*/ 16 h 332"/>
                  <a:gd name="T52" fmla="*/ 184 w 213"/>
                  <a:gd name="T53" fmla="*/ 15 h 332"/>
                  <a:gd name="T54" fmla="*/ 188 w 213"/>
                  <a:gd name="T55" fmla="*/ 14 h 332"/>
                  <a:gd name="T56" fmla="*/ 193 w 213"/>
                  <a:gd name="T57" fmla="*/ 12 h 332"/>
                  <a:gd name="T58" fmla="*/ 199 w 213"/>
                  <a:gd name="T59" fmla="*/ 10 h 332"/>
                  <a:gd name="T60" fmla="*/ 203 w 213"/>
                  <a:gd name="T61" fmla="*/ 9 h 332"/>
                  <a:gd name="T62" fmla="*/ 208 w 213"/>
                  <a:gd name="T63" fmla="*/ 8 h 332"/>
                  <a:gd name="T64" fmla="*/ 212 w 213"/>
                  <a:gd name="T65" fmla="*/ 7 h 332"/>
                  <a:gd name="T66" fmla="*/ 213 w 213"/>
                  <a:gd name="T67" fmla="*/ 6 h 332"/>
                  <a:gd name="T68" fmla="*/ 213 w 213"/>
                  <a:gd name="T69" fmla="*/ 5 h 332"/>
                  <a:gd name="T70" fmla="*/ 199 w 213"/>
                  <a:gd name="T71" fmla="*/ 4 h 332"/>
                  <a:gd name="T72" fmla="*/ 177 w 213"/>
                  <a:gd name="T73" fmla="*/ 2 h 332"/>
                  <a:gd name="T74" fmla="*/ 127 w 213"/>
                  <a:gd name="T75" fmla="*/ 1 h 332"/>
                  <a:gd name="T76" fmla="*/ 108 w 213"/>
                  <a:gd name="T77" fmla="*/ 1 h 332"/>
                  <a:gd name="T78" fmla="*/ 63 w 213"/>
                  <a:gd name="T79" fmla="*/ 1 h 332"/>
                  <a:gd name="T80" fmla="*/ 44 w 213"/>
                  <a:gd name="T81" fmla="*/ 1 h 332"/>
                  <a:gd name="T82" fmla="*/ 39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39" y="26"/>
                    </a:moveTo>
                    <a:lnTo>
                      <a:pt x="36" y="0"/>
                    </a:lnTo>
                    <a:lnTo>
                      <a:pt x="41" y="9"/>
                    </a:lnTo>
                    <a:lnTo>
                      <a:pt x="53" y="20"/>
                    </a:lnTo>
                    <a:lnTo>
                      <a:pt x="60" y="29"/>
                    </a:lnTo>
                    <a:lnTo>
                      <a:pt x="63" y="38"/>
                    </a:lnTo>
                    <a:lnTo>
                      <a:pt x="68" y="47"/>
                    </a:lnTo>
                    <a:lnTo>
                      <a:pt x="72" y="63"/>
                    </a:lnTo>
                    <a:lnTo>
                      <a:pt x="75" y="83"/>
                    </a:lnTo>
                    <a:lnTo>
                      <a:pt x="77" y="99"/>
                    </a:lnTo>
                    <a:lnTo>
                      <a:pt x="81" y="122"/>
                    </a:lnTo>
                    <a:lnTo>
                      <a:pt x="84" y="131"/>
                    </a:lnTo>
                    <a:lnTo>
                      <a:pt x="84" y="143"/>
                    </a:lnTo>
                    <a:lnTo>
                      <a:pt x="87" y="165"/>
                    </a:lnTo>
                    <a:lnTo>
                      <a:pt x="87" y="183"/>
                    </a:lnTo>
                    <a:lnTo>
                      <a:pt x="91" y="191"/>
                    </a:lnTo>
                    <a:lnTo>
                      <a:pt x="93" y="200"/>
                    </a:lnTo>
                    <a:lnTo>
                      <a:pt x="93" y="209"/>
                    </a:lnTo>
                    <a:lnTo>
                      <a:pt x="96" y="216"/>
                    </a:lnTo>
                    <a:lnTo>
                      <a:pt x="100" y="227"/>
                    </a:lnTo>
                    <a:lnTo>
                      <a:pt x="101" y="246"/>
                    </a:lnTo>
                    <a:lnTo>
                      <a:pt x="101" y="263"/>
                    </a:lnTo>
                    <a:lnTo>
                      <a:pt x="93" y="267"/>
                    </a:lnTo>
                    <a:lnTo>
                      <a:pt x="84" y="263"/>
                    </a:lnTo>
                    <a:lnTo>
                      <a:pt x="72" y="263"/>
                    </a:lnTo>
                    <a:lnTo>
                      <a:pt x="53" y="263"/>
                    </a:lnTo>
                    <a:lnTo>
                      <a:pt x="36" y="263"/>
                    </a:lnTo>
                    <a:lnTo>
                      <a:pt x="17" y="263"/>
                    </a:lnTo>
                    <a:lnTo>
                      <a:pt x="8" y="270"/>
                    </a:lnTo>
                    <a:lnTo>
                      <a:pt x="3" y="281"/>
                    </a:lnTo>
                    <a:lnTo>
                      <a:pt x="0" y="293"/>
                    </a:lnTo>
                    <a:lnTo>
                      <a:pt x="0" y="302"/>
                    </a:lnTo>
                    <a:lnTo>
                      <a:pt x="3" y="309"/>
                    </a:lnTo>
                    <a:lnTo>
                      <a:pt x="8" y="318"/>
                    </a:lnTo>
                    <a:lnTo>
                      <a:pt x="15" y="327"/>
                    </a:lnTo>
                    <a:lnTo>
                      <a:pt x="39" y="332"/>
                    </a:lnTo>
                    <a:lnTo>
                      <a:pt x="63" y="332"/>
                    </a:lnTo>
                    <a:lnTo>
                      <a:pt x="93" y="332"/>
                    </a:lnTo>
                    <a:lnTo>
                      <a:pt x="129" y="332"/>
                    </a:lnTo>
                    <a:lnTo>
                      <a:pt x="143" y="332"/>
                    </a:lnTo>
                    <a:lnTo>
                      <a:pt x="151" y="332"/>
                    </a:lnTo>
                    <a:lnTo>
                      <a:pt x="160" y="332"/>
                    </a:lnTo>
                    <a:lnTo>
                      <a:pt x="168" y="330"/>
                    </a:lnTo>
                    <a:lnTo>
                      <a:pt x="177" y="330"/>
                    </a:lnTo>
                    <a:lnTo>
                      <a:pt x="177" y="318"/>
                    </a:lnTo>
                    <a:lnTo>
                      <a:pt x="181" y="309"/>
                    </a:lnTo>
                    <a:lnTo>
                      <a:pt x="181" y="302"/>
                    </a:lnTo>
                    <a:lnTo>
                      <a:pt x="181" y="290"/>
                    </a:lnTo>
                    <a:lnTo>
                      <a:pt x="181" y="281"/>
                    </a:lnTo>
                    <a:lnTo>
                      <a:pt x="181" y="272"/>
                    </a:lnTo>
                    <a:lnTo>
                      <a:pt x="181" y="260"/>
                    </a:lnTo>
                    <a:lnTo>
                      <a:pt x="181" y="251"/>
                    </a:lnTo>
                    <a:lnTo>
                      <a:pt x="181" y="243"/>
                    </a:lnTo>
                    <a:lnTo>
                      <a:pt x="184" y="231"/>
                    </a:lnTo>
                    <a:lnTo>
                      <a:pt x="184" y="222"/>
                    </a:lnTo>
                    <a:lnTo>
                      <a:pt x="188" y="215"/>
                    </a:lnTo>
                    <a:lnTo>
                      <a:pt x="189" y="198"/>
                    </a:lnTo>
                    <a:lnTo>
                      <a:pt x="193" y="188"/>
                    </a:lnTo>
                    <a:lnTo>
                      <a:pt x="196" y="179"/>
                    </a:lnTo>
                    <a:lnTo>
                      <a:pt x="199" y="159"/>
                    </a:lnTo>
                    <a:lnTo>
                      <a:pt x="203" y="147"/>
                    </a:lnTo>
                    <a:lnTo>
                      <a:pt x="203" y="140"/>
                    </a:lnTo>
                    <a:lnTo>
                      <a:pt x="205" y="131"/>
                    </a:lnTo>
                    <a:lnTo>
                      <a:pt x="208" y="122"/>
                    </a:lnTo>
                    <a:lnTo>
                      <a:pt x="212" y="113"/>
                    </a:lnTo>
                    <a:lnTo>
                      <a:pt x="212" y="105"/>
                    </a:lnTo>
                    <a:lnTo>
                      <a:pt x="213" y="96"/>
                    </a:lnTo>
                    <a:lnTo>
                      <a:pt x="213" y="87"/>
                    </a:lnTo>
                    <a:lnTo>
                      <a:pt x="213" y="78"/>
                    </a:lnTo>
                    <a:lnTo>
                      <a:pt x="213" y="71"/>
                    </a:lnTo>
                    <a:lnTo>
                      <a:pt x="212" y="62"/>
                    </a:lnTo>
                    <a:lnTo>
                      <a:pt x="199" y="50"/>
                    </a:lnTo>
                    <a:lnTo>
                      <a:pt x="189" y="41"/>
                    </a:lnTo>
                    <a:lnTo>
                      <a:pt x="177" y="29"/>
                    </a:lnTo>
                    <a:lnTo>
                      <a:pt x="151" y="20"/>
                    </a:lnTo>
                    <a:lnTo>
                      <a:pt x="127" y="14"/>
                    </a:lnTo>
                    <a:lnTo>
                      <a:pt x="117" y="12"/>
                    </a:lnTo>
                    <a:lnTo>
                      <a:pt x="108" y="9"/>
                    </a:lnTo>
                    <a:lnTo>
                      <a:pt x="87" y="9"/>
                    </a:lnTo>
                    <a:lnTo>
                      <a:pt x="63" y="6"/>
                    </a:lnTo>
                    <a:lnTo>
                      <a:pt x="53" y="3"/>
                    </a:lnTo>
                    <a:lnTo>
                      <a:pt x="44" y="6"/>
                    </a:lnTo>
                    <a:lnTo>
                      <a:pt x="36" y="6"/>
                    </a:lnTo>
                    <a:lnTo>
                      <a:pt x="39" y="26"/>
                    </a:lnTo>
                  </a:path>
                </a:pathLst>
              </a:custGeom>
              <a:solidFill>
                <a:srgbClr val="F7B50C"/>
              </a:solidFill>
              <a:ln w="17463">
                <a:solidFill>
                  <a:schemeClr val="tx1"/>
                </a:solidFill>
                <a:prstDash val="solid"/>
                <a:round/>
                <a:headEnd/>
                <a:tailEnd/>
              </a:ln>
            </p:spPr>
            <p:txBody>
              <a:bodyPr/>
              <a:lstStyle/>
              <a:p>
                <a:endParaRPr lang="en-US"/>
              </a:p>
            </p:txBody>
          </p:sp>
        </p:grpSp>
        <p:grpSp>
          <p:nvGrpSpPr>
            <p:cNvPr id="30744" name="Group 92"/>
            <p:cNvGrpSpPr>
              <a:grpSpLocks/>
            </p:cNvGrpSpPr>
            <p:nvPr/>
          </p:nvGrpSpPr>
          <p:grpSpPr bwMode="auto">
            <a:xfrm>
              <a:off x="491" y="2600"/>
              <a:ext cx="86" cy="136"/>
              <a:chOff x="1079" y="2226"/>
              <a:chExt cx="213" cy="166"/>
            </a:xfrm>
          </p:grpSpPr>
          <p:sp>
            <p:nvSpPr>
              <p:cNvPr id="30752" name="Freeform 93"/>
              <p:cNvSpPr>
                <a:spLocks/>
              </p:cNvSpPr>
              <p:nvPr/>
            </p:nvSpPr>
            <p:spPr bwMode="auto">
              <a:xfrm>
                <a:off x="1079" y="2226"/>
                <a:ext cx="213" cy="166"/>
              </a:xfrm>
              <a:custGeom>
                <a:avLst/>
                <a:gdLst>
                  <a:gd name="T0" fmla="*/ 177 w 213"/>
                  <a:gd name="T1" fmla="*/ 0 h 332"/>
                  <a:gd name="T2" fmla="*/ 160 w 213"/>
                  <a:gd name="T3" fmla="*/ 2 h 332"/>
                  <a:gd name="T4" fmla="*/ 150 w 213"/>
                  <a:gd name="T5" fmla="*/ 3 h 332"/>
                  <a:gd name="T6" fmla="*/ 142 w 213"/>
                  <a:gd name="T7" fmla="*/ 4 h 332"/>
                  <a:gd name="T8" fmla="*/ 136 w 213"/>
                  <a:gd name="T9" fmla="*/ 7 h 332"/>
                  <a:gd name="T10" fmla="*/ 129 w 213"/>
                  <a:gd name="T11" fmla="*/ 9 h 332"/>
                  <a:gd name="T12" fmla="*/ 126 w 213"/>
                  <a:gd name="T13" fmla="*/ 11 h 332"/>
                  <a:gd name="T14" fmla="*/ 124 w 213"/>
                  <a:gd name="T15" fmla="*/ 12 h 332"/>
                  <a:gd name="T16" fmla="*/ 120 w 213"/>
                  <a:gd name="T17" fmla="*/ 14 h 332"/>
                  <a:gd name="T18" fmla="*/ 114 w 213"/>
                  <a:gd name="T19" fmla="*/ 15 h 332"/>
                  <a:gd name="T20" fmla="*/ 112 w 213"/>
                  <a:gd name="T21" fmla="*/ 17 h 332"/>
                  <a:gd name="T22" fmla="*/ 129 w 213"/>
                  <a:gd name="T23" fmla="*/ 17 h 332"/>
                  <a:gd name="T24" fmla="*/ 160 w 213"/>
                  <a:gd name="T25" fmla="*/ 17 h 332"/>
                  <a:gd name="T26" fmla="*/ 196 w 213"/>
                  <a:gd name="T27" fmla="*/ 17 h 332"/>
                  <a:gd name="T28" fmla="*/ 212 w 213"/>
                  <a:gd name="T29" fmla="*/ 18 h 332"/>
                  <a:gd name="T30" fmla="*/ 213 w 213"/>
                  <a:gd name="T31" fmla="*/ 19 h 332"/>
                  <a:gd name="T32" fmla="*/ 205 w 213"/>
                  <a:gd name="T33" fmla="*/ 20 h 332"/>
                  <a:gd name="T34" fmla="*/ 174 w 213"/>
                  <a:gd name="T35" fmla="*/ 21 h 332"/>
                  <a:gd name="T36" fmla="*/ 120 w 213"/>
                  <a:gd name="T37" fmla="*/ 21 h 332"/>
                  <a:gd name="T38" fmla="*/ 72 w 213"/>
                  <a:gd name="T39" fmla="*/ 21 h 332"/>
                  <a:gd name="T40" fmla="*/ 53 w 213"/>
                  <a:gd name="T41" fmla="*/ 21 h 332"/>
                  <a:gd name="T42" fmla="*/ 36 w 213"/>
                  <a:gd name="T43" fmla="*/ 21 h 332"/>
                  <a:gd name="T44" fmla="*/ 32 w 213"/>
                  <a:gd name="T45" fmla="*/ 20 h 332"/>
                  <a:gd name="T46" fmla="*/ 32 w 213"/>
                  <a:gd name="T47" fmla="*/ 19 h 332"/>
                  <a:gd name="T48" fmla="*/ 32 w 213"/>
                  <a:gd name="T49" fmla="*/ 17 h 332"/>
                  <a:gd name="T50" fmla="*/ 32 w 213"/>
                  <a:gd name="T51" fmla="*/ 16 h 332"/>
                  <a:gd name="T52" fmla="*/ 30 w 213"/>
                  <a:gd name="T53" fmla="*/ 15 h 332"/>
                  <a:gd name="T54" fmla="*/ 25 w 213"/>
                  <a:gd name="T55" fmla="*/ 14 h 332"/>
                  <a:gd name="T56" fmla="*/ 21 w 213"/>
                  <a:gd name="T57" fmla="*/ 12 h 332"/>
                  <a:gd name="T58" fmla="*/ 14 w 213"/>
                  <a:gd name="T59" fmla="*/ 10 h 332"/>
                  <a:gd name="T60" fmla="*/ 10 w 213"/>
                  <a:gd name="T61" fmla="*/ 9 h 332"/>
                  <a:gd name="T62" fmla="*/ 6 w 213"/>
                  <a:gd name="T63" fmla="*/ 8 h 332"/>
                  <a:gd name="T64" fmla="*/ 2 w 213"/>
                  <a:gd name="T65" fmla="*/ 7 h 332"/>
                  <a:gd name="T66" fmla="*/ 0 w 213"/>
                  <a:gd name="T67" fmla="*/ 6 h 332"/>
                  <a:gd name="T68" fmla="*/ 0 w 213"/>
                  <a:gd name="T69" fmla="*/ 5 h 332"/>
                  <a:gd name="T70" fmla="*/ 14 w 213"/>
                  <a:gd name="T71" fmla="*/ 4 h 332"/>
                  <a:gd name="T72" fmla="*/ 36 w 213"/>
                  <a:gd name="T73" fmla="*/ 2 h 332"/>
                  <a:gd name="T74" fmla="*/ 86 w 213"/>
                  <a:gd name="T75" fmla="*/ 1 h 332"/>
                  <a:gd name="T76" fmla="*/ 105 w 213"/>
                  <a:gd name="T77" fmla="*/ 1 h 332"/>
                  <a:gd name="T78" fmla="*/ 150 w 213"/>
                  <a:gd name="T79" fmla="*/ 1 h 332"/>
                  <a:gd name="T80" fmla="*/ 168 w 213"/>
                  <a:gd name="T81" fmla="*/ 1 h 332"/>
                  <a:gd name="T82" fmla="*/ 174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174" y="26"/>
                    </a:moveTo>
                    <a:lnTo>
                      <a:pt x="177" y="0"/>
                    </a:lnTo>
                    <a:lnTo>
                      <a:pt x="172" y="9"/>
                    </a:lnTo>
                    <a:lnTo>
                      <a:pt x="160" y="20"/>
                    </a:lnTo>
                    <a:lnTo>
                      <a:pt x="153" y="29"/>
                    </a:lnTo>
                    <a:lnTo>
                      <a:pt x="150" y="38"/>
                    </a:lnTo>
                    <a:lnTo>
                      <a:pt x="144" y="47"/>
                    </a:lnTo>
                    <a:lnTo>
                      <a:pt x="142" y="63"/>
                    </a:lnTo>
                    <a:lnTo>
                      <a:pt x="137" y="83"/>
                    </a:lnTo>
                    <a:lnTo>
                      <a:pt x="136" y="99"/>
                    </a:lnTo>
                    <a:lnTo>
                      <a:pt x="132" y="122"/>
                    </a:lnTo>
                    <a:lnTo>
                      <a:pt x="129" y="131"/>
                    </a:lnTo>
                    <a:lnTo>
                      <a:pt x="129" y="143"/>
                    </a:lnTo>
                    <a:lnTo>
                      <a:pt x="126" y="165"/>
                    </a:lnTo>
                    <a:lnTo>
                      <a:pt x="126" y="183"/>
                    </a:lnTo>
                    <a:lnTo>
                      <a:pt x="124" y="191"/>
                    </a:lnTo>
                    <a:lnTo>
                      <a:pt x="120" y="200"/>
                    </a:lnTo>
                    <a:lnTo>
                      <a:pt x="120" y="209"/>
                    </a:lnTo>
                    <a:lnTo>
                      <a:pt x="117" y="216"/>
                    </a:lnTo>
                    <a:lnTo>
                      <a:pt x="114" y="227"/>
                    </a:lnTo>
                    <a:lnTo>
                      <a:pt x="112" y="246"/>
                    </a:lnTo>
                    <a:lnTo>
                      <a:pt x="112" y="263"/>
                    </a:lnTo>
                    <a:lnTo>
                      <a:pt x="120" y="267"/>
                    </a:lnTo>
                    <a:lnTo>
                      <a:pt x="129" y="263"/>
                    </a:lnTo>
                    <a:lnTo>
                      <a:pt x="142" y="263"/>
                    </a:lnTo>
                    <a:lnTo>
                      <a:pt x="160" y="263"/>
                    </a:lnTo>
                    <a:lnTo>
                      <a:pt x="177" y="263"/>
                    </a:lnTo>
                    <a:lnTo>
                      <a:pt x="196" y="263"/>
                    </a:lnTo>
                    <a:lnTo>
                      <a:pt x="205" y="270"/>
                    </a:lnTo>
                    <a:lnTo>
                      <a:pt x="212" y="281"/>
                    </a:lnTo>
                    <a:lnTo>
                      <a:pt x="213" y="293"/>
                    </a:lnTo>
                    <a:lnTo>
                      <a:pt x="213" y="302"/>
                    </a:lnTo>
                    <a:lnTo>
                      <a:pt x="212" y="309"/>
                    </a:lnTo>
                    <a:lnTo>
                      <a:pt x="205" y="318"/>
                    </a:lnTo>
                    <a:lnTo>
                      <a:pt x="198" y="327"/>
                    </a:lnTo>
                    <a:lnTo>
                      <a:pt x="174" y="332"/>
                    </a:lnTo>
                    <a:lnTo>
                      <a:pt x="150" y="332"/>
                    </a:lnTo>
                    <a:lnTo>
                      <a:pt x="120" y="332"/>
                    </a:lnTo>
                    <a:lnTo>
                      <a:pt x="84" y="332"/>
                    </a:lnTo>
                    <a:lnTo>
                      <a:pt x="72" y="332"/>
                    </a:lnTo>
                    <a:lnTo>
                      <a:pt x="62" y="332"/>
                    </a:lnTo>
                    <a:lnTo>
                      <a:pt x="53" y="332"/>
                    </a:lnTo>
                    <a:lnTo>
                      <a:pt x="44" y="330"/>
                    </a:lnTo>
                    <a:lnTo>
                      <a:pt x="36" y="330"/>
                    </a:lnTo>
                    <a:lnTo>
                      <a:pt x="36" y="318"/>
                    </a:lnTo>
                    <a:lnTo>
                      <a:pt x="32" y="309"/>
                    </a:lnTo>
                    <a:lnTo>
                      <a:pt x="32" y="302"/>
                    </a:lnTo>
                    <a:lnTo>
                      <a:pt x="32" y="290"/>
                    </a:lnTo>
                    <a:lnTo>
                      <a:pt x="32" y="281"/>
                    </a:lnTo>
                    <a:lnTo>
                      <a:pt x="32" y="272"/>
                    </a:lnTo>
                    <a:lnTo>
                      <a:pt x="32" y="260"/>
                    </a:lnTo>
                    <a:lnTo>
                      <a:pt x="32" y="251"/>
                    </a:lnTo>
                    <a:lnTo>
                      <a:pt x="32" y="243"/>
                    </a:lnTo>
                    <a:lnTo>
                      <a:pt x="30" y="231"/>
                    </a:lnTo>
                    <a:lnTo>
                      <a:pt x="30" y="222"/>
                    </a:lnTo>
                    <a:lnTo>
                      <a:pt x="25" y="215"/>
                    </a:lnTo>
                    <a:lnTo>
                      <a:pt x="24" y="198"/>
                    </a:lnTo>
                    <a:lnTo>
                      <a:pt x="21" y="188"/>
                    </a:lnTo>
                    <a:lnTo>
                      <a:pt x="17" y="179"/>
                    </a:lnTo>
                    <a:lnTo>
                      <a:pt x="14" y="159"/>
                    </a:lnTo>
                    <a:lnTo>
                      <a:pt x="10" y="147"/>
                    </a:lnTo>
                    <a:lnTo>
                      <a:pt x="10" y="140"/>
                    </a:lnTo>
                    <a:lnTo>
                      <a:pt x="8" y="131"/>
                    </a:lnTo>
                    <a:lnTo>
                      <a:pt x="6" y="122"/>
                    </a:lnTo>
                    <a:lnTo>
                      <a:pt x="2" y="113"/>
                    </a:lnTo>
                    <a:lnTo>
                      <a:pt x="2" y="105"/>
                    </a:lnTo>
                    <a:lnTo>
                      <a:pt x="0" y="96"/>
                    </a:lnTo>
                    <a:lnTo>
                      <a:pt x="0" y="87"/>
                    </a:lnTo>
                    <a:lnTo>
                      <a:pt x="0" y="78"/>
                    </a:lnTo>
                    <a:lnTo>
                      <a:pt x="0" y="71"/>
                    </a:lnTo>
                    <a:lnTo>
                      <a:pt x="2" y="62"/>
                    </a:lnTo>
                    <a:lnTo>
                      <a:pt x="14" y="50"/>
                    </a:lnTo>
                    <a:lnTo>
                      <a:pt x="24" y="41"/>
                    </a:lnTo>
                    <a:lnTo>
                      <a:pt x="36" y="29"/>
                    </a:lnTo>
                    <a:lnTo>
                      <a:pt x="62" y="20"/>
                    </a:lnTo>
                    <a:lnTo>
                      <a:pt x="86" y="14"/>
                    </a:lnTo>
                    <a:lnTo>
                      <a:pt x="96" y="12"/>
                    </a:lnTo>
                    <a:lnTo>
                      <a:pt x="105" y="9"/>
                    </a:lnTo>
                    <a:lnTo>
                      <a:pt x="126" y="9"/>
                    </a:lnTo>
                    <a:lnTo>
                      <a:pt x="150" y="6"/>
                    </a:lnTo>
                    <a:lnTo>
                      <a:pt x="160" y="3"/>
                    </a:lnTo>
                    <a:lnTo>
                      <a:pt x="168" y="6"/>
                    </a:lnTo>
                    <a:lnTo>
                      <a:pt x="177" y="6"/>
                    </a:lnTo>
                    <a:lnTo>
                      <a:pt x="174" y="26"/>
                    </a:lnTo>
                    <a:close/>
                  </a:path>
                </a:pathLst>
              </a:custGeom>
              <a:solidFill>
                <a:srgbClr val="F7B50C"/>
              </a:solidFill>
              <a:ln w="9525">
                <a:solidFill>
                  <a:schemeClr val="tx1"/>
                </a:solidFill>
                <a:round/>
                <a:headEnd/>
                <a:tailEnd/>
              </a:ln>
            </p:spPr>
            <p:txBody>
              <a:bodyPr/>
              <a:lstStyle/>
              <a:p>
                <a:endParaRPr lang="en-US"/>
              </a:p>
            </p:txBody>
          </p:sp>
          <p:sp>
            <p:nvSpPr>
              <p:cNvPr id="30753" name="Freeform 94"/>
              <p:cNvSpPr>
                <a:spLocks/>
              </p:cNvSpPr>
              <p:nvPr/>
            </p:nvSpPr>
            <p:spPr bwMode="auto">
              <a:xfrm>
                <a:off x="1079" y="2226"/>
                <a:ext cx="213" cy="166"/>
              </a:xfrm>
              <a:custGeom>
                <a:avLst/>
                <a:gdLst>
                  <a:gd name="T0" fmla="*/ 177 w 213"/>
                  <a:gd name="T1" fmla="*/ 0 h 332"/>
                  <a:gd name="T2" fmla="*/ 160 w 213"/>
                  <a:gd name="T3" fmla="*/ 2 h 332"/>
                  <a:gd name="T4" fmla="*/ 150 w 213"/>
                  <a:gd name="T5" fmla="*/ 3 h 332"/>
                  <a:gd name="T6" fmla="*/ 142 w 213"/>
                  <a:gd name="T7" fmla="*/ 4 h 332"/>
                  <a:gd name="T8" fmla="*/ 136 w 213"/>
                  <a:gd name="T9" fmla="*/ 7 h 332"/>
                  <a:gd name="T10" fmla="*/ 129 w 213"/>
                  <a:gd name="T11" fmla="*/ 9 h 332"/>
                  <a:gd name="T12" fmla="*/ 126 w 213"/>
                  <a:gd name="T13" fmla="*/ 11 h 332"/>
                  <a:gd name="T14" fmla="*/ 124 w 213"/>
                  <a:gd name="T15" fmla="*/ 12 h 332"/>
                  <a:gd name="T16" fmla="*/ 120 w 213"/>
                  <a:gd name="T17" fmla="*/ 14 h 332"/>
                  <a:gd name="T18" fmla="*/ 114 w 213"/>
                  <a:gd name="T19" fmla="*/ 15 h 332"/>
                  <a:gd name="T20" fmla="*/ 112 w 213"/>
                  <a:gd name="T21" fmla="*/ 17 h 332"/>
                  <a:gd name="T22" fmla="*/ 129 w 213"/>
                  <a:gd name="T23" fmla="*/ 17 h 332"/>
                  <a:gd name="T24" fmla="*/ 160 w 213"/>
                  <a:gd name="T25" fmla="*/ 17 h 332"/>
                  <a:gd name="T26" fmla="*/ 196 w 213"/>
                  <a:gd name="T27" fmla="*/ 17 h 332"/>
                  <a:gd name="T28" fmla="*/ 212 w 213"/>
                  <a:gd name="T29" fmla="*/ 18 h 332"/>
                  <a:gd name="T30" fmla="*/ 213 w 213"/>
                  <a:gd name="T31" fmla="*/ 19 h 332"/>
                  <a:gd name="T32" fmla="*/ 205 w 213"/>
                  <a:gd name="T33" fmla="*/ 20 h 332"/>
                  <a:gd name="T34" fmla="*/ 174 w 213"/>
                  <a:gd name="T35" fmla="*/ 21 h 332"/>
                  <a:gd name="T36" fmla="*/ 120 w 213"/>
                  <a:gd name="T37" fmla="*/ 21 h 332"/>
                  <a:gd name="T38" fmla="*/ 72 w 213"/>
                  <a:gd name="T39" fmla="*/ 21 h 332"/>
                  <a:gd name="T40" fmla="*/ 53 w 213"/>
                  <a:gd name="T41" fmla="*/ 21 h 332"/>
                  <a:gd name="T42" fmla="*/ 36 w 213"/>
                  <a:gd name="T43" fmla="*/ 21 h 332"/>
                  <a:gd name="T44" fmla="*/ 32 w 213"/>
                  <a:gd name="T45" fmla="*/ 20 h 332"/>
                  <a:gd name="T46" fmla="*/ 32 w 213"/>
                  <a:gd name="T47" fmla="*/ 19 h 332"/>
                  <a:gd name="T48" fmla="*/ 32 w 213"/>
                  <a:gd name="T49" fmla="*/ 17 h 332"/>
                  <a:gd name="T50" fmla="*/ 32 w 213"/>
                  <a:gd name="T51" fmla="*/ 16 h 332"/>
                  <a:gd name="T52" fmla="*/ 30 w 213"/>
                  <a:gd name="T53" fmla="*/ 15 h 332"/>
                  <a:gd name="T54" fmla="*/ 25 w 213"/>
                  <a:gd name="T55" fmla="*/ 14 h 332"/>
                  <a:gd name="T56" fmla="*/ 21 w 213"/>
                  <a:gd name="T57" fmla="*/ 12 h 332"/>
                  <a:gd name="T58" fmla="*/ 14 w 213"/>
                  <a:gd name="T59" fmla="*/ 10 h 332"/>
                  <a:gd name="T60" fmla="*/ 10 w 213"/>
                  <a:gd name="T61" fmla="*/ 9 h 332"/>
                  <a:gd name="T62" fmla="*/ 6 w 213"/>
                  <a:gd name="T63" fmla="*/ 8 h 332"/>
                  <a:gd name="T64" fmla="*/ 2 w 213"/>
                  <a:gd name="T65" fmla="*/ 7 h 332"/>
                  <a:gd name="T66" fmla="*/ 0 w 213"/>
                  <a:gd name="T67" fmla="*/ 6 h 332"/>
                  <a:gd name="T68" fmla="*/ 0 w 213"/>
                  <a:gd name="T69" fmla="*/ 5 h 332"/>
                  <a:gd name="T70" fmla="*/ 14 w 213"/>
                  <a:gd name="T71" fmla="*/ 4 h 332"/>
                  <a:gd name="T72" fmla="*/ 36 w 213"/>
                  <a:gd name="T73" fmla="*/ 2 h 332"/>
                  <a:gd name="T74" fmla="*/ 86 w 213"/>
                  <a:gd name="T75" fmla="*/ 1 h 332"/>
                  <a:gd name="T76" fmla="*/ 105 w 213"/>
                  <a:gd name="T77" fmla="*/ 1 h 332"/>
                  <a:gd name="T78" fmla="*/ 150 w 213"/>
                  <a:gd name="T79" fmla="*/ 1 h 332"/>
                  <a:gd name="T80" fmla="*/ 168 w 213"/>
                  <a:gd name="T81" fmla="*/ 1 h 332"/>
                  <a:gd name="T82" fmla="*/ 174 w 213"/>
                  <a:gd name="T83" fmla="*/ 2 h 33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3" h="332">
                    <a:moveTo>
                      <a:pt x="174" y="26"/>
                    </a:moveTo>
                    <a:lnTo>
                      <a:pt x="177" y="0"/>
                    </a:lnTo>
                    <a:lnTo>
                      <a:pt x="172" y="9"/>
                    </a:lnTo>
                    <a:lnTo>
                      <a:pt x="160" y="20"/>
                    </a:lnTo>
                    <a:lnTo>
                      <a:pt x="153" y="29"/>
                    </a:lnTo>
                    <a:lnTo>
                      <a:pt x="150" y="38"/>
                    </a:lnTo>
                    <a:lnTo>
                      <a:pt x="144" y="47"/>
                    </a:lnTo>
                    <a:lnTo>
                      <a:pt x="142" y="63"/>
                    </a:lnTo>
                    <a:lnTo>
                      <a:pt x="137" y="83"/>
                    </a:lnTo>
                    <a:lnTo>
                      <a:pt x="136" y="99"/>
                    </a:lnTo>
                    <a:lnTo>
                      <a:pt x="132" y="122"/>
                    </a:lnTo>
                    <a:lnTo>
                      <a:pt x="129" y="131"/>
                    </a:lnTo>
                    <a:lnTo>
                      <a:pt x="129" y="143"/>
                    </a:lnTo>
                    <a:lnTo>
                      <a:pt x="126" y="165"/>
                    </a:lnTo>
                    <a:lnTo>
                      <a:pt x="126" y="183"/>
                    </a:lnTo>
                    <a:lnTo>
                      <a:pt x="124" y="191"/>
                    </a:lnTo>
                    <a:lnTo>
                      <a:pt x="120" y="200"/>
                    </a:lnTo>
                    <a:lnTo>
                      <a:pt x="120" y="209"/>
                    </a:lnTo>
                    <a:lnTo>
                      <a:pt x="117" y="216"/>
                    </a:lnTo>
                    <a:lnTo>
                      <a:pt x="114" y="227"/>
                    </a:lnTo>
                    <a:lnTo>
                      <a:pt x="112" y="246"/>
                    </a:lnTo>
                    <a:lnTo>
                      <a:pt x="112" y="263"/>
                    </a:lnTo>
                    <a:lnTo>
                      <a:pt x="120" y="267"/>
                    </a:lnTo>
                    <a:lnTo>
                      <a:pt x="129" y="263"/>
                    </a:lnTo>
                    <a:lnTo>
                      <a:pt x="142" y="263"/>
                    </a:lnTo>
                    <a:lnTo>
                      <a:pt x="160" y="263"/>
                    </a:lnTo>
                    <a:lnTo>
                      <a:pt x="177" y="263"/>
                    </a:lnTo>
                    <a:lnTo>
                      <a:pt x="196" y="263"/>
                    </a:lnTo>
                    <a:lnTo>
                      <a:pt x="205" y="270"/>
                    </a:lnTo>
                    <a:lnTo>
                      <a:pt x="212" y="281"/>
                    </a:lnTo>
                    <a:lnTo>
                      <a:pt x="213" y="293"/>
                    </a:lnTo>
                    <a:lnTo>
                      <a:pt x="213" y="302"/>
                    </a:lnTo>
                    <a:lnTo>
                      <a:pt x="212" y="309"/>
                    </a:lnTo>
                    <a:lnTo>
                      <a:pt x="205" y="318"/>
                    </a:lnTo>
                    <a:lnTo>
                      <a:pt x="198" y="327"/>
                    </a:lnTo>
                    <a:lnTo>
                      <a:pt x="174" y="332"/>
                    </a:lnTo>
                    <a:lnTo>
                      <a:pt x="150" y="332"/>
                    </a:lnTo>
                    <a:lnTo>
                      <a:pt x="120" y="332"/>
                    </a:lnTo>
                    <a:lnTo>
                      <a:pt x="84" y="332"/>
                    </a:lnTo>
                    <a:lnTo>
                      <a:pt x="72" y="332"/>
                    </a:lnTo>
                    <a:lnTo>
                      <a:pt x="62" y="332"/>
                    </a:lnTo>
                    <a:lnTo>
                      <a:pt x="53" y="332"/>
                    </a:lnTo>
                    <a:lnTo>
                      <a:pt x="44" y="330"/>
                    </a:lnTo>
                    <a:lnTo>
                      <a:pt x="36" y="330"/>
                    </a:lnTo>
                    <a:lnTo>
                      <a:pt x="36" y="318"/>
                    </a:lnTo>
                    <a:lnTo>
                      <a:pt x="32" y="309"/>
                    </a:lnTo>
                    <a:lnTo>
                      <a:pt x="32" y="302"/>
                    </a:lnTo>
                    <a:lnTo>
                      <a:pt x="32" y="290"/>
                    </a:lnTo>
                    <a:lnTo>
                      <a:pt x="32" y="281"/>
                    </a:lnTo>
                    <a:lnTo>
                      <a:pt x="32" y="272"/>
                    </a:lnTo>
                    <a:lnTo>
                      <a:pt x="32" y="260"/>
                    </a:lnTo>
                    <a:lnTo>
                      <a:pt x="32" y="251"/>
                    </a:lnTo>
                    <a:lnTo>
                      <a:pt x="32" y="243"/>
                    </a:lnTo>
                    <a:lnTo>
                      <a:pt x="30" y="231"/>
                    </a:lnTo>
                    <a:lnTo>
                      <a:pt x="30" y="222"/>
                    </a:lnTo>
                    <a:lnTo>
                      <a:pt x="25" y="215"/>
                    </a:lnTo>
                    <a:lnTo>
                      <a:pt x="24" y="198"/>
                    </a:lnTo>
                    <a:lnTo>
                      <a:pt x="21" y="188"/>
                    </a:lnTo>
                    <a:lnTo>
                      <a:pt x="17" y="179"/>
                    </a:lnTo>
                    <a:lnTo>
                      <a:pt x="14" y="159"/>
                    </a:lnTo>
                    <a:lnTo>
                      <a:pt x="10" y="147"/>
                    </a:lnTo>
                    <a:lnTo>
                      <a:pt x="10" y="140"/>
                    </a:lnTo>
                    <a:lnTo>
                      <a:pt x="8" y="131"/>
                    </a:lnTo>
                    <a:lnTo>
                      <a:pt x="6" y="122"/>
                    </a:lnTo>
                    <a:lnTo>
                      <a:pt x="2" y="113"/>
                    </a:lnTo>
                    <a:lnTo>
                      <a:pt x="2" y="105"/>
                    </a:lnTo>
                    <a:lnTo>
                      <a:pt x="0" y="96"/>
                    </a:lnTo>
                    <a:lnTo>
                      <a:pt x="0" y="87"/>
                    </a:lnTo>
                    <a:lnTo>
                      <a:pt x="0" y="78"/>
                    </a:lnTo>
                    <a:lnTo>
                      <a:pt x="0" y="71"/>
                    </a:lnTo>
                    <a:lnTo>
                      <a:pt x="2" y="62"/>
                    </a:lnTo>
                    <a:lnTo>
                      <a:pt x="14" y="50"/>
                    </a:lnTo>
                    <a:lnTo>
                      <a:pt x="24" y="41"/>
                    </a:lnTo>
                    <a:lnTo>
                      <a:pt x="36" y="29"/>
                    </a:lnTo>
                    <a:lnTo>
                      <a:pt x="62" y="20"/>
                    </a:lnTo>
                    <a:lnTo>
                      <a:pt x="86" y="14"/>
                    </a:lnTo>
                    <a:lnTo>
                      <a:pt x="96" y="12"/>
                    </a:lnTo>
                    <a:lnTo>
                      <a:pt x="105" y="9"/>
                    </a:lnTo>
                    <a:lnTo>
                      <a:pt x="126" y="9"/>
                    </a:lnTo>
                    <a:lnTo>
                      <a:pt x="150" y="6"/>
                    </a:lnTo>
                    <a:lnTo>
                      <a:pt x="160" y="3"/>
                    </a:lnTo>
                    <a:lnTo>
                      <a:pt x="168" y="6"/>
                    </a:lnTo>
                    <a:lnTo>
                      <a:pt x="177" y="6"/>
                    </a:lnTo>
                    <a:lnTo>
                      <a:pt x="174" y="26"/>
                    </a:lnTo>
                  </a:path>
                </a:pathLst>
              </a:custGeom>
              <a:solidFill>
                <a:srgbClr val="F7B50C"/>
              </a:solidFill>
              <a:ln w="17463">
                <a:solidFill>
                  <a:schemeClr val="tx1"/>
                </a:solidFill>
                <a:prstDash val="solid"/>
                <a:round/>
                <a:headEnd/>
                <a:tailEnd/>
              </a:ln>
            </p:spPr>
            <p:txBody>
              <a:bodyPr/>
              <a:lstStyle/>
              <a:p>
                <a:endParaRPr lang="en-US"/>
              </a:p>
            </p:txBody>
          </p:sp>
        </p:grpSp>
        <p:sp>
          <p:nvSpPr>
            <p:cNvPr id="75871" name="Oval 95"/>
            <p:cNvSpPr>
              <a:spLocks noChangeArrowheads="1"/>
            </p:cNvSpPr>
            <p:nvPr/>
          </p:nvSpPr>
          <p:spPr bwMode="auto">
            <a:xfrm rot="708212">
              <a:off x="609" y="2494"/>
              <a:ext cx="46" cy="48"/>
            </a:xfrm>
            <a:prstGeom prst="ellipse">
              <a:avLst/>
            </a:prstGeom>
            <a:solidFill>
              <a:srgbClr val="F7B50C"/>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872" name="AutoShape 96"/>
            <p:cNvSpPr>
              <a:spLocks noChangeArrowheads="1"/>
            </p:cNvSpPr>
            <p:nvPr/>
          </p:nvSpPr>
          <p:spPr bwMode="auto">
            <a:xfrm rot="6664095">
              <a:off x="578" y="2497"/>
              <a:ext cx="96" cy="93"/>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199" y="7817"/>
                    <a:pt x="16199" y="10799"/>
                  </a:cubicBezTo>
                  <a:lnTo>
                    <a:pt x="21600" y="10800"/>
                  </a:lnTo>
                  <a:cubicBezTo>
                    <a:pt x="21600" y="4835"/>
                    <a:pt x="16764" y="0"/>
                    <a:pt x="10800" y="0"/>
                  </a:cubicBezTo>
                  <a:cubicBezTo>
                    <a:pt x="4835" y="0"/>
                    <a:pt x="0" y="4835"/>
                    <a:pt x="0" y="10800"/>
                  </a:cubicBezTo>
                  <a:close/>
                </a:path>
              </a:pathLst>
            </a:custGeom>
            <a:solidFill>
              <a:srgbClr val="F7B50C"/>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grpSp>
          <p:nvGrpSpPr>
            <p:cNvPr id="30747" name="Group 97"/>
            <p:cNvGrpSpPr>
              <a:grpSpLocks/>
            </p:cNvGrpSpPr>
            <p:nvPr/>
          </p:nvGrpSpPr>
          <p:grpSpPr bwMode="auto">
            <a:xfrm>
              <a:off x="336" y="2400"/>
              <a:ext cx="316" cy="96"/>
              <a:chOff x="1248" y="2784"/>
              <a:chExt cx="316" cy="96"/>
            </a:xfrm>
          </p:grpSpPr>
          <p:sp>
            <p:nvSpPr>
              <p:cNvPr id="75874" name="Oval 98"/>
              <p:cNvSpPr>
                <a:spLocks noChangeArrowheads="1"/>
              </p:cNvSpPr>
              <p:nvPr/>
            </p:nvSpPr>
            <p:spPr bwMode="auto">
              <a:xfrm>
                <a:off x="1248" y="2784"/>
                <a:ext cx="316" cy="96"/>
              </a:xfrm>
              <a:prstGeom prst="ellipse">
                <a:avLst/>
              </a:prstGeom>
              <a:solidFill>
                <a:srgbClr val="F7B50C"/>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875" name="Line 99"/>
              <p:cNvSpPr>
                <a:spLocks noChangeShapeType="1"/>
              </p:cNvSpPr>
              <p:nvPr/>
            </p:nvSpPr>
            <p:spPr bwMode="auto">
              <a:xfrm rot="-2758831" flipH="1" flipV="1">
                <a:off x="1368" y="2808"/>
                <a:ext cx="0" cy="47"/>
              </a:xfrm>
              <a:prstGeom prst="line">
                <a:avLst/>
              </a:prstGeom>
              <a:noFill/>
              <a:ln w="25400">
                <a:solidFill>
                  <a:schemeClr val="bg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75876" name="Line 100"/>
              <p:cNvSpPr>
                <a:spLocks noChangeShapeType="1"/>
              </p:cNvSpPr>
              <p:nvPr/>
            </p:nvSpPr>
            <p:spPr bwMode="auto">
              <a:xfrm rot="2758831" flipV="1">
                <a:off x="1464" y="2808"/>
                <a:ext cx="0" cy="47"/>
              </a:xfrm>
              <a:prstGeom prst="line">
                <a:avLst/>
              </a:prstGeom>
              <a:noFill/>
              <a:ln w="25400">
                <a:solidFill>
                  <a:schemeClr val="bg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grpSp>
        <p:sp>
          <p:nvSpPr>
            <p:cNvPr id="75877" name="Freeform 101"/>
            <p:cNvSpPr>
              <a:spLocks/>
            </p:cNvSpPr>
            <p:nvPr/>
          </p:nvSpPr>
          <p:spPr bwMode="auto">
            <a:xfrm>
              <a:off x="480" y="2544"/>
              <a:ext cx="60" cy="16"/>
            </a:xfrm>
            <a:custGeom>
              <a:avLst/>
              <a:gdLst>
                <a:gd name="T0" fmla="*/ 0 w 60"/>
                <a:gd name="T1" fmla="*/ 16 h 16"/>
                <a:gd name="T2" fmla="*/ 20 w 60"/>
                <a:gd name="T3" fmla="*/ 0 h 16"/>
                <a:gd name="T4" fmla="*/ 34 w 60"/>
                <a:gd name="T5" fmla="*/ 14 h 16"/>
                <a:gd name="T6" fmla="*/ 50 w 60"/>
                <a:gd name="T7" fmla="*/ 12 h 16"/>
                <a:gd name="T8" fmla="*/ 60 w 60"/>
                <a:gd name="T9" fmla="*/ 0 h 16"/>
              </a:gdLst>
              <a:ahLst/>
              <a:cxnLst>
                <a:cxn ang="0">
                  <a:pos x="T0" y="T1"/>
                </a:cxn>
                <a:cxn ang="0">
                  <a:pos x="T2" y="T3"/>
                </a:cxn>
                <a:cxn ang="0">
                  <a:pos x="T4" y="T5"/>
                </a:cxn>
                <a:cxn ang="0">
                  <a:pos x="T6" y="T7"/>
                </a:cxn>
                <a:cxn ang="0">
                  <a:pos x="T8" y="T9"/>
                </a:cxn>
              </a:cxnLst>
              <a:rect l="0" t="0" r="r" b="b"/>
              <a:pathLst>
                <a:path w="60" h="16">
                  <a:moveTo>
                    <a:pt x="0" y="16"/>
                  </a:moveTo>
                  <a:cubicBezTo>
                    <a:pt x="3" y="6"/>
                    <a:pt x="11" y="3"/>
                    <a:pt x="20" y="0"/>
                  </a:cubicBezTo>
                  <a:cubicBezTo>
                    <a:pt x="29" y="3"/>
                    <a:pt x="26" y="9"/>
                    <a:pt x="34" y="14"/>
                  </a:cubicBezTo>
                  <a:cubicBezTo>
                    <a:pt x="39" y="13"/>
                    <a:pt x="45" y="14"/>
                    <a:pt x="50" y="12"/>
                  </a:cubicBezTo>
                  <a:cubicBezTo>
                    <a:pt x="55" y="10"/>
                    <a:pt x="60" y="0"/>
                    <a:pt x="60" y="0"/>
                  </a:cubicBezTo>
                </a:path>
              </a:pathLst>
            </a:custGeom>
            <a:solidFill>
              <a:srgbClr val="F7B50C"/>
            </a:solidFill>
            <a:ln w="1587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grpSp>
      <p:sp>
        <p:nvSpPr>
          <p:cNvPr id="75880" name="Text Box 104"/>
          <p:cNvSpPr txBox="1">
            <a:spLocks noChangeArrowheads="1"/>
          </p:cNvSpPr>
          <p:nvPr/>
        </p:nvSpPr>
        <p:spPr bwMode="auto">
          <a:xfrm>
            <a:off x="5029200" y="6172200"/>
            <a:ext cx="39624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spAutoFit/>
          </a:bodyPr>
          <a:lstStyle/>
          <a:p>
            <a:pPr algn="r">
              <a:spcBef>
                <a:spcPct val="50000"/>
              </a:spcBef>
              <a:defRPr/>
            </a:pPr>
            <a:r>
              <a:rPr lang="en-US" sz="900" i="1" dirty="0"/>
              <a:t>Adapted from CSTEP curriculum: Project Inform and A&amp;PIWC</a:t>
            </a:r>
            <a:endParaRPr lang="en-US" sz="2000" i="1" dirty="0"/>
          </a:p>
        </p:txBody>
      </p:sp>
      <p:sp>
        <p:nvSpPr>
          <p:cNvPr id="98" name="TextBox 97"/>
          <p:cNvSpPr txBox="1"/>
          <p:nvPr/>
        </p:nvSpPr>
        <p:spPr>
          <a:xfrm>
            <a:off x="6400800" y="6400800"/>
            <a:ext cx="2590800" cy="323165"/>
          </a:xfrm>
          <a:prstGeom prst="rect">
            <a:avLst/>
          </a:prstGeom>
          <a:noFill/>
        </p:spPr>
        <p:txBody>
          <a:bodyPr wrap="square" rtlCol="0">
            <a:spAutoFit/>
          </a:bodyPr>
          <a:lstStyle/>
          <a:p>
            <a:r>
              <a:rPr lang="en-US" sz="1500" b="1" dirty="0" smtClean="0">
                <a:solidFill>
                  <a:schemeClr val="tx2"/>
                </a:solidFill>
                <a:latin typeface="Arial Black"/>
                <a:cs typeface="Arial Black"/>
              </a:rPr>
              <a:t>THE IMMUNE SYSTEM</a:t>
            </a:r>
            <a:endParaRPr lang="en-US" sz="1500" b="1" dirty="0">
              <a:solidFill>
                <a:schemeClr val="tx2"/>
              </a:solidFill>
              <a:latin typeface="Arial Black"/>
              <a:cs typeface="Arial Bla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8600" y="76200"/>
            <a:ext cx="8229600" cy="1143000"/>
          </a:xfrm>
        </p:spPr>
        <p:txBody>
          <a:bodyPr>
            <a:normAutofit/>
          </a:bodyPr>
          <a:lstStyle/>
          <a:p>
            <a:pPr fontAlgn="auto">
              <a:spcAft>
                <a:spcPts val="0"/>
              </a:spcAft>
              <a:defRPr/>
            </a:pPr>
            <a:r>
              <a:rPr lang="ru-RU" dirty="0" smtClean="0"/>
              <a:t>ИММУННЫЙ ОТВЕТ НА</a:t>
            </a:r>
            <a:r>
              <a:rPr lang="en-US" dirty="0" smtClean="0"/>
              <a:t> </a:t>
            </a:r>
            <a:r>
              <a:rPr lang="ru-RU" dirty="0" smtClean="0"/>
              <a:t>ТБ</a:t>
            </a:r>
            <a:endParaRPr lang="en-US" dirty="0">
              <a:latin typeface="Century Gothic" charset="0"/>
              <a:ea typeface="+mj-ea"/>
              <a:cs typeface="+mj-cs"/>
            </a:endParaRPr>
          </a:p>
        </p:txBody>
      </p:sp>
      <p:sp>
        <p:nvSpPr>
          <p:cNvPr id="34818" name="Rectangle 3"/>
          <p:cNvSpPr>
            <a:spLocks noGrp="1" noChangeArrowheads="1"/>
          </p:cNvSpPr>
          <p:nvPr>
            <p:ph type="body" sz="half" idx="1"/>
          </p:nvPr>
        </p:nvSpPr>
        <p:spPr>
          <a:xfrm>
            <a:off x="4343400" y="1417637"/>
            <a:ext cx="4343400" cy="4602163"/>
          </a:xfrm>
        </p:spPr>
        <p:txBody>
          <a:bodyPr/>
          <a:lstStyle/>
          <a:p>
            <a:pPr marL="457200" indent="-457200">
              <a:lnSpc>
                <a:spcPct val="110000"/>
              </a:lnSpc>
              <a:buClr>
                <a:schemeClr val="tx1"/>
              </a:buClr>
              <a:buFont typeface="Wingdings" charset="2"/>
              <a:buAutoNum type="arabicPlain"/>
            </a:pPr>
            <a:r>
              <a:rPr lang="ru-RU" sz="1600" dirty="0" err="1" smtClean="0">
                <a:solidFill>
                  <a:srgbClr val="000000"/>
                </a:solidFill>
                <a:latin typeface="Arial"/>
                <a:cs typeface="Arial"/>
              </a:rPr>
              <a:t>Антигенпредставляющие</a:t>
            </a:r>
            <a:r>
              <a:rPr lang="ru-RU" sz="1600" b="0" dirty="0" smtClean="0">
                <a:solidFill>
                  <a:srgbClr val="000000"/>
                </a:solidFill>
                <a:latin typeface="Arial"/>
                <a:cs typeface="Arial"/>
              </a:rPr>
              <a:t> клетки</a:t>
            </a:r>
            <a:r>
              <a:rPr lang="en-US" sz="1600" b="0" dirty="0" smtClean="0">
                <a:solidFill>
                  <a:srgbClr val="000000"/>
                </a:solidFill>
                <a:latin typeface="Arial"/>
                <a:cs typeface="Arial"/>
              </a:rPr>
              <a:t> (</a:t>
            </a:r>
            <a:r>
              <a:rPr lang="ru-RU" sz="1600" dirty="0" smtClean="0">
                <a:solidFill>
                  <a:srgbClr val="000000"/>
                </a:solidFill>
                <a:latin typeface="Arial"/>
                <a:cs typeface="Arial"/>
              </a:rPr>
              <a:t>дендритные клетки </a:t>
            </a:r>
            <a:r>
              <a:rPr lang="en-US" sz="1600" dirty="0" smtClean="0">
                <a:solidFill>
                  <a:srgbClr val="000000"/>
                </a:solidFill>
                <a:latin typeface="Arial"/>
                <a:cs typeface="Arial"/>
              </a:rPr>
              <a:t> </a:t>
            </a:r>
            <a:r>
              <a:rPr lang="ru-RU" sz="1600" b="0" dirty="0" smtClean="0">
                <a:solidFill>
                  <a:srgbClr val="000000"/>
                </a:solidFill>
                <a:latin typeface="Arial"/>
                <a:cs typeface="Arial"/>
              </a:rPr>
              <a:t>и </a:t>
            </a:r>
            <a:r>
              <a:rPr lang="ru-RU" sz="1600" dirty="0" smtClean="0">
                <a:solidFill>
                  <a:srgbClr val="000000"/>
                </a:solidFill>
                <a:latin typeface="Arial"/>
                <a:cs typeface="Arial"/>
              </a:rPr>
              <a:t>макрофаги</a:t>
            </a:r>
            <a:r>
              <a:rPr lang="en-US" sz="1600" b="0" dirty="0" smtClean="0">
                <a:solidFill>
                  <a:srgbClr val="000000"/>
                </a:solidFill>
                <a:latin typeface="Arial"/>
                <a:cs typeface="Arial"/>
              </a:rPr>
              <a:t>) </a:t>
            </a:r>
            <a:r>
              <a:rPr lang="ru-RU" sz="1600" b="0" dirty="0" smtClean="0">
                <a:solidFill>
                  <a:srgbClr val="000000"/>
                </a:solidFill>
                <a:latin typeface="Arial"/>
                <a:cs typeface="Arial"/>
              </a:rPr>
              <a:t>переносят</a:t>
            </a:r>
            <a:r>
              <a:rPr lang="en-US" sz="1600" b="0" dirty="0" smtClean="0">
                <a:solidFill>
                  <a:srgbClr val="000000"/>
                </a:solidFill>
                <a:latin typeface="Arial"/>
                <a:cs typeface="Arial"/>
              </a:rPr>
              <a:t> </a:t>
            </a:r>
            <a:r>
              <a:rPr lang="ru-RU" sz="1600" b="0" dirty="0" smtClean="0">
                <a:solidFill>
                  <a:srgbClr val="000000"/>
                </a:solidFill>
                <a:latin typeface="Arial"/>
                <a:cs typeface="Arial"/>
              </a:rPr>
              <a:t>бактерии ТБ</a:t>
            </a:r>
            <a:r>
              <a:rPr lang="en-US" sz="1600" b="0" dirty="0" smtClean="0">
                <a:solidFill>
                  <a:srgbClr val="000000"/>
                </a:solidFill>
                <a:latin typeface="Arial"/>
                <a:cs typeface="Arial"/>
              </a:rPr>
              <a:t> </a:t>
            </a:r>
            <a:r>
              <a:rPr lang="ru-RU" sz="1600" b="0" dirty="0" smtClean="0">
                <a:solidFill>
                  <a:srgbClr val="000000"/>
                </a:solidFill>
                <a:latin typeface="Arial"/>
                <a:cs typeface="Arial"/>
              </a:rPr>
              <a:t>к </a:t>
            </a:r>
            <a:r>
              <a:rPr lang="ru-RU" sz="1600" dirty="0" smtClean="0">
                <a:solidFill>
                  <a:srgbClr val="000000"/>
                </a:solidFill>
                <a:latin typeface="Arial"/>
                <a:cs typeface="Arial"/>
              </a:rPr>
              <a:t>лимфатическим узлам</a:t>
            </a:r>
            <a:r>
              <a:rPr lang="en-US" sz="1600" b="0" dirty="0" smtClean="0">
                <a:solidFill>
                  <a:srgbClr val="000000"/>
                </a:solidFill>
                <a:latin typeface="Arial"/>
                <a:cs typeface="Arial"/>
              </a:rPr>
              <a:t>, </a:t>
            </a:r>
            <a:r>
              <a:rPr lang="ru-RU" sz="1600" b="0" dirty="0" smtClean="0">
                <a:solidFill>
                  <a:srgbClr val="000000"/>
                </a:solidFill>
                <a:latin typeface="Arial"/>
                <a:cs typeface="Arial"/>
              </a:rPr>
              <a:t>которые выступают в роли коммуникационных центров иммунной системы </a:t>
            </a:r>
          </a:p>
          <a:p>
            <a:pPr marL="457200" indent="-457200">
              <a:lnSpc>
                <a:spcPct val="110000"/>
              </a:lnSpc>
              <a:buClr>
                <a:schemeClr val="tx1"/>
              </a:buClr>
              <a:buFont typeface="Wingdings" charset="2"/>
              <a:buAutoNum type="arabicPlain"/>
            </a:pPr>
            <a:r>
              <a:rPr lang="ru-RU" sz="1600" b="0" dirty="0" smtClean="0">
                <a:solidFill>
                  <a:srgbClr val="000000"/>
                </a:solidFill>
                <a:latin typeface="Arial"/>
                <a:cs typeface="Arial"/>
              </a:rPr>
              <a:t>В лимфатических узлах</a:t>
            </a:r>
            <a:r>
              <a:rPr lang="ru-RU" sz="1600" b="0" dirty="0">
                <a:solidFill>
                  <a:srgbClr val="000000"/>
                </a:solidFill>
                <a:latin typeface="Arial"/>
                <a:cs typeface="Arial"/>
              </a:rPr>
              <a:t> </a:t>
            </a:r>
            <a:r>
              <a:rPr lang="ru-RU" sz="1600" b="0" dirty="0" smtClean="0">
                <a:solidFill>
                  <a:srgbClr val="000000"/>
                </a:solidFill>
                <a:latin typeface="Arial"/>
                <a:cs typeface="Arial"/>
              </a:rPr>
              <a:t>клетки разрушают бактерии ТБ и представляют их</a:t>
            </a:r>
            <a:r>
              <a:rPr lang="en-US" sz="1600" b="0" dirty="0" smtClean="0">
                <a:solidFill>
                  <a:srgbClr val="000000"/>
                </a:solidFill>
                <a:latin typeface="Arial"/>
                <a:cs typeface="Arial"/>
              </a:rPr>
              <a:t> </a:t>
            </a:r>
            <a:r>
              <a:rPr lang="en-US" sz="1600" dirty="0" smtClean="0">
                <a:solidFill>
                  <a:srgbClr val="000000"/>
                </a:solidFill>
                <a:latin typeface="Arial"/>
                <a:cs typeface="Arial"/>
              </a:rPr>
              <a:t>CD4 </a:t>
            </a:r>
            <a:r>
              <a:rPr lang="en-US" sz="1600" dirty="0">
                <a:solidFill>
                  <a:srgbClr val="000000"/>
                </a:solidFill>
                <a:latin typeface="Arial"/>
                <a:cs typeface="Arial"/>
              </a:rPr>
              <a:t>T</a:t>
            </a:r>
            <a:r>
              <a:rPr lang="en-US" sz="1600" dirty="0" smtClean="0">
                <a:solidFill>
                  <a:srgbClr val="000000"/>
                </a:solidFill>
                <a:latin typeface="Arial"/>
                <a:cs typeface="Arial"/>
              </a:rPr>
              <a:t>-</a:t>
            </a:r>
            <a:r>
              <a:rPr lang="ru-RU" sz="1600" dirty="0" smtClean="0">
                <a:solidFill>
                  <a:srgbClr val="000000"/>
                </a:solidFill>
                <a:latin typeface="Arial"/>
                <a:cs typeface="Arial"/>
              </a:rPr>
              <a:t>клеткам</a:t>
            </a:r>
            <a:r>
              <a:rPr lang="en-US" sz="1600" b="0" dirty="0" smtClean="0">
                <a:solidFill>
                  <a:srgbClr val="000000"/>
                </a:solidFill>
                <a:latin typeface="Arial"/>
                <a:cs typeface="Arial"/>
              </a:rPr>
              <a:t> </a:t>
            </a:r>
            <a:r>
              <a:rPr lang="ru-RU" sz="1600" b="0" dirty="0" smtClean="0">
                <a:solidFill>
                  <a:srgbClr val="000000"/>
                </a:solidFill>
                <a:latin typeface="Arial"/>
                <a:cs typeface="Arial"/>
              </a:rPr>
              <a:t>для координации иммунного ответа </a:t>
            </a:r>
            <a:endParaRPr lang="en-US" sz="1600" b="0" dirty="0" smtClean="0">
              <a:solidFill>
                <a:srgbClr val="000000"/>
              </a:solidFill>
              <a:latin typeface="Arial"/>
              <a:cs typeface="Arial"/>
            </a:endParaRPr>
          </a:p>
          <a:p>
            <a:pPr marL="457200" indent="-457200">
              <a:lnSpc>
                <a:spcPct val="110000"/>
              </a:lnSpc>
              <a:buClr>
                <a:schemeClr val="tx1"/>
              </a:buClr>
              <a:buFont typeface="Wingdings" charset="2"/>
              <a:buAutoNum type="arabicPlain"/>
            </a:pPr>
            <a:r>
              <a:rPr lang="ru-RU" sz="1600" dirty="0" smtClean="0">
                <a:solidFill>
                  <a:srgbClr val="000000"/>
                </a:solidFill>
                <a:latin typeface="Arial"/>
                <a:cs typeface="Arial"/>
              </a:rPr>
              <a:t>Цитотоксические</a:t>
            </a:r>
            <a:r>
              <a:rPr lang="en-US" sz="1600" dirty="0" smtClean="0">
                <a:solidFill>
                  <a:srgbClr val="000000"/>
                </a:solidFill>
                <a:latin typeface="Arial"/>
                <a:cs typeface="Arial"/>
              </a:rPr>
              <a:t> T-</a:t>
            </a:r>
            <a:r>
              <a:rPr lang="ru-RU" sz="1600" dirty="0" smtClean="0">
                <a:solidFill>
                  <a:srgbClr val="000000"/>
                </a:solidFill>
                <a:latin typeface="Arial"/>
                <a:cs typeface="Arial"/>
              </a:rPr>
              <a:t>лимфоциты</a:t>
            </a:r>
            <a:r>
              <a:rPr lang="en-US" sz="1600" dirty="0" smtClean="0">
                <a:solidFill>
                  <a:srgbClr val="000000"/>
                </a:solidFill>
                <a:latin typeface="Arial"/>
                <a:cs typeface="Arial"/>
              </a:rPr>
              <a:t> </a:t>
            </a:r>
            <a:r>
              <a:rPr lang="ru-RU" sz="1600" b="0" dirty="0" smtClean="0">
                <a:solidFill>
                  <a:srgbClr val="000000"/>
                </a:solidFill>
                <a:latin typeface="Arial"/>
                <a:cs typeface="Arial"/>
              </a:rPr>
              <a:t>активируются для уничтожения клеток, зараженных бактериями ТБ и </a:t>
            </a:r>
            <a:r>
              <a:rPr lang="ru-RU" sz="1600" dirty="0" smtClean="0">
                <a:solidFill>
                  <a:srgbClr val="000000"/>
                </a:solidFill>
                <a:latin typeface="Arial"/>
                <a:cs typeface="Arial"/>
              </a:rPr>
              <a:t>В-клетки </a:t>
            </a:r>
            <a:r>
              <a:rPr lang="ru-RU" sz="1600" b="0" dirty="0" smtClean="0">
                <a:solidFill>
                  <a:srgbClr val="000000"/>
                </a:solidFill>
                <a:latin typeface="Arial"/>
                <a:cs typeface="Arial"/>
              </a:rPr>
              <a:t>высвобождают</a:t>
            </a:r>
            <a:r>
              <a:rPr lang="ru-RU" sz="1600" dirty="0" smtClean="0">
                <a:solidFill>
                  <a:srgbClr val="000000"/>
                </a:solidFill>
                <a:latin typeface="Arial"/>
                <a:cs typeface="Arial"/>
              </a:rPr>
              <a:t> антитела</a:t>
            </a:r>
            <a:r>
              <a:rPr lang="en-US" sz="1600" b="0" dirty="0" smtClean="0">
                <a:solidFill>
                  <a:srgbClr val="000000"/>
                </a:solidFill>
                <a:latin typeface="Arial"/>
                <a:cs typeface="Arial"/>
              </a:rPr>
              <a:t>, </a:t>
            </a:r>
            <a:r>
              <a:rPr lang="ru-RU" sz="1600" b="0" dirty="0" smtClean="0">
                <a:solidFill>
                  <a:srgbClr val="000000"/>
                </a:solidFill>
                <a:latin typeface="Arial"/>
                <a:cs typeface="Arial"/>
              </a:rPr>
              <a:t>которые также атакуют зараженные клетки с целью их уничтожения</a:t>
            </a:r>
            <a:endParaRPr lang="en-US" sz="1800" b="0" dirty="0">
              <a:solidFill>
                <a:srgbClr val="000000"/>
              </a:solidFill>
              <a:latin typeface="Arial"/>
              <a:cs typeface="Arial"/>
            </a:endParaRPr>
          </a:p>
        </p:txBody>
      </p:sp>
      <p:sp>
        <p:nvSpPr>
          <p:cNvPr id="34820" name="Rectangle 6"/>
          <p:cNvSpPr>
            <a:spLocks noGrp="1" noChangeArrowheads="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F0334485-6D96-2B46-8280-F7EF56A99CF5}" type="slidenum">
              <a:rPr lang="en-US" sz="1400">
                <a:solidFill>
                  <a:schemeClr val="bg1"/>
                </a:solidFill>
                <a:latin typeface="American Typewriter" charset="0"/>
              </a:rPr>
              <a:pPr eaLnBrk="1" hangingPunct="1"/>
              <a:t>12</a:t>
            </a:fld>
            <a:endParaRPr lang="en-US" sz="1400"/>
          </a:p>
        </p:txBody>
      </p:sp>
      <p:sp>
        <p:nvSpPr>
          <p:cNvPr id="7" name="TextBox 6"/>
          <p:cNvSpPr txBox="1"/>
          <p:nvPr/>
        </p:nvSpPr>
        <p:spPr>
          <a:xfrm>
            <a:off x="6400800" y="6400800"/>
            <a:ext cx="2590800" cy="323165"/>
          </a:xfrm>
          <a:prstGeom prst="rect">
            <a:avLst/>
          </a:prstGeom>
          <a:noFill/>
        </p:spPr>
        <p:txBody>
          <a:bodyPr wrap="square" rtlCol="0">
            <a:spAutoFit/>
          </a:bodyPr>
          <a:lstStyle/>
          <a:p>
            <a:r>
              <a:rPr lang="en-US" sz="1500" b="1" dirty="0" smtClean="0">
                <a:solidFill>
                  <a:schemeClr val="tx2"/>
                </a:solidFill>
                <a:latin typeface="Arial Black"/>
                <a:cs typeface="Arial Black"/>
              </a:rPr>
              <a:t>THE IMMUNE SYSTEM</a:t>
            </a:r>
            <a:endParaRPr lang="en-US" sz="1500" b="1" dirty="0">
              <a:solidFill>
                <a:schemeClr val="tx2"/>
              </a:solidFill>
              <a:latin typeface="Arial Black"/>
              <a:cs typeface="Arial Black"/>
            </a:endParaRPr>
          </a:p>
        </p:txBody>
      </p:sp>
      <p:pic>
        <p:nvPicPr>
          <p:cNvPr id="3" name="Picture 2" descr="b53b3e824102e4309671a4b33cc3163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1" y="1556023"/>
            <a:ext cx="3962400" cy="4082777"/>
          </a:xfrm>
          <a:prstGeom prst="rect">
            <a:avLst/>
          </a:prstGeom>
        </p:spPr>
      </p:pic>
      <p:sp>
        <p:nvSpPr>
          <p:cNvPr id="4" name="TextBox 3"/>
          <p:cNvSpPr txBox="1"/>
          <p:nvPr/>
        </p:nvSpPr>
        <p:spPr>
          <a:xfrm>
            <a:off x="812726" y="5590401"/>
            <a:ext cx="2844874" cy="276999"/>
          </a:xfrm>
          <a:prstGeom prst="rect">
            <a:avLst/>
          </a:prstGeom>
          <a:noFill/>
        </p:spPr>
        <p:txBody>
          <a:bodyPr wrap="none" rtlCol="0">
            <a:spAutoFit/>
          </a:bodyPr>
          <a:lstStyle/>
          <a:p>
            <a:r>
              <a:rPr lang="en-US" dirty="0" smtClean="0"/>
              <a:t>Image copyright Rediscovering Biology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4294967295"/>
          </p:nvPr>
        </p:nvSpPr>
        <p:spPr bwMode="auto">
          <a:xfrm>
            <a:off x="7827963" y="5884863"/>
            <a:ext cx="1316037"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288AC571-B5FF-CD4B-9599-1A30DC729B0B}" type="slidenum">
              <a:rPr lang="en-US" sz="1400">
                <a:solidFill>
                  <a:schemeClr val="bg1"/>
                </a:solidFill>
                <a:latin typeface="American Typewriter" charset="0"/>
              </a:rPr>
              <a:pPr eaLnBrk="1" hangingPunct="1"/>
              <a:t>13</a:t>
            </a:fld>
            <a:endParaRPr lang="en-US" sz="1400"/>
          </a:p>
        </p:txBody>
      </p:sp>
      <p:sp>
        <p:nvSpPr>
          <p:cNvPr id="4" name="Rectangle 30"/>
          <p:cNvSpPr txBox="1">
            <a:spLocks noChangeArrowheads="1"/>
          </p:cNvSpPr>
          <p:nvPr/>
        </p:nvSpPr>
        <p:spPr>
          <a:xfrm>
            <a:off x="457200" y="2819400"/>
            <a:ext cx="8305800" cy="838200"/>
          </a:xfrm>
          <a:prstGeom prst="rect">
            <a:avLst/>
          </a:prstGeom>
        </p:spPr>
        <p:txBody>
          <a:bodyPr vert="horz" lIns="91440" tIns="45720" rIns="91440" bIns="45720" rtlCol="0" anchor="b">
            <a:noAutofit/>
          </a:bodyPr>
          <a:lstStyle>
            <a:lvl1pPr algn="l" rtl="0" fontAlgn="base">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fontAlgn="base">
              <a:spcBef>
                <a:spcPct val="0"/>
              </a:spcBef>
              <a:spcAft>
                <a:spcPct val="0"/>
              </a:spcAft>
              <a:defRPr sz="3600">
                <a:solidFill>
                  <a:schemeClr val="tx2"/>
                </a:solidFill>
                <a:latin typeface="Arial Black" charset="0"/>
                <a:ea typeface="ＭＳ Ｐゴシック" charset="0"/>
                <a:cs typeface="ＭＳ Ｐゴシック" charset="0"/>
              </a:defRPr>
            </a:lvl2pPr>
            <a:lvl3pPr algn="l" rtl="0" fontAlgn="base">
              <a:spcBef>
                <a:spcPct val="0"/>
              </a:spcBef>
              <a:spcAft>
                <a:spcPct val="0"/>
              </a:spcAft>
              <a:defRPr sz="3600">
                <a:solidFill>
                  <a:schemeClr val="tx2"/>
                </a:solidFill>
                <a:latin typeface="Arial Black" charset="0"/>
                <a:ea typeface="ＭＳ Ｐゴシック" charset="0"/>
                <a:cs typeface="ＭＳ Ｐゴシック" charset="0"/>
              </a:defRPr>
            </a:lvl3pPr>
            <a:lvl4pPr algn="l" rtl="0" fontAlgn="base">
              <a:spcBef>
                <a:spcPct val="0"/>
              </a:spcBef>
              <a:spcAft>
                <a:spcPct val="0"/>
              </a:spcAft>
              <a:defRPr sz="3600">
                <a:solidFill>
                  <a:schemeClr val="tx2"/>
                </a:solidFill>
                <a:latin typeface="Arial Black" charset="0"/>
                <a:ea typeface="ＭＳ Ｐゴシック" charset="0"/>
                <a:cs typeface="ＭＳ Ｐゴシック" charset="0"/>
              </a:defRPr>
            </a:lvl4pPr>
            <a:lvl5pPr algn="l" rtl="0" fontAlgn="base">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fontAlgn="base">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fontAlgn="base">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fontAlgn="base">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ru-RU" sz="4800" dirty="0" smtClean="0">
                <a:ea typeface="+mj-ea"/>
                <a:cs typeface="+mj-cs"/>
              </a:rPr>
              <a:t>ЛАТЕНТНЫЙ И АКТИВНЫЙ</a:t>
            </a:r>
            <a:r>
              <a:rPr lang="en-US" sz="4800" dirty="0" smtClean="0">
                <a:ea typeface="+mj-ea"/>
                <a:cs typeface="+mj-cs"/>
              </a:rPr>
              <a:t> </a:t>
            </a:r>
            <a:r>
              <a:rPr lang="ru-RU" sz="4800" dirty="0" smtClean="0">
                <a:ea typeface="+mj-ea"/>
                <a:cs typeface="+mj-cs"/>
              </a:rPr>
              <a:t>ТБ</a:t>
            </a:r>
            <a:endParaRPr lang="en-US" sz="4800" dirty="0">
              <a:ea typeface="+mj-ea"/>
              <a:cs typeface="+mj-cs"/>
            </a:endParaRPr>
          </a:p>
        </p:txBody>
      </p:sp>
    </p:spTree>
    <p:extLst>
      <p:ext uri="{BB962C8B-B14F-4D97-AF65-F5344CB8AC3E}">
        <p14:creationId xmlns:p14="http://schemas.microsoft.com/office/powerpoint/2010/main" val="2015331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457200"/>
            <a:ext cx="8229600" cy="685800"/>
          </a:xfrm>
        </p:spPr>
        <p:txBody>
          <a:bodyPr>
            <a:normAutofit/>
          </a:bodyPr>
          <a:lstStyle/>
          <a:p>
            <a:pPr fontAlgn="auto">
              <a:spcAft>
                <a:spcPts val="0"/>
              </a:spcAft>
              <a:defRPr/>
            </a:pPr>
            <a:r>
              <a:rPr lang="ru-RU" sz="3700" dirty="0" smtClean="0">
                <a:ea typeface="+mj-ea"/>
                <a:cs typeface="+mj-cs"/>
              </a:rPr>
              <a:t>ЛАТЕНТНЫЙ И АКТИВНЫЙ ТБ</a:t>
            </a:r>
            <a:endParaRPr lang="en-US" dirty="0">
              <a:ea typeface="+mj-ea"/>
              <a:cs typeface="+mj-cs"/>
            </a:endParaRPr>
          </a:p>
        </p:txBody>
      </p:sp>
      <p:sp>
        <p:nvSpPr>
          <p:cNvPr id="43010" name="Rectangle 3"/>
          <p:cNvSpPr>
            <a:spLocks noGrp="1" noChangeArrowheads="1"/>
          </p:cNvSpPr>
          <p:nvPr>
            <p:ph idx="1"/>
          </p:nvPr>
        </p:nvSpPr>
        <p:spPr>
          <a:xfrm>
            <a:off x="457200" y="1295400"/>
            <a:ext cx="8229600" cy="5029200"/>
          </a:xfrm>
        </p:spPr>
        <p:txBody>
          <a:bodyPr/>
          <a:lstStyle/>
          <a:p>
            <a:pPr marL="342900" indent="-360000">
              <a:spcBef>
                <a:spcPts val="400"/>
              </a:spcBef>
              <a:spcAft>
                <a:spcPts val="400"/>
              </a:spcAft>
              <a:buFont typeface="Arial"/>
              <a:buChar char="•"/>
            </a:pPr>
            <a:r>
              <a:rPr lang="ru-RU" sz="1600" dirty="0" smtClean="0">
                <a:latin typeface="Arial" charset="0"/>
              </a:rPr>
              <a:t>Существует различие между</a:t>
            </a:r>
            <a:r>
              <a:rPr lang="en-US" sz="1600" dirty="0" smtClean="0">
                <a:latin typeface="Arial" charset="0"/>
              </a:rPr>
              <a:t> </a:t>
            </a:r>
            <a:r>
              <a:rPr lang="ru-RU" sz="1600" u="sng" dirty="0" smtClean="0">
                <a:solidFill>
                  <a:srgbClr val="000000"/>
                </a:solidFill>
                <a:latin typeface="Arial" charset="0"/>
              </a:rPr>
              <a:t>инфицированием ТБ</a:t>
            </a:r>
            <a:r>
              <a:rPr lang="en-US" sz="1600" dirty="0" smtClean="0">
                <a:solidFill>
                  <a:srgbClr val="000000"/>
                </a:solidFill>
                <a:latin typeface="Arial" charset="0"/>
              </a:rPr>
              <a:t> </a:t>
            </a:r>
            <a:r>
              <a:rPr lang="ru-RU" sz="1600" dirty="0" smtClean="0">
                <a:latin typeface="Arial" charset="0"/>
              </a:rPr>
              <a:t>и</a:t>
            </a:r>
            <a:r>
              <a:rPr lang="en-US" sz="1600" dirty="0" smtClean="0">
                <a:latin typeface="Arial" charset="0"/>
              </a:rPr>
              <a:t> </a:t>
            </a:r>
            <a:r>
              <a:rPr lang="ru-RU" sz="1600" u="sng" dirty="0" smtClean="0">
                <a:solidFill>
                  <a:srgbClr val="000000"/>
                </a:solidFill>
                <a:latin typeface="Arial" charset="0"/>
              </a:rPr>
              <a:t>заболеванием ТБ </a:t>
            </a:r>
            <a:endParaRPr lang="en-US" sz="1600" u="sng" dirty="0" smtClean="0">
              <a:solidFill>
                <a:srgbClr val="000000"/>
              </a:solidFill>
              <a:latin typeface="Arial" charset="0"/>
            </a:endParaRPr>
          </a:p>
          <a:p>
            <a:pPr marL="800100" lvl="1" indent="-360000">
              <a:spcBef>
                <a:spcPts val="400"/>
              </a:spcBef>
              <a:spcAft>
                <a:spcPts val="400"/>
              </a:spcAft>
              <a:buFont typeface="Arial"/>
              <a:buChar char="•"/>
            </a:pPr>
            <a:r>
              <a:rPr lang="ru-RU" sz="1600" dirty="0" smtClean="0">
                <a:latin typeface="Arial" charset="0"/>
              </a:rPr>
              <a:t>Можно быть инфицированным ТБ, однако не заболеть</a:t>
            </a:r>
            <a:endParaRPr lang="en-US" sz="1600" dirty="0" smtClean="0">
              <a:latin typeface="Arial" charset="0"/>
            </a:endParaRPr>
          </a:p>
          <a:p>
            <a:pPr marL="800100" lvl="1" indent="-360000">
              <a:spcBef>
                <a:spcPts val="400"/>
              </a:spcBef>
              <a:spcAft>
                <a:spcPts val="400"/>
              </a:spcAft>
              <a:buFont typeface="Arial"/>
              <a:buChar char="•"/>
            </a:pPr>
            <a:r>
              <a:rPr lang="ru-RU" sz="1600" dirty="0" smtClean="0">
                <a:latin typeface="Arial" charset="0"/>
              </a:rPr>
              <a:t>Около</a:t>
            </a:r>
            <a:r>
              <a:rPr lang="en-US" sz="1600" dirty="0" smtClean="0">
                <a:latin typeface="Arial" charset="0"/>
              </a:rPr>
              <a:t> 10% </a:t>
            </a:r>
            <a:r>
              <a:rPr lang="ru-RU" sz="1600" dirty="0" smtClean="0">
                <a:latin typeface="Arial" charset="0"/>
              </a:rPr>
              <a:t>людей, живущих с ТБ, заболевают туберкулезом </a:t>
            </a:r>
            <a:r>
              <a:rPr lang="en-US" sz="1600" dirty="0" smtClean="0">
                <a:latin typeface="Arial" charset="0"/>
              </a:rPr>
              <a:t> </a:t>
            </a:r>
            <a:endParaRPr lang="en-US" sz="1600" dirty="0">
              <a:latin typeface="Arial" charset="0"/>
            </a:endParaRPr>
          </a:p>
          <a:p>
            <a:pPr marL="342900" indent="-360000">
              <a:spcBef>
                <a:spcPts val="400"/>
              </a:spcBef>
              <a:spcAft>
                <a:spcPts val="400"/>
              </a:spcAft>
              <a:buFont typeface="Arial"/>
              <a:buChar char="•"/>
            </a:pPr>
            <a:r>
              <a:rPr lang="ru-RU" sz="1600" u="sng" dirty="0" smtClean="0">
                <a:solidFill>
                  <a:srgbClr val="000000"/>
                </a:solidFill>
                <a:latin typeface="Arial" charset="0"/>
              </a:rPr>
              <a:t>Латентная форма туберкулеза</a:t>
            </a:r>
            <a:r>
              <a:rPr lang="en-US" sz="1600" u="sng" dirty="0" smtClean="0">
                <a:solidFill>
                  <a:srgbClr val="000000"/>
                </a:solidFill>
                <a:latin typeface="Arial" charset="0"/>
              </a:rPr>
              <a:t> </a:t>
            </a:r>
            <a:r>
              <a:rPr lang="ru-RU" sz="1600" dirty="0" smtClean="0">
                <a:solidFill>
                  <a:srgbClr val="000000"/>
                </a:solidFill>
                <a:latin typeface="Arial" charset="0"/>
              </a:rPr>
              <a:t>относится к тому периоду, когда иммунная система</a:t>
            </a:r>
            <a:r>
              <a:rPr lang="en-US" sz="1600" dirty="0" smtClean="0">
                <a:solidFill>
                  <a:srgbClr val="000000"/>
                </a:solidFill>
                <a:latin typeface="Arial" charset="0"/>
              </a:rPr>
              <a:t> </a:t>
            </a:r>
            <a:r>
              <a:rPr lang="ru-RU" sz="1600" dirty="0" smtClean="0">
                <a:solidFill>
                  <a:srgbClr val="000000"/>
                </a:solidFill>
                <a:latin typeface="Arial" charset="0"/>
              </a:rPr>
              <a:t>успешно справляется с задачей сдерживания развития туберкулеза и предотвращает начало болезни. Бактерия ТБ остается</a:t>
            </a:r>
            <a:r>
              <a:rPr lang="en-US" sz="1600" dirty="0" smtClean="0">
                <a:solidFill>
                  <a:srgbClr val="000000"/>
                </a:solidFill>
                <a:latin typeface="Arial" charset="0"/>
              </a:rPr>
              <a:t> </a:t>
            </a:r>
            <a:r>
              <a:rPr lang="ru-RU" sz="1600" dirty="0" smtClean="0">
                <a:solidFill>
                  <a:srgbClr val="000000"/>
                </a:solidFill>
                <a:latin typeface="Arial" charset="0"/>
              </a:rPr>
              <a:t>заключенной в твердую оболочку, называемую </a:t>
            </a:r>
            <a:r>
              <a:rPr lang="en-US" sz="1600" dirty="0" smtClean="0">
                <a:solidFill>
                  <a:srgbClr val="000000"/>
                </a:solidFill>
                <a:latin typeface="Arial" charset="0"/>
              </a:rPr>
              <a:t> </a:t>
            </a:r>
            <a:r>
              <a:rPr lang="ru-RU" sz="1600" u="sng" dirty="0" smtClean="0">
                <a:solidFill>
                  <a:srgbClr val="000000"/>
                </a:solidFill>
                <a:latin typeface="Arial" charset="0"/>
              </a:rPr>
              <a:t>туберкул</a:t>
            </a:r>
            <a:endParaRPr lang="en-US" sz="1600" u="sng" dirty="0" smtClean="0">
              <a:solidFill>
                <a:srgbClr val="000000"/>
              </a:solidFill>
              <a:latin typeface="Arial" charset="0"/>
            </a:endParaRPr>
          </a:p>
          <a:p>
            <a:pPr marL="342900" indent="-360000">
              <a:spcBef>
                <a:spcPts val="400"/>
              </a:spcBef>
              <a:spcAft>
                <a:spcPts val="400"/>
              </a:spcAft>
              <a:buFont typeface="Arial"/>
              <a:buChar char="•"/>
            </a:pPr>
            <a:r>
              <a:rPr lang="ru-RU" sz="1600" u="sng" dirty="0" smtClean="0">
                <a:solidFill>
                  <a:srgbClr val="000000"/>
                </a:solidFill>
                <a:latin typeface="Arial" charset="0"/>
              </a:rPr>
              <a:t>Активная форма туберкулеза</a:t>
            </a:r>
            <a:r>
              <a:rPr lang="en-US" sz="1600" dirty="0" smtClean="0">
                <a:solidFill>
                  <a:srgbClr val="D1282E"/>
                </a:solidFill>
                <a:latin typeface="Arial" charset="0"/>
              </a:rPr>
              <a:t> </a:t>
            </a:r>
            <a:r>
              <a:rPr lang="ru-RU" sz="1600" dirty="0" smtClean="0">
                <a:latin typeface="Arial" charset="0"/>
              </a:rPr>
              <a:t>относится к тому периоду, когда иммунная система больше не способна сдерживать развитие ТБ, что </a:t>
            </a:r>
            <a:r>
              <a:rPr lang="ru-RU" sz="1600" u="sng" dirty="0" smtClean="0">
                <a:latin typeface="Arial" charset="0"/>
              </a:rPr>
              <a:t>приводит к началу заболевания</a:t>
            </a:r>
            <a:endParaRPr lang="en-US" sz="1600" u="sng" dirty="0" smtClean="0">
              <a:solidFill>
                <a:srgbClr val="000000"/>
              </a:solidFill>
              <a:latin typeface="Arial" charset="0"/>
            </a:endParaRPr>
          </a:p>
          <a:p>
            <a:pPr marL="342900" indent="-360000">
              <a:spcBef>
                <a:spcPts val="400"/>
              </a:spcBef>
              <a:spcAft>
                <a:spcPts val="400"/>
              </a:spcAft>
              <a:buFont typeface="Arial"/>
              <a:buChar char="•"/>
            </a:pPr>
            <a:r>
              <a:rPr lang="ru-RU" sz="1600" dirty="0" smtClean="0">
                <a:solidFill>
                  <a:srgbClr val="000000"/>
                </a:solidFill>
                <a:latin typeface="Arial" charset="0"/>
              </a:rPr>
              <a:t>В прежние времена описанные состояния считались двумя разными заболеваниями</a:t>
            </a:r>
            <a:r>
              <a:rPr lang="en-US" sz="1600" dirty="0" smtClean="0">
                <a:solidFill>
                  <a:srgbClr val="000000"/>
                </a:solidFill>
                <a:latin typeface="Arial" charset="0"/>
              </a:rPr>
              <a:t>; </a:t>
            </a:r>
            <a:r>
              <a:rPr lang="ru-RU" sz="1600" dirty="0" smtClean="0">
                <a:solidFill>
                  <a:srgbClr val="000000"/>
                </a:solidFill>
                <a:latin typeface="Arial" charset="0"/>
              </a:rPr>
              <a:t>теперь же принято полагать, что это разновидности одного состояния и что большая часть случаев </a:t>
            </a:r>
            <a:r>
              <a:rPr lang="en-US" sz="1600" dirty="0" smtClean="0">
                <a:solidFill>
                  <a:srgbClr val="000000"/>
                </a:solidFill>
                <a:latin typeface="Arial" charset="0"/>
              </a:rPr>
              <a:t>“</a:t>
            </a:r>
            <a:r>
              <a:rPr lang="ru-RU" sz="1600" dirty="0" smtClean="0">
                <a:solidFill>
                  <a:srgbClr val="000000"/>
                </a:solidFill>
                <a:latin typeface="Arial" charset="0"/>
              </a:rPr>
              <a:t>латентного</a:t>
            </a:r>
            <a:r>
              <a:rPr lang="en-US" sz="1600" dirty="0" smtClean="0">
                <a:solidFill>
                  <a:srgbClr val="000000"/>
                </a:solidFill>
                <a:latin typeface="Arial" charset="0"/>
              </a:rPr>
              <a:t>” </a:t>
            </a:r>
            <a:r>
              <a:rPr lang="ru-RU" sz="1600" dirty="0" smtClean="0">
                <a:solidFill>
                  <a:srgbClr val="000000"/>
                </a:solidFill>
                <a:latin typeface="Arial" charset="0"/>
              </a:rPr>
              <a:t>ТБ</a:t>
            </a:r>
            <a:r>
              <a:rPr lang="en-US" sz="1600" dirty="0" smtClean="0">
                <a:solidFill>
                  <a:srgbClr val="000000"/>
                </a:solidFill>
                <a:latin typeface="Arial" charset="0"/>
              </a:rPr>
              <a:t> </a:t>
            </a:r>
            <a:r>
              <a:rPr lang="ru-RU" sz="1600" dirty="0" smtClean="0">
                <a:solidFill>
                  <a:srgbClr val="000000"/>
                </a:solidFill>
                <a:latin typeface="Arial" charset="0"/>
              </a:rPr>
              <a:t>может в реальности являться ранней стадией активного ТБ</a:t>
            </a:r>
            <a:r>
              <a:rPr lang="en-US" sz="1600" dirty="0" smtClean="0">
                <a:solidFill>
                  <a:srgbClr val="000000"/>
                </a:solidFill>
                <a:latin typeface="Arial" charset="0"/>
              </a:rPr>
              <a:t> </a:t>
            </a:r>
          </a:p>
          <a:p>
            <a:pPr marL="342900" indent="-360000">
              <a:spcBef>
                <a:spcPts val="400"/>
              </a:spcBef>
              <a:spcAft>
                <a:spcPts val="400"/>
              </a:spcAft>
              <a:buFont typeface="Arial"/>
              <a:buChar char="•"/>
            </a:pPr>
            <a:r>
              <a:rPr lang="ru-RU" sz="1600" dirty="0" smtClean="0">
                <a:solidFill>
                  <a:srgbClr val="000000"/>
                </a:solidFill>
                <a:latin typeface="Arial" charset="0"/>
              </a:rPr>
              <a:t>У некоторых людей активная форма туберкулеза развивается сразу, без какого-либо латентного периода</a:t>
            </a:r>
            <a:endParaRPr lang="en-US" sz="1600" dirty="0">
              <a:latin typeface="Arial" charset="0"/>
              <a:cs typeface="Times New Roman" charset="0"/>
            </a:endParaRPr>
          </a:p>
        </p:txBody>
      </p:sp>
      <p:sp>
        <p:nvSpPr>
          <p:cNvPr id="43011" name="Rectangle 6"/>
          <p:cNvSpPr>
            <a:spLocks noGrp="1" noChangeArrowheads="1"/>
          </p:cNvSpPr>
          <p:nvPr>
            <p:ph type="sldNum" sz="quarter" idx="4294967295"/>
          </p:nvPr>
        </p:nvSpPr>
        <p:spPr bwMode="auto">
          <a:xfrm>
            <a:off x="7827963" y="5884863"/>
            <a:ext cx="1316037"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DF30CF89-1B71-554A-AE09-B7F26D82367C}" type="slidenum">
              <a:rPr lang="en-US" sz="1400">
                <a:solidFill>
                  <a:schemeClr val="bg1"/>
                </a:solidFill>
                <a:latin typeface="American Typewriter" charset="0"/>
              </a:rPr>
              <a:pPr eaLnBrk="1" hangingPunct="1"/>
              <a:t>14</a:t>
            </a:fld>
            <a:endParaRPr lang="en-US" sz="1400"/>
          </a:p>
        </p:txBody>
      </p:sp>
      <p:sp>
        <p:nvSpPr>
          <p:cNvPr id="6" name="TextBox 5"/>
          <p:cNvSpPr txBox="1"/>
          <p:nvPr/>
        </p:nvSpPr>
        <p:spPr>
          <a:xfrm>
            <a:off x="6248400" y="6400800"/>
            <a:ext cx="2743200" cy="323165"/>
          </a:xfrm>
          <a:prstGeom prst="rect">
            <a:avLst/>
          </a:prstGeom>
          <a:noFill/>
        </p:spPr>
        <p:txBody>
          <a:bodyPr wrap="square" rtlCol="0">
            <a:spAutoFit/>
          </a:bodyPr>
          <a:lstStyle/>
          <a:p>
            <a:r>
              <a:rPr lang="en-US" sz="1500" b="1" dirty="0" smtClean="0">
                <a:solidFill>
                  <a:schemeClr val="tx2"/>
                </a:solidFill>
                <a:latin typeface="Arial Black"/>
                <a:cs typeface="Arial Black"/>
              </a:rPr>
              <a:t>LATENT AND ACTIVE TB</a:t>
            </a:r>
            <a:endParaRPr lang="en-US" sz="1500" b="1" dirty="0">
              <a:solidFill>
                <a:schemeClr val="tx2"/>
              </a:solidFill>
              <a:latin typeface="Arial Black"/>
              <a:cs typeface="Arial Black"/>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457200"/>
            <a:ext cx="8229600" cy="685800"/>
          </a:xfrm>
        </p:spPr>
        <p:txBody>
          <a:bodyPr>
            <a:noAutofit/>
          </a:bodyPr>
          <a:lstStyle/>
          <a:p>
            <a:pPr fontAlgn="auto">
              <a:spcAft>
                <a:spcPts val="0"/>
              </a:spcAft>
              <a:defRPr/>
            </a:pPr>
            <a:r>
              <a:rPr lang="ru-RU" sz="2400" dirty="0" smtClean="0">
                <a:ea typeface="+mj-ea"/>
                <a:cs typeface="+mj-cs"/>
              </a:rPr>
              <a:t>Развитие </a:t>
            </a:r>
            <a:r>
              <a:rPr lang="en-US" sz="2400" dirty="0" smtClean="0">
                <a:ea typeface="+mj-ea"/>
                <a:cs typeface="+mj-cs"/>
              </a:rPr>
              <a:t> </a:t>
            </a:r>
            <a:r>
              <a:rPr lang="ru-RU" sz="2400" dirty="0" smtClean="0">
                <a:ea typeface="+mj-ea"/>
                <a:cs typeface="+mj-cs"/>
              </a:rPr>
              <a:t>активной формы туберкулеза</a:t>
            </a:r>
            <a:endParaRPr lang="en-US" sz="2400" dirty="0">
              <a:ea typeface="+mj-ea"/>
              <a:cs typeface="+mj-cs"/>
            </a:endParaRPr>
          </a:p>
        </p:txBody>
      </p:sp>
      <p:sp>
        <p:nvSpPr>
          <p:cNvPr id="57348" name="Rectangle 3"/>
          <p:cNvSpPr>
            <a:spLocks noGrp="1" noChangeArrowheads="1"/>
          </p:cNvSpPr>
          <p:nvPr>
            <p:ph idx="1"/>
          </p:nvPr>
        </p:nvSpPr>
        <p:spPr>
          <a:xfrm>
            <a:off x="381000" y="1295400"/>
            <a:ext cx="7391400" cy="4525963"/>
          </a:xfrm>
        </p:spPr>
        <p:txBody>
          <a:bodyPr/>
          <a:lstStyle/>
          <a:p>
            <a:pPr marL="342900" indent="-342900">
              <a:buFont typeface="Arial"/>
              <a:buChar char="•"/>
            </a:pPr>
            <a:r>
              <a:rPr lang="ru-RU" sz="2200" dirty="0" smtClean="0">
                <a:solidFill>
                  <a:srgbClr val="000000"/>
                </a:solidFill>
                <a:latin typeface="Arial" charset="0"/>
              </a:rPr>
              <a:t>В случает ослабления организма латентная форма туберкулеза может перейти в активную</a:t>
            </a:r>
            <a:r>
              <a:rPr lang="en-US" sz="2200" dirty="0" smtClean="0">
                <a:solidFill>
                  <a:srgbClr val="000000"/>
                </a:solidFill>
                <a:latin typeface="Arial" charset="0"/>
              </a:rPr>
              <a:t>,</a:t>
            </a:r>
            <a:r>
              <a:rPr lang="ru-RU" sz="2200" dirty="0" smtClean="0">
                <a:solidFill>
                  <a:srgbClr val="000000"/>
                </a:solidFill>
                <a:latin typeface="Arial" charset="0"/>
              </a:rPr>
              <a:t> например если человек ослаблен </a:t>
            </a:r>
            <a:r>
              <a:rPr lang="ru-RU" sz="2200" u="sng" dirty="0" smtClean="0">
                <a:solidFill>
                  <a:srgbClr val="000000"/>
                </a:solidFill>
                <a:latin typeface="Arial" charset="0"/>
              </a:rPr>
              <a:t>после болезни</a:t>
            </a:r>
            <a:r>
              <a:rPr lang="ru-RU" sz="2200" dirty="0" smtClean="0">
                <a:solidFill>
                  <a:srgbClr val="000000"/>
                </a:solidFill>
                <a:latin typeface="Arial" charset="0"/>
              </a:rPr>
              <a:t>, </a:t>
            </a:r>
            <a:r>
              <a:rPr lang="ru-RU" sz="2200" u="sng" dirty="0" smtClean="0">
                <a:solidFill>
                  <a:srgbClr val="000000"/>
                </a:solidFill>
                <a:latin typeface="Arial" charset="0"/>
              </a:rPr>
              <a:t>в результате недостаточного питания</a:t>
            </a:r>
            <a:r>
              <a:rPr lang="en-US" sz="2200" u="sng" dirty="0" smtClean="0">
                <a:solidFill>
                  <a:srgbClr val="000000"/>
                </a:solidFill>
                <a:latin typeface="Arial" charset="0"/>
              </a:rPr>
              <a:t>,</a:t>
            </a:r>
            <a:r>
              <a:rPr lang="en-US" sz="2200" dirty="0" smtClean="0">
                <a:solidFill>
                  <a:srgbClr val="000000"/>
                </a:solidFill>
                <a:latin typeface="Arial" charset="0"/>
              </a:rPr>
              <a:t> </a:t>
            </a:r>
            <a:r>
              <a:rPr lang="ru-RU" sz="2200" u="sng" dirty="0" smtClean="0">
                <a:solidFill>
                  <a:srgbClr val="000000"/>
                </a:solidFill>
                <a:latin typeface="Arial" charset="0"/>
              </a:rPr>
              <a:t>подавления иммунной системы</a:t>
            </a:r>
            <a:r>
              <a:rPr lang="en-US" sz="2200" dirty="0" smtClean="0">
                <a:solidFill>
                  <a:srgbClr val="000000"/>
                </a:solidFill>
                <a:latin typeface="Arial" charset="0"/>
              </a:rPr>
              <a:t> </a:t>
            </a:r>
            <a:r>
              <a:rPr lang="ru-RU" sz="2200" dirty="0" smtClean="0">
                <a:solidFill>
                  <a:srgbClr val="000000"/>
                </a:solidFill>
                <a:latin typeface="Arial" charset="0"/>
              </a:rPr>
              <a:t>или</a:t>
            </a:r>
            <a:r>
              <a:rPr lang="en-US" sz="2200" dirty="0" smtClean="0">
                <a:solidFill>
                  <a:srgbClr val="000000"/>
                </a:solidFill>
                <a:latin typeface="Arial" charset="0"/>
              </a:rPr>
              <a:t> </a:t>
            </a:r>
            <a:r>
              <a:rPr lang="ru-RU" sz="2200" u="sng" dirty="0" smtClean="0">
                <a:solidFill>
                  <a:srgbClr val="000000"/>
                </a:solidFill>
                <a:latin typeface="Arial" charset="0"/>
              </a:rPr>
              <a:t>в связи с преклонным возрастом</a:t>
            </a:r>
            <a:endParaRPr lang="en-US" sz="2200" u="sng" dirty="0">
              <a:solidFill>
                <a:srgbClr val="000000"/>
              </a:solidFill>
              <a:latin typeface="Arial" charset="0"/>
            </a:endParaRPr>
          </a:p>
          <a:p>
            <a:pPr marL="342900" indent="-342900">
              <a:buFont typeface="Arial"/>
              <a:buChar char="•"/>
            </a:pPr>
            <a:r>
              <a:rPr lang="ru-RU" sz="2200" dirty="0" smtClean="0">
                <a:solidFill>
                  <a:srgbClr val="000000"/>
                </a:solidFill>
                <a:latin typeface="Arial" charset="0"/>
              </a:rPr>
              <a:t>В отсутствие эффективной терапии ВИЧ</a:t>
            </a:r>
            <a:r>
              <a:rPr lang="en-US" sz="2200" dirty="0" smtClean="0">
                <a:solidFill>
                  <a:srgbClr val="000000"/>
                </a:solidFill>
                <a:latin typeface="Arial" charset="0"/>
              </a:rPr>
              <a:t>, </a:t>
            </a:r>
            <a:r>
              <a:rPr lang="ru-RU" sz="2200" dirty="0" smtClean="0">
                <a:solidFill>
                  <a:srgbClr val="000000"/>
                </a:solidFill>
                <a:latin typeface="Arial" charset="0"/>
              </a:rPr>
              <a:t>функции иммунной системы </a:t>
            </a:r>
            <a:r>
              <a:rPr lang="ru-RU" sz="2200" u="sng" dirty="0" smtClean="0">
                <a:solidFill>
                  <a:srgbClr val="000000"/>
                </a:solidFill>
                <a:latin typeface="Arial" charset="0"/>
              </a:rPr>
              <a:t>снижаются</a:t>
            </a:r>
            <a:r>
              <a:rPr lang="ru-RU" sz="2200" dirty="0" smtClean="0">
                <a:solidFill>
                  <a:srgbClr val="000000"/>
                </a:solidFill>
                <a:latin typeface="Arial" charset="0"/>
              </a:rPr>
              <a:t>, и повышается риск перехода латентной формы туберкулеза в активную</a:t>
            </a:r>
            <a:endParaRPr lang="en-US" sz="2200" dirty="0" smtClean="0">
              <a:solidFill>
                <a:srgbClr val="000000"/>
              </a:solidFill>
              <a:latin typeface="Arial" charset="0"/>
            </a:endParaRPr>
          </a:p>
          <a:p>
            <a:pPr marL="800100" lvl="1" indent="-342900">
              <a:buFont typeface="Arial"/>
              <a:buChar char="•"/>
            </a:pPr>
            <a:r>
              <a:rPr lang="ru-RU" sz="2200" dirty="0" smtClean="0">
                <a:solidFill>
                  <a:srgbClr val="000000"/>
                </a:solidFill>
                <a:latin typeface="Arial" charset="0"/>
              </a:rPr>
              <a:t>В результате</a:t>
            </a:r>
            <a:r>
              <a:rPr lang="en-US" sz="2200" dirty="0" smtClean="0">
                <a:solidFill>
                  <a:srgbClr val="000000"/>
                </a:solidFill>
                <a:latin typeface="Arial" charset="0"/>
              </a:rPr>
              <a:t>, </a:t>
            </a:r>
            <a:r>
              <a:rPr lang="ru-RU" sz="2200" dirty="0" smtClean="0">
                <a:solidFill>
                  <a:srgbClr val="000000"/>
                </a:solidFill>
                <a:latin typeface="Arial" charset="0"/>
              </a:rPr>
              <a:t>значительное число людей </a:t>
            </a:r>
            <a:r>
              <a:rPr lang="ru-RU" sz="2200" u="sng" dirty="0" smtClean="0">
                <a:solidFill>
                  <a:srgbClr val="000000"/>
                </a:solidFill>
                <a:latin typeface="Arial" charset="0"/>
              </a:rPr>
              <a:t>страдают и от ВИЧ, и от ТБ </a:t>
            </a:r>
            <a:endParaRPr lang="en-US" sz="2200" u="sng" dirty="0">
              <a:solidFill>
                <a:srgbClr val="000000"/>
              </a:solidFill>
              <a:latin typeface="Arial" charset="0"/>
            </a:endParaRPr>
          </a:p>
        </p:txBody>
      </p:sp>
      <p:sp>
        <p:nvSpPr>
          <p:cNvPr id="16" name="TextBox 15"/>
          <p:cNvSpPr txBox="1"/>
          <p:nvPr/>
        </p:nvSpPr>
        <p:spPr>
          <a:xfrm>
            <a:off x="6248400" y="6400800"/>
            <a:ext cx="2743200" cy="323165"/>
          </a:xfrm>
          <a:prstGeom prst="rect">
            <a:avLst/>
          </a:prstGeom>
          <a:noFill/>
        </p:spPr>
        <p:txBody>
          <a:bodyPr wrap="square" rtlCol="0">
            <a:spAutoFit/>
          </a:bodyPr>
          <a:lstStyle/>
          <a:p>
            <a:r>
              <a:rPr lang="en-US" sz="1500" b="1" dirty="0" smtClean="0">
                <a:solidFill>
                  <a:schemeClr val="tx2"/>
                </a:solidFill>
                <a:latin typeface="Arial Black"/>
                <a:cs typeface="Arial Black"/>
              </a:rPr>
              <a:t>LATENT AND ACTIVE TB</a:t>
            </a:r>
            <a:endParaRPr lang="en-US" sz="1500" b="1" dirty="0">
              <a:solidFill>
                <a:schemeClr val="tx2"/>
              </a:solidFill>
              <a:latin typeface="Arial Black"/>
              <a:cs typeface="Arial Black"/>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381000" y="1447800"/>
            <a:ext cx="8229600" cy="4525963"/>
          </a:xfrm>
        </p:spPr>
        <p:txBody>
          <a:bodyPr/>
          <a:lstStyle/>
          <a:p>
            <a:pPr marL="342900" indent="-342900">
              <a:buFont typeface="Arial"/>
              <a:buChar char="•"/>
            </a:pPr>
            <a:r>
              <a:rPr lang="ru-RU" dirty="0" smtClean="0">
                <a:latin typeface="Arial" charset="0"/>
              </a:rPr>
              <a:t>Активная форма</a:t>
            </a:r>
            <a:r>
              <a:rPr lang="en-US" dirty="0" smtClean="0">
                <a:latin typeface="Arial" charset="0"/>
              </a:rPr>
              <a:t> </a:t>
            </a:r>
            <a:r>
              <a:rPr lang="ru-RU" dirty="0" smtClean="0">
                <a:latin typeface="Arial" charset="0"/>
              </a:rPr>
              <a:t>ТБ</a:t>
            </a:r>
            <a:r>
              <a:rPr lang="en-US" dirty="0" smtClean="0">
                <a:latin typeface="Arial" charset="0"/>
              </a:rPr>
              <a:t> </a:t>
            </a:r>
            <a:r>
              <a:rPr lang="ru-RU" dirty="0" smtClean="0">
                <a:latin typeface="Arial" charset="0"/>
              </a:rPr>
              <a:t>поражает легкие</a:t>
            </a:r>
            <a:r>
              <a:rPr lang="en-US" dirty="0" smtClean="0">
                <a:latin typeface="Arial" charset="0"/>
              </a:rPr>
              <a:t> (</a:t>
            </a:r>
            <a:r>
              <a:rPr lang="ru-RU" u="sng" dirty="0" smtClean="0">
                <a:solidFill>
                  <a:srgbClr val="000000"/>
                </a:solidFill>
                <a:latin typeface="Arial" charset="0"/>
              </a:rPr>
              <a:t>легочный ТБ</a:t>
            </a:r>
            <a:r>
              <a:rPr lang="en-US" dirty="0" smtClean="0">
                <a:latin typeface="Arial" charset="0"/>
              </a:rPr>
              <a:t>) </a:t>
            </a:r>
            <a:r>
              <a:rPr lang="en-US" dirty="0">
                <a:latin typeface="Arial" charset="0"/>
              </a:rPr>
              <a:t/>
            </a:r>
            <a:br>
              <a:rPr lang="en-US" dirty="0">
                <a:latin typeface="Arial" charset="0"/>
              </a:rPr>
            </a:br>
            <a:r>
              <a:rPr lang="ru-RU" dirty="0" smtClean="0">
                <a:latin typeface="Arial" charset="0"/>
              </a:rPr>
              <a:t>или</a:t>
            </a:r>
            <a:r>
              <a:rPr lang="en-US" dirty="0" smtClean="0">
                <a:latin typeface="Arial" charset="0"/>
              </a:rPr>
              <a:t> </a:t>
            </a:r>
            <a:r>
              <a:rPr lang="ru-RU" dirty="0" smtClean="0">
                <a:latin typeface="Arial" charset="0"/>
              </a:rPr>
              <a:t>другие органы и системы</a:t>
            </a:r>
            <a:r>
              <a:rPr lang="en-US" dirty="0" smtClean="0">
                <a:latin typeface="Arial" charset="0"/>
              </a:rPr>
              <a:t> </a:t>
            </a:r>
            <a:r>
              <a:rPr lang="ru-RU" dirty="0" smtClean="0">
                <a:latin typeface="Arial" charset="0"/>
              </a:rPr>
              <a:t>организма</a:t>
            </a:r>
            <a:r>
              <a:rPr lang="en-US" dirty="0" smtClean="0">
                <a:latin typeface="Arial" charset="0"/>
              </a:rPr>
              <a:t> (</a:t>
            </a:r>
            <a:r>
              <a:rPr lang="ru-RU" u="sng" dirty="0" smtClean="0">
                <a:solidFill>
                  <a:srgbClr val="000000"/>
                </a:solidFill>
                <a:latin typeface="Arial" charset="0"/>
              </a:rPr>
              <a:t>внелегочный ТБ</a:t>
            </a:r>
            <a:r>
              <a:rPr lang="en-US" dirty="0" smtClean="0">
                <a:latin typeface="Arial" charset="0"/>
              </a:rPr>
              <a:t>)</a:t>
            </a:r>
            <a:endParaRPr lang="en-US" dirty="0">
              <a:latin typeface="Arial" charset="0"/>
            </a:endParaRPr>
          </a:p>
          <a:p>
            <a:pPr marL="342900" indent="-342900">
              <a:buFont typeface="Arial"/>
              <a:buChar char="•"/>
            </a:pPr>
            <a:r>
              <a:rPr lang="ru-RU" u="sng" dirty="0" smtClean="0">
                <a:solidFill>
                  <a:srgbClr val="000000"/>
                </a:solidFill>
                <a:latin typeface="Arial" charset="0"/>
              </a:rPr>
              <a:t>Легочный</a:t>
            </a:r>
            <a:r>
              <a:rPr lang="en-US" u="sng" dirty="0" smtClean="0">
                <a:solidFill>
                  <a:srgbClr val="000000"/>
                </a:solidFill>
                <a:latin typeface="Arial" charset="0"/>
              </a:rPr>
              <a:t> </a:t>
            </a:r>
            <a:r>
              <a:rPr lang="en-US" u="sng" dirty="0">
                <a:solidFill>
                  <a:srgbClr val="000000"/>
                </a:solidFill>
                <a:latin typeface="Arial" charset="0"/>
              </a:rPr>
              <a:t>TB</a:t>
            </a:r>
            <a:r>
              <a:rPr lang="en-US" dirty="0">
                <a:solidFill>
                  <a:srgbClr val="D1282E"/>
                </a:solidFill>
                <a:latin typeface="Arial" charset="0"/>
              </a:rPr>
              <a:t> </a:t>
            </a:r>
            <a:r>
              <a:rPr lang="en-US" dirty="0" smtClean="0">
                <a:latin typeface="Arial" charset="0"/>
              </a:rPr>
              <a:t> -  </a:t>
            </a:r>
            <a:r>
              <a:rPr lang="ru-RU" u="sng" dirty="0" smtClean="0">
                <a:latin typeface="Arial" charset="0"/>
              </a:rPr>
              <a:t>наиболее распространенная </a:t>
            </a:r>
            <a:r>
              <a:rPr lang="ru-RU" dirty="0" smtClean="0">
                <a:latin typeface="Arial" charset="0"/>
              </a:rPr>
              <a:t>форма заболевания  ТБ</a:t>
            </a:r>
            <a:endParaRPr lang="en-US" dirty="0" smtClean="0">
              <a:latin typeface="Arial" charset="0"/>
            </a:endParaRPr>
          </a:p>
          <a:p>
            <a:pPr marL="342900" indent="-342900">
              <a:buFont typeface="Arial"/>
              <a:buChar char="•"/>
            </a:pPr>
            <a:r>
              <a:rPr lang="ru-RU" u="sng" dirty="0" smtClean="0">
                <a:solidFill>
                  <a:srgbClr val="000000"/>
                </a:solidFill>
                <a:latin typeface="Arial" charset="0"/>
              </a:rPr>
              <a:t>Внелегочная форма ТБ</a:t>
            </a:r>
            <a:r>
              <a:rPr lang="en-US" dirty="0" smtClean="0">
                <a:solidFill>
                  <a:srgbClr val="D1282E"/>
                </a:solidFill>
                <a:latin typeface="Arial" charset="0"/>
              </a:rPr>
              <a:t> </a:t>
            </a:r>
            <a:r>
              <a:rPr lang="en-US" dirty="0" smtClean="0">
                <a:latin typeface="Arial" charset="0"/>
              </a:rPr>
              <a:t> </a:t>
            </a:r>
            <a:r>
              <a:rPr lang="ru-RU" dirty="0" smtClean="0">
                <a:latin typeface="Arial" charset="0"/>
              </a:rPr>
              <a:t>распространена среди всех слоев населения и встречается примерно в 40</a:t>
            </a:r>
            <a:r>
              <a:rPr lang="en-US" dirty="0" smtClean="0">
                <a:latin typeface="Arial" charset="0"/>
              </a:rPr>
              <a:t>% </a:t>
            </a:r>
            <a:r>
              <a:rPr lang="ru-RU" dirty="0" smtClean="0">
                <a:latin typeface="Arial" charset="0"/>
              </a:rPr>
              <a:t>случаях заболеваемости туберкулезом у ВИЧ-инфицированных </a:t>
            </a:r>
            <a:endParaRPr lang="en-US" dirty="0" smtClean="0">
              <a:latin typeface="Arial" charset="0"/>
            </a:endParaRPr>
          </a:p>
          <a:p>
            <a:pPr marL="800100" lvl="1" indent="-342900">
              <a:buFont typeface="Arial"/>
              <a:buChar char="•"/>
            </a:pPr>
            <a:r>
              <a:rPr lang="ru-RU" dirty="0" smtClean="0">
                <a:latin typeface="Arial" charset="0"/>
              </a:rPr>
              <a:t>Внелегочная форма туберкулеза, как правило, развивается с поражением </a:t>
            </a:r>
            <a:r>
              <a:rPr lang="ru-RU" u="sng" dirty="0" smtClean="0">
                <a:latin typeface="Arial" charset="0"/>
              </a:rPr>
              <a:t>множественных органов </a:t>
            </a:r>
            <a:r>
              <a:rPr lang="ru-RU" dirty="0" smtClean="0">
                <a:latin typeface="Arial" charset="0"/>
              </a:rPr>
              <a:t>у лиц, страдающих ВИЧ</a:t>
            </a:r>
            <a:endParaRPr lang="en-US" dirty="0" smtClean="0">
              <a:latin typeface="Arial" charset="0"/>
            </a:endParaRPr>
          </a:p>
          <a:p>
            <a:pPr marL="342900" indent="-342900">
              <a:buFont typeface="Arial"/>
              <a:buChar char="•"/>
            </a:pPr>
            <a:r>
              <a:rPr lang="ru-RU" dirty="0" smtClean="0">
                <a:latin typeface="Arial" charset="0"/>
              </a:rPr>
              <a:t>Люди могут страдать </a:t>
            </a:r>
            <a:r>
              <a:rPr lang="ru-RU" u="sng" dirty="0" smtClean="0">
                <a:latin typeface="Arial" charset="0"/>
              </a:rPr>
              <a:t>легочной формой туберкулеза, внелегочной формой туберкулеза или обеими формами одновременно</a:t>
            </a:r>
            <a:endParaRPr lang="en-US" u="sng" dirty="0" smtClean="0">
              <a:solidFill>
                <a:srgbClr val="000000"/>
              </a:solidFill>
              <a:latin typeface="Arial" charset="0"/>
            </a:endParaRPr>
          </a:p>
        </p:txBody>
      </p:sp>
      <p:sp>
        <p:nvSpPr>
          <p:cNvPr id="59395" name="Rectangle 6"/>
          <p:cNvSpPr>
            <a:spLocks noGrp="1" noChangeArrowheads="1"/>
          </p:cNvSpPr>
          <p:nvPr>
            <p:ph type="sldNum" sz="quarter" idx="4294967295"/>
          </p:nvPr>
        </p:nvSpPr>
        <p:spPr bwMode="auto">
          <a:xfrm>
            <a:off x="7827963" y="5884863"/>
            <a:ext cx="1316037"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3515FFC1-A84A-D443-B739-5C32B1F7171F}" type="slidenum">
              <a:rPr lang="en-US" sz="1400">
                <a:solidFill>
                  <a:schemeClr val="bg1"/>
                </a:solidFill>
                <a:latin typeface="American Typewriter" charset="0"/>
              </a:rPr>
              <a:pPr eaLnBrk="1" hangingPunct="1"/>
              <a:t>16</a:t>
            </a:fld>
            <a:endParaRPr lang="en-US" sz="1400"/>
          </a:p>
        </p:txBody>
      </p:sp>
      <p:sp>
        <p:nvSpPr>
          <p:cNvPr id="8" name="Rectangle 2"/>
          <p:cNvSpPr txBox="1">
            <a:spLocks noChangeArrowheads="1"/>
          </p:cNvSpPr>
          <p:nvPr/>
        </p:nvSpPr>
        <p:spPr>
          <a:xfrm>
            <a:off x="457200" y="457200"/>
            <a:ext cx="8229600" cy="685800"/>
          </a:xfrm>
          <a:prstGeom prst="rect">
            <a:avLst/>
          </a:prstGeom>
        </p:spPr>
        <p:txBody>
          <a:bodyPr vert="horz" lIns="91440" tIns="45720" rIns="91440" bIns="45720" rtlCol="0" anchor="b">
            <a:normAutofit fontScale="90000"/>
          </a:bodyPr>
          <a:lstStyle>
            <a:lvl1pPr algn="l" rtl="0" fontAlgn="base">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fontAlgn="base">
              <a:spcBef>
                <a:spcPct val="0"/>
              </a:spcBef>
              <a:spcAft>
                <a:spcPct val="0"/>
              </a:spcAft>
              <a:defRPr sz="3600">
                <a:solidFill>
                  <a:schemeClr val="tx2"/>
                </a:solidFill>
                <a:latin typeface="Arial Black" charset="0"/>
                <a:ea typeface="ＭＳ Ｐゴシック" charset="0"/>
                <a:cs typeface="ＭＳ Ｐゴシック" charset="0"/>
              </a:defRPr>
            </a:lvl2pPr>
            <a:lvl3pPr algn="l" rtl="0" fontAlgn="base">
              <a:spcBef>
                <a:spcPct val="0"/>
              </a:spcBef>
              <a:spcAft>
                <a:spcPct val="0"/>
              </a:spcAft>
              <a:defRPr sz="3600">
                <a:solidFill>
                  <a:schemeClr val="tx2"/>
                </a:solidFill>
                <a:latin typeface="Arial Black" charset="0"/>
                <a:ea typeface="ＭＳ Ｐゴシック" charset="0"/>
                <a:cs typeface="ＭＳ Ｐゴシック" charset="0"/>
              </a:defRPr>
            </a:lvl3pPr>
            <a:lvl4pPr algn="l" rtl="0" fontAlgn="base">
              <a:spcBef>
                <a:spcPct val="0"/>
              </a:spcBef>
              <a:spcAft>
                <a:spcPct val="0"/>
              </a:spcAft>
              <a:defRPr sz="3600">
                <a:solidFill>
                  <a:schemeClr val="tx2"/>
                </a:solidFill>
                <a:latin typeface="Arial Black" charset="0"/>
                <a:ea typeface="ＭＳ Ｐゴシック" charset="0"/>
                <a:cs typeface="ＭＳ Ｐゴシック" charset="0"/>
              </a:defRPr>
            </a:lvl4pPr>
            <a:lvl5pPr algn="l" rtl="0" fontAlgn="base">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fontAlgn="base">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fontAlgn="base">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fontAlgn="base">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en-US" sz="3700" dirty="0">
                <a:ea typeface="+mj-ea"/>
                <a:cs typeface="+mj-cs"/>
              </a:rPr>
              <a:t> </a:t>
            </a:r>
            <a:r>
              <a:rPr lang="ru-RU" sz="3700" dirty="0" err="1" smtClean="0">
                <a:ea typeface="+mj-ea"/>
                <a:cs typeface="+mj-cs"/>
              </a:rPr>
              <a:t>АКТИВНыЙ</a:t>
            </a:r>
            <a:r>
              <a:rPr lang="en-US" sz="3700" dirty="0" smtClean="0">
                <a:ea typeface="+mj-ea"/>
                <a:cs typeface="+mj-cs"/>
              </a:rPr>
              <a:t>, </a:t>
            </a:r>
            <a:r>
              <a:rPr lang="ru-RU" sz="3700" dirty="0" smtClean="0">
                <a:ea typeface="+mj-ea"/>
                <a:cs typeface="+mj-cs"/>
              </a:rPr>
              <a:t>ВНЕЛЕГОЧНЫЙ ТБ</a:t>
            </a:r>
            <a:endParaRPr lang="en-US" dirty="0">
              <a:ea typeface="+mj-ea"/>
              <a:cs typeface="+mj-cs"/>
            </a:endParaRPr>
          </a:p>
        </p:txBody>
      </p:sp>
      <p:sp>
        <p:nvSpPr>
          <p:cNvPr id="10" name="TextBox 9"/>
          <p:cNvSpPr txBox="1"/>
          <p:nvPr/>
        </p:nvSpPr>
        <p:spPr>
          <a:xfrm>
            <a:off x="6248400" y="6400800"/>
            <a:ext cx="2743200" cy="323165"/>
          </a:xfrm>
          <a:prstGeom prst="rect">
            <a:avLst/>
          </a:prstGeom>
          <a:noFill/>
        </p:spPr>
        <p:txBody>
          <a:bodyPr wrap="square" rtlCol="0">
            <a:spAutoFit/>
          </a:bodyPr>
          <a:lstStyle/>
          <a:p>
            <a:r>
              <a:rPr lang="en-US" sz="1500" b="1" dirty="0" smtClean="0">
                <a:solidFill>
                  <a:schemeClr val="tx2"/>
                </a:solidFill>
                <a:latin typeface="Arial Black"/>
                <a:cs typeface="Arial Black"/>
              </a:rPr>
              <a:t>LATENT AND ACTIVE TB</a:t>
            </a:r>
            <a:endParaRPr lang="en-US" sz="1500" b="1" dirty="0">
              <a:solidFill>
                <a:schemeClr val="tx2"/>
              </a:solidFill>
              <a:latin typeface="Arial Black"/>
              <a:cs typeface="Arial Black"/>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0"/>
          <p:cNvSpPr>
            <a:spLocks noGrp="1" noChangeArrowheads="1"/>
          </p:cNvSpPr>
          <p:nvPr>
            <p:ph type="title"/>
          </p:nvPr>
        </p:nvSpPr>
        <p:spPr>
          <a:xfrm>
            <a:off x="304800" y="2895600"/>
            <a:ext cx="8153400" cy="838200"/>
          </a:xfrm>
        </p:spPr>
        <p:txBody>
          <a:bodyPr>
            <a:noAutofit/>
          </a:bodyPr>
          <a:lstStyle/>
          <a:p>
            <a:pPr eaLnBrk="1" fontAlgn="auto" hangingPunct="1">
              <a:spcAft>
                <a:spcPts val="0"/>
              </a:spcAft>
              <a:defRPr/>
            </a:pPr>
            <a:r>
              <a:rPr lang="ru-RU" sz="3200" dirty="0" smtClean="0">
                <a:ea typeface="+mj-ea"/>
                <a:cs typeface="+mj-cs"/>
              </a:rPr>
              <a:t>Лекарственно</a:t>
            </a:r>
            <a:r>
              <a:rPr lang="ru-RU" sz="3200" dirty="0">
                <a:ea typeface="+mj-ea"/>
                <a:cs typeface="+mj-cs"/>
              </a:rPr>
              <a:t> </a:t>
            </a:r>
            <a:r>
              <a:rPr lang="ru-RU" sz="3200" dirty="0" smtClean="0">
                <a:ea typeface="+mj-ea"/>
                <a:cs typeface="+mj-cs"/>
              </a:rPr>
              <a:t>устойчивая форма ТБ</a:t>
            </a:r>
            <a:endParaRPr lang="en-US" sz="3200" dirty="0">
              <a:ea typeface="+mj-ea"/>
              <a:cs typeface="+mj-cs"/>
            </a:endParaRPr>
          </a:p>
        </p:txBody>
      </p:sp>
    </p:spTree>
    <p:extLst>
      <p:ext uri="{BB962C8B-B14F-4D97-AF65-F5344CB8AC3E}">
        <p14:creationId xmlns:p14="http://schemas.microsoft.com/office/powerpoint/2010/main" val="3133903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010400" cy="1219200"/>
          </a:xfrm>
        </p:spPr>
        <p:txBody>
          <a:bodyPr>
            <a:normAutofit/>
          </a:bodyPr>
          <a:lstStyle/>
          <a:p>
            <a:pPr>
              <a:defRPr/>
            </a:pPr>
            <a:r>
              <a:rPr lang="ru-RU" sz="2800" dirty="0" smtClean="0"/>
              <a:t>Лекарственная устойчивость</a:t>
            </a:r>
            <a:endParaRPr lang="en-US" sz="2800" dirty="0"/>
          </a:p>
        </p:txBody>
      </p:sp>
      <p:sp>
        <p:nvSpPr>
          <p:cNvPr id="3" name="Content Placeholder 2"/>
          <p:cNvSpPr>
            <a:spLocks noGrp="1"/>
          </p:cNvSpPr>
          <p:nvPr>
            <p:ph idx="1"/>
          </p:nvPr>
        </p:nvSpPr>
        <p:spPr>
          <a:xfrm>
            <a:off x="533400" y="1066800"/>
            <a:ext cx="7620000" cy="4373563"/>
          </a:xfrm>
        </p:spPr>
        <p:txBody>
          <a:bodyPr/>
          <a:lstStyle/>
          <a:p>
            <a:pPr>
              <a:buFont typeface="Arial"/>
              <a:buChar char="•"/>
              <a:defRPr/>
            </a:pPr>
            <a:r>
              <a:rPr lang="ru-RU" sz="1400" dirty="0" smtClean="0"/>
              <a:t>Лекарственно устойчивая форма ТБ означает, что штамм МБТ мутировал (изменился) та</a:t>
            </a:r>
            <a:r>
              <a:rPr lang="ru-RU" sz="1400" dirty="0"/>
              <a:t>к</a:t>
            </a:r>
            <a:r>
              <a:rPr lang="ru-RU" sz="1400" dirty="0" smtClean="0"/>
              <a:t>, что специфические лечебные препараты более не способны к его уничтожению</a:t>
            </a:r>
            <a:endParaRPr lang="en-US" sz="1400" dirty="0" smtClean="0"/>
          </a:p>
          <a:p>
            <a:pPr>
              <a:buFont typeface="Arial"/>
              <a:buChar char="•"/>
              <a:defRPr/>
            </a:pPr>
            <a:r>
              <a:rPr lang="ru-RU" sz="1400" dirty="0" smtClean="0"/>
              <a:t>Устойчивость к противотуберкулезным препаратам развилась с течением времени, изначально – в результате неподобающего использования противотуберкулезных препаратов</a:t>
            </a:r>
            <a:r>
              <a:rPr lang="en-US" sz="1400" dirty="0" smtClean="0"/>
              <a:t>:</a:t>
            </a:r>
          </a:p>
          <a:p>
            <a:pPr lvl="1">
              <a:buFont typeface="Arial"/>
              <a:buChar char="•"/>
              <a:defRPr/>
            </a:pPr>
            <a:r>
              <a:rPr lang="ru-RU" sz="1400" u="sng" dirty="0" smtClean="0">
                <a:solidFill>
                  <a:srgbClr val="000000"/>
                </a:solidFill>
              </a:rPr>
              <a:t>Некорректное назначение </a:t>
            </a:r>
            <a:r>
              <a:rPr lang="en-US" sz="1400" dirty="0" smtClean="0">
                <a:solidFill>
                  <a:srgbClr val="D1282E"/>
                </a:solidFill>
              </a:rPr>
              <a:t> </a:t>
            </a:r>
            <a:r>
              <a:rPr lang="ru-RU" sz="1400" dirty="0" smtClean="0"/>
              <a:t>врача</a:t>
            </a:r>
            <a:endParaRPr lang="en-US" sz="1400" dirty="0" smtClean="0"/>
          </a:p>
          <a:p>
            <a:pPr lvl="1">
              <a:buFont typeface="Arial"/>
              <a:buChar char="•"/>
              <a:defRPr/>
            </a:pPr>
            <a:r>
              <a:rPr lang="ru-RU" sz="1400" u="sng" dirty="0" smtClean="0">
                <a:solidFill>
                  <a:srgbClr val="000000"/>
                </a:solidFill>
              </a:rPr>
              <a:t>Препараты низкого качества</a:t>
            </a:r>
            <a:endParaRPr lang="en-US" sz="1400" u="sng" dirty="0" smtClean="0">
              <a:solidFill>
                <a:srgbClr val="000000"/>
              </a:solidFill>
            </a:endParaRPr>
          </a:p>
          <a:p>
            <a:pPr lvl="1">
              <a:buFont typeface="Arial"/>
              <a:buChar char="•"/>
              <a:defRPr/>
            </a:pPr>
            <a:r>
              <a:rPr lang="ru-RU" sz="1400" u="sng" dirty="0" smtClean="0">
                <a:solidFill>
                  <a:srgbClr val="000000"/>
                </a:solidFill>
              </a:rPr>
              <a:t>Нехватка препаратов</a:t>
            </a:r>
            <a:endParaRPr lang="en-US" sz="1400" u="sng" dirty="0" smtClean="0">
              <a:solidFill>
                <a:srgbClr val="000000"/>
              </a:solidFill>
            </a:endParaRPr>
          </a:p>
          <a:p>
            <a:pPr lvl="1">
              <a:buFont typeface="Arial"/>
              <a:buChar char="•"/>
              <a:defRPr/>
            </a:pPr>
            <a:r>
              <a:rPr lang="ru-RU" sz="1400" u="sng" dirty="0" smtClean="0">
                <a:solidFill>
                  <a:srgbClr val="000000"/>
                </a:solidFill>
              </a:rPr>
              <a:t>Несоблюдение</a:t>
            </a:r>
            <a:r>
              <a:rPr lang="en-US" sz="1400" dirty="0" smtClean="0">
                <a:solidFill>
                  <a:srgbClr val="000000"/>
                </a:solidFill>
              </a:rPr>
              <a:t> </a:t>
            </a:r>
            <a:r>
              <a:rPr lang="ru-RU" sz="1400" dirty="0" smtClean="0"/>
              <a:t>предписанной схемы лечения</a:t>
            </a:r>
            <a:endParaRPr lang="en-US" sz="1400" dirty="0" smtClean="0"/>
          </a:p>
          <a:p>
            <a:pPr>
              <a:buFont typeface="Arial"/>
              <a:buChar char="•"/>
              <a:defRPr/>
            </a:pPr>
            <a:r>
              <a:rPr lang="ru-RU" sz="1400" dirty="0" smtClean="0"/>
              <a:t>Сегодня во многих случаях лекарственная устойчивость туберкулеза является результатом передачи мутировавшего штамма </a:t>
            </a:r>
            <a:r>
              <a:rPr lang="en-US" sz="1400" dirty="0" smtClean="0"/>
              <a:t>(</a:t>
            </a:r>
            <a:r>
              <a:rPr lang="ru-RU" sz="1400" dirty="0" smtClean="0"/>
              <a:t>первичная устойчивость</a:t>
            </a:r>
            <a:r>
              <a:rPr lang="en-US" sz="1400" dirty="0" smtClean="0"/>
              <a:t>)</a:t>
            </a:r>
            <a:r>
              <a:rPr lang="ru-RU" sz="1400" dirty="0" smtClean="0"/>
              <a:t>, а не резвившимся состоянием</a:t>
            </a:r>
            <a:r>
              <a:rPr lang="en-US" sz="1400" dirty="0" smtClean="0"/>
              <a:t> (</a:t>
            </a:r>
            <a:r>
              <a:rPr lang="ru-RU" sz="1400" dirty="0" smtClean="0"/>
              <a:t>вторичная устойчивость</a:t>
            </a:r>
            <a:r>
              <a:rPr lang="en-US" sz="1400" dirty="0" smtClean="0"/>
              <a:t>)</a:t>
            </a:r>
          </a:p>
          <a:p>
            <a:pPr>
              <a:buFont typeface="Arial"/>
              <a:buChar char="•"/>
              <a:defRPr/>
            </a:pPr>
            <a:r>
              <a:rPr lang="ru-RU" sz="1400" dirty="0" smtClean="0"/>
              <a:t>Лечение лекарственно-устойчивой формы туберкулеза является гораздо </a:t>
            </a:r>
            <a:r>
              <a:rPr lang="ru-RU" sz="1400" u="sng" dirty="0" smtClean="0"/>
              <a:t>более длительным</a:t>
            </a:r>
            <a:r>
              <a:rPr lang="ru-RU" sz="1400" u="sng" dirty="0"/>
              <a:t> </a:t>
            </a:r>
            <a:r>
              <a:rPr lang="ru-RU" sz="1400" u="sng" dirty="0" smtClean="0"/>
              <a:t>и дорогостоящим и переносится пациентами сложнее </a:t>
            </a:r>
            <a:endParaRPr lang="en-US" sz="1400" u="sng" dirty="0" smtClean="0">
              <a:solidFill>
                <a:srgbClr val="000000"/>
              </a:solidFill>
            </a:endParaRPr>
          </a:p>
          <a:p>
            <a:pPr>
              <a:buFont typeface="Arial"/>
              <a:buChar char="•"/>
              <a:defRPr/>
            </a:pPr>
            <a:r>
              <a:rPr lang="ru-RU" sz="1400" dirty="0" smtClean="0">
                <a:solidFill>
                  <a:srgbClr val="000000"/>
                </a:solidFill>
              </a:rPr>
              <a:t>К числу стран с наибольшей распространенностью лекарственно-устойчивой формы туберкулеза относятся </a:t>
            </a:r>
            <a:r>
              <a:rPr lang="ru-RU" sz="1400" u="sng" dirty="0" smtClean="0">
                <a:solidFill>
                  <a:srgbClr val="000000"/>
                </a:solidFill>
              </a:rPr>
              <a:t>Индия,</a:t>
            </a:r>
            <a:r>
              <a:rPr lang="ru-RU" sz="1400" dirty="0" smtClean="0">
                <a:solidFill>
                  <a:srgbClr val="000000"/>
                </a:solidFill>
              </a:rPr>
              <a:t> </a:t>
            </a:r>
            <a:r>
              <a:rPr lang="ru-RU" sz="1400" u="sng" dirty="0" smtClean="0">
                <a:solidFill>
                  <a:srgbClr val="000000"/>
                </a:solidFill>
              </a:rPr>
              <a:t>Китай</a:t>
            </a:r>
            <a:r>
              <a:rPr lang="ru-RU" sz="1400" dirty="0" smtClean="0">
                <a:solidFill>
                  <a:srgbClr val="000000"/>
                </a:solidFill>
              </a:rPr>
              <a:t> и </a:t>
            </a:r>
            <a:r>
              <a:rPr lang="ru-RU" sz="1400" u="sng" dirty="0" smtClean="0">
                <a:solidFill>
                  <a:srgbClr val="000000"/>
                </a:solidFill>
              </a:rPr>
              <a:t>Россия</a:t>
            </a:r>
            <a:r>
              <a:rPr lang="en-US" sz="1400" u="sng" dirty="0" smtClean="0">
                <a:solidFill>
                  <a:srgbClr val="000000"/>
                </a:solidFill>
              </a:rPr>
              <a:t> </a:t>
            </a:r>
          </a:p>
          <a:p>
            <a:pPr marL="274637" lvl="1" indent="0">
              <a:buFont typeface="Arial" charset="0"/>
              <a:buNone/>
              <a:defRPr/>
            </a:pPr>
            <a:endParaRPr lang="en-US" dirty="0" smtClean="0"/>
          </a:p>
        </p:txBody>
      </p:sp>
      <p:sp>
        <p:nvSpPr>
          <p:cNvPr id="31747" name="TextBox 6"/>
          <p:cNvSpPr txBox="1">
            <a:spLocks noChangeArrowheads="1"/>
          </p:cNvSpPr>
          <p:nvPr/>
        </p:nvSpPr>
        <p:spPr bwMode="auto">
          <a:xfrm>
            <a:off x="6477000" y="6400800"/>
            <a:ext cx="2438400" cy="32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r>
              <a:rPr lang="en-US" sz="1500" b="1">
                <a:solidFill>
                  <a:schemeClr val="tx2"/>
                </a:solidFill>
                <a:latin typeface="Arial Black" charset="0"/>
                <a:cs typeface="Arial Black" charset="0"/>
              </a:rPr>
              <a:t>DRUG RESISTANT TB</a:t>
            </a:r>
          </a:p>
        </p:txBody>
      </p:sp>
    </p:spTree>
    <p:extLst>
      <p:ext uri="{BB962C8B-B14F-4D97-AF65-F5344CB8AC3E}">
        <p14:creationId xmlns:p14="http://schemas.microsoft.com/office/powerpoint/2010/main" val="492096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6"/>
          <p:cNvSpPr txBox="1">
            <a:spLocks noChangeArrowheads="1"/>
          </p:cNvSpPr>
          <p:nvPr/>
        </p:nvSpPr>
        <p:spPr bwMode="auto">
          <a:xfrm>
            <a:off x="6477000" y="6400800"/>
            <a:ext cx="2438400" cy="32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r>
              <a:rPr lang="en-US" sz="1500" b="1">
                <a:solidFill>
                  <a:schemeClr val="tx2"/>
                </a:solidFill>
                <a:latin typeface="Arial Black" charset="0"/>
                <a:cs typeface="Arial Black" charset="0"/>
              </a:rPr>
              <a:t>DRUG RESISTANT TB</a:t>
            </a:r>
          </a:p>
        </p:txBody>
      </p:sp>
      <p:sp>
        <p:nvSpPr>
          <p:cNvPr id="5" name="Title 1"/>
          <p:cNvSpPr txBox="1">
            <a:spLocks/>
          </p:cNvSpPr>
          <p:nvPr/>
        </p:nvSpPr>
        <p:spPr>
          <a:xfrm>
            <a:off x="304800" y="152400"/>
            <a:ext cx="8229600" cy="715963"/>
          </a:xfrm>
          <a:prstGeom prst="rect">
            <a:avLst/>
          </a:prstGeom>
        </p:spPr>
        <p:txBody>
          <a:bodyPr anchor="b">
            <a:normAutofit lnSpcReduction="10000"/>
          </a:bodyPr>
          <a:lstStyle>
            <a:lvl1pPr algn="l" rtl="0" eaLnBrk="0" fontAlgn="base" hangingPunct="0">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eaLnBrk="1" hangingPunct="1">
              <a:defRPr/>
            </a:pPr>
            <a:r>
              <a:rPr lang="ru-RU" sz="4200" dirty="0" smtClean="0"/>
              <a:t>МЛУ</a:t>
            </a:r>
            <a:r>
              <a:rPr lang="en-US" sz="4200" dirty="0" smtClean="0"/>
              <a:t>- </a:t>
            </a:r>
            <a:r>
              <a:rPr lang="ru-RU" sz="4200" dirty="0" smtClean="0"/>
              <a:t>И</a:t>
            </a:r>
            <a:r>
              <a:rPr lang="en-US" sz="4200" dirty="0" smtClean="0"/>
              <a:t> </a:t>
            </a:r>
            <a:r>
              <a:rPr lang="ru-RU" sz="4200" dirty="0" smtClean="0"/>
              <a:t>ШЛУ</a:t>
            </a:r>
            <a:r>
              <a:rPr lang="en-US" sz="4200" dirty="0" smtClean="0"/>
              <a:t>-</a:t>
            </a:r>
            <a:r>
              <a:rPr lang="ru-RU" sz="4200" dirty="0" smtClean="0"/>
              <a:t>ТБ</a:t>
            </a:r>
            <a:endParaRPr lang="en-US" dirty="0"/>
          </a:p>
        </p:txBody>
      </p:sp>
      <p:sp>
        <p:nvSpPr>
          <p:cNvPr id="32771" name="TextBox 1"/>
          <p:cNvSpPr txBox="1">
            <a:spLocks noChangeArrowheads="1"/>
          </p:cNvSpPr>
          <p:nvPr/>
        </p:nvSpPr>
        <p:spPr bwMode="auto">
          <a:xfrm>
            <a:off x="228600" y="914400"/>
            <a:ext cx="84582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buFont typeface="Arial" charset="0"/>
              <a:buChar char="•"/>
            </a:pPr>
            <a:r>
              <a:rPr lang="ru-RU" sz="1600" dirty="0" smtClean="0"/>
              <a:t>Лекарственно-устойчивая форма ТБ</a:t>
            </a:r>
            <a:r>
              <a:rPr lang="en-US" sz="1600" dirty="0" smtClean="0"/>
              <a:t> (</a:t>
            </a:r>
            <a:r>
              <a:rPr lang="ru-RU" sz="1600" dirty="0" smtClean="0"/>
              <a:t>МЛУ</a:t>
            </a:r>
            <a:r>
              <a:rPr lang="en-US" sz="1600" dirty="0" smtClean="0"/>
              <a:t>-</a:t>
            </a:r>
            <a:r>
              <a:rPr lang="ru-RU" sz="1600" dirty="0" smtClean="0"/>
              <a:t>ТБ</a:t>
            </a:r>
            <a:r>
              <a:rPr lang="en-US" sz="1600" dirty="0" smtClean="0"/>
              <a:t>)</a:t>
            </a:r>
            <a:r>
              <a:rPr lang="ru-RU" sz="1600" dirty="0" smtClean="0"/>
              <a:t>, как правило, подразделяется на</a:t>
            </a:r>
            <a:r>
              <a:rPr lang="en-US" sz="1600" dirty="0" smtClean="0"/>
              <a:t> </a:t>
            </a:r>
            <a:r>
              <a:rPr lang="ru-RU" sz="1600" dirty="0" smtClean="0"/>
              <a:t>4 группы</a:t>
            </a:r>
            <a:r>
              <a:rPr lang="en-US" sz="1600" dirty="0" smtClean="0"/>
              <a:t>, </a:t>
            </a:r>
            <a:r>
              <a:rPr lang="ru-RU" sz="1600" dirty="0" smtClean="0"/>
              <a:t>по характеристикам,</a:t>
            </a:r>
            <a:r>
              <a:rPr lang="en-US" sz="1600" dirty="0" smtClean="0"/>
              <a:t> </a:t>
            </a:r>
            <a:r>
              <a:rPr lang="ru-RU" sz="1600" dirty="0" smtClean="0"/>
              <a:t>имеющим важное значение для диагностики и лечения</a:t>
            </a:r>
            <a:r>
              <a:rPr lang="en-US" sz="1600" dirty="0" smtClean="0"/>
              <a:t>:</a:t>
            </a:r>
            <a:endParaRPr lang="en-US" sz="1600" dirty="0"/>
          </a:p>
        </p:txBody>
      </p:sp>
      <p:grpSp>
        <p:nvGrpSpPr>
          <p:cNvPr id="7" name="Group 6"/>
          <p:cNvGrpSpPr/>
          <p:nvPr/>
        </p:nvGrpSpPr>
        <p:grpSpPr>
          <a:xfrm>
            <a:off x="685800" y="1600200"/>
            <a:ext cx="4648200" cy="4267200"/>
            <a:chOff x="914400" y="2133600"/>
            <a:chExt cx="4648200" cy="4267200"/>
          </a:xfrm>
        </p:grpSpPr>
        <p:sp>
          <p:nvSpPr>
            <p:cNvPr id="2" name="Oval 1"/>
            <p:cNvSpPr/>
            <p:nvPr/>
          </p:nvSpPr>
          <p:spPr>
            <a:xfrm>
              <a:off x="2133600" y="5334000"/>
              <a:ext cx="1219200" cy="91440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057400" y="5410200"/>
              <a:ext cx="1312345" cy="461665"/>
            </a:xfrm>
            <a:prstGeom prst="rect">
              <a:avLst/>
            </a:prstGeom>
            <a:noFill/>
          </p:spPr>
          <p:txBody>
            <a:bodyPr wrap="square" rtlCol="0">
              <a:spAutoFit/>
            </a:bodyPr>
            <a:lstStyle/>
            <a:p>
              <a:pPr algn="ctr"/>
              <a:r>
                <a:rPr lang="ru-RU" dirty="0" smtClean="0"/>
                <a:t>Устойчив к </a:t>
              </a:r>
              <a:r>
                <a:rPr lang="ru-RU" dirty="0" err="1" smtClean="0"/>
                <a:t>рифампицину</a:t>
              </a:r>
              <a:endParaRPr lang="en-US" dirty="0"/>
            </a:p>
          </p:txBody>
        </p:sp>
        <p:sp>
          <p:nvSpPr>
            <p:cNvPr id="6" name="Oval 5"/>
            <p:cNvSpPr/>
            <p:nvPr/>
          </p:nvSpPr>
          <p:spPr>
            <a:xfrm>
              <a:off x="1447800" y="4191000"/>
              <a:ext cx="3581400" cy="22098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905000" y="4306669"/>
              <a:ext cx="2667001" cy="523220"/>
            </a:xfrm>
            <a:prstGeom prst="rect">
              <a:avLst/>
            </a:prstGeom>
            <a:noFill/>
          </p:spPr>
          <p:txBody>
            <a:bodyPr wrap="square" rtlCol="0">
              <a:spAutoFit/>
            </a:bodyPr>
            <a:lstStyle/>
            <a:p>
              <a:pPr algn="ctr"/>
              <a:r>
                <a:rPr lang="ru-RU" sz="1400" dirty="0" smtClean="0"/>
                <a:t>Устойчив к </a:t>
              </a:r>
              <a:r>
                <a:rPr lang="ru-RU" sz="1400" dirty="0" err="1" smtClean="0"/>
                <a:t>рифампицину</a:t>
              </a:r>
              <a:r>
                <a:rPr lang="ru-RU" sz="1400" dirty="0" smtClean="0"/>
                <a:t> </a:t>
              </a:r>
              <a:r>
                <a:rPr lang="en-US" sz="1400" dirty="0" smtClean="0"/>
                <a:t> </a:t>
              </a:r>
              <a:r>
                <a:rPr lang="ru-RU" sz="1400" dirty="0" smtClean="0"/>
                <a:t>и </a:t>
              </a:r>
              <a:r>
                <a:rPr lang="ru-RU" sz="1400" dirty="0" err="1" smtClean="0"/>
                <a:t>изониазиду</a:t>
              </a:r>
              <a:endParaRPr lang="en-US" sz="1400" dirty="0" smtClean="0"/>
            </a:p>
          </p:txBody>
        </p:sp>
        <p:sp>
          <p:nvSpPr>
            <p:cNvPr id="8" name="Oval 7"/>
            <p:cNvSpPr/>
            <p:nvPr/>
          </p:nvSpPr>
          <p:spPr>
            <a:xfrm>
              <a:off x="914400" y="2133600"/>
              <a:ext cx="4648200" cy="4267200"/>
            </a:xfrm>
            <a:prstGeom prst="ellipse">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1118015" y="2667000"/>
              <a:ext cx="4313902" cy="929485"/>
            </a:xfrm>
            <a:prstGeom prst="rect">
              <a:avLst/>
            </a:prstGeom>
            <a:noFill/>
          </p:spPr>
          <p:txBody>
            <a:bodyPr wrap="none" rtlCol="0">
              <a:spAutoFit/>
            </a:bodyPr>
            <a:lstStyle/>
            <a:p>
              <a:pPr algn="ctr"/>
              <a:r>
                <a:rPr lang="ru-RU" sz="1600" dirty="0" smtClean="0"/>
                <a:t>МЛУ</a:t>
              </a:r>
              <a:r>
                <a:rPr lang="en-US" sz="1600" dirty="0" smtClean="0"/>
                <a:t>-</a:t>
              </a:r>
              <a:r>
                <a:rPr lang="ru-RU" sz="1600" dirty="0" smtClean="0"/>
                <a:t>ТБ, который также устойчив</a:t>
              </a:r>
              <a:endParaRPr lang="en-US" sz="1600" dirty="0" smtClean="0"/>
            </a:p>
            <a:p>
              <a:pPr algn="ctr"/>
              <a:r>
                <a:rPr lang="ru-RU" sz="1600" dirty="0"/>
                <a:t>к</a:t>
              </a:r>
              <a:r>
                <a:rPr lang="ru-RU" sz="1600" dirty="0" smtClean="0"/>
                <a:t> </a:t>
              </a:r>
              <a:r>
                <a:rPr lang="ru-RU" sz="1600" dirty="0" err="1" smtClean="0"/>
                <a:t>фторхинолонам</a:t>
              </a:r>
              <a:endParaRPr lang="en-US" sz="1600" dirty="0" smtClean="0"/>
            </a:p>
            <a:p>
              <a:pPr algn="ctr"/>
              <a:r>
                <a:rPr lang="ru-RU" sz="1600" dirty="0" smtClean="0"/>
                <a:t>и инъекционным препаратам второй линии</a:t>
              </a:r>
              <a:r>
                <a:rPr lang="en-US" sz="1600" dirty="0" smtClean="0"/>
                <a:t> </a:t>
              </a:r>
            </a:p>
          </p:txBody>
        </p:sp>
        <p:sp>
          <p:nvSpPr>
            <p:cNvPr id="10" name="TextBox 9"/>
            <p:cNvSpPr txBox="1"/>
            <p:nvPr/>
          </p:nvSpPr>
          <p:spPr>
            <a:xfrm>
              <a:off x="2590800" y="3657600"/>
              <a:ext cx="1105967" cy="369332"/>
            </a:xfrm>
            <a:prstGeom prst="rect">
              <a:avLst/>
            </a:prstGeom>
            <a:noFill/>
          </p:spPr>
          <p:txBody>
            <a:bodyPr wrap="none" rtlCol="0">
              <a:spAutoFit/>
            </a:bodyPr>
            <a:lstStyle/>
            <a:p>
              <a:r>
                <a:rPr lang="ru-RU" sz="1800" b="1" dirty="0" smtClean="0"/>
                <a:t>ШЛУ</a:t>
              </a:r>
              <a:r>
                <a:rPr lang="en-US" sz="1800" b="1" dirty="0" smtClean="0"/>
                <a:t>-</a:t>
              </a:r>
              <a:r>
                <a:rPr lang="ru-RU" sz="1800" b="1" dirty="0" smtClean="0"/>
                <a:t>ТБ</a:t>
              </a:r>
              <a:endParaRPr lang="en-US" sz="1800" b="1" dirty="0"/>
            </a:p>
          </p:txBody>
        </p:sp>
        <p:sp>
          <p:nvSpPr>
            <p:cNvPr id="14" name="TextBox 13"/>
            <p:cNvSpPr txBox="1"/>
            <p:nvPr/>
          </p:nvSpPr>
          <p:spPr>
            <a:xfrm>
              <a:off x="2638879" y="4876800"/>
              <a:ext cx="1066292" cy="369332"/>
            </a:xfrm>
            <a:prstGeom prst="rect">
              <a:avLst/>
            </a:prstGeom>
            <a:noFill/>
          </p:spPr>
          <p:txBody>
            <a:bodyPr wrap="none" rtlCol="0">
              <a:spAutoFit/>
            </a:bodyPr>
            <a:lstStyle/>
            <a:p>
              <a:r>
                <a:rPr lang="ru-RU" sz="1800" b="1" dirty="0" smtClean="0"/>
                <a:t>МЛУ</a:t>
              </a:r>
              <a:r>
                <a:rPr lang="en-US" sz="1800" b="1" dirty="0" smtClean="0"/>
                <a:t>-</a:t>
              </a:r>
              <a:r>
                <a:rPr lang="ru-RU" sz="1800" b="1" dirty="0" smtClean="0"/>
                <a:t>ТБ</a:t>
              </a:r>
              <a:endParaRPr lang="en-US" sz="1800" b="1" dirty="0"/>
            </a:p>
          </p:txBody>
        </p:sp>
        <p:sp>
          <p:nvSpPr>
            <p:cNvPr id="15" name="TextBox 14"/>
            <p:cNvSpPr txBox="1"/>
            <p:nvPr/>
          </p:nvSpPr>
          <p:spPr>
            <a:xfrm>
              <a:off x="2286000" y="5791200"/>
              <a:ext cx="902636" cy="369332"/>
            </a:xfrm>
            <a:prstGeom prst="rect">
              <a:avLst/>
            </a:prstGeom>
            <a:noFill/>
          </p:spPr>
          <p:txBody>
            <a:bodyPr wrap="none" rtlCol="0">
              <a:spAutoFit/>
            </a:bodyPr>
            <a:lstStyle/>
            <a:p>
              <a:r>
                <a:rPr lang="en-US" sz="1800" b="1" dirty="0"/>
                <a:t>R</a:t>
              </a:r>
              <a:r>
                <a:rPr lang="en-US" sz="1800" b="1" dirty="0" smtClean="0"/>
                <a:t>R-TB</a:t>
              </a:r>
              <a:endParaRPr lang="en-US" sz="1800" b="1" dirty="0"/>
            </a:p>
          </p:txBody>
        </p:sp>
      </p:grpSp>
      <p:sp>
        <p:nvSpPr>
          <p:cNvPr id="11" name="TextBox 10"/>
          <p:cNvSpPr txBox="1"/>
          <p:nvPr/>
        </p:nvSpPr>
        <p:spPr>
          <a:xfrm>
            <a:off x="6477000" y="1981200"/>
            <a:ext cx="2438399" cy="3982628"/>
          </a:xfrm>
          <a:prstGeom prst="rect">
            <a:avLst/>
          </a:prstGeom>
          <a:noFill/>
          <a:ln>
            <a:solidFill>
              <a:srgbClr val="000000"/>
            </a:solidFill>
          </a:ln>
        </p:spPr>
        <p:txBody>
          <a:bodyPr wrap="square" rtlCol="0">
            <a:spAutoFit/>
          </a:bodyPr>
          <a:lstStyle/>
          <a:p>
            <a:pPr algn="ctr"/>
            <a:r>
              <a:rPr lang="ru-RU" sz="1600" b="1" dirty="0" smtClean="0"/>
              <a:t>Сокращения</a:t>
            </a:r>
            <a:endParaRPr lang="en-US" sz="1600" b="1" dirty="0" smtClean="0"/>
          </a:p>
          <a:p>
            <a:pPr marL="171450" indent="-171450">
              <a:buFont typeface="Arial"/>
              <a:buChar char="•"/>
            </a:pPr>
            <a:r>
              <a:rPr lang="ru-RU" sz="1600" b="1" dirty="0" smtClean="0"/>
              <a:t>ШЛУ</a:t>
            </a:r>
            <a:r>
              <a:rPr lang="en-US" sz="1600" b="1" dirty="0" smtClean="0"/>
              <a:t>-</a:t>
            </a:r>
            <a:r>
              <a:rPr lang="ru-RU" sz="1600" b="1" dirty="0" smtClean="0"/>
              <a:t>ТБ</a:t>
            </a:r>
            <a:r>
              <a:rPr lang="en-US" sz="1600" dirty="0" smtClean="0"/>
              <a:t>: </a:t>
            </a:r>
            <a:r>
              <a:rPr lang="ru-RU" sz="1600" dirty="0" smtClean="0"/>
              <a:t>ТБ с широкой лекарственной устойчивостью</a:t>
            </a:r>
            <a:endParaRPr lang="en-US" sz="1600" dirty="0" smtClean="0"/>
          </a:p>
          <a:p>
            <a:pPr marL="171450" indent="-171450">
              <a:buFont typeface="Arial"/>
              <a:buChar char="•"/>
            </a:pPr>
            <a:r>
              <a:rPr lang="ru-RU" sz="1600" b="1" dirty="0" smtClean="0"/>
              <a:t>МЛУ</a:t>
            </a:r>
            <a:r>
              <a:rPr lang="en-US" sz="1600" b="1" dirty="0" smtClean="0"/>
              <a:t>-</a:t>
            </a:r>
            <a:r>
              <a:rPr lang="ru-RU" sz="1600" b="1" dirty="0" smtClean="0"/>
              <a:t>ТБ</a:t>
            </a:r>
            <a:r>
              <a:rPr lang="en-US" sz="1600" dirty="0" smtClean="0"/>
              <a:t>: </a:t>
            </a:r>
            <a:r>
              <a:rPr lang="ru-RU" sz="1600" dirty="0" smtClean="0"/>
              <a:t>ТБ с множественной лекарственной устойчивостью</a:t>
            </a:r>
            <a:endParaRPr lang="en-US" sz="1600" dirty="0" smtClean="0"/>
          </a:p>
          <a:p>
            <a:pPr marL="171450" indent="-171450">
              <a:buFont typeface="Arial"/>
              <a:buChar char="•"/>
            </a:pPr>
            <a:r>
              <a:rPr lang="en-US" sz="1600" b="1" dirty="0" smtClean="0"/>
              <a:t>RR-TB</a:t>
            </a:r>
            <a:r>
              <a:rPr lang="en-US" sz="1600" dirty="0" smtClean="0"/>
              <a:t>: </a:t>
            </a:r>
            <a:r>
              <a:rPr lang="ru-RU" sz="1600" dirty="0" smtClean="0"/>
              <a:t>ТБ, устойчивый к </a:t>
            </a:r>
            <a:r>
              <a:rPr lang="ru-RU" sz="1600" dirty="0" err="1" smtClean="0"/>
              <a:t>рифампицину</a:t>
            </a:r>
            <a:endParaRPr lang="en-US" sz="1600" dirty="0" smtClean="0"/>
          </a:p>
          <a:p>
            <a:pPr marL="171450" indent="-171450">
              <a:buFont typeface="Arial"/>
              <a:buChar char="•"/>
            </a:pPr>
            <a:r>
              <a:rPr lang="en-US" sz="1600" b="1" dirty="0" smtClean="0"/>
              <a:t>HR-TB</a:t>
            </a:r>
            <a:r>
              <a:rPr lang="en-US" sz="1600" dirty="0" smtClean="0"/>
              <a:t>: </a:t>
            </a:r>
            <a:r>
              <a:rPr lang="ru-RU" sz="1600" dirty="0" smtClean="0"/>
              <a:t>ТБ, устойчивый к </a:t>
            </a:r>
            <a:r>
              <a:rPr lang="ru-RU" sz="1600" dirty="0" err="1" smtClean="0"/>
              <a:t>изониазиду</a:t>
            </a:r>
            <a:endParaRPr lang="en-US" sz="1600" dirty="0"/>
          </a:p>
        </p:txBody>
      </p:sp>
      <p:sp>
        <p:nvSpPr>
          <p:cNvPr id="3" name="TextBox 2"/>
          <p:cNvSpPr txBox="1"/>
          <p:nvPr/>
        </p:nvSpPr>
        <p:spPr>
          <a:xfrm>
            <a:off x="152400" y="6365138"/>
            <a:ext cx="6116414" cy="523220"/>
          </a:xfrm>
          <a:prstGeom prst="rect">
            <a:avLst/>
          </a:prstGeom>
          <a:noFill/>
        </p:spPr>
        <p:txBody>
          <a:bodyPr wrap="square" rtlCol="0">
            <a:spAutoFit/>
          </a:bodyPr>
          <a:lstStyle/>
          <a:p>
            <a:r>
              <a:rPr lang="en-US" sz="1400" dirty="0" smtClean="0"/>
              <a:t>Note: pre-XDR-TB (not shown) is MDR-TB that is resistant to either a </a:t>
            </a:r>
            <a:r>
              <a:rPr lang="en-US" sz="1400" dirty="0" err="1" smtClean="0"/>
              <a:t>fluoroquinolone</a:t>
            </a:r>
            <a:r>
              <a:rPr lang="en-US" sz="1400" dirty="0" smtClean="0"/>
              <a:t> or a second-line injectable, but not both. </a:t>
            </a:r>
            <a:endParaRPr lang="en-US" sz="1400" dirty="0"/>
          </a:p>
        </p:txBody>
      </p:sp>
      <p:sp>
        <p:nvSpPr>
          <p:cNvPr id="19" name="Oval 18"/>
          <p:cNvSpPr/>
          <p:nvPr/>
        </p:nvSpPr>
        <p:spPr>
          <a:xfrm>
            <a:off x="3124200" y="4800600"/>
            <a:ext cx="1219200" cy="91440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107255" y="4876800"/>
            <a:ext cx="1312345" cy="461665"/>
          </a:xfrm>
          <a:prstGeom prst="rect">
            <a:avLst/>
          </a:prstGeom>
          <a:noFill/>
        </p:spPr>
        <p:txBody>
          <a:bodyPr wrap="square" rtlCol="0">
            <a:spAutoFit/>
          </a:bodyPr>
          <a:lstStyle/>
          <a:p>
            <a:pPr algn="ctr"/>
            <a:r>
              <a:rPr lang="ru-RU" dirty="0" smtClean="0"/>
              <a:t>Устойчив к </a:t>
            </a:r>
            <a:r>
              <a:rPr lang="ru-RU" dirty="0" err="1" smtClean="0"/>
              <a:t>изониазиду</a:t>
            </a:r>
            <a:endParaRPr lang="en-US" dirty="0"/>
          </a:p>
        </p:txBody>
      </p:sp>
      <p:sp>
        <p:nvSpPr>
          <p:cNvPr id="21" name="TextBox 20"/>
          <p:cNvSpPr txBox="1"/>
          <p:nvPr/>
        </p:nvSpPr>
        <p:spPr>
          <a:xfrm>
            <a:off x="3276600" y="5257800"/>
            <a:ext cx="902636" cy="369332"/>
          </a:xfrm>
          <a:prstGeom prst="rect">
            <a:avLst/>
          </a:prstGeom>
          <a:noFill/>
        </p:spPr>
        <p:txBody>
          <a:bodyPr wrap="none" rtlCol="0">
            <a:spAutoFit/>
          </a:bodyPr>
          <a:lstStyle/>
          <a:p>
            <a:r>
              <a:rPr lang="en-US" sz="1800" b="1" dirty="0"/>
              <a:t>H</a:t>
            </a:r>
            <a:r>
              <a:rPr lang="en-US" sz="1800" b="1" dirty="0" smtClean="0"/>
              <a:t>R-TB</a:t>
            </a:r>
            <a:endParaRPr lang="en-US" sz="1800" b="1" dirty="0"/>
          </a:p>
        </p:txBody>
      </p:sp>
    </p:spTree>
    <p:extLst>
      <p:ext uri="{BB962C8B-B14F-4D97-AF65-F5344CB8AC3E}">
        <p14:creationId xmlns:p14="http://schemas.microsoft.com/office/powerpoint/2010/main" val="1718240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5791200" cy="914400"/>
          </a:xfrm>
        </p:spPr>
        <p:txBody>
          <a:bodyPr/>
          <a:lstStyle/>
          <a:p>
            <a:pPr fontAlgn="auto">
              <a:spcAft>
                <a:spcPts val="0"/>
              </a:spcAft>
              <a:defRPr/>
            </a:pPr>
            <a:r>
              <a:rPr lang="ru-RU" dirty="0" smtClean="0">
                <a:ea typeface="+mj-ea"/>
                <a:cs typeface="+mj-cs"/>
              </a:rPr>
              <a:t>обзор</a:t>
            </a:r>
            <a:endParaRPr lang="en-US" dirty="0">
              <a:ea typeface="+mj-ea"/>
              <a:cs typeface="+mj-cs"/>
            </a:endParaRPr>
          </a:p>
        </p:txBody>
      </p:sp>
      <p:sp>
        <p:nvSpPr>
          <p:cNvPr id="19459" name="Rectangle 3"/>
          <p:cNvSpPr>
            <a:spLocks noGrp="1" noChangeArrowheads="1"/>
          </p:cNvSpPr>
          <p:nvPr>
            <p:ph idx="1"/>
          </p:nvPr>
        </p:nvSpPr>
        <p:spPr>
          <a:xfrm>
            <a:off x="457200" y="1341437"/>
            <a:ext cx="8077200" cy="4297363"/>
          </a:xfrm>
        </p:spPr>
        <p:txBody>
          <a:bodyPr rtlCol="0">
            <a:normAutofit/>
          </a:bodyPr>
          <a:lstStyle/>
          <a:p>
            <a:pPr marL="342900" indent="-342900" fontAlgn="auto">
              <a:buFont typeface="Arial"/>
              <a:buChar char="•"/>
              <a:defRPr/>
            </a:pPr>
            <a:r>
              <a:rPr lang="ru-RU" sz="2800" dirty="0" smtClean="0">
                <a:latin typeface="Arial" charset="0"/>
                <a:ea typeface="+mn-ea"/>
                <a:cs typeface="+mn-cs"/>
              </a:rPr>
              <a:t>Основы лечения ТБ</a:t>
            </a:r>
            <a:r>
              <a:rPr lang="en-US" sz="2800" dirty="0" smtClean="0">
                <a:latin typeface="Arial" charset="0"/>
                <a:ea typeface="+mn-ea"/>
                <a:cs typeface="+mn-cs"/>
              </a:rPr>
              <a:t> </a:t>
            </a:r>
          </a:p>
          <a:p>
            <a:pPr marL="342900" indent="-342900" fontAlgn="auto">
              <a:buFont typeface="Arial"/>
              <a:buChar char="•"/>
              <a:defRPr/>
            </a:pPr>
            <a:r>
              <a:rPr lang="ru-RU" sz="2800" dirty="0" smtClean="0">
                <a:latin typeface="Arial" charset="0"/>
                <a:ea typeface="+mn-ea"/>
                <a:cs typeface="+mn-cs"/>
              </a:rPr>
              <a:t>Передача ТБ</a:t>
            </a:r>
            <a:endParaRPr lang="en-US" sz="2800" dirty="0" smtClean="0">
              <a:latin typeface="Arial" charset="0"/>
              <a:ea typeface="+mn-ea"/>
              <a:cs typeface="+mn-cs"/>
            </a:endParaRPr>
          </a:p>
          <a:p>
            <a:pPr marL="342900" indent="-342900" fontAlgn="auto">
              <a:buFont typeface="Arial"/>
              <a:buChar char="•"/>
              <a:defRPr/>
            </a:pPr>
            <a:r>
              <a:rPr lang="ru-RU" sz="2800" dirty="0" smtClean="0">
                <a:latin typeface="Arial" charset="0"/>
                <a:ea typeface="+mn-ea"/>
                <a:cs typeface="+mn-cs"/>
              </a:rPr>
              <a:t>Иммунная система</a:t>
            </a:r>
            <a:endParaRPr lang="en-US" sz="2800" dirty="0" smtClean="0">
              <a:latin typeface="Arial" charset="0"/>
              <a:ea typeface="+mn-ea"/>
              <a:cs typeface="+mn-cs"/>
            </a:endParaRPr>
          </a:p>
          <a:p>
            <a:pPr marL="342900" indent="-342900" fontAlgn="auto">
              <a:buFont typeface="Arial"/>
              <a:buChar char="•"/>
              <a:defRPr/>
            </a:pPr>
            <a:r>
              <a:rPr lang="ru-RU" sz="2800" dirty="0" smtClean="0">
                <a:latin typeface="Arial" charset="0"/>
                <a:ea typeface="+mn-ea"/>
                <a:cs typeface="+mn-cs"/>
              </a:rPr>
              <a:t>Латентный и активный ТБ</a:t>
            </a:r>
            <a:endParaRPr lang="en-US" sz="2800" dirty="0" smtClean="0">
              <a:latin typeface="Arial" charset="0"/>
              <a:ea typeface="+mn-ea"/>
              <a:cs typeface="+mn-cs"/>
            </a:endParaRPr>
          </a:p>
          <a:p>
            <a:pPr marL="342900" indent="-342900" fontAlgn="auto">
              <a:buFont typeface="Arial"/>
              <a:buChar char="•"/>
              <a:defRPr/>
            </a:pPr>
            <a:r>
              <a:rPr lang="ru-RU" sz="2800" dirty="0" smtClean="0">
                <a:latin typeface="Arial" charset="0"/>
              </a:rPr>
              <a:t>Лекарственная устойчивость</a:t>
            </a:r>
            <a:endParaRPr lang="en-US" sz="2800" dirty="0">
              <a:latin typeface="Arial" charset="0"/>
            </a:endParaRPr>
          </a:p>
          <a:p>
            <a:pPr marL="342900" indent="-342900" fontAlgn="auto">
              <a:buFont typeface="Arial"/>
              <a:buChar char="•"/>
              <a:defRPr/>
            </a:pPr>
            <a:r>
              <a:rPr lang="ru-RU" sz="2800" dirty="0">
                <a:latin typeface="Arial" charset="0"/>
                <a:ea typeface="+mn-ea"/>
                <a:cs typeface="+mn-cs"/>
              </a:rPr>
              <a:t>М</a:t>
            </a:r>
            <a:r>
              <a:rPr lang="ru-RU" sz="2800" dirty="0" smtClean="0">
                <a:latin typeface="Arial" charset="0"/>
                <a:ea typeface="+mn-ea"/>
                <a:cs typeface="+mn-cs"/>
              </a:rPr>
              <a:t>ировая статистика</a:t>
            </a:r>
            <a:endParaRPr lang="en-US" sz="2800" dirty="0" smtClean="0">
              <a:latin typeface="Arial" charset="0"/>
              <a:ea typeface="+mn-ea"/>
              <a:cs typeface="+mn-cs"/>
            </a:endParaRPr>
          </a:p>
          <a:p>
            <a:pPr marL="342900" indent="-342900" fontAlgn="auto">
              <a:buFont typeface="Arial"/>
              <a:buChar char="•"/>
              <a:defRPr/>
            </a:pPr>
            <a:r>
              <a:rPr lang="ru-RU" sz="2800" dirty="0" smtClean="0">
                <a:latin typeface="Arial" charset="0"/>
                <a:ea typeface="+mn-ea"/>
                <a:cs typeface="+mn-cs"/>
              </a:rPr>
              <a:t>Важнейшие аспекты</a:t>
            </a:r>
            <a:endParaRPr lang="en-US" sz="2800" dirty="0" smtClean="0">
              <a:latin typeface="Arial" charset="0"/>
              <a:ea typeface="+mn-ea"/>
              <a:cs typeface="+mn-cs"/>
            </a:endParaRPr>
          </a:p>
        </p:txBody>
      </p:sp>
      <p:sp>
        <p:nvSpPr>
          <p:cNvPr id="8195" name="Rectangle 6"/>
          <p:cNvSpPr>
            <a:spLocks noGrp="1" noChangeArrowheads="1"/>
          </p:cNvSpPr>
          <p:nvPr>
            <p:ph type="sldNum" sz="quarter" idx="4294967295"/>
          </p:nvPr>
        </p:nvSpPr>
        <p:spPr bwMode="auto">
          <a:xfrm>
            <a:off x="7827963" y="5884863"/>
            <a:ext cx="1316037"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A40A8386-E8FD-834A-8DC7-92C332D4776E}" type="slidenum">
              <a:rPr lang="en-US" sz="1400">
                <a:solidFill>
                  <a:schemeClr val="bg1"/>
                </a:solidFill>
                <a:latin typeface="American Typewriter" charset="0"/>
              </a:rPr>
              <a:pPr eaLnBrk="1" hangingPunct="1"/>
              <a:t>2</a:t>
            </a:fld>
            <a:endParaRPr lang="en-US" sz="1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0"/>
          <p:cNvSpPr>
            <a:spLocks noGrp="1" noChangeArrowheads="1"/>
          </p:cNvSpPr>
          <p:nvPr>
            <p:ph type="title"/>
          </p:nvPr>
        </p:nvSpPr>
        <p:spPr>
          <a:xfrm>
            <a:off x="304800" y="2895600"/>
            <a:ext cx="8153400" cy="838200"/>
          </a:xfrm>
        </p:spPr>
        <p:txBody>
          <a:bodyPr>
            <a:noAutofit/>
          </a:bodyPr>
          <a:lstStyle/>
          <a:p>
            <a:pPr eaLnBrk="1" fontAlgn="auto" hangingPunct="1">
              <a:spcAft>
                <a:spcPts val="0"/>
              </a:spcAft>
              <a:defRPr/>
            </a:pPr>
            <a:r>
              <a:rPr lang="ru-RU" dirty="0" smtClean="0">
                <a:ea typeface="+mj-ea"/>
                <a:cs typeface="+mj-cs"/>
              </a:rPr>
              <a:t>мировая статистика</a:t>
            </a:r>
            <a:endParaRPr lang="en-US" dirty="0">
              <a:ea typeface="+mj-ea"/>
              <a:cs typeface="+mj-cs"/>
            </a:endParaRPr>
          </a:p>
        </p:txBody>
      </p:sp>
      <p:sp>
        <p:nvSpPr>
          <p:cNvPr id="23554" name="Rectangle 6"/>
          <p:cNvSpPr>
            <a:spLocks noGrp="1" noChangeArrowheads="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fld id="{3DC3E183-6CD3-DC41-847B-88A37D865EE0}" type="slidenum">
              <a:rPr lang="en-US" sz="1400">
                <a:solidFill>
                  <a:schemeClr val="bg1"/>
                </a:solidFill>
                <a:latin typeface="American Typewriter" charset="0"/>
              </a:rPr>
              <a:pPr eaLnBrk="1" hangingPunct="1"/>
              <a:t>20</a:t>
            </a:fld>
            <a:endParaRPr lang="en-US" sz="1400"/>
          </a:p>
        </p:txBody>
      </p:sp>
      <p:sp>
        <p:nvSpPr>
          <p:cNvPr id="23555" name="Rectangle 22"/>
          <p:cNvSpPr>
            <a:spLocks noChangeArrowheads="1"/>
          </p:cNvSpPr>
          <p:nvPr/>
        </p:nvSpPr>
        <p:spPr bwMode="auto">
          <a:xfrm>
            <a:off x="5943600" y="2133600"/>
            <a:ext cx="914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sz="2000" i="1"/>
          </a:p>
        </p:txBody>
      </p:sp>
    </p:spTree>
    <p:extLst>
      <p:ext uri="{BB962C8B-B14F-4D97-AF65-F5344CB8AC3E}">
        <p14:creationId xmlns:p14="http://schemas.microsoft.com/office/powerpoint/2010/main" val="435658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304800" y="152400"/>
            <a:ext cx="8229600" cy="944563"/>
          </a:xfrm>
        </p:spPr>
        <p:txBody>
          <a:bodyPr>
            <a:noAutofit/>
          </a:bodyPr>
          <a:lstStyle/>
          <a:p>
            <a:pPr eaLnBrk="1" hangingPunct="1">
              <a:defRPr/>
            </a:pPr>
            <a:r>
              <a:rPr lang="ru-RU" sz="3200" dirty="0" smtClean="0"/>
              <a:t>Данные по заболеваемости ТБ в мире</a:t>
            </a:r>
            <a:endParaRPr lang="en-US" sz="3200" dirty="0"/>
          </a:p>
        </p:txBody>
      </p:sp>
      <p:sp>
        <p:nvSpPr>
          <p:cNvPr id="3" name="Content Placeholder 2"/>
          <p:cNvSpPr>
            <a:spLocks noGrp="1"/>
          </p:cNvSpPr>
          <p:nvPr>
            <p:ph idx="4294967295"/>
          </p:nvPr>
        </p:nvSpPr>
        <p:spPr>
          <a:xfrm>
            <a:off x="381000" y="1143000"/>
            <a:ext cx="8229600" cy="5029200"/>
          </a:xfrm>
        </p:spPr>
        <p:txBody>
          <a:bodyPr>
            <a:normAutofit/>
          </a:bodyPr>
          <a:lstStyle/>
          <a:p>
            <a:pPr marL="342900" indent="-342900" eaLnBrk="1" hangingPunct="1">
              <a:buFont typeface="Arial"/>
              <a:buChar char="•"/>
              <a:defRPr/>
            </a:pPr>
            <a:r>
              <a:rPr lang="ru-RU" sz="2200" dirty="0" smtClean="0">
                <a:cs typeface="+mn-cs"/>
              </a:rPr>
              <a:t>По оценкам, </a:t>
            </a:r>
            <a:r>
              <a:rPr lang="ru-RU" sz="2200" u="sng" dirty="0" smtClean="0">
                <a:cs typeface="+mn-cs"/>
              </a:rPr>
              <a:t>одна четвертая</a:t>
            </a:r>
            <a:r>
              <a:rPr lang="en-US" sz="2200" u="sng" dirty="0" smtClean="0">
                <a:cs typeface="+mn-cs"/>
              </a:rPr>
              <a:t> </a:t>
            </a:r>
            <a:r>
              <a:rPr lang="ru-RU" sz="2200" dirty="0" smtClean="0">
                <a:cs typeface="+mn-cs"/>
              </a:rPr>
              <a:t>всего населения Земли инфицирована ТБ</a:t>
            </a:r>
            <a:r>
              <a:rPr lang="ru-RU" sz="2200" dirty="0">
                <a:cs typeface="+mn-cs"/>
              </a:rPr>
              <a:t> </a:t>
            </a:r>
            <a:endParaRPr lang="en-US" sz="2200" u="sng" dirty="0">
              <a:solidFill>
                <a:srgbClr val="000000"/>
              </a:solidFill>
              <a:cs typeface="+mn-cs"/>
            </a:endParaRPr>
          </a:p>
          <a:p>
            <a:pPr marL="342900" indent="-342900" eaLnBrk="1" hangingPunct="1">
              <a:buFont typeface="Arial"/>
              <a:buChar char="•"/>
              <a:defRPr/>
            </a:pPr>
            <a:r>
              <a:rPr lang="ru-RU" sz="2200" dirty="0" smtClean="0">
                <a:cs typeface="+mn-cs"/>
              </a:rPr>
              <a:t>По имеющимся данным, в 2015 году число новых случаев заболеваемости туберкулезом составило</a:t>
            </a:r>
            <a:r>
              <a:rPr lang="en-US" sz="2200" dirty="0" smtClean="0">
                <a:cs typeface="+mn-cs"/>
              </a:rPr>
              <a:t> </a:t>
            </a:r>
            <a:r>
              <a:rPr lang="en-US" sz="2200" u="sng" dirty="0" smtClean="0">
                <a:solidFill>
                  <a:srgbClr val="000000"/>
                </a:solidFill>
                <a:cs typeface="+mn-cs"/>
              </a:rPr>
              <a:t>10.4 </a:t>
            </a:r>
            <a:r>
              <a:rPr lang="ru-RU" sz="2200" u="sng" dirty="0" smtClean="0">
                <a:solidFill>
                  <a:srgbClr val="000000"/>
                </a:solidFill>
                <a:cs typeface="+mn-cs"/>
              </a:rPr>
              <a:t>миллионов</a:t>
            </a:r>
            <a:r>
              <a:rPr lang="en-US" sz="2200" u="sng" dirty="0" smtClean="0">
                <a:solidFill>
                  <a:srgbClr val="000000"/>
                </a:solidFill>
                <a:cs typeface="+mn-cs"/>
              </a:rPr>
              <a:t> </a:t>
            </a:r>
          </a:p>
          <a:p>
            <a:pPr marL="342900" indent="-342900" eaLnBrk="1" hangingPunct="1">
              <a:buFont typeface="Arial"/>
              <a:buChar char="•"/>
              <a:defRPr/>
            </a:pPr>
            <a:r>
              <a:rPr lang="ru-RU" sz="2200" dirty="0" smtClean="0">
                <a:cs typeface="+mn-cs"/>
              </a:rPr>
              <a:t>По имеющимся данным, число погибших от туберкулеза в 2015 году составило</a:t>
            </a:r>
            <a:r>
              <a:rPr lang="en-US" sz="2200" dirty="0" smtClean="0">
                <a:cs typeface="+mn-cs"/>
              </a:rPr>
              <a:t> </a:t>
            </a:r>
            <a:r>
              <a:rPr lang="en-US" sz="2200" u="sng" dirty="0" smtClean="0">
                <a:solidFill>
                  <a:srgbClr val="000000"/>
                </a:solidFill>
                <a:cs typeface="+mn-cs"/>
              </a:rPr>
              <a:t>1.8 </a:t>
            </a:r>
            <a:r>
              <a:rPr lang="ru-RU" sz="2200" u="sng" dirty="0" smtClean="0">
                <a:solidFill>
                  <a:srgbClr val="000000"/>
                </a:solidFill>
                <a:cs typeface="+mn-cs"/>
              </a:rPr>
              <a:t>миллиона человек</a:t>
            </a:r>
            <a:r>
              <a:rPr lang="en-US" sz="2200" dirty="0" smtClean="0">
                <a:solidFill>
                  <a:srgbClr val="D1282E"/>
                </a:solidFill>
                <a:cs typeface="+mn-cs"/>
              </a:rPr>
              <a:t> </a:t>
            </a:r>
            <a:r>
              <a:rPr lang="en-US" sz="2200" dirty="0" smtClean="0">
                <a:cs typeface="+mn-cs"/>
              </a:rPr>
              <a:t>– </a:t>
            </a:r>
            <a:r>
              <a:rPr lang="ru-RU" sz="2200" dirty="0" smtClean="0">
                <a:cs typeface="+mn-cs"/>
              </a:rPr>
              <a:t>это</a:t>
            </a:r>
            <a:r>
              <a:rPr lang="en-US" sz="2200" dirty="0" smtClean="0">
                <a:cs typeface="+mn-cs"/>
              </a:rPr>
              <a:t> </a:t>
            </a:r>
            <a:r>
              <a:rPr lang="en-US" sz="2200" u="sng" dirty="0" smtClean="0">
                <a:solidFill>
                  <a:srgbClr val="000000"/>
                </a:solidFill>
                <a:cs typeface="+mn-cs"/>
              </a:rPr>
              <a:t>5,000</a:t>
            </a:r>
            <a:r>
              <a:rPr lang="ru-RU" sz="2200" u="sng" dirty="0" smtClean="0">
                <a:solidFill>
                  <a:srgbClr val="000000"/>
                </a:solidFill>
                <a:cs typeface="+mn-cs"/>
              </a:rPr>
              <a:t> погибших каждый день</a:t>
            </a:r>
            <a:r>
              <a:rPr lang="en-US" sz="2200" u="sng" dirty="0" smtClean="0">
                <a:solidFill>
                  <a:srgbClr val="000000"/>
                </a:solidFill>
                <a:cs typeface="+mn-cs"/>
              </a:rPr>
              <a:t> </a:t>
            </a:r>
            <a:endParaRPr lang="en-US" sz="2200" u="sng" dirty="0">
              <a:solidFill>
                <a:srgbClr val="000000"/>
              </a:solidFill>
              <a:cs typeface="+mn-cs"/>
            </a:endParaRPr>
          </a:p>
          <a:p>
            <a:pPr lvl="1">
              <a:defRPr/>
            </a:pPr>
            <a:r>
              <a:rPr lang="ru-RU" sz="2200" dirty="0" smtClean="0"/>
              <a:t>ТБ является наиболее распространенной причиной гибели людей, инфицированных ВИЧ, и в 2015 году число таких случаев составило </a:t>
            </a:r>
            <a:r>
              <a:rPr lang="en-US" sz="2200" dirty="0" smtClean="0"/>
              <a:t>400,000 </a:t>
            </a:r>
          </a:p>
          <a:p>
            <a:pPr marL="342900" indent="-342900">
              <a:buFont typeface="Arial"/>
              <a:buChar char="•"/>
              <a:defRPr/>
            </a:pPr>
            <a:r>
              <a:rPr lang="ru-RU" sz="2200" dirty="0" smtClean="0"/>
              <a:t>ТБ является наиболее распространенной причиной гибели от инфекционных заболеваний во всем мире </a:t>
            </a:r>
            <a:endParaRPr lang="en-US" sz="2200" dirty="0"/>
          </a:p>
        </p:txBody>
      </p:sp>
      <p:sp>
        <p:nvSpPr>
          <p:cNvPr id="4" name="Text Box 22"/>
          <p:cNvSpPr txBox="1">
            <a:spLocks noChangeArrowheads="1"/>
          </p:cNvSpPr>
          <p:nvPr/>
        </p:nvSpPr>
        <p:spPr bwMode="auto">
          <a:xfrm>
            <a:off x="152400" y="6477000"/>
            <a:ext cx="3276600"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sz="1000" dirty="0">
                <a:cs typeface="Arial" charset="0"/>
              </a:rPr>
              <a:t>Based on data from WHO Global TB Program</a:t>
            </a:r>
          </a:p>
        </p:txBody>
      </p:sp>
      <p:sp>
        <p:nvSpPr>
          <p:cNvPr id="25604" name="TextBox 4"/>
          <p:cNvSpPr txBox="1">
            <a:spLocks noChangeArrowheads="1"/>
          </p:cNvSpPr>
          <p:nvPr/>
        </p:nvSpPr>
        <p:spPr bwMode="auto">
          <a:xfrm>
            <a:off x="7391400" y="6400800"/>
            <a:ext cx="1981200" cy="32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r>
              <a:rPr lang="en-US" sz="1500" b="1" dirty="0">
                <a:solidFill>
                  <a:schemeClr val="tx2"/>
                </a:solidFill>
                <a:latin typeface="Arial Black" charset="0"/>
                <a:cs typeface="Arial Black" charset="0"/>
              </a:rPr>
              <a:t>STATISTICS</a:t>
            </a:r>
          </a:p>
        </p:txBody>
      </p:sp>
    </p:spTree>
    <p:extLst>
      <p:ext uri="{BB962C8B-B14F-4D97-AF65-F5344CB8AC3E}">
        <p14:creationId xmlns:p14="http://schemas.microsoft.com/office/powerpoint/2010/main" val="28738092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27"/>
          <p:cNvSpPr>
            <a:spLocks noGrp="1"/>
          </p:cNvSpPr>
          <p:nvPr>
            <p:ph type="title" idx="4294967295"/>
          </p:nvPr>
        </p:nvSpPr>
        <p:spPr>
          <a:xfrm>
            <a:off x="381000" y="198438"/>
            <a:ext cx="8229600" cy="944562"/>
          </a:xfrm>
        </p:spPr>
        <p:txBody>
          <a:bodyPr>
            <a:normAutofit fontScale="90000"/>
          </a:bodyPr>
          <a:lstStyle/>
          <a:p>
            <a:pPr eaLnBrk="1" hangingPunct="1">
              <a:defRPr/>
            </a:pPr>
            <a:r>
              <a:rPr lang="ru-RU" sz="2800" dirty="0" smtClean="0"/>
              <a:t>Карта стран с наибольшим уровнем распространенности туберкулеза</a:t>
            </a:r>
            <a:endParaRPr lang="en-US" sz="2800" dirty="0"/>
          </a:p>
        </p:txBody>
      </p:sp>
      <p:sp>
        <p:nvSpPr>
          <p:cNvPr id="6" name="Text Box 22"/>
          <p:cNvSpPr txBox="1">
            <a:spLocks noChangeArrowheads="1"/>
          </p:cNvSpPr>
          <p:nvPr/>
        </p:nvSpPr>
        <p:spPr bwMode="auto">
          <a:xfrm>
            <a:off x="5791200" y="6019800"/>
            <a:ext cx="3276600"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sz="1000" dirty="0">
                <a:cs typeface="Arial" charset="0"/>
              </a:rPr>
              <a:t>From WHO Global TB Program</a:t>
            </a:r>
          </a:p>
        </p:txBody>
      </p:sp>
      <p:sp>
        <p:nvSpPr>
          <p:cNvPr id="27651" name="TextBox 6"/>
          <p:cNvSpPr txBox="1">
            <a:spLocks noChangeArrowheads="1"/>
          </p:cNvSpPr>
          <p:nvPr/>
        </p:nvSpPr>
        <p:spPr bwMode="auto">
          <a:xfrm>
            <a:off x="7391400" y="6400800"/>
            <a:ext cx="1981200" cy="32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r>
              <a:rPr lang="en-US" sz="1500" b="1" dirty="0">
                <a:solidFill>
                  <a:schemeClr val="tx2"/>
                </a:solidFill>
                <a:latin typeface="Arial Black" charset="0"/>
                <a:cs typeface="Arial Black" charset="0"/>
              </a:rPr>
              <a:t>STATISTICS</a:t>
            </a:r>
          </a:p>
        </p:txBody>
      </p:sp>
      <p:pic>
        <p:nvPicPr>
          <p:cNvPr id="27652" name="Picture 3" descr="Global_TBincidence_2015.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44600"/>
            <a:ext cx="7666038" cy="4775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Box 8"/>
          <p:cNvSpPr txBox="1"/>
          <p:nvPr/>
        </p:nvSpPr>
        <p:spPr>
          <a:xfrm>
            <a:off x="304800" y="4419600"/>
            <a:ext cx="2209800" cy="1975925"/>
          </a:xfrm>
          <a:prstGeom prst="rect">
            <a:avLst/>
          </a:prstGeom>
          <a:solidFill>
            <a:schemeClr val="bg1"/>
          </a:solidFill>
        </p:spPr>
        <p:txBody>
          <a:bodyPr wrap="square">
            <a:spAutoFit/>
          </a:bodyPr>
          <a:lstStyle/>
          <a:p>
            <a:pPr algn="ctr">
              <a:defRPr/>
            </a:pPr>
            <a:r>
              <a:rPr lang="ru-RU" b="1" u="sng" dirty="0" smtClean="0"/>
              <a:t>Страны с наибольшим уровнем распространенности ТБ</a:t>
            </a:r>
            <a:endParaRPr lang="en-US" b="1" u="sng" dirty="0"/>
          </a:p>
          <a:p>
            <a:pPr marL="285750" indent="-285750">
              <a:buFont typeface="Arial"/>
              <a:buChar char="•"/>
              <a:defRPr/>
            </a:pPr>
            <a:r>
              <a:rPr lang="ru-RU" dirty="0" smtClean="0"/>
              <a:t>Китай</a:t>
            </a:r>
          </a:p>
          <a:p>
            <a:pPr marL="285750" indent="-285750">
              <a:buFont typeface="Arial"/>
              <a:buChar char="•"/>
              <a:defRPr/>
            </a:pPr>
            <a:r>
              <a:rPr lang="ru-RU" dirty="0" smtClean="0"/>
              <a:t>Индия</a:t>
            </a:r>
            <a:endParaRPr lang="en-US" dirty="0"/>
          </a:p>
          <a:p>
            <a:pPr marL="285750" indent="-285750">
              <a:buFont typeface="Arial"/>
              <a:buChar char="•"/>
              <a:defRPr/>
            </a:pPr>
            <a:r>
              <a:rPr lang="ru-RU" dirty="0" smtClean="0"/>
              <a:t>Индонезия</a:t>
            </a:r>
            <a:endParaRPr lang="en-US" dirty="0"/>
          </a:p>
          <a:p>
            <a:pPr marL="285750" indent="-285750">
              <a:buFont typeface="Arial"/>
              <a:buChar char="•"/>
              <a:defRPr/>
            </a:pPr>
            <a:r>
              <a:rPr lang="ru-RU" dirty="0" smtClean="0"/>
              <a:t>Нигерия</a:t>
            </a:r>
            <a:r>
              <a:rPr lang="en-US" dirty="0" smtClean="0"/>
              <a:t> </a:t>
            </a:r>
            <a:endParaRPr lang="en-US" dirty="0"/>
          </a:p>
          <a:p>
            <a:pPr marL="285750" indent="-285750">
              <a:buFont typeface="Arial"/>
              <a:buChar char="•"/>
              <a:defRPr/>
            </a:pPr>
            <a:r>
              <a:rPr lang="ru-RU" dirty="0" smtClean="0"/>
              <a:t>Пакистан</a:t>
            </a:r>
            <a:endParaRPr lang="en-US" dirty="0"/>
          </a:p>
          <a:p>
            <a:pPr marL="285750" indent="-285750">
              <a:buFont typeface="Arial"/>
              <a:buChar char="•"/>
              <a:defRPr/>
            </a:pPr>
            <a:r>
              <a:rPr lang="ru-RU" dirty="0" smtClean="0"/>
              <a:t>Южная Африка</a:t>
            </a:r>
            <a:endParaRPr lang="en-US" dirty="0"/>
          </a:p>
        </p:txBody>
      </p:sp>
    </p:spTree>
    <p:extLst>
      <p:ext uri="{BB962C8B-B14F-4D97-AF65-F5344CB8AC3E}">
        <p14:creationId xmlns:p14="http://schemas.microsoft.com/office/powerpoint/2010/main" val="2859489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27"/>
          <p:cNvSpPr>
            <a:spLocks noGrp="1"/>
          </p:cNvSpPr>
          <p:nvPr>
            <p:ph type="title" idx="4294967295"/>
          </p:nvPr>
        </p:nvSpPr>
        <p:spPr>
          <a:xfrm>
            <a:off x="381000" y="198438"/>
            <a:ext cx="8229600" cy="944562"/>
          </a:xfrm>
        </p:spPr>
        <p:txBody>
          <a:bodyPr>
            <a:noAutofit/>
          </a:bodyPr>
          <a:lstStyle/>
          <a:p>
            <a:pPr eaLnBrk="1" hangingPunct="1">
              <a:defRPr/>
            </a:pPr>
            <a:r>
              <a:rPr lang="ru-RU" sz="3000" dirty="0" smtClean="0"/>
              <a:t>Страны с высоким бременем ТБ</a:t>
            </a:r>
            <a:endParaRPr lang="en-US" sz="3000" dirty="0"/>
          </a:p>
        </p:txBody>
      </p:sp>
      <p:sp>
        <p:nvSpPr>
          <p:cNvPr id="27651" name="TextBox 6"/>
          <p:cNvSpPr txBox="1">
            <a:spLocks noChangeArrowheads="1"/>
          </p:cNvSpPr>
          <p:nvPr/>
        </p:nvSpPr>
        <p:spPr bwMode="auto">
          <a:xfrm>
            <a:off x="7391400" y="6400800"/>
            <a:ext cx="1981200" cy="32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r>
              <a:rPr lang="en-US" sz="1500" b="1" dirty="0">
                <a:solidFill>
                  <a:schemeClr val="tx2"/>
                </a:solidFill>
                <a:latin typeface="Arial Black" charset="0"/>
                <a:cs typeface="Arial Black" charset="0"/>
              </a:rPr>
              <a:t>STATISTICS</a:t>
            </a:r>
          </a:p>
        </p:txBody>
      </p:sp>
      <p:pic>
        <p:nvPicPr>
          <p:cNvPr id="2" name="Picture 1" descr="Screen Shot 2017-08-15 at 10.50.15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371600"/>
            <a:ext cx="8644070" cy="4800600"/>
          </a:xfrm>
          <a:prstGeom prst="rect">
            <a:avLst/>
          </a:prstGeom>
        </p:spPr>
      </p:pic>
    </p:spTree>
    <p:extLst>
      <p:ext uri="{BB962C8B-B14F-4D97-AF65-F5344CB8AC3E}">
        <p14:creationId xmlns:p14="http://schemas.microsoft.com/office/powerpoint/2010/main" val="1244880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0"/>
          <p:cNvSpPr txBox="1">
            <a:spLocks noChangeArrowheads="1"/>
          </p:cNvSpPr>
          <p:nvPr/>
        </p:nvSpPr>
        <p:spPr>
          <a:xfrm>
            <a:off x="304800" y="2895600"/>
            <a:ext cx="8153400" cy="838200"/>
          </a:xfrm>
          <a:prstGeom prst="rect">
            <a:avLst/>
          </a:prstGeom>
        </p:spPr>
        <p:txBody>
          <a:bodyPr>
            <a:no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ru-RU" sz="5000" dirty="0" smtClean="0">
                <a:ea typeface="+mj-ea"/>
                <a:cs typeface="+mj-cs"/>
              </a:rPr>
              <a:t>Важнейшие аспекты</a:t>
            </a:r>
            <a:endParaRPr lang="en-US" sz="5000" dirty="0">
              <a:ea typeface="+mj-ea"/>
              <a:cs typeface="+mj-cs"/>
            </a:endParaRPr>
          </a:p>
        </p:txBody>
      </p:sp>
    </p:spTree>
    <p:extLst>
      <p:ext uri="{BB962C8B-B14F-4D97-AF65-F5344CB8AC3E}">
        <p14:creationId xmlns:p14="http://schemas.microsoft.com/office/powerpoint/2010/main" val="143456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04800" y="152400"/>
            <a:ext cx="8229600" cy="944563"/>
          </a:xfrm>
          <a:prstGeom prst="rect">
            <a:avLst/>
          </a:prstGeom>
        </p:spPr>
        <p:txBody>
          <a:bodyPr vert="horz" lIns="91440" tIns="45720" rIns="91440" bIns="45720" rtlCol="0" anchor="b">
            <a:norm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a:defRPr/>
            </a:pPr>
            <a:r>
              <a:rPr lang="ru-RU" sz="4200" dirty="0" smtClean="0"/>
              <a:t>Важнейшие аспекты</a:t>
            </a:r>
            <a:endParaRPr lang="en-US" dirty="0"/>
          </a:p>
        </p:txBody>
      </p:sp>
      <p:sp>
        <p:nvSpPr>
          <p:cNvPr id="5" name="TextBox 6"/>
          <p:cNvSpPr txBox="1">
            <a:spLocks noChangeArrowheads="1"/>
          </p:cNvSpPr>
          <p:nvPr/>
        </p:nvSpPr>
        <p:spPr bwMode="auto">
          <a:xfrm>
            <a:off x="6705600" y="6400801"/>
            <a:ext cx="2667000" cy="323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00">
                <a:solidFill>
                  <a:schemeClr val="tx1"/>
                </a:solidFill>
                <a:latin typeface="Arial" charset="0"/>
                <a:ea typeface="ＭＳ Ｐゴシック" charset="0"/>
                <a:cs typeface="ＭＳ Ｐゴシック" charset="0"/>
              </a:defRPr>
            </a:lvl1pPr>
            <a:lvl2pPr marL="742950" indent="-285750" eaLnBrk="0" hangingPunct="0">
              <a:defRPr sz="400">
                <a:solidFill>
                  <a:schemeClr val="tx1"/>
                </a:solidFill>
                <a:latin typeface="Arial" charset="0"/>
                <a:ea typeface="ＭＳ Ｐゴシック" charset="0"/>
              </a:defRPr>
            </a:lvl2pPr>
            <a:lvl3pPr marL="1143000" indent="-228600" eaLnBrk="0" hangingPunct="0">
              <a:defRPr sz="400">
                <a:solidFill>
                  <a:schemeClr val="tx1"/>
                </a:solidFill>
                <a:latin typeface="Arial" charset="0"/>
                <a:ea typeface="ＭＳ Ｐゴシック" charset="0"/>
              </a:defRPr>
            </a:lvl3pPr>
            <a:lvl4pPr marL="1600200" indent="-228600" eaLnBrk="0" hangingPunct="0">
              <a:defRPr sz="400">
                <a:solidFill>
                  <a:schemeClr val="tx1"/>
                </a:solidFill>
                <a:latin typeface="Arial" charset="0"/>
                <a:ea typeface="ＭＳ Ｐゴシック" charset="0"/>
              </a:defRPr>
            </a:lvl4pPr>
            <a:lvl5pPr marL="2057400" indent="-228600" eaLnBrk="0" hangingPunct="0">
              <a:defRPr sz="400">
                <a:solidFill>
                  <a:schemeClr val="tx1"/>
                </a:solidFill>
                <a:latin typeface="Arial" charset="0"/>
                <a:ea typeface="ＭＳ Ｐゴシック" charset="0"/>
              </a:defRPr>
            </a:lvl5pPr>
            <a:lvl6pPr marL="2514600" indent="-228600" eaLnBrk="0" fontAlgn="base" hangingPunct="0">
              <a:spcBef>
                <a:spcPct val="0"/>
              </a:spcBef>
              <a:spcAft>
                <a:spcPct val="0"/>
              </a:spcAft>
              <a:defRPr sz="400">
                <a:solidFill>
                  <a:schemeClr val="tx1"/>
                </a:solidFill>
                <a:latin typeface="Arial" charset="0"/>
                <a:ea typeface="ＭＳ Ｐゴシック" charset="0"/>
              </a:defRPr>
            </a:lvl6pPr>
            <a:lvl7pPr marL="2971800" indent="-228600" eaLnBrk="0" fontAlgn="base" hangingPunct="0">
              <a:spcBef>
                <a:spcPct val="0"/>
              </a:spcBef>
              <a:spcAft>
                <a:spcPct val="0"/>
              </a:spcAft>
              <a:defRPr sz="400">
                <a:solidFill>
                  <a:schemeClr val="tx1"/>
                </a:solidFill>
                <a:latin typeface="Arial" charset="0"/>
                <a:ea typeface="ＭＳ Ｐゴシック" charset="0"/>
              </a:defRPr>
            </a:lvl7pPr>
            <a:lvl8pPr marL="3429000" indent="-228600" eaLnBrk="0" fontAlgn="base" hangingPunct="0">
              <a:spcBef>
                <a:spcPct val="0"/>
              </a:spcBef>
              <a:spcAft>
                <a:spcPct val="0"/>
              </a:spcAft>
              <a:defRPr sz="400">
                <a:solidFill>
                  <a:schemeClr val="tx1"/>
                </a:solidFill>
                <a:latin typeface="Arial" charset="0"/>
                <a:ea typeface="ＭＳ Ｐゴシック" charset="0"/>
              </a:defRPr>
            </a:lvl8pPr>
            <a:lvl9pPr marL="3886200" indent="-228600" eaLnBrk="0" fontAlgn="base" hangingPunct="0">
              <a:spcBef>
                <a:spcPct val="0"/>
              </a:spcBef>
              <a:spcAft>
                <a:spcPct val="0"/>
              </a:spcAft>
              <a:defRPr sz="400">
                <a:solidFill>
                  <a:schemeClr val="tx1"/>
                </a:solidFill>
                <a:latin typeface="Arial" charset="0"/>
                <a:ea typeface="ＭＳ Ｐゴシック" charset="0"/>
              </a:defRPr>
            </a:lvl9pPr>
          </a:lstStyle>
          <a:p>
            <a:pPr eaLnBrk="1" hangingPunct="1"/>
            <a:r>
              <a:rPr lang="en-US" sz="1500" b="1" dirty="0" smtClean="0">
                <a:solidFill>
                  <a:schemeClr val="tx2"/>
                </a:solidFill>
                <a:latin typeface="Arial Black" charset="0"/>
                <a:cs typeface="Arial Black" charset="0"/>
              </a:rPr>
              <a:t>THE MAIN POINTS</a:t>
            </a:r>
            <a:endParaRPr lang="en-US" sz="1500" b="1" dirty="0">
              <a:solidFill>
                <a:schemeClr val="tx2"/>
              </a:solidFill>
              <a:latin typeface="Arial Black" charset="0"/>
              <a:cs typeface="Arial Black" charset="0"/>
            </a:endParaRPr>
          </a:p>
        </p:txBody>
      </p:sp>
      <p:sp>
        <p:nvSpPr>
          <p:cNvPr id="4" name="Content Placeholder 2"/>
          <p:cNvSpPr txBox="1">
            <a:spLocks/>
          </p:cNvSpPr>
          <p:nvPr/>
        </p:nvSpPr>
        <p:spPr bwMode="auto">
          <a:xfrm>
            <a:off x="381000" y="1143000"/>
            <a:ext cx="8229600" cy="50292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lvl1pPr algn="l" rtl="0" eaLnBrk="1" fontAlgn="base" hangingPunct="1">
              <a:spcBef>
                <a:spcPct val="20000"/>
              </a:spcBef>
              <a:spcAft>
                <a:spcPts val="600"/>
              </a:spcAft>
              <a:buFont typeface="Arial" charset="0"/>
              <a:defRPr sz="2000" b="1" kern="1200">
                <a:solidFill>
                  <a:schemeClr val="tx1"/>
                </a:solidFill>
                <a:latin typeface="+mn-lt"/>
                <a:ea typeface="ＭＳ Ｐゴシック" charset="0"/>
                <a:cs typeface="ＭＳ Ｐゴシック" charset="0"/>
              </a:defRPr>
            </a:lvl1pPr>
            <a:lvl2pPr marL="457200" indent="-182563" algn="l" rtl="0" eaLnBrk="1" fontAlgn="base" hangingPunct="1">
              <a:spcBef>
                <a:spcPct val="20000"/>
              </a:spcBef>
              <a:spcAft>
                <a:spcPct val="0"/>
              </a:spcAft>
              <a:buClr>
                <a:schemeClr val="tx2"/>
              </a:buClr>
              <a:buFont typeface="Arial" charset="0"/>
              <a:buChar char="•"/>
              <a:defRPr sz="20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342900" indent="-342900">
              <a:buFont typeface="Arial"/>
              <a:buChar char="•"/>
              <a:defRPr/>
            </a:pPr>
            <a:r>
              <a:rPr lang="ru-RU" sz="2200" dirty="0" smtClean="0"/>
              <a:t>Туберкулез</a:t>
            </a:r>
            <a:r>
              <a:rPr lang="en-US" sz="2200" dirty="0" smtClean="0"/>
              <a:t> (</a:t>
            </a:r>
            <a:r>
              <a:rPr lang="ru-RU" sz="2200" dirty="0" smtClean="0"/>
              <a:t>ТБ</a:t>
            </a:r>
            <a:r>
              <a:rPr lang="en-US" sz="2200" dirty="0" smtClean="0"/>
              <a:t>) –</a:t>
            </a:r>
            <a:r>
              <a:rPr lang="ru-RU" sz="2200" dirty="0" smtClean="0"/>
              <a:t> это заболевание, вызываемое бактерией</a:t>
            </a:r>
            <a:r>
              <a:rPr lang="en-US" sz="2200" dirty="0" smtClean="0"/>
              <a:t> </a:t>
            </a:r>
            <a:r>
              <a:rPr lang="en-US" sz="2200" i="1" dirty="0" smtClean="0"/>
              <a:t>Mycobacterium tuberculosis</a:t>
            </a:r>
            <a:r>
              <a:rPr lang="en-US" sz="2200" dirty="0" smtClean="0"/>
              <a:t> </a:t>
            </a:r>
          </a:p>
          <a:p>
            <a:pPr marL="342900" indent="-342900">
              <a:buFont typeface="Arial"/>
              <a:buChar char="•"/>
            </a:pPr>
            <a:r>
              <a:rPr lang="ru-RU" sz="2200" dirty="0" smtClean="0"/>
              <a:t>ТБ распространяется воздушно-капельным путем, когда человек, страдающий легочной формой туберкулеза </a:t>
            </a:r>
            <a:r>
              <a:rPr lang="en-US" sz="2200" dirty="0" smtClean="0"/>
              <a:t> </a:t>
            </a:r>
            <a:r>
              <a:rPr lang="ru-RU" sz="2200" u="sng" dirty="0" smtClean="0">
                <a:solidFill>
                  <a:srgbClr val="000000"/>
                </a:solidFill>
                <a:latin typeface="Arial" charset="0"/>
              </a:rPr>
              <a:t>кашляет</a:t>
            </a:r>
            <a:r>
              <a:rPr lang="en-US" sz="2200" u="sng" dirty="0" smtClean="0">
                <a:solidFill>
                  <a:srgbClr val="000000"/>
                </a:solidFill>
                <a:latin typeface="Arial" charset="0"/>
              </a:rPr>
              <a:t>, </a:t>
            </a:r>
            <a:r>
              <a:rPr lang="ru-RU" sz="2200" u="sng" dirty="0" smtClean="0">
                <a:solidFill>
                  <a:srgbClr val="000000"/>
                </a:solidFill>
                <a:latin typeface="Arial" charset="0"/>
              </a:rPr>
              <a:t>чихает</a:t>
            </a:r>
            <a:r>
              <a:rPr lang="en-US" sz="2200" u="sng" dirty="0" smtClean="0">
                <a:solidFill>
                  <a:srgbClr val="000000"/>
                </a:solidFill>
                <a:latin typeface="Arial" charset="0"/>
              </a:rPr>
              <a:t>, </a:t>
            </a:r>
            <a:r>
              <a:rPr lang="ru-RU" sz="2200" u="sng" dirty="0" smtClean="0">
                <a:solidFill>
                  <a:srgbClr val="000000"/>
                </a:solidFill>
                <a:latin typeface="Arial" charset="0"/>
              </a:rPr>
              <a:t>кричит</a:t>
            </a:r>
            <a:r>
              <a:rPr lang="ru-RU" sz="2200" u="sng" dirty="0">
                <a:solidFill>
                  <a:srgbClr val="000000"/>
                </a:solidFill>
                <a:latin typeface="Arial" charset="0"/>
              </a:rPr>
              <a:t> </a:t>
            </a:r>
            <a:r>
              <a:rPr lang="ru-RU" sz="2200" u="sng" dirty="0" smtClean="0">
                <a:solidFill>
                  <a:srgbClr val="000000"/>
                </a:solidFill>
                <a:latin typeface="Arial" charset="0"/>
              </a:rPr>
              <a:t>или поет</a:t>
            </a:r>
            <a:endParaRPr lang="en-US" sz="2200" u="sng" dirty="0">
              <a:solidFill>
                <a:srgbClr val="000000"/>
              </a:solidFill>
              <a:latin typeface="Arial" charset="0"/>
            </a:endParaRPr>
          </a:p>
          <a:p>
            <a:pPr marL="342900" indent="-342900">
              <a:buFont typeface="Arial"/>
              <a:buChar char="•"/>
              <a:defRPr/>
            </a:pPr>
            <a:r>
              <a:rPr lang="ru-RU" sz="2200" dirty="0" smtClean="0"/>
              <a:t>ТБ</a:t>
            </a:r>
            <a:r>
              <a:rPr lang="en-US" sz="2200" dirty="0" smtClean="0"/>
              <a:t> </a:t>
            </a:r>
            <a:r>
              <a:rPr lang="ru-RU" sz="2200" dirty="0" smtClean="0"/>
              <a:t>существует в двух формах</a:t>
            </a:r>
            <a:r>
              <a:rPr lang="en-US" sz="2200" dirty="0" smtClean="0"/>
              <a:t>:</a:t>
            </a:r>
          </a:p>
          <a:p>
            <a:pPr marL="800100" lvl="1" indent="-342900">
              <a:buFont typeface="Arial"/>
              <a:buChar char="•"/>
              <a:defRPr/>
            </a:pPr>
            <a:r>
              <a:rPr lang="ru-RU" sz="2200" u="sng" dirty="0" smtClean="0"/>
              <a:t>Активная форма ТБ</a:t>
            </a:r>
            <a:r>
              <a:rPr lang="en-US" sz="2200" dirty="0" smtClean="0"/>
              <a:t>:</a:t>
            </a:r>
            <a:r>
              <a:rPr lang="ru-RU" sz="2200" dirty="0" smtClean="0"/>
              <a:t> когда присутствие в организме МБТ вызывает болезнь</a:t>
            </a:r>
            <a:endParaRPr lang="en-US" sz="2200" dirty="0" smtClean="0"/>
          </a:p>
          <a:p>
            <a:pPr marL="800100" lvl="1" indent="-342900">
              <a:buFont typeface="Arial"/>
              <a:buChar char="•"/>
              <a:defRPr/>
            </a:pPr>
            <a:r>
              <a:rPr lang="ru-RU" sz="2200" u="sng" dirty="0" smtClean="0"/>
              <a:t>Латентная форма ТБ</a:t>
            </a:r>
            <a:r>
              <a:rPr lang="en-US" sz="2200" dirty="0" smtClean="0"/>
              <a:t>: </a:t>
            </a:r>
            <a:r>
              <a:rPr lang="ru-RU" sz="2200" dirty="0" smtClean="0"/>
              <a:t>когда МБТ присутствует в организме человека, не вызывая болезнь</a:t>
            </a:r>
            <a:endParaRPr lang="en-US" sz="2200" dirty="0" smtClean="0"/>
          </a:p>
          <a:p>
            <a:pPr marL="342900" indent="-342900">
              <a:buFont typeface="Arial"/>
              <a:buChar char="•"/>
              <a:defRPr/>
            </a:pPr>
            <a:r>
              <a:rPr lang="ru-RU" sz="2200" dirty="0" smtClean="0"/>
              <a:t>Возникновение лекарственной устойчивости было изначально</a:t>
            </a:r>
            <a:r>
              <a:rPr lang="en-US" sz="2200" dirty="0" smtClean="0"/>
              <a:t> </a:t>
            </a:r>
            <a:r>
              <a:rPr lang="ru-RU" sz="2200" dirty="0" smtClean="0"/>
              <a:t>спровоцировано некорректным назначением препаратов. Существование лекарственно-устойчивой </a:t>
            </a:r>
            <a:r>
              <a:rPr lang="ru-RU" sz="2200" smtClean="0"/>
              <a:t>формы болезни в </a:t>
            </a:r>
            <a:r>
              <a:rPr lang="ru-RU" sz="2200" dirty="0" smtClean="0"/>
              <a:t>еще большей степени усиливает глобальное бремя ТБ</a:t>
            </a:r>
            <a:endParaRPr lang="en-US" sz="2200" u="sng" dirty="0" smtClean="0"/>
          </a:p>
          <a:p>
            <a:pPr marL="342900" indent="-342900">
              <a:buFont typeface="Arial"/>
              <a:buChar char="•"/>
              <a:defRPr/>
            </a:pPr>
            <a:r>
              <a:rPr lang="ru-RU" sz="2200" dirty="0" smtClean="0"/>
              <a:t>ТБ является наиболее распространенной причиной гибели людей, страдающих ВИЧ</a:t>
            </a:r>
            <a:endParaRPr lang="en-US" sz="2200" dirty="0" smtClean="0"/>
          </a:p>
        </p:txBody>
      </p:sp>
    </p:spTree>
    <p:extLst>
      <p:ext uri="{BB962C8B-B14F-4D97-AF65-F5344CB8AC3E}">
        <p14:creationId xmlns:p14="http://schemas.microsoft.com/office/powerpoint/2010/main" val="1603528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0"/>
          <p:cNvSpPr>
            <a:spLocks noGrp="1" noChangeArrowheads="1"/>
          </p:cNvSpPr>
          <p:nvPr>
            <p:ph type="title"/>
          </p:nvPr>
        </p:nvSpPr>
        <p:spPr>
          <a:xfrm>
            <a:off x="685800" y="3200400"/>
            <a:ext cx="7772400" cy="838200"/>
          </a:xfrm>
        </p:spPr>
        <p:txBody>
          <a:bodyPr>
            <a:noAutofit/>
          </a:bodyPr>
          <a:lstStyle/>
          <a:p>
            <a:pPr fontAlgn="auto">
              <a:spcAft>
                <a:spcPts val="0"/>
              </a:spcAft>
              <a:defRPr/>
            </a:pPr>
            <a:r>
              <a:rPr lang="ru-RU" sz="5000" dirty="0" smtClean="0">
                <a:ea typeface="+mj-ea"/>
                <a:cs typeface="+mj-cs"/>
              </a:rPr>
              <a:t>Важнейшая информация о </a:t>
            </a:r>
            <a:r>
              <a:rPr lang="ru-RU" sz="5000" dirty="0" err="1" smtClean="0">
                <a:ea typeface="+mj-ea"/>
                <a:cs typeface="+mj-cs"/>
              </a:rPr>
              <a:t>тб</a:t>
            </a:r>
            <a:endParaRPr lang="en-US" sz="5000" dirty="0">
              <a:ea typeface="+mj-ea"/>
              <a:cs typeface="+mj-cs"/>
            </a:endParaRPr>
          </a:p>
        </p:txBody>
      </p:sp>
      <p:sp>
        <p:nvSpPr>
          <p:cNvPr id="10242" name="Rectangle 6"/>
          <p:cNvSpPr>
            <a:spLocks noGrp="1" noChangeArrowheads="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C165C82B-17A7-A448-8C73-78773A796AD9}" type="slidenum">
              <a:rPr lang="en-US" sz="1400">
                <a:solidFill>
                  <a:schemeClr val="bg1"/>
                </a:solidFill>
                <a:latin typeface="American Typewriter" charset="0"/>
              </a:rPr>
              <a:pPr eaLnBrk="1" hangingPunct="1"/>
              <a:t>3</a:t>
            </a:fld>
            <a:endParaRPr lang="en-US" sz="1400"/>
          </a:p>
        </p:txBody>
      </p:sp>
      <p:sp>
        <p:nvSpPr>
          <p:cNvPr id="10243" name="Rectangle 22"/>
          <p:cNvSpPr>
            <a:spLocks noChangeArrowheads="1"/>
          </p:cNvSpPr>
          <p:nvPr/>
        </p:nvSpPr>
        <p:spPr bwMode="auto">
          <a:xfrm>
            <a:off x="5943600" y="2133600"/>
            <a:ext cx="914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sz="2000" i="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6"/>
          <p:cNvSpPr>
            <a:spLocks noGrp="1" noChangeArrowheads="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BFBE239C-1AB4-D346-9A36-04BE8C16E842}" type="slidenum">
              <a:rPr lang="en-US" sz="1400">
                <a:solidFill>
                  <a:schemeClr val="bg1"/>
                </a:solidFill>
                <a:latin typeface="American Typewriter" charset="0"/>
              </a:rPr>
              <a:pPr eaLnBrk="1" hangingPunct="1"/>
              <a:t>4</a:t>
            </a:fld>
            <a:endParaRPr lang="en-US" sz="1400"/>
          </a:p>
        </p:txBody>
      </p:sp>
      <p:sp>
        <p:nvSpPr>
          <p:cNvPr id="29699" name="Rectangle 30"/>
          <p:cNvSpPr>
            <a:spLocks noGrp="1" noChangeArrowheads="1"/>
          </p:cNvSpPr>
          <p:nvPr>
            <p:ph type="title" idx="4294967295"/>
          </p:nvPr>
        </p:nvSpPr>
        <p:spPr>
          <a:xfrm>
            <a:off x="381000" y="304800"/>
            <a:ext cx="8229600" cy="685800"/>
          </a:xfrm>
        </p:spPr>
        <p:txBody>
          <a:bodyPr/>
          <a:lstStyle/>
          <a:p>
            <a:pPr fontAlgn="auto">
              <a:spcAft>
                <a:spcPts val="0"/>
              </a:spcAft>
              <a:defRPr/>
            </a:pPr>
            <a:r>
              <a:rPr lang="ru-RU" dirty="0" smtClean="0">
                <a:ea typeface="+mj-ea"/>
                <a:cs typeface="+mj-cs"/>
              </a:rPr>
              <a:t>Что такое туберкулез</a:t>
            </a:r>
            <a:r>
              <a:rPr lang="en-US" dirty="0" smtClean="0">
                <a:ea typeface="+mj-ea"/>
                <a:cs typeface="+mj-cs"/>
              </a:rPr>
              <a:t>?</a:t>
            </a:r>
            <a:endParaRPr lang="en-US" dirty="0">
              <a:ea typeface="+mj-ea"/>
              <a:cs typeface="+mj-cs"/>
            </a:endParaRPr>
          </a:p>
        </p:txBody>
      </p:sp>
      <p:sp>
        <p:nvSpPr>
          <p:cNvPr id="12291" name="Rectangle 31"/>
          <p:cNvSpPr>
            <a:spLocks noGrp="1" noChangeArrowheads="1"/>
          </p:cNvSpPr>
          <p:nvPr>
            <p:ph type="body" sz="half" idx="4294967295"/>
          </p:nvPr>
        </p:nvSpPr>
        <p:spPr>
          <a:xfrm>
            <a:off x="304800" y="1143000"/>
            <a:ext cx="8305800" cy="2286000"/>
          </a:xfrm>
        </p:spPr>
        <p:txBody>
          <a:bodyPr/>
          <a:lstStyle/>
          <a:p>
            <a:pPr marL="342900" indent="-342900">
              <a:buFont typeface="Arial"/>
              <a:buChar char="•"/>
            </a:pPr>
            <a:r>
              <a:rPr lang="ru-RU" dirty="0" smtClean="0">
                <a:latin typeface="Arial" charset="0"/>
              </a:rPr>
              <a:t>Туберкулез, или ТБ, </a:t>
            </a:r>
            <a:r>
              <a:rPr lang="en-US" dirty="0"/>
              <a:t>) –</a:t>
            </a:r>
            <a:r>
              <a:rPr lang="ru-RU" dirty="0" smtClean="0">
                <a:latin typeface="Arial" charset="0"/>
              </a:rPr>
              <a:t> это заболевание, которое, как правило, поражает легкие </a:t>
            </a:r>
            <a:endParaRPr lang="en-US" dirty="0" smtClean="0">
              <a:latin typeface="Arial" charset="0"/>
            </a:endParaRPr>
          </a:p>
          <a:p>
            <a:pPr marL="342900" indent="-342900">
              <a:buFont typeface="Arial"/>
              <a:buChar char="•"/>
            </a:pPr>
            <a:r>
              <a:rPr lang="ru-RU" dirty="0" smtClean="0">
                <a:latin typeface="Arial" charset="0"/>
              </a:rPr>
              <a:t>Туберкулезную инфекцию вызывает бактерия</a:t>
            </a:r>
            <a:r>
              <a:rPr lang="en-US" dirty="0" smtClean="0">
                <a:latin typeface="Arial" charset="0"/>
              </a:rPr>
              <a:t> </a:t>
            </a:r>
            <a:r>
              <a:rPr lang="en-US" i="1" u="sng" dirty="0" smtClean="0">
                <a:solidFill>
                  <a:srgbClr val="000000"/>
                </a:solidFill>
                <a:latin typeface="Arial" charset="0"/>
              </a:rPr>
              <a:t>Mycobacterium </a:t>
            </a:r>
            <a:r>
              <a:rPr lang="en-US" i="1" u="sng" dirty="0">
                <a:solidFill>
                  <a:srgbClr val="000000"/>
                </a:solidFill>
                <a:latin typeface="Arial" charset="0"/>
              </a:rPr>
              <a:t>tuberculosis</a:t>
            </a:r>
            <a:r>
              <a:rPr lang="en-US" i="1" dirty="0">
                <a:latin typeface="Arial" charset="0"/>
              </a:rPr>
              <a:t> </a:t>
            </a:r>
            <a:r>
              <a:rPr lang="en-US" dirty="0" smtClean="0">
                <a:latin typeface="Arial" charset="0"/>
              </a:rPr>
              <a:t>(</a:t>
            </a:r>
            <a:r>
              <a:rPr lang="ru-RU" dirty="0" smtClean="0">
                <a:latin typeface="Arial" charset="0"/>
              </a:rPr>
              <a:t>МБТ</a:t>
            </a:r>
            <a:r>
              <a:rPr lang="en-US" dirty="0" smtClean="0">
                <a:latin typeface="Arial" charset="0"/>
              </a:rPr>
              <a:t>)</a:t>
            </a:r>
            <a:endParaRPr lang="en-US" dirty="0">
              <a:latin typeface="Arial" charset="0"/>
            </a:endParaRPr>
          </a:p>
          <a:p>
            <a:pPr marL="342900" indent="-342900">
              <a:buFont typeface="Arial"/>
              <a:buChar char="•"/>
            </a:pPr>
            <a:r>
              <a:rPr lang="ru-RU" dirty="0" smtClean="0">
                <a:latin typeface="Arial" charset="0"/>
              </a:rPr>
              <a:t>Под микроскопом МБТ определяется по</a:t>
            </a:r>
            <a:r>
              <a:rPr lang="en-US" dirty="0" smtClean="0">
                <a:latin typeface="Arial" charset="0"/>
              </a:rPr>
              <a:t> </a:t>
            </a:r>
            <a:r>
              <a:rPr lang="ru-RU" dirty="0" smtClean="0">
                <a:latin typeface="Arial" charset="0"/>
              </a:rPr>
              <a:t>своей </a:t>
            </a:r>
            <a:r>
              <a:rPr lang="ru-RU" u="sng" dirty="0" smtClean="0">
                <a:latin typeface="Arial" charset="0"/>
              </a:rPr>
              <a:t>палочковидной форме</a:t>
            </a:r>
            <a:r>
              <a:rPr lang="en-US" u="sng" dirty="0" smtClean="0">
                <a:latin typeface="Arial" charset="0"/>
              </a:rPr>
              <a:t> </a:t>
            </a:r>
            <a:r>
              <a:rPr lang="ru-RU" u="sng" dirty="0" smtClean="0">
                <a:latin typeface="Arial" charset="0"/>
              </a:rPr>
              <a:t>и воскообразной текстуре</a:t>
            </a:r>
            <a:endParaRPr lang="en-US" u="sng" dirty="0">
              <a:latin typeface="Arial" charset="0"/>
            </a:endParaRPr>
          </a:p>
        </p:txBody>
      </p:sp>
      <p:sp>
        <p:nvSpPr>
          <p:cNvPr id="12293" name="Rectangle 22"/>
          <p:cNvSpPr>
            <a:spLocks noChangeArrowheads="1"/>
          </p:cNvSpPr>
          <p:nvPr/>
        </p:nvSpPr>
        <p:spPr bwMode="auto">
          <a:xfrm>
            <a:off x="5943600" y="2133600"/>
            <a:ext cx="914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sz="2000" i="1"/>
          </a:p>
        </p:txBody>
      </p:sp>
      <p:pic>
        <p:nvPicPr>
          <p:cNvPr id="2" name="Picture 1" descr="Mycobacterium-tuberculosis-700x31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3505200"/>
            <a:ext cx="5410200" cy="2800894"/>
          </a:xfrm>
          <a:prstGeom prst="rect">
            <a:avLst/>
          </a:prstGeom>
        </p:spPr>
      </p:pic>
      <p:sp>
        <p:nvSpPr>
          <p:cNvPr id="3" name="TextBox 2"/>
          <p:cNvSpPr txBox="1"/>
          <p:nvPr/>
        </p:nvSpPr>
        <p:spPr>
          <a:xfrm>
            <a:off x="2362200" y="6324600"/>
            <a:ext cx="4419600" cy="338554"/>
          </a:xfrm>
          <a:prstGeom prst="rect">
            <a:avLst/>
          </a:prstGeom>
          <a:noFill/>
        </p:spPr>
        <p:txBody>
          <a:bodyPr wrap="square" rtlCol="0">
            <a:spAutoFit/>
          </a:bodyPr>
          <a:lstStyle/>
          <a:p>
            <a:r>
              <a:rPr lang="ru-RU" sz="800" dirty="0" smtClean="0"/>
              <a:t>Права на использование фото:</a:t>
            </a:r>
            <a:r>
              <a:rPr lang="en-US" sz="800" dirty="0" smtClean="0"/>
              <a:t> </a:t>
            </a:r>
            <a:r>
              <a:rPr lang="ru-RU" sz="800" dirty="0" smtClean="0"/>
              <a:t>Департамент здравоохранения и охраны окружающей среды округа </a:t>
            </a:r>
            <a:r>
              <a:rPr lang="ru-RU" sz="800" dirty="0" err="1" smtClean="0"/>
              <a:t>Барнстейбл</a:t>
            </a:r>
            <a:endParaRPr lang="en-US" sz="800" dirty="0"/>
          </a:p>
        </p:txBody>
      </p:sp>
      <p:sp>
        <p:nvSpPr>
          <p:cNvPr id="4" name="TextBox 3"/>
          <p:cNvSpPr txBox="1"/>
          <p:nvPr/>
        </p:nvSpPr>
        <p:spPr>
          <a:xfrm>
            <a:off x="7010400" y="6400800"/>
            <a:ext cx="1981200" cy="323165"/>
          </a:xfrm>
          <a:prstGeom prst="rect">
            <a:avLst/>
          </a:prstGeom>
          <a:noFill/>
        </p:spPr>
        <p:txBody>
          <a:bodyPr wrap="square" rtlCol="0">
            <a:spAutoFit/>
          </a:bodyPr>
          <a:lstStyle/>
          <a:p>
            <a:r>
              <a:rPr lang="en-US" sz="1500" b="1" dirty="0" smtClean="0">
                <a:solidFill>
                  <a:schemeClr val="tx2"/>
                </a:solidFill>
                <a:latin typeface="Arial Black"/>
                <a:cs typeface="Arial Black"/>
              </a:rPr>
              <a:t>FUNDAMENTALS</a:t>
            </a:r>
            <a:endParaRPr lang="en-US" sz="1500" b="1" dirty="0">
              <a:solidFill>
                <a:schemeClr val="tx2"/>
              </a:solidFill>
              <a:latin typeface="Arial Black"/>
              <a:cs typeface="Arial Black"/>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type="sldNum" sz="quarter" idx="4294967295"/>
          </p:nvPr>
        </p:nvSpPr>
        <p:spPr bwMode="auto">
          <a:xfrm>
            <a:off x="7827963" y="5884863"/>
            <a:ext cx="1316037"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EF47E092-07C1-014E-ADDC-80D59CC9426F}" type="slidenum">
              <a:rPr lang="en-US" sz="1400">
                <a:solidFill>
                  <a:schemeClr val="bg1"/>
                </a:solidFill>
                <a:latin typeface="American Typewriter" charset="0"/>
              </a:rPr>
              <a:pPr eaLnBrk="1" hangingPunct="1"/>
              <a:t>5</a:t>
            </a:fld>
            <a:endParaRPr lang="en-US" sz="1400"/>
          </a:p>
        </p:txBody>
      </p:sp>
      <p:sp>
        <p:nvSpPr>
          <p:cNvPr id="7" name="TextBox 6"/>
          <p:cNvSpPr txBox="1"/>
          <p:nvPr/>
        </p:nvSpPr>
        <p:spPr>
          <a:xfrm>
            <a:off x="7010400" y="6400800"/>
            <a:ext cx="1981200" cy="323165"/>
          </a:xfrm>
          <a:prstGeom prst="rect">
            <a:avLst/>
          </a:prstGeom>
          <a:noFill/>
        </p:spPr>
        <p:txBody>
          <a:bodyPr wrap="square" rtlCol="0">
            <a:spAutoFit/>
          </a:bodyPr>
          <a:lstStyle/>
          <a:p>
            <a:r>
              <a:rPr lang="en-US" sz="1500" b="1" dirty="0" smtClean="0">
                <a:solidFill>
                  <a:schemeClr val="tx2"/>
                </a:solidFill>
                <a:latin typeface="Arial Black"/>
                <a:cs typeface="Arial Black"/>
              </a:rPr>
              <a:t>FUNDAMENTALS</a:t>
            </a:r>
            <a:endParaRPr lang="en-US" sz="1500" b="1" dirty="0">
              <a:solidFill>
                <a:schemeClr val="tx2"/>
              </a:solidFill>
              <a:latin typeface="Arial Black"/>
              <a:cs typeface="Arial Black"/>
            </a:endParaRPr>
          </a:p>
        </p:txBody>
      </p:sp>
      <p:sp>
        <p:nvSpPr>
          <p:cNvPr id="8" name="Rectangle 31"/>
          <p:cNvSpPr txBox="1">
            <a:spLocks noChangeArrowheads="1"/>
          </p:cNvSpPr>
          <p:nvPr/>
        </p:nvSpPr>
        <p:spPr bwMode="auto">
          <a:xfrm>
            <a:off x="304800" y="1295400"/>
            <a:ext cx="8305800" cy="487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fontAlgn="base">
              <a:spcBef>
                <a:spcPct val="20000"/>
              </a:spcBef>
              <a:spcAft>
                <a:spcPts val="600"/>
              </a:spcAft>
              <a:buFont typeface="Arial" charset="0"/>
              <a:defRPr sz="2000" b="1" kern="1200">
                <a:solidFill>
                  <a:schemeClr val="tx1"/>
                </a:solidFill>
                <a:latin typeface="+mn-lt"/>
                <a:ea typeface="ＭＳ Ｐゴシック" charset="0"/>
                <a:cs typeface="ＭＳ Ｐゴシック" charset="0"/>
              </a:defRPr>
            </a:lvl1pPr>
            <a:lvl2pPr marL="457200" indent="-182563" algn="l" rtl="0" fontAlgn="base">
              <a:spcBef>
                <a:spcPct val="20000"/>
              </a:spcBef>
              <a:spcAft>
                <a:spcPct val="0"/>
              </a:spcAft>
              <a:buClr>
                <a:schemeClr val="tx2"/>
              </a:buClr>
              <a:buFont typeface="Arial" charset="0"/>
              <a:buChar char="•"/>
              <a:defRPr sz="2000" kern="1200">
                <a:solidFill>
                  <a:schemeClr val="tx1"/>
                </a:solidFill>
                <a:latin typeface="+mn-lt"/>
                <a:ea typeface="ＭＳ Ｐゴシック" charset="0"/>
                <a:cs typeface="+mn-cs"/>
              </a:defRPr>
            </a:lvl2pPr>
            <a:lvl3pPr marL="1143000" indent="-228600" algn="l" rtl="0" fontAlgn="base">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3pPr>
            <a:lvl4pPr marL="1600200" indent="-228600" algn="l" rtl="0" fontAlgn="base">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4pPr>
            <a:lvl5pPr marL="2057400" indent="-228600" algn="l" rtl="0" fontAlgn="base">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342900" indent="-342900">
              <a:buFont typeface="Arial"/>
              <a:buChar char="•"/>
            </a:pPr>
            <a:r>
              <a:rPr lang="ru-RU" dirty="0" smtClean="0">
                <a:latin typeface="Arial" charset="0"/>
              </a:rPr>
              <a:t>Бактерии – одноклеточные организмы, способные выжить </a:t>
            </a:r>
            <a:r>
              <a:rPr lang="ru-RU" u="sng" dirty="0" smtClean="0">
                <a:latin typeface="Arial" charset="0"/>
              </a:rPr>
              <a:t>независимо или</a:t>
            </a:r>
            <a:r>
              <a:rPr lang="ru-RU" dirty="0" smtClean="0">
                <a:latin typeface="Arial" charset="0"/>
              </a:rPr>
              <a:t> </a:t>
            </a:r>
            <a:r>
              <a:rPr lang="ru-RU" u="sng" dirty="0" smtClean="0">
                <a:latin typeface="Arial" charset="0"/>
              </a:rPr>
              <a:t>зависящие от другого организма</a:t>
            </a:r>
            <a:r>
              <a:rPr lang="ru-RU" dirty="0" smtClean="0">
                <a:latin typeface="Arial" charset="0"/>
              </a:rPr>
              <a:t> в выполнении функций жизнеобеспечения</a:t>
            </a:r>
            <a:endParaRPr lang="en-US" dirty="0" smtClean="0">
              <a:latin typeface="Arial" charset="0"/>
            </a:endParaRPr>
          </a:p>
          <a:p>
            <a:pPr marL="342900" indent="-342900">
              <a:buFont typeface="Arial"/>
              <a:buChar char="•"/>
            </a:pPr>
            <a:r>
              <a:rPr lang="ru-RU" dirty="0" smtClean="0">
                <a:latin typeface="Arial" charset="0"/>
              </a:rPr>
              <a:t>Так же, как и вирусы</a:t>
            </a:r>
            <a:r>
              <a:rPr lang="en-US" dirty="0" smtClean="0">
                <a:latin typeface="Arial" charset="0"/>
              </a:rPr>
              <a:t>, </a:t>
            </a:r>
            <a:r>
              <a:rPr lang="ru-RU" dirty="0" smtClean="0">
                <a:latin typeface="Arial" charset="0"/>
              </a:rPr>
              <a:t>бактерии могут быть </a:t>
            </a:r>
            <a:r>
              <a:rPr lang="ru-RU" u="sng" dirty="0" smtClean="0">
                <a:latin typeface="Arial" charset="0"/>
              </a:rPr>
              <a:t>полезными, вредными или нейтральными</a:t>
            </a:r>
            <a:r>
              <a:rPr lang="ru-RU" dirty="0" smtClean="0">
                <a:latin typeface="Arial" charset="0"/>
              </a:rPr>
              <a:t> для организма человека. Для осуществления ряда важных функций, к числу которых относятся пищеварительная или репродуктивная, организму необходимы определенные бактерии и вирусы</a:t>
            </a:r>
            <a:r>
              <a:rPr lang="en-US" dirty="0" smtClean="0">
                <a:latin typeface="Arial" charset="0"/>
              </a:rPr>
              <a:t> </a:t>
            </a:r>
            <a:endParaRPr lang="ru-RU" dirty="0" smtClean="0">
              <a:latin typeface="Arial" charset="0"/>
            </a:endParaRPr>
          </a:p>
          <a:p>
            <a:pPr marL="342900" indent="-342900">
              <a:buFont typeface="Arial"/>
              <a:buChar char="•"/>
            </a:pPr>
            <a:r>
              <a:rPr lang="ru-RU" dirty="0" smtClean="0">
                <a:latin typeface="Arial" charset="0"/>
              </a:rPr>
              <a:t>МБТ</a:t>
            </a:r>
            <a:r>
              <a:rPr lang="en-US" b="1" dirty="0" smtClean="0">
                <a:latin typeface="Arial" charset="0"/>
              </a:rPr>
              <a:t> </a:t>
            </a:r>
            <a:r>
              <a:rPr lang="ru-RU" dirty="0" smtClean="0">
                <a:latin typeface="Arial" charset="0"/>
              </a:rPr>
              <a:t>часто оказывает вредоносное действие на организм человека</a:t>
            </a:r>
            <a:endParaRPr lang="en-US" b="1" dirty="0" smtClean="0">
              <a:latin typeface="Arial" charset="0"/>
            </a:endParaRPr>
          </a:p>
          <a:p>
            <a:pPr marL="342900" lvl="1" indent="-342900">
              <a:spcAft>
                <a:spcPts val="600"/>
              </a:spcAft>
              <a:buClrTx/>
              <a:buFont typeface="Arial"/>
              <a:buChar char="•"/>
            </a:pPr>
            <a:r>
              <a:rPr lang="ru-RU" b="1" dirty="0" smtClean="0">
                <a:latin typeface="Arial" charset="0"/>
              </a:rPr>
              <a:t>МБТ часто называют </a:t>
            </a:r>
            <a:r>
              <a:rPr lang="ru-RU" b="1" u="sng" dirty="0" smtClean="0">
                <a:latin typeface="Arial" charset="0"/>
              </a:rPr>
              <a:t>возбудителем туберкулеза</a:t>
            </a:r>
            <a:endParaRPr lang="en-US" b="1" u="sng" dirty="0" smtClean="0">
              <a:solidFill>
                <a:srgbClr val="000000"/>
              </a:solidFill>
              <a:latin typeface="Arial" charset="0"/>
            </a:endParaRPr>
          </a:p>
          <a:p>
            <a:pPr marL="342900" lvl="1" indent="-342900">
              <a:spcAft>
                <a:spcPts val="600"/>
              </a:spcAft>
              <a:buClrTx/>
              <a:buFont typeface="Arial"/>
              <a:buChar char="•"/>
            </a:pPr>
            <a:r>
              <a:rPr lang="ru-RU" b="1" dirty="0" smtClean="0">
                <a:latin typeface="Arial" charset="0"/>
              </a:rPr>
              <a:t>Толстая</a:t>
            </a:r>
            <a:r>
              <a:rPr lang="en-US" b="1" dirty="0" smtClean="0">
                <a:latin typeface="Arial" charset="0"/>
              </a:rPr>
              <a:t>,</a:t>
            </a:r>
            <a:r>
              <a:rPr lang="ru-RU" b="1" dirty="0" smtClean="0">
                <a:latin typeface="Arial" charset="0"/>
              </a:rPr>
              <a:t> воскообразная клеточная мембрана позволяет возбудителю туберкулеза распространяться по воздуху и выживать вне тела человека в течение нескольких дней</a:t>
            </a:r>
            <a:endParaRPr lang="en-US" b="1" dirty="0" smtClean="0">
              <a:latin typeface="Arial" charset="0"/>
            </a:endParaRPr>
          </a:p>
          <a:p>
            <a:pPr marL="1028700" lvl="2" indent="-342900">
              <a:spcAft>
                <a:spcPts val="600"/>
              </a:spcAft>
              <a:buClrTx/>
              <a:buFont typeface="Arial"/>
              <a:buChar char="•"/>
            </a:pPr>
            <a:endParaRPr lang="en-US" sz="2200" b="1" dirty="0" smtClean="0">
              <a:latin typeface="Arial" charset="0"/>
            </a:endParaRPr>
          </a:p>
          <a:p>
            <a:pPr marL="342900" lvl="1" indent="-342900">
              <a:spcAft>
                <a:spcPts val="600"/>
              </a:spcAft>
              <a:buClrTx/>
              <a:buFont typeface="Arial"/>
              <a:buChar char="•"/>
            </a:pPr>
            <a:endParaRPr lang="en-US" sz="2200" b="1" dirty="0" smtClean="0">
              <a:latin typeface="Arial" charset="0"/>
            </a:endParaRPr>
          </a:p>
          <a:p>
            <a:pPr marL="1028700" lvl="2" indent="-342900">
              <a:spcAft>
                <a:spcPts val="600"/>
              </a:spcAft>
              <a:buClrTx/>
              <a:buFont typeface="Arial"/>
              <a:buChar char="•"/>
            </a:pPr>
            <a:endParaRPr lang="en-US" sz="1400" b="1" dirty="0" smtClean="0">
              <a:latin typeface="Arial" charset="0"/>
            </a:endParaRPr>
          </a:p>
        </p:txBody>
      </p:sp>
      <p:sp>
        <p:nvSpPr>
          <p:cNvPr id="10" name="Rectangle 30"/>
          <p:cNvSpPr txBox="1">
            <a:spLocks noChangeArrowheads="1"/>
          </p:cNvSpPr>
          <p:nvPr/>
        </p:nvSpPr>
        <p:spPr>
          <a:xfrm>
            <a:off x="381000" y="381000"/>
            <a:ext cx="8229600" cy="685800"/>
          </a:xfrm>
          <a:prstGeom prst="rect">
            <a:avLst/>
          </a:prstGeom>
        </p:spPr>
        <p:txBody>
          <a:bodyPr vert="horz" lIns="91440" tIns="45720" rIns="91440" bIns="45720" rtlCol="0" anchor="b">
            <a:normAutofit fontScale="77500" lnSpcReduction="20000"/>
          </a:bodyPr>
          <a:lstStyle>
            <a:lvl1pPr algn="l" rtl="0" fontAlgn="base">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fontAlgn="base">
              <a:spcBef>
                <a:spcPct val="0"/>
              </a:spcBef>
              <a:spcAft>
                <a:spcPct val="0"/>
              </a:spcAft>
              <a:defRPr sz="3600">
                <a:solidFill>
                  <a:schemeClr val="tx2"/>
                </a:solidFill>
                <a:latin typeface="Arial Black" charset="0"/>
                <a:ea typeface="ＭＳ Ｐゴシック" charset="0"/>
                <a:cs typeface="ＭＳ Ｐゴシック" charset="0"/>
              </a:defRPr>
            </a:lvl2pPr>
            <a:lvl3pPr algn="l" rtl="0" fontAlgn="base">
              <a:spcBef>
                <a:spcPct val="0"/>
              </a:spcBef>
              <a:spcAft>
                <a:spcPct val="0"/>
              </a:spcAft>
              <a:defRPr sz="3600">
                <a:solidFill>
                  <a:schemeClr val="tx2"/>
                </a:solidFill>
                <a:latin typeface="Arial Black" charset="0"/>
                <a:ea typeface="ＭＳ Ｐゴシック" charset="0"/>
                <a:cs typeface="ＭＳ Ｐゴシック" charset="0"/>
              </a:defRPr>
            </a:lvl3pPr>
            <a:lvl4pPr algn="l" rtl="0" fontAlgn="base">
              <a:spcBef>
                <a:spcPct val="0"/>
              </a:spcBef>
              <a:spcAft>
                <a:spcPct val="0"/>
              </a:spcAft>
              <a:defRPr sz="3600">
                <a:solidFill>
                  <a:schemeClr val="tx2"/>
                </a:solidFill>
                <a:latin typeface="Arial Black" charset="0"/>
                <a:ea typeface="ＭＳ Ｐゴシック" charset="0"/>
                <a:cs typeface="ＭＳ Ｐゴシック" charset="0"/>
              </a:defRPr>
            </a:lvl4pPr>
            <a:lvl5pPr algn="l" rtl="0" fontAlgn="base">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fontAlgn="base">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fontAlgn="base">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fontAlgn="base">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ru-RU" dirty="0" smtClean="0">
                <a:ea typeface="+mj-ea"/>
                <a:cs typeface="+mj-cs"/>
              </a:rPr>
              <a:t>МБТ</a:t>
            </a:r>
            <a:r>
              <a:rPr lang="ru-RU" dirty="0">
                <a:ea typeface="+mj-ea"/>
                <a:cs typeface="+mj-cs"/>
              </a:rPr>
              <a:t> </a:t>
            </a:r>
            <a:r>
              <a:rPr lang="ru-RU" dirty="0" smtClean="0">
                <a:ea typeface="+mj-ea"/>
                <a:cs typeface="+mj-cs"/>
              </a:rPr>
              <a:t>-</a:t>
            </a:r>
            <a:r>
              <a:rPr lang="en-US" dirty="0" smtClean="0">
                <a:ea typeface="+mj-ea"/>
                <a:cs typeface="+mj-cs"/>
              </a:rPr>
              <a:t> </a:t>
            </a:r>
            <a:r>
              <a:rPr lang="ru-RU" dirty="0" smtClean="0">
                <a:ea typeface="+mj-ea"/>
                <a:cs typeface="+mj-cs"/>
              </a:rPr>
              <a:t>бактерия, вызывающая ТБ</a:t>
            </a:r>
            <a:endParaRPr lang="en-US" dirty="0">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0"/>
          <p:cNvSpPr>
            <a:spLocks noGrp="1" noChangeArrowheads="1"/>
          </p:cNvSpPr>
          <p:nvPr>
            <p:ph type="title"/>
          </p:nvPr>
        </p:nvSpPr>
        <p:spPr>
          <a:xfrm>
            <a:off x="685800" y="2819400"/>
            <a:ext cx="7772400" cy="838200"/>
          </a:xfrm>
        </p:spPr>
        <p:txBody>
          <a:bodyPr>
            <a:noAutofit/>
          </a:bodyPr>
          <a:lstStyle/>
          <a:p>
            <a:pPr fontAlgn="auto">
              <a:spcAft>
                <a:spcPts val="0"/>
              </a:spcAft>
              <a:defRPr/>
            </a:pPr>
            <a:r>
              <a:rPr lang="ru-RU" sz="5000" dirty="0" smtClean="0">
                <a:ea typeface="+mj-ea"/>
                <a:cs typeface="+mj-cs"/>
              </a:rPr>
              <a:t>ПЕРЕДАЧА</a:t>
            </a:r>
            <a:endParaRPr lang="en-US" sz="5000" dirty="0">
              <a:ea typeface="+mj-ea"/>
              <a:cs typeface="+mj-cs"/>
            </a:endParaRPr>
          </a:p>
        </p:txBody>
      </p:sp>
      <p:sp>
        <p:nvSpPr>
          <p:cNvPr id="22530" name="Rectangle 6"/>
          <p:cNvSpPr>
            <a:spLocks noGrp="1" noChangeArrowheads="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D448CEC3-9F46-B24E-BE7E-2EAE4E56062F}" type="slidenum">
              <a:rPr lang="en-US" sz="1400">
                <a:solidFill>
                  <a:schemeClr val="bg1"/>
                </a:solidFill>
                <a:latin typeface="American Typewriter" charset="0"/>
              </a:rPr>
              <a:pPr eaLnBrk="1" hangingPunct="1"/>
              <a:t>6</a:t>
            </a:fld>
            <a:endParaRPr lang="en-US" sz="1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0"/>
            <a:ext cx="8229600" cy="762000"/>
          </a:xfrm>
        </p:spPr>
        <p:txBody>
          <a:bodyPr/>
          <a:lstStyle/>
          <a:p>
            <a:pPr fontAlgn="auto">
              <a:spcAft>
                <a:spcPts val="0"/>
              </a:spcAft>
              <a:defRPr/>
            </a:pPr>
            <a:r>
              <a:rPr lang="ru-RU" sz="4000" dirty="0" smtClean="0">
                <a:ea typeface="+mj-ea"/>
                <a:cs typeface="+mj-cs"/>
              </a:rPr>
              <a:t>КАК ПЕРЕДАЕТСЯ ТБ</a:t>
            </a:r>
            <a:r>
              <a:rPr lang="en-US" sz="4000" dirty="0" smtClean="0">
                <a:ea typeface="+mj-ea"/>
                <a:cs typeface="+mj-cs"/>
              </a:rPr>
              <a:t>?</a:t>
            </a:r>
            <a:endParaRPr lang="en-US" sz="4000" b="1" dirty="0">
              <a:ea typeface="+mj-ea"/>
              <a:cs typeface="+mj-cs"/>
            </a:endParaRPr>
          </a:p>
        </p:txBody>
      </p:sp>
      <p:sp>
        <p:nvSpPr>
          <p:cNvPr id="24578" name="Rectangle 3"/>
          <p:cNvSpPr>
            <a:spLocks noGrp="1" noChangeArrowheads="1"/>
          </p:cNvSpPr>
          <p:nvPr>
            <p:ph type="body" sz="half" idx="1"/>
          </p:nvPr>
        </p:nvSpPr>
        <p:spPr>
          <a:xfrm>
            <a:off x="381000" y="990600"/>
            <a:ext cx="8382000" cy="2590800"/>
          </a:xfrm>
          <a:noFill/>
        </p:spPr>
        <p:txBody>
          <a:bodyPr/>
          <a:lstStyle/>
          <a:p>
            <a:pPr marL="342900" indent="-342900">
              <a:buFont typeface="Arial"/>
              <a:buChar char="•"/>
            </a:pPr>
            <a:r>
              <a:rPr lang="en-US" sz="1800" dirty="0" smtClean="0">
                <a:latin typeface="Arial" charset="0"/>
              </a:rPr>
              <a:t>T</a:t>
            </a:r>
            <a:r>
              <a:rPr lang="ru-RU" sz="1800" dirty="0" smtClean="0">
                <a:latin typeface="Arial" charset="0"/>
              </a:rPr>
              <a:t>Б передается</a:t>
            </a:r>
            <a:r>
              <a:rPr lang="en-US" sz="1800" dirty="0" smtClean="0">
                <a:latin typeface="Arial" charset="0"/>
              </a:rPr>
              <a:t> (</a:t>
            </a:r>
            <a:r>
              <a:rPr lang="ru-RU" sz="1800" dirty="0" smtClean="0">
                <a:latin typeface="Arial" charset="0"/>
              </a:rPr>
              <a:t>распространяется</a:t>
            </a:r>
            <a:r>
              <a:rPr lang="en-US" sz="1800" dirty="0" smtClean="0">
                <a:latin typeface="Arial" charset="0"/>
              </a:rPr>
              <a:t>) </a:t>
            </a:r>
            <a:r>
              <a:rPr lang="ru-RU" sz="1800" dirty="0" smtClean="0">
                <a:latin typeface="Arial" charset="0"/>
              </a:rPr>
              <a:t>воздушно-капельным путем, когда инфицированный ТБ человек </a:t>
            </a:r>
            <a:r>
              <a:rPr lang="ru-RU" sz="1800" u="sng" dirty="0" smtClean="0">
                <a:latin typeface="Arial" charset="0"/>
              </a:rPr>
              <a:t>кашляет, чихает или</a:t>
            </a:r>
            <a:r>
              <a:rPr lang="en-US" sz="1800" u="sng" dirty="0" smtClean="0">
                <a:latin typeface="Arial" charset="0"/>
              </a:rPr>
              <a:t> </a:t>
            </a:r>
            <a:r>
              <a:rPr lang="ru-RU" sz="1800" u="sng" dirty="0" smtClean="0">
                <a:latin typeface="Arial" charset="0"/>
              </a:rPr>
              <a:t>поет</a:t>
            </a:r>
            <a:endParaRPr lang="en-US" sz="1800" u="sng" dirty="0" smtClean="0">
              <a:solidFill>
                <a:srgbClr val="000000"/>
              </a:solidFill>
              <a:latin typeface="Arial" charset="0"/>
            </a:endParaRPr>
          </a:p>
          <a:p>
            <a:pPr marL="342900" indent="-342900">
              <a:buFont typeface="Arial"/>
              <a:buChar char="•"/>
            </a:pPr>
            <a:r>
              <a:rPr lang="ru-RU" sz="1800" dirty="0" smtClean="0">
                <a:solidFill>
                  <a:srgbClr val="000000"/>
                </a:solidFill>
                <a:latin typeface="Arial" charset="0"/>
              </a:rPr>
              <a:t>Капли слюны</a:t>
            </a:r>
            <a:r>
              <a:rPr lang="en-US" sz="1800" dirty="0" smtClean="0">
                <a:solidFill>
                  <a:srgbClr val="000000"/>
                </a:solidFill>
                <a:latin typeface="Arial" charset="0"/>
              </a:rPr>
              <a:t> </a:t>
            </a:r>
            <a:r>
              <a:rPr lang="ru-RU" sz="1800" dirty="0" smtClean="0">
                <a:solidFill>
                  <a:srgbClr val="000000"/>
                </a:solidFill>
                <a:latin typeface="Arial" charset="0"/>
              </a:rPr>
              <a:t>содержат тысячи </a:t>
            </a:r>
            <a:r>
              <a:rPr lang="ru-RU" sz="1800" u="sng" dirty="0" smtClean="0">
                <a:solidFill>
                  <a:srgbClr val="000000"/>
                </a:solidFill>
                <a:latin typeface="Arial" charset="0"/>
              </a:rPr>
              <a:t>бацилл ТБ</a:t>
            </a:r>
            <a:endParaRPr lang="en-US" sz="1800" u="sng" dirty="0" smtClean="0">
              <a:solidFill>
                <a:srgbClr val="000000"/>
              </a:solidFill>
              <a:latin typeface="Arial" charset="0"/>
            </a:endParaRPr>
          </a:p>
          <a:p>
            <a:pPr marL="342900" indent="-342900">
              <a:buFont typeface="Arial"/>
              <a:buChar char="•"/>
            </a:pPr>
            <a:r>
              <a:rPr lang="ru-RU" sz="1800" dirty="0" smtClean="0">
                <a:latin typeface="Arial" charset="0"/>
              </a:rPr>
              <a:t>При вдохе</a:t>
            </a:r>
            <a:r>
              <a:rPr lang="ru-RU" sz="1800" dirty="0">
                <a:latin typeface="Arial" charset="0"/>
              </a:rPr>
              <a:t> </a:t>
            </a:r>
            <a:r>
              <a:rPr lang="ru-RU" sz="1800" dirty="0" smtClean="0">
                <a:latin typeface="Arial" charset="0"/>
              </a:rPr>
              <a:t>капли слюны попадают в легкие, оседая в крошечных </a:t>
            </a:r>
            <a:r>
              <a:rPr lang="en-US" sz="1800" dirty="0" smtClean="0">
                <a:latin typeface="Arial" charset="0"/>
              </a:rPr>
              <a:t> </a:t>
            </a:r>
            <a:r>
              <a:rPr lang="en-US" sz="1800" dirty="0">
                <a:latin typeface="Arial" charset="0"/>
              </a:rPr>
              <a:t> </a:t>
            </a:r>
            <a:r>
              <a:rPr lang="ru-RU" sz="1800" dirty="0" smtClean="0">
                <a:latin typeface="Arial" charset="0"/>
              </a:rPr>
              <a:t>воздухоносных мешках (альвеолах) </a:t>
            </a:r>
          </a:p>
          <a:p>
            <a:pPr marL="342900" indent="-342900">
              <a:buFont typeface="Arial"/>
              <a:buChar char="•"/>
            </a:pPr>
            <a:r>
              <a:rPr lang="ru-RU" altLang="ja-JP" sz="1800" i="1" dirty="0" smtClean="0">
                <a:latin typeface="Arial" charset="0"/>
              </a:rPr>
              <a:t>Туберкулез НЕ передается через прикосновения</a:t>
            </a:r>
            <a:r>
              <a:rPr lang="en-US" altLang="ja-JP" sz="1800" i="1" dirty="0" smtClean="0">
                <a:latin typeface="Arial" charset="0"/>
              </a:rPr>
              <a:t>, </a:t>
            </a:r>
            <a:r>
              <a:rPr lang="ru-RU" altLang="ja-JP" sz="1800" i="1" dirty="0" smtClean="0">
                <a:latin typeface="Arial" charset="0"/>
              </a:rPr>
              <a:t>кровь</a:t>
            </a:r>
            <a:r>
              <a:rPr lang="en-US" altLang="ja-JP" sz="1800" i="1" dirty="0" smtClean="0">
                <a:latin typeface="Arial" charset="0"/>
              </a:rPr>
              <a:t>, </a:t>
            </a:r>
            <a:r>
              <a:rPr lang="ru-RU" altLang="ja-JP" sz="1800" i="1" dirty="0" smtClean="0">
                <a:latin typeface="Arial" charset="0"/>
              </a:rPr>
              <a:t>сперму</a:t>
            </a:r>
            <a:r>
              <a:rPr lang="en-US" altLang="ja-JP" sz="1800" i="1" dirty="0" smtClean="0">
                <a:latin typeface="Arial" charset="0"/>
              </a:rPr>
              <a:t>, </a:t>
            </a:r>
            <a:r>
              <a:rPr lang="ru-RU" altLang="ja-JP" sz="1800" i="1" dirty="0" smtClean="0">
                <a:latin typeface="Arial" charset="0"/>
              </a:rPr>
              <a:t>вагинальную жидкость</a:t>
            </a:r>
            <a:r>
              <a:rPr lang="en-US" altLang="ja-JP" sz="1800" i="1" dirty="0" smtClean="0">
                <a:latin typeface="Arial" charset="0"/>
              </a:rPr>
              <a:t>, </a:t>
            </a:r>
            <a:r>
              <a:rPr lang="ru-RU" altLang="ja-JP" sz="1800" i="1" dirty="0" smtClean="0">
                <a:latin typeface="Arial" charset="0"/>
              </a:rPr>
              <a:t>пищу</a:t>
            </a:r>
            <a:r>
              <a:rPr lang="en-US" altLang="ja-JP" sz="1800" i="1" dirty="0" smtClean="0">
                <a:latin typeface="Arial" charset="0"/>
              </a:rPr>
              <a:t> </a:t>
            </a:r>
            <a:r>
              <a:rPr lang="ru-RU" altLang="ja-JP" sz="1800" i="1" dirty="0" smtClean="0">
                <a:latin typeface="Arial" charset="0"/>
              </a:rPr>
              <a:t>или жидкости</a:t>
            </a:r>
            <a:r>
              <a:rPr lang="en-US" altLang="ja-JP" sz="1800" i="1" dirty="0" smtClean="0">
                <a:latin typeface="Arial" charset="0"/>
              </a:rPr>
              <a:t>, </a:t>
            </a:r>
            <a:r>
              <a:rPr lang="ru-RU" altLang="ja-JP" sz="1800" i="1" dirty="0" smtClean="0">
                <a:latin typeface="Arial" charset="0"/>
              </a:rPr>
              <a:t>общую посуду</a:t>
            </a:r>
            <a:r>
              <a:rPr lang="en-US" altLang="ja-JP" sz="1800" i="1" dirty="0" smtClean="0">
                <a:latin typeface="Arial" charset="0"/>
              </a:rPr>
              <a:t>, </a:t>
            </a:r>
            <a:r>
              <a:rPr lang="ru-RU" altLang="ja-JP" sz="1800" i="1" dirty="0" smtClean="0">
                <a:latin typeface="Arial" charset="0"/>
              </a:rPr>
              <a:t>пыль</a:t>
            </a:r>
            <a:r>
              <a:rPr lang="en-US" altLang="ja-JP" sz="1800" i="1" dirty="0" smtClean="0">
                <a:latin typeface="Arial" charset="0"/>
              </a:rPr>
              <a:t>, </a:t>
            </a:r>
            <a:r>
              <a:rPr lang="ru-RU" altLang="ja-JP" sz="1800" i="1" dirty="0" smtClean="0">
                <a:latin typeface="Arial" charset="0"/>
              </a:rPr>
              <a:t>грязь</a:t>
            </a:r>
            <a:r>
              <a:rPr lang="en-US" altLang="ja-JP" sz="1800" i="1" dirty="0" smtClean="0">
                <a:latin typeface="Arial" charset="0"/>
              </a:rPr>
              <a:t> </a:t>
            </a:r>
            <a:r>
              <a:rPr lang="ru-RU" altLang="ja-JP" sz="1800" i="1" dirty="0" smtClean="0">
                <a:latin typeface="Arial" charset="0"/>
              </a:rPr>
              <a:t>или</a:t>
            </a:r>
            <a:r>
              <a:rPr lang="en-US" altLang="ja-JP" sz="1800" i="1" dirty="0" smtClean="0">
                <a:latin typeface="Arial" charset="0"/>
              </a:rPr>
              <a:t> </a:t>
            </a:r>
            <a:r>
              <a:rPr lang="ru-RU" altLang="ja-JP" sz="1800" i="1" dirty="0" smtClean="0">
                <a:latin typeface="Arial" charset="0"/>
              </a:rPr>
              <a:t>автомобильные выхлопные газы</a:t>
            </a:r>
            <a:endParaRPr lang="en-US" b="0" i="1" dirty="0">
              <a:latin typeface="Arial" charset="0"/>
            </a:endParaRPr>
          </a:p>
        </p:txBody>
      </p:sp>
      <p:sp>
        <p:nvSpPr>
          <p:cNvPr id="24580" name="Rectangle 6"/>
          <p:cNvSpPr>
            <a:spLocks noGrp="1" noChangeArrowheads="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FBEAE2DE-11F9-6144-8A9E-83672EB97E83}" type="slidenum">
              <a:rPr lang="en-US" sz="1400">
                <a:solidFill>
                  <a:schemeClr val="bg1"/>
                </a:solidFill>
                <a:latin typeface="American Typewriter" charset="0"/>
              </a:rPr>
              <a:pPr eaLnBrk="1" hangingPunct="1"/>
              <a:t>7</a:t>
            </a:fld>
            <a:endParaRPr lang="en-US" sz="1400"/>
          </a:p>
        </p:txBody>
      </p:sp>
      <p:sp>
        <p:nvSpPr>
          <p:cNvPr id="9" name="TextBox 8"/>
          <p:cNvSpPr txBox="1"/>
          <p:nvPr/>
        </p:nvSpPr>
        <p:spPr>
          <a:xfrm>
            <a:off x="7010400" y="6400800"/>
            <a:ext cx="1981200" cy="323165"/>
          </a:xfrm>
          <a:prstGeom prst="rect">
            <a:avLst/>
          </a:prstGeom>
          <a:noFill/>
        </p:spPr>
        <p:txBody>
          <a:bodyPr wrap="square" rtlCol="0">
            <a:spAutoFit/>
          </a:bodyPr>
          <a:lstStyle/>
          <a:p>
            <a:r>
              <a:rPr lang="en-US" sz="1500" b="1" dirty="0" smtClean="0">
                <a:solidFill>
                  <a:schemeClr val="tx2"/>
                </a:solidFill>
                <a:latin typeface="Arial Black"/>
                <a:cs typeface="Arial Black"/>
              </a:rPr>
              <a:t>TRANSMISSION</a:t>
            </a:r>
            <a:endParaRPr lang="en-US" sz="1500" b="1" dirty="0">
              <a:solidFill>
                <a:schemeClr val="tx2"/>
              </a:solidFill>
              <a:latin typeface="Arial Black"/>
              <a:cs typeface="Arial Black"/>
            </a:endParaRPr>
          </a:p>
        </p:txBody>
      </p:sp>
      <p:pic>
        <p:nvPicPr>
          <p:cNvPr id="2" name="Picture 1" descr="transmissioninai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2200" y="3962400"/>
            <a:ext cx="4365702" cy="2557054"/>
          </a:xfrm>
          <a:prstGeom prst="rect">
            <a:avLst/>
          </a:prstGeom>
        </p:spPr>
      </p:pic>
      <p:sp>
        <p:nvSpPr>
          <p:cNvPr id="3" name="TextBox 2"/>
          <p:cNvSpPr txBox="1"/>
          <p:nvPr/>
        </p:nvSpPr>
        <p:spPr>
          <a:xfrm>
            <a:off x="3733800" y="6561837"/>
            <a:ext cx="1655697" cy="276999"/>
          </a:xfrm>
          <a:prstGeom prst="rect">
            <a:avLst/>
          </a:prstGeom>
          <a:noFill/>
        </p:spPr>
        <p:txBody>
          <a:bodyPr wrap="none" rtlCol="0">
            <a:spAutoFit/>
          </a:bodyPr>
          <a:lstStyle/>
          <a:p>
            <a:r>
              <a:rPr lang="en-US" dirty="0" smtClean="0"/>
              <a:t>Image copyright CDC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52400" y="152400"/>
            <a:ext cx="8763000" cy="685800"/>
          </a:xfrm>
        </p:spPr>
        <p:txBody>
          <a:bodyPr>
            <a:normAutofit fontScale="90000"/>
          </a:bodyPr>
          <a:lstStyle/>
          <a:p>
            <a:pPr fontAlgn="auto">
              <a:spcAft>
                <a:spcPts val="0"/>
              </a:spcAft>
              <a:defRPr/>
            </a:pPr>
            <a:r>
              <a:rPr lang="ru-RU" sz="4000" dirty="0" smtClean="0">
                <a:ea typeface="+mj-ea"/>
                <a:cs typeface="+mj-cs"/>
              </a:rPr>
              <a:t>ЧТО ВЛИЯЕТ НА ПЕРЕДАЧУ ТБ</a:t>
            </a:r>
            <a:r>
              <a:rPr lang="en-US" sz="4000" dirty="0" smtClean="0">
                <a:ea typeface="+mj-ea"/>
                <a:cs typeface="+mj-cs"/>
              </a:rPr>
              <a:t>?</a:t>
            </a:r>
            <a:endParaRPr lang="en-US" sz="4000" dirty="0">
              <a:ea typeface="+mj-ea"/>
              <a:cs typeface="+mj-cs"/>
            </a:endParaRPr>
          </a:p>
        </p:txBody>
      </p:sp>
      <p:sp>
        <p:nvSpPr>
          <p:cNvPr id="26626" name="Rectangle 3"/>
          <p:cNvSpPr>
            <a:spLocks noGrp="1" noChangeArrowheads="1"/>
          </p:cNvSpPr>
          <p:nvPr>
            <p:ph idx="1"/>
          </p:nvPr>
        </p:nvSpPr>
        <p:spPr>
          <a:xfrm>
            <a:off x="304800" y="838200"/>
            <a:ext cx="8229600" cy="5927177"/>
          </a:xfrm>
        </p:spPr>
        <p:txBody>
          <a:bodyPr/>
          <a:lstStyle/>
          <a:p>
            <a:pPr>
              <a:lnSpc>
                <a:spcPct val="90000"/>
              </a:lnSpc>
            </a:pPr>
            <a:r>
              <a:rPr lang="ru-RU" sz="1600" dirty="0" smtClean="0">
                <a:latin typeface="Arial" charset="0"/>
              </a:rPr>
              <a:t>Факторы, </a:t>
            </a:r>
            <a:r>
              <a:rPr lang="ru-RU" sz="1600" u="sng" dirty="0" smtClean="0">
                <a:latin typeface="Arial" charset="0"/>
              </a:rPr>
              <a:t>связанные с зараженным ТБ чел</a:t>
            </a:r>
            <a:r>
              <a:rPr lang="ru-RU" sz="1600" dirty="0" smtClean="0">
                <a:latin typeface="Arial" charset="0"/>
              </a:rPr>
              <a:t>овеком</a:t>
            </a:r>
            <a:r>
              <a:rPr lang="en-US" sz="1600" dirty="0" smtClean="0">
                <a:solidFill>
                  <a:srgbClr val="000000"/>
                </a:solidFill>
                <a:latin typeface="Arial" charset="0"/>
              </a:rPr>
              <a:t> </a:t>
            </a:r>
            <a:r>
              <a:rPr lang="en-US" sz="1600" dirty="0" smtClean="0">
                <a:latin typeface="Arial" charset="0"/>
              </a:rPr>
              <a:t>(</a:t>
            </a:r>
            <a:r>
              <a:rPr lang="ru-RU" sz="1600" dirty="0" smtClean="0">
                <a:latin typeface="Arial" charset="0"/>
              </a:rPr>
              <a:t>носителем заболевания</a:t>
            </a:r>
            <a:r>
              <a:rPr lang="en-US" sz="1600" dirty="0" smtClean="0">
                <a:latin typeface="Arial" charset="0"/>
              </a:rPr>
              <a:t>): </a:t>
            </a:r>
            <a:endParaRPr lang="en-US" sz="1600" dirty="0">
              <a:latin typeface="Arial" charset="0"/>
            </a:endParaRPr>
          </a:p>
          <a:p>
            <a:pPr lvl="1">
              <a:lnSpc>
                <a:spcPct val="90000"/>
              </a:lnSpc>
            </a:pPr>
            <a:r>
              <a:rPr lang="ru-RU" sz="1600" dirty="0" smtClean="0">
                <a:latin typeface="Arial" charset="0"/>
              </a:rPr>
              <a:t>Насколько мала или велика бактериальная нагрузка</a:t>
            </a:r>
            <a:r>
              <a:rPr lang="en-US" sz="1600" dirty="0" smtClean="0">
                <a:solidFill>
                  <a:srgbClr val="D1282E"/>
                </a:solidFill>
                <a:latin typeface="Arial" charset="0"/>
              </a:rPr>
              <a:t> </a:t>
            </a:r>
            <a:r>
              <a:rPr lang="en-US" sz="1600" dirty="0" smtClean="0">
                <a:solidFill>
                  <a:srgbClr val="000000"/>
                </a:solidFill>
                <a:latin typeface="Arial" charset="0"/>
              </a:rPr>
              <a:t>(</a:t>
            </a:r>
            <a:r>
              <a:rPr lang="ru-RU" sz="1600" dirty="0" smtClean="0">
                <a:solidFill>
                  <a:srgbClr val="000000"/>
                </a:solidFill>
                <a:latin typeface="Arial" charset="0"/>
              </a:rPr>
              <a:t>число бактерий в организме человека</a:t>
            </a:r>
            <a:r>
              <a:rPr lang="en-US" sz="1600" dirty="0" smtClean="0">
                <a:solidFill>
                  <a:srgbClr val="000000"/>
                </a:solidFill>
                <a:latin typeface="Arial" charset="0"/>
              </a:rPr>
              <a:t>)</a:t>
            </a:r>
            <a:endParaRPr lang="en-US" sz="1600" dirty="0">
              <a:solidFill>
                <a:srgbClr val="000000"/>
              </a:solidFill>
              <a:latin typeface="Arial" charset="0"/>
            </a:endParaRPr>
          </a:p>
          <a:p>
            <a:pPr lvl="1">
              <a:lnSpc>
                <a:spcPct val="90000"/>
              </a:lnSpc>
            </a:pPr>
            <a:r>
              <a:rPr lang="ru-RU" sz="1600" dirty="0" smtClean="0">
                <a:latin typeface="Arial" charset="0"/>
              </a:rPr>
              <a:t>Присутствие ТБ в легких или </a:t>
            </a:r>
            <a:r>
              <a:rPr lang="ru-RU" sz="1600" u="sng" dirty="0" smtClean="0">
                <a:latin typeface="Arial" charset="0"/>
              </a:rPr>
              <a:t>наличие кашля </a:t>
            </a:r>
            <a:endParaRPr lang="en-US" sz="1600" u="sng" dirty="0">
              <a:solidFill>
                <a:srgbClr val="000000"/>
              </a:solidFill>
              <a:latin typeface="Arial" charset="0"/>
            </a:endParaRPr>
          </a:p>
          <a:p>
            <a:pPr lvl="1">
              <a:lnSpc>
                <a:spcPct val="90000"/>
              </a:lnSpc>
            </a:pPr>
            <a:r>
              <a:rPr lang="ru-RU" sz="1600" dirty="0" smtClean="0">
                <a:latin typeface="Arial" charset="0"/>
              </a:rPr>
              <a:t>Прием эффективных </a:t>
            </a:r>
            <a:r>
              <a:rPr lang="ru-RU" sz="1600" u="sng" dirty="0" smtClean="0">
                <a:latin typeface="Arial" charset="0"/>
              </a:rPr>
              <a:t>противотуберкулезных препарат</a:t>
            </a:r>
            <a:r>
              <a:rPr lang="ru-RU" sz="1600" dirty="0" smtClean="0">
                <a:latin typeface="Arial" charset="0"/>
              </a:rPr>
              <a:t>ов</a:t>
            </a:r>
            <a:endParaRPr lang="en-US" sz="1600" u="sng" dirty="0" smtClean="0">
              <a:solidFill>
                <a:srgbClr val="000000"/>
              </a:solidFill>
              <a:latin typeface="Arial" charset="0"/>
            </a:endParaRPr>
          </a:p>
          <a:p>
            <a:pPr lvl="2">
              <a:lnSpc>
                <a:spcPct val="90000"/>
              </a:lnSpc>
            </a:pPr>
            <a:r>
              <a:rPr lang="ru-RU" sz="1600" dirty="0" smtClean="0">
                <a:solidFill>
                  <a:srgbClr val="000000"/>
                </a:solidFill>
                <a:latin typeface="Arial" charset="0"/>
              </a:rPr>
              <a:t>После</a:t>
            </a:r>
            <a:r>
              <a:rPr lang="en-US" sz="1600" dirty="0" smtClean="0">
                <a:solidFill>
                  <a:srgbClr val="000000"/>
                </a:solidFill>
                <a:latin typeface="Arial" charset="0"/>
              </a:rPr>
              <a:t> 2-3 </a:t>
            </a:r>
            <a:r>
              <a:rPr lang="ru-RU" sz="1600" dirty="0" smtClean="0">
                <a:solidFill>
                  <a:srgbClr val="000000"/>
                </a:solidFill>
                <a:latin typeface="Arial" charset="0"/>
              </a:rPr>
              <a:t>недель эффективной терапии люди, как правило, перестают быть заразными, однако должны продолжать лечение до полного выздоровления</a:t>
            </a:r>
            <a:endParaRPr lang="en-US" sz="1600" dirty="0" smtClean="0">
              <a:solidFill>
                <a:srgbClr val="000000"/>
              </a:solidFill>
              <a:latin typeface="Arial" charset="0"/>
            </a:endParaRPr>
          </a:p>
          <a:p>
            <a:pPr lvl="1">
              <a:lnSpc>
                <a:spcPct val="90000"/>
              </a:lnSpc>
            </a:pPr>
            <a:r>
              <a:rPr lang="ru-RU" sz="1600" dirty="0" smtClean="0">
                <a:solidFill>
                  <a:srgbClr val="000000"/>
                </a:solidFill>
                <a:latin typeface="Arial" charset="0"/>
              </a:rPr>
              <a:t>Использование медицинской маски</a:t>
            </a:r>
            <a:endParaRPr lang="en-US" sz="1600" dirty="0">
              <a:solidFill>
                <a:srgbClr val="000000"/>
              </a:solidFill>
              <a:latin typeface="Arial" charset="0"/>
            </a:endParaRPr>
          </a:p>
          <a:p>
            <a:pPr>
              <a:lnSpc>
                <a:spcPct val="90000"/>
              </a:lnSpc>
            </a:pPr>
            <a:r>
              <a:rPr lang="ru-RU" sz="1600" dirty="0" smtClean="0">
                <a:latin typeface="Arial" charset="0"/>
              </a:rPr>
              <a:t>Факторы, связанные с человеком, </a:t>
            </a:r>
            <a:r>
              <a:rPr lang="ru-RU" sz="1600" u="sng" dirty="0" smtClean="0">
                <a:latin typeface="Arial" charset="0"/>
              </a:rPr>
              <a:t>подвергающимся заражению ТБ</a:t>
            </a:r>
            <a:r>
              <a:rPr lang="en-US" sz="1600" dirty="0" smtClean="0">
                <a:solidFill>
                  <a:srgbClr val="D1282E"/>
                </a:solidFill>
                <a:latin typeface="Arial" charset="0"/>
              </a:rPr>
              <a:t> </a:t>
            </a:r>
            <a:r>
              <a:rPr lang="en-US" sz="1600" dirty="0" smtClean="0">
                <a:latin typeface="Arial" charset="0"/>
              </a:rPr>
              <a:t>(</a:t>
            </a:r>
            <a:r>
              <a:rPr lang="ru-RU" sz="1600" dirty="0" smtClean="0">
                <a:latin typeface="Arial" charset="0"/>
              </a:rPr>
              <a:t>контакт</a:t>
            </a:r>
            <a:r>
              <a:rPr lang="en-US" sz="1600" dirty="0" smtClean="0">
                <a:latin typeface="Arial" charset="0"/>
              </a:rPr>
              <a:t>)</a:t>
            </a:r>
            <a:r>
              <a:rPr lang="en-US" sz="1600" dirty="0">
                <a:latin typeface="Arial" charset="0"/>
              </a:rPr>
              <a:t>: </a:t>
            </a:r>
          </a:p>
          <a:p>
            <a:pPr lvl="1">
              <a:lnSpc>
                <a:spcPct val="90000"/>
              </a:lnSpc>
            </a:pPr>
            <a:r>
              <a:rPr lang="ru-RU" sz="1600" u="sng" dirty="0" smtClean="0">
                <a:solidFill>
                  <a:srgbClr val="000000"/>
                </a:solidFill>
                <a:latin typeface="Arial" charset="0"/>
              </a:rPr>
              <a:t>Близость и частота</a:t>
            </a:r>
            <a:r>
              <a:rPr lang="ru-RU" sz="1600" u="sng" dirty="0">
                <a:solidFill>
                  <a:srgbClr val="000000"/>
                </a:solidFill>
                <a:latin typeface="Arial" charset="0"/>
              </a:rPr>
              <a:t> </a:t>
            </a:r>
            <a:r>
              <a:rPr lang="ru-RU" sz="1600" dirty="0" smtClean="0">
                <a:latin typeface="Arial" charset="0"/>
              </a:rPr>
              <a:t>контактов с носителем заболевания</a:t>
            </a:r>
            <a:endParaRPr lang="en-US" sz="1600" dirty="0">
              <a:latin typeface="Arial" charset="0"/>
            </a:endParaRPr>
          </a:p>
          <a:p>
            <a:pPr lvl="1">
              <a:lnSpc>
                <a:spcPct val="90000"/>
              </a:lnSpc>
            </a:pPr>
            <a:r>
              <a:rPr lang="ru-RU" sz="1600" u="sng" dirty="0" smtClean="0">
                <a:solidFill>
                  <a:srgbClr val="000000"/>
                </a:solidFill>
                <a:latin typeface="Arial" charset="0"/>
              </a:rPr>
              <a:t>Возраст человека, вступающего в контакт с носителем заболевания</a:t>
            </a:r>
            <a:r>
              <a:rPr lang="en-US" sz="1600" dirty="0" smtClean="0">
                <a:solidFill>
                  <a:srgbClr val="000000"/>
                </a:solidFill>
                <a:latin typeface="Arial" charset="0"/>
              </a:rPr>
              <a:t> </a:t>
            </a:r>
            <a:r>
              <a:rPr lang="en-US" sz="1600" dirty="0" smtClean="0">
                <a:latin typeface="Arial" charset="0"/>
              </a:rPr>
              <a:t>(</a:t>
            </a:r>
            <a:r>
              <a:rPr lang="ru-RU" sz="1600" dirty="0" smtClean="0">
                <a:latin typeface="Arial" charset="0"/>
              </a:rPr>
              <a:t>вероятность развития туберкулеза у детей и пожилых людей выше)</a:t>
            </a:r>
            <a:endParaRPr lang="en-US" sz="1600" dirty="0" smtClean="0">
              <a:latin typeface="Arial" charset="0"/>
            </a:endParaRPr>
          </a:p>
          <a:p>
            <a:pPr lvl="1">
              <a:lnSpc>
                <a:spcPct val="90000"/>
              </a:lnSpc>
            </a:pPr>
            <a:r>
              <a:rPr lang="ru-RU" sz="1600" dirty="0" smtClean="0">
                <a:latin typeface="Arial" charset="0"/>
              </a:rPr>
              <a:t>Использование респиратора</a:t>
            </a:r>
            <a:r>
              <a:rPr lang="en-US" sz="1600" dirty="0" smtClean="0">
                <a:latin typeface="Arial" charset="0"/>
              </a:rPr>
              <a:t> N-95 (</a:t>
            </a:r>
            <a:r>
              <a:rPr lang="ru-RU" sz="1600" dirty="0" smtClean="0">
                <a:latin typeface="Arial" charset="0"/>
              </a:rPr>
              <a:t>специальная маска</a:t>
            </a:r>
            <a:r>
              <a:rPr lang="en-US" sz="1600" dirty="0" smtClean="0">
                <a:latin typeface="Arial" charset="0"/>
              </a:rPr>
              <a:t>)</a:t>
            </a:r>
          </a:p>
          <a:p>
            <a:pPr>
              <a:lnSpc>
                <a:spcPct val="90000"/>
              </a:lnSpc>
            </a:pPr>
            <a:r>
              <a:rPr lang="ru-RU" sz="1600" dirty="0" smtClean="0">
                <a:latin typeface="Arial" charset="0"/>
              </a:rPr>
              <a:t>Факторы, связанные с окружающей средой</a:t>
            </a:r>
            <a:r>
              <a:rPr lang="en-US" sz="1600" dirty="0" smtClean="0">
                <a:latin typeface="Arial" charset="0"/>
              </a:rPr>
              <a:t>: </a:t>
            </a:r>
          </a:p>
          <a:p>
            <a:pPr lvl="1">
              <a:lnSpc>
                <a:spcPct val="90000"/>
              </a:lnSpc>
            </a:pPr>
            <a:r>
              <a:rPr lang="ru-RU" sz="1600" u="sng" dirty="0" smtClean="0">
                <a:solidFill>
                  <a:srgbClr val="000000"/>
                </a:solidFill>
                <a:latin typeface="Arial" charset="0"/>
              </a:rPr>
              <a:t>Вентиляция</a:t>
            </a:r>
            <a:endParaRPr lang="en-US" sz="1600" u="sng" dirty="0">
              <a:solidFill>
                <a:srgbClr val="000000"/>
              </a:solidFill>
              <a:latin typeface="Arial" charset="0"/>
            </a:endParaRPr>
          </a:p>
          <a:p>
            <a:pPr lvl="1">
              <a:lnSpc>
                <a:spcPct val="90000"/>
              </a:lnSpc>
            </a:pPr>
            <a:r>
              <a:rPr lang="ru-RU" sz="1600" dirty="0" smtClean="0">
                <a:latin typeface="Arial" charset="0"/>
              </a:rPr>
              <a:t>Размер </a:t>
            </a:r>
            <a:r>
              <a:rPr lang="ru-RU" sz="1600" u="sng" dirty="0" smtClean="0">
                <a:latin typeface="Arial" charset="0"/>
              </a:rPr>
              <a:t>комнаты или помещения</a:t>
            </a:r>
            <a:r>
              <a:rPr lang="en-US" sz="1600" u="sng" dirty="0" smtClean="0">
                <a:latin typeface="Arial" charset="0"/>
              </a:rPr>
              <a:t> </a:t>
            </a:r>
            <a:r>
              <a:rPr lang="en-US" sz="1600" u="sng" dirty="0" smtClean="0">
                <a:solidFill>
                  <a:srgbClr val="000000"/>
                </a:solidFill>
                <a:latin typeface="Arial" charset="0"/>
              </a:rPr>
              <a:t> </a:t>
            </a:r>
            <a:endParaRPr lang="en-US" sz="1600" u="sng" dirty="0">
              <a:solidFill>
                <a:srgbClr val="000000"/>
              </a:solidFill>
              <a:latin typeface="Arial" charset="0"/>
            </a:endParaRPr>
          </a:p>
          <a:p>
            <a:pPr lvl="1">
              <a:lnSpc>
                <a:spcPct val="90000"/>
              </a:lnSpc>
            </a:pPr>
            <a:r>
              <a:rPr lang="ru-RU" sz="1600" u="sng" dirty="0" smtClean="0">
                <a:solidFill>
                  <a:srgbClr val="000000"/>
                </a:solidFill>
                <a:latin typeface="Arial" charset="0"/>
              </a:rPr>
              <a:t>Продолжительность контакта</a:t>
            </a:r>
            <a:r>
              <a:rPr lang="en-US" sz="1600" dirty="0" smtClean="0">
                <a:latin typeface="Arial" charset="0"/>
              </a:rPr>
              <a:t> </a:t>
            </a:r>
            <a:r>
              <a:rPr lang="ru-RU" sz="1600" dirty="0" smtClean="0">
                <a:latin typeface="Arial" charset="0"/>
              </a:rPr>
              <a:t>с носителем заболевания</a:t>
            </a:r>
            <a:endParaRPr lang="en-US" sz="1600" dirty="0" smtClean="0">
              <a:latin typeface="Arial" charset="0"/>
            </a:endParaRPr>
          </a:p>
          <a:p>
            <a:pPr lvl="1">
              <a:lnSpc>
                <a:spcPct val="90000"/>
              </a:lnSpc>
            </a:pPr>
            <a:r>
              <a:rPr lang="ru-RU" sz="1600" u="sng" dirty="0" smtClean="0">
                <a:solidFill>
                  <a:srgbClr val="000000"/>
                </a:solidFill>
                <a:latin typeface="Arial" charset="0"/>
              </a:rPr>
              <a:t>Наличие солнечного света</a:t>
            </a:r>
            <a:r>
              <a:rPr lang="en-US" sz="1600" u="sng" dirty="0" smtClean="0">
                <a:solidFill>
                  <a:srgbClr val="000000"/>
                </a:solidFill>
                <a:latin typeface="Arial" charset="0"/>
              </a:rPr>
              <a:t> </a:t>
            </a:r>
            <a:r>
              <a:rPr lang="ru-RU" sz="1600" u="sng" dirty="0" smtClean="0">
                <a:solidFill>
                  <a:srgbClr val="000000"/>
                </a:solidFill>
                <a:latin typeface="Arial" charset="0"/>
              </a:rPr>
              <a:t>или</a:t>
            </a:r>
            <a:r>
              <a:rPr lang="en-US" sz="1600" u="sng" dirty="0" smtClean="0">
                <a:solidFill>
                  <a:srgbClr val="000000"/>
                </a:solidFill>
                <a:latin typeface="Arial" charset="0"/>
              </a:rPr>
              <a:t> </a:t>
            </a:r>
            <a:r>
              <a:rPr lang="ru-RU" sz="1600" u="sng" dirty="0" smtClean="0">
                <a:solidFill>
                  <a:srgbClr val="000000"/>
                </a:solidFill>
                <a:latin typeface="Arial" charset="0"/>
              </a:rPr>
              <a:t>ультрафиолетового </a:t>
            </a:r>
            <a:r>
              <a:rPr lang="en-US" sz="1600" dirty="0" smtClean="0">
                <a:solidFill>
                  <a:srgbClr val="000000"/>
                </a:solidFill>
                <a:latin typeface="Arial" charset="0"/>
              </a:rPr>
              <a:t> </a:t>
            </a:r>
            <a:r>
              <a:rPr lang="en-US" sz="1600" dirty="0" smtClean="0">
                <a:latin typeface="Arial" charset="0"/>
              </a:rPr>
              <a:t>(</a:t>
            </a:r>
            <a:r>
              <a:rPr lang="ru-RU" sz="1600" dirty="0" smtClean="0">
                <a:latin typeface="Arial" charset="0"/>
              </a:rPr>
              <a:t>УФ</a:t>
            </a:r>
            <a:r>
              <a:rPr lang="en-US" sz="1600" dirty="0" smtClean="0">
                <a:latin typeface="Arial" charset="0"/>
              </a:rPr>
              <a:t>) </a:t>
            </a:r>
            <a:r>
              <a:rPr lang="ru-RU" sz="1600" dirty="0" smtClean="0">
                <a:latin typeface="Arial" charset="0"/>
              </a:rPr>
              <a:t>излучения</a:t>
            </a:r>
            <a:r>
              <a:rPr lang="en-US" sz="1600" dirty="0" smtClean="0">
                <a:latin typeface="Arial" charset="0"/>
              </a:rPr>
              <a:t> </a:t>
            </a:r>
          </a:p>
          <a:p>
            <a:pPr lvl="2">
              <a:lnSpc>
                <a:spcPct val="90000"/>
              </a:lnSpc>
            </a:pPr>
            <a:r>
              <a:rPr lang="ru-RU" sz="1600" dirty="0" smtClean="0">
                <a:latin typeface="Arial" charset="0"/>
              </a:rPr>
              <a:t>Солнечный свет</a:t>
            </a:r>
            <a:r>
              <a:rPr lang="en-US" sz="1600" dirty="0" smtClean="0">
                <a:latin typeface="Arial" charset="0"/>
              </a:rPr>
              <a:t>/</a:t>
            </a:r>
            <a:r>
              <a:rPr lang="ru-RU" sz="1600" dirty="0" smtClean="0">
                <a:latin typeface="Arial" charset="0"/>
              </a:rPr>
              <a:t>Ультрафиолетовое</a:t>
            </a:r>
            <a:r>
              <a:rPr lang="en-US" sz="1600" dirty="0" smtClean="0">
                <a:latin typeface="Arial" charset="0"/>
              </a:rPr>
              <a:t> </a:t>
            </a:r>
            <a:r>
              <a:rPr lang="ru-RU" sz="1600" dirty="0" smtClean="0">
                <a:latin typeface="Arial" charset="0"/>
              </a:rPr>
              <a:t>излучение</a:t>
            </a:r>
            <a:r>
              <a:rPr lang="en-US" sz="1600" dirty="0" smtClean="0">
                <a:latin typeface="Arial" charset="0"/>
              </a:rPr>
              <a:t> </a:t>
            </a:r>
            <a:r>
              <a:rPr lang="ru-RU" sz="1600" dirty="0" smtClean="0">
                <a:latin typeface="Arial" charset="0"/>
              </a:rPr>
              <a:t>убивает бактерии туберкулеза</a:t>
            </a:r>
            <a:endParaRPr lang="en-US" sz="1600" dirty="0">
              <a:latin typeface="Arial" charset="0"/>
            </a:endParaRPr>
          </a:p>
        </p:txBody>
      </p:sp>
      <p:sp>
        <p:nvSpPr>
          <p:cNvPr id="26627" name="Rectangle 6"/>
          <p:cNvSpPr>
            <a:spLocks noGrp="1" noChangeArrowheads="1"/>
          </p:cNvSpPr>
          <p:nvPr>
            <p:ph type="sldNum" sz="quarter" idx="4294967295"/>
          </p:nvPr>
        </p:nvSpPr>
        <p:spPr bwMode="auto">
          <a:xfrm>
            <a:off x="7827963" y="5884863"/>
            <a:ext cx="1316037"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E0639F2F-24EE-2649-B54D-40A066B60637}" type="slidenum">
              <a:rPr lang="en-US" sz="1400">
                <a:solidFill>
                  <a:schemeClr val="bg1"/>
                </a:solidFill>
                <a:latin typeface="American Typewriter" charset="0"/>
              </a:rPr>
              <a:pPr eaLnBrk="1" hangingPunct="1"/>
              <a:t>8</a:t>
            </a:fld>
            <a:endParaRPr lang="en-US" sz="1400"/>
          </a:p>
        </p:txBody>
      </p:sp>
      <p:sp>
        <p:nvSpPr>
          <p:cNvPr id="6" name="TextBox 5"/>
          <p:cNvSpPr txBox="1"/>
          <p:nvPr/>
        </p:nvSpPr>
        <p:spPr>
          <a:xfrm>
            <a:off x="7010400" y="6400800"/>
            <a:ext cx="1981200" cy="323165"/>
          </a:xfrm>
          <a:prstGeom prst="rect">
            <a:avLst/>
          </a:prstGeom>
          <a:noFill/>
        </p:spPr>
        <p:txBody>
          <a:bodyPr wrap="square" rtlCol="0">
            <a:spAutoFit/>
          </a:bodyPr>
          <a:lstStyle/>
          <a:p>
            <a:r>
              <a:rPr lang="en-US" sz="1500" b="1" dirty="0" smtClean="0">
                <a:solidFill>
                  <a:schemeClr val="tx2"/>
                </a:solidFill>
                <a:latin typeface="Arial Black"/>
                <a:cs typeface="Arial Black"/>
              </a:rPr>
              <a:t>TRANSMISSION</a:t>
            </a:r>
            <a:endParaRPr lang="en-US" sz="1500" b="1" dirty="0">
              <a:solidFill>
                <a:schemeClr val="tx2"/>
              </a:solidFill>
              <a:latin typeface="Arial Black"/>
              <a:cs typeface="Arial Bla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4294967295"/>
          </p:nvPr>
        </p:nvSpPr>
        <p:spPr bwMode="auto">
          <a:xfrm>
            <a:off x="7827963" y="5884863"/>
            <a:ext cx="1316037"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a:solidFill>
                  <a:schemeClr val="tx1"/>
                </a:solidFill>
                <a:latin typeface="Arial" charset="0"/>
                <a:ea typeface="ＭＳ Ｐゴシック" charset="0"/>
                <a:cs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20000"/>
              </a:spcBef>
              <a:spcAft>
                <a:spcPct val="0"/>
              </a:spcAft>
              <a:defRPr sz="1200">
                <a:solidFill>
                  <a:schemeClr val="tx1"/>
                </a:solidFill>
                <a:latin typeface="Arial" charset="0"/>
                <a:ea typeface="ＭＳ Ｐゴシック" charset="0"/>
              </a:defRPr>
            </a:lvl6pPr>
            <a:lvl7pPr marL="2971800" indent="-228600" eaLnBrk="0" fontAlgn="base" hangingPunct="0">
              <a:spcBef>
                <a:spcPct val="20000"/>
              </a:spcBef>
              <a:spcAft>
                <a:spcPct val="0"/>
              </a:spcAft>
              <a:defRPr sz="1200">
                <a:solidFill>
                  <a:schemeClr val="tx1"/>
                </a:solidFill>
                <a:latin typeface="Arial" charset="0"/>
                <a:ea typeface="ＭＳ Ｐゴシック" charset="0"/>
              </a:defRPr>
            </a:lvl7pPr>
            <a:lvl8pPr marL="3429000" indent="-228600" eaLnBrk="0" fontAlgn="base" hangingPunct="0">
              <a:spcBef>
                <a:spcPct val="20000"/>
              </a:spcBef>
              <a:spcAft>
                <a:spcPct val="0"/>
              </a:spcAft>
              <a:defRPr sz="1200">
                <a:solidFill>
                  <a:schemeClr val="tx1"/>
                </a:solidFill>
                <a:latin typeface="Arial" charset="0"/>
                <a:ea typeface="ＭＳ Ｐゴシック" charset="0"/>
              </a:defRPr>
            </a:lvl8pPr>
            <a:lvl9pPr marL="3886200" indent="-228600" eaLnBrk="0" fontAlgn="base" hangingPunct="0">
              <a:spcBef>
                <a:spcPct val="20000"/>
              </a:spcBef>
              <a:spcAft>
                <a:spcPct val="0"/>
              </a:spcAft>
              <a:defRPr sz="1200">
                <a:solidFill>
                  <a:schemeClr val="tx1"/>
                </a:solidFill>
                <a:latin typeface="Arial" charset="0"/>
                <a:ea typeface="ＭＳ Ｐゴシック" charset="0"/>
              </a:defRPr>
            </a:lvl9pPr>
          </a:lstStyle>
          <a:p>
            <a:pPr eaLnBrk="1" hangingPunct="1"/>
            <a:fld id="{288AC571-B5FF-CD4B-9599-1A30DC729B0B}" type="slidenum">
              <a:rPr lang="en-US" sz="1400">
                <a:solidFill>
                  <a:schemeClr val="bg1"/>
                </a:solidFill>
                <a:latin typeface="American Typewriter" charset="0"/>
              </a:rPr>
              <a:pPr eaLnBrk="1" hangingPunct="1"/>
              <a:t>9</a:t>
            </a:fld>
            <a:endParaRPr lang="en-US" sz="1400"/>
          </a:p>
        </p:txBody>
      </p:sp>
      <p:sp>
        <p:nvSpPr>
          <p:cNvPr id="4" name="Rectangle 30"/>
          <p:cNvSpPr txBox="1">
            <a:spLocks noChangeArrowheads="1"/>
          </p:cNvSpPr>
          <p:nvPr/>
        </p:nvSpPr>
        <p:spPr>
          <a:xfrm>
            <a:off x="533400" y="2819400"/>
            <a:ext cx="7772400" cy="838200"/>
          </a:xfrm>
          <a:prstGeom prst="rect">
            <a:avLst/>
          </a:prstGeom>
        </p:spPr>
        <p:txBody>
          <a:bodyPr vert="horz" lIns="91440" tIns="45720" rIns="91440" bIns="45720" rtlCol="0" anchor="b">
            <a:noAutofit/>
          </a:bodyPr>
          <a:lstStyle>
            <a:lvl1pPr algn="l" rtl="0" fontAlgn="base">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fontAlgn="base">
              <a:spcBef>
                <a:spcPct val="0"/>
              </a:spcBef>
              <a:spcAft>
                <a:spcPct val="0"/>
              </a:spcAft>
              <a:defRPr sz="3600">
                <a:solidFill>
                  <a:schemeClr val="tx2"/>
                </a:solidFill>
                <a:latin typeface="Arial Black" charset="0"/>
                <a:ea typeface="ＭＳ Ｐゴシック" charset="0"/>
                <a:cs typeface="ＭＳ Ｐゴシック" charset="0"/>
              </a:defRPr>
            </a:lvl2pPr>
            <a:lvl3pPr algn="l" rtl="0" fontAlgn="base">
              <a:spcBef>
                <a:spcPct val="0"/>
              </a:spcBef>
              <a:spcAft>
                <a:spcPct val="0"/>
              </a:spcAft>
              <a:defRPr sz="3600">
                <a:solidFill>
                  <a:schemeClr val="tx2"/>
                </a:solidFill>
                <a:latin typeface="Arial Black" charset="0"/>
                <a:ea typeface="ＭＳ Ｐゴシック" charset="0"/>
                <a:cs typeface="ＭＳ Ｐゴシック" charset="0"/>
              </a:defRPr>
            </a:lvl3pPr>
            <a:lvl4pPr algn="l" rtl="0" fontAlgn="base">
              <a:spcBef>
                <a:spcPct val="0"/>
              </a:spcBef>
              <a:spcAft>
                <a:spcPct val="0"/>
              </a:spcAft>
              <a:defRPr sz="3600">
                <a:solidFill>
                  <a:schemeClr val="tx2"/>
                </a:solidFill>
                <a:latin typeface="Arial Black" charset="0"/>
                <a:ea typeface="ＭＳ Ｐゴシック" charset="0"/>
                <a:cs typeface="ＭＳ Ｐゴシック" charset="0"/>
              </a:defRPr>
            </a:lvl4pPr>
            <a:lvl5pPr algn="l" rtl="0" fontAlgn="base">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fontAlgn="base">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fontAlgn="base">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fontAlgn="base">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fontAlgn="base">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ru-RU" sz="4800" dirty="0" smtClean="0">
                <a:ea typeface="+mj-ea"/>
                <a:cs typeface="+mj-cs"/>
              </a:rPr>
              <a:t>ИММУННАЯ СИСТЕМА </a:t>
            </a:r>
            <a:endParaRPr lang="en-US" sz="4800" dirty="0">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G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19256</TotalTime>
  <Words>1771</Words>
  <Application>Microsoft Macintosh PowerPoint</Application>
  <PresentationFormat>On-screen Show (4:3)</PresentationFormat>
  <Paragraphs>203</Paragraphs>
  <Slides>25</Slides>
  <Notes>22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American Typewriter</vt:lpstr>
      <vt:lpstr>Arial</vt:lpstr>
      <vt:lpstr>Arial Black</vt:lpstr>
      <vt:lpstr>Calibri</vt:lpstr>
      <vt:lpstr>Cambria</vt:lpstr>
      <vt:lpstr>Century Gothic</vt:lpstr>
      <vt:lpstr>MS PGothic</vt:lpstr>
      <vt:lpstr>ＭＳ Ｐゴシック</vt:lpstr>
      <vt:lpstr>Times</vt:lpstr>
      <vt:lpstr>Times New Roman</vt:lpstr>
      <vt:lpstr>Wingdings</vt:lpstr>
      <vt:lpstr>TAG Theme</vt:lpstr>
      <vt:lpstr>Туберкулез основные сведения </vt:lpstr>
      <vt:lpstr>обзор</vt:lpstr>
      <vt:lpstr>Важнейшая информация о тб</vt:lpstr>
      <vt:lpstr>Что такое туберкулез?</vt:lpstr>
      <vt:lpstr>PowerPoint Presentation</vt:lpstr>
      <vt:lpstr>ПЕРЕДАЧА</vt:lpstr>
      <vt:lpstr>КАК ПЕРЕДАЕТСЯ ТБ?</vt:lpstr>
      <vt:lpstr>ЧТО ВЛИЯЕТ НА ПЕРЕДАЧУ ТБ?</vt:lpstr>
      <vt:lpstr>PowerPoint Presentation</vt:lpstr>
      <vt:lpstr>ИММУННЫЙ ОТВЕТ ОРГАНИЗМА ЧЕЛОВЕКА НА ТБ</vt:lpstr>
      <vt:lpstr>ИММУННАЯ СИСТЕМА</vt:lpstr>
      <vt:lpstr>ИММУННЫЙ ОТВЕТ НА ТБ</vt:lpstr>
      <vt:lpstr>PowerPoint Presentation</vt:lpstr>
      <vt:lpstr>ЛАТЕНТНЫЙ И АКТИВНЫЙ ТБ</vt:lpstr>
      <vt:lpstr>Развитие  активной формы туберкулеза</vt:lpstr>
      <vt:lpstr>PowerPoint Presentation</vt:lpstr>
      <vt:lpstr>Лекарственно устойчивая форма ТБ</vt:lpstr>
      <vt:lpstr>Лекарственная устойчивость</vt:lpstr>
      <vt:lpstr>PowerPoint Presentation</vt:lpstr>
      <vt:lpstr>мировая статистика</vt:lpstr>
      <vt:lpstr>Данные по заболеваемости ТБ в мире</vt:lpstr>
      <vt:lpstr>Карта стран с наибольшим уровнем распространенности туберкулеза</vt:lpstr>
      <vt:lpstr>Страны с высоким бременем ТБ</vt:lpstr>
      <vt:lpstr>PowerPoint Presentation</vt:lpstr>
      <vt:lpstr>PowerPoint Presentation</vt:lpstr>
    </vt:vector>
  </TitlesOfParts>
  <Company>Office 2004 Test Drive 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ONE TB Basic Science </dc:title>
  <cp:lastModifiedBy>Safi</cp:lastModifiedBy>
  <cp:revision>373</cp:revision>
  <cp:lastPrinted>2009-12-30T16:33:14Z</cp:lastPrinted>
  <dcterms:modified xsi:type="dcterms:W3CDTF">2017-12-19T18:59:23Z</dcterms:modified>
</cp:coreProperties>
</file>