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44" r:id="rId1"/>
  </p:sldMasterIdLst>
  <p:notesMasterIdLst>
    <p:notesMasterId r:id="rId27"/>
  </p:notesMasterIdLst>
  <p:handoutMasterIdLst>
    <p:handoutMasterId r:id="rId28"/>
  </p:handoutMasterIdLst>
  <p:sldIdLst>
    <p:sldId id="292" r:id="rId2"/>
    <p:sldId id="295" r:id="rId3"/>
    <p:sldId id="257" r:id="rId4"/>
    <p:sldId id="339" r:id="rId5"/>
    <p:sldId id="325" r:id="rId6"/>
    <p:sldId id="305" r:id="rId7"/>
    <p:sldId id="269" r:id="rId8"/>
    <p:sldId id="327" r:id="rId9"/>
    <p:sldId id="330" r:id="rId10"/>
    <p:sldId id="301" r:id="rId11"/>
    <p:sldId id="326" r:id="rId12"/>
    <p:sldId id="302" r:id="rId13"/>
    <p:sldId id="340" r:id="rId14"/>
    <p:sldId id="307" r:id="rId15"/>
    <p:sldId id="311" r:id="rId16"/>
    <p:sldId id="312" r:id="rId17"/>
    <p:sldId id="346" r:id="rId18"/>
    <p:sldId id="347" r:id="rId19"/>
    <p:sldId id="348" r:id="rId20"/>
    <p:sldId id="349" r:id="rId21"/>
    <p:sldId id="350" r:id="rId22"/>
    <p:sldId id="351" r:id="rId23"/>
    <p:sldId id="354" r:id="rId24"/>
    <p:sldId id="352" r:id="rId25"/>
    <p:sldId id="353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2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2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2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2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am Almeida" initials="" lastIdx="1" clrIdx="0"/>
  <p:cmAuthor id="1" name="Erica Lessem" initials="" lastIdx="3" clrIdx="1"/>
  <p:cmAuthor id="2" name="Laia" initials="LRM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0E00"/>
    <a:srgbClr val="F7B50C"/>
    <a:srgbClr val="FF7E5F"/>
    <a:srgbClr val="FFA15F"/>
    <a:srgbClr val="330099"/>
    <a:srgbClr val="1F429B"/>
    <a:srgbClr val="E0E0E0"/>
    <a:srgbClr val="2AAE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1071" autoAdjust="0"/>
  </p:normalViewPr>
  <p:slideViewPr>
    <p:cSldViewPr>
      <p:cViewPr>
        <p:scale>
          <a:sx n="88" d="100"/>
          <a:sy n="88" d="100"/>
        </p:scale>
        <p:origin x="1704" y="-40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2368" y="64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7-11-01T14:20:50.310" idx="2">
    <p:pos x="2879" y="1062"/>
    <p:text>Translation clockwise:
Órganos del sistema inmunológico
Nódulos linfáticos
Vasos linfáticos
Bazo
Placas de Peyer
Nódulos linfácticos
Vasos linfáticos
Médula ósea
Apéndice
Nódulos linfáticos
Timo
Amígdalas y adenoides </p:text>
  </p:cm>
  <p:cm authorId="2" dt="2017-11-01T14:21:52.587" idx="1">
    <p:pos x="2618" y="2695"/>
    <p:text>Translation clockwise:
Órganos del sistema inmunológico
Nódulos linfáticos
Vasos linfáticos
Bazo
Placas de Peyer
Nódulos linfácticos
Vasos linfáticos
Médula ósea
Apéndice
Nódulos linfáticos
Timo
Amígdalas y adenoides 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>
              <a:defRPr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69363"/>
            <a:ext cx="2971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i="1"/>
            </a:lvl1pPr>
          </a:lstStyle>
          <a:p>
            <a:pPr>
              <a:defRPr/>
            </a:pPr>
            <a:fld id="{FDF98098-224A-5543-9CE9-89FEC4F366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866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04800" y="304800"/>
            <a:ext cx="2819400" cy="2133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81000" y="2971800"/>
            <a:ext cx="6019800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69363"/>
            <a:ext cx="2971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>
              <a:defRPr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69363"/>
            <a:ext cx="2971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American Typewriter" charset="0"/>
              </a:defRPr>
            </a:lvl1pPr>
          </a:lstStyle>
          <a:p>
            <a:pPr>
              <a:defRPr/>
            </a:pPr>
            <a:fld id="{A299A696-E667-744D-B77A-1A5B62165CC0}" type="slidenum">
              <a:rPr lang="en-US"/>
              <a:pPr>
                <a:defRPr/>
              </a:pPr>
              <a:t>‹#›</a:t>
            </a:fld>
            <a:endParaRPr lang="en-US" i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228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665B75F-44B8-B140-8E02-2F44610FD309}" type="slidenum">
              <a:rPr lang="en-US">
                <a:latin typeface="American Typewriter" charset="0"/>
              </a:rPr>
              <a:pPr eaLnBrk="1" hangingPunct="1"/>
              <a:t>1</a:t>
            </a:fld>
            <a:endParaRPr lang="en-US">
              <a:latin typeface="American Typewriter" charset="0"/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" y="381000"/>
            <a:ext cx="2844800" cy="2133600"/>
          </a:xfrm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 flipH="1">
            <a:off x="-2147483648" y="2147483647"/>
            <a:ext cx="2147483647" cy="0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7417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FF82851-DC28-D943-98E6-3D69DAD78A56}" type="slidenum">
              <a:rPr lang="en-US" i="1"/>
              <a:pPr eaLnBrk="1" hangingPunct="1"/>
              <a:t>10</a:t>
            </a:fld>
            <a:endParaRPr lang="en-US" i="1" dirty="0"/>
          </a:p>
        </p:txBody>
      </p:sp>
      <p:sp>
        <p:nvSpPr>
          <p:cNvPr id="337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292100" y="304800"/>
            <a:ext cx="2844800" cy="2133600"/>
          </a:xfrm>
          <a:solidFill>
            <a:srgbClr val="FFFFFF"/>
          </a:solidFill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117850"/>
            <a:ext cx="5486400" cy="26416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>
              <a:buFont typeface="Times" charset="0"/>
              <a:buChar char="•"/>
            </a:pPr>
            <a:r>
              <a:rPr lang="es-ES_tradnl" noProof="0" dirty="0" smtClean="0">
                <a:latin typeface="Arial" charset="0"/>
                <a:ea typeface="ＭＳ Ｐゴシック" charset="0"/>
                <a:cs typeface="ＭＳ Ｐゴシック" charset="0"/>
              </a:rPr>
              <a:t>Cuando</a:t>
            </a:r>
            <a:r>
              <a:rPr lang="es-ES_tradnl" baseline="0" noProof="0" dirty="0" smtClean="0">
                <a:latin typeface="Arial" charset="0"/>
                <a:ea typeface="ＭＳ Ｐゴシック" charset="0"/>
                <a:cs typeface="ＭＳ Ｐゴシック" charset="0"/>
              </a:rPr>
              <a:t> la TB entra en el cuerpo de una persona, el sistema inmunológico intentará deshacerse de él. </a:t>
            </a:r>
          </a:p>
          <a:p>
            <a:pPr>
              <a:buFont typeface="Times" charset="0"/>
              <a:buChar char="•"/>
            </a:pPr>
            <a:r>
              <a:rPr lang="en-US" baseline="0" noProof="0" dirty="0" smtClean="0">
                <a:latin typeface="Arial" charset="0"/>
                <a:ea typeface="ＭＳ Ｐゴシック" charset="0"/>
                <a:cs typeface="ＭＳ Ｐゴシック" charset="0"/>
              </a:rPr>
              <a:t>P</a:t>
            </a:r>
            <a:r>
              <a:rPr lang="es-ES_tradnl" baseline="0" noProof="0" dirty="0" smtClean="0">
                <a:latin typeface="Arial" charset="0"/>
                <a:ea typeface="ＭＳ Ｐゴシック" charset="0"/>
                <a:cs typeface="ＭＳ Ｐゴシック" charset="0"/>
              </a:rPr>
              <a:t>ara ello, el sistema inmunológico envía un ejército de células inmunológicas. </a:t>
            </a:r>
            <a:r>
              <a:rPr lang="en-US" baseline="0" noProof="0" dirty="0" smtClean="0">
                <a:latin typeface="Arial" charset="0"/>
                <a:ea typeface="ＭＳ Ｐゴシック" charset="0"/>
                <a:cs typeface="ＭＳ Ｐゴシック" charset="0"/>
              </a:rPr>
              <a:t>L</a:t>
            </a:r>
            <a:r>
              <a:rPr lang="es-ES_tradnl" baseline="0" noProof="0" dirty="0" smtClean="0">
                <a:latin typeface="Arial" charset="0"/>
                <a:ea typeface="ＭＳ Ｐゴシック" charset="0"/>
                <a:cs typeface="ＭＳ Ｐゴシック" charset="0"/>
              </a:rPr>
              <a:t>a primera hora de células incluirá células conocidas como dendríticas y macrófagos. </a:t>
            </a:r>
            <a:r>
              <a:rPr lang="en-US" baseline="0" noProof="0" dirty="0" smtClean="0">
                <a:latin typeface="Arial" charset="0"/>
                <a:ea typeface="ＭＳ Ｐゴシック" charset="0"/>
                <a:cs typeface="ＭＳ Ｐゴシック" charset="0"/>
              </a:rPr>
              <a:t>E</a:t>
            </a:r>
            <a:r>
              <a:rPr lang="es-ES_tradnl" baseline="0" noProof="0" dirty="0" err="1" smtClean="0">
                <a:latin typeface="Arial" charset="0"/>
                <a:ea typeface="ＭＳ Ｐゴシック" charset="0"/>
                <a:cs typeface="ＭＳ Ｐゴシック" charset="0"/>
              </a:rPr>
              <a:t>stas</a:t>
            </a:r>
            <a:r>
              <a:rPr lang="es-ES_tradnl" baseline="0" noProof="0" dirty="0" smtClean="0">
                <a:latin typeface="Arial" charset="0"/>
                <a:ea typeface="ＭＳ Ｐゴシック" charset="0"/>
                <a:cs typeface="ＭＳ Ｐゴシック" charset="0"/>
              </a:rPr>
              <a:t> células también son conocidas cómo células presentadoras de antígeno (CPA) y protegen al cuerpo de invasores foráneos. </a:t>
            </a:r>
            <a:endParaRPr lang="es-ES_tradnl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 typeface="Times" charset="0"/>
              <a:buChar char="•"/>
            </a:pPr>
            <a:r>
              <a:rPr lang="es-ES_tradnl" dirty="0" smtClean="0">
                <a:latin typeface="Arial" charset="0"/>
                <a:ea typeface="ＭＳ Ｐゴシック" charset="0"/>
                <a:cs typeface="ＭＳ Ｐゴシック" charset="0"/>
              </a:rPr>
              <a:t>Las CPA pueden imaginarse cómo exploradoras</a:t>
            </a:r>
            <a:r>
              <a:rPr lang="es-ES_tradnl" baseline="0" dirty="0" smtClean="0">
                <a:latin typeface="Arial" charset="0"/>
                <a:ea typeface="ＭＳ Ｐゴシック" charset="0"/>
                <a:cs typeface="ＭＳ Ｐゴシック" charset="0"/>
              </a:rPr>
              <a:t> del sistema inmunológico. Patrullan distintas áreas del cuerpo dónde los microbios invasores pueden encontrarse, buscando cualquier cosa que no debería estar ahí. 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L</a:t>
            </a:r>
            <a:r>
              <a:rPr lang="es-ES_tradnl" baseline="0" dirty="0" smtClean="0">
                <a:latin typeface="Arial" charset="0"/>
                <a:ea typeface="ＭＳ Ｐゴシック" charset="0"/>
                <a:cs typeface="ＭＳ Ｐゴシック" charset="0"/>
              </a:rPr>
              <a:t>as células dendríticas utilizan largos tentáculos, conocidos como dendritas, para capturar los bacilos de TB mientras que los macrófagos engullen la TB. 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L</a:t>
            </a:r>
            <a:r>
              <a:rPr lang="es-ES_tradnl" baseline="0" dirty="0" smtClean="0">
                <a:latin typeface="Arial" charset="0"/>
                <a:ea typeface="ＭＳ Ｐゴシック" charset="0"/>
                <a:cs typeface="ＭＳ Ｐゴシック" charset="0"/>
              </a:rPr>
              <a:t>os macrófagos son células grandes que pueden comer microbios.  </a:t>
            </a:r>
            <a:r>
              <a:rPr lang="en-US" i="1" baseline="0" dirty="0" smtClean="0">
                <a:latin typeface="Arial" charset="0"/>
                <a:ea typeface="ＭＳ Ｐゴシック" charset="0"/>
                <a:cs typeface="ＭＳ Ｐゴシック" charset="0"/>
              </a:rPr>
              <a:t>M</a:t>
            </a:r>
            <a:r>
              <a:rPr lang="es-ES_tradnl" i="1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acro</a:t>
            </a:r>
            <a:r>
              <a:rPr lang="es-ES_tradnl" i="1" baseline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s-ES_tradnl" i="0" baseline="0" dirty="0" smtClean="0">
                <a:latin typeface="Arial" charset="0"/>
                <a:ea typeface="ＭＳ Ｐゴシック" charset="0"/>
                <a:cs typeface="ＭＳ Ｐゴシック" charset="0"/>
              </a:rPr>
              <a:t>significa “grande” y </a:t>
            </a:r>
            <a:r>
              <a:rPr lang="es-ES_tradnl" i="1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phage</a:t>
            </a:r>
            <a:r>
              <a:rPr lang="es-ES_tradnl" i="1" baseline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s-ES_tradnl" i="0" baseline="0" dirty="0" smtClean="0">
                <a:latin typeface="Arial" charset="0"/>
                <a:ea typeface="ＭＳ Ｐゴシック" charset="0"/>
                <a:cs typeface="ＭＳ Ｐゴシック" charset="0"/>
              </a:rPr>
              <a:t>significa “comer”. 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681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00038" y="303213"/>
            <a:ext cx="2830512" cy="2122487"/>
          </a:xfrm>
          <a:ln/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0"/>
            <a:ext cx="6019800" cy="544353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556" tIns="44778" rIns="89556" bIns="44778"/>
          <a:lstStyle/>
          <a:p>
            <a:pPr>
              <a:lnSpc>
                <a:spcPct val="110000"/>
              </a:lnSpc>
              <a:buFont typeface="Times" charset="0"/>
              <a:buChar char="•"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Las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células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dendríticas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son un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tipo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de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células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presentadoras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de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antígeno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y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tienen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unas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proyecciones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en forma de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cuerda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que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salen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del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cuerpo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de la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célula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que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se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llaman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dendritas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.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Estas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dendritas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actúan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como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cuerdas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en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una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fregona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,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recogiendo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los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organismos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invasores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para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transportarlos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hasta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las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células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TCD4</a:t>
            </a: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110000"/>
              </a:lnSpc>
              <a:buFont typeface="Times" charset="0"/>
              <a:buChar char="•"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L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os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macrófagos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son un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tipo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de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células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presentadoras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de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antígeno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,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muy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grandes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(macro)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que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comen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(phage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significa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“comer”) a los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organismos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invasores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y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que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los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llevan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hasta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las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células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coordinadoras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del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sistema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inmune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,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las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baseline="0" dirty="0" err="1" smtClean="0">
                <a:latin typeface="Arial" charset="0"/>
                <a:ea typeface="ＭＳ Ｐゴシック" charset="0"/>
                <a:cs typeface="ＭＳ Ｐゴシック" charset="0"/>
              </a:rPr>
              <a:t>células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T CD4</a:t>
            </a:r>
            <a:endParaRPr lang="en-US" altLang="ja-JP" baseline="30000" dirty="0" smtClean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110000"/>
              </a:lnSpc>
              <a:buFont typeface="Times" charset="0"/>
              <a:buChar char="•"/>
            </a:pPr>
            <a:endParaRPr lang="en-US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7723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5F6C96A-E85E-5442-BB49-1D7C62222C46}" type="slidenum">
              <a:rPr lang="en-US" i="1"/>
              <a:pPr eaLnBrk="1" hangingPunct="1"/>
              <a:t>12</a:t>
            </a:fld>
            <a:endParaRPr lang="en-US" i="1"/>
          </a:p>
        </p:txBody>
      </p:sp>
      <p:sp>
        <p:nvSpPr>
          <p:cNvPr id="358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292100" y="304800"/>
            <a:ext cx="2844800" cy="2133600"/>
          </a:xfrm>
          <a:solidFill>
            <a:srgbClr val="FFFFFF"/>
          </a:solidFill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117850"/>
            <a:ext cx="5486400" cy="94297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0275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" y="304800"/>
            <a:ext cx="2844800" cy="2133600"/>
          </a:xfrm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971800"/>
            <a:ext cx="6019800" cy="68103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Times" charset="0"/>
              <a:buChar char="•"/>
            </a:pPr>
            <a:endParaRPr lang="en-US" sz="100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sz="100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3801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796BA97-A4EC-4448-BE81-DC867F6EE220}" type="slidenum">
              <a:rPr lang="en-US" i="1"/>
              <a:pPr eaLnBrk="1" hangingPunct="1"/>
              <a:t>14</a:t>
            </a:fld>
            <a:endParaRPr lang="en-US" i="1"/>
          </a:p>
        </p:txBody>
      </p:sp>
      <p:sp>
        <p:nvSpPr>
          <p:cNvPr id="44034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292100" y="304800"/>
            <a:ext cx="2844800" cy="2133600"/>
          </a:xfrm>
          <a:solidFill>
            <a:srgbClr val="FFFFFF"/>
          </a:solidFill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117850"/>
            <a:ext cx="5486400" cy="7048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>
              <a:buFont typeface="Times" charset="0"/>
              <a:buChar char="•"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5193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D4D9130-3425-894D-92BE-94B83D503EDA}" type="slidenum">
              <a:rPr lang="en-US" i="1"/>
              <a:pPr eaLnBrk="1" hangingPunct="1"/>
              <a:t>15</a:t>
            </a:fld>
            <a:endParaRPr lang="en-US" i="1"/>
          </a:p>
        </p:txBody>
      </p:sp>
      <p:sp>
        <p:nvSpPr>
          <p:cNvPr id="58370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292100" y="304800"/>
            <a:ext cx="2844800" cy="2133600"/>
          </a:xfrm>
          <a:solidFill>
            <a:srgbClr val="FFFFFF"/>
          </a:solidFill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117850"/>
            <a:ext cx="5486400" cy="14351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>
              <a:buFont typeface="Times" charset="0"/>
              <a:buChar char="•"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 typeface="Times" charset="0"/>
              <a:buChar char="•"/>
            </a:pPr>
            <a:endParaRPr lang="en-US" b="1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4247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1F4002E-ADEF-1444-B3BA-8A8D565AA527}" type="slidenum">
              <a:rPr lang="en-US" i="1"/>
              <a:pPr eaLnBrk="1" hangingPunct="1"/>
              <a:t>16</a:t>
            </a:fld>
            <a:endParaRPr lang="en-US" i="1"/>
          </a:p>
        </p:txBody>
      </p:sp>
      <p:sp>
        <p:nvSpPr>
          <p:cNvPr id="604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292100" y="304800"/>
            <a:ext cx="2844800" cy="2133600"/>
          </a:xfrm>
          <a:solidFill>
            <a:srgbClr val="FFFFFF"/>
          </a:solidFill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575" y="2949575"/>
            <a:ext cx="5629275" cy="2540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sz="100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5278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292100" y="304800"/>
            <a:ext cx="2844800" cy="21336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 bwMode="auto">
          <a:xfrm>
            <a:off x="381000" y="2971800"/>
            <a:ext cx="6019800" cy="46166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s-ES_tradnl" noProof="0" dirty="0" smtClean="0">
                <a:latin typeface="Calibri" charset="0"/>
              </a:rPr>
              <a:t>Ejercicio: preguntar a los participantes la definición de MDR y CDR TB</a:t>
            </a:r>
            <a:r>
              <a:rPr lang="en-US" noProof="0" dirty="0" smtClean="0">
                <a:latin typeface="Calibri" charset="0"/>
              </a:rPr>
              <a:t>… ¿a</a:t>
            </a:r>
            <a:r>
              <a:rPr lang="en-US" baseline="0" noProof="0" dirty="0" smtClean="0">
                <a:latin typeface="Calibri" charset="0"/>
              </a:rPr>
              <a:t> </a:t>
            </a:r>
            <a:r>
              <a:rPr lang="en-US" baseline="0" noProof="0" dirty="0" err="1" smtClean="0">
                <a:latin typeface="Calibri" charset="0"/>
              </a:rPr>
              <a:t>qué</a:t>
            </a:r>
            <a:r>
              <a:rPr lang="en-US" baseline="0" noProof="0" dirty="0" smtClean="0">
                <a:latin typeface="Calibri" charset="0"/>
              </a:rPr>
              <a:t> </a:t>
            </a:r>
            <a:r>
              <a:rPr lang="en-US" baseline="0" noProof="0" dirty="0" err="1" smtClean="0">
                <a:latin typeface="Calibri" charset="0"/>
              </a:rPr>
              <a:t>fármacos</a:t>
            </a:r>
            <a:r>
              <a:rPr lang="en-US" baseline="0" noProof="0" dirty="0" smtClean="0">
                <a:latin typeface="Calibri" charset="0"/>
              </a:rPr>
              <a:t> se ha de ser </a:t>
            </a:r>
            <a:r>
              <a:rPr lang="en-US" baseline="0" noProof="0" dirty="0" err="1" smtClean="0">
                <a:latin typeface="Calibri" charset="0"/>
              </a:rPr>
              <a:t>resistente</a:t>
            </a:r>
            <a:r>
              <a:rPr lang="en-US" baseline="0" noProof="0" dirty="0" smtClean="0">
                <a:latin typeface="Calibri" charset="0"/>
              </a:rPr>
              <a:t>?</a:t>
            </a: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9710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92100" y="304800"/>
            <a:ext cx="2844800" cy="21336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3794" name="Rectangle 3"/>
          <p:cNvSpPr>
            <a:spLocks noGrp="1"/>
          </p:cNvSpPr>
          <p:nvPr>
            <p:ph type="body" idx="1"/>
          </p:nvPr>
        </p:nvSpPr>
        <p:spPr bwMode="auto">
          <a:xfrm>
            <a:off x="381000" y="2971800"/>
            <a:ext cx="6019800" cy="186204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sz="10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8699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29057" indent="-280406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1626" indent="-22432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0276" indent="-22432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18927" indent="-22432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1A8BDC5-7E82-144F-882A-CD58C5BC4C23}" type="slidenum">
              <a:rPr lang="en-US" sz="1200" i="1"/>
              <a:pPr eaLnBrk="1" hangingPunct="1"/>
              <a:t>20</a:t>
            </a:fld>
            <a:endParaRPr lang="en-US" sz="1200" i="1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92100" y="304800"/>
            <a:ext cx="2844800" cy="21336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711" y="3288467"/>
            <a:ext cx="5028579" cy="512164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Times" charset="0"/>
              <a:buNone/>
            </a:pPr>
            <a:endParaRPr lang="en-US">
              <a:latin typeface="Arial" charset="0"/>
            </a:endParaRPr>
          </a:p>
          <a:p>
            <a:pPr eaLnBrk="1" hangingPunct="1"/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714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D824116-D200-6547-B5A6-8D2E820CC53C}" type="slidenum">
              <a:rPr lang="en-US" i="1"/>
              <a:pPr eaLnBrk="1" hangingPunct="1"/>
              <a:t>2</a:t>
            </a:fld>
            <a:endParaRPr lang="en-US" i="1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" y="304800"/>
            <a:ext cx="2844800" cy="2133600"/>
          </a:xfrm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743200"/>
            <a:ext cx="6096000" cy="401638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Aft>
                <a:spcPts val="1000"/>
              </a:spcAft>
            </a:pPr>
            <a:endParaRPr lang="en-US">
              <a:latin typeface="Arial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0541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92100" y="304800"/>
            <a:ext cx="2844800" cy="21336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 bwMode="auto">
          <a:xfrm>
            <a:off x="381000" y="2971800"/>
            <a:ext cx="6019800" cy="149233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8092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92100" y="304800"/>
            <a:ext cx="2844800" cy="21336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2971800"/>
            <a:ext cx="6019800" cy="5743109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endParaRPr lang="en-US" u="sng" dirty="0">
              <a:solidFill>
                <a:srgbClr val="0000FF"/>
              </a:solidFill>
              <a:latin typeface="Cambria" charset="0"/>
            </a:endParaRPr>
          </a:p>
        </p:txBody>
      </p:sp>
      <p:sp>
        <p:nvSpPr>
          <p:cNvPr id="28675" name="Slide Number Placeholder 3"/>
          <p:cNvSpPr txBox="1">
            <a:spLocks noGrp="1"/>
          </p:cNvSpPr>
          <p:nvPr/>
        </p:nvSpPr>
        <p:spPr bwMode="auto">
          <a:xfrm>
            <a:off x="3884027" y="8684926"/>
            <a:ext cx="2972421" cy="45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30" tIns="44865" rIns="89730" bIns="44865" anchor="b"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A4FEBA2C-5BF5-A34A-9C2B-7113CEA4AF33}" type="slidenum">
              <a:rPr lang="en-US" sz="1200">
                <a:latin typeface="Calibri" charset="0"/>
              </a:rPr>
              <a:pPr algn="r" eaLnBrk="1" hangingPunct="1"/>
              <a:t>22</a:t>
            </a:fld>
            <a:endParaRPr lang="en-US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5870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92100" y="304800"/>
            <a:ext cx="2844800" cy="21336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2971800"/>
            <a:ext cx="6019800" cy="5743109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endParaRPr lang="en-US" u="sng" dirty="0">
              <a:solidFill>
                <a:srgbClr val="0000FF"/>
              </a:solidFill>
              <a:latin typeface="Cambria" charset="0"/>
            </a:endParaRPr>
          </a:p>
        </p:txBody>
      </p:sp>
      <p:sp>
        <p:nvSpPr>
          <p:cNvPr id="28675" name="Slide Number Placeholder 3"/>
          <p:cNvSpPr txBox="1">
            <a:spLocks noGrp="1"/>
          </p:cNvSpPr>
          <p:nvPr/>
        </p:nvSpPr>
        <p:spPr bwMode="auto">
          <a:xfrm>
            <a:off x="3884027" y="8684926"/>
            <a:ext cx="2972421" cy="45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30" tIns="44865" rIns="89730" bIns="44865" anchor="b"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A4FEBA2C-5BF5-A34A-9C2B-7113CEA4AF33}" type="slidenum">
              <a:rPr lang="en-US" sz="1200">
                <a:latin typeface="Calibri" charset="0"/>
              </a:rPr>
              <a:pPr algn="r" eaLnBrk="1" hangingPunct="1"/>
              <a:t>23</a:t>
            </a:fld>
            <a:endParaRPr lang="en-US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998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ED1B1D0-5ABC-CF48-94C8-CEFC5DD40A57}" type="slidenum">
              <a:rPr lang="en-US" i="1"/>
              <a:pPr eaLnBrk="1" hangingPunct="1"/>
              <a:t>3</a:t>
            </a:fld>
            <a:endParaRPr lang="en-US" i="1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" y="304800"/>
            <a:ext cx="2844800" cy="2133600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87713"/>
            <a:ext cx="5029200" cy="51276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Times" charset="0"/>
              <a:buNone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008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 txBox="1">
            <a:spLocks noGrp="1" noChangeArrowheads="1"/>
          </p:cNvSpPr>
          <p:nvPr/>
        </p:nvSpPr>
        <p:spPr bwMode="auto">
          <a:xfrm>
            <a:off x="3886200" y="8869363"/>
            <a:ext cx="2971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3AE631EE-4606-3340-8B24-4C1F2FBBF6D8}" type="slidenum">
              <a:rPr lang="en-US" i="1"/>
              <a:pPr algn="r" eaLnBrk="1" hangingPunct="1"/>
              <a:t>4</a:t>
            </a:fld>
            <a:endParaRPr lang="en-US" i="1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" y="304800"/>
            <a:ext cx="2844800" cy="2133600"/>
          </a:xfrm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87713"/>
            <a:ext cx="5029200" cy="111601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Times" charset="0"/>
              <a:buChar char="•"/>
            </a:pPr>
            <a:r>
              <a:rPr lang="es-ES_tradnl" noProof="0" dirty="0" smtClean="0">
                <a:latin typeface="Arial" charset="0"/>
                <a:ea typeface="ＭＳ Ｐゴシック" charset="0"/>
                <a:cs typeface="ＭＳ Ｐゴシック" charset="0"/>
              </a:rPr>
              <a:t> la bacteria MTB recibe su nombre tanto por su apariencia</a:t>
            </a:r>
            <a:r>
              <a:rPr lang="es-ES_tradnl" baseline="0" noProof="0" dirty="0" smtClean="0">
                <a:latin typeface="Arial" charset="0"/>
                <a:ea typeface="ＭＳ Ｐゴシック" charset="0"/>
                <a:cs typeface="ＭＳ Ｐゴシック" charset="0"/>
              </a:rPr>
              <a:t> (</a:t>
            </a:r>
            <a:r>
              <a:rPr lang="es-ES_tradnl" i="1" baseline="0" noProof="0" dirty="0" err="1" smtClean="0">
                <a:latin typeface="Arial" charset="0"/>
                <a:ea typeface="ＭＳ Ｐゴシック" charset="0"/>
                <a:cs typeface="ＭＳ Ｐゴシック" charset="0"/>
              </a:rPr>
              <a:t>myco</a:t>
            </a:r>
            <a:r>
              <a:rPr lang="es-ES_tradnl" i="1" baseline="0" noProof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s-ES_tradnl" i="0" baseline="0" noProof="0" dirty="0" smtClean="0">
                <a:latin typeface="Arial" charset="0"/>
                <a:ea typeface="ＭＳ Ｐゴシック" charset="0"/>
                <a:cs typeface="ＭＳ Ｐゴシック" charset="0"/>
              </a:rPr>
              <a:t>significa “ceroso” en latín) como por la enfermedad que causa (</a:t>
            </a:r>
            <a:r>
              <a:rPr lang="es-ES_tradnl" noProof="0" dirty="0" smtClean="0">
                <a:latin typeface="Arial" charset="0"/>
                <a:ea typeface="ＭＳ Ｐゴシック" charset="0"/>
                <a:cs typeface="ＭＳ Ｐゴシック" charset="0"/>
              </a:rPr>
              <a:t>tuberculosis)</a:t>
            </a:r>
            <a:r>
              <a:rPr lang="es-ES_tradnl" altLang="ja-JP" noProof="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  <a:p>
            <a:pPr>
              <a:buFont typeface="Times" charset="0"/>
              <a:buChar char="•"/>
            </a:pPr>
            <a:r>
              <a:rPr lang="es-ES_tradnl" noProof="0" dirty="0" smtClean="0">
                <a:latin typeface="Arial" charset="0"/>
                <a:ea typeface="ＭＳ Ｐゴシック" charset="0"/>
                <a:cs typeface="ＭＳ Ｐゴシック" charset="0"/>
              </a:rPr>
              <a:t> los bacilos de TB son organismos con forma de varilla </a:t>
            </a:r>
            <a:r>
              <a:rPr lang="en-US" noProof="0" dirty="0" smtClean="0">
                <a:latin typeface="Arial" charset="0"/>
                <a:ea typeface="ＭＳ Ｐゴシック" charset="0"/>
                <a:cs typeface="ＭＳ Ｐゴシック" charset="0"/>
              </a:rPr>
              <a:t>–</a:t>
            </a:r>
            <a:r>
              <a:rPr lang="es-ES_tradnl" noProof="0" dirty="0" smtClean="0">
                <a:latin typeface="Arial" charset="0"/>
                <a:ea typeface="ＭＳ Ｐゴシック" charset="0"/>
                <a:cs typeface="ＭＳ Ｐゴシック" charset="0"/>
              </a:rPr>
              <a:t>el término </a:t>
            </a:r>
            <a:r>
              <a:rPr lang="es-ES_tradnl" i="1" noProof="0" dirty="0" smtClean="0">
                <a:latin typeface="Arial" charset="0"/>
                <a:ea typeface="ＭＳ Ｐゴシック" charset="0"/>
                <a:cs typeface="ＭＳ Ｐゴシック" charset="0"/>
              </a:rPr>
              <a:t>bacilo </a:t>
            </a:r>
            <a:r>
              <a:rPr lang="es-ES_tradnl" i="0" noProof="0" dirty="0" smtClean="0">
                <a:latin typeface="Arial" charset="0"/>
                <a:ea typeface="ＭＳ Ｐゴシック" charset="0"/>
                <a:cs typeface="ＭＳ Ｐゴシック" charset="0"/>
              </a:rPr>
              <a:t>hace referencia a su forma de vara o</a:t>
            </a:r>
            <a:r>
              <a:rPr lang="es-ES_tradnl" i="0" baseline="0" noProof="0" dirty="0" smtClean="0">
                <a:latin typeface="Arial" charset="0"/>
                <a:ea typeface="ＭＳ Ｐゴシック" charset="0"/>
                <a:cs typeface="ＭＳ Ｐゴシック" charset="0"/>
              </a:rPr>
              <a:t> varilla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622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381000" y="4343400"/>
            <a:ext cx="6096000" cy="457200"/>
          </a:xfrm>
          <a:prstGeom prst="rect">
            <a:avLst/>
          </a:prstGeom>
          <a:solidFill>
            <a:schemeClr val="accent2">
              <a:alpha val="2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381000" y="5562600"/>
            <a:ext cx="6096000" cy="533400"/>
          </a:xfrm>
          <a:prstGeom prst="rect">
            <a:avLst/>
          </a:prstGeom>
          <a:solidFill>
            <a:schemeClr val="accent2">
              <a:alpha val="2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381000" y="6858000"/>
            <a:ext cx="6172200" cy="1447800"/>
          </a:xfrm>
          <a:prstGeom prst="rect">
            <a:avLst/>
          </a:prstGeom>
          <a:solidFill>
            <a:schemeClr val="accent2">
              <a:alpha val="2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" y="304800"/>
            <a:ext cx="2844800" cy="2133600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743200"/>
            <a:ext cx="6019800" cy="146208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Times" charset="0"/>
              <a:buChar char="•"/>
            </a:pPr>
            <a:r>
              <a:rPr lang="es-ES_tradnl" noProof="0" dirty="0" smtClean="0">
                <a:latin typeface="Arial" charset="0"/>
                <a:ea typeface="ＭＳ Ｐゴシック" charset="0"/>
                <a:cs typeface="ＭＳ Ｐゴシック" charset="0"/>
              </a:rPr>
              <a:t>No todas las </a:t>
            </a:r>
            <a:r>
              <a:rPr lang="es-ES_tradnl" noProof="0" dirty="0" err="1" smtClean="0">
                <a:latin typeface="Arial" charset="0"/>
                <a:ea typeface="ＭＳ Ｐゴシック" charset="0"/>
                <a:cs typeface="ＭＳ Ｐゴシック" charset="0"/>
              </a:rPr>
              <a:t>mycobacterias</a:t>
            </a:r>
            <a:r>
              <a:rPr lang="es-ES_tradnl" baseline="0" noProof="0" dirty="0" smtClean="0">
                <a:latin typeface="Arial" charset="0"/>
                <a:ea typeface="ＭＳ Ｐゴシック" charset="0"/>
                <a:cs typeface="ＭＳ Ｐゴシック" charset="0"/>
              </a:rPr>
              <a:t> son dañinas pero la MTB es la más dañina para el humano</a:t>
            </a:r>
            <a:endParaRPr lang="es-ES_tradnl" sz="1000" noProof="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9449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9A6624D-E8A6-0F42-A931-C3787B2F417F}" type="slidenum">
              <a:rPr lang="en-US" i="1"/>
              <a:pPr eaLnBrk="1" hangingPunct="1"/>
              <a:t>6</a:t>
            </a:fld>
            <a:endParaRPr lang="en-US" i="1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" y="304800"/>
            <a:ext cx="2844800" cy="213360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971800"/>
            <a:ext cx="6019800" cy="6953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Times" charset="0"/>
              <a:buChar char="•"/>
            </a:pPr>
            <a:r>
              <a:rPr lang="es-ES_tradnl" b="1" noProof="0" dirty="0" smtClean="0">
                <a:latin typeface="Arial" charset="0"/>
                <a:ea typeface="ＭＳ Ｐゴシック" charset="0"/>
                <a:cs typeface="ＭＳ Ｐゴシック" charset="0"/>
              </a:rPr>
              <a:t>Preguntar a los participantes cómo se transmite la TB</a:t>
            </a:r>
            <a:endParaRPr lang="es-ES_tradnl" b="1" noProof="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7948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B69467C-55C6-0A4E-B6C4-1DC5FEF2F992}" type="slidenum">
              <a:rPr lang="en-US" i="1"/>
              <a:pPr eaLnBrk="1" hangingPunct="1"/>
              <a:t>7</a:t>
            </a:fld>
            <a:endParaRPr lang="en-US" i="1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" y="304800"/>
            <a:ext cx="2844800" cy="2133600"/>
          </a:xfrm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87713"/>
            <a:ext cx="5029200" cy="21399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Times" charset="0"/>
              <a:buChar char="•"/>
            </a:pPr>
            <a:r>
              <a:rPr lang="en-US" noProof="0" dirty="0" smtClean="0">
                <a:latin typeface="Arial" charset="0"/>
                <a:ea typeface="ＭＳ Ｐゴシック" charset="0"/>
                <a:cs typeface="ＭＳ Ｐゴシック" charset="0"/>
              </a:rPr>
              <a:t>L</a:t>
            </a:r>
            <a:r>
              <a:rPr lang="es-ES_tradnl" noProof="0" dirty="0" smtClean="0">
                <a:latin typeface="Arial" charset="0"/>
                <a:ea typeface="ＭＳ Ｐゴシック" charset="0"/>
                <a:cs typeface="ＭＳ Ｐゴシック" charset="0"/>
              </a:rPr>
              <a:t>a TB adora el oxígeno. Por ello, inicialmente</a:t>
            </a:r>
            <a:r>
              <a:rPr lang="es-ES_tradnl" baseline="0" noProof="0" dirty="0" smtClean="0">
                <a:latin typeface="Arial" charset="0"/>
                <a:ea typeface="ＭＳ Ｐゴシック" charset="0"/>
                <a:cs typeface="ＭＳ Ｐゴシック" charset="0"/>
              </a:rPr>
              <a:t> arraiga en las regiones de los pulmones con más oxígeno.</a:t>
            </a:r>
            <a:endParaRPr lang="es-ES_tradnl" noProof="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 typeface="Times" charset="0"/>
              <a:buChar char="•"/>
            </a:pPr>
            <a:r>
              <a:rPr lang="es-ES_tradnl" noProof="0" dirty="0" smtClean="0">
                <a:latin typeface="Arial" charset="0"/>
                <a:ea typeface="ＭＳ Ｐゴシック" charset="0"/>
                <a:cs typeface="ＭＳ Ｐゴシック" charset="0"/>
              </a:rPr>
              <a:t>Para meterse en los pulmones, la TB normalmente</a:t>
            </a:r>
            <a:r>
              <a:rPr lang="es-ES_tradnl" baseline="0" noProof="0" dirty="0" smtClean="0">
                <a:latin typeface="Arial" charset="0"/>
                <a:ea typeface="ＭＳ Ｐゴシック" charset="0"/>
                <a:cs typeface="ＭＳ Ｐゴシック" charset="0"/>
              </a:rPr>
              <a:t> viaja a través de la nariz y la boca. </a:t>
            </a:r>
            <a:endParaRPr lang="es-ES_tradnl" noProof="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5810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" y="304800"/>
            <a:ext cx="2844800" cy="2133600"/>
          </a:xfrm>
          <a:ln/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971800"/>
            <a:ext cx="6019800" cy="103187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z="1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7246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" y="304800"/>
            <a:ext cx="2844800" cy="2133600"/>
          </a:xfrm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971800"/>
            <a:ext cx="6019800" cy="68103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Times" charset="0"/>
              <a:buChar char="•"/>
            </a:pPr>
            <a:endParaRPr lang="en-US" sz="100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sz="100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401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400800"/>
            <a:ext cx="3429000" cy="2841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AC940ED-F8E9-7E43-9A23-F50B583627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75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94479-E2DD-9144-A391-C16065D1C0A7}" type="datetimeFigureOut">
              <a:rPr lang="en-US" smtClean="0"/>
              <a:pPr>
                <a:defRPr/>
              </a:pPr>
              <a:t>12/7/17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526A3-E88B-3B4D-8BC9-AEFB0E757A89}" type="slidenum">
              <a:rPr lang="en-US" smtClean="0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704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60037-405A-D348-A766-46D065ECEC39}" type="datetimeFigureOut">
              <a:rPr lang="en-US" smtClean="0"/>
              <a:pPr>
                <a:defRPr/>
              </a:pPr>
              <a:t>12/7/17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3B20B-6C02-B242-A06B-0FF22C75A2E6}" type="slidenum">
              <a:rPr lang="en-US" smtClean="0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225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8E570-5D56-7B44-8725-01017C9D2D55}" type="slidenum">
              <a:rPr lang="en-US" smtClean="0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559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20150-35B6-A54F-B812-6B47EF16E3CA}" type="slidenum">
              <a:rPr lang="en-US" smtClean="0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593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371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5F326-CCED-D147-9CBD-9651BCC59AAA}" type="slidenum">
              <a:rPr lang="en-US" smtClean="0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922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A105E-D7EC-4C4E-A24E-23E6ADAB29BD}" type="datetimeFigureOut">
              <a:rPr lang="en-US" smtClean="0"/>
              <a:pPr>
                <a:defRPr/>
              </a:pPr>
              <a:t>12/7/17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54434-4C9E-F847-A35A-27BDD5C5B86A}" type="slidenum">
              <a:rPr lang="en-US" smtClean="0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441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CA470-127F-F040-AB13-35F8ECE2A9D1}" type="datetimeFigureOut">
              <a:rPr lang="en-US" smtClean="0"/>
              <a:pPr>
                <a:defRPr/>
              </a:pPr>
              <a:t>12/7/17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AA480-BA53-4A4B-9D6C-558B77C5BB62}" type="slidenum">
              <a:rPr lang="en-US" smtClean="0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287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87066-F307-DE4E-B2FE-7CDEF41E78DA}" type="datetimeFigureOut">
              <a:rPr lang="en-US" smtClean="0"/>
              <a:pPr>
                <a:defRPr/>
              </a:pPr>
              <a:t>12/7/17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6906D-BEF9-0949-9A37-7048CAC106BD}" type="slidenum">
              <a:rPr lang="en-US" smtClean="0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54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E2224-9F6F-FD43-8101-63D91DDA2ED5}" type="datetimeFigureOut">
              <a:rPr lang="en-US" smtClean="0"/>
              <a:pPr>
                <a:defRPr/>
              </a:pPr>
              <a:t>12/7/17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4DE08-A85B-CA45-A39E-123676470339}" type="slidenum">
              <a:rPr lang="en-US" smtClean="0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741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45C45-7454-434D-9449-C5AA046D1A4B}" type="datetimeFigureOut">
              <a:rPr lang="en-US" smtClean="0"/>
              <a:pPr>
                <a:defRPr/>
              </a:pPr>
              <a:t>12/7/17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B6F4A-422A-304A-A7FE-F03578918634}" type="slidenum">
              <a:rPr lang="en-US" smtClean="0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368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C4252-6083-A743-AC16-1C67D3085469}" type="datetimeFigureOut">
              <a:rPr lang="en-US" smtClean="0"/>
              <a:pPr>
                <a:defRPr/>
              </a:pPr>
              <a:t>12/7/17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874075B-95A6-D741-B7B4-D3CEF44413F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88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40C2CFA-E0FA-9548-B9AD-D6A0BC695EF5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  <a:cs typeface="ＭＳ Ｐゴシック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comments" Target="../comments/comment1.xml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981200"/>
            <a:ext cx="8153400" cy="1143000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_tradnl" sz="5500" dirty="0" smtClean="0">
                <a:solidFill>
                  <a:srgbClr val="D1282E"/>
                </a:solidFill>
                <a:ea typeface="+mj-ea"/>
                <a:cs typeface="+mj-cs"/>
              </a:rPr>
              <a:t>Tuberculosis </a:t>
            </a:r>
            <a:r>
              <a:rPr lang="es-ES_tradnl" sz="5000" dirty="0" smtClean="0">
                <a:solidFill>
                  <a:srgbClr val="D1282E"/>
                </a:solidFill>
                <a:ea typeface="+mj-ea"/>
                <a:cs typeface="+mj-cs"/>
              </a:rPr>
              <a:t>Conceptos</a:t>
            </a:r>
            <a:r>
              <a:rPr lang="es-ES_tradnl" sz="5500" dirty="0" smtClean="0">
                <a:solidFill>
                  <a:srgbClr val="D1282E"/>
                </a:solidFill>
                <a:ea typeface="+mj-ea"/>
                <a:cs typeface="+mj-cs"/>
              </a:rPr>
              <a:t> </a:t>
            </a:r>
            <a:r>
              <a:rPr lang="es-ES_tradnl" sz="5000" dirty="0" smtClean="0">
                <a:solidFill>
                  <a:srgbClr val="D1282E"/>
                </a:solidFill>
                <a:ea typeface="+mj-ea"/>
                <a:cs typeface="+mj-cs"/>
              </a:rPr>
              <a:t>Básicos</a:t>
            </a:r>
            <a:endParaRPr lang="es-ES_tradnl" sz="5000" dirty="0">
              <a:solidFill>
                <a:srgbClr val="D1282E"/>
              </a:solidFill>
              <a:ea typeface="+mj-ea"/>
              <a:cs typeface="+mj-cs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62400"/>
            <a:ext cx="7295728" cy="1809328"/>
          </a:xfrm>
        </p:spPr>
        <p:txBody>
          <a:bodyPr rtlCol="0">
            <a:normAutofit fontScale="92500"/>
          </a:bodyPr>
          <a:lstStyle/>
          <a:p>
            <a:pPr fontAlgn="auto">
              <a:spcBef>
                <a:spcPct val="10000"/>
              </a:spcBef>
              <a:buFont typeface="Arial" pitchFamily="34" charset="0"/>
              <a:buNone/>
              <a:defRPr/>
            </a:pPr>
            <a:r>
              <a:rPr lang="en-US" dirty="0">
                <a:solidFill>
                  <a:schemeClr val="tx1"/>
                </a:solidFill>
                <a:latin typeface="Arial Black"/>
                <a:ea typeface="+mn-ea"/>
                <a:cs typeface="Arial Black"/>
              </a:rPr>
              <a:t>Treatment Action Group</a:t>
            </a:r>
            <a:endParaRPr lang="en-US" dirty="0" smtClean="0">
              <a:solidFill>
                <a:schemeClr val="tx1"/>
              </a:solidFill>
              <a:latin typeface="Arial Black"/>
              <a:ea typeface="+mn-ea"/>
              <a:cs typeface="Arial Black"/>
            </a:endParaRPr>
          </a:p>
          <a:p>
            <a:pPr fontAlgn="auto">
              <a:spcBef>
                <a:spcPct val="10000"/>
              </a:spcBef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tx1"/>
                </a:solidFill>
                <a:latin typeface="Arial Black"/>
                <a:ea typeface="+mn-ea"/>
                <a:cs typeface="Arial Black"/>
              </a:rPr>
              <a:t>M</a:t>
            </a:r>
            <a:r>
              <a:rPr lang="es-ES_tradnl" dirty="0" smtClean="0">
                <a:solidFill>
                  <a:schemeClr val="tx1"/>
                </a:solidFill>
                <a:latin typeface="Arial Black"/>
                <a:ea typeface="+mn-ea"/>
                <a:cs typeface="Arial Black"/>
              </a:rPr>
              <a:t>anual de incidencia y cabildeo de TB/HIV</a:t>
            </a:r>
          </a:p>
          <a:p>
            <a:pPr fontAlgn="auto">
              <a:spcBef>
                <a:spcPct val="10000"/>
              </a:spcBef>
              <a:buFont typeface="Arial" pitchFamily="34" charset="0"/>
              <a:buNone/>
              <a:defRPr/>
            </a:pPr>
            <a:r>
              <a:rPr lang="es-ES_tradnl" dirty="0" smtClean="0">
                <a:solidFill>
                  <a:schemeClr val="tx1"/>
                </a:solidFill>
                <a:latin typeface="Arial Black"/>
                <a:ea typeface="+mn-ea"/>
                <a:cs typeface="Arial Black"/>
              </a:rPr>
              <a:t>noviembre </a:t>
            </a:r>
            <a:r>
              <a:rPr lang="es-ES_tradnl" dirty="0" smtClean="0">
                <a:solidFill>
                  <a:schemeClr val="tx1"/>
                </a:solidFill>
                <a:latin typeface="Arial Black"/>
                <a:ea typeface="+mn-ea"/>
                <a:cs typeface="Arial Black"/>
              </a:rPr>
              <a:t>2017</a:t>
            </a:r>
          </a:p>
          <a:p>
            <a:pPr fontAlgn="auto">
              <a:spcBef>
                <a:spcPct val="10000"/>
              </a:spcBef>
              <a:defRPr/>
            </a:pPr>
            <a:r>
              <a:rPr lang="en-US" altLang="en-US" cap="none" dirty="0" err="1">
                <a:solidFill>
                  <a:schemeClr val="tx1"/>
                </a:solidFill>
                <a:ea typeface="ＭＳ Ｐゴシック" charset="-128"/>
              </a:rPr>
              <a:t>Traducido</a:t>
            </a:r>
            <a:r>
              <a:rPr lang="en-US" altLang="en-US" cap="none" dirty="0">
                <a:solidFill>
                  <a:schemeClr val="tx1"/>
                </a:solidFill>
                <a:ea typeface="ＭＳ Ｐゴシック" charset="-128"/>
              </a:rPr>
              <a:t> con </a:t>
            </a:r>
            <a:r>
              <a:rPr lang="en-US" altLang="en-US" cap="none" dirty="0" err="1">
                <a:solidFill>
                  <a:schemeClr val="tx1"/>
                </a:solidFill>
                <a:ea typeface="ＭＳ Ｐゴシック" charset="-128"/>
              </a:rPr>
              <a:t>apoyo</a:t>
            </a:r>
            <a:r>
              <a:rPr lang="en-US" altLang="en-US" cap="none" dirty="0">
                <a:solidFill>
                  <a:schemeClr val="tx1"/>
                </a:solidFill>
                <a:ea typeface="ＭＳ Ｐゴシック" charset="-128"/>
              </a:rPr>
              <a:t> de Stop TB Partnership</a:t>
            </a:r>
          </a:p>
          <a:p>
            <a:pPr fontAlgn="auto">
              <a:spcBef>
                <a:spcPct val="10000"/>
              </a:spcBef>
              <a:buFont typeface="Arial" pitchFamily="34" charset="0"/>
              <a:buNone/>
              <a:defRPr/>
            </a:pPr>
            <a:endParaRPr lang="es-ES_tradnl" dirty="0">
              <a:solidFill>
                <a:schemeClr val="tx1"/>
              </a:solidFill>
              <a:latin typeface="Arial Black"/>
              <a:ea typeface="+mn-ea"/>
              <a:cs typeface="Arial Black"/>
            </a:endParaRPr>
          </a:p>
        </p:txBody>
      </p:sp>
      <p:pic>
        <p:nvPicPr>
          <p:cNvPr id="5" name="Picture 2" descr="tag_logo_300x300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0"/>
            <a:ext cx="23622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4035687" y="6533728"/>
            <a:ext cx="488262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s-ES_tradnl" sz="1200" dirty="0" smtClean="0"/>
              <a:t>Agradecimiento a</a:t>
            </a:r>
            <a:r>
              <a:rPr lang="en-US" sz="1200" dirty="0" smtClean="0"/>
              <a:t> </a:t>
            </a:r>
            <a:r>
              <a:rPr lang="en-US" sz="1200" dirty="0"/>
              <a:t>Adam </a:t>
            </a:r>
            <a:r>
              <a:rPr lang="en-US" sz="1200" dirty="0" smtClean="0"/>
              <a:t>Almeida,</a:t>
            </a:r>
            <a:r>
              <a:rPr lang="es-ES_tradnl" sz="1200" dirty="0" smtClean="0"/>
              <a:t> </a:t>
            </a:r>
            <a:r>
              <a:rPr lang="en-US" sz="1200" dirty="0" err="1" smtClean="0"/>
              <a:t>Andolyn</a:t>
            </a:r>
            <a:r>
              <a:rPr lang="en-US" sz="1200" dirty="0" smtClean="0"/>
              <a:t> Medina, </a:t>
            </a:r>
            <a:r>
              <a:rPr lang="en-US" sz="1200" dirty="0" err="1" smtClean="0"/>
              <a:t>Laia</a:t>
            </a:r>
            <a:r>
              <a:rPr lang="en-US" sz="1200" dirty="0" smtClean="0"/>
              <a:t> Ruiz </a:t>
            </a:r>
            <a:r>
              <a:rPr lang="en-US" sz="1200" dirty="0" err="1" smtClean="0"/>
              <a:t>Mingote</a:t>
            </a:r>
            <a:endParaRPr lang="en-US" sz="1200" dirty="0"/>
          </a:p>
        </p:txBody>
      </p:sp>
      <p:pic>
        <p:nvPicPr>
          <p:cNvPr id="7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800" y="5922963"/>
            <a:ext cx="2667000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L</a:t>
            </a:r>
            <a:r>
              <a:rPr lang="es-ES_tradnl" dirty="0" smtClean="0">
                <a:ea typeface="+mj-ea"/>
                <a:cs typeface="+mj-cs"/>
              </a:rPr>
              <a:t>a respuesta IMMUNE a la TB en humanos</a:t>
            </a:r>
            <a:endParaRPr lang="es-ES_tradnl" dirty="0">
              <a:latin typeface="Century Gothic" charset="0"/>
              <a:ea typeface="+mj-ea"/>
              <a:cs typeface="+mj-cs"/>
            </a:endParaRP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62400" y="1676400"/>
            <a:ext cx="4876800" cy="5257800"/>
          </a:xfrm>
        </p:spPr>
        <p:txBody>
          <a:bodyPr/>
          <a:lstStyle/>
          <a:p>
            <a:pPr marL="571500" indent="-342900">
              <a:buFont typeface="Arial"/>
              <a:buChar char="•"/>
            </a:pPr>
            <a:r>
              <a:rPr lang="en-US" dirty="0" smtClean="0">
                <a:latin typeface="Arial" charset="0"/>
              </a:rPr>
              <a:t>E</a:t>
            </a:r>
            <a:r>
              <a:rPr lang="es-ES_tradnl" dirty="0" err="1" smtClean="0">
                <a:latin typeface="Arial" charset="0"/>
              </a:rPr>
              <a:t>l</a:t>
            </a:r>
            <a:r>
              <a:rPr lang="es-ES_tradnl" dirty="0" smtClean="0">
                <a:latin typeface="Arial" charset="0"/>
              </a:rPr>
              <a:t> sistema inmunológico detecta partículas foráneas en el cuerpo y activa una respuesta </a:t>
            </a:r>
            <a:r>
              <a:rPr lang="es-ES_tradnl" dirty="0" err="1" smtClean="0">
                <a:latin typeface="Arial" charset="0"/>
              </a:rPr>
              <a:t>inmne</a:t>
            </a:r>
            <a:r>
              <a:rPr lang="es-ES_tradnl" dirty="0" smtClean="0">
                <a:latin typeface="Arial" charset="0"/>
              </a:rPr>
              <a:t> para eliminarlas</a:t>
            </a:r>
          </a:p>
          <a:p>
            <a:pPr marL="571500" indent="-342900">
              <a:buFont typeface="Arial"/>
              <a:buChar char="•"/>
            </a:pPr>
            <a:r>
              <a:rPr lang="en-US" dirty="0" smtClean="0">
                <a:latin typeface="Arial" charset="0"/>
              </a:rPr>
              <a:t>E</a:t>
            </a:r>
            <a:r>
              <a:rPr lang="es-ES_tradnl" dirty="0" err="1" smtClean="0">
                <a:latin typeface="Arial" charset="0"/>
              </a:rPr>
              <a:t>n</a:t>
            </a:r>
            <a:r>
              <a:rPr lang="es-ES_tradnl" dirty="0" smtClean="0">
                <a:latin typeface="Arial" charset="0"/>
              </a:rPr>
              <a:t> un individuo sano, el sistema inmunológico coordina diferentes células para actuar juntas para </a:t>
            </a:r>
            <a:r>
              <a:rPr lang="es-ES_tradnl" u="sng" dirty="0" smtClean="0">
                <a:latin typeface="Arial" charset="0"/>
              </a:rPr>
              <a:t>identificar  y eliminar </a:t>
            </a:r>
            <a:r>
              <a:rPr lang="es-ES_tradnl" dirty="0" smtClean="0">
                <a:latin typeface="Arial" charset="0"/>
              </a:rPr>
              <a:t>el agente potencialmente peligroso</a:t>
            </a:r>
          </a:p>
          <a:p>
            <a:pPr marL="571500" indent="-342900">
              <a:buFont typeface="Arial"/>
              <a:buChar char="•"/>
            </a:pPr>
            <a:r>
              <a:rPr lang="es-ES_tradnl" dirty="0" smtClean="0">
                <a:latin typeface="Arial" charset="0"/>
              </a:rPr>
              <a:t>Cuando un individuo es expuesto a la TB, el sistema inmunológico se activa</a:t>
            </a:r>
            <a:endParaRPr lang="es-ES_tradnl" dirty="0"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57800" y="6400800"/>
            <a:ext cx="3733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>
                <a:solidFill>
                  <a:schemeClr val="tx2"/>
                </a:solidFill>
                <a:latin typeface="Arial Black"/>
                <a:cs typeface="Arial Black"/>
              </a:rPr>
              <a:t>EL SISTEMA INMUNOLÓGICO</a:t>
            </a:r>
            <a:endParaRPr lang="en-US" sz="1500" b="1" dirty="0">
              <a:solidFill>
                <a:schemeClr val="tx2"/>
              </a:solidFill>
              <a:latin typeface="Arial Black"/>
              <a:cs typeface="Arial Black"/>
            </a:endParaRPr>
          </a:p>
        </p:txBody>
      </p:sp>
      <p:pic>
        <p:nvPicPr>
          <p:cNvPr id="5" name="Picture 4" descr="immune-system101-2-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9" y="1676400"/>
            <a:ext cx="4178777" cy="3962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24000" y="5867400"/>
            <a:ext cx="21176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Derechos de imagen </a:t>
            </a:r>
            <a:r>
              <a:rPr lang="en-US" dirty="0" smtClean="0"/>
              <a:t>SMAIF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04800"/>
            <a:ext cx="7772400" cy="12954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200" dirty="0" smtClean="0">
                <a:ea typeface="+mj-ea"/>
                <a:cs typeface="+mj-cs"/>
              </a:rPr>
              <a:t>E</a:t>
            </a:r>
            <a:r>
              <a:rPr lang="es-ES_tradnl" sz="4200" dirty="0" err="1" smtClean="0">
                <a:ea typeface="+mj-ea"/>
                <a:cs typeface="+mj-cs"/>
              </a:rPr>
              <a:t>l</a:t>
            </a:r>
            <a:r>
              <a:rPr lang="es-ES_tradnl" sz="4200" dirty="0" smtClean="0">
                <a:ea typeface="+mj-ea"/>
                <a:cs typeface="+mj-cs"/>
              </a:rPr>
              <a:t> sistema inmunológico</a:t>
            </a:r>
            <a:endParaRPr lang="es-ES_tradnl" dirty="0">
              <a:ea typeface="+mj-ea"/>
              <a:cs typeface="+mj-cs"/>
            </a:endParaRPr>
          </a:p>
        </p:txBody>
      </p:sp>
      <p:sp>
        <p:nvSpPr>
          <p:cNvPr id="30722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ED6626C-2934-8347-83D6-647C5B17CB81}" type="slidenum">
              <a:rPr lang="en-US" sz="1400">
                <a:solidFill>
                  <a:schemeClr val="bg1"/>
                </a:solidFill>
                <a:latin typeface="American Typewriter" charset="0"/>
              </a:rPr>
              <a:pPr eaLnBrk="1" hangingPunct="1"/>
              <a:t>11</a:t>
            </a:fld>
            <a:endParaRPr lang="en-US" sz="1400" dirty="0"/>
          </a:p>
        </p:txBody>
      </p:sp>
      <p:grpSp>
        <p:nvGrpSpPr>
          <p:cNvPr id="30723" name="Group 3"/>
          <p:cNvGrpSpPr>
            <a:grpSpLocks/>
          </p:cNvGrpSpPr>
          <p:nvPr/>
        </p:nvGrpSpPr>
        <p:grpSpPr bwMode="auto">
          <a:xfrm>
            <a:off x="228600" y="4419600"/>
            <a:ext cx="561731" cy="533400"/>
            <a:chOff x="816" y="3504"/>
            <a:chExt cx="575" cy="480"/>
          </a:xfrm>
        </p:grpSpPr>
        <p:sp>
          <p:nvSpPr>
            <p:cNvPr id="75780" name="Oval 4"/>
            <p:cNvSpPr>
              <a:spLocks noChangeArrowheads="1"/>
            </p:cNvSpPr>
            <p:nvPr/>
          </p:nvSpPr>
          <p:spPr bwMode="auto">
            <a:xfrm>
              <a:off x="816" y="3504"/>
              <a:ext cx="575" cy="480"/>
            </a:xfrm>
            <a:prstGeom prst="ellipse">
              <a:avLst/>
            </a:prstGeom>
            <a:solidFill>
              <a:srgbClr val="F7B50C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5781" name="Text Box 5"/>
            <p:cNvSpPr txBox="1">
              <a:spLocks noChangeArrowheads="1"/>
            </p:cNvSpPr>
            <p:nvPr/>
          </p:nvSpPr>
          <p:spPr bwMode="auto">
            <a:xfrm>
              <a:off x="816" y="3573"/>
              <a:ext cx="546" cy="305"/>
            </a:xfrm>
            <a:prstGeom prst="rect">
              <a:avLst/>
            </a:prstGeom>
            <a:solidFill>
              <a:srgbClr val="F7B50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sz="800" b="1" dirty="0"/>
                <a:t>B-CELL</a:t>
              </a:r>
              <a:endParaRPr lang="en-US" sz="800" dirty="0">
                <a:latin typeface="Times New Roman" charset="0"/>
              </a:endParaRPr>
            </a:p>
          </p:txBody>
        </p:sp>
      </p:grpSp>
      <p:grpSp>
        <p:nvGrpSpPr>
          <p:cNvPr id="30725" name="Group 11"/>
          <p:cNvGrpSpPr>
            <a:grpSpLocks/>
          </p:cNvGrpSpPr>
          <p:nvPr/>
        </p:nvGrpSpPr>
        <p:grpSpPr bwMode="auto">
          <a:xfrm>
            <a:off x="228600" y="1219200"/>
            <a:ext cx="609600" cy="609600"/>
            <a:chOff x="3748" y="1780"/>
            <a:chExt cx="664" cy="892"/>
          </a:xfrm>
        </p:grpSpPr>
        <p:sp>
          <p:nvSpPr>
            <p:cNvPr id="75788" name="Freeform 12"/>
            <p:cNvSpPr>
              <a:spLocks/>
            </p:cNvSpPr>
            <p:nvPr/>
          </p:nvSpPr>
          <p:spPr bwMode="auto">
            <a:xfrm>
              <a:off x="3770" y="2284"/>
              <a:ext cx="344" cy="388"/>
            </a:xfrm>
            <a:custGeom>
              <a:avLst/>
              <a:gdLst>
                <a:gd name="T0" fmla="*/ 284 w 345"/>
                <a:gd name="T1" fmla="*/ 0 h 387"/>
                <a:gd name="T2" fmla="*/ 272 w 345"/>
                <a:gd name="T3" fmla="*/ 14 h 387"/>
                <a:gd name="T4" fmla="*/ 264 w 345"/>
                <a:gd name="T5" fmla="*/ 29 h 387"/>
                <a:gd name="T6" fmla="*/ 255 w 345"/>
                <a:gd name="T7" fmla="*/ 43 h 387"/>
                <a:gd name="T8" fmla="*/ 243 w 345"/>
                <a:gd name="T9" fmla="*/ 60 h 387"/>
                <a:gd name="T10" fmla="*/ 231 w 345"/>
                <a:gd name="T11" fmla="*/ 77 h 387"/>
                <a:gd name="T12" fmla="*/ 221 w 345"/>
                <a:gd name="T13" fmla="*/ 91 h 387"/>
                <a:gd name="T14" fmla="*/ 212 w 345"/>
                <a:gd name="T15" fmla="*/ 108 h 387"/>
                <a:gd name="T16" fmla="*/ 204 w 345"/>
                <a:gd name="T17" fmla="*/ 122 h 387"/>
                <a:gd name="T18" fmla="*/ 195 w 345"/>
                <a:gd name="T19" fmla="*/ 137 h 387"/>
                <a:gd name="T20" fmla="*/ 185 w 345"/>
                <a:gd name="T21" fmla="*/ 153 h 387"/>
                <a:gd name="T22" fmla="*/ 178 w 345"/>
                <a:gd name="T23" fmla="*/ 168 h 387"/>
                <a:gd name="T24" fmla="*/ 168 w 345"/>
                <a:gd name="T25" fmla="*/ 182 h 387"/>
                <a:gd name="T26" fmla="*/ 159 w 345"/>
                <a:gd name="T27" fmla="*/ 197 h 387"/>
                <a:gd name="T28" fmla="*/ 149 w 345"/>
                <a:gd name="T29" fmla="*/ 213 h 387"/>
                <a:gd name="T30" fmla="*/ 137 w 345"/>
                <a:gd name="T31" fmla="*/ 228 h 387"/>
                <a:gd name="T32" fmla="*/ 128 w 345"/>
                <a:gd name="T33" fmla="*/ 240 h 387"/>
                <a:gd name="T34" fmla="*/ 118 w 345"/>
                <a:gd name="T35" fmla="*/ 254 h 387"/>
                <a:gd name="T36" fmla="*/ 104 w 345"/>
                <a:gd name="T37" fmla="*/ 261 h 387"/>
                <a:gd name="T38" fmla="*/ 89 w 345"/>
                <a:gd name="T39" fmla="*/ 264 h 387"/>
                <a:gd name="T40" fmla="*/ 75 w 345"/>
                <a:gd name="T41" fmla="*/ 252 h 387"/>
                <a:gd name="T42" fmla="*/ 51 w 345"/>
                <a:gd name="T43" fmla="*/ 245 h 387"/>
                <a:gd name="T44" fmla="*/ 29 w 345"/>
                <a:gd name="T45" fmla="*/ 242 h 387"/>
                <a:gd name="T46" fmla="*/ 15 w 345"/>
                <a:gd name="T47" fmla="*/ 247 h 387"/>
                <a:gd name="T48" fmla="*/ 8 w 345"/>
                <a:gd name="T49" fmla="*/ 261 h 387"/>
                <a:gd name="T50" fmla="*/ 3 w 345"/>
                <a:gd name="T51" fmla="*/ 276 h 387"/>
                <a:gd name="T52" fmla="*/ 0 w 345"/>
                <a:gd name="T53" fmla="*/ 290 h 387"/>
                <a:gd name="T54" fmla="*/ 0 w 345"/>
                <a:gd name="T55" fmla="*/ 305 h 387"/>
                <a:gd name="T56" fmla="*/ 8 w 345"/>
                <a:gd name="T57" fmla="*/ 317 h 387"/>
                <a:gd name="T58" fmla="*/ 17 w 345"/>
                <a:gd name="T59" fmla="*/ 329 h 387"/>
                <a:gd name="T60" fmla="*/ 32 w 345"/>
                <a:gd name="T61" fmla="*/ 341 h 387"/>
                <a:gd name="T62" fmla="*/ 46 w 345"/>
                <a:gd name="T63" fmla="*/ 345 h 387"/>
                <a:gd name="T64" fmla="*/ 80 w 345"/>
                <a:gd name="T65" fmla="*/ 350 h 387"/>
                <a:gd name="T66" fmla="*/ 94 w 345"/>
                <a:gd name="T67" fmla="*/ 355 h 387"/>
                <a:gd name="T68" fmla="*/ 108 w 345"/>
                <a:gd name="T69" fmla="*/ 362 h 387"/>
                <a:gd name="T70" fmla="*/ 123 w 345"/>
                <a:gd name="T71" fmla="*/ 374 h 387"/>
                <a:gd name="T72" fmla="*/ 137 w 345"/>
                <a:gd name="T73" fmla="*/ 384 h 387"/>
                <a:gd name="T74" fmla="*/ 154 w 345"/>
                <a:gd name="T75" fmla="*/ 386 h 387"/>
                <a:gd name="T76" fmla="*/ 180 w 345"/>
                <a:gd name="T77" fmla="*/ 381 h 387"/>
                <a:gd name="T78" fmla="*/ 190 w 345"/>
                <a:gd name="T79" fmla="*/ 369 h 387"/>
                <a:gd name="T80" fmla="*/ 192 w 345"/>
                <a:gd name="T81" fmla="*/ 353 h 387"/>
                <a:gd name="T82" fmla="*/ 190 w 345"/>
                <a:gd name="T83" fmla="*/ 338 h 387"/>
                <a:gd name="T84" fmla="*/ 190 w 345"/>
                <a:gd name="T85" fmla="*/ 324 h 387"/>
                <a:gd name="T86" fmla="*/ 190 w 345"/>
                <a:gd name="T87" fmla="*/ 307 h 387"/>
                <a:gd name="T88" fmla="*/ 200 w 345"/>
                <a:gd name="T89" fmla="*/ 293 h 387"/>
                <a:gd name="T90" fmla="*/ 212 w 345"/>
                <a:gd name="T91" fmla="*/ 278 h 387"/>
                <a:gd name="T92" fmla="*/ 221 w 345"/>
                <a:gd name="T93" fmla="*/ 264 h 387"/>
                <a:gd name="T94" fmla="*/ 228 w 345"/>
                <a:gd name="T95" fmla="*/ 249 h 387"/>
                <a:gd name="T96" fmla="*/ 238 w 345"/>
                <a:gd name="T97" fmla="*/ 233 h 387"/>
                <a:gd name="T98" fmla="*/ 252 w 345"/>
                <a:gd name="T99" fmla="*/ 199 h 387"/>
                <a:gd name="T100" fmla="*/ 267 w 345"/>
                <a:gd name="T101" fmla="*/ 173 h 387"/>
                <a:gd name="T102" fmla="*/ 276 w 345"/>
                <a:gd name="T103" fmla="*/ 156 h 387"/>
                <a:gd name="T104" fmla="*/ 286 w 345"/>
                <a:gd name="T105" fmla="*/ 141 h 387"/>
                <a:gd name="T106" fmla="*/ 293 w 345"/>
                <a:gd name="T107" fmla="*/ 127 h 387"/>
                <a:gd name="T108" fmla="*/ 305 w 345"/>
                <a:gd name="T109" fmla="*/ 113 h 387"/>
                <a:gd name="T110" fmla="*/ 317 w 345"/>
                <a:gd name="T111" fmla="*/ 101 h 387"/>
                <a:gd name="T112" fmla="*/ 327 w 345"/>
                <a:gd name="T113" fmla="*/ 86 h 387"/>
                <a:gd name="T114" fmla="*/ 334 w 345"/>
                <a:gd name="T115" fmla="*/ 65 h 387"/>
                <a:gd name="T116" fmla="*/ 341 w 345"/>
                <a:gd name="T117" fmla="*/ 31 h 387"/>
                <a:gd name="T118" fmla="*/ 336 w 345"/>
                <a:gd name="T119" fmla="*/ 24 h 387"/>
                <a:gd name="T120" fmla="*/ 322 w 345"/>
                <a:gd name="T121" fmla="*/ 19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5" h="387">
                  <a:moveTo>
                    <a:pt x="310" y="19"/>
                  </a:moveTo>
                  <a:lnTo>
                    <a:pt x="284" y="0"/>
                  </a:lnTo>
                  <a:lnTo>
                    <a:pt x="276" y="7"/>
                  </a:lnTo>
                  <a:lnTo>
                    <a:pt x="272" y="14"/>
                  </a:lnTo>
                  <a:lnTo>
                    <a:pt x="267" y="21"/>
                  </a:lnTo>
                  <a:lnTo>
                    <a:pt x="264" y="29"/>
                  </a:lnTo>
                  <a:lnTo>
                    <a:pt x="260" y="36"/>
                  </a:lnTo>
                  <a:lnTo>
                    <a:pt x="255" y="43"/>
                  </a:lnTo>
                  <a:lnTo>
                    <a:pt x="250" y="53"/>
                  </a:lnTo>
                  <a:lnTo>
                    <a:pt x="243" y="60"/>
                  </a:lnTo>
                  <a:lnTo>
                    <a:pt x="238" y="67"/>
                  </a:lnTo>
                  <a:lnTo>
                    <a:pt x="231" y="77"/>
                  </a:lnTo>
                  <a:lnTo>
                    <a:pt x="226" y="84"/>
                  </a:lnTo>
                  <a:lnTo>
                    <a:pt x="221" y="91"/>
                  </a:lnTo>
                  <a:lnTo>
                    <a:pt x="214" y="101"/>
                  </a:lnTo>
                  <a:lnTo>
                    <a:pt x="212" y="108"/>
                  </a:lnTo>
                  <a:lnTo>
                    <a:pt x="207" y="115"/>
                  </a:lnTo>
                  <a:lnTo>
                    <a:pt x="204" y="122"/>
                  </a:lnTo>
                  <a:lnTo>
                    <a:pt x="200" y="129"/>
                  </a:lnTo>
                  <a:lnTo>
                    <a:pt x="195" y="137"/>
                  </a:lnTo>
                  <a:lnTo>
                    <a:pt x="190" y="144"/>
                  </a:lnTo>
                  <a:lnTo>
                    <a:pt x="185" y="153"/>
                  </a:lnTo>
                  <a:lnTo>
                    <a:pt x="183" y="161"/>
                  </a:lnTo>
                  <a:lnTo>
                    <a:pt x="178" y="168"/>
                  </a:lnTo>
                  <a:lnTo>
                    <a:pt x="173" y="175"/>
                  </a:lnTo>
                  <a:lnTo>
                    <a:pt x="168" y="182"/>
                  </a:lnTo>
                  <a:lnTo>
                    <a:pt x="164" y="189"/>
                  </a:lnTo>
                  <a:lnTo>
                    <a:pt x="159" y="197"/>
                  </a:lnTo>
                  <a:lnTo>
                    <a:pt x="154" y="204"/>
                  </a:lnTo>
                  <a:lnTo>
                    <a:pt x="149" y="213"/>
                  </a:lnTo>
                  <a:lnTo>
                    <a:pt x="144" y="221"/>
                  </a:lnTo>
                  <a:lnTo>
                    <a:pt x="137" y="228"/>
                  </a:lnTo>
                  <a:lnTo>
                    <a:pt x="135" y="235"/>
                  </a:lnTo>
                  <a:lnTo>
                    <a:pt x="128" y="240"/>
                  </a:lnTo>
                  <a:lnTo>
                    <a:pt x="123" y="247"/>
                  </a:lnTo>
                  <a:lnTo>
                    <a:pt x="118" y="254"/>
                  </a:lnTo>
                  <a:lnTo>
                    <a:pt x="111" y="259"/>
                  </a:lnTo>
                  <a:lnTo>
                    <a:pt x="104" y="261"/>
                  </a:lnTo>
                  <a:lnTo>
                    <a:pt x="96" y="264"/>
                  </a:lnTo>
                  <a:lnTo>
                    <a:pt x="89" y="264"/>
                  </a:lnTo>
                  <a:lnTo>
                    <a:pt x="82" y="257"/>
                  </a:lnTo>
                  <a:lnTo>
                    <a:pt x="75" y="252"/>
                  </a:lnTo>
                  <a:lnTo>
                    <a:pt x="60" y="249"/>
                  </a:lnTo>
                  <a:lnTo>
                    <a:pt x="51" y="245"/>
                  </a:lnTo>
                  <a:lnTo>
                    <a:pt x="36" y="242"/>
                  </a:lnTo>
                  <a:lnTo>
                    <a:pt x="29" y="242"/>
                  </a:lnTo>
                  <a:lnTo>
                    <a:pt x="22" y="242"/>
                  </a:lnTo>
                  <a:lnTo>
                    <a:pt x="15" y="247"/>
                  </a:lnTo>
                  <a:lnTo>
                    <a:pt x="10" y="254"/>
                  </a:lnTo>
                  <a:lnTo>
                    <a:pt x="8" y="261"/>
                  </a:lnTo>
                  <a:lnTo>
                    <a:pt x="5" y="269"/>
                  </a:lnTo>
                  <a:lnTo>
                    <a:pt x="3" y="276"/>
                  </a:lnTo>
                  <a:lnTo>
                    <a:pt x="0" y="283"/>
                  </a:lnTo>
                  <a:lnTo>
                    <a:pt x="0" y="290"/>
                  </a:lnTo>
                  <a:lnTo>
                    <a:pt x="0" y="297"/>
                  </a:lnTo>
                  <a:lnTo>
                    <a:pt x="0" y="305"/>
                  </a:lnTo>
                  <a:lnTo>
                    <a:pt x="0" y="312"/>
                  </a:lnTo>
                  <a:lnTo>
                    <a:pt x="8" y="317"/>
                  </a:lnTo>
                  <a:lnTo>
                    <a:pt x="15" y="321"/>
                  </a:lnTo>
                  <a:lnTo>
                    <a:pt x="17" y="329"/>
                  </a:lnTo>
                  <a:lnTo>
                    <a:pt x="27" y="333"/>
                  </a:lnTo>
                  <a:lnTo>
                    <a:pt x="32" y="341"/>
                  </a:lnTo>
                  <a:lnTo>
                    <a:pt x="39" y="343"/>
                  </a:lnTo>
                  <a:lnTo>
                    <a:pt x="46" y="345"/>
                  </a:lnTo>
                  <a:lnTo>
                    <a:pt x="60" y="348"/>
                  </a:lnTo>
                  <a:lnTo>
                    <a:pt x="80" y="350"/>
                  </a:lnTo>
                  <a:lnTo>
                    <a:pt x="87" y="353"/>
                  </a:lnTo>
                  <a:lnTo>
                    <a:pt x="94" y="355"/>
                  </a:lnTo>
                  <a:lnTo>
                    <a:pt x="101" y="360"/>
                  </a:lnTo>
                  <a:lnTo>
                    <a:pt x="108" y="362"/>
                  </a:lnTo>
                  <a:lnTo>
                    <a:pt x="116" y="369"/>
                  </a:lnTo>
                  <a:lnTo>
                    <a:pt x="123" y="374"/>
                  </a:lnTo>
                  <a:lnTo>
                    <a:pt x="130" y="379"/>
                  </a:lnTo>
                  <a:lnTo>
                    <a:pt x="137" y="384"/>
                  </a:lnTo>
                  <a:lnTo>
                    <a:pt x="147" y="384"/>
                  </a:lnTo>
                  <a:lnTo>
                    <a:pt x="154" y="386"/>
                  </a:lnTo>
                  <a:lnTo>
                    <a:pt x="161" y="386"/>
                  </a:lnTo>
                  <a:lnTo>
                    <a:pt x="180" y="381"/>
                  </a:lnTo>
                  <a:lnTo>
                    <a:pt x="188" y="377"/>
                  </a:lnTo>
                  <a:lnTo>
                    <a:pt x="190" y="369"/>
                  </a:lnTo>
                  <a:lnTo>
                    <a:pt x="192" y="362"/>
                  </a:lnTo>
                  <a:lnTo>
                    <a:pt x="192" y="353"/>
                  </a:lnTo>
                  <a:lnTo>
                    <a:pt x="190" y="345"/>
                  </a:lnTo>
                  <a:lnTo>
                    <a:pt x="190" y="338"/>
                  </a:lnTo>
                  <a:lnTo>
                    <a:pt x="190" y="331"/>
                  </a:lnTo>
                  <a:lnTo>
                    <a:pt x="190" y="324"/>
                  </a:lnTo>
                  <a:lnTo>
                    <a:pt x="190" y="314"/>
                  </a:lnTo>
                  <a:lnTo>
                    <a:pt x="190" y="307"/>
                  </a:lnTo>
                  <a:lnTo>
                    <a:pt x="192" y="300"/>
                  </a:lnTo>
                  <a:lnTo>
                    <a:pt x="200" y="293"/>
                  </a:lnTo>
                  <a:lnTo>
                    <a:pt x="204" y="285"/>
                  </a:lnTo>
                  <a:lnTo>
                    <a:pt x="212" y="278"/>
                  </a:lnTo>
                  <a:lnTo>
                    <a:pt x="216" y="271"/>
                  </a:lnTo>
                  <a:lnTo>
                    <a:pt x="221" y="264"/>
                  </a:lnTo>
                  <a:lnTo>
                    <a:pt x="226" y="257"/>
                  </a:lnTo>
                  <a:lnTo>
                    <a:pt x="228" y="249"/>
                  </a:lnTo>
                  <a:lnTo>
                    <a:pt x="233" y="242"/>
                  </a:lnTo>
                  <a:lnTo>
                    <a:pt x="238" y="233"/>
                  </a:lnTo>
                  <a:lnTo>
                    <a:pt x="245" y="223"/>
                  </a:lnTo>
                  <a:lnTo>
                    <a:pt x="252" y="199"/>
                  </a:lnTo>
                  <a:lnTo>
                    <a:pt x="262" y="180"/>
                  </a:lnTo>
                  <a:lnTo>
                    <a:pt x="267" y="173"/>
                  </a:lnTo>
                  <a:lnTo>
                    <a:pt x="269" y="165"/>
                  </a:lnTo>
                  <a:lnTo>
                    <a:pt x="276" y="156"/>
                  </a:lnTo>
                  <a:lnTo>
                    <a:pt x="281" y="149"/>
                  </a:lnTo>
                  <a:lnTo>
                    <a:pt x="286" y="141"/>
                  </a:lnTo>
                  <a:lnTo>
                    <a:pt x="288" y="134"/>
                  </a:lnTo>
                  <a:lnTo>
                    <a:pt x="293" y="127"/>
                  </a:lnTo>
                  <a:lnTo>
                    <a:pt x="298" y="120"/>
                  </a:lnTo>
                  <a:lnTo>
                    <a:pt x="305" y="113"/>
                  </a:lnTo>
                  <a:lnTo>
                    <a:pt x="310" y="105"/>
                  </a:lnTo>
                  <a:lnTo>
                    <a:pt x="317" y="101"/>
                  </a:lnTo>
                  <a:lnTo>
                    <a:pt x="322" y="93"/>
                  </a:lnTo>
                  <a:lnTo>
                    <a:pt x="327" y="86"/>
                  </a:lnTo>
                  <a:lnTo>
                    <a:pt x="332" y="79"/>
                  </a:lnTo>
                  <a:lnTo>
                    <a:pt x="334" y="65"/>
                  </a:lnTo>
                  <a:lnTo>
                    <a:pt x="339" y="50"/>
                  </a:lnTo>
                  <a:lnTo>
                    <a:pt x="341" y="31"/>
                  </a:lnTo>
                  <a:lnTo>
                    <a:pt x="344" y="24"/>
                  </a:lnTo>
                  <a:lnTo>
                    <a:pt x="336" y="24"/>
                  </a:lnTo>
                  <a:lnTo>
                    <a:pt x="329" y="21"/>
                  </a:lnTo>
                  <a:lnTo>
                    <a:pt x="322" y="19"/>
                  </a:lnTo>
                  <a:lnTo>
                    <a:pt x="310" y="19"/>
                  </a:lnTo>
                </a:path>
              </a:pathLst>
            </a:custGeom>
            <a:solidFill>
              <a:srgbClr val="F7B50C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5789" name="Oval 13"/>
            <p:cNvSpPr>
              <a:spLocks noChangeArrowheads="1"/>
            </p:cNvSpPr>
            <p:nvPr/>
          </p:nvSpPr>
          <p:spPr bwMode="auto">
            <a:xfrm>
              <a:off x="3988" y="1780"/>
              <a:ext cx="424" cy="616"/>
            </a:xfrm>
            <a:prstGeom prst="ellipse">
              <a:avLst/>
            </a:prstGeom>
            <a:solidFill>
              <a:srgbClr val="F7B50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5790" name="Freeform 14"/>
            <p:cNvSpPr>
              <a:spLocks/>
            </p:cNvSpPr>
            <p:nvPr/>
          </p:nvSpPr>
          <p:spPr bwMode="auto">
            <a:xfrm>
              <a:off x="4061" y="2242"/>
              <a:ext cx="235" cy="418"/>
            </a:xfrm>
            <a:custGeom>
              <a:avLst/>
              <a:gdLst>
                <a:gd name="T0" fmla="*/ 115 w 236"/>
                <a:gd name="T1" fmla="*/ 24 h 418"/>
                <a:gd name="T2" fmla="*/ 103 w 236"/>
                <a:gd name="T3" fmla="*/ 38 h 418"/>
                <a:gd name="T4" fmla="*/ 93 w 236"/>
                <a:gd name="T5" fmla="*/ 52 h 418"/>
                <a:gd name="T6" fmla="*/ 81 w 236"/>
                <a:gd name="T7" fmla="*/ 67 h 418"/>
                <a:gd name="T8" fmla="*/ 69 w 236"/>
                <a:gd name="T9" fmla="*/ 81 h 418"/>
                <a:gd name="T10" fmla="*/ 57 w 236"/>
                <a:gd name="T11" fmla="*/ 96 h 418"/>
                <a:gd name="T12" fmla="*/ 45 w 236"/>
                <a:gd name="T13" fmla="*/ 110 h 418"/>
                <a:gd name="T14" fmla="*/ 31 w 236"/>
                <a:gd name="T15" fmla="*/ 129 h 418"/>
                <a:gd name="T16" fmla="*/ 21 w 236"/>
                <a:gd name="T17" fmla="*/ 144 h 418"/>
                <a:gd name="T18" fmla="*/ 9 w 236"/>
                <a:gd name="T19" fmla="*/ 160 h 418"/>
                <a:gd name="T20" fmla="*/ 0 w 236"/>
                <a:gd name="T21" fmla="*/ 175 h 418"/>
                <a:gd name="T22" fmla="*/ 0 w 236"/>
                <a:gd name="T23" fmla="*/ 189 h 418"/>
                <a:gd name="T24" fmla="*/ 0 w 236"/>
                <a:gd name="T25" fmla="*/ 204 h 418"/>
                <a:gd name="T26" fmla="*/ 7 w 236"/>
                <a:gd name="T27" fmla="*/ 220 h 418"/>
                <a:gd name="T28" fmla="*/ 21 w 236"/>
                <a:gd name="T29" fmla="*/ 232 h 418"/>
                <a:gd name="T30" fmla="*/ 48 w 236"/>
                <a:gd name="T31" fmla="*/ 254 h 418"/>
                <a:gd name="T32" fmla="*/ 110 w 236"/>
                <a:gd name="T33" fmla="*/ 271 h 418"/>
                <a:gd name="T34" fmla="*/ 125 w 236"/>
                <a:gd name="T35" fmla="*/ 280 h 418"/>
                <a:gd name="T36" fmla="*/ 129 w 236"/>
                <a:gd name="T37" fmla="*/ 297 h 418"/>
                <a:gd name="T38" fmla="*/ 129 w 236"/>
                <a:gd name="T39" fmla="*/ 312 h 418"/>
                <a:gd name="T40" fmla="*/ 125 w 236"/>
                <a:gd name="T41" fmla="*/ 326 h 418"/>
                <a:gd name="T42" fmla="*/ 117 w 236"/>
                <a:gd name="T43" fmla="*/ 343 h 418"/>
                <a:gd name="T44" fmla="*/ 108 w 236"/>
                <a:gd name="T45" fmla="*/ 360 h 418"/>
                <a:gd name="T46" fmla="*/ 103 w 236"/>
                <a:gd name="T47" fmla="*/ 400 h 418"/>
                <a:gd name="T48" fmla="*/ 113 w 236"/>
                <a:gd name="T49" fmla="*/ 410 h 418"/>
                <a:gd name="T50" fmla="*/ 127 w 236"/>
                <a:gd name="T51" fmla="*/ 412 h 418"/>
                <a:gd name="T52" fmla="*/ 149 w 236"/>
                <a:gd name="T53" fmla="*/ 417 h 418"/>
                <a:gd name="T54" fmla="*/ 180 w 236"/>
                <a:gd name="T55" fmla="*/ 417 h 418"/>
                <a:gd name="T56" fmla="*/ 182 w 236"/>
                <a:gd name="T57" fmla="*/ 403 h 418"/>
                <a:gd name="T58" fmla="*/ 189 w 236"/>
                <a:gd name="T59" fmla="*/ 388 h 418"/>
                <a:gd name="T60" fmla="*/ 201 w 236"/>
                <a:gd name="T61" fmla="*/ 364 h 418"/>
                <a:gd name="T62" fmla="*/ 209 w 236"/>
                <a:gd name="T63" fmla="*/ 350 h 418"/>
                <a:gd name="T64" fmla="*/ 216 w 236"/>
                <a:gd name="T65" fmla="*/ 333 h 418"/>
                <a:gd name="T66" fmla="*/ 221 w 236"/>
                <a:gd name="T67" fmla="*/ 316 h 418"/>
                <a:gd name="T68" fmla="*/ 221 w 236"/>
                <a:gd name="T69" fmla="*/ 302 h 418"/>
                <a:gd name="T70" fmla="*/ 225 w 236"/>
                <a:gd name="T71" fmla="*/ 285 h 418"/>
                <a:gd name="T72" fmla="*/ 230 w 236"/>
                <a:gd name="T73" fmla="*/ 268 h 418"/>
                <a:gd name="T74" fmla="*/ 235 w 236"/>
                <a:gd name="T75" fmla="*/ 254 h 418"/>
                <a:gd name="T76" fmla="*/ 233 w 236"/>
                <a:gd name="T77" fmla="*/ 237 h 418"/>
                <a:gd name="T78" fmla="*/ 225 w 236"/>
                <a:gd name="T79" fmla="*/ 228 h 418"/>
                <a:gd name="T80" fmla="*/ 192 w 236"/>
                <a:gd name="T81" fmla="*/ 218 h 418"/>
                <a:gd name="T82" fmla="*/ 170 w 236"/>
                <a:gd name="T83" fmla="*/ 208 h 418"/>
                <a:gd name="T84" fmla="*/ 156 w 236"/>
                <a:gd name="T85" fmla="*/ 201 h 418"/>
                <a:gd name="T86" fmla="*/ 141 w 236"/>
                <a:gd name="T87" fmla="*/ 194 h 418"/>
                <a:gd name="T88" fmla="*/ 127 w 236"/>
                <a:gd name="T89" fmla="*/ 184 h 418"/>
                <a:gd name="T90" fmla="*/ 120 w 236"/>
                <a:gd name="T91" fmla="*/ 170 h 418"/>
                <a:gd name="T92" fmla="*/ 125 w 236"/>
                <a:gd name="T93" fmla="*/ 156 h 418"/>
                <a:gd name="T94" fmla="*/ 137 w 236"/>
                <a:gd name="T95" fmla="*/ 141 h 418"/>
                <a:gd name="T96" fmla="*/ 151 w 236"/>
                <a:gd name="T97" fmla="*/ 132 h 418"/>
                <a:gd name="T98" fmla="*/ 165 w 236"/>
                <a:gd name="T99" fmla="*/ 115 h 418"/>
                <a:gd name="T100" fmla="*/ 177 w 236"/>
                <a:gd name="T101" fmla="*/ 100 h 418"/>
                <a:gd name="T102" fmla="*/ 185 w 236"/>
                <a:gd name="T103" fmla="*/ 86 h 418"/>
                <a:gd name="T104" fmla="*/ 192 w 236"/>
                <a:gd name="T105" fmla="*/ 69 h 418"/>
                <a:gd name="T106" fmla="*/ 194 w 236"/>
                <a:gd name="T107" fmla="*/ 55 h 418"/>
                <a:gd name="T108" fmla="*/ 194 w 236"/>
                <a:gd name="T109" fmla="*/ 40 h 418"/>
                <a:gd name="T110" fmla="*/ 192 w 236"/>
                <a:gd name="T111" fmla="*/ 24 h 418"/>
                <a:gd name="T112" fmla="*/ 158 w 236"/>
                <a:gd name="T113" fmla="*/ 2 h 418"/>
                <a:gd name="T114" fmla="*/ 137 w 236"/>
                <a:gd name="T115" fmla="*/ 2 h 418"/>
                <a:gd name="T116" fmla="*/ 125 w 236"/>
                <a:gd name="T117" fmla="*/ 16 h 418"/>
                <a:gd name="T118" fmla="*/ 117 w 236"/>
                <a:gd name="T119" fmla="*/ 24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36" h="418">
                  <a:moveTo>
                    <a:pt x="115" y="14"/>
                  </a:moveTo>
                  <a:lnTo>
                    <a:pt x="115" y="24"/>
                  </a:lnTo>
                  <a:lnTo>
                    <a:pt x="108" y="31"/>
                  </a:lnTo>
                  <a:lnTo>
                    <a:pt x="103" y="38"/>
                  </a:lnTo>
                  <a:lnTo>
                    <a:pt x="98" y="45"/>
                  </a:lnTo>
                  <a:lnTo>
                    <a:pt x="93" y="52"/>
                  </a:lnTo>
                  <a:lnTo>
                    <a:pt x="89" y="60"/>
                  </a:lnTo>
                  <a:lnTo>
                    <a:pt x="81" y="67"/>
                  </a:lnTo>
                  <a:lnTo>
                    <a:pt x="77" y="74"/>
                  </a:lnTo>
                  <a:lnTo>
                    <a:pt x="69" y="81"/>
                  </a:lnTo>
                  <a:lnTo>
                    <a:pt x="65" y="88"/>
                  </a:lnTo>
                  <a:lnTo>
                    <a:pt x="57" y="96"/>
                  </a:lnTo>
                  <a:lnTo>
                    <a:pt x="50" y="103"/>
                  </a:lnTo>
                  <a:lnTo>
                    <a:pt x="45" y="110"/>
                  </a:lnTo>
                  <a:lnTo>
                    <a:pt x="38" y="120"/>
                  </a:lnTo>
                  <a:lnTo>
                    <a:pt x="31" y="129"/>
                  </a:lnTo>
                  <a:lnTo>
                    <a:pt x="26" y="136"/>
                  </a:lnTo>
                  <a:lnTo>
                    <a:pt x="21" y="144"/>
                  </a:lnTo>
                  <a:lnTo>
                    <a:pt x="14" y="153"/>
                  </a:lnTo>
                  <a:lnTo>
                    <a:pt x="9" y="160"/>
                  </a:lnTo>
                  <a:lnTo>
                    <a:pt x="5" y="168"/>
                  </a:lnTo>
                  <a:lnTo>
                    <a:pt x="0" y="175"/>
                  </a:lnTo>
                  <a:lnTo>
                    <a:pt x="0" y="182"/>
                  </a:lnTo>
                  <a:lnTo>
                    <a:pt x="0" y="189"/>
                  </a:lnTo>
                  <a:lnTo>
                    <a:pt x="0" y="196"/>
                  </a:lnTo>
                  <a:lnTo>
                    <a:pt x="0" y="204"/>
                  </a:lnTo>
                  <a:lnTo>
                    <a:pt x="0" y="211"/>
                  </a:lnTo>
                  <a:lnTo>
                    <a:pt x="7" y="220"/>
                  </a:lnTo>
                  <a:lnTo>
                    <a:pt x="14" y="228"/>
                  </a:lnTo>
                  <a:lnTo>
                    <a:pt x="21" y="232"/>
                  </a:lnTo>
                  <a:lnTo>
                    <a:pt x="29" y="237"/>
                  </a:lnTo>
                  <a:lnTo>
                    <a:pt x="48" y="254"/>
                  </a:lnTo>
                  <a:lnTo>
                    <a:pt x="81" y="268"/>
                  </a:lnTo>
                  <a:lnTo>
                    <a:pt x="110" y="271"/>
                  </a:lnTo>
                  <a:lnTo>
                    <a:pt x="117" y="276"/>
                  </a:lnTo>
                  <a:lnTo>
                    <a:pt x="125" y="280"/>
                  </a:lnTo>
                  <a:lnTo>
                    <a:pt x="127" y="290"/>
                  </a:lnTo>
                  <a:lnTo>
                    <a:pt x="129" y="297"/>
                  </a:lnTo>
                  <a:lnTo>
                    <a:pt x="129" y="304"/>
                  </a:lnTo>
                  <a:lnTo>
                    <a:pt x="129" y="312"/>
                  </a:lnTo>
                  <a:lnTo>
                    <a:pt x="127" y="319"/>
                  </a:lnTo>
                  <a:lnTo>
                    <a:pt x="125" y="326"/>
                  </a:lnTo>
                  <a:lnTo>
                    <a:pt x="120" y="336"/>
                  </a:lnTo>
                  <a:lnTo>
                    <a:pt x="117" y="343"/>
                  </a:lnTo>
                  <a:lnTo>
                    <a:pt x="113" y="350"/>
                  </a:lnTo>
                  <a:lnTo>
                    <a:pt x="108" y="360"/>
                  </a:lnTo>
                  <a:lnTo>
                    <a:pt x="105" y="381"/>
                  </a:lnTo>
                  <a:lnTo>
                    <a:pt x="103" y="400"/>
                  </a:lnTo>
                  <a:lnTo>
                    <a:pt x="105" y="408"/>
                  </a:lnTo>
                  <a:lnTo>
                    <a:pt x="113" y="410"/>
                  </a:lnTo>
                  <a:lnTo>
                    <a:pt x="120" y="410"/>
                  </a:lnTo>
                  <a:lnTo>
                    <a:pt x="127" y="412"/>
                  </a:lnTo>
                  <a:lnTo>
                    <a:pt x="134" y="417"/>
                  </a:lnTo>
                  <a:lnTo>
                    <a:pt x="149" y="417"/>
                  </a:lnTo>
                  <a:lnTo>
                    <a:pt x="173" y="417"/>
                  </a:lnTo>
                  <a:lnTo>
                    <a:pt x="180" y="417"/>
                  </a:lnTo>
                  <a:lnTo>
                    <a:pt x="182" y="410"/>
                  </a:lnTo>
                  <a:lnTo>
                    <a:pt x="182" y="403"/>
                  </a:lnTo>
                  <a:lnTo>
                    <a:pt x="185" y="396"/>
                  </a:lnTo>
                  <a:lnTo>
                    <a:pt x="189" y="388"/>
                  </a:lnTo>
                  <a:lnTo>
                    <a:pt x="197" y="379"/>
                  </a:lnTo>
                  <a:lnTo>
                    <a:pt x="201" y="364"/>
                  </a:lnTo>
                  <a:lnTo>
                    <a:pt x="206" y="357"/>
                  </a:lnTo>
                  <a:lnTo>
                    <a:pt x="209" y="350"/>
                  </a:lnTo>
                  <a:lnTo>
                    <a:pt x="213" y="343"/>
                  </a:lnTo>
                  <a:lnTo>
                    <a:pt x="216" y="333"/>
                  </a:lnTo>
                  <a:lnTo>
                    <a:pt x="218" y="326"/>
                  </a:lnTo>
                  <a:lnTo>
                    <a:pt x="221" y="316"/>
                  </a:lnTo>
                  <a:lnTo>
                    <a:pt x="221" y="309"/>
                  </a:lnTo>
                  <a:lnTo>
                    <a:pt x="221" y="302"/>
                  </a:lnTo>
                  <a:lnTo>
                    <a:pt x="223" y="292"/>
                  </a:lnTo>
                  <a:lnTo>
                    <a:pt x="225" y="285"/>
                  </a:lnTo>
                  <a:lnTo>
                    <a:pt x="228" y="278"/>
                  </a:lnTo>
                  <a:lnTo>
                    <a:pt x="230" y="268"/>
                  </a:lnTo>
                  <a:lnTo>
                    <a:pt x="233" y="261"/>
                  </a:lnTo>
                  <a:lnTo>
                    <a:pt x="235" y="254"/>
                  </a:lnTo>
                  <a:lnTo>
                    <a:pt x="235" y="247"/>
                  </a:lnTo>
                  <a:lnTo>
                    <a:pt x="233" y="237"/>
                  </a:lnTo>
                  <a:lnTo>
                    <a:pt x="233" y="230"/>
                  </a:lnTo>
                  <a:lnTo>
                    <a:pt x="225" y="228"/>
                  </a:lnTo>
                  <a:lnTo>
                    <a:pt x="211" y="223"/>
                  </a:lnTo>
                  <a:lnTo>
                    <a:pt x="192" y="218"/>
                  </a:lnTo>
                  <a:lnTo>
                    <a:pt x="177" y="213"/>
                  </a:lnTo>
                  <a:lnTo>
                    <a:pt x="170" y="208"/>
                  </a:lnTo>
                  <a:lnTo>
                    <a:pt x="163" y="206"/>
                  </a:lnTo>
                  <a:lnTo>
                    <a:pt x="156" y="201"/>
                  </a:lnTo>
                  <a:lnTo>
                    <a:pt x="149" y="196"/>
                  </a:lnTo>
                  <a:lnTo>
                    <a:pt x="141" y="194"/>
                  </a:lnTo>
                  <a:lnTo>
                    <a:pt x="134" y="189"/>
                  </a:lnTo>
                  <a:lnTo>
                    <a:pt x="127" y="184"/>
                  </a:lnTo>
                  <a:lnTo>
                    <a:pt x="122" y="177"/>
                  </a:lnTo>
                  <a:lnTo>
                    <a:pt x="120" y="170"/>
                  </a:lnTo>
                  <a:lnTo>
                    <a:pt x="120" y="163"/>
                  </a:lnTo>
                  <a:lnTo>
                    <a:pt x="125" y="156"/>
                  </a:lnTo>
                  <a:lnTo>
                    <a:pt x="129" y="148"/>
                  </a:lnTo>
                  <a:lnTo>
                    <a:pt x="137" y="141"/>
                  </a:lnTo>
                  <a:lnTo>
                    <a:pt x="144" y="136"/>
                  </a:lnTo>
                  <a:lnTo>
                    <a:pt x="151" y="132"/>
                  </a:lnTo>
                  <a:lnTo>
                    <a:pt x="158" y="122"/>
                  </a:lnTo>
                  <a:lnTo>
                    <a:pt x="165" y="115"/>
                  </a:lnTo>
                  <a:lnTo>
                    <a:pt x="173" y="110"/>
                  </a:lnTo>
                  <a:lnTo>
                    <a:pt x="177" y="100"/>
                  </a:lnTo>
                  <a:lnTo>
                    <a:pt x="182" y="93"/>
                  </a:lnTo>
                  <a:lnTo>
                    <a:pt x="185" y="86"/>
                  </a:lnTo>
                  <a:lnTo>
                    <a:pt x="189" y="76"/>
                  </a:lnTo>
                  <a:lnTo>
                    <a:pt x="192" y="69"/>
                  </a:lnTo>
                  <a:lnTo>
                    <a:pt x="192" y="62"/>
                  </a:lnTo>
                  <a:lnTo>
                    <a:pt x="194" y="55"/>
                  </a:lnTo>
                  <a:lnTo>
                    <a:pt x="194" y="48"/>
                  </a:lnTo>
                  <a:lnTo>
                    <a:pt x="194" y="40"/>
                  </a:lnTo>
                  <a:lnTo>
                    <a:pt x="194" y="33"/>
                  </a:lnTo>
                  <a:lnTo>
                    <a:pt x="192" y="24"/>
                  </a:lnTo>
                  <a:lnTo>
                    <a:pt x="185" y="19"/>
                  </a:lnTo>
                  <a:lnTo>
                    <a:pt x="158" y="2"/>
                  </a:lnTo>
                  <a:lnTo>
                    <a:pt x="144" y="0"/>
                  </a:lnTo>
                  <a:lnTo>
                    <a:pt x="137" y="2"/>
                  </a:lnTo>
                  <a:lnTo>
                    <a:pt x="132" y="9"/>
                  </a:lnTo>
                  <a:lnTo>
                    <a:pt x="125" y="16"/>
                  </a:lnTo>
                  <a:lnTo>
                    <a:pt x="115" y="14"/>
                  </a:lnTo>
                  <a:lnTo>
                    <a:pt x="117" y="24"/>
                  </a:lnTo>
                  <a:lnTo>
                    <a:pt x="115" y="14"/>
                  </a:lnTo>
                </a:path>
              </a:pathLst>
            </a:custGeom>
            <a:solidFill>
              <a:srgbClr val="F7B50C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5791" name="Oval 15"/>
            <p:cNvSpPr>
              <a:spLocks noChangeArrowheads="1"/>
            </p:cNvSpPr>
            <p:nvPr/>
          </p:nvSpPr>
          <p:spPr bwMode="auto">
            <a:xfrm>
              <a:off x="4132" y="1924"/>
              <a:ext cx="40" cy="39"/>
            </a:xfrm>
            <a:prstGeom prst="ellipse">
              <a:avLst/>
            </a:prstGeom>
            <a:solidFill>
              <a:srgbClr val="F7B50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5792" name="Oval 16"/>
            <p:cNvSpPr>
              <a:spLocks noChangeArrowheads="1"/>
            </p:cNvSpPr>
            <p:nvPr/>
          </p:nvSpPr>
          <p:spPr bwMode="auto">
            <a:xfrm>
              <a:off x="4037" y="1924"/>
              <a:ext cx="40" cy="39"/>
            </a:xfrm>
            <a:prstGeom prst="ellipse">
              <a:avLst/>
            </a:prstGeom>
            <a:solidFill>
              <a:srgbClr val="F7B50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5793" name="Freeform 17"/>
            <p:cNvSpPr>
              <a:spLocks/>
            </p:cNvSpPr>
            <p:nvPr/>
          </p:nvSpPr>
          <p:spPr bwMode="auto">
            <a:xfrm>
              <a:off x="3938" y="2045"/>
              <a:ext cx="349" cy="167"/>
            </a:xfrm>
            <a:custGeom>
              <a:avLst/>
              <a:gdLst>
                <a:gd name="T0" fmla="*/ 284 w 349"/>
                <a:gd name="T1" fmla="*/ 9 h 166"/>
                <a:gd name="T2" fmla="*/ 284 w 349"/>
                <a:gd name="T3" fmla="*/ 31 h 166"/>
                <a:gd name="T4" fmla="*/ 284 w 349"/>
                <a:gd name="T5" fmla="*/ 48 h 166"/>
                <a:gd name="T6" fmla="*/ 284 w 349"/>
                <a:gd name="T7" fmla="*/ 62 h 166"/>
                <a:gd name="T8" fmla="*/ 276 w 349"/>
                <a:gd name="T9" fmla="*/ 77 h 166"/>
                <a:gd name="T10" fmla="*/ 267 w 349"/>
                <a:gd name="T11" fmla="*/ 91 h 166"/>
                <a:gd name="T12" fmla="*/ 252 w 349"/>
                <a:gd name="T13" fmla="*/ 101 h 166"/>
                <a:gd name="T14" fmla="*/ 233 w 349"/>
                <a:gd name="T15" fmla="*/ 103 h 166"/>
                <a:gd name="T16" fmla="*/ 209 w 349"/>
                <a:gd name="T17" fmla="*/ 103 h 166"/>
                <a:gd name="T18" fmla="*/ 128 w 349"/>
                <a:gd name="T19" fmla="*/ 103 h 166"/>
                <a:gd name="T20" fmla="*/ 87 w 349"/>
                <a:gd name="T21" fmla="*/ 103 h 166"/>
                <a:gd name="T22" fmla="*/ 58 w 349"/>
                <a:gd name="T23" fmla="*/ 108 h 166"/>
                <a:gd name="T24" fmla="*/ 29 w 349"/>
                <a:gd name="T25" fmla="*/ 110 h 166"/>
                <a:gd name="T26" fmla="*/ 15 w 349"/>
                <a:gd name="T27" fmla="*/ 115 h 166"/>
                <a:gd name="T28" fmla="*/ 0 w 349"/>
                <a:gd name="T29" fmla="*/ 120 h 166"/>
                <a:gd name="T30" fmla="*/ 10 w 349"/>
                <a:gd name="T31" fmla="*/ 127 h 166"/>
                <a:gd name="T32" fmla="*/ 27 w 349"/>
                <a:gd name="T33" fmla="*/ 129 h 166"/>
                <a:gd name="T34" fmla="*/ 41 w 349"/>
                <a:gd name="T35" fmla="*/ 129 h 166"/>
                <a:gd name="T36" fmla="*/ 56 w 349"/>
                <a:gd name="T37" fmla="*/ 129 h 166"/>
                <a:gd name="T38" fmla="*/ 68 w 349"/>
                <a:gd name="T39" fmla="*/ 137 h 166"/>
                <a:gd name="T40" fmla="*/ 68 w 349"/>
                <a:gd name="T41" fmla="*/ 151 h 166"/>
                <a:gd name="T42" fmla="*/ 65 w 349"/>
                <a:gd name="T43" fmla="*/ 165 h 166"/>
                <a:gd name="T44" fmla="*/ 80 w 349"/>
                <a:gd name="T45" fmla="*/ 165 h 166"/>
                <a:gd name="T46" fmla="*/ 92 w 349"/>
                <a:gd name="T47" fmla="*/ 153 h 166"/>
                <a:gd name="T48" fmla="*/ 101 w 349"/>
                <a:gd name="T49" fmla="*/ 144 h 166"/>
                <a:gd name="T50" fmla="*/ 116 w 349"/>
                <a:gd name="T51" fmla="*/ 144 h 166"/>
                <a:gd name="T52" fmla="*/ 132 w 349"/>
                <a:gd name="T53" fmla="*/ 144 h 166"/>
                <a:gd name="T54" fmla="*/ 164 w 349"/>
                <a:gd name="T55" fmla="*/ 144 h 166"/>
                <a:gd name="T56" fmla="*/ 200 w 349"/>
                <a:gd name="T57" fmla="*/ 146 h 166"/>
                <a:gd name="T58" fmla="*/ 245 w 349"/>
                <a:gd name="T59" fmla="*/ 146 h 166"/>
                <a:gd name="T60" fmla="*/ 272 w 349"/>
                <a:gd name="T61" fmla="*/ 146 h 166"/>
                <a:gd name="T62" fmla="*/ 288 w 349"/>
                <a:gd name="T63" fmla="*/ 146 h 166"/>
                <a:gd name="T64" fmla="*/ 303 w 349"/>
                <a:gd name="T65" fmla="*/ 144 h 166"/>
                <a:gd name="T66" fmla="*/ 336 w 349"/>
                <a:gd name="T67" fmla="*/ 141 h 166"/>
                <a:gd name="T68" fmla="*/ 348 w 349"/>
                <a:gd name="T69" fmla="*/ 129 h 166"/>
                <a:gd name="T70" fmla="*/ 348 w 349"/>
                <a:gd name="T71" fmla="*/ 115 h 166"/>
                <a:gd name="T72" fmla="*/ 348 w 349"/>
                <a:gd name="T73" fmla="*/ 101 h 166"/>
                <a:gd name="T74" fmla="*/ 348 w 349"/>
                <a:gd name="T75" fmla="*/ 84 h 166"/>
                <a:gd name="T76" fmla="*/ 348 w 349"/>
                <a:gd name="T77" fmla="*/ 57 h 166"/>
                <a:gd name="T78" fmla="*/ 348 w 349"/>
                <a:gd name="T79" fmla="*/ 33 h 166"/>
                <a:gd name="T80" fmla="*/ 348 w 349"/>
                <a:gd name="T81" fmla="*/ 19 h 166"/>
                <a:gd name="T82" fmla="*/ 324 w 349"/>
                <a:gd name="T83" fmla="*/ 2 h 166"/>
                <a:gd name="T84" fmla="*/ 310 w 349"/>
                <a:gd name="T85" fmla="*/ 0 h 166"/>
                <a:gd name="T86" fmla="*/ 296 w 349"/>
                <a:gd name="T87" fmla="*/ 2 h 166"/>
                <a:gd name="T88" fmla="*/ 286 w 349"/>
                <a:gd name="T89" fmla="*/ 19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49" h="166">
                  <a:moveTo>
                    <a:pt x="286" y="19"/>
                  </a:moveTo>
                  <a:lnTo>
                    <a:pt x="284" y="9"/>
                  </a:lnTo>
                  <a:lnTo>
                    <a:pt x="286" y="19"/>
                  </a:lnTo>
                  <a:lnTo>
                    <a:pt x="284" y="31"/>
                  </a:lnTo>
                  <a:lnTo>
                    <a:pt x="284" y="41"/>
                  </a:lnTo>
                  <a:lnTo>
                    <a:pt x="284" y="48"/>
                  </a:lnTo>
                  <a:lnTo>
                    <a:pt x="284" y="55"/>
                  </a:lnTo>
                  <a:lnTo>
                    <a:pt x="284" y="62"/>
                  </a:lnTo>
                  <a:lnTo>
                    <a:pt x="279" y="69"/>
                  </a:lnTo>
                  <a:lnTo>
                    <a:pt x="276" y="77"/>
                  </a:lnTo>
                  <a:lnTo>
                    <a:pt x="272" y="84"/>
                  </a:lnTo>
                  <a:lnTo>
                    <a:pt x="267" y="91"/>
                  </a:lnTo>
                  <a:lnTo>
                    <a:pt x="260" y="96"/>
                  </a:lnTo>
                  <a:lnTo>
                    <a:pt x="252" y="101"/>
                  </a:lnTo>
                  <a:lnTo>
                    <a:pt x="243" y="101"/>
                  </a:lnTo>
                  <a:lnTo>
                    <a:pt x="233" y="103"/>
                  </a:lnTo>
                  <a:lnTo>
                    <a:pt x="224" y="103"/>
                  </a:lnTo>
                  <a:lnTo>
                    <a:pt x="209" y="103"/>
                  </a:lnTo>
                  <a:lnTo>
                    <a:pt x="180" y="103"/>
                  </a:lnTo>
                  <a:lnTo>
                    <a:pt x="128" y="103"/>
                  </a:lnTo>
                  <a:lnTo>
                    <a:pt x="94" y="103"/>
                  </a:lnTo>
                  <a:lnTo>
                    <a:pt x="87" y="103"/>
                  </a:lnTo>
                  <a:lnTo>
                    <a:pt x="77" y="105"/>
                  </a:lnTo>
                  <a:lnTo>
                    <a:pt x="58" y="108"/>
                  </a:lnTo>
                  <a:lnTo>
                    <a:pt x="44" y="110"/>
                  </a:lnTo>
                  <a:lnTo>
                    <a:pt x="29" y="110"/>
                  </a:lnTo>
                  <a:lnTo>
                    <a:pt x="22" y="113"/>
                  </a:lnTo>
                  <a:lnTo>
                    <a:pt x="15" y="115"/>
                  </a:lnTo>
                  <a:lnTo>
                    <a:pt x="8" y="117"/>
                  </a:lnTo>
                  <a:lnTo>
                    <a:pt x="0" y="120"/>
                  </a:lnTo>
                  <a:lnTo>
                    <a:pt x="3" y="127"/>
                  </a:lnTo>
                  <a:lnTo>
                    <a:pt x="10" y="127"/>
                  </a:lnTo>
                  <a:lnTo>
                    <a:pt x="17" y="127"/>
                  </a:lnTo>
                  <a:lnTo>
                    <a:pt x="27" y="129"/>
                  </a:lnTo>
                  <a:lnTo>
                    <a:pt x="34" y="129"/>
                  </a:lnTo>
                  <a:lnTo>
                    <a:pt x="41" y="129"/>
                  </a:lnTo>
                  <a:lnTo>
                    <a:pt x="48" y="129"/>
                  </a:lnTo>
                  <a:lnTo>
                    <a:pt x="56" y="129"/>
                  </a:lnTo>
                  <a:lnTo>
                    <a:pt x="63" y="129"/>
                  </a:lnTo>
                  <a:lnTo>
                    <a:pt x="68" y="137"/>
                  </a:lnTo>
                  <a:lnTo>
                    <a:pt x="68" y="144"/>
                  </a:lnTo>
                  <a:lnTo>
                    <a:pt x="68" y="151"/>
                  </a:lnTo>
                  <a:lnTo>
                    <a:pt x="65" y="158"/>
                  </a:lnTo>
                  <a:lnTo>
                    <a:pt x="65" y="165"/>
                  </a:lnTo>
                  <a:lnTo>
                    <a:pt x="72" y="165"/>
                  </a:lnTo>
                  <a:lnTo>
                    <a:pt x="80" y="165"/>
                  </a:lnTo>
                  <a:lnTo>
                    <a:pt x="87" y="161"/>
                  </a:lnTo>
                  <a:lnTo>
                    <a:pt x="92" y="153"/>
                  </a:lnTo>
                  <a:lnTo>
                    <a:pt x="94" y="146"/>
                  </a:lnTo>
                  <a:lnTo>
                    <a:pt x="101" y="144"/>
                  </a:lnTo>
                  <a:lnTo>
                    <a:pt x="108" y="144"/>
                  </a:lnTo>
                  <a:lnTo>
                    <a:pt x="116" y="144"/>
                  </a:lnTo>
                  <a:lnTo>
                    <a:pt x="125" y="144"/>
                  </a:lnTo>
                  <a:lnTo>
                    <a:pt x="132" y="144"/>
                  </a:lnTo>
                  <a:lnTo>
                    <a:pt x="140" y="144"/>
                  </a:lnTo>
                  <a:lnTo>
                    <a:pt x="164" y="144"/>
                  </a:lnTo>
                  <a:lnTo>
                    <a:pt x="192" y="144"/>
                  </a:lnTo>
                  <a:lnTo>
                    <a:pt x="200" y="146"/>
                  </a:lnTo>
                  <a:lnTo>
                    <a:pt x="226" y="146"/>
                  </a:lnTo>
                  <a:lnTo>
                    <a:pt x="245" y="146"/>
                  </a:lnTo>
                  <a:lnTo>
                    <a:pt x="252" y="146"/>
                  </a:lnTo>
                  <a:lnTo>
                    <a:pt x="272" y="146"/>
                  </a:lnTo>
                  <a:lnTo>
                    <a:pt x="281" y="146"/>
                  </a:lnTo>
                  <a:lnTo>
                    <a:pt x="288" y="146"/>
                  </a:lnTo>
                  <a:lnTo>
                    <a:pt x="296" y="146"/>
                  </a:lnTo>
                  <a:lnTo>
                    <a:pt x="303" y="144"/>
                  </a:lnTo>
                  <a:lnTo>
                    <a:pt x="320" y="141"/>
                  </a:lnTo>
                  <a:lnTo>
                    <a:pt x="336" y="141"/>
                  </a:lnTo>
                  <a:lnTo>
                    <a:pt x="344" y="139"/>
                  </a:lnTo>
                  <a:lnTo>
                    <a:pt x="348" y="129"/>
                  </a:lnTo>
                  <a:lnTo>
                    <a:pt x="348" y="122"/>
                  </a:lnTo>
                  <a:lnTo>
                    <a:pt x="348" y="115"/>
                  </a:lnTo>
                  <a:lnTo>
                    <a:pt x="348" y="108"/>
                  </a:lnTo>
                  <a:lnTo>
                    <a:pt x="348" y="101"/>
                  </a:lnTo>
                  <a:lnTo>
                    <a:pt x="348" y="93"/>
                  </a:lnTo>
                  <a:lnTo>
                    <a:pt x="348" y="84"/>
                  </a:lnTo>
                  <a:lnTo>
                    <a:pt x="348" y="77"/>
                  </a:lnTo>
                  <a:lnTo>
                    <a:pt x="348" y="57"/>
                  </a:lnTo>
                  <a:lnTo>
                    <a:pt x="348" y="43"/>
                  </a:lnTo>
                  <a:lnTo>
                    <a:pt x="348" y="33"/>
                  </a:lnTo>
                  <a:lnTo>
                    <a:pt x="348" y="26"/>
                  </a:lnTo>
                  <a:lnTo>
                    <a:pt x="348" y="19"/>
                  </a:lnTo>
                  <a:lnTo>
                    <a:pt x="344" y="12"/>
                  </a:lnTo>
                  <a:lnTo>
                    <a:pt x="324" y="2"/>
                  </a:lnTo>
                  <a:lnTo>
                    <a:pt x="317" y="0"/>
                  </a:lnTo>
                  <a:lnTo>
                    <a:pt x="310" y="0"/>
                  </a:lnTo>
                  <a:lnTo>
                    <a:pt x="303" y="0"/>
                  </a:lnTo>
                  <a:lnTo>
                    <a:pt x="296" y="2"/>
                  </a:lnTo>
                  <a:lnTo>
                    <a:pt x="291" y="9"/>
                  </a:lnTo>
                  <a:lnTo>
                    <a:pt x="286" y="19"/>
                  </a:lnTo>
                </a:path>
              </a:pathLst>
            </a:custGeom>
            <a:solidFill>
              <a:srgbClr val="F7B50C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5794" name="Oval 18"/>
            <p:cNvSpPr>
              <a:spLocks noChangeArrowheads="1"/>
            </p:cNvSpPr>
            <p:nvPr/>
          </p:nvSpPr>
          <p:spPr bwMode="auto">
            <a:xfrm>
              <a:off x="3748" y="2117"/>
              <a:ext cx="424" cy="88"/>
            </a:xfrm>
            <a:prstGeom prst="ellipse">
              <a:avLst/>
            </a:prstGeom>
            <a:solidFill>
              <a:srgbClr val="F7B50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5795" name="Arc 19"/>
            <p:cNvSpPr>
              <a:spLocks/>
            </p:cNvSpPr>
            <p:nvPr/>
          </p:nvSpPr>
          <p:spPr bwMode="auto">
            <a:xfrm>
              <a:off x="4032" y="2063"/>
              <a:ext cx="145" cy="49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7B50C"/>
            </a:solidFill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5796" name="Oval 20"/>
            <p:cNvSpPr>
              <a:spLocks noChangeArrowheads="1"/>
            </p:cNvSpPr>
            <p:nvPr/>
          </p:nvSpPr>
          <p:spPr bwMode="auto">
            <a:xfrm>
              <a:off x="3893" y="2017"/>
              <a:ext cx="88" cy="135"/>
            </a:xfrm>
            <a:prstGeom prst="ellipse">
              <a:avLst/>
            </a:prstGeom>
            <a:solidFill>
              <a:srgbClr val="F7B50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5797" name="Freeform 21"/>
            <p:cNvSpPr>
              <a:spLocks/>
            </p:cNvSpPr>
            <p:nvPr/>
          </p:nvSpPr>
          <p:spPr bwMode="auto">
            <a:xfrm>
              <a:off x="3983" y="2022"/>
              <a:ext cx="50" cy="39"/>
            </a:xfrm>
            <a:custGeom>
              <a:avLst/>
              <a:gdLst>
                <a:gd name="T0" fmla="*/ 2 w 49"/>
                <a:gd name="T1" fmla="*/ 38 h 39"/>
                <a:gd name="T2" fmla="*/ 0 w 49"/>
                <a:gd name="T3" fmla="*/ 28 h 39"/>
                <a:gd name="T4" fmla="*/ 7 w 49"/>
                <a:gd name="T5" fmla="*/ 24 h 39"/>
                <a:gd name="T6" fmla="*/ 14 w 49"/>
                <a:gd name="T7" fmla="*/ 19 h 39"/>
                <a:gd name="T8" fmla="*/ 21 w 49"/>
                <a:gd name="T9" fmla="*/ 14 h 39"/>
                <a:gd name="T10" fmla="*/ 28 w 49"/>
                <a:gd name="T11" fmla="*/ 14 h 39"/>
                <a:gd name="T12" fmla="*/ 33 w 49"/>
                <a:gd name="T13" fmla="*/ 7 h 39"/>
                <a:gd name="T14" fmla="*/ 36 w 49"/>
                <a:gd name="T15" fmla="*/ 0 h 39"/>
                <a:gd name="T16" fmla="*/ 38 w 49"/>
                <a:gd name="T17" fmla="*/ 7 h 39"/>
                <a:gd name="T18" fmla="*/ 40 w 49"/>
                <a:gd name="T19" fmla="*/ 14 h 39"/>
                <a:gd name="T20" fmla="*/ 48 w 49"/>
                <a:gd name="T21" fmla="*/ 19 h 39"/>
                <a:gd name="T22" fmla="*/ 40 w 49"/>
                <a:gd name="T23" fmla="*/ 21 h 39"/>
                <a:gd name="T24" fmla="*/ 31 w 49"/>
                <a:gd name="T25" fmla="*/ 19 h 39"/>
                <a:gd name="T26" fmla="*/ 24 w 49"/>
                <a:gd name="T27" fmla="*/ 19 h 39"/>
                <a:gd name="T28" fmla="*/ 16 w 49"/>
                <a:gd name="T29" fmla="*/ 26 h 39"/>
                <a:gd name="T30" fmla="*/ 2 w 49"/>
                <a:gd name="T31" fmla="*/ 38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9" h="39">
                  <a:moveTo>
                    <a:pt x="2" y="38"/>
                  </a:moveTo>
                  <a:lnTo>
                    <a:pt x="0" y="28"/>
                  </a:lnTo>
                  <a:lnTo>
                    <a:pt x="7" y="24"/>
                  </a:lnTo>
                  <a:lnTo>
                    <a:pt x="14" y="19"/>
                  </a:lnTo>
                  <a:lnTo>
                    <a:pt x="21" y="14"/>
                  </a:lnTo>
                  <a:lnTo>
                    <a:pt x="28" y="14"/>
                  </a:lnTo>
                  <a:lnTo>
                    <a:pt x="33" y="7"/>
                  </a:lnTo>
                  <a:lnTo>
                    <a:pt x="36" y="0"/>
                  </a:lnTo>
                  <a:lnTo>
                    <a:pt x="38" y="7"/>
                  </a:lnTo>
                  <a:lnTo>
                    <a:pt x="40" y="14"/>
                  </a:lnTo>
                  <a:lnTo>
                    <a:pt x="48" y="19"/>
                  </a:lnTo>
                  <a:lnTo>
                    <a:pt x="40" y="21"/>
                  </a:lnTo>
                  <a:lnTo>
                    <a:pt x="31" y="19"/>
                  </a:lnTo>
                  <a:lnTo>
                    <a:pt x="24" y="19"/>
                  </a:lnTo>
                  <a:lnTo>
                    <a:pt x="16" y="26"/>
                  </a:lnTo>
                  <a:lnTo>
                    <a:pt x="2" y="38"/>
                  </a:lnTo>
                </a:path>
              </a:pathLst>
            </a:custGeom>
            <a:solidFill>
              <a:srgbClr val="F7B50C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5798" name="Freeform 22"/>
            <p:cNvSpPr>
              <a:spLocks/>
            </p:cNvSpPr>
            <p:nvPr/>
          </p:nvSpPr>
          <p:spPr bwMode="auto">
            <a:xfrm>
              <a:off x="3841" y="2031"/>
              <a:ext cx="52" cy="39"/>
            </a:xfrm>
            <a:custGeom>
              <a:avLst/>
              <a:gdLst>
                <a:gd name="T0" fmla="*/ 48 w 51"/>
                <a:gd name="T1" fmla="*/ 29 h 40"/>
                <a:gd name="T2" fmla="*/ 50 w 51"/>
                <a:gd name="T3" fmla="*/ 17 h 40"/>
                <a:gd name="T4" fmla="*/ 43 w 51"/>
                <a:gd name="T5" fmla="*/ 17 h 40"/>
                <a:gd name="T6" fmla="*/ 36 w 51"/>
                <a:gd name="T7" fmla="*/ 17 h 40"/>
                <a:gd name="T8" fmla="*/ 29 w 51"/>
                <a:gd name="T9" fmla="*/ 12 h 40"/>
                <a:gd name="T10" fmla="*/ 22 w 51"/>
                <a:gd name="T11" fmla="*/ 12 h 40"/>
                <a:gd name="T12" fmla="*/ 19 w 51"/>
                <a:gd name="T13" fmla="*/ 5 h 40"/>
                <a:gd name="T14" fmla="*/ 12 w 51"/>
                <a:gd name="T15" fmla="*/ 0 h 40"/>
                <a:gd name="T16" fmla="*/ 5 w 51"/>
                <a:gd name="T17" fmla="*/ 5 h 40"/>
                <a:gd name="T18" fmla="*/ 0 w 51"/>
                <a:gd name="T19" fmla="*/ 12 h 40"/>
                <a:gd name="T20" fmla="*/ 0 w 51"/>
                <a:gd name="T21" fmla="*/ 19 h 40"/>
                <a:gd name="T22" fmla="*/ 0 w 51"/>
                <a:gd name="T23" fmla="*/ 27 h 40"/>
                <a:gd name="T24" fmla="*/ 7 w 51"/>
                <a:gd name="T25" fmla="*/ 29 h 40"/>
                <a:gd name="T26" fmla="*/ 12 w 51"/>
                <a:gd name="T27" fmla="*/ 22 h 40"/>
                <a:gd name="T28" fmla="*/ 19 w 51"/>
                <a:gd name="T29" fmla="*/ 22 h 40"/>
                <a:gd name="T30" fmla="*/ 26 w 51"/>
                <a:gd name="T31" fmla="*/ 27 h 40"/>
                <a:gd name="T32" fmla="*/ 34 w 51"/>
                <a:gd name="T33" fmla="*/ 29 h 40"/>
                <a:gd name="T34" fmla="*/ 48 w 51"/>
                <a:gd name="T35" fmla="*/ 29 h 40"/>
                <a:gd name="T36" fmla="*/ 50 w 51"/>
                <a:gd name="T37" fmla="*/ 39 h 40"/>
                <a:gd name="T38" fmla="*/ 48 w 51"/>
                <a:gd name="T39" fmla="*/ 29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1" h="40">
                  <a:moveTo>
                    <a:pt x="48" y="29"/>
                  </a:moveTo>
                  <a:lnTo>
                    <a:pt x="50" y="17"/>
                  </a:lnTo>
                  <a:lnTo>
                    <a:pt x="43" y="17"/>
                  </a:lnTo>
                  <a:lnTo>
                    <a:pt x="36" y="17"/>
                  </a:lnTo>
                  <a:lnTo>
                    <a:pt x="29" y="12"/>
                  </a:lnTo>
                  <a:lnTo>
                    <a:pt x="22" y="12"/>
                  </a:lnTo>
                  <a:lnTo>
                    <a:pt x="19" y="5"/>
                  </a:lnTo>
                  <a:lnTo>
                    <a:pt x="12" y="0"/>
                  </a:lnTo>
                  <a:lnTo>
                    <a:pt x="5" y="5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0" y="27"/>
                  </a:lnTo>
                  <a:lnTo>
                    <a:pt x="7" y="29"/>
                  </a:lnTo>
                  <a:lnTo>
                    <a:pt x="12" y="22"/>
                  </a:lnTo>
                  <a:lnTo>
                    <a:pt x="19" y="22"/>
                  </a:lnTo>
                  <a:lnTo>
                    <a:pt x="26" y="27"/>
                  </a:lnTo>
                  <a:lnTo>
                    <a:pt x="34" y="29"/>
                  </a:lnTo>
                  <a:lnTo>
                    <a:pt x="48" y="29"/>
                  </a:lnTo>
                  <a:lnTo>
                    <a:pt x="50" y="39"/>
                  </a:lnTo>
                  <a:lnTo>
                    <a:pt x="48" y="29"/>
                  </a:lnTo>
                </a:path>
              </a:pathLst>
            </a:custGeom>
            <a:solidFill>
              <a:srgbClr val="F7B50C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5799" name="Freeform 23"/>
            <p:cNvSpPr>
              <a:spLocks/>
            </p:cNvSpPr>
            <p:nvPr/>
          </p:nvSpPr>
          <p:spPr bwMode="auto">
            <a:xfrm>
              <a:off x="3890" y="2042"/>
              <a:ext cx="48" cy="23"/>
            </a:xfrm>
            <a:custGeom>
              <a:avLst/>
              <a:gdLst>
                <a:gd name="T0" fmla="*/ 0 w 49"/>
                <a:gd name="T1" fmla="*/ 17 h 23"/>
                <a:gd name="T2" fmla="*/ 14 w 49"/>
                <a:gd name="T3" fmla="*/ 0 h 23"/>
                <a:gd name="T4" fmla="*/ 22 w 49"/>
                <a:gd name="T5" fmla="*/ 10 h 23"/>
                <a:gd name="T6" fmla="*/ 29 w 49"/>
                <a:gd name="T7" fmla="*/ 15 h 23"/>
                <a:gd name="T8" fmla="*/ 34 w 49"/>
                <a:gd name="T9" fmla="*/ 22 h 23"/>
                <a:gd name="T10" fmla="*/ 48 w 49"/>
                <a:gd name="T11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23">
                  <a:moveTo>
                    <a:pt x="0" y="17"/>
                  </a:moveTo>
                  <a:lnTo>
                    <a:pt x="14" y="0"/>
                  </a:lnTo>
                  <a:lnTo>
                    <a:pt x="22" y="10"/>
                  </a:lnTo>
                  <a:lnTo>
                    <a:pt x="29" y="15"/>
                  </a:lnTo>
                  <a:lnTo>
                    <a:pt x="34" y="22"/>
                  </a:lnTo>
                  <a:lnTo>
                    <a:pt x="48" y="17"/>
                  </a:lnTo>
                </a:path>
              </a:pathLst>
            </a:custGeom>
            <a:solidFill>
              <a:srgbClr val="F7B50C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5800" name="Freeform 24"/>
            <p:cNvSpPr>
              <a:spLocks/>
            </p:cNvSpPr>
            <p:nvPr/>
          </p:nvSpPr>
          <p:spPr bwMode="auto">
            <a:xfrm>
              <a:off x="3938" y="2042"/>
              <a:ext cx="48" cy="23"/>
            </a:xfrm>
            <a:custGeom>
              <a:avLst/>
              <a:gdLst>
                <a:gd name="T0" fmla="*/ 48 w 49"/>
                <a:gd name="T1" fmla="*/ 17 h 23"/>
                <a:gd name="T2" fmla="*/ 34 w 49"/>
                <a:gd name="T3" fmla="*/ 0 h 23"/>
                <a:gd name="T4" fmla="*/ 26 w 49"/>
                <a:gd name="T5" fmla="*/ 10 h 23"/>
                <a:gd name="T6" fmla="*/ 19 w 49"/>
                <a:gd name="T7" fmla="*/ 15 h 23"/>
                <a:gd name="T8" fmla="*/ 14 w 49"/>
                <a:gd name="T9" fmla="*/ 22 h 23"/>
                <a:gd name="T10" fmla="*/ 0 w 49"/>
                <a:gd name="T11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23">
                  <a:moveTo>
                    <a:pt x="48" y="17"/>
                  </a:moveTo>
                  <a:lnTo>
                    <a:pt x="34" y="0"/>
                  </a:lnTo>
                  <a:lnTo>
                    <a:pt x="26" y="10"/>
                  </a:lnTo>
                  <a:lnTo>
                    <a:pt x="19" y="15"/>
                  </a:lnTo>
                  <a:lnTo>
                    <a:pt x="14" y="22"/>
                  </a:lnTo>
                  <a:lnTo>
                    <a:pt x="0" y="17"/>
                  </a:lnTo>
                </a:path>
              </a:pathLst>
            </a:custGeom>
            <a:solidFill>
              <a:srgbClr val="F7B50C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5801" name="Freeform 25"/>
            <p:cNvSpPr>
              <a:spLocks/>
            </p:cNvSpPr>
            <p:nvPr/>
          </p:nvSpPr>
          <p:spPr bwMode="auto">
            <a:xfrm>
              <a:off x="3840" y="2108"/>
              <a:ext cx="99" cy="49"/>
            </a:xfrm>
            <a:custGeom>
              <a:avLst/>
              <a:gdLst>
                <a:gd name="T0" fmla="*/ 50 w 99"/>
                <a:gd name="T1" fmla="*/ 0 h 49"/>
                <a:gd name="T2" fmla="*/ 55 w 99"/>
                <a:gd name="T3" fmla="*/ 24 h 49"/>
                <a:gd name="T4" fmla="*/ 48 w 99"/>
                <a:gd name="T5" fmla="*/ 24 h 49"/>
                <a:gd name="T6" fmla="*/ 40 w 99"/>
                <a:gd name="T7" fmla="*/ 24 h 49"/>
                <a:gd name="T8" fmla="*/ 24 w 99"/>
                <a:gd name="T9" fmla="*/ 22 h 49"/>
                <a:gd name="T10" fmla="*/ 16 w 99"/>
                <a:gd name="T11" fmla="*/ 14 h 49"/>
                <a:gd name="T12" fmla="*/ 0 w 99"/>
                <a:gd name="T13" fmla="*/ 12 h 49"/>
                <a:gd name="T14" fmla="*/ 0 w 99"/>
                <a:gd name="T15" fmla="*/ 19 h 49"/>
                <a:gd name="T16" fmla="*/ 2 w 99"/>
                <a:gd name="T17" fmla="*/ 26 h 49"/>
                <a:gd name="T18" fmla="*/ 7 w 99"/>
                <a:gd name="T19" fmla="*/ 34 h 49"/>
                <a:gd name="T20" fmla="*/ 12 w 99"/>
                <a:gd name="T21" fmla="*/ 41 h 49"/>
                <a:gd name="T22" fmla="*/ 19 w 99"/>
                <a:gd name="T23" fmla="*/ 43 h 49"/>
                <a:gd name="T24" fmla="*/ 28 w 99"/>
                <a:gd name="T25" fmla="*/ 43 h 49"/>
                <a:gd name="T26" fmla="*/ 36 w 99"/>
                <a:gd name="T27" fmla="*/ 43 h 49"/>
                <a:gd name="T28" fmla="*/ 43 w 99"/>
                <a:gd name="T29" fmla="*/ 43 h 49"/>
                <a:gd name="T30" fmla="*/ 50 w 99"/>
                <a:gd name="T31" fmla="*/ 43 h 49"/>
                <a:gd name="T32" fmla="*/ 57 w 99"/>
                <a:gd name="T33" fmla="*/ 41 h 49"/>
                <a:gd name="T34" fmla="*/ 64 w 99"/>
                <a:gd name="T35" fmla="*/ 41 h 49"/>
                <a:gd name="T36" fmla="*/ 74 w 99"/>
                <a:gd name="T37" fmla="*/ 34 h 49"/>
                <a:gd name="T38" fmla="*/ 98 w 99"/>
                <a:gd name="T39" fmla="*/ 4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9" h="49">
                  <a:moveTo>
                    <a:pt x="50" y="0"/>
                  </a:moveTo>
                  <a:lnTo>
                    <a:pt x="55" y="24"/>
                  </a:lnTo>
                  <a:lnTo>
                    <a:pt x="48" y="24"/>
                  </a:lnTo>
                  <a:lnTo>
                    <a:pt x="40" y="24"/>
                  </a:lnTo>
                  <a:lnTo>
                    <a:pt x="24" y="22"/>
                  </a:lnTo>
                  <a:lnTo>
                    <a:pt x="16" y="14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2" y="26"/>
                  </a:lnTo>
                  <a:lnTo>
                    <a:pt x="7" y="34"/>
                  </a:lnTo>
                  <a:lnTo>
                    <a:pt x="12" y="41"/>
                  </a:lnTo>
                  <a:lnTo>
                    <a:pt x="19" y="43"/>
                  </a:lnTo>
                  <a:lnTo>
                    <a:pt x="28" y="43"/>
                  </a:lnTo>
                  <a:lnTo>
                    <a:pt x="36" y="43"/>
                  </a:lnTo>
                  <a:lnTo>
                    <a:pt x="43" y="43"/>
                  </a:lnTo>
                  <a:lnTo>
                    <a:pt x="50" y="43"/>
                  </a:lnTo>
                  <a:lnTo>
                    <a:pt x="57" y="41"/>
                  </a:lnTo>
                  <a:lnTo>
                    <a:pt x="64" y="41"/>
                  </a:lnTo>
                  <a:lnTo>
                    <a:pt x="74" y="34"/>
                  </a:lnTo>
                  <a:lnTo>
                    <a:pt x="98" y="48"/>
                  </a:lnTo>
                </a:path>
              </a:pathLst>
            </a:custGeom>
            <a:solidFill>
              <a:srgbClr val="F7B50C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5802" name="Freeform 26"/>
            <p:cNvSpPr>
              <a:spLocks/>
            </p:cNvSpPr>
            <p:nvPr/>
          </p:nvSpPr>
          <p:spPr bwMode="auto">
            <a:xfrm>
              <a:off x="3938" y="2108"/>
              <a:ext cx="95" cy="51"/>
            </a:xfrm>
            <a:custGeom>
              <a:avLst/>
              <a:gdLst>
                <a:gd name="T0" fmla="*/ 48 w 95"/>
                <a:gd name="T1" fmla="*/ 0 h 51"/>
                <a:gd name="T2" fmla="*/ 43 w 95"/>
                <a:gd name="T3" fmla="*/ 22 h 51"/>
                <a:gd name="T4" fmla="*/ 50 w 95"/>
                <a:gd name="T5" fmla="*/ 22 h 51"/>
                <a:gd name="T6" fmla="*/ 58 w 95"/>
                <a:gd name="T7" fmla="*/ 22 h 51"/>
                <a:gd name="T8" fmla="*/ 65 w 95"/>
                <a:gd name="T9" fmla="*/ 24 h 51"/>
                <a:gd name="T10" fmla="*/ 72 w 95"/>
                <a:gd name="T11" fmla="*/ 24 h 51"/>
                <a:gd name="T12" fmla="*/ 79 w 95"/>
                <a:gd name="T13" fmla="*/ 24 h 51"/>
                <a:gd name="T14" fmla="*/ 82 w 95"/>
                <a:gd name="T15" fmla="*/ 17 h 51"/>
                <a:gd name="T16" fmla="*/ 82 w 95"/>
                <a:gd name="T17" fmla="*/ 10 h 51"/>
                <a:gd name="T18" fmla="*/ 89 w 95"/>
                <a:gd name="T19" fmla="*/ 10 h 51"/>
                <a:gd name="T20" fmla="*/ 91 w 95"/>
                <a:gd name="T21" fmla="*/ 17 h 51"/>
                <a:gd name="T22" fmla="*/ 94 w 95"/>
                <a:gd name="T23" fmla="*/ 24 h 51"/>
                <a:gd name="T24" fmla="*/ 94 w 95"/>
                <a:gd name="T25" fmla="*/ 31 h 51"/>
                <a:gd name="T26" fmla="*/ 94 w 95"/>
                <a:gd name="T27" fmla="*/ 38 h 51"/>
                <a:gd name="T28" fmla="*/ 94 w 95"/>
                <a:gd name="T29" fmla="*/ 48 h 51"/>
                <a:gd name="T30" fmla="*/ 86 w 95"/>
                <a:gd name="T31" fmla="*/ 50 h 51"/>
                <a:gd name="T32" fmla="*/ 79 w 95"/>
                <a:gd name="T33" fmla="*/ 46 h 51"/>
                <a:gd name="T34" fmla="*/ 72 w 95"/>
                <a:gd name="T35" fmla="*/ 41 h 51"/>
                <a:gd name="T36" fmla="*/ 65 w 95"/>
                <a:gd name="T37" fmla="*/ 41 h 51"/>
                <a:gd name="T38" fmla="*/ 58 w 95"/>
                <a:gd name="T39" fmla="*/ 41 h 51"/>
                <a:gd name="T40" fmla="*/ 48 w 95"/>
                <a:gd name="T41" fmla="*/ 41 h 51"/>
                <a:gd name="T42" fmla="*/ 38 w 95"/>
                <a:gd name="T43" fmla="*/ 41 h 51"/>
                <a:gd name="T44" fmla="*/ 31 w 95"/>
                <a:gd name="T45" fmla="*/ 41 h 51"/>
                <a:gd name="T46" fmla="*/ 24 w 95"/>
                <a:gd name="T47" fmla="*/ 41 h 51"/>
                <a:gd name="T48" fmla="*/ 0 w 95"/>
                <a:gd name="T49" fmla="*/ 4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5" h="51">
                  <a:moveTo>
                    <a:pt x="48" y="0"/>
                  </a:moveTo>
                  <a:lnTo>
                    <a:pt x="43" y="22"/>
                  </a:lnTo>
                  <a:lnTo>
                    <a:pt x="50" y="22"/>
                  </a:lnTo>
                  <a:lnTo>
                    <a:pt x="58" y="22"/>
                  </a:lnTo>
                  <a:lnTo>
                    <a:pt x="65" y="24"/>
                  </a:lnTo>
                  <a:lnTo>
                    <a:pt x="72" y="24"/>
                  </a:lnTo>
                  <a:lnTo>
                    <a:pt x="79" y="24"/>
                  </a:lnTo>
                  <a:lnTo>
                    <a:pt x="82" y="17"/>
                  </a:lnTo>
                  <a:lnTo>
                    <a:pt x="82" y="10"/>
                  </a:lnTo>
                  <a:lnTo>
                    <a:pt x="89" y="10"/>
                  </a:lnTo>
                  <a:lnTo>
                    <a:pt x="91" y="17"/>
                  </a:lnTo>
                  <a:lnTo>
                    <a:pt x="94" y="24"/>
                  </a:lnTo>
                  <a:lnTo>
                    <a:pt x="94" y="31"/>
                  </a:lnTo>
                  <a:lnTo>
                    <a:pt x="94" y="38"/>
                  </a:lnTo>
                  <a:lnTo>
                    <a:pt x="94" y="48"/>
                  </a:lnTo>
                  <a:lnTo>
                    <a:pt x="86" y="50"/>
                  </a:lnTo>
                  <a:lnTo>
                    <a:pt x="79" y="46"/>
                  </a:lnTo>
                  <a:lnTo>
                    <a:pt x="72" y="41"/>
                  </a:lnTo>
                  <a:lnTo>
                    <a:pt x="65" y="41"/>
                  </a:lnTo>
                  <a:lnTo>
                    <a:pt x="58" y="41"/>
                  </a:lnTo>
                  <a:lnTo>
                    <a:pt x="48" y="41"/>
                  </a:lnTo>
                  <a:lnTo>
                    <a:pt x="38" y="41"/>
                  </a:lnTo>
                  <a:lnTo>
                    <a:pt x="31" y="41"/>
                  </a:lnTo>
                  <a:lnTo>
                    <a:pt x="24" y="41"/>
                  </a:lnTo>
                  <a:lnTo>
                    <a:pt x="0" y="48"/>
                  </a:lnTo>
                </a:path>
              </a:pathLst>
            </a:custGeom>
            <a:solidFill>
              <a:srgbClr val="F7B50C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75803" name="Text Box 27"/>
          <p:cNvSpPr txBox="1">
            <a:spLocks noChangeArrowheads="1"/>
          </p:cNvSpPr>
          <p:nvPr/>
        </p:nvSpPr>
        <p:spPr bwMode="auto">
          <a:xfrm>
            <a:off x="914400" y="1219200"/>
            <a:ext cx="76962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s-ES_tradnl" sz="2000" b="1" dirty="0" smtClean="0">
                <a:solidFill>
                  <a:srgbClr val="000000"/>
                </a:solidFill>
              </a:rPr>
              <a:t>CÉLULAS PRESENTADORAS DE ANTÍGENO</a:t>
            </a:r>
            <a:r>
              <a:rPr lang="en-US" sz="2000" dirty="0" smtClean="0">
                <a:solidFill>
                  <a:srgbClr val="000000"/>
                </a:solidFill>
              </a:rPr>
              <a:t>- (</a:t>
            </a:r>
            <a:r>
              <a:rPr lang="es-ES_tradnl" sz="2000" dirty="0" smtClean="0">
                <a:solidFill>
                  <a:srgbClr val="000000"/>
                </a:solidFill>
              </a:rPr>
              <a:t>macrófagos y células dendríticas) patrullan el cuerpo en busca de gérmenes</a:t>
            </a:r>
            <a:endParaRPr lang="es-ES_tradnl" sz="2000" dirty="0">
              <a:solidFill>
                <a:srgbClr val="000000"/>
              </a:solidFill>
            </a:endParaRPr>
          </a:p>
        </p:txBody>
      </p:sp>
      <p:grpSp>
        <p:nvGrpSpPr>
          <p:cNvPr id="30728" name="Group 40"/>
          <p:cNvGrpSpPr>
            <a:grpSpLocks/>
          </p:cNvGrpSpPr>
          <p:nvPr/>
        </p:nvGrpSpPr>
        <p:grpSpPr bwMode="auto">
          <a:xfrm>
            <a:off x="228600" y="2209800"/>
            <a:ext cx="619125" cy="609600"/>
            <a:chOff x="-864" y="432"/>
            <a:chExt cx="390" cy="384"/>
          </a:xfrm>
        </p:grpSpPr>
        <p:sp>
          <p:nvSpPr>
            <p:cNvPr id="30768" name="Freeform 41"/>
            <p:cNvSpPr>
              <a:spLocks/>
            </p:cNvSpPr>
            <p:nvPr/>
          </p:nvSpPr>
          <p:spPr bwMode="auto">
            <a:xfrm>
              <a:off x="-864" y="572"/>
              <a:ext cx="98" cy="89"/>
            </a:xfrm>
            <a:custGeom>
              <a:avLst/>
              <a:gdLst>
                <a:gd name="T0" fmla="*/ 6 w 235"/>
                <a:gd name="T1" fmla="*/ 0 h 218"/>
                <a:gd name="T2" fmla="*/ 6 w 235"/>
                <a:gd name="T3" fmla="*/ 0 h 218"/>
                <a:gd name="T4" fmla="*/ 5 w 235"/>
                <a:gd name="T5" fmla="*/ 0 h 218"/>
                <a:gd name="T6" fmla="*/ 5 w 235"/>
                <a:gd name="T7" fmla="*/ 0 h 218"/>
                <a:gd name="T8" fmla="*/ 4 w 235"/>
                <a:gd name="T9" fmla="*/ 0 h 218"/>
                <a:gd name="T10" fmla="*/ 4 w 235"/>
                <a:gd name="T11" fmla="*/ 1 h 218"/>
                <a:gd name="T12" fmla="*/ 3 w 235"/>
                <a:gd name="T13" fmla="*/ 1 h 218"/>
                <a:gd name="T14" fmla="*/ 3 w 235"/>
                <a:gd name="T15" fmla="*/ 1 h 218"/>
                <a:gd name="T16" fmla="*/ 2 w 235"/>
                <a:gd name="T17" fmla="*/ 1 h 218"/>
                <a:gd name="T18" fmla="*/ 1 w 235"/>
                <a:gd name="T19" fmla="*/ 2 h 218"/>
                <a:gd name="T20" fmla="*/ 0 w 235"/>
                <a:gd name="T21" fmla="*/ 2 h 218"/>
                <a:gd name="T22" fmla="*/ 0 w 235"/>
                <a:gd name="T23" fmla="*/ 2 h 218"/>
                <a:gd name="T24" fmla="*/ 0 w 235"/>
                <a:gd name="T25" fmla="*/ 2 h 218"/>
                <a:gd name="T26" fmla="*/ 0 w 235"/>
                <a:gd name="T27" fmla="*/ 3 h 218"/>
                <a:gd name="T28" fmla="*/ 0 w 235"/>
                <a:gd name="T29" fmla="*/ 3 h 218"/>
                <a:gd name="T30" fmla="*/ 0 w 235"/>
                <a:gd name="T31" fmla="*/ 4 h 218"/>
                <a:gd name="T32" fmla="*/ 0 w 235"/>
                <a:gd name="T33" fmla="*/ 4 h 218"/>
                <a:gd name="T34" fmla="*/ 1 w 235"/>
                <a:gd name="T35" fmla="*/ 4 h 218"/>
                <a:gd name="T36" fmla="*/ 3 w 235"/>
                <a:gd name="T37" fmla="*/ 4 h 218"/>
                <a:gd name="T38" fmla="*/ 4 w 235"/>
                <a:gd name="T39" fmla="*/ 4 h 218"/>
                <a:gd name="T40" fmla="*/ 4 w 235"/>
                <a:gd name="T41" fmla="*/ 5 h 218"/>
                <a:gd name="T42" fmla="*/ 4 w 235"/>
                <a:gd name="T43" fmla="*/ 5 h 218"/>
                <a:gd name="T44" fmla="*/ 5 w 235"/>
                <a:gd name="T45" fmla="*/ 6 h 218"/>
                <a:gd name="T46" fmla="*/ 5 w 235"/>
                <a:gd name="T47" fmla="*/ 6 h 218"/>
                <a:gd name="T48" fmla="*/ 6 w 235"/>
                <a:gd name="T49" fmla="*/ 6 h 218"/>
                <a:gd name="T50" fmla="*/ 5 w 235"/>
                <a:gd name="T51" fmla="*/ 5 h 218"/>
                <a:gd name="T52" fmla="*/ 5 w 235"/>
                <a:gd name="T53" fmla="*/ 5 h 218"/>
                <a:gd name="T54" fmla="*/ 5 w 235"/>
                <a:gd name="T55" fmla="*/ 4 h 218"/>
                <a:gd name="T56" fmla="*/ 5 w 235"/>
                <a:gd name="T57" fmla="*/ 4 h 218"/>
                <a:gd name="T58" fmla="*/ 5 w 235"/>
                <a:gd name="T59" fmla="*/ 4 h 218"/>
                <a:gd name="T60" fmla="*/ 4 w 235"/>
                <a:gd name="T61" fmla="*/ 4 h 218"/>
                <a:gd name="T62" fmla="*/ 3 w 235"/>
                <a:gd name="T63" fmla="*/ 3 h 218"/>
                <a:gd name="T64" fmla="*/ 3 w 235"/>
                <a:gd name="T65" fmla="*/ 3 h 218"/>
                <a:gd name="T66" fmla="*/ 3 w 235"/>
                <a:gd name="T67" fmla="*/ 3 h 218"/>
                <a:gd name="T68" fmla="*/ 4 w 235"/>
                <a:gd name="T69" fmla="*/ 3 h 218"/>
                <a:gd name="T70" fmla="*/ 5 w 235"/>
                <a:gd name="T71" fmla="*/ 3 h 218"/>
                <a:gd name="T72" fmla="*/ 6 w 235"/>
                <a:gd name="T73" fmla="*/ 2 h 218"/>
                <a:gd name="T74" fmla="*/ 6 w 235"/>
                <a:gd name="T75" fmla="*/ 2 h 218"/>
                <a:gd name="T76" fmla="*/ 7 w 235"/>
                <a:gd name="T77" fmla="*/ 2 h 218"/>
                <a:gd name="T78" fmla="*/ 7 w 235"/>
                <a:gd name="T79" fmla="*/ 2 h 218"/>
                <a:gd name="T80" fmla="*/ 7 w 235"/>
                <a:gd name="T81" fmla="*/ 1 h 218"/>
                <a:gd name="T82" fmla="*/ 7 w 235"/>
                <a:gd name="T83" fmla="*/ 1 h 218"/>
                <a:gd name="T84" fmla="*/ 7 w 235"/>
                <a:gd name="T85" fmla="*/ 0 h 218"/>
                <a:gd name="T86" fmla="*/ 7 w 235"/>
                <a:gd name="T87" fmla="*/ 0 h 21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35" h="218">
                  <a:moveTo>
                    <a:pt x="230" y="0"/>
                  </a:moveTo>
                  <a:lnTo>
                    <a:pt x="212" y="0"/>
                  </a:lnTo>
                  <a:lnTo>
                    <a:pt x="210" y="2"/>
                  </a:lnTo>
                  <a:lnTo>
                    <a:pt x="204" y="2"/>
                  </a:lnTo>
                  <a:lnTo>
                    <a:pt x="194" y="2"/>
                  </a:lnTo>
                  <a:lnTo>
                    <a:pt x="188" y="2"/>
                  </a:lnTo>
                  <a:lnTo>
                    <a:pt x="176" y="2"/>
                  </a:lnTo>
                  <a:lnTo>
                    <a:pt x="171" y="2"/>
                  </a:lnTo>
                  <a:lnTo>
                    <a:pt x="168" y="2"/>
                  </a:lnTo>
                  <a:lnTo>
                    <a:pt x="156" y="5"/>
                  </a:lnTo>
                  <a:lnTo>
                    <a:pt x="152" y="6"/>
                  </a:lnTo>
                  <a:lnTo>
                    <a:pt x="148" y="8"/>
                  </a:lnTo>
                  <a:lnTo>
                    <a:pt x="146" y="12"/>
                  </a:lnTo>
                  <a:lnTo>
                    <a:pt x="142" y="14"/>
                  </a:lnTo>
                  <a:lnTo>
                    <a:pt x="136" y="18"/>
                  </a:lnTo>
                  <a:lnTo>
                    <a:pt x="134" y="18"/>
                  </a:lnTo>
                  <a:lnTo>
                    <a:pt x="130" y="23"/>
                  </a:lnTo>
                  <a:lnTo>
                    <a:pt x="126" y="24"/>
                  </a:lnTo>
                  <a:lnTo>
                    <a:pt x="123" y="27"/>
                  </a:lnTo>
                  <a:lnTo>
                    <a:pt x="118" y="30"/>
                  </a:lnTo>
                  <a:lnTo>
                    <a:pt x="116" y="33"/>
                  </a:lnTo>
                  <a:lnTo>
                    <a:pt x="111" y="36"/>
                  </a:lnTo>
                  <a:lnTo>
                    <a:pt x="107" y="41"/>
                  </a:lnTo>
                  <a:lnTo>
                    <a:pt x="103" y="42"/>
                  </a:lnTo>
                  <a:lnTo>
                    <a:pt x="100" y="44"/>
                  </a:lnTo>
                  <a:lnTo>
                    <a:pt x="84" y="48"/>
                  </a:lnTo>
                  <a:lnTo>
                    <a:pt x="76" y="50"/>
                  </a:lnTo>
                  <a:lnTo>
                    <a:pt x="63" y="54"/>
                  </a:lnTo>
                  <a:lnTo>
                    <a:pt x="50" y="57"/>
                  </a:lnTo>
                  <a:lnTo>
                    <a:pt x="42" y="59"/>
                  </a:lnTo>
                  <a:lnTo>
                    <a:pt x="31" y="66"/>
                  </a:lnTo>
                  <a:lnTo>
                    <a:pt x="26" y="69"/>
                  </a:lnTo>
                  <a:lnTo>
                    <a:pt x="18" y="71"/>
                  </a:lnTo>
                  <a:lnTo>
                    <a:pt x="11" y="74"/>
                  </a:lnTo>
                  <a:lnTo>
                    <a:pt x="8" y="78"/>
                  </a:lnTo>
                  <a:lnTo>
                    <a:pt x="4" y="78"/>
                  </a:lnTo>
                  <a:lnTo>
                    <a:pt x="2" y="81"/>
                  </a:lnTo>
                  <a:lnTo>
                    <a:pt x="0" y="86"/>
                  </a:lnTo>
                  <a:lnTo>
                    <a:pt x="0" y="89"/>
                  </a:lnTo>
                  <a:lnTo>
                    <a:pt x="0" y="92"/>
                  </a:lnTo>
                  <a:lnTo>
                    <a:pt x="0" y="98"/>
                  </a:lnTo>
                  <a:lnTo>
                    <a:pt x="2" y="102"/>
                  </a:lnTo>
                  <a:lnTo>
                    <a:pt x="3" y="107"/>
                  </a:lnTo>
                  <a:lnTo>
                    <a:pt x="3" y="110"/>
                  </a:lnTo>
                  <a:lnTo>
                    <a:pt x="4" y="114"/>
                  </a:lnTo>
                  <a:lnTo>
                    <a:pt x="8" y="117"/>
                  </a:lnTo>
                  <a:lnTo>
                    <a:pt x="10" y="122"/>
                  </a:lnTo>
                  <a:lnTo>
                    <a:pt x="12" y="125"/>
                  </a:lnTo>
                  <a:lnTo>
                    <a:pt x="16" y="128"/>
                  </a:lnTo>
                  <a:lnTo>
                    <a:pt x="19" y="131"/>
                  </a:lnTo>
                  <a:lnTo>
                    <a:pt x="20" y="134"/>
                  </a:lnTo>
                  <a:lnTo>
                    <a:pt x="24" y="135"/>
                  </a:lnTo>
                  <a:lnTo>
                    <a:pt x="35" y="141"/>
                  </a:lnTo>
                  <a:lnTo>
                    <a:pt x="44" y="144"/>
                  </a:lnTo>
                  <a:lnTo>
                    <a:pt x="58" y="146"/>
                  </a:lnTo>
                  <a:lnTo>
                    <a:pt x="91" y="156"/>
                  </a:lnTo>
                  <a:lnTo>
                    <a:pt x="114" y="158"/>
                  </a:lnTo>
                  <a:lnTo>
                    <a:pt x="118" y="159"/>
                  </a:lnTo>
                  <a:lnTo>
                    <a:pt x="128" y="164"/>
                  </a:lnTo>
                  <a:lnTo>
                    <a:pt x="131" y="168"/>
                  </a:lnTo>
                  <a:lnTo>
                    <a:pt x="132" y="171"/>
                  </a:lnTo>
                  <a:lnTo>
                    <a:pt x="136" y="174"/>
                  </a:lnTo>
                  <a:lnTo>
                    <a:pt x="136" y="177"/>
                  </a:lnTo>
                  <a:lnTo>
                    <a:pt x="140" y="182"/>
                  </a:lnTo>
                  <a:lnTo>
                    <a:pt x="142" y="189"/>
                  </a:lnTo>
                  <a:lnTo>
                    <a:pt x="143" y="200"/>
                  </a:lnTo>
                  <a:lnTo>
                    <a:pt x="146" y="203"/>
                  </a:lnTo>
                  <a:lnTo>
                    <a:pt x="147" y="206"/>
                  </a:lnTo>
                  <a:lnTo>
                    <a:pt x="151" y="210"/>
                  </a:lnTo>
                  <a:lnTo>
                    <a:pt x="152" y="213"/>
                  </a:lnTo>
                  <a:lnTo>
                    <a:pt x="156" y="218"/>
                  </a:lnTo>
                  <a:lnTo>
                    <a:pt x="166" y="218"/>
                  </a:lnTo>
                  <a:lnTo>
                    <a:pt x="183" y="218"/>
                  </a:lnTo>
                  <a:lnTo>
                    <a:pt x="187" y="216"/>
                  </a:lnTo>
                  <a:lnTo>
                    <a:pt x="186" y="212"/>
                  </a:lnTo>
                  <a:lnTo>
                    <a:pt x="183" y="206"/>
                  </a:lnTo>
                  <a:lnTo>
                    <a:pt x="182" y="203"/>
                  </a:lnTo>
                  <a:lnTo>
                    <a:pt x="179" y="200"/>
                  </a:lnTo>
                  <a:lnTo>
                    <a:pt x="178" y="194"/>
                  </a:lnTo>
                  <a:lnTo>
                    <a:pt x="175" y="189"/>
                  </a:lnTo>
                  <a:lnTo>
                    <a:pt x="171" y="186"/>
                  </a:lnTo>
                  <a:lnTo>
                    <a:pt x="170" y="182"/>
                  </a:lnTo>
                  <a:lnTo>
                    <a:pt x="170" y="173"/>
                  </a:lnTo>
                  <a:lnTo>
                    <a:pt x="166" y="167"/>
                  </a:lnTo>
                  <a:lnTo>
                    <a:pt x="163" y="158"/>
                  </a:lnTo>
                  <a:lnTo>
                    <a:pt x="160" y="149"/>
                  </a:lnTo>
                  <a:lnTo>
                    <a:pt x="156" y="144"/>
                  </a:lnTo>
                  <a:lnTo>
                    <a:pt x="154" y="140"/>
                  </a:lnTo>
                  <a:lnTo>
                    <a:pt x="152" y="135"/>
                  </a:lnTo>
                  <a:lnTo>
                    <a:pt x="148" y="132"/>
                  </a:lnTo>
                  <a:lnTo>
                    <a:pt x="146" y="129"/>
                  </a:lnTo>
                  <a:lnTo>
                    <a:pt x="142" y="129"/>
                  </a:lnTo>
                  <a:lnTo>
                    <a:pt x="130" y="125"/>
                  </a:lnTo>
                  <a:lnTo>
                    <a:pt x="114" y="122"/>
                  </a:lnTo>
                  <a:lnTo>
                    <a:pt x="110" y="122"/>
                  </a:lnTo>
                  <a:lnTo>
                    <a:pt x="88" y="117"/>
                  </a:lnTo>
                  <a:lnTo>
                    <a:pt x="72" y="114"/>
                  </a:lnTo>
                  <a:lnTo>
                    <a:pt x="76" y="110"/>
                  </a:lnTo>
                  <a:lnTo>
                    <a:pt x="80" y="107"/>
                  </a:lnTo>
                  <a:lnTo>
                    <a:pt x="84" y="107"/>
                  </a:lnTo>
                  <a:lnTo>
                    <a:pt x="88" y="102"/>
                  </a:lnTo>
                  <a:lnTo>
                    <a:pt x="94" y="102"/>
                  </a:lnTo>
                  <a:lnTo>
                    <a:pt x="99" y="101"/>
                  </a:lnTo>
                  <a:lnTo>
                    <a:pt x="114" y="99"/>
                  </a:lnTo>
                  <a:lnTo>
                    <a:pt x="124" y="99"/>
                  </a:lnTo>
                  <a:lnTo>
                    <a:pt x="142" y="96"/>
                  </a:lnTo>
                  <a:lnTo>
                    <a:pt x="156" y="95"/>
                  </a:lnTo>
                  <a:lnTo>
                    <a:pt x="160" y="95"/>
                  </a:lnTo>
                  <a:lnTo>
                    <a:pt x="175" y="92"/>
                  </a:lnTo>
                  <a:lnTo>
                    <a:pt x="183" y="90"/>
                  </a:lnTo>
                  <a:lnTo>
                    <a:pt x="192" y="89"/>
                  </a:lnTo>
                  <a:lnTo>
                    <a:pt x="196" y="87"/>
                  </a:lnTo>
                  <a:lnTo>
                    <a:pt x="200" y="86"/>
                  </a:lnTo>
                  <a:lnTo>
                    <a:pt x="204" y="84"/>
                  </a:lnTo>
                  <a:lnTo>
                    <a:pt x="206" y="80"/>
                  </a:lnTo>
                  <a:lnTo>
                    <a:pt x="211" y="78"/>
                  </a:lnTo>
                  <a:lnTo>
                    <a:pt x="215" y="74"/>
                  </a:lnTo>
                  <a:lnTo>
                    <a:pt x="224" y="66"/>
                  </a:lnTo>
                  <a:lnTo>
                    <a:pt x="228" y="57"/>
                  </a:lnTo>
                  <a:lnTo>
                    <a:pt x="232" y="54"/>
                  </a:lnTo>
                  <a:lnTo>
                    <a:pt x="232" y="51"/>
                  </a:lnTo>
                  <a:lnTo>
                    <a:pt x="235" y="48"/>
                  </a:lnTo>
                  <a:lnTo>
                    <a:pt x="235" y="42"/>
                  </a:lnTo>
                  <a:lnTo>
                    <a:pt x="235" y="38"/>
                  </a:lnTo>
                  <a:lnTo>
                    <a:pt x="235" y="35"/>
                  </a:lnTo>
                  <a:lnTo>
                    <a:pt x="235" y="30"/>
                  </a:lnTo>
                  <a:lnTo>
                    <a:pt x="235" y="27"/>
                  </a:lnTo>
                  <a:lnTo>
                    <a:pt x="235" y="24"/>
                  </a:lnTo>
                  <a:lnTo>
                    <a:pt x="235" y="20"/>
                  </a:lnTo>
                  <a:lnTo>
                    <a:pt x="232" y="17"/>
                  </a:lnTo>
                  <a:lnTo>
                    <a:pt x="230" y="14"/>
                  </a:lnTo>
                  <a:lnTo>
                    <a:pt x="228" y="9"/>
                  </a:lnTo>
                  <a:lnTo>
                    <a:pt x="224" y="8"/>
                  </a:lnTo>
                  <a:lnTo>
                    <a:pt x="230" y="0"/>
                  </a:lnTo>
                  <a:close/>
                </a:path>
              </a:pathLst>
            </a:custGeom>
            <a:solidFill>
              <a:srgbClr val="F7B50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0769" name="Freeform 42"/>
            <p:cNvSpPr>
              <a:spLocks/>
            </p:cNvSpPr>
            <p:nvPr/>
          </p:nvSpPr>
          <p:spPr bwMode="auto">
            <a:xfrm>
              <a:off x="-864" y="572"/>
              <a:ext cx="98" cy="89"/>
            </a:xfrm>
            <a:custGeom>
              <a:avLst/>
              <a:gdLst>
                <a:gd name="T0" fmla="*/ 6 w 235"/>
                <a:gd name="T1" fmla="*/ 0 h 218"/>
                <a:gd name="T2" fmla="*/ 6 w 235"/>
                <a:gd name="T3" fmla="*/ 0 h 218"/>
                <a:gd name="T4" fmla="*/ 5 w 235"/>
                <a:gd name="T5" fmla="*/ 0 h 218"/>
                <a:gd name="T6" fmla="*/ 5 w 235"/>
                <a:gd name="T7" fmla="*/ 0 h 218"/>
                <a:gd name="T8" fmla="*/ 4 w 235"/>
                <a:gd name="T9" fmla="*/ 0 h 218"/>
                <a:gd name="T10" fmla="*/ 4 w 235"/>
                <a:gd name="T11" fmla="*/ 1 h 218"/>
                <a:gd name="T12" fmla="*/ 3 w 235"/>
                <a:gd name="T13" fmla="*/ 1 h 218"/>
                <a:gd name="T14" fmla="*/ 3 w 235"/>
                <a:gd name="T15" fmla="*/ 1 h 218"/>
                <a:gd name="T16" fmla="*/ 2 w 235"/>
                <a:gd name="T17" fmla="*/ 1 h 218"/>
                <a:gd name="T18" fmla="*/ 1 w 235"/>
                <a:gd name="T19" fmla="*/ 2 h 218"/>
                <a:gd name="T20" fmla="*/ 0 w 235"/>
                <a:gd name="T21" fmla="*/ 2 h 218"/>
                <a:gd name="T22" fmla="*/ 0 w 235"/>
                <a:gd name="T23" fmla="*/ 2 h 218"/>
                <a:gd name="T24" fmla="*/ 0 w 235"/>
                <a:gd name="T25" fmla="*/ 2 h 218"/>
                <a:gd name="T26" fmla="*/ 0 w 235"/>
                <a:gd name="T27" fmla="*/ 3 h 218"/>
                <a:gd name="T28" fmla="*/ 0 w 235"/>
                <a:gd name="T29" fmla="*/ 3 h 218"/>
                <a:gd name="T30" fmla="*/ 0 w 235"/>
                <a:gd name="T31" fmla="*/ 4 h 218"/>
                <a:gd name="T32" fmla="*/ 0 w 235"/>
                <a:gd name="T33" fmla="*/ 4 h 218"/>
                <a:gd name="T34" fmla="*/ 1 w 235"/>
                <a:gd name="T35" fmla="*/ 4 h 218"/>
                <a:gd name="T36" fmla="*/ 3 w 235"/>
                <a:gd name="T37" fmla="*/ 4 h 218"/>
                <a:gd name="T38" fmla="*/ 4 w 235"/>
                <a:gd name="T39" fmla="*/ 4 h 218"/>
                <a:gd name="T40" fmla="*/ 4 w 235"/>
                <a:gd name="T41" fmla="*/ 5 h 218"/>
                <a:gd name="T42" fmla="*/ 4 w 235"/>
                <a:gd name="T43" fmla="*/ 5 h 218"/>
                <a:gd name="T44" fmla="*/ 5 w 235"/>
                <a:gd name="T45" fmla="*/ 6 h 218"/>
                <a:gd name="T46" fmla="*/ 5 w 235"/>
                <a:gd name="T47" fmla="*/ 6 h 218"/>
                <a:gd name="T48" fmla="*/ 6 w 235"/>
                <a:gd name="T49" fmla="*/ 6 h 218"/>
                <a:gd name="T50" fmla="*/ 5 w 235"/>
                <a:gd name="T51" fmla="*/ 5 h 218"/>
                <a:gd name="T52" fmla="*/ 5 w 235"/>
                <a:gd name="T53" fmla="*/ 5 h 218"/>
                <a:gd name="T54" fmla="*/ 5 w 235"/>
                <a:gd name="T55" fmla="*/ 4 h 218"/>
                <a:gd name="T56" fmla="*/ 5 w 235"/>
                <a:gd name="T57" fmla="*/ 4 h 218"/>
                <a:gd name="T58" fmla="*/ 5 w 235"/>
                <a:gd name="T59" fmla="*/ 4 h 218"/>
                <a:gd name="T60" fmla="*/ 4 w 235"/>
                <a:gd name="T61" fmla="*/ 4 h 218"/>
                <a:gd name="T62" fmla="*/ 3 w 235"/>
                <a:gd name="T63" fmla="*/ 3 h 218"/>
                <a:gd name="T64" fmla="*/ 3 w 235"/>
                <a:gd name="T65" fmla="*/ 3 h 218"/>
                <a:gd name="T66" fmla="*/ 3 w 235"/>
                <a:gd name="T67" fmla="*/ 3 h 218"/>
                <a:gd name="T68" fmla="*/ 4 w 235"/>
                <a:gd name="T69" fmla="*/ 3 h 218"/>
                <a:gd name="T70" fmla="*/ 5 w 235"/>
                <a:gd name="T71" fmla="*/ 3 h 218"/>
                <a:gd name="T72" fmla="*/ 6 w 235"/>
                <a:gd name="T73" fmla="*/ 2 h 218"/>
                <a:gd name="T74" fmla="*/ 6 w 235"/>
                <a:gd name="T75" fmla="*/ 2 h 218"/>
                <a:gd name="T76" fmla="*/ 7 w 235"/>
                <a:gd name="T77" fmla="*/ 2 h 218"/>
                <a:gd name="T78" fmla="*/ 7 w 235"/>
                <a:gd name="T79" fmla="*/ 2 h 218"/>
                <a:gd name="T80" fmla="*/ 7 w 235"/>
                <a:gd name="T81" fmla="*/ 1 h 218"/>
                <a:gd name="T82" fmla="*/ 7 w 235"/>
                <a:gd name="T83" fmla="*/ 1 h 218"/>
                <a:gd name="T84" fmla="*/ 7 w 235"/>
                <a:gd name="T85" fmla="*/ 0 h 218"/>
                <a:gd name="T86" fmla="*/ 7 w 235"/>
                <a:gd name="T87" fmla="*/ 0 h 21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35" h="218">
                  <a:moveTo>
                    <a:pt x="230" y="0"/>
                  </a:moveTo>
                  <a:lnTo>
                    <a:pt x="212" y="0"/>
                  </a:lnTo>
                  <a:lnTo>
                    <a:pt x="210" y="2"/>
                  </a:lnTo>
                  <a:lnTo>
                    <a:pt x="204" y="2"/>
                  </a:lnTo>
                  <a:lnTo>
                    <a:pt x="194" y="2"/>
                  </a:lnTo>
                  <a:lnTo>
                    <a:pt x="188" y="2"/>
                  </a:lnTo>
                  <a:lnTo>
                    <a:pt x="176" y="2"/>
                  </a:lnTo>
                  <a:lnTo>
                    <a:pt x="171" y="2"/>
                  </a:lnTo>
                  <a:lnTo>
                    <a:pt x="168" y="2"/>
                  </a:lnTo>
                  <a:lnTo>
                    <a:pt x="156" y="5"/>
                  </a:lnTo>
                  <a:lnTo>
                    <a:pt x="152" y="6"/>
                  </a:lnTo>
                  <a:lnTo>
                    <a:pt x="148" y="8"/>
                  </a:lnTo>
                  <a:lnTo>
                    <a:pt x="146" y="12"/>
                  </a:lnTo>
                  <a:lnTo>
                    <a:pt x="142" y="14"/>
                  </a:lnTo>
                  <a:lnTo>
                    <a:pt x="136" y="18"/>
                  </a:lnTo>
                  <a:lnTo>
                    <a:pt x="134" y="18"/>
                  </a:lnTo>
                  <a:lnTo>
                    <a:pt x="130" y="23"/>
                  </a:lnTo>
                  <a:lnTo>
                    <a:pt x="126" y="24"/>
                  </a:lnTo>
                  <a:lnTo>
                    <a:pt x="123" y="27"/>
                  </a:lnTo>
                  <a:lnTo>
                    <a:pt x="118" y="30"/>
                  </a:lnTo>
                  <a:lnTo>
                    <a:pt x="116" y="33"/>
                  </a:lnTo>
                  <a:lnTo>
                    <a:pt x="111" y="36"/>
                  </a:lnTo>
                  <a:lnTo>
                    <a:pt x="107" y="41"/>
                  </a:lnTo>
                  <a:lnTo>
                    <a:pt x="103" y="42"/>
                  </a:lnTo>
                  <a:lnTo>
                    <a:pt x="100" y="44"/>
                  </a:lnTo>
                  <a:lnTo>
                    <a:pt x="84" y="48"/>
                  </a:lnTo>
                  <a:lnTo>
                    <a:pt x="76" y="50"/>
                  </a:lnTo>
                  <a:lnTo>
                    <a:pt x="63" y="54"/>
                  </a:lnTo>
                  <a:lnTo>
                    <a:pt x="50" y="57"/>
                  </a:lnTo>
                  <a:lnTo>
                    <a:pt x="42" y="59"/>
                  </a:lnTo>
                  <a:lnTo>
                    <a:pt x="31" y="66"/>
                  </a:lnTo>
                  <a:lnTo>
                    <a:pt x="26" y="69"/>
                  </a:lnTo>
                  <a:lnTo>
                    <a:pt x="18" y="71"/>
                  </a:lnTo>
                  <a:lnTo>
                    <a:pt x="11" y="74"/>
                  </a:lnTo>
                  <a:lnTo>
                    <a:pt x="8" y="78"/>
                  </a:lnTo>
                  <a:lnTo>
                    <a:pt x="4" y="78"/>
                  </a:lnTo>
                  <a:lnTo>
                    <a:pt x="2" y="81"/>
                  </a:lnTo>
                  <a:lnTo>
                    <a:pt x="0" y="86"/>
                  </a:lnTo>
                  <a:lnTo>
                    <a:pt x="0" y="89"/>
                  </a:lnTo>
                  <a:lnTo>
                    <a:pt x="0" y="92"/>
                  </a:lnTo>
                  <a:lnTo>
                    <a:pt x="0" y="98"/>
                  </a:lnTo>
                  <a:lnTo>
                    <a:pt x="2" y="102"/>
                  </a:lnTo>
                  <a:lnTo>
                    <a:pt x="3" y="107"/>
                  </a:lnTo>
                  <a:lnTo>
                    <a:pt x="3" y="110"/>
                  </a:lnTo>
                  <a:lnTo>
                    <a:pt x="4" y="114"/>
                  </a:lnTo>
                  <a:lnTo>
                    <a:pt x="8" y="117"/>
                  </a:lnTo>
                  <a:lnTo>
                    <a:pt x="10" y="122"/>
                  </a:lnTo>
                  <a:lnTo>
                    <a:pt x="12" y="125"/>
                  </a:lnTo>
                  <a:lnTo>
                    <a:pt x="16" y="128"/>
                  </a:lnTo>
                  <a:lnTo>
                    <a:pt x="19" y="131"/>
                  </a:lnTo>
                  <a:lnTo>
                    <a:pt x="20" y="134"/>
                  </a:lnTo>
                  <a:lnTo>
                    <a:pt x="24" y="135"/>
                  </a:lnTo>
                  <a:lnTo>
                    <a:pt x="35" y="141"/>
                  </a:lnTo>
                  <a:lnTo>
                    <a:pt x="44" y="144"/>
                  </a:lnTo>
                  <a:lnTo>
                    <a:pt x="58" y="146"/>
                  </a:lnTo>
                  <a:lnTo>
                    <a:pt x="91" y="156"/>
                  </a:lnTo>
                  <a:lnTo>
                    <a:pt x="114" y="158"/>
                  </a:lnTo>
                  <a:lnTo>
                    <a:pt x="118" y="159"/>
                  </a:lnTo>
                  <a:lnTo>
                    <a:pt x="128" y="164"/>
                  </a:lnTo>
                  <a:lnTo>
                    <a:pt x="131" y="168"/>
                  </a:lnTo>
                  <a:lnTo>
                    <a:pt x="132" y="171"/>
                  </a:lnTo>
                  <a:lnTo>
                    <a:pt x="136" y="174"/>
                  </a:lnTo>
                  <a:lnTo>
                    <a:pt x="136" y="177"/>
                  </a:lnTo>
                  <a:lnTo>
                    <a:pt x="140" y="182"/>
                  </a:lnTo>
                  <a:lnTo>
                    <a:pt x="142" y="189"/>
                  </a:lnTo>
                  <a:lnTo>
                    <a:pt x="143" y="200"/>
                  </a:lnTo>
                  <a:lnTo>
                    <a:pt x="146" y="203"/>
                  </a:lnTo>
                  <a:lnTo>
                    <a:pt x="147" y="206"/>
                  </a:lnTo>
                  <a:lnTo>
                    <a:pt x="151" y="210"/>
                  </a:lnTo>
                  <a:lnTo>
                    <a:pt x="152" y="213"/>
                  </a:lnTo>
                  <a:lnTo>
                    <a:pt x="156" y="218"/>
                  </a:lnTo>
                  <a:lnTo>
                    <a:pt x="166" y="218"/>
                  </a:lnTo>
                  <a:lnTo>
                    <a:pt x="183" y="218"/>
                  </a:lnTo>
                  <a:lnTo>
                    <a:pt x="187" y="216"/>
                  </a:lnTo>
                  <a:lnTo>
                    <a:pt x="186" y="212"/>
                  </a:lnTo>
                  <a:lnTo>
                    <a:pt x="183" y="206"/>
                  </a:lnTo>
                  <a:lnTo>
                    <a:pt x="182" y="203"/>
                  </a:lnTo>
                  <a:lnTo>
                    <a:pt x="179" y="200"/>
                  </a:lnTo>
                  <a:lnTo>
                    <a:pt x="178" y="194"/>
                  </a:lnTo>
                  <a:lnTo>
                    <a:pt x="175" y="189"/>
                  </a:lnTo>
                  <a:lnTo>
                    <a:pt x="171" y="186"/>
                  </a:lnTo>
                  <a:lnTo>
                    <a:pt x="170" y="182"/>
                  </a:lnTo>
                  <a:lnTo>
                    <a:pt x="170" y="173"/>
                  </a:lnTo>
                  <a:lnTo>
                    <a:pt x="166" y="167"/>
                  </a:lnTo>
                  <a:lnTo>
                    <a:pt x="163" y="158"/>
                  </a:lnTo>
                  <a:lnTo>
                    <a:pt x="160" y="149"/>
                  </a:lnTo>
                  <a:lnTo>
                    <a:pt x="156" y="144"/>
                  </a:lnTo>
                  <a:lnTo>
                    <a:pt x="154" y="140"/>
                  </a:lnTo>
                  <a:lnTo>
                    <a:pt x="152" y="135"/>
                  </a:lnTo>
                  <a:lnTo>
                    <a:pt x="148" y="132"/>
                  </a:lnTo>
                  <a:lnTo>
                    <a:pt x="146" y="129"/>
                  </a:lnTo>
                  <a:lnTo>
                    <a:pt x="142" y="129"/>
                  </a:lnTo>
                  <a:lnTo>
                    <a:pt x="130" y="125"/>
                  </a:lnTo>
                  <a:lnTo>
                    <a:pt x="114" y="122"/>
                  </a:lnTo>
                  <a:lnTo>
                    <a:pt x="110" y="122"/>
                  </a:lnTo>
                  <a:lnTo>
                    <a:pt x="88" y="117"/>
                  </a:lnTo>
                  <a:lnTo>
                    <a:pt x="72" y="114"/>
                  </a:lnTo>
                  <a:lnTo>
                    <a:pt x="76" y="110"/>
                  </a:lnTo>
                  <a:lnTo>
                    <a:pt x="80" y="107"/>
                  </a:lnTo>
                  <a:lnTo>
                    <a:pt x="84" y="107"/>
                  </a:lnTo>
                  <a:lnTo>
                    <a:pt x="88" y="102"/>
                  </a:lnTo>
                  <a:lnTo>
                    <a:pt x="94" y="102"/>
                  </a:lnTo>
                  <a:lnTo>
                    <a:pt x="99" y="101"/>
                  </a:lnTo>
                  <a:lnTo>
                    <a:pt x="114" y="99"/>
                  </a:lnTo>
                  <a:lnTo>
                    <a:pt x="124" y="99"/>
                  </a:lnTo>
                  <a:lnTo>
                    <a:pt x="142" y="96"/>
                  </a:lnTo>
                  <a:lnTo>
                    <a:pt x="156" y="95"/>
                  </a:lnTo>
                  <a:lnTo>
                    <a:pt x="160" y="95"/>
                  </a:lnTo>
                  <a:lnTo>
                    <a:pt x="175" y="92"/>
                  </a:lnTo>
                  <a:lnTo>
                    <a:pt x="183" y="90"/>
                  </a:lnTo>
                  <a:lnTo>
                    <a:pt x="192" y="89"/>
                  </a:lnTo>
                  <a:lnTo>
                    <a:pt x="196" y="87"/>
                  </a:lnTo>
                  <a:lnTo>
                    <a:pt x="200" y="86"/>
                  </a:lnTo>
                  <a:lnTo>
                    <a:pt x="204" y="84"/>
                  </a:lnTo>
                  <a:lnTo>
                    <a:pt x="206" y="80"/>
                  </a:lnTo>
                  <a:lnTo>
                    <a:pt x="211" y="78"/>
                  </a:lnTo>
                  <a:lnTo>
                    <a:pt x="215" y="74"/>
                  </a:lnTo>
                  <a:lnTo>
                    <a:pt x="224" y="66"/>
                  </a:lnTo>
                  <a:lnTo>
                    <a:pt x="228" y="57"/>
                  </a:lnTo>
                  <a:lnTo>
                    <a:pt x="232" y="54"/>
                  </a:lnTo>
                  <a:lnTo>
                    <a:pt x="232" y="51"/>
                  </a:lnTo>
                  <a:lnTo>
                    <a:pt x="235" y="48"/>
                  </a:lnTo>
                  <a:lnTo>
                    <a:pt x="235" y="42"/>
                  </a:lnTo>
                  <a:lnTo>
                    <a:pt x="235" y="38"/>
                  </a:lnTo>
                  <a:lnTo>
                    <a:pt x="235" y="35"/>
                  </a:lnTo>
                  <a:lnTo>
                    <a:pt x="235" y="30"/>
                  </a:lnTo>
                  <a:lnTo>
                    <a:pt x="235" y="27"/>
                  </a:lnTo>
                  <a:lnTo>
                    <a:pt x="235" y="24"/>
                  </a:lnTo>
                  <a:lnTo>
                    <a:pt x="235" y="20"/>
                  </a:lnTo>
                  <a:lnTo>
                    <a:pt x="232" y="17"/>
                  </a:lnTo>
                  <a:lnTo>
                    <a:pt x="230" y="14"/>
                  </a:lnTo>
                  <a:lnTo>
                    <a:pt x="228" y="9"/>
                  </a:lnTo>
                  <a:lnTo>
                    <a:pt x="224" y="8"/>
                  </a:lnTo>
                  <a:lnTo>
                    <a:pt x="230" y="0"/>
                  </a:lnTo>
                </a:path>
              </a:pathLst>
            </a:custGeom>
            <a:solidFill>
              <a:srgbClr val="F7B50C"/>
            </a:solidFill>
            <a:ln w="174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30770" name="Group 43"/>
            <p:cNvGrpSpPr>
              <a:grpSpLocks/>
            </p:cNvGrpSpPr>
            <p:nvPr/>
          </p:nvGrpSpPr>
          <p:grpSpPr bwMode="auto">
            <a:xfrm>
              <a:off x="-817" y="432"/>
              <a:ext cx="343" cy="384"/>
              <a:chOff x="-817" y="432"/>
              <a:chExt cx="343" cy="384"/>
            </a:xfrm>
          </p:grpSpPr>
          <p:sp>
            <p:nvSpPr>
              <p:cNvPr id="75820" name="Oval 44"/>
              <p:cNvSpPr>
                <a:spLocks noChangeArrowheads="1"/>
              </p:cNvSpPr>
              <p:nvPr/>
            </p:nvSpPr>
            <p:spPr bwMode="auto">
              <a:xfrm>
                <a:off x="-576" y="624"/>
                <a:ext cx="48" cy="48"/>
              </a:xfrm>
              <a:prstGeom prst="ellipse">
                <a:avLst/>
              </a:prstGeom>
              <a:solidFill>
                <a:srgbClr val="F7B50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0772" name="Oval 45"/>
              <p:cNvSpPr>
                <a:spLocks noChangeArrowheads="1"/>
              </p:cNvSpPr>
              <p:nvPr/>
            </p:nvSpPr>
            <p:spPr bwMode="auto">
              <a:xfrm>
                <a:off x="-817" y="432"/>
                <a:ext cx="300" cy="281"/>
              </a:xfrm>
              <a:prstGeom prst="ellipse">
                <a:avLst/>
              </a:prstGeom>
              <a:solidFill>
                <a:srgbClr val="F7B50C"/>
              </a:solidFill>
              <a:ln w="1752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30773" name="Group 46"/>
              <p:cNvGrpSpPr>
                <a:grpSpLocks/>
              </p:cNvGrpSpPr>
              <p:nvPr/>
            </p:nvGrpSpPr>
            <p:grpSpPr bwMode="auto">
              <a:xfrm>
                <a:off x="-784" y="680"/>
                <a:ext cx="88" cy="136"/>
                <a:chOff x="776" y="2226"/>
                <a:chExt cx="213" cy="166"/>
              </a:xfrm>
            </p:grpSpPr>
            <p:sp>
              <p:nvSpPr>
                <p:cNvPr id="30784" name="Freeform 47"/>
                <p:cNvSpPr>
                  <a:spLocks/>
                </p:cNvSpPr>
                <p:nvPr/>
              </p:nvSpPr>
              <p:spPr bwMode="auto">
                <a:xfrm>
                  <a:off x="776" y="2226"/>
                  <a:ext cx="213" cy="166"/>
                </a:xfrm>
                <a:custGeom>
                  <a:avLst/>
                  <a:gdLst>
                    <a:gd name="T0" fmla="*/ 36 w 213"/>
                    <a:gd name="T1" fmla="*/ 0 h 332"/>
                    <a:gd name="T2" fmla="*/ 53 w 213"/>
                    <a:gd name="T3" fmla="*/ 2 h 332"/>
                    <a:gd name="T4" fmla="*/ 63 w 213"/>
                    <a:gd name="T5" fmla="*/ 3 h 332"/>
                    <a:gd name="T6" fmla="*/ 72 w 213"/>
                    <a:gd name="T7" fmla="*/ 4 h 332"/>
                    <a:gd name="T8" fmla="*/ 77 w 213"/>
                    <a:gd name="T9" fmla="*/ 7 h 332"/>
                    <a:gd name="T10" fmla="*/ 84 w 213"/>
                    <a:gd name="T11" fmla="*/ 9 h 332"/>
                    <a:gd name="T12" fmla="*/ 87 w 213"/>
                    <a:gd name="T13" fmla="*/ 11 h 332"/>
                    <a:gd name="T14" fmla="*/ 91 w 213"/>
                    <a:gd name="T15" fmla="*/ 12 h 332"/>
                    <a:gd name="T16" fmla="*/ 93 w 213"/>
                    <a:gd name="T17" fmla="*/ 14 h 332"/>
                    <a:gd name="T18" fmla="*/ 100 w 213"/>
                    <a:gd name="T19" fmla="*/ 15 h 332"/>
                    <a:gd name="T20" fmla="*/ 101 w 213"/>
                    <a:gd name="T21" fmla="*/ 17 h 332"/>
                    <a:gd name="T22" fmla="*/ 84 w 213"/>
                    <a:gd name="T23" fmla="*/ 17 h 332"/>
                    <a:gd name="T24" fmla="*/ 53 w 213"/>
                    <a:gd name="T25" fmla="*/ 17 h 332"/>
                    <a:gd name="T26" fmla="*/ 17 w 213"/>
                    <a:gd name="T27" fmla="*/ 17 h 332"/>
                    <a:gd name="T28" fmla="*/ 3 w 213"/>
                    <a:gd name="T29" fmla="*/ 18 h 332"/>
                    <a:gd name="T30" fmla="*/ 0 w 213"/>
                    <a:gd name="T31" fmla="*/ 19 h 332"/>
                    <a:gd name="T32" fmla="*/ 8 w 213"/>
                    <a:gd name="T33" fmla="*/ 20 h 332"/>
                    <a:gd name="T34" fmla="*/ 39 w 213"/>
                    <a:gd name="T35" fmla="*/ 21 h 332"/>
                    <a:gd name="T36" fmla="*/ 93 w 213"/>
                    <a:gd name="T37" fmla="*/ 21 h 332"/>
                    <a:gd name="T38" fmla="*/ 143 w 213"/>
                    <a:gd name="T39" fmla="*/ 21 h 332"/>
                    <a:gd name="T40" fmla="*/ 160 w 213"/>
                    <a:gd name="T41" fmla="*/ 21 h 332"/>
                    <a:gd name="T42" fmla="*/ 177 w 213"/>
                    <a:gd name="T43" fmla="*/ 21 h 332"/>
                    <a:gd name="T44" fmla="*/ 181 w 213"/>
                    <a:gd name="T45" fmla="*/ 20 h 332"/>
                    <a:gd name="T46" fmla="*/ 181 w 213"/>
                    <a:gd name="T47" fmla="*/ 19 h 332"/>
                    <a:gd name="T48" fmla="*/ 181 w 213"/>
                    <a:gd name="T49" fmla="*/ 17 h 332"/>
                    <a:gd name="T50" fmla="*/ 181 w 213"/>
                    <a:gd name="T51" fmla="*/ 16 h 332"/>
                    <a:gd name="T52" fmla="*/ 184 w 213"/>
                    <a:gd name="T53" fmla="*/ 15 h 332"/>
                    <a:gd name="T54" fmla="*/ 188 w 213"/>
                    <a:gd name="T55" fmla="*/ 14 h 332"/>
                    <a:gd name="T56" fmla="*/ 193 w 213"/>
                    <a:gd name="T57" fmla="*/ 12 h 332"/>
                    <a:gd name="T58" fmla="*/ 199 w 213"/>
                    <a:gd name="T59" fmla="*/ 10 h 332"/>
                    <a:gd name="T60" fmla="*/ 203 w 213"/>
                    <a:gd name="T61" fmla="*/ 9 h 332"/>
                    <a:gd name="T62" fmla="*/ 208 w 213"/>
                    <a:gd name="T63" fmla="*/ 8 h 332"/>
                    <a:gd name="T64" fmla="*/ 212 w 213"/>
                    <a:gd name="T65" fmla="*/ 7 h 332"/>
                    <a:gd name="T66" fmla="*/ 213 w 213"/>
                    <a:gd name="T67" fmla="*/ 6 h 332"/>
                    <a:gd name="T68" fmla="*/ 213 w 213"/>
                    <a:gd name="T69" fmla="*/ 5 h 332"/>
                    <a:gd name="T70" fmla="*/ 199 w 213"/>
                    <a:gd name="T71" fmla="*/ 4 h 332"/>
                    <a:gd name="T72" fmla="*/ 177 w 213"/>
                    <a:gd name="T73" fmla="*/ 2 h 332"/>
                    <a:gd name="T74" fmla="*/ 127 w 213"/>
                    <a:gd name="T75" fmla="*/ 1 h 332"/>
                    <a:gd name="T76" fmla="*/ 108 w 213"/>
                    <a:gd name="T77" fmla="*/ 1 h 332"/>
                    <a:gd name="T78" fmla="*/ 63 w 213"/>
                    <a:gd name="T79" fmla="*/ 1 h 332"/>
                    <a:gd name="T80" fmla="*/ 44 w 213"/>
                    <a:gd name="T81" fmla="*/ 1 h 332"/>
                    <a:gd name="T82" fmla="*/ 39 w 213"/>
                    <a:gd name="T83" fmla="*/ 2 h 332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213" h="332">
                      <a:moveTo>
                        <a:pt x="39" y="26"/>
                      </a:moveTo>
                      <a:lnTo>
                        <a:pt x="36" y="0"/>
                      </a:lnTo>
                      <a:lnTo>
                        <a:pt x="41" y="9"/>
                      </a:lnTo>
                      <a:lnTo>
                        <a:pt x="53" y="20"/>
                      </a:lnTo>
                      <a:lnTo>
                        <a:pt x="60" y="29"/>
                      </a:lnTo>
                      <a:lnTo>
                        <a:pt x="63" y="38"/>
                      </a:lnTo>
                      <a:lnTo>
                        <a:pt x="68" y="47"/>
                      </a:lnTo>
                      <a:lnTo>
                        <a:pt x="72" y="63"/>
                      </a:lnTo>
                      <a:lnTo>
                        <a:pt x="75" y="83"/>
                      </a:lnTo>
                      <a:lnTo>
                        <a:pt x="77" y="99"/>
                      </a:lnTo>
                      <a:lnTo>
                        <a:pt x="81" y="122"/>
                      </a:lnTo>
                      <a:lnTo>
                        <a:pt x="84" y="131"/>
                      </a:lnTo>
                      <a:lnTo>
                        <a:pt x="84" y="143"/>
                      </a:lnTo>
                      <a:lnTo>
                        <a:pt x="87" y="165"/>
                      </a:lnTo>
                      <a:lnTo>
                        <a:pt x="87" y="183"/>
                      </a:lnTo>
                      <a:lnTo>
                        <a:pt x="91" y="191"/>
                      </a:lnTo>
                      <a:lnTo>
                        <a:pt x="93" y="200"/>
                      </a:lnTo>
                      <a:lnTo>
                        <a:pt x="93" y="209"/>
                      </a:lnTo>
                      <a:lnTo>
                        <a:pt x="96" y="216"/>
                      </a:lnTo>
                      <a:lnTo>
                        <a:pt x="100" y="227"/>
                      </a:lnTo>
                      <a:lnTo>
                        <a:pt x="101" y="246"/>
                      </a:lnTo>
                      <a:lnTo>
                        <a:pt x="101" y="263"/>
                      </a:lnTo>
                      <a:lnTo>
                        <a:pt x="93" y="267"/>
                      </a:lnTo>
                      <a:lnTo>
                        <a:pt x="84" y="263"/>
                      </a:lnTo>
                      <a:lnTo>
                        <a:pt x="72" y="263"/>
                      </a:lnTo>
                      <a:lnTo>
                        <a:pt x="53" y="263"/>
                      </a:lnTo>
                      <a:lnTo>
                        <a:pt x="36" y="263"/>
                      </a:lnTo>
                      <a:lnTo>
                        <a:pt x="17" y="263"/>
                      </a:lnTo>
                      <a:lnTo>
                        <a:pt x="8" y="270"/>
                      </a:lnTo>
                      <a:lnTo>
                        <a:pt x="3" y="281"/>
                      </a:lnTo>
                      <a:lnTo>
                        <a:pt x="0" y="293"/>
                      </a:lnTo>
                      <a:lnTo>
                        <a:pt x="0" y="302"/>
                      </a:lnTo>
                      <a:lnTo>
                        <a:pt x="3" y="309"/>
                      </a:lnTo>
                      <a:lnTo>
                        <a:pt x="8" y="318"/>
                      </a:lnTo>
                      <a:lnTo>
                        <a:pt x="15" y="327"/>
                      </a:lnTo>
                      <a:lnTo>
                        <a:pt x="39" y="332"/>
                      </a:lnTo>
                      <a:lnTo>
                        <a:pt x="63" y="332"/>
                      </a:lnTo>
                      <a:lnTo>
                        <a:pt x="93" y="332"/>
                      </a:lnTo>
                      <a:lnTo>
                        <a:pt x="129" y="332"/>
                      </a:lnTo>
                      <a:lnTo>
                        <a:pt x="143" y="332"/>
                      </a:lnTo>
                      <a:lnTo>
                        <a:pt x="151" y="332"/>
                      </a:lnTo>
                      <a:lnTo>
                        <a:pt x="160" y="332"/>
                      </a:lnTo>
                      <a:lnTo>
                        <a:pt x="168" y="330"/>
                      </a:lnTo>
                      <a:lnTo>
                        <a:pt x="177" y="330"/>
                      </a:lnTo>
                      <a:lnTo>
                        <a:pt x="177" y="318"/>
                      </a:lnTo>
                      <a:lnTo>
                        <a:pt x="181" y="309"/>
                      </a:lnTo>
                      <a:lnTo>
                        <a:pt x="181" y="302"/>
                      </a:lnTo>
                      <a:lnTo>
                        <a:pt x="181" y="290"/>
                      </a:lnTo>
                      <a:lnTo>
                        <a:pt x="181" y="281"/>
                      </a:lnTo>
                      <a:lnTo>
                        <a:pt x="181" y="272"/>
                      </a:lnTo>
                      <a:lnTo>
                        <a:pt x="181" y="260"/>
                      </a:lnTo>
                      <a:lnTo>
                        <a:pt x="181" y="251"/>
                      </a:lnTo>
                      <a:lnTo>
                        <a:pt x="181" y="243"/>
                      </a:lnTo>
                      <a:lnTo>
                        <a:pt x="184" y="231"/>
                      </a:lnTo>
                      <a:lnTo>
                        <a:pt x="184" y="222"/>
                      </a:lnTo>
                      <a:lnTo>
                        <a:pt x="188" y="215"/>
                      </a:lnTo>
                      <a:lnTo>
                        <a:pt x="189" y="198"/>
                      </a:lnTo>
                      <a:lnTo>
                        <a:pt x="193" y="188"/>
                      </a:lnTo>
                      <a:lnTo>
                        <a:pt x="196" y="179"/>
                      </a:lnTo>
                      <a:lnTo>
                        <a:pt x="199" y="159"/>
                      </a:lnTo>
                      <a:lnTo>
                        <a:pt x="203" y="147"/>
                      </a:lnTo>
                      <a:lnTo>
                        <a:pt x="203" y="140"/>
                      </a:lnTo>
                      <a:lnTo>
                        <a:pt x="205" y="131"/>
                      </a:lnTo>
                      <a:lnTo>
                        <a:pt x="208" y="122"/>
                      </a:lnTo>
                      <a:lnTo>
                        <a:pt x="212" y="113"/>
                      </a:lnTo>
                      <a:lnTo>
                        <a:pt x="212" y="105"/>
                      </a:lnTo>
                      <a:lnTo>
                        <a:pt x="213" y="96"/>
                      </a:lnTo>
                      <a:lnTo>
                        <a:pt x="213" y="87"/>
                      </a:lnTo>
                      <a:lnTo>
                        <a:pt x="213" y="78"/>
                      </a:lnTo>
                      <a:lnTo>
                        <a:pt x="213" y="71"/>
                      </a:lnTo>
                      <a:lnTo>
                        <a:pt x="212" y="62"/>
                      </a:lnTo>
                      <a:lnTo>
                        <a:pt x="199" y="50"/>
                      </a:lnTo>
                      <a:lnTo>
                        <a:pt x="189" y="41"/>
                      </a:lnTo>
                      <a:lnTo>
                        <a:pt x="177" y="29"/>
                      </a:lnTo>
                      <a:lnTo>
                        <a:pt x="151" y="20"/>
                      </a:lnTo>
                      <a:lnTo>
                        <a:pt x="127" y="14"/>
                      </a:lnTo>
                      <a:lnTo>
                        <a:pt x="117" y="12"/>
                      </a:lnTo>
                      <a:lnTo>
                        <a:pt x="108" y="9"/>
                      </a:lnTo>
                      <a:lnTo>
                        <a:pt x="87" y="9"/>
                      </a:lnTo>
                      <a:lnTo>
                        <a:pt x="63" y="6"/>
                      </a:lnTo>
                      <a:lnTo>
                        <a:pt x="53" y="3"/>
                      </a:lnTo>
                      <a:lnTo>
                        <a:pt x="44" y="6"/>
                      </a:lnTo>
                      <a:lnTo>
                        <a:pt x="36" y="6"/>
                      </a:lnTo>
                      <a:lnTo>
                        <a:pt x="39" y="26"/>
                      </a:lnTo>
                      <a:close/>
                    </a:path>
                  </a:pathLst>
                </a:custGeom>
                <a:solidFill>
                  <a:srgbClr val="F7B50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0785" name="Freeform 48"/>
                <p:cNvSpPr>
                  <a:spLocks/>
                </p:cNvSpPr>
                <p:nvPr/>
              </p:nvSpPr>
              <p:spPr bwMode="auto">
                <a:xfrm>
                  <a:off x="776" y="2226"/>
                  <a:ext cx="213" cy="166"/>
                </a:xfrm>
                <a:custGeom>
                  <a:avLst/>
                  <a:gdLst>
                    <a:gd name="T0" fmla="*/ 36 w 213"/>
                    <a:gd name="T1" fmla="*/ 0 h 332"/>
                    <a:gd name="T2" fmla="*/ 53 w 213"/>
                    <a:gd name="T3" fmla="*/ 2 h 332"/>
                    <a:gd name="T4" fmla="*/ 63 w 213"/>
                    <a:gd name="T5" fmla="*/ 3 h 332"/>
                    <a:gd name="T6" fmla="*/ 72 w 213"/>
                    <a:gd name="T7" fmla="*/ 4 h 332"/>
                    <a:gd name="T8" fmla="*/ 77 w 213"/>
                    <a:gd name="T9" fmla="*/ 7 h 332"/>
                    <a:gd name="T10" fmla="*/ 84 w 213"/>
                    <a:gd name="T11" fmla="*/ 9 h 332"/>
                    <a:gd name="T12" fmla="*/ 87 w 213"/>
                    <a:gd name="T13" fmla="*/ 11 h 332"/>
                    <a:gd name="T14" fmla="*/ 91 w 213"/>
                    <a:gd name="T15" fmla="*/ 12 h 332"/>
                    <a:gd name="T16" fmla="*/ 93 w 213"/>
                    <a:gd name="T17" fmla="*/ 14 h 332"/>
                    <a:gd name="T18" fmla="*/ 100 w 213"/>
                    <a:gd name="T19" fmla="*/ 15 h 332"/>
                    <a:gd name="T20" fmla="*/ 101 w 213"/>
                    <a:gd name="T21" fmla="*/ 17 h 332"/>
                    <a:gd name="T22" fmla="*/ 84 w 213"/>
                    <a:gd name="T23" fmla="*/ 17 h 332"/>
                    <a:gd name="T24" fmla="*/ 53 w 213"/>
                    <a:gd name="T25" fmla="*/ 17 h 332"/>
                    <a:gd name="T26" fmla="*/ 17 w 213"/>
                    <a:gd name="T27" fmla="*/ 17 h 332"/>
                    <a:gd name="T28" fmla="*/ 3 w 213"/>
                    <a:gd name="T29" fmla="*/ 18 h 332"/>
                    <a:gd name="T30" fmla="*/ 0 w 213"/>
                    <a:gd name="T31" fmla="*/ 19 h 332"/>
                    <a:gd name="T32" fmla="*/ 8 w 213"/>
                    <a:gd name="T33" fmla="*/ 20 h 332"/>
                    <a:gd name="T34" fmla="*/ 39 w 213"/>
                    <a:gd name="T35" fmla="*/ 21 h 332"/>
                    <a:gd name="T36" fmla="*/ 93 w 213"/>
                    <a:gd name="T37" fmla="*/ 21 h 332"/>
                    <a:gd name="T38" fmla="*/ 143 w 213"/>
                    <a:gd name="T39" fmla="*/ 21 h 332"/>
                    <a:gd name="T40" fmla="*/ 160 w 213"/>
                    <a:gd name="T41" fmla="*/ 21 h 332"/>
                    <a:gd name="T42" fmla="*/ 177 w 213"/>
                    <a:gd name="T43" fmla="*/ 21 h 332"/>
                    <a:gd name="T44" fmla="*/ 181 w 213"/>
                    <a:gd name="T45" fmla="*/ 20 h 332"/>
                    <a:gd name="T46" fmla="*/ 181 w 213"/>
                    <a:gd name="T47" fmla="*/ 19 h 332"/>
                    <a:gd name="T48" fmla="*/ 181 w 213"/>
                    <a:gd name="T49" fmla="*/ 17 h 332"/>
                    <a:gd name="T50" fmla="*/ 181 w 213"/>
                    <a:gd name="T51" fmla="*/ 16 h 332"/>
                    <a:gd name="T52" fmla="*/ 184 w 213"/>
                    <a:gd name="T53" fmla="*/ 15 h 332"/>
                    <a:gd name="T54" fmla="*/ 188 w 213"/>
                    <a:gd name="T55" fmla="*/ 14 h 332"/>
                    <a:gd name="T56" fmla="*/ 193 w 213"/>
                    <a:gd name="T57" fmla="*/ 12 h 332"/>
                    <a:gd name="T58" fmla="*/ 199 w 213"/>
                    <a:gd name="T59" fmla="*/ 10 h 332"/>
                    <a:gd name="T60" fmla="*/ 203 w 213"/>
                    <a:gd name="T61" fmla="*/ 9 h 332"/>
                    <a:gd name="T62" fmla="*/ 208 w 213"/>
                    <a:gd name="T63" fmla="*/ 8 h 332"/>
                    <a:gd name="T64" fmla="*/ 212 w 213"/>
                    <a:gd name="T65" fmla="*/ 7 h 332"/>
                    <a:gd name="T66" fmla="*/ 213 w 213"/>
                    <a:gd name="T67" fmla="*/ 6 h 332"/>
                    <a:gd name="T68" fmla="*/ 213 w 213"/>
                    <a:gd name="T69" fmla="*/ 5 h 332"/>
                    <a:gd name="T70" fmla="*/ 199 w 213"/>
                    <a:gd name="T71" fmla="*/ 4 h 332"/>
                    <a:gd name="T72" fmla="*/ 177 w 213"/>
                    <a:gd name="T73" fmla="*/ 2 h 332"/>
                    <a:gd name="T74" fmla="*/ 127 w 213"/>
                    <a:gd name="T75" fmla="*/ 1 h 332"/>
                    <a:gd name="T76" fmla="*/ 108 w 213"/>
                    <a:gd name="T77" fmla="*/ 1 h 332"/>
                    <a:gd name="T78" fmla="*/ 63 w 213"/>
                    <a:gd name="T79" fmla="*/ 1 h 332"/>
                    <a:gd name="T80" fmla="*/ 44 w 213"/>
                    <a:gd name="T81" fmla="*/ 1 h 332"/>
                    <a:gd name="T82" fmla="*/ 39 w 213"/>
                    <a:gd name="T83" fmla="*/ 2 h 332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213" h="332">
                      <a:moveTo>
                        <a:pt x="39" y="26"/>
                      </a:moveTo>
                      <a:lnTo>
                        <a:pt x="36" y="0"/>
                      </a:lnTo>
                      <a:lnTo>
                        <a:pt x="41" y="9"/>
                      </a:lnTo>
                      <a:lnTo>
                        <a:pt x="53" y="20"/>
                      </a:lnTo>
                      <a:lnTo>
                        <a:pt x="60" y="29"/>
                      </a:lnTo>
                      <a:lnTo>
                        <a:pt x="63" y="38"/>
                      </a:lnTo>
                      <a:lnTo>
                        <a:pt x="68" y="47"/>
                      </a:lnTo>
                      <a:lnTo>
                        <a:pt x="72" y="63"/>
                      </a:lnTo>
                      <a:lnTo>
                        <a:pt x="75" y="83"/>
                      </a:lnTo>
                      <a:lnTo>
                        <a:pt x="77" y="99"/>
                      </a:lnTo>
                      <a:lnTo>
                        <a:pt x="81" y="122"/>
                      </a:lnTo>
                      <a:lnTo>
                        <a:pt x="84" y="131"/>
                      </a:lnTo>
                      <a:lnTo>
                        <a:pt x="84" y="143"/>
                      </a:lnTo>
                      <a:lnTo>
                        <a:pt x="87" y="165"/>
                      </a:lnTo>
                      <a:lnTo>
                        <a:pt x="87" y="183"/>
                      </a:lnTo>
                      <a:lnTo>
                        <a:pt x="91" y="191"/>
                      </a:lnTo>
                      <a:lnTo>
                        <a:pt x="93" y="200"/>
                      </a:lnTo>
                      <a:lnTo>
                        <a:pt x="93" y="209"/>
                      </a:lnTo>
                      <a:lnTo>
                        <a:pt x="96" y="216"/>
                      </a:lnTo>
                      <a:lnTo>
                        <a:pt x="100" y="227"/>
                      </a:lnTo>
                      <a:lnTo>
                        <a:pt x="101" y="246"/>
                      </a:lnTo>
                      <a:lnTo>
                        <a:pt x="101" y="263"/>
                      </a:lnTo>
                      <a:lnTo>
                        <a:pt x="93" y="267"/>
                      </a:lnTo>
                      <a:lnTo>
                        <a:pt x="84" y="263"/>
                      </a:lnTo>
                      <a:lnTo>
                        <a:pt x="72" y="263"/>
                      </a:lnTo>
                      <a:lnTo>
                        <a:pt x="53" y="263"/>
                      </a:lnTo>
                      <a:lnTo>
                        <a:pt x="36" y="263"/>
                      </a:lnTo>
                      <a:lnTo>
                        <a:pt x="17" y="263"/>
                      </a:lnTo>
                      <a:lnTo>
                        <a:pt x="8" y="270"/>
                      </a:lnTo>
                      <a:lnTo>
                        <a:pt x="3" y="281"/>
                      </a:lnTo>
                      <a:lnTo>
                        <a:pt x="0" y="293"/>
                      </a:lnTo>
                      <a:lnTo>
                        <a:pt x="0" y="302"/>
                      </a:lnTo>
                      <a:lnTo>
                        <a:pt x="3" y="309"/>
                      </a:lnTo>
                      <a:lnTo>
                        <a:pt x="8" y="318"/>
                      </a:lnTo>
                      <a:lnTo>
                        <a:pt x="15" y="327"/>
                      </a:lnTo>
                      <a:lnTo>
                        <a:pt x="39" y="332"/>
                      </a:lnTo>
                      <a:lnTo>
                        <a:pt x="63" y="332"/>
                      </a:lnTo>
                      <a:lnTo>
                        <a:pt x="93" y="332"/>
                      </a:lnTo>
                      <a:lnTo>
                        <a:pt x="129" y="332"/>
                      </a:lnTo>
                      <a:lnTo>
                        <a:pt x="143" y="332"/>
                      </a:lnTo>
                      <a:lnTo>
                        <a:pt x="151" y="332"/>
                      </a:lnTo>
                      <a:lnTo>
                        <a:pt x="160" y="332"/>
                      </a:lnTo>
                      <a:lnTo>
                        <a:pt x="168" y="330"/>
                      </a:lnTo>
                      <a:lnTo>
                        <a:pt x="177" y="330"/>
                      </a:lnTo>
                      <a:lnTo>
                        <a:pt x="177" y="318"/>
                      </a:lnTo>
                      <a:lnTo>
                        <a:pt x="181" y="309"/>
                      </a:lnTo>
                      <a:lnTo>
                        <a:pt x="181" y="302"/>
                      </a:lnTo>
                      <a:lnTo>
                        <a:pt x="181" y="290"/>
                      </a:lnTo>
                      <a:lnTo>
                        <a:pt x="181" y="281"/>
                      </a:lnTo>
                      <a:lnTo>
                        <a:pt x="181" y="272"/>
                      </a:lnTo>
                      <a:lnTo>
                        <a:pt x="181" y="260"/>
                      </a:lnTo>
                      <a:lnTo>
                        <a:pt x="181" y="251"/>
                      </a:lnTo>
                      <a:lnTo>
                        <a:pt x="181" y="243"/>
                      </a:lnTo>
                      <a:lnTo>
                        <a:pt x="184" y="231"/>
                      </a:lnTo>
                      <a:lnTo>
                        <a:pt x="184" y="222"/>
                      </a:lnTo>
                      <a:lnTo>
                        <a:pt x="188" y="215"/>
                      </a:lnTo>
                      <a:lnTo>
                        <a:pt x="189" y="198"/>
                      </a:lnTo>
                      <a:lnTo>
                        <a:pt x="193" y="188"/>
                      </a:lnTo>
                      <a:lnTo>
                        <a:pt x="196" y="179"/>
                      </a:lnTo>
                      <a:lnTo>
                        <a:pt x="199" y="159"/>
                      </a:lnTo>
                      <a:lnTo>
                        <a:pt x="203" y="147"/>
                      </a:lnTo>
                      <a:lnTo>
                        <a:pt x="203" y="140"/>
                      </a:lnTo>
                      <a:lnTo>
                        <a:pt x="205" y="131"/>
                      </a:lnTo>
                      <a:lnTo>
                        <a:pt x="208" y="122"/>
                      </a:lnTo>
                      <a:lnTo>
                        <a:pt x="212" y="113"/>
                      </a:lnTo>
                      <a:lnTo>
                        <a:pt x="212" y="105"/>
                      </a:lnTo>
                      <a:lnTo>
                        <a:pt x="213" y="96"/>
                      </a:lnTo>
                      <a:lnTo>
                        <a:pt x="213" y="87"/>
                      </a:lnTo>
                      <a:lnTo>
                        <a:pt x="213" y="78"/>
                      </a:lnTo>
                      <a:lnTo>
                        <a:pt x="213" y="71"/>
                      </a:lnTo>
                      <a:lnTo>
                        <a:pt x="212" y="62"/>
                      </a:lnTo>
                      <a:lnTo>
                        <a:pt x="199" y="50"/>
                      </a:lnTo>
                      <a:lnTo>
                        <a:pt x="189" y="41"/>
                      </a:lnTo>
                      <a:lnTo>
                        <a:pt x="177" y="29"/>
                      </a:lnTo>
                      <a:lnTo>
                        <a:pt x="151" y="20"/>
                      </a:lnTo>
                      <a:lnTo>
                        <a:pt x="127" y="14"/>
                      </a:lnTo>
                      <a:lnTo>
                        <a:pt x="117" y="12"/>
                      </a:lnTo>
                      <a:lnTo>
                        <a:pt x="108" y="9"/>
                      </a:lnTo>
                      <a:lnTo>
                        <a:pt x="87" y="9"/>
                      </a:lnTo>
                      <a:lnTo>
                        <a:pt x="63" y="6"/>
                      </a:lnTo>
                      <a:lnTo>
                        <a:pt x="53" y="3"/>
                      </a:lnTo>
                      <a:lnTo>
                        <a:pt x="44" y="6"/>
                      </a:lnTo>
                      <a:lnTo>
                        <a:pt x="36" y="6"/>
                      </a:lnTo>
                      <a:lnTo>
                        <a:pt x="39" y="26"/>
                      </a:lnTo>
                    </a:path>
                  </a:pathLst>
                </a:custGeom>
                <a:solidFill>
                  <a:srgbClr val="F7B50C"/>
                </a:solidFill>
                <a:ln w="17463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30774" name="Group 49"/>
              <p:cNvGrpSpPr>
                <a:grpSpLocks/>
              </p:cNvGrpSpPr>
              <p:nvPr/>
            </p:nvGrpSpPr>
            <p:grpSpPr bwMode="auto">
              <a:xfrm>
                <a:off x="-658" y="680"/>
                <a:ext cx="88" cy="136"/>
                <a:chOff x="1079" y="2226"/>
                <a:chExt cx="213" cy="166"/>
              </a:xfrm>
            </p:grpSpPr>
            <p:sp>
              <p:nvSpPr>
                <p:cNvPr id="30782" name="Freeform 50"/>
                <p:cNvSpPr>
                  <a:spLocks/>
                </p:cNvSpPr>
                <p:nvPr/>
              </p:nvSpPr>
              <p:spPr bwMode="auto">
                <a:xfrm>
                  <a:off x="1079" y="2226"/>
                  <a:ext cx="213" cy="166"/>
                </a:xfrm>
                <a:custGeom>
                  <a:avLst/>
                  <a:gdLst>
                    <a:gd name="T0" fmla="*/ 177 w 213"/>
                    <a:gd name="T1" fmla="*/ 0 h 332"/>
                    <a:gd name="T2" fmla="*/ 160 w 213"/>
                    <a:gd name="T3" fmla="*/ 2 h 332"/>
                    <a:gd name="T4" fmla="*/ 150 w 213"/>
                    <a:gd name="T5" fmla="*/ 3 h 332"/>
                    <a:gd name="T6" fmla="*/ 142 w 213"/>
                    <a:gd name="T7" fmla="*/ 4 h 332"/>
                    <a:gd name="T8" fmla="*/ 136 w 213"/>
                    <a:gd name="T9" fmla="*/ 7 h 332"/>
                    <a:gd name="T10" fmla="*/ 129 w 213"/>
                    <a:gd name="T11" fmla="*/ 9 h 332"/>
                    <a:gd name="T12" fmla="*/ 126 w 213"/>
                    <a:gd name="T13" fmla="*/ 11 h 332"/>
                    <a:gd name="T14" fmla="*/ 124 w 213"/>
                    <a:gd name="T15" fmla="*/ 12 h 332"/>
                    <a:gd name="T16" fmla="*/ 120 w 213"/>
                    <a:gd name="T17" fmla="*/ 14 h 332"/>
                    <a:gd name="T18" fmla="*/ 114 w 213"/>
                    <a:gd name="T19" fmla="*/ 15 h 332"/>
                    <a:gd name="T20" fmla="*/ 112 w 213"/>
                    <a:gd name="T21" fmla="*/ 17 h 332"/>
                    <a:gd name="T22" fmla="*/ 129 w 213"/>
                    <a:gd name="T23" fmla="*/ 17 h 332"/>
                    <a:gd name="T24" fmla="*/ 160 w 213"/>
                    <a:gd name="T25" fmla="*/ 17 h 332"/>
                    <a:gd name="T26" fmla="*/ 196 w 213"/>
                    <a:gd name="T27" fmla="*/ 17 h 332"/>
                    <a:gd name="T28" fmla="*/ 212 w 213"/>
                    <a:gd name="T29" fmla="*/ 18 h 332"/>
                    <a:gd name="T30" fmla="*/ 213 w 213"/>
                    <a:gd name="T31" fmla="*/ 19 h 332"/>
                    <a:gd name="T32" fmla="*/ 205 w 213"/>
                    <a:gd name="T33" fmla="*/ 20 h 332"/>
                    <a:gd name="T34" fmla="*/ 174 w 213"/>
                    <a:gd name="T35" fmla="*/ 21 h 332"/>
                    <a:gd name="T36" fmla="*/ 120 w 213"/>
                    <a:gd name="T37" fmla="*/ 21 h 332"/>
                    <a:gd name="T38" fmla="*/ 72 w 213"/>
                    <a:gd name="T39" fmla="*/ 21 h 332"/>
                    <a:gd name="T40" fmla="*/ 53 w 213"/>
                    <a:gd name="T41" fmla="*/ 21 h 332"/>
                    <a:gd name="T42" fmla="*/ 36 w 213"/>
                    <a:gd name="T43" fmla="*/ 21 h 332"/>
                    <a:gd name="T44" fmla="*/ 32 w 213"/>
                    <a:gd name="T45" fmla="*/ 20 h 332"/>
                    <a:gd name="T46" fmla="*/ 32 w 213"/>
                    <a:gd name="T47" fmla="*/ 19 h 332"/>
                    <a:gd name="T48" fmla="*/ 32 w 213"/>
                    <a:gd name="T49" fmla="*/ 17 h 332"/>
                    <a:gd name="T50" fmla="*/ 32 w 213"/>
                    <a:gd name="T51" fmla="*/ 16 h 332"/>
                    <a:gd name="T52" fmla="*/ 30 w 213"/>
                    <a:gd name="T53" fmla="*/ 15 h 332"/>
                    <a:gd name="T54" fmla="*/ 25 w 213"/>
                    <a:gd name="T55" fmla="*/ 14 h 332"/>
                    <a:gd name="T56" fmla="*/ 21 w 213"/>
                    <a:gd name="T57" fmla="*/ 12 h 332"/>
                    <a:gd name="T58" fmla="*/ 14 w 213"/>
                    <a:gd name="T59" fmla="*/ 10 h 332"/>
                    <a:gd name="T60" fmla="*/ 10 w 213"/>
                    <a:gd name="T61" fmla="*/ 9 h 332"/>
                    <a:gd name="T62" fmla="*/ 6 w 213"/>
                    <a:gd name="T63" fmla="*/ 8 h 332"/>
                    <a:gd name="T64" fmla="*/ 2 w 213"/>
                    <a:gd name="T65" fmla="*/ 7 h 332"/>
                    <a:gd name="T66" fmla="*/ 0 w 213"/>
                    <a:gd name="T67" fmla="*/ 6 h 332"/>
                    <a:gd name="T68" fmla="*/ 0 w 213"/>
                    <a:gd name="T69" fmla="*/ 5 h 332"/>
                    <a:gd name="T70" fmla="*/ 14 w 213"/>
                    <a:gd name="T71" fmla="*/ 4 h 332"/>
                    <a:gd name="T72" fmla="*/ 36 w 213"/>
                    <a:gd name="T73" fmla="*/ 2 h 332"/>
                    <a:gd name="T74" fmla="*/ 86 w 213"/>
                    <a:gd name="T75" fmla="*/ 1 h 332"/>
                    <a:gd name="T76" fmla="*/ 105 w 213"/>
                    <a:gd name="T77" fmla="*/ 1 h 332"/>
                    <a:gd name="T78" fmla="*/ 150 w 213"/>
                    <a:gd name="T79" fmla="*/ 1 h 332"/>
                    <a:gd name="T80" fmla="*/ 168 w 213"/>
                    <a:gd name="T81" fmla="*/ 1 h 332"/>
                    <a:gd name="T82" fmla="*/ 174 w 213"/>
                    <a:gd name="T83" fmla="*/ 2 h 332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213" h="332">
                      <a:moveTo>
                        <a:pt x="174" y="26"/>
                      </a:moveTo>
                      <a:lnTo>
                        <a:pt x="177" y="0"/>
                      </a:lnTo>
                      <a:lnTo>
                        <a:pt x="172" y="9"/>
                      </a:lnTo>
                      <a:lnTo>
                        <a:pt x="160" y="20"/>
                      </a:lnTo>
                      <a:lnTo>
                        <a:pt x="153" y="29"/>
                      </a:lnTo>
                      <a:lnTo>
                        <a:pt x="150" y="38"/>
                      </a:lnTo>
                      <a:lnTo>
                        <a:pt x="144" y="47"/>
                      </a:lnTo>
                      <a:lnTo>
                        <a:pt x="142" y="63"/>
                      </a:lnTo>
                      <a:lnTo>
                        <a:pt x="137" y="83"/>
                      </a:lnTo>
                      <a:lnTo>
                        <a:pt x="136" y="99"/>
                      </a:lnTo>
                      <a:lnTo>
                        <a:pt x="132" y="122"/>
                      </a:lnTo>
                      <a:lnTo>
                        <a:pt x="129" y="131"/>
                      </a:lnTo>
                      <a:lnTo>
                        <a:pt x="129" y="143"/>
                      </a:lnTo>
                      <a:lnTo>
                        <a:pt x="126" y="165"/>
                      </a:lnTo>
                      <a:lnTo>
                        <a:pt x="126" y="183"/>
                      </a:lnTo>
                      <a:lnTo>
                        <a:pt x="124" y="191"/>
                      </a:lnTo>
                      <a:lnTo>
                        <a:pt x="120" y="200"/>
                      </a:lnTo>
                      <a:lnTo>
                        <a:pt x="120" y="209"/>
                      </a:lnTo>
                      <a:lnTo>
                        <a:pt x="117" y="216"/>
                      </a:lnTo>
                      <a:lnTo>
                        <a:pt x="114" y="227"/>
                      </a:lnTo>
                      <a:lnTo>
                        <a:pt x="112" y="246"/>
                      </a:lnTo>
                      <a:lnTo>
                        <a:pt x="112" y="263"/>
                      </a:lnTo>
                      <a:lnTo>
                        <a:pt x="120" y="267"/>
                      </a:lnTo>
                      <a:lnTo>
                        <a:pt x="129" y="263"/>
                      </a:lnTo>
                      <a:lnTo>
                        <a:pt x="142" y="263"/>
                      </a:lnTo>
                      <a:lnTo>
                        <a:pt x="160" y="263"/>
                      </a:lnTo>
                      <a:lnTo>
                        <a:pt x="177" y="263"/>
                      </a:lnTo>
                      <a:lnTo>
                        <a:pt x="196" y="263"/>
                      </a:lnTo>
                      <a:lnTo>
                        <a:pt x="205" y="270"/>
                      </a:lnTo>
                      <a:lnTo>
                        <a:pt x="212" y="281"/>
                      </a:lnTo>
                      <a:lnTo>
                        <a:pt x="213" y="293"/>
                      </a:lnTo>
                      <a:lnTo>
                        <a:pt x="213" y="302"/>
                      </a:lnTo>
                      <a:lnTo>
                        <a:pt x="212" y="309"/>
                      </a:lnTo>
                      <a:lnTo>
                        <a:pt x="205" y="318"/>
                      </a:lnTo>
                      <a:lnTo>
                        <a:pt x="198" y="327"/>
                      </a:lnTo>
                      <a:lnTo>
                        <a:pt x="174" y="332"/>
                      </a:lnTo>
                      <a:lnTo>
                        <a:pt x="150" y="332"/>
                      </a:lnTo>
                      <a:lnTo>
                        <a:pt x="120" y="332"/>
                      </a:lnTo>
                      <a:lnTo>
                        <a:pt x="84" y="332"/>
                      </a:lnTo>
                      <a:lnTo>
                        <a:pt x="72" y="332"/>
                      </a:lnTo>
                      <a:lnTo>
                        <a:pt x="62" y="332"/>
                      </a:lnTo>
                      <a:lnTo>
                        <a:pt x="53" y="332"/>
                      </a:lnTo>
                      <a:lnTo>
                        <a:pt x="44" y="330"/>
                      </a:lnTo>
                      <a:lnTo>
                        <a:pt x="36" y="330"/>
                      </a:lnTo>
                      <a:lnTo>
                        <a:pt x="36" y="318"/>
                      </a:lnTo>
                      <a:lnTo>
                        <a:pt x="32" y="309"/>
                      </a:lnTo>
                      <a:lnTo>
                        <a:pt x="32" y="302"/>
                      </a:lnTo>
                      <a:lnTo>
                        <a:pt x="32" y="290"/>
                      </a:lnTo>
                      <a:lnTo>
                        <a:pt x="32" y="281"/>
                      </a:lnTo>
                      <a:lnTo>
                        <a:pt x="32" y="272"/>
                      </a:lnTo>
                      <a:lnTo>
                        <a:pt x="32" y="260"/>
                      </a:lnTo>
                      <a:lnTo>
                        <a:pt x="32" y="251"/>
                      </a:lnTo>
                      <a:lnTo>
                        <a:pt x="32" y="243"/>
                      </a:lnTo>
                      <a:lnTo>
                        <a:pt x="30" y="231"/>
                      </a:lnTo>
                      <a:lnTo>
                        <a:pt x="30" y="222"/>
                      </a:lnTo>
                      <a:lnTo>
                        <a:pt x="25" y="215"/>
                      </a:lnTo>
                      <a:lnTo>
                        <a:pt x="24" y="198"/>
                      </a:lnTo>
                      <a:lnTo>
                        <a:pt x="21" y="188"/>
                      </a:lnTo>
                      <a:lnTo>
                        <a:pt x="17" y="179"/>
                      </a:lnTo>
                      <a:lnTo>
                        <a:pt x="14" y="159"/>
                      </a:lnTo>
                      <a:lnTo>
                        <a:pt x="10" y="147"/>
                      </a:lnTo>
                      <a:lnTo>
                        <a:pt x="10" y="140"/>
                      </a:lnTo>
                      <a:lnTo>
                        <a:pt x="8" y="131"/>
                      </a:lnTo>
                      <a:lnTo>
                        <a:pt x="6" y="122"/>
                      </a:lnTo>
                      <a:lnTo>
                        <a:pt x="2" y="113"/>
                      </a:lnTo>
                      <a:lnTo>
                        <a:pt x="2" y="105"/>
                      </a:lnTo>
                      <a:lnTo>
                        <a:pt x="0" y="96"/>
                      </a:lnTo>
                      <a:lnTo>
                        <a:pt x="0" y="87"/>
                      </a:lnTo>
                      <a:lnTo>
                        <a:pt x="0" y="78"/>
                      </a:lnTo>
                      <a:lnTo>
                        <a:pt x="0" y="71"/>
                      </a:lnTo>
                      <a:lnTo>
                        <a:pt x="2" y="62"/>
                      </a:lnTo>
                      <a:lnTo>
                        <a:pt x="14" y="50"/>
                      </a:lnTo>
                      <a:lnTo>
                        <a:pt x="24" y="41"/>
                      </a:lnTo>
                      <a:lnTo>
                        <a:pt x="36" y="29"/>
                      </a:lnTo>
                      <a:lnTo>
                        <a:pt x="62" y="20"/>
                      </a:lnTo>
                      <a:lnTo>
                        <a:pt x="86" y="14"/>
                      </a:lnTo>
                      <a:lnTo>
                        <a:pt x="96" y="12"/>
                      </a:lnTo>
                      <a:lnTo>
                        <a:pt x="105" y="9"/>
                      </a:lnTo>
                      <a:lnTo>
                        <a:pt x="126" y="9"/>
                      </a:lnTo>
                      <a:lnTo>
                        <a:pt x="150" y="6"/>
                      </a:lnTo>
                      <a:lnTo>
                        <a:pt x="160" y="3"/>
                      </a:lnTo>
                      <a:lnTo>
                        <a:pt x="168" y="6"/>
                      </a:lnTo>
                      <a:lnTo>
                        <a:pt x="177" y="6"/>
                      </a:lnTo>
                      <a:lnTo>
                        <a:pt x="174" y="26"/>
                      </a:lnTo>
                      <a:close/>
                    </a:path>
                  </a:pathLst>
                </a:custGeom>
                <a:solidFill>
                  <a:srgbClr val="F7B50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0783" name="Freeform 51"/>
                <p:cNvSpPr>
                  <a:spLocks/>
                </p:cNvSpPr>
                <p:nvPr/>
              </p:nvSpPr>
              <p:spPr bwMode="auto">
                <a:xfrm>
                  <a:off x="1079" y="2226"/>
                  <a:ext cx="213" cy="166"/>
                </a:xfrm>
                <a:custGeom>
                  <a:avLst/>
                  <a:gdLst>
                    <a:gd name="T0" fmla="*/ 177 w 213"/>
                    <a:gd name="T1" fmla="*/ 0 h 332"/>
                    <a:gd name="T2" fmla="*/ 160 w 213"/>
                    <a:gd name="T3" fmla="*/ 2 h 332"/>
                    <a:gd name="T4" fmla="*/ 150 w 213"/>
                    <a:gd name="T5" fmla="*/ 3 h 332"/>
                    <a:gd name="T6" fmla="*/ 142 w 213"/>
                    <a:gd name="T7" fmla="*/ 4 h 332"/>
                    <a:gd name="T8" fmla="*/ 136 w 213"/>
                    <a:gd name="T9" fmla="*/ 7 h 332"/>
                    <a:gd name="T10" fmla="*/ 129 w 213"/>
                    <a:gd name="T11" fmla="*/ 9 h 332"/>
                    <a:gd name="T12" fmla="*/ 126 w 213"/>
                    <a:gd name="T13" fmla="*/ 11 h 332"/>
                    <a:gd name="T14" fmla="*/ 124 w 213"/>
                    <a:gd name="T15" fmla="*/ 12 h 332"/>
                    <a:gd name="T16" fmla="*/ 120 w 213"/>
                    <a:gd name="T17" fmla="*/ 14 h 332"/>
                    <a:gd name="T18" fmla="*/ 114 w 213"/>
                    <a:gd name="T19" fmla="*/ 15 h 332"/>
                    <a:gd name="T20" fmla="*/ 112 w 213"/>
                    <a:gd name="T21" fmla="*/ 17 h 332"/>
                    <a:gd name="T22" fmla="*/ 129 w 213"/>
                    <a:gd name="T23" fmla="*/ 17 h 332"/>
                    <a:gd name="T24" fmla="*/ 160 w 213"/>
                    <a:gd name="T25" fmla="*/ 17 h 332"/>
                    <a:gd name="T26" fmla="*/ 196 w 213"/>
                    <a:gd name="T27" fmla="*/ 17 h 332"/>
                    <a:gd name="T28" fmla="*/ 212 w 213"/>
                    <a:gd name="T29" fmla="*/ 18 h 332"/>
                    <a:gd name="T30" fmla="*/ 213 w 213"/>
                    <a:gd name="T31" fmla="*/ 19 h 332"/>
                    <a:gd name="T32" fmla="*/ 205 w 213"/>
                    <a:gd name="T33" fmla="*/ 20 h 332"/>
                    <a:gd name="T34" fmla="*/ 174 w 213"/>
                    <a:gd name="T35" fmla="*/ 21 h 332"/>
                    <a:gd name="T36" fmla="*/ 120 w 213"/>
                    <a:gd name="T37" fmla="*/ 21 h 332"/>
                    <a:gd name="T38" fmla="*/ 72 w 213"/>
                    <a:gd name="T39" fmla="*/ 21 h 332"/>
                    <a:gd name="T40" fmla="*/ 53 w 213"/>
                    <a:gd name="T41" fmla="*/ 21 h 332"/>
                    <a:gd name="T42" fmla="*/ 36 w 213"/>
                    <a:gd name="T43" fmla="*/ 21 h 332"/>
                    <a:gd name="T44" fmla="*/ 32 w 213"/>
                    <a:gd name="T45" fmla="*/ 20 h 332"/>
                    <a:gd name="T46" fmla="*/ 32 w 213"/>
                    <a:gd name="T47" fmla="*/ 19 h 332"/>
                    <a:gd name="T48" fmla="*/ 32 w 213"/>
                    <a:gd name="T49" fmla="*/ 17 h 332"/>
                    <a:gd name="T50" fmla="*/ 32 w 213"/>
                    <a:gd name="T51" fmla="*/ 16 h 332"/>
                    <a:gd name="T52" fmla="*/ 30 w 213"/>
                    <a:gd name="T53" fmla="*/ 15 h 332"/>
                    <a:gd name="T54" fmla="*/ 25 w 213"/>
                    <a:gd name="T55" fmla="*/ 14 h 332"/>
                    <a:gd name="T56" fmla="*/ 21 w 213"/>
                    <a:gd name="T57" fmla="*/ 12 h 332"/>
                    <a:gd name="T58" fmla="*/ 14 w 213"/>
                    <a:gd name="T59" fmla="*/ 10 h 332"/>
                    <a:gd name="T60" fmla="*/ 10 w 213"/>
                    <a:gd name="T61" fmla="*/ 9 h 332"/>
                    <a:gd name="T62" fmla="*/ 6 w 213"/>
                    <a:gd name="T63" fmla="*/ 8 h 332"/>
                    <a:gd name="T64" fmla="*/ 2 w 213"/>
                    <a:gd name="T65" fmla="*/ 7 h 332"/>
                    <a:gd name="T66" fmla="*/ 0 w 213"/>
                    <a:gd name="T67" fmla="*/ 6 h 332"/>
                    <a:gd name="T68" fmla="*/ 0 w 213"/>
                    <a:gd name="T69" fmla="*/ 5 h 332"/>
                    <a:gd name="T70" fmla="*/ 14 w 213"/>
                    <a:gd name="T71" fmla="*/ 4 h 332"/>
                    <a:gd name="T72" fmla="*/ 36 w 213"/>
                    <a:gd name="T73" fmla="*/ 2 h 332"/>
                    <a:gd name="T74" fmla="*/ 86 w 213"/>
                    <a:gd name="T75" fmla="*/ 1 h 332"/>
                    <a:gd name="T76" fmla="*/ 105 w 213"/>
                    <a:gd name="T77" fmla="*/ 1 h 332"/>
                    <a:gd name="T78" fmla="*/ 150 w 213"/>
                    <a:gd name="T79" fmla="*/ 1 h 332"/>
                    <a:gd name="T80" fmla="*/ 168 w 213"/>
                    <a:gd name="T81" fmla="*/ 1 h 332"/>
                    <a:gd name="T82" fmla="*/ 174 w 213"/>
                    <a:gd name="T83" fmla="*/ 2 h 332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213" h="332">
                      <a:moveTo>
                        <a:pt x="174" y="26"/>
                      </a:moveTo>
                      <a:lnTo>
                        <a:pt x="177" y="0"/>
                      </a:lnTo>
                      <a:lnTo>
                        <a:pt x="172" y="9"/>
                      </a:lnTo>
                      <a:lnTo>
                        <a:pt x="160" y="20"/>
                      </a:lnTo>
                      <a:lnTo>
                        <a:pt x="153" y="29"/>
                      </a:lnTo>
                      <a:lnTo>
                        <a:pt x="150" y="38"/>
                      </a:lnTo>
                      <a:lnTo>
                        <a:pt x="144" y="47"/>
                      </a:lnTo>
                      <a:lnTo>
                        <a:pt x="142" y="63"/>
                      </a:lnTo>
                      <a:lnTo>
                        <a:pt x="137" y="83"/>
                      </a:lnTo>
                      <a:lnTo>
                        <a:pt x="136" y="99"/>
                      </a:lnTo>
                      <a:lnTo>
                        <a:pt x="132" y="122"/>
                      </a:lnTo>
                      <a:lnTo>
                        <a:pt x="129" y="131"/>
                      </a:lnTo>
                      <a:lnTo>
                        <a:pt x="129" y="143"/>
                      </a:lnTo>
                      <a:lnTo>
                        <a:pt x="126" y="165"/>
                      </a:lnTo>
                      <a:lnTo>
                        <a:pt x="126" y="183"/>
                      </a:lnTo>
                      <a:lnTo>
                        <a:pt x="124" y="191"/>
                      </a:lnTo>
                      <a:lnTo>
                        <a:pt x="120" y="200"/>
                      </a:lnTo>
                      <a:lnTo>
                        <a:pt x="120" y="209"/>
                      </a:lnTo>
                      <a:lnTo>
                        <a:pt x="117" y="216"/>
                      </a:lnTo>
                      <a:lnTo>
                        <a:pt x="114" y="227"/>
                      </a:lnTo>
                      <a:lnTo>
                        <a:pt x="112" y="246"/>
                      </a:lnTo>
                      <a:lnTo>
                        <a:pt x="112" y="263"/>
                      </a:lnTo>
                      <a:lnTo>
                        <a:pt x="120" y="267"/>
                      </a:lnTo>
                      <a:lnTo>
                        <a:pt x="129" y="263"/>
                      </a:lnTo>
                      <a:lnTo>
                        <a:pt x="142" y="263"/>
                      </a:lnTo>
                      <a:lnTo>
                        <a:pt x="160" y="263"/>
                      </a:lnTo>
                      <a:lnTo>
                        <a:pt x="177" y="263"/>
                      </a:lnTo>
                      <a:lnTo>
                        <a:pt x="196" y="263"/>
                      </a:lnTo>
                      <a:lnTo>
                        <a:pt x="205" y="270"/>
                      </a:lnTo>
                      <a:lnTo>
                        <a:pt x="212" y="281"/>
                      </a:lnTo>
                      <a:lnTo>
                        <a:pt x="213" y="293"/>
                      </a:lnTo>
                      <a:lnTo>
                        <a:pt x="213" y="302"/>
                      </a:lnTo>
                      <a:lnTo>
                        <a:pt x="212" y="309"/>
                      </a:lnTo>
                      <a:lnTo>
                        <a:pt x="205" y="318"/>
                      </a:lnTo>
                      <a:lnTo>
                        <a:pt x="198" y="327"/>
                      </a:lnTo>
                      <a:lnTo>
                        <a:pt x="174" y="332"/>
                      </a:lnTo>
                      <a:lnTo>
                        <a:pt x="150" y="332"/>
                      </a:lnTo>
                      <a:lnTo>
                        <a:pt x="120" y="332"/>
                      </a:lnTo>
                      <a:lnTo>
                        <a:pt x="84" y="332"/>
                      </a:lnTo>
                      <a:lnTo>
                        <a:pt x="72" y="332"/>
                      </a:lnTo>
                      <a:lnTo>
                        <a:pt x="62" y="332"/>
                      </a:lnTo>
                      <a:lnTo>
                        <a:pt x="53" y="332"/>
                      </a:lnTo>
                      <a:lnTo>
                        <a:pt x="44" y="330"/>
                      </a:lnTo>
                      <a:lnTo>
                        <a:pt x="36" y="330"/>
                      </a:lnTo>
                      <a:lnTo>
                        <a:pt x="36" y="318"/>
                      </a:lnTo>
                      <a:lnTo>
                        <a:pt x="32" y="309"/>
                      </a:lnTo>
                      <a:lnTo>
                        <a:pt x="32" y="302"/>
                      </a:lnTo>
                      <a:lnTo>
                        <a:pt x="32" y="290"/>
                      </a:lnTo>
                      <a:lnTo>
                        <a:pt x="32" y="281"/>
                      </a:lnTo>
                      <a:lnTo>
                        <a:pt x="32" y="272"/>
                      </a:lnTo>
                      <a:lnTo>
                        <a:pt x="32" y="260"/>
                      </a:lnTo>
                      <a:lnTo>
                        <a:pt x="32" y="251"/>
                      </a:lnTo>
                      <a:lnTo>
                        <a:pt x="32" y="243"/>
                      </a:lnTo>
                      <a:lnTo>
                        <a:pt x="30" y="231"/>
                      </a:lnTo>
                      <a:lnTo>
                        <a:pt x="30" y="222"/>
                      </a:lnTo>
                      <a:lnTo>
                        <a:pt x="25" y="215"/>
                      </a:lnTo>
                      <a:lnTo>
                        <a:pt x="24" y="198"/>
                      </a:lnTo>
                      <a:lnTo>
                        <a:pt x="21" y="188"/>
                      </a:lnTo>
                      <a:lnTo>
                        <a:pt x="17" y="179"/>
                      </a:lnTo>
                      <a:lnTo>
                        <a:pt x="14" y="159"/>
                      </a:lnTo>
                      <a:lnTo>
                        <a:pt x="10" y="147"/>
                      </a:lnTo>
                      <a:lnTo>
                        <a:pt x="10" y="140"/>
                      </a:lnTo>
                      <a:lnTo>
                        <a:pt x="8" y="131"/>
                      </a:lnTo>
                      <a:lnTo>
                        <a:pt x="6" y="122"/>
                      </a:lnTo>
                      <a:lnTo>
                        <a:pt x="2" y="113"/>
                      </a:lnTo>
                      <a:lnTo>
                        <a:pt x="2" y="105"/>
                      </a:lnTo>
                      <a:lnTo>
                        <a:pt x="0" y="96"/>
                      </a:lnTo>
                      <a:lnTo>
                        <a:pt x="0" y="87"/>
                      </a:lnTo>
                      <a:lnTo>
                        <a:pt x="0" y="78"/>
                      </a:lnTo>
                      <a:lnTo>
                        <a:pt x="0" y="71"/>
                      </a:lnTo>
                      <a:lnTo>
                        <a:pt x="2" y="62"/>
                      </a:lnTo>
                      <a:lnTo>
                        <a:pt x="14" y="50"/>
                      </a:lnTo>
                      <a:lnTo>
                        <a:pt x="24" y="41"/>
                      </a:lnTo>
                      <a:lnTo>
                        <a:pt x="36" y="29"/>
                      </a:lnTo>
                      <a:lnTo>
                        <a:pt x="62" y="20"/>
                      </a:lnTo>
                      <a:lnTo>
                        <a:pt x="86" y="14"/>
                      </a:lnTo>
                      <a:lnTo>
                        <a:pt x="96" y="12"/>
                      </a:lnTo>
                      <a:lnTo>
                        <a:pt x="105" y="9"/>
                      </a:lnTo>
                      <a:lnTo>
                        <a:pt x="126" y="9"/>
                      </a:lnTo>
                      <a:lnTo>
                        <a:pt x="150" y="6"/>
                      </a:lnTo>
                      <a:lnTo>
                        <a:pt x="160" y="3"/>
                      </a:lnTo>
                      <a:lnTo>
                        <a:pt x="168" y="6"/>
                      </a:lnTo>
                      <a:lnTo>
                        <a:pt x="177" y="6"/>
                      </a:lnTo>
                      <a:lnTo>
                        <a:pt x="174" y="26"/>
                      </a:lnTo>
                    </a:path>
                  </a:pathLst>
                </a:custGeom>
                <a:solidFill>
                  <a:srgbClr val="F7B50C"/>
                </a:solidFill>
                <a:ln w="17463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30775" name="Oval 52"/>
              <p:cNvSpPr>
                <a:spLocks noChangeArrowheads="1"/>
              </p:cNvSpPr>
              <p:nvPr/>
            </p:nvSpPr>
            <p:spPr bwMode="auto">
              <a:xfrm>
                <a:off x="-716" y="503"/>
                <a:ext cx="23" cy="45"/>
              </a:xfrm>
              <a:prstGeom prst="ellipse">
                <a:avLst/>
              </a:prstGeom>
              <a:solidFill>
                <a:srgbClr val="F7B50C"/>
              </a:solidFill>
              <a:ln w="1752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776" name="Oval 53"/>
              <p:cNvSpPr>
                <a:spLocks noChangeArrowheads="1"/>
              </p:cNvSpPr>
              <p:nvPr/>
            </p:nvSpPr>
            <p:spPr bwMode="auto">
              <a:xfrm>
                <a:off x="-666" y="503"/>
                <a:ext cx="23" cy="45"/>
              </a:xfrm>
              <a:prstGeom prst="ellipse">
                <a:avLst/>
              </a:prstGeom>
              <a:solidFill>
                <a:srgbClr val="F7B50C"/>
              </a:solidFill>
              <a:ln w="17526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777" name="Freeform 54"/>
              <p:cNvSpPr>
                <a:spLocks/>
              </p:cNvSpPr>
              <p:nvPr/>
            </p:nvSpPr>
            <p:spPr bwMode="auto">
              <a:xfrm>
                <a:off x="-666" y="479"/>
                <a:ext cx="51" cy="24"/>
              </a:xfrm>
              <a:custGeom>
                <a:avLst/>
                <a:gdLst>
                  <a:gd name="T0" fmla="*/ 0 w 123"/>
                  <a:gd name="T1" fmla="*/ 0 h 58"/>
                  <a:gd name="T2" fmla="*/ 0 w 123"/>
                  <a:gd name="T3" fmla="*/ 0 h 58"/>
                  <a:gd name="T4" fmla="*/ 0 w 123"/>
                  <a:gd name="T5" fmla="*/ 0 h 58"/>
                  <a:gd name="T6" fmla="*/ 1 w 123"/>
                  <a:gd name="T7" fmla="*/ 0 h 58"/>
                  <a:gd name="T8" fmla="*/ 1 w 123"/>
                  <a:gd name="T9" fmla="*/ 0 h 58"/>
                  <a:gd name="T10" fmla="*/ 2 w 123"/>
                  <a:gd name="T11" fmla="*/ 0 h 58"/>
                  <a:gd name="T12" fmla="*/ 2 w 123"/>
                  <a:gd name="T13" fmla="*/ 0 h 58"/>
                  <a:gd name="T14" fmla="*/ 3 w 123"/>
                  <a:gd name="T15" fmla="*/ 1 h 58"/>
                  <a:gd name="T16" fmla="*/ 3 w 123"/>
                  <a:gd name="T17" fmla="*/ 1 h 58"/>
                  <a:gd name="T18" fmla="*/ 4 w 123"/>
                  <a:gd name="T19" fmla="*/ 1 h 58"/>
                  <a:gd name="T20" fmla="*/ 4 w 123"/>
                  <a:gd name="T21" fmla="*/ 2 h 5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23" h="58">
                    <a:moveTo>
                      <a:pt x="0" y="0"/>
                    </a:moveTo>
                    <a:lnTo>
                      <a:pt x="1" y="0"/>
                    </a:lnTo>
                    <a:lnTo>
                      <a:pt x="3" y="0"/>
                    </a:lnTo>
                    <a:lnTo>
                      <a:pt x="27" y="1"/>
                    </a:lnTo>
                    <a:lnTo>
                      <a:pt x="49" y="4"/>
                    </a:lnTo>
                    <a:lnTo>
                      <a:pt x="69" y="10"/>
                    </a:lnTo>
                    <a:lnTo>
                      <a:pt x="88" y="16"/>
                    </a:lnTo>
                    <a:lnTo>
                      <a:pt x="103" y="25"/>
                    </a:lnTo>
                    <a:lnTo>
                      <a:pt x="113" y="36"/>
                    </a:lnTo>
                    <a:lnTo>
                      <a:pt x="120" y="46"/>
                    </a:lnTo>
                    <a:lnTo>
                      <a:pt x="123" y="58"/>
                    </a:lnTo>
                  </a:path>
                </a:pathLst>
              </a:custGeom>
              <a:solidFill>
                <a:srgbClr val="F7B50C"/>
              </a:solidFill>
              <a:ln w="17526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778" name="Freeform 55"/>
              <p:cNvSpPr>
                <a:spLocks/>
              </p:cNvSpPr>
              <p:nvPr/>
            </p:nvSpPr>
            <p:spPr bwMode="auto">
              <a:xfrm>
                <a:off x="-741" y="479"/>
                <a:ext cx="49" cy="23"/>
              </a:xfrm>
              <a:custGeom>
                <a:avLst/>
                <a:gdLst>
                  <a:gd name="T0" fmla="*/ 0 w 119"/>
                  <a:gd name="T1" fmla="*/ 2 h 55"/>
                  <a:gd name="T2" fmla="*/ 0 w 119"/>
                  <a:gd name="T3" fmla="*/ 1 h 55"/>
                  <a:gd name="T4" fmla="*/ 0 w 119"/>
                  <a:gd name="T5" fmla="*/ 1 h 55"/>
                  <a:gd name="T6" fmla="*/ 1 w 119"/>
                  <a:gd name="T7" fmla="*/ 1 h 55"/>
                  <a:gd name="T8" fmla="*/ 1 w 119"/>
                  <a:gd name="T9" fmla="*/ 0 h 55"/>
                  <a:gd name="T10" fmla="*/ 2 w 119"/>
                  <a:gd name="T11" fmla="*/ 0 h 55"/>
                  <a:gd name="T12" fmla="*/ 2 w 119"/>
                  <a:gd name="T13" fmla="*/ 0 h 55"/>
                  <a:gd name="T14" fmla="*/ 3 w 119"/>
                  <a:gd name="T15" fmla="*/ 0 h 55"/>
                  <a:gd name="T16" fmla="*/ 3 w 119"/>
                  <a:gd name="T17" fmla="*/ 0 h 5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19" h="55">
                    <a:moveTo>
                      <a:pt x="0" y="55"/>
                    </a:moveTo>
                    <a:lnTo>
                      <a:pt x="4" y="43"/>
                    </a:lnTo>
                    <a:lnTo>
                      <a:pt x="12" y="33"/>
                    </a:lnTo>
                    <a:lnTo>
                      <a:pt x="23" y="24"/>
                    </a:lnTo>
                    <a:lnTo>
                      <a:pt x="37" y="16"/>
                    </a:lnTo>
                    <a:lnTo>
                      <a:pt x="55" y="9"/>
                    </a:lnTo>
                    <a:lnTo>
                      <a:pt x="75" y="4"/>
                    </a:lnTo>
                    <a:lnTo>
                      <a:pt x="96" y="1"/>
                    </a:lnTo>
                    <a:lnTo>
                      <a:pt x="119" y="0"/>
                    </a:lnTo>
                  </a:path>
                </a:pathLst>
              </a:custGeom>
              <a:solidFill>
                <a:srgbClr val="F7B50C"/>
              </a:solidFill>
              <a:ln w="17526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5832" name="Oval 56"/>
              <p:cNvSpPr>
                <a:spLocks noChangeArrowheads="1"/>
              </p:cNvSpPr>
              <p:nvPr/>
            </p:nvSpPr>
            <p:spPr bwMode="auto">
              <a:xfrm rot="708212">
                <a:off x="-538" y="574"/>
                <a:ext cx="47" cy="48"/>
              </a:xfrm>
              <a:prstGeom prst="ellipse">
                <a:avLst/>
              </a:prstGeom>
              <a:solidFill>
                <a:srgbClr val="F7B50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75833" name="AutoShape 57"/>
              <p:cNvSpPr>
                <a:spLocks noChangeArrowheads="1"/>
              </p:cNvSpPr>
              <p:nvPr/>
            </p:nvSpPr>
            <p:spPr bwMode="auto">
              <a:xfrm rot="6664095">
                <a:off x="-573" y="578"/>
                <a:ext cx="96" cy="95"/>
              </a:xfrm>
              <a:custGeom>
                <a:avLst/>
                <a:gdLst>
                  <a:gd name="G0" fmla="+- 5400 0 0"/>
                  <a:gd name="G1" fmla="+- 11796480 0 0"/>
                  <a:gd name="G2" fmla="+- 0 0 11796480"/>
                  <a:gd name="T0" fmla="*/ 0 256 1"/>
                  <a:gd name="T1" fmla="*/ 180 256 1"/>
                  <a:gd name="G3" fmla="+- 11796480 T0 T1"/>
                  <a:gd name="T2" fmla="*/ 0 256 1"/>
                  <a:gd name="T3" fmla="*/ 90 256 1"/>
                  <a:gd name="G4" fmla="+- 11796480 T2 T3"/>
                  <a:gd name="G5" fmla="*/ G4 2 1"/>
                  <a:gd name="T4" fmla="*/ 90 256 1"/>
                  <a:gd name="T5" fmla="*/ 0 256 1"/>
                  <a:gd name="G6" fmla="+- 11796480 T4 T5"/>
                  <a:gd name="G7" fmla="*/ G6 2 1"/>
                  <a:gd name="G8" fmla="abs 11796480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5400"/>
                  <a:gd name="G18" fmla="*/ 5400 1 2"/>
                  <a:gd name="G19" fmla="+- G18 5400 0"/>
                  <a:gd name="G20" fmla="cos G19 11796480"/>
                  <a:gd name="G21" fmla="sin G19 11796480"/>
                  <a:gd name="G22" fmla="+- G20 10800 0"/>
                  <a:gd name="G23" fmla="+- G21 10800 0"/>
                  <a:gd name="G24" fmla="+- 10800 0 G20"/>
                  <a:gd name="G25" fmla="+- 5400 10800 0"/>
                  <a:gd name="G26" fmla="?: G9 G17 G25"/>
                  <a:gd name="G27" fmla="?: G9 0 21600"/>
                  <a:gd name="G28" fmla="cos 10800 11796480"/>
                  <a:gd name="G29" fmla="sin 10800 11796480"/>
                  <a:gd name="G30" fmla="sin 5400 11796480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11796480 G34 0"/>
                  <a:gd name="G36" fmla="?: G6 G35 G31"/>
                  <a:gd name="G37" fmla="+- 21600 0 G36"/>
                  <a:gd name="G38" fmla="?: G4 0 G33"/>
                  <a:gd name="G39" fmla="?: 11796480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2700 w 21600"/>
                  <a:gd name="T15" fmla="*/ 10800 h 21600"/>
                  <a:gd name="T16" fmla="*/ 10800 w 21600"/>
                  <a:gd name="T17" fmla="*/ 5400 h 21600"/>
                  <a:gd name="T18" fmla="*/ 18900 w 21600"/>
                  <a:gd name="T19" fmla="*/ 10800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400"/>
                      <a:pt x="16199" y="7817"/>
                      <a:pt x="16199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rgbClr val="F7B50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75834" name="AutoShape 58"/>
              <p:cNvSpPr>
                <a:spLocks noChangeArrowheads="1"/>
              </p:cNvSpPr>
              <p:nvPr/>
            </p:nvSpPr>
            <p:spPr bwMode="auto">
              <a:xfrm rot="16128950">
                <a:off x="-697" y="553"/>
                <a:ext cx="50" cy="96"/>
              </a:xfrm>
              <a:prstGeom prst="moon">
                <a:avLst>
                  <a:gd name="adj" fmla="val 50000"/>
                </a:avLst>
              </a:prstGeom>
              <a:solidFill>
                <a:srgbClr val="F7B50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sp>
        <p:nvSpPr>
          <p:cNvPr id="75835" name="Text Box 59"/>
          <p:cNvSpPr txBox="1">
            <a:spLocks noChangeArrowheads="1"/>
          </p:cNvSpPr>
          <p:nvPr/>
        </p:nvSpPr>
        <p:spPr bwMode="auto">
          <a:xfrm>
            <a:off x="914400" y="2209800"/>
            <a:ext cx="77724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s-ES_tradnl" sz="2000" b="1" dirty="0" smtClean="0">
                <a:solidFill>
                  <a:srgbClr val="000000"/>
                </a:solidFill>
              </a:rPr>
              <a:t>LINFOCITO T CD4 </a:t>
            </a:r>
            <a:r>
              <a:rPr lang="en-US" sz="2000" dirty="0" smtClean="0">
                <a:solidFill>
                  <a:srgbClr val="000000"/>
                </a:solidFill>
              </a:rPr>
              <a:t>–</a:t>
            </a:r>
            <a:r>
              <a:rPr lang="es-ES_tradnl" sz="2000" dirty="0" smtClean="0">
                <a:solidFill>
                  <a:srgbClr val="000000"/>
                </a:solidFill>
              </a:rPr>
              <a:t> actúan como coordinadoras de la respuesta inmune instruyendo al resto de células a atacar gérmenes invasores específicos</a:t>
            </a:r>
            <a:endParaRPr lang="es-ES_tradnl" sz="2000" dirty="0">
              <a:solidFill>
                <a:srgbClr val="000000"/>
              </a:solidFill>
            </a:endParaRPr>
          </a:p>
        </p:txBody>
      </p:sp>
      <p:sp>
        <p:nvSpPr>
          <p:cNvPr id="75837" name="Text Box 61"/>
          <p:cNvSpPr txBox="1">
            <a:spLocks noChangeArrowheads="1"/>
          </p:cNvSpPr>
          <p:nvPr/>
        </p:nvSpPr>
        <p:spPr bwMode="auto">
          <a:xfrm>
            <a:off x="914400" y="3124200"/>
            <a:ext cx="7924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CÉLULAS CITOTÓXICAS T</a:t>
            </a:r>
            <a:r>
              <a:rPr lang="en-US" sz="2000" dirty="0" smtClean="0">
                <a:solidFill>
                  <a:srgbClr val="000000"/>
                </a:solidFill>
              </a:rPr>
              <a:t>-</a:t>
            </a:r>
            <a:r>
              <a:rPr lang="es-ES_tradnl" sz="2000" dirty="0" smtClean="0">
                <a:solidFill>
                  <a:srgbClr val="000000"/>
                </a:solidFill>
              </a:rPr>
              <a:t> están involucradas en la eliminación célula a célula, siguiendo órdenes de los T CD4 buscan y destruyen células que han sido infectadas por un germen específico</a:t>
            </a:r>
            <a:endParaRPr lang="es-ES_tradnl" sz="20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75842" name="Rectangle 66"/>
          <p:cNvSpPr>
            <a:spLocks noChangeArrowheads="1"/>
          </p:cNvSpPr>
          <p:nvPr/>
        </p:nvSpPr>
        <p:spPr bwMode="auto">
          <a:xfrm>
            <a:off x="914400" y="4419600"/>
            <a:ext cx="80772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0"/>
              </a:spcBef>
              <a:defRPr/>
            </a:pPr>
            <a:r>
              <a:rPr lang="es-ES_tradnl" sz="2000" b="1" dirty="0" smtClean="0">
                <a:solidFill>
                  <a:srgbClr val="000000"/>
                </a:solidFill>
              </a:rPr>
              <a:t>CÉLULAS B CELLS</a:t>
            </a:r>
            <a:r>
              <a:rPr lang="es-ES_tradnl" sz="2000" dirty="0" smtClean="0">
                <a:solidFill>
                  <a:srgbClr val="000000"/>
                </a:solidFill>
              </a:rPr>
              <a:t> </a:t>
            </a:r>
            <a:r>
              <a:rPr lang="es-ES_tradnl" sz="2000" dirty="0" err="1" smtClean="0">
                <a:solidFill>
                  <a:srgbClr val="000000"/>
                </a:solidFill>
              </a:rPr>
              <a:t>–</a:t>
            </a:r>
            <a:r>
              <a:rPr lang="es-ES_tradnl" sz="2000" dirty="0" smtClean="0">
                <a:solidFill>
                  <a:srgbClr val="000000"/>
                </a:solidFill>
              </a:rPr>
              <a:t> son células inmunológicas que, siguiendo las instrucciones de las T CD4, fabrican anticuerpos</a:t>
            </a:r>
            <a:endParaRPr lang="es-ES_tradnl" sz="2000" dirty="0">
              <a:solidFill>
                <a:srgbClr val="000000"/>
              </a:solidFill>
            </a:endParaRPr>
          </a:p>
        </p:txBody>
      </p:sp>
      <p:sp>
        <p:nvSpPr>
          <p:cNvPr id="75844" name="Rectangle 68"/>
          <p:cNvSpPr>
            <a:spLocks noChangeArrowheads="1"/>
          </p:cNvSpPr>
          <p:nvPr/>
        </p:nvSpPr>
        <p:spPr bwMode="auto">
          <a:xfrm>
            <a:off x="914400" y="5240337"/>
            <a:ext cx="77724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0"/>
              </a:spcBef>
              <a:defRPr/>
            </a:pPr>
            <a:r>
              <a:rPr lang="es-ES_tradnl" sz="2000" b="1" dirty="0" err="1" smtClean="0">
                <a:solidFill>
                  <a:srgbClr val="000000"/>
                </a:solidFill>
              </a:rPr>
              <a:t>ANTICUERPOS</a:t>
            </a:r>
            <a:r>
              <a:rPr lang="es-ES_tradnl" sz="2000" dirty="0" err="1" smtClean="0">
                <a:solidFill>
                  <a:srgbClr val="000000"/>
                </a:solidFill>
              </a:rPr>
              <a:t>–</a:t>
            </a:r>
            <a:r>
              <a:rPr lang="es-ES_tradnl" sz="2000" dirty="0" smtClean="0">
                <a:solidFill>
                  <a:srgbClr val="000000"/>
                </a:solidFill>
              </a:rPr>
              <a:t> son proteínas que se adhieren a sus gérmenes específicos, marcándolos para su destrucción por el sistema inmunológico o deteniendo su capacidad de reproducirse</a:t>
            </a:r>
            <a:endParaRPr lang="es-ES_tradnl" sz="2000" dirty="0"/>
          </a:p>
        </p:txBody>
      </p:sp>
      <p:grpSp>
        <p:nvGrpSpPr>
          <p:cNvPr id="30734" name="Group 76"/>
          <p:cNvGrpSpPr>
            <a:grpSpLocks/>
          </p:cNvGrpSpPr>
          <p:nvPr/>
        </p:nvGrpSpPr>
        <p:grpSpPr bwMode="auto">
          <a:xfrm rot="13921817" flipH="1">
            <a:off x="220194" y="5510787"/>
            <a:ext cx="575086" cy="259352"/>
            <a:chOff x="240" y="2016"/>
            <a:chExt cx="432" cy="192"/>
          </a:xfrm>
        </p:grpSpPr>
        <p:sp>
          <p:nvSpPr>
            <p:cNvPr id="75853" name="Rectangle 77"/>
            <p:cNvSpPr>
              <a:spLocks noChangeArrowheads="1"/>
            </p:cNvSpPr>
            <p:nvPr/>
          </p:nvSpPr>
          <p:spPr bwMode="auto">
            <a:xfrm>
              <a:off x="234" y="2066"/>
              <a:ext cx="288" cy="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5854" name="AutoShape 78"/>
            <p:cNvSpPr>
              <a:spLocks noChangeArrowheads="1"/>
            </p:cNvSpPr>
            <p:nvPr/>
          </p:nvSpPr>
          <p:spPr bwMode="auto">
            <a:xfrm rot="-1295555">
              <a:off x="420" y="2021"/>
              <a:ext cx="239" cy="144"/>
            </a:xfrm>
            <a:custGeom>
              <a:avLst/>
              <a:gdLst>
                <a:gd name="G0" fmla="+- 5400 0 0"/>
                <a:gd name="G1" fmla="+- 11796480 0 0"/>
                <a:gd name="G2" fmla="+- 0 0 11796480"/>
                <a:gd name="T0" fmla="*/ 0 256 1"/>
                <a:gd name="T1" fmla="*/ 180 256 1"/>
                <a:gd name="G3" fmla="+- 11796480 T0 T1"/>
                <a:gd name="T2" fmla="*/ 0 256 1"/>
                <a:gd name="T3" fmla="*/ 90 256 1"/>
                <a:gd name="G4" fmla="+- 11796480 T2 T3"/>
                <a:gd name="G5" fmla="*/ G4 2 1"/>
                <a:gd name="T4" fmla="*/ 90 256 1"/>
                <a:gd name="T5" fmla="*/ 0 256 1"/>
                <a:gd name="G6" fmla="+- 11796480 T4 T5"/>
                <a:gd name="G7" fmla="*/ G6 2 1"/>
                <a:gd name="G8" fmla="abs 117964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400"/>
                <a:gd name="G18" fmla="*/ 5400 1 2"/>
                <a:gd name="G19" fmla="+- G18 5400 0"/>
                <a:gd name="G20" fmla="cos G19 11796480"/>
                <a:gd name="G21" fmla="sin G19 11796480"/>
                <a:gd name="G22" fmla="+- G20 10800 0"/>
                <a:gd name="G23" fmla="+- G21 10800 0"/>
                <a:gd name="G24" fmla="+- 10800 0 G20"/>
                <a:gd name="G25" fmla="+- 5400 10800 0"/>
                <a:gd name="G26" fmla="?: G9 G17 G25"/>
                <a:gd name="G27" fmla="?: G9 0 21600"/>
                <a:gd name="G28" fmla="cos 10800 11796480"/>
                <a:gd name="G29" fmla="sin 10800 11796480"/>
                <a:gd name="G30" fmla="sin 5400 11796480"/>
                <a:gd name="G31" fmla="+- G28 10800 0"/>
                <a:gd name="G32" fmla="+- G29 10800 0"/>
                <a:gd name="G33" fmla="+- G30 10800 0"/>
                <a:gd name="G34" fmla="?: G4 0 G31"/>
                <a:gd name="G35" fmla="?: 11796480 G34 0"/>
                <a:gd name="G36" fmla="?: G6 G35 G31"/>
                <a:gd name="G37" fmla="+- 21600 0 G36"/>
                <a:gd name="G38" fmla="?: G4 0 G33"/>
                <a:gd name="G39" fmla="?: 117964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0 w 21600"/>
                <a:gd name="T15" fmla="*/ 10800 h 21600"/>
                <a:gd name="T16" fmla="*/ 10800 w 21600"/>
                <a:gd name="T17" fmla="*/ 5400 h 21600"/>
                <a:gd name="T18" fmla="*/ 18900 w 21600"/>
                <a:gd name="T19" fmla="*/ 1080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400"/>
                    <a:pt x="16199" y="7817"/>
                    <a:pt x="16199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5855" name="AutoShape 79"/>
            <p:cNvSpPr>
              <a:spLocks noChangeArrowheads="1"/>
            </p:cNvSpPr>
            <p:nvPr/>
          </p:nvSpPr>
          <p:spPr bwMode="auto">
            <a:xfrm rot="1170353" flipV="1">
              <a:off x="423" y="2063"/>
              <a:ext cx="239" cy="144"/>
            </a:xfrm>
            <a:custGeom>
              <a:avLst/>
              <a:gdLst>
                <a:gd name="G0" fmla="+- 5400 0 0"/>
                <a:gd name="G1" fmla="+- 11796480 0 0"/>
                <a:gd name="G2" fmla="+- 0 0 11796480"/>
                <a:gd name="T0" fmla="*/ 0 256 1"/>
                <a:gd name="T1" fmla="*/ 180 256 1"/>
                <a:gd name="G3" fmla="+- 11796480 T0 T1"/>
                <a:gd name="T2" fmla="*/ 0 256 1"/>
                <a:gd name="T3" fmla="*/ 90 256 1"/>
                <a:gd name="G4" fmla="+- 11796480 T2 T3"/>
                <a:gd name="G5" fmla="*/ G4 2 1"/>
                <a:gd name="T4" fmla="*/ 90 256 1"/>
                <a:gd name="T5" fmla="*/ 0 256 1"/>
                <a:gd name="G6" fmla="+- 11796480 T4 T5"/>
                <a:gd name="G7" fmla="*/ G6 2 1"/>
                <a:gd name="G8" fmla="abs 117964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400"/>
                <a:gd name="G18" fmla="*/ 5400 1 2"/>
                <a:gd name="G19" fmla="+- G18 5400 0"/>
                <a:gd name="G20" fmla="cos G19 11796480"/>
                <a:gd name="G21" fmla="sin G19 11796480"/>
                <a:gd name="G22" fmla="+- G20 10800 0"/>
                <a:gd name="G23" fmla="+- G21 10800 0"/>
                <a:gd name="G24" fmla="+- 10800 0 G20"/>
                <a:gd name="G25" fmla="+- 5400 10800 0"/>
                <a:gd name="G26" fmla="?: G9 G17 G25"/>
                <a:gd name="G27" fmla="?: G9 0 21600"/>
                <a:gd name="G28" fmla="cos 10800 11796480"/>
                <a:gd name="G29" fmla="sin 10800 11796480"/>
                <a:gd name="G30" fmla="sin 5400 11796480"/>
                <a:gd name="G31" fmla="+- G28 10800 0"/>
                <a:gd name="G32" fmla="+- G29 10800 0"/>
                <a:gd name="G33" fmla="+- G30 10800 0"/>
                <a:gd name="G34" fmla="?: G4 0 G31"/>
                <a:gd name="G35" fmla="?: 11796480 G34 0"/>
                <a:gd name="G36" fmla="?: G6 G35 G31"/>
                <a:gd name="G37" fmla="+- 21600 0 G36"/>
                <a:gd name="G38" fmla="?: G4 0 G33"/>
                <a:gd name="G39" fmla="?: 117964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0 w 21600"/>
                <a:gd name="T15" fmla="*/ 10800 h 21600"/>
                <a:gd name="T16" fmla="*/ 10800 w 21600"/>
                <a:gd name="T17" fmla="*/ 5400 h 21600"/>
                <a:gd name="T18" fmla="*/ 18900 w 21600"/>
                <a:gd name="T19" fmla="*/ 1080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400"/>
                    <a:pt x="16199" y="7817"/>
                    <a:pt x="16199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grpSp>
        <p:nvGrpSpPr>
          <p:cNvPr id="30736" name="Group 84"/>
          <p:cNvGrpSpPr>
            <a:grpSpLocks/>
          </p:cNvGrpSpPr>
          <p:nvPr/>
        </p:nvGrpSpPr>
        <p:grpSpPr bwMode="auto">
          <a:xfrm>
            <a:off x="228600" y="3276600"/>
            <a:ext cx="609600" cy="609600"/>
            <a:chOff x="288" y="2352"/>
            <a:chExt cx="384" cy="384"/>
          </a:xfrm>
        </p:grpSpPr>
        <p:sp>
          <p:nvSpPr>
            <p:cNvPr id="30739" name="Freeform 85"/>
            <p:cNvSpPr>
              <a:spLocks/>
            </p:cNvSpPr>
            <p:nvPr/>
          </p:nvSpPr>
          <p:spPr bwMode="auto">
            <a:xfrm>
              <a:off x="288" y="2492"/>
              <a:ext cx="97" cy="89"/>
            </a:xfrm>
            <a:custGeom>
              <a:avLst/>
              <a:gdLst>
                <a:gd name="T0" fmla="*/ 6 w 235"/>
                <a:gd name="T1" fmla="*/ 0 h 218"/>
                <a:gd name="T2" fmla="*/ 5 w 235"/>
                <a:gd name="T3" fmla="*/ 0 h 218"/>
                <a:gd name="T4" fmla="*/ 5 w 235"/>
                <a:gd name="T5" fmla="*/ 0 h 218"/>
                <a:gd name="T6" fmla="*/ 4 w 235"/>
                <a:gd name="T7" fmla="*/ 0 h 218"/>
                <a:gd name="T8" fmla="*/ 4 w 235"/>
                <a:gd name="T9" fmla="*/ 0 h 218"/>
                <a:gd name="T10" fmla="*/ 4 w 235"/>
                <a:gd name="T11" fmla="*/ 1 h 218"/>
                <a:gd name="T12" fmla="*/ 3 w 235"/>
                <a:gd name="T13" fmla="*/ 1 h 218"/>
                <a:gd name="T14" fmla="*/ 3 w 235"/>
                <a:gd name="T15" fmla="*/ 1 h 218"/>
                <a:gd name="T16" fmla="*/ 2 w 235"/>
                <a:gd name="T17" fmla="*/ 1 h 218"/>
                <a:gd name="T18" fmla="*/ 1 w 235"/>
                <a:gd name="T19" fmla="*/ 2 h 218"/>
                <a:gd name="T20" fmla="*/ 0 w 235"/>
                <a:gd name="T21" fmla="*/ 2 h 218"/>
                <a:gd name="T22" fmla="*/ 0 w 235"/>
                <a:gd name="T23" fmla="*/ 2 h 218"/>
                <a:gd name="T24" fmla="*/ 0 w 235"/>
                <a:gd name="T25" fmla="*/ 2 h 218"/>
                <a:gd name="T26" fmla="*/ 0 w 235"/>
                <a:gd name="T27" fmla="*/ 3 h 218"/>
                <a:gd name="T28" fmla="*/ 0 w 235"/>
                <a:gd name="T29" fmla="*/ 3 h 218"/>
                <a:gd name="T30" fmla="*/ 0 w 235"/>
                <a:gd name="T31" fmla="*/ 4 h 218"/>
                <a:gd name="T32" fmla="*/ 0 w 235"/>
                <a:gd name="T33" fmla="*/ 4 h 218"/>
                <a:gd name="T34" fmla="*/ 1 w 235"/>
                <a:gd name="T35" fmla="*/ 4 h 218"/>
                <a:gd name="T36" fmla="*/ 3 w 235"/>
                <a:gd name="T37" fmla="*/ 4 h 218"/>
                <a:gd name="T38" fmla="*/ 4 w 235"/>
                <a:gd name="T39" fmla="*/ 4 h 218"/>
                <a:gd name="T40" fmla="*/ 4 w 235"/>
                <a:gd name="T41" fmla="*/ 5 h 218"/>
                <a:gd name="T42" fmla="*/ 4 w 235"/>
                <a:gd name="T43" fmla="*/ 5 h 218"/>
                <a:gd name="T44" fmla="*/ 5 w 235"/>
                <a:gd name="T45" fmla="*/ 6 h 218"/>
                <a:gd name="T46" fmla="*/ 5 w 235"/>
                <a:gd name="T47" fmla="*/ 6 h 218"/>
                <a:gd name="T48" fmla="*/ 5 w 235"/>
                <a:gd name="T49" fmla="*/ 6 h 218"/>
                <a:gd name="T50" fmla="*/ 5 w 235"/>
                <a:gd name="T51" fmla="*/ 5 h 218"/>
                <a:gd name="T52" fmla="*/ 5 w 235"/>
                <a:gd name="T53" fmla="*/ 5 h 218"/>
                <a:gd name="T54" fmla="*/ 5 w 235"/>
                <a:gd name="T55" fmla="*/ 4 h 218"/>
                <a:gd name="T56" fmla="*/ 5 w 235"/>
                <a:gd name="T57" fmla="*/ 4 h 218"/>
                <a:gd name="T58" fmla="*/ 4 w 235"/>
                <a:gd name="T59" fmla="*/ 4 h 218"/>
                <a:gd name="T60" fmla="*/ 4 w 235"/>
                <a:gd name="T61" fmla="*/ 4 h 218"/>
                <a:gd name="T62" fmla="*/ 2 w 235"/>
                <a:gd name="T63" fmla="*/ 3 h 218"/>
                <a:gd name="T64" fmla="*/ 2 w 235"/>
                <a:gd name="T65" fmla="*/ 3 h 218"/>
                <a:gd name="T66" fmla="*/ 3 w 235"/>
                <a:gd name="T67" fmla="*/ 3 h 218"/>
                <a:gd name="T68" fmla="*/ 4 w 235"/>
                <a:gd name="T69" fmla="*/ 3 h 218"/>
                <a:gd name="T70" fmla="*/ 5 w 235"/>
                <a:gd name="T71" fmla="*/ 3 h 218"/>
                <a:gd name="T72" fmla="*/ 6 w 235"/>
                <a:gd name="T73" fmla="*/ 2 h 218"/>
                <a:gd name="T74" fmla="*/ 6 w 235"/>
                <a:gd name="T75" fmla="*/ 2 h 218"/>
                <a:gd name="T76" fmla="*/ 6 w 235"/>
                <a:gd name="T77" fmla="*/ 2 h 218"/>
                <a:gd name="T78" fmla="*/ 7 w 235"/>
                <a:gd name="T79" fmla="*/ 2 h 218"/>
                <a:gd name="T80" fmla="*/ 7 w 235"/>
                <a:gd name="T81" fmla="*/ 1 h 218"/>
                <a:gd name="T82" fmla="*/ 7 w 235"/>
                <a:gd name="T83" fmla="*/ 1 h 218"/>
                <a:gd name="T84" fmla="*/ 7 w 235"/>
                <a:gd name="T85" fmla="*/ 0 h 218"/>
                <a:gd name="T86" fmla="*/ 7 w 235"/>
                <a:gd name="T87" fmla="*/ 0 h 21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35" h="218">
                  <a:moveTo>
                    <a:pt x="230" y="0"/>
                  </a:moveTo>
                  <a:lnTo>
                    <a:pt x="212" y="0"/>
                  </a:lnTo>
                  <a:lnTo>
                    <a:pt x="210" y="2"/>
                  </a:lnTo>
                  <a:lnTo>
                    <a:pt x="204" y="2"/>
                  </a:lnTo>
                  <a:lnTo>
                    <a:pt x="194" y="2"/>
                  </a:lnTo>
                  <a:lnTo>
                    <a:pt x="188" y="2"/>
                  </a:lnTo>
                  <a:lnTo>
                    <a:pt x="176" y="2"/>
                  </a:lnTo>
                  <a:lnTo>
                    <a:pt x="171" y="2"/>
                  </a:lnTo>
                  <a:lnTo>
                    <a:pt x="168" y="2"/>
                  </a:lnTo>
                  <a:lnTo>
                    <a:pt x="156" y="5"/>
                  </a:lnTo>
                  <a:lnTo>
                    <a:pt x="152" y="6"/>
                  </a:lnTo>
                  <a:lnTo>
                    <a:pt x="148" y="8"/>
                  </a:lnTo>
                  <a:lnTo>
                    <a:pt x="146" y="12"/>
                  </a:lnTo>
                  <a:lnTo>
                    <a:pt x="142" y="14"/>
                  </a:lnTo>
                  <a:lnTo>
                    <a:pt x="136" y="18"/>
                  </a:lnTo>
                  <a:lnTo>
                    <a:pt x="134" y="18"/>
                  </a:lnTo>
                  <a:lnTo>
                    <a:pt x="130" y="23"/>
                  </a:lnTo>
                  <a:lnTo>
                    <a:pt x="126" y="24"/>
                  </a:lnTo>
                  <a:lnTo>
                    <a:pt x="123" y="27"/>
                  </a:lnTo>
                  <a:lnTo>
                    <a:pt x="118" y="30"/>
                  </a:lnTo>
                  <a:lnTo>
                    <a:pt x="116" y="33"/>
                  </a:lnTo>
                  <a:lnTo>
                    <a:pt x="111" y="36"/>
                  </a:lnTo>
                  <a:lnTo>
                    <a:pt x="107" y="41"/>
                  </a:lnTo>
                  <a:lnTo>
                    <a:pt x="103" y="42"/>
                  </a:lnTo>
                  <a:lnTo>
                    <a:pt x="100" y="44"/>
                  </a:lnTo>
                  <a:lnTo>
                    <a:pt x="84" y="48"/>
                  </a:lnTo>
                  <a:lnTo>
                    <a:pt x="76" y="50"/>
                  </a:lnTo>
                  <a:lnTo>
                    <a:pt x="63" y="54"/>
                  </a:lnTo>
                  <a:lnTo>
                    <a:pt x="50" y="57"/>
                  </a:lnTo>
                  <a:lnTo>
                    <a:pt x="42" y="59"/>
                  </a:lnTo>
                  <a:lnTo>
                    <a:pt x="31" y="66"/>
                  </a:lnTo>
                  <a:lnTo>
                    <a:pt x="26" y="69"/>
                  </a:lnTo>
                  <a:lnTo>
                    <a:pt x="18" y="71"/>
                  </a:lnTo>
                  <a:lnTo>
                    <a:pt x="11" y="74"/>
                  </a:lnTo>
                  <a:lnTo>
                    <a:pt x="8" y="78"/>
                  </a:lnTo>
                  <a:lnTo>
                    <a:pt x="4" y="78"/>
                  </a:lnTo>
                  <a:lnTo>
                    <a:pt x="2" y="81"/>
                  </a:lnTo>
                  <a:lnTo>
                    <a:pt x="0" y="86"/>
                  </a:lnTo>
                  <a:lnTo>
                    <a:pt x="0" y="89"/>
                  </a:lnTo>
                  <a:lnTo>
                    <a:pt x="0" y="92"/>
                  </a:lnTo>
                  <a:lnTo>
                    <a:pt x="0" y="98"/>
                  </a:lnTo>
                  <a:lnTo>
                    <a:pt x="2" y="102"/>
                  </a:lnTo>
                  <a:lnTo>
                    <a:pt x="3" y="107"/>
                  </a:lnTo>
                  <a:lnTo>
                    <a:pt x="3" y="110"/>
                  </a:lnTo>
                  <a:lnTo>
                    <a:pt x="4" y="114"/>
                  </a:lnTo>
                  <a:lnTo>
                    <a:pt x="8" y="117"/>
                  </a:lnTo>
                  <a:lnTo>
                    <a:pt x="10" y="122"/>
                  </a:lnTo>
                  <a:lnTo>
                    <a:pt x="12" y="125"/>
                  </a:lnTo>
                  <a:lnTo>
                    <a:pt x="16" y="128"/>
                  </a:lnTo>
                  <a:lnTo>
                    <a:pt x="19" y="131"/>
                  </a:lnTo>
                  <a:lnTo>
                    <a:pt x="20" y="134"/>
                  </a:lnTo>
                  <a:lnTo>
                    <a:pt x="24" y="135"/>
                  </a:lnTo>
                  <a:lnTo>
                    <a:pt x="35" y="141"/>
                  </a:lnTo>
                  <a:lnTo>
                    <a:pt x="44" y="144"/>
                  </a:lnTo>
                  <a:lnTo>
                    <a:pt x="58" y="146"/>
                  </a:lnTo>
                  <a:lnTo>
                    <a:pt x="91" y="156"/>
                  </a:lnTo>
                  <a:lnTo>
                    <a:pt x="114" y="158"/>
                  </a:lnTo>
                  <a:lnTo>
                    <a:pt x="118" y="159"/>
                  </a:lnTo>
                  <a:lnTo>
                    <a:pt x="128" y="164"/>
                  </a:lnTo>
                  <a:lnTo>
                    <a:pt x="131" y="168"/>
                  </a:lnTo>
                  <a:lnTo>
                    <a:pt x="132" y="171"/>
                  </a:lnTo>
                  <a:lnTo>
                    <a:pt x="136" y="174"/>
                  </a:lnTo>
                  <a:lnTo>
                    <a:pt x="136" y="177"/>
                  </a:lnTo>
                  <a:lnTo>
                    <a:pt x="140" y="182"/>
                  </a:lnTo>
                  <a:lnTo>
                    <a:pt x="142" y="189"/>
                  </a:lnTo>
                  <a:lnTo>
                    <a:pt x="143" y="200"/>
                  </a:lnTo>
                  <a:lnTo>
                    <a:pt x="146" y="203"/>
                  </a:lnTo>
                  <a:lnTo>
                    <a:pt x="147" y="206"/>
                  </a:lnTo>
                  <a:lnTo>
                    <a:pt x="151" y="210"/>
                  </a:lnTo>
                  <a:lnTo>
                    <a:pt x="152" y="213"/>
                  </a:lnTo>
                  <a:lnTo>
                    <a:pt x="156" y="218"/>
                  </a:lnTo>
                  <a:lnTo>
                    <a:pt x="166" y="218"/>
                  </a:lnTo>
                  <a:lnTo>
                    <a:pt x="183" y="218"/>
                  </a:lnTo>
                  <a:lnTo>
                    <a:pt x="187" y="216"/>
                  </a:lnTo>
                  <a:lnTo>
                    <a:pt x="186" y="212"/>
                  </a:lnTo>
                  <a:lnTo>
                    <a:pt x="183" y="206"/>
                  </a:lnTo>
                  <a:lnTo>
                    <a:pt x="182" y="203"/>
                  </a:lnTo>
                  <a:lnTo>
                    <a:pt x="179" y="200"/>
                  </a:lnTo>
                  <a:lnTo>
                    <a:pt x="178" y="194"/>
                  </a:lnTo>
                  <a:lnTo>
                    <a:pt x="175" y="189"/>
                  </a:lnTo>
                  <a:lnTo>
                    <a:pt x="171" y="186"/>
                  </a:lnTo>
                  <a:lnTo>
                    <a:pt x="170" y="182"/>
                  </a:lnTo>
                  <a:lnTo>
                    <a:pt x="170" y="173"/>
                  </a:lnTo>
                  <a:lnTo>
                    <a:pt x="166" y="167"/>
                  </a:lnTo>
                  <a:lnTo>
                    <a:pt x="163" y="158"/>
                  </a:lnTo>
                  <a:lnTo>
                    <a:pt x="160" y="149"/>
                  </a:lnTo>
                  <a:lnTo>
                    <a:pt x="156" y="144"/>
                  </a:lnTo>
                  <a:lnTo>
                    <a:pt x="154" y="140"/>
                  </a:lnTo>
                  <a:lnTo>
                    <a:pt x="152" y="135"/>
                  </a:lnTo>
                  <a:lnTo>
                    <a:pt x="148" y="132"/>
                  </a:lnTo>
                  <a:lnTo>
                    <a:pt x="146" y="129"/>
                  </a:lnTo>
                  <a:lnTo>
                    <a:pt x="142" y="129"/>
                  </a:lnTo>
                  <a:lnTo>
                    <a:pt x="130" y="125"/>
                  </a:lnTo>
                  <a:lnTo>
                    <a:pt x="114" y="122"/>
                  </a:lnTo>
                  <a:lnTo>
                    <a:pt x="110" y="122"/>
                  </a:lnTo>
                  <a:lnTo>
                    <a:pt x="88" y="117"/>
                  </a:lnTo>
                  <a:lnTo>
                    <a:pt x="72" y="114"/>
                  </a:lnTo>
                  <a:lnTo>
                    <a:pt x="76" y="110"/>
                  </a:lnTo>
                  <a:lnTo>
                    <a:pt x="80" y="107"/>
                  </a:lnTo>
                  <a:lnTo>
                    <a:pt x="84" y="107"/>
                  </a:lnTo>
                  <a:lnTo>
                    <a:pt x="88" y="102"/>
                  </a:lnTo>
                  <a:lnTo>
                    <a:pt x="94" y="102"/>
                  </a:lnTo>
                  <a:lnTo>
                    <a:pt x="99" y="101"/>
                  </a:lnTo>
                  <a:lnTo>
                    <a:pt x="114" y="99"/>
                  </a:lnTo>
                  <a:lnTo>
                    <a:pt x="124" y="99"/>
                  </a:lnTo>
                  <a:lnTo>
                    <a:pt x="142" y="96"/>
                  </a:lnTo>
                  <a:lnTo>
                    <a:pt x="156" y="95"/>
                  </a:lnTo>
                  <a:lnTo>
                    <a:pt x="160" y="95"/>
                  </a:lnTo>
                  <a:lnTo>
                    <a:pt x="175" y="92"/>
                  </a:lnTo>
                  <a:lnTo>
                    <a:pt x="183" y="90"/>
                  </a:lnTo>
                  <a:lnTo>
                    <a:pt x="192" y="89"/>
                  </a:lnTo>
                  <a:lnTo>
                    <a:pt x="196" y="87"/>
                  </a:lnTo>
                  <a:lnTo>
                    <a:pt x="200" y="86"/>
                  </a:lnTo>
                  <a:lnTo>
                    <a:pt x="204" y="84"/>
                  </a:lnTo>
                  <a:lnTo>
                    <a:pt x="206" y="80"/>
                  </a:lnTo>
                  <a:lnTo>
                    <a:pt x="211" y="78"/>
                  </a:lnTo>
                  <a:lnTo>
                    <a:pt x="215" y="74"/>
                  </a:lnTo>
                  <a:lnTo>
                    <a:pt x="224" y="66"/>
                  </a:lnTo>
                  <a:lnTo>
                    <a:pt x="228" y="57"/>
                  </a:lnTo>
                  <a:lnTo>
                    <a:pt x="232" y="54"/>
                  </a:lnTo>
                  <a:lnTo>
                    <a:pt x="232" y="51"/>
                  </a:lnTo>
                  <a:lnTo>
                    <a:pt x="235" y="48"/>
                  </a:lnTo>
                  <a:lnTo>
                    <a:pt x="235" y="42"/>
                  </a:lnTo>
                  <a:lnTo>
                    <a:pt x="235" y="38"/>
                  </a:lnTo>
                  <a:lnTo>
                    <a:pt x="235" y="35"/>
                  </a:lnTo>
                  <a:lnTo>
                    <a:pt x="235" y="30"/>
                  </a:lnTo>
                  <a:lnTo>
                    <a:pt x="235" y="27"/>
                  </a:lnTo>
                  <a:lnTo>
                    <a:pt x="235" y="24"/>
                  </a:lnTo>
                  <a:lnTo>
                    <a:pt x="235" y="20"/>
                  </a:lnTo>
                  <a:lnTo>
                    <a:pt x="232" y="17"/>
                  </a:lnTo>
                  <a:lnTo>
                    <a:pt x="230" y="14"/>
                  </a:lnTo>
                  <a:lnTo>
                    <a:pt x="228" y="9"/>
                  </a:lnTo>
                  <a:lnTo>
                    <a:pt x="224" y="8"/>
                  </a:lnTo>
                  <a:lnTo>
                    <a:pt x="230" y="0"/>
                  </a:lnTo>
                  <a:close/>
                </a:path>
              </a:pathLst>
            </a:custGeom>
            <a:solidFill>
              <a:srgbClr val="F7B50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0740" name="Freeform 86"/>
            <p:cNvSpPr>
              <a:spLocks/>
            </p:cNvSpPr>
            <p:nvPr/>
          </p:nvSpPr>
          <p:spPr bwMode="auto">
            <a:xfrm>
              <a:off x="288" y="2492"/>
              <a:ext cx="97" cy="89"/>
            </a:xfrm>
            <a:custGeom>
              <a:avLst/>
              <a:gdLst>
                <a:gd name="T0" fmla="*/ 6 w 235"/>
                <a:gd name="T1" fmla="*/ 0 h 218"/>
                <a:gd name="T2" fmla="*/ 5 w 235"/>
                <a:gd name="T3" fmla="*/ 0 h 218"/>
                <a:gd name="T4" fmla="*/ 5 w 235"/>
                <a:gd name="T5" fmla="*/ 0 h 218"/>
                <a:gd name="T6" fmla="*/ 4 w 235"/>
                <a:gd name="T7" fmla="*/ 0 h 218"/>
                <a:gd name="T8" fmla="*/ 4 w 235"/>
                <a:gd name="T9" fmla="*/ 0 h 218"/>
                <a:gd name="T10" fmla="*/ 4 w 235"/>
                <a:gd name="T11" fmla="*/ 1 h 218"/>
                <a:gd name="T12" fmla="*/ 3 w 235"/>
                <a:gd name="T13" fmla="*/ 1 h 218"/>
                <a:gd name="T14" fmla="*/ 3 w 235"/>
                <a:gd name="T15" fmla="*/ 1 h 218"/>
                <a:gd name="T16" fmla="*/ 2 w 235"/>
                <a:gd name="T17" fmla="*/ 1 h 218"/>
                <a:gd name="T18" fmla="*/ 1 w 235"/>
                <a:gd name="T19" fmla="*/ 2 h 218"/>
                <a:gd name="T20" fmla="*/ 0 w 235"/>
                <a:gd name="T21" fmla="*/ 2 h 218"/>
                <a:gd name="T22" fmla="*/ 0 w 235"/>
                <a:gd name="T23" fmla="*/ 2 h 218"/>
                <a:gd name="T24" fmla="*/ 0 w 235"/>
                <a:gd name="T25" fmla="*/ 2 h 218"/>
                <a:gd name="T26" fmla="*/ 0 w 235"/>
                <a:gd name="T27" fmla="*/ 3 h 218"/>
                <a:gd name="T28" fmla="*/ 0 w 235"/>
                <a:gd name="T29" fmla="*/ 3 h 218"/>
                <a:gd name="T30" fmla="*/ 0 w 235"/>
                <a:gd name="T31" fmla="*/ 4 h 218"/>
                <a:gd name="T32" fmla="*/ 0 w 235"/>
                <a:gd name="T33" fmla="*/ 4 h 218"/>
                <a:gd name="T34" fmla="*/ 1 w 235"/>
                <a:gd name="T35" fmla="*/ 4 h 218"/>
                <a:gd name="T36" fmla="*/ 3 w 235"/>
                <a:gd name="T37" fmla="*/ 4 h 218"/>
                <a:gd name="T38" fmla="*/ 4 w 235"/>
                <a:gd name="T39" fmla="*/ 4 h 218"/>
                <a:gd name="T40" fmla="*/ 4 w 235"/>
                <a:gd name="T41" fmla="*/ 5 h 218"/>
                <a:gd name="T42" fmla="*/ 4 w 235"/>
                <a:gd name="T43" fmla="*/ 5 h 218"/>
                <a:gd name="T44" fmla="*/ 5 w 235"/>
                <a:gd name="T45" fmla="*/ 6 h 218"/>
                <a:gd name="T46" fmla="*/ 5 w 235"/>
                <a:gd name="T47" fmla="*/ 6 h 218"/>
                <a:gd name="T48" fmla="*/ 5 w 235"/>
                <a:gd name="T49" fmla="*/ 6 h 218"/>
                <a:gd name="T50" fmla="*/ 5 w 235"/>
                <a:gd name="T51" fmla="*/ 5 h 218"/>
                <a:gd name="T52" fmla="*/ 5 w 235"/>
                <a:gd name="T53" fmla="*/ 5 h 218"/>
                <a:gd name="T54" fmla="*/ 5 w 235"/>
                <a:gd name="T55" fmla="*/ 4 h 218"/>
                <a:gd name="T56" fmla="*/ 5 w 235"/>
                <a:gd name="T57" fmla="*/ 4 h 218"/>
                <a:gd name="T58" fmla="*/ 4 w 235"/>
                <a:gd name="T59" fmla="*/ 4 h 218"/>
                <a:gd name="T60" fmla="*/ 4 w 235"/>
                <a:gd name="T61" fmla="*/ 4 h 218"/>
                <a:gd name="T62" fmla="*/ 2 w 235"/>
                <a:gd name="T63" fmla="*/ 3 h 218"/>
                <a:gd name="T64" fmla="*/ 2 w 235"/>
                <a:gd name="T65" fmla="*/ 3 h 218"/>
                <a:gd name="T66" fmla="*/ 3 w 235"/>
                <a:gd name="T67" fmla="*/ 3 h 218"/>
                <a:gd name="T68" fmla="*/ 4 w 235"/>
                <a:gd name="T69" fmla="*/ 3 h 218"/>
                <a:gd name="T70" fmla="*/ 5 w 235"/>
                <a:gd name="T71" fmla="*/ 3 h 218"/>
                <a:gd name="T72" fmla="*/ 6 w 235"/>
                <a:gd name="T73" fmla="*/ 2 h 218"/>
                <a:gd name="T74" fmla="*/ 6 w 235"/>
                <a:gd name="T75" fmla="*/ 2 h 218"/>
                <a:gd name="T76" fmla="*/ 6 w 235"/>
                <a:gd name="T77" fmla="*/ 2 h 218"/>
                <a:gd name="T78" fmla="*/ 7 w 235"/>
                <a:gd name="T79" fmla="*/ 2 h 218"/>
                <a:gd name="T80" fmla="*/ 7 w 235"/>
                <a:gd name="T81" fmla="*/ 1 h 218"/>
                <a:gd name="T82" fmla="*/ 7 w 235"/>
                <a:gd name="T83" fmla="*/ 1 h 218"/>
                <a:gd name="T84" fmla="*/ 7 w 235"/>
                <a:gd name="T85" fmla="*/ 0 h 218"/>
                <a:gd name="T86" fmla="*/ 7 w 235"/>
                <a:gd name="T87" fmla="*/ 0 h 21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35" h="218">
                  <a:moveTo>
                    <a:pt x="230" y="0"/>
                  </a:moveTo>
                  <a:lnTo>
                    <a:pt x="212" y="0"/>
                  </a:lnTo>
                  <a:lnTo>
                    <a:pt x="210" y="2"/>
                  </a:lnTo>
                  <a:lnTo>
                    <a:pt x="204" y="2"/>
                  </a:lnTo>
                  <a:lnTo>
                    <a:pt x="194" y="2"/>
                  </a:lnTo>
                  <a:lnTo>
                    <a:pt x="188" y="2"/>
                  </a:lnTo>
                  <a:lnTo>
                    <a:pt x="176" y="2"/>
                  </a:lnTo>
                  <a:lnTo>
                    <a:pt x="171" y="2"/>
                  </a:lnTo>
                  <a:lnTo>
                    <a:pt x="168" y="2"/>
                  </a:lnTo>
                  <a:lnTo>
                    <a:pt x="156" y="5"/>
                  </a:lnTo>
                  <a:lnTo>
                    <a:pt x="152" y="6"/>
                  </a:lnTo>
                  <a:lnTo>
                    <a:pt x="148" y="8"/>
                  </a:lnTo>
                  <a:lnTo>
                    <a:pt x="146" y="12"/>
                  </a:lnTo>
                  <a:lnTo>
                    <a:pt x="142" y="14"/>
                  </a:lnTo>
                  <a:lnTo>
                    <a:pt x="136" y="18"/>
                  </a:lnTo>
                  <a:lnTo>
                    <a:pt x="134" y="18"/>
                  </a:lnTo>
                  <a:lnTo>
                    <a:pt x="130" y="23"/>
                  </a:lnTo>
                  <a:lnTo>
                    <a:pt x="126" y="24"/>
                  </a:lnTo>
                  <a:lnTo>
                    <a:pt x="123" y="27"/>
                  </a:lnTo>
                  <a:lnTo>
                    <a:pt x="118" y="30"/>
                  </a:lnTo>
                  <a:lnTo>
                    <a:pt x="116" y="33"/>
                  </a:lnTo>
                  <a:lnTo>
                    <a:pt x="111" y="36"/>
                  </a:lnTo>
                  <a:lnTo>
                    <a:pt x="107" y="41"/>
                  </a:lnTo>
                  <a:lnTo>
                    <a:pt x="103" y="42"/>
                  </a:lnTo>
                  <a:lnTo>
                    <a:pt x="100" y="44"/>
                  </a:lnTo>
                  <a:lnTo>
                    <a:pt x="84" y="48"/>
                  </a:lnTo>
                  <a:lnTo>
                    <a:pt x="76" y="50"/>
                  </a:lnTo>
                  <a:lnTo>
                    <a:pt x="63" y="54"/>
                  </a:lnTo>
                  <a:lnTo>
                    <a:pt x="50" y="57"/>
                  </a:lnTo>
                  <a:lnTo>
                    <a:pt x="42" y="59"/>
                  </a:lnTo>
                  <a:lnTo>
                    <a:pt x="31" y="66"/>
                  </a:lnTo>
                  <a:lnTo>
                    <a:pt x="26" y="69"/>
                  </a:lnTo>
                  <a:lnTo>
                    <a:pt x="18" y="71"/>
                  </a:lnTo>
                  <a:lnTo>
                    <a:pt x="11" y="74"/>
                  </a:lnTo>
                  <a:lnTo>
                    <a:pt x="8" y="78"/>
                  </a:lnTo>
                  <a:lnTo>
                    <a:pt x="4" y="78"/>
                  </a:lnTo>
                  <a:lnTo>
                    <a:pt x="2" y="81"/>
                  </a:lnTo>
                  <a:lnTo>
                    <a:pt x="0" y="86"/>
                  </a:lnTo>
                  <a:lnTo>
                    <a:pt x="0" y="89"/>
                  </a:lnTo>
                  <a:lnTo>
                    <a:pt x="0" y="92"/>
                  </a:lnTo>
                  <a:lnTo>
                    <a:pt x="0" y="98"/>
                  </a:lnTo>
                  <a:lnTo>
                    <a:pt x="2" y="102"/>
                  </a:lnTo>
                  <a:lnTo>
                    <a:pt x="3" y="107"/>
                  </a:lnTo>
                  <a:lnTo>
                    <a:pt x="3" y="110"/>
                  </a:lnTo>
                  <a:lnTo>
                    <a:pt x="4" y="114"/>
                  </a:lnTo>
                  <a:lnTo>
                    <a:pt x="8" y="117"/>
                  </a:lnTo>
                  <a:lnTo>
                    <a:pt x="10" y="122"/>
                  </a:lnTo>
                  <a:lnTo>
                    <a:pt x="12" y="125"/>
                  </a:lnTo>
                  <a:lnTo>
                    <a:pt x="16" y="128"/>
                  </a:lnTo>
                  <a:lnTo>
                    <a:pt x="19" y="131"/>
                  </a:lnTo>
                  <a:lnTo>
                    <a:pt x="20" y="134"/>
                  </a:lnTo>
                  <a:lnTo>
                    <a:pt x="24" y="135"/>
                  </a:lnTo>
                  <a:lnTo>
                    <a:pt x="35" y="141"/>
                  </a:lnTo>
                  <a:lnTo>
                    <a:pt x="44" y="144"/>
                  </a:lnTo>
                  <a:lnTo>
                    <a:pt x="58" y="146"/>
                  </a:lnTo>
                  <a:lnTo>
                    <a:pt x="91" y="156"/>
                  </a:lnTo>
                  <a:lnTo>
                    <a:pt x="114" y="158"/>
                  </a:lnTo>
                  <a:lnTo>
                    <a:pt x="118" y="159"/>
                  </a:lnTo>
                  <a:lnTo>
                    <a:pt x="128" y="164"/>
                  </a:lnTo>
                  <a:lnTo>
                    <a:pt x="131" y="168"/>
                  </a:lnTo>
                  <a:lnTo>
                    <a:pt x="132" y="171"/>
                  </a:lnTo>
                  <a:lnTo>
                    <a:pt x="136" y="174"/>
                  </a:lnTo>
                  <a:lnTo>
                    <a:pt x="136" y="177"/>
                  </a:lnTo>
                  <a:lnTo>
                    <a:pt x="140" y="182"/>
                  </a:lnTo>
                  <a:lnTo>
                    <a:pt x="142" y="189"/>
                  </a:lnTo>
                  <a:lnTo>
                    <a:pt x="143" y="200"/>
                  </a:lnTo>
                  <a:lnTo>
                    <a:pt x="146" y="203"/>
                  </a:lnTo>
                  <a:lnTo>
                    <a:pt x="147" y="206"/>
                  </a:lnTo>
                  <a:lnTo>
                    <a:pt x="151" y="210"/>
                  </a:lnTo>
                  <a:lnTo>
                    <a:pt x="152" y="213"/>
                  </a:lnTo>
                  <a:lnTo>
                    <a:pt x="156" y="218"/>
                  </a:lnTo>
                  <a:lnTo>
                    <a:pt x="166" y="218"/>
                  </a:lnTo>
                  <a:lnTo>
                    <a:pt x="183" y="218"/>
                  </a:lnTo>
                  <a:lnTo>
                    <a:pt x="187" y="216"/>
                  </a:lnTo>
                  <a:lnTo>
                    <a:pt x="186" y="212"/>
                  </a:lnTo>
                  <a:lnTo>
                    <a:pt x="183" y="206"/>
                  </a:lnTo>
                  <a:lnTo>
                    <a:pt x="182" y="203"/>
                  </a:lnTo>
                  <a:lnTo>
                    <a:pt x="179" y="200"/>
                  </a:lnTo>
                  <a:lnTo>
                    <a:pt x="178" y="194"/>
                  </a:lnTo>
                  <a:lnTo>
                    <a:pt x="175" y="189"/>
                  </a:lnTo>
                  <a:lnTo>
                    <a:pt x="171" y="186"/>
                  </a:lnTo>
                  <a:lnTo>
                    <a:pt x="170" y="182"/>
                  </a:lnTo>
                  <a:lnTo>
                    <a:pt x="170" y="173"/>
                  </a:lnTo>
                  <a:lnTo>
                    <a:pt x="166" y="167"/>
                  </a:lnTo>
                  <a:lnTo>
                    <a:pt x="163" y="158"/>
                  </a:lnTo>
                  <a:lnTo>
                    <a:pt x="160" y="149"/>
                  </a:lnTo>
                  <a:lnTo>
                    <a:pt x="156" y="144"/>
                  </a:lnTo>
                  <a:lnTo>
                    <a:pt x="154" y="140"/>
                  </a:lnTo>
                  <a:lnTo>
                    <a:pt x="152" y="135"/>
                  </a:lnTo>
                  <a:lnTo>
                    <a:pt x="148" y="132"/>
                  </a:lnTo>
                  <a:lnTo>
                    <a:pt x="146" y="129"/>
                  </a:lnTo>
                  <a:lnTo>
                    <a:pt x="142" y="129"/>
                  </a:lnTo>
                  <a:lnTo>
                    <a:pt x="130" y="125"/>
                  </a:lnTo>
                  <a:lnTo>
                    <a:pt x="114" y="122"/>
                  </a:lnTo>
                  <a:lnTo>
                    <a:pt x="110" y="122"/>
                  </a:lnTo>
                  <a:lnTo>
                    <a:pt x="88" y="117"/>
                  </a:lnTo>
                  <a:lnTo>
                    <a:pt x="72" y="114"/>
                  </a:lnTo>
                  <a:lnTo>
                    <a:pt x="76" y="110"/>
                  </a:lnTo>
                  <a:lnTo>
                    <a:pt x="80" y="107"/>
                  </a:lnTo>
                  <a:lnTo>
                    <a:pt x="84" y="107"/>
                  </a:lnTo>
                  <a:lnTo>
                    <a:pt x="88" y="102"/>
                  </a:lnTo>
                  <a:lnTo>
                    <a:pt x="94" y="102"/>
                  </a:lnTo>
                  <a:lnTo>
                    <a:pt x="99" y="101"/>
                  </a:lnTo>
                  <a:lnTo>
                    <a:pt x="114" y="99"/>
                  </a:lnTo>
                  <a:lnTo>
                    <a:pt x="124" y="99"/>
                  </a:lnTo>
                  <a:lnTo>
                    <a:pt x="142" y="96"/>
                  </a:lnTo>
                  <a:lnTo>
                    <a:pt x="156" y="95"/>
                  </a:lnTo>
                  <a:lnTo>
                    <a:pt x="160" y="95"/>
                  </a:lnTo>
                  <a:lnTo>
                    <a:pt x="175" y="92"/>
                  </a:lnTo>
                  <a:lnTo>
                    <a:pt x="183" y="90"/>
                  </a:lnTo>
                  <a:lnTo>
                    <a:pt x="192" y="89"/>
                  </a:lnTo>
                  <a:lnTo>
                    <a:pt x="196" y="87"/>
                  </a:lnTo>
                  <a:lnTo>
                    <a:pt x="200" y="86"/>
                  </a:lnTo>
                  <a:lnTo>
                    <a:pt x="204" y="84"/>
                  </a:lnTo>
                  <a:lnTo>
                    <a:pt x="206" y="80"/>
                  </a:lnTo>
                  <a:lnTo>
                    <a:pt x="211" y="78"/>
                  </a:lnTo>
                  <a:lnTo>
                    <a:pt x="215" y="74"/>
                  </a:lnTo>
                  <a:lnTo>
                    <a:pt x="224" y="66"/>
                  </a:lnTo>
                  <a:lnTo>
                    <a:pt x="228" y="57"/>
                  </a:lnTo>
                  <a:lnTo>
                    <a:pt x="232" y="54"/>
                  </a:lnTo>
                  <a:lnTo>
                    <a:pt x="232" y="51"/>
                  </a:lnTo>
                  <a:lnTo>
                    <a:pt x="235" y="48"/>
                  </a:lnTo>
                  <a:lnTo>
                    <a:pt x="235" y="42"/>
                  </a:lnTo>
                  <a:lnTo>
                    <a:pt x="235" y="38"/>
                  </a:lnTo>
                  <a:lnTo>
                    <a:pt x="235" y="35"/>
                  </a:lnTo>
                  <a:lnTo>
                    <a:pt x="235" y="30"/>
                  </a:lnTo>
                  <a:lnTo>
                    <a:pt x="235" y="27"/>
                  </a:lnTo>
                  <a:lnTo>
                    <a:pt x="235" y="24"/>
                  </a:lnTo>
                  <a:lnTo>
                    <a:pt x="235" y="20"/>
                  </a:lnTo>
                  <a:lnTo>
                    <a:pt x="232" y="17"/>
                  </a:lnTo>
                  <a:lnTo>
                    <a:pt x="230" y="14"/>
                  </a:lnTo>
                  <a:lnTo>
                    <a:pt x="228" y="9"/>
                  </a:lnTo>
                  <a:lnTo>
                    <a:pt x="224" y="8"/>
                  </a:lnTo>
                  <a:lnTo>
                    <a:pt x="230" y="0"/>
                  </a:lnTo>
                </a:path>
              </a:pathLst>
            </a:custGeom>
            <a:solidFill>
              <a:srgbClr val="F7B50C"/>
            </a:solidFill>
            <a:ln w="1746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5863" name="Oval 87"/>
            <p:cNvSpPr>
              <a:spLocks noChangeArrowheads="1"/>
            </p:cNvSpPr>
            <p:nvPr/>
          </p:nvSpPr>
          <p:spPr bwMode="auto">
            <a:xfrm>
              <a:off x="572" y="2544"/>
              <a:ext cx="47" cy="48"/>
            </a:xfrm>
            <a:prstGeom prst="ellipse">
              <a:avLst/>
            </a:prstGeom>
            <a:solidFill>
              <a:srgbClr val="F7B50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742" name="Oval 88"/>
            <p:cNvSpPr>
              <a:spLocks noChangeArrowheads="1"/>
            </p:cNvSpPr>
            <p:nvPr/>
          </p:nvSpPr>
          <p:spPr bwMode="auto">
            <a:xfrm>
              <a:off x="336" y="2352"/>
              <a:ext cx="296" cy="281"/>
            </a:xfrm>
            <a:prstGeom prst="ellipse">
              <a:avLst/>
            </a:prstGeom>
            <a:solidFill>
              <a:srgbClr val="F7B50C"/>
            </a:solidFill>
            <a:ln w="17526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30743" name="Group 89"/>
            <p:cNvGrpSpPr>
              <a:grpSpLocks/>
            </p:cNvGrpSpPr>
            <p:nvPr/>
          </p:nvGrpSpPr>
          <p:grpSpPr bwMode="auto">
            <a:xfrm>
              <a:off x="367" y="2600"/>
              <a:ext cx="86" cy="136"/>
              <a:chOff x="776" y="2226"/>
              <a:chExt cx="213" cy="166"/>
            </a:xfrm>
          </p:grpSpPr>
          <p:sp>
            <p:nvSpPr>
              <p:cNvPr id="30754" name="Freeform 90"/>
              <p:cNvSpPr>
                <a:spLocks/>
              </p:cNvSpPr>
              <p:nvPr/>
            </p:nvSpPr>
            <p:spPr bwMode="auto">
              <a:xfrm>
                <a:off x="776" y="2226"/>
                <a:ext cx="213" cy="166"/>
              </a:xfrm>
              <a:custGeom>
                <a:avLst/>
                <a:gdLst>
                  <a:gd name="T0" fmla="*/ 36 w 213"/>
                  <a:gd name="T1" fmla="*/ 0 h 332"/>
                  <a:gd name="T2" fmla="*/ 53 w 213"/>
                  <a:gd name="T3" fmla="*/ 2 h 332"/>
                  <a:gd name="T4" fmla="*/ 63 w 213"/>
                  <a:gd name="T5" fmla="*/ 3 h 332"/>
                  <a:gd name="T6" fmla="*/ 72 w 213"/>
                  <a:gd name="T7" fmla="*/ 4 h 332"/>
                  <a:gd name="T8" fmla="*/ 77 w 213"/>
                  <a:gd name="T9" fmla="*/ 7 h 332"/>
                  <a:gd name="T10" fmla="*/ 84 w 213"/>
                  <a:gd name="T11" fmla="*/ 9 h 332"/>
                  <a:gd name="T12" fmla="*/ 87 w 213"/>
                  <a:gd name="T13" fmla="*/ 11 h 332"/>
                  <a:gd name="T14" fmla="*/ 91 w 213"/>
                  <a:gd name="T15" fmla="*/ 12 h 332"/>
                  <a:gd name="T16" fmla="*/ 93 w 213"/>
                  <a:gd name="T17" fmla="*/ 14 h 332"/>
                  <a:gd name="T18" fmla="*/ 100 w 213"/>
                  <a:gd name="T19" fmla="*/ 15 h 332"/>
                  <a:gd name="T20" fmla="*/ 101 w 213"/>
                  <a:gd name="T21" fmla="*/ 17 h 332"/>
                  <a:gd name="T22" fmla="*/ 84 w 213"/>
                  <a:gd name="T23" fmla="*/ 17 h 332"/>
                  <a:gd name="T24" fmla="*/ 53 w 213"/>
                  <a:gd name="T25" fmla="*/ 17 h 332"/>
                  <a:gd name="T26" fmla="*/ 17 w 213"/>
                  <a:gd name="T27" fmla="*/ 17 h 332"/>
                  <a:gd name="T28" fmla="*/ 3 w 213"/>
                  <a:gd name="T29" fmla="*/ 18 h 332"/>
                  <a:gd name="T30" fmla="*/ 0 w 213"/>
                  <a:gd name="T31" fmla="*/ 19 h 332"/>
                  <a:gd name="T32" fmla="*/ 8 w 213"/>
                  <a:gd name="T33" fmla="*/ 20 h 332"/>
                  <a:gd name="T34" fmla="*/ 39 w 213"/>
                  <a:gd name="T35" fmla="*/ 21 h 332"/>
                  <a:gd name="T36" fmla="*/ 93 w 213"/>
                  <a:gd name="T37" fmla="*/ 21 h 332"/>
                  <a:gd name="T38" fmla="*/ 143 w 213"/>
                  <a:gd name="T39" fmla="*/ 21 h 332"/>
                  <a:gd name="T40" fmla="*/ 160 w 213"/>
                  <a:gd name="T41" fmla="*/ 21 h 332"/>
                  <a:gd name="T42" fmla="*/ 177 w 213"/>
                  <a:gd name="T43" fmla="*/ 21 h 332"/>
                  <a:gd name="T44" fmla="*/ 181 w 213"/>
                  <a:gd name="T45" fmla="*/ 20 h 332"/>
                  <a:gd name="T46" fmla="*/ 181 w 213"/>
                  <a:gd name="T47" fmla="*/ 19 h 332"/>
                  <a:gd name="T48" fmla="*/ 181 w 213"/>
                  <a:gd name="T49" fmla="*/ 17 h 332"/>
                  <a:gd name="T50" fmla="*/ 181 w 213"/>
                  <a:gd name="T51" fmla="*/ 16 h 332"/>
                  <a:gd name="T52" fmla="*/ 184 w 213"/>
                  <a:gd name="T53" fmla="*/ 15 h 332"/>
                  <a:gd name="T54" fmla="*/ 188 w 213"/>
                  <a:gd name="T55" fmla="*/ 14 h 332"/>
                  <a:gd name="T56" fmla="*/ 193 w 213"/>
                  <a:gd name="T57" fmla="*/ 12 h 332"/>
                  <a:gd name="T58" fmla="*/ 199 w 213"/>
                  <a:gd name="T59" fmla="*/ 10 h 332"/>
                  <a:gd name="T60" fmla="*/ 203 w 213"/>
                  <a:gd name="T61" fmla="*/ 9 h 332"/>
                  <a:gd name="T62" fmla="*/ 208 w 213"/>
                  <a:gd name="T63" fmla="*/ 8 h 332"/>
                  <a:gd name="T64" fmla="*/ 212 w 213"/>
                  <a:gd name="T65" fmla="*/ 7 h 332"/>
                  <a:gd name="T66" fmla="*/ 213 w 213"/>
                  <a:gd name="T67" fmla="*/ 6 h 332"/>
                  <a:gd name="T68" fmla="*/ 213 w 213"/>
                  <a:gd name="T69" fmla="*/ 5 h 332"/>
                  <a:gd name="T70" fmla="*/ 199 w 213"/>
                  <a:gd name="T71" fmla="*/ 4 h 332"/>
                  <a:gd name="T72" fmla="*/ 177 w 213"/>
                  <a:gd name="T73" fmla="*/ 2 h 332"/>
                  <a:gd name="T74" fmla="*/ 127 w 213"/>
                  <a:gd name="T75" fmla="*/ 1 h 332"/>
                  <a:gd name="T76" fmla="*/ 108 w 213"/>
                  <a:gd name="T77" fmla="*/ 1 h 332"/>
                  <a:gd name="T78" fmla="*/ 63 w 213"/>
                  <a:gd name="T79" fmla="*/ 1 h 332"/>
                  <a:gd name="T80" fmla="*/ 44 w 213"/>
                  <a:gd name="T81" fmla="*/ 1 h 332"/>
                  <a:gd name="T82" fmla="*/ 39 w 213"/>
                  <a:gd name="T83" fmla="*/ 2 h 332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213" h="332">
                    <a:moveTo>
                      <a:pt x="39" y="26"/>
                    </a:moveTo>
                    <a:lnTo>
                      <a:pt x="36" y="0"/>
                    </a:lnTo>
                    <a:lnTo>
                      <a:pt x="41" y="9"/>
                    </a:lnTo>
                    <a:lnTo>
                      <a:pt x="53" y="20"/>
                    </a:lnTo>
                    <a:lnTo>
                      <a:pt x="60" y="29"/>
                    </a:lnTo>
                    <a:lnTo>
                      <a:pt x="63" y="38"/>
                    </a:lnTo>
                    <a:lnTo>
                      <a:pt x="68" y="47"/>
                    </a:lnTo>
                    <a:lnTo>
                      <a:pt x="72" y="63"/>
                    </a:lnTo>
                    <a:lnTo>
                      <a:pt x="75" y="83"/>
                    </a:lnTo>
                    <a:lnTo>
                      <a:pt x="77" y="99"/>
                    </a:lnTo>
                    <a:lnTo>
                      <a:pt x="81" y="122"/>
                    </a:lnTo>
                    <a:lnTo>
                      <a:pt x="84" y="131"/>
                    </a:lnTo>
                    <a:lnTo>
                      <a:pt x="84" y="143"/>
                    </a:lnTo>
                    <a:lnTo>
                      <a:pt x="87" y="165"/>
                    </a:lnTo>
                    <a:lnTo>
                      <a:pt x="87" y="183"/>
                    </a:lnTo>
                    <a:lnTo>
                      <a:pt x="91" y="191"/>
                    </a:lnTo>
                    <a:lnTo>
                      <a:pt x="93" y="200"/>
                    </a:lnTo>
                    <a:lnTo>
                      <a:pt x="93" y="209"/>
                    </a:lnTo>
                    <a:lnTo>
                      <a:pt x="96" y="216"/>
                    </a:lnTo>
                    <a:lnTo>
                      <a:pt x="100" y="227"/>
                    </a:lnTo>
                    <a:lnTo>
                      <a:pt x="101" y="246"/>
                    </a:lnTo>
                    <a:lnTo>
                      <a:pt x="101" y="263"/>
                    </a:lnTo>
                    <a:lnTo>
                      <a:pt x="93" y="267"/>
                    </a:lnTo>
                    <a:lnTo>
                      <a:pt x="84" y="263"/>
                    </a:lnTo>
                    <a:lnTo>
                      <a:pt x="72" y="263"/>
                    </a:lnTo>
                    <a:lnTo>
                      <a:pt x="53" y="263"/>
                    </a:lnTo>
                    <a:lnTo>
                      <a:pt x="36" y="263"/>
                    </a:lnTo>
                    <a:lnTo>
                      <a:pt x="17" y="263"/>
                    </a:lnTo>
                    <a:lnTo>
                      <a:pt x="8" y="270"/>
                    </a:lnTo>
                    <a:lnTo>
                      <a:pt x="3" y="281"/>
                    </a:lnTo>
                    <a:lnTo>
                      <a:pt x="0" y="293"/>
                    </a:lnTo>
                    <a:lnTo>
                      <a:pt x="0" y="302"/>
                    </a:lnTo>
                    <a:lnTo>
                      <a:pt x="3" y="309"/>
                    </a:lnTo>
                    <a:lnTo>
                      <a:pt x="8" y="318"/>
                    </a:lnTo>
                    <a:lnTo>
                      <a:pt x="15" y="327"/>
                    </a:lnTo>
                    <a:lnTo>
                      <a:pt x="39" y="332"/>
                    </a:lnTo>
                    <a:lnTo>
                      <a:pt x="63" y="332"/>
                    </a:lnTo>
                    <a:lnTo>
                      <a:pt x="93" y="332"/>
                    </a:lnTo>
                    <a:lnTo>
                      <a:pt x="129" y="332"/>
                    </a:lnTo>
                    <a:lnTo>
                      <a:pt x="143" y="332"/>
                    </a:lnTo>
                    <a:lnTo>
                      <a:pt x="151" y="332"/>
                    </a:lnTo>
                    <a:lnTo>
                      <a:pt x="160" y="332"/>
                    </a:lnTo>
                    <a:lnTo>
                      <a:pt x="168" y="330"/>
                    </a:lnTo>
                    <a:lnTo>
                      <a:pt x="177" y="330"/>
                    </a:lnTo>
                    <a:lnTo>
                      <a:pt x="177" y="318"/>
                    </a:lnTo>
                    <a:lnTo>
                      <a:pt x="181" y="309"/>
                    </a:lnTo>
                    <a:lnTo>
                      <a:pt x="181" y="302"/>
                    </a:lnTo>
                    <a:lnTo>
                      <a:pt x="181" y="290"/>
                    </a:lnTo>
                    <a:lnTo>
                      <a:pt x="181" y="281"/>
                    </a:lnTo>
                    <a:lnTo>
                      <a:pt x="181" y="272"/>
                    </a:lnTo>
                    <a:lnTo>
                      <a:pt x="181" y="260"/>
                    </a:lnTo>
                    <a:lnTo>
                      <a:pt x="181" y="251"/>
                    </a:lnTo>
                    <a:lnTo>
                      <a:pt x="181" y="243"/>
                    </a:lnTo>
                    <a:lnTo>
                      <a:pt x="184" y="231"/>
                    </a:lnTo>
                    <a:lnTo>
                      <a:pt x="184" y="222"/>
                    </a:lnTo>
                    <a:lnTo>
                      <a:pt x="188" y="215"/>
                    </a:lnTo>
                    <a:lnTo>
                      <a:pt x="189" y="198"/>
                    </a:lnTo>
                    <a:lnTo>
                      <a:pt x="193" y="188"/>
                    </a:lnTo>
                    <a:lnTo>
                      <a:pt x="196" y="179"/>
                    </a:lnTo>
                    <a:lnTo>
                      <a:pt x="199" y="159"/>
                    </a:lnTo>
                    <a:lnTo>
                      <a:pt x="203" y="147"/>
                    </a:lnTo>
                    <a:lnTo>
                      <a:pt x="203" y="140"/>
                    </a:lnTo>
                    <a:lnTo>
                      <a:pt x="205" y="131"/>
                    </a:lnTo>
                    <a:lnTo>
                      <a:pt x="208" y="122"/>
                    </a:lnTo>
                    <a:lnTo>
                      <a:pt x="212" y="113"/>
                    </a:lnTo>
                    <a:lnTo>
                      <a:pt x="212" y="105"/>
                    </a:lnTo>
                    <a:lnTo>
                      <a:pt x="213" y="96"/>
                    </a:lnTo>
                    <a:lnTo>
                      <a:pt x="213" y="87"/>
                    </a:lnTo>
                    <a:lnTo>
                      <a:pt x="213" y="78"/>
                    </a:lnTo>
                    <a:lnTo>
                      <a:pt x="213" y="71"/>
                    </a:lnTo>
                    <a:lnTo>
                      <a:pt x="212" y="62"/>
                    </a:lnTo>
                    <a:lnTo>
                      <a:pt x="199" y="50"/>
                    </a:lnTo>
                    <a:lnTo>
                      <a:pt x="189" y="41"/>
                    </a:lnTo>
                    <a:lnTo>
                      <a:pt x="177" y="29"/>
                    </a:lnTo>
                    <a:lnTo>
                      <a:pt x="151" y="20"/>
                    </a:lnTo>
                    <a:lnTo>
                      <a:pt x="127" y="14"/>
                    </a:lnTo>
                    <a:lnTo>
                      <a:pt x="117" y="12"/>
                    </a:lnTo>
                    <a:lnTo>
                      <a:pt x="108" y="9"/>
                    </a:lnTo>
                    <a:lnTo>
                      <a:pt x="87" y="9"/>
                    </a:lnTo>
                    <a:lnTo>
                      <a:pt x="63" y="6"/>
                    </a:lnTo>
                    <a:lnTo>
                      <a:pt x="53" y="3"/>
                    </a:lnTo>
                    <a:lnTo>
                      <a:pt x="44" y="6"/>
                    </a:lnTo>
                    <a:lnTo>
                      <a:pt x="36" y="6"/>
                    </a:lnTo>
                    <a:lnTo>
                      <a:pt x="39" y="26"/>
                    </a:lnTo>
                    <a:close/>
                  </a:path>
                </a:pathLst>
              </a:custGeom>
              <a:solidFill>
                <a:srgbClr val="F7B50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755" name="Freeform 91"/>
              <p:cNvSpPr>
                <a:spLocks/>
              </p:cNvSpPr>
              <p:nvPr/>
            </p:nvSpPr>
            <p:spPr bwMode="auto">
              <a:xfrm>
                <a:off x="776" y="2226"/>
                <a:ext cx="213" cy="166"/>
              </a:xfrm>
              <a:custGeom>
                <a:avLst/>
                <a:gdLst>
                  <a:gd name="T0" fmla="*/ 36 w 213"/>
                  <a:gd name="T1" fmla="*/ 0 h 332"/>
                  <a:gd name="T2" fmla="*/ 53 w 213"/>
                  <a:gd name="T3" fmla="*/ 2 h 332"/>
                  <a:gd name="T4" fmla="*/ 63 w 213"/>
                  <a:gd name="T5" fmla="*/ 3 h 332"/>
                  <a:gd name="T6" fmla="*/ 72 w 213"/>
                  <a:gd name="T7" fmla="*/ 4 h 332"/>
                  <a:gd name="T8" fmla="*/ 77 w 213"/>
                  <a:gd name="T9" fmla="*/ 7 h 332"/>
                  <a:gd name="T10" fmla="*/ 84 w 213"/>
                  <a:gd name="T11" fmla="*/ 9 h 332"/>
                  <a:gd name="T12" fmla="*/ 87 w 213"/>
                  <a:gd name="T13" fmla="*/ 11 h 332"/>
                  <a:gd name="T14" fmla="*/ 91 w 213"/>
                  <a:gd name="T15" fmla="*/ 12 h 332"/>
                  <a:gd name="T16" fmla="*/ 93 w 213"/>
                  <a:gd name="T17" fmla="*/ 14 h 332"/>
                  <a:gd name="T18" fmla="*/ 100 w 213"/>
                  <a:gd name="T19" fmla="*/ 15 h 332"/>
                  <a:gd name="T20" fmla="*/ 101 w 213"/>
                  <a:gd name="T21" fmla="*/ 17 h 332"/>
                  <a:gd name="T22" fmla="*/ 84 w 213"/>
                  <a:gd name="T23" fmla="*/ 17 h 332"/>
                  <a:gd name="T24" fmla="*/ 53 w 213"/>
                  <a:gd name="T25" fmla="*/ 17 h 332"/>
                  <a:gd name="T26" fmla="*/ 17 w 213"/>
                  <a:gd name="T27" fmla="*/ 17 h 332"/>
                  <a:gd name="T28" fmla="*/ 3 w 213"/>
                  <a:gd name="T29" fmla="*/ 18 h 332"/>
                  <a:gd name="T30" fmla="*/ 0 w 213"/>
                  <a:gd name="T31" fmla="*/ 19 h 332"/>
                  <a:gd name="T32" fmla="*/ 8 w 213"/>
                  <a:gd name="T33" fmla="*/ 20 h 332"/>
                  <a:gd name="T34" fmla="*/ 39 w 213"/>
                  <a:gd name="T35" fmla="*/ 21 h 332"/>
                  <a:gd name="T36" fmla="*/ 93 w 213"/>
                  <a:gd name="T37" fmla="*/ 21 h 332"/>
                  <a:gd name="T38" fmla="*/ 143 w 213"/>
                  <a:gd name="T39" fmla="*/ 21 h 332"/>
                  <a:gd name="T40" fmla="*/ 160 w 213"/>
                  <a:gd name="T41" fmla="*/ 21 h 332"/>
                  <a:gd name="T42" fmla="*/ 177 w 213"/>
                  <a:gd name="T43" fmla="*/ 21 h 332"/>
                  <a:gd name="T44" fmla="*/ 181 w 213"/>
                  <a:gd name="T45" fmla="*/ 20 h 332"/>
                  <a:gd name="T46" fmla="*/ 181 w 213"/>
                  <a:gd name="T47" fmla="*/ 19 h 332"/>
                  <a:gd name="T48" fmla="*/ 181 w 213"/>
                  <a:gd name="T49" fmla="*/ 17 h 332"/>
                  <a:gd name="T50" fmla="*/ 181 w 213"/>
                  <a:gd name="T51" fmla="*/ 16 h 332"/>
                  <a:gd name="T52" fmla="*/ 184 w 213"/>
                  <a:gd name="T53" fmla="*/ 15 h 332"/>
                  <a:gd name="T54" fmla="*/ 188 w 213"/>
                  <a:gd name="T55" fmla="*/ 14 h 332"/>
                  <a:gd name="T56" fmla="*/ 193 w 213"/>
                  <a:gd name="T57" fmla="*/ 12 h 332"/>
                  <a:gd name="T58" fmla="*/ 199 w 213"/>
                  <a:gd name="T59" fmla="*/ 10 h 332"/>
                  <a:gd name="T60" fmla="*/ 203 w 213"/>
                  <a:gd name="T61" fmla="*/ 9 h 332"/>
                  <a:gd name="T62" fmla="*/ 208 w 213"/>
                  <a:gd name="T63" fmla="*/ 8 h 332"/>
                  <a:gd name="T64" fmla="*/ 212 w 213"/>
                  <a:gd name="T65" fmla="*/ 7 h 332"/>
                  <a:gd name="T66" fmla="*/ 213 w 213"/>
                  <a:gd name="T67" fmla="*/ 6 h 332"/>
                  <a:gd name="T68" fmla="*/ 213 w 213"/>
                  <a:gd name="T69" fmla="*/ 5 h 332"/>
                  <a:gd name="T70" fmla="*/ 199 w 213"/>
                  <a:gd name="T71" fmla="*/ 4 h 332"/>
                  <a:gd name="T72" fmla="*/ 177 w 213"/>
                  <a:gd name="T73" fmla="*/ 2 h 332"/>
                  <a:gd name="T74" fmla="*/ 127 w 213"/>
                  <a:gd name="T75" fmla="*/ 1 h 332"/>
                  <a:gd name="T76" fmla="*/ 108 w 213"/>
                  <a:gd name="T77" fmla="*/ 1 h 332"/>
                  <a:gd name="T78" fmla="*/ 63 w 213"/>
                  <a:gd name="T79" fmla="*/ 1 h 332"/>
                  <a:gd name="T80" fmla="*/ 44 w 213"/>
                  <a:gd name="T81" fmla="*/ 1 h 332"/>
                  <a:gd name="T82" fmla="*/ 39 w 213"/>
                  <a:gd name="T83" fmla="*/ 2 h 332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213" h="332">
                    <a:moveTo>
                      <a:pt x="39" y="26"/>
                    </a:moveTo>
                    <a:lnTo>
                      <a:pt x="36" y="0"/>
                    </a:lnTo>
                    <a:lnTo>
                      <a:pt x="41" y="9"/>
                    </a:lnTo>
                    <a:lnTo>
                      <a:pt x="53" y="20"/>
                    </a:lnTo>
                    <a:lnTo>
                      <a:pt x="60" y="29"/>
                    </a:lnTo>
                    <a:lnTo>
                      <a:pt x="63" y="38"/>
                    </a:lnTo>
                    <a:lnTo>
                      <a:pt x="68" y="47"/>
                    </a:lnTo>
                    <a:lnTo>
                      <a:pt x="72" y="63"/>
                    </a:lnTo>
                    <a:lnTo>
                      <a:pt x="75" y="83"/>
                    </a:lnTo>
                    <a:lnTo>
                      <a:pt x="77" y="99"/>
                    </a:lnTo>
                    <a:lnTo>
                      <a:pt x="81" y="122"/>
                    </a:lnTo>
                    <a:lnTo>
                      <a:pt x="84" y="131"/>
                    </a:lnTo>
                    <a:lnTo>
                      <a:pt x="84" y="143"/>
                    </a:lnTo>
                    <a:lnTo>
                      <a:pt x="87" y="165"/>
                    </a:lnTo>
                    <a:lnTo>
                      <a:pt x="87" y="183"/>
                    </a:lnTo>
                    <a:lnTo>
                      <a:pt x="91" y="191"/>
                    </a:lnTo>
                    <a:lnTo>
                      <a:pt x="93" y="200"/>
                    </a:lnTo>
                    <a:lnTo>
                      <a:pt x="93" y="209"/>
                    </a:lnTo>
                    <a:lnTo>
                      <a:pt x="96" y="216"/>
                    </a:lnTo>
                    <a:lnTo>
                      <a:pt x="100" y="227"/>
                    </a:lnTo>
                    <a:lnTo>
                      <a:pt x="101" y="246"/>
                    </a:lnTo>
                    <a:lnTo>
                      <a:pt x="101" y="263"/>
                    </a:lnTo>
                    <a:lnTo>
                      <a:pt x="93" y="267"/>
                    </a:lnTo>
                    <a:lnTo>
                      <a:pt x="84" y="263"/>
                    </a:lnTo>
                    <a:lnTo>
                      <a:pt x="72" y="263"/>
                    </a:lnTo>
                    <a:lnTo>
                      <a:pt x="53" y="263"/>
                    </a:lnTo>
                    <a:lnTo>
                      <a:pt x="36" y="263"/>
                    </a:lnTo>
                    <a:lnTo>
                      <a:pt x="17" y="263"/>
                    </a:lnTo>
                    <a:lnTo>
                      <a:pt x="8" y="270"/>
                    </a:lnTo>
                    <a:lnTo>
                      <a:pt x="3" y="281"/>
                    </a:lnTo>
                    <a:lnTo>
                      <a:pt x="0" y="293"/>
                    </a:lnTo>
                    <a:lnTo>
                      <a:pt x="0" y="302"/>
                    </a:lnTo>
                    <a:lnTo>
                      <a:pt x="3" y="309"/>
                    </a:lnTo>
                    <a:lnTo>
                      <a:pt x="8" y="318"/>
                    </a:lnTo>
                    <a:lnTo>
                      <a:pt x="15" y="327"/>
                    </a:lnTo>
                    <a:lnTo>
                      <a:pt x="39" y="332"/>
                    </a:lnTo>
                    <a:lnTo>
                      <a:pt x="63" y="332"/>
                    </a:lnTo>
                    <a:lnTo>
                      <a:pt x="93" y="332"/>
                    </a:lnTo>
                    <a:lnTo>
                      <a:pt x="129" y="332"/>
                    </a:lnTo>
                    <a:lnTo>
                      <a:pt x="143" y="332"/>
                    </a:lnTo>
                    <a:lnTo>
                      <a:pt x="151" y="332"/>
                    </a:lnTo>
                    <a:lnTo>
                      <a:pt x="160" y="332"/>
                    </a:lnTo>
                    <a:lnTo>
                      <a:pt x="168" y="330"/>
                    </a:lnTo>
                    <a:lnTo>
                      <a:pt x="177" y="330"/>
                    </a:lnTo>
                    <a:lnTo>
                      <a:pt x="177" y="318"/>
                    </a:lnTo>
                    <a:lnTo>
                      <a:pt x="181" y="309"/>
                    </a:lnTo>
                    <a:lnTo>
                      <a:pt x="181" y="302"/>
                    </a:lnTo>
                    <a:lnTo>
                      <a:pt x="181" y="290"/>
                    </a:lnTo>
                    <a:lnTo>
                      <a:pt x="181" y="281"/>
                    </a:lnTo>
                    <a:lnTo>
                      <a:pt x="181" y="272"/>
                    </a:lnTo>
                    <a:lnTo>
                      <a:pt x="181" y="260"/>
                    </a:lnTo>
                    <a:lnTo>
                      <a:pt x="181" y="251"/>
                    </a:lnTo>
                    <a:lnTo>
                      <a:pt x="181" y="243"/>
                    </a:lnTo>
                    <a:lnTo>
                      <a:pt x="184" y="231"/>
                    </a:lnTo>
                    <a:lnTo>
                      <a:pt x="184" y="222"/>
                    </a:lnTo>
                    <a:lnTo>
                      <a:pt x="188" y="215"/>
                    </a:lnTo>
                    <a:lnTo>
                      <a:pt x="189" y="198"/>
                    </a:lnTo>
                    <a:lnTo>
                      <a:pt x="193" y="188"/>
                    </a:lnTo>
                    <a:lnTo>
                      <a:pt x="196" y="179"/>
                    </a:lnTo>
                    <a:lnTo>
                      <a:pt x="199" y="159"/>
                    </a:lnTo>
                    <a:lnTo>
                      <a:pt x="203" y="147"/>
                    </a:lnTo>
                    <a:lnTo>
                      <a:pt x="203" y="140"/>
                    </a:lnTo>
                    <a:lnTo>
                      <a:pt x="205" y="131"/>
                    </a:lnTo>
                    <a:lnTo>
                      <a:pt x="208" y="122"/>
                    </a:lnTo>
                    <a:lnTo>
                      <a:pt x="212" y="113"/>
                    </a:lnTo>
                    <a:lnTo>
                      <a:pt x="212" y="105"/>
                    </a:lnTo>
                    <a:lnTo>
                      <a:pt x="213" y="96"/>
                    </a:lnTo>
                    <a:lnTo>
                      <a:pt x="213" y="87"/>
                    </a:lnTo>
                    <a:lnTo>
                      <a:pt x="213" y="78"/>
                    </a:lnTo>
                    <a:lnTo>
                      <a:pt x="213" y="71"/>
                    </a:lnTo>
                    <a:lnTo>
                      <a:pt x="212" y="62"/>
                    </a:lnTo>
                    <a:lnTo>
                      <a:pt x="199" y="50"/>
                    </a:lnTo>
                    <a:lnTo>
                      <a:pt x="189" y="41"/>
                    </a:lnTo>
                    <a:lnTo>
                      <a:pt x="177" y="29"/>
                    </a:lnTo>
                    <a:lnTo>
                      <a:pt x="151" y="20"/>
                    </a:lnTo>
                    <a:lnTo>
                      <a:pt x="127" y="14"/>
                    </a:lnTo>
                    <a:lnTo>
                      <a:pt x="117" y="12"/>
                    </a:lnTo>
                    <a:lnTo>
                      <a:pt x="108" y="9"/>
                    </a:lnTo>
                    <a:lnTo>
                      <a:pt x="87" y="9"/>
                    </a:lnTo>
                    <a:lnTo>
                      <a:pt x="63" y="6"/>
                    </a:lnTo>
                    <a:lnTo>
                      <a:pt x="53" y="3"/>
                    </a:lnTo>
                    <a:lnTo>
                      <a:pt x="44" y="6"/>
                    </a:lnTo>
                    <a:lnTo>
                      <a:pt x="36" y="6"/>
                    </a:lnTo>
                    <a:lnTo>
                      <a:pt x="39" y="26"/>
                    </a:lnTo>
                  </a:path>
                </a:pathLst>
              </a:custGeom>
              <a:solidFill>
                <a:srgbClr val="F7B50C"/>
              </a:solidFill>
              <a:ln w="17463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30744" name="Group 92"/>
            <p:cNvGrpSpPr>
              <a:grpSpLocks/>
            </p:cNvGrpSpPr>
            <p:nvPr/>
          </p:nvGrpSpPr>
          <p:grpSpPr bwMode="auto">
            <a:xfrm>
              <a:off x="491" y="2600"/>
              <a:ext cx="86" cy="136"/>
              <a:chOff x="1079" y="2226"/>
              <a:chExt cx="213" cy="166"/>
            </a:xfrm>
          </p:grpSpPr>
          <p:sp>
            <p:nvSpPr>
              <p:cNvPr id="30752" name="Freeform 93"/>
              <p:cNvSpPr>
                <a:spLocks/>
              </p:cNvSpPr>
              <p:nvPr/>
            </p:nvSpPr>
            <p:spPr bwMode="auto">
              <a:xfrm>
                <a:off x="1079" y="2226"/>
                <a:ext cx="213" cy="166"/>
              </a:xfrm>
              <a:custGeom>
                <a:avLst/>
                <a:gdLst>
                  <a:gd name="T0" fmla="*/ 177 w 213"/>
                  <a:gd name="T1" fmla="*/ 0 h 332"/>
                  <a:gd name="T2" fmla="*/ 160 w 213"/>
                  <a:gd name="T3" fmla="*/ 2 h 332"/>
                  <a:gd name="T4" fmla="*/ 150 w 213"/>
                  <a:gd name="T5" fmla="*/ 3 h 332"/>
                  <a:gd name="T6" fmla="*/ 142 w 213"/>
                  <a:gd name="T7" fmla="*/ 4 h 332"/>
                  <a:gd name="T8" fmla="*/ 136 w 213"/>
                  <a:gd name="T9" fmla="*/ 7 h 332"/>
                  <a:gd name="T10" fmla="*/ 129 w 213"/>
                  <a:gd name="T11" fmla="*/ 9 h 332"/>
                  <a:gd name="T12" fmla="*/ 126 w 213"/>
                  <a:gd name="T13" fmla="*/ 11 h 332"/>
                  <a:gd name="T14" fmla="*/ 124 w 213"/>
                  <a:gd name="T15" fmla="*/ 12 h 332"/>
                  <a:gd name="T16" fmla="*/ 120 w 213"/>
                  <a:gd name="T17" fmla="*/ 14 h 332"/>
                  <a:gd name="T18" fmla="*/ 114 w 213"/>
                  <a:gd name="T19" fmla="*/ 15 h 332"/>
                  <a:gd name="T20" fmla="*/ 112 w 213"/>
                  <a:gd name="T21" fmla="*/ 17 h 332"/>
                  <a:gd name="T22" fmla="*/ 129 w 213"/>
                  <a:gd name="T23" fmla="*/ 17 h 332"/>
                  <a:gd name="T24" fmla="*/ 160 w 213"/>
                  <a:gd name="T25" fmla="*/ 17 h 332"/>
                  <a:gd name="T26" fmla="*/ 196 w 213"/>
                  <a:gd name="T27" fmla="*/ 17 h 332"/>
                  <a:gd name="T28" fmla="*/ 212 w 213"/>
                  <a:gd name="T29" fmla="*/ 18 h 332"/>
                  <a:gd name="T30" fmla="*/ 213 w 213"/>
                  <a:gd name="T31" fmla="*/ 19 h 332"/>
                  <a:gd name="T32" fmla="*/ 205 w 213"/>
                  <a:gd name="T33" fmla="*/ 20 h 332"/>
                  <a:gd name="T34" fmla="*/ 174 w 213"/>
                  <a:gd name="T35" fmla="*/ 21 h 332"/>
                  <a:gd name="T36" fmla="*/ 120 w 213"/>
                  <a:gd name="T37" fmla="*/ 21 h 332"/>
                  <a:gd name="T38" fmla="*/ 72 w 213"/>
                  <a:gd name="T39" fmla="*/ 21 h 332"/>
                  <a:gd name="T40" fmla="*/ 53 w 213"/>
                  <a:gd name="T41" fmla="*/ 21 h 332"/>
                  <a:gd name="T42" fmla="*/ 36 w 213"/>
                  <a:gd name="T43" fmla="*/ 21 h 332"/>
                  <a:gd name="T44" fmla="*/ 32 w 213"/>
                  <a:gd name="T45" fmla="*/ 20 h 332"/>
                  <a:gd name="T46" fmla="*/ 32 w 213"/>
                  <a:gd name="T47" fmla="*/ 19 h 332"/>
                  <a:gd name="T48" fmla="*/ 32 w 213"/>
                  <a:gd name="T49" fmla="*/ 17 h 332"/>
                  <a:gd name="T50" fmla="*/ 32 w 213"/>
                  <a:gd name="T51" fmla="*/ 16 h 332"/>
                  <a:gd name="T52" fmla="*/ 30 w 213"/>
                  <a:gd name="T53" fmla="*/ 15 h 332"/>
                  <a:gd name="T54" fmla="*/ 25 w 213"/>
                  <a:gd name="T55" fmla="*/ 14 h 332"/>
                  <a:gd name="T56" fmla="*/ 21 w 213"/>
                  <a:gd name="T57" fmla="*/ 12 h 332"/>
                  <a:gd name="T58" fmla="*/ 14 w 213"/>
                  <a:gd name="T59" fmla="*/ 10 h 332"/>
                  <a:gd name="T60" fmla="*/ 10 w 213"/>
                  <a:gd name="T61" fmla="*/ 9 h 332"/>
                  <a:gd name="T62" fmla="*/ 6 w 213"/>
                  <a:gd name="T63" fmla="*/ 8 h 332"/>
                  <a:gd name="T64" fmla="*/ 2 w 213"/>
                  <a:gd name="T65" fmla="*/ 7 h 332"/>
                  <a:gd name="T66" fmla="*/ 0 w 213"/>
                  <a:gd name="T67" fmla="*/ 6 h 332"/>
                  <a:gd name="T68" fmla="*/ 0 w 213"/>
                  <a:gd name="T69" fmla="*/ 5 h 332"/>
                  <a:gd name="T70" fmla="*/ 14 w 213"/>
                  <a:gd name="T71" fmla="*/ 4 h 332"/>
                  <a:gd name="T72" fmla="*/ 36 w 213"/>
                  <a:gd name="T73" fmla="*/ 2 h 332"/>
                  <a:gd name="T74" fmla="*/ 86 w 213"/>
                  <a:gd name="T75" fmla="*/ 1 h 332"/>
                  <a:gd name="T76" fmla="*/ 105 w 213"/>
                  <a:gd name="T77" fmla="*/ 1 h 332"/>
                  <a:gd name="T78" fmla="*/ 150 w 213"/>
                  <a:gd name="T79" fmla="*/ 1 h 332"/>
                  <a:gd name="T80" fmla="*/ 168 w 213"/>
                  <a:gd name="T81" fmla="*/ 1 h 332"/>
                  <a:gd name="T82" fmla="*/ 174 w 213"/>
                  <a:gd name="T83" fmla="*/ 2 h 332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213" h="332">
                    <a:moveTo>
                      <a:pt x="174" y="26"/>
                    </a:moveTo>
                    <a:lnTo>
                      <a:pt x="177" y="0"/>
                    </a:lnTo>
                    <a:lnTo>
                      <a:pt x="172" y="9"/>
                    </a:lnTo>
                    <a:lnTo>
                      <a:pt x="160" y="20"/>
                    </a:lnTo>
                    <a:lnTo>
                      <a:pt x="153" y="29"/>
                    </a:lnTo>
                    <a:lnTo>
                      <a:pt x="150" y="38"/>
                    </a:lnTo>
                    <a:lnTo>
                      <a:pt x="144" y="47"/>
                    </a:lnTo>
                    <a:lnTo>
                      <a:pt x="142" y="63"/>
                    </a:lnTo>
                    <a:lnTo>
                      <a:pt x="137" y="83"/>
                    </a:lnTo>
                    <a:lnTo>
                      <a:pt x="136" y="99"/>
                    </a:lnTo>
                    <a:lnTo>
                      <a:pt x="132" y="122"/>
                    </a:lnTo>
                    <a:lnTo>
                      <a:pt x="129" y="131"/>
                    </a:lnTo>
                    <a:lnTo>
                      <a:pt x="129" y="143"/>
                    </a:lnTo>
                    <a:lnTo>
                      <a:pt x="126" y="165"/>
                    </a:lnTo>
                    <a:lnTo>
                      <a:pt x="126" y="183"/>
                    </a:lnTo>
                    <a:lnTo>
                      <a:pt x="124" y="191"/>
                    </a:lnTo>
                    <a:lnTo>
                      <a:pt x="120" y="200"/>
                    </a:lnTo>
                    <a:lnTo>
                      <a:pt x="120" y="209"/>
                    </a:lnTo>
                    <a:lnTo>
                      <a:pt x="117" y="216"/>
                    </a:lnTo>
                    <a:lnTo>
                      <a:pt x="114" y="227"/>
                    </a:lnTo>
                    <a:lnTo>
                      <a:pt x="112" y="246"/>
                    </a:lnTo>
                    <a:lnTo>
                      <a:pt x="112" y="263"/>
                    </a:lnTo>
                    <a:lnTo>
                      <a:pt x="120" y="267"/>
                    </a:lnTo>
                    <a:lnTo>
                      <a:pt x="129" y="263"/>
                    </a:lnTo>
                    <a:lnTo>
                      <a:pt x="142" y="263"/>
                    </a:lnTo>
                    <a:lnTo>
                      <a:pt x="160" y="263"/>
                    </a:lnTo>
                    <a:lnTo>
                      <a:pt x="177" y="263"/>
                    </a:lnTo>
                    <a:lnTo>
                      <a:pt x="196" y="263"/>
                    </a:lnTo>
                    <a:lnTo>
                      <a:pt x="205" y="270"/>
                    </a:lnTo>
                    <a:lnTo>
                      <a:pt x="212" y="281"/>
                    </a:lnTo>
                    <a:lnTo>
                      <a:pt x="213" y="293"/>
                    </a:lnTo>
                    <a:lnTo>
                      <a:pt x="213" y="302"/>
                    </a:lnTo>
                    <a:lnTo>
                      <a:pt x="212" y="309"/>
                    </a:lnTo>
                    <a:lnTo>
                      <a:pt x="205" y="318"/>
                    </a:lnTo>
                    <a:lnTo>
                      <a:pt x="198" y="327"/>
                    </a:lnTo>
                    <a:lnTo>
                      <a:pt x="174" y="332"/>
                    </a:lnTo>
                    <a:lnTo>
                      <a:pt x="150" y="332"/>
                    </a:lnTo>
                    <a:lnTo>
                      <a:pt x="120" y="332"/>
                    </a:lnTo>
                    <a:lnTo>
                      <a:pt x="84" y="332"/>
                    </a:lnTo>
                    <a:lnTo>
                      <a:pt x="72" y="332"/>
                    </a:lnTo>
                    <a:lnTo>
                      <a:pt x="62" y="332"/>
                    </a:lnTo>
                    <a:lnTo>
                      <a:pt x="53" y="332"/>
                    </a:lnTo>
                    <a:lnTo>
                      <a:pt x="44" y="330"/>
                    </a:lnTo>
                    <a:lnTo>
                      <a:pt x="36" y="330"/>
                    </a:lnTo>
                    <a:lnTo>
                      <a:pt x="36" y="318"/>
                    </a:lnTo>
                    <a:lnTo>
                      <a:pt x="32" y="309"/>
                    </a:lnTo>
                    <a:lnTo>
                      <a:pt x="32" y="302"/>
                    </a:lnTo>
                    <a:lnTo>
                      <a:pt x="32" y="290"/>
                    </a:lnTo>
                    <a:lnTo>
                      <a:pt x="32" y="281"/>
                    </a:lnTo>
                    <a:lnTo>
                      <a:pt x="32" y="272"/>
                    </a:lnTo>
                    <a:lnTo>
                      <a:pt x="32" y="260"/>
                    </a:lnTo>
                    <a:lnTo>
                      <a:pt x="32" y="251"/>
                    </a:lnTo>
                    <a:lnTo>
                      <a:pt x="32" y="243"/>
                    </a:lnTo>
                    <a:lnTo>
                      <a:pt x="30" y="231"/>
                    </a:lnTo>
                    <a:lnTo>
                      <a:pt x="30" y="222"/>
                    </a:lnTo>
                    <a:lnTo>
                      <a:pt x="25" y="215"/>
                    </a:lnTo>
                    <a:lnTo>
                      <a:pt x="24" y="198"/>
                    </a:lnTo>
                    <a:lnTo>
                      <a:pt x="21" y="188"/>
                    </a:lnTo>
                    <a:lnTo>
                      <a:pt x="17" y="179"/>
                    </a:lnTo>
                    <a:lnTo>
                      <a:pt x="14" y="159"/>
                    </a:lnTo>
                    <a:lnTo>
                      <a:pt x="10" y="147"/>
                    </a:lnTo>
                    <a:lnTo>
                      <a:pt x="10" y="140"/>
                    </a:lnTo>
                    <a:lnTo>
                      <a:pt x="8" y="131"/>
                    </a:lnTo>
                    <a:lnTo>
                      <a:pt x="6" y="122"/>
                    </a:lnTo>
                    <a:lnTo>
                      <a:pt x="2" y="113"/>
                    </a:lnTo>
                    <a:lnTo>
                      <a:pt x="2" y="105"/>
                    </a:lnTo>
                    <a:lnTo>
                      <a:pt x="0" y="96"/>
                    </a:lnTo>
                    <a:lnTo>
                      <a:pt x="0" y="87"/>
                    </a:lnTo>
                    <a:lnTo>
                      <a:pt x="0" y="78"/>
                    </a:lnTo>
                    <a:lnTo>
                      <a:pt x="0" y="71"/>
                    </a:lnTo>
                    <a:lnTo>
                      <a:pt x="2" y="62"/>
                    </a:lnTo>
                    <a:lnTo>
                      <a:pt x="14" y="50"/>
                    </a:lnTo>
                    <a:lnTo>
                      <a:pt x="24" y="41"/>
                    </a:lnTo>
                    <a:lnTo>
                      <a:pt x="36" y="29"/>
                    </a:lnTo>
                    <a:lnTo>
                      <a:pt x="62" y="20"/>
                    </a:lnTo>
                    <a:lnTo>
                      <a:pt x="86" y="14"/>
                    </a:lnTo>
                    <a:lnTo>
                      <a:pt x="96" y="12"/>
                    </a:lnTo>
                    <a:lnTo>
                      <a:pt x="105" y="9"/>
                    </a:lnTo>
                    <a:lnTo>
                      <a:pt x="126" y="9"/>
                    </a:lnTo>
                    <a:lnTo>
                      <a:pt x="150" y="6"/>
                    </a:lnTo>
                    <a:lnTo>
                      <a:pt x="160" y="3"/>
                    </a:lnTo>
                    <a:lnTo>
                      <a:pt x="168" y="6"/>
                    </a:lnTo>
                    <a:lnTo>
                      <a:pt x="177" y="6"/>
                    </a:lnTo>
                    <a:lnTo>
                      <a:pt x="174" y="26"/>
                    </a:lnTo>
                    <a:close/>
                  </a:path>
                </a:pathLst>
              </a:custGeom>
              <a:solidFill>
                <a:srgbClr val="F7B50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753" name="Freeform 94"/>
              <p:cNvSpPr>
                <a:spLocks/>
              </p:cNvSpPr>
              <p:nvPr/>
            </p:nvSpPr>
            <p:spPr bwMode="auto">
              <a:xfrm>
                <a:off x="1079" y="2226"/>
                <a:ext cx="213" cy="166"/>
              </a:xfrm>
              <a:custGeom>
                <a:avLst/>
                <a:gdLst>
                  <a:gd name="T0" fmla="*/ 177 w 213"/>
                  <a:gd name="T1" fmla="*/ 0 h 332"/>
                  <a:gd name="T2" fmla="*/ 160 w 213"/>
                  <a:gd name="T3" fmla="*/ 2 h 332"/>
                  <a:gd name="T4" fmla="*/ 150 w 213"/>
                  <a:gd name="T5" fmla="*/ 3 h 332"/>
                  <a:gd name="T6" fmla="*/ 142 w 213"/>
                  <a:gd name="T7" fmla="*/ 4 h 332"/>
                  <a:gd name="T8" fmla="*/ 136 w 213"/>
                  <a:gd name="T9" fmla="*/ 7 h 332"/>
                  <a:gd name="T10" fmla="*/ 129 w 213"/>
                  <a:gd name="T11" fmla="*/ 9 h 332"/>
                  <a:gd name="T12" fmla="*/ 126 w 213"/>
                  <a:gd name="T13" fmla="*/ 11 h 332"/>
                  <a:gd name="T14" fmla="*/ 124 w 213"/>
                  <a:gd name="T15" fmla="*/ 12 h 332"/>
                  <a:gd name="T16" fmla="*/ 120 w 213"/>
                  <a:gd name="T17" fmla="*/ 14 h 332"/>
                  <a:gd name="T18" fmla="*/ 114 w 213"/>
                  <a:gd name="T19" fmla="*/ 15 h 332"/>
                  <a:gd name="T20" fmla="*/ 112 w 213"/>
                  <a:gd name="T21" fmla="*/ 17 h 332"/>
                  <a:gd name="T22" fmla="*/ 129 w 213"/>
                  <a:gd name="T23" fmla="*/ 17 h 332"/>
                  <a:gd name="T24" fmla="*/ 160 w 213"/>
                  <a:gd name="T25" fmla="*/ 17 h 332"/>
                  <a:gd name="T26" fmla="*/ 196 w 213"/>
                  <a:gd name="T27" fmla="*/ 17 h 332"/>
                  <a:gd name="T28" fmla="*/ 212 w 213"/>
                  <a:gd name="T29" fmla="*/ 18 h 332"/>
                  <a:gd name="T30" fmla="*/ 213 w 213"/>
                  <a:gd name="T31" fmla="*/ 19 h 332"/>
                  <a:gd name="T32" fmla="*/ 205 w 213"/>
                  <a:gd name="T33" fmla="*/ 20 h 332"/>
                  <a:gd name="T34" fmla="*/ 174 w 213"/>
                  <a:gd name="T35" fmla="*/ 21 h 332"/>
                  <a:gd name="T36" fmla="*/ 120 w 213"/>
                  <a:gd name="T37" fmla="*/ 21 h 332"/>
                  <a:gd name="T38" fmla="*/ 72 w 213"/>
                  <a:gd name="T39" fmla="*/ 21 h 332"/>
                  <a:gd name="T40" fmla="*/ 53 w 213"/>
                  <a:gd name="T41" fmla="*/ 21 h 332"/>
                  <a:gd name="T42" fmla="*/ 36 w 213"/>
                  <a:gd name="T43" fmla="*/ 21 h 332"/>
                  <a:gd name="T44" fmla="*/ 32 w 213"/>
                  <a:gd name="T45" fmla="*/ 20 h 332"/>
                  <a:gd name="T46" fmla="*/ 32 w 213"/>
                  <a:gd name="T47" fmla="*/ 19 h 332"/>
                  <a:gd name="T48" fmla="*/ 32 w 213"/>
                  <a:gd name="T49" fmla="*/ 17 h 332"/>
                  <a:gd name="T50" fmla="*/ 32 w 213"/>
                  <a:gd name="T51" fmla="*/ 16 h 332"/>
                  <a:gd name="T52" fmla="*/ 30 w 213"/>
                  <a:gd name="T53" fmla="*/ 15 h 332"/>
                  <a:gd name="T54" fmla="*/ 25 w 213"/>
                  <a:gd name="T55" fmla="*/ 14 h 332"/>
                  <a:gd name="T56" fmla="*/ 21 w 213"/>
                  <a:gd name="T57" fmla="*/ 12 h 332"/>
                  <a:gd name="T58" fmla="*/ 14 w 213"/>
                  <a:gd name="T59" fmla="*/ 10 h 332"/>
                  <a:gd name="T60" fmla="*/ 10 w 213"/>
                  <a:gd name="T61" fmla="*/ 9 h 332"/>
                  <a:gd name="T62" fmla="*/ 6 w 213"/>
                  <a:gd name="T63" fmla="*/ 8 h 332"/>
                  <a:gd name="T64" fmla="*/ 2 w 213"/>
                  <a:gd name="T65" fmla="*/ 7 h 332"/>
                  <a:gd name="T66" fmla="*/ 0 w 213"/>
                  <a:gd name="T67" fmla="*/ 6 h 332"/>
                  <a:gd name="T68" fmla="*/ 0 w 213"/>
                  <a:gd name="T69" fmla="*/ 5 h 332"/>
                  <a:gd name="T70" fmla="*/ 14 w 213"/>
                  <a:gd name="T71" fmla="*/ 4 h 332"/>
                  <a:gd name="T72" fmla="*/ 36 w 213"/>
                  <a:gd name="T73" fmla="*/ 2 h 332"/>
                  <a:gd name="T74" fmla="*/ 86 w 213"/>
                  <a:gd name="T75" fmla="*/ 1 h 332"/>
                  <a:gd name="T76" fmla="*/ 105 w 213"/>
                  <a:gd name="T77" fmla="*/ 1 h 332"/>
                  <a:gd name="T78" fmla="*/ 150 w 213"/>
                  <a:gd name="T79" fmla="*/ 1 h 332"/>
                  <a:gd name="T80" fmla="*/ 168 w 213"/>
                  <a:gd name="T81" fmla="*/ 1 h 332"/>
                  <a:gd name="T82" fmla="*/ 174 w 213"/>
                  <a:gd name="T83" fmla="*/ 2 h 332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213" h="332">
                    <a:moveTo>
                      <a:pt x="174" y="26"/>
                    </a:moveTo>
                    <a:lnTo>
                      <a:pt x="177" y="0"/>
                    </a:lnTo>
                    <a:lnTo>
                      <a:pt x="172" y="9"/>
                    </a:lnTo>
                    <a:lnTo>
                      <a:pt x="160" y="20"/>
                    </a:lnTo>
                    <a:lnTo>
                      <a:pt x="153" y="29"/>
                    </a:lnTo>
                    <a:lnTo>
                      <a:pt x="150" y="38"/>
                    </a:lnTo>
                    <a:lnTo>
                      <a:pt x="144" y="47"/>
                    </a:lnTo>
                    <a:lnTo>
                      <a:pt x="142" y="63"/>
                    </a:lnTo>
                    <a:lnTo>
                      <a:pt x="137" y="83"/>
                    </a:lnTo>
                    <a:lnTo>
                      <a:pt x="136" y="99"/>
                    </a:lnTo>
                    <a:lnTo>
                      <a:pt x="132" y="122"/>
                    </a:lnTo>
                    <a:lnTo>
                      <a:pt x="129" y="131"/>
                    </a:lnTo>
                    <a:lnTo>
                      <a:pt x="129" y="143"/>
                    </a:lnTo>
                    <a:lnTo>
                      <a:pt x="126" y="165"/>
                    </a:lnTo>
                    <a:lnTo>
                      <a:pt x="126" y="183"/>
                    </a:lnTo>
                    <a:lnTo>
                      <a:pt x="124" y="191"/>
                    </a:lnTo>
                    <a:lnTo>
                      <a:pt x="120" y="200"/>
                    </a:lnTo>
                    <a:lnTo>
                      <a:pt x="120" y="209"/>
                    </a:lnTo>
                    <a:lnTo>
                      <a:pt x="117" y="216"/>
                    </a:lnTo>
                    <a:lnTo>
                      <a:pt x="114" y="227"/>
                    </a:lnTo>
                    <a:lnTo>
                      <a:pt x="112" y="246"/>
                    </a:lnTo>
                    <a:lnTo>
                      <a:pt x="112" y="263"/>
                    </a:lnTo>
                    <a:lnTo>
                      <a:pt x="120" y="267"/>
                    </a:lnTo>
                    <a:lnTo>
                      <a:pt x="129" y="263"/>
                    </a:lnTo>
                    <a:lnTo>
                      <a:pt x="142" y="263"/>
                    </a:lnTo>
                    <a:lnTo>
                      <a:pt x="160" y="263"/>
                    </a:lnTo>
                    <a:lnTo>
                      <a:pt x="177" y="263"/>
                    </a:lnTo>
                    <a:lnTo>
                      <a:pt x="196" y="263"/>
                    </a:lnTo>
                    <a:lnTo>
                      <a:pt x="205" y="270"/>
                    </a:lnTo>
                    <a:lnTo>
                      <a:pt x="212" y="281"/>
                    </a:lnTo>
                    <a:lnTo>
                      <a:pt x="213" y="293"/>
                    </a:lnTo>
                    <a:lnTo>
                      <a:pt x="213" y="302"/>
                    </a:lnTo>
                    <a:lnTo>
                      <a:pt x="212" y="309"/>
                    </a:lnTo>
                    <a:lnTo>
                      <a:pt x="205" y="318"/>
                    </a:lnTo>
                    <a:lnTo>
                      <a:pt x="198" y="327"/>
                    </a:lnTo>
                    <a:lnTo>
                      <a:pt x="174" y="332"/>
                    </a:lnTo>
                    <a:lnTo>
                      <a:pt x="150" y="332"/>
                    </a:lnTo>
                    <a:lnTo>
                      <a:pt x="120" y="332"/>
                    </a:lnTo>
                    <a:lnTo>
                      <a:pt x="84" y="332"/>
                    </a:lnTo>
                    <a:lnTo>
                      <a:pt x="72" y="332"/>
                    </a:lnTo>
                    <a:lnTo>
                      <a:pt x="62" y="332"/>
                    </a:lnTo>
                    <a:lnTo>
                      <a:pt x="53" y="332"/>
                    </a:lnTo>
                    <a:lnTo>
                      <a:pt x="44" y="330"/>
                    </a:lnTo>
                    <a:lnTo>
                      <a:pt x="36" y="330"/>
                    </a:lnTo>
                    <a:lnTo>
                      <a:pt x="36" y="318"/>
                    </a:lnTo>
                    <a:lnTo>
                      <a:pt x="32" y="309"/>
                    </a:lnTo>
                    <a:lnTo>
                      <a:pt x="32" y="302"/>
                    </a:lnTo>
                    <a:lnTo>
                      <a:pt x="32" y="290"/>
                    </a:lnTo>
                    <a:lnTo>
                      <a:pt x="32" y="281"/>
                    </a:lnTo>
                    <a:lnTo>
                      <a:pt x="32" y="272"/>
                    </a:lnTo>
                    <a:lnTo>
                      <a:pt x="32" y="260"/>
                    </a:lnTo>
                    <a:lnTo>
                      <a:pt x="32" y="251"/>
                    </a:lnTo>
                    <a:lnTo>
                      <a:pt x="32" y="243"/>
                    </a:lnTo>
                    <a:lnTo>
                      <a:pt x="30" y="231"/>
                    </a:lnTo>
                    <a:lnTo>
                      <a:pt x="30" y="222"/>
                    </a:lnTo>
                    <a:lnTo>
                      <a:pt x="25" y="215"/>
                    </a:lnTo>
                    <a:lnTo>
                      <a:pt x="24" y="198"/>
                    </a:lnTo>
                    <a:lnTo>
                      <a:pt x="21" y="188"/>
                    </a:lnTo>
                    <a:lnTo>
                      <a:pt x="17" y="179"/>
                    </a:lnTo>
                    <a:lnTo>
                      <a:pt x="14" y="159"/>
                    </a:lnTo>
                    <a:lnTo>
                      <a:pt x="10" y="147"/>
                    </a:lnTo>
                    <a:lnTo>
                      <a:pt x="10" y="140"/>
                    </a:lnTo>
                    <a:lnTo>
                      <a:pt x="8" y="131"/>
                    </a:lnTo>
                    <a:lnTo>
                      <a:pt x="6" y="122"/>
                    </a:lnTo>
                    <a:lnTo>
                      <a:pt x="2" y="113"/>
                    </a:lnTo>
                    <a:lnTo>
                      <a:pt x="2" y="105"/>
                    </a:lnTo>
                    <a:lnTo>
                      <a:pt x="0" y="96"/>
                    </a:lnTo>
                    <a:lnTo>
                      <a:pt x="0" y="87"/>
                    </a:lnTo>
                    <a:lnTo>
                      <a:pt x="0" y="78"/>
                    </a:lnTo>
                    <a:lnTo>
                      <a:pt x="0" y="71"/>
                    </a:lnTo>
                    <a:lnTo>
                      <a:pt x="2" y="62"/>
                    </a:lnTo>
                    <a:lnTo>
                      <a:pt x="14" y="50"/>
                    </a:lnTo>
                    <a:lnTo>
                      <a:pt x="24" y="41"/>
                    </a:lnTo>
                    <a:lnTo>
                      <a:pt x="36" y="29"/>
                    </a:lnTo>
                    <a:lnTo>
                      <a:pt x="62" y="20"/>
                    </a:lnTo>
                    <a:lnTo>
                      <a:pt x="86" y="14"/>
                    </a:lnTo>
                    <a:lnTo>
                      <a:pt x="96" y="12"/>
                    </a:lnTo>
                    <a:lnTo>
                      <a:pt x="105" y="9"/>
                    </a:lnTo>
                    <a:lnTo>
                      <a:pt x="126" y="9"/>
                    </a:lnTo>
                    <a:lnTo>
                      <a:pt x="150" y="6"/>
                    </a:lnTo>
                    <a:lnTo>
                      <a:pt x="160" y="3"/>
                    </a:lnTo>
                    <a:lnTo>
                      <a:pt x="168" y="6"/>
                    </a:lnTo>
                    <a:lnTo>
                      <a:pt x="177" y="6"/>
                    </a:lnTo>
                    <a:lnTo>
                      <a:pt x="174" y="26"/>
                    </a:lnTo>
                  </a:path>
                </a:pathLst>
              </a:custGeom>
              <a:solidFill>
                <a:srgbClr val="F7B50C"/>
              </a:solidFill>
              <a:ln w="17463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75871" name="Oval 95"/>
            <p:cNvSpPr>
              <a:spLocks noChangeArrowheads="1"/>
            </p:cNvSpPr>
            <p:nvPr/>
          </p:nvSpPr>
          <p:spPr bwMode="auto">
            <a:xfrm rot="708212">
              <a:off x="609" y="2494"/>
              <a:ext cx="46" cy="48"/>
            </a:xfrm>
            <a:prstGeom prst="ellipse">
              <a:avLst/>
            </a:prstGeom>
            <a:solidFill>
              <a:srgbClr val="F7B50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5872" name="AutoShape 96"/>
            <p:cNvSpPr>
              <a:spLocks noChangeArrowheads="1"/>
            </p:cNvSpPr>
            <p:nvPr/>
          </p:nvSpPr>
          <p:spPr bwMode="auto">
            <a:xfrm rot="6664095">
              <a:off x="578" y="2497"/>
              <a:ext cx="96" cy="93"/>
            </a:xfrm>
            <a:custGeom>
              <a:avLst/>
              <a:gdLst>
                <a:gd name="G0" fmla="+- 5400 0 0"/>
                <a:gd name="G1" fmla="+- 11796480 0 0"/>
                <a:gd name="G2" fmla="+- 0 0 11796480"/>
                <a:gd name="T0" fmla="*/ 0 256 1"/>
                <a:gd name="T1" fmla="*/ 180 256 1"/>
                <a:gd name="G3" fmla="+- 11796480 T0 T1"/>
                <a:gd name="T2" fmla="*/ 0 256 1"/>
                <a:gd name="T3" fmla="*/ 90 256 1"/>
                <a:gd name="G4" fmla="+- 11796480 T2 T3"/>
                <a:gd name="G5" fmla="*/ G4 2 1"/>
                <a:gd name="T4" fmla="*/ 90 256 1"/>
                <a:gd name="T5" fmla="*/ 0 256 1"/>
                <a:gd name="G6" fmla="+- 11796480 T4 T5"/>
                <a:gd name="G7" fmla="*/ G6 2 1"/>
                <a:gd name="G8" fmla="abs 117964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400"/>
                <a:gd name="G18" fmla="*/ 5400 1 2"/>
                <a:gd name="G19" fmla="+- G18 5400 0"/>
                <a:gd name="G20" fmla="cos G19 11796480"/>
                <a:gd name="G21" fmla="sin G19 11796480"/>
                <a:gd name="G22" fmla="+- G20 10800 0"/>
                <a:gd name="G23" fmla="+- G21 10800 0"/>
                <a:gd name="G24" fmla="+- 10800 0 G20"/>
                <a:gd name="G25" fmla="+- 5400 10800 0"/>
                <a:gd name="G26" fmla="?: G9 G17 G25"/>
                <a:gd name="G27" fmla="?: G9 0 21600"/>
                <a:gd name="G28" fmla="cos 10800 11796480"/>
                <a:gd name="G29" fmla="sin 10800 11796480"/>
                <a:gd name="G30" fmla="sin 5400 11796480"/>
                <a:gd name="G31" fmla="+- G28 10800 0"/>
                <a:gd name="G32" fmla="+- G29 10800 0"/>
                <a:gd name="G33" fmla="+- G30 10800 0"/>
                <a:gd name="G34" fmla="?: G4 0 G31"/>
                <a:gd name="G35" fmla="?: 11796480 G34 0"/>
                <a:gd name="G36" fmla="?: G6 G35 G31"/>
                <a:gd name="G37" fmla="+- 21600 0 G36"/>
                <a:gd name="G38" fmla="?: G4 0 G33"/>
                <a:gd name="G39" fmla="?: 117964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0 w 21600"/>
                <a:gd name="T15" fmla="*/ 10800 h 21600"/>
                <a:gd name="T16" fmla="*/ 10800 w 21600"/>
                <a:gd name="T17" fmla="*/ 5400 h 21600"/>
                <a:gd name="T18" fmla="*/ 18900 w 21600"/>
                <a:gd name="T19" fmla="*/ 1080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400"/>
                    <a:pt x="16199" y="7817"/>
                    <a:pt x="16199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lose/>
                </a:path>
              </a:pathLst>
            </a:custGeom>
            <a:solidFill>
              <a:srgbClr val="F7B50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grpSp>
          <p:nvGrpSpPr>
            <p:cNvPr id="30747" name="Group 97"/>
            <p:cNvGrpSpPr>
              <a:grpSpLocks/>
            </p:cNvGrpSpPr>
            <p:nvPr/>
          </p:nvGrpSpPr>
          <p:grpSpPr bwMode="auto">
            <a:xfrm>
              <a:off x="336" y="2400"/>
              <a:ext cx="316" cy="96"/>
              <a:chOff x="1248" y="2784"/>
              <a:chExt cx="316" cy="96"/>
            </a:xfrm>
          </p:grpSpPr>
          <p:sp>
            <p:nvSpPr>
              <p:cNvPr id="75874" name="Oval 98"/>
              <p:cNvSpPr>
                <a:spLocks noChangeArrowheads="1"/>
              </p:cNvSpPr>
              <p:nvPr/>
            </p:nvSpPr>
            <p:spPr bwMode="auto">
              <a:xfrm>
                <a:off x="1248" y="2784"/>
                <a:ext cx="316" cy="96"/>
              </a:xfrm>
              <a:prstGeom prst="ellipse">
                <a:avLst/>
              </a:prstGeom>
              <a:solidFill>
                <a:srgbClr val="F7B50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75875" name="Line 99"/>
              <p:cNvSpPr>
                <a:spLocks noChangeShapeType="1"/>
              </p:cNvSpPr>
              <p:nvPr/>
            </p:nvSpPr>
            <p:spPr bwMode="auto">
              <a:xfrm rot="-2758831" flipH="1" flipV="1">
                <a:off x="1368" y="2808"/>
                <a:ext cx="0" cy="47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75876" name="Line 100"/>
              <p:cNvSpPr>
                <a:spLocks noChangeShapeType="1"/>
              </p:cNvSpPr>
              <p:nvPr/>
            </p:nvSpPr>
            <p:spPr bwMode="auto">
              <a:xfrm rot="2758831" flipV="1">
                <a:off x="1464" y="2808"/>
                <a:ext cx="0" cy="47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  <p:sp>
          <p:nvSpPr>
            <p:cNvPr id="75877" name="Freeform 101"/>
            <p:cNvSpPr>
              <a:spLocks/>
            </p:cNvSpPr>
            <p:nvPr/>
          </p:nvSpPr>
          <p:spPr bwMode="auto">
            <a:xfrm>
              <a:off x="480" y="2544"/>
              <a:ext cx="60" cy="16"/>
            </a:xfrm>
            <a:custGeom>
              <a:avLst/>
              <a:gdLst>
                <a:gd name="T0" fmla="*/ 0 w 60"/>
                <a:gd name="T1" fmla="*/ 16 h 16"/>
                <a:gd name="T2" fmla="*/ 20 w 60"/>
                <a:gd name="T3" fmla="*/ 0 h 16"/>
                <a:gd name="T4" fmla="*/ 34 w 60"/>
                <a:gd name="T5" fmla="*/ 14 h 16"/>
                <a:gd name="T6" fmla="*/ 50 w 60"/>
                <a:gd name="T7" fmla="*/ 12 h 16"/>
                <a:gd name="T8" fmla="*/ 60 w 60"/>
                <a:gd name="T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16">
                  <a:moveTo>
                    <a:pt x="0" y="16"/>
                  </a:moveTo>
                  <a:cubicBezTo>
                    <a:pt x="3" y="6"/>
                    <a:pt x="11" y="3"/>
                    <a:pt x="20" y="0"/>
                  </a:cubicBezTo>
                  <a:cubicBezTo>
                    <a:pt x="29" y="3"/>
                    <a:pt x="26" y="9"/>
                    <a:pt x="34" y="14"/>
                  </a:cubicBezTo>
                  <a:cubicBezTo>
                    <a:pt x="39" y="13"/>
                    <a:pt x="45" y="14"/>
                    <a:pt x="50" y="12"/>
                  </a:cubicBezTo>
                  <a:cubicBezTo>
                    <a:pt x="55" y="10"/>
                    <a:pt x="60" y="0"/>
                    <a:pt x="60" y="0"/>
                  </a:cubicBezTo>
                </a:path>
              </a:pathLst>
            </a:custGeom>
            <a:solidFill>
              <a:srgbClr val="F7B50C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75880" name="Text Box 104"/>
          <p:cNvSpPr txBox="1">
            <a:spLocks noChangeArrowheads="1"/>
          </p:cNvSpPr>
          <p:nvPr/>
        </p:nvSpPr>
        <p:spPr bwMode="auto">
          <a:xfrm>
            <a:off x="5029200" y="6172200"/>
            <a:ext cx="39624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s-ES_tradnl" sz="900" i="1" dirty="0" smtClean="0"/>
              <a:t>Adaptado del curriculum de CSTEP</a:t>
            </a:r>
            <a:r>
              <a:rPr lang="es-ES_tradnl" sz="900" i="1" smtClean="0"/>
              <a:t>: Proyecto  </a:t>
            </a:r>
            <a:r>
              <a:rPr lang="es-ES_tradnl" sz="900" i="1" dirty="0" err="1" smtClean="0"/>
              <a:t>Inform</a:t>
            </a:r>
            <a:r>
              <a:rPr lang="es-ES_tradnl" sz="900" i="1" dirty="0" smtClean="0"/>
              <a:t> </a:t>
            </a:r>
            <a:r>
              <a:rPr lang="es-ES_tradnl" sz="900" i="1" dirty="0" err="1" smtClean="0"/>
              <a:t>and</a:t>
            </a:r>
            <a:r>
              <a:rPr lang="es-ES_tradnl" sz="900" i="1" dirty="0" smtClean="0"/>
              <a:t> </a:t>
            </a:r>
            <a:r>
              <a:rPr lang="es-ES_tradnl" sz="900" i="1" dirty="0" err="1" smtClean="0"/>
              <a:t>A&amp;PIWC</a:t>
            </a:r>
            <a:endParaRPr lang="es-ES_tradnl" sz="2000" i="1" dirty="0"/>
          </a:p>
        </p:txBody>
      </p:sp>
      <p:sp>
        <p:nvSpPr>
          <p:cNvPr id="98" name="TextBox 97"/>
          <p:cNvSpPr txBox="1"/>
          <p:nvPr/>
        </p:nvSpPr>
        <p:spPr>
          <a:xfrm>
            <a:off x="5105400" y="6400800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>
                <a:solidFill>
                  <a:schemeClr val="tx2"/>
                </a:solidFill>
                <a:latin typeface="Arial Black"/>
                <a:cs typeface="Arial Black"/>
              </a:rPr>
              <a:t>EL SISTEMA INMUNOLÓGICO</a:t>
            </a:r>
            <a:endParaRPr lang="en-US" sz="1500" b="1" dirty="0">
              <a:solidFill>
                <a:schemeClr val="tx2"/>
              </a:solidFill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2296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dirty="0" smtClean="0"/>
              <a:t>LA RESPUESTA INMUNE A LA TB</a:t>
            </a:r>
            <a:endParaRPr lang="es-ES_tradnl" dirty="0">
              <a:latin typeface="Century Gothic" charset="0"/>
              <a:ea typeface="+mj-ea"/>
              <a:cs typeface="+mj-cs"/>
            </a:endParaRP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43400" y="1189037"/>
            <a:ext cx="4343400" cy="4602163"/>
          </a:xfrm>
        </p:spPr>
        <p:txBody>
          <a:bodyPr/>
          <a:lstStyle/>
          <a:p>
            <a:pPr marL="457200" indent="-457200">
              <a:lnSpc>
                <a:spcPct val="110000"/>
              </a:lnSpc>
              <a:buClr>
                <a:schemeClr val="tx1"/>
              </a:buClr>
              <a:buFont typeface="Wingdings" charset="2"/>
              <a:buAutoNum type="arabicPlain"/>
            </a:pPr>
            <a:r>
              <a:rPr lang="en-US" sz="1800" b="0" dirty="0" smtClean="0">
                <a:solidFill>
                  <a:srgbClr val="000000"/>
                </a:solidFill>
                <a:latin typeface="Arial"/>
                <a:cs typeface="Arial"/>
              </a:rPr>
              <a:t>L</a:t>
            </a:r>
            <a:r>
              <a:rPr lang="es-ES_tradnl" sz="1800" b="0" dirty="0" smtClean="0">
                <a:solidFill>
                  <a:srgbClr val="000000"/>
                </a:solidFill>
                <a:latin typeface="Arial"/>
                <a:cs typeface="Arial"/>
              </a:rPr>
              <a:t>as </a:t>
            </a:r>
            <a:r>
              <a:rPr lang="es-ES_tradnl" sz="1800" dirty="0" smtClean="0">
                <a:solidFill>
                  <a:srgbClr val="000000"/>
                </a:solidFill>
                <a:latin typeface="Arial"/>
                <a:cs typeface="Arial"/>
              </a:rPr>
              <a:t>células presentadoras de antígenos </a:t>
            </a:r>
            <a:r>
              <a:rPr lang="es-ES_tradnl" sz="1800" b="0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es-ES_tradnl" sz="1800" dirty="0" smtClean="0">
                <a:solidFill>
                  <a:srgbClr val="000000"/>
                </a:solidFill>
                <a:latin typeface="Arial"/>
                <a:cs typeface="Arial"/>
              </a:rPr>
              <a:t>células dendríticas</a:t>
            </a:r>
            <a:r>
              <a:rPr lang="es-ES_tradnl" sz="1800" b="0" dirty="0" smtClean="0">
                <a:solidFill>
                  <a:srgbClr val="000000"/>
                </a:solidFill>
                <a:latin typeface="Arial"/>
                <a:cs typeface="Arial"/>
              </a:rPr>
              <a:t> y </a:t>
            </a:r>
            <a:r>
              <a:rPr lang="es-ES_tradnl" sz="1800" dirty="0" smtClean="0">
                <a:solidFill>
                  <a:srgbClr val="000000"/>
                </a:solidFill>
                <a:latin typeface="Arial"/>
                <a:cs typeface="Arial"/>
              </a:rPr>
              <a:t>macrófagos</a:t>
            </a:r>
            <a:r>
              <a:rPr lang="es-ES_tradnl" sz="1800" b="0" dirty="0" smtClean="0">
                <a:solidFill>
                  <a:srgbClr val="000000"/>
                </a:solidFill>
                <a:latin typeface="Arial"/>
                <a:cs typeface="Arial"/>
              </a:rPr>
              <a:t>) transportan la TB a los </a:t>
            </a:r>
            <a:r>
              <a:rPr lang="es-ES_tradnl" sz="1800" dirty="0" smtClean="0">
                <a:solidFill>
                  <a:srgbClr val="000000"/>
                </a:solidFill>
                <a:latin typeface="Arial"/>
                <a:cs typeface="Arial"/>
              </a:rPr>
              <a:t>nódulos linfáticos</a:t>
            </a:r>
            <a:r>
              <a:rPr lang="es-ES_tradnl" sz="1800" b="0" dirty="0" smtClean="0">
                <a:solidFill>
                  <a:srgbClr val="000000"/>
                </a:solidFill>
                <a:latin typeface="Arial"/>
                <a:cs typeface="Arial"/>
              </a:rPr>
              <a:t>, actuando como el centro de comunicaciones del sistema inmunológico </a:t>
            </a:r>
          </a:p>
          <a:p>
            <a:pPr marL="457200" indent="-457200">
              <a:lnSpc>
                <a:spcPct val="110000"/>
              </a:lnSpc>
              <a:buClr>
                <a:schemeClr val="tx1"/>
              </a:buClr>
              <a:buFont typeface="Wingdings" charset="2"/>
              <a:buAutoNum type="arabicPlain"/>
            </a:pPr>
            <a:r>
              <a:rPr lang="en-US" sz="1800" b="0" dirty="0" smtClean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lang="es-ES_tradnl" sz="1800" b="0" dirty="0" err="1" smtClean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lang="es-ES_tradnl" sz="1800" b="0" dirty="0" smtClean="0">
                <a:solidFill>
                  <a:srgbClr val="000000"/>
                </a:solidFill>
                <a:latin typeface="Arial"/>
                <a:cs typeface="Arial"/>
              </a:rPr>
              <a:t> los nódulos, las células trocen los bacilos de TB y los presentan a las </a:t>
            </a:r>
            <a:r>
              <a:rPr lang="es-ES_tradnl" sz="1800" dirty="0" smtClean="0">
                <a:solidFill>
                  <a:srgbClr val="000000"/>
                </a:solidFill>
                <a:latin typeface="Arial"/>
                <a:cs typeface="Arial"/>
              </a:rPr>
              <a:t>células T CD4</a:t>
            </a:r>
            <a:r>
              <a:rPr lang="es-ES_tradnl" sz="1800" b="0" dirty="0" smtClean="0">
                <a:solidFill>
                  <a:srgbClr val="000000"/>
                </a:solidFill>
                <a:latin typeface="Arial"/>
                <a:cs typeface="Arial"/>
              </a:rPr>
              <a:t> para coordinar la respuesta inmune </a:t>
            </a:r>
          </a:p>
          <a:p>
            <a:pPr marL="457200" indent="-457200">
              <a:lnSpc>
                <a:spcPct val="110000"/>
              </a:lnSpc>
              <a:buClr>
                <a:schemeClr val="tx1"/>
              </a:buClr>
              <a:buFont typeface="Wingdings" charset="2"/>
              <a:buAutoNum type="arabicPlain"/>
            </a:pPr>
            <a:r>
              <a:rPr lang="en-US" sz="1800" dirty="0" smtClean="0">
                <a:solidFill>
                  <a:srgbClr val="000000"/>
                </a:solidFill>
                <a:latin typeface="Arial"/>
                <a:cs typeface="Arial"/>
              </a:rPr>
              <a:t>L</a:t>
            </a:r>
            <a:r>
              <a:rPr lang="es-ES_tradnl" sz="1800" dirty="0" smtClean="0">
                <a:solidFill>
                  <a:srgbClr val="000000"/>
                </a:solidFill>
                <a:latin typeface="Arial"/>
                <a:cs typeface="Arial"/>
              </a:rPr>
              <a:t>as células T citotóxicas</a:t>
            </a:r>
            <a:r>
              <a:rPr lang="es-ES_tradnl" sz="1800" b="0" dirty="0" smtClean="0">
                <a:solidFill>
                  <a:srgbClr val="000000"/>
                </a:solidFill>
                <a:latin typeface="Arial"/>
                <a:cs typeface="Arial"/>
              </a:rPr>
              <a:t> se activan para matar las células infectadas con bacilos de TB y las </a:t>
            </a:r>
            <a:r>
              <a:rPr lang="es-ES_tradnl" sz="1800" dirty="0" smtClean="0">
                <a:solidFill>
                  <a:srgbClr val="000000"/>
                </a:solidFill>
                <a:latin typeface="Arial"/>
                <a:cs typeface="Arial"/>
              </a:rPr>
              <a:t>células B</a:t>
            </a:r>
            <a:r>
              <a:rPr lang="es-ES_tradnl" sz="1800" b="0" dirty="0" smtClean="0">
                <a:solidFill>
                  <a:srgbClr val="000000"/>
                </a:solidFill>
                <a:latin typeface="Arial"/>
                <a:cs typeface="Arial"/>
              </a:rPr>
              <a:t> liberan </a:t>
            </a:r>
            <a:r>
              <a:rPr lang="es-ES_tradnl" sz="1800" dirty="0" smtClean="0">
                <a:solidFill>
                  <a:srgbClr val="000000"/>
                </a:solidFill>
                <a:latin typeface="Arial"/>
                <a:cs typeface="Arial"/>
              </a:rPr>
              <a:t>anticuerpos,</a:t>
            </a:r>
            <a:r>
              <a:rPr lang="es-ES_tradnl" sz="1800" b="0" dirty="0" smtClean="0">
                <a:solidFill>
                  <a:srgbClr val="000000"/>
                </a:solidFill>
                <a:latin typeface="Arial"/>
                <a:cs typeface="Arial"/>
              </a:rPr>
              <a:t> 	que también tienen cómo diana las células infectadas</a:t>
            </a:r>
            <a:endParaRPr lang="en-US" sz="1800" b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0334485-6D96-2B46-8280-F7EF56A99CF5}" type="slidenum">
              <a:rPr lang="en-US" sz="1400">
                <a:solidFill>
                  <a:schemeClr val="bg1"/>
                </a:solidFill>
                <a:latin typeface="American Typewriter" charset="0"/>
              </a:rPr>
              <a:pPr eaLnBrk="1" hangingPunct="1"/>
              <a:t>12</a:t>
            </a:fld>
            <a:endParaRPr lang="en-US" sz="1400"/>
          </a:p>
        </p:txBody>
      </p:sp>
      <p:sp>
        <p:nvSpPr>
          <p:cNvPr id="7" name="TextBox 6"/>
          <p:cNvSpPr txBox="1"/>
          <p:nvPr/>
        </p:nvSpPr>
        <p:spPr>
          <a:xfrm>
            <a:off x="5562600" y="6534835"/>
            <a:ext cx="3429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>
                <a:solidFill>
                  <a:schemeClr val="tx2"/>
                </a:solidFill>
                <a:latin typeface="Arial Black"/>
                <a:cs typeface="Arial Black"/>
              </a:rPr>
              <a:t>EL SISTEMA INMUNOLÓGICO</a:t>
            </a:r>
            <a:endParaRPr lang="en-US" sz="1500" b="1" dirty="0">
              <a:solidFill>
                <a:schemeClr val="tx2"/>
              </a:solidFill>
              <a:latin typeface="Arial Black"/>
              <a:cs typeface="Arial Black"/>
            </a:endParaRPr>
          </a:p>
        </p:txBody>
      </p:sp>
      <p:pic>
        <p:nvPicPr>
          <p:cNvPr id="3" name="Picture 2" descr="b53b3e824102e4309671a4b33cc3163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1" y="1556023"/>
            <a:ext cx="3962400" cy="408277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12726" y="5590401"/>
            <a:ext cx="2844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Image copyright Rediscovering Biology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7827963" y="5884863"/>
            <a:ext cx="1316037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88AC571-B5FF-CD4B-9599-1A30DC729B0B}" type="slidenum">
              <a:rPr lang="en-US" sz="1400">
                <a:solidFill>
                  <a:schemeClr val="bg1"/>
                </a:solidFill>
                <a:latin typeface="American Typewriter" charset="0"/>
              </a:rPr>
              <a:pPr eaLnBrk="1" hangingPunct="1"/>
              <a:t>13</a:t>
            </a:fld>
            <a:endParaRPr lang="en-US" sz="1400"/>
          </a:p>
        </p:txBody>
      </p:sp>
      <p:sp>
        <p:nvSpPr>
          <p:cNvPr id="4" name="Rectangle 30"/>
          <p:cNvSpPr txBox="1">
            <a:spLocks noChangeArrowheads="1"/>
          </p:cNvSpPr>
          <p:nvPr/>
        </p:nvSpPr>
        <p:spPr>
          <a:xfrm>
            <a:off x="457200" y="2819400"/>
            <a:ext cx="8305800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 cap="all" spc="-6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4800" dirty="0" smtClean="0">
                <a:ea typeface="+mj-ea"/>
                <a:cs typeface="+mj-cs"/>
              </a:rPr>
              <a:t>TB LATENTE Y ACTIVA</a:t>
            </a:r>
            <a:endParaRPr lang="en-US" sz="4800" dirty="0"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15331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700" dirty="0" smtClean="0">
                <a:ea typeface="+mj-ea"/>
                <a:cs typeface="+mj-cs"/>
              </a:rPr>
              <a:t>TB LATENTE Y ACTIVA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430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pPr marL="342900" indent="-360000">
              <a:spcBef>
                <a:spcPts val="400"/>
              </a:spcBef>
              <a:spcAft>
                <a:spcPts val="400"/>
              </a:spcAft>
              <a:buFont typeface="Arial"/>
              <a:buChar char="•"/>
            </a:pPr>
            <a:r>
              <a:rPr lang="en-US" sz="1600" dirty="0" smtClean="0">
                <a:latin typeface="Arial" charset="0"/>
              </a:rPr>
              <a:t>H</a:t>
            </a:r>
            <a:r>
              <a:rPr lang="es-ES_tradnl" sz="1600" dirty="0" smtClean="0">
                <a:latin typeface="Arial" charset="0"/>
              </a:rPr>
              <a:t>ay una diferencia entre la </a:t>
            </a:r>
            <a:r>
              <a:rPr lang="es-ES_tradnl" sz="1600" u="sng" dirty="0" smtClean="0">
                <a:latin typeface="Arial" charset="0"/>
              </a:rPr>
              <a:t>infección tuberculosa</a:t>
            </a:r>
            <a:r>
              <a:rPr lang="es-ES_tradnl" sz="1600" dirty="0" smtClean="0">
                <a:latin typeface="Arial" charset="0"/>
              </a:rPr>
              <a:t> y </a:t>
            </a:r>
            <a:r>
              <a:rPr lang="es-ES_tradnl" sz="1600" u="sng" dirty="0" smtClean="0">
                <a:latin typeface="Arial" charset="0"/>
              </a:rPr>
              <a:t>la enfermedad tuberculosa</a:t>
            </a:r>
            <a:endParaRPr lang="es-ES_tradnl" sz="1600" dirty="0" smtClean="0">
              <a:latin typeface="Arial" charset="0"/>
            </a:endParaRPr>
          </a:p>
          <a:p>
            <a:pPr marL="800100" lvl="1" indent="-360000">
              <a:spcBef>
                <a:spcPts val="400"/>
              </a:spcBef>
              <a:spcAft>
                <a:spcPts val="400"/>
              </a:spcAft>
              <a:buFont typeface="Arial"/>
              <a:buChar char="•"/>
            </a:pPr>
            <a:r>
              <a:rPr lang="en-US" sz="1600" dirty="0" smtClean="0">
                <a:latin typeface="Arial" charset="0"/>
              </a:rPr>
              <a:t>E</a:t>
            </a:r>
            <a:r>
              <a:rPr lang="es-ES_tradnl" sz="1600" dirty="0" err="1" smtClean="0">
                <a:latin typeface="Arial" charset="0"/>
              </a:rPr>
              <a:t>s</a:t>
            </a:r>
            <a:r>
              <a:rPr lang="es-ES_tradnl" sz="1600" dirty="0" smtClean="0">
                <a:latin typeface="Arial" charset="0"/>
              </a:rPr>
              <a:t> posible estar infectado por la TB pero no desarrollar la enfermedad tuberculosa</a:t>
            </a:r>
          </a:p>
          <a:p>
            <a:pPr marL="800100" lvl="1" indent="-360000">
              <a:spcBef>
                <a:spcPts val="400"/>
              </a:spcBef>
              <a:spcAft>
                <a:spcPts val="400"/>
              </a:spcAft>
              <a:buFont typeface="Arial"/>
              <a:buChar char="•"/>
            </a:pPr>
            <a:r>
              <a:rPr lang="en-US" sz="1600" dirty="0" smtClean="0">
                <a:latin typeface="Arial" charset="0"/>
              </a:rPr>
              <a:t>S</a:t>
            </a:r>
            <a:r>
              <a:rPr lang="es-ES_tradnl" sz="1600" dirty="0" smtClean="0">
                <a:latin typeface="Arial" charset="0"/>
              </a:rPr>
              <a:t>obre un 10% de las personas viviendo con la infección tuberculosa desarrollan la enfermedad</a:t>
            </a:r>
          </a:p>
          <a:p>
            <a:pPr marL="342900" indent="-360000">
              <a:spcBef>
                <a:spcPts val="400"/>
              </a:spcBef>
              <a:spcAft>
                <a:spcPts val="400"/>
              </a:spcAft>
              <a:buFont typeface="Arial"/>
              <a:buChar char="•"/>
            </a:pPr>
            <a:r>
              <a:rPr lang="en-US" sz="1600" u="sng" dirty="0" smtClean="0">
                <a:solidFill>
                  <a:srgbClr val="000000"/>
                </a:solidFill>
                <a:latin typeface="Arial" charset="0"/>
              </a:rPr>
              <a:t>L</a:t>
            </a:r>
            <a:r>
              <a:rPr lang="es-ES_tradnl" sz="1600" u="sng" dirty="0" smtClean="0">
                <a:solidFill>
                  <a:srgbClr val="000000"/>
                </a:solidFill>
                <a:latin typeface="Arial" charset="0"/>
              </a:rPr>
              <a:t>a infección latente tuberculosa (LTBI)</a:t>
            </a:r>
            <a:r>
              <a:rPr lang="es-ES_tradnl" sz="1600" dirty="0" smtClean="0">
                <a:solidFill>
                  <a:srgbClr val="000000"/>
                </a:solidFill>
                <a:latin typeface="Arial" charset="0"/>
              </a:rPr>
              <a:t> se refiere al periodo de tiempo en el que el sistema inmunológico </a:t>
            </a:r>
            <a:r>
              <a:rPr lang="es-ES_tradnl" sz="1600" u="sng" dirty="0" smtClean="0">
                <a:solidFill>
                  <a:srgbClr val="000000"/>
                </a:solidFill>
                <a:latin typeface="Arial" charset="0"/>
              </a:rPr>
              <a:t>contiene exitosamente la TB y previene la enfermedad</a:t>
            </a:r>
          </a:p>
          <a:p>
            <a:pPr marL="800100" lvl="1" indent="-360000">
              <a:spcBef>
                <a:spcPts val="400"/>
              </a:spcBef>
              <a:spcAft>
                <a:spcPts val="400"/>
              </a:spcAft>
              <a:buFont typeface="Arial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L</a:t>
            </a:r>
            <a:r>
              <a:rPr lang="es-ES_tradnl" sz="1600" dirty="0" smtClean="0">
                <a:solidFill>
                  <a:srgbClr val="000000"/>
                </a:solidFill>
                <a:latin typeface="Arial" charset="0"/>
              </a:rPr>
              <a:t>os bacilos de TB permanecen encapsulados en una cubierta dura, llamada </a:t>
            </a:r>
            <a:r>
              <a:rPr lang="es-ES_tradnl" sz="1600" u="sng" dirty="0" smtClean="0">
                <a:solidFill>
                  <a:srgbClr val="000000"/>
                </a:solidFill>
                <a:latin typeface="Arial" charset="0"/>
              </a:rPr>
              <a:t>tubérculo</a:t>
            </a:r>
            <a:r>
              <a:rPr lang="es-ES_tradnl" sz="1600" dirty="0" smtClean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marL="342900" indent="-360000">
              <a:spcBef>
                <a:spcPts val="400"/>
              </a:spcBef>
              <a:spcAft>
                <a:spcPts val="400"/>
              </a:spcAft>
              <a:buFont typeface="Arial"/>
              <a:buChar char="•"/>
            </a:pPr>
            <a:r>
              <a:rPr lang="en-US" sz="1600" u="sng" dirty="0" smtClean="0">
                <a:solidFill>
                  <a:srgbClr val="000000"/>
                </a:solidFill>
                <a:latin typeface="Arial" charset="0"/>
              </a:rPr>
              <a:t>L</a:t>
            </a:r>
            <a:r>
              <a:rPr lang="es-ES_tradnl" sz="1600" u="sng" dirty="0" smtClean="0">
                <a:solidFill>
                  <a:srgbClr val="000000"/>
                </a:solidFill>
                <a:latin typeface="Arial" charset="0"/>
              </a:rPr>
              <a:t>a enfermedad tuberculosa activa </a:t>
            </a:r>
            <a:r>
              <a:rPr lang="es-ES_tradnl" sz="1600" dirty="0" smtClean="0">
                <a:solidFill>
                  <a:srgbClr val="000000"/>
                </a:solidFill>
                <a:latin typeface="Arial" charset="0"/>
              </a:rPr>
              <a:t>se refiere a cuando el sistema inmunológico no puede continuar conteniendo la TB </a:t>
            </a:r>
            <a:r>
              <a:rPr lang="es-ES_tradnl" sz="1600" u="sng" dirty="0" smtClean="0">
                <a:solidFill>
                  <a:srgbClr val="000000"/>
                </a:solidFill>
                <a:latin typeface="Arial" charset="0"/>
              </a:rPr>
              <a:t>causando la enfermedad </a:t>
            </a:r>
          </a:p>
          <a:p>
            <a:pPr marL="342900" indent="-360000">
              <a:spcBef>
                <a:spcPts val="400"/>
              </a:spcBef>
              <a:spcAft>
                <a:spcPts val="400"/>
              </a:spcAft>
              <a:buFont typeface="Arial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P</a:t>
            </a:r>
            <a:r>
              <a:rPr lang="es-ES_tradnl" sz="1600" dirty="0" err="1" smtClean="0">
                <a:solidFill>
                  <a:srgbClr val="000000"/>
                </a:solidFill>
                <a:latin typeface="Arial" charset="0"/>
              </a:rPr>
              <a:t>reviamente</a:t>
            </a:r>
            <a:r>
              <a:rPr lang="es-ES_tradnl" sz="1600" dirty="0" smtClean="0">
                <a:solidFill>
                  <a:srgbClr val="000000"/>
                </a:solidFill>
                <a:latin typeface="Arial" charset="0"/>
              </a:rPr>
              <a:t> se pensaba que eran dos estados diferentes; ahora se considera que es un espectro, y que mucha TB “latente” podría ser de hecho los primeros estadios de la TB activa </a:t>
            </a:r>
          </a:p>
          <a:p>
            <a:pPr marL="342900" indent="-360000">
              <a:spcBef>
                <a:spcPts val="400"/>
              </a:spcBef>
              <a:spcAft>
                <a:spcPts val="400"/>
              </a:spcAft>
              <a:buFont typeface="Arial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L</a:t>
            </a:r>
            <a:r>
              <a:rPr lang="es-ES_tradnl" sz="1600" dirty="0" smtClean="0">
                <a:solidFill>
                  <a:srgbClr val="000000"/>
                </a:solidFill>
                <a:latin typeface="Arial" charset="0"/>
              </a:rPr>
              <a:t>as personas también pueden progresar directamente a desarrollar enfermedad activa sin pasar por un periodo largo de latencia</a:t>
            </a:r>
            <a:endParaRPr lang="en-US" sz="1100" dirty="0">
              <a:latin typeface="Arial" charset="0"/>
              <a:cs typeface="Times New Roman" charset="0"/>
            </a:endParaRPr>
          </a:p>
        </p:txBody>
      </p:sp>
      <p:sp>
        <p:nvSpPr>
          <p:cNvPr id="43011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7827963" y="5884863"/>
            <a:ext cx="1316037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F30CF89-1B71-554A-AE09-B7F26D82367C}" type="slidenum">
              <a:rPr lang="en-US" sz="1400">
                <a:solidFill>
                  <a:schemeClr val="bg1"/>
                </a:solidFill>
                <a:latin typeface="American Typewriter" charset="0"/>
              </a:rPr>
              <a:pPr eaLnBrk="1" hangingPunct="1"/>
              <a:t>14</a:t>
            </a:fld>
            <a:endParaRPr lang="en-US" sz="1400"/>
          </a:p>
        </p:txBody>
      </p:sp>
      <p:sp>
        <p:nvSpPr>
          <p:cNvPr id="6" name="TextBox 5"/>
          <p:cNvSpPr txBox="1"/>
          <p:nvPr/>
        </p:nvSpPr>
        <p:spPr>
          <a:xfrm>
            <a:off x="6248400" y="6400800"/>
            <a:ext cx="2743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>
                <a:solidFill>
                  <a:schemeClr val="tx2"/>
                </a:solidFill>
                <a:latin typeface="Arial Black"/>
                <a:cs typeface="Arial Black"/>
              </a:rPr>
              <a:t>TB LATENTE Y ACTIVA</a:t>
            </a:r>
            <a:endParaRPr lang="en-US" sz="1500" b="1" dirty="0">
              <a:solidFill>
                <a:schemeClr val="tx2"/>
              </a:solidFill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700" dirty="0" smtClean="0">
                <a:ea typeface="+mj-ea"/>
                <a:cs typeface="+mj-cs"/>
              </a:rPr>
              <a:t>PROGRESIÓN A TB ACTIVA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57348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7391400" cy="4525963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Arial" charset="0"/>
              </a:rPr>
              <a:t>L</a:t>
            </a:r>
            <a:r>
              <a:rPr lang="es-ES_tradnl" sz="2200" dirty="0" smtClean="0">
                <a:solidFill>
                  <a:srgbClr val="000000"/>
                </a:solidFill>
                <a:latin typeface="Arial" charset="0"/>
              </a:rPr>
              <a:t>a infección latente tuberculosa puede progresar a enfermedad activa cuando el cuerpo se debilita, por ejemplo por </a:t>
            </a:r>
            <a:r>
              <a:rPr lang="es-ES_tradnl" sz="2200" u="sng" dirty="0" smtClean="0">
                <a:solidFill>
                  <a:srgbClr val="000000"/>
                </a:solidFill>
                <a:latin typeface="Arial" charset="0"/>
              </a:rPr>
              <a:t>enfermedad, malnutrición, supresión inmunológica </a:t>
            </a:r>
            <a:r>
              <a:rPr lang="es-ES_tradnl" sz="2200" dirty="0" smtClean="0">
                <a:solidFill>
                  <a:srgbClr val="000000"/>
                </a:solidFill>
                <a:latin typeface="Arial" charset="0"/>
              </a:rPr>
              <a:t>o </a:t>
            </a:r>
            <a:r>
              <a:rPr lang="es-ES_tradnl" sz="2200" u="sng" dirty="0" smtClean="0">
                <a:solidFill>
                  <a:srgbClr val="000000"/>
                </a:solidFill>
                <a:latin typeface="Arial" charset="0"/>
              </a:rPr>
              <a:t>edad avanzada</a:t>
            </a:r>
          </a:p>
          <a:p>
            <a:pPr marL="342900" indent="-342900">
              <a:buFont typeface="Arial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s-ES_tradnl" sz="2200" dirty="0" smtClean="0">
                <a:solidFill>
                  <a:srgbClr val="000000"/>
                </a:solidFill>
                <a:latin typeface="Arial" charset="0"/>
              </a:rPr>
              <a:t>in un buen tratamiento de VIH, el sistema inmunológico se ve </a:t>
            </a:r>
            <a:r>
              <a:rPr lang="es-ES_tradnl" sz="2200" u="sng" dirty="0" smtClean="0">
                <a:solidFill>
                  <a:srgbClr val="000000"/>
                </a:solidFill>
                <a:latin typeface="Arial" charset="0"/>
              </a:rPr>
              <a:t>comprometido</a:t>
            </a:r>
            <a:r>
              <a:rPr lang="es-ES_tradnl" sz="2200" dirty="0" smtClean="0">
                <a:solidFill>
                  <a:srgbClr val="000000"/>
                </a:solidFill>
                <a:latin typeface="Arial" charset="0"/>
              </a:rPr>
              <a:t> y es más vulnerable a la progresión de la LTBI hacia la TB activa</a:t>
            </a:r>
            <a:endParaRPr lang="en-US" sz="2200" dirty="0" smtClean="0">
              <a:solidFill>
                <a:srgbClr val="000000"/>
              </a:solidFill>
              <a:latin typeface="Arial" charset="0"/>
            </a:endParaRPr>
          </a:p>
          <a:p>
            <a:pPr marL="800100" lvl="1" indent="-342900">
              <a:buFont typeface="Arial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Arial" charset="0"/>
              </a:rPr>
              <a:t>C</a:t>
            </a:r>
            <a:r>
              <a:rPr lang="es-ES_tradnl" sz="2200" dirty="0" err="1" smtClean="0">
                <a:solidFill>
                  <a:srgbClr val="000000"/>
                </a:solidFill>
                <a:latin typeface="Arial" charset="0"/>
              </a:rPr>
              <a:t>omo</a:t>
            </a:r>
            <a:r>
              <a:rPr lang="es-ES_tradnl" sz="2200" dirty="0" smtClean="0">
                <a:solidFill>
                  <a:srgbClr val="000000"/>
                </a:solidFill>
                <a:latin typeface="Arial" charset="0"/>
              </a:rPr>
              <a:t> resultado, hay un </a:t>
            </a:r>
            <a:r>
              <a:rPr lang="es-ES_tradnl" sz="2200" u="sng" dirty="0" smtClean="0">
                <a:solidFill>
                  <a:srgbClr val="000000"/>
                </a:solidFill>
                <a:latin typeface="Arial" charset="0"/>
              </a:rPr>
              <a:t>gran número de personas afectadas tanto por el VIH y la TB</a:t>
            </a:r>
            <a:endParaRPr lang="en-US" sz="2200" u="sng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48400" y="6400800"/>
            <a:ext cx="2743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>
                <a:solidFill>
                  <a:schemeClr val="tx2"/>
                </a:solidFill>
                <a:latin typeface="Arial Black"/>
                <a:cs typeface="Arial Black"/>
              </a:rPr>
              <a:t>TB LATENTE Y ACTIVA</a:t>
            </a:r>
            <a:endParaRPr lang="en-US" sz="1500" b="1" dirty="0">
              <a:solidFill>
                <a:schemeClr val="tx2"/>
              </a:solidFill>
              <a:latin typeface="Arial Black"/>
              <a:cs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229600" cy="4525963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>
                <a:latin typeface="Arial" charset="0"/>
              </a:rPr>
              <a:t>L</a:t>
            </a:r>
            <a:r>
              <a:rPr lang="es-ES_tradnl" dirty="0" smtClean="0">
                <a:latin typeface="Arial" charset="0"/>
              </a:rPr>
              <a:t>a enfermedad tuberculosa activa afecta a los pulmones (</a:t>
            </a:r>
            <a:r>
              <a:rPr lang="es-ES_tradnl" u="sng" dirty="0" smtClean="0">
                <a:latin typeface="Arial" charset="0"/>
              </a:rPr>
              <a:t>TB pulmonar)</a:t>
            </a:r>
            <a:r>
              <a:rPr lang="es-ES_tradnl" dirty="0" smtClean="0">
                <a:latin typeface="Arial" charset="0"/>
              </a:rPr>
              <a:t> u otras partes del cuerpo (</a:t>
            </a:r>
            <a:r>
              <a:rPr lang="es-ES_tradnl" u="sng" dirty="0" smtClean="0">
                <a:latin typeface="Arial" charset="0"/>
              </a:rPr>
              <a:t>TB extrapulmonar)</a:t>
            </a:r>
          </a:p>
          <a:p>
            <a:pPr marL="342900" indent="-342900">
              <a:buFont typeface="Arial"/>
              <a:buChar char="•"/>
            </a:pPr>
            <a:r>
              <a:rPr lang="en-US" u="sng" dirty="0" smtClean="0">
                <a:latin typeface="Arial" charset="0"/>
              </a:rPr>
              <a:t>L</a:t>
            </a:r>
            <a:r>
              <a:rPr lang="es-ES_tradnl" u="sng" dirty="0" smtClean="0">
                <a:latin typeface="Arial" charset="0"/>
              </a:rPr>
              <a:t>a TB pulmonar </a:t>
            </a:r>
            <a:r>
              <a:rPr lang="es-ES_tradnl" dirty="0" smtClean="0">
                <a:latin typeface="Arial" charset="0"/>
              </a:rPr>
              <a:t>es la más forma más común de enfermedad tuberculosa 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latin typeface="Arial" charset="0"/>
              </a:rPr>
              <a:t>L</a:t>
            </a:r>
            <a:r>
              <a:rPr lang="es-ES_tradnl" dirty="0" smtClean="0">
                <a:latin typeface="Arial" charset="0"/>
              </a:rPr>
              <a:t>a </a:t>
            </a:r>
            <a:r>
              <a:rPr lang="es-ES_tradnl" u="sng" dirty="0" smtClean="0">
                <a:latin typeface="Arial" charset="0"/>
              </a:rPr>
              <a:t>TB extrapulmonar </a:t>
            </a:r>
            <a:r>
              <a:rPr lang="es-ES_tradnl" dirty="0" smtClean="0">
                <a:latin typeface="Arial" charset="0"/>
              </a:rPr>
              <a:t>es común en todas las poblaciones y ocurre en aproximadamente el 40% de los casos de TB en personas con VIH 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latin typeface="Arial" charset="0"/>
              </a:rPr>
              <a:t>L</a:t>
            </a:r>
            <a:r>
              <a:rPr lang="es-ES_tradnl" dirty="0" smtClean="0">
                <a:latin typeface="Arial" charset="0"/>
              </a:rPr>
              <a:t>a TB extrapulmonar suele ocurrir en </a:t>
            </a:r>
            <a:r>
              <a:rPr lang="es-ES_tradnl" u="sng" dirty="0" smtClean="0">
                <a:latin typeface="Arial" charset="0"/>
              </a:rPr>
              <a:t>múltiples órganos</a:t>
            </a:r>
            <a:r>
              <a:rPr lang="es-ES_tradnl" dirty="0" smtClean="0">
                <a:latin typeface="Arial" charset="0"/>
              </a:rPr>
              <a:t> de las personas con VIH 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latin typeface="Arial" charset="0"/>
              </a:rPr>
              <a:t>L</a:t>
            </a:r>
            <a:r>
              <a:rPr lang="es-ES_tradnl" dirty="0" smtClean="0">
                <a:latin typeface="Arial" charset="0"/>
              </a:rPr>
              <a:t>as personas pueden tener </a:t>
            </a:r>
            <a:r>
              <a:rPr lang="es-ES_tradnl" u="sng" dirty="0" smtClean="0">
                <a:latin typeface="Arial" charset="0"/>
              </a:rPr>
              <a:t>TB pulmonar, extrapulmonar o ambas</a:t>
            </a:r>
            <a:endParaRPr lang="en-US" u="sng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395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7827963" y="5884863"/>
            <a:ext cx="1316037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515FFC1-A84A-D443-B739-5C32B1F7171F}" type="slidenum">
              <a:rPr lang="en-US" sz="1400">
                <a:solidFill>
                  <a:schemeClr val="bg1"/>
                </a:solidFill>
                <a:latin typeface="American Typewriter" charset="0"/>
              </a:rPr>
              <a:pPr eaLnBrk="1" hangingPunct="1"/>
              <a:t>16</a:t>
            </a:fld>
            <a:endParaRPr lang="en-US" sz="140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57200" y="4572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 cap="all" spc="-6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3700" dirty="0" smtClean="0">
                <a:ea typeface="+mj-ea"/>
                <a:cs typeface="+mj-cs"/>
              </a:rPr>
              <a:t>TB ACTIVA EXTRAPULMONAR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48400" y="6400800"/>
            <a:ext cx="2743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>
                <a:solidFill>
                  <a:schemeClr val="tx2"/>
                </a:solidFill>
                <a:latin typeface="Arial Black"/>
                <a:cs typeface="Arial Black"/>
              </a:rPr>
              <a:t>TB LATENTE Y ACTIVA</a:t>
            </a:r>
            <a:endParaRPr lang="en-US" sz="1500" b="1" dirty="0">
              <a:solidFill>
                <a:schemeClr val="tx2"/>
              </a:solidFill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0"/>
          <p:cNvSpPr>
            <a:spLocks noGrp="1" noChangeArrowheads="1"/>
          </p:cNvSpPr>
          <p:nvPr>
            <p:ph type="title"/>
          </p:nvPr>
        </p:nvSpPr>
        <p:spPr>
          <a:xfrm>
            <a:off x="304800" y="2895600"/>
            <a:ext cx="8153400" cy="8382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000" dirty="0" smtClean="0">
                <a:ea typeface="+mj-ea"/>
                <a:cs typeface="+mj-cs"/>
              </a:rPr>
              <a:t>TB RESISTENTE A FÁRMACOS</a:t>
            </a:r>
            <a:endParaRPr lang="en-US" sz="5000" dirty="0"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339034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304800"/>
            <a:ext cx="75438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200" dirty="0" smtClean="0"/>
              <a:t>RESISTENCIA A FÁRMACOS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7620000" cy="4373563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lang="en-US" sz="1800" dirty="0" smtClean="0"/>
              <a:t>L</a:t>
            </a:r>
            <a:r>
              <a:rPr lang="es-ES_tradnl" sz="1800" dirty="0" smtClean="0"/>
              <a:t>a TB resistente a fármacos significa que una cepa de MTB ha mutado (cambiado) por lo que no puede ser matada por una (</a:t>
            </a:r>
            <a:r>
              <a:rPr lang="es-ES_tradnl" sz="1800" dirty="0" err="1" smtClean="0"/>
              <a:t>s</a:t>
            </a:r>
            <a:r>
              <a:rPr lang="es-ES_tradnl" sz="1800" dirty="0" smtClean="0"/>
              <a:t>) medicina (</a:t>
            </a:r>
            <a:r>
              <a:rPr lang="es-ES_tradnl" sz="1800" dirty="0" err="1" smtClean="0"/>
              <a:t>s</a:t>
            </a:r>
            <a:r>
              <a:rPr lang="es-ES_tradnl" sz="1800" dirty="0" smtClean="0"/>
              <a:t>) específica (</a:t>
            </a:r>
            <a:r>
              <a:rPr lang="es-ES_tradnl" sz="1800" dirty="0" err="1" smtClean="0"/>
              <a:t>s</a:t>
            </a:r>
            <a:r>
              <a:rPr lang="es-ES_tradnl" sz="1800" dirty="0" smtClean="0"/>
              <a:t>)</a:t>
            </a:r>
          </a:p>
          <a:p>
            <a:pPr>
              <a:buFont typeface="Arial"/>
              <a:buChar char="•"/>
              <a:defRPr/>
            </a:pPr>
            <a:r>
              <a:rPr lang="en-US" sz="1800" dirty="0" smtClean="0"/>
              <a:t>L</a:t>
            </a:r>
            <a:r>
              <a:rPr lang="es-ES_tradnl" sz="1800" dirty="0" smtClean="0"/>
              <a:t>a resistencia a fármacos de TB se ha desarrollado a lo largo del tiempo, originalmente como resultado del uso inapropiado de medicamentos contra la TB:</a:t>
            </a:r>
          </a:p>
          <a:p>
            <a:pPr lvl="1">
              <a:buFont typeface="Arial"/>
              <a:buChar char="•"/>
              <a:defRPr/>
            </a:pPr>
            <a:r>
              <a:rPr lang="es-ES_tradnl" sz="1800" u="sng" dirty="0" smtClean="0">
                <a:solidFill>
                  <a:srgbClr val="000000"/>
                </a:solidFill>
              </a:rPr>
              <a:t>Prescripción incorrecta</a:t>
            </a:r>
            <a:r>
              <a:rPr lang="es-ES_tradnl" sz="1800" dirty="0" smtClean="0">
                <a:solidFill>
                  <a:srgbClr val="000000"/>
                </a:solidFill>
              </a:rPr>
              <a:t> del proveedor de salud</a:t>
            </a:r>
          </a:p>
          <a:p>
            <a:pPr lvl="1">
              <a:buFont typeface="Arial"/>
              <a:buChar char="•"/>
              <a:defRPr/>
            </a:pPr>
            <a:r>
              <a:rPr lang="en-US" sz="1800" u="sng" dirty="0" smtClean="0">
                <a:solidFill>
                  <a:srgbClr val="000000"/>
                </a:solidFill>
              </a:rPr>
              <a:t>P</a:t>
            </a:r>
            <a:r>
              <a:rPr lang="es-ES_tradnl" sz="1800" u="sng" dirty="0" smtClean="0">
                <a:solidFill>
                  <a:srgbClr val="000000"/>
                </a:solidFill>
              </a:rPr>
              <a:t>oca calidad de los fármacos</a:t>
            </a:r>
          </a:p>
          <a:p>
            <a:pPr lvl="1">
              <a:buFont typeface="Arial"/>
              <a:buChar char="•"/>
              <a:defRPr/>
            </a:pPr>
            <a:r>
              <a:rPr lang="es-ES_tradnl" sz="1800" u="sng" dirty="0" smtClean="0">
                <a:solidFill>
                  <a:srgbClr val="000000"/>
                </a:solidFill>
              </a:rPr>
              <a:t>Escasez de medicamentos</a:t>
            </a:r>
          </a:p>
          <a:p>
            <a:pPr lvl="1">
              <a:buFont typeface="Arial"/>
              <a:buChar char="•"/>
              <a:defRPr/>
            </a:pPr>
            <a:r>
              <a:rPr lang="en-US" sz="1800" u="sng" dirty="0" smtClean="0">
                <a:solidFill>
                  <a:srgbClr val="000000"/>
                </a:solidFill>
              </a:rPr>
              <a:t>F</a:t>
            </a:r>
            <a:r>
              <a:rPr lang="es-ES_tradnl" sz="1800" u="sng" dirty="0" smtClean="0">
                <a:solidFill>
                  <a:srgbClr val="000000"/>
                </a:solidFill>
              </a:rPr>
              <a:t>alta de adherencia </a:t>
            </a:r>
            <a:r>
              <a:rPr lang="es-ES_tradnl" sz="1800" dirty="0" smtClean="0">
                <a:solidFill>
                  <a:srgbClr val="000000"/>
                </a:solidFill>
              </a:rPr>
              <a:t>al tratamiento </a:t>
            </a:r>
            <a:endParaRPr lang="en-US" sz="1800" dirty="0" smtClean="0"/>
          </a:p>
          <a:p>
            <a:pPr>
              <a:buFont typeface="Arial"/>
              <a:buChar char="•"/>
              <a:defRPr/>
            </a:pPr>
            <a:r>
              <a:rPr lang="en-US" sz="1800" dirty="0" smtClean="0"/>
              <a:t>A</a:t>
            </a:r>
            <a:r>
              <a:rPr lang="es-ES_tradnl" sz="1800" dirty="0" smtClean="0"/>
              <a:t>hora en muchos lugares, la mayor parte de TB resistente a fármacos se transmite (resistencia primaria) en lugar de desarrollarse (resistencia secundaria)</a:t>
            </a:r>
          </a:p>
          <a:p>
            <a:pPr>
              <a:buFont typeface="Arial"/>
              <a:buChar char="•"/>
              <a:defRPr/>
            </a:pPr>
            <a:r>
              <a:rPr lang="en-US" sz="1800" dirty="0" smtClean="0"/>
              <a:t>E</a:t>
            </a:r>
            <a:r>
              <a:rPr lang="es-ES_tradnl" sz="1800" dirty="0" err="1" smtClean="0"/>
              <a:t>l</a:t>
            </a:r>
            <a:r>
              <a:rPr lang="es-ES_tradnl" sz="1800" dirty="0" smtClean="0"/>
              <a:t> tratamiento para la TB resistente a fármacos es </a:t>
            </a:r>
            <a:r>
              <a:rPr lang="es-ES_tradnl" sz="1800" u="sng" dirty="0" smtClean="0"/>
              <a:t>más largo, más caro </a:t>
            </a:r>
            <a:r>
              <a:rPr lang="es-ES_tradnl" sz="1800" dirty="0" smtClean="0"/>
              <a:t>y más </a:t>
            </a:r>
            <a:r>
              <a:rPr lang="es-ES_tradnl" sz="1800" u="sng" dirty="0" smtClean="0"/>
              <a:t>difícil de tolerar</a:t>
            </a:r>
          </a:p>
          <a:p>
            <a:pPr>
              <a:buFont typeface="Arial"/>
              <a:buChar char="•"/>
              <a:defRPr/>
            </a:pPr>
            <a:r>
              <a:rPr lang="en-US" sz="1800" dirty="0" smtClean="0"/>
              <a:t>L</a:t>
            </a:r>
            <a:r>
              <a:rPr lang="es-ES_tradnl" sz="1800" dirty="0" smtClean="0"/>
              <a:t>os países con más casos de TB resistente a TB son </a:t>
            </a:r>
            <a:r>
              <a:rPr lang="es-ES_tradnl" sz="1800" u="sng" dirty="0" smtClean="0"/>
              <a:t>India</a:t>
            </a:r>
            <a:r>
              <a:rPr lang="es-ES_tradnl" sz="1800" dirty="0" smtClean="0"/>
              <a:t>, </a:t>
            </a:r>
            <a:r>
              <a:rPr lang="es-ES_tradnl" sz="1800" u="sng" dirty="0" smtClean="0"/>
              <a:t>China</a:t>
            </a:r>
            <a:r>
              <a:rPr lang="es-ES_tradnl" sz="1800" dirty="0" smtClean="0"/>
              <a:t> y </a:t>
            </a:r>
            <a:r>
              <a:rPr lang="es-ES_tradnl" sz="1800" u="sng" dirty="0" smtClean="0"/>
              <a:t>Rusia</a:t>
            </a:r>
            <a:endParaRPr lang="en-US" sz="1800" u="sng" dirty="0" smtClean="0">
              <a:solidFill>
                <a:srgbClr val="000000"/>
              </a:solidFill>
            </a:endParaRPr>
          </a:p>
          <a:p>
            <a:pPr marL="274637" lvl="1" indent="0">
              <a:buFont typeface="Arial" charset="0"/>
              <a:buNone/>
              <a:defRPr/>
            </a:pPr>
            <a:endParaRPr lang="en-US" sz="1800" dirty="0" smtClean="0"/>
          </a:p>
        </p:txBody>
      </p:sp>
      <p:sp>
        <p:nvSpPr>
          <p:cNvPr id="31747" name="TextBox 6"/>
          <p:cNvSpPr txBox="1">
            <a:spLocks noChangeArrowheads="1"/>
          </p:cNvSpPr>
          <p:nvPr/>
        </p:nvSpPr>
        <p:spPr bwMode="auto">
          <a:xfrm>
            <a:off x="5257800" y="6534835"/>
            <a:ext cx="365760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500" b="1" dirty="0" smtClean="0">
                <a:solidFill>
                  <a:schemeClr val="tx2"/>
                </a:solidFill>
                <a:latin typeface="Arial Black" charset="0"/>
                <a:cs typeface="Arial Black" charset="0"/>
              </a:rPr>
              <a:t>TB RESISTENTE A FÁRMACOS</a:t>
            </a:r>
            <a:endParaRPr lang="en-US" sz="1500" b="1" dirty="0">
              <a:solidFill>
                <a:schemeClr val="tx2"/>
              </a:solidFill>
              <a:latin typeface="Arial Black" charset="0"/>
              <a:cs typeface="Arial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0964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Box 6"/>
          <p:cNvSpPr txBox="1">
            <a:spLocks noChangeArrowheads="1"/>
          </p:cNvSpPr>
          <p:nvPr/>
        </p:nvSpPr>
        <p:spPr bwMode="auto">
          <a:xfrm>
            <a:off x="5715000" y="6400800"/>
            <a:ext cx="342900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500" b="1" dirty="0" smtClean="0">
                <a:solidFill>
                  <a:schemeClr val="tx2"/>
                </a:solidFill>
                <a:latin typeface="Arial Black" charset="0"/>
                <a:cs typeface="Arial Black" charset="0"/>
              </a:rPr>
              <a:t>TB RESISTENTE A FÁRMACOS</a:t>
            </a:r>
            <a:endParaRPr lang="en-US" sz="1500" b="1" dirty="0">
              <a:solidFill>
                <a:schemeClr val="tx2"/>
              </a:solidFill>
              <a:latin typeface="Arial Black" charset="0"/>
              <a:cs typeface="Arial Black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" y="152400"/>
            <a:ext cx="8229600" cy="715963"/>
          </a:xfrm>
          <a:prstGeom prst="rect">
            <a:avLst/>
          </a:prstGeom>
        </p:spPr>
        <p:txBody>
          <a:bodyPr anchor="b">
            <a:normAutofit lnSpcReduction="1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 spc="-6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4200" dirty="0" smtClean="0"/>
              <a:t>TB MDR </a:t>
            </a:r>
            <a:r>
              <a:rPr lang="en-US" sz="4200" dirty="0" err="1" smtClean="0"/>
              <a:t>y</a:t>
            </a:r>
            <a:r>
              <a:rPr lang="en-US" sz="4200" dirty="0" smtClean="0"/>
              <a:t> XDR</a:t>
            </a:r>
            <a:endParaRPr lang="en-US" dirty="0"/>
          </a:p>
        </p:txBody>
      </p:sp>
      <p:sp>
        <p:nvSpPr>
          <p:cNvPr id="32771" name="TextBox 1"/>
          <p:cNvSpPr txBox="1">
            <a:spLocks noChangeArrowheads="1"/>
          </p:cNvSpPr>
          <p:nvPr/>
        </p:nvSpPr>
        <p:spPr bwMode="auto">
          <a:xfrm>
            <a:off x="228600" y="914400"/>
            <a:ext cx="8458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2000" dirty="0" smtClean="0"/>
              <a:t>L</a:t>
            </a:r>
            <a:r>
              <a:rPr lang="es-ES_tradnl" sz="2000" dirty="0" smtClean="0"/>
              <a:t>a TB resistente a fármacos (DR-TB) se divide generalmente en cuatro grupos, por características de diagnóstico y tratamiento:</a:t>
            </a:r>
            <a:endParaRPr lang="en-US" sz="2000" dirty="0"/>
          </a:p>
        </p:txBody>
      </p:sp>
      <p:grpSp>
        <p:nvGrpSpPr>
          <p:cNvPr id="7" name="Group 6"/>
          <p:cNvGrpSpPr/>
          <p:nvPr/>
        </p:nvGrpSpPr>
        <p:grpSpPr>
          <a:xfrm>
            <a:off x="685800" y="1600200"/>
            <a:ext cx="4648200" cy="4267200"/>
            <a:chOff x="914400" y="2133600"/>
            <a:chExt cx="4648200" cy="4267200"/>
          </a:xfrm>
        </p:grpSpPr>
        <p:sp>
          <p:nvSpPr>
            <p:cNvPr id="2" name="Oval 1"/>
            <p:cNvSpPr/>
            <p:nvPr/>
          </p:nvSpPr>
          <p:spPr>
            <a:xfrm>
              <a:off x="2133600" y="5334000"/>
              <a:ext cx="1219200" cy="9144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057400" y="5410200"/>
              <a:ext cx="131234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/>
                <a:t>Resistente</a:t>
              </a:r>
              <a:r>
                <a:rPr lang="en-US" sz="1400" dirty="0" smtClean="0"/>
                <a:t> a </a:t>
              </a:r>
              <a:r>
                <a:rPr lang="en-US" sz="1400" dirty="0" err="1" smtClean="0"/>
                <a:t>Rifampicina</a:t>
              </a:r>
              <a:endParaRPr lang="en-US" sz="1400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1447800" y="4191000"/>
              <a:ext cx="3581400" cy="22098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905000" y="4306669"/>
              <a:ext cx="2667001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_tradnl" sz="1600" dirty="0" smtClean="0"/>
                <a:t>Resistente a rifampicina e isoniazida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914400" y="2133600"/>
              <a:ext cx="4648200" cy="4267200"/>
            </a:xfrm>
            <a:prstGeom prst="ellipse">
              <a:avLst/>
            </a:prstGeom>
            <a:noFill/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981200" y="2438400"/>
              <a:ext cx="2432977" cy="13726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MDR-T</a:t>
              </a:r>
              <a:r>
                <a:rPr lang="es-ES_tradnl" sz="1600" dirty="0" smtClean="0"/>
                <a:t>B también resistente a </a:t>
              </a:r>
            </a:p>
            <a:p>
              <a:pPr algn="ctr"/>
              <a:r>
                <a:rPr lang="es-ES_tradnl" sz="1600" dirty="0" smtClean="0"/>
                <a:t>una </a:t>
              </a:r>
              <a:r>
                <a:rPr lang="es-ES_tradnl" sz="1600" dirty="0" err="1" smtClean="0"/>
                <a:t>fluoroquinolona</a:t>
              </a:r>
              <a:r>
                <a:rPr lang="es-ES_tradnl" sz="1600" dirty="0" smtClean="0"/>
                <a:t> y un inyectable de segunda línea</a:t>
              </a:r>
              <a:endParaRPr lang="en-US" sz="1600" dirty="0" smtClean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90800" y="3657600"/>
              <a:ext cx="10565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/>
                <a:t>XDR-TB</a:t>
              </a:r>
              <a:endParaRPr lang="en-US" sz="18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638879" y="4876800"/>
              <a:ext cx="10949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/>
                <a:t>M</a:t>
              </a:r>
              <a:r>
                <a:rPr lang="en-US" sz="1800" b="1" dirty="0" smtClean="0"/>
                <a:t>DR-TB</a:t>
              </a:r>
              <a:endParaRPr lang="en-US" sz="18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286000" y="5791200"/>
              <a:ext cx="9026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/>
                <a:t>R</a:t>
              </a:r>
              <a:r>
                <a:rPr lang="en-US" sz="1800" b="1" dirty="0" smtClean="0"/>
                <a:t>R-TB</a:t>
              </a:r>
              <a:endParaRPr lang="en-US" sz="1800" b="1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477000" y="1981200"/>
            <a:ext cx="2438399" cy="294849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Legend</a:t>
            </a:r>
          </a:p>
          <a:p>
            <a:pPr marL="171450" indent="-171450">
              <a:buFont typeface="Arial"/>
              <a:buChar char="•"/>
            </a:pPr>
            <a:r>
              <a:rPr lang="en-US" sz="1600" b="1" dirty="0" smtClean="0"/>
              <a:t>XDR-TB</a:t>
            </a:r>
            <a:r>
              <a:rPr lang="en-US" sz="1600" dirty="0" smtClean="0"/>
              <a:t>: </a:t>
            </a:r>
            <a:r>
              <a:rPr lang="es-ES_tradnl" sz="1600" dirty="0" smtClean="0"/>
              <a:t>TB extremadamente resistente a fármacos </a:t>
            </a:r>
            <a:r>
              <a:rPr lang="es-ES_tradnl" sz="1600" b="1" dirty="0" smtClean="0"/>
              <a:t>MDR-TB</a:t>
            </a:r>
            <a:r>
              <a:rPr lang="es-ES_tradnl" sz="1600" dirty="0" smtClean="0"/>
              <a:t>: TB </a:t>
            </a:r>
            <a:r>
              <a:rPr lang="es-ES_tradnl" sz="1600" dirty="0" err="1" smtClean="0"/>
              <a:t>multirresistente</a:t>
            </a:r>
            <a:r>
              <a:rPr lang="es-ES_tradnl" sz="1600" dirty="0" smtClean="0"/>
              <a:t> a fármacos</a:t>
            </a:r>
          </a:p>
          <a:p>
            <a:pPr marL="171450" indent="-171450">
              <a:buFont typeface="Arial"/>
              <a:buChar char="•"/>
            </a:pPr>
            <a:r>
              <a:rPr lang="es-ES_tradnl" sz="1600" b="1" dirty="0" smtClean="0"/>
              <a:t>RR-TB</a:t>
            </a:r>
            <a:r>
              <a:rPr lang="es-ES_tradnl" sz="1600" dirty="0" smtClean="0"/>
              <a:t>: TB resistente a rifampicina</a:t>
            </a:r>
          </a:p>
          <a:p>
            <a:pPr marL="171450" indent="-171450">
              <a:buFont typeface="Arial"/>
              <a:buChar char="•"/>
            </a:pPr>
            <a:r>
              <a:rPr lang="es-ES_tradnl" sz="1600" b="1" dirty="0" smtClean="0"/>
              <a:t>HR-TB</a:t>
            </a:r>
            <a:r>
              <a:rPr lang="es-ES_tradnl" sz="1600" dirty="0" smtClean="0"/>
              <a:t>: TB resistente a isoniazida</a:t>
            </a:r>
            <a:endParaRPr lang="es-ES_tradnl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6365138"/>
            <a:ext cx="6116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 smtClean="0"/>
              <a:t>Nota: </a:t>
            </a:r>
            <a:r>
              <a:rPr lang="es-ES_tradnl" sz="1400" dirty="0" err="1" smtClean="0"/>
              <a:t>pre</a:t>
            </a:r>
            <a:r>
              <a:rPr lang="es-ES_tradnl" sz="1400" dirty="0" smtClean="0"/>
              <a:t>-XDR-TB (no mostrada) es MDR-TB con resistencia ya sea a una </a:t>
            </a:r>
            <a:r>
              <a:rPr lang="es-ES_tradnl" sz="1400" dirty="0" err="1" smtClean="0"/>
              <a:t>fluoroquinolona</a:t>
            </a:r>
            <a:r>
              <a:rPr lang="es-ES_tradnl" sz="1400" dirty="0" smtClean="0"/>
              <a:t> o a un inyectable de segunda línea, pero no a ambos</a:t>
            </a:r>
            <a:endParaRPr lang="es-ES_tradnl" sz="1400" dirty="0"/>
          </a:p>
        </p:txBody>
      </p:sp>
      <p:sp>
        <p:nvSpPr>
          <p:cNvPr id="19" name="Oval 18"/>
          <p:cNvSpPr/>
          <p:nvPr/>
        </p:nvSpPr>
        <p:spPr>
          <a:xfrm>
            <a:off x="3124200" y="4800600"/>
            <a:ext cx="12192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107255" y="4876800"/>
            <a:ext cx="1312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R</a:t>
            </a:r>
            <a:r>
              <a:rPr lang="en-US" sz="1400" dirty="0" err="1" smtClean="0"/>
              <a:t>esistente</a:t>
            </a:r>
            <a:r>
              <a:rPr lang="en-US" sz="1400" dirty="0" smtClean="0"/>
              <a:t> a </a:t>
            </a:r>
            <a:r>
              <a:rPr lang="en-US" sz="1400" dirty="0" err="1" smtClean="0"/>
              <a:t>isoniazida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3276600" y="5257800"/>
            <a:ext cx="902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/>
              <a:t>H</a:t>
            </a:r>
            <a:r>
              <a:rPr lang="en-US" sz="1800" b="1" dirty="0" smtClean="0"/>
              <a:t>R-TB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71824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57912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_tradnl" dirty="0" smtClean="0">
                <a:ea typeface="+mj-ea"/>
                <a:cs typeface="+mj-cs"/>
              </a:rPr>
              <a:t>resumen</a:t>
            </a:r>
            <a:endParaRPr lang="es-ES_tradnl" dirty="0">
              <a:ea typeface="+mj-ea"/>
              <a:cs typeface="+mj-cs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7"/>
            <a:ext cx="8077200" cy="4297363"/>
          </a:xfrm>
        </p:spPr>
        <p:txBody>
          <a:bodyPr rtlCol="0">
            <a:normAutofit/>
          </a:bodyPr>
          <a:lstStyle/>
          <a:p>
            <a:pPr marL="342900" indent="-342900" fontAlgn="auto">
              <a:buFont typeface="Arial"/>
              <a:buChar char="•"/>
              <a:defRPr/>
            </a:pPr>
            <a:r>
              <a:rPr lang="es-ES_tradnl" sz="2800" dirty="0" smtClean="0">
                <a:latin typeface="Arial" charset="0"/>
                <a:ea typeface="+mn-ea"/>
                <a:cs typeface="+mn-cs"/>
              </a:rPr>
              <a:t>Conceptos clave de la TB </a:t>
            </a:r>
          </a:p>
          <a:p>
            <a:pPr marL="342900" indent="-342900" fontAlgn="auto">
              <a:buFont typeface="Arial"/>
              <a:buChar char="•"/>
              <a:defRPr/>
            </a:pPr>
            <a:r>
              <a:rPr lang="es-ES_tradnl" sz="2800" dirty="0" smtClean="0">
                <a:latin typeface="Arial" charset="0"/>
                <a:ea typeface="+mn-ea"/>
                <a:cs typeface="+mn-cs"/>
              </a:rPr>
              <a:t>Transmisión de la TB</a:t>
            </a:r>
          </a:p>
          <a:p>
            <a:pPr marL="342900" indent="-342900" fontAlgn="auto">
              <a:buFont typeface="Arial"/>
              <a:buChar char="•"/>
              <a:defRPr/>
            </a:pPr>
            <a:r>
              <a:rPr lang="es-ES_tradnl" sz="2800" dirty="0" smtClean="0">
                <a:latin typeface="Arial" charset="0"/>
                <a:ea typeface="+mn-ea"/>
                <a:cs typeface="+mn-cs"/>
              </a:rPr>
              <a:t>El sistema inmunológico</a:t>
            </a:r>
          </a:p>
          <a:p>
            <a:pPr marL="342900" indent="-342900" fontAlgn="auto">
              <a:buFont typeface="Arial"/>
              <a:buChar char="•"/>
              <a:defRPr/>
            </a:pPr>
            <a:r>
              <a:rPr lang="es-ES_tradnl" sz="2800" dirty="0" smtClean="0">
                <a:latin typeface="Arial" charset="0"/>
                <a:ea typeface="+mn-ea"/>
                <a:cs typeface="+mn-cs"/>
              </a:rPr>
              <a:t>TB latente y activa</a:t>
            </a:r>
          </a:p>
          <a:p>
            <a:pPr marL="342900" indent="-342900" fontAlgn="auto">
              <a:buFont typeface="Arial"/>
              <a:buChar char="•"/>
              <a:defRPr/>
            </a:pPr>
            <a:r>
              <a:rPr lang="es-ES_tradnl" sz="2800" dirty="0" smtClean="0">
                <a:latin typeface="Arial" charset="0"/>
              </a:rPr>
              <a:t>Resistencia a fármacos</a:t>
            </a:r>
          </a:p>
          <a:p>
            <a:pPr marL="342900" indent="-342900" fontAlgn="auto">
              <a:buFont typeface="Arial"/>
              <a:buChar char="•"/>
              <a:defRPr/>
            </a:pPr>
            <a:r>
              <a:rPr lang="es-ES_tradnl" sz="2800" dirty="0" smtClean="0">
                <a:latin typeface="Arial" charset="0"/>
                <a:ea typeface="+mn-ea"/>
                <a:cs typeface="+mn-cs"/>
              </a:rPr>
              <a:t>Estadísticas globales</a:t>
            </a:r>
          </a:p>
          <a:p>
            <a:pPr marL="342900" indent="-342900" fontAlgn="auto">
              <a:buFont typeface="Arial"/>
              <a:buChar char="•"/>
              <a:defRPr/>
            </a:pPr>
            <a:r>
              <a:rPr lang="es-ES_tradnl" sz="2800" dirty="0" smtClean="0">
                <a:latin typeface="Arial" charset="0"/>
                <a:ea typeface="+mn-ea"/>
                <a:cs typeface="+mn-cs"/>
              </a:rPr>
              <a:t>Puntos principales</a:t>
            </a:r>
          </a:p>
        </p:txBody>
      </p:sp>
      <p:sp>
        <p:nvSpPr>
          <p:cNvPr id="8195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7827963" y="5884863"/>
            <a:ext cx="1316037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40A8386-E8FD-834A-8DC7-92C332D4776E}" type="slidenum">
              <a:rPr lang="en-US" sz="1400">
                <a:solidFill>
                  <a:schemeClr val="bg1"/>
                </a:solidFill>
                <a:latin typeface="American Typewriter" charset="0"/>
              </a:rPr>
              <a:pPr eaLnBrk="1" hangingPunct="1"/>
              <a:t>2</a:t>
            </a:fld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0"/>
          <p:cNvSpPr>
            <a:spLocks noGrp="1" noChangeArrowheads="1"/>
          </p:cNvSpPr>
          <p:nvPr>
            <p:ph type="title"/>
          </p:nvPr>
        </p:nvSpPr>
        <p:spPr>
          <a:xfrm>
            <a:off x="304800" y="2895600"/>
            <a:ext cx="8153400" cy="8382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000" dirty="0" smtClean="0">
                <a:ea typeface="+mj-ea"/>
                <a:cs typeface="+mj-cs"/>
              </a:rPr>
              <a:t>ESTADÍSTICAS GLOBALES</a:t>
            </a:r>
            <a:endParaRPr lang="en-US" sz="5000" dirty="0">
              <a:ea typeface="+mj-ea"/>
              <a:cs typeface="+mj-cs"/>
            </a:endParaRPr>
          </a:p>
        </p:txBody>
      </p:sp>
      <p:sp>
        <p:nvSpPr>
          <p:cNvPr id="23554" name="Rectangle 6"/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DC3E183-6CD3-DC41-847B-88A37D865EE0}" type="slidenum">
              <a:rPr lang="en-US" sz="1400">
                <a:solidFill>
                  <a:schemeClr val="bg1"/>
                </a:solidFill>
                <a:latin typeface="American Typewriter" charset="0"/>
              </a:rPr>
              <a:pPr eaLnBrk="1" hangingPunct="1"/>
              <a:t>20</a:t>
            </a:fld>
            <a:endParaRPr lang="en-US" sz="1400"/>
          </a:p>
        </p:txBody>
      </p:sp>
      <p:sp>
        <p:nvSpPr>
          <p:cNvPr id="23555" name="Rectangle 22"/>
          <p:cNvSpPr>
            <a:spLocks noChangeArrowheads="1"/>
          </p:cNvSpPr>
          <p:nvPr/>
        </p:nvSpPr>
        <p:spPr bwMode="auto">
          <a:xfrm>
            <a:off x="5943600" y="21336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000" i="1"/>
          </a:p>
        </p:txBody>
      </p:sp>
    </p:spTree>
    <p:extLst>
      <p:ext uri="{BB962C8B-B14F-4D97-AF65-F5344CB8AC3E}">
        <p14:creationId xmlns:p14="http://schemas.microsoft.com/office/powerpoint/2010/main" val="43565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 idx="4294967295"/>
          </p:nvPr>
        </p:nvSpPr>
        <p:spPr>
          <a:xfrm>
            <a:off x="304800" y="152400"/>
            <a:ext cx="8229600" cy="94456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200" dirty="0" smtClean="0"/>
              <a:t>ESTIMACIONES GLOBALES DE TB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1143000"/>
            <a:ext cx="8229600" cy="5029200"/>
          </a:xfrm>
        </p:spPr>
        <p:txBody>
          <a:bodyPr>
            <a:normAutofit/>
          </a:bodyPr>
          <a:lstStyle/>
          <a:p>
            <a:pPr marL="342900" indent="-342900" eaLnBrk="1" hangingPunct="1">
              <a:buFont typeface="Arial"/>
              <a:buChar char="•"/>
              <a:defRPr/>
            </a:pPr>
            <a:r>
              <a:rPr lang="en-US" sz="2200" dirty="0" smtClean="0">
                <a:cs typeface="+mn-cs"/>
              </a:rPr>
              <a:t>S</a:t>
            </a:r>
            <a:r>
              <a:rPr lang="es-ES_tradnl" sz="2200" dirty="0" smtClean="0">
                <a:cs typeface="+mn-cs"/>
              </a:rPr>
              <a:t>e estima que </a:t>
            </a:r>
            <a:r>
              <a:rPr lang="es-ES_tradnl" sz="2200" u="sng" dirty="0" smtClean="0">
                <a:cs typeface="+mn-cs"/>
              </a:rPr>
              <a:t>una cuarta parte</a:t>
            </a:r>
            <a:r>
              <a:rPr lang="es-ES_tradnl" sz="2200" dirty="0" smtClean="0">
                <a:cs typeface="+mn-cs"/>
              </a:rPr>
              <a:t> del mundo está </a:t>
            </a:r>
            <a:r>
              <a:rPr lang="es-ES_tradnl" sz="2200" u="sng" dirty="0" smtClean="0">
                <a:cs typeface="+mn-cs"/>
              </a:rPr>
              <a:t>infectada por TB</a:t>
            </a:r>
          </a:p>
          <a:p>
            <a:pPr marL="342900" indent="-342900" eaLnBrk="1" hangingPunct="1">
              <a:buFont typeface="Arial"/>
              <a:buChar char="•"/>
              <a:defRPr/>
            </a:pPr>
            <a:r>
              <a:rPr lang="en-US" sz="2200" dirty="0" smtClean="0">
                <a:cs typeface="+mn-cs"/>
              </a:rPr>
              <a:t>S</a:t>
            </a:r>
            <a:r>
              <a:rPr lang="es-ES_tradnl" sz="2200" dirty="0" smtClean="0">
                <a:cs typeface="+mn-cs"/>
              </a:rPr>
              <a:t>e estima que hubieron </a:t>
            </a:r>
            <a:r>
              <a:rPr lang="es-ES_tradnl" sz="2200" u="sng" dirty="0" smtClean="0">
                <a:cs typeface="+mn-cs"/>
              </a:rPr>
              <a:t>10,4 millones de nuevos casos de TB en 2015</a:t>
            </a:r>
          </a:p>
          <a:p>
            <a:pPr marL="342900" indent="-342900" eaLnBrk="1" hangingPunct="1">
              <a:buFont typeface="Arial"/>
              <a:buChar char="•"/>
              <a:defRPr/>
            </a:pPr>
            <a:r>
              <a:rPr lang="en-US" sz="2200" dirty="0" smtClean="0">
                <a:cs typeface="+mn-cs"/>
              </a:rPr>
              <a:t>S</a:t>
            </a:r>
            <a:r>
              <a:rPr lang="es-ES_tradnl" sz="2200" dirty="0" smtClean="0">
                <a:cs typeface="+mn-cs"/>
              </a:rPr>
              <a:t>e estima que hubieron </a:t>
            </a:r>
            <a:r>
              <a:rPr lang="es-ES_tradnl" sz="2200" u="sng" dirty="0" smtClean="0">
                <a:cs typeface="+mn-cs"/>
              </a:rPr>
              <a:t>1,8 millones de muertes en 2015 </a:t>
            </a:r>
            <a:r>
              <a:rPr lang="en-US" sz="2200" dirty="0" smtClean="0">
                <a:cs typeface="+mn-cs"/>
              </a:rPr>
              <a:t>–</a:t>
            </a:r>
            <a:r>
              <a:rPr lang="es-ES_tradnl" sz="2200" dirty="0" smtClean="0">
                <a:cs typeface="+mn-cs"/>
              </a:rPr>
              <a:t>igual a </a:t>
            </a:r>
            <a:r>
              <a:rPr lang="es-ES_tradnl" sz="2200" u="sng" dirty="0" smtClean="0">
                <a:cs typeface="+mn-cs"/>
              </a:rPr>
              <a:t>5.000 muertes cada día</a:t>
            </a:r>
          </a:p>
          <a:p>
            <a:pPr marL="800100" lvl="1" indent="-342900">
              <a:buFont typeface="Arial"/>
              <a:buChar char="•"/>
              <a:defRPr/>
            </a:pPr>
            <a:r>
              <a:rPr lang="en-US" sz="2200" dirty="0" smtClean="0"/>
              <a:t>L</a:t>
            </a:r>
            <a:r>
              <a:rPr lang="es-ES_tradnl" sz="2200" dirty="0" smtClean="0"/>
              <a:t>a TB es la primera causa de mortalidad en personas con VIH, con 400.000 muertes en 2015</a:t>
            </a:r>
          </a:p>
          <a:p>
            <a:pPr marL="800100" lvl="1" indent="-342900">
              <a:buFont typeface="Arial"/>
              <a:buChar char="•"/>
              <a:defRPr/>
            </a:pPr>
            <a:r>
              <a:rPr lang="en-US" sz="2200" dirty="0" smtClean="0"/>
              <a:t>L</a:t>
            </a:r>
            <a:r>
              <a:rPr lang="es-ES_tradnl" sz="2200" dirty="0" smtClean="0"/>
              <a:t>a TB es la principal causa infecciosa de mortalidad en el mundo</a:t>
            </a:r>
            <a:endParaRPr lang="en-US" sz="2200" dirty="0"/>
          </a:p>
        </p:txBody>
      </p:sp>
      <p:sp>
        <p:nvSpPr>
          <p:cNvPr id="4" name="Text Box 22"/>
          <p:cNvSpPr txBox="1">
            <a:spLocks noChangeArrowheads="1"/>
          </p:cNvSpPr>
          <p:nvPr/>
        </p:nvSpPr>
        <p:spPr bwMode="auto">
          <a:xfrm>
            <a:off x="152400" y="6477000"/>
            <a:ext cx="41148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000" dirty="0" err="1" smtClean="0">
                <a:cs typeface="Arial" charset="0"/>
              </a:rPr>
              <a:t>Basado</a:t>
            </a:r>
            <a:r>
              <a:rPr lang="en-US" sz="1000" dirty="0" smtClean="0">
                <a:cs typeface="Arial" charset="0"/>
              </a:rPr>
              <a:t> en el </a:t>
            </a:r>
            <a:r>
              <a:rPr lang="en-US" sz="1000" dirty="0" err="1" smtClean="0">
                <a:cs typeface="Arial" charset="0"/>
              </a:rPr>
              <a:t>informe</a:t>
            </a:r>
            <a:r>
              <a:rPr lang="en-US" sz="1000" dirty="0" smtClean="0">
                <a:cs typeface="Arial" charset="0"/>
              </a:rPr>
              <a:t> del </a:t>
            </a:r>
            <a:r>
              <a:rPr lang="en-US" sz="1000" dirty="0" err="1" smtClean="0">
                <a:cs typeface="Arial" charset="0"/>
              </a:rPr>
              <a:t>Programa</a:t>
            </a:r>
            <a:r>
              <a:rPr lang="en-US" sz="1000" dirty="0" smtClean="0">
                <a:cs typeface="Arial" charset="0"/>
              </a:rPr>
              <a:t>  Global de TB de la OMS</a:t>
            </a:r>
            <a:endParaRPr lang="en-US" sz="1000" dirty="0">
              <a:cs typeface="Arial" charset="0"/>
            </a:endParaRPr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7162800" y="6400800"/>
            <a:ext cx="19812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500" b="1" dirty="0" smtClean="0">
                <a:solidFill>
                  <a:schemeClr val="tx2"/>
                </a:solidFill>
                <a:latin typeface="Arial Black" charset="0"/>
                <a:cs typeface="Arial Black" charset="0"/>
              </a:rPr>
              <a:t>ESTADÍSTICAS</a:t>
            </a:r>
            <a:endParaRPr lang="en-US" sz="1500" b="1" dirty="0">
              <a:solidFill>
                <a:schemeClr val="tx2"/>
              </a:solidFill>
              <a:latin typeface="Arial Black" charset="0"/>
              <a:cs typeface="Arial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80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27"/>
          <p:cNvSpPr>
            <a:spLocks noGrp="1"/>
          </p:cNvSpPr>
          <p:nvPr>
            <p:ph type="title" idx="4294967295"/>
          </p:nvPr>
        </p:nvSpPr>
        <p:spPr>
          <a:xfrm>
            <a:off x="381000" y="198438"/>
            <a:ext cx="8229600" cy="94456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2800" dirty="0" smtClean="0"/>
              <a:t>MAPA DE ALTA INCIDENCIA DE TB</a:t>
            </a:r>
            <a:endParaRPr lang="en-US" sz="2800" dirty="0"/>
          </a:p>
        </p:txBody>
      </p:sp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5791200" y="6019800"/>
            <a:ext cx="3276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000" dirty="0" smtClean="0">
                <a:cs typeface="Arial" charset="0"/>
              </a:rPr>
              <a:t>Del </a:t>
            </a:r>
            <a:r>
              <a:rPr lang="en-US" sz="1000" dirty="0" err="1" smtClean="0">
                <a:cs typeface="Arial" charset="0"/>
              </a:rPr>
              <a:t>Programa</a:t>
            </a:r>
            <a:r>
              <a:rPr lang="en-US" sz="1000" dirty="0" smtClean="0">
                <a:cs typeface="Arial" charset="0"/>
              </a:rPr>
              <a:t> Global de TB de la OMS</a:t>
            </a:r>
            <a:endParaRPr lang="en-US" sz="1000" dirty="0">
              <a:cs typeface="Arial" charset="0"/>
            </a:endParaRPr>
          </a:p>
        </p:txBody>
      </p:sp>
      <p:sp>
        <p:nvSpPr>
          <p:cNvPr id="27651" name="TextBox 6"/>
          <p:cNvSpPr txBox="1">
            <a:spLocks noChangeArrowheads="1"/>
          </p:cNvSpPr>
          <p:nvPr/>
        </p:nvSpPr>
        <p:spPr bwMode="auto">
          <a:xfrm>
            <a:off x="7162800" y="6400800"/>
            <a:ext cx="19812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500" b="1" dirty="0" smtClean="0">
                <a:solidFill>
                  <a:schemeClr val="tx2"/>
                </a:solidFill>
                <a:latin typeface="Arial Black" charset="0"/>
                <a:cs typeface="Arial Black" charset="0"/>
              </a:rPr>
              <a:t>ESTADÍSTICAS</a:t>
            </a:r>
            <a:endParaRPr lang="en-US" sz="1500" b="1" dirty="0">
              <a:solidFill>
                <a:schemeClr val="tx2"/>
              </a:solidFill>
              <a:latin typeface="Arial Black" charset="0"/>
              <a:cs typeface="Arial Black" charset="0"/>
            </a:endParaRPr>
          </a:p>
        </p:txBody>
      </p:sp>
      <p:pic>
        <p:nvPicPr>
          <p:cNvPr id="27652" name="Picture 3" descr="Global_TBincidence_201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44600"/>
            <a:ext cx="7666038" cy="477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52400" y="3962400"/>
            <a:ext cx="2209800" cy="260378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_tradnl" sz="1600" b="1" u="sng" dirty="0" smtClean="0"/>
              <a:t>Países con la incidencia de TB más alta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s-ES_tradnl" sz="1600" dirty="0" smtClean="0"/>
              <a:t>China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s-ES_tradnl" sz="1600" dirty="0" smtClean="0"/>
              <a:t>India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s-ES_tradnl" sz="1600" dirty="0" smtClean="0"/>
              <a:t>Indonesia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s-ES_tradnl" sz="1600" dirty="0" smtClean="0"/>
              <a:t>Nigeria 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s-ES_tradnl" sz="1600" dirty="0" smtClean="0"/>
              <a:t>Pakistán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s-ES_tradnl" sz="1600" dirty="0" smtClean="0"/>
              <a:t>Sudáfrica </a:t>
            </a:r>
            <a:endParaRPr lang="es-ES_tradnl" sz="1600" dirty="0"/>
          </a:p>
        </p:txBody>
      </p:sp>
    </p:spTree>
    <p:extLst>
      <p:ext uri="{BB962C8B-B14F-4D97-AF65-F5344CB8AC3E}">
        <p14:creationId xmlns:p14="http://schemas.microsoft.com/office/powerpoint/2010/main" val="285948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27"/>
          <p:cNvSpPr>
            <a:spLocks noGrp="1"/>
          </p:cNvSpPr>
          <p:nvPr>
            <p:ph type="title" idx="4294967295"/>
          </p:nvPr>
        </p:nvSpPr>
        <p:spPr>
          <a:xfrm>
            <a:off x="381000" y="198438"/>
            <a:ext cx="8229600" cy="9445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200" dirty="0" smtClean="0"/>
              <a:t>PAÍSES CON ALTA INCIDENCIA DE TB </a:t>
            </a:r>
            <a:endParaRPr lang="en-US" sz="4200" dirty="0"/>
          </a:p>
        </p:txBody>
      </p:sp>
      <p:sp>
        <p:nvSpPr>
          <p:cNvPr id="27651" name="TextBox 6"/>
          <p:cNvSpPr txBox="1">
            <a:spLocks noChangeArrowheads="1"/>
          </p:cNvSpPr>
          <p:nvPr/>
        </p:nvSpPr>
        <p:spPr bwMode="auto">
          <a:xfrm>
            <a:off x="7315200" y="6400800"/>
            <a:ext cx="19812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500" b="1" dirty="0" smtClean="0">
                <a:solidFill>
                  <a:schemeClr val="tx2"/>
                </a:solidFill>
                <a:latin typeface="Arial Black" charset="0"/>
                <a:cs typeface="Arial Black" charset="0"/>
              </a:rPr>
              <a:t>ESTADÍSTICAS</a:t>
            </a:r>
            <a:endParaRPr lang="en-US" sz="1500" b="1" dirty="0">
              <a:solidFill>
                <a:schemeClr val="tx2"/>
              </a:solidFill>
              <a:latin typeface="Arial Black" charset="0"/>
              <a:cs typeface="Arial Black" charset="0"/>
            </a:endParaRPr>
          </a:p>
        </p:txBody>
      </p:sp>
      <p:pic>
        <p:nvPicPr>
          <p:cNvPr id="2" name="Picture 1" descr="Screen Shot 2017-08-15 at 10.50.15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371600"/>
            <a:ext cx="864407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88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0"/>
          <p:cNvSpPr txBox="1">
            <a:spLocks noChangeArrowheads="1"/>
          </p:cNvSpPr>
          <p:nvPr/>
        </p:nvSpPr>
        <p:spPr>
          <a:xfrm>
            <a:off x="304800" y="2895600"/>
            <a:ext cx="8153400" cy="8382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kern="1200" cap="all" spc="-6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5000" dirty="0" smtClean="0">
                <a:ea typeface="+mj-ea"/>
                <a:cs typeface="+mj-cs"/>
              </a:rPr>
              <a:t>PUNTOS PRINCIPALES</a:t>
            </a:r>
            <a:endParaRPr lang="en-US" sz="5000" dirty="0"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34560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04800" y="152400"/>
            <a:ext cx="8229600" cy="944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kern="1200" cap="all" spc="-6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sz="4200" dirty="0" smtClean="0"/>
              <a:t>PUNTOS PRINCIPALES</a:t>
            </a:r>
            <a:endParaRPr lang="en-US" dirty="0"/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6477000" y="6400801"/>
            <a:ext cx="266700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500" b="1" dirty="0" smtClean="0">
                <a:solidFill>
                  <a:schemeClr val="tx2"/>
                </a:solidFill>
                <a:latin typeface="Arial Black" charset="0"/>
                <a:cs typeface="Arial Black" charset="0"/>
              </a:rPr>
              <a:t>PUNTOS PRINCIPALES</a:t>
            </a:r>
            <a:endParaRPr lang="en-US" sz="1500" b="1" dirty="0">
              <a:solidFill>
                <a:schemeClr val="tx2"/>
              </a:solidFill>
              <a:latin typeface="Arial Black" charset="0"/>
              <a:cs typeface="Arial Black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81000" y="1143000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algn="l" rtl="0" eaLnBrk="1" fontAlgn="base" hangingPunct="1">
              <a:spcBef>
                <a:spcPct val="20000"/>
              </a:spcBef>
              <a:spcAft>
                <a:spcPts val="600"/>
              </a:spcAft>
              <a:buFont typeface="Arial" charset="0"/>
              <a:defRPr sz="2000" b="1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457200" indent="-182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/>
              <a:buChar char="•"/>
              <a:defRPr/>
            </a:pPr>
            <a:r>
              <a:rPr lang="en-US" sz="2200" dirty="0" smtClean="0"/>
              <a:t>L</a:t>
            </a:r>
            <a:r>
              <a:rPr lang="es-ES_tradnl" sz="2200" dirty="0" smtClean="0"/>
              <a:t>a tuberculosis (TB) es una enfermedad causada por la bacteria </a:t>
            </a:r>
            <a:r>
              <a:rPr lang="es-ES_tradnl" sz="2200" i="1" dirty="0" err="1" smtClean="0"/>
              <a:t>Mycobacterium</a:t>
            </a:r>
            <a:r>
              <a:rPr lang="es-ES_tradnl" sz="2200" i="1" dirty="0" smtClean="0"/>
              <a:t> tuberculosis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n-US" sz="2200" dirty="0" smtClean="0"/>
              <a:t>L</a:t>
            </a:r>
            <a:r>
              <a:rPr lang="es-ES_tradnl" sz="2200" dirty="0" smtClean="0"/>
              <a:t>a TB se propaga por las gotas de saliva en el aire cuando una persona enferma de TB pulmonar </a:t>
            </a:r>
            <a:r>
              <a:rPr lang="es-ES_tradnl" sz="2200" u="sng" dirty="0" smtClean="0"/>
              <a:t>tose, estornuda, gruta o canta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n-US" sz="2200" dirty="0" smtClean="0"/>
              <a:t>E</a:t>
            </a:r>
            <a:r>
              <a:rPr lang="es-ES_tradnl" sz="2200" dirty="0" err="1" smtClean="0"/>
              <a:t>xisten</a:t>
            </a:r>
            <a:r>
              <a:rPr lang="es-ES_tradnl" sz="2200" dirty="0" smtClean="0"/>
              <a:t> dos formas de TB:</a:t>
            </a:r>
          </a:p>
          <a:p>
            <a:pPr marL="800100" lvl="1" indent="-342900">
              <a:buFont typeface="Arial"/>
              <a:buChar char="•"/>
              <a:defRPr/>
            </a:pPr>
            <a:r>
              <a:rPr lang="es-ES_tradnl" sz="2200" u="sng" dirty="0" smtClean="0"/>
              <a:t>TB Activa:</a:t>
            </a:r>
            <a:r>
              <a:rPr lang="es-ES_tradnl" sz="2200" dirty="0" smtClean="0"/>
              <a:t> cuando la presencia de TB causa enfermedad</a:t>
            </a:r>
          </a:p>
          <a:p>
            <a:pPr marL="800100" lvl="1" indent="-342900">
              <a:buFont typeface="Arial"/>
              <a:buChar char="•"/>
              <a:defRPr/>
            </a:pPr>
            <a:r>
              <a:rPr lang="es-ES_tradnl" sz="2200" u="sng" dirty="0" smtClean="0"/>
              <a:t>Infección tuberculosa latente: </a:t>
            </a:r>
            <a:r>
              <a:rPr lang="es-ES_tradnl" sz="2200" dirty="0" smtClean="0"/>
              <a:t>cuando la MTB está presente sin enfermedad</a:t>
            </a:r>
            <a:endParaRPr lang="es-ES_tradnl" sz="2200" u="sng" dirty="0" smtClean="0"/>
          </a:p>
          <a:p>
            <a:pPr marL="342900" indent="-342900">
              <a:buFont typeface="Arial"/>
              <a:buChar char="•"/>
              <a:defRPr/>
            </a:pPr>
            <a:r>
              <a:rPr lang="en-US" sz="2200" dirty="0" smtClean="0"/>
              <a:t>L</a:t>
            </a:r>
            <a:r>
              <a:rPr lang="es-ES_tradnl" sz="2200" dirty="0" smtClean="0"/>
              <a:t>a resistencia a fármacos se causó originalmente por la </a:t>
            </a:r>
            <a:r>
              <a:rPr lang="es-ES_tradnl" sz="2200" u="sng" dirty="0" smtClean="0"/>
              <a:t>administración inapropiada de fármacos</a:t>
            </a:r>
            <a:r>
              <a:rPr lang="es-ES_tradnl" sz="2200" dirty="0" smtClean="0"/>
              <a:t> y </a:t>
            </a:r>
            <a:r>
              <a:rPr lang="es-ES_tradnl" sz="2200" u="sng" dirty="0" smtClean="0"/>
              <a:t>hacen que la carga global de TB sea aún mayor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n-US" sz="2200" dirty="0" smtClean="0"/>
              <a:t>L</a:t>
            </a:r>
            <a:r>
              <a:rPr lang="es-ES_tradnl" sz="2200" dirty="0" smtClean="0"/>
              <a:t>a TB es la principal causa de muerte en personas viviendo </a:t>
            </a:r>
            <a:r>
              <a:rPr lang="es-ES_tradnl" sz="2200" smtClean="0"/>
              <a:t>con VIH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603528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0"/>
          <p:cNvSpPr>
            <a:spLocks noGrp="1" noChangeArrowheads="1"/>
          </p:cNvSpPr>
          <p:nvPr>
            <p:ph type="title"/>
          </p:nvPr>
        </p:nvSpPr>
        <p:spPr>
          <a:xfrm>
            <a:off x="685800" y="3200400"/>
            <a:ext cx="7772400" cy="8382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sz="5000" dirty="0" smtClean="0">
                <a:ea typeface="+mj-ea"/>
                <a:cs typeface="+mj-cs"/>
              </a:rPr>
              <a:t>Conceptos clave de la </a:t>
            </a:r>
            <a:r>
              <a:rPr lang="es-ES_tradnl" sz="5000" dirty="0" err="1" smtClean="0">
                <a:ea typeface="+mj-ea"/>
                <a:cs typeface="+mj-cs"/>
              </a:rPr>
              <a:t>tb</a:t>
            </a:r>
            <a:endParaRPr lang="es-ES_tradnl" sz="5000" dirty="0">
              <a:ea typeface="+mj-ea"/>
              <a:cs typeface="+mj-cs"/>
            </a:endParaRPr>
          </a:p>
        </p:txBody>
      </p:sp>
      <p:sp>
        <p:nvSpPr>
          <p:cNvPr id="10242" name="Rectangle 6"/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165C82B-17A7-A448-8C73-78773A796AD9}" type="slidenum">
              <a:rPr lang="en-US" sz="1400">
                <a:solidFill>
                  <a:schemeClr val="bg1"/>
                </a:solidFill>
                <a:latin typeface="American Typewriter" charset="0"/>
              </a:rPr>
              <a:pPr eaLnBrk="1" hangingPunct="1"/>
              <a:t>3</a:t>
            </a:fld>
            <a:endParaRPr lang="en-US" sz="1400"/>
          </a:p>
        </p:txBody>
      </p:sp>
      <p:sp>
        <p:nvSpPr>
          <p:cNvPr id="10243" name="Rectangle 22"/>
          <p:cNvSpPr>
            <a:spLocks noChangeArrowheads="1"/>
          </p:cNvSpPr>
          <p:nvPr/>
        </p:nvSpPr>
        <p:spPr bwMode="auto">
          <a:xfrm>
            <a:off x="5943600" y="21336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0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FBE239C-1AB4-D346-9A36-04BE8C16E842}" type="slidenum">
              <a:rPr lang="en-US" sz="1400">
                <a:solidFill>
                  <a:schemeClr val="bg1"/>
                </a:solidFill>
                <a:latin typeface="American Typewriter" charset="0"/>
              </a:rPr>
              <a:pPr eaLnBrk="1" hangingPunct="1"/>
              <a:t>4</a:t>
            </a:fld>
            <a:endParaRPr lang="en-US" sz="1400"/>
          </a:p>
        </p:txBody>
      </p:sp>
      <p:sp>
        <p:nvSpPr>
          <p:cNvPr id="29699" name="Rectangle 30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04800"/>
            <a:ext cx="8229600" cy="685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_tradnl" dirty="0" smtClean="0">
                <a:ea typeface="+mj-ea"/>
                <a:cs typeface="+mj-cs"/>
              </a:rPr>
              <a:t>¿qué es la tuberculosis?</a:t>
            </a:r>
            <a:endParaRPr lang="es-ES_tradnl" dirty="0">
              <a:ea typeface="+mj-ea"/>
              <a:cs typeface="+mj-cs"/>
            </a:endParaRPr>
          </a:p>
        </p:txBody>
      </p:sp>
      <p:sp>
        <p:nvSpPr>
          <p:cNvPr id="12291" name="Rectangle 31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1143000"/>
            <a:ext cx="8305800" cy="2286000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>
                <a:latin typeface="Arial" charset="0"/>
              </a:rPr>
              <a:t>L</a:t>
            </a:r>
            <a:r>
              <a:rPr lang="es-ES_tradnl" dirty="0" smtClean="0">
                <a:latin typeface="Arial" charset="0"/>
              </a:rPr>
              <a:t>a tuberculosis, comúnmente conocida como </a:t>
            </a:r>
            <a:r>
              <a:rPr lang="es-ES_tradnl" i="1" u="sng" dirty="0" smtClean="0">
                <a:latin typeface="Arial" charset="0"/>
              </a:rPr>
              <a:t>TB</a:t>
            </a:r>
            <a:r>
              <a:rPr lang="es-ES_tradnl" dirty="0" smtClean="0">
                <a:latin typeface="Arial" charset="0"/>
              </a:rPr>
              <a:t>, es una enfermedad que habitualmente afecta a los pulmones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latin typeface="Arial" charset="0"/>
              </a:rPr>
              <a:t>L</a:t>
            </a:r>
            <a:r>
              <a:rPr lang="es-ES_tradnl" dirty="0" smtClean="0">
                <a:latin typeface="Arial" charset="0"/>
              </a:rPr>
              <a:t>a infección por TB está causada por una bacteria, llamada </a:t>
            </a:r>
            <a:r>
              <a:rPr lang="es-ES_tradnl" i="1" u="sng" dirty="0" err="1" smtClean="0">
                <a:solidFill>
                  <a:srgbClr val="000000"/>
                </a:solidFill>
                <a:latin typeface="Arial" charset="0"/>
              </a:rPr>
              <a:t>Mycobacterium</a:t>
            </a:r>
            <a:r>
              <a:rPr lang="es-ES_tradnl" i="1" u="sng" dirty="0" smtClean="0">
                <a:solidFill>
                  <a:srgbClr val="000000"/>
                </a:solidFill>
                <a:latin typeface="Arial" charset="0"/>
              </a:rPr>
              <a:t> tuberculosis</a:t>
            </a:r>
            <a:r>
              <a:rPr lang="es-ES_tradnl" i="1" dirty="0" smtClean="0">
                <a:latin typeface="Arial" charset="0"/>
              </a:rPr>
              <a:t> </a:t>
            </a:r>
            <a:r>
              <a:rPr lang="es-ES_tradnl" dirty="0" smtClean="0">
                <a:latin typeface="Arial" charset="0"/>
              </a:rPr>
              <a:t>(MTB)</a:t>
            </a:r>
          </a:p>
          <a:p>
            <a:pPr marL="342900" indent="-342900">
              <a:buFont typeface="Arial"/>
              <a:buChar char="•"/>
            </a:pPr>
            <a:r>
              <a:rPr lang="es-ES_tradnl" dirty="0" smtClean="0">
                <a:latin typeface="Arial" charset="0"/>
              </a:rPr>
              <a:t>Bajo el microscopio, la MTB se identifica por su forma de varilla</a:t>
            </a:r>
            <a:r>
              <a:rPr lang="es-ES_tradnl" u="sng" dirty="0" smtClean="0">
                <a:solidFill>
                  <a:srgbClr val="000000"/>
                </a:solidFill>
                <a:latin typeface="Arial" charset="0"/>
              </a:rPr>
              <a:t>, de apariencia alargada y  textura cerosa</a:t>
            </a:r>
            <a:endParaRPr lang="es-ES_tradnl" dirty="0">
              <a:latin typeface="Arial" charset="0"/>
            </a:endParaRPr>
          </a:p>
        </p:txBody>
      </p:sp>
      <p:sp>
        <p:nvSpPr>
          <p:cNvPr id="12293" name="Rectangle 22"/>
          <p:cNvSpPr>
            <a:spLocks noChangeArrowheads="1"/>
          </p:cNvSpPr>
          <p:nvPr/>
        </p:nvSpPr>
        <p:spPr bwMode="auto">
          <a:xfrm>
            <a:off x="5943600" y="21336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000" i="1"/>
          </a:p>
        </p:txBody>
      </p:sp>
      <p:pic>
        <p:nvPicPr>
          <p:cNvPr id="2" name="Picture 1" descr="Mycobacterium-tuberculosis-700x310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3505200"/>
            <a:ext cx="5410200" cy="280089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62200" y="6324600"/>
            <a:ext cx="441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000" dirty="0" smtClean="0"/>
              <a:t>Derechos de imagen del Departamento de Salud y Medioambiente del condado de </a:t>
            </a:r>
            <a:r>
              <a:rPr lang="es-ES_tradnl" sz="1000" dirty="0" err="1" smtClean="0"/>
              <a:t>Barnstable</a:t>
            </a:r>
            <a:endParaRPr lang="es-ES_tradnl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7010400" y="6400800"/>
            <a:ext cx="1981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500" b="1" dirty="0" smtClean="0">
                <a:solidFill>
                  <a:schemeClr val="tx2"/>
                </a:solidFill>
                <a:latin typeface="Arial Black"/>
                <a:cs typeface="Arial Black"/>
              </a:rPr>
              <a:t>Conceptos clave</a:t>
            </a:r>
            <a:endParaRPr lang="es-ES_tradnl" sz="1500" b="1" dirty="0">
              <a:solidFill>
                <a:schemeClr val="tx2"/>
              </a:solidFill>
              <a:latin typeface="Arial Black"/>
              <a:cs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7827963" y="5884863"/>
            <a:ext cx="1316037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F47E092-07C1-014E-ADDC-80D59CC9426F}" type="slidenum">
              <a:rPr lang="en-US" sz="1400">
                <a:solidFill>
                  <a:schemeClr val="bg1"/>
                </a:solidFill>
                <a:latin typeface="American Typewriter" charset="0"/>
              </a:rPr>
              <a:pPr eaLnBrk="1" hangingPunct="1"/>
              <a:t>5</a:t>
            </a:fld>
            <a:endParaRPr lang="en-US" sz="1400"/>
          </a:p>
        </p:txBody>
      </p:sp>
      <p:sp>
        <p:nvSpPr>
          <p:cNvPr id="7" name="TextBox 6"/>
          <p:cNvSpPr txBox="1"/>
          <p:nvPr/>
        </p:nvSpPr>
        <p:spPr>
          <a:xfrm>
            <a:off x="7010400" y="6400800"/>
            <a:ext cx="1981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500" b="1" dirty="0" smtClean="0">
                <a:solidFill>
                  <a:schemeClr val="tx2"/>
                </a:solidFill>
                <a:latin typeface="Arial Black"/>
                <a:cs typeface="Arial Black"/>
              </a:rPr>
              <a:t>Conceptos clave</a:t>
            </a:r>
            <a:endParaRPr lang="es-ES_tradnl" sz="1500" b="1" dirty="0">
              <a:solidFill>
                <a:schemeClr val="tx2"/>
              </a:solidFill>
              <a:latin typeface="Arial Black"/>
              <a:cs typeface="Arial Black"/>
            </a:endParaRPr>
          </a:p>
        </p:txBody>
      </p:sp>
      <p:sp>
        <p:nvSpPr>
          <p:cNvPr id="8" name="Rectangle 31"/>
          <p:cNvSpPr txBox="1">
            <a:spLocks noChangeArrowheads="1"/>
          </p:cNvSpPr>
          <p:nvPr/>
        </p:nvSpPr>
        <p:spPr bwMode="auto">
          <a:xfrm>
            <a:off x="304800" y="1295400"/>
            <a:ext cx="8305800" cy="4876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20000"/>
              </a:spcBef>
              <a:spcAft>
                <a:spcPts val="600"/>
              </a:spcAft>
              <a:buFont typeface="Arial" charset="0"/>
              <a:defRPr sz="2000" b="1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457200" indent="-182563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/>
              <a:buChar char="•"/>
            </a:pPr>
            <a:r>
              <a:rPr lang="en-US" dirty="0" smtClean="0">
                <a:latin typeface="Arial" charset="0"/>
              </a:rPr>
              <a:t>L</a:t>
            </a:r>
            <a:r>
              <a:rPr lang="es-ES_tradnl" dirty="0" smtClean="0">
                <a:latin typeface="Arial" charset="0"/>
              </a:rPr>
              <a:t>as bacterias son organismos unicelulares, capaces de sobrevivir tanto independiente como dependientemente de otro organismo para llevar a cabo sus funciones vitales</a:t>
            </a:r>
          </a:p>
          <a:p>
            <a:pPr marL="342900" indent="-342900">
              <a:buFont typeface="Arial"/>
              <a:buChar char="•"/>
            </a:pPr>
            <a:r>
              <a:rPr lang="es-ES_tradnl" dirty="0" smtClean="0">
                <a:latin typeface="Arial" charset="0"/>
              </a:rPr>
              <a:t>Cómo los virus, las bacterias pueden ser </a:t>
            </a:r>
            <a:r>
              <a:rPr lang="es-ES_tradnl" u="sng" dirty="0" smtClean="0">
                <a:solidFill>
                  <a:srgbClr val="000000"/>
                </a:solidFill>
                <a:latin typeface="Arial" charset="0"/>
              </a:rPr>
              <a:t>beneficiosas, dañinas o neutrales </a:t>
            </a:r>
            <a:r>
              <a:rPr lang="es-ES_tradnl" dirty="0" smtClean="0">
                <a:latin typeface="Arial" charset="0"/>
              </a:rPr>
              <a:t>para el cuerpo humano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latin typeface="Arial" charset="0"/>
              </a:rPr>
              <a:t>L</a:t>
            </a:r>
            <a:r>
              <a:rPr lang="es-ES_tradnl" dirty="0" smtClean="0">
                <a:latin typeface="Arial" charset="0"/>
              </a:rPr>
              <a:t>os humanos requieren de una serie de bacterias y virus para llevar a cabo funciones vitales como la digestión o la reproducción</a:t>
            </a:r>
          </a:p>
          <a:p>
            <a:pPr marL="342900" lvl="1" indent="-342900">
              <a:spcAft>
                <a:spcPts val="600"/>
              </a:spcAft>
              <a:buClrTx/>
              <a:buFont typeface="Arial"/>
              <a:buChar char="•"/>
            </a:pPr>
            <a:r>
              <a:rPr lang="es-ES_tradnl" b="1" dirty="0" smtClean="0">
                <a:latin typeface="Arial" charset="0"/>
              </a:rPr>
              <a:t>A menudo la MTB es dañina para el cuerpo humano</a:t>
            </a:r>
          </a:p>
          <a:p>
            <a:pPr marL="342900" lvl="1" indent="-342900">
              <a:spcAft>
                <a:spcPts val="600"/>
              </a:spcAft>
              <a:buClrTx/>
              <a:buFont typeface="Arial"/>
              <a:buChar char="•"/>
            </a:pPr>
            <a:r>
              <a:rPr lang="en-US" b="1" dirty="0" smtClean="0">
                <a:latin typeface="Arial" charset="0"/>
              </a:rPr>
              <a:t>L</a:t>
            </a:r>
            <a:r>
              <a:rPr lang="es-ES_tradnl" b="1" dirty="0" smtClean="0">
                <a:latin typeface="Arial" charset="0"/>
              </a:rPr>
              <a:t>a MTB se la conoce habitualmente como </a:t>
            </a:r>
            <a:r>
              <a:rPr lang="es-ES_tradnl" b="1" u="sng" dirty="0" smtClean="0">
                <a:solidFill>
                  <a:srgbClr val="000000"/>
                </a:solidFill>
                <a:latin typeface="Arial" charset="0"/>
              </a:rPr>
              <a:t>bacilos de TB</a:t>
            </a:r>
          </a:p>
          <a:p>
            <a:pPr marL="342900" lvl="1" indent="-342900">
              <a:spcAft>
                <a:spcPts val="600"/>
              </a:spcAft>
              <a:buClrTx/>
              <a:buFont typeface="Arial"/>
              <a:buChar char="•"/>
            </a:pPr>
            <a:r>
              <a:rPr lang="en-US" b="1" dirty="0" smtClean="0">
                <a:latin typeface="Arial" charset="0"/>
              </a:rPr>
              <a:t>L</a:t>
            </a:r>
            <a:r>
              <a:rPr lang="es-ES_tradnl" b="1" dirty="0" smtClean="0">
                <a:latin typeface="Arial" charset="0"/>
              </a:rPr>
              <a:t>a pared gruesa y cerosa de la célula permite al germen de la TB extenderse por el aire y sobrevivir durante días fuera del cuerpo humano</a:t>
            </a:r>
          </a:p>
          <a:p>
            <a:pPr marL="1028700" lvl="2" indent="-342900">
              <a:spcAft>
                <a:spcPts val="600"/>
              </a:spcAft>
              <a:buClrTx/>
              <a:buFont typeface="Arial"/>
              <a:buChar char="•"/>
            </a:pPr>
            <a:endParaRPr lang="es-ES_tradnl" sz="2200" b="1" dirty="0" smtClean="0">
              <a:latin typeface="Arial" charset="0"/>
            </a:endParaRPr>
          </a:p>
          <a:p>
            <a:pPr marL="342900" lvl="1" indent="-342900">
              <a:spcAft>
                <a:spcPts val="600"/>
              </a:spcAft>
              <a:buClrTx/>
              <a:buFont typeface="Arial"/>
              <a:buChar char="•"/>
            </a:pPr>
            <a:endParaRPr lang="es-ES_tradnl" sz="2200" b="1" dirty="0" smtClean="0">
              <a:latin typeface="Arial" charset="0"/>
            </a:endParaRPr>
          </a:p>
          <a:p>
            <a:pPr marL="1028700" lvl="2" indent="-342900">
              <a:spcAft>
                <a:spcPts val="600"/>
              </a:spcAft>
              <a:buClrTx/>
              <a:buFont typeface="Arial"/>
              <a:buChar char="•"/>
            </a:pPr>
            <a:endParaRPr lang="en-US" sz="1400" b="1" dirty="0" smtClean="0">
              <a:latin typeface="Arial" charset="0"/>
            </a:endParaRPr>
          </a:p>
        </p:txBody>
      </p:sp>
      <p:sp>
        <p:nvSpPr>
          <p:cNvPr id="10" name="Rectangle 30"/>
          <p:cNvSpPr txBox="1">
            <a:spLocks noChangeArrowheads="1"/>
          </p:cNvSpPr>
          <p:nvPr/>
        </p:nvSpPr>
        <p:spPr>
          <a:xfrm>
            <a:off x="381000" y="3810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 cap="all" spc="-6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ES_tradnl" dirty="0" err="1" smtClean="0">
                <a:ea typeface="+mj-ea"/>
                <a:cs typeface="+mj-cs"/>
              </a:rPr>
              <a:t>Mtb</a:t>
            </a:r>
            <a:r>
              <a:rPr lang="es-ES_tradnl" dirty="0" smtClean="0">
                <a:ea typeface="+mj-ea"/>
                <a:cs typeface="+mj-cs"/>
              </a:rPr>
              <a:t>, la bacteria causante de la TB</a:t>
            </a:r>
            <a:endParaRPr lang="es-ES_tradnl" dirty="0"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0"/>
          <p:cNvSpPr>
            <a:spLocks noGrp="1" noChangeArrowheads="1"/>
          </p:cNvSpPr>
          <p:nvPr>
            <p:ph type="title"/>
          </p:nvPr>
        </p:nvSpPr>
        <p:spPr>
          <a:xfrm>
            <a:off x="685800" y="2819400"/>
            <a:ext cx="7772400" cy="8382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sz="5000" dirty="0" err="1" smtClean="0">
                <a:ea typeface="+mj-ea"/>
                <a:cs typeface="+mj-cs"/>
              </a:rPr>
              <a:t>TRANSMISIóN</a:t>
            </a:r>
            <a:endParaRPr lang="es-ES_tradnl" sz="5000" dirty="0">
              <a:ea typeface="+mj-ea"/>
              <a:cs typeface="+mj-cs"/>
            </a:endParaRPr>
          </a:p>
        </p:txBody>
      </p:sp>
      <p:sp>
        <p:nvSpPr>
          <p:cNvPr id="22530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448CEC3-9F46-B24E-BE7E-2EAE4E56062F}" type="slidenum">
              <a:rPr lang="en-US" sz="1400">
                <a:solidFill>
                  <a:schemeClr val="bg1"/>
                </a:solidFill>
                <a:latin typeface="American Typewriter" charset="0"/>
              </a:rPr>
              <a:pPr eaLnBrk="1" hangingPunct="1"/>
              <a:t>6</a:t>
            </a:fld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sz="4000" dirty="0" smtClean="0">
                <a:ea typeface="+mj-ea"/>
                <a:cs typeface="+mj-cs"/>
              </a:rPr>
              <a:t>¿Cómo se transmite la TB?</a:t>
            </a:r>
            <a:endParaRPr lang="es-ES_tradnl" sz="4000" b="1" dirty="0">
              <a:ea typeface="+mj-ea"/>
              <a:cs typeface="+mj-cs"/>
            </a:endParaRP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990600"/>
            <a:ext cx="8382000" cy="2590800"/>
          </a:xfrm>
          <a:noFill/>
        </p:spPr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sz="1800" dirty="0" smtClean="0">
                <a:latin typeface="Arial" charset="0"/>
              </a:rPr>
              <a:t>L</a:t>
            </a:r>
            <a:r>
              <a:rPr lang="es-ES_tradnl" sz="1800" dirty="0" smtClean="0">
                <a:latin typeface="Arial" charset="0"/>
              </a:rPr>
              <a:t>a TB se pasa (transmite) por el aire cuando alguien que está infectado </a:t>
            </a:r>
            <a:r>
              <a:rPr lang="es-ES_tradnl" sz="1800" u="sng" dirty="0" smtClean="0">
                <a:latin typeface="Arial" charset="0"/>
              </a:rPr>
              <a:t>tose, estornuda, grita o canta</a:t>
            </a:r>
            <a:endParaRPr lang="es-ES_tradnl" sz="1800" u="sng" dirty="0" smtClean="0">
              <a:solidFill>
                <a:srgbClr val="000000"/>
              </a:solidFill>
              <a:latin typeface="Arial" charset="0"/>
            </a:endParaRPr>
          </a:p>
          <a:p>
            <a:pPr marL="342900" indent="-342900">
              <a:buFont typeface="Arial"/>
              <a:buChar char="•"/>
            </a:pPr>
            <a:r>
              <a:rPr lang="es-ES_tradnl" sz="1800" dirty="0" smtClean="0">
                <a:solidFill>
                  <a:srgbClr val="000000"/>
                </a:solidFill>
                <a:latin typeface="Arial" charset="0"/>
              </a:rPr>
              <a:t>Las gotas de saliva contienen miles de </a:t>
            </a:r>
            <a:r>
              <a:rPr lang="es-ES_tradnl" sz="1800" u="sng" dirty="0" smtClean="0">
                <a:solidFill>
                  <a:srgbClr val="000000"/>
                </a:solidFill>
                <a:latin typeface="Arial" charset="0"/>
              </a:rPr>
              <a:t>bacilos de TB</a:t>
            </a:r>
          </a:p>
          <a:p>
            <a:pPr marL="342900" indent="-342900">
              <a:buFont typeface="Arial"/>
              <a:buChar char="•"/>
            </a:pPr>
            <a:r>
              <a:rPr lang="es-ES_tradnl" sz="1800" dirty="0" smtClean="0">
                <a:latin typeface="Arial" charset="0"/>
              </a:rPr>
              <a:t>Una vez inhalado, las gotas llegan hasta los pulmones, asentándose en pequeños sacos de aire (</a:t>
            </a:r>
            <a:r>
              <a:rPr lang="es-ES_tradnl" sz="1800" dirty="0" err="1" smtClean="0">
                <a:latin typeface="Arial" charset="0"/>
              </a:rPr>
              <a:t>alveólos</a:t>
            </a:r>
            <a:r>
              <a:rPr lang="es-ES_tradnl" sz="1800" dirty="0" smtClean="0">
                <a:latin typeface="Arial" charset="0"/>
              </a:rPr>
              <a:t>)</a:t>
            </a:r>
          </a:p>
          <a:p>
            <a:pPr marL="342900" indent="-342900">
              <a:buFont typeface="Arial"/>
              <a:buChar char="•"/>
            </a:pPr>
            <a:r>
              <a:rPr lang="en-US" sz="1800" i="1" dirty="0" smtClean="0">
                <a:latin typeface="Arial" charset="0"/>
              </a:rPr>
              <a:t>L</a:t>
            </a:r>
            <a:r>
              <a:rPr lang="es-ES_tradnl" sz="1800" i="1" dirty="0" smtClean="0">
                <a:latin typeface="Arial" charset="0"/>
              </a:rPr>
              <a:t>a TB no se transmite a través del tacto, la sangre, el esperma, los fluidos vaginales, la comida o líquidos, la compartición de utensilios, polvo, suciedad o el humo de los vehículos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BEAE2DE-11F9-6144-8A9E-83672EB97E83}" type="slidenum">
              <a:rPr lang="en-US" sz="1400">
                <a:solidFill>
                  <a:schemeClr val="bg1"/>
                </a:solidFill>
                <a:latin typeface="American Typewriter" charset="0"/>
              </a:rPr>
              <a:pPr eaLnBrk="1" hangingPunct="1"/>
              <a:t>7</a:t>
            </a:fld>
            <a:endParaRPr lang="en-US" sz="1400"/>
          </a:p>
        </p:txBody>
      </p:sp>
      <p:sp>
        <p:nvSpPr>
          <p:cNvPr id="9" name="TextBox 8"/>
          <p:cNvSpPr txBox="1"/>
          <p:nvPr/>
        </p:nvSpPr>
        <p:spPr>
          <a:xfrm>
            <a:off x="7010400" y="6400800"/>
            <a:ext cx="1981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500" b="1" dirty="0" smtClean="0">
                <a:solidFill>
                  <a:schemeClr val="tx2"/>
                </a:solidFill>
                <a:latin typeface="Arial Black"/>
                <a:cs typeface="Arial Black"/>
              </a:rPr>
              <a:t>TRANSMISIÓN</a:t>
            </a:r>
            <a:endParaRPr lang="es-ES_tradnl" sz="1500" b="1" dirty="0">
              <a:solidFill>
                <a:schemeClr val="tx2"/>
              </a:solidFill>
              <a:latin typeface="Arial Black"/>
              <a:cs typeface="Arial Black"/>
            </a:endParaRPr>
          </a:p>
        </p:txBody>
      </p:sp>
      <p:pic>
        <p:nvPicPr>
          <p:cNvPr id="2" name="Picture 1" descr="transmissioninai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3962400"/>
            <a:ext cx="4365702" cy="25570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733800" y="6561837"/>
            <a:ext cx="2434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Derechos de imagen de los CDC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763000" cy="685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sz="3200" dirty="0" smtClean="0">
                <a:ea typeface="+mj-ea"/>
                <a:cs typeface="+mj-cs"/>
              </a:rPr>
              <a:t>¿Qué afecta a la transmisión?</a:t>
            </a:r>
            <a:endParaRPr lang="es-ES_tradnl" sz="3200" dirty="0">
              <a:ea typeface="+mj-ea"/>
              <a:cs typeface="+mj-cs"/>
            </a:endParaRP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838200"/>
            <a:ext cx="8229600" cy="592717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_tradnl" dirty="0" smtClean="0">
                <a:latin typeface="Arial" charset="0"/>
              </a:rPr>
              <a:t>Factores relacionados con la </a:t>
            </a:r>
            <a:r>
              <a:rPr lang="es-ES_tradnl" u="sng" dirty="0" smtClean="0">
                <a:latin typeface="Arial" charset="0"/>
              </a:rPr>
              <a:t>persona con TB</a:t>
            </a:r>
            <a:r>
              <a:rPr lang="es-ES_tradnl" dirty="0" smtClean="0">
                <a:latin typeface="Arial" charset="0"/>
              </a:rPr>
              <a:t> (caso índice):</a:t>
            </a:r>
          </a:p>
          <a:p>
            <a:pPr lvl="1">
              <a:lnSpc>
                <a:spcPct val="90000"/>
              </a:lnSpc>
            </a:pPr>
            <a:r>
              <a:rPr lang="es-ES_tradnl" sz="1600" dirty="0" smtClean="0">
                <a:latin typeface="Arial" charset="0"/>
              </a:rPr>
              <a:t>Si tienen una carga bacilar baja o alta (cantidad de bacterias en su cuerpo)</a:t>
            </a:r>
          </a:p>
          <a:p>
            <a:pPr lvl="1">
              <a:lnSpc>
                <a:spcPct val="90000"/>
              </a:lnSpc>
            </a:pPr>
            <a:r>
              <a:rPr lang="es-ES_tradnl" sz="1600" dirty="0" smtClean="0">
                <a:latin typeface="Arial" charset="0"/>
              </a:rPr>
              <a:t>Presencia de TB en pulmones y tos</a:t>
            </a:r>
          </a:p>
          <a:p>
            <a:pPr lvl="1">
              <a:lnSpc>
                <a:spcPct val="90000"/>
              </a:lnSpc>
            </a:pPr>
            <a:r>
              <a:rPr lang="es-ES_tradnl" sz="1600" dirty="0" smtClean="0">
                <a:latin typeface="Arial" charset="0"/>
              </a:rPr>
              <a:t>Estar con </a:t>
            </a:r>
            <a:r>
              <a:rPr lang="es-ES_tradnl" sz="1600" u="sng" dirty="0" smtClean="0">
                <a:latin typeface="Arial" charset="0"/>
              </a:rPr>
              <a:t>medicación para la TB </a:t>
            </a:r>
            <a:r>
              <a:rPr lang="es-ES_tradnl" sz="1600" dirty="0" smtClean="0">
                <a:latin typeface="Arial" charset="0"/>
              </a:rPr>
              <a:t>efectiva</a:t>
            </a:r>
          </a:p>
          <a:p>
            <a:pPr lvl="2">
              <a:lnSpc>
                <a:spcPct val="90000"/>
              </a:lnSpc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D</a:t>
            </a:r>
            <a:r>
              <a:rPr lang="es-ES_tradnl" sz="1400" dirty="0" err="1" smtClean="0">
                <a:solidFill>
                  <a:srgbClr val="000000"/>
                </a:solidFill>
                <a:latin typeface="Arial" charset="0"/>
              </a:rPr>
              <a:t>espués</a:t>
            </a:r>
            <a:r>
              <a:rPr lang="es-ES_tradnl" sz="1400" dirty="0" smtClean="0">
                <a:solidFill>
                  <a:srgbClr val="000000"/>
                </a:solidFill>
                <a:latin typeface="Arial" charset="0"/>
              </a:rPr>
              <a:t> de 2-3 semanas de tratamiento efectivo, las personas dejan de ser infecciosas, aunque deben continuar con el tratamiento hasta curarse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L</a:t>
            </a:r>
            <a:r>
              <a:rPr lang="es-ES_tradnl" sz="1600" dirty="0" smtClean="0">
                <a:solidFill>
                  <a:srgbClr val="000000"/>
                </a:solidFill>
                <a:latin typeface="Arial" charset="0"/>
              </a:rPr>
              <a:t>levar una máscara</a:t>
            </a:r>
          </a:p>
          <a:p>
            <a:pPr>
              <a:lnSpc>
                <a:spcPct val="90000"/>
              </a:lnSpc>
            </a:pPr>
            <a:r>
              <a:rPr lang="es-ES_tradnl" dirty="0" smtClean="0">
                <a:latin typeface="Arial" charset="0"/>
              </a:rPr>
              <a:t>Factores relacionados con </a:t>
            </a:r>
            <a:r>
              <a:rPr lang="es-ES_tradnl" u="sng" dirty="0" smtClean="0">
                <a:latin typeface="Arial" charset="0"/>
              </a:rPr>
              <a:t>la persona expuesta a la TB </a:t>
            </a:r>
            <a:r>
              <a:rPr lang="es-ES_tradnl" dirty="0" smtClean="0">
                <a:latin typeface="Arial" charset="0"/>
              </a:rPr>
              <a:t>(contacto):</a:t>
            </a:r>
          </a:p>
          <a:p>
            <a:pPr lvl="1">
              <a:lnSpc>
                <a:spcPct val="90000"/>
              </a:lnSpc>
            </a:pPr>
            <a:r>
              <a:rPr lang="en-US" sz="1600" u="sng" dirty="0" smtClean="0">
                <a:solidFill>
                  <a:srgbClr val="000000"/>
                </a:solidFill>
                <a:latin typeface="Arial" charset="0"/>
              </a:rPr>
              <a:t>C</a:t>
            </a:r>
            <a:r>
              <a:rPr lang="es-ES_tradnl" sz="1600" u="sng" dirty="0" err="1" smtClean="0">
                <a:solidFill>
                  <a:srgbClr val="000000"/>
                </a:solidFill>
                <a:latin typeface="Arial" charset="0"/>
              </a:rPr>
              <a:t>ercanía</a:t>
            </a:r>
            <a:r>
              <a:rPr lang="es-ES_tradnl" sz="1600" u="sng" dirty="0" smtClean="0">
                <a:solidFill>
                  <a:srgbClr val="000000"/>
                </a:solidFill>
                <a:latin typeface="Arial" charset="0"/>
              </a:rPr>
              <a:t> y frecuencia </a:t>
            </a:r>
            <a:r>
              <a:rPr lang="es-ES_tradnl" sz="1600" dirty="0" smtClean="0">
                <a:solidFill>
                  <a:srgbClr val="000000"/>
                </a:solidFill>
                <a:latin typeface="Arial" charset="0"/>
              </a:rPr>
              <a:t>del contacto con el caso índice</a:t>
            </a:r>
          </a:p>
          <a:p>
            <a:pPr lvl="1">
              <a:lnSpc>
                <a:spcPct val="90000"/>
              </a:lnSpc>
            </a:pPr>
            <a:r>
              <a:rPr lang="en-US" sz="1600" u="sng" dirty="0" smtClean="0">
                <a:solidFill>
                  <a:srgbClr val="000000"/>
                </a:solidFill>
                <a:latin typeface="Arial" charset="0"/>
              </a:rPr>
              <a:t>E</a:t>
            </a:r>
            <a:r>
              <a:rPr lang="es-ES_tradnl" sz="1600" u="sng" dirty="0" smtClean="0">
                <a:solidFill>
                  <a:srgbClr val="000000"/>
                </a:solidFill>
                <a:latin typeface="Arial" charset="0"/>
              </a:rPr>
              <a:t>dad del contacto</a:t>
            </a:r>
            <a:r>
              <a:rPr lang="es-ES_tradnl" sz="1600" dirty="0" smtClean="0">
                <a:solidFill>
                  <a:srgbClr val="000000"/>
                </a:solidFill>
                <a:latin typeface="Arial" charset="0"/>
              </a:rPr>
              <a:t> (niños y personas mayores tienen más probabilidad de desarrollar TB)</a:t>
            </a:r>
            <a:endParaRPr lang="es-ES_tradnl" sz="1600" u="sng" dirty="0" smtClean="0">
              <a:solidFill>
                <a:srgbClr val="000000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1600" dirty="0" smtClean="0">
                <a:latin typeface="Arial" charset="0"/>
              </a:rPr>
              <a:t>L</a:t>
            </a:r>
            <a:r>
              <a:rPr lang="es-ES_tradnl" sz="1600" dirty="0" smtClean="0">
                <a:latin typeface="Arial" charset="0"/>
              </a:rPr>
              <a:t>levar un respirador N-95 (máscara especial)</a:t>
            </a:r>
            <a:endParaRPr lang="es-ES_tradnl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s-ES_tradnl" dirty="0" smtClean="0">
                <a:latin typeface="Arial" charset="0"/>
              </a:rPr>
              <a:t>Factores medioambientales: </a:t>
            </a:r>
          </a:p>
          <a:p>
            <a:pPr lvl="1">
              <a:lnSpc>
                <a:spcPct val="90000"/>
              </a:lnSpc>
            </a:pPr>
            <a:r>
              <a:rPr lang="es-ES_tradnl" sz="1600" u="sng" dirty="0" smtClean="0">
                <a:solidFill>
                  <a:srgbClr val="000000"/>
                </a:solidFill>
                <a:latin typeface="Arial" charset="0"/>
              </a:rPr>
              <a:t>Ventilación</a:t>
            </a:r>
          </a:p>
          <a:p>
            <a:pPr lvl="1">
              <a:lnSpc>
                <a:spcPct val="90000"/>
              </a:lnSpc>
            </a:pPr>
            <a:r>
              <a:rPr lang="en-US" sz="1600" u="sng" dirty="0" smtClean="0">
                <a:latin typeface="Arial" charset="0"/>
              </a:rPr>
              <a:t>T</a:t>
            </a:r>
            <a:r>
              <a:rPr lang="es-ES_tradnl" sz="1600" u="sng" dirty="0" smtClean="0">
                <a:latin typeface="Arial" charset="0"/>
              </a:rPr>
              <a:t>amaño</a:t>
            </a:r>
            <a:r>
              <a:rPr lang="es-ES_tradnl" sz="1600" dirty="0" smtClean="0">
                <a:latin typeface="Arial" charset="0"/>
              </a:rPr>
              <a:t> de la habitación o espacio</a:t>
            </a:r>
            <a:endParaRPr lang="es-ES_tradnl" sz="1600" u="sng" dirty="0" smtClean="0">
              <a:solidFill>
                <a:srgbClr val="000000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s-ES_tradnl" sz="1600" u="sng" dirty="0" smtClean="0">
                <a:solidFill>
                  <a:srgbClr val="000000"/>
                </a:solidFill>
                <a:latin typeface="Arial" charset="0"/>
              </a:rPr>
              <a:t>Duración</a:t>
            </a:r>
            <a:r>
              <a:rPr lang="es-ES_tradnl" sz="1600" dirty="0" smtClean="0">
                <a:latin typeface="Arial" charset="0"/>
              </a:rPr>
              <a:t> de la exposición</a:t>
            </a:r>
          </a:p>
          <a:p>
            <a:pPr lvl="1">
              <a:lnSpc>
                <a:spcPct val="90000"/>
              </a:lnSpc>
            </a:pPr>
            <a:r>
              <a:rPr lang="es-ES_tradnl" sz="1600" u="sng" dirty="0" smtClean="0">
                <a:solidFill>
                  <a:srgbClr val="000000"/>
                </a:solidFill>
                <a:latin typeface="Arial" charset="0"/>
              </a:rPr>
              <a:t>Luz del sol o ultravioleta</a:t>
            </a:r>
            <a:r>
              <a:rPr lang="es-ES_tradnl" sz="16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s-ES_tradnl" sz="1600" dirty="0" smtClean="0">
                <a:latin typeface="Arial" charset="0"/>
              </a:rPr>
              <a:t>(UV) </a:t>
            </a:r>
          </a:p>
          <a:p>
            <a:pPr lvl="2">
              <a:lnSpc>
                <a:spcPct val="90000"/>
              </a:lnSpc>
            </a:pPr>
            <a:r>
              <a:rPr lang="en-US" sz="1400" dirty="0" smtClean="0">
                <a:latin typeface="Arial" charset="0"/>
              </a:rPr>
              <a:t>L</a:t>
            </a:r>
            <a:r>
              <a:rPr lang="es-ES_tradnl" sz="1400" dirty="0" smtClean="0">
                <a:latin typeface="Arial" charset="0"/>
              </a:rPr>
              <a:t>a luz solar o UV mata las bacterias de TB</a:t>
            </a:r>
            <a:endParaRPr lang="es-ES_tradnl" sz="1400" dirty="0">
              <a:latin typeface="Arial" charset="0"/>
            </a:endParaRPr>
          </a:p>
        </p:txBody>
      </p:sp>
      <p:sp>
        <p:nvSpPr>
          <p:cNvPr id="26627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7827963" y="5884863"/>
            <a:ext cx="1316037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0639F2F-24EE-2649-B54D-40A066B60637}" type="slidenum">
              <a:rPr lang="en-US" sz="1400">
                <a:solidFill>
                  <a:schemeClr val="bg1"/>
                </a:solidFill>
                <a:latin typeface="American Typewriter" charset="0"/>
              </a:rPr>
              <a:pPr eaLnBrk="1" hangingPunct="1"/>
              <a:t>8</a:t>
            </a:fld>
            <a:endParaRPr lang="en-US" sz="1400"/>
          </a:p>
        </p:txBody>
      </p:sp>
      <p:sp>
        <p:nvSpPr>
          <p:cNvPr id="6" name="TextBox 5"/>
          <p:cNvSpPr txBox="1"/>
          <p:nvPr/>
        </p:nvSpPr>
        <p:spPr>
          <a:xfrm>
            <a:off x="7010400" y="6400800"/>
            <a:ext cx="1981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500" b="1" dirty="0" smtClean="0">
                <a:solidFill>
                  <a:schemeClr val="tx2"/>
                </a:solidFill>
                <a:latin typeface="Arial Black"/>
                <a:cs typeface="Arial Black"/>
              </a:rPr>
              <a:t>TRANSMISIÓN</a:t>
            </a:r>
            <a:endParaRPr lang="es-ES_tradnl" sz="1500" b="1" dirty="0">
              <a:solidFill>
                <a:schemeClr val="tx2"/>
              </a:solidFill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7827963" y="5884863"/>
            <a:ext cx="1316037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88AC571-B5FF-CD4B-9599-1A30DC729B0B}" type="slidenum">
              <a:rPr lang="en-US" sz="1400">
                <a:solidFill>
                  <a:schemeClr val="bg1"/>
                </a:solidFill>
                <a:latin typeface="American Typewriter" charset="0"/>
              </a:rPr>
              <a:pPr eaLnBrk="1" hangingPunct="1"/>
              <a:t>9</a:t>
            </a:fld>
            <a:endParaRPr lang="en-US" sz="1400"/>
          </a:p>
        </p:txBody>
      </p:sp>
      <p:sp>
        <p:nvSpPr>
          <p:cNvPr id="4" name="Rectangle 30"/>
          <p:cNvSpPr txBox="1">
            <a:spLocks noChangeArrowheads="1"/>
          </p:cNvSpPr>
          <p:nvPr/>
        </p:nvSpPr>
        <p:spPr>
          <a:xfrm>
            <a:off x="533400" y="28194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 cap="all" spc="-6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ES_tradnl" sz="4800" dirty="0" smtClean="0">
                <a:ea typeface="+mj-ea"/>
                <a:cs typeface="+mj-cs"/>
              </a:rPr>
              <a:t>El sistema inmunológico</a:t>
            </a:r>
            <a:endParaRPr lang="es-ES_tradnl" sz="4800" dirty="0"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G Theme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19473</TotalTime>
  <Words>2105</Words>
  <Application>Microsoft Macintosh PowerPoint</Application>
  <PresentationFormat>On-screen Show (4:3)</PresentationFormat>
  <Paragraphs>203</Paragraphs>
  <Slides>25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7" baseType="lpstr">
      <vt:lpstr>MS PGothic</vt:lpstr>
      <vt:lpstr>ＭＳ Ｐゴシック</vt:lpstr>
      <vt:lpstr>Times New Roman</vt:lpstr>
      <vt:lpstr>American Typewriter</vt:lpstr>
      <vt:lpstr>Arial</vt:lpstr>
      <vt:lpstr>Arial Black</vt:lpstr>
      <vt:lpstr>Calibri</vt:lpstr>
      <vt:lpstr>Cambria</vt:lpstr>
      <vt:lpstr>Century Gothic</vt:lpstr>
      <vt:lpstr>Times</vt:lpstr>
      <vt:lpstr>Wingdings</vt:lpstr>
      <vt:lpstr>TAG Theme</vt:lpstr>
      <vt:lpstr>Tuberculosis Conceptos Básicos</vt:lpstr>
      <vt:lpstr>resumen</vt:lpstr>
      <vt:lpstr>Conceptos clave de la tb</vt:lpstr>
      <vt:lpstr>¿qué es la tuberculosis?</vt:lpstr>
      <vt:lpstr>PowerPoint Presentation</vt:lpstr>
      <vt:lpstr>TRANSMISIóN</vt:lpstr>
      <vt:lpstr>¿Cómo se transmite la TB?</vt:lpstr>
      <vt:lpstr>¿Qué afecta a la transmisión?</vt:lpstr>
      <vt:lpstr>PowerPoint Presentation</vt:lpstr>
      <vt:lpstr>La respuesta IMMUNE a la TB en humanos</vt:lpstr>
      <vt:lpstr>El sistema inmunológico</vt:lpstr>
      <vt:lpstr>LA RESPUESTA INMUNE A LA TB</vt:lpstr>
      <vt:lpstr>PowerPoint Presentation</vt:lpstr>
      <vt:lpstr>TB LATENTE Y ACTIVA</vt:lpstr>
      <vt:lpstr>PROGRESIÓN A TB ACTIVA</vt:lpstr>
      <vt:lpstr>PowerPoint Presentation</vt:lpstr>
      <vt:lpstr>TB RESISTENTE A FÁRMACOS</vt:lpstr>
      <vt:lpstr>RESISTENCIA A FÁRMACOS</vt:lpstr>
      <vt:lpstr>PowerPoint Presentation</vt:lpstr>
      <vt:lpstr>ESTADÍSTICAS GLOBALES</vt:lpstr>
      <vt:lpstr>ESTIMACIONES GLOBALES DE TB</vt:lpstr>
      <vt:lpstr>MAPA DE ALTA INCIDENCIA DE TB</vt:lpstr>
      <vt:lpstr>PAÍSES CON ALTA INCIDENCIA DE TB </vt:lpstr>
      <vt:lpstr>PowerPoint Presentation</vt:lpstr>
      <vt:lpstr>PowerPoint Presentation</vt:lpstr>
    </vt:vector>
  </TitlesOfParts>
  <Company>Office 2004 Test Drive User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ONE TB Basic Science </dc:title>
  <cp:lastModifiedBy>Safi</cp:lastModifiedBy>
  <cp:revision>431</cp:revision>
  <cp:lastPrinted>2009-12-30T16:33:14Z</cp:lastPrinted>
  <dcterms:created xsi:type="dcterms:W3CDTF">2017-11-25T18:40:03Z</dcterms:created>
  <dcterms:modified xsi:type="dcterms:W3CDTF">2017-12-07T16:39:09Z</dcterms:modified>
</cp:coreProperties>
</file>