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70" r:id="rId2"/>
    <p:sldId id="313" r:id="rId3"/>
    <p:sldId id="347" r:id="rId4"/>
    <p:sldId id="270" r:id="rId5"/>
    <p:sldId id="329" r:id="rId6"/>
    <p:sldId id="383" r:id="rId7"/>
    <p:sldId id="346" r:id="rId8"/>
    <p:sldId id="373" r:id="rId9"/>
    <p:sldId id="279" r:id="rId10"/>
    <p:sldId id="380" r:id="rId11"/>
    <p:sldId id="379" r:id="rId12"/>
    <p:sldId id="381" r:id="rId13"/>
    <p:sldId id="372" r:id="rId14"/>
    <p:sldId id="291" r:id="rId15"/>
    <p:sldId id="382" r:id="rId16"/>
    <p:sldId id="322" r:id="rId17"/>
    <p:sldId id="338" r:id="rId18"/>
    <p:sldId id="345" r:id="rId19"/>
    <p:sldId id="330" r:id="rId20"/>
    <p:sldId id="350" r:id="rId21"/>
    <p:sldId id="367" r:id="rId22"/>
    <p:sldId id="384" r:id="rId23"/>
    <p:sldId id="348" r:id="rId24"/>
    <p:sldId id="289" r:id="rId25"/>
    <p:sldId id="290" r:id="rId26"/>
    <p:sldId id="375" r:id="rId27"/>
    <p:sldId id="374" r:id="rId28"/>
    <p:sldId id="376" r:id="rId2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mericanTypewriter Medium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a Lessem" initials="" lastIdx="11" clrIdx="0"/>
  <p:cmAuthor id="1" name="Adam Almeida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AB4C7"/>
    <a:srgbClr val="945FDC"/>
    <a:srgbClr val="713DFF"/>
    <a:srgbClr val="7E1605"/>
    <a:srgbClr val="AA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59"/>
    <p:restoredTop sz="99605" autoAdjust="0"/>
  </p:normalViewPr>
  <p:slideViewPr>
    <p:cSldViewPr>
      <p:cViewPr>
        <p:scale>
          <a:sx n="80" d="100"/>
          <a:sy n="80" d="100"/>
        </p:scale>
        <p:origin x="1544" y="43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CB92F7-237B-5B46-A3A5-89A435313269}" type="datetime1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7BC4A8-1D39-4C40-8825-AC56EA939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21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1637EB-0A50-6946-88EF-7A4C11227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7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mericanTypewriter Medium" charset="0"/>
        <a:ea typeface="ＭＳ Ｐゴシック" pitchFamily="1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mericanTypewriter Medium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mericanTypewriter Medium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mericanTypewriter Medium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mericanTypewriter Medium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://www.who.int/hiv/pub/arv/adult2010/en/index.html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://www.who.int/hiv/pub/arv/adult2010/en/index.html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substance_abuse/publications/en/PositionPaper_English.pdf" TargetMode="External"/><Relationship Id="rId4" Type="http://schemas.openxmlformats.org/officeDocument/2006/relationships/hyperlink" Target="http://www.who.int/emlib/Medicines.aspx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eaLnBrk="1" hangingPunct="1"/>
            <a:fld id="{4EAAD835-2949-7C46-8B7D-F5BA04B02E6E}" type="slidenum">
              <a:rPr lang="en-US" sz="1200">
                <a:latin typeface="American Typewriter" charset="0"/>
              </a:rPr>
              <a:pPr eaLnBrk="1" hangingPunct="1"/>
              <a:t>1</a:t>
            </a:fld>
            <a:endParaRPr lang="en-US" sz="1200">
              <a:latin typeface="American Typewriter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100" y="381000"/>
            <a:ext cx="2844800" cy="21336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-2147483648" y="2147483647"/>
            <a:ext cx="2147483647" cy="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56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1404873D-7189-F846-983C-73FC09CB394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For more information on treating TB/HIV coinfection see WHO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s 2009 </a:t>
            </a:r>
            <a:r>
              <a:rPr lang="en-US" altLang="ja-JP" b="1" i="1">
                <a:ea typeface="ＭＳ Ｐゴシック" charset="0"/>
                <a:cs typeface="ＭＳ Ｐゴシック" charset="0"/>
              </a:rPr>
              <a:t>Treatment of Tuberculosis: guidelines for national programme </a:t>
            </a:r>
            <a:r>
              <a:rPr lang="en-US" altLang="ja-JP">
                <a:ea typeface="ＭＳ Ｐゴシック" charset="0"/>
                <a:cs typeface="ＭＳ Ｐゴシック" charset="0"/>
              </a:rPr>
              <a:t>which can be found at http://www.who.int/tb/publications/cds_tb_2003_313/en/ and </a:t>
            </a:r>
            <a:r>
              <a:rPr lang="en-US" altLang="ja-JP" i="1">
                <a:latin typeface="Times New Roman" charset="0"/>
                <a:ea typeface="ＭＳ Ｐゴシック" charset="0"/>
                <a:cs typeface="ＭＳ Ｐゴシック" charset="0"/>
              </a:rPr>
              <a:t>WHO</a:t>
            </a:r>
            <a:r>
              <a:rPr lang="ja-JP" altLang="en-US" i="1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i="1">
                <a:latin typeface="Times New Roman" charset="0"/>
                <a:ea typeface="ＭＳ Ｐゴシック" charset="0"/>
                <a:cs typeface="ＭＳ Ｐゴシック" charset="0"/>
              </a:rPr>
              <a:t>s 2010 ART Guidelines at </a:t>
            </a:r>
            <a:r>
              <a:rPr lang="en-US" altLang="ja-JP" i="1" u="sng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http://www.who.int/hiv/pub/arv/adult2010/en/index.html</a:t>
            </a:r>
            <a:r>
              <a:rPr lang="en-US" altLang="ja-JP" i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 altLang="ja-JP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0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0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0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83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1404873D-7189-F846-983C-73FC09CB394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For more information on treating TB/HIV coinfection see WHO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s 2009 </a:t>
            </a:r>
            <a:r>
              <a:rPr lang="en-US" altLang="ja-JP" b="1" i="1">
                <a:ea typeface="ＭＳ Ｐゴシック" charset="0"/>
                <a:cs typeface="ＭＳ Ｐゴシック" charset="0"/>
              </a:rPr>
              <a:t>Treatment of Tuberculosis: guidelines for national programme </a:t>
            </a:r>
            <a:r>
              <a:rPr lang="en-US" altLang="ja-JP">
                <a:ea typeface="ＭＳ Ｐゴシック" charset="0"/>
                <a:cs typeface="ＭＳ Ｐゴシック" charset="0"/>
              </a:rPr>
              <a:t>which can be found at http://www.who.int/tb/publications/cds_tb_2003_313/en/ and </a:t>
            </a:r>
            <a:r>
              <a:rPr lang="en-US" altLang="ja-JP" i="1">
                <a:latin typeface="Times New Roman" charset="0"/>
                <a:ea typeface="ＭＳ Ｐゴシック" charset="0"/>
                <a:cs typeface="ＭＳ Ｐゴシック" charset="0"/>
              </a:rPr>
              <a:t>WHO</a:t>
            </a:r>
            <a:r>
              <a:rPr lang="ja-JP" altLang="en-US" i="1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i="1">
                <a:latin typeface="Times New Roman" charset="0"/>
                <a:ea typeface="ＭＳ Ｐゴシック" charset="0"/>
                <a:cs typeface="ＭＳ Ｐゴシック" charset="0"/>
              </a:rPr>
              <a:t>s 2010 ART Guidelines at </a:t>
            </a:r>
            <a:r>
              <a:rPr lang="en-US" altLang="ja-JP" i="1" u="sng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http://www.who.int/hiv/pub/arv/adult2010/en/index.html</a:t>
            </a:r>
            <a:r>
              <a:rPr lang="en-US" altLang="ja-JP" i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 altLang="ja-JP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0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0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0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14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7860F9C6-4C8C-9040-AEEF-634CA9347D3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i="1">
                <a:latin typeface="Times New Roman" charset="0"/>
                <a:ea typeface="ＭＳ Ｐゴシック" charset="0"/>
                <a:cs typeface="ＭＳ Ｐゴシック" charset="0"/>
              </a:rPr>
              <a:t>For more information on treating Childhood TB see WHO</a:t>
            </a:r>
            <a:r>
              <a:rPr lang="ja-JP" altLang="en-US" i="1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i="1">
                <a:latin typeface="Times New Roman" charset="0"/>
                <a:ea typeface="ＭＳ Ｐゴシック" charset="0"/>
                <a:cs typeface="ＭＳ Ｐゴシック" charset="0"/>
              </a:rPr>
              <a:t>s 2010 Rapid Advice: treatment of tuberculosis in children at http://whqlibdoc.who.int/publications/2010/9789241500449_eng.pdf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Char char="•"/>
            </a:pPr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19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29459264-21D7-A445-9510-AF9A97A85E4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i="1" dirty="0">
                <a:ea typeface="ＭＳ Ｐゴシック" charset="0"/>
                <a:cs typeface="ＭＳ Ｐゴシック" charset="0"/>
              </a:rPr>
              <a:t>*for more information on </a:t>
            </a:r>
            <a:r>
              <a:rPr lang="en-GB" i="1" dirty="0" err="1">
                <a:ea typeface="ＭＳ Ｐゴシック" charset="0"/>
                <a:cs typeface="ＭＳ Ｐゴシック" charset="0"/>
              </a:rPr>
              <a:t>opiod</a:t>
            </a:r>
            <a:r>
              <a:rPr lang="en-GB" i="1" dirty="0">
                <a:ea typeface="ＭＳ Ｐゴシック" charset="0"/>
                <a:cs typeface="ＭＳ Ｐゴシック" charset="0"/>
              </a:rPr>
              <a:t> substitution therapy go to </a:t>
            </a:r>
            <a:r>
              <a:rPr lang="en-GB" u="sng" dirty="0">
                <a:ea typeface="ＭＳ Ｐゴシック" charset="0"/>
                <a:cs typeface="ＭＳ Ｐゴシック" charset="0"/>
                <a:hlinkClick r:id="rId3"/>
              </a:rPr>
              <a:t>http://www.who.int/substance_abuse/publications/en/PositionPaper_English.pdf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i="1" dirty="0">
                <a:ea typeface="ＭＳ Ｐゴシック" charset="0"/>
                <a:cs typeface="ＭＳ Ｐゴシック" charset="0"/>
              </a:rPr>
              <a:t>*for more information on TB drug interactions go to </a:t>
            </a:r>
            <a:r>
              <a:rPr lang="en-GB" u="sng" dirty="0">
                <a:ea typeface="ＭＳ Ｐゴシック" charset="0"/>
                <a:cs typeface="ＭＳ Ｐゴシック" charset="0"/>
                <a:hlinkClick r:id="rId4"/>
              </a:rPr>
              <a:t>http://www.who.int/emlib/Medicines.aspx</a:t>
            </a:r>
            <a:endParaRPr lang="en-GB" u="sng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i="1" dirty="0">
                <a:ea typeface="ＭＳ Ｐゴシック" charset="0"/>
                <a:cs typeface="ＭＳ Ｐゴシック" charset="0"/>
              </a:rPr>
              <a:t>for more information on </a:t>
            </a:r>
            <a:r>
              <a:rPr lang="en-GB" i="1" dirty="0" err="1">
                <a:ea typeface="ＭＳ Ｐゴシック" charset="0"/>
                <a:cs typeface="ＭＳ Ｐゴシック" charset="0"/>
              </a:rPr>
              <a:t>opiod</a:t>
            </a:r>
            <a:r>
              <a:rPr lang="en-GB" i="1" dirty="0">
                <a:ea typeface="ＭＳ Ｐゴシック" charset="0"/>
                <a:cs typeface="ＭＳ Ｐゴシック" charset="0"/>
              </a:rPr>
              <a:t> substitution therapy go to </a:t>
            </a:r>
            <a:r>
              <a:rPr lang="en-GB" u="sng" dirty="0">
                <a:ea typeface="ＭＳ Ｐゴシック" charset="0"/>
                <a:cs typeface="ＭＳ Ｐゴシック" charset="0"/>
                <a:hlinkClick r:id="rId3"/>
              </a:rPr>
              <a:t>http://www.who.int/substance_abuse/publications/en/PositionPaper_English.pdf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i="1" dirty="0">
                <a:ea typeface="ＭＳ Ｐゴシック" charset="0"/>
                <a:cs typeface="ＭＳ Ｐゴシック" charset="0"/>
              </a:rPr>
              <a:t>*for more information on TB drug interactions go to </a:t>
            </a:r>
            <a:r>
              <a:rPr lang="en-GB" u="sng" dirty="0">
                <a:ea typeface="ＭＳ Ｐゴシック" charset="0"/>
                <a:cs typeface="ＭＳ Ｐゴシック" charset="0"/>
                <a:hlinkClick r:id="rId4"/>
              </a:rPr>
              <a:t>http://www.who.int/emlib/Medicines.aspx</a:t>
            </a:r>
            <a:endParaRPr lang="en-GB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GB" u="sng" dirty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99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265E7762-B347-5A46-9962-50ACF343C398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91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1837FB8A-DD14-1D44-9F0C-D54B808E728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Times" charset="0"/>
              <a:buChar char="•"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06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C6EB7ECE-1FEB-EB49-AD7D-D601B5AF00C7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1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r"/>
            <a:fld id="{416A0116-2AAC-D045-8238-E8E533307BDB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For more information on TB R&amp;D funding trends check out TAG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TB R&amp;D Resource Tracking Report at http://</a:t>
            </a:r>
            <a:r>
              <a:rPr lang="en-US" altLang="ja-JP" dirty="0" err="1">
                <a:ea typeface="ＭＳ Ｐゴシック" charset="0"/>
                <a:cs typeface="ＭＳ Ｐゴシック" charset="0"/>
              </a:rPr>
              <a:t>www.treatmentactiongroup.org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/</a:t>
            </a:r>
            <a:r>
              <a:rPr lang="en-US" altLang="ja-JP" dirty="0" err="1" smtClean="0">
                <a:ea typeface="ＭＳ Ｐゴシック" charset="0"/>
                <a:cs typeface="ＭＳ Ｐゴシック" charset="0"/>
              </a:rPr>
              <a:t>tbrd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01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1F712147-40D2-EF46-811A-86F32C789FB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51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8C6BDB20-01F9-4742-8838-C61A397B87A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Note to facilitator: This list is by no means exhaustive and facilitators are encouraged to ask group to explore more gaps and challenges of TB treatment</a:t>
            </a:r>
          </a:p>
        </p:txBody>
      </p:sp>
    </p:spTree>
    <p:extLst>
      <p:ext uri="{BB962C8B-B14F-4D97-AF65-F5344CB8AC3E}">
        <p14:creationId xmlns:p14="http://schemas.microsoft.com/office/powerpoint/2010/main" val="100407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BFCB0A43-DBD5-E649-88F1-616AFFFF81E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1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917535F6-A6B4-7142-B3B1-0A4900B1EA9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61750" indent="-24161750" eaLnBrk="1" hangingPunct="1">
              <a:buFont typeface="Times" charset="0"/>
              <a:buNone/>
            </a:pPr>
            <a:r>
              <a:rPr lang="en-US">
                <a:ea typeface="ＭＳ Ｐゴシック" charset="0"/>
                <a:cs typeface="ＭＳ Ｐゴシック" charset="0"/>
              </a:rPr>
              <a:t>Note to facilitator: This list of advocacy issues is based on the content of this presentation and is not meant to be an exhaustive list of TB treatment advocacy issues.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This list should be considered and modified as appropriate to the audience and the facilitator.</a:t>
            </a:r>
          </a:p>
        </p:txBody>
      </p:sp>
    </p:spTree>
    <p:extLst>
      <p:ext uri="{BB962C8B-B14F-4D97-AF65-F5344CB8AC3E}">
        <p14:creationId xmlns:p14="http://schemas.microsoft.com/office/powerpoint/2010/main" val="627170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4FA96908-A9A9-8C4A-AD5E-0DB750711809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9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A6EBCA03-532F-DD42-835C-0FF976EA0DB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0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30FB02EF-EBDF-0D4B-97F2-0107ECA6709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3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BC273CB4-6533-2D42-8ED8-06852DF995E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More </a:t>
            </a:r>
            <a:r>
              <a:rPr lang="en-US" dirty="0">
                <a:ea typeface="ＭＳ Ｐゴシック" charset="0"/>
                <a:cs typeface="ＭＳ Ｐゴシック" charset="0"/>
              </a:rPr>
              <a:t>information on WHO guidelines for monitoring TB treatment can be found at http://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whqlibdoc.who.int</a:t>
            </a:r>
            <a:r>
              <a:rPr lang="en-US" dirty="0">
                <a:ea typeface="ＭＳ Ｐゴシック" charset="0"/>
                <a:cs typeface="ＭＳ Ｐゴシック" charset="0"/>
              </a:rPr>
              <a:t>/publications/2010/9789241547833_eng.pdf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2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F285592E-AE12-2140-B7E3-DC4B09D1E74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7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34DAD32B-C46A-C04B-94B5-9DEB9020264D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7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637EB-0A50-6946-88EF-7A4C112278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10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fld id="{70086D8B-CEAC-824E-B53F-FC9541064797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8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181600" y="6400800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C0C3BE-BB15-2441-B91E-10DA3A22B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89C19-1712-4A49-85CD-22BD5A8CA6C3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197B4-69E2-E745-8FBA-4756BD3E7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181CF-13DF-D243-918F-4028C4AF2991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4FF19-0110-BD48-A050-2C527226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73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6AA1-BB9D-F944-8F7D-778E13FDC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1646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430BA-C724-E347-8DE2-073A04E8E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361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9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E9B2A-F370-9F4F-AA1B-55BA2295A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6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9F046-22A5-A94B-AB8C-1401B57681E7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E7A9-2AF2-714F-9373-EC1BD82D4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0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4D69B-6169-694F-B672-D79E25B430D6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838A8-862E-1C45-B527-F305433DD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4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B4783-1E80-F542-A14A-17161759E8C3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3D12-1461-F849-B8E2-B9CCF9664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4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DB10-F34C-884C-BC40-7C31DC854A80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C92A-4F5D-0043-87DC-6462421CC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9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94A3-2845-FA46-A7CD-01D846B7F56D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11F20-7149-3A44-BC88-0C603A1C5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0E8B2-F335-F748-BB20-CEF411809C1F}" type="datetimeFigureOut">
              <a:rPr lang="en-US"/>
              <a:pPr>
                <a:defRPr/>
              </a:pPr>
              <a:t>12/21/17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0ED7EC-E059-794A-BC7D-2F8FCBAC5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8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2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81200"/>
            <a:ext cx="8153400" cy="11430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D1282E"/>
                </a:solidFill>
                <a:ea typeface="+mj-ea"/>
                <a:cs typeface="+mj-cs"/>
              </a:rPr>
              <a:t>Лечение туберкулеза</a:t>
            </a:r>
            <a:endParaRPr lang="en-US" sz="4400" dirty="0">
              <a:solidFill>
                <a:srgbClr val="D1282E"/>
              </a:solidFill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62400"/>
            <a:ext cx="59436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10000"/>
              </a:spcBef>
              <a:buFont typeface="Arial" pitchFamily="34" charset="0"/>
              <a:buNone/>
              <a:defRPr/>
            </a:pPr>
            <a:endParaRPr lang="ru-RU" sz="1400" dirty="0" smtClean="0">
              <a:solidFill>
                <a:schemeClr val="tx1"/>
              </a:solidFill>
              <a:latin typeface="Arial Black"/>
              <a:ea typeface="+mn-ea"/>
              <a:cs typeface="Arial Black"/>
            </a:endParaRPr>
          </a:p>
          <a:p>
            <a:pPr eaLnBrk="1" fontAlgn="auto" hangingPunct="1">
              <a:spcBef>
                <a:spcPct val="10000"/>
              </a:spcBef>
              <a:buFont typeface="Arial" pitchFamily="34" charset="0"/>
              <a:buNone/>
              <a:defRPr/>
            </a:pPr>
            <a:endParaRPr lang="ru-RU" sz="1400" dirty="0">
              <a:solidFill>
                <a:schemeClr val="tx1"/>
              </a:solidFill>
              <a:latin typeface="Arial Black"/>
              <a:ea typeface="+mn-ea"/>
              <a:cs typeface="Arial Black"/>
            </a:endParaRPr>
          </a:p>
          <a:p>
            <a:pPr eaLnBrk="1" fontAlgn="auto" hangingPunct="1"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Группа</a:t>
            </a:r>
            <a:r>
              <a:rPr lang="en-US" sz="14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действий в области лечения</a:t>
            </a:r>
            <a:endParaRPr lang="en-US" sz="1400" dirty="0">
              <a:solidFill>
                <a:schemeClr val="tx1"/>
              </a:solidFill>
              <a:latin typeface="Arial Black"/>
              <a:ea typeface="+mn-ea"/>
              <a:cs typeface="Arial Black"/>
            </a:endParaRPr>
          </a:p>
          <a:p>
            <a:pPr eaLnBrk="1" fontAlgn="auto" hangingPunct="1"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Адвокационный инструментарий по ТБ/ВИЧ</a:t>
            </a:r>
            <a:endParaRPr lang="en-US" sz="1400" dirty="0" smtClean="0">
              <a:solidFill>
                <a:schemeClr val="tx1"/>
              </a:solidFill>
              <a:latin typeface="Arial Black"/>
              <a:ea typeface="+mn-ea"/>
              <a:cs typeface="Arial Black"/>
            </a:endParaRPr>
          </a:p>
          <a:p>
            <a:pPr eaLnBrk="1" fontAlgn="auto" hangingPunct="1"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август</a:t>
            </a:r>
            <a:r>
              <a:rPr lang="en-US" sz="14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 2017</a:t>
            </a:r>
            <a:r>
              <a:rPr lang="ru-RU" sz="14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rPr>
              <a:t> года</a:t>
            </a:r>
            <a:endParaRPr lang="en-US" sz="1400" dirty="0">
              <a:solidFill>
                <a:schemeClr val="tx1"/>
              </a:solidFill>
              <a:latin typeface="Arial Black"/>
              <a:ea typeface="+mn-ea"/>
              <a:cs typeface="Arial Black"/>
            </a:endParaRPr>
          </a:p>
        </p:txBody>
      </p:sp>
      <p:pic>
        <p:nvPicPr>
          <p:cNvPr id="5" name="Picture 2" descr="tag_logo_300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410200" y="6477000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/>
              <a:t>With thanks to Adam Almeida and Andolyn Medina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5922963"/>
            <a:ext cx="2667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76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ТБ, устойчивый к </a:t>
            </a:r>
            <a:r>
              <a:rPr lang="ru-RU" sz="2800" dirty="0" err="1" smtClean="0"/>
              <a:t>изониазиду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307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ru-RU" sz="2200" b="0" dirty="0" err="1" smtClean="0"/>
              <a:t>Изониазид</a:t>
            </a:r>
            <a:r>
              <a:rPr lang="ru-RU" sz="2200" b="0" dirty="0" smtClean="0"/>
              <a:t> является препаратом первой линии для лечения ТБ и используется в стандартных краткосрочных схемах лечения лекарственно-чувствительной формы ТБ </a:t>
            </a:r>
            <a:endParaRPr lang="en-US" sz="2200" b="0" dirty="0" smtClean="0"/>
          </a:p>
          <a:p>
            <a:pPr>
              <a:buFont typeface="Arial"/>
              <a:buChar char="•"/>
            </a:pPr>
            <a:r>
              <a:rPr lang="ru-RU" sz="2200" b="0" dirty="0" err="1" smtClean="0"/>
              <a:t>Изониазид</a:t>
            </a:r>
            <a:r>
              <a:rPr lang="ru-RU" sz="2200" b="0" dirty="0" smtClean="0"/>
              <a:t> – сильное лекарственное</a:t>
            </a:r>
            <a:r>
              <a:rPr lang="en-US" sz="2200" b="0" dirty="0" smtClean="0"/>
              <a:t> </a:t>
            </a:r>
            <a:r>
              <a:rPr lang="ru-RU" sz="2200" b="0" dirty="0" smtClean="0"/>
              <a:t>средство</a:t>
            </a:r>
            <a:endParaRPr lang="en-US" sz="2200" b="0" dirty="0" smtClean="0"/>
          </a:p>
          <a:p>
            <a:pPr>
              <a:buFont typeface="Arial"/>
              <a:buChar char="•"/>
            </a:pPr>
            <a:r>
              <a:rPr lang="ru-RU" sz="2200" b="0" dirty="0" smtClean="0"/>
              <a:t>В случае устойчивости ТБ к </a:t>
            </a:r>
            <a:r>
              <a:rPr lang="ru-RU" sz="2200" b="0" dirty="0" err="1" smtClean="0"/>
              <a:t>изониазиду</a:t>
            </a:r>
            <a:r>
              <a:rPr lang="en-US" sz="2200" b="0" dirty="0" smtClean="0"/>
              <a:t>,</a:t>
            </a:r>
            <a:r>
              <a:rPr lang="ru-RU" sz="2200" b="0" dirty="0" smtClean="0"/>
              <a:t> необходимо использовать другую схему лечения в целях компенсации выпадения </a:t>
            </a:r>
            <a:r>
              <a:rPr lang="ru-RU" sz="2200" b="0" dirty="0" err="1" smtClean="0"/>
              <a:t>изониазида</a:t>
            </a:r>
            <a:r>
              <a:rPr lang="en-US" sz="2200" b="0" dirty="0" smtClean="0"/>
              <a:t>:</a:t>
            </a:r>
          </a:p>
          <a:p>
            <a:pPr lvl="1">
              <a:buFont typeface="Arial"/>
              <a:buChar char="•"/>
            </a:pPr>
            <a:r>
              <a:rPr lang="ru-RU" sz="2200" b="1" dirty="0" err="1" smtClean="0"/>
              <a:t>Левофлоксацин</a:t>
            </a:r>
            <a:r>
              <a:rPr lang="en-US" sz="2200" b="1" dirty="0" smtClean="0"/>
              <a:t> </a:t>
            </a:r>
            <a:r>
              <a:rPr lang="ru-RU" sz="2200" b="1" dirty="0" smtClean="0"/>
              <a:t>заменяет</a:t>
            </a:r>
            <a:r>
              <a:rPr lang="en-US" sz="2200" b="1" dirty="0" smtClean="0"/>
              <a:t> </a:t>
            </a:r>
            <a:r>
              <a:rPr lang="ru-RU" sz="2200" b="1" dirty="0" err="1" smtClean="0"/>
              <a:t>изониазид</a:t>
            </a:r>
            <a:r>
              <a:rPr lang="en-US" sz="2200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ru-RU" sz="2200" dirty="0" smtClean="0"/>
              <a:t>На протяжении первых двух месяцев назначаются</a:t>
            </a:r>
            <a:r>
              <a:rPr lang="en-US" sz="2200" dirty="0" smtClean="0"/>
              <a:t>: </a:t>
            </a:r>
            <a:r>
              <a:rPr lang="ru-RU" sz="2200" u="sng" dirty="0" err="1" smtClean="0"/>
              <a:t>левофлоксацин</a:t>
            </a:r>
            <a:r>
              <a:rPr lang="en-US" sz="2200" u="sng" dirty="0" smtClean="0"/>
              <a:t>, </a:t>
            </a:r>
            <a:r>
              <a:rPr lang="ru-RU" sz="2200" u="sng" dirty="0" err="1" smtClean="0"/>
              <a:t>рифампицин</a:t>
            </a:r>
            <a:r>
              <a:rPr lang="en-US" sz="2200" u="sng" dirty="0" smtClean="0"/>
              <a:t>, </a:t>
            </a:r>
            <a:r>
              <a:rPr lang="ru-RU" sz="2200" u="sng" dirty="0" err="1" smtClean="0"/>
              <a:t>пиразинамид</a:t>
            </a:r>
            <a:r>
              <a:rPr lang="ru-RU" sz="2200" u="sng" dirty="0"/>
              <a:t> </a:t>
            </a:r>
            <a:r>
              <a:rPr lang="ru-RU" sz="2200" u="sng" dirty="0" smtClean="0"/>
              <a:t>и</a:t>
            </a:r>
            <a:r>
              <a:rPr lang="en-US" sz="2200" u="sng" dirty="0" smtClean="0"/>
              <a:t> </a:t>
            </a:r>
            <a:r>
              <a:rPr lang="ru-RU" sz="2200" u="sng" dirty="0" err="1" smtClean="0"/>
              <a:t>этамбутол</a:t>
            </a:r>
            <a:r>
              <a:rPr lang="en-US" sz="2200" dirty="0" smtClean="0"/>
              <a:t>; </a:t>
            </a:r>
            <a:r>
              <a:rPr lang="ru-RU" sz="2200" dirty="0" smtClean="0"/>
              <a:t>на протяжении следующих четырех месяцев назначаются только</a:t>
            </a:r>
            <a:r>
              <a:rPr lang="en-US" sz="2200" dirty="0" smtClean="0"/>
              <a:t>: </a:t>
            </a:r>
            <a:r>
              <a:rPr lang="ru-RU" sz="2200" u="sng" dirty="0" err="1" smtClean="0"/>
              <a:t>левофлоксацин</a:t>
            </a:r>
            <a:r>
              <a:rPr lang="en-US" sz="2200" u="sng" dirty="0" smtClean="0"/>
              <a:t> </a:t>
            </a:r>
            <a:r>
              <a:rPr lang="ru-RU" sz="2200" u="sng" dirty="0" smtClean="0"/>
              <a:t>и </a:t>
            </a:r>
            <a:r>
              <a:rPr lang="ru-RU" sz="2200" u="sng" dirty="0" err="1" smtClean="0"/>
              <a:t>рифампицин</a:t>
            </a:r>
            <a:endParaRPr lang="en-US" sz="2200" b="0" dirty="0" smtClean="0"/>
          </a:p>
          <a:p>
            <a:pPr lvl="1">
              <a:buFont typeface="Arial"/>
              <a:buChar char="•"/>
            </a:pPr>
            <a:endParaRPr lang="en-US" sz="2200" b="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914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TREATMENT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8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76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Укороченные схемы лечения для лекарственно-устойчивых форм ТБ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ru-RU" sz="1600" b="0" dirty="0"/>
              <a:t>В</a:t>
            </a:r>
            <a:r>
              <a:rPr lang="en-US" sz="1600" b="0" dirty="0" smtClean="0"/>
              <a:t> 2016</a:t>
            </a:r>
            <a:r>
              <a:rPr lang="ru-RU" sz="1600" b="0" dirty="0" smtClean="0"/>
              <a:t> году</a:t>
            </a:r>
            <a:r>
              <a:rPr lang="ru-RU" sz="1600" b="0" dirty="0"/>
              <a:t> </a:t>
            </a:r>
            <a:r>
              <a:rPr lang="ru-RU" sz="1600" b="0" dirty="0" smtClean="0"/>
              <a:t>ВОЗ одобрила укороченную схему лечения ТБ для пациентов, страдающих</a:t>
            </a:r>
            <a:r>
              <a:rPr lang="en-US" sz="1600" b="0" dirty="0" smtClean="0"/>
              <a:t> </a:t>
            </a:r>
            <a:r>
              <a:rPr lang="ru-RU" sz="1600" b="0" dirty="0" smtClean="0"/>
              <a:t>устойчивой к </a:t>
            </a:r>
            <a:r>
              <a:rPr lang="ru-RU" sz="1600" b="0" dirty="0" err="1" smtClean="0"/>
              <a:t>рифампицину</a:t>
            </a:r>
            <a:r>
              <a:rPr lang="ru-RU" sz="1600" b="0" dirty="0" smtClean="0"/>
              <a:t> формой заболевания</a:t>
            </a:r>
            <a:endParaRPr lang="en-US" sz="1600" b="0" dirty="0" smtClean="0"/>
          </a:p>
          <a:p>
            <a:pPr lvl="1">
              <a:buFont typeface="Arial"/>
              <a:buChar char="•"/>
            </a:pPr>
            <a:r>
              <a:rPr lang="ru-RU" sz="1600" dirty="0" smtClean="0"/>
              <a:t>Укороченная схема лечения рассчитана на 9-12 месяцев</a:t>
            </a:r>
            <a:r>
              <a:rPr lang="en-US" sz="1600" dirty="0" smtClean="0"/>
              <a:t> (</a:t>
            </a:r>
            <a:r>
              <a:rPr lang="ru-RU" sz="1600" dirty="0" smtClean="0"/>
              <a:t>в отличие от</a:t>
            </a:r>
            <a:r>
              <a:rPr lang="en-US" sz="1600" dirty="0" smtClean="0"/>
              <a:t> 18-24 </a:t>
            </a:r>
            <a:r>
              <a:rPr lang="ru-RU" sz="1600" dirty="0" smtClean="0"/>
              <a:t>месячной схемы</a:t>
            </a:r>
            <a:r>
              <a:rPr lang="en-US" sz="1600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ru-RU" sz="1600" dirty="0" smtClean="0"/>
              <a:t>Укороченная схема лечения предназначена для лиц, страдающих устойчивой </a:t>
            </a:r>
            <a:r>
              <a:rPr lang="ru-RU" sz="1600" u="sng" dirty="0" smtClean="0"/>
              <a:t>к </a:t>
            </a:r>
            <a:r>
              <a:rPr lang="ru-RU" sz="1600" u="sng" dirty="0" err="1" smtClean="0"/>
              <a:t>рифампицину</a:t>
            </a:r>
            <a:r>
              <a:rPr lang="ru-RU" sz="1600" u="sng" dirty="0" smtClean="0"/>
              <a:t> </a:t>
            </a:r>
            <a:r>
              <a:rPr lang="ru-RU" sz="1600" dirty="0" smtClean="0"/>
              <a:t>формой ТБ, которым не проводилось лечение </a:t>
            </a:r>
            <a:r>
              <a:rPr lang="ru-RU" sz="1600" u="sng" dirty="0" smtClean="0"/>
              <a:t>инъекционными препаратами второй линии или </a:t>
            </a:r>
            <a:r>
              <a:rPr lang="ru-RU" sz="1600" u="sng" dirty="0" err="1" smtClean="0"/>
              <a:t>флюроквинолоном</a:t>
            </a:r>
            <a:r>
              <a:rPr lang="ru-RU" sz="1600" u="sng" dirty="0" smtClean="0"/>
              <a:t> или</a:t>
            </a:r>
            <a:r>
              <a:rPr lang="ru-RU" sz="1600" dirty="0" smtClean="0"/>
              <a:t> </a:t>
            </a:r>
            <a:r>
              <a:rPr lang="ru-RU" sz="1600" u="sng" dirty="0"/>
              <a:t>не было выявлено устойчивости к </a:t>
            </a:r>
            <a:r>
              <a:rPr lang="ru-RU" sz="1600" u="sng" dirty="0" smtClean="0"/>
              <a:t>ним</a:t>
            </a:r>
            <a:endParaRPr lang="en-US" sz="1600" b="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67600" y="65532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TREATMENT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4682" y="6581001"/>
            <a:ext cx="4742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/>
                <a:cs typeface="Arial"/>
              </a:rPr>
              <a:t>Источник</a:t>
            </a:r>
            <a:r>
              <a:rPr lang="en-US" sz="1200" dirty="0" smtClean="0">
                <a:latin typeface="Arial"/>
                <a:cs typeface="Arial"/>
              </a:rPr>
              <a:t>: </a:t>
            </a:r>
            <a:r>
              <a:rPr lang="en-US" sz="1200" dirty="0">
                <a:latin typeface="Arial"/>
                <a:cs typeface="Arial"/>
              </a:rPr>
              <a:t>http://</a:t>
            </a:r>
            <a:r>
              <a:rPr lang="en-US" sz="1200" dirty="0" err="1">
                <a:latin typeface="Arial"/>
                <a:cs typeface="Arial"/>
              </a:rPr>
              <a:t>www.treatmentactiongroup.org</a:t>
            </a:r>
            <a:r>
              <a:rPr lang="en-US" sz="1200" dirty="0">
                <a:latin typeface="Arial"/>
                <a:cs typeface="Arial"/>
              </a:rPr>
              <a:t>/</a:t>
            </a:r>
            <a:r>
              <a:rPr lang="en-US" sz="1200" dirty="0" err="1">
                <a:latin typeface="Arial"/>
                <a:cs typeface="Arial"/>
              </a:rPr>
              <a:t>tb</a:t>
            </a:r>
            <a:r>
              <a:rPr lang="en-US" sz="1200" dirty="0">
                <a:latin typeface="Arial"/>
                <a:cs typeface="Arial"/>
              </a:rPr>
              <a:t>/drug-guide-2016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41188"/>
            <a:ext cx="7271845" cy="20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8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762000"/>
          </a:xfrm>
        </p:spPr>
        <p:txBody>
          <a:bodyPr/>
          <a:lstStyle/>
          <a:p>
            <a:r>
              <a:rPr lang="ru-RU" dirty="0" smtClean="0"/>
              <a:t>МЛУ</a:t>
            </a:r>
            <a:r>
              <a:rPr lang="en-US" dirty="0" smtClean="0"/>
              <a:t>-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ШЛУ</a:t>
            </a:r>
            <a:r>
              <a:rPr lang="en-US" dirty="0" smtClean="0"/>
              <a:t>-</a:t>
            </a:r>
            <a:r>
              <a:rPr lang="ru-RU" dirty="0" smtClean="0"/>
              <a:t>ТБ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307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ru-RU" sz="1900" b="0" dirty="0" smtClean="0"/>
              <a:t>Другие формы ТБ с множественной лекарственной устойчивостью</a:t>
            </a:r>
            <a:r>
              <a:rPr lang="en-US" sz="1900" b="0" dirty="0" smtClean="0"/>
              <a:t> (</a:t>
            </a:r>
            <a:r>
              <a:rPr lang="ru-RU" sz="1900" b="0" dirty="0" smtClean="0"/>
              <a:t>МЛУ</a:t>
            </a:r>
            <a:r>
              <a:rPr lang="en-US" sz="1900" b="0" dirty="0" smtClean="0"/>
              <a:t>) </a:t>
            </a:r>
            <a:r>
              <a:rPr lang="ru-RU" sz="1900" b="0" dirty="0" smtClean="0"/>
              <a:t>и</a:t>
            </a:r>
            <a:r>
              <a:rPr lang="en-US" sz="1900" b="0" dirty="0" smtClean="0"/>
              <a:t> </a:t>
            </a:r>
            <a:r>
              <a:rPr lang="ru-RU" sz="1900" b="0" dirty="0" smtClean="0"/>
              <a:t>широкой лекарственной устойчивостью</a:t>
            </a:r>
            <a:r>
              <a:rPr lang="en-US" sz="1900" b="0" dirty="0" smtClean="0"/>
              <a:t> (</a:t>
            </a:r>
            <a:r>
              <a:rPr lang="ru-RU" sz="1900" b="0" dirty="0" smtClean="0"/>
              <a:t>ШЛУ</a:t>
            </a:r>
            <a:r>
              <a:rPr lang="en-US" sz="1900" b="0" dirty="0" smtClean="0"/>
              <a:t>-</a:t>
            </a:r>
            <a:r>
              <a:rPr lang="ru-RU" sz="1900" b="0" dirty="0" smtClean="0"/>
              <a:t>ТБ</a:t>
            </a:r>
            <a:r>
              <a:rPr lang="en-US" sz="1900" b="0" dirty="0" smtClean="0"/>
              <a:t>) </a:t>
            </a:r>
            <a:r>
              <a:rPr lang="ru-RU" sz="1900" b="0" dirty="0" smtClean="0"/>
              <a:t>требуют</a:t>
            </a:r>
            <a:r>
              <a:rPr lang="en-US" sz="1900" b="0" dirty="0" smtClean="0"/>
              <a:t> 18-24 </a:t>
            </a:r>
            <a:r>
              <a:rPr lang="ru-RU" sz="1900" b="0" dirty="0" smtClean="0"/>
              <a:t>месячного курса лечения</a:t>
            </a:r>
            <a:r>
              <a:rPr lang="en-US" sz="1900" b="0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ru-RU" sz="1900" dirty="0" smtClean="0"/>
              <a:t>Лечение должно проводиться, по меньшей мере, 5</a:t>
            </a:r>
            <a:r>
              <a:rPr lang="en-US" sz="1900" dirty="0" smtClean="0"/>
              <a:t> </a:t>
            </a:r>
            <a:r>
              <a:rPr lang="ru-RU" sz="1900" dirty="0" smtClean="0"/>
              <a:t>эффективными препаратами</a:t>
            </a:r>
            <a:r>
              <a:rPr lang="en-US" sz="1900" dirty="0" smtClean="0"/>
              <a:t>; </a:t>
            </a:r>
            <a:r>
              <a:rPr lang="ru-RU" sz="1900" dirty="0" smtClean="0"/>
              <a:t>если</a:t>
            </a:r>
            <a:r>
              <a:rPr lang="ru-RU" sz="1900" dirty="0"/>
              <a:t> </a:t>
            </a:r>
            <a:r>
              <a:rPr lang="ru-RU" sz="1900" dirty="0" smtClean="0"/>
              <a:t>возможно</a:t>
            </a:r>
            <a:r>
              <a:rPr lang="en-US" sz="1900" dirty="0" smtClean="0"/>
              <a:t>, </a:t>
            </a:r>
            <a:r>
              <a:rPr lang="ru-RU" sz="1900" u="sng" dirty="0" err="1" smtClean="0"/>
              <a:t>пиразинамидом</a:t>
            </a:r>
            <a:r>
              <a:rPr lang="en-US" sz="1900" dirty="0" smtClean="0"/>
              <a:t>, </a:t>
            </a:r>
            <a:r>
              <a:rPr lang="ru-RU" sz="1900" dirty="0" smtClean="0"/>
              <a:t>одним из </a:t>
            </a:r>
            <a:r>
              <a:rPr lang="ru-RU" sz="1900" u="sng" dirty="0" err="1" smtClean="0"/>
              <a:t>фторхинолонов</a:t>
            </a:r>
            <a:r>
              <a:rPr lang="en-US" sz="1900" dirty="0" smtClean="0"/>
              <a:t>, </a:t>
            </a:r>
            <a:r>
              <a:rPr lang="ru-RU" sz="1900" dirty="0" smtClean="0"/>
              <a:t>одним из </a:t>
            </a:r>
            <a:r>
              <a:rPr lang="ru-RU" sz="1900" u="sng" dirty="0" smtClean="0"/>
              <a:t>инъекционных препаратов второй линии</a:t>
            </a:r>
            <a:r>
              <a:rPr lang="en-US" sz="1900" dirty="0" smtClean="0"/>
              <a:t>, </a:t>
            </a:r>
            <a:r>
              <a:rPr lang="ru-RU" sz="1900" dirty="0" smtClean="0"/>
              <a:t>и </a:t>
            </a:r>
            <a:r>
              <a:rPr lang="ru-RU" sz="1900" u="sng" dirty="0" smtClean="0"/>
              <a:t>двумя основными препаратами второй линии</a:t>
            </a:r>
            <a:r>
              <a:rPr lang="ru-RU" sz="1900" u="sng" dirty="0"/>
              <a:t>,</a:t>
            </a:r>
            <a:r>
              <a:rPr lang="en-US" sz="1900" dirty="0" smtClean="0"/>
              <a:t> </a:t>
            </a:r>
            <a:r>
              <a:rPr lang="ru-RU" sz="1900" dirty="0" smtClean="0"/>
              <a:t>включая один из новейших препаратов</a:t>
            </a:r>
            <a:r>
              <a:rPr lang="en-US" sz="1900" dirty="0" smtClean="0"/>
              <a:t> (</a:t>
            </a:r>
            <a:r>
              <a:rPr lang="ru-RU" sz="1900" dirty="0" err="1" smtClean="0"/>
              <a:t>бедаквилин</a:t>
            </a:r>
            <a:r>
              <a:rPr lang="ru-RU" sz="1900" dirty="0" smtClean="0"/>
              <a:t> или </a:t>
            </a:r>
            <a:r>
              <a:rPr lang="ru-RU" sz="1900" dirty="0" err="1" smtClean="0"/>
              <a:t>деламанид</a:t>
            </a:r>
            <a:r>
              <a:rPr lang="en-US" sz="1900" dirty="0" smtClean="0"/>
              <a:t>) </a:t>
            </a:r>
            <a:endParaRPr lang="en-US" sz="1900" u="sng" dirty="0" smtClean="0"/>
          </a:p>
          <a:p>
            <a:pPr>
              <a:buFont typeface="Arial"/>
              <a:buChar char="•"/>
            </a:pPr>
            <a:r>
              <a:rPr lang="ru-RU" sz="1900" b="0" dirty="0" smtClean="0"/>
              <a:t>В случаях ШЛУ-ТБ</a:t>
            </a:r>
            <a:r>
              <a:rPr lang="en-US" sz="1900" b="0" dirty="0" smtClean="0"/>
              <a:t>,</a:t>
            </a:r>
            <a:r>
              <a:rPr lang="ru-RU" sz="1900" b="0" dirty="0" smtClean="0"/>
              <a:t> может не существовать пяти эффективных препаратов для лечения</a:t>
            </a:r>
            <a:endParaRPr lang="en-US" sz="1900" b="0" dirty="0" smtClean="0"/>
          </a:p>
          <a:p>
            <a:pPr lvl="1">
              <a:buFont typeface="Arial"/>
              <a:buChar char="•"/>
            </a:pPr>
            <a:r>
              <a:rPr lang="ru-RU" sz="1900" dirty="0" smtClean="0"/>
              <a:t>В схему лечения включаются дополнительные препараты, чтобы общее число применяемых эффективных лекарственных средств равнялось пяти</a:t>
            </a:r>
            <a:r>
              <a:rPr lang="en-US" sz="1900" b="0" dirty="0" smtClean="0"/>
              <a:t> (</a:t>
            </a:r>
            <a:r>
              <a:rPr lang="ru-RU" sz="1900" dirty="0" smtClean="0"/>
              <a:t>включая</a:t>
            </a:r>
            <a:r>
              <a:rPr lang="en-US" sz="1900" b="0" dirty="0" smtClean="0"/>
              <a:t> </a:t>
            </a:r>
            <a:r>
              <a:rPr lang="ru-RU" sz="1900" b="0" dirty="0" smtClean="0"/>
              <a:t>пара-</a:t>
            </a:r>
            <a:r>
              <a:rPr lang="ru-RU" sz="1900" b="0" dirty="0" err="1" smtClean="0"/>
              <a:t>аминосалициловую</a:t>
            </a:r>
            <a:r>
              <a:rPr lang="ru-RU" sz="1900" b="0" dirty="0" smtClean="0"/>
              <a:t> кислоту</a:t>
            </a:r>
            <a:r>
              <a:rPr lang="en-US" sz="1900" b="0" dirty="0" smtClean="0"/>
              <a:t>, </a:t>
            </a:r>
            <a:r>
              <a:rPr lang="ru-RU" sz="1900" dirty="0" err="1" smtClean="0"/>
              <a:t>имипенем</a:t>
            </a:r>
            <a:r>
              <a:rPr lang="en-US" sz="1900" dirty="0" smtClean="0"/>
              <a:t>-</a:t>
            </a:r>
            <a:r>
              <a:rPr lang="ru-RU" sz="1900" dirty="0" err="1" smtClean="0"/>
              <a:t>циластатин</a:t>
            </a:r>
            <a:r>
              <a:rPr lang="en-US" sz="1900" dirty="0" smtClean="0"/>
              <a:t>)</a:t>
            </a:r>
            <a:endParaRPr lang="en-US" sz="1900" b="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914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TREATMENT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78" y="6581001"/>
            <a:ext cx="457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Source: http://</a:t>
            </a:r>
            <a:r>
              <a:rPr lang="en-US" sz="1200" dirty="0" err="1">
                <a:latin typeface="Arial"/>
                <a:cs typeface="Arial"/>
              </a:rPr>
              <a:t>www.treatmentactiongroup.org</a:t>
            </a:r>
            <a:r>
              <a:rPr lang="en-US" sz="1200" dirty="0">
                <a:latin typeface="Arial"/>
                <a:cs typeface="Arial"/>
              </a:rPr>
              <a:t>/</a:t>
            </a:r>
            <a:r>
              <a:rPr lang="en-US" sz="1200" dirty="0" err="1">
                <a:latin typeface="Arial"/>
                <a:cs typeface="Arial"/>
              </a:rPr>
              <a:t>tb</a:t>
            </a:r>
            <a:r>
              <a:rPr lang="en-US" sz="1200" dirty="0">
                <a:latin typeface="Arial"/>
                <a:cs typeface="Arial"/>
              </a:rPr>
              <a:t>/drug-guide-2016 </a:t>
            </a:r>
          </a:p>
        </p:txBody>
      </p:sp>
    </p:spTree>
    <p:extLst>
      <p:ext uri="{BB962C8B-B14F-4D97-AF65-F5344CB8AC3E}">
        <p14:creationId xmlns:p14="http://schemas.microsoft.com/office/powerpoint/2010/main" val="39486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5908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000" dirty="0" smtClean="0">
                <a:solidFill>
                  <a:srgbClr val="D1282E"/>
                </a:solidFill>
              </a:rPr>
              <a:t>Лечение в особых группах</a:t>
            </a:r>
            <a:r>
              <a:rPr lang="en-US" sz="5000" dirty="0" smtClean="0">
                <a:solidFill>
                  <a:srgbClr val="D1282E"/>
                </a:solidFill>
              </a:rPr>
              <a:t> </a:t>
            </a:r>
            <a:endParaRPr lang="en-US" sz="5000" dirty="0">
              <a:solidFill>
                <a:srgbClr val="D1282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304800"/>
            <a:ext cx="8991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/>
              <a:t>Сочетанная инфекция </a:t>
            </a:r>
            <a:r>
              <a:rPr lang="ru-RU" sz="2800" dirty="0" err="1" smtClean="0"/>
              <a:t>тб</a:t>
            </a:r>
            <a:r>
              <a:rPr lang="en-US" sz="2800" dirty="0" smtClean="0"/>
              <a:t>/</a:t>
            </a:r>
            <a:r>
              <a:rPr lang="ru-RU" sz="2800" dirty="0" err="1" smtClean="0"/>
              <a:t>вич</a:t>
            </a:r>
            <a:r>
              <a:rPr lang="en-US" sz="2800" dirty="0" smtClean="0"/>
              <a:t> (1 </a:t>
            </a:r>
            <a:r>
              <a:rPr lang="ru-RU" sz="2800" dirty="0" smtClean="0"/>
              <a:t>из</a:t>
            </a:r>
            <a:r>
              <a:rPr lang="en-US" sz="2800" dirty="0" smtClean="0"/>
              <a:t> 2)</a:t>
            </a:r>
            <a:endParaRPr lang="en-US" sz="2800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686800" cy="4876800"/>
          </a:xfrm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dirty="0" err="1" smtClean="0">
                <a:latin typeface="Arial" charset="0"/>
              </a:rPr>
              <a:t>Рифампицин</a:t>
            </a:r>
            <a:r>
              <a:rPr lang="en-US" dirty="0" smtClean="0">
                <a:latin typeface="Arial" charset="0"/>
              </a:rPr>
              <a:t>, </a:t>
            </a:r>
            <a:r>
              <a:rPr lang="ru-RU" dirty="0" smtClean="0">
                <a:latin typeface="Arial" charset="0"/>
              </a:rPr>
              <a:t>основной противотуберкулезный препарат</a:t>
            </a:r>
            <a:r>
              <a:rPr lang="en-US" dirty="0" smtClean="0">
                <a:latin typeface="Arial" charset="0"/>
              </a:rPr>
              <a:t>,</a:t>
            </a:r>
            <a:r>
              <a:rPr lang="ru-RU" dirty="0" smtClean="0">
                <a:latin typeface="Arial" charset="0"/>
              </a:rPr>
              <a:t> снижает уровни ряда антиретровирусных агентов в организме человека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dirty="0" smtClean="0">
                <a:latin typeface="Arial" charset="0"/>
                <a:cs typeface="ＭＳ Ｐゴシック" charset="0"/>
              </a:rPr>
              <a:t>Это требует </a:t>
            </a:r>
            <a:r>
              <a:rPr lang="ru-RU" u="sng" dirty="0" smtClean="0">
                <a:latin typeface="Arial" charset="0"/>
                <a:cs typeface="ＭＳ Ｐゴシック" charset="0"/>
              </a:rPr>
              <a:t>корректировки дозировки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</a:t>
            </a:r>
            <a:r>
              <a:rPr lang="ru-RU" u="sng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 изменения выбора препаратов от ВИЧ</a:t>
            </a:r>
            <a:r>
              <a:rPr lang="en-US" dirty="0" smtClean="0">
                <a:latin typeface="Arial" charset="0"/>
                <a:cs typeface="ＭＳ Ｐゴシック" charset="0"/>
              </a:rPr>
              <a:t>, </a:t>
            </a:r>
            <a:r>
              <a:rPr lang="ru-RU" dirty="0" smtClean="0">
                <a:latin typeface="Arial" charset="0"/>
                <a:cs typeface="ＭＳ Ｐゴシック" charset="0"/>
              </a:rPr>
              <a:t>и</a:t>
            </a:r>
            <a:r>
              <a:rPr lang="en-US" dirty="0" smtClean="0">
                <a:latin typeface="Arial" charset="0"/>
                <a:cs typeface="ＭＳ Ｐゴシック" charset="0"/>
              </a:rPr>
              <a:t>/</a:t>
            </a:r>
            <a:r>
              <a:rPr lang="ru-RU" dirty="0" smtClean="0">
                <a:latin typeface="Arial" charset="0"/>
                <a:cs typeface="ＭＳ Ｐゴシック" charset="0"/>
              </a:rPr>
              <a:t>или использования </a:t>
            </a:r>
            <a:r>
              <a:rPr lang="ru-RU" dirty="0" err="1" smtClean="0">
                <a:latin typeface="Arial" charset="0"/>
                <a:cs typeface="ＭＳ Ｐゴシック" charset="0"/>
              </a:rPr>
              <a:t>рифабутина</a:t>
            </a:r>
            <a:r>
              <a:rPr lang="ru-RU" dirty="0" smtClean="0">
                <a:latin typeface="Arial" charset="0"/>
                <a:cs typeface="ＭＳ Ｐゴシック" charset="0"/>
              </a:rPr>
              <a:t> вместо </a:t>
            </a:r>
            <a:r>
              <a:rPr lang="ru-RU" dirty="0" err="1" smtClean="0">
                <a:latin typeface="Arial" charset="0"/>
                <a:cs typeface="ＭＳ Ｐゴシック" charset="0"/>
              </a:rPr>
              <a:t>рифампицина</a:t>
            </a:r>
            <a:r>
              <a:rPr lang="ru-RU" dirty="0" smtClean="0">
                <a:latin typeface="Arial" charset="0"/>
                <a:cs typeface="ＭＳ Ｐゴシック" charset="0"/>
              </a:rPr>
              <a:t> </a:t>
            </a:r>
            <a:endParaRPr lang="en-US" u="sng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Arial" charset="0"/>
              </a:rPr>
              <a:t>Бедаквилин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 взаимодействует с рядом антиретровирусных препаратов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400050" lvl="1" indent="-285750" eaLnBrk="1" hangingPunct="1">
              <a:lnSpc>
                <a:spcPct val="90000"/>
              </a:lnSpc>
            </a:pPr>
            <a:r>
              <a:rPr lang="ru-RU" dirty="0" err="1" smtClean="0">
                <a:solidFill>
                  <a:srgbClr val="000000"/>
                </a:solidFill>
                <a:latin typeface="Arial" charset="0"/>
              </a:rPr>
              <a:t>Бедаквилин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 не должен использоваться совместно с </a:t>
            </a:r>
            <a:r>
              <a:rPr lang="ru-RU" dirty="0" err="1">
                <a:solidFill>
                  <a:srgbClr val="000000"/>
                </a:solidFill>
                <a:latin typeface="Arial" charset="0"/>
              </a:rPr>
              <a:t>э</a:t>
            </a:r>
            <a:r>
              <a:rPr lang="ru-RU" dirty="0" err="1" smtClean="0">
                <a:solidFill>
                  <a:srgbClr val="000000"/>
                </a:solidFill>
                <a:latin typeface="Arial" charset="0"/>
              </a:rPr>
              <a:t>фавирензом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latin typeface="Arial" charset="0"/>
              </a:rPr>
              <a:t>э</a:t>
            </a:r>
            <a:r>
              <a:rPr lang="ru-RU" dirty="0" err="1" smtClean="0">
                <a:solidFill>
                  <a:srgbClr val="000000"/>
                </a:solidFill>
                <a:latin typeface="Arial" charset="0"/>
              </a:rPr>
              <a:t>фавиренз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 понижает концентрацию </a:t>
            </a:r>
            <a:r>
              <a:rPr lang="ru-RU" dirty="0" err="1" smtClean="0">
                <a:solidFill>
                  <a:srgbClr val="000000"/>
                </a:solidFill>
                <a:latin typeface="Arial" charset="0"/>
              </a:rPr>
              <a:t>бедаквилина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 в организме человека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или с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charset="0"/>
              </a:rPr>
              <a:t>лопинавиром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ru-RU" dirty="0" err="1" smtClean="0">
                <a:solidFill>
                  <a:srgbClr val="000000"/>
                </a:solidFill>
                <a:latin typeface="Arial" charset="0"/>
              </a:rPr>
              <a:t>ритонавиром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потому что оба препарата могут иметь побочное действие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на сердце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Лекарственная нагрузка</a:t>
            </a:r>
            <a:r>
              <a:rPr lang="en-US" dirty="0" smtClean="0">
                <a:latin typeface="Arial" charset="0"/>
              </a:rPr>
              <a:t>: </a:t>
            </a:r>
            <a:r>
              <a:rPr lang="ru-RU" dirty="0" smtClean="0">
                <a:latin typeface="Arial" charset="0"/>
              </a:rPr>
              <a:t>прием многочисленных средств для борьбы с ТБ и ВИЧ может</a:t>
            </a:r>
            <a:r>
              <a:rPr lang="en-US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оказаться чрезмерной нагрузкой для организма</a:t>
            </a:r>
            <a:endParaRPr lang="en-US" dirty="0">
              <a:latin typeface="Arial" charset="0"/>
            </a:endParaRPr>
          </a:p>
          <a:p>
            <a:pPr lvl="2" eaLnBrk="1" hangingPunct="1"/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 eaLnBrk="1" hangingPunct="1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342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SPECIAL GROUPS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304800"/>
            <a:ext cx="8991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/>
              <a:t>Сочетанная инфекция Т</a:t>
            </a:r>
            <a:r>
              <a:rPr lang="ru-RU" sz="2800" dirty="0"/>
              <a:t>Б</a:t>
            </a:r>
            <a:r>
              <a:rPr lang="en-US" sz="2800" dirty="0" smtClean="0"/>
              <a:t>/</a:t>
            </a:r>
            <a:r>
              <a:rPr lang="ru-RU" sz="2800" dirty="0" smtClean="0"/>
              <a:t>ВИЧ</a:t>
            </a:r>
            <a:r>
              <a:rPr lang="en-US" sz="2800" dirty="0" smtClean="0"/>
              <a:t> (2 </a:t>
            </a:r>
            <a:r>
              <a:rPr lang="ru-RU" sz="2800" dirty="0" smtClean="0"/>
              <a:t>из</a:t>
            </a:r>
            <a:r>
              <a:rPr lang="en-US" sz="2800" dirty="0" smtClean="0"/>
              <a:t> 2)</a:t>
            </a:r>
            <a:endParaRPr lang="en-US" sz="2800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81303" y="1143000"/>
            <a:ext cx="8686800" cy="4572000"/>
          </a:xfrm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У людей, страдающих ТБ и ВИЧ одновременно, выбор времени начала АРВТ имеет большое значение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lvl="1" eaLnBrk="1" hangingPunct="1"/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У людей, одновременно начинающих прием противотуберкулезных препаратов и АРВТ может возникнуть реакция, называемая воспалительным синдромом восстановления иммунной системы (ВСВИС)</a:t>
            </a:r>
            <a:endParaRPr lang="en-US" sz="17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/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Развития ВСВИС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можно избежать, если начать терапию от ТБ до начала АРВТ. При этом, выбор времени проведения терапии зависит от  числа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CD4</a:t>
            </a:r>
          </a:p>
          <a:p>
            <a:pPr lvl="2" eaLnBrk="1" hangingPunct="1"/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Для тех, у кого число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CD4 </a:t>
            </a: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лимфоцитов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&lt;50 </a:t>
            </a: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клеток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мм</a:t>
            </a:r>
            <a:r>
              <a:rPr lang="en-US" sz="1700" baseline="30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необходимо начать АРВТ спустя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2 </a:t>
            </a: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недели после начала терапии от ТБ</a:t>
            </a:r>
            <a:endParaRPr lang="en-US" sz="1700" dirty="0" smtClean="0">
              <a:solidFill>
                <a:srgbClr val="000000"/>
              </a:solidFill>
              <a:latin typeface="Arial" charset="0"/>
            </a:endParaRPr>
          </a:p>
          <a:p>
            <a:pPr lvl="2" eaLnBrk="1" hangingPunct="1"/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Для тех, у кого число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CD4</a:t>
            </a: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 лимфоцитов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составляет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50-500 </a:t>
            </a: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клеток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мм</a:t>
            </a:r>
            <a:r>
              <a:rPr lang="en-US" sz="1700" baseline="30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необходимо начать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АРВТ спустя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8-12 </a:t>
            </a: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недель для предотвращения смерти и развития связанных со СПИДом состояний </a:t>
            </a:r>
            <a:endParaRPr lang="en-US" sz="1700" dirty="0" smtClean="0">
              <a:solidFill>
                <a:srgbClr val="000000"/>
              </a:solidFill>
              <a:latin typeface="Arial" charset="0"/>
            </a:endParaRPr>
          </a:p>
          <a:p>
            <a:pPr lvl="2" eaLnBrk="1" hangingPunct="1"/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Людям, страдающим туберкулезным менингитом рекомендуется начинать АРВТ спустя, по меньшей мере,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8-12 </a:t>
            </a: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недель для предотвращения развития ВСВИС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700" dirty="0" smtClean="0">
                <a:solidFill>
                  <a:srgbClr val="000000"/>
                </a:solidFill>
                <a:latin typeface="Arial" charset="0"/>
              </a:rPr>
              <a:t>в центральной нервной системе</a:t>
            </a:r>
            <a:endParaRPr lang="en-US" sz="1700" dirty="0" smtClean="0">
              <a:solidFill>
                <a:srgbClr val="000000"/>
              </a:solidFill>
              <a:latin typeface="Arial" charset="0"/>
            </a:endParaRPr>
          </a:p>
          <a:p>
            <a:pPr lvl="2" eaLnBrk="1" hangingPunct="1"/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 eaLnBrk="1" hangingPunct="1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342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SPECIAL GROUPS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16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324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smtClean="0"/>
              <a:t>ТБ в детском и подростковом возрасте </a:t>
            </a:r>
            <a:endParaRPr lang="en-US" sz="2800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1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Течение ТБ и обмен веществ у подростков почти такие же, как у взрослых</a:t>
            </a:r>
            <a:endParaRPr lang="en-US" sz="1600" b="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Подростков следует лечить от ТБ так же, как и взрослых</a:t>
            </a:r>
            <a:endParaRPr lang="en-US" sz="16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Дети подвергаются </a:t>
            </a:r>
            <a:r>
              <a:rPr lang="ru-RU" sz="1600" b="0" u="sng" dirty="0" smtClean="0">
                <a:solidFill>
                  <a:srgbClr val="000000"/>
                </a:solidFill>
                <a:latin typeface="Arial" charset="0"/>
              </a:rPr>
              <a:t>повышенному риску</a:t>
            </a:r>
            <a:r>
              <a:rPr lang="en-US" sz="1600" b="0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b="0" u="sng" dirty="0" smtClean="0">
                <a:solidFill>
                  <a:srgbClr val="000000"/>
                </a:solidFill>
                <a:latin typeface="Arial" charset="0"/>
              </a:rPr>
              <a:t>развития болезни, но вместе с тем у них, как правило меньше бактерий, и им может не требоваться столь длительное лечение</a:t>
            </a:r>
            <a:endParaRPr lang="en-US" sz="1600" b="0" u="sng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Доступны новые</a:t>
            </a:r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щадящие схемы лечения туберкулеза у детей, в которых тщательно подобраны меньшие дозы, чем в стандартных схемах лечения взрослых</a:t>
            </a:r>
            <a:endParaRPr lang="en-US" sz="16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600" b="0" u="sng" dirty="0" smtClean="0">
                <a:solidFill>
                  <a:srgbClr val="000000"/>
                </a:solidFill>
                <a:latin typeface="Arial" charset="0"/>
              </a:rPr>
              <a:t>Недостаток лекарственных форм для использования у детей для большинства препаратов второй линии</a:t>
            </a:r>
            <a:r>
              <a:rPr lang="en-US" sz="1600" b="0" u="sng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1600" b="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ВОЗ рекомендовала применение </a:t>
            </a:r>
            <a:r>
              <a:rPr lang="ru-RU" sz="1600" dirty="0" err="1" smtClean="0">
                <a:solidFill>
                  <a:srgbClr val="000000"/>
                </a:solidFill>
                <a:latin typeface="Arial" charset="0"/>
              </a:rPr>
              <a:t>деламанида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 у детей в возрасте от 6 лет </a:t>
            </a:r>
            <a:endParaRPr lang="en-US" sz="1600" b="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Сложности </a:t>
            </a:r>
            <a:r>
              <a:rPr lang="ru-RU" sz="1600" b="0" u="sng" dirty="0" smtClean="0">
                <a:solidFill>
                  <a:srgbClr val="000000"/>
                </a:solidFill>
                <a:latin typeface="Arial" charset="0"/>
              </a:rPr>
              <a:t>диагностики, мониторинга и оценки эффективности лечения</a:t>
            </a:r>
            <a:endParaRPr lang="en-US" sz="1600" b="0" u="sng" dirty="0">
              <a:solidFill>
                <a:srgbClr val="000000"/>
              </a:solidFill>
              <a:latin typeface="Lucida Grande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Недостаточно широкий учет специфики диагностики и лечения детей и подростков при проведении исследований, несмотря на общее понимание того, как следует производить такой учет</a:t>
            </a:r>
            <a:endParaRPr lang="en-US" sz="22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8621713" y="116998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69342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SPECIAL GROUPS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400800"/>
            <a:ext cx="4025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Source: https</a:t>
            </a:r>
            <a:r>
              <a:rPr lang="en-US" sz="1200" dirty="0">
                <a:latin typeface="Arial"/>
                <a:cs typeface="Arial"/>
              </a:rPr>
              <a:t>://</a:t>
            </a:r>
            <a:r>
              <a:rPr lang="en-US" sz="1200" dirty="0" err="1">
                <a:latin typeface="Arial"/>
                <a:cs typeface="Arial"/>
              </a:rPr>
              <a:t>www.ncbi.nlm.nih.gov</a:t>
            </a:r>
            <a:r>
              <a:rPr lang="en-US" sz="1200" dirty="0">
                <a:latin typeface="Arial"/>
                <a:cs typeface="Arial"/>
              </a:rPr>
              <a:t>/</a:t>
            </a:r>
            <a:r>
              <a:rPr lang="en-US" sz="1200" dirty="0" err="1">
                <a:latin typeface="Arial"/>
                <a:cs typeface="Arial"/>
              </a:rPr>
              <a:t>pubmed</a:t>
            </a:r>
            <a:r>
              <a:rPr lang="en-US" sz="1200" dirty="0">
                <a:latin typeface="Arial"/>
                <a:cs typeface="Arial"/>
              </a:rPr>
              <a:t>/25957923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915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800" dirty="0"/>
              <a:t/>
            </a:r>
            <a:br>
              <a:rPr lang="en-US" sz="3800" dirty="0"/>
            </a:br>
            <a:r>
              <a:rPr lang="ru-RU" sz="3800" dirty="0" smtClean="0"/>
              <a:t>лечение ТБ и опиоидная заместительная терапия (ОЗТ)</a:t>
            </a:r>
            <a:endParaRPr lang="en-US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dirty="0" smtClean="0">
                <a:latin typeface="Arial" charset="0"/>
              </a:rPr>
              <a:t>Некоторые люди, которые прежде употребляли героин или другие опиаты, принимают ОЗТ, чтобы отказаться от этой привычки</a:t>
            </a:r>
            <a:r>
              <a:rPr lang="en-US" dirty="0" smtClean="0">
                <a:latin typeface="Arial" charset="0"/>
              </a:rPr>
              <a:t> </a:t>
            </a:r>
            <a:endParaRPr lang="ru-RU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u="sng" dirty="0" err="1" smtClean="0">
                <a:solidFill>
                  <a:srgbClr val="000000"/>
                </a:solidFill>
                <a:latin typeface="Arial" charset="0"/>
              </a:rPr>
              <a:t>Метадон</a:t>
            </a:r>
            <a:r>
              <a:rPr lang="en-US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и</a:t>
            </a:r>
            <a:r>
              <a:rPr lang="en-US" dirty="0" smtClean="0">
                <a:latin typeface="Arial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latin typeface="Arial" charset="0"/>
              </a:rPr>
              <a:t>Бупренорфин</a:t>
            </a:r>
            <a:r>
              <a:rPr lang="en-US" dirty="0" smtClean="0">
                <a:latin typeface="Arial" charset="0"/>
              </a:rPr>
              <a:t> –</a:t>
            </a:r>
            <a:r>
              <a:rPr lang="ru-RU" dirty="0" smtClean="0">
                <a:latin typeface="Arial" charset="0"/>
              </a:rPr>
              <a:t> наиболее распространенные формы ОЗТ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u="sng" dirty="0" err="1" smtClean="0">
                <a:solidFill>
                  <a:srgbClr val="000000"/>
                </a:solidFill>
                <a:latin typeface="Arial" charset="0"/>
              </a:rPr>
              <a:t>Рифампицин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снижает концентрацию </a:t>
            </a:r>
            <a:r>
              <a:rPr lang="ru-RU" u="sng" dirty="0" err="1" smtClean="0">
                <a:solidFill>
                  <a:srgbClr val="000000"/>
                </a:solidFill>
                <a:latin typeface="Arial" charset="0"/>
              </a:rPr>
              <a:t>метадона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и </a:t>
            </a:r>
            <a:r>
              <a:rPr lang="ru-RU" u="sng" dirty="0" err="1" smtClean="0">
                <a:solidFill>
                  <a:srgbClr val="000000"/>
                </a:solidFill>
                <a:latin typeface="Arial" charset="0"/>
              </a:rPr>
              <a:t>бупренорфина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в организме человека</a:t>
            </a:r>
            <a:endParaRPr lang="en-US" u="sng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dirty="0" smtClean="0">
                <a:latin typeface="Arial" charset="0"/>
              </a:rPr>
              <a:t>Лицам, страдающим ТБ и принимающим ОЗТ, может потребоваться назначение </a:t>
            </a:r>
            <a:r>
              <a:rPr lang="ru-RU" dirty="0" err="1" smtClean="0">
                <a:latin typeface="Arial" charset="0"/>
              </a:rPr>
              <a:t>рифабутина</a:t>
            </a:r>
            <a:r>
              <a:rPr lang="ru-RU" dirty="0" smtClean="0">
                <a:latin typeface="Arial" charset="0"/>
              </a:rPr>
              <a:t> (аналог </a:t>
            </a:r>
            <a:r>
              <a:rPr lang="ru-RU" dirty="0" err="1" smtClean="0">
                <a:latin typeface="Arial" charset="0"/>
              </a:rPr>
              <a:t>рифампицина</a:t>
            </a:r>
            <a:r>
              <a:rPr lang="ru-RU" dirty="0" smtClean="0">
                <a:latin typeface="Arial" charset="0"/>
              </a:rPr>
              <a:t>, которые не взаимодействует с </a:t>
            </a:r>
            <a:r>
              <a:rPr lang="ru-RU" dirty="0" err="1" smtClean="0">
                <a:latin typeface="Arial" charset="0"/>
              </a:rPr>
              <a:t>метадоном</a:t>
            </a:r>
            <a:r>
              <a:rPr lang="ru-RU" dirty="0" smtClean="0">
                <a:latin typeface="Arial" charset="0"/>
              </a:rPr>
              <a:t> указанным образом) или более высокие дозировки препаратов ОЗТ</a:t>
            </a:r>
            <a:r>
              <a:rPr lang="en-US" dirty="0" smtClean="0">
                <a:latin typeface="Arial" charset="0"/>
              </a:rPr>
              <a:t> </a:t>
            </a:r>
            <a:endParaRPr lang="ru-RU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dirty="0" err="1" smtClean="0">
                <a:latin typeface="Arial" charset="0"/>
              </a:rPr>
              <a:t>Бедаквилин</a:t>
            </a:r>
            <a:r>
              <a:rPr lang="ru-RU" dirty="0" smtClean="0">
                <a:latin typeface="Arial" charset="0"/>
              </a:rPr>
              <a:t>, вероятно, также снижает  концентрацию </a:t>
            </a:r>
            <a:r>
              <a:rPr lang="ru-RU" dirty="0" err="1" smtClean="0">
                <a:latin typeface="Arial" charset="0"/>
              </a:rPr>
              <a:t>метадона</a:t>
            </a:r>
            <a:r>
              <a:rPr lang="ru-RU" dirty="0" smtClean="0">
                <a:latin typeface="Arial" charset="0"/>
              </a:rPr>
              <a:t> и </a:t>
            </a:r>
            <a:r>
              <a:rPr lang="ru-RU" dirty="0" err="1" smtClean="0">
                <a:latin typeface="Arial" charset="0"/>
              </a:rPr>
              <a:t>бупренорфина</a:t>
            </a:r>
            <a:r>
              <a:rPr lang="ru-RU" dirty="0" smtClean="0">
                <a:latin typeface="Arial" charset="0"/>
              </a:rPr>
              <a:t> в организме человека</a:t>
            </a:r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342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SPECIAL GROUPS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5908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D1282E"/>
                </a:solidFill>
              </a:rPr>
              <a:t>Исследования методов лечения</a:t>
            </a:r>
            <a:endParaRPr lang="en-US" sz="3600" dirty="0">
              <a:solidFill>
                <a:srgbClr val="D1282E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525"/>
            <a:ext cx="80010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/>
              <a:t>Процесс разработки препаратов</a:t>
            </a:r>
            <a:endParaRPr lang="en-US" sz="2800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458200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Доклинические испытания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проводимые в лабораториях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 i="1" u="sng" dirty="0">
                <a:solidFill>
                  <a:srgbClr val="000000"/>
                </a:solidFill>
                <a:latin typeface="Arial" charset="0"/>
              </a:rPr>
              <a:t>In vitro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в пробирках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600" u="sng" dirty="0" smtClean="0">
                <a:solidFill>
                  <a:srgbClr val="000000"/>
                </a:solidFill>
                <a:latin typeface="Arial" charset="0"/>
              </a:rPr>
              <a:t>Животные модели</a:t>
            </a:r>
            <a:endParaRPr lang="en-US" sz="1600" u="sng" dirty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Клинические испытания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проводимые на людях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600" u="sng" dirty="0" smtClean="0">
                <a:solidFill>
                  <a:srgbClr val="000000"/>
                </a:solidFill>
                <a:latin typeface="Arial" charset="0"/>
              </a:rPr>
              <a:t>Этап</a:t>
            </a:r>
            <a:r>
              <a:rPr lang="en-US" sz="1600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оценка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безопасности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переносимости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фармакокинетики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фрамакодинамики препарата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;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как правило на здоровых участниках на протяжении очень короткого промежутка времени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600" u="sng" dirty="0" smtClean="0">
                <a:solidFill>
                  <a:srgbClr val="000000"/>
                </a:solidFill>
                <a:latin typeface="Arial" charset="0"/>
              </a:rPr>
              <a:t>Этап</a:t>
            </a:r>
            <a:r>
              <a:rPr lang="en-US" sz="1600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u="sng" dirty="0" err="1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1600" u="sng" dirty="0" err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1600" u="sng" dirty="0" err="1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оценка ранней бактерицидной активности и дозировки на участниках, страдающих ТБ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как правило, на протяжении двух недель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600" u="sng" dirty="0" smtClean="0">
                <a:solidFill>
                  <a:srgbClr val="000000"/>
                </a:solidFill>
                <a:latin typeface="Arial" charset="0"/>
              </a:rPr>
              <a:t>Этап</a:t>
            </a:r>
            <a:r>
              <a:rPr lang="en-US" sz="1600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u="sng" dirty="0" err="1" smtClean="0">
                <a:solidFill>
                  <a:srgbClr val="000000"/>
                </a:solidFill>
                <a:latin typeface="Arial" charset="0"/>
              </a:rPr>
              <a:t>Iib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оценка противотуберкулезной активности и ранней безопасности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в несколько расширенной группе участников, страдающих ТБ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как правило, на протяжении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2-6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 месяцев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600" u="sng" dirty="0" smtClean="0">
                <a:solidFill>
                  <a:srgbClr val="000000"/>
                </a:solidFill>
                <a:latin typeface="Arial" charset="0"/>
              </a:rPr>
              <a:t>Этап</a:t>
            </a:r>
            <a:r>
              <a:rPr lang="en-US" sz="1600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u="sng" dirty="0" err="1" smtClean="0">
                <a:solidFill>
                  <a:srgbClr val="000000"/>
                </a:solidFill>
                <a:latin typeface="Arial" charset="0"/>
              </a:rPr>
              <a:t>Iic</a:t>
            </a:r>
            <a:r>
              <a:rPr lang="en-US" sz="1600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столь же непродолжительный, как и Этап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Iib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, однако наблюдение за пациентами производится более длительное время, как на Этапе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III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, чтобы получить больше информации об итоговых результатах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600" u="sng" dirty="0" smtClean="0">
                <a:solidFill>
                  <a:srgbClr val="000000"/>
                </a:solidFill>
                <a:latin typeface="Arial" charset="0"/>
              </a:rPr>
              <a:t>Этап</a:t>
            </a:r>
            <a:r>
              <a:rPr lang="en-US" sz="1600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Arial" charset="0"/>
              </a:rPr>
              <a:t>III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оценка эффективности препарата в более многочисленной группе участников в разных географических точках и наблюдение за пациентами до момента получения итогового результата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1600" dirty="0" err="1" smtClean="0">
                <a:solidFill>
                  <a:srgbClr val="000000"/>
                </a:solidFill>
                <a:latin typeface="Arial" charset="0"/>
              </a:rPr>
              <a:t>безрецидивное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 выздоровление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безрезультатность терапии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или смерть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600" u="sng" dirty="0" smtClean="0">
                <a:solidFill>
                  <a:srgbClr val="000000"/>
                </a:solidFill>
                <a:latin typeface="Arial" charset="0"/>
              </a:rPr>
              <a:t>Этап</a:t>
            </a:r>
            <a:r>
              <a:rPr lang="en-US" sz="1600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Arial" charset="0"/>
              </a:rPr>
              <a:t>IV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сбор информации о </a:t>
            </a:r>
            <a:r>
              <a:rPr lang="ru-RU" sz="1600" dirty="0" err="1" smtClean="0">
                <a:solidFill>
                  <a:srgbClr val="000000"/>
                </a:solidFill>
                <a:latin typeface="Arial" charset="0"/>
              </a:rPr>
              <a:t>постмаркетинговом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 применении препарата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7467600" y="6324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>
                <a:solidFill>
                  <a:schemeClr val="tx2"/>
                </a:solidFill>
                <a:latin typeface="Arial Black" charset="0"/>
                <a:cs typeface="Arial Black" charset="0"/>
              </a:rPr>
              <a:t>RESEARCH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620000" cy="1524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 smtClean="0"/>
              <a:t>Рассматриваемые темы</a:t>
            </a:r>
            <a:endParaRPr lang="en-US" dirty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2600" dirty="0" smtClean="0">
                <a:latin typeface="Arial" charset="0"/>
              </a:rPr>
              <a:t>Основы лечения</a:t>
            </a:r>
            <a:endParaRPr lang="en-US" sz="2600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600" dirty="0" smtClean="0">
                <a:latin typeface="Arial" charset="0"/>
              </a:rPr>
              <a:t>Как лечится ТБ</a:t>
            </a:r>
            <a:endParaRPr lang="en-US" sz="2600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600" dirty="0" smtClean="0">
                <a:latin typeface="Arial" charset="0"/>
              </a:rPr>
              <a:t>Лечение в особых группах</a:t>
            </a:r>
            <a:endParaRPr lang="en-US" sz="2600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600" dirty="0" smtClean="0">
                <a:latin typeface="Arial" charset="0"/>
              </a:rPr>
              <a:t>Исследования в области лечения</a:t>
            </a:r>
            <a:endParaRPr lang="en-US" sz="2600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600" dirty="0" smtClean="0">
                <a:latin typeface="Arial" charset="0"/>
              </a:rPr>
              <a:t>Адвокационные приоритеты</a:t>
            </a:r>
            <a:endParaRPr lang="en-US" sz="2600" dirty="0" smtClean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600" dirty="0" smtClean="0">
                <a:latin typeface="Arial" charset="0"/>
              </a:rPr>
              <a:t>Важнейшие аспекты</a:t>
            </a:r>
            <a:endParaRPr lang="en-US" sz="2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610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Новые препараты на этапе клинических</a:t>
            </a:r>
            <a:r>
              <a:rPr lang="en-US" sz="4000" dirty="0" smtClean="0"/>
              <a:t> </a:t>
            </a:r>
            <a:r>
              <a:rPr lang="ru-RU" sz="4000" dirty="0" smtClean="0"/>
              <a:t>испытаний</a:t>
            </a:r>
            <a:endParaRPr lang="en-US" dirty="0"/>
          </a:p>
        </p:txBody>
      </p:sp>
      <p:sp>
        <p:nvSpPr>
          <p:cNvPr id="63554" name="Rectangle 66"/>
          <p:cNvSpPr>
            <a:spLocks noChangeArrowheads="1"/>
          </p:cNvSpPr>
          <p:nvPr/>
        </p:nvSpPr>
        <p:spPr bwMode="auto">
          <a:xfrm>
            <a:off x="9417050" y="5299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7153" name="TextBox 6"/>
          <p:cNvSpPr txBox="1">
            <a:spLocks noChangeArrowheads="1"/>
          </p:cNvSpPr>
          <p:nvPr/>
        </p:nvSpPr>
        <p:spPr bwMode="auto">
          <a:xfrm>
            <a:off x="7467600" y="6324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>
                <a:solidFill>
                  <a:schemeClr val="tx2"/>
                </a:solidFill>
                <a:latin typeface="Arial Black" charset="0"/>
                <a:cs typeface="Arial Black" charset="0"/>
              </a:rPr>
              <a:t>RESEARCH</a:t>
            </a:r>
          </a:p>
        </p:txBody>
      </p:sp>
      <p:pic>
        <p:nvPicPr>
          <p:cNvPr id="3" name="Picture 2" descr="Screen Shot 2017-07-03 at 6.38.25 PM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313293"/>
            <a:ext cx="8458201" cy="47827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822" y="6561245"/>
            <a:ext cx="365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www.pipelinereport.org</a:t>
            </a:r>
            <a:r>
              <a:rPr lang="en-US" sz="1200" dirty="0"/>
              <a:t>/2017/</a:t>
            </a:r>
            <a:r>
              <a:rPr lang="en-US" sz="1200" dirty="0" err="1"/>
              <a:t>tbtx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7467600" y="6324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>
                <a:solidFill>
                  <a:schemeClr val="tx2"/>
                </a:solidFill>
                <a:latin typeface="Arial Black" charset="0"/>
                <a:cs typeface="Arial Black" charset="0"/>
              </a:rPr>
              <a:t>RESEARCH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228600"/>
            <a:ext cx="8610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/>
              <a:t>Финансирование исследований по </a:t>
            </a:r>
            <a:r>
              <a:rPr lang="ru-RU" sz="2400" dirty="0" err="1" smtClean="0"/>
              <a:t>тБ</a:t>
            </a:r>
            <a:r>
              <a:rPr lang="en-US" sz="2400" dirty="0" smtClean="0"/>
              <a:t>, 2016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-8483" y="6477000"/>
            <a:ext cx="404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/>
                <a:cs typeface="Arial"/>
              </a:rPr>
              <a:t>Источник</a:t>
            </a:r>
            <a:r>
              <a:rPr lang="en-US" sz="1200" dirty="0" smtClean="0">
                <a:latin typeface="Arial"/>
                <a:cs typeface="Arial"/>
              </a:rPr>
              <a:t>: </a:t>
            </a:r>
            <a:r>
              <a:rPr lang="en-US" sz="1200" dirty="0">
                <a:latin typeface="Arial"/>
                <a:cs typeface="Arial"/>
              </a:rPr>
              <a:t>http://</a:t>
            </a:r>
            <a:r>
              <a:rPr lang="en-US" sz="1200" dirty="0" err="1" smtClean="0">
                <a:latin typeface="Arial"/>
                <a:cs typeface="Arial"/>
              </a:rPr>
              <a:t>www.treatmentactiongroup.org</a:t>
            </a:r>
            <a:r>
              <a:rPr lang="en-US" sz="1200" dirty="0" smtClean="0">
                <a:latin typeface="Arial"/>
                <a:cs typeface="Arial"/>
              </a:rPr>
              <a:t>/tbrd2017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23" y="990600"/>
            <a:ext cx="6809154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37343"/>
            <a:ext cx="6718300" cy="672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90" y="914400"/>
            <a:ext cx="6033620" cy="51562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228600"/>
            <a:ext cx="8610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/>
              <a:t>Финансирование исследований по </a:t>
            </a:r>
            <a:r>
              <a:rPr lang="ru-RU" sz="2400" dirty="0" err="1" smtClean="0"/>
              <a:t>тб</a:t>
            </a:r>
            <a:r>
              <a:rPr lang="en-US" sz="2400" dirty="0" smtClean="0"/>
              <a:t>, 2016</a:t>
            </a:r>
            <a:endParaRPr lang="en-US" sz="2400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467600" y="6324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>
                <a:solidFill>
                  <a:schemeClr val="tx2"/>
                </a:solidFill>
                <a:latin typeface="Arial Black" charset="0"/>
                <a:cs typeface="Arial Black" charset="0"/>
              </a:rPr>
              <a:t>RESEARCH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8483" y="6477000"/>
            <a:ext cx="404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/>
                <a:cs typeface="Arial"/>
              </a:rPr>
              <a:t>Источник</a:t>
            </a:r>
            <a:r>
              <a:rPr lang="en-US" sz="1200" dirty="0" smtClean="0">
                <a:latin typeface="Arial"/>
                <a:cs typeface="Arial"/>
              </a:rPr>
              <a:t>: </a:t>
            </a:r>
            <a:r>
              <a:rPr lang="en-US" sz="1200" dirty="0">
                <a:latin typeface="Arial"/>
                <a:cs typeface="Arial"/>
              </a:rPr>
              <a:t>http://</a:t>
            </a:r>
            <a:r>
              <a:rPr lang="en-US" sz="1200" dirty="0" err="1" smtClean="0">
                <a:latin typeface="Arial"/>
                <a:cs typeface="Arial"/>
              </a:rPr>
              <a:t>www.treatmentactiongroup.org</a:t>
            </a:r>
            <a:r>
              <a:rPr lang="en-US" sz="1200" dirty="0" smtClean="0">
                <a:latin typeface="Arial"/>
                <a:cs typeface="Arial"/>
              </a:rPr>
              <a:t>/tbrd2017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914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90800"/>
            <a:ext cx="8763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 smtClean="0"/>
              <a:t>Адвокационные приоритеты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381000"/>
            <a:ext cx="88392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/>
              <a:t>импульс к разработке более совершенных препаратов</a:t>
            </a:r>
            <a:endParaRPr lang="en-US" sz="2800" dirty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7724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ru-RU" sz="1600" dirty="0" smtClean="0">
                <a:latin typeface="Arial" charset="0"/>
              </a:rPr>
              <a:t>Препараты, используемые для лечения ТБ, далеко не совершенны</a:t>
            </a:r>
            <a:r>
              <a:rPr lang="en-US" sz="1600" dirty="0" smtClean="0">
                <a:latin typeface="Arial" charset="0"/>
              </a:rPr>
              <a:t>. </a:t>
            </a:r>
            <a:r>
              <a:rPr lang="ru-RU" sz="1600" dirty="0" smtClean="0">
                <a:latin typeface="Arial" charset="0"/>
              </a:rPr>
              <a:t>Ниже приведен перечень основных причин, по которым активисты выступают с требованием о разработке более совершенных препаратов</a:t>
            </a:r>
            <a:r>
              <a:rPr lang="en-US" sz="1600" dirty="0" smtClean="0"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600" b="0" dirty="0" smtClean="0">
                <a:latin typeface="Arial" charset="0"/>
              </a:rPr>
              <a:t>Проблемы соблюдения предписанных схем лечения</a:t>
            </a:r>
            <a:endParaRPr lang="en-US" sz="1600" b="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600" b="0" dirty="0" smtClean="0">
                <a:latin typeface="Arial" charset="0"/>
              </a:rPr>
              <a:t>Продолжительность лечения</a:t>
            </a:r>
            <a:endParaRPr lang="en-US" sz="1600" b="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600" b="0" dirty="0" smtClean="0">
                <a:latin typeface="Arial" charset="0"/>
              </a:rPr>
              <a:t>Потенциально токсичное побочное действие</a:t>
            </a:r>
            <a:endParaRPr lang="en-US" sz="1600" b="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600" b="0" dirty="0" smtClean="0">
                <a:latin typeface="Arial" charset="0"/>
              </a:rPr>
              <a:t>Труднопереносимые препараты</a:t>
            </a:r>
            <a:r>
              <a:rPr lang="en-US" sz="1600" b="0" dirty="0" smtClean="0">
                <a:latin typeface="Arial" charset="0"/>
              </a:rPr>
              <a:t> (</a:t>
            </a:r>
            <a:r>
              <a:rPr lang="ru-RU" sz="1600" b="0" dirty="0" smtClean="0">
                <a:latin typeface="Arial" charset="0"/>
              </a:rPr>
              <a:t>например</a:t>
            </a:r>
            <a:r>
              <a:rPr lang="en-US" sz="1600" b="0" dirty="0" smtClean="0">
                <a:latin typeface="Arial" charset="0"/>
              </a:rPr>
              <a:t>, </a:t>
            </a:r>
            <a:r>
              <a:rPr lang="ru-RU" sz="1600" b="0" dirty="0" smtClean="0">
                <a:latin typeface="Arial" charset="0"/>
              </a:rPr>
              <a:t>болезненные инъекции</a:t>
            </a:r>
            <a:r>
              <a:rPr lang="en-US" sz="1600" b="0" dirty="0" smtClean="0">
                <a:latin typeface="Arial" charset="0"/>
              </a:rPr>
              <a:t>)</a:t>
            </a:r>
            <a:endParaRPr lang="en-US" sz="1600" b="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600" b="0" dirty="0" smtClean="0">
                <a:latin typeface="Arial" charset="0"/>
              </a:rPr>
              <a:t>Доступность и качество препаратов</a:t>
            </a:r>
            <a:endParaRPr lang="en-US" sz="1600" b="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600" b="0" dirty="0" smtClean="0">
                <a:latin typeface="Arial" charset="0"/>
              </a:rPr>
              <a:t>Лекарственные взаимодействия</a:t>
            </a:r>
            <a:endParaRPr lang="en-US" sz="1600" b="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600" b="0" dirty="0" smtClean="0">
                <a:latin typeface="Arial" charset="0"/>
              </a:rPr>
              <a:t>Низкие результаты лечения МЛУ-ТБ и ШЛУ-ТБ</a:t>
            </a:r>
            <a:r>
              <a:rPr lang="en-US" sz="1600" b="0" dirty="0" smtClean="0">
                <a:latin typeface="Arial" charset="0"/>
              </a:rPr>
              <a:t> </a:t>
            </a:r>
            <a:endParaRPr lang="en-US" sz="1600" b="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600" b="0" dirty="0" smtClean="0">
                <a:latin typeface="Arial" charset="0"/>
              </a:rPr>
              <a:t>Отсутствие подходящих лекарственных форм для детей для большинства препаратов второй линии</a:t>
            </a:r>
            <a:endParaRPr lang="en-US" sz="1600" b="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600" b="0" dirty="0" smtClean="0">
                <a:latin typeface="Arial" charset="0"/>
              </a:rPr>
              <a:t>Наличие малого объема информации о лечении МЛУ-ТБ у беременных/кормящих женщин </a:t>
            </a:r>
            <a:endParaRPr lang="en-US" sz="1600" b="0" dirty="0">
              <a:latin typeface="Times New Roman" charset="0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7467600" y="6324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>
                <a:solidFill>
                  <a:schemeClr val="tx2"/>
                </a:solidFill>
                <a:latin typeface="Arial Black" charset="0"/>
                <a:cs typeface="Arial Black" charset="0"/>
              </a:rPr>
              <a:t>ADVOCACY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Адвокационные приоритеты</a:t>
            </a:r>
            <a:endParaRPr lang="en-US" dirty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534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1600" b="0" u="sng" dirty="0" smtClean="0">
                <a:solidFill>
                  <a:srgbClr val="000000"/>
                </a:solidFill>
                <a:latin typeface="Arial" charset="0"/>
              </a:rPr>
              <a:t>Представительство лиц, живущих с ВИЧ, детей и беременных женщин </a:t>
            </a: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в оперативных и клинических исследованиях</a:t>
            </a:r>
            <a:endParaRPr lang="en-US" sz="1600" b="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Четкая информация об </a:t>
            </a:r>
            <a:r>
              <a:rPr lang="ru-RU" sz="1600" b="0" u="sng" dirty="0" smtClean="0">
                <a:solidFill>
                  <a:srgbClr val="000000"/>
                </a:solidFill>
                <a:latin typeface="Arial" charset="0"/>
              </a:rPr>
              <a:t>оптимальном использовании новых препаратов</a:t>
            </a:r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которые должны назначаться в комбинации с другими препаратами </a:t>
            </a:r>
            <a:endParaRPr lang="en-US" sz="1600" b="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1600" b="0" u="sng" dirty="0" smtClean="0">
                <a:solidFill>
                  <a:srgbClr val="000000"/>
                </a:solidFill>
                <a:latin typeface="Arial" charset="0"/>
              </a:rPr>
              <a:t>Расширение масштабов финансирования </a:t>
            </a: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фундаментальной науки</a:t>
            </a:r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клинические испытания на более позднем этапе</a:t>
            </a:r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и </a:t>
            </a:r>
            <a:r>
              <a:rPr lang="ru-RU" sz="1600" b="0" u="sng" dirty="0" smtClean="0">
                <a:solidFill>
                  <a:srgbClr val="000000"/>
                </a:solidFill>
                <a:latin typeface="Arial" charset="0"/>
              </a:rPr>
              <a:t>оперативные</a:t>
            </a: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 исследования </a:t>
            </a:r>
            <a:endParaRPr lang="en-US" sz="1600" b="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Стандартизированные </a:t>
            </a:r>
            <a:r>
              <a:rPr lang="ru-RU" sz="1600" b="0" u="sng" dirty="0" smtClean="0">
                <a:solidFill>
                  <a:srgbClr val="000000"/>
                </a:solidFill>
                <a:latin typeface="Arial" charset="0"/>
              </a:rPr>
              <a:t>нормативные методы </a:t>
            </a: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для разных стран и регионов для ускорения процесса одобрения перспективных методов лечения </a:t>
            </a:r>
            <a:r>
              <a:rPr lang="en-US" sz="1600" b="0" u="sng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ru-RU" sz="1600" b="0" u="sng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По мере разработки</a:t>
            </a:r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 препараты должны </a:t>
            </a:r>
            <a:r>
              <a:rPr lang="ru-RU" sz="1600" b="0" u="sng" dirty="0" smtClean="0">
                <a:solidFill>
                  <a:srgbClr val="000000"/>
                </a:solidFill>
                <a:latin typeface="Arial" charset="0"/>
              </a:rPr>
              <a:t>широко регистрироваться и быть доступными по стоимости</a:t>
            </a: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1600" b="0" u="sng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Государства должны</a:t>
            </a:r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включать в </a:t>
            </a:r>
            <a:r>
              <a:rPr lang="ru-RU" sz="1600" b="0" u="sng" dirty="0" smtClean="0">
                <a:solidFill>
                  <a:srgbClr val="000000"/>
                </a:solidFill>
                <a:latin typeface="Arial" charset="0"/>
              </a:rPr>
              <a:t>бюджет расходы на проведение исследований и </a:t>
            </a:r>
            <a:r>
              <a:rPr lang="ru-RU" sz="1600" b="0" u="sng" dirty="0">
                <a:solidFill>
                  <a:srgbClr val="000000"/>
                </a:solidFill>
                <a:latin typeface="Arial" charset="0"/>
              </a:rPr>
              <a:t>з</a:t>
            </a:r>
            <a:r>
              <a:rPr lang="ru-RU" sz="1600" b="0" u="sng" dirty="0" smtClean="0">
                <a:solidFill>
                  <a:srgbClr val="000000"/>
                </a:solidFill>
                <a:latin typeface="Arial" charset="0"/>
              </a:rPr>
              <a:t>акупку новейших препаратов</a:t>
            </a:r>
            <a:endParaRPr lang="en-US" sz="1600" b="0" u="sng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1600" b="0" u="sng" dirty="0" smtClean="0">
                <a:solidFill>
                  <a:srgbClr val="000000"/>
                </a:solidFill>
                <a:latin typeface="Arial" charset="0"/>
              </a:rPr>
              <a:t>Расширенный доступ и бесплатное использование</a:t>
            </a:r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предварительно одобренных перспективных препаратов для малоимущих при обеспечении корректного применения препаратов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Использование новых доступных методов лечения</a:t>
            </a:r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:</a:t>
            </a:r>
            <a:r>
              <a:rPr lang="en-US" sz="1600" b="0" u="sng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b="0" u="sng" dirty="0" err="1" smtClean="0">
                <a:solidFill>
                  <a:srgbClr val="000000"/>
                </a:solidFill>
                <a:latin typeface="Arial" charset="0"/>
              </a:rPr>
              <a:t>деламанид</a:t>
            </a:r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1600" b="0" dirty="0" smtClean="0">
                <a:solidFill>
                  <a:srgbClr val="000000"/>
                </a:solidFill>
                <a:latin typeface="Arial" charset="0"/>
              </a:rPr>
              <a:t>включая применение у детей</a:t>
            </a:r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1600" b="0" u="sng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600" b="0" u="sng" dirty="0" err="1" smtClean="0">
                <a:solidFill>
                  <a:srgbClr val="000000"/>
                </a:solidFill>
                <a:latin typeface="Arial" charset="0"/>
              </a:rPr>
              <a:t>бедаквилин</a:t>
            </a:r>
            <a:r>
              <a:rPr lang="en-US" sz="1600" b="0" u="sng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600" b="0" u="sng" dirty="0" smtClean="0">
                <a:solidFill>
                  <a:srgbClr val="000000"/>
                </a:solidFill>
                <a:latin typeface="Arial" charset="0"/>
              </a:rPr>
              <a:t>и укороченные схемы лечения</a:t>
            </a:r>
            <a:endParaRPr lang="en-US" sz="1600" b="0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7467600" y="6324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>
                <a:solidFill>
                  <a:schemeClr val="tx2"/>
                </a:solidFill>
                <a:latin typeface="Arial Black" charset="0"/>
                <a:cs typeface="Arial Black" charset="0"/>
              </a:rPr>
              <a:t>ADVOCACY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90800"/>
            <a:ext cx="8763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000" dirty="0" smtClean="0"/>
              <a:t>Важнейшие аспекты</a:t>
            </a:r>
            <a:endParaRPr lang="en-US" sz="5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Важнейшие выводы по лечению ТБ</a:t>
            </a:r>
            <a:endParaRPr lang="en-US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sz="2400" b="0" dirty="0" smtClean="0">
                <a:latin typeface="Arial" charset="0"/>
              </a:rPr>
              <a:t>ТБ излечим</a:t>
            </a:r>
            <a:endParaRPr lang="en-US" sz="2400" b="0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2400" b="0" dirty="0" smtClean="0">
                <a:latin typeface="Arial" charset="0"/>
              </a:rPr>
              <a:t>Лечение должно назначаться по результатам анализов на чувствительность к антибиотикам</a:t>
            </a:r>
            <a:endParaRPr lang="en-US" sz="2400" b="0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2400" b="0" dirty="0" smtClean="0">
                <a:latin typeface="Arial" charset="0"/>
              </a:rPr>
              <a:t>Должны быть доступны новые методы лечения</a:t>
            </a:r>
            <a:r>
              <a:rPr lang="en-US" sz="2400" b="0" dirty="0" smtClean="0">
                <a:latin typeface="Arial" charset="0"/>
              </a:rPr>
              <a:t> (</a:t>
            </a:r>
            <a:r>
              <a:rPr lang="ru-RU" sz="2400" b="0" dirty="0" smtClean="0">
                <a:latin typeface="Arial" charset="0"/>
              </a:rPr>
              <a:t>укороченные схемы лечения</a:t>
            </a:r>
            <a:r>
              <a:rPr lang="en-US" sz="2400" b="0" dirty="0" smtClean="0">
                <a:latin typeface="Arial" charset="0"/>
              </a:rPr>
              <a:t>, </a:t>
            </a:r>
            <a:r>
              <a:rPr lang="ru-RU" sz="2400" b="0" dirty="0" err="1" smtClean="0">
                <a:latin typeface="Arial" charset="0"/>
              </a:rPr>
              <a:t>бедаквилин</a:t>
            </a:r>
            <a:r>
              <a:rPr lang="en-US" sz="2400" b="0" dirty="0" smtClean="0">
                <a:latin typeface="Arial" charset="0"/>
              </a:rPr>
              <a:t>, </a:t>
            </a:r>
            <a:r>
              <a:rPr lang="ru-RU" sz="2400" b="0" dirty="0" err="1" smtClean="0">
                <a:latin typeface="Arial" charset="0"/>
              </a:rPr>
              <a:t>деламанид</a:t>
            </a:r>
            <a:r>
              <a:rPr lang="en-US" sz="2400" b="0" dirty="0" smtClean="0">
                <a:latin typeface="Arial" charset="0"/>
              </a:rPr>
              <a:t>, </a:t>
            </a:r>
            <a:r>
              <a:rPr lang="ru-RU" sz="2400" b="0" dirty="0" err="1" smtClean="0">
                <a:latin typeface="Arial" charset="0"/>
              </a:rPr>
              <a:t>линезолид</a:t>
            </a:r>
            <a:r>
              <a:rPr lang="en-US" sz="2400" b="0" dirty="0" smtClean="0">
                <a:latin typeface="Arial" charset="0"/>
              </a:rPr>
              <a:t>, </a:t>
            </a:r>
            <a:r>
              <a:rPr lang="ru-RU" sz="2400" b="0" dirty="0" err="1" smtClean="0">
                <a:latin typeface="Arial" charset="0"/>
              </a:rPr>
              <a:t>клофазимин</a:t>
            </a:r>
            <a:r>
              <a:rPr lang="en-US" sz="2400" b="0" dirty="0" smtClean="0">
                <a:latin typeface="Arial" charset="0"/>
              </a:rPr>
              <a:t>)  </a:t>
            </a:r>
            <a:endParaRPr lang="en-US" sz="2400" b="0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2400" b="0" dirty="0" smtClean="0">
                <a:latin typeface="Arial" charset="0"/>
              </a:rPr>
              <a:t>Необходимы гораздо большие объемы исследований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315200" y="6324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MAIN POINTS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8580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/>
              <a:t>Д</a:t>
            </a:r>
            <a:r>
              <a:rPr lang="ru-RU" sz="2800" dirty="0" smtClean="0"/>
              <a:t>ополнительные ресурсы</a:t>
            </a:r>
            <a:endParaRPr lang="en-US" sz="2800" dirty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609600" y="960438"/>
            <a:ext cx="7620000" cy="4373562"/>
          </a:xfrm>
        </p:spPr>
        <p:txBody>
          <a:bodyPr/>
          <a:lstStyle/>
          <a:p>
            <a:r>
              <a:rPr lang="ru-RU" sz="2200" b="0" dirty="0" smtClean="0">
                <a:latin typeface="Arial" charset="0"/>
                <a:ea typeface="MS PGothic" charset="0"/>
              </a:rPr>
              <a:t>Группа действий в области лечения</a:t>
            </a:r>
            <a:r>
              <a:rPr lang="en-US" sz="2200" b="0" dirty="0" smtClean="0">
                <a:latin typeface="Arial" charset="0"/>
                <a:ea typeface="MS PGothic" charset="0"/>
              </a:rPr>
              <a:t> </a:t>
            </a:r>
            <a:r>
              <a:rPr lang="ru-RU" sz="2200" b="0" dirty="0" smtClean="0">
                <a:latin typeface="Arial" charset="0"/>
                <a:ea typeface="MS PGothic" charset="0"/>
              </a:rPr>
              <a:t>разработала</a:t>
            </a:r>
            <a:r>
              <a:rPr lang="en-US" sz="2200" b="0" dirty="0" smtClean="0">
                <a:latin typeface="Arial" charset="0"/>
                <a:ea typeface="MS PGothic" charset="0"/>
              </a:rPr>
              <a:t> ‘</a:t>
            </a:r>
            <a:r>
              <a:rPr lang="ru-RU" sz="2200" b="0" dirty="0" smtClean="0">
                <a:latin typeface="Arial" charset="0"/>
                <a:ea typeface="MS PGothic" charset="0"/>
              </a:rPr>
              <a:t>Руководство для активистов по использованию противотуберкулезных препаратов</a:t>
            </a:r>
            <a:r>
              <a:rPr lang="en-US" sz="2200" b="0" dirty="0" smtClean="0">
                <a:latin typeface="Arial" charset="0"/>
                <a:ea typeface="MS PGothic" charset="0"/>
              </a:rPr>
              <a:t>’,</a:t>
            </a:r>
            <a:r>
              <a:rPr lang="ru-RU" sz="2200" b="0" dirty="0" smtClean="0">
                <a:latin typeface="Arial" charset="0"/>
                <a:ea typeface="MS PGothic" charset="0"/>
              </a:rPr>
              <a:t> где дается более подробная информация по темам, затронутым в данной презентации</a:t>
            </a:r>
            <a:endParaRPr lang="en-US" sz="2200" b="0" dirty="0">
              <a:latin typeface="Arial" charset="0"/>
              <a:ea typeface="MS PGothic" charset="0"/>
            </a:endParaRPr>
          </a:p>
          <a:p>
            <a:r>
              <a:rPr lang="ru-RU" sz="2200" b="0" dirty="0" smtClean="0">
                <a:latin typeface="Arial" charset="0"/>
                <a:ea typeface="MS PGothic" charset="0"/>
              </a:rPr>
              <a:t>Руководство доступно по адресу</a:t>
            </a:r>
            <a:r>
              <a:rPr lang="en-US" sz="2200" b="0" dirty="0" smtClean="0">
                <a:latin typeface="Arial" charset="0"/>
                <a:ea typeface="MS PGothic" charset="0"/>
              </a:rPr>
              <a:t>:</a:t>
            </a:r>
          </a:p>
          <a:p>
            <a:r>
              <a:rPr lang="en-US" sz="2200" b="0" dirty="0">
                <a:latin typeface="Arial" charset="0"/>
                <a:ea typeface="MS PGothic" charset="0"/>
              </a:rPr>
              <a:t>	</a:t>
            </a:r>
            <a:r>
              <a:rPr lang="en-US" sz="2200" dirty="0">
                <a:latin typeface="Arial" charset="0"/>
                <a:ea typeface="MS PGothic" charset="0"/>
              </a:rPr>
              <a:t>http://</a:t>
            </a:r>
            <a:r>
              <a:rPr lang="en-US" sz="2200" dirty="0" err="1">
                <a:latin typeface="Arial" charset="0"/>
                <a:ea typeface="MS PGothic" charset="0"/>
              </a:rPr>
              <a:t>www.treatmentactiongroup.org</a:t>
            </a:r>
            <a:r>
              <a:rPr lang="en-US" sz="2200" dirty="0">
                <a:latin typeface="Arial" charset="0"/>
                <a:ea typeface="MS PGothic" charset="0"/>
              </a:rPr>
              <a:t>/sites/default/files/2016%20Activists%20Guide%20to%20TB%20Drugs_rus_.pdf</a:t>
            </a:r>
            <a:endParaRPr lang="en-US" sz="2200" dirty="0">
              <a:latin typeface="Arial" charset="0"/>
              <a:ea typeface="MS PGothic" charset="0"/>
            </a:endParaRPr>
          </a:p>
        </p:txBody>
      </p:sp>
      <p:pic>
        <p:nvPicPr>
          <p:cNvPr id="71683" name="Picture 3" descr="Screen Shot 2017-07-17 at 3.14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034632"/>
            <a:ext cx="231140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68580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500" b="1" dirty="0">
                <a:solidFill>
                  <a:schemeClr val="tx2"/>
                </a:solidFill>
                <a:latin typeface="Arial Black" charset="0"/>
              </a:rPr>
              <a:t>MAIN POINTS</a:t>
            </a:r>
          </a:p>
        </p:txBody>
      </p:sp>
    </p:spTree>
    <p:extLst>
      <p:ext uri="{BB962C8B-B14F-4D97-AF65-F5344CB8AC3E}">
        <p14:creationId xmlns:p14="http://schemas.microsoft.com/office/powerpoint/2010/main" val="246355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971800"/>
            <a:ext cx="7772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000" dirty="0" smtClean="0"/>
              <a:t>Основы лечения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81000"/>
            <a:ext cx="8534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 smtClean="0"/>
              <a:t>Принципы</a:t>
            </a:r>
            <a:r>
              <a:rPr lang="en-US" sz="3800" dirty="0" smtClean="0"/>
              <a:t> </a:t>
            </a:r>
            <a:r>
              <a:rPr lang="ru-RU" sz="3800" dirty="0" smtClean="0"/>
              <a:t>лечения </a:t>
            </a:r>
            <a:r>
              <a:rPr lang="ru-RU" sz="3800" dirty="0" err="1" smtClean="0"/>
              <a:t>тб</a:t>
            </a:r>
            <a:endParaRPr lang="en-US" sz="3800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3820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ru-RU" sz="2200" dirty="0" smtClean="0">
                <a:latin typeface="Arial" charset="0"/>
              </a:rPr>
              <a:t>Цель лечения заключается </a:t>
            </a:r>
            <a:r>
              <a:rPr lang="ru-RU" sz="2200" u="sng" dirty="0" smtClean="0">
                <a:latin typeface="Arial" charset="0"/>
              </a:rPr>
              <a:t>в исцелении от ТБ, восстановлении здоровья и предотвращении передачи ТБ другим людям</a:t>
            </a:r>
            <a:r>
              <a:rPr lang="ru-RU" sz="2200" dirty="0" smtClean="0">
                <a:latin typeface="Arial" charset="0"/>
              </a:rPr>
              <a:t> </a:t>
            </a:r>
            <a:r>
              <a:rPr lang="en-US" sz="2200" dirty="0" smtClean="0">
                <a:latin typeface="Arial" charset="0"/>
              </a:rPr>
              <a:t> </a:t>
            </a:r>
            <a:endParaRPr lang="en-US" sz="2200" u="sng" dirty="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ru-RU" sz="2200" dirty="0" smtClean="0">
                <a:latin typeface="Arial" charset="0"/>
              </a:rPr>
              <a:t>Цель лечения – провести </a:t>
            </a:r>
            <a:r>
              <a:rPr lang="ru-RU" sz="2200" u="sng" dirty="0" smtClean="0">
                <a:latin typeface="Arial" charset="0"/>
              </a:rPr>
              <a:t>наиболее безопасную </a:t>
            </a:r>
            <a:r>
              <a:rPr lang="ru-RU" sz="2200" dirty="0" smtClean="0">
                <a:latin typeface="Arial" charset="0"/>
              </a:rPr>
              <a:t>и </a:t>
            </a:r>
            <a:r>
              <a:rPr lang="ru-RU" sz="2200" u="sng" dirty="0" smtClean="0">
                <a:latin typeface="Arial" charset="0"/>
              </a:rPr>
              <a:t>наиболее эффективную </a:t>
            </a:r>
            <a:r>
              <a:rPr lang="ru-RU" sz="2200" dirty="0" smtClean="0">
                <a:latin typeface="Arial" charset="0"/>
              </a:rPr>
              <a:t>терапию в кратчайшие сроки</a:t>
            </a:r>
            <a:endParaRPr lang="en-US" sz="2200" u="sng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000" dirty="0">
              <a:latin typeface="Arial" charset="0"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1800" dirty="0" smtClean="0">
                <a:latin typeface="Arial" charset="0"/>
              </a:rPr>
              <a:t>Три основных принципа лечения ТБ</a:t>
            </a:r>
            <a:r>
              <a:rPr lang="en-US" sz="1800" dirty="0" smtClean="0">
                <a:latin typeface="Arial" charset="0"/>
              </a:rPr>
              <a:t>:</a:t>
            </a:r>
            <a:endParaRPr lang="en-US" sz="1800" dirty="0">
              <a:latin typeface="Arial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AmericanTypewriter Medium" charset="0"/>
              <a:buAutoNum type="arabicPeriod"/>
              <a:defRPr/>
            </a:pPr>
            <a:r>
              <a:rPr lang="ru-RU" sz="1600" dirty="0" smtClean="0">
                <a:latin typeface="Arial" charset="0"/>
              </a:rPr>
              <a:t>Схемы лечения должны подразумевать применение </a:t>
            </a:r>
            <a:r>
              <a:rPr lang="ru-RU" sz="1600" u="sng" dirty="0" smtClean="0">
                <a:latin typeface="Arial" charset="0"/>
              </a:rPr>
              <a:t>многочисленных препаратов,</a:t>
            </a:r>
            <a:r>
              <a:rPr lang="ru-RU" sz="1600" dirty="0">
                <a:latin typeface="Arial" charset="0"/>
              </a:rPr>
              <a:t> </a:t>
            </a:r>
            <a:r>
              <a:rPr lang="ru-RU" sz="1600" dirty="0" smtClean="0">
                <a:latin typeface="Arial" charset="0"/>
              </a:rPr>
              <a:t>к</a:t>
            </a:r>
            <a:r>
              <a:rPr lang="ru-RU" sz="1600" dirty="0">
                <a:latin typeface="Arial" charset="0"/>
              </a:rPr>
              <a:t> </a:t>
            </a:r>
            <a:r>
              <a:rPr lang="ru-RU" sz="1600" dirty="0" smtClean="0">
                <a:latin typeface="Arial" charset="0"/>
              </a:rPr>
              <a:t>которым чувствителен организм человека для предотвращения развития лекарственной устойчивости</a:t>
            </a:r>
            <a:endParaRPr lang="en-US" sz="1600" dirty="0">
              <a:latin typeface="Arial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AmericanTypewriter Medium" charset="0"/>
              <a:buAutoNum type="arabicPeriod"/>
              <a:defRPr/>
            </a:pPr>
            <a:r>
              <a:rPr lang="ru-RU" sz="1600" dirty="0" smtClean="0">
                <a:latin typeface="Arial" charset="0"/>
              </a:rPr>
              <a:t>Экспозиция препаратов</a:t>
            </a:r>
            <a:r>
              <a:rPr lang="en-US" sz="1600" dirty="0" smtClean="0">
                <a:latin typeface="Arial" charset="0"/>
              </a:rPr>
              <a:t> (</a:t>
            </a:r>
            <a:r>
              <a:rPr lang="ru-RU" sz="1600" dirty="0" smtClean="0">
                <a:latin typeface="Arial" charset="0"/>
              </a:rPr>
              <a:t>какое количество действующего вещества сохраняется в организме человека</a:t>
            </a:r>
            <a:r>
              <a:rPr lang="en-US" sz="1600" dirty="0" smtClean="0">
                <a:latin typeface="Arial" charset="0"/>
              </a:rPr>
              <a:t>) </a:t>
            </a:r>
            <a:r>
              <a:rPr lang="ru-RU" sz="1600" dirty="0" smtClean="0">
                <a:latin typeface="Arial" charset="0"/>
              </a:rPr>
              <a:t>должна быть достаточно высокой на протяжении всего лечения, чтобы уничтожить возбудителя </a:t>
            </a:r>
            <a:r>
              <a:rPr lang="en-US" sz="1600" dirty="0" smtClean="0">
                <a:latin typeface="Arial" charset="0"/>
              </a:rPr>
              <a:t>– </a:t>
            </a:r>
            <a:r>
              <a:rPr lang="ru-RU" sz="1600" dirty="0" smtClean="0">
                <a:latin typeface="Arial" charset="0"/>
              </a:rPr>
              <a:t>это означает, что лекарства </a:t>
            </a:r>
            <a:r>
              <a:rPr lang="ru-RU" sz="1600" u="sng" dirty="0" smtClean="0">
                <a:latin typeface="Arial" charset="0"/>
              </a:rPr>
              <a:t>должны приниматься регулярно </a:t>
            </a:r>
            <a:r>
              <a:rPr lang="en-US" sz="1600" u="sng" dirty="0" smtClean="0">
                <a:latin typeface="Arial" charset="0"/>
              </a:rPr>
              <a:t> </a:t>
            </a:r>
            <a:endParaRPr lang="en-US" sz="1600" u="sng" dirty="0">
              <a:solidFill>
                <a:srgbClr val="000000"/>
              </a:solidFill>
              <a:latin typeface="Arial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AmericanTypewriter Medium" charset="0"/>
              <a:buAutoNum type="arabicPeriod"/>
              <a:defRPr/>
            </a:pPr>
            <a:r>
              <a:rPr lang="ru-RU" sz="1600" dirty="0" smtClean="0">
                <a:latin typeface="Arial" charset="0"/>
              </a:rPr>
              <a:t>Медикаментозная терапия должна </a:t>
            </a:r>
            <a:r>
              <a:rPr lang="ru-RU" sz="1600" u="sng" dirty="0" smtClean="0">
                <a:latin typeface="Arial" charset="0"/>
              </a:rPr>
              <a:t>вестись достаточно долго</a:t>
            </a:r>
            <a:r>
              <a:rPr lang="ru-RU" sz="1600" dirty="0" smtClean="0">
                <a:latin typeface="Arial" charset="0"/>
              </a:rPr>
              <a:t>, чтобы все оставшиеся возбудители ТБ были уничтожены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69342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>
                <a:solidFill>
                  <a:schemeClr val="tx2"/>
                </a:solidFill>
                <a:latin typeface="Arial Black" charset="0"/>
                <a:cs typeface="Arial Black" charset="0"/>
              </a:rPr>
              <a:t>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Мониторинг лечения</a:t>
            </a:r>
            <a:endParaRPr lang="en-US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01000" cy="4953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ru-RU" sz="1800" i="1" dirty="0" smtClean="0">
                <a:latin typeface="Arial" charset="0"/>
              </a:rPr>
              <a:t>Как определить эффективность лечения</a:t>
            </a:r>
            <a:r>
              <a:rPr lang="en-US" sz="1800" i="1" dirty="0" smtClean="0">
                <a:latin typeface="Arial" charset="0"/>
              </a:rPr>
              <a:t>? </a:t>
            </a:r>
          </a:p>
          <a:p>
            <a:pPr marL="360000" indent="-360000" eaLnBrk="1" hangingPunct="1">
              <a:buFont typeface="Arial"/>
              <a:buChar char="•"/>
              <a:defRPr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Бактериологические тесты</a:t>
            </a:r>
            <a:r>
              <a:rPr lang="en-US" sz="1800" dirty="0" smtClean="0">
                <a:latin typeface="Arial" charset="0"/>
              </a:rPr>
              <a:t>: </a:t>
            </a:r>
            <a:r>
              <a:rPr lang="ru-RU" sz="1800" dirty="0" smtClean="0">
                <a:latin typeface="Arial" charset="0"/>
              </a:rPr>
              <a:t>для определения живых бактерий ТБ</a:t>
            </a:r>
            <a:r>
              <a:rPr lang="en-US" sz="1800" dirty="0" smtClean="0">
                <a:latin typeface="Arial" charset="0"/>
              </a:rPr>
              <a:t> </a:t>
            </a:r>
          </a:p>
          <a:p>
            <a:pPr marL="720000" lvl="1" eaLnBrk="1" hangingPunct="1">
              <a:defRPr/>
            </a:pPr>
            <a:r>
              <a:rPr lang="ru-RU" sz="1800" dirty="0" smtClean="0">
                <a:latin typeface="Arial" charset="0"/>
              </a:rPr>
              <a:t>Микроскопическое исследование слюны</a:t>
            </a:r>
            <a:endParaRPr lang="en-US" sz="1800" dirty="0">
              <a:latin typeface="Arial" charset="0"/>
            </a:endParaRPr>
          </a:p>
          <a:p>
            <a:pPr marL="720000" lvl="1" eaLnBrk="1" hangingPunct="1">
              <a:defRPr/>
            </a:pPr>
            <a:r>
              <a:rPr lang="ru-RU" sz="1800" dirty="0" smtClean="0">
                <a:latin typeface="Arial" charset="0"/>
              </a:rPr>
              <a:t>Посев с использованием плотной и </a:t>
            </a:r>
            <a:r>
              <a:rPr lang="ru-RU" sz="1800" smtClean="0">
                <a:latin typeface="Arial" charset="0"/>
              </a:rPr>
              <a:t>жидкой среды</a:t>
            </a:r>
            <a:endParaRPr lang="en-US" sz="1800" dirty="0">
              <a:latin typeface="Arial" charset="0"/>
            </a:endParaRPr>
          </a:p>
          <a:p>
            <a:pPr marL="360000" indent="-360000" eaLnBrk="1" hangingPunct="1">
              <a:buFont typeface="Arial"/>
              <a:buChar char="•"/>
              <a:defRPr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Клинический мониторинг снижения интенсивности симптомов ТБ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b="0" dirty="0" smtClean="0">
                <a:latin typeface="Arial" charset="0"/>
              </a:rPr>
              <a:t> (</a:t>
            </a:r>
            <a:r>
              <a:rPr lang="ru-RU" sz="1800" b="0" dirty="0" smtClean="0">
                <a:latin typeface="Arial" charset="0"/>
              </a:rPr>
              <a:t>например</a:t>
            </a:r>
            <a:r>
              <a:rPr lang="en-US" sz="1800" b="0" dirty="0" smtClean="0">
                <a:latin typeface="Arial" charset="0"/>
              </a:rPr>
              <a:t>, </a:t>
            </a:r>
            <a:r>
              <a:rPr lang="ru-RU" sz="1800" b="0" dirty="0" smtClean="0">
                <a:latin typeface="Arial" charset="0"/>
              </a:rPr>
              <a:t>набор веса</a:t>
            </a:r>
            <a:r>
              <a:rPr lang="en-US" sz="1800" b="0" dirty="0" smtClean="0">
                <a:latin typeface="Arial" charset="0"/>
              </a:rPr>
              <a:t>)</a:t>
            </a:r>
          </a:p>
          <a:p>
            <a:pPr marL="360000" indent="-360000" eaLnBrk="1" hangingPunct="1">
              <a:buFont typeface="Arial"/>
              <a:buChar char="•"/>
              <a:defRPr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Рентгеновское исследование</a:t>
            </a:r>
            <a:r>
              <a:rPr lang="en-US" sz="1800" dirty="0" smtClean="0">
                <a:latin typeface="Arial" charset="0"/>
              </a:rPr>
              <a:t>: </a:t>
            </a:r>
            <a:r>
              <a:rPr lang="ru-RU" sz="1800" dirty="0" smtClean="0">
                <a:latin typeface="Arial" charset="0"/>
              </a:rPr>
              <a:t>проведение рентгеновского исследования грудной клетки</a:t>
            </a:r>
            <a:endParaRPr lang="en-US" sz="1800" dirty="0" smtClean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1800" dirty="0" smtClean="0">
                <a:latin typeface="Arial" charset="0"/>
              </a:rPr>
              <a:t>Следующие методы </a:t>
            </a:r>
            <a:r>
              <a:rPr lang="ru-RU" sz="1800" u="sng" dirty="0" smtClean="0">
                <a:latin typeface="Arial" charset="0"/>
              </a:rPr>
              <a:t>не должны </a:t>
            </a:r>
            <a:r>
              <a:rPr lang="ru-RU" sz="1800" dirty="0" smtClean="0">
                <a:latin typeface="Arial" charset="0"/>
              </a:rPr>
              <a:t>использоваться для проведения мониторинга лечения</a:t>
            </a:r>
            <a:r>
              <a:rPr lang="en-US" sz="1800" dirty="0" smtClean="0">
                <a:latin typeface="Arial" charset="0"/>
              </a:rPr>
              <a:t>:</a:t>
            </a:r>
            <a:endParaRPr lang="en-US" sz="1800" dirty="0">
              <a:latin typeface="Arial" charset="0"/>
            </a:endParaRPr>
          </a:p>
          <a:p>
            <a:pPr marL="360000" indent="-360000" eaLnBrk="1" hangingPunct="1">
              <a:buFont typeface="Arial"/>
              <a:buChar char="•"/>
              <a:defRPr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Тесты, основанные на амплификации нуклеиновых кислот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(</a:t>
            </a:r>
            <a:r>
              <a:rPr lang="ru-RU" sz="1800" dirty="0" smtClean="0">
                <a:latin typeface="Arial" charset="0"/>
              </a:rPr>
              <a:t>анализ </a:t>
            </a:r>
            <a:r>
              <a:rPr lang="ru-RU" sz="1800" dirty="0" err="1" smtClean="0">
                <a:latin typeface="Arial" charset="0"/>
              </a:rPr>
              <a:t>олигонуклеотидными</a:t>
            </a:r>
            <a:r>
              <a:rPr lang="ru-RU" sz="1800" dirty="0" smtClean="0">
                <a:latin typeface="Arial" charset="0"/>
              </a:rPr>
              <a:t> зондами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i="1" dirty="0" err="1">
                <a:latin typeface="Arial" charset="0"/>
              </a:rPr>
              <a:t>Xpert</a:t>
            </a:r>
            <a:r>
              <a:rPr lang="en-US" sz="1800" i="1" dirty="0">
                <a:latin typeface="Arial" charset="0"/>
              </a:rPr>
              <a:t> MTB/</a:t>
            </a:r>
            <a:r>
              <a:rPr lang="en-US" sz="1800" i="1" dirty="0" smtClean="0">
                <a:latin typeface="Arial" charset="0"/>
              </a:rPr>
              <a:t>RIF Ultra</a:t>
            </a:r>
            <a:r>
              <a:rPr lang="en-US" sz="1800" dirty="0" smtClean="0">
                <a:latin typeface="Arial" charset="0"/>
              </a:rPr>
              <a:t>): </a:t>
            </a:r>
            <a:r>
              <a:rPr lang="ru-RU" sz="1800" b="0" dirty="0" smtClean="0">
                <a:latin typeface="Arial" charset="0"/>
              </a:rPr>
              <a:t>убитые микробы ТБ могут спровоцировать ложно-положительный результат такой диагностики</a:t>
            </a:r>
            <a:endParaRPr lang="en-US" sz="1800" b="0" dirty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>
              <a:latin typeface="Arial" charset="0"/>
            </a:endParaRP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69342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>
                <a:solidFill>
                  <a:schemeClr val="tx2"/>
                </a:solidFill>
                <a:latin typeface="Arial Black" charset="0"/>
                <a:cs typeface="Arial Black" charset="0"/>
              </a:rPr>
              <a:t>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712076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1920</a:t>
            </a:r>
            <a:r>
              <a:rPr lang="ru-RU" sz="1400" dirty="0" smtClean="0">
                <a:solidFill>
                  <a:schemeClr val="bg1"/>
                </a:solidFill>
              </a:rPr>
              <a:t>-е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1474076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1930</a:t>
            </a:r>
            <a:r>
              <a:rPr lang="ru-RU" sz="1400" dirty="0" smtClean="0">
                <a:solidFill>
                  <a:schemeClr val="bg1"/>
                </a:solidFill>
              </a:rPr>
              <a:t>-е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2236076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1940</a:t>
            </a:r>
            <a:r>
              <a:rPr lang="ru-RU" sz="1400" dirty="0" smtClean="0"/>
              <a:t>-е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2998076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1950</a:t>
            </a:r>
            <a:r>
              <a:rPr lang="ru-RU" sz="1400" dirty="0" smtClean="0"/>
              <a:t>-е</a:t>
            </a:r>
            <a:endParaRPr lang="en-US" sz="1400" dirty="0" smtClean="0"/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3746938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1960</a:t>
            </a:r>
            <a:r>
              <a:rPr lang="ru-RU" sz="1400" dirty="0" smtClean="0"/>
              <a:t>-е</a:t>
            </a:r>
            <a:endParaRPr lang="en-US" sz="1400" dirty="0" smtClean="0"/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4495800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1970</a:t>
            </a:r>
            <a:r>
              <a:rPr lang="ru-RU" sz="1400" dirty="0" smtClean="0"/>
              <a:t>-е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5257800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1980</a:t>
            </a:r>
            <a:r>
              <a:rPr lang="ru-RU" sz="1400" dirty="0" smtClean="0"/>
              <a:t>-е</a:t>
            </a:r>
            <a:endParaRPr lang="en-US" sz="1400" dirty="0" smtClean="0"/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6019800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1990</a:t>
            </a:r>
            <a:r>
              <a:rPr lang="ru-RU" sz="1400" dirty="0" smtClean="0"/>
              <a:t>-е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 rot="10800000" flipV="1">
            <a:off x="6781800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2000</a:t>
            </a:r>
            <a:r>
              <a:rPr lang="ru-RU" sz="1400" dirty="0" smtClean="0"/>
              <a:t>-е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7543800" y="2994806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2010</a:t>
            </a:r>
            <a:r>
              <a:rPr lang="ru-RU" sz="1400" dirty="0" smtClean="0"/>
              <a:t>-е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 flipH="1">
            <a:off x="685800" y="29186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1014243" y="33758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1778877" y="29186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>
            <a:off x="2169064" y="33758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>
            <a:off x="2526424" y="29186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H="1">
            <a:off x="2695905" y="33758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>
            <a:off x="3051942" y="29186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H="1">
            <a:off x="3124199" y="33758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497320" y="3377121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flipH="1">
            <a:off x="6755526" y="2936998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H="1">
            <a:off x="7665985" y="3373178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flipH="1">
            <a:off x="3337033" y="29186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H="1">
            <a:off x="3834964" y="2918606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H="1">
            <a:off x="7822326" y="2936998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flipH="1">
            <a:off x="8071945" y="3373178"/>
            <a:ext cx="123495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25" idx="0"/>
          </p:cNvCxnSpPr>
          <p:nvPr/>
        </p:nvCxnSpPr>
        <p:spPr>
          <a:xfrm flipV="1">
            <a:off x="747547" y="2080406"/>
            <a:ext cx="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</p:cNvCxnSpPr>
          <p:nvPr/>
        </p:nvCxnSpPr>
        <p:spPr>
          <a:xfrm>
            <a:off x="1075990" y="3528206"/>
            <a:ext cx="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298" y="1618740"/>
            <a:ext cx="123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1920</a:t>
            </a:r>
          </a:p>
          <a:p>
            <a:r>
              <a:rPr lang="ru-RU" sz="1200" b="1" dirty="0" smtClean="0">
                <a:latin typeface="Arial" charset="0"/>
                <a:ea typeface="Arial" charset="0"/>
                <a:cs typeface="Arial" charset="0"/>
              </a:rPr>
              <a:t>Вакцина БЦЖ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0899" y="4542454"/>
            <a:ext cx="169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1924</a:t>
            </a:r>
          </a:p>
          <a:p>
            <a:r>
              <a:rPr lang="ru-RU" sz="1200" b="1" dirty="0" smtClean="0">
                <a:latin typeface="Arial" charset="0"/>
                <a:ea typeface="Arial" charset="0"/>
                <a:cs typeface="Arial" charset="0"/>
              </a:rPr>
              <a:t>Внедрение терапии </a:t>
            </a:r>
            <a:endParaRPr lang="ru-RU" sz="12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sz="1200" b="1" dirty="0" smtClean="0">
                <a:latin typeface="Arial" charset="0"/>
                <a:ea typeface="Arial" charset="0"/>
                <a:cs typeface="Arial" charset="0"/>
              </a:rPr>
              <a:t>золотом</a:t>
            </a:r>
            <a:endParaRPr lang="en-US" sz="1200" b="1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8" name="Straight Connector 57"/>
          <p:cNvCxnSpPr>
            <a:endCxn id="61" idx="2"/>
          </p:cNvCxnSpPr>
          <p:nvPr/>
        </p:nvCxnSpPr>
        <p:spPr>
          <a:xfrm flipH="1" flipV="1">
            <a:off x="1827726" y="2690006"/>
            <a:ext cx="580" cy="386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80503" y="2043675"/>
            <a:ext cx="1494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1934</a:t>
            </a:r>
          </a:p>
          <a:p>
            <a:r>
              <a:rPr lang="ru-RU" sz="1200" b="1" dirty="0" smtClean="0">
                <a:latin typeface="Arial" charset="0"/>
                <a:ea typeface="Arial" charset="0"/>
                <a:cs typeface="Arial" charset="0"/>
              </a:rPr>
              <a:t>Отказ от терапии </a:t>
            </a:r>
          </a:p>
          <a:p>
            <a:r>
              <a:rPr lang="ru-RU" sz="1200" b="1" dirty="0" smtClean="0">
                <a:latin typeface="Arial" charset="0"/>
                <a:ea typeface="Arial" charset="0"/>
                <a:cs typeface="Arial" charset="0"/>
              </a:rPr>
              <a:t>золотом</a:t>
            </a:r>
            <a:endParaRPr lang="en-US" sz="1200" b="1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3" name="Straight Connector 62"/>
          <p:cNvCxnSpPr>
            <a:stCxn id="28" idx="4"/>
          </p:cNvCxnSpPr>
          <p:nvPr/>
        </p:nvCxnSpPr>
        <p:spPr>
          <a:xfrm>
            <a:off x="2230811" y="3528206"/>
            <a:ext cx="5264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511999" y="3680606"/>
            <a:ext cx="1353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1940</a:t>
            </a:r>
          </a:p>
          <a:p>
            <a:r>
              <a:rPr lang="ru-RU" sz="1200" b="1" dirty="0" smtClean="0">
                <a:latin typeface="Arial" charset="0"/>
                <a:ea typeface="Arial" charset="0"/>
                <a:cs typeface="Arial" charset="0"/>
              </a:rPr>
              <a:t>Актиномицин</a:t>
            </a:r>
            <a:endParaRPr lang="en-US" sz="12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ru-RU" sz="1200" b="1" dirty="0" err="1" smtClean="0">
                <a:latin typeface="Arial" charset="0"/>
                <a:ea typeface="Arial" charset="0"/>
                <a:cs typeface="Arial" charset="0"/>
              </a:rPr>
              <a:t>Стрептотрицин</a:t>
            </a:r>
            <a:endParaRPr lang="en-US" sz="12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200" b="1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2555788" y="1715188"/>
            <a:ext cx="18085" cy="1241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915026" y="1275041"/>
            <a:ext cx="12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1944</a:t>
            </a:r>
          </a:p>
          <a:p>
            <a:r>
              <a:rPr lang="ru-RU" sz="1200" b="1" dirty="0" smtClean="0">
                <a:latin typeface="Arial" charset="0"/>
                <a:ea typeface="Arial" charset="0"/>
                <a:cs typeface="Arial" charset="0"/>
              </a:rPr>
              <a:t>Стрептомицин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2729031" y="3540187"/>
            <a:ext cx="15591" cy="1014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194007" y="4546937"/>
            <a:ext cx="1147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1948</a:t>
            </a:r>
          </a:p>
          <a:p>
            <a:r>
              <a:rPr lang="ru-RU" sz="1200" b="1" dirty="0" smtClean="0">
                <a:latin typeface="Arial" charset="0"/>
                <a:ea typeface="Arial" charset="0"/>
                <a:cs typeface="Arial" charset="0"/>
              </a:rPr>
              <a:t>ПАС</a:t>
            </a:r>
            <a:endParaRPr lang="en-US" sz="12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ru-RU" sz="1200" b="1" dirty="0" err="1" smtClean="0">
                <a:latin typeface="Arial" charset="0"/>
                <a:ea typeface="Arial" charset="0"/>
                <a:cs typeface="Arial" charset="0"/>
              </a:rPr>
              <a:t>Тиоацетазон</a:t>
            </a:r>
            <a:endParaRPr lang="en-US" sz="12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2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200" b="1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3085243" y="2640082"/>
            <a:ext cx="572" cy="386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494423" y="2226633"/>
            <a:ext cx="100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1951</a:t>
            </a:r>
          </a:p>
          <a:p>
            <a:r>
              <a:rPr lang="ru-RU" sz="1200" b="1" dirty="0" err="1">
                <a:latin typeface="Arial" charset="0"/>
                <a:ea typeface="Arial" charset="0"/>
                <a:cs typeface="Arial" charset="0"/>
              </a:rPr>
              <a:t>И</a:t>
            </a:r>
            <a:r>
              <a:rPr lang="ru-RU" sz="1200" b="1" dirty="0" err="1" smtClean="0">
                <a:latin typeface="Arial" charset="0"/>
                <a:ea typeface="Arial" charset="0"/>
                <a:cs typeface="Arial" charset="0"/>
              </a:rPr>
              <a:t>зониазид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 flipV="1">
            <a:off x="3174579" y="3438814"/>
            <a:ext cx="572" cy="386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637106" y="3756806"/>
            <a:ext cx="122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1952</a:t>
            </a:r>
          </a:p>
          <a:p>
            <a:r>
              <a:rPr lang="ru-RU" sz="1200" b="1" dirty="0" err="1" smtClean="0">
                <a:latin typeface="Arial" charset="0"/>
                <a:ea typeface="Arial" charset="0"/>
                <a:cs typeface="Arial" charset="0"/>
              </a:rPr>
              <a:t>Пиразинамид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H="1" flipV="1">
            <a:off x="3363464" y="2145448"/>
            <a:ext cx="25117" cy="849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815029" y="1715584"/>
            <a:ext cx="111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1955</a:t>
            </a:r>
          </a:p>
          <a:p>
            <a:r>
              <a:rPr lang="ru-RU" sz="1200" b="1" dirty="0" err="1" smtClean="0">
                <a:latin typeface="Arial" charset="0"/>
                <a:ea typeface="Arial" charset="0"/>
                <a:cs typeface="Arial" charset="0"/>
              </a:rPr>
              <a:t>Циклосерин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6" name="Straight Connector 85"/>
          <p:cNvCxnSpPr>
            <a:stCxn id="33" idx="3"/>
          </p:cNvCxnSpPr>
          <p:nvPr/>
        </p:nvCxnSpPr>
        <p:spPr>
          <a:xfrm>
            <a:off x="3602730" y="3507203"/>
            <a:ext cx="355729" cy="317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614315" y="3695050"/>
            <a:ext cx="1185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1957</a:t>
            </a:r>
          </a:p>
          <a:p>
            <a:r>
              <a:rPr lang="ru-RU" sz="1200" b="1" dirty="0" err="1" smtClean="0">
                <a:latin typeface="Arial" charset="0"/>
                <a:ea typeface="Arial" charset="0"/>
                <a:cs typeface="Arial" charset="0"/>
              </a:rPr>
              <a:t>Рифампицин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 flipV="1">
            <a:off x="3884684" y="2636757"/>
            <a:ext cx="572" cy="386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391908" y="2208385"/>
            <a:ext cx="1008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1962</a:t>
            </a:r>
          </a:p>
          <a:p>
            <a:r>
              <a:rPr lang="ru-RU" sz="1200" b="1" dirty="0" err="1" smtClean="0">
                <a:latin typeface="Arial" charset="0"/>
                <a:ea typeface="Arial" charset="0"/>
                <a:cs typeface="Arial" charset="0"/>
              </a:rPr>
              <a:t>Этамбутол</a:t>
            </a:r>
            <a:endParaRPr lang="ru-RU" sz="12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 flipV="1">
            <a:off x="6817273" y="2208385"/>
            <a:ext cx="572" cy="728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248998" y="1775606"/>
            <a:ext cx="113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2000</a:t>
            </a:r>
          </a:p>
          <a:p>
            <a:r>
              <a:rPr lang="ru-RU" sz="1200" b="1" dirty="0" err="1" smtClean="0">
                <a:latin typeface="Arial" charset="0"/>
                <a:ea typeface="Arial" charset="0"/>
                <a:cs typeface="Arial" charset="0"/>
              </a:rPr>
              <a:t>Рифапентин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43358" y="3925882"/>
            <a:ext cx="1115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2012</a:t>
            </a:r>
          </a:p>
          <a:p>
            <a:r>
              <a:rPr lang="ru-RU" sz="1200" b="1" dirty="0" err="1" smtClean="0">
                <a:latin typeface="Arial" charset="0"/>
                <a:ea typeface="Arial" charset="0"/>
                <a:cs typeface="Arial" charset="0"/>
              </a:rPr>
              <a:t>Бедаквилин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7349145" y="3404976"/>
            <a:ext cx="364795" cy="551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7884073" y="2761877"/>
            <a:ext cx="572" cy="156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285856" y="2168436"/>
            <a:ext cx="1196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2014</a:t>
            </a:r>
          </a:p>
          <a:p>
            <a:r>
              <a:rPr lang="ru-RU" sz="1200" b="1" dirty="0" err="1" smtClean="0">
                <a:latin typeface="Arial" charset="0"/>
                <a:ea typeface="Arial" charset="0"/>
                <a:cs typeface="Arial" charset="0"/>
              </a:rPr>
              <a:t>Рифапентин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*</a:t>
            </a:r>
          </a:p>
          <a:p>
            <a:r>
              <a:rPr lang="ru-RU" sz="1200" b="1" dirty="0" err="1" smtClean="0">
                <a:latin typeface="Arial" charset="0"/>
                <a:ea typeface="Arial" charset="0"/>
                <a:cs typeface="Arial" charset="0"/>
              </a:rPr>
              <a:t>Деламанид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 flipV="1">
            <a:off x="8133692" y="3513523"/>
            <a:ext cx="572" cy="728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363188" y="4242137"/>
            <a:ext cx="15317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2015</a:t>
            </a:r>
          </a:p>
          <a:p>
            <a:r>
              <a:rPr lang="ru-RU" sz="1200" b="1" dirty="0" smtClean="0">
                <a:latin typeface="Arial"/>
                <a:cs typeface="Arial"/>
              </a:rPr>
              <a:t>ВОЗ рекомендует </a:t>
            </a:r>
          </a:p>
          <a:p>
            <a:r>
              <a:rPr lang="ru-RU" sz="1200" b="1" dirty="0" smtClean="0">
                <a:latin typeface="Arial"/>
                <a:cs typeface="Arial"/>
              </a:rPr>
              <a:t>краткосрочные</a:t>
            </a:r>
            <a:r>
              <a:rPr lang="en-US" sz="1200" b="1" dirty="0" smtClean="0">
                <a:latin typeface="Arial"/>
                <a:cs typeface="Arial"/>
              </a:rPr>
              <a:t> </a:t>
            </a:r>
            <a:endParaRPr lang="en-US" sz="1200" b="1" dirty="0">
              <a:latin typeface="Arial"/>
              <a:cs typeface="Arial"/>
            </a:endParaRPr>
          </a:p>
          <a:p>
            <a:r>
              <a:rPr lang="ru-RU" sz="1200" b="1" dirty="0" smtClean="0">
                <a:latin typeface="Arial"/>
                <a:cs typeface="Arial"/>
              </a:rPr>
              <a:t>Схемы лечения</a:t>
            </a:r>
            <a:endParaRPr lang="en-US" sz="1200" b="1" dirty="0">
              <a:latin typeface="Arial"/>
              <a:cs typeface="Arial"/>
            </a:endParaRPr>
          </a:p>
          <a:p>
            <a:r>
              <a:rPr lang="ru-RU" sz="1200" b="1" dirty="0" smtClean="0">
                <a:latin typeface="Arial"/>
                <a:cs typeface="Arial"/>
              </a:rPr>
              <a:t>Лекарственно-</a:t>
            </a:r>
          </a:p>
          <a:p>
            <a:r>
              <a:rPr lang="ru-RU" sz="1200" b="1" dirty="0" smtClean="0">
                <a:latin typeface="Arial"/>
                <a:cs typeface="Arial"/>
              </a:rPr>
              <a:t>устойчивой </a:t>
            </a:r>
          </a:p>
          <a:p>
            <a:r>
              <a:rPr lang="ru-RU" sz="1200" b="1" dirty="0" smtClean="0">
                <a:latin typeface="Arial"/>
                <a:cs typeface="Arial"/>
              </a:rPr>
              <a:t>формы ТБ</a:t>
            </a:r>
            <a:endParaRPr lang="en-US" sz="1200" b="1" dirty="0">
              <a:latin typeface="Arial"/>
              <a:cs typeface="Arial"/>
            </a:endParaRPr>
          </a:p>
          <a:p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7" name="Rectangle 36"/>
          <p:cNvSpPr txBox="1">
            <a:spLocks noChangeArrowheads="1"/>
          </p:cNvSpPr>
          <p:nvPr/>
        </p:nvSpPr>
        <p:spPr>
          <a:xfrm>
            <a:off x="285883" y="160821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/>
              <a:t>Открытие</a:t>
            </a:r>
            <a:r>
              <a:rPr lang="en-US" sz="2400" dirty="0" smtClean="0"/>
              <a:t> &amp; </a:t>
            </a:r>
            <a:r>
              <a:rPr lang="ru-RU" sz="2400" dirty="0" smtClean="0"/>
              <a:t>разработка лекарства и итоговый результат для</a:t>
            </a:r>
            <a:r>
              <a:rPr lang="ru-RU" sz="2400" dirty="0"/>
              <a:t> </a:t>
            </a:r>
            <a:r>
              <a:rPr lang="ru-RU" sz="2400" dirty="0" smtClean="0"/>
              <a:t>системы лечения</a:t>
            </a:r>
            <a:endParaRPr lang="en-US" sz="2400" dirty="0"/>
          </a:p>
        </p:txBody>
      </p:sp>
      <p:sp>
        <p:nvSpPr>
          <p:cNvPr id="109" name="TextBox 2"/>
          <p:cNvSpPr txBox="1">
            <a:spLocks noChangeArrowheads="1"/>
          </p:cNvSpPr>
          <p:nvPr/>
        </p:nvSpPr>
        <p:spPr bwMode="auto">
          <a:xfrm>
            <a:off x="18393" y="6522120"/>
            <a:ext cx="293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r>
              <a:rPr lang="en-US" sz="1200" dirty="0"/>
              <a:t>*approved for treating latent TB infection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50281" y="566822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24 </a:t>
            </a:r>
            <a:r>
              <a:rPr lang="ru-RU" sz="2000" b="1" dirty="0" smtClean="0"/>
              <a:t>месяца</a:t>
            </a:r>
            <a:endParaRPr lang="en-US" sz="20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7390158" y="5672650"/>
            <a:ext cx="1477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6</a:t>
            </a:r>
            <a:r>
              <a:rPr lang="en-US" sz="2000" b="1" dirty="0" smtClean="0"/>
              <a:t> </a:t>
            </a:r>
            <a:r>
              <a:rPr lang="ru-RU" sz="2000" b="1" dirty="0" smtClean="0"/>
              <a:t>месяцев</a:t>
            </a:r>
            <a:endParaRPr lang="en-US" sz="2000" b="1" dirty="0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1600200" y="5880281"/>
            <a:ext cx="5748945" cy="337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817379" y="5476148"/>
            <a:ext cx="3187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Продолжительность лечения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3" name="TextBox 19"/>
          <p:cNvSpPr txBox="1">
            <a:spLocks noChangeArrowheads="1"/>
          </p:cNvSpPr>
          <p:nvPr/>
        </p:nvSpPr>
        <p:spPr bwMode="auto">
          <a:xfrm>
            <a:off x="69342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>
                <a:solidFill>
                  <a:schemeClr val="tx2"/>
                </a:solidFill>
                <a:latin typeface="Arial Black" charset="0"/>
                <a:cs typeface="Arial Black" charset="0"/>
              </a:rPr>
              <a:t>FUNDAMENTALS</a:t>
            </a:r>
          </a:p>
        </p:txBody>
      </p:sp>
    </p:spTree>
    <p:extLst>
      <p:ext uri="{BB962C8B-B14F-4D97-AF65-F5344CB8AC3E}">
        <p14:creationId xmlns:p14="http://schemas.microsoft.com/office/powerpoint/2010/main" val="148667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000" dirty="0" smtClean="0"/>
              <a:t>Как лечится ТБ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00"/>
            <a:ext cx="84582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/>
              <a:t>Необходимость знать, какие лекарства следует</a:t>
            </a:r>
            <a:r>
              <a:rPr lang="ru-RU" sz="2800" dirty="0"/>
              <a:t> </a:t>
            </a:r>
            <a:r>
              <a:rPr lang="ru-RU" sz="2800" dirty="0" smtClean="0"/>
              <a:t>применять</a:t>
            </a:r>
            <a:endParaRPr lang="en-US" sz="2800" dirty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334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1600" dirty="0" smtClean="0">
                <a:latin typeface="Arial" charset="0"/>
              </a:rPr>
              <a:t>Тест на чувствительность к антибиотикам</a:t>
            </a:r>
            <a:r>
              <a:rPr lang="en-US" sz="1600" b="0" dirty="0" smtClean="0">
                <a:latin typeface="Arial" charset="0"/>
              </a:rPr>
              <a:t> (</a:t>
            </a:r>
            <a:r>
              <a:rPr lang="ru-RU" sz="1600" b="0" dirty="0" smtClean="0">
                <a:latin typeface="Arial" charset="0"/>
              </a:rPr>
              <a:t>см. Модуль «Диагностика»</a:t>
            </a:r>
            <a:r>
              <a:rPr lang="en-US" sz="1600" b="0" dirty="0" smtClean="0">
                <a:latin typeface="Arial" charset="0"/>
              </a:rPr>
              <a:t>) </a:t>
            </a:r>
            <a:r>
              <a:rPr lang="ru-RU" sz="1600" b="0" dirty="0" smtClean="0">
                <a:latin typeface="Arial" charset="0"/>
              </a:rPr>
              <a:t>важен для выбора схемы лечения для обеспечения наиболее эффективных результатов</a:t>
            </a:r>
            <a:endParaRPr lang="en-US" sz="1600" b="0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1600" b="0" dirty="0" smtClean="0">
                <a:latin typeface="Arial" charset="0"/>
              </a:rPr>
              <a:t>Первый тест, который должен пройти каждый пациент, - </a:t>
            </a:r>
            <a:r>
              <a:rPr lang="en-US" sz="1600" b="0" dirty="0" smtClean="0">
                <a:latin typeface="Arial" charset="0"/>
              </a:rPr>
              <a:t> </a:t>
            </a:r>
            <a:r>
              <a:rPr lang="en-US" sz="1600" b="0" dirty="0" err="1">
                <a:latin typeface="Arial" charset="0"/>
              </a:rPr>
              <a:t>Xpert</a:t>
            </a:r>
            <a:r>
              <a:rPr lang="en-US" sz="1600" b="0" dirty="0">
                <a:latin typeface="Arial" charset="0"/>
              </a:rPr>
              <a:t> MTB/RIF </a:t>
            </a:r>
            <a:r>
              <a:rPr lang="en-US" sz="1600" b="0" dirty="0" smtClean="0">
                <a:latin typeface="Arial" charset="0"/>
              </a:rPr>
              <a:t>Ultra</a:t>
            </a:r>
            <a:r>
              <a:rPr lang="ru-RU" sz="1600" b="0" dirty="0" smtClean="0">
                <a:latin typeface="Arial" charset="0"/>
              </a:rPr>
              <a:t>. Необходимо, как минимум, знать является ли форма туберкулеза устойчивой или чувствительной к </a:t>
            </a:r>
            <a:r>
              <a:rPr lang="ru-RU" sz="1600" b="0" dirty="0" err="1" smtClean="0">
                <a:latin typeface="Arial" charset="0"/>
              </a:rPr>
              <a:t>рифампицину</a:t>
            </a:r>
            <a:r>
              <a:rPr lang="ru-RU" sz="1600" b="0" dirty="0" smtClean="0">
                <a:latin typeface="Arial" charset="0"/>
              </a:rPr>
              <a:t> </a:t>
            </a:r>
            <a:endParaRPr lang="en-US" sz="1600" b="0" dirty="0" smtClean="0">
              <a:latin typeface="Arial" charset="0"/>
            </a:endParaRPr>
          </a:p>
          <a:p>
            <a:pPr lvl="1"/>
            <a:r>
              <a:rPr lang="ru-RU" sz="1600" dirty="0" smtClean="0">
                <a:latin typeface="Arial" charset="0"/>
              </a:rPr>
              <a:t>Тем не менее, необходимы дальнейшие анализы, потому что</a:t>
            </a:r>
            <a:r>
              <a:rPr lang="en-US" sz="1600" dirty="0" smtClean="0">
                <a:latin typeface="Arial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ru-RU" sz="1600" b="0" dirty="0" smtClean="0">
                <a:latin typeface="Arial" charset="0"/>
              </a:rPr>
              <a:t>Людям, страдающим МЛУ-ТБ, необходим, по меньшей мере 9-месячный курс лечения</a:t>
            </a:r>
            <a:r>
              <a:rPr lang="en-US" sz="1600" b="0" dirty="0" smtClean="0">
                <a:latin typeface="Arial" charset="0"/>
              </a:rPr>
              <a:t> </a:t>
            </a:r>
            <a:endParaRPr lang="en-US" sz="1600" b="0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1600" b="0" dirty="0" smtClean="0">
                <a:latin typeface="Arial" charset="0"/>
              </a:rPr>
              <a:t>Людям, склонным к развитию ШЛУ-ТБ или уже страдающим такой формой заболевания, необходима индивидуальная схема лечения, подразумевающая применение, по крайней мере, одного из новейших препаратов</a:t>
            </a:r>
            <a:r>
              <a:rPr lang="en-US" sz="1600" b="0" dirty="0" smtClean="0">
                <a:latin typeface="Arial" charset="0"/>
              </a:rPr>
              <a:t> (</a:t>
            </a:r>
            <a:r>
              <a:rPr lang="ru-RU" sz="1600" b="0" dirty="0" err="1" smtClean="0">
                <a:latin typeface="Arial" charset="0"/>
              </a:rPr>
              <a:t>деламанида</a:t>
            </a:r>
            <a:r>
              <a:rPr lang="en-US" sz="1600" b="0" dirty="0" smtClean="0">
                <a:latin typeface="Arial" charset="0"/>
              </a:rPr>
              <a:t> </a:t>
            </a:r>
            <a:r>
              <a:rPr lang="ru-RU" sz="1600" b="0" dirty="0" smtClean="0">
                <a:latin typeface="Arial" charset="0"/>
              </a:rPr>
              <a:t>или </a:t>
            </a:r>
            <a:r>
              <a:rPr lang="ru-RU" sz="1600" b="0" dirty="0" err="1" smtClean="0">
                <a:latin typeface="Arial" charset="0"/>
              </a:rPr>
              <a:t>бедаквилина</a:t>
            </a:r>
            <a:r>
              <a:rPr lang="en-US" sz="1600" b="0" dirty="0" smtClean="0">
                <a:latin typeface="Arial" charset="0"/>
              </a:rPr>
              <a:t>)</a:t>
            </a:r>
            <a:endParaRPr lang="en-US" sz="1600" b="0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1600" b="0" dirty="0" smtClean="0">
                <a:latin typeface="Arial" charset="0"/>
              </a:rPr>
              <a:t>Люди, страдающие устойчивой к </a:t>
            </a:r>
            <a:r>
              <a:rPr lang="ru-RU" sz="1600" b="0" dirty="0" err="1" smtClean="0">
                <a:latin typeface="Arial" charset="0"/>
              </a:rPr>
              <a:t>изониазиду</a:t>
            </a:r>
            <a:r>
              <a:rPr lang="ru-RU" sz="1600" b="0" dirty="0" smtClean="0">
                <a:latin typeface="Arial" charset="0"/>
              </a:rPr>
              <a:t> формой заболевания</a:t>
            </a:r>
            <a:r>
              <a:rPr lang="ru-RU" sz="1600" b="0" dirty="0">
                <a:latin typeface="Arial" charset="0"/>
              </a:rPr>
              <a:t>,</a:t>
            </a:r>
            <a:r>
              <a:rPr lang="en-US" sz="1600" b="0" dirty="0" smtClean="0">
                <a:latin typeface="Arial" charset="0"/>
              </a:rPr>
              <a:t> (</a:t>
            </a:r>
            <a:r>
              <a:rPr lang="ru-RU" sz="1600" b="0" dirty="0" smtClean="0">
                <a:latin typeface="Arial" charset="0"/>
              </a:rPr>
              <a:t>которая чувствительна к </a:t>
            </a:r>
            <a:r>
              <a:rPr lang="ru-RU" sz="1600" b="0" dirty="0" err="1" smtClean="0">
                <a:latin typeface="Arial" charset="0"/>
              </a:rPr>
              <a:t>рифампицину</a:t>
            </a:r>
            <a:r>
              <a:rPr lang="en-US" sz="1600" b="0" dirty="0" smtClean="0">
                <a:latin typeface="Arial" charset="0"/>
              </a:rPr>
              <a:t>) </a:t>
            </a:r>
            <a:r>
              <a:rPr lang="ru-RU" sz="1600" b="0" dirty="0" smtClean="0">
                <a:latin typeface="Arial" charset="0"/>
              </a:rPr>
              <a:t>имеют менее впечатляющие результаты лечения, если им прописывается стандартная терапия, подразумевающая лекарственную чувствительность </a:t>
            </a:r>
            <a:endParaRPr lang="en-US" sz="1600" b="0" dirty="0">
              <a:latin typeface="Arial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8232" y="6096000"/>
            <a:ext cx="4589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Source: </a:t>
            </a:r>
            <a:r>
              <a:rPr lang="en-US" sz="1200" dirty="0"/>
              <a:t>https://</a:t>
            </a:r>
            <a:r>
              <a:rPr lang="en-US" sz="1200" dirty="0" err="1"/>
              <a:t>www.ncbi.nlm.nih.gov</a:t>
            </a:r>
            <a:r>
              <a:rPr lang="en-US" sz="1200" dirty="0"/>
              <a:t>/</a:t>
            </a:r>
            <a:r>
              <a:rPr lang="en-US" sz="1200" dirty="0" err="1"/>
              <a:t>pmc</a:t>
            </a:r>
            <a:r>
              <a:rPr lang="en-US" sz="1200" dirty="0"/>
              <a:t>/articles/PMC3786434/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914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TREATMENT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/>
              <a:t>Лечение лекарственно-чувствительной формы ТБ</a:t>
            </a:r>
            <a:r>
              <a:rPr lang="en-US" sz="2400" dirty="0" smtClean="0"/>
              <a:t> (</a:t>
            </a:r>
            <a:r>
              <a:rPr lang="ru-RU" sz="2400" dirty="0" smtClean="0"/>
              <a:t>препараты первой линии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534400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ru-RU" sz="1700" dirty="0" smtClean="0"/>
              <a:t>Лечение лекарственно-чувствительной формы туберкулеза подразделяется на два этапа</a:t>
            </a:r>
            <a:r>
              <a:rPr lang="en-US" sz="1700" dirty="0" smtClean="0"/>
              <a:t>:</a:t>
            </a:r>
          </a:p>
          <a:p>
            <a:pPr marL="731837" lvl="1" indent="-457200" eaLnBrk="1" hangingPunct="1">
              <a:lnSpc>
                <a:spcPct val="90000"/>
              </a:lnSpc>
              <a:buFont typeface="Wingdings" charset="2"/>
              <a:buAutoNum type="arabicPlain"/>
              <a:defRPr/>
            </a:pPr>
            <a:r>
              <a:rPr lang="ru-RU" sz="1700" b="1" dirty="0" smtClean="0"/>
              <a:t>Первичный</a:t>
            </a:r>
            <a:r>
              <a:rPr lang="en-US" sz="1700" b="1" dirty="0" smtClean="0"/>
              <a:t>/</a:t>
            </a:r>
            <a:r>
              <a:rPr lang="ru-RU" sz="1700" b="1" dirty="0" smtClean="0"/>
              <a:t>интенсивный</a:t>
            </a:r>
            <a:r>
              <a:rPr lang="en-US" sz="1700" b="1" dirty="0" smtClean="0"/>
              <a:t> </a:t>
            </a:r>
            <a:r>
              <a:rPr lang="ru-RU" sz="1700" b="1" dirty="0" smtClean="0"/>
              <a:t>этап</a:t>
            </a:r>
            <a:r>
              <a:rPr lang="en-US" sz="1700" b="1" dirty="0" smtClean="0"/>
              <a:t>:</a:t>
            </a:r>
            <a:r>
              <a:rPr lang="en-US" sz="1700" dirty="0" smtClean="0"/>
              <a:t> </a:t>
            </a:r>
            <a:r>
              <a:rPr lang="ru-RU" sz="1700" dirty="0" smtClean="0"/>
              <a:t>для уничтожения растущего числа бактерий</a:t>
            </a:r>
            <a:endParaRPr lang="en-US" sz="1700" dirty="0" smtClean="0"/>
          </a:p>
          <a:p>
            <a:pPr marL="731837" lvl="1" indent="-457200" eaLnBrk="1" hangingPunct="1">
              <a:lnSpc>
                <a:spcPct val="90000"/>
              </a:lnSpc>
              <a:buFont typeface="Wingdings" charset="2"/>
              <a:buAutoNum type="arabicPlain"/>
              <a:defRPr/>
            </a:pPr>
            <a:r>
              <a:rPr lang="ru-RU" sz="1700" b="1" dirty="0" smtClean="0"/>
              <a:t>Этап продолжения лечения</a:t>
            </a:r>
            <a:r>
              <a:rPr lang="en-US" sz="1700" b="1" dirty="0" smtClean="0"/>
              <a:t>: </a:t>
            </a:r>
            <a:r>
              <a:rPr lang="ru-RU" sz="1700" dirty="0" smtClean="0"/>
              <a:t>для уничтожения оставшихся </a:t>
            </a:r>
            <a:r>
              <a:rPr lang="ru-RU" sz="1700" dirty="0"/>
              <a:t>б</a:t>
            </a:r>
            <a:r>
              <a:rPr lang="ru-RU" sz="1700" dirty="0" smtClean="0"/>
              <a:t>актерий и сокращения вероятности</a:t>
            </a:r>
            <a:r>
              <a:rPr lang="en-US" sz="1700" dirty="0" smtClean="0"/>
              <a:t> </a:t>
            </a:r>
            <a:r>
              <a:rPr lang="ru-RU" sz="1700" dirty="0" smtClean="0"/>
              <a:t>неблагоприятного исхода лечения</a:t>
            </a:r>
            <a:r>
              <a:rPr lang="en-US" sz="1700" dirty="0" smtClean="0"/>
              <a:t> / </a:t>
            </a:r>
            <a:r>
              <a:rPr lang="ru-RU" sz="1700" dirty="0" smtClean="0"/>
              <a:t>возврата болезни</a:t>
            </a:r>
            <a:endParaRPr lang="en-US" sz="1700" dirty="0" smtClean="0"/>
          </a:p>
          <a:p>
            <a:pPr marL="1080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1700" b="1" dirty="0" smtClean="0"/>
              <a:t> </a:t>
            </a:r>
            <a:endParaRPr lang="ru-RU" sz="1700" b="1" dirty="0" smtClean="0"/>
          </a:p>
          <a:p>
            <a:pPr marL="1080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1700" b="1" dirty="0" smtClean="0"/>
              <a:t>ВОЗ рекомендует следующие схемы лечения для лекарственно-чувствительной активной формы ТБ</a:t>
            </a:r>
            <a:r>
              <a:rPr lang="en-US" sz="1700" b="1" dirty="0" smtClean="0"/>
              <a:t>:</a:t>
            </a:r>
            <a:endParaRPr lang="en-US" sz="17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700" b="1" dirty="0" smtClean="0">
                <a:solidFill>
                  <a:srgbClr val="000000"/>
                </a:solidFill>
              </a:rPr>
              <a:t>Два месяца ежедневной терапии четырьмя препаратами первой линии </a:t>
            </a:r>
            <a:r>
              <a:rPr lang="en-US" sz="1700" b="1" dirty="0" smtClean="0">
                <a:solidFill>
                  <a:srgbClr val="000000"/>
                </a:solidFill>
              </a:rPr>
              <a:t> </a:t>
            </a:r>
            <a:r>
              <a:rPr lang="en-US" sz="1700" dirty="0" smtClean="0">
                <a:solidFill>
                  <a:srgbClr val="000000"/>
                </a:solidFill>
              </a:rPr>
              <a:t>(</a:t>
            </a:r>
            <a:r>
              <a:rPr lang="ru-RU" sz="1700" dirty="0" err="1" smtClean="0">
                <a:solidFill>
                  <a:srgbClr val="000000"/>
                </a:solidFill>
              </a:rPr>
              <a:t>изониазид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ru-RU" sz="1700" dirty="0" err="1" smtClean="0">
                <a:solidFill>
                  <a:srgbClr val="000000"/>
                </a:solidFill>
              </a:rPr>
              <a:t>рифампицин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ru-RU" sz="1700" dirty="0" err="1" smtClean="0">
                <a:solidFill>
                  <a:srgbClr val="000000"/>
                </a:solidFill>
              </a:rPr>
              <a:t>пиразинамид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ru-RU" sz="1700" dirty="0" err="1" smtClean="0">
                <a:solidFill>
                  <a:srgbClr val="000000"/>
                </a:solidFill>
              </a:rPr>
              <a:t>этамбутол</a:t>
            </a:r>
            <a:r>
              <a:rPr lang="en-US" sz="1700" dirty="0" smtClean="0">
                <a:solidFill>
                  <a:srgbClr val="000000"/>
                </a:solidFill>
              </a:rPr>
              <a:t>), </a:t>
            </a:r>
            <a:r>
              <a:rPr lang="ru-RU" sz="1700" dirty="0" smtClean="0">
                <a:solidFill>
                  <a:srgbClr val="000000"/>
                </a:solidFill>
              </a:rPr>
              <a:t>после чего </a:t>
            </a:r>
            <a:r>
              <a:rPr lang="ru-RU" sz="1700" b="1" dirty="0" smtClean="0">
                <a:solidFill>
                  <a:srgbClr val="000000"/>
                </a:solidFill>
              </a:rPr>
              <a:t>четыре месяца ежедневного приема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ru-RU" sz="1700" b="1" dirty="0" err="1" smtClean="0">
                <a:solidFill>
                  <a:srgbClr val="000000"/>
                </a:solidFill>
              </a:rPr>
              <a:t>изониазида</a:t>
            </a:r>
            <a:r>
              <a:rPr lang="ru-RU" sz="1700" b="1" dirty="0" smtClean="0">
                <a:solidFill>
                  <a:srgbClr val="000000"/>
                </a:solidFill>
              </a:rPr>
              <a:t> и </a:t>
            </a:r>
            <a:r>
              <a:rPr lang="ru-RU" sz="1700" b="1" dirty="0" err="1" smtClean="0">
                <a:solidFill>
                  <a:srgbClr val="000000"/>
                </a:solidFill>
              </a:rPr>
              <a:t>рифампицина</a:t>
            </a:r>
            <a:endParaRPr lang="en-US" sz="1700" b="1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700" dirty="0" smtClean="0">
                <a:solidFill>
                  <a:srgbClr val="000000"/>
                </a:solidFill>
              </a:rPr>
              <a:t>Это также применимо к большинству случаев внелегочного ТБ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ru-RU" sz="1700" dirty="0" smtClean="0">
                <a:solidFill>
                  <a:srgbClr val="000000"/>
                </a:solidFill>
              </a:rPr>
              <a:t>с более длительной терапией в случае ТБ центральной нервной системы, костей и суставов</a:t>
            </a:r>
            <a:endParaRPr lang="en-US" sz="17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ru-RU" sz="1700" u="sng" dirty="0" smtClean="0"/>
              <a:t>Вспомогательная кортикостероидная терапия</a:t>
            </a:r>
            <a:r>
              <a:rPr lang="en-US" sz="1700" dirty="0" smtClean="0"/>
              <a:t> </a:t>
            </a:r>
            <a:r>
              <a:rPr lang="ru-RU" sz="1700" dirty="0" smtClean="0"/>
              <a:t>рекомендуется в случае туберкулезного менингита и перикардита</a:t>
            </a:r>
            <a:r>
              <a:rPr lang="en-US" sz="1700" dirty="0" smtClean="0"/>
              <a:t>,</a:t>
            </a:r>
            <a:r>
              <a:rPr lang="ru-RU" sz="1700" dirty="0" smtClean="0"/>
              <a:t> в случаях, когда нет подозрений на их лекарственную устойчивость</a:t>
            </a:r>
            <a:r>
              <a:rPr lang="en-US" sz="1700" dirty="0" smtClean="0"/>
              <a:t> </a:t>
            </a: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0" y="6370935"/>
            <a:ext cx="632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/>
            <a:r>
              <a:rPr lang="ru-RU" sz="1200" dirty="0" smtClean="0">
                <a:solidFill>
                  <a:srgbClr val="000000"/>
                </a:solidFill>
              </a:rPr>
              <a:t>Источник</a:t>
            </a:r>
            <a:r>
              <a:rPr lang="en-US" sz="1200" dirty="0" smtClean="0">
                <a:solidFill>
                  <a:srgbClr val="000000"/>
                </a:solidFill>
              </a:rPr>
              <a:t>: </a:t>
            </a:r>
            <a:r>
              <a:rPr lang="ru-RU" sz="1200" dirty="0" smtClean="0">
                <a:solidFill>
                  <a:srgbClr val="000000"/>
                </a:solidFill>
              </a:rPr>
              <a:t>Руководящие указания ВОЗ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ru-RU" sz="1200" dirty="0" smtClean="0">
                <a:solidFill>
                  <a:srgbClr val="000000"/>
                </a:solidFill>
              </a:rPr>
              <a:t>по лечению ТБ</a:t>
            </a:r>
            <a:r>
              <a:rPr lang="en-US" sz="1200" dirty="0" smtClean="0">
                <a:solidFill>
                  <a:srgbClr val="000000"/>
                </a:solidFill>
              </a:rPr>
              <a:t>, 4</a:t>
            </a:r>
            <a:r>
              <a:rPr lang="ru-RU" sz="1200" dirty="0" smtClean="0">
                <a:solidFill>
                  <a:srgbClr val="000000"/>
                </a:solidFill>
              </a:rPr>
              <a:t>-е Издание</a:t>
            </a:r>
            <a:endParaRPr lang="en-US" sz="1200" dirty="0">
              <a:solidFill>
                <a:srgbClr val="000000"/>
              </a:solidFill>
            </a:endParaRPr>
          </a:p>
          <a:p>
            <a:pPr algn="l"/>
            <a:r>
              <a:rPr lang="en-US" sz="1200" dirty="0">
                <a:solidFill>
                  <a:srgbClr val="000000"/>
                </a:solidFill>
              </a:rPr>
              <a:t>http://</a:t>
            </a:r>
            <a:r>
              <a:rPr lang="en-US" sz="1200" dirty="0" err="1">
                <a:solidFill>
                  <a:srgbClr val="000000"/>
                </a:solidFill>
              </a:rPr>
              <a:t>apps.who.int</a:t>
            </a:r>
            <a:r>
              <a:rPr lang="en-US" sz="1200" dirty="0">
                <a:solidFill>
                  <a:srgbClr val="000000"/>
                </a:solidFill>
              </a:rPr>
              <a:t>/iris/</a:t>
            </a:r>
            <a:r>
              <a:rPr lang="en-US" sz="1200" dirty="0" err="1">
                <a:solidFill>
                  <a:srgbClr val="000000"/>
                </a:solidFill>
              </a:rPr>
              <a:t>bitstream</a:t>
            </a:r>
            <a:r>
              <a:rPr lang="en-US" sz="1200" dirty="0">
                <a:solidFill>
                  <a:srgbClr val="000000"/>
                </a:solidFill>
              </a:rPr>
              <a:t>/10665/44165/1/9789241547833_eng.pdf?ua=1&amp;ua=1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391400" y="64008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Typewriter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b="1" dirty="0" smtClean="0">
                <a:solidFill>
                  <a:schemeClr val="tx2"/>
                </a:solidFill>
                <a:latin typeface="Arial Black" charset="0"/>
                <a:cs typeface="Arial Black" charset="0"/>
              </a:rPr>
              <a:t>TREATMENT</a:t>
            </a:r>
            <a:endParaRPr lang="en-US" sz="1500" b="1" dirty="0">
              <a:solidFill>
                <a:schemeClr val="tx2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G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TAG Theme.thmx</Template>
  <TotalTime>21996</TotalTime>
  <Words>2168</Words>
  <Application>Microsoft Macintosh PowerPoint</Application>
  <PresentationFormat>On-screen Show (4:3)</PresentationFormat>
  <Paragraphs>258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American Typewriter</vt:lpstr>
      <vt:lpstr>AmericanTypewriter Medium</vt:lpstr>
      <vt:lpstr>Arial Black</vt:lpstr>
      <vt:lpstr>Lucida Grande</vt:lpstr>
      <vt:lpstr>MS PGothic</vt:lpstr>
      <vt:lpstr>ＭＳ Ｐゴシック</vt:lpstr>
      <vt:lpstr>Times</vt:lpstr>
      <vt:lpstr>Times New Roman</vt:lpstr>
      <vt:lpstr>Wingdings</vt:lpstr>
      <vt:lpstr>Arial</vt:lpstr>
      <vt:lpstr>TAG Theme</vt:lpstr>
      <vt:lpstr>Лечение туберкулеза</vt:lpstr>
      <vt:lpstr>Рассматриваемые темы</vt:lpstr>
      <vt:lpstr>Основы лечения</vt:lpstr>
      <vt:lpstr>Принципы лечения тб</vt:lpstr>
      <vt:lpstr>Мониторинг лечения</vt:lpstr>
      <vt:lpstr>PowerPoint Presentation</vt:lpstr>
      <vt:lpstr>Как лечится ТБ</vt:lpstr>
      <vt:lpstr>Необходимость знать, какие лекарства следует применять</vt:lpstr>
      <vt:lpstr>Лечение лекарственно-чувствительной формы ТБ (препараты первой линии)</vt:lpstr>
      <vt:lpstr>ТБ, устойчивый к изониазиду</vt:lpstr>
      <vt:lpstr>Укороченные схемы лечения для лекарственно-устойчивых форм ТБ</vt:lpstr>
      <vt:lpstr>МЛУ- и ШЛУ-ТБ</vt:lpstr>
      <vt:lpstr>Лечение в особых группах </vt:lpstr>
      <vt:lpstr>Сочетанная инфекция тб/вич (1 из 2)</vt:lpstr>
      <vt:lpstr>Сочетанная инфекция ТБ/ВИЧ (2 из 2)</vt:lpstr>
      <vt:lpstr>ТБ в детском и подростковом возрасте </vt:lpstr>
      <vt:lpstr> лечение ТБ и опиоидная заместительная терапия (ОЗТ)</vt:lpstr>
      <vt:lpstr>Исследования методов лечения</vt:lpstr>
      <vt:lpstr>Процесс разработки препаратов</vt:lpstr>
      <vt:lpstr>Новые препараты на этапе клинических испытаний</vt:lpstr>
      <vt:lpstr>PowerPoint Presentation</vt:lpstr>
      <vt:lpstr>PowerPoint Presentation</vt:lpstr>
      <vt:lpstr>Адвокационные приоритеты</vt:lpstr>
      <vt:lpstr>импульс к разработке более совершенных препаратов</vt:lpstr>
      <vt:lpstr>Адвокационные приоритеты</vt:lpstr>
      <vt:lpstr>Важнейшие аспекты</vt:lpstr>
      <vt:lpstr>Важнейшие выводы по лечению ТБ</vt:lpstr>
      <vt:lpstr>Дополнительные ресурсы</vt:lpstr>
    </vt:vector>
  </TitlesOfParts>
  <Company>Treatment Action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 Treatment</dc:title>
  <dc:creator>Office 2004 Test Drive User</dc:creator>
  <cp:lastModifiedBy>Safi</cp:lastModifiedBy>
  <cp:revision>453</cp:revision>
  <cp:lastPrinted>2011-04-28T18:19:25Z</cp:lastPrinted>
  <dcterms:created xsi:type="dcterms:W3CDTF">2011-03-02T16:33:02Z</dcterms:created>
  <dcterms:modified xsi:type="dcterms:W3CDTF">2017-12-22T02:31:04Z</dcterms:modified>
</cp:coreProperties>
</file>