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70" r:id="rId2"/>
    <p:sldId id="313" r:id="rId3"/>
    <p:sldId id="347" r:id="rId4"/>
    <p:sldId id="270" r:id="rId5"/>
    <p:sldId id="329" r:id="rId6"/>
    <p:sldId id="383" r:id="rId7"/>
    <p:sldId id="346" r:id="rId8"/>
    <p:sldId id="373" r:id="rId9"/>
    <p:sldId id="279" r:id="rId10"/>
    <p:sldId id="380" r:id="rId11"/>
    <p:sldId id="379" r:id="rId12"/>
    <p:sldId id="381" r:id="rId13"/>
    <p:sldId id="372" r:id="rId14"/>
    <p:sldId id="291" r:id="rId15"/>
    <p:sldId id="382" r:id="rId16"/>
    <p:sldId id="322" r:id="rId17"/>
    <p:sldId id="338" r:id="rId18"/>
    <p:sldId id="345" r:id="rId19"/>
    <p:sldId id="330" r:id="rId20"/>
    <p:sldId id="350" r:id="rId21"/>
    <p:sldId id="367" r:id="rId22"/>
    <p:sldId id="384" r:id="rId23"/>
    <p:sldId id="348" r:id="rId24"/>
    <p:sldId id="289" r:id="rId25"/>
    <p:sldId id="290" r:id="rId26"/>
    <p:sldId id="375" r:id="rId27"/>
    <p:sldId id="374" r:id="rId28"/>
    <p:sldId id="376" r:id="rId2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Lessem" initials="" lastIdx="11" clrIdx="0"/>
  <p:cmAuthor id="1" name="Adam Almeida" initials="" lastIdx="5" clrIdx="1"/>
  <p:cmAuthor id="2" name="Laia" initials="LRM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AB4C7"/>
    <a:srgbClr val="945FDC"/>
    <a:srgbClr val="713DFF"/>
    <a:srgbClr val="7E1605"/>
    <a:srgbClr val="AA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9"/>
    <p:restoredTop sz="90357" autoAdjust="0"/>
  </p:normalViewPr>
  <p:slideViewPr>
    <p:cSldViewPr>
      <p:cViewPr>
        <p:scale>
          <a:sx n="80" d="100"/>
          <a:sy n="80" d="100"/>
        </p:scale>
        <p:origin x="1544" y="21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11-12T18:00:35.008" idx="1">
    <p:pos x="6192" y="4128"/>
    <p:text/>
  </p:cm>
  <p:cm authorId="2" dt="2017-11-12T18:03:05.140" idx="2">
    <p:pos x="482" y="2830"/>
    <p:text>Kanamicina
Protionamida o etionamida
altas dosis de isoniazida
moxifloxacina o gatifloxacina
clofazimina
pirazinamida
etambutol
Fase intensiva 4-6 meses (la duración depende del tiempo de conversión del cultivo)
Fase de continuación, 5 meses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CB92F7-237B-5B46-A3A5-89A435313269}" type="datetime1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7BC4A8-1D39-4C40-8825-AC56EA939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1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1637EB-0A50-6946-88EF-7A4C11227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Typewriter Medium" charset="0"/>
        <a:ea typeface="ＭＳ Ｐゴシック" pitchFamily="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Typewriter Medium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Typewriter Medium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Typewriter Medium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Typewriter Medium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substance_abuse/publications/en/PositionPaper_English.pdf" TargetMode="External"/><Relationship Id="rId4" Type="http://schemas.openxmlformats.org/officeDocument/2006/relationships/hyperlink" Target="http://www.who.int/emlib/Medicines.aspx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eaLnBrk="1" hangingPunct="1"/>
            <a:fld id="{4EAAD835-2949-7C46-8B7D-F5BA04B02E6E}" type="slidenum">
              <a:rPr lang="en-US" sz="1200">
                <a:latin typeface="American Typewriter" charset="0"/>
              </a:rPr>
              <a:pPr eaLnBrk="1" hangingPunct="1"/>
              <a:t>1</a:t>
            </a:fld>
            <a:endParaRPr lang="en-US" sz="1200">
              <a:latin typeface="American Typewriter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100" y="381000"/>
            <a:ext cx="2844800" cy="21336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-2147483648" y="2147483647"/>
            <a:ext cx="2147483647" cy="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1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1404873D-7189-F846-983C-73FC09CB394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Para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más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información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sobre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tratamientos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de la co-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infección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TB/VIH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mirar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el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documento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de la OMS de 2009 </a:t>
            </a:r>
            <a:r>
              <a:rPr lang="en-US" altLang="ja-JP" b="1" i="1" dirty="0" smtClean="0">
                <a:ea typeface="ＭＳ Ｐゴシック" charset="0"/>
                <a:cs typeface="ＭＳ Ｐゴシック" charset="0"/>
              </a:rPr>
              <a:t>Treatment </a:t>
            </a:r>
            <a:r>
              <a:rPr lang="en-US" altLang="ja-JP" b="1" i="1" dirty="0">
                <a:ea typeface="ＭＳ Ｐゴシック" charset="0"/>
                <a:cs typeface="ＭＳ Ｐゴシック" charset="0"/>
              </a:rPr>
              <a:t>of Tuberculosis: guidelines for national </a:t>
            </a:r>
            <a:r>
              <a:rPr lang="en-US" altLang="ja-JP" b="1" i="1" dirty="0" err="1">
                <a:ea typeface="ＭＳ Ｐゴシック" charset="0"/>
                <a:cs typeface="ＭＳ Ｐゴシック" charset="0"/>
              </a:rPr>
              <a:t>programme</a:t>
            </a:r>
            <a:r>
              <a:rPr lang="en-US" altLang="ja-JP" b="1" i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ea typeface="ＭＳ Ｐゴシック" charset="0"/>
                <a:cs typeface="ＭＳ Ｐゴシック" charset="0"/>
              </a:rPr>
              <a:t>disponible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 solo en </a:t>
            </a:r>
            <a:r>
              <a:rPr lang="en-US" altLang="ja-JP" dirty="0" err="1" smtClean="0">
                <a:ea typeface="ＭＳ Ｐゴシック" charset="0"/>
                <a:cs typeface="ＭＳ Ｐゴシック" charset="0"/>
              </a:rPr>
              <a:t>inglés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, en el link http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://www.who.int/tb/publications/cds_tb_2003_313/en/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ea typeface="ＭＳ Ｐゴシック" charset="0"/>
                <a:cs typeface="ＭＳ Ｐゴシック" charset="0"/>
              </a:rPr>
              <a:t>y</a:t>
            </a:r>
            <a:r>
              <a:rPr lang="en-US" altLang="ja-JP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ea typeface="ＭＳ Ｐゴシック" charset="0"/>
                <a:cs typeface="ＭＳ Ｐゴシック" charset="0"/>
              </a:rPr>
              <a:t>las</a:t>
            </a:r>
            <a:r>
              <a:rPr lang="en-US" altLang="ja-JP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ea typeface="ＭＳ Ｐゴシック" charset="0"/>
                <a:cs typeface="ＭＳ Ｐゴシック" charset="0"/>
              </a:rPr>
              <a:t>Guías</a:t>
            </a:r>
            <a:r>
              <a:rPr lang="en-US" altLang="ja-JP" baseline="0" dirty="0" smtClean="0">
                <a:ea typeface="ＭＳ Ｐゴシック" charset="0"/>
                <a:cs typeface="ＭＳ Ｐゴシック" charset="0"/>
              </a:rPr>
              <a:t> de ARV de la OMS 2010 en </a:t>
            </a:r>
            <a:r>
              <a:rPr lang="en-US" altLang="ja-JP" baseline="0" dirty="0" err="1" smtClean="0">
                <a:ea typeface="ＭＳ Ｐゴシック" charset="0"/>
                <a:cs typeface="ＭＳ Ｐゴシック" charset="0"/>
              </a:rPr>
              <a:t>castellano</a:t>
            </a:r>
            <a:r>
              <a:rPr lang="en-US" altLang="ja-JP" baseline="0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altLang="ja-JP" i="1" u="sng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http://www.who.int/hiv/pub/arv/adult2010/es/ </a:t>
            </a:r>
            <a:endParaRPr lang="en-US" altLang="ja-JP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8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1404873D-7189-F846-983C-73FC09CB394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Para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más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información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sobre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tratamientos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de la co-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infección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TB/VIH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mirar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el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documento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de la OMS de 2009 </a:t>
            </a:r>
            <a:r>
              <a:rPr lang="en-US" altLang="ja-JP" b="1" i="1" dirty="0" smtClean="0">
                <a:ea typeface="ＭＳ Ｐゴシック" charset="0"/>
                <a:cs typeface="ＭＳ Ｐゴシック" charset="0"/>
              </a:rPr>
              <a:t>Treatment of Tuberculosis: guidelines for national </a:t>
            </a:r>
            <a:r>
              <a:rPr lang="en-US" altLang="ja-JP" b="1" i="1" dirty="0" err="1" smtClean="0">
                <a:ea typeface="ＭＳ Ｐゴシック" charset="0"/>
                <a:cs typeface="ＭＳ Ｐゴシック" charset="0"/>
              </a:rPr>
              <a:t>programme</a:t>
            </a:r>
            <a:r>
              <a:rPr lang="en-US" altLang="ja-JP" b="1" i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ea typeface="ＭＳ Ｐゴシック" charset="0"/>
                <a:cs typeface="ＭＳ Ｐゴシック" charset="0"/>
              </a:rPr>
              <a:t>disponible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 solo en </a:t>
            </a:r>
            <a:r>
              <a:rPr lang="en-US" altLang="ja-JP" dirty="0" err="1" smtClean="0">
                <a:ea typeface="ＭＳ Ｐゴシック" charset="0"/>
                <a:cs typeface="ＭＳ Ｐゴシック" charset="0"/>
              </a:rPr>
              <a:t>inglés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, en el link http://www.who.int/tb/publications/cds_tb_2003_313/en/ </a:t>
            </a:r>
            <a:r>
              <a:rPr lang="en-US" altLang="ja-JP" dirty="0" err="1" smtClean="0">
                <a:ea typeface="ＭＳ Ｐゴシック" charset="0"/>
                <a:cs typeface="ＭＳ Ｐゴシック" charset="0"/>
              </a:rPr>
              <a:t>y</a:t>
            </a:r>
            <a:r>
              <a:rPr lang="en-US" altLang="ja-JP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ea typeface="ＭＳ Ｐゴシック" charset="0"/>
                <a:cs typeface="ＭＳ Ｐゴシック" charset="0"/>
              </a:rPr>
              <a:t>las</a:t>
            </a:r>
            <a:r>
              <a:rPr lang="en-US" altLang="ja-JP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ea typeface="ＭＳ Ｐゴシック" charset="0"/>
                <a:cs typeface="ＭＳ Ｐゴシック" charset="0"/>
              </a:rPr>
              <a:t>Guías</a:t>
            </a:r>
            <a:r>
              <a:rPr lang="en-US" altLang="ja-JP" baseline="0" dirty="0" smtClean="0">
                <a:ea typeface="ＭＳ Ｐゴシック" charset="0"/>
                <a:cs typeface="ＭＳ Ｐゴシック" charset="0"/>
              </a:rPr>
              <a:t> de ARV de la OMS 2010 en </a:t>
            </a:r>
            <a:r>
              <a:rPr lang="en-US" altLang="ja-JP" baseline="0" dirty="0" err="1" smtClean="0">
                <a:ea typeface="ＭＳ Ｐゴシック" charset="0"/>
                <a:cs typeface="ＭＳ Ｐゴシック" charset="0"/>
              </a:rPr>
              <a:t>castellano</a:t>
            </a:r>
            <a:r>
              <a:rPr lang="en-US" altLang="ja-JP" baseline="0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altLang="ja-JP" i="1" u="sng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http://www.who.int/hiv/pub/arv/adult2010/es</a:t>
            </a:r>
          </a:p>
          <a:p>
            <a:pPr eaLnBrk="1" hangingPunct="1"/>
            <a:r>
              <a:rPr lang="en-US" sz="10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1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7860F9C6-4C8C-9040-AEEF-634CA9347D3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Para </a:t>
            </a:r>
            <a:r>
              <a:rPr lang="en-US" i="1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más</a:t>
            </a: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información</a:t>
            </a: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i="1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cómo</a:t>
            </a:r>
            <a:r>
              <a:rPr lang="en-US" i="1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tratar</a:t>
            </a:r>
            <a:r>
              <a:rPr lang="en-US" i="1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la TB </a:t>
            </a:r>
            <a:r>
              <a:rPr lang="en-US" i="1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pediátrica</a:t>
            </a:r>
            <a:r>
              <a:rPr lang="en-US" i="1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ver</a:t>
            </a:r>
            <a:r>
              <a:rPr lang="en-US" i="1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documento</a:t>
            </a: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 de la OMS de 2010 (solo</a:t>
            </a:r>
            <a:r>
              <a:rPr lang="en-US" i="1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disponible</a:t>
            </a:r>
            <a:r>
              <a:rPr lang="en-US" i="1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i="1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inglés</a:t>
            </a:r>
            <a:r>
              <a:rPr lang="en-US" i="1" baseline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r>
              <a:rPr lang="en-US" altLang="ja-JP" i="1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i="1" dirty="0">
                <a:latin typeface="Times New Roman" charset="0"/>
                <a:ea typeface="ＭＳ Ｐゴシック" charset="0"/>
                <a:cs typeface="ＭＳ Ｐゴシック" charset="0"/>
              </a:rPr>
              <a:t>Rapid Advice: treatment of tuberculosis in children at http://whqlibdoc.who.int/publications/2010/9789241500449_eng.pdf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Char char="•"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51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29459264-21D7-A445-9510-AF9A97A85E4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i="1" dirty="0" smtClean="0">
                <a:ea typeface="ＭＳ Ｐゴシック" charset="0"/>
                <a:cs typeface="ＭＳ Ｐゴシック" charset="0"/>
              </a:rPr>
              <a:t>P</a:t>
            </a:r>
            <a:r>
              <a:rPr lang="en-GB" i="1" dirty="0" err="1" smtClean="0">
                <a:ea typeface="ＭＳ Ｐゴシック" charset="0"/>
                <a:cs typeface="ＭＳ Ｐゴシック" charset="0"/>
              </a:rPr>
              <a:t>ara</a:t>
            </a:r>
            <a:r>
              <a:rPr lang="en-GB" i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i="1" dirty="0" err="1" smtClean="0">
                <a:ea typeface="ＭＳ Ｐゴシック" charset="0"/>
                <a:cs typeface="ＭＳ Ｐゴシック" charset="0"/>
              </a:rPr>
              <a:t>más</a:t>
            </a:r>
            <a:r>
              <a:rPr lang="en-GB" i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i="1" dirty="0" err="1" smtClean="0">
                <a:ea typeface="ＭＳ Ｐゴシック" charset="0"/>
                <a:cs typeface="ＭＳ Ｐゴシック" charset="0"/>
              </a:rPr>
              <a:t>información</a:t>
            </a:r>
            <a:r>
              <a:rPr lang="en-GB" i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i="1" dirty="0" err="1" smtClean="0">
                <a:ea typeface="ＭＳ Ｐゴシック" charset="0"/>
                <a:cs typeface="ＭＳ Ｐゴシック" charset="0"/>
              </a:rPr>
              <a:t>sobre</a:t>
            </a:r>
            <a:r>
              <a:rPr lang="en-GB" i="1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i="1" baseline="0" dirty="0" err="1" smtClean="0">
                <a:ea typeface="ＭＳ Ｐゴシック" charset="0"/>
                <a:cs typeface="ＭＳ Ｐゴシック" charset="0"/>
              </a:rPr>
              <a:t>terapia</a:t>
            </a:r>
            <a:r>
              <a:rPr lang="en-GB" i="1" baseline="0" dirty="0" smtClean="0">
                <a:ea typeface="ＭＳ Ｐゴシック" charset="0"/>
                <a:cs typeface="ＭＳ Ｐゴシック" charset="0"/>
              </a:rPr>
              <a:t> de </a:t>
            </a:r>
            <a:r>
              <a:rPr lang="en-GB" i="1" baseline="0" dirty="0" err="1" smtClean="0">
                <a:ea typeface="ＭＳ Ｐゴシック" charset="0"/>
                <a:cs typeface="ＭＳ Ｐゴシック" charset="0"/>
              </a:rPr>
              <a:t>sustitución</a:t>
            </a:r>
            <a:r>
              <a:rPr lang="en-GB" i="1" baseline="0" dirty="0" smtClean="0">
                <a:ea typeface="ＭＳ Ｐゴシック" charset="0"/>
                <a:cs typeface="ＭＳ Ｐゴシック" charset="0"/>
              </a:rPr>
              <a:t> de </a:t>
            </a:r>
            <a:r>
              <a:rPr lang="en-GB" i="1" baseline="0" dirty="0" err="1" smtClean="0">
                <a:ea typeface="ＭＳ Ｐゴシック" charset="0"/>
                <a:cs typeface="ＭＳ Ｐゴシック" charset="0"/>
              </a:rPr>
              <a:t>opiáceos</a:t>
            </a:r>
            <a:r>
              <a:rPr lang="en-GB" i="1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i="1" baseline="0" dirty="0" err="1" smtClean="0">
                <a:ea typeface="ＭＳ Ｐゴシック" charset="0"/>
                <a:cs typeface="ＭＳ Ｐゴシック" charset="0"/>
              </a:rPr>
              <a:t>ir</a:t>
            </a:r>
            <a:r>
              <a:rPr lang="en-GB" i="1" baseline="0" dirty="0" smtClean="0">
                <a:ea typeface="ＭＳ Ｐゴシック" charset="0"/>
                <a:cs typeface="ＭＳ Ｐゴシック" charset="0"/>
              </a:rPr>
              <a:t> a (en </a:t>
            </a:r>
            <a:r>
              <a:rPr lang="en-GB" i="1" baseline="0" dirty="0" err="1" smtClean="0">
                <a:ea typeface="ＭＳ Ｐゴシック" charset="0"/>
                <a:cs typeface="ＭＳ Ｐゴシック" charset="0"/>
              </a:rPr>
              <a:t>inglés</a:t>
            </a:r>
            <a:r>
              <a:rPr lang="en-GB" i="1" baseline="0" dirty="0" smtClean="0">
                <a:ea typeface="ＭＳ Ｐゴシック" charset="0"/>
                <a:cs typeface="ＭＳ Ｐゴシック" charset="0"/>
              </a:rPr>
              <a:t>) </a:t>
            </a:r>
            <a:r>
              <a:rPr lang="en-GB" u="sng" dirty="0" smtClean="0"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GB" u="sng" dirty="0">
                <a:ea typeface="ＭＳ Ｐゴシック" charset="0"/>
                <a:cs typeface="ＭＳ Ｐゴシック" charset="0"/>
                <a:hlinkClick r:id="rId3"/>
              </a:rPr>
              <a:t>://www.who.int/substance_abuse/publications/en/PositionPaper_English.pdf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i="1" dirty="0" smtClean="0">
                <a:ea typeface="ＭＳ Ｐゴシック" charset="0"/>
                <a:cs typeface="ＭＳ Ｐゴシック" charset="0"/>
              </a:rPr>
              <a:t>*Para </a:t>
            </a:r>
            <a:r>
              <a:rPr lang="en-GB" i="1" dirty="0" err="1" smtClean="0">
                <a:ea typeface="ＭＳ Ｐゴシック" charset="0"/>
                <a:cs typeface="ＭＳ Ｐゴシック" charset="0"/>
              </a:rPr>
              <a:t>más</a:t>
            </a:r>
            <a:r>
              <a:rPr lang="en-GB" i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i="1" dirty="0" err="1" smtClean="0">
                <a:ea typeface="ＭＳ Ｐゴシック" charset="0"/>
                <a:cs typeface="ＭＳ Ｐゴシック" charset="0"/>
              </a:rPr>
              <a:t>información</a:t>
            </a:r>
            <a:r>
              <a:rPr lang="en-GB" i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i="1" dirty="0" err="1" smtClean="0">
                <a:ea typeface="ＭＳ Ｐゴシック" charset="0"/>
                <a:cs typeface="ＭＳ Ｐゴシック" charset="0"/>
              </a:rPr>
              <a:t>sobre</a:t>
            </a:r>
            <a:r>
              <a:rPr lang="en-GB" i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i="1" dirty="0" err="1" smtClean="0">
                <a:ea typeface="ＭＳ Ｐゴシック" charset="0"/>
                <a:cs typeface="ＭＳ Ｐゴシック" charset="0"/>
              </a:rPr>
              <a:t>interacción</a:t>
            </a:r>
            <a:r>
              <a:rPr lang="en-GB" i="1" dirty="0" smtClean="0">
                <a:ea typeface="ＭＳ Ｐゴシック" charset="0"/>
                <a:cs typeface="ＭＳ Ｐゴシック" charset="0"/>
              </a:rPr>
              <a:t> de </a:t>
            </a:r>
            <a:r>
              <a:rPr lang="en-GB" i="1" dirty="0" err="1" smtClean="0">
                <a:ea typeface="ＭＳ Ｐゴシック" charset="0"/>
                <a:cs typeface="ＭＳ Ｐゴシック" charset="0"/>
              </a:rPr>
              <a:t>fármacos</a:t>
            </a:r>
            <a:r>
              <a:rPr lang="en-GB" i="1" dirty="0" smtClean="0">
                <a:ea typeface="ＭＳ Ｐゴシック" charset="0"/>
                <a:cs typeface="ＭＳ Ｐゴシック" charset="0"/>
              </a:rPr>
              <a:t> de TB </a:t>
            </a:r>
            <a:r>
              <a:rPr lang="en-GB" i="1" dirty="0" err="1" smtClean="0">
                <a:ea typeface="ＭＳ Ｐゴシック" charset="0"/>
                <a:cs typeface="ＭＳ Ｐゴシック" charset="0"/>
              </a:rPr>
              <a:t>ir</a:t>
            </a:r>
            <a:r>
              <a:rPr lang="en-GB" i="1" dirty="0" smtClean="0">
                <a:ea typeface="ＭＳ Ｐゴシック" charset="0"/>
                <a:cs typeface="ＭＳ Ｐゴシック" charset="0"/>
              </a:rPr>
              <a:t> a (en </a:t>
            </a:r>
            <a:r>
              <a:rPr lang="en-GB" i="1" dirty="0" err="1" smtClean="0">
                <a:ea typeface="ＭＳ Ｐゴシック" charset="0"/>
                <a:cs typeface="ＭＳ Ｐゴシック" charset="0"/>
              </a:rPr>
              <a:t>inglés</a:t>
            </a:r>
            <a:r>
              <a:rPr lang="en-GB" i="1" dirty="0" smtClean="0">
                <a:ea typeface="ＭＳ Ｐゴシック" charset="0"/>
                <a:cs typeface="ＭＳ Ｐゴシック" charset="0"/>
              </a:rPr>
              <a:t>) </a:t>
            </a:r>
            <a:r>
              <a:rPr lang="en-GB" u="sng" dirty="0" smtClean="0">
                <a:ea typeface="ＭＳ Ｐゴシック" charset="0"/>
                <a:cs typeface="ＭＳ Ｐゴシック" charset="0"/>
                <a:hlinkClick r:id="rId4"/>
              </a:rPr>
              <a:t>http</a:t>
            </a:r>
            <a:r>
              <a:rPr lang="en-GB" u="sng" dirty="0">
                <a:ea typeface="ＭＳ Ｐゴシック" charset="0"/>
                <a:cs typeface="ＭＳ Ｐゴシック" charset="0"/>
                <a:hlinkClick r:id="rId4"/>
              </a:rPr>
              <a:t>://www.who.int/emlib/</a:t>
            </a:r>
            <a:r>
              <a:rPr lang="en-GB" u="sng" dirty="0" smtClean="0">
                <a:ea typeface="ＭＳ Ｐゴシック" charset="0"/>
                <a:cs typeface="ＭＳ Ｐゴシック" charset="0"/>
                <a:hlinkClick r:id="rId4"/>
              </a:rPr>
              <a:t>Medicines.aspx</a:t>
            </a:r>
            <a:endParaRPr lang="en-GB" u="sng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90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265E7762-B347-5A46-9962-50ACF343C398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57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1837FB8A-DD14-1D44-9F0C-D54B808E728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Times" charset="0"/>
              <a:buChar char="•"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16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C6EB7ECE-1FEB-EB49-AD7D-D601B5AF00C7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01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r"/>
            <a:fld id="{416A0116-2AAC-D045-8238-E8E533307BDB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más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información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sobre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las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tendencias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financiación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de la I+D en TB,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visitar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http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://</a:t>
            </a:r>
            <a:r>
              <a:rPr lang="en-US" altLang="ja-JP" dirty="0" err="1">
                <a:ea typeface="ＭＳ Ｐゴシック" charset="0"/>
                <a:cs typeface="ＭＳ Ｐゴシック" charset="0"/>
              </a:rPr>
              <a:t>www.treatmentactiongroup.org</a:t>
            </a:r>
            <a:r>
              <a:rPr lang="en-US" altLang="ja-JP" dirty="0" err="1" smtClean="0">
                <a:ea typeface="ＭＳ Ｐゴシック" charset="0"/>
                <a:cs typeface="ＭＳ Ｐゴシック" charset="0"/>
              </a:rPr>
              <a:t>/tbrd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15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1F712147-40D2-EF46-811A-86F32C789FB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16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8C6BDB20-01F9-4742-8838-C61A397B87A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Nota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el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facilitador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esta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lista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no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pretende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ser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exhaustiva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animamos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 los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facilitadores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preguntar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al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grupo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otras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brechas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y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retos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en el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tratamiento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por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TB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7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BFCB0A43-DBD5-E649-88F1-616AFFFF81E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5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917535F6-A6B4-7142-B3B1-0A4900B1EA9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61750" indent="-24161750" eaLnBrk="1" hangingPunct="1">
              <a:buFont typeface="Times" charset="0"/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Nota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el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facilitador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: la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lista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prioridades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basa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en el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contexto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esta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presentación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y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no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pretende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ser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exhaustiva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. La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lista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debería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ser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considerada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en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cada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contexto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y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modificada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según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la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audiencia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75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4FA96908-A9A9-8C4A-AD5E-0DB75071180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A6EBCA03-532F-DD42-835C-0FF976EA0DB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30FB02EF-EBDF-0D4B-97F2-0107ECA6709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3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BC273CB4-6533-2D42-8ED8-06852DF995E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More </a:t>
            </a:r>
            <a:r>
              <a:rPr lang="en-US" dirty="0">
                <a:ea typeface="ＭＳ Ｐゴシック" charset="0"/>
                <a:cs typeface="ＭＳ Ｐゴシック" charset="0"/>
              </a:rPr>
              <a:t>information on WHO guidelines for monitoring TB treatment can be found at http://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whqlibdoc.who.int</a:t>
            </a:r>
            <a:r>
              <a:rPr lang="en-US" dirty="0">
                <a:ea typeface="ＭＳ Ｐゴシック" charset="0"/>
                <a:cs typeface="ＭＳ Ｐゴシック" charset="0"/>
              </a:rPr>
              <a:t>/publications/2010/9789241547833_eng.pdf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1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F285592E-AE12-2140-B7E3-DC4B09D1E74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97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34DAD32B-C46A-C04B-94B5-9DEB9020264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3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637EB-0A50-6946-88EF-7A4C112278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0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70086D8B-CEAC-824E-B53F-FC954106479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5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181600" y="6400800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C0C3BE-BB15-2441-B91E-10DA3A22B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9C19-1712-4A49-85CD-22BD5A8CA6C3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97B4-69E2-E745-8FBA-4756BD3E7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81CF-13DF-D243-918F-4028C4AF2991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FF19-0110-BD48-A050-2C527226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6AA1-BB9D-F944-8F7D-778E13FDC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1646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430BA-C724-E347-8DE2-073A04E8E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361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9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9B2A-F370-9F4F-AA1B-55BA2295A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6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9F046-22A5-A94B-AB8C-1401B57681E7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E7A9-2AF2-714F-9373-EC1BD82D4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4D69B-6169-694F-B672-D79E25B430D6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838A8-862E-1C45-B527-F305433DD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4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4783-1E80-F542-A14A-17161759E8C3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3D12-1461-F849-B8E2-B9CCF9664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DB10-F34C-884C-BC40-7C31DC854A80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C92A-4F5D-0043-87DC-6462421CC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9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94A3-2845-FA46-A7CD-01D846B7F56D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11F20-7149-3A44-BC88-0C603A1C5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0E8B2-F335-F748-BB20-CEF411809C1F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0ED7EC-E059-794A-BC7D-2F8FCBAC5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8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2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8153400" cy="1143000"/>
          </a:xfrm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dirty="0" smtClean="0">
                <a:solidFill>
                  <a:srgbClr val="D1282E"/>
                </a:solidFill>
                <a:ea typeface="+mj-ea"/>
                <a:cs typeface="+mj-cs"/>
              </a:rPr>
              <a:t>TRATAMIENTO DE LA </a:t>
            </a:r>
            <a:r>
              <a:rPr lang="en-US" sz="5500" dirty="0" err="1" smtClean="0">
                <a:solidFill>
                  <a:srgbClr val="D1282E"/>
                </a:solidFill>
                <a:ea typeface="+mj-ea"/>
                <a:cs typeface="+mj-cs"/>
              </a:rPr>
              <a:t>TUBERCUlosiS</a:t>
            </a:r>
            <a:endParaRPr lang="en-US" sz="5500" dirty="0">
              <a:solidFill>
                <a:srgbClr val="D1282E"/>
              </a:solidFill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91000"/>
            <a:ext cx="7079704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Treatment Action Group</a:t>
            </a:r>
            <a:endParaRPr lang="en-US" dirty="0" smtClean="0">
              <a:solidFill>
                <a:schemeClr val="tx1"/>
              </a:solidFill>
              <a:latin typeface="Arial Black"/>
              <a:ea typeface="+mn-ea"/>
              <a:cs typeface="Arial Black"/>
            </a:endParaRPr>
          </a:p>
          <a:p>
            <a:pPr eaLnBrk="1" fontAlgn="auto" hangingPunct="1"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Herramientas</a:t>
            </a:r>
            <a:r>
              <a:rPr lang="en-US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para</a:t>
            </a:r>
            <a:r>
              <a:rPr lang="en-US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 la </a:t>
            </a:r>
            <a:r>
              <a:rPr lang="en-US" dirty="0" err="1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incidencia</a:t>
            </a:r>
            <a:r>
              <a:rPr lang="en-US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 en TB</a:t>
            </a:r>
            <a:r>
              <a:rPr lang="en-US" dirty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/</a:t>
            </a:r>
            <a:r>
              <a:rPr lang="en-US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HIV</a:t>
            </a:r>
          </a:p>
          <a:p>
            <a:pPr eaLnBrk="1" fontAlgn="auto" hangingPunct="1"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noviembre</a:t>
            </a:r>
            <a:r>
              <a:rPr lang="en-US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 2017</a:t>
            </a:r>
          </a:p>
          <a:p>
            <a:pPr eaLnBrk="1" fontAlgn="auto" hangingPunct="1">
              <a:spcBef>
                <a:spcPct val="10000"/>
              </a:spcBef>
              <a:defRPr/>
            </a:pPr>
            <a:r>
              <a:rPr lang="en-US" altLang="en-US" cap="none" dirty="0" err="1">
                <a:solidFill>
                  <a:schemeClr val="tx1"/>
                </a:solidFill>
                <a:ea typeface="ＭＳ Ｐゴシック" charset="-128"/>
              </a:rPr>
              <a:t>Traducido</a:t>
            </a:r>
            <a:r>
              <a:rPr lang="en-US" altLang="en-US" cap="none" dirty="0">
                <a:solidFill>
                  <a:schemeClr val="tx1"/>
                </a:solidFill>
                <a:ea typeface="ＭＳ Ｐゴシック" charset="-128"/>
              </a:rPr>
              <a:t> con </a:t>
            </a:r>
            <a:r>
              <a:rPr lang="en-US" altLang="en-US" cap="none" dirty="0" err="1">
                <a:solidFill>
                  <a:schemeClr val="tx1"/>
                </a:solidFill>
                <a:ea typeface="ＭＳ Ｐゴシック" charset="-128"/>
              </a:rPr>
              <a:t>apoyo</a:t>
            </a:r>
            <a:r>
              <a:rPr lang="en-US" altLang="en-US" cap="none" dirty="0">
                <a:solidFill>
                  <a:schemeClr val="tx1"/>
                </a:solidFill>
                <a:ea typeface="ＭＳ Ｐゴシック" charset="-128"/>
              </a:rPr>
              <a:t> de Stop TB Partnership</a:t>
            </a:r>
          </a:p>
          <a:p>
            <a:pPr eaLnBrk="1" fontAlgn="auto" hangingPunct="1">
              <a:spcBef>
                <a:spcPct val="10000"/>
              </a:spcBef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  <a:latin typeface="Arial Black"/>
              <a:ea typeface="+mn-ea"/>
              <a:cs typeface="Arial Black"/>
            </a:endParaRPr>
          </a:p>
        </p:txBody>
      </p:sp>
      <p:pic>
        <p:nvPicPr>
          <p:cNvPr id="5" name="Picture 2" descr="tag_logo_30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035687" y="6533728"/>
            <a:ext cx="4882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s-ES_tradnl" sz="1200" dirty="0" smtClean="0"/>
              <a:t>Agradecimiento a</a:t>
            </a:r>
            <a:r>
              <a:rPr lang="en-US" sz="1200" dirty="0" smtClean="0"/>
              <a:t> </a:t>
            </a:r>
            <a:r>
              <a:rPr lang="en-US" sz="1200" dirty="0"/>
              <a:t>Adam </a:t>
            </a:r>
            <a:r>
              <a:rPr lang="en-US" sz="1200" dirty="0" smtClean="0"/>
              <a:t>Almeida,</a:t>
            </a:r>
            <a:r>
              <a:rPr lang="es-ES_tradnl" sz="1200" dirty="0" smtClean="0"/>
              <a:t> </a:t>
            </a:r>
            <a:r>
              <a:rPr lang="en-US" sz="1200" dirty="0" err="1" smtClean="0"/>
              <a:t>Andolyn</a:t>
            </a:r>
            <a:r>
              <a:rPr lang="en-US" sz="1200" dirty="0" smtClean="0"/>
              <a:t> Medina, </a:t>
            </a:r>
            <a:r>
              <a:rPr lang="en-US" sz="1200" dirty="0" err="1" smtClean="0"/>
              <a:t>Laia</a:t>
            </a:r>
            <a:r>
              <a:rPr lang="en-US" sz="1200" dirty="0" smtClean="0"/>
              <a:t> Ruiz </a:t>
            </a:r>
            <a:r>
              <a:rPr lang="en-US" sz="1200" dirty="0" err="1" smtClean="0"/>
              <a:t>Mingote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5922963"/>
            <a:ext cx="2667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TB RESISTENTE A ISONIAZIDA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307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200" b="0" dirty="0" smtClean="0"/>
              <a:t>L</a:t>
            </a:r>
            <a:r>
              <a:rPr lang="es-ES_tradnl" sz="2200" b="0" dirty="0" smtClean="0"/>
              <a:t>a isoniazida es un fármaco de primera línea para el tratamiento de la TB y está incluido en el régimen de curso corto para la TB susceptible o sensible</a:t>
            </a:r>
          </a:p>
          <a:p>
            <a:pPr>
              <a:buFont typeface="Arial"/>
              <a:buChar char="•"/>
            </a:pPr>
            <a:r>
              <a:rPr lang="en-US" sz="2200" b="0" dirty="0" smtClean="0"/>
              <a:t>L</a:t>
            </a:r>
            <a:r>
              <a:rPr lang="es-ES_tradnl" sz="2200" b="0" dirty="0" smtClean="0"/>
              <a:t>a isoniazida es un medicamento muy potente</a:t>
            </a:r>
          </a:p>
          <a:p>
            <a:pPr>
              <a:buFont typeface="Arial"/>
              <a:buChar char="•"/>
            </a:pPr>
            <a:r>
              <a:rPr lang="en-US" sz="2200" b="0" dirty="0" smtClean="0"/>
              <a:t>S</a:t>
            </a:r>
            <a:r>
              <a:rPr lang="es-ES_tradnl" sz="2200" b="0" dirty="0" err="1" smtClean="0"/>
              <a:t>i</a:t>
            </a:r>
            <a:r>
              <a:rPr lang="es-ES_tradnl" sz="2200" b="0" dirty="0" smtClean="0"/>
              <a:t> existe resistencia a isoniazida, se necesita un régimen de fármacos distinto para cubrir la pérdida de la isoniazida:</a:t>
            </a:r>
          </a:p>
          <a:p>
            <a:pPr lvl="1">
              <a:buFont typeface="Arial"/>
              <a:buChar char="•"/>
            </a:pPr>
            <a:r>
              <a:rPr lang="es-ES_tradnl" sz="2200" b="1" dirty="0" err="1" smtClean="0"/>
              <a:t>Levofloxacina</a:t>
            </a:r>
            <a:r>
              <a:rPr lang="es-ES_tradnl" sz="2200" b="1" dirty="0" smtClean="0"/>
              <a:t> reemplaza la isoniazida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D</a:t>
            </a:r>
            <a:r>
              <a:rPr lang="es-ES_tradnl" sz="2200" dirty="0" err="1" smtClean="0"/>
              <a:t>urante</a:t>
            </a:r>
            <a:r>
              <a:rPr lang="es-ES_tradnl" sz="2200" dirty="0" smtClean="0"/>
              <a:t> los dos primeros meses: </a:t>
            </a:r>
            <a:r>
              <a:rPr lang="es-ES_tradnl" sz="2200" u="sng" dirty="0" err="1" smtClean="0"/>
              <a:t>levofloxacina</a:t>
            </a:r>
            <a:r>
              <a:rPr lang="es-ES_tradnl" sz="2200" u="sng" dirty="0" smtClean="0"/>
              <a:t>, rifampicina, </a:t>
            </a:r>
            <a:r>
              <a:rPr lang="es-ES_tradnl" sz="2200" u="sng" dirty="0" err="1" smtClean="0"/>
              <a:t>pirazinamida</a:t>
            </a:r>
            <a:r>
              <a:rPr lang="es-ES_tradnl" sz="2200" u="sng" dirty="0" smtClean="0"/>
              <a:t> y </a:t>
            </a:r>
            <a:r>
              <a:rPr lang="es-ES_tradnl" sz="2200" u="sng" dirty="0" err="1" smtClean="0"/>
              <a:t>etambutol</a:t>
            </a:r>
            <a:r>
              <a:rPr lang="es-ES_tradnl" sz="2200" u="sng" dirty="0" smtClean="0"/>
              <a:t>; </a:t>
            </a:r>
            <a:r>
              <a:rPr lang="es-ES_tradnl" sz="2200" dirty="0" smtClean="0"/>
              <a:t>para los siguientes cuatro meses sólo se dan </a:t>
            </a:r>
            <a:r>
              <a:rPr lang="es-ES_tradnl" sz="2200" u="sng" dirty="0" err="1" smtClean="0"/>
              <a:t>levofloxacina</a:t>
            </a:r>
            <a:r>
              <a:rPr lang="es-ES_tradnl" sz="2200" u="sng" dirty="0" smtClean="0"/>
              <a:t> y rifampicina</a:t>
            </a:r>
            <a:endParaRPr lang="en-US" sz="2200" b="0" dirty="0" smtClean="0"/>
          </a:p>
          <a:p>
            <a:pPr lvl="1">
              <a:buFont typeface="Arial"/>
              <a:buChar char="•"/>
            </a:pPr>
            <a:endParaRPr lang="en-US" sz="2200" b="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628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TRATAMIENTO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8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RÉGIMEN CORTO PARA TB RESISTENTE A FÁRMACOS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b="0" dirty="0" smtClean="0"/>
              <a:t>E</a:t>
            </a:r>
            <a:r>
              <a:rPr lang="es-ES_tradnl" b="0" dirty="0" err="1" smtClean="0"/>
              <a:t>n</a:t>
            </a:r>
            <a:r>
              <a:rPr lang="es-ES_tradnl" b="0" dirty="0" smtClean="0"/>
              <a:t> 2016, la OMS aprobó un régimen más corto para tratar la TB resistente a fármacos en personas con TB resistente a la rifampicina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</a:t>
            </a:r>
            <a:r>
              <a:rPr lang="es-ES_tradnl" dirty="0" err="1" smtClean="0"/>
              <a:t>l</a:t>
            </a:r>
            <a:r>
              <a:rPr lang="es-ES_tradnl" dirty="0" smtClean="0"/>
              <a:t> régimen farmacológico acortado es de 9-12 meses (en contra de los 18-24 meses habituales)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</a:t>
            </a:r>
            <a:r>
              <a:rPr lang="es-ES_tradnl" dirty="0" err="1" smtClean="0"/>
              <a:t>l</a:t>
            </a:r>
            <a:r>
              <a:rPr lang="es-ES_tradnl" dirty="0" smtClean="0"/>
              <a:t> régimen acortado es específico para personas cuya TB es </a:t>
            </a:r>
            <a:r>
              <a:rPr lang="es-ES_tradnl" u="sng" dirty="0" smtClean="0"/>
              <a:t>resistente a rifampicina</a:t>
            </a:r>
            <a:r>
              <a:rPr lang="es-ES_tradnl" dirty="0" smtClean="0"/>
              <a:t> y </a:t>
            </a:r>
            <a:r>
              <a:rPr lang="es-ES_tradnl" u="sng" dirty="0" smtClean="0"/>
              <a:t>no ha sido tratado con o mostrado resistencia a algún inyectable de segunda línea o una </a:t>
            </a:r>
            <a:r>
              <a:rPr lang="es-ES_tradnl" u="sng" dirty="0" err="1" smtClean="0"/>
              <a:t>fluoroquinolona</a:t>
            </a:r>
            <a:endParaRPr lang="en-US" b="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39000" y="65532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TRATAMIENTO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4564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Fuente</a:t>
            </a:r>
            <a:r>
              <a:rPr lang="en-US" sz="1200" dirty="0" smtClean="0">
                <a:latin typeface="Arial"/>
                <a:cs typeface="Arial"/>
              </a:rPr>
              <a:t>: </a:t>
            </a:r>
            <a:r>
              <a:rPr lang="en-US" sz="1200" dirty="0">
                <a:latin typeface="Arial"/>
                <a:cs typeface="Arial"/>
              </a:rPr>
              <a:t>http://www.treatmentactiongroup.org/tb/drug-guide-2016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0"/>
            <a:ext cx="7348045" cy="20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62000"/>
          </a:xfrm>
        </p:spPr>
        <p:txBody>
          <a:bodyPr/>
          <a:lstStyle/>
          <a:p>
            <a:r>
              <a:rPr lang="en-US" dirty="0" smtClean="0"/>
              <a:t>TB MDR Y XDR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307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s-ES_tradnl" sz="2200" b="0" dirty="0" smtClean="0"/>
              <a:t>Otras formas de TB </a:t>
            </a:r>
            <a:r>
              <a:rPr lang="es-ES_tradnl" sz="2200" b="0" dirty="0" err="1" smtClean="0"/>
              <a:t>multirresistente</a:t>
            </a:r>
            <a:r>
              <a:rPr lang="es-ES_tradnl" sz="2200" b="0" dirty="0" smtClean="0"/>
              <a:t> a fármacos (MDR) y extremadamente resistente a fármacos (XDR) requieren un régimen de tratamiento de entre 18 y 24 meses. </a:t>
            </a:r>
          </a:p>
          <a:p>
            <a:pPr lvl="1">
              <a:buFont typeface="Arial"/>
              <a:buChar char="•"/>
            </a:pPr>
            <a:r>
              <a:rPr lang="es-ES_tradnl" sz="2200" dirty="0" smtClean="0"/>
              <a:t>Debería incluir al menos 5 medicamentos efectivos; si es posible, </a:t>
            </a:r>
            <a:r>
              <a:rPr lang="es-ES_tradnl" sz="2200" u="sng" dirty="0" err="1" smtClean="0"/>
              <a:t>pirazinamida</a:t>
            </a:r>
            <a:r>
              <a:rPr lang="es-ES_tradnl" sz="2200" dirty="0" smtClean="0"/>
              <a:t>, una </a:t>
            </a:r>
            <a:r>
              <a:rPr lang="es-ES_tradnl" sz="2200" u="sng" dirty="0" err="1" smtClean="0"/>
              <a:t>fluoroquinolona</a:t>
            </a:r>
            <a:r>
              <a:rPr lang="es-ES_tradnl" sz="2200" dirty="0" smtClean="0"/>
              <a:t>, un </a:t>
            </a:r>
            <a:r>
              <a:rPr lang="es-ES_tradnl" sz="2200" u="sng" dirty="0" smtClean="0"/>
              <a:t>inyectable de segunda línea,</a:t>
            </a:r>
            <a:r>
              <a:rPr lang="es-ES_tradnl" sz="2200" dirty="0" smtClean="0"/>
              <a:t> y </a:t>
            </a:r>
            <a:r>
              <a:rPr lang="es-ES_tradnl" sz="2200" u="sng" dirty="0" smtClean="0"/>
              <a:t>dos agentes principales de segunda línea </a:t>
            </a:r>
            <a:r>
              <a:rPr lang="es-ES_tradnl" sz="2200" dirty="0" smtClean="0"/>
              <a:t>incluyendo una de las medicinas más nuevas (</a:t>
            </a:r>
            <a:r>
              <a:rPr lang="es-ES_tradnl" sz="2200" dirty="0" err="1" smtClean="0"/>
              <a:t>bedaquilina</a:t>
            </a:r>
            <a:r>
              <a:rPr lang="es-ES_tradnl" sz="2200" dirty="0" smtClean="0"/>
              <a:t> o </a:t>
            </a:r>
            <a:r>
              <a:rPr lang="es-ES_tradnl" sz="2200" dirty="0" err="1" smtClean="0"/>
              <a:t>delamanida</a:t>
            </a:r>
            <a:r>
              <a:rPr lang="es-ES_tradnl" sz="2200" dirty="0" smtClean="0"/>
              <a:t>) </a:t>
            </a:r>
            <a:endParaRPr lang="en-US" sz="2200" u="sng" dirty="0" smtClean="0"/>
          </a:p>
          <a:p>
            <a:pPr>
              <a:buFont typeface="Arial"/>
              <a:buChar char="•"/>
            </a:pPr>
            <a:r>
              <a:rPr lang="en-US" sz="2200" b="0" dirty="0" smtClean="0"/>
              <a:t>E</a:t>
            </a:r>
            <a:r>
              <a:rPr lang="es-ES_tradnl" sz="2200" b="0" dirty="0" err="1" smtClean="0"/>
              <a:t>n</a:t>
            </a:r>
            <a:r>
              <a:rPr lang="es-ES_tradnl" sz="2200" b="0" dirty="0" smtClean="0"/>
              <a:t> los casos de TB-XDR, puede que no hayan 5 fármacos efectivos para tratar</a:t>
            </a:r>
            <a:endParaRPr lang="en-US" sz="2200" b="0" dirty="0" smtClean="0"/>
          </a:p>
          <a:p>
            <a:pPr lvl="1">
              <a:buFont typeface="Arial"/>
              <a:buChar char="•"/>
            </a:pPr>
            <a:r>
              <a:rPr lang="es-ES_tradnl" sz="2200" dirty="0" smtClean="0"/>
              <a:t>Se añaden otros agentes hasta llegar a los 5 fármacos efectivos (incluyendo ácido </a:t>
            </a:r>
            <a:r>
              <a:rPr lang="es-ES_tradnl" sz="2200" dirty="0" err="1" smtClean="0"/>
              <a:t>p</a:t>
            </a:r>
            <a:r>
              <a:rPr lang="es-ES_tradnl" sz="2200" dirty="0" smtClean="0"/>
              <a:t>-</a:t>
            </a:r>
            <a:r>
              <a:rPr lang="es-ES_tradnl" sz="2200" dirty="0" err="1" smtClean="0"/>
              <a:t>aminosalicílico</a:t>
            </a:r>
            <a:r>
              <a:rPr lang="es-ES_tradnl" sz="2200" dirty="0" smtClean="0"/>
              <a:t>, </a:t>
            </a:r>
            <a:r>
              <a:rPr lang="en-US" sz="2200" b="0" dirty="0" err="1" smtClean="0"/>
              <a:t>imipenem</a:t>
            </a:r>
            <a:r>
              <a:rPr lang="en-US" sz="2200" dirty="0" err="1" smtClean="0"/>
              <a:t>-cilastatin</a:t>
            </a:r>
            <a:r>
              <a:rPr lang="en-US" sz="2200" dirty="0" smtClean="0"/>
              <a:t>)</a:t>
            </a:r>
            <a:endParaRPr lang="en-US" sz="2200" b="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628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TRATAMIENTO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78" y="6581001"/>
            <a:ext cx="4564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Fuente</a:t>
            </a:r>
            <a:r>
              <a:rPr lang="en-US" sz="1200" dirty="0" smtClean="0">
                <a:latin typeface="Arial"/>
                <a:cs typeface="Arial"/>
              </a:rPr>
              <a:t>: </a:t>
            </a:r>
            <a:r>
              <a:rPr lang="en-US" sz="1200" dirty="0">
                <a:latin typeface="Arial"/>
                <a:cs typeface="Arial"/>
              </a:rPr>
              <a:t>http://www.treatmentactiongroup.org/tb/drug-guide-2016 </a:t>
            </a:r>
          </a:p>
        </p:txBody>
      </p:sp>
    </p:spTree>
    <p:extLst>
      <p:ext uri="{BB962C8B-B14F-4D97-AF65-F5344CB8AC3E}">
        <p14:creationId xmlns:p14="http://schemas.microsoft.com/office/powerpoint/2010/main" val="39486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90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000" dirty="0" err="1" smtClean="0">
                <a:solidFill>
                  <a:srgbClr val="D1282E"/>
                </a:solidFill>
              </a:rPr>
              <a:t>Tratamiento</a:t>
            </a:r>
            <a:r>
              <a:rPr lang="en-US" sz="5000" dirty="0" smtClean="0">
                <a:solidFill>
                  <a:srgbClr val="D1282E"/>
                </a:solidFill>
              </a:rPr>
              <a:t> en </a:t>
            </a:r>
            <a:r>
              <a:rPr lang="en-US" sz="5000" dirty="0" err="1" smtClean="0">
                <a:solidFill>
                  <a:srgbClr val="D1282E"/>
                </a:solidFill>
              </a:rPr>
              <a:t>grupos</a:t>
            </a:r>
            <a:r>
              <a:rPr lang="en-US" sz="5000" dirty="0" smtClean="0">
                <a:solidFill>
                  <a:srgbClr val="D1282E"/>
                </a:solidFill>
              </a:rPr>
              <a:t> </a:t>
            </a:r>
            <a:r>
              <a:rPr lang="en-US" sz="5000" dirty="0" err="1" smtClean="0">
                <a:solidFill>
                  <a:srgbClr val="D1282E"/>
                </a:solidFill>
              </a:rPr>
              <a:t>especiales</a:t>
            </a:r>
            <a:endParaRPr lang="en-US" sz="5000" dirty="0">
              <a:solidFill>
                <a:srgbClr val="D1282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8991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Co-</a:t>
            </a:r>
            <a:r>
              <a:rPr lang="en-US" dirty="0" err="1" smtClean="0"/>
              <a:t>infección</a:t>
            </a:r>
            <a:r>
              <a:rPr lang="en-US" dirty="0" smtClean="0"/>
              <a:t> TB</a:t>
            </a:r>
            <a:r>
              <a:rPr lang="en-US" dirty="0"/>
              <a:t>/HIV</a:t>
            </a:r>
            <a:r>
              <a:rPr lang="en-US" dirty="0" smtClean="0"/>
              <a:t> (1 de 2)</a:t>
            </a:r>
            <a:endParaRPr lang="en-US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686800" cy="4876800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_tradnl" sz="2200" dirty="0" smtClean="0">
                <a:latin typeface="Arial" charset="0"/>
              </a:rPr>
              <a:t>Rifampicina, un medicamento de la TB clave, reduce la cantidad de algunos antirretrovirales en el cuerpo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200" dirty="0" smtClean="0">
                <a:latin typeface="Arial" charset="0"/>
                <a:cs typeface="ＭＳ Ｐゴシック" charset="0"/>
              </a:rPr>
              <a:t>Esto significa </a:t>
            </a:r>
            <a:r>
              <a:rPr lang="es-ES_tradnl" sz="2200" u="sng" dirty="0" smtClean="0">
                <a:latin typeface="Arial" charset="0"/>
                <a:cs typeface="ＭＳ Ｐゴシック" charset="0"/>
              </a:rPr>
              <a:t>ajustes la dosificación, cambios en la medicación del VIH</a:t>
            </a:r>
            <a:r>
              <a:rPr lang="es-ES_tradnl" sz="2200" dirty="0" smtClean="0">
                <a:latin typeface="Arial" charset="0"/>
                <a:cs typeface="ＭＳ Ｐゴシック" charset="0"/>
              </a:rPr>
              <a:t>, y/o utilizar </a:t>
            </a:r>
            <a:r>
              <a:rPr lang="es-ES_tradnl" sz="2200" u="sng" dirty="0" err="1" smtClean="0">
                <a:latin typeface="Arial" charset="0"/>
                <a:cs typeface="ＭＳ Ｐゴシック" charset="0"/>
              </a:rPr>
              <a:t>rifabutina</a:t>
            </a:r>
            <a:r>
              <a:rPr lang="es-ES_tradnl" sz="2200" u="sng" dirty="0" smtClean="0">
                <a:latin typeface="Arial" charset="0"/>
                <a:cs typeface="ＭＳ Ｐゴシック" charset="0"/>
              </a:rPr>
              <a:t> en lugar de rifampicina</a:t>
            </a:r>
            <a:endParaRPr lang="es-ES_tradnl" sz="2200" dirty="0" smtClean="0">
              <a:latin typeface="Arial" charset="0"/>
              <a:cs typeface="ＭＳ Ｐゴシック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s-ES_tradnl" sz="2200" dirty="0" err="1" smtClean="0">
                <a:solidFill>
                  <a:srgbClr val="000000"/>
                </a:solidFill>
                <a:latin typeface="Arial" charset="0"/>
              </a:rPr>
              <a:t>bedaquilina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 interacciona con algunos antirretrovirales </a:t>
            </a:r>
          </a:p>
          <a:p>
            <a:pPr marL="400050" lvl="1" indent="-285750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s-ES_tradnl" sz="2200" dirty="0" err="1" smtClean="0">
                <a:solidFill>
                  <a:srgbClr val="000000"/>
                </a:solidFill>
                <a:latin typeface="Arial" charset="0"/>
              </a:rPr>
              <a:t>bedaquilina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 no debería ser utilizada con </a:t>
            </a:r>
            <a:r>
              <a:rPr lang="es-ES_tradnl" sz="2200" dirty="0" err="1" smtClean="0">
                <a:solidFill>
                  <a:srgbClr val="000000"/>
                </a:solidFill>
                <a:latin typeface="Arial" charset="0"/>
              </a:rPr>
              <a:t>efavirenz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 (ya que reduce la cantidad de </a:t>
            </a:r>
            <a:r>
              <a:rPr lang="es-ES_tradnl" sz="2200" dirty="0" err="1" smtClean="0">
                <a:solidFill>
                  <a:srgbClr val="000000"/>
                </a:solidFill>
                <a:latin typeface="Arial" charset="0"/>
              </a:rPr>
              <a:t>bedaquilina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 en el cuerpo) o con </a:t>
            </a:r>
            <a:r>
              <a:rPr lang="es-ES_tradnl" sz="2200" dirty="0" err="1" smtClean="0">
                <a:solidFill>
                  <a:srgbClr val="000000"/>
                </a:solidFill>
                <a:latin typeface="Arial" charset="0"/>
              </a:rPr>
              <a:t>lopinavir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/ </a:t>
            </a:r>
            <a:r>
              <a:rPr lang="es-ES_tradnl" sz="2200" dirty="0" err="1" smtClean="0">
                <a:solidFill>
                  <a:srgbClr val="000000"/>
                </a:solidFill>
                <a:latin typeface="Arial" charset="0"/>
              </a:rPr>
              <a:t>ritonavir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 (porque ambos pueden causar efectos secundarios en el corazón)  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Cantidad de pastillas: tomando múltiples fármacos de TB y de VIH puede volverse abrumador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00800" y="638175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GRUPOS ESPECIALES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8991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CO-INFECCIÓN TB</a:t>
            </a:r>
            <a:r>
              <a:rPr lang="en-US" dirty="0"/>
              <a:t>/HIV</a:t>
            </a:r>
            <a:r>
              <a:rPr lang="en-US" dirty="0" smtClean="0"/>
              <a:t> (2 DE 2)</a:t>
            </a:r>
            <a:endParaRPr lang="en-US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81303" y="1143000"/>
            <a:ext cx="8686800" cy="4572000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En personas diagnosticadas con TB y VIH a la vez, el inicio de la terapia antirretroviral (ARV) es importante: </a:t>
            </a:r>
          </a:p>
          <a:p>
            <a:pPr lvl="1" eaLnBrk="1" hangingPunct="1"/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s-ES_tradnl" sz="2200" dirty="0" err="1" smtClean="0">
                <a:solidFill>
                  <a:srgbClr val="000000"/>
                </a:solidFill>
                <a:latin typeface="Arial" charset="0"/>
              </a:rPr>
              <a:t>ede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 ocurrir una seria reacción llamada síndrome de reconstitución inmune (SRI) en personas que empiecen simultáneamente el tratamiento de TB y ARV</a:t>
            </a:r>
          </a:p>
          <a:p>
            <a:pPr lvl="1" eaLnBrk="1" hangingPunct="1"/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El SRI puede evitarse </a:t>
            </a:r>
            <a:r>
              <a:rPr lang="es-ES_tradnl" sz="2200" u="sng" dirty="0" smtClean="0">
                <a:solidFill>
                  <a:srgbClr val="000000"/>
                </a:solidFill>
                <a:latin typeface="Arial" charset="0"/>
              </a:rPr>
              <a:t>empezando la terapia de TB antes que ARV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 y depende del recuento de CD4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s-ES_tradnl" dirty="0" smtClean="0">
                <a:solidFill>
                  <a:srgbClr val="000000"/>
                </a:solidFill>
                <a:latin typeface="Arial" charset="0"/>
              </a:rPr>
              <a:t>ara personas con &lt;50 copias de linfocitos CD4 por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mm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s-ES_tradnl" dirty="0" smtClean="0">
                <a:solidFill>
                  <a:srgbClr val="000000"/>
                </a:solidFill>
                <a:latin typeface="Arial" charset="0"/>
              </a:rPr>
              <a:t>, empezar ARV después de 2 semanas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s-ES_tradnl" dirty="0" smtClean="0">
                <a:solidFill>
                  <a:srgbClr val="000000"/>
                </a:solidFill>
                <a:latin typeface="Arial" charset="0"/>
              </a:rPr>
              <a:t>ara personas con entre 50 y 500 copias de linfocitos CD4 por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mm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s-ES_tradnl" dirty="0" smtClean="0">
                <a:solidFill>
                  <a:srgbClr val="000000"/>
                </a:solidFill>
                <a:latin typeface="Arial" charset="0"/>
              </a:rPr>
              <a:t>, empezar ARV después de 8-12 semanas para evitar la muerte o condiciones relacionadas con el SIDA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s-ES_tradnl" dirty="0" smtClean="0">
                <a:solidFill>
                  <a:srgbClr val="000000"/>
                </a:solidFill>
                <a:latin typeface="Arial" charset="0"/>
              </a:rPr>
              <a:t>ara personas con TB meníngea, empezar ARV tras 8-12 semanas para prevenir SRI en el sistema nervioso central </a:t>
            </a:r>
          </a:p>
          <a:p>
            <a:pPr lvl="2" eaLnBrk="1" hangingPunct="1">
              <a:buNone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008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GRUPOS ESPECIALES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16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324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TB en </a:t>
            </a:r>
            <a:r>
              <a:rPr lang="en-US" dirty="0" err="1" smtClean="0"/>
              <a:t>adolescentes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infancia</a:t>
            </a:r>
            <a:endParaRPr lang="en-US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s-ES_tradnl" sz="1800" b="0" dirty="0" smtClean="0">
                <a:solidFill>
                  <a:srgbClr val="000000"/>
                </a:solidFill>
                <a:latin typeface="Arial" charset="0"/>
              </a:rPr>
              <a:t>os adolescentes tienen una forma de TB y un metabolismo muy similar a los adultos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os adolescentes deberían ser tratados por TB cómo los adultos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s-ES_tradnl" sz="1800" b="0" dirty="0" smtClean="0">
                <a:solidFill>
                  <a:srgbClr val="000000"/>
                </a:solidFill>
                <a:latin typeface="Arial" charset="0"/>
              </a:rPr>
              <a:t>os niños tienen un mayor riesgo de </a:t>
            </a:r>
            <a:r>
              <a:rPr lang="es-ES_tradnl" sz="1800" b="0" u="sng" dirty="0" smtClean="0">
                <a:solidFill>
                  <a:srgbClr val="000000"/>
                </a:solidFill>
                <a:latin typeface="Arial" charset="0"/>
              </a:rPr>
              <a:t>progresión de enfermedad, pero también tienden a tener menos bacterias y pueden no necesitar un tratamiento tan largo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s-ES_tradnl" sz="1800" b="0" dirty="0" smtClean="0">
                <a:solidFill>
                  <a:srgbClr val="000000"/>
                </a:solidFill>
                <a:latin typeface="Arial" charset="0"/>
              </a:rPr>
              <a:t>ay disponibles nuevas formulaciones pediátricas apropiadamente dosificadas para el tratamiento estándar de TB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b="0" u="sng" dirty="0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s-ES_tradnl" sz="1800" b="0" u="sng" dirty="0" err="1" smtClean="0">
                <a:solidFill>
                  <a:srgbClr val="000000"/>
                </a:solidFill>
                <a:latin typeface="Arial" charset="0"/>
              </a:rPr>
              <a:t>altan</a:t>
            </a:r>
            <a:r>
              <a:rPr lang="es-ES_tradnl" sz="1800" b="0" u="sng" dirty="0" smtClean="0">
                <a:solidFill>
                  <a:srgbClr val="000000"/>
                </a:solidFill>
                <a:latin typeface="Arial" charset="0"/>
              </a:rPr>
              <a:t> formulaciones pediátricas </a:t>
            </a:r>
            <a:r>
              <a:rPr lang="es-ES_tradnl" sz="1800" b="0" dirty="0" smtClean="0">
                <a:solidFill>
                  <a:srgbClr val="000000"/>
                </a:solidFill>
                <a:latin typeface="Arial" charset="0"/>
              </a:rPr>
              <a:t>para la mayoría de fármacos de segunda línea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1800" dirty="0" err="1" smtClean="0">
                <a:solidFill>
                  <a:srgbClr val="000000"/>
                </a:solidFill>
                <a:latin typeface="Arial" charset="0"/>
              </a:rPr>
              <a:t>Delamanida</a:t>
            </a: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 está recomendada por la OMS para niños de seis o más años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_tradnl" sz="1800" b="0" dirty="0" smtClean="0">
                <a:solidFill>
                  <a:srgbClr val="000000"/>
                </a:solidFill>
                <a:latin typeface="Arial" charset="0"/>
              </a:rPr>
              <a:t>Hay dificultades para </a:t>
            </a:r>
            <a:r>
              <a:rPr lang="es-ES_tradnl" sz="1800" b="0" u="sng" dirty="0" smtClean="0">
                <a:solidFill>
                  <a:srgbClr val="000000"/>
                </a:solidFill>
                <a:latin typeface="Arial" charset="0"/>
              </a:rPr>
              <a:t>diagnosticar, hacer seguimiento y evaluar el tratamiento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s-ES_tradnl" sz="1800" b="0" dirty="0" smtClean="0">
                <a:solidFill>
                  <a:srgbClr val="000000"/>
                </a:solidFill>
                <a:latin typeface="Arial" charset="0"/>
              </a:rPr>
              <a:t>ay una falta de inclusión en la investigación de adolescentes y niños pese al amplio consenso de cómo incluirlos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8621713" y="11699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64008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GRUPOS ESPECIALES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400800"/>
            <a:ext cx="4017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Fuente</a:t>
            </a:r>
            <a:r>
              <a:rPr lang="en-US" sz="1200" dirty="0" smtClean="0">
                <a:latin typeface="Arial"/>
                <a:cs typeface="Arial"/>
              </a:rPr>
              <a:t>: https</a:t>
            </a:r>
            <a:r>
              <a:rPr lang="en-US" sz="1200" dirty="0">
                <a:latin typeface="Arial"/>
                <a:cs typeface="Arial"/>
              </a:rPr>
              <a:t>://www.ncbi.nlm.nih.gov/pubmed/25957923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15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s-ES_tradnl" sz="3800" dirty="0" smtClean="0"/>
              <a:t>TRATAMIENTO DE LA TB Y TERAPIA SUSTITUTIVA DE OPIÁCEOS (TSO)</a:t>
            </a:r>
            <a:endParaRPr 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_tradnl" sz="2100" dirty="0" smtClean="0">
                <a:latin typeface="Arial" charset="0"/>
              </a:rPr>
              <a:t>Algunas personas que han usado heroína u otros opiáceos toman TSO para parar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100" dirty="0" smtClean="0">
                <a:latin typeface="Arial" charset="0"/>
              </a:rPr>
              <a:t>L</a:t>
            </a:r>
            <a:r>
              <a:rPr lang="es-ES_tradnl" sz="2100" dirty="0" smtClean="0">
                <a:latin typeface="Arial" charset="0"/>
              </a:rPr>
              <a:t>a </a:t>
            </a:r>
            <a:r>
              <a:rPr lang="es-ES_tradnl" sz="2100" u="sng" dirty="0" smtClean="0">
                <a:latin typeface="Arial" charset="0"/>
              </a:rPr>
              <a:t>metadona</a:t>
            </a:r>
            <a:r>
              <a:rPr lang="es-ES_tradnl" sz="2100" dirty="0" smtClean="0">
                <a:latin typeface="Arial" charset="0"/>
              </a:rPr>
              <a:t> y la </a:t>
            </a:r>
            <a:r>
              <a:rPr lang="es-ES_tradnl" sz="2100" u="sng" dirty="0" smtClean="0">
                <a:latin typeface="Arial" charset="0"/>
              </a:rPr>
              <a:t>buprenorfina</a:t>
            </a:r>
            <a:r>
              <a:rPr lang="es-ES_tradnl" sz="2100" dirty="0" smtClean="0">
                <a:latin typeface="Arial" charset="0"/>
              </a:rPr>
              <a:t> son las TSO más comunes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100" dirty="0" smtClean="0">
                <a:latin typeface="Arial" charset="0"/>
              </a:rPr>
              <a:t>L</a:t>
            </a:r>
            <a:r>
              <a:rPr lang="es-ES_tradnl" sz="2100" dirty="0" smtClean="0">
                <a:latin typeface="Arial" charset="0"/>
              </a:rPr>
              <a:t>a </a:t>
            </a:r>
            <a:r>
              <a:rPr lang="es-ES_tradnl" sz="2100" u="sng" dirty="0" smtClean="0">
                <a:latin typeface="Arial" charset="0"/>
              </a:rPr>
              <a:t>rifampicina</a:t>
            </a:r>
            <a:r>
              <a:rPr lang="es-ES_tradnl" sz="2100" dirty="0" smtClean="0">
                <a:latin typeface="Arial" charset="0"/>
              </a:rPr>
              <a:t> reduce los </a:t>
            </a:r>
            <a:r>
              <a:rPr lang="es-ES_tradnl" sz="2100" u="sng" dirty="0" smtClean="0">
                <a:latin typeface="Arial" charset="0"/>
              </a:rPr>
              <a:t>niveles de metadona y buprenorfina en el cuerpo</a:t>
            </a:r>
            <a:r>
              <a:rPr lang="es-ES_tradnl" sz="2100" dirty="0" smtClean="0">
                <a:latin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latin typeface="Arial" charset="0"/>
              </a:rPr>
              <a:t>L</a:t>
            </a:r>
            <a:r>
              <a:rPr lang="es-ES_tradnl" sz="2100" dirty="0" smtClean="0">
                <a:latin typeface="Arial" charset="0"/>
              </a:rPr>
              <a:t>as personas con TB recibiendo TSO quizá necesitan </a:t>
            </a:r>
            <a:r>
              <a:rPr lang="es-ES_tradnl" sz="2100" dirty="0" err="1" smtClean="0">
                <a:latin typeface="Arial" charset="0"/>
              </a:rPr>
              <a:t>rifabutina</a:t>
            </a:r>
            <a:r>
              <a:rPr lang="es-ES_tradnl" sz="2100" dirty="0" smtClean="0">
                <a:latin typeface="Arial" charset="0"/>
              </a:rPr>
              <a:t> (similar a a rifampicina, pero no interactúa con la metadona de la misma manera) o una dosis más alta de TSO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_tradnl" sz="2100" dirty="0" smtClean="0">
                <a:latin typeface="Arial" charset="0"/>
              </a:rPr>
              <a:t>La </a:t>
            </a:r>
            <a:r>
              <a:rPr lang="es-ES_tradnl" sz="2100" dirty="0" err="1" smtClean="0">
                <a:latin typeface="Arial" charset="0"/>
              </a:rPr>
              <a:t>bedaquilina</a:t>
            </a:r>
            <a:r>
              <a:rPr lang="es-ES_tradnl" sz="2100" dirty="0" smtClean="0">
                <a:latin typeface="Arial" charset="0"/>
              </a:rPr>
              <a:t> muy probablemente también reduce la cantidad de metadona y buprenorfina en el cuerpo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100" dirty="0" err="1" smtClean="0">
                <a:latin typeface="Arial" charset="0"/>
              </a:rPr>
              <a:t>Bedaquiline</a:t>
            </a:r>
            <a:r>
              <a:rPr lang="en-US" sz="2100" dirty="0" smtClean="0">
                <a:latin typeface="Arial" charset="0"/>
              </a:rPr>
              <a:t> </a:t>
            </a:r>
            <a:r>
              <a:rPr lang="en-US" sz="2100" dirty="0">
                <a:latin typeface="Arial" charset="0"/>
              </a:rPr>
              <a:t>likely also reduces the amount of methadone and buprenorphine in the body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770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GRUPOS ESPECIALES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90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000" dirty="0" smtClean="0">
                <a:solidFill>
                  <a:srgbClr val="D1282E"/>
                </a:solidFill>
              </a:rPr>
              <a:t>INVESTIGACIÓN EN TRATAMIENTOS</a:t>
            </a:r>
            <a:endParaRPr lang="en-US" sz="5000" dirty="0">
              <a:solidFill>
                <a:srgbClr val="D1282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001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PROCESO DE DESARROLLO DE MEDICAMENTOS </a:t>
            </a:r>
            <a:endParaRPr lang="en-US" sz="2000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4582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Preclínico (llevado a cabo en laboratorios)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i="1" u="sng" dirty="0" smtClean="0">
                <a:solidFill>
                  <a:srgbClr val="000000"/>
                </a:solidFill>
                <a:latin typeface="Arial" charset="0"/>
              </a:rPr>
              <a:t>In </a:t>
            </a:r>
            <a:r>
              <a:rPr lang="es-ES_tradnl" sz="1800" i="1" u="sng" dirty="0" err="1" smtClean="0">
                <a:solidFill>
                  <a:srgbClr val="000000"/>
                </a:solidFill>
                <a:latin typeface="Arial" charset="0"/>
              </a:rPr>
              <a:t>vitro</a:t>
            </a:r>
            <a:r>
              <a:rPr lang="es-ES_tradnl" sz="18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(en tubos de ensayo)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u="sng" dirty="0" smtClean="0">
                <a:solidFill>
                  <a:srgbClr val="000000"/>
                </a:solidFill>
                <a:latin typeface="Arial" charset="0"/>
              </a:rPr>
              <a:t>Modelos animales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Ensayos clínicos (llevados a cabo en humanos)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u="sng" dirty="0" smtClean="0">
                <a:solidFill>
                  <a:srgbClr val="000000"/>
                </a:solidFill>
                <a:latin typeface="Arial" charset="0"/>
              </a:rPr>
              <a:t>Fase I</a:t>
            </a: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, evalúa la seguridad, tolerabilidad, farmacocinética, farmacodinámica del fármaco; normalmente en participantes sanos por un periodo de tiempo muy corto. 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u="sng" dirty="0" smtClean="0">
                <a:solidFill>
                  <a:srgbClr val="000000"/>
                </a:solidFill>
                <a:latin typeface="Arial" charset="0"/>
              </a:rPr>
              <a:t>Fase I</a:t>
            </a:r>
            <a:r>
              <a:rPr lang="en-US" sz="1800" u="sng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s-ES_tradnl" sz="1800" u="sng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evalúa la actividad bactericida temprana y la dosificación en participantes con TB (normalmente 2 semanas)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u="sng" dirty="0" smtClean="0">
                <a:solidFill>
                  <a:srgbClr val="000000"/>
                </a:solidFill>
                <a:latin typeface="Arial" charset="0"/>
              </a:rPr>
              <a:t>Fase </a:t>
            </a:r>
            <a:r>
              <a:rPr lang="es-ES_tradnl" sz="1800" u="sng" dirty="0" err="1" smtClean="0">
                <a:solidFill>
                  <a:srgbClr val="000000"/>
                </a:solidFill>
                <a:latin typeface="Arial" charset="0"/>
              </a:rPr>
              <a:t>IIb</a:t>
            </a: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 evalúa la actividad </a:t>
            </a:r>
            <a:r>
              <a:rPr lang="es-ES_tradnl" sz="1800" dirty="0" err="1" smtClean="0">
                <a:solidFill>
                  <a:srgbClr val="000000"/>
                </a:solidFill>
                <a:latin typeface="Arial" charset="0"/>
              </a:rPr>
              <a:t>anti</a:t>
            </a: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-TB y la seguridad en grupos más grandes de participantes con TB (normalmente entre 2-6 meses)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u="sng" dirty="0" smtClean="0">
                <a:solidFill>
                  <a:srgbClr val="000000"/>
                </a:solidFill>
                <a:latin typeface="Arial" charset="0"/>
              </a:rPr>
              <a:t>Fase </a:t>
            </a:r>
            <a:r>
              <a:rPr lang="es-ES_tradnl" sz="1800" u="sng" dirty="0" err="1" smtClean="0">
                <a:solidFill>
                  <a:srgbClr val="000000"/>
                </a:solidFill>
                <a:latin typeface="Arial" charset="0"/>
              </a:rPr>
              <a:t>IIc</a:t>
            </a:r>
            <a:r>
              <a:rPr lang="es-ES_tradnl" sz="1800" u="sng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es pequeño como un Fase 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s-ES_tradnl" sz="1800" dirty="0" err="1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 pero hace seguimiento a los pacientes durante más tiempo, como un Fase III, para dar más información sobre el resultado final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u="sng" dirty="0" smtClean="0">
                <a:solidFill>
                  <a:srgbClr val="000000"/>
                </a:solidFill>
                <a:latin typeface="Arial" charset="0"/>
              </a:rPr>
              <a:t>Fase III</a:t>
            </a: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 evalúa la eficacia de un fármaco en un grupo más grande de participantes en múltiples localizaciones y con seguimiento a los pacientes hasta el resultado final (cura sin recaída, fracaso del tratamiento o muerte)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u="sng" dirty="0" smtClean="0">
                <a:solidFill>
                  <a:srgbClr val="000000"/>
                </a:solidFill>
                <a:latin typeface="Arial" charset="0"/>
              </a:rPr>
              <a:t>Fase IV </a:t>
            </a:r>
            <a:r>
              <a:rPr lang="es-ES_tradnl" sz="1800" dirty="0" smtClean="0">
                <a:solidFill>
                  <a:srgbClr val="000000"/>
                </a:solidFill>
                <a:latin typeface="Arial" charset="0"/>
              </a:rPr>
              <a:t>recoge información en el uso en el mercado del fármaco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705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INVESTIGACIÓN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620000" cy="1524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200" dirty="0" err="1" smtClean="0"/>
              <a:t>Temas</a:t>
            </a:r>
            <a:r>
              <a:rPr lang="en-US" sz="4200" dirty="0" smtClean="0"/>
              <a:t> a </a:t>
            </a:r>
            <a:r>
              <a:rPr lang="en-US" sz="4200" dirty="0" err="1" smtClean="0"/>
              <a:t>tratar</a:t>
            </a:r>
            <a:endParaRPr lang="en-US" sz="4200" dirty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s-ES_tradnl" sz="2600" dirty="0" smtClean="0">
                <a:latin typeface="Arial" charset="0"/>
              </a:rPr>
              <a:t>Conceptos básicos sobre tratamiento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sz="2600" dirty="0" smtClean="0">
                <a:latin typeface="Arial" charset="0"/>
              </a:rPr>
              <a:t>Cómo se trata la TB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sz="2600" dirty="0" smtClean="0">
                <a:latin typeface="Arial" charset="0"/>
              </a:rPr>
              <a:t>Tratamiento de grupos especiales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sz="2600" dirty="0" smtClean="0">
                <a:latin typeface="Arial" charset="0"/>
              </a:rPr>
              <a:t>Investigación en tratamientos</a:t>
            </a:r>
          </a:p>
          <a:p>
            <a:pPr eaLnBrk="1" hangingPunct="1">
              <a:buFont typeface="Arial" charset="0"/>
              <a:buChar char="•"/>
            </a:pPr>
            <a:r>
              <a:rPr lang="en-US" sz="2600" dirty="0" smtClean="0">
                <a:latin typeface="Arial" charset="0"/>
              </a:rPr>
              <a:t>P</a:t>
            </a:r>
            <a:r>
              <a:rPr lang="es-ES_tradnl" sz="2600" dirty="0" err="1" smtClean="0">
                <a:latin typeface="Arial" charset="0"/>
              </a:rPr>
              <a:t>rioridades</a:t>
            </a:r>
            <a:r>
              <a:rPr lang="es-ES_tradnl" sz="2600" dirty="0" smtClean="0">
                <a:latin typeface="Arial" charset="0"/>
              </a:rPr>
              <a:t> de la incidencia </a:t>
            </a:r>
          </a:p>
          <a:p>
            <a:pPr eaLnBrk="1" hangingPunct="1">
              <a:buFont typeface="Arial" charset="0"/>
              <a:buChar char="•"/>
            </a:pPr>
            <a:r>
              <a:rPr lang="en-US" sz="2600" dirty="0" smtClean="0">
                <a:latin typeface="Arial" charset="0"/>
              </a:rPr>
              <a:t>P</a:t>
            </a:r>
            <a:r>
              <a:rPr lang="es-ES_tradnl" sz="2600" dirty="0" smtClean="0">
                <a:latin typeface="Arial" charset="0"/>
              </a:rPr>
              <a:t>untos principales</a:t>
            </a:r>
            <a:endParaRPr lang="en-US" sz="2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NUEVOS FÁRMACOS EN ENSAYOS CLÍNICOS</a:t>
            </a:r>
            <a:endParaRPr lang="en-US" dirty="0"/>
          </a:p>
        </p:txBody>
      </p:sp>
      <p:sp>
        <p:nvSpPr>
          <p:cNvPr id="63554" name="Rectangle 66"/>
          <p:cNvSpPr>
            <a:spLocks noChangeArrowheads="1"/>
          </p:cNvSpPr>
          <p:nvPr/>
        </p:nvSpPr>
        <p:spPr bwMode="auto">
          <a:xfrm>
            <a:off x="9417050" y="529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7153" name="TextBox 6"/>
          <p:cNvSpPr txBox="1">
            <a:spLocks noChangeArrowheads="1"/>
          </p:cNvSpPr>
          <p:nvPr/>
        </p:nvSpPr>
        <p:spPr bwMode="auto">
          <a:xfrm>
            <a:off x="7086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INVESTIGACIÓN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  <p:pic>
        <p:nvPicPr>
          <p:cNvPr id="3" name="Picture 2" descr="Screen Shot 2017-07-03 at 6.38.25 PM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13293"/>
            <a:ext cx="8458201" cy="47827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22" y="6561245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www.pipelinereport.org</a:t>
            </a:r>
            <a:r>
              <a:rPr lang="en-US" sz="1200" dirty="0"/>
              <a:t>/2017/</a:t>
            </a:r>
            <a:r>
              <a:rPr lang="en-US" sz="1200" dirty="0" err="1"/>
              <a:t>tbtx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7086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INVESTIGACIÓN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228600"/>
            <a:ext cx="8610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/>
              <a:t>FINANCIACIÓN DE LA INVESTIGACIÓN EN TB</a:t>
            </a:r>
            <a:r>
              <a:rPr lang="en-US" sz="4000" smtClean="0"/>
              <a:t>,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6477000"/>
            <a:ext cx="3871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Fuente: </a:t>
            </a:r>
            <a:r>
              <a:rPr lang="en-US" sz="1200" dirty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www.treatmentactiongroup.org</a:t>
            </a:r>
            <a:r>
              <a:rPr lang="en-US" sz="1200" dirty="0" smtClean="0">
                <a:latin typeface="Arial"/>
                <a:cs typeface="Arial"/>
              </a:rPr>
              <a:t>/tbrd2017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98" y="1392560"/>
            <a:ext cx="6180030" cy="4702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37343"/>
            <a:ext cx="6718300" cy="672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90" y="914400"/>
            <a:ext cx="6033620" cy="51562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228600"/>
            <a:ext cx="8610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/>
              <a:t>FINANCIACIÓN DE LA INVESTIGACIÓN EN TB, 2016</a:t>
            </a:r>
            <a:endParaRPr lang="en-US" sz="28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9342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INVESTIGACIÓN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477000"/>
            <a:ext cx="3871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Fuente: </a:t>
            </a:r>
            <a:r>
              <a:rPr lang="en-US" sz="1200" dirty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www.treatmentactiongroup.org</a:t>
            </a:r>
            <a:r>
              <a:rPr lang="en-US" sz="1200" dirty="0" smtClean="0">
                <a:latin typeface="Arial"/>
                <a:cs typeface="Arial"/>
              </a:rPr>
              <a:t>/tbrd2017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914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90800"/>
            <a:ext cx="8763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000" dirty="0" smtClean="0"/>
              <a:t>PRIORIDADES PARA LA INCIDENCIA</a:t>
            </a:r>
            <a:endParaRPr lang="en-US" sz="5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81000"/>
            <a:ext cx="88392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RECLAMAR MEJORES MEDICINAS</a:t>
            </a:r>
            <a:endParaRPr lang="en-US" dirty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7724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</a:rPr>
              <a:t>L</a:t>
            </a:r>
            <a:r>
              <a:rPr lang="es-ES_tradnl" sz="2200" dirty="0" smtClean="0">
                <a:latin typeface="Arial" charset="0"/>
              </a:rPr>
              <a:t>os fármacos utilizados para tratar la TB están lejos de ser perfectas. </a:t>
            </a:r>
            <a:r>
              <a:rPr lang="en-US" sz="2200" dirty="0" smtClean="0">
                <a:latin typeface="Arial" charset="0"/>
              </a:rPr>
              <a:t>A</a:t>
            </a:r>
            <a:r>
              <a:rPr lang="es-ES_tradnl" sz="2200" dirty="0" smtClean="0">
                <a:latin typeface="Arial" charset="0"/>
              </a:rPr>
              <a:t> continuación, algunos de los motivos por los que los activistas reclaman mejores medicinas: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_tradnl" sz="2200" b="0" dirty="0" smtClean="0">
                <a:latin typeface="Arial" charset="0"/>
              </a:rPr>
              <a:t>Problemas de adherencia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_tradnl" sz="2200" b="0" dirty="0" smtClean="0">
                <a:latin typeface="Arial" charset="0"/>
              </a:rPr>
              <a:t>Duración del tratamiento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_tradnl" sz="2200" b="0" dirty="0" smtClean="0">
                <a:latin typeface="Arial" charset="0"/>
              </a:rPr>
              <a:t>Toxicidad de los efectos secundarios potenciales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b="0" dirty="0" smtClean="0">
                <a:latin typeface="Arial" charset="0"/>
              </a:rPr>
              <a:t>D</a:t>
            </a:r>
            <a:r>
              <a:rPr lang="es-ES_tradnl" sz="2200" b="0" dirty="0" err="1" smtClean="0">
                <a:latin typeface="Arial" charset="0"/>
              </a:rPr>
              <a:t>ifíciles</a:t>
            </a:r>
            <a:r>
              <a:rPr lang="es-ES_tradnl" sz="2200" b="0" dirty="0" smtClean="0">
                <a:latin typeface="Arial" charset="0"/>
              </a:rPr>
              <a:t> de tolerar (</a:t>
            </a:r>
            <a:r>
              <a:rPr lang="es-ES_tradnl" sz="2200" b="0" dirty="0" err="1" smtClean="0">
                <a:latin typeface="Arial" charset="0"/>
              </a:rPr>
              <a:t>ej</a:t>
            </a:r>
            <a:r>
              <a:rPr lang="es-ES_tradnl" sz="2200" b="0" dirty="0" smtClean="0">
                <a:latin typeface="Arial" charset="0"/>
              </a:rPr>
              <a:t>: inyecciones dolorosas)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b="0" dirty="0" smtClean="0">
                <a:latin typeface="Arial" charset="0"/>
              </a:rPr>
              <a:t>L</a:t>
            </a:r>
            <a:r>
              <a:rPr lang="es-ES_tradnl" sz="2200" b="0" dirty="0" smtClean="0">
                <a:latin typeface="Arial" charset="0"/>
              </a:rPr>
              <a:t>a calidad y disponibilidad de los fármacos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b="0" dirty="0" smtClean="0">
                <a:latin typeface="Arial" charset="0"/>
              </a:rPr>
              <a:t>L</a:t>
            </a:r>
            <a:r>
              <a:rPr lang="es-ES_tradnl" sz="2200" b="0" dirty="0" smtClean="0">
                <a:latin typeface="Arial" charset="0"/>
              </a:rPr>
              <a:t>a interacción entre fármacos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b="0" dirty="0" smtClean="0">
                <a:latin typeface="Arial" charset="0"/>
              </a:rPr>
              <a:t>T</a:t>
            </a:r>
            <a:r>
              <a:rPr lang="es-ES_tradnl" sz="2200" b="0" dirty="0" smtClean="0">
                <a:latin typeface="Arial" charset="0"/>
              </a:rPr>
              <a:t>asas de curación bajas para la MDR y la XDR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b="0" dirty="0" smtClean="0">
                <a:latin typeface="Arial" charset="0"/>
              </a:rPr>
              <a:t>N</a:t>
            </a:r>
            <a:r>
              <a:rPr lang="es-ES_tradnl" sz="2200" b="0" dirty="0" smtClean="0">
                <a:latin typeface="Arial" charset="0"/>
              </a:rPr>
              <a:t>o existen formulaciones pediátricas apropiadas para la mayoría de medicinas de segunda línea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b="0" dirty="0" smtClean="0">
                <a:latin typeface="Arial" charset="0"/>
              </a:rPr>
              <a:t>M</a:t>
            </a:r>
            <a:r>
              <a:rPr lang="es-ES_tradnl" sz="2200" b="0" dirty="0" smtClean="0">
                <a:latin typeface="Arial" charset="0"/>
              </a:rPr>
              <a:t>uy poca información en cómo tratar MDR-TB en mujeres embarazadas o lactantes</a:t>
            </a:r>
            <a:endParaRPr lang="en-US" sz="2200" b="0" dirty="0">
              <a:latin typeface="Times New Roman" charset="0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7467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INCIDENCIA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77724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PRIORIDADES PARA LA INCIDENCIA</a:t>
            </a:r>
            <a:endParaRPr lang="en-US" sz="2800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53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_tradnl" sz="2100" b="0" u="sng" dirty="0" smtClean="0">
                <a:solidFill>
                  <a:srgbClr val="000000"/>
                </a:solidFill>
                <a:latin typeface="Arial" charset="0"/>
              </a:rPr>
              <a:t>Representación de personas con VIH, niños y mujeres embarazadas </a:t>
            </a:r>
            <a:r>
              <a:rPr lang="es-ES_tradnl" sz="2100" b="0" dirty="0" smtClean="0">
                <a:solidFill>
                  <a:srgbClr val="000000"/>
                </a:solidFill>
                <a:latin typeface="Arial" charset="0"/>
              </a:rPr>
              <a:t>en estudios clínicos y operacionales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_tradnl" sz="2100" b="0" dirty="0" smtClean="0">
                <a:solidFill>
                  <a:srgbClr val="000000"/>
                </a:solidFill>
                <a:latin typeface="Arial" charset="0"/>
              </a:rPr>
              <a:t>Información clara sobre el </a:t>
            </a:r>
            <a:r>
              <a:rPr lang="es-ES_tradnl" sz="2100" b="0" u="sng" dirty="0" smtClean="0">
                <a:solidFill>
                  <a:srgbClr val="000000"/>
                </a:solidFill>
                <a:latin typeface="Arial" charset="0"/>
              </a:rPr>
              <a:t>uso óptimo de nuevos fármacos</a:t>
            </a:r>
            <a:r>
              <a:rPr lang="es-ES_tradnl" sz="2100" b="0" dirty="0" smtClean="0">
                <a:solidFill>
                  <a:srgbClr val="000000"/>
                </a:solidFill>
                <a:latin typeface="Arial" charset="0"/>
              </a:rPr>
              <a:t>, y con qué combinaciones darse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_tradnl" sz="2100" b="0" u="sng" dirty="0" smtClean="0">
                <a:solidFill>
                  <a:srgbClr val="000000"/>
                </a:solidFill>
                <a:latin typeface="Arial" charset="0"/>
              </a:rPr>
              <a:t>Aumento de la financiación</a:t>
            </a:r>
            <a:r>
              <a:rPr lang="es-ES_tradnl" sz="2100" b="0" dirty="0" smtClean="0">
                <a:solidFill>
                  <a:srgbClr val="000000"/>
                </a:solidFill>
                <a:latin typeface="Arial" charset="0"/>
              </a:rPr>
              <a:t> de la ciencia básica, últimos estadios de los ensayos clínicos e investigación </a:t>
            </a:r>
            <a:r>
              <a:rPr lang="es-ES_tradnl" sz="2100" b="0" u="sng" dirty="0" smtClean="0">
                <a:solidFill>
                  <a:srgbClr val="000000"/>
                </a:solidFill>
                <a:latin typeface="Arial" charset="0"/>
              </a:rPr>
              <a:t>operacional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_tradnl" sz="2100" b="0" u="sng" dirty="0" smtClean="0">
                <a:solidFill>
                  <a:srgbClr val="000000"/>
                </a:solidFill>
                <a:latin typeface="Arial" charset="0"/>
              </a:rPr>
              <a:t>Un proceso regulatorio estandarizado</a:t>
            </a:r>
            <a:r>
              <a:rPr lang="es-ES_tradnl" sz="2100" b="0" dirty="0" smtClean="0">
                <a:solidFill>
                  <a:srgbClr val="000000"/>
                </a:solidFill>
                <a:latin typeface="Arial" charset="0"/>
              </a:rPr>
              <a:t> en los distintos países y regiones para acelerar la aprobación de tratamientos prometedores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100" b="0" dirty="0" smtClean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s-ES_tradnl" sz="2100" b="0" dirty="0" smtClean="0">
                <a:solidFill>
                  <a:srgbClr val="000000"/>
                </a:solidFill>
                <a:latin typeface="Arial" charset="0"/>
              </a:rPr>
              <a:t>os fármacos, una vez desarrollados, necesitan </a:t>
            </a:r>
            <a:r>
              <a:rPr lang="es-ES_tradnl" sz="2100" b="0" u="sng" dirty="0" smtClean="0">
                <a:solidFill>
                  <a:srgbClr val="000000"/>
                </a:solidFill>
                <a:latin typeface="Arial" charset="0"/>
              </a:rPr>
              <a:t>un precio asequible y estar registrados ampliamente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100" b="0" dirty="0" smtClean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s-ES_tradnl" sz="2100" b="0" dirty="0" smtClean="0">
                <a:solidFill>
                  <a:srgbClr val="000000"/>
                </a:solidFill>
                <a:latin typeface="Arial" charset="0"/>
              </a:rPr>
              <a:t>os países deben </a:t>
            </a:r>
            <a:r>
              <a:rPr lang="es-ES_tradnl" sz="2100" b="0" u="sng" dirty="0" smtClean="0">
                <a:solidFill>
                  <a:srgbClr val="000000"/>
                </a:solidFill>
                <a:latin typeface="Arial" charset="0"/>
              </a:rPr>
              <a:t>presupuestar tanto para la investigación como para la compra de los nuevos fármacos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100" b="0" u="sng" dirty="0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s-ES_tradnl" sz="2100" b="0" u="sng" dirty="0" err="1" smtClean="0">
                <a:solidFill>
                  <a:srgbClr val="000000"/>
                </a:solidFill>
                <a:latin typeface="Arial" charset="0"/>
              </a:rPr>
              <a:t>cceso</a:t>
            </a:r>
            <a:r>
              <a:rPr lang="es-ES_tradnl" sz="2100" b="0" u="sng" dirty="0" smtClean="0">
                <a:solidFill>
                  <a:srgbClr val="000000"/>
                </a:solidFill>
                <a:latin typeface="Arial" charset="0"/>
              </a:rPr>
              <a:t> expandido y uso compasivo</a:t>
            </a:r>
            <a:r>
              <a:rPr lang="es-ES_tradnl" sz="2100" b="0" dirty="0" smtClean="0">
                <a:solidFill>
                  <a:srgbClr val="000000"/>
                </a:solidFill>
                <a:latin typeface="Arial" charset="0"/>
              </a:rPr>
              <a:t> de los tratamientos prometedores preaprobados para aquellas personas necesitadas a la vez que asegurar el uso apropiado de los fármacos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100" b="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s-ES_tradnl" sz="2100" b="0" dirty="0" err="1" smtClean="0">
                <a:solidFill>
                  <a:srgbClr val="000000"/>
                </a:solidFill>
                <a:latin typeface="Arial" charset="0"/>
              </a:rPr>
              <a:t>nclusión</a:t>
            </a:r>
            <a:r>
              <a:rPr lang="es-ES_tradnl" sz="2100" b="0" dirty="0" smtClean="0">
                <a:solidFill>
                  <a:srgbClr val="000000"/>
                </a:solidFill>
                <a:latin typeface="Arial" charset="0"/>
              </a:rPr>
              <a:t> rápida de las nuevas opciones terapéuticas: </a:t>
            </a:r>
            <a:r>
              <a:rPr lang="es-ES_tradnl" sz="2100" b="0" u="sng" dirty="0" err="1" smtClean="0">
                <a:solidFill>
                  <a:srgbClr val="000000"/>
                </a:solidFill>
                <a:latin typeface="Arial" charset="0"/>
              </a:rPr>
              <a:t>delamanida</a:t>
            </a:r>
            <a:r>
              <a:rPr lang="es-ES_tradnl" sz="2100" b="0" u="sng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s-ES_tradnl" sz="2100" b="0" dirty="0" smtClean="0">
                <a:solidFill>
                  <a:srgbClr val="000000"/>
                </a:solidFill>
                <a:latin typeface="Arial" charset="0"/>
              </a:rPr>
              <a:t>incluida para niños)</a:t>
            </a:r>
            <a:r>
              <a:rPr lang="es-ES_tradnl" sz="2100" b="0" u="sng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s-ES_tradnl" sz="2100" b="0" u="sng" dirty="0" err="1" smtClean="0">
                <a:solidFill>
                  <a:srgbClr val="000000"/>
                </a:solidFill>
                <a:latin typeface="Arial" charset="0"/>
              </a:rPr>
              <a:t>bedaquililna</a:t>
            </a:r>
            <a:r>
              <a:rPr lang="es-ES_tradnl" sz="2100" b="0" u="sng" dirty="0" smtClean="0">
                <a:solidFill>
                  <a:srgbClr val="000000"/>
                </a:solidFill>
                <a:latin typeface="Arial" charset="0"/>
              </a:rPr>
              <a:t> y regímenes cortos</a:t>
            </a:r>
            <a:endParaRPr lang="en-US" sz="2100" b="0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7467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INCIDENCIA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90800"/>
            <a:ext cx="8763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000" dirty="0" smtClean="0"/>
              <a:t>PUNTOS PRINCIPALES</a:t>
            </a:r>
            <a:endParaRPr lang="en-US" sz="5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APRENDIZAJES SOBRE EL TRATAMIENTO DE TB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s-ES_tradnl" sz="2400" b="0" dirty="0" smtClean="0">
                <a:latin typeface="Arial" charset="0"/>
              </a:rPr>
              <a:t>La TB es curable</a:t>
            </a: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Arial" charset="0"/>
              </a:rPr>
              <a:t>E</a:t>
            </a:r>
            <a:r>
              <a:rPr lang="es-ES_tradnl" sz="2400" b="0" dirty="0" err="1" smtClean="0">
                <a:latin typeface="Arial" charset="0"/>
              </a:rPr>
              <a:t>l</a:t>
            </a:r>
            <a:r>
              <a:rPr lang="es-ES_tradnl" sz="2400" b="0" dirty="0" smtClean="0">
                <a:latin typeface="Arial" charset="0"/>
              </a:rPr>
              <a:t> tratamiento debe guiarse por la susceptibilidad a fármacos</a:t>
            </a: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Arial" charset="0"/>
              </a:rPr>
              <a:t>L</a:t>
            </a:r>
            <a:r>
              <a:rPr lang="es-ES_tradnl" sz="2400" b="0" dirty="0" smtClean="0">
                <a:latin typeface="Arial" charset="0"/>
              </a:rPr>
              <a:t>as nuevas opciones terapéuticas (regímenes cortos, </a:t>
            </a:r>
            <a:r>
              <a:rPr lang="es-ES_tradnl" sz="2400" b="0" dirty="0" err="1" smtClean="0">
                <a:latin typeface="Arial" charset="0"/>
              </a:rPr>
              <a:t>bedaquilina</a:t>
            </a:r>
            <a:r>
              <a:rPr lang="es-ES_tradnl" sz="2400" b="0" dirty="0" smtClean="0">
                <a:latin typeface="Arial" charset="0"/>
              </a:rPr>
              <a:t>, </a:t>
            </a:r>
            <a:r>
              <a:rPr lang="es-ES_tradnl" sz="2400" b="0" dirty="0" err="1" smtClean="0">
                <a:latin typeface="Arial" charset="0"/>
              </a:rPr>
              <a:t>delamanida</a:t>
            </a:r>
            <a:r>
              <a:rPr lang="es-ES_tradnl" sz="2400" b="0" dirty="0" smtClean="0">
                <a:latin typeface="Arial" charset="0"/>
              </a:rPr>
              <a:t>, </a:t>
            </a:r>
            <a:r>
              <a:rPr lang="es-ES_tradnl" sz="2400" b="0" dirty="0" err="1" smtClean="0">
                <a:latin typeface="Arial" charset="0"/>
              </a:rPr>
              <a:t>linezolid</a:t>
            </a:r>
            <a:r>
              <a:rPr lang="es-ES_tradnl" sz="2400" b="0" dirty="0" smtClean="0">
                <a:latin typeface="Arial" charset="0"/>
              </a:rPr>
              <a:t>, </a:t>
            </a:r>
            <a:r>
              <a:rPr lang="es-ES_tradnl" sz="2400" b="0" dirty="0" err="1" smtClean="0">
                <a:latin typeface="Arial" charset="0"/>
              </a:rPr>
              <a:t>clofazimina</a:t>
            </a:r>
            <a:r>
              <a:rPr lang="es-ES_tradnl" sz="2400" b="0" dirty="0" smtClean="0">
                <a:latin typeface="Arial" charset="0"/>
              </a:rPr>
              <a:t>) deben ser accesibles </a:t>
            </a: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Arial" charset="0"/>
              </a:rPr>
              <a:t>S</a:t>
            </a:r>
            <a:r>
              <a:rPr lang="es-ES_tradnl" sz="2400" b="0" dirty="0" smtClean="0">
                <a:latin typeface="Arial" charset="0"/>
              </a:rPr>
              <a:t>e necesita mucha más investigación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324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PUNTOS PRINCIPALES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8580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RECURSOS ADICIONALES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609600" y="960438"/>
            <a:ext cx="7620000" cy="4373562"/>
          </a:xfrm>
        </p:spPr>
        <p:txBody>
          <a:bodyPr/>
          <a:lstStyle/>
          <a:p>
            <a:r>
              <a:rPr lang="en-US" sz="2400" b="0" smtClean="0">
                <a:latin typeface="Arial" charset="0"/>
                <a:ea typeface="MS PGothic" charset="0"/>
              </a:rPr>
              <a:t>Treatment </a:t>
            </a:r>
            <a:r>
              <a:rPr lang="en-US" sz="2400" b="0" dirty="0">
                <a:latin typeface="Arial" charset="0"/>
                <a:ea typeface="MS PGothic" charset="0"/>
              </a:rPr>
              <a:t>Action Group</a:t>
            </a:r>
            <a:r>
              <a:rPr lang="en-US" sz="2400" b="0" dirty="0" smtClean="0">
                <a:latin typeface="Arial" charset="0"/>
                <a:ea typeface="MS PGothic" charset="0"/>
              </a:rPr>
              <a:t> </a:t>
            </a:r>
            <a:r>
              <a:rPr lang="es-ES_tradnl" sz="2400" b="0" dirty="0" smtClean="0">
                <a:latin typeface="Arial" charset="0"/>
                <a:ea typeface="MS PGothic" charset="0"/>
              </a:rPr>
              <a:t>ha creado la “Guía para Activistas sobre Fármacos de la Tuberculosis” (en inglés) que desarrolla en más profundidad los temas de esta presentación</a:t>
            </a:r>
          </a:p>
          <a:p>
            <a:r>
              <a:rPr lang="en-US" sz="2400" b="0" dirty="0" err="1" smtClean="0">
                <a:latin typeface="Arial" charset="0"/>
                <a:ea typeface="MS PGothic" charset="0"/>
              </a:rPr>
              <a:t>Acceder</a:t>
            </a:r>
            <a:r>
              <a:rPr lang="en-US" sz="2400" b="0" dirty="0" smtClean="0">
                <a:latin typeface="Arial" charset="0"/>
                <a:ea typeface="MS PGothic" charset="0"/>
              </a:rPr>
              <a:t> en:</a:t>
            </a:r>
          </a:p>
          <a:p>
            <a:r>
              <a:rPr lang="en-US" sz="2400" b="0" dirty="0">
                <a:latin typeface="Arial" charset="0"/>
                <a:ea typeface="MS PGothic" charset="0"/>
              </a:rPr>
              <a:t>	</a:t>
            </a:r>
            <a:r>
              <a:rPr lang="en-US" sz="2400" dirty="0" smtClean="0">
                <a:latin typeface="Arial" charset="0"/>
                <a:ea typeface="MS PGothic" charset="0"/>
              </a:rPr>
              <a:t>http</a:t>
            </a:r>
            <a:r>
              <a:rPr lang="en-US" sz="2400" dirty="0">
                <a:latin typeface="Arial" charset="0"/>
                <a:ea typeface="MS PGothic" charset="0"/>
              </a:rPr>
              <a:t>://</a:t>
            </a:r>
            <a:r>
              <a:rPr lang="en-US" sz="2400" dirty="0" err="1">
                <a:latin typeface="Arial" charset="0"/>
                <a:ea typeface="MS PGothic" charset="0"/>
              </a:rPr>
              <a:t>www.treatmentactiongroup.org</a:t>
            </a:r>
            <a:r>
              <a:rPr lang="en-US" sz="2400" dirty="0">
                <a:latin typeface="Arial" charset="0"/>
                <a:ea typeface="MS PGothic" charset="0"/>
              </a:rPr>
              <a:t>/</a:t>
            </a:r>
            <a:r>
              <a:rPr lang="en-US" sz="2400" dirty="0" err="1">
                <a:latin typeface="Arial" charset="0"/>
                <a:ea typeface="MS PGothic" charset="0"/>
              </a:rPr>
              <a:t>tb</a:t>
            </a:r>
            <a:r>
              <a:rPr lang="en-US" sz="2400" dirty="0">
                <a:latin typeface="Arial" charset="0"/>
                <a:ea typeface="MS PGothic" charset="0"/>
              </a:rPr>
              <a:t>/drug-guide-2016</a:t>
            </a:r>
          </a:p>
        </p:txBody>
      </p:sp>
      <p:pic>
        <p:nvPicPr>
          <p:cNvPr id="71683" name="Picture 3" descr="Screen Shot 2017-07-17 at 3.1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733800"/>
            <a:ext cx="23114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64008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</a:rPr>
              <a:t>PUNTOS PRINCIPALES</a:t>
            </a:r>
            <a:endParaRPr lang="en-US" sz="1500" b="1" dirty="0">
              <a:solidFill>
                <a:schemeClr val="tx2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5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971800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000" dirty="0" smtClean="0"/>
              <a:t>CONCEPTOS BÁSICOS SOBRE TRATAMIENTO 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81000"/>
            <a:ext cx="8534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800" dirty="0" smtClean="0"/>
              <a:t>PRINCIPIOS DEL TRATAMIENTO DE TB</a:t>
            </a:r>
            <a:endParaRPr lang="es-ES_tradnl" sz="3800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820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s-ES_tradnl" sz="2200" dirty="0" smtClean="0">
                <a:latin typeface="Arial" charset="0"/>
              </a:rPr>
              <a:t>El objetivo del tratamiento es </a:t>
            </a:r>
            <a:r>
              <a:rPr lang="es-ES_tradnl" sz="2200" u="sng" dirty="0" smtClean="0">
                <a:latin typeface="Arial" charset="0"/>
              </a:rPr>
              <a:t>curar la TB, restaurar la salud, y prevenir la transmisión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</a:rPr>
              <a:t>E</a:t>
            </a:r>
            <a:r>
              <a:rPr lang="es-ES_tradnl" sz="2200" dirty="0" err="1" smtClean="0">
                <a:latin typeface="Arial" charset="0"/>
              </a:rPr>
              <a:t>l</a:t>
            </a:r>
            <a:r>
              <a:rPr lang="es-ES_tradnl" sz="2200" dirty="0" smtClean="0">
                <a:latin typeface="Arial" charset="0"/>
              </a:rPr>
              <a:t> propósito del tratamiento es proveer de la terapia </a:t>
            </a:r>
            <a:r>
              <a:rPr lang="es-ES_tradnl" sz="2200" u="sng" dirty="0" smtClean="0">
                <a:latin typeface="Arial" charset="0"/>
              </a:rPr>
              <a:t>más segura y efectiva </a:t>
            </a:r>
            <a:r>
              <a:rPr lang="es-ES_tradnl" sz="2200" dirty="0" smtClean="0">
                <a:latin typeface="Arial" charset="0"/>
              </a:rPr>
              <a:t>en el </a:t>
            </a:r>
            <a:r>
              <a:rPr lang="es-ES_tradnl" sz="2200" u="sng" dirty="0" smtClean="0">
                <a:latin typeface="Arial" charset="0"/>
              </a:rPr>
              <a:t>menor periodo de tiempo</a:t>
            </a:r>
            <a:endParaRPr lang="en-US" sz="1000" dirty="0" smtClean="0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</a:rPr>
              <a:t>T</a:t>
            </a:r>
            <a:r>
              <a:rPr lang="es-ES_tradnl" sz="2200" dirty="0" smtClean="0">
                <a:latin typeface="Arial" charset="0"/>
              </a:rPr>
              <a:t>res principios básicos del tratamiento de TB:</a:t>
            </a:r>
          </a:p>
          <a:p>
            <a:pPr marL="914400" lvl="1" indent="-457200" eaLnBrk="1" hangingPunct="1">
              <a:lnSpc>
                <a:spcPct val="90000"/>
              </a:lnSpc>
              <a:buFont typeface="AmericanTypewriter Medium" charset="0"/>
              <a:buAutoNum type="arabicPeriod"/>
              <a:defRPr/>
            </a:pPr>
            <a:r>
              <a:rPr lang="es-ES_tradnl" sz="2200" dirty="0" smtClean="0">
                <a:latin typeface="Arial" charset="0"/>
              </a:rPr>
              <a:t>Los regímenes deben contener </a:t>
            </a:r>
            <a:r>
              <a:rPr lang="es-ES_tradnl" sz="2200" u="sng" dirty="0" smtClean="0">
                <a:latin typeface="Arial" charset="0"/>
              </a:rPr>
              <a:t>múltiples fármacos </a:t>
            </a:r>
            <a:r>
              <a:rPr lang="es-ES_tradnl" sz="2200" dirty="0" smtClean="0">
                <a:latin typeface="Arial" charset="0"/>
              </a:rPr>
              <a:t>a los que el organismo sea susceptible para prevenir el desarrollo de resistencias </a:t>
            </a:r>
          </a:p>
          <a:p>
            <a:pPr marL="914400" lvl="1" indent="-457200" eaLnBrk="1" hangingPunct="1">
              <a:lnSpc>
                <a:spcPct val="90000"/>
              </a:lnSpc>
              <a:buFont typeface="AmericanTypewriter Medium" charset="0"/>
              <a:buAutoNum type="arabicPeriod"/>
              <a:defRPr/>
            </a:pPr>
            <a:r>
              <a:rPr lang="en-US" sz="2200" dirty="0" smtClean="0">
                <a:latin typeface="Arial" charset="0"/>
              </a:rPr>
              <a:t>L</a:t>
            </a:r>
            <a:r>
              <a:rPr lang="es-ES_tradnl" sz="2200" dirty="0" smtClean="0">
                <a:latin typeface="Arial" charset="0"/>
              </a:rPr>
              <a:t>a exposición al fármaco (cuánto medicamento hay en el cuerpo) ha de mantenerse en un nivel suficiente durante un tiempo determinado para poder matar a la bacteria </a:t>
            </a:r>
            <a:r>
              <a:rPr lang="en-US" sz="2200" dirty="0" smtClean="0">
                <a:latin typeface="Arial" charset="0"/>
              </a:rPr>
              <a:t>–</a:t>
            </a:r>
            <a:r>
              <a:rPr lang="es-ES_tradnl" sz="2200" dirty="0" smtClean="0">
                <a:latin typeface="Arial" charset="0"/>
              </a:rPr>
              <a:t>lo que significa que el medicamento ha de </a:t>
            </a:r>
            <a:r>
              <a:rPr lang="es-ES_tradnl" sz="2200" u="sng" dirty="0" smtClean="0">
                <a:latin typeface="Arial" charset="0"/>
              </a:rPr>
              <a:t>tomarse regularmente  </a:t>
            </a:r>
          </a:p>
          <a:p>
            <a:pPr marL="914400" lvl="1" indent="-457200" eaLnBrk="1" hangingPunct="1">
              <a:lnSpc>
                <a:spcPct val="90000"/>
              </a:lnSpc>
              <a:buFont typeface="AmericanTypewriter Medium" charset="0"/>
              <a:buAutoNum type="arabicPeriod"/>
              <a:defRPr/>
            </a:pPr>
            <a:r>
              <a:rPr lang="en-US" sz="2200" dirty="0" smtClean="0">
                <a:latin typeface="Arial" charset="0"/>
              </a:rPr>
              <a:t>L</a:t>
            </a:r>
            <a:r>
              <a:rPr lang="es-ES_tradnl" sz="2200" dirty="0" smtClean="0">
                <a:latin typeface="Arial" charset="0"/>
              </a:rPr>
              <a:t>a terapia farmacológica debe </a:t>
            </a:r>
            <a:r>
              <a:rPr lang="es-ES_tradnl" sz="2200" u="sng" dirty="0" smtClean="0">
                <a:latin typeface="Arial" charset="0"/>
              </a:rPr>
              <a:t>continuar tiempo suficiente</a:t>
            </a:r>
            <a:r>
              <a:rPr lang="es-ES_tradnl" sz="2200" dirty="0" smtClean="0">
                <a:latin typeface="Arial" charset="0"/>
              </a:rPr>
              <a:t> para matar los organismos de TB que aún queden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64008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CONCEPTOS BÁSICOS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SEGUIMIENTO DEL TRATAMIENTO</a:t>
            </a:r>
            <a:endParaRPr lang="en-US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01000" cy="4953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s-ES_tradnl" sz="2200" i="1" dirty="0" smtClean="0">
                <a:latin typeface="Arial" charset="0"/>
              </a:rPr>
              <a:t>¿cómo sabemos que está funcionando? </a:t>
            </a:r>
          </a:p>
          <a:p>
            <a:pPr marL="360000" indent="-360000" eaLnBrk="1" hangingPunct="1">
              <a:buFont typeface="Arial"/>
              <a:buChar char="•"/>
              <a:defRPr/>
            </a:pP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Tests bacteriológicos: para detectar bacteria de TB viva </a:t>
            </a:r>
          </a:p>
          <a:p>
            <a:pPr marL="720000" lvl="1" eaLnBrk="1" hangingPunct="1">
              <a:defRPr/>
            </a:pPr>
            <a:r>
              <a:rPr lang="es-ES_tradnl" sz="2200" dirty="0" smtClean="0">
                <a:latin typeface="Arial" charset="0"/>
              </a:rPr>
              <a:t>Microscopía </a:t>
            </a:r>
          </a:p>
          <a:p>
            <a:pPr marL="720000" lvl="1" eaLnBrk="1" hangingPunct="1">
              <a:defRPr/>
            </a:pPr>
            <a:r>
              <a:rPr lang="es-ES_tradnl" sz="2200" dirty="0" smtClean="0">
                <a:latin typeface="Arial" charset="0"/>
              </a:rPr>
              <a:t>Cultivo sólido y líquido</a:t>
            </a:r>
          </a:p>
          <a:p>
            <a:pPr marL="360000" indent="-360000" eaLnBrk="1" hangingPunct="1">
              <a:buFont typeface="Arial"/>
              <a:buChar char="•"/>
              <a:defRPr/>
            </a:pP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Seguimiento clínico de la mejora de los síntomas de TB </a:t>
            </a:r>
            <a:r>
              <a:rPr lang="es-ES_tradnl" sz="2200" b="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s-ES_tradnl" sz="2200" b="0" dirty="0" err="1" smtClean="0">
                <a:solidFill>
                  <a:srgbClr val="000000"/>
                </a:solidFill>
                <a:latin typeface="Arial" charset="0"/>
              </a:rPr>
              <a:t>ej</a:t>
            </a:r>
            <a:r>
              <a:rPr lang="es-ES_tradnl" sz="2200" b="0" dirty="0" smtClean="0">
                <a:solidFill>
                  <a:srgbClr val="000000"/>
                </a:solidFill>
                <a:latin typeface="Arial" charset="0"/>
              </a:rPr>
              <a:t>: aumento de peso)</a:t>
            </a:r>
          </a:p>
          <a:p>
            <a:pPr marL="360000" indent="-360000" eaLnBrk="1" hangingPunct="1"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s-ES_tradnl" sz="2200" dirty="0" err="1" smtClean="0">
                <a:solidFill>
                  <a:srgbClr val="000000"/>
                </a:solidFill>
                <a:latin typeface="Arial" charset="0"/>
              </a:rPr>
              <a:t>adiografía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: uso de radiografías de pecho</a:t>
            </a:r>
            <a:r>
              <a:rPr lang="es-ES_tradnl" sz="2200" b="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1000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200" u="sng" dirty="0" smtClean="0">
                <a:latin typeface="Arial" charset="0"/>
              </a:rPr>
              <a:t>N</a:t>
            </a:r>
            <a:r>
              <a:rPr lang="es-ES_tradnl" sz="2200" u="sng" dirty="0" smtClean="0">
                <a:latin typeface="Arial" charset="0"/>
              </a:rPr>
              <a:t>o se debe </a:t>
            </a:r>
            <a:r>
              <a:rPr lang="es-ES_tradnl" sz="2200" dirty="0" smtClean="0">
                <a:latin typeface="Arial" charset="0"/>
              </a:rPr>
              <a:t>utilizar para seguimiento de tratamiento:</a:t>
            </a:r>
            <a:endParaRPr lang="es-ES_tradnl" sz="2200" u="sng" dirty="0" smtClean="0">
              <a:latin typeface="Arial" charset="0"/>
            </a:endParaRPr>
          </a:p>
          <a:p>
            <a:pPr marL="360000" indent="-360000" eaLnBrk="1" hangingPunct="1"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a amplificación de ácido nucleico (pruebas de sonda lineal, </a:t>
            </a:r>
            <a:r>
              <a:rPr lang="es-ES_tradnl" sz="2200" dirty="0" err="1" smtClean="0">
                <a:solidFill>
                  <a:srgbClr val="000000"/>
                </a:solidFill>
                <a:latin typeface="Arial" charset="0"/>
              </a:rPr>
              <a:t>Xpert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 MTB/RIF Ultra)</a:t>
            </a:r>
            <a:r>
              <a:rPr lang="es-ES_tradnl" sz="2200" b="0" dirty="0" smtClean="0">
                <a:solidFill>
                  <a:srgbClr val="000000"/>
                </a:solidFill>
                <a:latin typeface="Arial" charset="0"/>
              </a:rPr>
              <a:t>: los bacilos de TB muertos pueden dar un falso positivo en este tipo de diagnóstico</a:t>
            </a:r>
            <a:endParaRPr lang="en-US" sz="2800" dirty="0">
              <a:latin typeface="Arial" charset="0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4770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CONCEPTOS BÁSICOS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712076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1920s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1474076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1930s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2236076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1940s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2998076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1950s</a:t>
            </a: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3746938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1960s</a:t>
            </a: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4495800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1970s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5257800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1980s</a:t>
            </a: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6019800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1990s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6781800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2000s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7543800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2010s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 flipH="1">
            <a:off x="685800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1014243" y="33758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1778877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2169064" y="33758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2526424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2695905" y="33758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3051942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3124199" y="33758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497320" y="3377121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>
            <a:off x="6755526" y="2936998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>
            <a:off x="7665985" y="3373178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flipH="1">
            <a:off x="3337033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3834964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>
            <a:off x="7822326" y="2936998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H="1">
            <a:off x="8071945" y="3373178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25" idx="0"/>
          </p:cNvCxnSpPr>
          <p:nvPr/>
        </p:nvCxnSpPr>
        <p:spPr>
          <a:xfrm flipV="1">
            <a:off x="747547" y="2080406"/>
            <a:ext cx="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</p:cNvCxnSpPr>
          <p:nvPr/>
        </p:nvCxnSpPr>
        <p:spPr>
          <a:xfrm>
            <a:off x="1075990" y="3528206"/>
            <a:ext cx="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9779" y="1618740"/>
            <a:ext cx="112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1920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Vacuna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 BCG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5967" y="4542454"/>
            <a:ext cx="147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1924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Introducción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terapia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 con </a:t>
            </a:r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oro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6200000" flipV="1">
            <a:off x="1626798" y="2792802"/>
            <a:ext cx="40400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43000" y="1524000"/>
            <a:ext cx="1041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1934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Abandono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terapia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basada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 en </a:t>
            </a:r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oro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3" name="Straight Connector 62"/>
          <p:cNvCxnSpPr>
            <a:stCxn id="28" idx="4"/>
          </p:cNvCxnSpPr>
          <p:nvPr/>
        </p:nvCxnSpPr>
        <p:spPr>
          <a:xfrm>
            <a:off x="2230811" y="3528206"/>
            <a:ext cx="5264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600200" y="3680606"/>
            <a:ext cx="1253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1940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actinomicina</a:t>
            </a:r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estreptotricina</a:t>
            </a:r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2555788" y="1715188"/>
            <a:ext cx="18085" cy="1241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989993" y="1275041"/>
            <a:ext cx="1193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1944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streptomicina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2729031" y="3540187"/>
            <a:ext cx="15591" cy="1014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209801" y="4546937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1948</a:t>
            </a:r>
          </a:p>
          <a:p>
            <a:r>
              <a:rPr lang="es-ES_tradnl" sz="1200" b="1" dirty="0" smtClean="0">
                <a:latin typeface="Arial" charset="0"/>
                <a:ea typeface="Arial" charset="0"/>
                <a:cs typeface="Arial" charset="0"/>
              </a:rPr>
              <a:t>Ácido </a:t>
            </a:r>
            <a:r>
              <a:rPr lang="es-ES_tradnl" sz="1200" b="1" dirty="0" err="1" smtClean="0">
                <a:latin typeface="Arial" charset="0"/>
                <a:ea typeface="Arial" charset="0"/>
                <a:cs typeface="Arial" charset="0"/>
              </a:rPr>
              <a:t>paraaminosalicílico</a:t>
            </a:r>
            <a:r>
              <a:rPr lang="es-ES_tradnl" sz="1200" b="1" dirty="0" smtClean="0">
                <a:latin typeface="Arial" charset="0"/>
                <a:ea typeface="Arial" charset="0"/>
                <a:cs typeface="Arial" charset="0"/>
              </a:rPr>
              <a:t> (PAS)</a:t>
            </a:r>
          </a:p>
          <a:p>
            <a:r>
              <a:rPr lang="es-ES_tradnl" sz="1200" b="1" dirty="0" err="1" smtClean="0">
                <a:latin typeface="Arial" charset="0"/>
                <a:ea typeface="Arial" charset="0"/>
                <a:cs typeface="Arial" charset="0"/>
              </a:rPr>
              <a:t>tiacetazona</a:t>
            </a:r>
            <a:endParaRPr lang="es-ES_tradnl" sz="1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3085243" y="2640082"/>
            <a:ext cx="572" cy="386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514600" y="2226633"/>
            <a:ext cx="92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1951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isoniazida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3174579" y="3438814"/>
            <a:ext cx="572" cy="386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667000" y="3756806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1952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pirazinamida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 flipV="1">
            <a:off x="3363464" y="2145448"/>
            <a:ext cx="25117" cy="849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855807" y="1715584"/>
            <a:ext cx="98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1955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cicloserina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6" name="Straight Connector 85"/>
          <p:cNvCxnSpPr>
            <a:stCxn id="33" idx="3"/>
          </p:cNvCxnSpPr>
          <p:nvPr/>
        </p:nvCxnSpPr>
        <p:spPr>
          <a:xfrm>
            <a:off x="3602730" y="3507203"/>
            <a:ext cx="355729" cy="317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746938" y="3695050"/>
            <a:ext cx="100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1957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rifampicina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 flipV="1">
            <a:off x="3884684" y="2636757"/>
            <a:ext cx="572" cy="386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388727" y="2208385"/>
            <a:ext cx="91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1962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etambutol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 flipV="1">
            <a:off x="6817273" y="2208385"/>
            <a:ext cx="572" cy="728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331403" y="1775606"/>
            <a:ext cx="97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2000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rifapentina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80053" y="3925882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2012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bedaquilina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7349145" y="3404976"/>
            <a:ext cx="364795" cy="551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7884073" y="2761877"/>
            <a:ext cx="572" cy="156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368548" y="216843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2014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rifapentina*</a:t>
            </a:r>
          </a:p>
          <a:p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delamanida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 flipV="1">
            <a:off x="8133692" y="3513523"/>
            <a:ext cx="572" cy="728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250471" y="4242137"/>
            <a:ext cx="1360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2015</a:t>
            </a:r>
            <a:endParaRPr lang="es-ES_tradnl" sz="12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1200" b="1" dirty="0" smtClean="0">
                <a:latin typeface="Arial"/>
                <a:cs typeface="Arial"/>
              </a:rPr>
              <a:t>Recomendación de la OMS</a:t>
            </a:r>
          </a:p>
          <a:p>
            <a:r>
              <a:rPr lang="es-ES_tradnl" sz="1200" b="1" dirty="0" smtClean="0">
                <a:latin typeface="Arial"/>
                <a:cs typeface="Arial"/>
              </a:rPr>
              <a:t>De regímenes cortos para la MDR-TB</a:t>
            </a:r>
            <a:endParaRPr lang="es-ES_tradnl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7" name="Rectangle 36"/>
          <p:cNvSpPr txBox="1">
            <a:spLocks noChangeArrowheads="1"/>
          </p:cNvSpPr>
          <p:nvPr/>
        </p:nvSpPr>
        <p:spPr>
          <a:xfrm>
            <a:off x="285883" y="160821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/>
              <a:t>DESCUBRIMIENTO Y DESARROLLO DE FÁRMACOS Y SU IMPACTO EN </a:t>
            </a:r>
            <a:r>
              <a:rPr lang="en-US" sz="3200" smtClean="0"/>
              <a:t>EL TRATAMIENTO</a:t>
            </a:r>
            <a:endParaRPr lang="en-US" sz="3200" dirty="0"/>
          </a:p>
        </p:txBody>
      </p:sp>
      <p:sp>
        <p:nvSpPr>
          <p:cNvPr id="109" name="TextBox 2"/>
          <p:cNvSpPr txBox="1">
            <a:spLocks noChangeArrowheads="1"/>
          </p:cNvSpPr>
          <p:nvPr/>
        </p:nvSpPr>
        <p:spPr bwMode="auto">
          <a:xfrm>
            <a:off x="18393" y="6522120"/>
            <a:ext cx="3880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*</a:t>
            </a:r>
            <a:r>
              <a:rPr lang="en-US" sz="1200" dirty="0" err="1" smtClean="0"/>
              <a:t>aprobado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el </a:t>
            </a:r>
            <a:r>
              <a:rPr lang="en-US" sz="1200" dirty="0" err="1" smtClean="0"/>
              <a:t>tratamiento</a:t>
            </a:r>
            <a:r>
              <a:rPr lang="en-US" sz="1200" dirty="0" smtClean="0"/>
              <a:t> de la </a:t>
            </a:r>
            <a:r>
              <a:rPr lang="en-US" sz="1200" dirty="0" err="1" smtClean="0"/>
              <a:t>infección</a:t>
            </a:r>
            <a:r>
              <a:rPr lang="en-US" sz="1200" dirty="0" smtClean="0"/>
              <a:t> </a:t>
            </a:r>
            <a:r>
              <a:rPr lang="en-US" sz="1200" dirty="0" err="1" smtClean="0"/>
              <a:t>taletente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25622" y="5668226"/>
            <a:ext cx="133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24 </a:t>
            </a:r>
            <a:r>
              <a:rPr lang="en-US" sz="2000" b="1" dirty="0" err="1" smtClean="0"/>
              <a:t>meses</a:t>
            </a:r>
            <a:endParaRPr lang="en-US" sz="20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7535004" y="5672650"/>
            <a:ext cx="1197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6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meses</a:t>
            </a:r>
            <a:endParaRPr lang="en-US" sz="2000" b="1" dirty="0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1600200" y="5880281"/>
            <a:ext cx="5748945" cy="337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971800" y="5476148"/>
            <a:ext cx="260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Arial" charset="0"/>
                <a:ea typeface="Arial" charset="0"/>
                <a:cs typeface="Arial" charset="0"/>
              </a:rPr>
              <a:t>Duración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US" sz="1600" b="1" dirty="0" err="1" smtClean="0">
                <a:latin typeface="Arial" charset="0"/>
                <a:ea typeface="Arial" charset="0"/>
                <a:cs typeface="Arial" charset="0"/>
              </a:rPr>
              <a:t>tratamiento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" name="TextBox 19"/>
          <p:cNvSpPr txBox="1">
            <a:spLocks noChangeArrowheads="1"/>
          </p:cNvSpPr>
          <p:nvPr/>
        </p:nvSpPr>
        <p:spPr bwMode="auto">
          <a:xfrm>
            <a:off x="66294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CONCEPTOS CLAVE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7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000" dirty="0" smtClean="0"/>
              <a:t>CÓMO SE TRATA LA TB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4582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CONOCIENDO QUÉ FÁRMACOS UTILIZAR</a:t>
            </a:r>
            <a:endParaRPr lang="en-US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334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E</a:t>
            </a:r>
            <a:r>
              <a:rPr lang="es-ES_tradnl" dirty="0" err="1" smtClean="0">
                <a:latin typeface="Arial" charset="0"/>
              </a:rPr>
              <a:t>l</a:t>
            </a:r>
            <a:r>
              <a:rPr lang="es-ES_tradnl" dirty="0" smtClean="0">
                <a:latin typeface="Arial" charset="0"/>
              </a:rPr>
              <a:t> test de susceptibilidad a fármacos </a:t>
            </a:r>
            <a:r>
              <a:rPr lang="es-ES_tradnl" b="0" dirty="0" smtClean="0">
                <a:latin typeface="Arial" charset="0"/>
              </a:rPr>
              <a:t>(ver Módulo de Diagnósticos) es esencial para la selección del régimen de tratamiento con el mejor resultado posible</a:t>
            </a:r>
          </a:p>
          <a:p>
            <a:pPr>
              <a:buFont typeface="Arial" charset="0"/>
              <a:buChar char="•"/>
            </a:pPr>
            <a:r>
              <a:rPr lang="en-US" b="0" dirty="0" smtClean="0">
                <a:latin typeface="Arial" charset="0"/>
              </a:rPr>
              <a:t>T</a:t>
            </a:r>
            <a:r>
              <a:rPr lang="es-ES_tradnl" b="0" dirty="0" err="1" smtClean="0">
                <a:latin typeface="Arial" charset="0"/>
              </a:rPr>
              <a:t>odo</a:t>
            </a:r>
            <a:r>
              <a:rPr lang="es-ES_tradnl" b="0" dirty="0" smtClean="0">
                <a:latin typeface="Arial" charset="0"/>
              </a:rPr>
              <a:t> el mundo debería tener como primer test el </a:t>
            </a:r>
            <a:r>
              <a:rPr lang="es-ES_tradnl" b="0" dirty="0" err="1" smtClean="0">
                <a:latin typeface="Arial" charset="0"/>
              </a:rPr>
              <a:t>Xpert</a:t>
            </a:r>
            <a:r>
              <a:rPr lang="es-ES_tradnl" b="0" dirty="0" smtClean="0">
                <a:latin typeface="Arial" charset="0"/>
              </a:rPr>
              <a:t> MTB/RIF Ultra, y cómo mínimo saber si tienen una TB resistente o sensible a rifampicina </a:t>
            </a:r>
            <a:endParaRPr lang="es-ES_tradnl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P</a:t>
            </a:r>
            <a:r>
              <a:rPr lang="es-ES_tradnl" dirty="0" smtClean="0">
                <a:latin typeface="Arial" charset="0"/>
              </a:rPr>
              <a:t>ero se necesitan más pruebas porque:</a:t>
            </a:r>
          </a:p>
          <a:p>
            <a:pPr>
              <a:buFont typeface="Arial" charset="0"/>
              <a:buChar char="•"/>
            </a:pPr>
            <a:r>
              <a:rPr lang="en-US" b="0" dirty="0" smtClean="0">
                <a:latin typeface="Arial" charset="0"/>
              </a:rPr>
              <a:t>L</a:t>
            </a:r>
            <a:r>
              <a:rPr lang="es-ES_tradnl" b="0" dirty="0" smtClean="0">
                <a:latin typeface="Arial" charset="0"/>
              </a:rPr>
              <a:t>as personas con MDR-TB necesitan al menos un régimen de 9 meses</a:t>
            </a:r>
          </a:p>
          <a:p>
            <a:pPr>
              <a:buFont typeface="Arial" charset="0"/>
              <a:buChar char="•"/>
            </a:pPr>
            <a:r>
              <a:rPr lang="en-US" b="0" dirty="0" smtClean="0">
                <a:latin typeface="Arial" charset="0"/>
              </a:rPr>
              <a:t>L</a:t>
            </a:r>
            <a:r>
              <a:rPr lang="es-ES_tradnl" b="0" dirty="0" smtClean="0">
                <a:latin typeface="Arial" charset="0"/>
              </a:rPr>
              <a:t>as personas con </a:t>
            </a:r>
            <a:r>
              <a:rPr lang="es-ES_tradnl" b="0" dirty="0" err="1" smtClean="0">
                <a:latin typeface="Arial" charset="0"/>
              </a:rPr>
              <a:t>pre</a:t>
            </a:r>
            <a:r>
              <a:rPr lang="es-ES_tradnl" b="0" dirty="0" smtClean="0">
                <a:latin typeface="Arial" charset="0"/>
              </a:rPr>
              <a:t>-XDR o XDR necesitan un régimen individualizado con al menos una de las nuevas medicinas (</a:t>
            </a:r>
            <a:r>
              <a:rPr lang="es-ES_tradnl" b="0" dirty="0" err="1" smtClean="0">
                <a:latin typeface="Arial" charset="0"/>
              </a:rPr>
              <a:t>delamanida</a:t>
            </a:r>
            <a:r>
              <a:rPr lang="es-ES_tradnl" b="0" dirty="0" smtClean="0">
                <a:latin typeface="Arial" charset="0"/>
              </a:rPr>
              <a:t> o </a:t>
            </a:r>
            <a:r>
              <a:rPr lang="es-ES_tradnl" b="0" dirty="0" err="1" smtClean="0">
                <a:latin typeface="Arial" charset="0"/>
              </a:rPr>
              <a:t>bedaquilina</a:t>
            </a:r>
            <a:r>
              <a:rPr lang="es-ES_tradnl" b="0" dirty="0" smtClean="0">
                <a:latin typeface="Arial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b="0" dirty="0" smtClean="0">
                <a:latin typeface="Arial" charset="0"/>
              </a:rPr>
              <a:t>P</a:t>
            </a:r>
            <a:r>
              <a:rPr lang="es-ES_tradnl" b="0" dirty="0" err="1" smtClean="0">
                <a:latin typeface="Arial" charset="0"/>
              </a:rPr>
              <a:t>ersonas</a:t>
            </a:r>
            <a:r>
              <a:rPr lang="es-ES_tradnl" b="0" dirty="0" smtClean="0">
                <a:latin typeface="Arial" charset="0"/>
              </a:rPr>
              <a:t> con TB resistente a isoniazida (pero sensible a rifampicina) tienen peores resultados en el tratamiento si sólo reciben la terapia estándar de TB sensible a fármacos</a:t>
            </a:r>
            <a:endParaRPr lang="en-US" b="0" dirty="0" smtClean="0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en-US" sz="18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6428601"/>
            <a:ext cx="453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Fuente</a:t>
            </a:r>
            <a:r>
              <a:rPr lang="en-US" sz="1200" dirty="0" smtClean="0">
                <a:latin typeface="Arial"/>
                <a:cs typeface="Arial"/>
              </a:rPr>
              <a:t>: </a:t>
            </a:r>
            <a:r>
              <a:rPr lang="en-US" sz="1200" dirty="0"/>
              <a:t>https://www.ncbi.nlm.nih.gov/pmc/articles/PMC3786434/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TRATAMIENTO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2800" dirty="0" smtClean="0"/>
              <a:t>Tratamiento de la TB susceptible a fármacos (Primera línea)</a:t>
            </a:r>
            <a:endParaRPr lang="es-ES_tradnl" sz="2400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5344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100" dirty="0" smtClean="0"/>
              <a:t>H</a:t>
            </a:r>
            <a:r>
              <a:rPr lang="es-ES_tradnl" sz="2100" dirty="0" smtClean="0"/>
              <a:t>ay dos fases en el tratamiento de TB susceptible a fármacos: </a:t>
            </a:r>
          </a:p>
          <a:p>
            <a:pPr marL="731837" lvl="1" indent="-457200" eaLnBrk="1" hangingPunct="1">
              <a:lnSpc>
                <a:spcPct val="90000"/>
              </a:lnSpc>
              <a:buFont typeface="Wingdings" charset="2"/>
              <a:buAutoNum type="arabicPlain"/>
              <a:defRPr/>
            </a:pPr>
            <a:r>
              <a:rPr lang="es-ES_tradnl" sz="2100" b="1" dirty="0" smtClean="0"/>
              <a:t>Fase inicial o intensiva: </a:t>
            </a:r>
            <a:r>
              <a:rPr lang="es-ES_tradnl" sz="2100" dirty="0" smtClean="0"/>
              <a:t>para matar los gérmenes que crecen</a:t>
            </a:r>
          </a:p>
          <a:p>
            <a:pPr marL="731837" lvl="1" indent="-457200" eaLnBrk="1" hangingPunct="1">
              <a:lnSpc>
                <a:spcPct val="90000"/>
              </a:lnSpc>
              <a:buFont typeface="Wingdings" charset="2"/>
              <a:buAutoNum type="arabicPlain"/>
              <a:defRPr/>
            </a:pPr>
            <a:r>
              <a:rPr lang="es-ES_tradnl" sz="2100" b="1" dirty="0" smtClean="0"/>
              <a:t>Fase de continuación</a:t>
            </a:r>
            <a:r>
              <a:rPr lang="es-ES_tradnl" sz="2100" dirty="0" smtClean="0"/>
              <a:t>: para eliminar los gérmenes restantes y reducir riesgo de fracaso o recaída </a:t>
            </a:r>
            <a:endParaRPr lang="es-ES_tradnl" sz="2100" b="1" dirty="0" smtClean="0"/>
          </a:p>
          <a:p>
            <a:pPr marL="274637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800" dirty="0" smtClean="0"/>
          </a:p>
          <a:p>
            <a:pPr marL="1080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100" b="1" dirty="0" smtClean="0"/>
              <a:t>L</a:t>
            </a:r>
            <a:r>
              <a:rPr lang="es-ES_tradnl" sz="2100" b="1" dirty="0" smtClean="0"/>
              <a:t>a OMS recomienda el siguiente régimen para aquellos con TB activa sensible o susceptible a fármacos:</a:t>
            </a:r>
            <a:endParaRPr lang="en-US" sz="21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100" b="1" dirty="0" smtClean="0">
                <a:solidFill>
                  <a:srgbClr val="000000"/>
                </a:solidFill>
              </a:rPr>
              <a:t>Dos meses de tratamiento diario con cuatro medicamentos de primera línea </a:t>
            </a:r>
            <a:r>
              <a:rPr lang="es-ES_tradnl" sz="2100" dirty="0" smtClean="0">
                <a:solidFill>
                  <a:srgbClr val="000000"/>
                </a:solidFill>
              </a:rPr>
              <a:t>(isoniazida, rifampicina, </a:t>
            </a:r>
            <a:r>
              <a:rPr lang="es-ES_tradnl" sz="2100" dirty="0" err="1" smtClean="0">
                <a:solidFill>
                  <a:srgbClr val="000000"/>
                </a:solidFill>
              </a:rPr>
              <a:t>pirazinamida</a:t>
            </a:r>
            <a:r>
              <a:rPr lang="es-ES_tradnl" sz="2100" dirty="0" smtClean="0">
                <a:solidFill>
                  <a:srgbClr val="000000"/>
                </a:solidFill>
              </a:rPr>
              <a:t>, </a:t>
            </a:r>
            <a:r>
              <a:rPr lang="es-ES_tradnl" sz="2100" dirty="0" err="1" smtClean="0">
                <a:solidFill>
                  <a:srgbClr val="000000"/>
                </a:solidFill>
              </a:rPr>
              <a:t>etambutol</a:t>
            </a:r>
            <a:r>
              <a:rPr lang="es-ES_tradnl" sz="2100" dirty="0" smtClean="0">
                <a:solidFill>
                  <a:srgbClr val="000000"/>
                </a:solidFill>
              </a:rPr>
              <a:t>) seguido por </a:t>
            </a:r>
            <a:r>
              <a:rPr lang="es-ES_tradnl" sz="2100" b="1" dirty="0" smtClean="0">
                <a:solidFill>
                  <a:srgbClr val="000000"/>
                </a:solidFill>
              </a:rPr>
              <a:t>cuatro meses de isoniazida y rifampicina diaria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100" dirty="0" smtClean="0">
                <a:solidFill>
                  <a:srgbClr val="000000"/>
                </a:solidFill>
              </a:rPr>
              <a:t>Esto también se aplica para la mayoría de </a:t>
            </a:r>
            <a:r>
              <a:rPr lang="es-ES_tradnl" sz="2100" b="1" dirty="0" smtClean="0">
                <a:solidFill>
                  <a:srgbClr val="000000"/>
                </a:solidFill>
              </a:rPr>
              <a:t>TB extrapulmonar</a:t>
            </a:r>
            <a:r>
              <a:rPr lang="es-ES_tradnl" sz="2100" dirty="0" smtClean="0">
                <a:solidFill>
                  <a:srgbClr val="000000"/>
                </a:solidFill>
              </a:rPr>
              <a:t>, con terapia más larga para TB en el sistema nervioso central, huesos y articulaciones  </a:t>
            </a:r>
            <a:endParaRPr lang="es-ES_tradnl" sz="21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1900" dirty="0" smtClean="0"/>
              <a:t>Se recomienda </a:t>
            </a:r>
            <a:r>
              <a:rPr lang="es-ES_tradnl" sz="1900" u="sng" dirty="0" smtClean="0"/>
              <a:t>tratamiento adyuvante con corticosteroides </a:t>
            </a:r>
            <a:r>
              <a:rPr lang="es-ES_tradnl" sz="1900" dirty="0" smtClean="0"/>
              <a:t>para TB meníngea y pericarditis, en los casos que no se sospeche de resistencia a fármacos</a:t>
            </a:r>
            <a:r>
              <a:rPr lang="es-ES_tradnl" sz="1900" u="sng" dirty="0" smtClean="0"/>
              <a:t> 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0" y="6370935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/>
            <a:r>
              <a:rPr lang="en-US" sz="1200" dirty="0" err="1" smtClean="0">
                <a:solidFill>
                  <a:srgbClr val="000000"/>
                </a:solidFill>
              </a:rPr>
              <a:t>Fuente</a:t>
            </a:r>
            <a:r>
              <a:rPr lang="en-US" sz="1200" dirty="0" smtClean="0">
                <a:solidFill>
                  <a:srgbClr val="000000"/>
                </a:solidFill>
              </a:rPr>
              <a:t>: </a:t>
            </a:r>
            <a:r>
              <a:rPr lang="en-US" sz="1200" dirty="0">
                <a:solidFill>
                  <a:srgbClr val="000000"/>
                </a:solidFill>
              </a:rPr>
              <a:t>WHO Treatment of Tuberculosis Guidelines, 4th </a:t>
            </a:r>
            <a:r>
              <a:rPr lang="en-US" sz="1200" dirty="0" smtClean="0">
                <a:solidFill>
                  <a:srgbClr val="000000"/>
                </a:solidFill>
              </a:rPr>
              <a:t>Edition –no </a:t>
            </a:r>
            <a:r>
              <a:rPr lang="en-US" sz="1200" dirty="0" err="1" smtClean="0">
                <a:solidFill>
                  <a:srgbClr val="000000"/>
                </a:solidFill>
              </a:rPr>
              <a:t>disponible</a:t>
            </a:r>
            <a:r>
              <a:rPr lang="en-US" sz="1200" dirty="0" smtClean="0">
                <a:solidFill>
                  <a:srgbClr val="000000"/>
                </a:solidFill>
              </a:rPr>
              <a:t> en </a:t>
            </a:r>
            <a:r>
              <a:rPr lang="en-US" sz="1200" dirty="0" err="1" smtClean="0">
                <a:solidFill>
                  <a:srgbClr val="000000"/>
                </a:solidFill>
              </a:rPr>
              <a:t>castellano</a:t>
            </a:r>
            <a:r>
              <a:rPr lang="en-US" sz="1200" dirty="0" smtClean="0">
                <a:solidFill>
                  <a:srgbClr val="000000"/>
                </a:solidFill>
              </a:rPr>
              <a:t>- </a:t>
            </a:r>
          </a:p>
          <a:p>
            <a:pPr algn="l"/>
            <a:r>
              <a:rPr lang="en-US" sz="1200" dirty="0">
                <a:solidFill>
                  <a:srgbClr val="000000"/>
                </a:solidFill>
              </a:rPr>
              <a:t>http://</a:t>
            </a:r>
            <a:r>
              <a:rPr lang="en-US" sz="1200" dirty="0" err="1">
                <a:solidFill>
                  <a:srgbClr val="000000"/>
                </a:solidFill>
              </a:rPr>
              <a:t>apps.who.int</a:t>
            </a:r>
            <a:r>
              <a:rPr lang="en-US" sz="1200" dirty="0">
                <a:solidFill>
                  <a:srgbClr val="000000"/>
                </a:solidFill>
              </a:rPr>
              <a:t>/iris/</a:t>
            </a:r>
            <a:r>
              <a:rPr lang="en-US" sz="1200" dirty="0" err="1">
                <a:solidFill>
                  <a:srgbClr val="000000"/>
                </a:solidFill>
              </a:rPr>
              <a:t>bitstream</a:t>
            </a:r>
            <a:r>
              <a:rPr lang="en-US" sz="1200" dirty="0">
                <a:solidFill>
                  <a:srgbClr val="000000"/>
                </a:solidFill>
              </a:rPr>
              <a:t>/10665/44165/1/9789241547833_eng.pdf?ua=1&amp;ua=1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1628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TRATAMIENTO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G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TAG Theme.thmx</Template>
  <TotalTime>19901</TotalTime>
  <Words>2355</Words>
  <Application>Microsoft Macintosh PowerPoint</Application>
  <PresentationFormat>On-screen Show (4:3)</PresentationFormat>
  <Paragraphs>249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American Typewriter</vt:lpstr>
      <vt:lpstr>AmericanTypewriter Medium</vt:lpstr>
      <vt:lpstr>Arial</vt:lpstr>
      <vt:lpstr>Arial Black</vt:lpstr>
      <vt:lpstr>MS PGothic</vt:lpstr>
      <vt:lpstr>ＭＳ Ｐゴシック</vt:lpstr>
      <vt:lpstr>Times</vt:lpstr>
      <vt:lpstr>Times New Roman</vt:lpstr>
      <vt:lpstr>Wingdings</vt:lpstr>
      <vt:lpstr>TAG Theme</vt:lpstr>
      <vt:lpstr>TRATAMIENTO DE LA TUBERCUlosiS</vt:lpstr>
      <vt:lpstr>Temas a tratar</vt:lpstr>
      <vt:lpstr>CONCEPTOS BÁSICOS SOBRE TRATAMIENTO </vt:lpstr>
      <vt:lpstr>PRINCIPIOS DEL TRATAMIENTO DE TB</vt:lpstr>
      <vt:lpstr>SEGUIMIENTO DEL TRATAMIENTO</vt:lpstr>
      <vt:lpstr>PowerPoint Presentation</vt:lpstr>
      <vt:lpstr>CÓMO SE TRATA LA TB</vt:lpstr>
      <vt:lpstr>CONOCIENDO QUÉ FÁRMACOS UTILIZAR</vt:lpstr>
      <vt:lpstr>Tratamiento de la TB susceptible a fármacos (Primera línea)</vt:lpstr>
      <vt:lpstr>TB RESISTENTE A ISONIAZIDA</vt:lpstr>
      <vt:lpstr>RÉGIMEN CORTO PARA TB RESISTENTE A FÁRMACOS</vt:lpstr>
      <vt:lpstr>TB MDR Y XDR</vt:lpstr>
      <vt:lpstr>Tratamiento en grupos especiales</vt:lpstr>
      <vt:lpstr>Co-infección TB/HIV (1 de 2)</vt:lpstr>
      <vt:lpstr>CO-INFECCIÓN TB/HIV (2 DE 2)</vt:lpstr>
      <vt:lpstr>TB en adolescentes e infancia</vt:lpstr>
      <vt:lpstr> TRATAMIENTO DE LA TB Y TERAPIA SUSTITUTIVA DE OPIÁCEOS (TSO)</vt:lpstr>
      <vt:lpstr>INVESTIGACIÓN EN TRATAMIENTOS</vt:lpstr>
      <vt:lpstr>PROCESO DE DESARROLLO DE MEDICAMENTOS </vt:lpstr>
      <vt:lpstr>NUEVOS FÁRMACOS EN ENSAYOS CLÍNICOS</vt:lpstr>
      <vt:lpstr>PowerPoint Presentation</vt:lpstr>
      <vt:lpstr>PowerPoint Presentation</vt:lpstr>
      <vt:lpstr>PRIORIDADES PARA LA INCIDENCIA</vt:lpstr>
      <vt:lpstr>RECLAMAR MEJORES MEDICINAS</vt:lpstr>
      <vt:lpstr>PRIORIDADES PARA LA INCIDENCIA</vt:lpstr>
      <vt:lpstr>PUNTOS PRINCIPALES</vt:lpstr>
      <vt:lpstr>APRENDIZAJES SOBRE EL TRATAMIENTO DE TB</vt:lpstr>
      <vt:lpstr>RECURSOS ADICIONALES</vt:lpstr>
    </vt:vector>
  </TitlesOfParts>
  <Company>Treatment Action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Treatment</dc:title>
  <dc:creator>Office 2004 Test Drive User</dc:creator>
  <cp:lastModifiedBy>Safi</cp:lastModifiedBy>
  <cp:revision>522</cp:revision>
  <cp:lastPrinted>2011-04-28T18:19:25Z</cp:lastPrinted>
  <dcterms:created xsi:type="dcterms:W3CDTF">2017-11-25T16:31:54Z</dcterms:created>
  <dcterms:modified xsi:type="dcterms:W3CDTF">2017-12-22T02:29:33Z</dcterms:modified>
</cp:coreProperties>
</file>