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71" r:id="rId2"/>
    <p:sldId id="262" r:id="rId3"/>
    <p:sldId id="269" r:id="rId4"/>
    <p:sldId id="274" r:id="rId5"/>
    <p:sldId id="275" r:id="rId6"/>
    <p:sldId id="278" r:id="rId7"/>
    <p:sldId id="257" r:id="rId8"/>
    <p:sldId id="276" r:id="rId9"/>
    <p:sldId id="277" r:id="rId10"/>
    <p:sldId id="270" r:id="rId11"/>
    <p:sldId id="258" r:id="rId12"/>
    <p:sldId id="279" r:id="rId13"/>
    <p:sldId id="25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98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3"/>
    <p:restoredTop sz="95179" autoAdjust="0"/>
  </p:normalViewPr>
  <p:slideViewPr>
    <p:cSldViewPr snapToGrid="0" snapToObjects="1">
      <p:cViewPr>
        <p:scale>
          <a:sx n="100" d="100"/>
          <a:sy n="100" d="100"/>
        </p:scale>
        <p:origin x="1336" y="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file://localhost/Users/safiqakhimani/Documents/TAG/GERD%20Avgs_v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5"/>
            <c:spPr>
              <a:solidFill>
                <a:schemeClr val="accent1"/>
              </a:solidFill>
              <a:ln w="9525">
                <a:noFill/>
              </a:ln>
              <a:effectLst/>
            </c:spPr>
          </c:marker>
          <c:dPt>
            <c:idx val="11"/>
            <c:marker>
              <c:spPr>
                <a:solidFill>
                  <a:schemeClr val="tx2"/>
                </a:solidFill>
                <a:ln w="9525">
                  <a:noFill/>
                </a:ln>
                <a:effectLst/>
              </c:spPr>
            </c:marker>
            <c:bubble3D val="0"/>
          </c:dPt>
          <c:dPt>
            <c:idx val="17"/>
            <c:marker>
              <c:spPr>
                <a:solidFill>
                  <a:schemeClr val="tx2"/>
                </a:solidFill>
                <a:ln w="9525">
                  <a:noFill/>
                </a:ln>
                <a:effectLst/>
              </c:spPr>
            </c:marker>
            <c:bubble3D val="0"/>
          </c:dPt>
          <c:dPt>
            <c:idx val="20"/>
            <c:marker>
              <c:spPr>
                <a:solidFill>
                  <a:schemeClr val="tx2"/>
                </a:solidFill>
                <a:ln w="9525">
                  <a:noFill/>
                </a:ln>
                <a:effectLst/>
              </c:spPr>
            </c:marker>
            <c:bubble3D val="0"/>
          </c:dPt>
          <c:dPt>
            <c:idx val="24"/>
            <c:marker>
              <c:spPr>
                <a:solidFill>
                  <a:schemeClr val="tx2"/>
                </a:solidFill>
                <a:ln w="9525">
                  <a:noFill/>
                </a:ln>
                <a:effectLst/>
              </c:spPr>
            </c:marker>
            <c:bubble3D val="0"/>
          </c:dPt>
          <c:dPt>
            <c:idx val="28"/>
            <c:marker>
              <c:spPr>
                <a:solidFill>
                  <a:schemeClr val="tx2"/>
                </a:solidFill>
                <a:ln w="9525">
                  <a:noFill/>
                </a:ln>
                <a:effectLst/>
              </c:spPr>
            </c:marker>
            <c:bubble3D val="0"/>
          </c:dPt>
          <c:dPt>
            <c:idx val="33"/>
            <c:marker>
              <c:spPr>
                <a:solidFill>
                  <a:schemeClr val="tx2"/>
                </a:solidFill>
                <a:ln w="9525">
                  <a:noFill/>
                </a:ln>
                <a:effectLst/>
              </c:spPr>
            </c:marker>
            <c:bubble3D val="0"/>
          </c:dPt>
          <c:dPt>
            <c:idx val="50"/>
            <c:marker>
              <c:spPr>
                <a:solidFill>
                  <a:schemeClr val="tx2"/>
                </a:solidFill>
                <a:ln w="9525">
                  <a:noFill/>
                </a:ln>
                <a:effectLst/>
              </c:spPr>
            </c:marker>
            <c:bubble3D val="0"/>
          </c:dPt>
          <c:dPt>
            <c:idx val="57"/>
            <c:marker>
              <c:spPr>
                <a:solidFill>
                  <a:schemeClr val="tx2"/>
                </a:solidFill>
                <a:ln w="9525">
                  <a:noFill/>
                </a:ln>
                <a:effectLst/>
              </c:spPr>
            </c:marker>
            <c:bubble3D val="0"/>
          </c:dPt>
          <c:dPt>
            <c:idx val="58"/>
            <c:marker>
              <c:spPr>
                <a:solidFill>
                  <a:schemeClr val="tx2"/>
                </a:solidFill>
                <a:ln w="9525">
                  <a:noFill/>
                </a:ln>
                <a:effectLst/>
              </c:spPr>
            </c:marker>
            <c:bubble3D val="0"/>
          </c:dPt>
          <c:dLbls>
            <c:delete val="1"/>
          </c:dLbls>
          <c:trendline>
            <c:spPr>
              <a:ln w="19050" cap="rnd">
                <a:solidFill>
                  <a:schemeClr val="accent1"/>
                </a:solidFill>
                <a:prstDash val="sysDot"/>
              </a:ln>
              <a:effectLst/>
            </c:spPr>
            <c:trendlineType val="linear"/>
            <c:dispRSqr val="0"/>
            <c:dispEq val="0"/>
          </c:trendline>
          <c:xVal>
            <c:numRef>
              <c:f>'GDP vs GERD plot'!$C$2:$C$63</c:f>
              <c:numCache>
                <c:formatCode>_(* #,##0.00_);_(* \(#,##0.00\);_(* "-"??_);_(@_)</c:formatCode>
                <c:ptCount val="62"/>
                <c:pt idx="0">
                  <c:v>0.102962245246708</c:v>
                </c:pt>
                <c:pt idx="1">
                  <c:v>0.584711485367267</c:v>
                </c:pt>
                <c:pt idx="2">
                  <c:v>1.34538314335635</c:v>
                </c:pt>
                <c:pt idx="3">
                  <c:v>0.376967406147987</c:v>
                </c:pt>
                <c:pt idx="4">
                  <c:v>0.195078561219325</c:v>
                </c:pt>
                <c:pt idx="5">
                  <c:v>0.454991318727907</c:v>
                </c:pt>
                <c:pt idx="6">
                  <c:v>1.80365264961375</c:v>
                </c:pt>
                <c:pt idx="7">
                  <c:v>0.0129303949378137</c:v>
                </c:pt>
                <c:pt idx="8">
                  <c:v>0.0180499542894301</c:v>
                </c:pt>
                <c:pt idx="9">
                  <c:v>1.55280765201537</c:v>
                </c:pt>
                <c:pt idx="10">
                  <c:v>0.00158377675997697</c:v>
                </c:pt>
                <c:pt idx="11">
                  <c:v>11.0646647932557</c:v>
                </c:pt>
                <c:pt idx="12">
                  <c:v>0.00855315450583693</c:v>
                </c:pt>
                <c:pt idx="13">
                  <c:v>0.301307828843613</c:v>
                </c:pt>
                <c:pt idx="14">
                  <c:v>0.0361885211069294</c:v>
                </c:pt>
                <c:pt idx="15">
                  <c:v>0.01612</c:v>
                </c:pt>
                <c:pt idx="16">
                  <c:v>0.0644644236746569</c:v>
                </c:pt>
                <c:pt idx="17">
                  <c:v>16.334844026788</c:v>
                </c:pt>
                <c:pt idx="18">
                  <c:v>0.232361689855142</c:v>
                </c:pt>
                <c:pt idx="19">
                  <c:v>2.43356201551621</c:v>
                </c:pt>
                <c:pt idx="20">
                  <c:v>3.36359990752978</c:v>
                </c:pt>
                <c:pt idx="21">
                  <c:v>0.309403880389071</c:v>
                </c:pt>
                <c:pt idx="22">
                  <c:v>0.0167837149584498</c:v>
                </c:pt>
                <c:pt idx="23">
                  <c:v>2.1117510981845</c:v>
                </c:pt>
                <c:pt idx="24">
                  <c:v>0.861256351277359</c:v>
                </c:pt>
                <c:pt idx="25">
                  <c:v>0.283716006697636</c:v>
                </c:pt>
                <c:pt idx="26">
                  <c:v>0.299415714726768</c:v>
                </c:pt>
                <c:pt idx="27">
                  <c:v>1.82490221902173</c:v>
                </c:pt>
                <c:pt idx="28">
                  <c:v>4.38307629808186</c:v>
                </c:pt>
                <c:pt idx="29">
                  <c:v>0.0637675393566051</c:v>
                </c:pt>
                <c:pt idx="30">
                  <c:v>0.114041209704221</c:v>
                </c:pt>
                <c:pt idx="31">
                  <c:v>0.0023351948943494</c:v>
                </c:pt>
                <c:pt idx="32">
                  <c:v>0.002034</c:v>
                </c:pt>
                <c:pt idx="33">
                  <c:v>1.15103712290908</c:v>
                </c:pt>
                <c:pt idx="34">
                  <c:v>0.0147983998615582</c:v>
                </c:pt>
                <c:pt idx="35">
                  <c:v>0.0626009061160987</c:v>
                </c:pt>
                <c:pt idx="36">
                  <c:v>0.0114915073556498</c:v>
                </c:pt>
                <c:pt idx="37">
                  <c:v>0.750318056805557</c:v>
                </c:pt>
                <c:pt idx="38">
                  <c:v>0.175564427552782</c:v>
                </c:pt>
                <c:pt idx="39">
                  <c:v>0.481066152870266</c:v>
                </c:pt>
                <c:pt idx="40">
                  <c:v>0.386578443732562</c:v>
                </c:pt>
                <c:pt idx="41">
                  <c:v>0.271049886672733</c:v>
                </c:pt>
                <c:pt idx="42">
                  <c:v>0.0169286803974185</c:v>
                </c:pt>
                <c:pt idx="43">
                  <c:v>0.29277409901419</c:v>
                </c:pt>
                <c:pt idx="44">
                  <c:v>0.164641483516484</c:v>
                </c:pt>
                <c:pt idx="45">
                  <c:v>1.36586524509818</c:v>
                </c:pt>
                <c:pt idx="46">
                  <c:v>0.654269902888715</c:v>
                </c:pt>
                <c:pt idx="47">
                  <c:v>0.0042517798570134</c:v>
                </c:pt>
                <c:pt idx="48">
                  <c:v>0.296840704102415</c:v>
                </c:pt>
                <c:pt idx="49">
                  <c:v>0.317406594612388</c:v>
                </c:pt>
                <c:pt idx="50">
                  <c:v>1.38276402711382</c:v>
                </c:pt>
                <c:pt idx="51">
                  <c:v>0.495694356611551</c:v>
                </c:pt>
                <c:pt idx="52">
                  <c:v>0.670789928809882</c:v>
                </c:pt>
                <c:pt idx="53">
                  <c:v>0.0456282472904618</c:v>
                </c:pt>
                <c:pt idx="54">
                  <c:v>0.399234547137472</c:v>
                </c:pt>
                <c:pt idx="55">
                  <c:v>0.85938363772894</c:v>
                </c:pt>
                <c:pt idx="56">
                  <c:v>0.357949199759586</c:v>
                </c:pt>
                <c:pt idx="57">
                  <c:v>2.86109072673955</c:v>
                </c:pt>
                <c:pt idx="58">
                  <c:v>18.036648</c:v>
                </c:pt>
                <c:pt idx="59">
                  <c:v>0.193241108709536</c:v>
                </c:pt>
                <c:pt idx="60">
                  <c:v>0.021154394545895</c:v>
                </c:pt>
                <c:pt idx="61">
                  <c:v>0.0160723802</c:v>
                </c:pt>
              </c:numCache>
            </c:numRef>
          </c:xVal>
          <c:yVal>
            <c:numRef>
              <c:f>'GDP vs GERD plot'!$E$2:$E$63</c:f>
              <c:numCache>
                <c:formatCode>_(* #,##0.00_);_(* \(#,##0.00\);_(* "-"??_);_(@_)</c:formatCode>
                <c:ptCount val="62"/>
                <c:pt idx="0">
                  <c:v>2.69132108</c:v>
                </c:pt>
                <c:pt idx="1">
                  <c:v>4.910177288052</c:v>
                </c:pt>
                <c:pt idx="2">
                  <c:v>21.5540087146233</c:v>
                </c:pt>
                <c:pt idx="3">
                  <c:v>11.46818791</c:v>
                </c:pt>
                <c:pt idx="4">
                  <c:v>2.4181823</c:v>
                </c:pt>
                <c:pt idx="5">
                  <c:v>11.13173838</c:v>
                </c:pt>
                <c:pt idx="6">
                  <c:v>35.687818776944</c:v>
                </c:pt>
                <c:pt idx="7">
                  <c:v>0.09561737297</c:v>
                </c:pt>
                <c:pt idx="8">
                  <c:v>0.06428820653</c:v>
                </c:pt>
                <c:pt idx="9">
                  <c:v>25.773702490844</c:v>
                </c:pt>
                <c:pt idx="10">
                  <c:v>0.00874244083</c:v>
                </c:pt>
                <c:pt idx="11">
                  <c:v>311.295600374735</c:v>
                </c:pt>
                <c:pt idx="12">
                  <c:v>0.0253933681</c:v>
                </c:pt>
                <c:pt idx="13">
                  <c:v>7.608720918999993</c:v>
                </c:pt>
                <c:pt idx="14">
                  <c:v>0.486208978</c:v>
                </c:pt>
                <c:pt idx="15">
                  <c:v>0.102265878</c:v>
                </c:pt>
                <c:pt idx="16">
                  <c:v>0.50499490174</c:v>
                </c:pt>
                <c:pt idx="17">
                  <c:v>206.2180585309834</c:v>
                </c:pt>
                <c:pt idx="18">
                  <c:v>7.425322252</c:v>
                </c:pt>
                <c:pt idx="19">
                  <c:v>56.42128640820322</c:v>
                </c:pt>
                <c:pt idx="20">
                  <c:v>101.568062098402</c:v>
                </c:pt>
                <c:pt idx="21">
                  <c:v>7.608720918999993</c:v>
                </c:pt>
                <c:pt idx="22">
                  <c:v>0.2989095513</c:v>
                </c:pt>
                <c:pt idx="23">
                  <c:v>47.33574097753669</c:v>
                </c:pt>
                <c:pt idx="24">
                  <c:v>2.13025740741</c:v>
                </c:pt>
                <c:pt idx="25">
                  <c:v>3.345991589</c:v>
                </c:pt>
                <c:pt idx="26">
                  <c:v>10.89706226</c:v>
                </c:pt>
                <c:pt idx="27">
                  <c:v>27.9874357159717</c:v>
                </c:pt>
                <c:pt idx="28">
                  <c:v>157.785723553428</c:v>
                </c:pt>
                <c:pt idx="29">
                  <c:v>0.7881768879</c:v>
                </c:pt>
                <c:pt idx="30">
                  <c:v>0.3903588031</c:v>
                </c:pt>
                <c:pt idx="31">
                  <c:v>0.00196341428</c:v>
                </c:pt>
                <c:pt idx="32">
                  <c:v>0.00874244083</c:v>
                </c:pt>
                <c:pt idx="33">
                  <c:v>10.4416784800983</c:v>
                </c:pt>
                <c:pt idx="34">
                  <c:v>0.10226587784</c:v>
                </c:pt>
                <c:pt idx="35">
                  <c:v>0.04636627</c:v>
                </c:pt>
                <c:pt idx="36">
                  <c:v>0.053428639425</c:v>
                </c:pt>
                <c:pt idx="37">
                  <c:v>15.34202222</c:v>
                </c:pt>
                <c:pt idx="38">
                  <c:v>1.811948569</c:v>
                </c:pt>
                <c:pt idx="39">
                  <c:v>5.28876685</c:v>
                </c:pt>
                <c:pt idx="40">
                  <c:v>5.4417161</c:v>
                </c:pt>
                <c:pt idx="41">
                  <c:v>2.41818236306333</c:v>
                </c:pt>
                <c:pt idx="42">
                  <c:v>0.06828293347</c:v>
                </c:pt>
                <c:pt idx="43">
                  <c:v>0.762079531655</c:v>
                </c:pt>
                <c:pt idx="44">
                  <c:v>1.288403548</c:v>
                </c:pt>
                <c:pt idx="45">
                  <c:v>37.199373398135</c:v>
                </c:pt>
                <c:pt idx="46">
                  <c:v>12.12664883154</c:v>
                </c:pt>
                <c:pt idx="47">
                  <c:v>0.022133199</c:v>
                </c:pt>
                <c:pt idx="48">
                  <c:v>8.526199823</c:v>
                </c:pt>
                <c:pt idx="49">
                  <c:v>4.7184757741825</c:v>
                </c:pt>
                <c:pt idx="50">
                  <c:v>65.20295897754991</c:v>
                </c:pt>
                <c:pt idx="51">
                  <c:v>13.99123231</c:v>
                </c:pt>
                <c:pt idx="52">
                  <c:v>13.66987871</c:v>
                </c:pt>
                <c:pt idx="53">
                  <c:v>0.4862089777</c:v>
                </c:pt>
                <c:pt idx="54">
                  <c:v>5.004883927189993</c:v>
                </c:pt>
                <c:pt idx="55">
                  <c:v>12.725272511046</c:v>
                </c:pt>
                <c:pt idx="56">
                  <c:v>4.085778055</c:v>
                </c:pt>
                <c:pt idx="57">
                  <c:v>41.15795646479824</c:v>
                </c:pt>
                <c:pt idx="58">
                  <c:v>452.804833333333</c:v>
                </c:pt>
                <c:pt idx="59">
                  <c:v>1.28322581414</c:v>
                </c:pt>
                <c:pt idx="60">
                  <c:v>0.0331483711</c:v>
                </c:pt>
                <c:pt idx="61">
                  <c:v>0.102265878</c:v>
                </c:pt>
              </c:numCache>
            </c:numRef>
          </c:yVal>
          <c:smooth val="0"/>
        </c:ser>
        <c:dLbls>
          <c:showLegendKey val="0"/>
          <c:showVal val="1"/>
          <c:showCatName val="0"/>
          <c:showSerName val="0"/>
          <c:showPercent val="0"/>
          <c:showBubbleSize val="0"/>
        </c:dLbls>
        <c:axId val="2127577584"/>
        <c:axId val="2127571264"/>
      </c:scatterChart>
      <c:valAx>
        <c:axId val="2127577584"/>
        <c:scaling>
          <c:orientation val="minMax"/>
          <c:max val="18.1"/>
          <c:min val="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GDP (2015) (trillions)</a:t>
                </a:r>
              </a:p>
            </c:rich>
          </c:tx>
          <c:overlay val="0"/>
          <c:spPr>
            <a:noFill/>
            <a:ln>
              <a:noFill/>
            </a:ln>
            <a:effectLst/>
          </c:spPr>
        </c:title>
        <c:numFmt formatCode="_(* #,##0_);_(* \(#,##0\);_(* &quot;-&quot;??_);_(@_)"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7571264"/>
        <c:crosses val="autoZero"/>
        <c:crossBetween val="midCat"/>
      </c:valAx>
      <c:valAx>
        <c:axId val="2127571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Annual Average</a:t>
                </a:r>
                <a:r>
                  <a:rPr lang="en-US" baseline="0"/>
                  <a:t> GERD (2010-2015) (millions)</a:t>
                </a:r>
                <a:endParaRPr lang="en-US"/>
              </a:p>
            </c:rich>
          </c:tx>
          <c:overlay val="0"/>
          <c:spPr>
            <a:noFill/>
            <a:ln>
              <a:noFill/>
            </a:ln>
            <a:effectLst/>
          </c:spPr>
        </c:title>
        <c:numFmt formatCode="_(* #,##0.00_);_(* \(#,##0.0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75775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A75A0A-A0FE-3D43-9148-4285FC735914}" type="datetimeFigureOut">
              <a:rPr lang="en-US" smtClean="0"/>
              <a:t>11/2/17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C4828F-021B-3F4B-9E63-AB7892027007}" type="slidenum">
              <a:rPr lang="en-US" smtClean="0"/>
              <a:t>‹#›</a:t>
            </a:fld>
            <a:endParaRPr lang="en-US"/>
          </a:p>
        </p:txBody>
      </p:sp>
    </p:spTree>
    <p:extLst>
      <p:ext uri="{BB962C8B-B14F-4D97-AF65-F5344CB8AC3E}">
        <p14:creationId xmlns:p14="http://schemas.microsoft.com/office/powerpoint/2010/main" val="610328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tbonline.info/posts/2015/12/3/cough-money-tb-demand-protesters/)" TargetMode="External"/><Relationship Id="rId4" Type="http://schemas.openxmlformats.org/officeDocument/2006/relationships/hyperlink" Target="http://www.treatmentactiongroup.org/tb/brics"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4828F-021B-3F4B-9E63-AB7892027007}" type="slidenum">
              <a:rPr lang="en-US" smtClean="0"/>
              <a:t>1</a:t>
            </a:fld>
            <a:endParaRPr lang="en-US"/>
          </a:p>
        </p:txBody>
      </p:sp>
    </p:spTree>
    <p:extLst>
      <p:ext uri="{BB962C8B-B14F-4D97-AF65-F5344CB8AC3E}">
        <p14:creationId xmlns:p14="http://schemas.microsoft.com/office/powerpoint/2010/main" val="2091819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4828F-021B-3F4B-9E63-AB7892027007}" type="slidenum">
              <a:rPr lang="en-US" smtClean="0"/>
              <a:t>12</a:t>
            </a:fld>
            <a:endParaRPr lang="en-US"/>
          </a:p>
        </p:txBody>
      </p:sp>
    </p:spTree>
    <p:extLst>
      <p:ext uri="{BB962C8B-B14F-4D97-AF65-F5344CB8AC3E}">
        <p14:creationId xmlns:p14="http://schemas.microsoft.com/office/powerpoint/2010/main" val="726228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4828F-021B-3F4B-9E63-AB7892027007}" type="slidenum">
              <a:rPr lang="en-US" smtClean="0"/>
              <a:t>13</a:t>
            </a:fld>
            <a:endParaRPr lang="en-US"/>
          </a:p>
        </p:txBody>
      </p:sp>
    </p:spTree>
    <p:extLst>
      <p:ext uri="{BB962C8B-B14F-4D97-AF65-F5344CB8AC3E}">
        <p14:creationId xmlns:p14="http://schemas.microsoft.com/office/powerpoint/2010/main" val="1589863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None/>
              <a:tabLst/>
              <a:defRPr/>
            </a:pPr>
            <a:endParaRPr lang="en-US" dirty="0" smtClean="0"/>
          </a:p>
        </p:txBody>
      </p:sp>
      <p:sp>
        <p:nvSpPr>
          <p:cNvPr id="4" name="Slide Number Placeholder 3"/>
          <p:cNvSpPr>
            <a:spLocks noGrp="1"/>
          </p:cNvSpPr>
          <p:nvPr>
            <p:ph type="sldNum" sz="quarter" idx="10"/>
          </p:nvPr>
        </p:nvSpPr>
        <p:spPr/>
        <p:txBody>
          <a:bodyPr/>
          <a:lstStyle/>
          <a:p>
            <a:fld id="{52C4828F-021B-3F4B-9E63-AB7892027007}" type="slidenum">
              <a:rPr lang="en-US" smtClean="0"/>
              <a:t>2</a:t>
            </a:fld>
            <a:endParaRPr lang="en-US"/>
          </a:p>
        </p:txBody>
      </p:sp>
    </p:spTree>
    <p:extLst>
      <p:ext uri="{BB962C8B-B14F-4D97-AF65-F5344CB8AC3E}">
        <p14:creationId xmlns:p14="http://schemas.microsoft.com/office/powerpoint/2010/main" val="958137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smtClean="0"/>
              <a:t>https://</a:t>
            </a:r>
            <a:r>
              <a:rPr lang="en-US" baseline="0" dirty="0" err="1" smtClean="0"/>
              <a:t>ec.europa.eu</a:t>
            </a:r>
            <a:r>
              <a:rPr lang="en-US" baseline="0" dirty="0" smtClean="0"/>
              <a:t>/</a:t>
            </a:r>
            <a:r>
              <a:rPr lang="en-US" baseline="0" dirty="0" err="1" smtClean="0"/>
              <a:t>clima</a:t>
            </a:r>
            <a:r>
              <a:rPr lang="en-US" baseline="0" dirty="0" smtClean="0"/>
              <a:t>/policies/international/negotiations/</a:t>
            </a:r>
            <a:r>
              <a:rPr lang="en-US" baseline="0" dirty="0" err="1" smtClean="0"/>
              <a:t>paris_en</a:t>
            </a:r>
            <a:endParaRPr lang="en-US" baseline="0" dirty="0" smtClean="0"/>
          </a:p>
          <a:p>
            <a:endParaRPr lang="en-US" baseline="0" dirty="0" smtClean="0"/>
          </a:p>
          <a:p>
            <a:r>
              <a:rPr lang="en-US" dirty="0" smtClean="0"/>
              <a:t>https://health-policy-</a:t>
            </a:r>
            <a:r>
              <a:rPr lang="en-US" dirty="0" err="1" smtClean="0"/>
              <a:t>systems.biomedcentral.com</a:t>
            </a:r>
            <a:r>
              <a:rPr lang="en-US" dirty="0" smtClean="0"/>
              <a:t>/track/pdf/10.1186/1478-4505-11-10?site=health-policy-</a:t>
            </a:r>
            <a:r>
              <a:rPr lang="en-US" dirty="0" err="1" smtClean="0"/>
              <a:t>systems.biomedcentral.com</a:t>
            </a:r>
            <a:endParaRPr lang="en-US" baseline="0"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2C4828F-021B-3F4B-9E63-AB7892027007}" type="slidenum">
              <a:rPr lang="en-US" smtClean="0"/>
              <a:t>3</a:t>
            </a:fld>
            <a:endParaRPr lang="en-US"/>
          </a:p>
        </p:txBody>
      </p:sp>
    </p:spTree>
    <p:extLst>
      <p:ext uri="{BB962C8B-B14F-4D97-AF65-F5344CB8AC3E}">
        <p14:creationId xmlns:p14="http://schemas.microsoft.com/office/powerpoint/2010/main" val="1051590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http://www.tbonline.info/posts/2015/12/3/cough-money-tb-demand-protesters/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hlinkClick r:id="rId4"/>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4"/>
              </a:rPr>
              <a:t>http://www.treatmentactiongroup.org/tb/brics</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www.treatmentactiongroup.org</a:t>
            </a:r>
            <a:r>
              <a:rPr lang="en-US" dirty="0" smtClean="0"/>
              <a:t>/sites/default/files/201606/TBRD%20Policy.pdf</a:t>
            </a:r>
          </a:p>
        </p:txBody>
      </p:sp>
      <p:sp>
        <p:nvSpPr>
          <p:cNvPr id="4" name="Slide Number Placeholder 3"/>
          <p:cNvSpPr>
            <a:spLocks noGrp="1"/>
          </p:cNvSpPr>
          <p:nvPr>
            <p:ph type="sldNum" sz="quarter" idx="10"/>
          </p:nvPr>
        </p:nvSpPr>
        <p:spPr/>
        <p:txBody>
          <a:bodyPr/>
          <a:lstStyle/>
          <a:p>
            <a:fld id="{52C4828F-021B-3F4B-9E63-AB7892027007}" type="slidenum">
              <a:rPr lang="en-US" smtClean="0"/>
              <a:t>4</a:t>
            </a:fld>
            <a:endParaRPr lang="en-US"/>
          </a:p>
        </p:txBody>
      </p:sp>
    </p:spTree>
    <p:extLst>
      <p:ext uri="{BB962C8B-B14F-4D97-AF65-F5344CB8AC3E}">
        <p14:creationId xmlns:p14="http://schemas.microsoft.com/office/powerpoint/2010/main" val="278990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www.treatmentactiongroup.org</a:t>
            </a:r>
            <a:r>
              <a:rPr lang="en-US" dirty="0" smtClean="0"/>
              <a:t>/sites/default/files/TAG_G20_TB-Final.pdf</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2C4828F-021B-3F4B-9E63-AB7892027007}" type="slidenum">
              <a:rPr lang="en-US" smtClean="0"/>
              <a:t>5</a:t>
            </a:fld>
            <a:endParaRPr lang="en-US"/>
          </a:p>
        </p:txBody>
      </p:sp>
    </p:spTree>
    <p:extLst>
      <p:ext uri="{BB962C8B-B14F-4D97-AF65-F5344CB8AC3E}">
        <p14:creationId xmlns:p14="http://schemas.microsoft.com/office/powerpoint/2010/main" val="1607910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4828F-021B-3F4B-9E63-AB7892027007}" type="slidenum">
              <a:rPr lang="en-US" smtClean="0"/>
              <a:t>6</a:t>
            </a:fld>
            <a:endParaRPr lang="en-US"/>
          </a:p>
        </p:txBody>
      </p:sp>
    </p:spTree>
    <p:extLst>
      <p:ext uri="{BB962C8B-B14F-4D97-AF65-F5344CB8AC3E}">
        <p14:creationId xmlns:p14="http://schemas.microsoft.com/office/powerpoint/2010/main" val="2045095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https://</a:t>
            </a:r>
            <a:r>
              <a:rPr lang="en-US" dirty="0" err="1" smtClean="0"/>
              <a:t>stats.oecd.org</a:t>
            </a:r>
            <a:r>
              <a:rPr lang="en-US" dirty="0" smtClean="0"/>
              <a:t>/glossary/</a:t>
            </a:r>
            <a:r>
              <a:rPr lang="en-US" dirty="0" err="1" smtClean="0"/>
              <a:t>detail.asp?ID</a:t>
            </a:r>
            <a:r>
              <a:rPr lang="en-US" dirty="0" smtClean="0"/>
              <a:t>=1162</a:t>
            </a:r>
            <a:endParaRPr lang="en-US" baseline="0" dirty="0" smtClean="0"/>
          </a:p>
          <a:p>
            <a:endParaRPr lang="en-US" baseline="0" dirty="0" smtClean="0"/>
          </a:p>
          <a:p>
            <a:r>
              <a:rPr lang="en-US" baseline="0" dirty="0" smtClean="0"/>
              <a:t>https://</a:t>
            </a:r>
            <a:r>
              <a:rPr lang="en-US" baseline="0" dirty="0" err="1" smtClean="0"/>
              <a:t>stats.oecd.org</a:t>
            </a:r>
            <a:r>
              <a:rPr lang="en-US" baseline="0" dirty="0" smtClean="0"/>
              <a:t>/glossary/</a:t>
            </a:r>
            <a:r>
              <a:rPr lang="en-US" baseline="0" dirty="0" err="1" smtClean="0"/>
              <a:t>detail.asp?ID</a:t>
            </a:r>
            <a:r>
              <a:rPr lang="en-US" baseline="0" dirty="0" smtClean="0"/>
              <a:t>=1441</a:t>
            </a:r>
            <a:endParaRPr lang="en-US" dirty="0" smtClean="0"/>
          </a:p>
          <a:p>
            <a:endParaRPr lang="en-US" dirty="0" smtClean="0"/>
          </a:p>
          <a:p>
            <a:r>
              <a:rPr lang="en-US" dirty="0" smtClean="0"/>
              <a:t>http://</a:t>
            </a:r>
            <a:r>
              <a:rPr lang="en-US" dirty="0" err="1" smtClean="0"/>
              <a:t>www.who.int</a:t>
            </a:r>
            <a:r>
              <a:rPr lang="en-US" dirty="0" smtClean="0"/>
              <a:t>/</a:t>
            </a:r>
            <a:r>
              <a:rPr lang="en-US" dirty="0" err="1" smtClean="0"/>
              <a:t>tb</a:t>
            </a:r>
            <a:r>
              <a:rPr lang="en-US" dirty="0" smtClean="0"/>
              <a:t>/publications/</a:t>
            </a:r>
            <a:r>
              <a:rPr lang="en-US" dirty="0" err="1" smtClean="0"/>
              <a:t>global_report</a:t>
            </a:r>
            <a:r>
              <a:rPr lang="en-US" dirty="0" smtClean="0"/>
              <a:t>/high_tb_burdencountrylists2016-2020.pdf</a:t>
            </a:r>
          </a:p>
          <a:p>
            <a:endParaRPr lang="en-US" dirty="0" smtClean="0"/>
          </a:p>
          <a:p>
            <a:r>
              <a:rPr lang="en-US" baseline="0" dirty="0" smtClean="0"/>
              <a:t>http://</a:t>
            </a:r>
            <a:r>
              <a:rPr lang="en-US" baseline="0" dirty="0" err="1" smtClean="0"/>
              <a:t>ec.europa.eu</a:t>
            </a:r>
            <a:r>
              <a:rPr lang="en-US" baseline="0" dirty="0" smtClean="0"/>
              <a:t>/</a:t>
            </a:r>
            <a:r>
              <a:rPr lang="en-US" baseline="0" dirty="0" err="1" smtClean="0"/>
              <a:t>eurostat</a:t>
            </a:r>
            <a:r>
              <a:rPr lang="en-US" baseline="0" dirty="0" smtClean="0"/>
              <a:t>/statistics-explained/</a:t>
            </a:r>
            <a:r>
              <a:rPr lang="en-US" baseline="0" dirty="0" err="1" smtClean="0"/>
              <a:t>index.php</a:t>
            </a:r>
            <a:r>
              <a:rPr lang="en-US" baseline="0" dirty="0" smtClean="0"/>
              <a:t>/R_%26_D_expenditure </a:t>
            </a:r>
          </a:p>
        </p:txBody>
      </p:sp>
      <p:sp>
        <p:nvSpPr>
          <p:cNvPr id="4" name="Slide Number Placeholder 3"/>
          <p:cNvSpPr>
            <a:spLocks noGrp="1"/>
          </p:cNvSpPr>
          <p:nvPr>
            <p:ph type="sldNum" sz="quarter" idx="10"/>
          </p:nvPr>
        </p:nvSpPr>
        <p:spPr/>
        <p:txBody>
          <a:bodyPr/>
          <a:lstStyle/>
          <a:p>
            <a:fld id="{52C4828F-021B-3F4B-9E63-AB7892027007}" type="slidenum">
              <a:rPr lang="en-US" smtClean="0"/>
              <a:t>7</a:t>
            </a:fld>
            <a:endParaRPr lang="en-US"/>
          </a:p>
        </p:txBody>
      </p:sp>
    </p:spTree>
    <p:extLst>
      <p:ext uri="{BB962C8B-B14F-4D97-AF65-F5344CB8AC3E}">
        <p14:creationId xmlns:p14="http://schemas.microsoft.com/office/powerpoint/2010/main" val="474061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C4828F-021B-3F4B-9E63-AB7892027007}" type="slidenum">
              <a:rPr lang="en-US" smtClean="0"/>
              <a:t>10</a:t>
            </a:fld>
            <a:endParaRPr lang="en-US"/>
          </a:p>
        </p:txBody>
      </p:sp>
    </p:spTree>
    <p:extLst>
      <p:ext uri="{BB962C8B-B14F-4D97-AF65-F5344CB8AC3E}">
        <p14:creationId xmlns:p14="http://schemas.microsoft.com/office/powerpoint/2010/main" val="1724565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4828F-021B-3F4B-9E63-AB7892027007}" type="slidenum">
              <a:rPr lang="en-US" smtClean="0"/>
              <a:t>11</a:t>
            </a:fld>
            <a:endParaRPr lang="en-US"/>
          </a:p>
        </p:txBody>
      </p:sp>
    </p:spTree>
    <p:extLst>
      <p:ext uri="{BB962C8B-B14F-4D97-AF65-F5344CB8AC3E}">
        <p14:creationId xmlns:p14="http://schemas.microsoft.com/office/powerpoint/2010/main" val="1016245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2"/>
            <a:ext cx="7772400" cy="4571999"/>
          </a:xfrm>
        </p:spPr>
        <p:txBody>
          <a:bodyPr anchor="ctr">
            <a:noAutofit/>
          </a:bodyPr>
          <a:lstStyle>
            <a:lvl1pPr>
              <a:lnSpc>
                <a:spcPct val="100000"/>
              </a:lnSpc>
              <a:defRPr sz="6600" spc="-6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90" baseline="0">
                <a:solidFill>
                  <a:schemeClr val="tx2"/>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342170-93B4-E946-A361-9DAFC1C3FAEF}" type="datetime1">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5"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9001125"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8270A73-2223-4C4E-B528-206F1B2F1836}" type="slidenum">
              <a:rPr lang="en-US" smtClean="0"/>
              <a:t>‹#›</a:t>
            </a:fld>
            <a:endParaRPr lang="en-US"/>
          </a:p>
        </p:txBody>
      </p:sp>
    </p:spTree>
    <p:extLst>
      <p:ext uri="{BB962C8B-B14F-4D97-AF65-F5344CB8AC3E}">
        <p14:creationId xmlns:p14="http://schemas.microsoft.com/office/powerpoint/2010/main" val="1387757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5E7862-2C2C-5A40-A63B-BC5C733530BA}" type="datetime1">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70A73-2223-4C4E-B528-206F1B2F1836}" type="slidenum">
              <a:rPr lang="en-US" smtClean="0"/>
              <a:t>‹#›</a:t>
            </a:fld>
            <a:endParaRPr lang="en-US"/>
          </a:p>
        </p:txBody>
      </p:sp>
    </p:spTree>
    <p:extLst>
      <p:ext uri="{BB962C8B-B14F-4D97-AF65-F5344CB8AC3E}">
        <p14:creationId xmlns:p14="http://schemas.microsoft.com/office/powerpoint/2010/main" val="1941066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65185C-F2A9-5645-9285-B23A8BF96090}" type="datetime1">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70A73-2223-4C4E-B528-206F1B2F1836}" type="slidenum">
              <a:rPr lang="en-US" smtClean="0"/>
              <a:t>‹#›</a:t>
            </a:fld>
            <a:endParaRPr lang="en-US"/>
          </a:p>
        </p:txBody>
      </p:sp>
    </p:spTree>
    <p:extLst>
      <p:ext uri="{BB962C8B-B14F-4D97-AF65-F5344CB8AC3E}">
        <p14:creationId xmlns:p14="http://schemas.microsoft.com/office/powerpoint/2010/main" val="1085743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E4799D-E2EC-084D-820A-B4AFBF1074F5}" type="datetime1">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70A73-2223-4C4E-B528-206F1B2F1836}" type="slidenum">
              <a:rPr lang="en-US" smtClean="0"/>
              <a:t>‹#›</a:t>
            </a:fld>
            <a:endParaRPr lang="en-US"/>
          </a:p>
        </p:txBody>
      </p:sp>
    </p:spTree>
    <p:extLst>
      <p:ext uri="{BB962C8B-B14F-4D97-AF65-F5344CB8AC3E}">
        <p14:creationId xmlns:p14="http://schemas.microsoft.com/office/powerpoint/2010/main" val="226597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2"/>
            <a:ext cx="7772400" cy="4321175"/>
          </a:xfrm>
        </p:spPr>
        <p:txBody>
          <a:bodyPr anchor="ctr">
            <a:noAutofit/>
          </a:bodyPr>
          <a:lstStyle>
            <a:lvl1pPr algn="l">
              <a:lnSpc>
                <a:spcPct val="100000"/>
              </a:lnSpc>
              <a:defRPr sz="6600" b="0" cap="all" spc="-6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1500" b="0" cap="all" spc="9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F43BFF8-11F1-8D42-B9CB-435C55EC784F}" type="datetime1">
              <a:rPr lang="en-US" smtClean="0"/>
              <a:t>11/2/17</a:t>
            </a:fld>
            <a:endParaRPr lang="en-US"/>
          </a:p>
        </p:txBody>
      </p:sp>
      <p:sp>
        <p:nvSpPr>
          <p:cNvPr id="8" name="Slide Number Placeholder 7"/>
          <p:cNvSpPr>
            <a:spLocks noGrp="1"/>
          </p:cNvSpPr>
          <p:nvPr>
            <p:ph type="sldNum" sz="quarter" idx="11"/>
          </p:nvPr>
        </p:nvSpPr>
        <p:spPr/>
        <p:txBody>
          <a:bodyPr/>
          <a:lstStyle/>
          <a:p>
            <a:fld id="{38270A73-2223-4C4E-B528-206F1B2F183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934146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664620-956E-344A-89FB-655013D6CF83}" type="datetime1">
              <a:rPr lang="en-US" smtClean="0"/>
              <a:t>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70A73-2223-4C4E-B528-206F1B2F1836}" type="slidenum">
              <a:rPr lang="en-US" smtClean="0"/>
              <a:t>‹#›</a:t>
            </a:fld>
            <a:endParaRPr lang="en-US"/>
          </a:p>
        </p:txBody>
      </p:sp>
    </p:spTree>
    <p:extLst>
      <p:ext uri="{BB962C8B-B14F-4D97-AF65-F5344CB8AC3E}">
        <p14:creationId xmlns:p14="http://schemas.microsoft.com/office/powerpoint/2010/main" val="210202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350" b="0" cap="all" spc="75" baseline="0">
                <a:solidFill>
                  <a:schemeClr val="tx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350" b="0" kern="1200" cap="all" spc="75" baseline="0" dirty="0" smtClean="0">
                <a:solidFill>
                  <a:schemeClr val="tx1"/>
                </a:solidFill>
                <a:latin typeface="+mj-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EEA8906-335C-C348-A20E-DDA7D2F039D9}" type="datetime1">
              <a:rPr lang="en-US" smtClean="0"/>
              <a:t>11/2/17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70A73-2223-4C4E-B528-206F1B2F1836}" type="slidenum">
              <a:rPr lang="en-US" smtClean="0"/>
              <a:t>‹#›</a:t>
            </a:fld>
            <a:endParaRPr lang="en-US"/>
          </a:p>
        </p:txBody>
      </p:sp>
    </p:spTree>
    <p:extLst>
      <p:ext uri="{BB962C8B-B14F-4D97-AF65-F5344CB8AC3E}">
        <p14:creationId xmlns:p14="http://schemas.microsoft.com/office/powerpoint/2010/main" val="506816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72393C-75F4-CD4F-9B2A-E872AF2FA838}" type="datetime1">
              <a:rPr lang="en-US" smtClean="0"/>
              <a:t>11/2/17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70A73-2223-4C4E-B528-206F1B2F1836}" type="slidenum">
              <a:rPr lang="en-US" smtClean="0"/>
              <a:t>‹#›</a:t>
            </a:fld>
            <a:endParaRPr lang="en-US"/>
          </a:p>
        </p:txBody>
      </p:sp>
    </p:spTree>
    <p:extLst>
      <p:ext uri="{BB962C8B-B14F-4D97-AF65-F5344CB8AC3E}">
        <p14:creationId xmlns:p14="http://schemas.microsoft.com/office/powerpoint/2010/main" val="1141090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1B385-6A57-544D-9A32-BF81C2BFB503}" type="datetime1">
              <a:rPr lang="en-US" smtClean="0"/>
              <a:t>11/2/17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70A73-2223-4C4E-B528-206F1B2F1836}" type="slidenum">
              <a:rPr lang="en-US" smtClean="0"/>
              <a:t>‹#›</a:t>
            </a:fld>
            <a:endParaRPr lang="en-US"/>
          </a:p>
        </p:txBody>
      </p:sp>
    </p:spTree>
    <p:extLst>
      <p:ext uri="{BB962C8B-B14F-4D97-AF65-F5344CB8AC3E}">
        <p14:creationId xmlns:p14="http://schemas.microsoft.com/office/powerpoint/2010/main" val="1283519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600200"/>
            <a:ext cx="3008313" cy="4480560"/>
          </a:xfr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7ADDF-33C0-B643-B9A4-C4F0180AEC3E}" type="datetime1">
              <a:rPr lang="en-US" smtClean="0"/>
              <a:t>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70A73-2223-4C4E-B528-206F1B2F1836}"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41439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5"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7F2C2-999E-6B40-850F-A1227CCB5EAC}" type="datetime1">
              <a:rPr lang="en-US" smtClean="0"/>
              <a:t>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38270A73-2223-4C4E-B528-206F1B2F1836}"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2400"/>
            </a:lvl1pPr>
          </a:lstStyle>
          <a:p>
            <a:r>
              <a:rPr lang="en-US" smtClean="0"/>
              <a:t>Click to edit Master title style</a:t>
            </a:r>
            <a:endParaRPr lang="en-US" dirty="0"/>
          </a:p>
        </p:txBody>
      </p:sp>
      <p:sp>
        <p:nvSpPr>
          <p:cNvPr id="10" name="Rectangle 9"/>
          <p:cNvSpPr/>
          <p:nvPr/>
        </p:nvSpPr>
        <p:spPr>
          <a:xfrm>
            <a:off x="9001125"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040878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2"/>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750">
                <a:solidFill>
                  <a:schemeClr val="tx1"/>
                </a:solidFill>
              </a:defRPr>
            </a:lvl1pPr>
          </a:lstStyle>
          <a:p>
            <a:fld id="{C44E3A68-552A-A246-AD15-9D262C0ADD04}" type="datetime1">
              <a:rPr lang="en-US" smtClean="0"/>
              <a:t>11/2/17</a:t>
            </a:fld>
            <a:endParaRPr lang="en-US"/>
          </a:p>
        </p:txBody>
      </p:sp>
      <p:sp>
        <p:nvSpPr>
          <p:cNvPr id="5" name="Footer Placeholder 4"/>
          <p:cNvSpPr>
            <a:spLocks noGrp="1"/>
          </p:cNvSpPr>
          <p:nvPr>
            <p:ph type="ftr" sz="quarter" idx="3"/>
          </p:nvPr>
        </p:nvSpPr>
        <p:spPr>
          <a:xfrm>
            <a:off x="457200" y="6492877"/>
            <a:ext cx="3429000" cy="283845"/>
          </a:xfrm>
          <a:prstGeom prst="rect">
            <a:avLst/>
          </a:prstGeom>
        </p:spPr>
        <p:txBody>
          <a:bodyPr vert="horz" lIns="91440" tIns="45720" rIns="91440" bIns="45720" rtlCol="0" anchor="t"/>
          <a:lstStyle>
            <a:lvl1pPr algn="l">
              <a:defRPr sz="75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8" y="5885499"/>
            <a:ext cx="1315721" cy="365125"/>
          </a:xfrm>
          <a:prstGeom prst="rect">
            <a:avLst/>
          </a:prstGeom>
        </p:spPr>
        <p:txBody>
          <a:bodyPr vert="horz" lIns="91440" tIns="45720" rIns="91440" bIns="45720" rtlCol="0" anchor="ctr"/>
          <a:lstStyle>
            <a:lvl1pPr algn="l">
              <a:defRPr sz="1800" b="1">
                <a:solidFill>
                  <a:schemeClr val="tx2"/>
                </a:solidFill>
              </a:defRPr>
            </a:lvl1pPr>
          </a:lstStyle>
          <a:p>
            <a:fld id="{38270A73-2223-4C4E-B528-206F1B2F1836}" type="slidenum">
              <a:rPr lang="en-US" smtClean="0"/>
              <a:t>‹#›</a:t>
            </a:fld>
            <a:endParaRPr lang="en-US"/>
          </a:p>
        </p:txBody>
      </p:sp>
      <p:sp>
        <p:nvSpPr>
          <p:cNvPr id="7" name="Rectangle 6"/>
          <p:cNvSpPr/>
          <p:nvPr/>
        </p:nvSpPr>
        <p:spPr>
          <a:xfrm>
            <a:off x="9001125"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9001125"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8057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spcBef>
          <a:spcPct val="0"/>
        </a:spcBef>
        <a:buNone/>
        <a:defRPr sz="2700" kern="1200" cap="all" spc="-45" baseline="0">
          <a:solidFill>
            <a:schemeClr val="tx2"/>
          </a:solidFill>
          <a:latin typeface="+mj-lt"/>
          <a:ea typeface="+mj-ea"/>
          <a:cs typeface="+mj-cs"/>
        </a:defRPr>
      </a:lvl1pPr>
    </p:titleStyle>
    <p:bodyStyle>
      <a:lvl1pPr marL="0" indent="0" algn="l" defTabSz="685800" rtl="0" eaLnBrk="1" latinLnBrk="0" hangingPunct="1">
        <a:spcBef>
          <a:spcPct val="20000"/>
        </a:spcBef>
        <a:spcAft>
          <a:spcPts val="450"/>
        </a:spcAft>
        <a:buFont typeface="Arial" pitchFamily="34" charset="0"/>
        <a:buNone/>
        <a:defRPr sz="1500" b="1" kern="1200">
          <a:solidFill>
            <a:schemeClr val="tx1"/>
          </a:solidFill>
          <a:latin typeface="+mn-lt"/>
          <a:ea typeface="+mn-ea"/>
          <a:cs typeface="+mn-cs"/>
        </a:defRPr>
      </a:lvl1pPr>
      <a:lvl2pPr marL="342900" indent="-137160" algn="l" defTabSz="685800" rtl="0" eaLnBrk="1" latinLnBrk="0" hangingPunct="1">
        <a:spcBef>
          <a:spcPct val="20000"/>
        </a:spcBef>
        <a:buClr>
          <a:schemeClr val="tx2"/>
        </a:buClr>
        <a:buFont typeface="Arial" pitchFamily="34" charset="0"/>
        <a:buChar char="•"/>
        <a:defRPr sz="1500" kern="1200">
          <a:solidFill>
            <a:schemeClr val="tx1"/>
          </a:solidFill>
          <a:latin typeface="+mn-lt"/>
          <a:ea typeface="+mn-ea"/>
          <a:cs typeface="+mn-cs"/>
        </a:defRPr>
      </a:lvl2pPr>
      <a:lvl3pPr marL="857250" indent="-171450" algn="l" defTabSz="685800" rtl="0" eaLnBrk="1" latinLnBrk="0" hangingPunct="1">
        <a:spcBef>
          <a:spcPct val="20000"/>
        </a:spcBef>
        <a:buClr>
          <a:schemeClr val="tx2"/>
        </a:buClr>
        <a:buFont typeface="Arial" pitchFamily="34" charset="0"/>
        <a:buChar char="•"/>
        <a:defRPr sz="1350" kern="1200">
          <a:solidFill>
            <a:schemeClr val="tx1"/>
          </a:solidFill>
          <a:latin typeface="+mn-lt"/>
          <a:ea typeface="+mn-ea"/>
          <a:cs typeface="+mn-cs"/>
        </a:defRPr>
      </a:lvl3pPr>
      <a:lvl4pPr marL="1200150" indent="-171450" algn="l" defTabSz="685800" rtl="0" eaLnBrk="1" latinLnBrk="0" hangingPunct="1">
        <a:spcBef>
          <a:spcPct val="20000"/>
        </a:spcBef>
        <a:buClr>
          <a:schemeClr val="tx2"/>
        </a:buClr>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Clr>
          <a:schemeClr val="tx2"/>
        </a:buClr>
        <a:buFont typeface="Arial" pitchFamily="34" charset="0"/>
        <a:buChar char="•"/>
        <a:defRPr sz="1350" kern="1200" baseline="0">
          <a:solidFill>
            <a:schemeClr val="tx1"/>
          </a:solidFill>
          <a:latin typeface="+mn-lt"/>
          <a:ea typeface="+mn-ea"/>
          <a:cs typeface="+mn-cs"/>
        </a:defRPr>
      </a:lvl5pPr>
      <a:lvl6pPr marL="1885950" indent="-17145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6pPr>
      <a:lvl7pPr marL="2228850" indent="-17145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7pPr>
      <a:lvl8pPr marL="2571750" indent="-17145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8pPr>
      <a:lvl9pPr marL="2914650" indent="-17145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tiff"/><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tiff"/><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tiff"/><Relationship Id="rId5" Type="http://schemas.openxmlformats.org/officeDocument/2006/relationships/image" Target="../media/image10.tif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1.tiff"/><Relationship Id="rId4" Type="http://schemas.openxmlformats.org/officeDocument/2006/relationships/image" Target="../media/image12.tif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625" dirty="0" smtClean="0"/>
              <a:t>Setting Country</a:t>
            </a:r>
            <a:r>
              <a:rPr lang="en-US" sz="5625" dirty="0"/>
              <a:t>-specific TB </a:t>
            </a:r>
            <a:r>
              <a:rPr lang="en-US" sz="5625" dirty="0" err="1"/>
              <a:t>r&amp;d</a:t>
            </a:r>
            <a:r>
              <a:rPr lang="en-US" sz="5625" dirty="0"/>
              <a:t> funding targets</a:t>
            </a:r>
          </a:p>
        </p:txBody>
      </p:sp>
      <p:sp>
        <p:nvSpPr>
          <p:cNvPr id="3" name="Subtitle 2"/>
          <p:cNvSpPr>
            <a:spLocks noGrp="1"/>
          </p:cNvSpPr>
          <p:nvPr>
            <p:ph type="subTitle" idx="1"/>
          </p:nvPr>
        </p:nvSpPr>
        <p:spPr/>
        <p:txBody>
          <a:bodyPr>
            <a:normAutofit fontScale="92500" lnSpcReduction="10000"/>
          </a:bodyPr>
          <a:lstStyle/>
          <a:p>
            <a:r>
              <a:rPr lang="en-US" dirty="0" smtClean="0"/>
              <a:t>Treatment action group (TAG)</a:t>
            </a:r>
          </a:p>
          <a:p>
            <a:r>
              <a:rPr lang="en-US" dirty="0" smtClean="0"/>
              <a:t>October 2017</a:t>
            </a:r>
          </a:p>
          <a:p>
            <a:r>
              <a:rPr lang="en-US" dirty="0" smtClean="0"/>
              <a:t>Prepared by </a:t>
            </a:r>
            <a:r>
              <a:rPr lang="en-US" dirty="0" err="1" smtClean="0"/>
              <a:t>Safiqa</a:t>
            </a:r>
            <a:r>
              <a:rPr lang="en-US" dirty="0" smtClean="0"/>
              <a:t> </a:t>
            </a:r>
            <a:r>
              <a:rPr lang="en-US" dirty="0" err="1" smtClean="0"/>
              <a:t>Khimani</a:t>
            </a:r>
            <a:endParaRPr lang="en-US" dirty="0"/>
          </a:p>
        </p:txBody>
      </p:sp>
      <p:sp>
        <p:nvSpPr>
          <p:cNvPr id="4" name="Slide Number Placeholder 3"/>
          <p:cNvSpPr>
            <a:spLocks noGrp="1"/>
          </p:cNvSpPr>
          <p:nvPr>
            <p:ph type="sldNum" sz="quarter" idx="12"/>
          </p:nvPr>
        </p:nvSpPr>
        <p:spPr>
          <a:xfrm>
            <a:off x="8229600" y="6492875"/>
            <a:ext cx="1315721" cy="365125"/>
          </a:xfrm>
        </p:spPr>
        <p:txBody>
          <a:bodyPr/>
          <a:lstStyle/>
          <a:p>
            <a:fld id="{38270A73-2223-4C4E-B528-206F1B2F1836}" type="slidenum">
              <a:rPr lang="en-US" smtClean="0"/>
              <a:t>1</a:t>
            </a:fld>
            <a:endParaRPr lang="en-US" dirty="0"/>
          </a:p>
        </p:txBody>
      </p:sp>
    </p:spTree>
    <p:extLst>
      <p:ext uri="{BB962C8B-B14F-4D97-AF65-F5344CB8AC3E}">
        <p14:creationId xmlns:p14="http://schemas.microsoft.com/office/powerpoint/2010/main" val="1832559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results</a:t>
            </a:r>
            <a:endParaRPr lang="en-US" dirty="0"/>
          </a:p>
        </p:txBody>
      </p:sp>
      <p:sp>
        <p:nvSpPr>
          <p:cNvPr id="5" name="Slide Number Placeholder 4"/>
          <p:cNvSpPr>
            <a:spLocks noGrp="1"/>
          </p:cNvSpPr>
          <p:nvPr>
            <p:ph type="sldNum" sz="quarter" idx="12"/>
          </p:nvPr>
        </p:nvSpPr>
        <p:spPr>
          <a:xfrm>
            <a:off x="8229600" y="6492875"/>
            <a:ext cx="1315721" cy="365125"/>
          </a:xfrm>
        </p:spPr>
        <p:txBody>
          <a:bodyPr/>
          <a:lstStyle/>
          <a:p>
            <a:fld id="{38270A73-2223-4C4E-B528-206F1B2F1836}" type="slidenum">
              <a:rPr lang="en-US" smtClean="0"/>
              <a:t>10</a:t>
            </a:fld>
            <a:endParaRPr lang="en-US" dirty="0"/>
          </a:p>
        </p:txBody>
      </p:sp>
    </p:spTree>
    <p:extLst>
      <p:ext uri="{BB962C8B-B14F-4D97-AF65-F5344CB8AC3E}">
        <p14:creationId xmlns:p14="http://schemas.microsoft.com/office/powerpoint/2010/main" val="1265847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89852210"/>
              </p:ext>
            </p:extLst>
          </p:nvPr>
        </p:nvGraphicFramePr>
        <p:xfrm>
          <a:off x="82029" y="1115649"/>
          <a:ext cx="2813422" cy="5691551"/>
        </p:xfrm>
        <a:graphic>
          <a:graphicData uri="http://schemas.openxmlformats.org/drawingml/2006/table">
            <a:tbl>
              <a:tblPr firstRow="1" bandRow="1">
                <a:tableStyleId>{5C22544A-7EE6-4342-B048-85BDC9FD1C3A}</a:tableStyleId>
              </a:tblPr>
              <a:tblGrid>
                <a:gridCol w="1251471"/>
                <a:gridCol w="1561951"/>
              </a:tblGrid>
              <a:tr h="280933">
                <a:tc>
                  <a:txBody>
                    <a:bodyPr/>
                    <a:lstStyle/>
                    <a:p>
                      <a:pPr algn="ctr" fontAlgn="b"/>
                      <a:r>
                        <a:rPr lang="en-US" sz="1000" u="none" strike="noStrike" dirty="0">
                          <a:effectLst/>
                        </a:rPr>
                        <a:t>Country</a:t>
                      </a:r>
                      <a:endParaRPr lang="en-US" sz="1000" b="1" i="0" u="none" strike="noStrike" dirty="0">
                        <a:solidFill>
                          <a:schemeClr val="bg1"/>
                        </a:solidFill>
                        <a:effectLst/>
                        <a:latin typeface="Arial" charset="0"/>
                        <a:ea typeface="Arial" charset="0"/>
                        <a:cs typeface="Arial" charset="0"/>
                      </a:endParaRPr>
                    </a:p>
                  </a:txBody>
                  <a:tcPr marL="0" marR="0" marT="0" marB="0" anchor="b"/>
                </a:tc>
                <a:tc>
                  <a:txBody>
                    <a:bodyPr/>
                    <a:lstStyle/>
                    <a:p>
                      <a:pPr algn="ctr" fontAlgn="b"/>
                      <a:r>
                        <a:rPr lang="en-US" sz="1000" u="none" strike="noStrike" dirty="0">
                          <a:effectLst/>
                        </a:rPr>
                        <a:t>Annual </a:t>
                      </a:r>
                      <a:r>
                        <a:rPr lang="en-US" sz="1000" u="none" strike="noStrike" dirty="0" smtClean="0">
                          <a:effectLst/>
                        </a:rPr>
                        <a:t>TB R&amp;D target (rounded, USD)</a:t>
                      </a:r>
                      <a:endParaRPr lang="en-US" sz="1000" b="1" i="0" u="none" strike="noStrike" dirty="0">
                        <a:solidFill>
                          <a:schemeClr val="bg1"/>
                        </a:solidFill>
                        <a:effectLst/>
                        <a:latin typeface="Arial" charset="0"/>
                        <a:ea typeface="Arial" charset="0"/>
                        <a:cs typeface="Arial" charset="0"/>
                      </a:endParaRPr>
                    </a:p>
                  </a:txBody>
                  <a:tcPr marL="0" marR="0" marT="0" marB="0" anchor="b"/>
                </a:tc>
              </a:tr>
              <a:tr h="217085">
                <a:tc>
                  <a:txBody>
                    <a:bodyPr/>
                    <a:lstStyle/>
                    <a:p>
                      <a:pPr algn="l" fontAlgn="b"/>
                      <a:r>
                        <a:rPr lang="en-US" sz="1000" b="1" u="none" strike="noStrike" dirty="0">
                          <a:effectLst/>
                        </a:rPr>
                        <a:t>Angola</a:t>
                      </a:r>
                      <a:endParaRPr lang="en-US" sz="1000" b="1" i="0" u="none" strike="noStrike" dirty="0">
                        <a:solidFill>
                          <a:srgbClr val="000000"/>
                        </a:solidFill>
                        <a:effectLst/>
                        <a:latin typeface="Calibri" charset="0"/>
                      </a:endParaRPr>
                    </a:p>
                  </a:txBody>
                  <a:tcPr marL="45720" marR="45720" anchor="b"/>
                </a:tc>
                <a:tc>
                  <a:txBody>
                    <a:bodyPr/>
                    <a:lstStyle/>
                    <a:p>
                      <a:pPr algn="r" fontAlgn="b"/>
                      <a:r>
                        <a:rPr lang="en-US" sz="1000" u="none" strike="noStrike" dirty="0">
                          <a:effectLst/>
                        </a:rPr>
                        <a:t>1,500,000</a:t>
                      </a:r>
                      <a:endParaRPr lang="en-US" sz="1000" b="0" i="0" u="none" strike="noStrike" dirty="0">
                        <a:solidFill>
                          <a:srgbClr val="000000"/>
                        </a:solidFill>
                        <a:effectLst/>
                        <a:latin typeface="Calibri" charset="0"/>
                      </a:endParaRPr>
                    </a:p>
                  </a:txBody>
                  <a:tcPr marL="45720" marR="45720" anchor="b"/>
                </a:tc>
              </a:tr>
              <a:tr h="217085">
                <a:tc>
                  <a:txBody>
                    <a:bodyPr/>
                    <a:lstStyle/>
                    <a:p>
                      <a:pPr algn="l" fontAlgn="b"/>
                      <a:r>
                        <a:rPr lang="en-US" sz="1000" i="1" u="none" strike="noStrike" dirty="0">
                          <a:effectLst/>
                        </a:rPr>
                        <a:t>Argentina</a:t>
                      </a:r>
                      <a:endParaRPr lang="en-US" sz="1000" b="0" i="1" u="none" strike="noStrike" dirty="0">
                        <a:solidFill>
                          <a:srgbClr val="000000"/>
                        </a:solidFill>
                        <a:effectLst/>
                        <a:latin typeface="Calibri" charset="0"/>
                      </a:endParaRPr>
                    </a:p>
                  </a:txBody>
                  <a:tcPr marL="45720" marR="45720" anchor="b"/>
                </a:tc>
                <a:tc>
                  <a:txBody>
                    <a:bodyPr/>
                    <a:lstStyle/>
                    <a:p>
                      <a:pPr algn="r" fontAlgn="b"/>
                      <a:r>
                        <a:rPr lang="en-US" sz="1000" u="none" strike="noStrike">
                          <a:effectLst/>
                        </a:rPr>
                        <a:t>4,800,000</a:t>
                      </a:r>
                      <a:endParaRPr lang="en-US" sz="1000" b="0" i="0" u="none" strike="noStrike">
                        <a:solidFill>
                          <a:srgbClr val="000000"/>
                        </a:solidFill>
                        <a:effectLst/>
                        <a:latin typeface="Calibri" charset="0"/>
                      </a:endParaRPr>
                    </a:p>
                  </a:txBody>
                  <a:tcPr marL="45720" marR="45720" anchor="b"/>
                </a:tc>
              </a:tr>
              <a:tr h="217085">
                <a:tc>
                  <a:txBody>
                    <a:bodyPr/>
                    <a:lstStyle/>
                    <a:p>
                      <a:pPr algn="l" fontAlgn="b"/>
                      <a:r>
                        <a:rPr lang="en-US" sz="1000" i="1" u="none" strike="noStrike" dirty="0">
                          <a:solidFill>
                            <a:schemeClr val="accent3"/>
                          </a:solidFill>
                          <a:effectLst/>
                        </a:rPr>
                        <a:t>Australia</a:t>
                      </a:r>
                      <a:endParaRPr lang="en-US" sz="1000" b="0" i="1" u="none" strike="noStrike" dirty="0">
                        <a:solidFill>
                          <a:schemeClr val="accent3"/>
                        </a:solidFill>
                        <a:effectLst/>
                        <a:latin typeface="Calibri" charset="0"/>
                      </a:endParaRPr>
                    </a:p>
                  </a:txBody>
                  <a:tcPr marL="45720" marR="45720" anchor="b"/>
                </a:tc>
                <a:tc>
                  <a:txBody>
                    <a:bodyPr/>
                    <a:lstStyle/>
                    <a:p>
                      <a:pPr algn="r" fontAlgn="b"/>
                      <a:r>
                        <a:rPr lang="en-US" sz="1000" u="none" strike="noStrike" dirty="0">
                          <a:effectLst/>
                        </a:rPr>
                        <a:t>21,200,000</a:t>
                      </a:r>
                      <a:endParaRPr lang="en-US" sz="1000" b="0" i="0" u="none" strike="noStrike" dirty="0">
                        <a:solidFill>
                          <a:srgbClr val="000000"/>
                        </a:solidFill>
                        <a:effectLst/>
                        <a:latin typeface="Calibri" charset="0"/>
                      </a:endParaRPr>
                    </a:p>
                  </a:txBody>
                  <a:tcPr marL="45720" marR="45720" anchor="b"/>
                </a:tc>
              </a:tr>
              <a:tr h="217085">
                <a:tc>
                  <a:txBody>
                    <a:bodyPr/>
                    <a:lstStyle/>
                    <a:p>
                      <a:pPr algn="l" fontAlgn="b"/>
                      <a:r>
                        <a:rPr lang="en-US" sz="1000" u="none" strike="noStrike" dirty="0">
                          <a:solidFill>
                            <a:schemeClr val="accent3"/>
                          </a:solidFill>
                          <a:effectLst/>
                        </a:rPr>
                        <a:t>Austria</a:t>
                      </a:r>
                      <a:endParaRPr lang="en-US" sz="1000" b="0" i="0" u="none" strike="noStrike" dirty="0">
                        <a:solidFill>
                          <a:schemeClr val="accent3"/>
                        </a:solidFill>
                        <a:effectLst/>
                        <a:latin typeface="Calibri" charset="0"/>
                      </a:endParaRPr>
                    </a:p>
                  </a:txBody>
                  <a:tcPr marL="45720" marR="45720" anchor="b"/>
                </a:tc>
                <a:tc>
                  <a:txBody>
                    <a:bodyPr/>
                    <a:lstStyle/>
                    <a:p>
                      <a:pPr algn="r" fontAlgn="b"/>
                      <a:r>
                        <a:rPr lang="en-US" sz="1000" u="none" strike="noStrike" dirty="0">
                          <a:effectLst/>
                        </a:rPr>
                        <a:t>11,300,000</a:t>
                      </a:r>
                      <a:endParaRPr lang="en-US" sz="1000" b="0" i="0" u="none" strike="noStrike" dirty="0">
                        <a:solidFill>
                          <a:srgbClr val="000000"/>
                        </a:solidFill>
                        <a:effectLst/>
                        <a:latin typeface="Calibri" charset="0"/>
                      </a:endParaRPr>
                    </a:p>
                  </a:txBody>
                  <a:tcPr marL="45720" marR="45720" anchor="b"/>
                </a:tc>
              </a:tr>
              <a:tr h="217085">
                <a:tc>
                  <a:txBody>
                    <a:bodyPr/>
                    <a:lstStyle/>
                    <a:p>
                      <a:pPr algn="l" fontAlgn="b"/>
                      <a:r>
                        <a:rPr lang="en-US" sz="1000" b="1" u="none" strike="noStrike" dirty="0">
                          <a:effectLst/>
                        </a:rPr>
                        <a:t>Bangladesh</a:t>
                      </a:r>
                      <a:endParaRPr lang="en-US" sz="1000" b="1" i="0" u="none" strike="noStrike" dirty="0">
                        <a:solidFill>
                          <a:srgbClr val="000000"/>
                        </a:solidFill>
                        <a:effectLst/>
                        <a:latin typeface="Calibri" charset="0"/>
                      </a:endParaRPr>
                    </a:p>
                  </a:txBody>
                  <a:tcPr marL="45720" marR="45720" anchor="b"/>
                </a:tc>
                <a:tc>
                  <a:txBody>
                    <a:bodyPr/>
                    <a:lstStyle/>
                    <a:p>
                      <a:pPr algn="r" fontAlgn="b"/>
                      <a:r>
                        <a:rPr lang="en-US" sz="1000" u="none" strike="noStrike" dirty="0">
                          <a:effectLst/>
                        </a:rPr>
                        <a:t>2,700,000</a:t>
                      </a:r>
                      <a:endParaRPr lang="en-US" sz="1000" b="0" i="0" u="none" strike="noStrike" dirty="0">
                        <a:solidFill>
                          <a:srgbClr val="000000"/>
                        </a:solidFill>
                        <a:effectLst/>
                        <a:latin typeface="Calibri" charset="0"/>
                      </a:endParaRPr>
                    </a:p>
                  </a:txBody>
                  <a:tcPr marL="45720" marR="45720" anchor="b"/>
                </a:tc>
              </a:tr>
              <a:tr h="217085">
                <a:tc>
                  <a:txBody>
                    <a:bodyPr/>
                    <a:lstStyle/>
                    <a:p>
                      <a:pPr algn="l" fontAlgn="b"/>
                      <a:r>
                        <a:rPr lang="en-US" sz="1000" u="none" strike="noStrike" dirty="0">
                          <a:solidFill>
                            <a:schemeClr val="accent3"/>
                          </a:solidFill>
                          <a:effectLst/>
                        </a:rPr>
                        <a:t>Belgium</a:t>
                      </a:r>
                      <a:endParaRPr lang="en-US" sz="1000" b="0" i="0" u="none" strike="noStrike" dirty="0">
                        <a:solidFill>
                          <a:schemeClr val="accent3"/>
                        </a:solidFill>
                        <a:effectLst/>
                        <a:latin typeface="Calibri" charset="0"/>
                      </a:endParaRPr>
                    </a:p>
                  </a:txBody>
                  <a:tcPr marL="45720" marR="45720" anchor="b"/>
                </a:tc>
                <a:tc>
                  <a:txBody>
                    <a:bodyPr/>
                    <a:lstStyle/>
                    <a:p>
                      <a:pPr algn="r" fontAlgn="b"/>
                      <a:r>
                        <a:rPr lang="en-US" sz="1000" u="none" strike="noStrike" dirty="0">
                          <a:effectLst/>
                        </a:rPr>
                        <a:t>10,900,000</a:t>
                      </a:r>
                      <a:endParaRPr lang="en-US" sz="1000" b="0" i="0" u="none" strike="noStrike" dirty="0">
                        <a:solidFill>
                          <a:srgbClr val="000000"/>
                        </a:solidFill>
                        <a:effectLst/>
                        <a:latin typeface="Calibri" charset="0"/>
                      </a:endParaRPr>
                    </a:p>
                  </a:txBody>
                  <a:tcPr marL="45720" marR="45720" anchor="b"/>
                </a:tc>
              </a:tr>
              <a:tr h="217085">
                <a:tc>
                  <a:txBody>
                    <a:bodyPr/>
                    <a:lstStyle/>
                    <a:p>
                      <a:pPr algn="l" fontAlgn="b"/>
                      <a:r>
                        <a:rPr lang="en-US" sz="1000" b="1" i="1" u="none" strike="noStrike" dirty="0">
                          <a:effectLst/>
                        </a:rPr>
                        <a:t>Brazil</a:t>
                      </a:r>
                      <a:endParaRPr lang="en-US" sz="1000" b="1" i="1" u="none" strike="noStrike" dirty="0">
                        <a:solidFill>
                          <a:srgbClr val="000000"/>
                        </a:solidFill>
                        <a:effectLst/>
                        <a:latin typeface="Calibri" charset="0"/>
                      </a:endParaRPr>
                    </a:p>
                  </a:txBody>
                  <a:tcPr marL="45720" marR="45720" anchor="b"/>
                </a:tc>
                <a:tc>
                  <a:txBody>
                    <a:bodyPr/>
                    <a:lstStyle/>
                    <a:p>
                      <a:pPr algn="r" fontAlgn="b"/>
                      <a:r>
                        <a:rPr lang="en-US" sz="1000" u="none" strike="noStrike" dirty="0">
                          <a:effectLst/>
                        </a:rPr>
                        <a:t>35,000,000</a:t>
                      </a:r>
                      <a:endParaRPr lang="en-US" sz="1000" b="0" i="0" u="none" strike="noStrike" dirty="0">
                        <a:solidFill>
                          <a:srgbClr val="000000"/>
                        </a:solidFill>
                        <a:effectLst/>
                        <a:latin typeface="Calibri" charset="0"/>
                      </a:endParaRPr>
                    </a:p>
                  </a:txBody>
                  <a:tcPr marL="45720" marR="45720" anchor="b"/>
                </a:tc>
              </a:tr>
              <a:tr h="357551">
                <a:tc>
                  <a:txBody>
                    <a:bodyPr/>
                    <a:lstStyle/>
                    <a:p>
                      <a:pPr algn="l" fontAlgn="b"/>
                      <a:r>
                        <a:rPr lang="en-US" sz="1000" u="none" strike="noStrike" dirty="0">
                          <a:solidFill>
                            <a:schemeClr val="accent3"/>
                          </a:solidFill>
                          <a:effectLst/>
                        </a:rPr>
                        <a:t>Brunei Darussalam</a:t>
                      </a:r>
                      <a:endParaRPr lang="en-US" sz="1000" b="0" i="0" u="none" strike="noStrike" dirty="0">
                        <a:solidFill>
                          <a:schemeClr val="accent3"/>
                        </a:solidFill>
                        <a:effectLst/>
                        <a:latin typeface="Calibri" charset="0"/>
                      </a:endParaRPr>
                    </a:p>
                  </a:txBody>
                  <a:tcPr marL="45720" marR="45720" anchor="b"/>
                </a:tc>
                <a:tc>
                  <a:txBody>
                    <a:bodyPr/>
                    <a:lstStyle/>
                    <a:p>
                      <a:pPr algn="r" fontAlgn="b"/>
                      <a:r>
                        <a:rPr lang="en-US" sz="1000" u="none" strike="noStrike" dirty="0">
                          <a:effectLst/>
                        </a:rPr>
                        <a:t>12,700,000</a:t>
                      </a:r>
                      <a:endParaRPr lang="en-US" sz="1000" b="0" i="0" u="none" strike="noStrike" dirty="0">
                        <a:solidFill>
                          <a:srgbClr val="000000"/>
                        </a:solidFill>
                        <a:effectLst/>
                        <a:latin typeface="Calibri" charset="0"/>
                      </a:endParaRPr>
                    </a:p>
                  </a:txBody>
                  <a:tcPr marL="45720" marR="45720" anchor="b"/>
                </a:tc>
              </a:tr>
              <a:tr h="217085">
                <a:tc>
                  <a:txBody>
                    <a:bodyPr/>
                    <a:lstStyle/>
                    <a:p>
                      <a:pPr algn="l" fontAlgn="b"/>
                      <a:r>
                        <a:rPr lang="en-US" sz="1000" b="1" u="none" strike="noStrike" dirty="0">
                          <a:effectLst/>
                        </a:rPr>
                        <a:t>Cambodia</a:t>
                      </a:r>
                      <a:endParaRPr lang="en-US" sz="1000" b="1" i="0" u="none" strike="noStrike" dirty="0">
                        <a:solidFill>
                          <a:srgbClr val="000000"/>
                        </a:solidFill>
                        <a:effectLst/>
                        <a:latin typeface="Calibri" charset="0"/>
                      </a:endParaRPr>
                    </a:p>
                  </a:txBody>
                  <a:tcPr marL="45720" marR="45720" anchor="b"/>
                </a:tc>
                <a:tc>
                  <a:txBody>
                    <a:bodyPr/>
                    <a:lstStyle/>
                    <a:p>
                      <a:pPr algn="r" fontAlgn="b"/>
                      <a:r>
                        <a:rPr lang="en-US" sz="1000" u="none" strike="noStrike" dirty="0">
                          <a:effectLst/>
                        </a:rPr>
                        <a:t>100,000</a:t>
                      </a:r>
                      <a:endParaRPr lang="en-US" sz="1000" b="0" i="0" u="none" strike="noStrike" dirty="0">
                        <a:solidFill>
                          <a:srgbClr val="000000"/>
                        </a:solidFill>
                        <a:effectLst/>
                        <a:latin typeface="Calibri" charset="0"/>
                      </a:endParaRPr>
                    </a:p>
                  </a:txBody>
                  <a:tcPr marL="45720" marR="45720" anchor="b"/>
                </a:tc>
              </a:tr>
              <a:tr h="217085">
                <a:tc>
                  <a:txBody>
                    <a:bodyPr/>
                    <a:lstStyle/>
                    <a:p>
                      <a:pPr algn="l" fontAlgn="b"/>
                      <a:r>
                        <a:rPr lang="en-US" sz="1000" i="1" u="none" strike="noStrike" dirty="0">
                          <a:solidFill>
                            <a:schemeClr val="accent3"/>
                          </a:solidFill>
                          <a:effectLst/>
                        </a:rPr>
                        <a:t>Canada</a:t>
                      </a:r>
                      <a:endParaRPr lang="en-US" sz="1000" b="0" i="1" u="none" strike="noStrike" dirty="0">
                        <a:solidFill>
                          <a:schemeClr val="accent3"/>
                        </a:solidFill>
                        <a:effectLst/>
                        <a:latin typeface="Calibri" charset="0"/>
                      </a:endParaRPr>
                    </a:p>
                  </a:txBody>
                  <a:tcPr marL="45720" marR="45720" anchor="b"/>
                </a:tc>
                <a:tc>
                  <a:txBody>
                    <a:bodyPr/>
                    <a:lstStyle/>
                    <a:p>
                      <a:pPr algn="r" fontAlgn="b"/>
                      <a:r>
                        <a:rPr lang="en-US" sz="1000" u="none" strike="noStrike" dirty="0">
                          <a:effectLst/>
                        </a:rPr>
                        <a:t>25,300,000</a:t>
                      </a:r>
                      <a:endParaRPr lang="en-US" sz="1000" b="0" i="0" u="none" strike="noStrike" dirty="0">
                        <a:solidFill>
                          <a:srgbClr val="000000"/>
                        </a:solidFill>
                        <a:effectLst/>
                        <a:latin typeface="Calibri" charset="0"/>
                      </a:endParaRPr>
                    </a:p>
                  </a:txBody>
                  <a:tcPr marL="45720" marR="45720" anchor="b"/>
                </a:tc>
              </a:tr>
              <a:tr h="357551">
                <a:tc>
                  <a:txBody>
                    <a:bodyPr/>
                    <a:lstStyle/>
                    <a:p>
                      <a:pPr algn="l" fontAlgn="b"/>
                      <a:r>
                        <a:rPr lang="en-US" sz="1000" b="1" i="0" u="none" strike="noStrike" dirty="0">
                          <a:effectLst/>
                        </a:rPr>
                        <a:t>Central African Republic</a:t>
                      </a:r>
                      <a:endParaRPr lang="en-US" sz="1000" b="1" i="0" u="none" strike="noStrike" dirty="0">
                        <a:solidFill>
                          <a:srgbClr val="000000"/>
                        </a:solidFill>
                        <a:effectLst/>
                        <a:latin typeface="Calibri" charset="0"/>
                      </a:endParaRPr>
                    </a:p>
                  </a:txBody>
                  <a:tcPr marL="45720" marR="45720" anchor="b"/>
                </a:tc>
                <a:tc>
                  <a:txBody>
                    <a:bodyPr/>
                    <a:lstStyle/>
                    <a:p>
                      <a:pPr algn="r" fontAlgn="b"/>
                      <a:r>
                        <a:rPr lang="en-US" sz="1000" u="none" strike="noStrike" dirty="0">
                          <a:effectLst/>
                        </a:rPr>
                        <a:t>13,000</a:t>
                      </a:r>
                      <a:endParaRPr lang="en-US" sz="1000" b="0" i="0" u="none" strike="noStrike" dirty="0">
                        <a:solidFill>
                          <a:srgbClr val="000000"/>
                        </a:solidFill>
                        <a:effectLst/>
                        <a:latin typeface="Calibri" charset="0"/>
                      </a:endParaRPr>
                    </a:p>
                  </a:txBody>
                  <a:tcPr marL="45720" marR="45720" anchor="b"/>
                </a:tc>
              </a:tr>
              <a:tr h="217085">
                <a:tc>
                  <a:txBody>
                    <a:bodyPr/>
                    <a:lstStyle/>
                    <a:p>
                      <a:pPr algn="l" fontAlgn="b"/>
                      <a:r>
                        <a:rPr lang="en-US" sz="1000" b="1" i="1" u="none" strike="noStrike" dirty="0">
                          <a:effectLst/>
                        </a:rPr>
                        <a:t>China</a:t>
                      </a:r>
                      <a:endParaRPr lang="en-US" sz="1000" b="1" i="1" u="none" strike="noStrike" dirty="0">
                        <a:solidFill>
                          <a:srgbClr val="000000"/>
                        </a:solidFill>
                        <a:effectLst/>
                        <a:latin typeface="Calibri" charset="0"/>
                      </a:endParaRPr>
                    </a:p>
                  </a:txBody>
                  <a:tcPr marL="45720" marR="45720" anchor="b"/>
                </a:tc>
                <a:tc>
                  <a:txBody>
                    <a:bodyPr/>
                    <a:lstStyle/>
                    <a:p>
                      <a:pPr algn="r" fontAlgn="b"/>
                      <a:r>
                        <a:rPr lang="en-US" sz="1000" u="none" strike="noStrike" dirty="0">
                          <a:effectLst/>
                        </a:rPr>
                        <a:t>305,600,000</a:t>
                      </a:r>
                      <a:endParaRPr lang="en-US" sz="1000" b="0" i="0" u="none" strike="noStrike" dirty="0">
                        <a:solidFill>
                          <a:srgbClr val="000000"/>
                        </a:solidFill>
                        <a:effectLst/>
                        <a:latin typeface="Calibri" charset="0"/>
                      </a:endParaRPr>
                    </a:p>
                  </a:txBody>
                  <a:tcPr marL="45720" marR="45720" anchor="b"/>
                </a:tc>
              </a:tr>
              <a:tr h="217085">
                <a:tc>
                  <a:txBody>
                    <a:bodyPr/>
                    <a:lstStyle/>
                    <a:p>
                      <a:pPr algn="l" fontAlgn="b"/>
                      <a:r>
                        <a:rPr lang="en-US" sz="1000" b="1" u="none" strike="noStrike" dirty="0">
                          <a:effectLst/>
                        </a:rPr>
                        <a:t>Congo</a:t>
                      </a:r>
                      <a:endParaRPr lang="en-US" sz="1000" b="1" i="0" u="none" strike="noStrike" dirty="0">
                        <a:solidFill>
                          <a:srgbClr val="000000"/>
                        </a:solidFill>
                        <a:effectLst/>
                        <a:latin typeface="Calibri" charset="0"/>
                      </a:endParaRPr>
                    </a:p>
                  </a:txBody>
                  <a:tcPr marL="45720" marR="45720" anchor="b"/>
                </a:tc>
                <a:tc>
                  <a:txBody>
                    <a:bodyPr/>
                    <a:lstStyle/>
                    <a:p>
                      <a:pPr algn="r" fontAlgn="b"/>
                      <a:r>
                        <a:rPr lang="en-US" sz="1000" u="none" strike="noStrike" dirty="0">
                          <a:effectLst/>
                        </a:rPr>
                        <a:t>100,000</a:t>
                      </a:r>
                      <a:endParaRPr lang="en-US" sz="1000" b="0" i="0" u="none" strike="noStrike" dirty="0">
                        <a:solidFill>
                          <a:srgbClr val="000000"/>
                        </a:solidFill>
                        <a:effectLst/>
                        <a:latin typeface="Calibri" charset="0"/>
                      </a:endParaRPr>
                    </a:p>
                  </a:txBody>
                  <a:tcPr marL="45720" marR="45720" anchor="b"/>
                </a:tc>
              </a:tr>
              <a:tr h="217085">
                <a:tc>
                  <a:txBody>
                    <a:bodyPr/>
                    <a:lstStyle/>
                    <a:p>
                      <a:pPr algn="l" fontAlgn="b"/>
                      <a:r>
                        <a:rPr lang="en-US" sz="1000" u="none" strike="noStrike" dirty="0">
                          <a:solidFill>
                            <a:schemeClr val="accent3"/>
                          </a:solidFill>
                          <a:effectLst/>
                        </a:rPr>
                        <a:t>Denmark</a:t>
                      </a:r>
                      <a:endParaRPr lang="en-US" sz="1000" b="0" i="0" u="none" strike="noStrike" dirty="0">
                        <a:solidFill>
                          <a:schemeClr val="accent3"/>
                        </a:solidFill>
                        <a:effectLst/>
                        <a:latin typeface="Calibri" charset="0"/>
                      </a:endParaRPr>
                    </a:p>
                  </a:txBody>
                  <a:tcPr marL="45720" marR="45720" anchor="b"/>
                </a:tc>
                <a:tc>
                  <a:txBody>
                    <a:bodyPr/>
                    <a:lstStyle/>
                    <a:p>
                      <a:pPr algn="r" fontAlgn="b"/>
                      <a:r>
                        <a:rPr lang="en-US" sz="1000" u="none" strike="noStrike" dirty="0">
                          <a:effectLst/>
                        </a:rPr>
                        <a:t>7,500,000</a:t>
                      </a:r>
                      <a:endParaRPr lang="en-US" sz="1000" b="0" i="0" u="none" strike="noStrike" dirty="0">
                        <a:solidFill>
                          <a:srgbClr val="000000"/>
                        </a:solidFill>
                        <a:effectLst/>
                        <a:latin typeface="Calibri" charset="0"/>
                      </a:endParaRPr>
                    </a:p>
                  </a:txBody>
                  <a:tcPr marL="45720" marR="45720" anchor="b"/>
                </a:tc>
              </a:tr>
              <a:tr h="217085">
                <a:tc>
                  <a:txBody>
                    <a:bodyPr/>
                    <a:lstStyle/>
                    <a:p>
                      <a:pPr algn="l" fontAlgn="b"/>
                      <a:r>
                        <a:rPr lang="en-US" sz="1000" b="1" u="none" strike="noStrike" dirty="0">
                          <a:effectLst/>
                        </a:rPr>
                        <a:t>DR Congo</a:t>
                      </a:r>
                      <a:endParaRPr lang="en-US" sz="1000" b="1" i="0" u="none" strike="noStrike" dirty="0">
                        <a:solidFill>
                          <a:srgbClr val="000000"/>
                        </a:solidFill>
                        <a:effectLst/>
                        <a:latin typeface="Calibri" charset="0"/>
                      </a:endParaRPr>
                    </a:p>
                  </a:txBody>
                  <a:tcPr marL="45720" marR="45720" anchor="b"/>
                </a:tc>
                <a:tc>
                  <a:txBody>
                    <a:bodyPr/>
                    <a:lstStyle/>
                    <a:p>
                      <a:pPr algn="r" fontAlgn="b"/>
                      <a:r>
                        <a:rPr lang="en-US" sz="1000" u="none" strike="noStrike" dirty="0">
                          <a:effectLst/>
                        </a:rPr>
                        <a:t>300,000</a:t>
                      </a:r>
                      <a:endParaRPr lang="en-US" sz="1000" b="0" i="0" u="none" strike="noStrike" dirty="0">
                        <a:solidFill>
                          <a:srgbClr val="000000"/>
                        </a:solidFill>
                        <a:effectLst/>
                        <a:latin typeface="Calibri" charset="0"/>
                      </a:endParaRPr>
                    </a:p>
                  </a:txBody>
                  <a:tcPr marL="45720" marR="45720" anchor="b"/>
                </a:tc>
              </a:tr>
              <a:tr h="217085">
                <a:tc>
                  <a:txBody>
                    <a:bodyPr/>
                    <a:lstStyle/>
                    <a:p>
                      <a:pPr algn="l" fontAlgn="b"/>
                      <a:r>
                        <a:rPr lang="en-US" sz="1000" b="1" u="none" strike="noStrike" dirty="0">
                          <a:effectLst/>
                        </a:rPr>
                        <a:t>DPR Korea</a:t>
                      </a:r>
                      <a:endParaRPr lang="en-US" sz="1000" b="1" i="0" u="none" strike="noStrike" dirty="0">
                        <a:solidFill>
                          <a:srgbClr val="000000"/>
                        </a:solidFill>
                        <a:effectLst/>
                        <a:latin typeface="Calibri" charset="0"/>
                      </a:endParaRPr>
                    </a:p>
                  </a:txBody>
                  <a:tcPr marL="45720" marR="45720" anchor="b"/>
                </a:tc>
                <a:tc>
                  <a:txBody>
                    <a:bodyPr/>
                    <a:lstStyle/>
                    <a:p>
                      <a:pPr algn="r" fontAlgn="b"/>
                      <a:r>
                        <a:rPr lang="en-US" sz="1000" u="none" strike="noStrike" dirty="0">
                          <a:effectLst/>
                        </a:rPr>
                        <a:t>100,000</a:t>
                      </a:r>
                      <a:endParaRPr lang="en-US" sz="1000" b="0" i="0" u="none" strike="noStrike" dirty="0">
                        <a:solidFill>
                          <a:srgbClr val="000000"/>
                        </a:solidFill>
                        <a:effectLst/>
                        <a:latin typeface="Calibri" charset="0"/>
                      </a:endParaRPr>
                    </a:p>
                  </a:txBody>
                  <a:tcPr marL="45720" marR="45720" anchor="b"/>
                </a:tc>
              </a:tr>
              <a:tr h="217085">
                <a:tc>
                  <a:txBody>
                    <a:bodyPr/>
                    <a:lstStyle/>
                    <a:p>
                      <a:pPr algn="l" fontAlgn="b"/>
                      <a:r>
                        <a:rPr lang="en-US" sz="1000" b="1" u="none" strike="noStrike" dirty="0">
                          <a:effectLst/>
                        </a:rPr>
                        <a:t>Ethiopia</a:t>
                      </a:r>
                      <a:endParaRPr lang="en-US" sz="1000" b="1" i="0" u="none" strike="noStrike" dirty="0">
                        <a:solidFill>
                          <a:srgbClr val="000000"/>
                        </a:solidFill>
                        <a:effectLst/>
                        <a:latin typeface="Calibri" charset="0"/>
                      </a:endParaRPr>
                    </a:p>
                  </a:txBody>
                  <a:tcPr marL="45720" marR="45720" anchor="b"/>
                </a:tc>
                <a:tc>
                  <a:txBody>
                    <a:bodyPr/>
                    <a:lstStyle/>
                    <a:p>
                      <a:pPr algn="r" fontAlgn="b"/>
                      <a:r>
                        <a:rPr lang="en-US" sz="1000" u="none" strike="noStrike" dirty="0">
                          <a:effectLst/>
                        </a:rPr>
                        <a:t>500,000</a:t>
                      </a:r>
                      <a:endParaRPr lang="en-US" sz="1000" b="0" i="0" u="none" strike="noStrike" dirty="0">
                        <a:solidFill>
                          <a:srgbClr val="000000"/>
                        </a:solidFill>
                        <a:effectLst/>
                        <a:latin typeface="Calibri" charset="0"/>
                      </a:endParaRPr>
                    </a:p>
                  </a:txBody>
                  <a:tcPr marL="45720" marR="45720" anchor="b"/>
                </a:tc>
              </a:tr>
              <a:tr h="217085">
                <a:tc>
                  <a:txBody>
                    <a:bodyPr/>
                    <a:lstStyle/>
                    <a:p>
                      <a:pPr algn="l" fontAlgn="b"/>
                      <a:r>
                        <a:rPr lang="en-US" sz="1000" i="1" u="none" strike="noStrike" dirty="0">
                          <a:solidFill>
                            <a:schemeClr val="accent3"/>
                          </a:solidFill>
                          <a:effectLst/>
                        </a:rPr>
                        <a:t>European Union</a:t>
                      </a:r>
                      <a:endParaRPr lang="en-US" sz="1000" b="0" i="1" u="none" strike="noStrike" dirty="0">
                        <a:solidFill>
                          <a:schemeClr val="accent3"/>
                        </a:solidFill>
                        <a:effectLst/>
                        <a:latin typeface="Calibri" charset="0"/>
                      </a:endParaRPr>
                    </a:p>
                  </a:txBody>
                  <a:tcPr marL="45720" marR="45720" anchor="b"/>
                </a:tc>
                <a:tc>
                  <a:txBody>
                    <a:bodyPr/>
                    <a:lstStyle/>
                    <a:p>
                      <a:pPr algn="r" fontAlgn="b"/>
                      <a:r>
                        <a:rPr lang="en-US" sz="1000" u="none" strike="noStrike" dirty="0">
                          <a:effectLst/>
                        </a:rPr>
                        <a:t>202,400,000</a:t>
                      </a:r>
                      <a:endParaRPr lang="en-US" sz="1000" b="0" i="0" u="none" strike="noStrike" dirty="0">
                        <a:solidFill>
                          <a:srgbClr val="000000"/>
                        </a:solidFill>
                        <a:effectLst/>
                        <a:latin typeface="Calibri" charset="0"/>
                      </a:endParaRPr>
                    </a:p>
                  </a:txBody>
                  <a:tcPr marL="45720" marR="45720" anchor="b"/>
                </a:tc>
              </a:tr>
              <a:tr h="217085">
                <a:tc>
                  <a:txBody>
                    <a:bodyPr/>
                    <a:lstStyle/>
                    <a:p>
                      <a:pPr algn="l" fontAlgn="b"/>
                      <a:r>
                        <a:rPr lang="en-US" sz="1000" u="none" strike="noStrike" dirty="0">
                          <a:solidFill>
                            <a:schemeClr val="accent3"/>
                          </a:solidFill>
                          <a:effectLst/>
                        </a:rPr>
                        <a:t>Finland</a:t>
                      </a:r>
                      <a:endParaRPr lang="en-US" sz="1000" b="0" i="0" u="none" strike="noStrike" dirty="0">
                        <a:solidFill>
                          <a:schemeClr val="accent3"/>
                        </a:solidFill>
                        <a:effectLst/>
                        <a:latin typeface="Calibri" charset="0"/>
                      </a:endParaRPr>
                    </a:p>
                  </a:txBody>
                  <a:tcPr marL="45720" marR="45720" anchor="b"/>
                </a:tc>
                <a:tc>
                  <a:txBody>
                    <a:bodyPr/>
                    <a:lstStyle/>
                    <a:p>
                      <a:pPr algn="r" fontAlgn="b"/>
                      <a:r>
                        <a:rPr lang="en-US" sz="1000" u="none" strike="noStrike" dirty="0">
                          <a:effectLst/>
                        </a:rPr>
                        <a:t>7,300,000</a:t>
                      </a:r>
                      <a:endParaRPr lang="en-US" sz="1000" b="0" i="0" u="none" strike="noStrike" dirty="0">
                        <a:solidFill>
                          <a:srgbClr val="000000"/>
                        </a:solidFill>
                        <a:effectLst/>
                        <a:latin typeface="Calibri" charset="0"/>
                      </a:endParaRPr>
                    </a:p>
                  </a:txBody>
                  <a:tcPr marL="45720" marR="45720" anchor="b"/>
                </a:tc>
              </a:tr>
              <a:tr h="217085">
                <a:tc>
                  <a:txBody>
                    <a:bodyPr/>
                    <a:lstStyle/>
                    <a:p>
                      <a:pPr algn="l" fontAlgn="b"/>
                      <a:r>
                        <a:rPr lang="en-US" sz="1000" i="1" u="none" strike="noStrike" dirty="0">
                          <a:solidFill>
                            <a:schemeClr val="accent3"/>
                          </a:solidFill>
                          <a:effectLst/>
                        </a:rPr>
                        <a:t>France</a:t>
                      </a:r>
                      <a:endParaRPr lang="en-US" sz="1000" b="0" i="1" u="none" strike="noStrike" dirty="0">
                        <a:solidFill>
                          <a:schemeClr val="accent3"/>
                        </a:solidFill>
                        <a:effectLst/>
                        <a:latin typeface="Calibri" charset="0"/>
                      </a:endParaRPr>
                    </a:p>
                  </a:txBody>
                  <a:tcPr marL="45720" marR="45720" anchor="b"/>
                </a:tc>
                <a:tc>
                  <a:txBody>
                    <a:bodyPr/>
                    <a:lstStyle/>
                    <a:p>
                      <a:pPr algn="r" fontAlgn="b"/>
                      <a:r>
                        <a:rPr lang="en-US" sz="1000" u="none" strike="noStrike" dirty="0">
                          <a:effectLst/>
                        </a:rPr>
                        <a:t>55,400,000</a:t>
                      </a:r>
                      <a:endParaRPr lang="en-US" sz="1000" b="0" i="0" u="none" strike="noStrike" dirty="0">
                        <a:solidFill>
                          <a:srgbClr val="000000"/>
                        </a:solidFill>
                        <a:effectLst/>
                        <a:latin typeface="Calibri" charset="0"/>
                      </a:endParaRPr>
                    </a:p>
                  </a:txBody>
                  <a:tcPr marL="45720" marR="45720" anchor="b"/>
                </a:tc>
              </a:tr>
              <a:tr h="217085">
                <a:tc>
                  <a:txBody>
                    <a:bodyPr/>
                    <a:lstStyle/>
                    <a:p>
                      <a:pPr algn="l" fontAlgn="b"/>
                      <a:r>
                        <a:rPr lang="en-US" sz="1000" i="1" u="none" strike="noStrike" dirty="0" smtClean="0">
                          <a:solidFill>
                            <a:schemeClr val="accent3"/>
                          </a:solidFill>
                          <a:effectLst/>
                        </a:rPr>
                        <a:t>Germany</a:t>
                      </a:r>
                      <a:endParaRPr lang="en-US" sz="1000" b="0" i="1" u="none" strike="noStrike" dirty="0">
                        <a:solidFill>
                          <a:schemeClr val="accent3"/>
                        </a:solidFill>
                        <a:effectLst/>
                        <a:latin typeface="Calibri" charset="0"/>
                      </a:endParaRPr>
                    </a:p>
                  </a:txBody>
                  <a:tcPr marL="45720" marR="45720" anchor="b"/>
                </a:tc>
                <a:tc>
                  <a:txBody>
                    <a:bodyPr/>
                    <a:lstStyle/>
                    <a:p>
                      <a:pPr algn="r" fontAlgn="b"/>
                      <a:r>
                        <a:rPr lang="en-US" sz="1000" u="none" strike="noStrike" dirty="0">
                          <a:effectLst/>
                        </a:rPr>
                        <a:t>99,700,000</a:t>
                      </a:r>
                      <a:endParaRPr lang="en-US" sz="1000" b="0" i="0" u="none" strike="noStrike" dirty="0">
                        <a:solidFill>
                          <a:srgbClr val="000000"/>
                        </a:solidFill>
                        <a:effectLst/>
                        <a:latin typeface="Calibri" charset="0"/>
                      </a:endParaRPr>
                    </a:p>
                  </a:txBody>
                  <a:tcPr marL="45720" marR="45720" anchor="b"/>
                </a:tc>
              </a:tr>
            </a:tbl>
          </a:graphicData>
        </a:graphic>
      </p:graphicFrame>
      <p:sp>
        <p:nvSpPr>
          <p:cNvPr id="3" name="TextBox 2"/>
          <p:cNvSpPr txBox="1"/>
          <p:nvPr/>
        </p:nvSpPr>
        <p:spPr>
          <a:xfrm>
            <a:off x="7088041" y="53626"/>
            <a:ext cx="904158" cy="300082"/>
          </a:xfrm>
          <a:prstGeom prst="rect">
            <a:avLst/>
          </a:prstGeom>
          <a:noFill/>
        </p:spPr>
        <p:txBody>
          <a:bodyPr wrap="square" rtlCol="0">
            <a:spAutoFit/>
          </a:bodyPr>
          <a:lstStyle/>
          <a:p>
            <a:r>
              <a:rPr lang="en-US" sz="1350" dirty="0" smtClean="0"/>
              <a:t>Legend:</a:t>
            </a:r>
          </a:p>
        </p:txBody>
      </p:sp>
      <p:sp>
        <p:nvSpPr>
          <p:cNvPr id="5" name="Slide Number Placeholder 4"/>
          <p:cNvSpPr>
            <a:spLocks noGrp="1"/>
          </p:cNvSpPr>
          <p:nvPr>
            <p:ph type="sldNum" sz="quarter" idx="12"/>
          </p:nvPr>
        </p:nvSpPr>
        <p:spPr>
          <a:xfrm>
            <a:off x="8227378" y="6492875"/>
            <a:ext cx="1315721" cy="365125"/>
          </a:xfrm>
        </p:spPr>
        <p:txBody>
          <a:bodyPr/>
          <a:lstStyle/>
          <a:p>
            <a:fld id="{38270A73-2223-4C4E-B528-206F1B2F1836}" type="slidenum">
              <a:rPr lang="en-US" smtClean="0"/>
              <a:t>11</a:t>
            </a:fld>
            <a:endParaRPr lang="en-US" dirty="0"/>
          </a:p>
        </p:txBody>
      </p:sp>
      <p:sp>
        <p:nvSpPr>
          <p:cNvPr id="8" name="Title 1"/>
          <p:cNvSpPr txBox="1">
            <a:spLocks/>
          </p:cNvSpPr>
          <p:nvPr/>
        </p:nvSpPr>
        <p:spPr>
          <a:xfrm>
            <a:off x="0" y="81486"/>
            <a:ext cx="6992718" cy="432769"/>
          </a:xfrm>
          <a:prstGeom prst="rect">
            <a:avLst/>
          </a:prstGeom>
        </p:spPr>
        <p:txBody>
          <a:bodyPr vert="horz" lIns="91440" tIns="45720" rIns="91440" bIns="45720" rtlCol="0" anchor="b">
            <a:noAutofit/>
          </a:bodyPr>
          <a:lstStyle>
            <a:lvl1pPr algn="l" defTabSz="685800" rtl="0" eaLnBrk="1" latinLnBrk="0" hangingPunct="1">
              <a:spcBef>
                <a:spcPct val="0"/>
              </a:spcBef>
              <a:buNone/>
              <a:defRPr sz="2700" kern="1200" cap="all" spc="-45" baseline="0">
                <a:solidFill>
                  <a:schemeClr val="tx2"/>
                </a:solidFill>
                <a:latin typeface="+mj-lt"/>
                <a:ea typeface="+mj-ea"/>
                <a:cs typeface="+mj-cs"/>
              </a:defRPr>
            </a:lvl1pPr>
          </a:lstStyle>
          <a:p>
            <a:r>
              <a:rPr lang="en-US" sz="2000" dirty="0" smtClean="0"/>
              <a:t>Annual </a:t>
            </a:r>
            <a:r>
              <a:rPr lang="en-US" sz="2000" dirty="0"/>
              <a:t>TB R&amp;D Funding Targets</a:t>
            </a:r>
          </a:p>
        </p:txBody>
      </p:sp>
      <p:graphicFrame>
        <p:nvGraphicFramePr>
          <p:cNvPr id="10" name="Table 9"/>
          <p:cNvGraphicFramePr>
            <a:graphicFrameLocks noGrp="1"/>
          </p:cNvGraphicFramePr>
          <p:nvPr>
            <p:extLst>
              <p:ext uri="{D42A27DB-BD31-4B8C-83A1-F6EECF244321}">
                <p14:modId xmlns:p14="http://schemas.microsoft.com/office/powerpoint/2010/main" val="2042345148"/>
              </p:ext>
            </p:extLst>
          </p:nvPr>
        </p:nvGraphicFramePr>
        <p:xfrm>
          <a:off x="3052685" y="1115649"/>
          <a:ext cx="2923490" cy="5588921"/>
        </p:xfrm>
        <a:graphic>
          <a:graphicData uri="http://schemas.openxmlformats.org/drawingml/2006/table">
            <a:tbl>
              <a:tblPr firstRow="1" bandRow="1">
                <a:tableStyleId>{5C22544A-7EE6-4342-B048-85BDC9FD1C3A}</a:tableStyleId>
              </a:tblPr>
              <a:tblGrid>
                <a:gridCol w="1442589"/>
                <a:gridCol w="1480901"/>
              </a:tblGrid>
              <a:tr h="556455">
                <a:tc>
                  <a:txBody>
                    <a:bodyPr/>
                    <a:lstStyle/>
                    <a:p>
                      <a:pPr algn="ctr" fontAlgn="b"/>
                      <a:r>
                        <a:rPr lang="en-US" sz="1000" u="none" strike="noStrike" dirty="0">
                          <a:effectLst/>
                        </a:rPr>
                        <a:t>Country</a:t>
                      </a:r>
                      <a:endParaRPr lang="en-US" sz="1000" b="1" i="0" u="none" strike="noStrike" dirty="0">
                        <a:solidFill>
                          <a:schemeClr val="bg1"/>
                        </a:solidFill>
                        <a:effectLst/>
                        <a:latin typeface="Arial" charset="0"/>
                        <a:ea typeface="Arial" charset="0"/>
                        <a:cs typeface="Arial" charset="0"/>
                      </a:endParaRPr>
                    </a:p>
                  </a:txBody>
                  <a:tcPr marL="45720" marR="45720" anchor="b"/>
                </a:tc>
                <a:tc>
                  <a:txBody>
                    <a:bodyPr/>
                    <a:lstStyle/>
                    <a:p>
                      <a:pPr algn="ctr" fontAlgn="b"/>
                      <a:r>
                        <a:rPr lang="en-US" sz="1000" u="none" strike="noStrike" dirty="0" smtClean="0">
                          <a:effectLst/>
                        </a:rPr>
                        <a:t>Annual TB R&amp;D target (rounded, USD)</a:t>
                      </a:r>
                      <a:endParaRPr lang="en-US" sz="1000" b="1" i="0" u="none" strike="noStrike" dirty="0">
                        <a:solidFill>
                          <a:schemeClr val="bg1"/>
                        </a:solidFill>
                        <a:effectLst/>
                        <a:latin typeface="Arial" charset="0"/>
                        <a:ea typeface="Arial" charset="0"/>
                        <a:cs typeface="Arial" charset="0"/>
                      </a:endParaRPr>
                    </a:p>
                  </a:txBody>
                  <a:tcPr marL="45720" marR="45720" anchor="b"/>
                </a:tc>
              </a:tr>
              <a:tr h="399506">
                <a:tc>
                  <a:txBody>
                    <a:bodyPr/>
                    <a:lstStyle/>
                    <a:p>
                      <a:pPr algn="l" fontAlgn="b"/>
                      <a:r>
                        <a:rPr lang="en-US" sz="1000" u="none" strike="noStrike" dirty="0">
                          <a:solidFill>
                            <a:schemeClr val="accent3"/>
                          </a:solidFill>
                          <a:effectLst/>
                        </a:rPr>
                        <a:t>Hong Kong SAR, China</a:t>
                      </a:r>
                      <a:endParaRPr lang="en-US" sz="1000" b="0" i="0" u="none" strike="noStrike" dirty="0">
                        <a:solidFill>
                          <a:schemeClr val="accent3"/>
                        </a:solidFill>
                        <a:effectLst/>
                        <a:latin typeface="Calibri" charset="0"/>
                      </a:endParaRPr>
                    </a:p>
                  </a:txBody>
                  <a:tcPr marL="45720" marR="45720" anchor="b"/>
                </a:tc>
                <a:tc>
                  <a:txBody>
                    <a:bodyPr/>
                    <a:lstStyle/>
                    <a:p>
                      <a:pPr algn="r" fontAlgn="b"/>
                      <a:r>
                        <a:rPr lang="en-US" sz="1000" u="none" strike="noStrike" dirty="0">
                          <a:effectLst/>
                        </a:rPr>
                        <a:t>9,900,000</a:t>
                      </a:r>
                      <a:endParaRPr lang="en-US" sz="1000" b="0" i="0" u="none" strike="noStrike" dirty="0">
                        <a:solidFill>
                          <a:srgbClr val="000000"/>
                        </a:solidFill>
                        <a:effectLst/>
                        <a:latin typeface="Calibri" charset="0"/>
                      </a:endParaRPr>
                    </a:p>
                  </a:txBody>
                  <a:tcPr marL="45720" marR="45720" anchor="b"/>
                </a:tc>
              </a:tr>
              <a:tr h="242557">
                <a:tc>
                  <a:txBody>
                    <a:bodyPr/>
                    <a:lstStyle/>
                    <a:p>
                      <a:pPr algn="l" fontAlgn="b"/>
                      <a:r>
                        <a:rPr lang="en-US" sz="1000" u="none" strike="noStrike" dirty="0">
                          <a:solidFill>
                            <a:schemeClr val="accent3"/>
                          </a:solidFill>
                          <a:effectLst/>
                        </a:rPr>
                        <a:t>Iceland</a:t>
                      </a:r>
                      <a:endParaRPr lang="en-US" sz="1000" b="0" i="0" u="none" strike="noStrike" dirty="0">
                        <a:solidFill>
                          <a:schemeClr val="accent3"/>
                        </a:solidFill>
                        <a:effectLst/>
                        <a:latin typeface="Calibri" charset="0"/>
                      </a:endParaRPr>
                    </a:p>
                  </a:txBody>
                  <a:tcPr marL="45720" marR="45720" anchor="b"/>
                </a:tc>
                <a:tc>
                  <a:txBody>
                    <a:bodyPr/>
                    <a:lstStyle/>
                    <a:p>
                      <a:pPr algn="r" fontAlgn="b"/>
                      <a:r>
                        <a:rPr lang="en-US" sz="1000" u="none" strike="noStrike">
                          <a:effectLst/>
                        </a:rPr>
                        <a:t>300,000</a:t>
                      </a:r>
                      <a:endParaRPr lang="en-US" sz="1000" b="0" i="0" u="none" strike="noStrike">
                        <a:solidFill>
                          <a:srgbClr val="000000"/>
                        </a:solidFill>
                        <a:effectLst/>
                        <a:latin typeface="Calibri" charset="0"/>
                      </a:endParaRPr>
                    </a:p>
                  </a:txBody>
                  <a:tcPr marL="45720" marR="45720" anchor="b"/>
                </a:tc>
              </a:tr>
              <a:tr h="242557">
                <a:tc>
                  <a:txBody>
                    <a:bodyPr/>
                    <a:lstStyle/>
                    <a:p>
                      <a:pPr algn="l" fontAlgn="b"/>
                      <a:r>
                        <a:rPr lang="en-US" sz="1000" b="1" i="1" u="none" strike="noStrike" dirty="0">
                          <a:effectLst/>
                        </a:rPr>
                        <a:t>India</a:t>
                      </a:r>
                      <a:endParaRPr lang="en-US" sz="1000" b="1" i="1" u="none" strike="noStrike" dirty="0">
                        <a:solidFill>
                          <a:srgbClr val="000000"/>
                        </a:solidFill>
                        <a:effectLst/>
                        <a:latin typeface="Calibri" charset="0"/>
                      </a:endParaRPr>
                    </a:p>
                  </a:txBody>
                  <a:tcPr marL="45720" marR="45720" anchor="b"/>
                </a:tc>
                <a:tc>
                  <a:txBody>
                    <a:bodyPr/>
                    <a:lstStyle/>
                    <a:p>
                      <a:pPr algn="r" fontAlgn="b"/>
                      <a:r>
                        <a:rPr lang="en-US" sz="1000" u="none" strike="noStrike">
                          <a:effectLst/>
                        </a:rPr>
                        <a:t>46,500,000</a:t>
                      </a:r>
                      <a:endParaRPr lang="en-US" sz="1000" b="0" i="0" u="none" strike="noStrike">
                        <a:solidFill>
                          <a:srgbClr val="000000"/>
                        </a:solidFill>
                        <a:effectLst/>
                        <a:latin typeface="Calibri" charset="0"/>
                      </a:endParaRPr>
                    </a:p>
                  </a:txBody>
                  <a:tcPr marL="45720" marR="45720" anchor="b"/>
                </a:tc>
              </a:tr>
              <a:tr h="242557">
                <a:tc>
                  <a:txBody>
                    <a:bodyPr/>
                    <a:lstStyle/>
                    <a:p>
                      <a:pPr algn="l" fontAlgn="b"/>
                      <a:r>
                        <a:rPr lang="en-US" sz="1000" b="1" i="1" u="none" strike="noStrike" dirty="0">
                          <a:effectLst/>
                        </a:rPr>
                        <a:t>Indonesia</a:t>
                      </a:r>
                      <a:endParaRPr lang="en-US" sz="1000" b="1" i="1" u="none" strike="noStrike" dirty="0">
                        <a:solidFill>
                          <a:srgbClr val="000000"/>
                        </a:solidFill>
                        <a:effectLst/>
                        <a:latin typeface="Calibri" charset="0"/>
                      </a:endParaRPr>
                    </a:p>
                  </a:txBody>
                  <a:tcPr marL="45720" marR="45720" anchor="b"/>
                </a:tc>
                <a:tc>
                  <a:txBody>
                    <a:bodyPr/>
                    <a:lstStyle/>
                    <a:p>
                      <a:pPr algn="r" fontAlgn="b"/>
                      <a:r>
                        <a:rPr lang="en-US" sz="1000" u="none" strike="noStrike" dirty="0">
                          <a:effectLst/>
                        </a:rPr>
                        <a:t>2,100,000</a:t>
                      </a:r>
                      <a:endParaRPr lang="en-US" sz="1000" b="0" i="0" u="none" strike="noStrike" dirty="0">
                        <a:solidFill>
                          <a:srgbClr val="000000"/>
                        </a:solidFill>
                        <a:effectLst/>
                        <a:latin typeface="Calibri" charset="0"/>
                      </a:endParaRPr>
                    </a:p>
                  </a:txBody>
                  <a:tcPr marL="45720" marR="45720" anchor="b"/>
                </a:tc>
              </a:tr>
              <a:tr h="242557">
                <a:tc>
                  <a:txBody>
                    <a:bodyPr/>
                    <a:lstStyle/>
                    <a:p>
                      <a:pPr algn="l" fontAlgn="b"/>
                      <a:r>
                        <a:rPr lang="en-US" sz="1000" u="none" strike="noStrike" dirty="0">
                          <a:solidFill>
                            <a:schemeClr val="accent3"/>
                          </a:solidFill>
                          <a:effectLst/>
                        </a:rPr>
                        <a:t>Ireland</a:t>
                      </a:r>
                      <a:endParaRPr lang="en-US" sz="1000" b="0" i="0" u="none" strike="noStrike" dirty="0">
                        <a:solidFill>
                          <a:schemeClr val="accent3"/>
                        </a:solidFill>
                        <a:effectLst/>
                        <a:latin typeface="Calibri" charset="0"/>
                      </a:endParaRPr>
                    </a:p>
                  </a:txBody>
                  <a:tcPr marL="45720" marR="45720" anchor="b"/>
                </a:tc>
                <a:tc>
                  <a:txBody>
                    <a:bodyPr/>
                    <a:lstStyle/>
                    <a:p>
                      <a:pPr algn="r" fontAlgn="b"/>
                      <a:r>
                        <a:rPr lang="en-US" sz="1000" u="none" strike="noStrike" dirty="0">
                          <a:effectLst/>
                        </a:rPr>
                        <a:t>3,300,000</a:t>
                      </a:r>
                      <a:endParaRPr lang="en-US" sz="1000" b="0" i="0" u="none" strike="noStrike" dirty="0">
                        <a:solidFill>
                          <a:srgbClr val="000000"/>
                        </a:solidFill>
                        <a:effectLst/>
                        <a:latin typeface="Calibri" charset="0"/>
                      </a:endParaRPr>
                    </a:p>
                  </a:txBody>
                  <a:tcPr marL="45720" marR="45720" anchor="b"/>
                </a:tc>
              </a:tr>
              <a:tr h="242557">
                <a:tc>
                  <a:txBody>
                    <a:bodyPr/>
                    <a:lstStyle/>
                    <a:p>
                      <a:pPr algn="l" fontAlgn="b"/>
                      <a:r>
                        <a:rPr lang="en-US" sz="1000" u="none" strike="noStrike" dirty="0">
                          <a:solidFill>
                            <a:schemeClr val="accent3"/>
                          </a:solidFill>
                          <a:effectLst/>
                        </a:rPr>
                        <a:t>Israel</a:t>
                      </a:r>
                      <a:endParaRPr lang="en-US" sz="1000" b="0" i="0" u="none" strike="noStrike" dirty="0">
                        <a:solidFill>
                          <a:schemeClr val="accent3"/>
                        </a:solidFill>
                        <a:effectLst/>
                        <a:latin typeface="Calibri" charset="0"/>
                      </a:endParaRPr>
                    </a:p>
                  </a:txBody>
                  <a:tcPr marL="45720" marR="45720" anchor="b"/>
                </a:tc>
                <a:tc>
                  <a:txBody>
                    <a:bodyPr/>
                    <a:lstStyle/>
                    <a:p>
                      <a:pPr algn="r" fontAlgn="b"/>
                      <a:r>
                        <a:rPr lang="en-US" sz="1000" u="none" strike="noStrike">
                          <a:effectLst/>
                        </a:rPr>
                        <a:t>10,700,000</a:t>
                      </a:r>
                      <a:endParaRPr lang="en-US" sz="1000" b="0" i="0" u="none" strike="noStrike">
                        <a:solidFill>
                          <a:srgbClr val="000000"/>
                        </a:solidFill>
                        <a:effectLst/>
                        <a:latin typeface="Calibri" charset="0"/>
                      </a:endParaRPr>
                    </a:p>
                  </a:txBody>
                  <a:tcPr marL="45720" marR="45720" anchor="b"/>
                </a:tc>
              </a:tr>
              <a:tr h="242557">
                <a:tc>
                  <a:txBody>
                    <a:bodyPr/>
                    <a:lstStyle/>
                    <a:p>
                      <a:pPr algn="l" fontAlgn="b"/>
                      <a:r>
                        <a:rPr lang="en-US" sz="1000" i="1" u="none" strike="noStrike" dirty="0">
                          <a:solidFill>
                            <a:schemeClr val="accent3"/>
                          </a:solidFill>
                          <a:effectLst/>
                        </a:rPr>
                        <a:t>Italy</a:t>
                      </a:r>
                      <a:endParaRPr lang="en-US" sz="1000" b="0" i="1" u="none" strike="noStrike" dirty="0">
                        <a:solidFill>
                          <a:schemeClr val="accent3"/>
                        </a:solidFill>
                        <a:effectLst/>
                        <a:latin typeface="Calibri" charset="0"/>
                      </a:endParaRPr>
                    </a:p>
                  </a:txBody>
                  <a:tcPr marL="45720" marR="45720" anchor="b"/>
                </a:tc>
                <a:tc>
                  <a:txBody>
                    <a:bodyPr/>
                    <a:lstStyle/>
                    <a:p>
                      <a:pPr algn="r" fontAlgn="b"/>
                      <a:r>
                        <a:rPr lang="en-US" sz="1000" u="none" strike="noStrike" dirty="0">
                          <a:effectLst/>
                        </a:rPr>
                        <a:t>27,500,000</a:t>
                      </a:r>
                      <a:endParaRPr lang="en-US" sz="1000" b="0" i="0" u="none" strike="noStrike" dirty="0">
                        <a:solidFill>
                          <a:srgbClr val="000000"/>
                        </a:solidFill>
                        <a:effectLst/>
                        <a:latin typeface="Calibri" charset="0"/>
                      </a:endParaRPr>
                    </a:p>
                  </a:txBody>
                  <a:tcPr marL="45720" marR="45720" anchor="b"/>
                </a:tc>
              </a:tr>
              <a:tr h="242557">
                <a:tc>
                  <a:txBody>
                    <a:bodyPr/>
                    <a:lstStyle/>
                    <a:p>
                      <a:pPr algn="l" fontAlgn="b"/>
                      <a:r>
                        <a:rPr lang="en-US" sz="1000" i="1" u="none" strike="noStrike" dirty="0">
                          <a:solidFill>
                            <a:schemeClr val="accent3"/>
                          </a:solidFill>
                          <a:effectLst/>
                        </a:rPr>
                        <a:t>Japan</a:t>
                      </a:r>
                      <a:endParaRPr lang="en-US" sz="1000" b="0" i="1" u="none" strike="noStrike" dirty="0">
                        <a:solidFill>
                          <a:schemeClr val="accent3"/>
                        </a:solidFill>
                        <a:effectLst/>
                        <a:latin typeface="Calibri" charset="0"/>
                      </a:endParaRPr>
                    </a:p>
                  </a:txBody>
                  <a:tcPr marL="45720" marR="45720" anchor="b"/>
                </a:tc>
                <a:tc>
                  <a:txBody>
                    <a:bodyPr/>
                    <a:lstStyle/>
                    <a:p>
                      <a:pPr algn="r" fontAlgn="b"/>
                      <a:r>
                        <a:rPr lang="en-US" sz="1000" u="none" strike="noStrike" dirty="0">
                          <a:effectLst/>
                        </a:rPr>
                        <a:t>154,900,000</a:t>
                      </a:r>
                      <a:endParaRPr lang="en-US" sz="1000" b="0" i="0" u="none" strike="noStrike" dirty="0">
                        <a:solidFill>
                          <a:srgbClr val="000000"/>
                        </a:solidFill>
                        <a:effectLst/>
                        <a:latin typeface="Calibri" charset="0"/>
                      </a:endParaRPr>
                    </a:p>
                  </a:txBody>
                  <a:tcPr marL="45720" marR="45720" anchor="b"/>
                </a:tc>
              </a:tr>
              <a:tr h="242557">
                <a:tc>
                  <a:txBody>
                    <a:bodyPr/>
                    <a:lstStyle/>
                    <a:p>
                      <a:pPr algn="l" fontAlgn="b"/>
                      <a:r>
                        <a:rPr lang="en-US" sz="1000" b="1" u="none" strike="noStrike" dirty="0">
                          <a:effectLst/>
                        </a:rPr>
                        <a:t>Kenya</a:t>
                      </a:r>
                      <a:endParaRPr lang="en-US" sz="1000" b="1" i="0" u="none" strike="noStrike" dirty="0">
                        <a:solidFill>
                          <a:srgbClr val="000000"/>
                        </a:solidFill>
                        <a:effectLst/>
                        <a:latin typeface="Calibri" charset="0"/>
                      </a:endParaRPr>
                    </a:p>
                  </a:txBody>
                  <a:tcPr marL="45720" marR="45720" anchor="b"/>
                </a:tc>
                <a:tc>
                  <a:txBody>
                    <a:bodyPr/>
                    <a:lstStyle/>
                    <a:p>
                      <a:pPr algn="r" fontAlgn="b"/>
                      <a:r>
                        <a:rPr lang="en-US" sz="1000" u="none" strike="noStrike" dirty="0">
                          <a:effectLst/>
                        </a:rPr>
                        <a:t>800,000</a:t>
                      </a:r>
                      <a:endParaRPr lang="en-US" sz="1000" b="0" i="0" u="none" strike="noStrike" dirty="0">
                        <a:solidFill>
                          <a:srgbClr val="000000"/>
                        </a:solidFill>
                        <a:effectLst/>
                        <a:latin typeface="Calibri" charset="0"/>
                      </a:endParaRPr>
                    </a:p>
                  </a:txBody>
                  <a:tcPr marL="45720" marR="45720" anchor="b"/>
                </a:tc>
              </a:tr>
              <a:tr h="242557">
                <a:tc>
                  <a:txBody>
                    <a:bodyPr/>
                    <a:lstStyle/>
                    <a:p>
                      <a:pPr algn="l" fontAlgn="b"/>
                      <a:r>
                        <a:rPr lang="en-US" sz="1000" b="1" u="none" strike="noStrike" dirty="0">
                          <a:effectLst/>
                        </a:rPr>
                        <a:t>Lesotho</a:t>
                      </a:r>
                      <a:endParaRPr lang="en-US" sz="1000" b="1" i="0" u="none" strike="noStrike" dirty="0">
                        <a:solidFill>
                          <a:srgbClr val="000000"/>
                        </a:solidFill>
                        <a:effectLst/>
                        <a:latin typeface="Calibri" charset="0"/>
                      </a:endParaRPr>
                    </a:p>
                  </a:txBody>
                  <a:tcPr marL="45720" marR="45720" anchor="b"/>
                </a:tc>
                <a:tc>
                  <a:txBody>
                    <a:bodyPr/>
                    <a:lstStyle/>
                    <a:p>
                      <a:pPr algn="r" fontAlgn="b"/>
                      <a:r>
                        <a:rPr lang="en-US" sz="1000" u="none" strike="noStrike" dirty="0">
                          <a:effectLst/>
                        </a:rPr>
                        <a:t>2,000</a:t>
                      </a:r>
                      <a:endParaRPr lang="en-US" sz="1000" b="0" i="0" u="none" strike="noStrike" dirty="0">
                        <a:solidFill>
                          <a:srgbClr val="000000"/>
                        </a:solidFill>
                        <a:effectLst/>
                        <a:latin typeface="Calibri" charset="0"/>
                      </a:endParaRPr>
                    </a:p>
                  </a:txBody>
                  <a:tcPr marL="45720" marR="45720" anchor="b"/>
                </a:tc>
              </a:tr>
              <a:tr h="242557">
                <a:tc>
                  <a:txBody>
                    <a:bodyPr/>
                    <a:lstStyle/>
                    <a:p>
                      <a:pPr algn="l" fontAlgn="b"/>
                      <a:r>
                        <a:rPr lang="en-US" sz="1000" b="1" u="none" strike="noStrike" dirty="0">
                          <a:effectLst/>
                        </a:rPr>
                        <a:t>Liberia</a:t>
                      </a:r>
                      <a:endParaRPr lang="en-US" sz="1000" b="1" i="0" u="none" strike="noStrike" dirty="0">
                        <a:solidFill>
                          <a:srgbClr val="000000"/>
                        </a:solidFill>
                        <a:effectLst/>
                        <a:latin typeface="Calibri" charset="0"/>
                      </a:endParaRPr>
                    </a:p>
                  </a:txBody>
                  <a:tcPr marL="45720" marR="45720" anchor="b"/>
                </a:tc>
                <a:tc>
                  <a:txBody>
                    <a:bodyPr/>
                    <a:lstStyle/>
                    <a:p>
                      <a:pPr algn="r" fontAlgn="b"/>
                      <a:r>
                        <a:rPr lang="en-US" sz="1000" u="none" strike="noStrike" dirty="0">
                          <a:effectLst/>
                        </a:rPr>
                        <a:t>28,000</a:t>
                      </a:r>
                      <a:endParaRPr lang="en-US" sz="1000" b="0" i="0" u="none" strike="noStrike" dirty="0">
                        <a:solidFill>
                          <a:srgbClr val="000000"/>
                        </a:solidFill>
                        <a:effectLst/>
                        <a:latin typeface="Calibri" charset="0"/>
                      </a:endParaRPr>
                    </a:p>
                  </a:txBody>
                  <a:tcPr marL="45720" marR="45720" anchor="b"/>
                </a:tc>
              </a:tr>
              <a:tr h="242557">
                <a:tc>
                  <a:txBody>
                    <a:bodyPr/>
                    <a:lstStyle/>
                    <a:p>
                      <a:pPr algn="l" fontAlgn="b"/>
                      <a:r>
                        <a:rPr lang="en-US" sz="1000" u="none" strike="noStrike" dirty="0">
                          <a:solidFill>
                            <a:schemeClr val="accent3"/>
                          </a:solidFill>
                          <a:effectLst/>
                        </a:rPr>
                        <a:t>Luxembourg</a:t>
                      </a:r>
                      <a:endParaRPr lang="en-US" sz="1000" b="0" i="0" u="none" strike="noStrike" dirty="0">
                        <a:solidFill>
                          <a:schemeClr val="accent3"/>
                        </a:solidFill>
                        <a:effectLst/>
                        <a:latin typeface="Calibri" charset="0"/>
                      </a:endParaRPr>
                    </a:p>
                  </a:txBody>
                  <a:tcPr marL="45720" marR="45720" anchor="b"/>
                </a:tc>
                <a:tc>
                  <a:txBody>
                    <a:bodyPr/>
                    <a:lstStyle/>
                    <a:p>
                      <a:pPr algn="r" fontAlgn="b"/>
                      <a:r>
                        <a:rPr lang="en-US" sz="1000" u="none" strike="noStrike" dirty="0">
                          <a:effectLst/>
                        </a:rPr>
                        <a:t>675,000</a:t>
                      </a:r>
                      <a:endParaRPr lang="en-US" sz="1000" b="0" i="0" u="none" strike="noStrike" dirty="0">
                        <a:solidFill>
                          <a:srgbClr val="000000"/>
                        </a:solidFill>
                        <a:effectLst/>
                        <a:latin typeface="Calibri" charset="0"/>
                      </a:endParaRPr>
                    </a:p>
                  </a:txBody>
                  <a:tcPr marL="45720" marR="45720" anchor="b"/>
                </a:tc>
              </a:tr>
              <a:tr h="242557">
                <a:tc>
                  <a:txBody>
                    <a:bodyPr/>
                    <a:lstStyle/>
                    <a:p>
                      <a:pPr algn="l" fontAlgn="b"/>
                      <a:r>
                        <a:rPr lang="en-US" sz="1000" i="1" u="none" strike="noStrike" dirty="0">
                          <a:effectLst/>
                        </a:rPr>
                        <a:t>Mexico</a:t>
                      </a:r>
                      <a:endParaRPr lang="en-US" sz="1000" b="0" i="1" u="none" strike="noStrike" dirty="0">
                        <a:solidFill>
                          <a:srgbClr val="000000"/>
                        </a:solidFill>
                        <a:effectLst/>
                        <a:latin typeface="Calibri" charset="0"/>
                      </a:endParaRPr>
                    </a:p>
                  </a:txBody>
                  <a:tcPr marL="45720" marR="45720" anchor="b"/>
                </a:tc>
                <a:tc>
                  <a:txBody>
                    <a:bodyPr/>
                    <a:lstStyle/>
                    <a:p>
                      <a:pPr algn="r" fontAlgn="b"/>
                      <a:r>
                        <a:rPr lang="en-US" sz="1000" u="none" strike="noStrike" dirty="0">
                          <a:effectLst/>
                        </a:rPr>
                        <a:t>10,300,000</a:t>
                      </a:r>
                      <a:endParaRPr lang="en-US" sz="1000" b="0" i="0" u="none" strike="noStrike" dirty="0">
                        <a:solidFill>
                          <a:srgbClr val="000000"/>
                        </a:solidFill>
                        <a:effectLst/>
                        <a:latin typeface="Calibri" charset="0"/>
                      </a:endParaRPr>
                    </a:p>
                  </a:txBody>
                  <a:tcPr marL="45720" marR="45720" anchor="b"/>
                </a:tc>
              </a:tr>
              <a:tr h="242557">
                <a:tc>
                  <a:txBody>
                    <a:bodyPr/>
                    <a:lstStyle/>
                    <a:p>
                      <a:pPr algn="l" fontAlgn="b"/>
                      <a:r>
                        <a:rPr lang="en-US" sz="1000" b="1" u="none" strike="noStrike" dirty="0">
                          <a:effectLst/>
                        </a:rPr>
                        <a:t>Mozambique</a:t>
                      </a:r>
                      <a:endParaRPr lang="en-US" sz="1000" b="1" i="0" u="none" strike="noStrike" dirty="0">
                        <a:solidFill>
                          <a:srgbClr val="000000"/>
                        </a:solidFill>
                        <a:effectLst/>
                        <a:latin typeface="Calibri" charset="0"/>
                      </a:endParaRPr>
                    </a:p>
                  </a:txBody>
                  <a:tcPr marL="45720" marR="45720" anchor="b"/>
                </a:tc>
                <a:tc>
                  <a:txBody>
                    <a:bodyPr/>
                    <a:lstStyle/>
                    <a:p>
                      <a:pPr algn="r" fontAlgn="b"/>
                      <a:r>
                        <a:rPr lang="en-US" sz="1000" u="none" strike="noStrike" dirty="0">
                          <a:effectLst/>
                        </a:rPr>
                        <a:t>100,000</a:t>
                      </a:r>
                      <a:endParaRPr lang="en-US" sz="1000" b="0" i="0" u="none" strike="noStrike" dirty="0">
                        <a:solidFill>
                          <a:srgbClr val="000000"/>
                        </a:solidFill>
                        <a:effectLst/>
                        <a:latin typeface="Calibri" charset="0"/>
                      </a:endParaRPr>
                    </a:p>
                  </a:txBody>
                  <a:tcPr marL="45720" marR="45720" anchor="b"/>
                </a:tc>
              </a:tr>
              <a:tr h="242557">
                <a:tc>
                  <a:txBody>
                    <a:bodyPr/>
                    <a:lstStyle/>
                    <a:p>
                      <a:pPr algn="l" fontAlgn="b"/>
                      <a:r>
                        <a:rPr lang="en-US" sz="1000" b="1" u="none" strike="noStrike" dirty="0">
                          <a:effectLst/>
                        </a:rPr>
                        <a:t>Myanmar</a:t>
                      </a:r>
                      <a:endParaRPr lang="en-US" sz="1000" b="1" i="0" u="none" strike="noStrike" dirty="0">
                        <a:solidFill>
                          <a:srgbClr val="000000"/>
                        </a:solidFill>
                        <a:effectLst/>
                        <a:latin typeface="Calibri" charset="0"/>
                      </a:endParaRPr>
                    </a:p>
                  </a:txBody>
                  <a:tcPr marL="45720" marR="45720" anchor="b"/>
                </a:tc>
                <a:tc>
                  <a:txBody>
                    <a:bodyPr/>
                    <a:lstStyle/>
                    <a:p>
                      <a:pPr algn="r" fontAlgn="b"/>
                      <a:r>
                        <a:rPr lang="en-US" sz="1000" u="none" strike="noStrike" dirty="0">
                          <a:effectLst/>
                        </a:rPr>
                        <a:t>900,000</a:t>
                      </a:r>
                      <a:endParaRPr lang="en-US" sz="1000" b="0" i="0" u="none" strike="noStrike" dirty="0">
                        <a:solidFill>
                          <a:srgbClr val="000000"/>
                        </a:solidFill>
                        <a:effectLst/>
                        <a:latin typeface="Calibri" charset="0"/>
                      </a:endParaRPr>
                    </a:p>
                  </a:txBody>
                  <a:tcPr marL="45720" marR="45720" anchor="b"/>
                </a:tc>
              </a:tr>
              <a:tr h="242557">
                <a:tc>
                  <a:txBody>
                    <a:bodyPr/>
                    <a:lstStyle/>
                    <a:p>
                      <a:pPr algn="l" fontAlgn="b"/>
                      <a:r>
                        <a:rPr lang="en-US" sz="1000" b="1" u="none" strike="noStrike" dirty="0">
                          <a:effectLst/>
                        </a:rPr>
                        <a:t>Namibia</a:t>
                      </a:r>
                      <a:endParaRPr lang="en-US" sz="1000" b="1" i="0" u="none" strike="noStrike" dirty="0">
                        <a:solidFill>
                          <a:srgbClr val="000000"/>
                        </a:solidFill>
                        <a:effectLst/>
                        <a:latin typeface="Calibri" charset="0"/>
                      </a:endParaRPr>
                    </a:p>
                  </a:txBody>
                  <a:tcPr marL="45720" marR="45720" anchor="b"/>
                </a:tc>
                <a:tc>
                  <a:txBody>
                    <a:bodyPr/>
                    <a:lstStyle/>
                    <a:p>
                      <a:pPr algn="r" fontAlgn="b"/>
                      <a:r>
                        <a:rPr lang="en-US" sz="1000" u="none" strike="noStrike" dirty="0">
                          <a:effectLst/>
                        </a:rPr>
                        <a:t>100,000</a:t>
                      </a:r>
                      <a:endParaRPr lang="en-US" sz="1000" b="0" i="0" u="none" strike="noStrike" dirty="0">
                        <a:solidFill>
                          <a:srgbClr val="000000"/>
                        </a:solidFill>
                        <a:effectLst/>
                        <a:latin typeface="Calibri" charset="0"/>
                      </a:endParaRPr>
                    </a:p>
                  </a:txBody>
                  <a:tcPr marL="45720" marR="45720" anchor="b"/>
                </a:tc>
              </a:tr>
              <a:tr h="242557">
                <a:tc>
                  <a:txBody>
                    <a:bodyPr/>
                    <a:lstStyle/>
                    <a:p>
                      <a:pPr algn="l" fontAlgn="b"/>
                      <a:r>
                        <a:rPr lang="en-US" sz="1000" u="none" strike="noStrike" dirty="0">
                          <a:solidFill>
                            <a:schemeClr val="accent3"/>
                          </a:solidFill>
                          <a:effectLst/>
                        </a:rPr>
                        <a:t>Netherlands</a:t>
                      </a:r>
                      <a:endParaRPr lang="en-US" sz="1000" b="0" i="0" u="none" strike="noStrike" dirty="0">
                        <a:solidFill>
                          <a:schemeClr val="accent3"/>
                        </a:solidFill>
                        <a:effectLst/>
                        <a:latin typeface="Calibri" charset="0"/>
                      </a:endParaRPr>
                    </a:p>
                  </a:txBody>
                  <a:tcPr marL="45720" marR="45720" anchor="b"/>
                </a:tc>
                <a:tc>
                  <a:txBody>
                    <a:bodyPr/>
                    <a:lstStyle/>
                    <a:p>
                      <a:pPr algn="r" fontAlgn="b"/>
                      <a:r>
                        <a:rPr lang="en-US" sz="1000" u="none" strike="noStrike" dirty="0">
                          <a:effectLst/>
                        </a:rPr>
                        <a:t>15,100,000</a:t>
                      </a:r>
                      <a:endParaRPr lang="en-US" sz="1000" b="0" i="0" u="none" strike="noStrike" dirty="0">
                        <a:solidFill>
                          <a:srgbClr val="000000"/>
                        </a:solidFill>
                        <a:effectLst/>
                        <a:latin typeface="Calibri" charset="0"/>
                      </a:endParaRPr>
                    </a:p>
                  </a:txBody>
                  <a:tcPr marL="45720" marR="45720" anchor="b"/>
                </a:tc>
              </a:tr>
              <a:tr h="242557">
                <a:tc>
                  <a:txBody>
                    <a:bodyPr/>
                    <a:lstStyle/>
                    <a:p>
                      <a:pPr algn="l" fontAlgn="b"/>
                      <a:r>
                        <a:rPr lang="en-US" sz="1000" u="none" strike="noStrike" dirty="0">
                          <a:solidFill>
                            <a:schemeClr val="accent3"/>
                          </a:solidFill>
                          <a:effectLst/>
                        </a:rPr>
                        <a:t>New Zealand</a:t>
                      </a:r>
                      <a:endParaRPr lang="en-US" sz="1000" b="0" i="0" u="none" strike="noStrike" dirty="0">
                        <a:solidFill>
                          <a:schemeClr val="accent3"/>
                        </a:solidFill>
                        <a:effectLst/>
                        <a:latin typeface="Calibri" charset="0"/>
                      </a:endParaRPr>
                    </a:p>
                  </a:txBody>
                  <a:tcPr marL="45720" marR="45720" anchor="b"/>
                </a:tc>
                <a:tc>
                  <a:txBody>
                    <a:bodyPr/>
                    <a:lstStyle/>
                    <a:p>
                      <a:pPr algn="r" fontAlgn="b"/>
                      <a:r>
                        <a:rPr lang="en-US" sz="1000" u="none" strike="noStrike" dirty="0">
                          <a:effectLst/>
                        </a:rPr>
                        <a:t>1,800,000</a:t>
                      </a:r>
                      <a:endParaRPr lang="en-US" sz="1000" b="0" i="0" u="none" strike="noStrike" dirty="0">
                        <a:solidFill>
                          <a:srgbClr val="000000"/>
                        </a:solidFill>
                        <a:effectLst/>
                        <a:latin typeface="Calibri" charset="0"/>
                      </a:endParaRPr>
                    </a:p>
                  </a:txBody>
                  <a:tcPr marL="45720" marR="45720" anchor="b"/>
                </a:tc>
              </a:tr>
              <a:tr h="242557">
                <a:tc>
                  <a:txBody>
                    <a:bodyPr/>
                    <a:lstStyle/>
                    <a:p>
                      <a:pPr algn="l" fontAlgn="b"/>
                      <a:r>
                        <a:rPr lang="en-US" sz="1000" b="1" u="none" strike="noStrike" dirty="0">
                          <a:effectLst/>
                        </a:rPr>
                        <a:t>Nigeria</a:t>
                      </a:r>
                      <a:endParaRPr lang="en-US" sz="1000" b="1" i="0" u="none" strike="noStrike" dirty="0">
                        <a:solidFill>
                          <a:srgbClr val="000000"/>
                        </a:solidFill>
                        <a:effectLst/>
                        <a:latin typeface="Calibri" charset="0"/>
                      </a:endParaRPr>
                    </a:p>
                  </a:txBody>
                  <a:tcPr marL="45720" marR="45720" anchor="b"/>
                </a:tc>
                <a:tc>
                  <a:txBody>
                    <a:bodyPr/>
                    <a:lstStyle/>
                    <a:p>
                      <a:pPr algn="r" fontAlgn="b"/>
                      <a:r>
                        <a:rPr lang="en-US" sz="1000" u="none" strike="noStrike" dirty="0">
                          <a:effectLst/>
                        </a:rPr>
                        <a:t>7,000,000</a:t>
                      </a:r>
                      <a:endParaRPr lang="en-US" sz="1000" b="0" i="0" u="none" strike="noStrike" dirty="0">
                        <a:solidFill>
                          <a:srgbClr val="000000"/>
                        </a:solidFill>
                        <a:effectLst/>
                        <a:latin typeface="Calibri" charset="0"/>
                      </a:endParaRPr>
                    </a:p>
                  </a:txBody>
                  <a:tcPr marL="45720" marR="45720" anchor="b"/>
                </a:tc>
              </a:tr>
              <a:tr h="242557">
                <a:tc>
                  <a:txBody>
                    <a:bodyPr/>
                    <a:lstStyle/>
                    <a:p>
                      <a:pPr algn="l" fontAlgn="b"/>
                      <a:r>
                        <a:rPr lang="en-US" sz="1000" u="none" strike="noStrike" dirty="0">
                          <a:solidFill>
                            <a:schemeClr val="accent3"/>
                          </a:solidFill>
                          <a:effectLst/>
                        </a:rPr>
                        <a:t>Norway</a:t>
                      </a:r>
                      <a:endParaRPr lang="en-US" sz="1000" b="0" i="0" u="none" strike="noStrike" dirty="0">
                        <a:solidFill>
                          <a:schemeClr val="accent3"/>
                        </a:solidFill>
                        <a:effectLst/>
                        <a:latin typeface="Calibri" charset="0"/>
                      </a:endParaRPr>
                    </a:p>
                  </a:txBody>
                  <a:tcPr marL="45720" marR="45720" anchor="b"/>
                </a:tc>
                <a:tc>
                  <a:txBody>
                    <a:bodyPr/>
                    <a:lstStyle/>
                    <a:p>
                      <a:pPr algn="r" fontAlgn="b"/>
                      <a:r>
                        <a:rPr lang="en-US" sz="1000" u="none" strike="noStrike" dirty="0">
                          <a:effectLst/>
                        </a:rPr>
                        <a:t>5,300,000</a:t>
                      </a:r>
                      <a:endParaRPr lang="en-US" sz="1000" b="0" i="0" u="none" strike="noStrike" dirty="0">
                        <a:solidFill>
                          <a:srgbClr val="000000"/>
                        </a:solidFill>
                        <a:effectLst/>
                        <a:latin typeface="Calibri" charset="0"/>
                      </a:endParaRPr>
                    </a:p>
                  </a:txBody>
                  <a:tcPr marL="45720" marR="45720" anchor="b"/>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336552495"/>
              </p:ext>
            </p:extLst>
          </p:nvPr>
        </p:nvGraphicFramePr>
        <p:xfrm>
          <a:off x="6133409" y="1104660"/>
          <a:ext cx="2813422" cy="5553072"/>
        </p:xfrm>
        <a:graphic>
          <a:graphicData uri="http://schemas.openxmlformats.org/drawingml/2006/table">
            <a:tbl>
              <a:tblPr firstRow="1" bandRow="1">
                <a:tableStyleId>{5C22544A-7EE6-4342-B048-85BDC9FD1C3A}</a:tableStyleId>
              </a:tblPr>
              <a:tblGrid>
                <a:gridCol w="1311966"/>
                <a:gridCol w="1501456"/>
              </a:tblGrid>
              <a:tr h="335879">
                <a:tc>
                  <a:txBody>
                    <a:bodyPr/>
                    <a:lstStyle/>
                    <a:p>
                      <a:pPr algn="ctr" fontAlgn="b"/>
                      <a:r>
                        <a:rPr lang="en-US" sz="1000" u="none" strike="noStrike" dirty="0" smtClean="0">
                          <a:effectLst/>
                        </a:rPr>
                        <a:t>Country</a:t>
                      </a:r>
                      <a:endParaRPr lang="en-US" sz="1000" b="1" i="0" u="none" strike="noStrike" dirty="0">
                        <a:solidFill>
                          <a:schemeClr val="bg1"/>
                        </a:solidFill>
                        <a:effectLst/>
                        <a:latin typeface="Arial" charset="0"/>
                        <a:ea typeface="Arial" charset="0"/>
                        <a:cs typeface="Arial" charset="0"/>
                      </a:endParaRPr>
                    </a:p>
                  </a:txBody>
                  <a:tcPr marL="45720" marR="45720" anchor="b"/>
                </a:tc>
                <a:tc>
                  <a:txBody>
                    <a:bodyPr/>
                    <a:lstStyle/>
                    <a:p>
                      <a:pPr algn="ctr" fontAlgn="b"/>
                      <a:r>
                        <a:rPr lang="en-US" sz="1000" u="none" strike="noStrike" dirty="0" smtClean="0">
                          <a:effectLst/>
                        </a:rPr>
                        <a:t>Annual TB R&amp;D target (rounded, USD)</a:t>
                      </a:r>
                      <a:endParaRPr lang="en-US" sz="1000" b="1" i="0" u="none" strike="noStrike" dirty="0">
                        <a:solidFill>
                          <a:schemeClr val="bg1"/>
                        </a:solidFill>
                        <a:effectLst/>
                        <a:latin typeface="Arial" charset="0"/>
                        <a:ea typeface="Arial" charset="0"/>
                        <a:cs typeface="Arial" charset="0"/>
                      </a:endParaRPr>
                    </a:p>
                  </a:txBody>
                  <a:tcPr marL="45720" marR="45720" anchor="b"/>
                </a:tc>
              </a:tr>
              <a:tr h="223809">
                <a:tc>
                  <a:txBody>
                    <a:bodyPr/>
                    <a:lstStyle/>
                    <a:p>
                      <a:pPr algn="l" fontAlgn="b"/>
                      <a:r>
                        <a:rPr lang="en-US" sz="1000" b="1" u="none" strike="noStrike" dirty="0">
                          <a:effectLst/>
                        </a:rPr>
                        <a:t>Pakistan</a:t>
                      </a:r>
                      <a:endParaRPr lang="en-US" sz="1000" b="1" i="0" u="none" strike="noStrike" dirty="0">
                        <a:solidFill>
                          <a:srgbClr val="000000"/>
                        </a:solidFill>
                        <a:effectLst/>
                        <a:latin typeface="Calibri" charset="0"/>
                      </a:endParaRPr>
                    </a:p>
                  </a:txBody>
                  <a:tcPr marL="45720" marR="45720" anchor="b"/>
                </a:tc>
                <a:tc>
                  <a:txBody>
                    <a:bodyPr/>
                    <a:lstStyle/>
                    <a:p>
                      <a:pPr algn="r" fontAlgn="b"/>
                      <a:r>
                        <a:rPr lang="en-US" sz="1000" u="none" strike="noStrike" dirty="0">
                          <a:effectLst/>
                        </a:rPr>
                        <a:t>2,400,000</a:t>
                      </a:r>
                      <a:endParaRPr lang="en-US" sz="1000" b="0" i="0" u="none" strike="noStrike" dirty="0">
                        <a:solidFill>
                          <a:srgbClr val="000000"/>
                        </a:solidFill>
                        <a:effectLst/>
                        <a:latin typeface="Calibri" charset="0"/>
                      </a:endParaRPr>
                    </a:p>
                  </a:txBody>
                  <a:tcPr marL="45720" marR="45720" anchor="b"/>
                </a:tc>
              </a:tr>
              <a:tr h="223809">
                <a:tc>
                  <a:txBody>
                    <a:bodyPr/>
                    <a:lstStyle/>
                    <a:p>
                      <a:pPr algn="l" fontAlgn="b"/>
                      <a:r>
                        <a:rPr lang="en-US" sz="1000" b="1" u="none" strike="noStrike" dirty="0">
                          <a:effectLst/>
                        </a:rPr>
                        <a:t>Papua New Guinea</a:t>
                      </a:r>
                      <a:endParaRPr lang="en-US" sz="1000" b="1" i="0" u="none" strike="noStrike" dirty="0">
                        <a:solidFill>
                          <a:srgbClr val="000000"/>
                        </a:solidFill>
                        <a:effectLst/>
                        <a:latin typeface="Calibri" charset="0"/>
                      </a:endParaRPr>
                    </a:p>
                  </a:txBody>
                  <a:tcPr marL="45720" marR="45720" anchor="b"/>
                </a:tc>
                <a:tc>
                  <a:txBody>
                    <a:bodyPr/>
                    <a:lstStyle/>
                    <a:p>
                      <a:pPr algn="r" fontAlgn="b"/>
                      <a:r>
                        <a:rPr lang="en-US" sz="1000" u="none" strike="noStrike" dirty="0">
                          <a:effectLst/>
                        </a:rPr>
                        <a:t>200,000</a:t>
                      </a:r>
                      <a:endParaRPr lang="en-US" sz="1000" b="0" i="0" u="none" strike="noStrike" dirty="0">
                        <a:solidFill>
                          <a:srgbClr val="000000"/>
                        </a:solidFill>
                        <a:effectLst/>
                        <a:latin typeface="Calibri" charset="0"/>
                      </a:endParaRPr>
                    </a:p>
                  </a:txBody>
                  <a:tcPr marL="45720" marR="45720" anchor="b"/>
                </a:tc>
              </a:tr>
              <a:tr h="223809">
                <a:tc>
                  <a:txBody>
                    <a:bodyPr/>
                    <a:lstStyle/>
                    <a:p>
                      <a:pPr algn="l" fontAlgn="b"/>
                      <a:r>
                        <a:rPr lang="en-US" sz="1000" b="1" u="none" strike="noStrike" dirty="0">
                          <a:effectLst/>
                        </a:rPr>
                        <a:t>Philippines</a:t>
                      </a:r>
                      <a:endParaRPr lang="en-US" sz="1000" b="1" i="0" u="none" strike="noStrike" dirty="0">
                        <a:solidFill>
                          <a:srgbClr val="000000"/>
                        </a:solidFill>
                        <a:effectLst/>
                        <a:latin typeface="Calibri" charset="0"/>
                      </a:endParaRPr>
                    </a:p>
                  </a:txBody>
                  <a:tcPr marL="45720" marR="45720" anchor="b"/>
                </a:tc>
                <a:tc>
                  <a:txBody>
                    <a:bodyPr/>
                    <a:lstStyle/>
                    <a:p>
                      <a:pPr algn="r" fontAlgn="b"/>
                      <a:r>
                        <a:rPr lang="en-US" sz="1000" u="none" strike="noStrike" dirty="0">
                          <a:effectLst/>
                        </a:rPr>
                        <a:t>700,000</a:t>
                      </a:r>
                      <a:endParaRPr lang="en-US" sz="1000" b="0" i="0" u="none" strike="noStrike" dirty="0">
                        <a:solidFill>
                          <a:srgbClr val="000000"/>
                        </a:solidFill>
                        <a:effectLst/>
                        <a:latin typeface="Calibri" charset="0"/>
                      </a:endParaRPr>
                    </a:p>
                  </a:txBody>
                  <a:tcPr marL="45720" marR="45720" anchor="b"/>
                </a:tc>
              </a:tr>
              <a:tr h="223809">
                <a:tc>
                  <a:txBody>
                    <a:bodyPr/>
                    <a:lstStyle/>
                    <a:p>
                      <a:pPr algn="l" fontAlgn="b"/>
                      <a:r>
                        <a:rPr lang="en-US" sz="1000" u="none" strike="noStrike" dirty="0">
                          <a:solidFill>
                            <a:schemeClr val="accent3"/>
                          </a:solidFill>
                          <a:effectLst/>
                        </a:rPr>
                        <a:t>Qatar</a:t>
                      </a:r>
                      <a:endParaRPr lang="en-US" sz="1000" b="0" i="0" u="none" strike="noStrike" dirty="0">
                        <a:solidFill>
                          <a:schemeClr val="accent3"/>
                        </a:solidFill>
                        <a:effectLst/>
                        <a:latin typeface="Calibri" charset="0"/>
                      </a:endParaRPr>
                    </a:p>
                  </a:txBody>
                  <a:tcPr marL="45720" marR="45720" anchor="b"/>
                </a:tc>
                <a:tc>
                  <a:txBody>
                    <a:bodyPr/>
                    <a:lstStyle/>
                    <a:p>
                      <a:pPr algn="r" fontAlgn="b"/>
                      <a:r>
                        <a:rPr lang="en-US" sz="1000" u="none" strike="noStrike" dirty="0">
                          <a:effectLst/>
                        </a:rPr>
                        <a:t>1,300,000</a:t>
                      </a:r>
                      <a:endParaRPr lang="en-US" sz="1000" b="0" i="0" u="none" strike="noStrike" dirty="0">
                        <a:solidFill>
                          <a:srgbClr val="000000"/>
                        </a:solidFill>
                        <a:effectLst/>
                        <a:latin typeface="Calibri" charset="0"/>
                      </a:endParaRPr>
                    </a:p>
                  </a:txBody>
                  <a:tcPr marL="45720" marR="45720" anchor="b"/>
                </a:tc>
              </a:tr>
              <a:tr h="223809">
                <a:tc>
                  <a:txBody>
                    <a:bodyPr/>
                    <a:lstStyle/>
                    <a:p>
                      <a:pPr algn="l" fontAlgn="b"/>
                      <a:r>
                        <a:rPr lang="en-US" sz="1000" b="1" i="1" u="none" strike="noStrike" dirty="0">
                          <a:effectLst/>
                        </a:rPr>
                        <a:t>Russia</a:t>
                      </a:r>
                      <a:endParaRPr lang="en-US" sz="1000" b="1" i="1" u="none" strike="noStrike" dirty="0">
                        <a:solidFill>
                          <a:srgbClr val="000000"/>
                        </a:solidFill>
                        <a:effectLst/>
                        <a:latin typeface="Calibri" charset="0"/>
                      </a:endParaRPr>
                    </a:p>
                  </a:txBody>
                  <a:tcPr marL="45720" marR="45720" anchor="b"/>
                </a:tc>
                <a:tc>
                  <a:txBody>
                    <a:bodyPr/>
                    <a:lstStyle/>
                    <a:p>
                      <a:pPr algn="r" fontAlgn="b"/>
                      <a:r>
                        <a:rPr lang="en-US" sz="1000" u="none" strike="noStrike">
                          <a:effectLst/>
                        </a:rPr>
                        <a:t>36,500,000</a:t>
                      </a:r>
                      <a:endParaRPr lang="en-US" sz="1000" b="0" i="0" u="none" strike="noStrike">
                        <a:solidFill>
                          <a:srgbClr val="000000"/>
                        </a:solidFill>
                        <a:effectLst/>
                        <a:latin typeface="Calibri" charset="0"/>
                      </a:endParaRPr>
                    </a:p>
                  </a:txBody>
                  <a:tcPr marL="45720" marR="45720" anchor="b"/>
                </a:tc>
              </a:tr>
              <a:tr h="223809">
                <a:tc>
                  <a:txBody>
                    <a:bodyPr/>
                    <a:lstStyle/>
                    <a:p>
                      <a:pPr algn="l" fontAlgn="b"/>
                      <a:r>
                        <a:rPr lang="en-US" sz="1000" i="1" u="none" strike="noStrike" dirty="0">
                          <a:effectLst/>
                        </a:rPr>
                        <a:t>Saudi Arabia</a:t>
                      </a:r>
                      <a:endParaRPr lang="en-US" sz="1000" b="0" i="1" u="none" strike="noStrike" dirty="0">
                        <a:solidFill>
                          <a:srgbClr val="000000"/>
                        </a:solidFill>
                        <a:effectLst/>
                        <a:latin typeface="Calibri" charset="0"/>
                      </a:endParaRPr>
                    </a:p>
                  </a:txBody>
                  <a:tcPr marL="45720" marR="45720" anchor="b"/>
                </a:tc>
                <a:tc>
                  <a:txBody>
                    <a:bodyPr/>
                    <a:lstStyle/>
                    <a:p>
                      <a:pPr algn="r" fontAlgn="b"/>
                      <a:r>
                        <a:rPr lang="en-US" sz="1000" u="none" strike="noStrike" dirty="0">
                          <a:effectLst/>
                        </a:rPr>
                        <a:t>11,900,000</a:t>
                      </a:r>
                      <a:endParaRPr lang="en-US" sz="1000" b="0" i="0" u="none" strike="noStrike" dirty="0">
                        <a:solidFill>
                          <a:srgbClr val="000000"/>
                        </a:solidFill>
                        <a:effectLst/>
                        <a:latin typeface="Calibri" charset="0"/>
                      </a:endParaRPr>
                    </a:p>
                  </a:txBody>
                  <a:tcPr marL="45720" marR="45720" anchor="b"/>
                </a:tc>
              </a:tr>
              <a:tr h="223809">
                <a:tc>
                  <a:txBody>
                    <a:bodyPr/>
                    <a:lstStyle/>
                    <a:p>
                      <a:pPr algn="l" fontAlgn="b"/>
                      <a:r>
                        <a:rPr lang="en-US" sz="1000" b="1" u="none" strike="noStrike" dirty="0">
                          <a:effectLst/>
                        </a:rPr>
                        <a:t>Sierra Leone</a:t>
                      </a:r>
                      <a:endParaRPr lang="en-US" sz="1000" b="1" i="0" u="none" strike="noStrike" dirty="0">
                        <a:solidFill>
                          <a:srgbClr val="000000"/>
                        </a:solidFill>
                        <a:effectLst/>
                        <a:latin typeface="Calibri" charset="0"/>
                      </a:endParaRPr>
                    </a:p>
                  </a:txBody>
                  <a:tcPr marL="45720" marR="45720" anchor="b"/>
                </a:tc>
                <a:tc>
                  <a:txBody>
                    <a:bodyPr/>
                    <a:lstStyle/>
                    <a:p>
                      <a:pPr algn="r" fontAlgn="b"/>
                      <a:r>
                        <a:rPr lang="en-US" sz="1000" u="none" strike="noStrike" dirty="0">
                          <a:effectLst/>
                        </a:rPr>
                        <a:t>36,000</a:t>
                      </a:r>
                      <a:endParaRPr lang="en-US" sz="1000" b="0" i="0" u="none" strike="noStrike" dirty="0">
                        <a:solidFill>
                          <a:srgbClr val="000000"/>
                        </a:solidFill>
                        <a:effectLst/>
                        <a:latin typeface="Calibri" charset="0"/>
                      </a:endParaRPr>
                    </a:p>
                  </a:txBody>
                  <a:tcPr marL="45720" marR="45720" anchor="b"/>
                </a:tc>
              </a:tr>
              <a:tr h="223809">
                <a:tc>
                  <a:txBody>
                    <a:bodyPr/>
                    <a:lstStyle/>
                    <a:p>
                      <a:pPr algn="l" fontAlgn="b"/>
                      <a:r>
                        <a:rPr lang="en-US" sz="1000" u="none" strike="noStrike" dirty="0">
                          <a:solidFill>
                            <a:schemeClr val="accent3"/>
                          </a:solidFill>
                          <a:effectLst/>
                        </a:rPr>
                        <a:t>Singapore</a:t>
                      </a:r>
                      <a:endParaRPr lang="en-US" sz="1000" b="0" i="0" u="none" strike="noStrike" dirty="0">
                        <a:solidFill>
                          <a:schemeClr val="accent3"/>
                        </a:solidFill>
                        <a:effectLst/>
                        <a:latin typeface="Calibri" charset="0"/>
                      </a:endParaRPr>
                    </a:p>
                  </a:txBody>
                  <a:tcPr marL="45720" marR="45720" anchor="b"/>
                </a:tc>
                <a:tc>
                  <a:txBody>
                    <a:bodyPr/>
                    <a:lstStyle/>
                    <a:p>
                      <a:pPr algn="r" fontAlgn="b"/>
                      <a:r>
                        <a:rPr lang="en-US" sz="1000" u="none" strike="noStrike" dirty="0">
                          <a:effectLst/>
                        </a:rPr>
                        <a:t>8,400,000</a:t>
                      </a:r>
                      <a:endParaRPr lang="en-US" sz="1000" b="0" i="0" u="none" strike="noStrike" dirty="0">
                        <a:solidFill>
                          <a:srgbClr val="000000"/>
                        </a:solidFill>
                        <a:effectLst/>
                        <a:latin typeface="Calibri" charset="0"/>
                      </a:endParaRPr>
                    </a:p>
                  </a:txBody>
                  <a:tcPr marL="45720" marR="45720" anchor="b"/>
                </a:tc>
              </a:tr>
              <a:tr h="223809">
                <a:tc>
                  <a:txBody>
                    <a:bodyPr/>
                    <a:lstStyle/>
                    <a:p>
                      <a:pPr algn="l" fontAlgn="b"/>
                      <a:r>
                        <a:rPr lang="en-US" sz="1000" b="1" i="1" u="none" strike="noStrike" dirty="0">
                          <a:effectLst/>
                        </a:rPr>
                        <a:t>South Africa</a:t>
                      </a:r>
                      <a:endParaRPr lang="en-US" sz="1000" b="1" i="1" u="none" strike="noStrike" dirty="0">
                        <a:solidFill>
                          <a:srgbClr val="000000"/>
                        </a:solidFill>
                        <a:effectLst/>
                        <a:latin typeface="Calibri" charset="0"/>
                      </a:endParaRPr>
                    </a:p>
                  </a:txBody>
                  <a:tcPr marL="45720" marR="45720" anchor="b"/>
                </a:tc>
                <a:tc>
                  <a:txBody>
                    <a:bodyPr/>
                    <a:lstStyle/>
                    <a:p>
                      <a:pPr algn="r" fontAlgn="b"/>
                      <a:r>
                        <a:rPr lang="en-US" sz="1000" u="none" strike="noStrike" dirty="0">
                          <a:effectLst/>
                        </a:rPr>
                        <a:t>4,600,000</a:t>
                      </a:r>
                      <a:endParaRPr lang="en-US" sz="1000" b="0" i="0" u="none" strike="noStrike" dirty="0">
                        <a:solidFill>
                          <a:srgbClr val="000000"/>
                        </a:solidFill>
                        <a:effectLst/>
                        <a:latin typeface="Calibri" charset="0"/>
                      </a:endParaRPr>
                    </a:p>
                  </a:txBody>
                  <a:tcPr marL="45720" marR="45720" anchor="b"/>
                </a:tc>
              </a:tr>
              <a:tr h="280032">
                <a:tc>
                  <a:txBody>
                    <a:bodyPr/>
                    <a:lstStyle/>
                    <a:p>
                      <a:pPr algn="l" fontAlgn="b"/>
                      <a:r>
                        <a:rPr lang="en-US" sz="1000" i="1" u="none" strike="noStrike" dirty="0">
                          <a:effectLst/>
                        </a:rPr>
                        <a:t>South Korea</a:t>
                      </a:r>
                      <a:endParaRPr lang="en-US" sz="1000" b="0" i="1" u="none" strike="noStrike" dirty="0">
                        <a:solidFill>
                          <a:srgbClr val="000000"/>
                        </a:solidFill>
                        <a:effectLst/>
                        <a:latin typeface="Calibri" charset="0"/>
                      </a:endParaRPr>
                    </a:p>
                  </a:txBody>
                  <a:tcPr marL="45720" marR="45720" anchor="b"/>
                </a:tc>
                <a:tc>
                  <a:txBody>
                    <a:bodyPr/>
                    <a:lstStyle/>
                    <a:p>
                      <a:pPr algn="r" fontAlgn="b"/>
                      <a:r>
                        <a:rPr lang="en-US" sz="1000" u="none" strike="noStrike" dirty="0">
                          <a:effectLst/>
                        </a:rPr>
                        <a:t>64,000,000</a:t>
                      </a:r>
                      <a:endParaRPr lang="en-US" sz="1000" b="0" i="0" u="none" strike="noStrike" dirty="0">
                        <a:solidFill>
                          <a:srgbClr val="000000"/>
                        </a:solidFill>
                        <a:effectLst/>
                        <a:latin typeface="Calibri" charset="0"/>
                      </a:endParaRPr>
                    </a:p>
                  </a:txBody>
                  <a:tcPr marL="45720" marR="45720" anchor="b"/>
                </a:tc>
              </a:tr>
              <a:tr h="223809">
                <a:tc>
                  <a:txBody>
                    <a:bodyPr/>
                    <a:lstStyle/>
                    <a:p>
                      <a:pPr algn="l" fontAlgn="b"/>
                      <a:r>
                        <a:rPr lang="en-US" sz="1000" u="none" strike="noStrike" dirty="0">
                          <a:solidFill>
                            <a:schemeClr val="accent3"/>
                          </a:solidFill>
                          <a:effectLst/>
                        </a:rPr>
                        <a:t>Sweden</a:t>
                      </a:r>
                      <a:endParaRPr lang="en-US" sz="1000" b="0" i="0" u="none" strike="noStrike" dirty="0">
                        <a:solidFill>
                          <a:schemeClr val="accent3"/>
                        </a:solidFill>
                        <a:effectLst/>
                        <a:latin typeface="Calibri" charset="0"/>
                      </a:endParaRPr>
                    </a:p>
                  </a:txBody>
                  <a:tcPr marL="45720" marR="45720" anchor="b"/>
                </a:tc>
                <a:tc>
                  <a:txBody>
                    <a:bodyPr/>
                    <a:lstStyle/>
                    <a:p>
                      <a:pPr algn="r" fontAlgn="b"/>
                      <a:r>
                        <a:rPr lang="en-US" sz="1000" u="none" strike="noStrike" dirty="0">
                          <a:effectLst/>
                        </a:rPr>
                        <a:t>13,700,000</a:t>
                      </a:r>
                      <a:endParaRPr lang="en-US" sz="1000" b="0" i="0" u="none" strike="noStrike" dirty="0">
                        <a:solidFill>
                          <a:srgbClr val="000000"/>
                        </a:solidFill>
                        <a:effectLst/>
                        <a:latin typeface="Calibri" charset="0"/>
                      </a:endParaRPr>
                    </a:p>
                  </a:txBody>
                  <a:tcPr marL="45720" marR="45720" anchor="b"/>
                </a:tc>
              </a:tr>
              <a:tr h="223809">
                <a:tc>
                  <a:txBody>
                    <a:bodyPr/>
                    <a:lstStyle/>
                    <a:p>
                      <a:pPr algn="l" fontAlgn="b"/>
                      <a:r>
                        <a:rPr lang="en-US" sz="1000" u="none" strike="noStrike" dirty="0">
                          <a:solidFill>
                            <a:schemeClr val="accent3"/>
                          </a:solidFill>
                          <a:effectLst/>
                        </a:rPr>
                        <a:t>Switzerland</a:t>
                      </a:r>
                      <a:endParaRPr lang="en-US" sz="1000" b="0" i="0" u="none" strike="noStrike" dirty="0">
                        <a:solidFill>
                          <a:schemeClr val="accent3"/>
                        </a:solidFill>
                        <a:effectLst/>
                        <a:latin typeface="Calibri" charset="0"/>
                      </a:endParaRPr>
                    </a:p>
                  </a:txBody>
                  <a:tcPr marL="45720" marR="45720" anchor="b"/>
                </a:tc>
                <a:tc>
                  <a:txBody>
                    <a:bodyPr/>
                    <a:lstStyle/>
                    <a:p>
                      <a:pPr algn="r" fontAlgn="b"/>
                      <a:r>
                        <a:rPr lang="en-US" sz="1000" u="none" strike="noStrike" dirty="0">
                          <a:effectLst/>
                        </a:rPr>
                        <a:t>13,400,000</a:t>
                      </a:r>
                      <a:endParaRPr lang="en-US" sz="1000" b="0" i="0" u="none" strike="noStrike" dirty="0">
                        <a:solidFill>
                          <a:srgbClr val="000000"/>
                        </a:solidFill>
                        <a:effectLst/>
                        <a:latin typeface="Calibri" charset="0"/>
                      </a:endParaRPr>
                    </a:p>
                  </a:txBody>
                  <a:tcPr marL="45720" marR="45720" anchor="b"/>
                </a:tc>
              </a:tr>
              <a:tr h="223809">
                <a:tc>
                  <a:txBody>
                    <a:bodyPr/>
                    <a:lstStyle/>
                    <a:p>
                      <a:pPr algn="l" fontAlgn="b"/>
                      <a:r>
                        <a:rPr lang="en-US" sz="1000" b="1" u="none" strike="noStrike" dirty="0">
                          <a:effectLst/>
                        </a:rPr>
                        <a:t>Tanzania</a:t>
                      </a:r>
                      <a:endParaRPr lang="en-US" sz="1000" b="1" i="0" u="none" strike="noStrike" dirty="0">
                        <a:solidFill>
                          <a:srgbClr val="000000"/>
                        </a:solidFill>
                        <a:effectLst/>
                        <a:latin typeface="Calibri" charset="0"/>
                      </a:endParaRPr>
                    </a:p>
                  </a:txBody>
                  <a:tcPr marL="45720" marR="45720" anchor="b"/>
                </a:tc>
                <a:tc>
                  <a:txBody>
                    <a:bodyPr/>
                    <a:lstStyle/>
                    <a:p>
                      <a:pPr algn="r" fontAlgn="b"/>
                      <a:r>
                        <a:rPr lang="en-US" sz="1000" u="none" strike="noStrike" dirty="0">
                          <a:effectLst/>
                        </a:rPr>
                        <a:t>500,000</a:t>
                      </a:r>
                      <a:endParaRPr lang="en-US" sz="1000" b="0" i="0" u="none" strike="noStrike" dirty="0">
                        <a:solidFill>
                          <a:srgbClr val="000000"/>
                        </a:solidFill>
                        <a:effectLst/>
                        <a:latin typeface="Calibri" charset="0"/>
                      </a:endParaRPr>
                    </a:p>
                  </a:txBody>
                  <a:tcPr marL="45720" marR="45720" anchor="b"/>
                </a:tc>
              </a:tr>
              <a:tr h="223809">
                <a:tc>
                  <a:txBody>
                    <a:bodyPr/>
                    <a:lstStyle/>
                    <a:p>
                      <a:pPr algn="l" fontAlgn="b"/>
                      <a:r>
                        <a:rPr lang="en-US" sz="1000" b="1" u="none" strike="noStrike" dirty="0">
                          <a:effectLst/>
                        </a:rPr>
                        <a:t>Thailand</a:t>
                      </a:r>
                      <a:endParaRPr lang="en-US" sz="1000" b="1" i="0" u="none" strike="noStrike" dirty="0">
                        <a:solidFill>
                          <a:srgbClr val="000000"/>
                        </a:solidFill>
                        <a:effectLst/>
                        <a:latin typeface="Calibri" charset="0"/>
                      </a:endParaRPr>
                    </a:p>
                  </a:txBody>
                  <a:tcPr marL="45720" marR="45720" anchor="b"/>
                </a:tc>
                <a:tc>
                  <a:txBody>
                    <a:bodyPr/>
                    <a:lstStyle/>
                    <a:p>
                      <a:pPr algn="r" fontAlgn="b"/>
                      <a:r>
                        <a:rPr lang="en-US" sz="1000" u="none" strike="noStrike" dirty="0">
                          <a:effectLst/>
                        </a:rPr>
                        <a:t>4,900,000</a:t>
                      </a:r>
                      <a:endParaRPr lang="en-US" sz="1000" b="0" i="0" u="none" strike="noStrike" dirty="0">
                        <a:solidFill>
                          <a:srgbClr val="000000"/>
                        </a:solidFill>
                        <a:effectLst/>
                        <a:latin typeface="Calibri" charset="0"/>
                      </a:endParaRPr>
                    </a:p>
                  </a:txBody>
                  <a:tcPr marL="45720" marR="45720" anchor="b"/>
                </a:tc>
              </a:tr>
              <a:tr h="223809">
                <a:tc>
                  <a:txBody>
                    <a:bodyPr/>
                    <a:lstStyle/>
                    <a:p>
                      <a:pPr algn="l" fontAlgn="b"/>
                      <a:r>
                        <a:rPr lang="en-US" sz="1000" i="1" u="none" strike="noStrike" dirty="0">
                          <a:effectLst/>
                        </a:rPr>
                        <a:t>Turkey</a:t>
                      </a:r>
                      <a:endParaRPr lang="en-US" sz="1000" b="0" i="1" u="none" strike="noStrike" dirty="0">
                        <a:solidFill>
                          <a:srgbClr val="000000"/>
                        </a:solidFill>
                        <a:effectLst/>
                        <a:latin typeface="Calibri" charset="0"/>
                      </a:endParaRPr>
                    </a:p>
                  </a:txBody>
                  <a:tcPr marL="45720" marR="45720" anchor="b"/>
                </a:tc>
                <a:tc>
                  <a:txBody>
                    <a:bodyPr/>
                    <a:lstStyle/>
                    <a:p>
                      <a:pPr algn="r" fontAlgn="b"/>
                      <a:r>
                        <a:rPr lang="en-US" sz="1000" u="none" strike="noStrike" dirty="0">
                          <a:effectLst/>
                        </a:rPr>
                        <a:t>12,500,000</a:t>
                      </a:r>
                      <a:endParaRPr lang="en-US" sz="1000" b="0" i="0" u="none" strike="noStrike" dirty="0">
                        <a:solidFill>
                          <a:srgbClr val="000000"/>
                        </a:solidFill>
                        <a:effectLst/>
                        <a:latin typeface="Calibri" charset="0"/>
                      </a:endParaRPr>
                    </a:p>
                  </a:txBody>
                  <a:tcPr marL="45720" marR="45720" anchor="b"/>
                </a:tc>
              </a:tr>
              <a:tr h="223809">
                <a:tc>
                  <a:txBody>
                    <a:bodyPr/>
                    <a:lstStyle/>
                    <a:p>
                      <a:pPr algn="l" fontAlgn="b"/>
                      <a:r>
                        <a:rPr lang="en-US" sz="1000" u="none" strike="noStrike" dirty="0" smtClean="0">
                          <a:solidFill>
                            <a:schemeClr val="accent3"/>
                          </a:solidFill>
                          <a:effectLst/>
                        </a:rPr>
                        <a:t>U.A.E.</a:t>
                      </a:r>
                      <a:endParaRPr lang="en-US" sz="1000" b="0" i="0" u="none" strike="noStrike" dirty="0">
                        <a:solidFill>
                          <a:schemeClr val="accent3"/>
                        </a:solidFill>
                        <a:effectLst/>
                        <a:latin typeface="Calibri" charset="0"/>
                      </a:endParaRPr>
                    </a:p>
                  </a:txBody>
                  <a:tcPr marL="45720" marR="45720" anchor="b"/>
                </a:tc>
                <a:tc>
                  <a:txBody>
                    <a:bodyPr/>
                    <a:lstStyle/>
                    <a:p>
                      <a:pPr algn="r" fontAlgn="b"/>
                      <a:r>
                        <a:rPr lang="en-US" sz="1000" u="none" strike="noStrike" dirty="0">
                          <a:effectLst/>
                        </a:rPr>
                        <a:t>4,000,000</a:t>
                      </a:r>
                      <a:endParaRPr lang="en-US" sz="1000" b="0" i="0" u="none" strike="noStrike" dirty="0">
                        <a:solidFill>
                          <a:srgbClr val="000000"/>
                        </a:solidFill>
                        <a:effectLst/>
                        <a:latin typeface="Calibri" charset="0"/>
                      </a:endParaRPr>
                    </a:p>
                  </a:txBody>
                  <a:tcPr marL="45720" marR="45720" anchor="b"/>
                </a:tc>
              </a:tr>
              <a:tr h="223809">
                <a:tc>
                  <a:txBody>
                    <a:bodyPr/>
                    <a:lstStyle/>
                    <a:p>
                      <a:pPr algn="l" fontAlgn="b"/>
                      <a:r>
                        <a:rPr lang="en-US" sz="1000" i="1" u="none" strike="noStrike" dirty="0">
                          <a:solidFill>
                            <a:schemeClr val="accent3"/>
                          </a:solidFill>
                          <a:effectLst/>
                        </a:rPr>
                        <a:t>United Kingdom</a:t>
                      </a:r>
                      <a:endParaRPr lang="en-US" sz="1000" b="0" i="1" u="none" strike="noStrike" dirty="0">
                        <a:solidFill>
                          <a:schemeClr val="accent3"/>
                        </a:solidFill>
                        <a:effectLst/>
                        <a:latin typeface="Calibri" charset="0"/>
                      </a:endParaRPr>
                    </a:p>
                  </a:txBody>
                  <a:tcPr marL="45720" marR="45720" anchor="b"/>
                </a:tc>
                <a:tc>
                  <a:txBody>
                    <a:bodyPr/>
                    <a:lstStyle/>
                    <a:p>
                      <a:pPr algn="r" fontAlgn="b"/>
                      <a:r>
                        <a:rPr lang="en-US" sz="1000" u="none" strike="noStrike" dirty="0">
                          <a:effectLst/>
                        </a:rPr>
                        <a:t>40,400,000</a:t>
                      </a:r>
                      <a:endParaRPr lang="en-US" sz="1000" b="0" i="0" u="none" strike="noStrike" dirty="0">
                        <a:solidFill>
                          <a:srgbClr val="000000"/>
                        </a:solidFill>
                        <a:effectLst/>
                        <a:latin typeface="Calibri" charset="0"/>
                      </a:endParaRPr>
                    </a:p>
                  </a:txBody>
                  <a:tcPr marL="45720" marR="45720" anchor="b"/>
                </a:tc>
              </a:tr>
              <a:tr h="223809">
                <a:tc>
                  <a:txBody>
                    <a:bodyPr/>
                    <a:lstStyle/>
                    <a:p>
                      <a:pPr algn="l" fontAlgn="b"/>
                      <a:r>
                        <a:rPr lang="en-US" sz="1000" i="1" u="none" strike="noStrike" dirty="0">
                          <a:solidFill>
                            <a:schemeClr val="accent3"/>
                          </a:solidFill>
                          <a:effectLst/>
                        </a:rPr>
                        <a:t>United States</a:t>
                      </a:r>
                      <a:endParaRPr lang="en-US" sz="1000" b="0" i="1" u="none" strike="noStrike" dirty="0">
                        <a:solidFill>
                          <a:schemeClr val="accent3"/>
                        </a:solidFill>
                        <a:effectLst/>
                        <a:latin typeface="Calibri" charset="0"/>
                      </a:endParaRPr>
                    </a:p>
                  </a:txBody>
                  <a:tcPr marL="45720" marR="45720" anchor="b"/>
                </a:tc>
                <a:tc>
                  <a:txBody>
                    <a:bodyPr/>
                    <a:lstStyle/>
                    <a:p>
                      <a:pPr algn="r" fontAlgn="b"/>
                      <a:r>
                        <a:rPr lang="en-US" sz="1000" u="none" strike="noStrike" dirty="0">
                          <a:effectLst/>
                        </a:rPr>
                        <a:t>444,500,000</a:t>
                      </a:r>
                      <a:endParaRPr lang="en-US" sz="1000" b="0" i="0" u="none" strike="noStrike" dirty="0">
                        <a:solidFill>
                          <a:srgbClr val="000000"/>
                        </a:solidFill>
                        <a:effectLst/>
                        <a:latin typeface="Calibri" charset="0"/>
                      </a:endParaRPr>
                    </a:p>
                  </a:txBody>
                  <a:tcPr marL="45720" marR="45720" anchor="b"/>
                </a:tc>
              </a:tr>
              <a:tr h="223809">
                <a:tc>
                  <a:txBody>
                    <a:bodyPr/>
                    <a:lstStyle/>
                    <a:p>
                      <a:pPr algn="l" fontAlgn="b"/>
                      <a:r>
                        <a:rPr lang="en-US" sz="1000" b="1" u="none" strike="noStrike" dirty="0">
                          <a:effectLst/>
                        </a:rPr>
                        <a:t>Vietnam</a:t>
                      </a:r>
                      <a:endParaRPr lang="en-US" sz="1000" b="1" i="0" u="none" strike="noStrike" dirty="0">
                        <a:solidFill>
                          <a:srgbClr val="000000"/>
                        </a:solidFill>
                        <a:effectLst/>
                        <a:latin typeface="Calibri" charset="0"/>
                      </a:endParaRPr>
                    </a:p>
                  </a:txBody>
                  <a:tcPr marL="45720" marR="45720" anchor="b"/>
                </a:tc>
                <a:tc>
                  <a:txBody>
                    <a:bodyPr/>
                    <a:lstStyle/>
                    <a:p>
                      <a:pPr algn="r" fontAlgn="b"/>
                      <a:r>
                        <a:rPr lang="en-US" sz="1000" u="none" strike="noStrike" dirty="0">
                          <a:effectLst/>
                        </a:rPr>
                        <a:t>1,300,000</a:t>
                      </a:r>
                      <a:endParaRPr lang="en-US" sz="1000" b="0" i="0" u="none" strike="noStrike" dirty="0">
                        <a:solidFill>
                          <a:srgbClr val="000000"/>
                        </a:solidFill>
                        <a:effectLst/>
                        <a:latin typeface="Calibri" charset="0"/>
                      </a:endParaRPr>
                    </a:p>
                  </a:txBody>
                  <a:tcPr marL="45720" marR="45720" anchor="b"/>
                </a:tc>
              </a:tr>
              <a:tr h="223809">
                <a:tc>
                  <a:txBody>
                    <a:bodyPr/>
                    <a:lstStyle/>
                    <a:p>
                      <a:pPr algn="l" fontAlgn="b"/>
                      <a:r>
                        <a:rPr lang="en-US" sz="1000" b="1" u="none" strike="noStrike" dirty="0">
                          <a:effectLst/>
                        </a:rPr>
                        <a:t>Zambia</a:t>
                      </a:r>
                      <a:endParaRPr lang="en-US" sz="1000" b="1" i="0" u="none" strike="noStrike" dirty="0">
                        <a:solidFill>
                          <a:srgbClr val="000000"/>
                        </a:solidFill>
                        <a:effectLst/>
                        <a:latin typeface="Calibri" charset="0"/>
                      </a:endParaRPr>
                    </a:p>
                  </a:txBody>
                  <a:tcPr marL="45720" marR="45720" anchor="b"/>
                </a:tc>
                <a:tc>
                  <a:txBody>
                    <a:bodyPr/>
                    <a:lstStyle/>
                    <a:p>
                      <a:pPr algn="r" fontAlgn="b"/>
                      <a:r>
                        <a:rPr lang="en-US" sz="1000" u="none" strike="noStrike" dirty="0">
                          <a:effectLst/>
                        </a:rPr>
                        <a:t>300,000</a:t>
                      </a:r>
                      <a:endParaRPr lang="en-US" sz="1000" b="0" i="0" u="none" strike="noStrike" dirty="0">
                        <a:solidFill>
                          <a:srgbClr val="000000"/>
                        </a:solidFill>
                        <a:effectLst/>
                        <a:latin typeface="Calibri" charset="0"/>
                      </a:endParaRPr>
                    </a:p>
                  </a:txBody>
                  <a:tcPr marL="45720" marR="45720" anchor="b"/>
                </a:tc>
              </a:tr>
              <a:tr h="167939">
                <a:tc>
                  <a:txBody>
                    <a:bodyPr/>
                    <a:lstStyle/>
                    <a:p>
                      <a:pPr algn="l" fontAlgn="b"/>
                      <a:r>
                        <a:rPr lang="en-US" sz="1000" b="1" u="none" strike="noStrike" dirty="0">
                          <a:effectLst/>
                        </a:rPr>
                        <a:t>Zimbabwe</a:t>
                      </a:r>
                      <a:endParaRPr lang="en-US" sz="1000" b="1" i="0" u="none" strike="noStrike" dirty="0">
                        <a:solidFill>
                          <a:srgbClr val="000000"/>
                        </a:solidFill>
                        <a:effectLst/>
                        <a:latin typeface="Calibri" charset="0"/>
                      </a:endParaRPr>
                    </a:p>
                  </a:txBody>
                  <a:tcPr marL="45720" marR="45720" anchor="b"/>
                </a:tc>
                <a:tc>
                  <a:txBody>
                    <a:bodyPr/>
                    <a:lstStyle/>
                    <a:p>
                      <a:pPr algn="r" fontAlgn="b"/>
                      <a:r>
                        <a:rPr lang="en-US" sz="1000" u="none" strike="noStrike" dirty="0">
                          <a:effectLst/>
                        </a:rPr>
                        <a:t>100,000</a:t>
                      </a:r>
                      <a:endParaRPr lang="en-US" sz="1000" b="0" i="0" u="none" strike="noStrike" dirty="0">
                        <a:solidFill>
                          <a:srgbClr val="000000"/>
                        </a:solidFill>
                        <a:effectLst/>
                        <a:latin typeface="Calibri" charset="0"/>
                      </a:endParaRPr>
                    </a:p>
                  </a:txBody>
                  <a:tcPr marL="45720" marR="45720" anchor="b"/>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717781649"/>
              </p:ext>
            </p:extLst>
          </p:nvPr>
        </p:nvGraphicFramePr>
        <p:xfrm>
          <a:off x="7136649" y="366620"/>
          <a:ext cx="1748589" cy="560481"/>
        </p:xfrm>
        <a:graphic>
          <a:graphicData uri="http://schemas.openxmlformats.org/drawingml/2006/table">
            <a:tbl>
              <a:tblPr firstRow="1" bandRow="1">
                <a:tableStyleId>{5C22544A-7EE6-4342-B048-85BDC9FD1C3A}</a:tableStyleId>
              </a:tblPr>
              <a:tblGrid>
                <a:gridCol w="1748589"/>
              </a:tblGrid>
              <a:tr h="186827">
                <a:tc>
                  <a:txBody>
                    <a:bodyPr/>
                    <a:lstStyle/>
                    <a:p>
                      <a:pPr algn="l" fontAlgn="b"/>
                      <a:r>
                        <a:rPr lang="en-US" sz="1000" b="1" i="0" u="none" strike="noStrike" dirty="0">
                          <a:solidFill>
                            <a:srgbClr val="000000"/>
                          </a:solidFill>
                          <a:effectLst/>
                          <a:latin typeface="Arial" charset="0"/>
                          <a:ea typeface="Arial" charset="0"/>
                          <a:cs typeface="Arial" charset="0"/>
                        </a:rPr>
                        <a:t>Bold = HBC</a:t>
                      </a:r>
                    </a:p>
                  </a:txBody>
                  <a:tcPr marL="0" marR="0" marT="0" marB="0" anchor="b"/>
                </a:tc>
              </a:tr>
              <a:tr h="186827">
                <a:tc>
                  <a:txBody>
                    <a:bodyPr/>
                    <a:lstStyle/>
                    <a:p>
                      <a:pPr algn="l" fontAlgn="b"/>
                      <a:r>
                        <a:rPr lang="en-US" sz="1000" b="0" i="1" u="none" strike="noStrike" dirty="0">
                          <a:solidFill>
                            <a:srgbClr val="000000"/>
                          </a:solidFill>
                          <a:effectLst/>
                          <a:latin typeface="Arial" charset="0"/>
                          <a:ea typeface="Arial" charset="0"/>
                          <a:cs typeface="Arial" charset="0"/>
                        </a:rPr>
                        <a:t>Italics = G20</a:t>
                      </a:r>
                    </a:p>
                  </a:txBody>
                  <a:tcPr marL="0" marR="0" marT="0" marB="0" anchor="b"/>
                </a:tc>
              </a:tr>
              <a:tr h="186827">
                <a:tc>
                  <a:txBody>
                    <a:bodyPr/>
                    <a:lstStyle/>
                    <a:p>
                      <a:pPr algn="l" fontAlgn="b"/>
                      <a:r>
                        <a:rPr lang="en-US" sz="1000" b="0" i="0" u="none" strike="noStrike" dirty="0">
                          <a:solidFill>
                            <a:srgbClr val="0070C0"/>
                          </a:solidFill>
                          <a:effectLst/>
                          <a:latin typeface="Arial" charset="0"/>
                          <a:ea typeface="Arial" charset="0"/>
                          <a:cs typeface="Arial" charset="0"/>
                        </a:rPr>
                        <a:t>Top </a:t>
                      </a:r>
                      <a:r>
                        <a:rPr lang="en-US" sz="1000" b="0" i="0" u="none" strike="noStrike" dirty="0" smtClean="0">
                          <a:solidFill>
                            <a:srgbClr val="0070C0"/>
                          </a:solidFill>
                          <a:effectLst/>
                          <a:latin typeface="Arial" charset="0"/>
                          <a:ea typeface="Arial" charset="0"/>
                          <a:cs typeface="Arial" charset="0"/>
                        </a:rPr>
                        <a:t>GDP </a:t>
                      </a:r>
                      <a:r>
                        <a:rPr lang="en-US" sz="1000" b="0" i="0" u="none" strike="noStrike" dirty="0">
                          <a:solidFill>
                            <a:srgbClr val="0070C0"/>
                          </a:solidFill>
                          <a:effectLst/>
                          <a:latin typeface="Arial" charset="0"/>
                          <a:ea typeface="Arial" charset="0"/>
                          <a:cs typeface="Arial" charset="0"/>
                        </a:rPr>
                        <a:t>per capita</a:t>
                      </a:r>
                    </a:p>
                  </a:txBody>
                  <a:tcPr marL="0" marR="0" marT="0" marB="0" anchor="b"/>
                </a:tc>
              </a:tr>
            </a:tbl>
          </a:graphicData>
        </a:graphic>
      </p:graphicFrame>
      <p:sp>
        <p:nvSpPr>
          <p:cNvPr id="4" name="Rectangle 3"/>
          <p:cNvSpPr/>
          <p:nvPr/>
        </p:nvSpPr>
        <p:spPr>
          <a:xfrm>
            <a:off x="82029" y="601430"/>
            <a:ext cx="7101654" cy="738664"/>
          </a:xfrm>
          <a:prstGeom prst="rect">
            <a:avLst/>
          </a:prstGeom>
        </p:spPr>
        <p:txBody>
          <a:bodyPr wrap="square">
            <a:spAutoFit/>
          </a:bodyPr>
          <a:lstStyle/>
          <a:p>
            <a:r>
              <a:rPr lang="en-US" sz="1400" b="1" dirty="0" smtClean="0"/>
              <a:t>Countries </a:t>
            </a:r>
            <a:r>
              <a:rPr lang="en-US" sz="1400" b="1" dirty="0"/>
              <a:t>would need to allocate 0.0982% of their spending on R&amp;D to TB specifically in order to reach the $8.836B global target for 2015-2020. </a:t>
            </a:r>
          </a:p>
          <a:p>
            <a:endParaRPr lang="en-US" sz="1400" b="1" dirty="0"/>
          </a:p>
        </p:txBody>
      </p:sp>
    </p:spTree>
    <p:extLst>
      <p:ext uri="{BB962C8B-B14F-4D97-AF65-F5344CB8AC3E}">
        <p14:creationId xmlns:p14="http://schemas.microsoft.com/office/powerpoint/2010/main" val="947569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86139" y="6492875"/>
            <a:ext cx="1315721" cy="365125"/>
          </a:xfrm>
        </p:spPr>
        <p:txBody>
          <a:bodyPr/>
          <a:lstStyle/>
          <a:p>
            <a:fld id="{38270A73-2223-4C4E-B528-206F1B2F1836}" type="slidenum">
              <a:rPr lang="en-US" smtClean="0"/>
              <a:t>12</a:t>
            </a:fld>
            <a:endParaRPr lang="en-US" dirty="0"/>
          </a:p>
        </p:txBody>
      </p:sp>
      <p:sp>
        <p:nvSpPr>
          <p:cNvPr id="8" name="Title 1"/>
          <p:cNvSpPr txBox="1">
            <a:spLocks/>
          </p:cNvSpPr>
          <p:nvPr/>
        </p:nvSpPr>
        <p:spPr>
          <a:xfrm>
            <a:off x="356268" y="74448"/>
            <a:ext cx="6992718" cy="432769"/>
          </a:xfrm>
          <a:prstGeom prst="rect">
            <a:avLst/>
          </a:prstGeom>
        </p:spPr>
        <p:txBody>
          <a:bodyPr vert="horz" lIns="91440" tIns="45720" rIns="91440" bIns="45720" rtlCol="0" anchor="b">
            <a:noAutofit/>
          </a:bodyPr>
          <a:lstStyle>
            <a:lvl1pPr algn="l" defTabSz="685800" rtl="0" eaLnBrk="1" latinLnBrk="0" hangingPunct="1">
              <a:spcBef>
                <a:spcPct val="0"/>
              </a:spcBef>
              <a:buNone/>
              <a:defRPr sz="2700" kern="1200" cap="all" spc="-45" baseline="0">
                <a:solidFill>
                  <a:schemeClr val="tx2"/>
                </a:solidFill>
                <a:latin typeface="+mj-lt"/>
                <a:ea typeface="+mj-ea"/>
                <a:cs typeface="+mj-cs"/>
              </a:defRPr>
            </a:lvl1pPr>
          </a:lstStyle>
          <a:p>
            <a:r>
              <a:rPr lang="en-US" sz="2000" dirty="0" smtClean="0"/>
              <a:t>TB R&amp;D Funding Gap by country</a:t>
            </a:r>
            <a:endParaRPr lang="en-US" sz="2000" dirty="0"/>
          </a:p>
        </p:txBody>
      </p:sp>
      <p:graphicFrame>
        <p:nvGraphicFramePr>
          <p:cNvPr id="11" name="Table 10"/>
          <p:cNvGraphicFramePr>
            <a:graphicFrameLocks noGrp="1"/>
          </p:cNvGraphicFramePr>
          <p:nvPr>
            <p:extLst>
              <p:ext uri="{D42A27DB-BD31-4B8C-83A1-F6EECF244321}">
                <p14:modId xmlns:p14="http://schemas.microsoft.com/office/powerpoint/2010/main" val="480012560"/>
              </p:ext>
            </p:extLst>
          </p:nvPr>
        </p:nvGraphicFramePr>
        <p:xfrm>
          <a:off x="635334" y="866765"/>
          <a:ext cx="7632700" cy="5622710"/>
        </p:xfrm>
        <a:graphic>
          <a:graphicData uri="http://schemas.openxmlformats.org/drawingml/2006/table">
            <a:tbl>
              <a:tblPr firstRow="1" bandRow="1">
                <a:tableStyleId>{5C22544A-7EE6-4342-B048-85BDC9FD1C3A}</a:tableStyleId>
              </a:tblPr>
              <a:tblGrid>
                <a:gridCol w="1676066"/>
                <a:gridCol w="814556"/>
                <a:gridCol w="1877656"/>
                <a:gridCol w="1595394"/>
                <a:gridCol w="1669028"/>
              </a:tblGrid>
              <a:tr h="276235">
                <a:tc>
                  <a:txBody>
                    <a:bodyPr/>
                    <a:lstStyle/>
                    <a:p>
                      <a:pPr algn="ctr" fontAlgn="b"/>
                      <a:r>
                        <a:rPr lang="en-US" sz="900" u="none" strike="noStrike" dirty="0">
                          <a:effectLst/>
                          <a:latin typeface="+mn-lt"/>
                          <a:ea typeface="Arial" charset="0"/>
                          <a:cs typeface="Arial" charset="0"/>
                        </a:rPr>
                        <a:t>Country</a:t>
                      </a:r>
                      <a:endParaRPr lang="en-US" sz="900" b="1" i="0" u="none" strike="noStrike" dirty="0">
                        <a:solidFill>
                          <a:schemeClr val="bg1"/>
                        </a:solidFill>
                        <a:effectLst/>
                        <a:latin typeface="+mn-lt"/>
                        <a:ea typeface="Arial" charset="0"/>
                        <a:cs typeface="Arial" charset="0"/>
                      </a:endParaRPr>
                    </a:p>
                  </a:txBody>
                  <a:tcPr marL="0" marT="0" marB="91440" anchor="b"/>
                </a:tc>
                <a:tc>
                  <a:txBody>
                    <a:bodyPr/>
                    <a:lstStyle/>
                    <a:p>
                      <a:pPr algn="ctr" fontAlgn="b"/>
                      <a:r>
                        <a:rPr lang="en-US" sz="900" b="1" i="0" u="none" strike="noStrike" dirty="0" smtClean="0">
                          <a:solidFill>
                            <a:schemeClr val="bg1"/>
                          </a:solidFill>
                          <a:effectLst/>
                          <a:latin typeface="+mn-lt"/>
                          <a:ea typeface="Arial" charset="0"/>
                          <a:cs typeface="Arial" charset="0"/>
                        </a:rPr>
                        <a:t>Rank</a:t>
                      </a:r>
                      <a:endParaRPr lang="en-US" sz="900" b="1" i="0" u="none" strike="noStrike" dirty="0">
                        <a:solidFill>
                          <a:schemeClr val="bg1"/>
                        </a:solidFill>
                        <a:effectLst/>
                        <a:latin typeface="+mn-lt"/>
                        <a:ea typeface="Arial" charset="0"/>
                        <a:cs typeface="Arial" charset="0"/>
                      </a:endParaRPr>
                    </a:p>
                  </a:txBody>
                  <a:tcPr marL="0" marT="0" marB="91440" anchor="b"/>
                </a:tc>
                <a:tc>
                  <a:txBody>
                    <a:bodyPr/>
                    <a:lstStyle/>
                    <a:p>
                      <a:pPr algn="ctr" fontAlgn="b"/>
                      <a:r>
                        <a:rPr lang="en-US" sz="900" b="1" i="0" u="none" strike="noStrike" dirty="0" smtClean="0">
                          <a:solidFill>
                            <a:schemeClr val="bg1"/>
                          </a:solidFill>
                          <a:effectLst/>
                          <a:latin typeface="+mn-lt"/>
                          <a:ea typeface="Arial" charset="0"/>
                          <a:cs typeface="Arial" charset="0"/>
                        </a:rPr>
                        <a:t>Reported </a:t>
                      </a:r>
                      <a:r>
                        <a:rPr lang="en-US" sz="900" b="1" i="0" u="none" strike="noStrike" dirty="0" smtClean="0">
                          <a:solidFill>
                            <a:schemeClr val="bg1"/>
                          </a:solidFill>
                          <a:effectLst/>
                          <a:latin typeface="+mn-lt"/>
                          <a:ea typeface="Arial" charset="0"/>
                          <a:cs typeface="Arial" charset="0"/>
                        </a:rPr>
                        <a:t>public </a:t>
                      </a:r>
                      <a:r>
                        <a:rPr lang="en-US" sz="900" b="1" i="0" u="none" strike="noStrike" dirty="0" smtClean="0">
                          <a:solidFill>
                            <a:schemeClr val="bg1"/>
                          </a:solidFill>
                          <a:effectLst/>
                          <a:latin typeface="+mn-lt"/>
                          <a:ea typeface="Arial" charset="0"/>
                          <a:cs typeface="Arial" charset="0"/>
                        </a:rPr>
                        <a:t>TB R&amp;D spending</a:t>
                      </a:r>
                      <a:r>
                        <a:rPr lang="en-US" sz="900" b="1" i="0" u="none" strike="noStrike" dirty="0" smtClean="0">
                          <a:solidFill>
                            <a:schemeClr val="bg1"/>
                          </a:solidFill>
                          <a:effectLst/>
                          <a:latin typeface="+mn-lt"/>
                          <a:ea typeface="Arial" charset="0"/>
                          <a:cs typeface="Arial" charset="0"/>
                        </a:rPr>
                        <a:t>* </a:t>
                      </a:r>
                      <a:r>
                        <a:rPr lang="en-US" sz="900" b="1" i="0" u="none" strike="noStrike" dirty="0" smtClean="0">
                          <a:solidFill>
                            <a:schemeClr val="bg1"/>
                          </a:solidFill>
                          <a:effectLst/>
                          <a:latin typeface="+mn-lt"/>
                          <a:ea typeface="Arial" charset="0"/>
                          <a:cs typeface="Arial" charset="0"/>
                        </a:rPr>
                        <a:t>(</a:t>
                      </a:r>
                      <a:r>
                        <a:rPr lang="en-US" sz="900" b="1" i="0" u="none" strike="noStrike" dirty="0" smtClean="0">
                          <a:solidFill>
                            <a:schemeClr val="bg1"/>
                          </a:solidFill>
                          <a:effectLst/>
                          <a:latin typeface="+mn-lt"/>
                          <a:ea typeface="Arial" charset="0"/>
                          <a:cs typeface="Arial" charset="0"/>
                        </a:rPr>
                        <a:t>2016;</a:t>
                      </a:r>
                      <a:r>
                        <a:rPr lang="en-US" sz="900" b="1" i="0" u="none" strike="noStrike" baseline="0" dirty="0" smtClean="0">
                          <a:solidFill>
                            <a:schemeClr val="bg1"/>
                          </a:solidFill>
                          <a:effectLst/>
                          <a:latin typeface="+mn-lt"/>
                          <a:ea typeface="Arial" charset="0"/>
                          <a:cs typeface="Arial" charset="0"/>
                        </a:rPr>
                        <a:t> USD)</a:t>
                      </a:r>
                      <a:endParaRPr lang="en-US" sz="900" b="1" i="0" u="none" strike="noStrike" dirty="0">
                        <a:solidFill>
                          <a:schemeClr val="bg1"/>
                        </a:solidFill>
                        <a:effectLst/>
                        <a:latin typeface="+mn-lt"/>
                        <a:ea typeface="Arial" charset="0"/>
                        <a:cs typeface="Arial" charset="0"/>
                      </a:endParaRPr>
                    </a:p>
                  </a:txBody>
                  <a:tcPr marL="0" marT="0" marB="91440" anchor="b"/>
                </a:tc>
                <a:tc>
                  <a:txBody>
                    <a:bodyPr/>
                    <a:lstStyle/>
                    <a:p>
                      <a:pPr algn="ctr" fontAlgn="b"/>
                      <a:r>
                        <a:rPr lang="en-US" sz="900" u="none" strike="noStrike" dirty="0" smtClean="0">
                          <a:effectLst/>
                          <a:latin typeface="+mn-lt"/>
                          <a:ea typeface="Arial" charset="0"/>
                          <a:cs typeface="Arial" charset="0"/>
                        </a:rPr>
                        <a:t>Annual TB R&amp;D target (USD)</a:t>
                      </a:r>
                      <a:endParaRPr lang="en-US" sz="900" b="1" i="0" u="none" strike="noStrike" dirty="0">
                        <a:solidFill>
                          <a:schemeClr val="bg1"/>
                        </a:solidFill>
                        <a:effectLst/>
                        <a:latin typeface="+mn-lt"/>
                        <a:ea typeface="Arial" charset="0"/>
                        <a:cs typeface="Arial" charset="0"/>
                      </a:endParaRPr>
                    </a:p>
                  </a:txBody>
                  <a:tcPr marL="0" marT="0" marB="91440" anchor="b"/>
                </a:tc>
                <a:tc>
                  <a:txBody>
                    <a:bodyPr/>
                    <a:lstStyle/>
                    <a:p>
                      <a:pPr algn="ctr" fontAlgn="b"/>
                      <a:r>
                        <a:rPr lang="en-US" sz="900" b="1" i="0" u="none" strike="noStrike" dirty="0" smtClean="0">
                          <a:solidFill>
                            <a:schemeClr val="bg1"/>
                          </a:solidFill>
                          <a:effectLst/>
                          <a:latin typeface="+mn-lt"/>
                          <a:ea typeface="Arial" charset="0"/>
                          <a:cs typeface="Arial" charset="0"/>
                        </a:rPr>
                        <a:t>Funding gap</a:t>
                      </a:r>
                      <a:endParaRPr lang="en-US" sz="900" b="1" i="0" u="none" strike="noStrike" dirty="0">
                        <a:solidFill>
                          <a:schemeClr val="bg1"/>
                        </a:solidFill>
                        <a:effectLst/>
                        <a:latin typeface="+mn-lt"/>
                        <a:ea typeface="Arial" charset="0"/>
                        <a:cs typeface="Arial" charset="0"/>
                      </a:endParaRPr>
                    </a:p>
                  </a:txBody>
                  <a:tcPr marL="0" marT="0" marB="91440" anchor="b"/>
                </a:tc>
              </a:tr>
              <a:tr h="210278">
                <a:tc>
                  <a:txBody>
                    <a:bodyPr/>
                    <a:lstStyle/>
                    <a:p>
                      <a:pPr marL="0" indent="0" algn="l" fontAlgn="b">
                        <a:tabLst/>
                      </a:pPr>
                      <a:r>
                        <a:rPr lang="en-US" sz="1000" b="0" i="0" u="none" strike="noStrike" dirty="0">
                          <a:solidFill>
                            <a:schemeClr val="tx1"/>
                          </a:solidFill>
                          <a:effectLst/>
                          <a:latin typeface="+mn-lt"/>
                        </a:rPr>
                        <a:t>Australia</a:t>
                      </a:r>
                    </a:p>
                  </a:txBody>
                  <a:tcPr marT="0" marB="0" anchor="b"/>
                </a:tc>
                <a:tc>
                  <a:txBody>
                    <a:bodyPr/>
                    <a:lstStyle/>
                    <a:p>
                      <a:pPr algn="ctr" fontAlgn="b"/>
                      <a:r>
                        <a:rPr lang="en-US" sz="1000" b="0" i="0" u="none" strike="noStrike" dirty="0">
                          <a:solidFill>
                            <a:srgbClr val="000000"/>
                          </a:solidFill>
                          <a:effectLst/>
                          <a:latin typeface="+mn-lt"/>
                        </a:rPr>
                        <a:t>7</a:t>
                      </a:r>
                    </a:p>
                  </a:txBody>
                  <a:tcPr marL="0" marT="0" marB="0" anchor="b"/>
                </a:tc>
                <a:tc>
                  <a:txBody>
                    <a:bodyPr/>
                    <a:lstStyle/>
                    <a:p>
                      <a:pPr algn="r" fontAlgn="b">
                        <a:tabLst>
                          <a:tab pos="1828800" algn="l"/>
                        </a:tabLst>
                      </a:pPr>
                      <a:r>
                        <a:rPr lang="en-US" sz="1000" b="0" i="0" u="none" strike="noStrike" dirty="0">
                          <a:solidFill>
                            <a:srgbClr val="000000"/>
                          </a:solidFill>
                          <a:effectLst/>
                          <a:latin typeface="+mn-lt"/>
                        </a:rPr>
                        <a:t>$</a:t>
                      </a:r>
                      <a:r>
                        <a:rPr lang="en-US" sz="1000" b="0" i="0" u="none" strike="noStrike" dirty="0" smtClean="0">
                          <a:solidFill>
                            <a:srgbClr val="000000"/>
                          </a:solidFill>
                          <a:effectLst/>
                          <a:latin typeface="+mn-lt"/>
                        </a:rPr>
                        <a:t>9,489,424</a:t>
                      </a:r>
                      <a:r>
                        <a:rPr lang="en-US" sz="1000" b="0" i="0" u="none" strike="noStrike" baseline="0" dirty="0" smtClean="0">
                          <a:solidFill>
                            <a:srgbClr val="000000"/>
                          </a:solidFill>
                          <a:effectLst/>
                          <a:latin typeface="+mn-lt"/>
                        </a:rPr>
                        <a:t> </a:t>
                      </a:r>
                      <a:endParaRPr lang="en-US" sz="1000" b="0" i="0" u="none" strike="noStrike" dirty="0">
                        <a:solidFill>
                          <a:srgbClr val="000000"/>
                        </a:solidFill>
                        <a:effectLst/>
                        <a:latin typeface="+mn-lt"/>
                      </a:endParaRPr>
                    </a:p>
                  </a:txBody>
                  <a:tcPr marL="0" marT="0" marB="0" anchor="b"/>
                </a:tc>
                <a:tc>
                  <a:txBody>
                    <a:bodyPr/>
                    <a:lstStyle/>
                    <a:p>
                      <a:pPr algn="r" fontAlgn="b"/>
                      <a:r>
                        <a:rPr lang="en-US" sz="1000" b="0" i="0" u="none" strike="noStrike">
                          <a:solidFill>
                            <a:srgbClr val="000000"/>
                          </a:solidFill>
                          <a:effectLst/>
                          <a:latin typeface="+mn-lt"/>
                        </a:rPr>
                        <a:t>$21,200,000</a:t>
                      </a:r>
                    </a:p>
                  </a:txBody>
                  <a:tcPr marL="0" marT="0" marB="0" anchor="b"/>
                </a:tc>
                <a:tc>
                  <a:txBody>
                    <a:bodyPr/>
                    <a:lstStyle/>
                    <a:p>
                      <a:pPr algn="r" fontAlgn="b"/>
                      <a:r>
                        <a:rPr lang="en-US" sz="1000" b="0" i="0" u="none" strike="noStrike">
                          <a:solidFill>
                            <a:srgbClr val="000000"/>
                          </a:solidFill>
                          <a:effectLst/>
                          <a:latin typeface="+mn-lt"/>
                        </a:rPr>
                        <a:t>$11,710,576</a:t>
                      </a:r>
                    </a:p>
                  </a:txBody>
                  <a:tcPr marL="0" marT="0" marB="0" anchor="b"/>
                </a:tc>
              </a:tr>
              <a:tr h="210278">
                <a:tc>
                  <a:txBody>
                    <a:bodyPr/>
                    <a:lstStyle/>
                    <a:p>
                      <a:pPr marL="0" indent="0" algn="l" fontAlgn="b">
                        <a:tabLst/>
                      </a:pPr>
                      <a:r>
                        <a:rPr lang="en-US" sz="1000" b="0" i="0" u="none" strike="noStrike" kern="1200" dirty="0">
                          <a:solidFill>
                            <a:schemeClr val="tx1"/>
                          </a:solidFill>
                          <a:effectLst/>
                          <a:latin typeface="+mn-lt"/>
                          <a:ea typeface="+mn-ea"/>
                          <a:cs typeface="+mn-cs"/>
                        </a:rPr>
                        <a:t>Brazil</a:t>
                      </a:r>
                    </a:p>
                  </a:txBody>
                  <a:tcPr marT="0" marB="0" anchor="b"/>
                </a:tc>
                <a:tc>
                  <a:txBody>
                    <a:bodyPr/>
                    <a:lstStyle/>
                    <a:p>
                      <a:pPr algn="ctr" fontAlgn="b"/>
                      <a:r>
                        <a:rPr lang="fi-FI" sz="1000" b="0" i="0" u="none" strike="noStrike" dirty="0">
                          <a:solidFill>
                            <a:srgbClr val="000000"/>
                          </a:solidFill>
                          <a:effectLst/>
                          <a:latin typeface="+mn-lt"/>
                        </a:rPr>
                        <a:t>18</a:t>
                      </a:r>
                    </a:p>
                  </a:txBody>
                  <a:tcPr marL="0" marT="0" marB="0" anchor="b"/>
                </a:tc>
                <a:tc>
                  <a:txBody>
                    <a:bodyPr/>
                    <a:lstStyle/>
                    <a:p>
                      <a:pPr algn="r" fontAlgn="b"/>
                      <a:r>
                        <a:rPr lang="en-US" sz="1000" b="0" i="0" u="none" strike="noStrike" dirty="0">
                          <a:solidFill>
                            <a:srgbClr val="000000"/>
                          </a:solidFill>
                          <a:effectLst/>
                          <a:latin typeface="+mn-lt"/>
                        </a:rPr>
                        <a:t>$1,584,088</a:t>
                      </a:r>
                    </a:p>
                  </a:txBody>
                  <a:tcPr marL="0" marT="0" marB="0" anchor="b"/>
                </a:tc>
                <a:tc>
                  <a:txBody>
                    <a:bodyPr/>
                    <a:lstStyle/>
                    <a:p>
                      <a:pPr algn="r" fontAlgn="b"/>
                      <a:r>
                        <a:rPr lang="en-US" sz="1000" b="0" i="0" u="none" strike="noStrike">
                          <a:solidFill>
                            <a:srgbClr val="000000"/>
                          </a:solidFill>
                          <a:effectLst/>
                          <a:latin typeface="+mn-lt"/>
                        </a:rPr>
                        <a:t>$35,000,000</a:t>
                      </a:r>
                    </a:p>
                  </a:txBody>
                  <a:tcPr marL="0" marT="0" marB="0" anchor="b"/>
                </a:tc>
                <a:tc>
                  <a:txBody>
                    <a:bodyPr/>
                    <a:lstStyle/>
                    <a:p>
                      <a:pPr algn="r" fontAlgn="b"/>
                      <a:r>
                        <a:rPr lang="en-US" sz="1000" b="0" i="0" u="none" strike="noStrike">
                          <a:solidFill>
                            <a:srgbClr val="000000"/>
                          </a:solidFill>
                          <a:effectLst/>
                          <a:latin typeface="+mn-lt"/>
                        </a:rPr>
                        <a:t>$33,415,912</a:t>
                      </a:r>
                    </a:p>
                  </a:txBody>
                  <a:tcPr marL="0" marT="0" marB="0" anchor="b"/>
                </a:tc>
              </a:tr>
              <a:tr h="210278">
                <a:tc>
                  <a:txBody>
                    <a:bodyPr/>
                    <a:lstStyle/>
                    <a:p>
                      <a:pPr marL="0" indent="0" algn="l" fontAlgn="b">
                        <a:tabLst/>
                      </a:pPr>
                      <a:r>
                        <a:rPr lang="en-US" sz="1000" b="0" i="0" u="none" strike="noStrike" dirty="0">
                          <a:solidFill>
                            <a:schemeClr val="tx1"/>
                          </a:solidFill>
                          <a:effectLst/>
                          <a:latin typeface="+mn-lt"/>
                        </a:rPr>
                        <a:t>Canada</a:t>
                      </a:r>
                    </a:p>
                  </a:txBody>
                  <a:tcPr marT="0" marB="0" anchor="b"/>
                </a:tc>
                <a:tc>
                  <a:txBody>
                    <a:bodyPr/>
                    <a:lstStyle/>
                    <a:p>
                      <a:pPr algn="ctr" fontAlgn="b"/>
                      <a:r>
                        <a:rPr lang="en-US" sz="1000" b="0" i="0" u="none" strike="noStrike">
                          <a:solidFill>
                            <a:srgbClr val="000000"/>
                          </a:solidFill>
                          <a:effectLst/>
                          <a:latin typeface="+mn-lt"/>
                        </a:rPr>
                        <a:t>5</a:t>
                      </a:r>
                    </a:p>
                  </a:txBody>
                  <a:tcPr marL="0" marT="0" marB="0" anchor="b"/>
                </a:tc>
                <a:tc>
                  <a:txBody>
                    <a:bodyPr/>
                    <a:lstStyle/>
                    <a:p>
                      <a:pPr algn="r" fontAlgn="b"/>
                      <a:r>
                        <a:rPr lang="en-US" sz="1000" b="0" i="0" u="none" strike="noStrike" dirty="0">
                          <a:solidFill>
                            <a:srgbClr val="000000"/>
                          </a:solidFill>
                          <a:effectLst/>
                          <a:latin typeface="+mn-lt"/>
                        </a:rPr>
                        <a:t>$16,898,180</a:t>
                      </a:r>
                    </a:p>
                  </a:txBody>
                  <a:tcPr marL="0" marT="0" marB="0" anchor="b"/>
                </a:tc>
                <a:tc>
                  <a:txBody>
                    <a:bodyPr/>
                    <a:lstStyle/>
                    <a:p>
                      <a:pPr algn="r" fontAlgn="b"/>
                      <a:r>
                        <a:rPr lang="en-US" sz="1000" b="0" i="0" u="none" strike="noStrike">
                          <a:solidFill>
                            <a:srgbClr val="000000"/>
                          </a:solidFill>
                          <a:effectLst/>
                          <a:latin typeface="+mn-lt"/>
                        </a:rPr>
                        <a:t>$25,300,000</a:t>
                      </a:r>
                    </a:p>
                  </a:txBody>
                  <a:tcPr marL="0" marT="0" marB="0" anchor="b"/>
                </a:tc>
                <a:tc>
                  <a:txBody>
                    <a:bodyPr/>
                    <a:lstStyle/>
                    <a:p>
                      <a:pPr algn="r" fontAlgn="b"/>
                      <a:r>
                        <a:rPr lang="en-US" sz="1000" b="0" i="0" u="none" strike="noStrike">
                          <a:solidFill>
                            <a:srgbClr val="000000"/>
                          </a:solidFill>
                          <a:effectLst/>
                          <a:latin typeface="+mn-lt"/>
                        </a:rPr>
                        <a:t>$8,401,820</a:t>
                      </a:r>
                    </a:p>
                  </a:txBody>
                  <a:tcPr marL="0" marT="0" marB="0" anchor="b"/>
                </a:tc>
              </a:tr>
              <a:tr h="210278">
                <a:tc>
                  <a:txBody>
                    <a:bodyPr/>
                    <a:lstStyle/>
                    <a:p>
                      <a:pPr marL="0" indent="0" algn="l" fontAlgn="b">
                        <a:tabLst/>
                      </a:pPr>
                      <a:r>
                        <a:rPr lang="en-US" sz="1000" b="0" i="0" u="none" strike="noStrike" kern="1200" dirty="0">
                          <a:solidFill>
                            <a:schemeClr val="tx1"/>
                          </a:solidFill>
                          <a:effectLst/>
                          <a:latin typeface="+mn-lt"/>
                          <a:ea typeface="+mn-ea"/>
                          <a:cs typeface="+mn-cs"/>
                        </a:rPr>
                        <a:t>China</a:t>
                      </a:r>
                    </a:p>
                  </a:txBody>
                  <a:tcPr marT="0" marB="0" anchor="b"/>
                </a:tc>
                <a:tc>
                  <a:txBody>
                    <a:bodyPr/>
                    <a:lstStyle/>
                    <a:p>
                      <a:pPr algn="ctr" fontAlgn="b"/>
                      <a:r>
                        <a:rPr lang="is-IS" sz="1000" b="0" i="0" u="none" strike="noStrike">
                          <a:solidFill>
                            <a:srgbClr val="000000"/>
                          </a:solidFill>
                          <a:effectLst/>
                          <a:latin typeface="+mn-lt"/>
                        </a:rPr>
                        <a:t>24</a:t>
                      </a:r>
                    </a:p>
                  </a:txBody>
                  <a:tcPr marL="0" marT="0" marB="0" anchor="b"/>
                </a:tc>
                <a:tc>
                  <a:txBody>
                    <a:bodyPr/>
                    <a:lstStyle/>
                    <a:p>
                      <a:pPr algn="r" fontAlgn="b"/>
                      <a:r>
                        <a:rPr lang="en-US" sz="1000" b="0" i="0" u="none" strike="noStrike" dirty="0">
                          <a:solidFill>
                            <a:srgbClr val="000000"/>
                          </a:solidFill>
                          <a:effectLst/>
                          <a:latin typeface="+mn-lt"/>
                        </a:rPr>
                        <a:t>$2,885,011</a:t>
                      </a:r>
                    </a:p>
                  </a:txBody>
                  <a:tcPr marL="0" marT="0" marB="0" anchor="b"/>
                </a:tc>
                <a:tc>
                  <a:txBody>
                    <a:bodyPr/>
                    <a:lstStyle/>
                    <a:p>
                      <a:pPr algn="r" fontAlgn="b"/>
                      <a:r>
                        <a:rPr lang="en-US" sz="1000" b="0" i="0" u="none" strike="noStrike" dirty="0">
                          <a:solidFill>
                            <a:srgbClr val="000000"/>
                          </a:solidFill>
                          <a:effectLst/>
                          <a:latin typeface="+mn-lt"/>
                        </a:rPr>
                        <a:t>$305,600,000</a:t>
                      </a:r>
                    </a:p>
                  </a:txBody>
                  <a:tcPr marL="0" marT="0" marB="0" anchor="b"/>
                </a:tc>
                <a:tc>
                  <a:txBody>
                    <a:bodyPr/>
                    <a:lstStyle/>
                    <a:p>
                      <a:pPr algn="r" fontAlgn="b"/>
                      <a:r>
                        <a:rPr lang="en-US" sz="1000" b="0" i="0" u="none" strike="noStrike">
                          <a:solidFill>
                            <a:srgbClr val="000000"/>
                          </a:solidFill>
                          <a:effectLst/>
                          <a:latin typeface="+mn-lt"/>
                        </a:rPr>
                        <a:t>$302,714,989</a:t>
                      </a:r>
                    </a:p>
                  </a:txBody>
                  <a:tcPr marL="0" marT="0" marB="0" anchor="b"/>
                </a:tc>
              </a:tr>
              <a:tr h="210278">
                <a:tc>
                  <a:txBody>
                    <a:bodyPr/>
                    <a:lstStyle/>
                    <a:p>
                      <a:pPr marL="0" indent="0" algn="l" fontAlgn="b">
                        <a:tabLst/>
                      </a:pPr>
                      <a:r>
                        <a:rPr lang="en-US" sz="1000" b="0" i="0" u="none" strike="noStrike" dirty="0">
                          <a:solidFill>
                            <a:schemeClr val="tx1"/>
                          </a:solidFill>
                          <a:effectLst/>
                          <a:latin typeface="+mn-lt"/>
                        </a:rPr>
                        <a:t>Denmark</a:t>
                      </a:r>
                    </a:p>
                  </a:txBody>
                  <a:tcPr marT="0" marB="0" anchor="b"/>
                </a:tc>
                <a:tc>
                  <a:txBody>
                    <a:bodyPr/>
                    <a:lstStyle/>
                    <a:p>
                      <a:pPr algn="ctr" fontAlgn="b"/>
                      <a:r>
                        <a:rPr lang="is-IS" sz="1000" b="0" i="0" u="none" strike="noStrike" dirty="0">
                          <a:solidFill>
                            <a:srgbClr val="000000"/>
                          </a:solidFill>
                          <a:effectLst/>
                          <a:latin typeface="+mn-lt"/>
                        </a:rPr>
                        <a:t>25</a:t>
                      </a:r>
                    </a:p>
                  </a:txBody>
                  <a:tcPr marL="0" marT="0" marB="0" anchor="b"/>
                </a:tc>
                <a:tc>
                  <a:txBody>
                    <a:bodyPr/>
                    <a:lstStyle/>
                    <a:p>
                      <a:pPr algn="r" fontAlgn="b"/>
                      <a:r>
                        <a:rPr lang="en-US" sz="1000" b="0" i="0" u="none" strike="noStrike" dirty="0">
                          <a:solidFill>
                            <a:srgbClr val="000000"/>
                          </a:solidFill>
                          <a:effectLst/>
                          <a:latin typeface="+mn-lt"/>
                        </a:rPr>
                        <a:t>$56,730</a:t>
                      </a:r>
                    </a:p>
                  </a:txBody>
                  <a:tcPr marL="0" marT="0" marB="0" anchor="b"/>
                </a:tc>
                <a:tc>
                  <a:txBody>
                    <a:bodyPr/>
                    <a:lstStyle/>
                    <a:p>
                      <a:pPr algn="r" fontAlgn="b"/>
                      <a:r>
                        <a:rPr lang="en-US" sz="1000" b="0" i="0" u="none" strike="noStrike" dirty="0">
                          <a:solidFill>
                            <a:srgbClr val="000000"/>
                          </a:solidFill>
                          <a:effectLst/>
                          <a:latin typeface="+mn-lt"/>
                        </a:rPr>
                        <a:t>$7,500,000</a:t>
                      </a:r>
                    </a:p>
                  </a:txBody>
                  <a:tcPr marL="0" marT="0" marB="0" anchor="b"/>
                </a:tc>
                <a:tc>
                  <a:txBody>
                    <a:bodyPr/>
                    <a:lstStyle/>
                    <a:p>
                      <a:pPr algn="r" fontAlgn="b"/>
                      <a:r>
                        <a:rPr lang="en-US" sz="1000" b="0" i="0" u="none" strike="noStrike">
                          <a:solidFill>
                            <a:srgbClr val="000000"/>
                          </a:solidFill>
                          <a:effectLst/>
                          <a:latin typeface="+mn-lt"/>
                        </a:rPr>
                        <a:t>$7,443,270</a:t>
                      </a:r>
                    </a:p>
                  </a:txBody>
                  <a:tcPr marL="0" marT="0" marB="0" anchor="b"/>
                </a:tc>
              </a:tr>
              <a:tr h="210278">
                <a:tc>
                  <a:txBody>
                    <a:bodyPr/>
                    <a:lstStyle/>
                    <a:p>
                      <a:pPr marL="0" indent="0" algn="l" fontAlgn="b">
                        <a:tabLst/>
                      </a:pPr>
                      <a:r>
                        <a:rPr lang="en-US" sz="1000" b="0" i="0" u="none" strike="noStrike" dirty="0">
                          <a:solidFill>
                            <a:schemeClr val="tx1"/>
                          </a:solidFill>
                          <a:effectLst/>
                          <a:latin typeface="+mn-lt"/>
                        </a:rPr>
                        <a:t>European Union</a:t>
                      </a:r>
                    </a:p>
                  </a:txBody>
                  <a:tcPr marT="0" marB="0" anchor="b"/>
                </a:tc>
                <a:tc>
                  <a:txBody>
                    <a:bodyPr/>
                    <a:lstStyle/>
                    <a:p>
                      <a:pPr algn="ctr" fontAlgn="b"/>
                      <a:r>
                        <a:rPr lang="en-US" sz="1000" b="0" i="0" u="none" strike="noStrike">
                          <a:solidFill>
                            <a:srgbClr val="000000"/>
                          </a:solidFill>
                          <a:effectLst/>
                          <a:latin typeface="+mn-lt"/>
                        </a:rPr>
                        <a:t>17</a:t>
                      </a:r>
                    </a:p>
                  </a:txBody>
                  <a:tcPr marL="0" marT="0" marB="0" anchor="b"/>
                </a:tc>
                <a:tc>
                  <a:txBody>
                    <a:bodyPr/>
                    <a:lstStyle/>
                    <a:p>
                      <a:pPr algn="r" fontAlgn="b"/>
                      <a:r>
                        <a:rPr lang="en-US" sz="1000" b="0" i="0" u="none" strike="noStrike" dirty="0">
                          <a:solidFill>
                            <a:srgbClr val="000000"/>
                          </a:solidFill>
                          <a:effectLst/>
                          <a:latin typeface="+mn-lt"/>
                        </a:rPr>
                        <a:t>$23,575,253</a:t>
                      </a:r>
                    </a:p>
                  </a:txBody>
                  <a:tcPr marL="0" marT="0" marB="0" anchor="b"/>
                </a:tc>
                <a:tc>
                  <a:txBody>
                    <a:bodyPr/>
                    <a:lstStyle/>
                    <a:p>
                      <a:pPr algn="r" fontAlgn="b"/>
                      <a:r>
                        <a:rPr lang="en-US" sz="1000" b="0" i="0" u="none" strike="noStrike" dirty="0">
                          <a:solidFill>
                            <a:srgbClr val="000000"/>
                          </a:solidFill>
                          <a:effectLst/>
                          <a:latin typeface="+mn-lt"/>
                        </a:rPr>
                        <a:t>$202,400,000</a:t>
                      </a:r>
                    </a:p>
                  </a:txBody>
                  <a:tcPr marL="0" marT="0" marB="0" anchor="b"/>
                </a:tc>
                <a:tc>
                  <a:txBody>
                    <a:bodyPr/>
                    <a:lstStyle/>
                    <a:p>
                      <a:pPr algn="r" fontAlgn="b"/>
                      <a:r>
                        <a:rPr lang="en-US" sz="1000" b="0" i="0" u="none" strike="noStrike">
                          <a:solidFill>
                            <a:srgbClr val="000000"/>
                          </a:solidFill>
                          <a:effectLst/>
                          <a:latin typeface="+mn-lt"/>
                        </a:rPr>
                        <a:t>$178,824,747</a:t>
                      </a:r>
                    </a:p>
                  </a:txBody>
                  <a:tcPr marL="0" marT="0" marB="0" anchor="b"/>
                </a:tc>
              </a:tr>
              <a:tr h="210278">
                <a:tc>
                  <a:txBody>
                    <a:bodyPr/>
                    <a:lstStyle/>
                    <a:p>
                      <a:pPr marL="0" indent="0" algn="l" fontAlgn="b">
                        <a:tabLst/>
                      </a:pPr>
                      <a:r>
                        <a:rPr lang="en-US" sz="1000" b="0" i="0" u="none" strike="noStrike" dirty="0">
                          <a:solidFill>
                            <a:schemeClr val="tx1"/>
                          </a:solidFill>
                          <a:effectLst/>
                          <a:latin typeface="+mn-lt"/>
                        </a:rPr>
                        <a:t>France</a:t>
                      </a:r>
                    </a:p>
                  </a:txBody>
                  <a:tcPr marT="0" marB="0" anchor="b"/>
                </a:tc>
                <a:tc>
                  <a:txBody>
                    <a:bodyPr/>
                    <a:lstStyle/>
                    <a:p>
                      <a:pPr algn="ctr" fontAlgn="b"/>
                      <a:r>
                        <a:rPr lang="is-IS" sz="1000" b="0" i="0" u="none" strike="noStrike">
                          <a:solidFill>
                            <a:srgbClr val="000000"/>
                          </a:solidFill>
                          <a:effectLst/>
                          <a:latin typeface="+mn-lt"/>
                        </a:rPr>
                        <a:t>22</a:t>
                      </a:r>
                    </a:p>
                  </a:txBody>
                  <a:tcPr marL="0" marT="0" marB="0" anchor="b"/>
                </a:tc>
                <a:tc>
                  <a:txBody>
                    <a:bodyPr/>
                    <a:lstStyle/>
                    <a:p>
                      <a:pPr algn="r" fontAlgn="b"/>
                      <a:r>
                        <a:rPr lang="en-US" sz="1000" b="0" i="0" u="none" strike="noStrike" dirty="0">
                          <a:solidFill>
                            <a:srgbClr val="000000"/>
                          </a:solidFill>
                          <a:effectLst/>
                          <a:latin typeface="+mn-lt"/>
                        </a:rPr>
                        <a:t>$1,689,104</a:t>
                      </a:r>
                    </a:p>
                  </a:txBody>
                  <a:tcPr marL="0" marT="0" marB="0" anchor="b"/>
                </a:tc>
                <a:tc>
                  <a:txBody>
                    <a:bodyPr/>
                    <a:lstStyle/>
                    <a:p>
                      <a:pPr algn="r" fontAlgn="b"/>
                      <a:r>
                        <a:rPr lang="en-US" sz="1000" b="0" i="0" u="none" strike="noStrike" dirty="0">
                          <a:solidFill>
                            <a:srgbClr val="000000"/>
                          </a:solidFill>
                          <a:effectLst/>
                          <a:latin typeface="+mn-lt"/>
                        </a:rPr>
                        <a:t>$55,400,000</a:t>
                      </a:r>
                    </a:p>
                  </a:txBody>
                  <a:tcPr marL="0" marT="0" marB="0" anchor="b"/>
                </a:tc>
                <a:tc>
                  <a:txBody>
                    <a:bodyPr/>
                    <a:lstStyle/>
                    <a:p>
                      <a:pPr algn="r" fontAlgn="b"/>
                      <a:r>
                        <a:rPr lang="en-US" sz="1000" b="0" i="0" u="none" strike="noStrike">
                          <a:solidFill>
                            <a:srgbClr val="000000"/>
                          </a:solidFill>
                          <a:effectLst/>
                          <a:latin typeface="+mn-lt"/>
                        </a:rPr>
                        <a:t>$53,710,896</a:t>
                      </a:r>
                    </a:p>
                  </a:txBody>
                  <a:tcPr marL="0" marT="0" marB="0" anchor="b"/>
                </a:tc>
              </a:tr>
              <a:tr h="210278">
                <a:tc>
                  <a:txBody>
                    <a:bodyPr/>
                    <a:lstStyle/>
                    <a:p>
                      <a:pPr marL="0" indent="0" algn="l" fontAlgn="b">
                        <a:tabLst/>
                      </a:pPr>
                      <a:r>
                        <a:rPr lang="en-US" sz="1000" b="0" i="0" u="none" strike="noStrike" dirty="0">
                          <a:solidFill>
                            <a:schemeClr val="tx1"/>
                          </a:solidFill>
                          <a:effectLst/>
                          <a:latin typeface="+mn-lt"/>
                        </a:rPr>
                        <a:t>Germany</a:t>
                      </a:r>
                    </a:p>
                  </a:txBody>
                  <a:tcPr marT="0" marB="0" anchor="b"/>
                </a:tc>
                <a:tc>
                  <a:txBody>
                    <a:bodyPr/>
                    <a:lstStyle/>
                    <a:p>
                      <a:pPr algn="ctr" fontAlgn="b"/>
                      <a:r>
                        <a:rPr lang="en-US" sz="1000" b="0" i="0" u="none" strike="noStrike">
                          <a:solidFill>
                            <a:srgbClr val="000000"/>
                          </a:solidFill>
                          <a:effectLst/>
                          <a:latin typeface="+mn-lt"/>
                        </a:rPr>
                        <a:t>14</a:t>
                      </a:r>
                    </a:p>
                  </a:txBody>
                  <a:tcPr marL="0" marT="0" marB="0" anchor="b"/>
                </a:tc>
                <a:tc>
                  <a:txBody>
                    <a:bodyPr/>
                    <a:lstStyle/>
                    <a:p>
                      <a:pPr algn="r" fontAlgn="b"/>
                      <a:r>
                        <a:rPr lang="en-US" sz="1000" b="0" i="0" u="none" strike="noStrike" dirty="0">
                          <a:solidFill>
                            <a:srgbClr val="000000"/>
                          </a:solidFill>
                          <a:effectLst/>
                          <a:latin typeface="+mn-lt"/>
                        </a:rPr>
                        <a:t>$14,820,938</a:t>
                      </a:r>
                    </a:p>
                  </a:txBody>
                  <a:tcPr marL="0" marT="0" marB="0" anchor="b"/>
                </a:tc>
                <a:tc>
                  <a:txBody>
                    <a:bodyPr/>
                    <a:lstStyle/>
                    <a:p>
                      <a:pPr algn="r" fontAlgn="b"/>
                      <a:r>
                        <a:rPr lang="en-US" sz="1000" b="0" i="0" u="none" strike="noStrike" dirty="0">
                          <a:solidFill>
                            <a:srgbClr val="000000"/>
                          </a:solidFill>
                          <a:effectLst/>
                          <a:latin typeface="+mn-lt"/>
                        </a:rPr>
                        <a:t>$99,700,000</a:t>
                      </a:r>
                    </a:p>
                  </a:txBody>
                  <a:tcPr marL="0" marT="0" marB="0" anchor="b"/>
                </a:tc>
                <a:tc>
                  <a:txBody>
                    <a:bodyPr/>
                    <a:lstStyle/>
                    <a:p>
                      <a:pPr algn="r" fontAlgn="b"/>
                      <a:r>
                        <a:rPr lang="en-US" sz="1000" b="0" i="0" u="none" strike="noStrike" dirty="0">
                          <a:solidFill>
                            <a:srgbClr val="000000"/>
                          </a:solidFill>
                          <a:effectLst/>
                          <a:latin typeface="+mn-lt"/>
                        </a:rPr>
                        <a:t>$84,879,062</a:t>
                      </a:r>
                    </a:p>
                  </a:txBody>
                  <a:tcPr marL="0" marT="0" marB="0" anchor="b"/>
                </a:tc>
              </a:tr>
              <a:tr h="210278">
                <a:tc>
                  <a:txBody>
                    <a:bodyPr/>
                    <a:lstStyle/>
                    <a:p>
                      <a:pPr marL="0" indent="0" algn="l" fontAlgn="b">
                        <a:tabLst/>
                      </a:pPr>
                      <a:r>
                        <a:rPr lang="en-US" sz="1000" b="0" i="0" u="none" strike="noStrike" dirty="0">
                          <a:solidFill>
                            <a:schemeClr val="tx1"/>
                          </a:solidFill>
                          <a:effectLst/>
                          <a:latin typeface="+mn-lt"/>
                        </a:rPr>
                        <a:t>Hong Kong SAR, China</a:t>
                      </a:r>
                    </a:p>
                  </a:txBody>
                  <a:tcPr marT="0" marB="0" anchor="b"/>
                </a:tc>
                <a:tc>
                  <a:txBody>
                    <a:bodyPr/>
                    <a:lstStyle/>
                    <a:p>
                      <a:pPr algn="ctr" fontAlgn="b"/>
                      <a:r>
                        <a:rPr lang="is-IS" sz="1000" b="0" i="0" u="none" strike="noStrike" dirty="0">
                          <a:solidFill>
                            <a:srgbClr val="000000"/>
                          </a:solidFill>
                          <a:effectLst/>
                          <a:latin typeface="+mn-lt"/>
                        </a:rPr>
                        <a:t>23</a:t>
                      </a:r>
                    </a:p>
                  </a:txBody>
                  <a:tcPr marL="0" marT="0" marB="0" anchor="b"/>
                </a:tc>
                <a:tc>
                  <a:txBody>
                    <a:bodyPr/>
                    <a:lstStyle/>
                    <a:p>
                      <a:pPr algn="r" fontAlgn="b"/>
                      <a:r>
                        <a:rPr lang="en-US" sz="1000" b="0" i="0" u="none" strike="noStrike" dirty="0">
                          <a:solidFill>
                            <a:srgbClr val="000000"/>
                          </a:solidFill>
                          <a:effectLst/>
                          <a:latin typeface="+mn-lt"/>
                        </a:rPr>
                        <a:t>$127,554</a:t>
                      </a:r>
                    </a:p>
                  </a:txBody>
                  <a:tcPr marL="0" marT="0" marB="0" anchor="b"/>
                </a:tc>
                <a:tc>
                  <a:txBody>
                    <a:bodyPr/>
                    <a:lstStyle/>
                    <a:p>
                      <a:pPr algn="r" fontAlgn="b"/>
                      <a:r>
                        <a:rPr lang="en-US" sz="1000" b="0" i="0" u="none" strike="noStrike" dirty="0">
                          <a:solidFill>
                            <a:srgbClr val="000000"/>
                          </a:solidFill>
                          <a:effectLst/>
                          <a:latin typeface="+mn-lt"/>
                        </a:rPr>
                        <a:t>$9,900,000</a:t>
                      </a:r>
                    </a:p>
                  </a:txBody>
                  <a:tcPr marL="0" marT="0" marB="0" anchor="b"/>
                </a:tc>
                <a:tc>
                  <a:txBody>
                    <a:bodyPr/>
                    <a:lstStyle/>
                    <a:p>
                      <a:pPr algn="r" fontAlgn="b"/>
                      <a:r>
                        <a:rPr lang="en-US" sz="1000" b="0" i="0" u="none" strike="noStrike">
                          <a:solidFill>
                            <a:srgbClr val="000000"/>
                          </a:solidFill>
                          <a:effectLst/>
                          <a:latin typeface="+mn-lt"/>
                        </a:rPr>
                        <a:t>$9,772,446</a:t>
                      </a:r>
                    </a:p>
                  </a:txBody>
                  <a:tcPr marL="0" marT="0" marB="0" anchor="b"/>
                </a:tc>
              </a:tr>
              <a:tr h="210278">
                <a:tc>
                  <a:txBody>
                    <a:bodyPr/>
                    <a:lstStyle/>
                    <a:p>
                      <a:pPr marL="0" indent="0" algn="l" fontAlgn="b">
                        <a:tabLst/>
                      </a:pPr>
                      <a:r>
                        <a:rPr lang="en-US" sz="1000" b="0" i="0" u="none" strike="noStrike" dirty="0">
                          <a:solidFill>
                            <a:schemeClr val="tx1"/>
                          </a:solidFill>
                          <a:effectLst/>
                          <a:latin typeface="+mn-lt"/>
                        </a:rPr>
                        <a:t>India</a:t>
                      </a:r>
                    </a:p>
                  </a:txBody>
                  <a:tcPr marT="0" marB="0" anchor="b"/>
                </a:tc>
                <a:tc>
                  <a:txBody>
                    <a:bodyPr/>
                    <a:lstStyle/>
                    <a:p>
                      <a:pPr algn="ctr" fontAlgn="b"/>
                      <a:r>
                        <a:rPr lang="is-IS" sz="1000" b="0" i="0" u="none" strike="noStrike">
                          <a:solidFill>
                            <a:srgbClr val="000000"/>
                          </a:solidFill>
                          <a:effectLst/>
                          <a:latin typeface="+mn-lt"/>
                        </a:rPr>
                        <a:t>12</a:t>
                      </a:r>
                    </a:p>
                  </a:txBody>
                  <a:tcPr marL="0" marT="0" marB="0" anchor="b"/>
                </a:tc>
                <a:tc>
                  <a:txBody>
                    <a:bodyPr/>
                    <a:lstStyle/>
                    <a:p>
                      <a:pPr algn="r" fontAlgn="b"/>
                      <a:r>
                        <a:rPr lang="en-US" sz="1000" b="0" i="0" u="none" strike="noStrike">
                          <a:solidFill>
                            <a:srgbClr val="000000"/>
                          </a:solidFill>
                          <a:effectLst/>
                          <a:latin typeface="+mn-lt"/>
                        </a:rPr>
                        <a:t>$14,768,283</a:t>
                      </a:r>
                    </a:p>
                  </a:txBody>
                  <a:tcPr marL="0" marT="0" marB="0" anchor="b"/>
                </a:tc>
                <a:tc>
                  <a:txBody>
                    <a:bodyPr/>
                    <a:lstStyle/>
                    <a:p>
                      <a:pPr algn="r" fontAlgn="b"/>
                      <a:r>
                        <a:rPr lang="en-US" sz="1000" b="0" i="0" u="none" strike="noStrike" dirty="0">
                          <a:solidFill>
                            <a:srgbClr val="000000"/>
                          </a:solidFill>
                          <a:effectLst/>
                          <a:latin typeface="+mn-lt"/>
                        </a:rPr>
                        <a:t>$46,500,000</a:t>
                      </a:r>
                    </a:p>
                  </a:txBody>
                  <a:tcPr marL="0" marT="0" marB="0" anchor="b"/>
                </a:tc>
                <a:tc>
                  <a:txBody>
                    <a:bodyPr/>
                    <a:lstStyle/>
                    <a:p>
                      <a:pPr algn="r" fontAlgn="b"/>
                      <a:r>
                        <a:rPr lang="en-US" sz="1000" b="0" i="0" u="none" strike="noStrike">
                          <a:solidFill>
                            <a:srgbClr val="000000"/>
                          </a:solidFill>
                          <a:effectLst/>
                          <a:latin typeface="+mn-lt"/>
                        </a:rPr>
                        <a:t>$31,731,717</a:t>
                      </a:r>
                    </a:p>
                  </a:txBody>
                  <a:tcPr marL="0" marT="0" marB="0" anchor="b"/>
                </a:tc>
              </a:tr>
              <a:tr h="210278">
                <a:tc>
                  <a:txBody>
                    <a:bodyPr/>
                    <a:lstStyle/>
                    <a:p>
                      <a:pPr marL="0" indent="0" algn="l" fontAlgn="b">
                        <a:tabLst/>
                      </a:pPr>
                      <a:r>
                        <a:rPr lang="en-US" sz="1000" b="0" i="0" u="none" strike="noStrike" dirty="0">
                          <a:solidFill>
                            <a:schemeClr val="tx1"/>
                          </a:solidFill>
                          <a:effectLst/>
                          <a:latin typeface="+mn-lt"/>
                        </a:rPr>
                        <a:t>Ireland</a:t>
                      </a:r>
                    </a:p>
                  </a:txBody>
                  <a:tcPr marT="0" marB="0" anchor="b"/>
                </a:tc>
                <a:tc>
                  <a:txBody>
                    <a:bodyPr/>
                    <a:lstStyle/>
                    <a:p>
                      <a:pPr algn="ctr" fontAlgn="b"/>
                      <a:r>
                        <a:rPr lang="cs-CZ" sz="1000" b="0" i="0" u="none" strike="noStrike">
                          <a:solidFill>
                            <a:srgbClr val="000000"/>
                          </a:solidFill>
                          <a:effectLst/>
                          <a:latin typeface="+mn-lt"/>
                        </a:rPr>
                        <a:t>11</a:t>
                      </a:r>
                    </a:p>
                  </a:txBody>
                  <a:tcPr marL="0" marT="0" marB="0" anchor="b"/>
                </a:tc>
                <a:tc>
                  <a:txBody>
                    <a:bodyPr/>
                    <a:lstStyle/>
                    <a:p>
                      <a:pPr algn="r" fontAlgn="b"/>
                      <a:r>
                        <a:rPr lang="en-US" sz="1000" b="0" i="0" u="none" strike="noStrike">
                          <a:solidFill>
                            <a:srgbClr val="000000"/>
                          </a:solidFill>
                          <a:effectLst/>
                          <a:latin typeface="+mn-lt"/>
                        </a:rPr>
                        <a:t>$1,110,380</a:t>
                      </a:r>
                    </a:p>
                  </a:txBody>
                  <a:tcPr marL="0" marT="0" marB="0" anchor="b"/>
                </a:tc>
                <a:tc>
                  <a:txBody>
                    <a:bodyPr/>
                    <a:lstStyle/>
                    <a:p>
                      <a:pPr algn="r" fontAlgn="b"/>
                      <a:r>
                        <a:rPr lang="en-US" sz="1000" b="0" i="0" u="none" strike="noStrike" dirty="0">
                          <a:solidFill>
                            <a:srgbClr val="000000"/>
                          </a:solidFill>
                          <a:effectLst/>
                          <a:latin typeface="+mn-lt"/>
                        </a:rPr>
                        <a:t>$3,300,000</a:t>
                      </a:r>
                    </a:p>
                  </a:txBody>
                  <a:tcPr marL="0" marT="0" marB="0" anchor="b"/>
                </a:tc>
                <a:tc>
                  <a:txBody>
                    <a:bodyPr/>
                    <a:lstStyle/>
                    <a:p>
                      <a:pPr algn="r" fontAlgn="b"/>
                      <a:r>
                        <a:rPr lang="en-US" sz="1000" b="0" i="0" u="none" strike="noStrike">
                          <a:solidFill>
                            <a:srgbClr val="000000"/>
                          </a:solidFill>
                          <a:effectLst/>
                          <a:latin typeface="+mn-lt"/>
                        </a:rPr>
                        <a:t>$2,189,620</a:t>
                      </a:r>
                    </a:p>
                  </a:txBody>
                  <a:tcPr marL="0" marT="0" marB="0" anchor="b"/>
                </a:tc>
              </a:tr>
              <a:tr h="210278">
                <a:tc>
                  <a:txBody>
                    <a:bodyPr/>
                    <a:lstStyle/>
                    <a:p>
                      <a:pPr marL="0" indent="0" algn="l" fontAlgn="b">
                        <a:tabLst/>
                      </a:pPr>
                      <a:r>
                        <a:rPr lang="en-US" sz="1000" b="0" i="0" u="none" strike="noStrike" dirty="0">
                          <a:solidFill>
                            <a:schemeClr val="tx1"/>
                          </a:solidFill>
                          <a:effectLst/>
                          <a:latin typeface="+mn-lt"/>
                        </a:rPr>
                        <a:t>Japan</a:t>
                      </a:r>
                    </a:p>
                  </a:txBody>
                  <a:tcPr marT="0" marB="0" anchor="b"/>
                </a:tc>
                <a:tc>
                  <a:txBody>
                    <a:bodyPr/>
                    <a:lstStyle/>
                    <a:p>
                      <a:pPr algn="ctr" fontAlgn="b"/>
                      <a:r>
                        <a:rPr lang="cs-CZ" sz="1000" b="0" i="0" u="none" strike="noStrike">
                          <a:solidFill>
                            <a:srgbClr val="000000"/>
                          </a:solidFill>
                          <a:effectLst/>
                          <a:latin typeface="+mn-lt"/>
                        </a:rPr>
                        <a:t>21</a:t>
                      </a:r>
                    </a:p>
                  </a:txBody>
                  <a:tcPr marL="0" marT="0" marB="0" anchor="b"/>
                </a:tc>
                <a:tc>
                  <a:txBody>
                    <a:bodyPr/>
                    <a:lstStyle/>
                    <a:p>
                      <a:pPr algn="r" fontAlgn="b"/>
                      <a:r>
                        <a:rPr lang="en-US" sz="1000" b="0" i="0" u="none" strike="noStrike" dirty="0">
                          <a:solidFill>
                            <a:srgbClr val="000000"/>
                          </a:solidFill>
                          <a:effectLst/>
                          <a:latin typeface="+mn-lt"/>
                        </a:rPr>
                        <a:t>$4,990,224</a:t>
                      </a:r>
                    </a:p>
                  </a:txBody>
                  <a:tcPr marL="0" marT="0" marB="0" anchor="b"/>
                </a:tc>
                <a:tc>
                  <a:txBody>
                    <a:bodyPr/>
                    <a:lstStyle/>
                    <a:p>
                      <a:pPr algn="r" fontAlgn="b"/>
                      <a:r>
                        <a:rPr lang="en-US" sz="1000" b="0" i="0" u="none" strike="noStrike" dirty="0">
                          <a:solidFill>
                            <a:srgbClr val="000000"/>
                          </a:solidFill>
                          <a:effectLst/>
                          <a:latin typeface="+mn-lt"/>
                        </a:rPr>
                        <a:t>$154,900,000</a:t>
                      </a:r>
                    </a:p>
                  </a:txBody>
                  <a:tcPr marL="0" marT="0" marB="0" anchor="b"/>
                </a:tc>
                <a:tc>
                  <a:txBody>
                    <a:bodyPr/>
                    <a:lstStyle/>
                    <a:p>
                      <a:pPr algn="r" fontAlgn="b"/>
                      <a:r>
                        <a:rPr lang="en-US" sz="1000" b="0" i="0" u="none" strike="noStrike" dirty="0">
                          <a:solidFill>
                            <a:srgbClr val="000000"/>
                          </a:solidFill>
                          <a:effectLst/>
                          <a:latin typeface="+mn-lt"/>
                        </a:rPr>
                        <a:t>$149,909,776</a:t>
                      </a:r>
                    </a:p>
                  </a:txBody>
                  <a:tcPr marL="0" marT="0" marB="0" anchor="b"/>
                </a:tc>
              </a:tr>
              <a:tr h="210278">
                <a:tc>
                  <a:txBody>
                    <a:bodyPr/>
                    <a:lstStyle/>
                    <a:p>
                      <a:pPr marL="0" indent="0" algn="l" fontAlgn="b">
                        <a:tabLst/>
                      </a:pPr>
                      <a:r>
                        <a:rPr lang="en-US" sz="1000" b="0" i="0" u="none" strike="noStrike" dirty="0">
                          <a:solidFill>
                            <a:schemeClr val="tx1"/>
                          </a:solidFill>
                          <a:effectLst/>
                          <a:latin typeface="+mn-lt"/>
                        </a:rPr>
                        <a:t>Mexico</a:t>
                      </a:r>
                    </a:p>
                  </a:txBody>
                  <a:tcPr marT="0" marB="0" anchor="b"/>
                </a:tc>
                <a:tc>
                  <a:txBody>
                    <a:bodyPr/>
                    <a:lstStyle/>
                    <a:p>
                      <a:pPr algn="ctr" fontAlgn="b"/>
                      <a:r>
                        <a:rPr lang="en-US" sz="1000" b="0" i="0" u="none" strike="noStrike" dirty="0">
                          <a:solidFill>
                            <a:srgbClr val="000000"/>
                          </a:solidFill>
                          <a:effectLst/>
                          <a:latin typeface="+mn-lt"/>
                        </a:rPr>
                        <a:t>19</a:t>
                      </a:r>
                    </a:p>
                  </a:txBody>
                  <a:tcPr marL="0" marT="0" marB="0" anchor="b"/>
                </a:tc>
                <a:tc>
                  <a:txBody>
                    <a:bodyPr/>
                    <a:lstStyle/>
                    <a:p>
                      <a:pPr algn="r" fontAlgn="b"/>
                      <a:r>
                        <a:rPr lang="en-US" sz="1000" b="0" i="0" u="none" strike="noStrike" dirty="0">
                          <a:solidFill>
                            <a:srgbClr val="000000"/>
                          </a:solidFill>
                          <a:effectLst/>
                          <a:latin typeface="+mn-lt"/>
                        </a:rPr>
                        <a:t>$419,778</a:t>
                      </a:r>
                    </a:p>
                  </a:txBody>
                  <a:tcPr marL="0" marT="0" marB="0" anchor="b"/>
                </a:tc>
                <a:tc>
                  <a:txBody>
                    <a:bodyPr/>
                    <a:lstStyle/>
                    <a:p>
                      <a:pPr algn="r" fontAlgn="b"/>
                      <a:r>
                        <a:rPr lang="en-US" sz="1000" b="0" i="0" u="none" strike="noStrike" dirty="0">
                          <a:solidFill>
                            <a:srgbClr val="000000"/>
                          </a:solidFill>
                          <a:effectLst/>
                          <a:latin typeface="+mn-lt"/>
                        </a:rPr>
                        <a:t>$10,300,000</a:t>
                      </a:r>
                    </a:p>
                  </a:txBody>
                  <a:tcPr marL="0" marT="0" marB="0" anchor="b"/>
                </a:tc>
                <a:tc>
                  <a:txBody>
                    <a:bodyPr/>
                    <a:lstStyle/>
                    <a:p>
                      <a:pPr algn="r" fontAlgn="b"/>
                      <a:r>
                        <a:rPr lang="en-US" sz="1000" b="0" i="0" u="none" strike="noStrike" dirty="0">
                          <a:solidFill>
                            <a:srgbClr val="000000"/>
                          </a:solidFill>
                          <a:effectLst/>
                          <a:latin typeface="+mn-lt"/>
                        </a:rPr>
                        <a:t>$9,880,222</a:t>
                      </a:r>
                    </a:p>
                  </a:txBody>
                  <a:tcPr marL="0" marT="0" marB="0" anchor="b"/>
                </a:tc>
              </a:tr>
              <a:tr h="210278">
                <a:tc>
                  <a:txBody>
                    <a:bodyPr/>
                    <a:lstStyle/>
                    <a:p>
                      <a:pPr marL="0" indent="0" algn="l" fontAlgn="b">
                        <a:tabLst/>
                      </a:pPr>
                      <a:r>
                        <a:rPr lang="en-US" sz="1000" b="0" i="0" u="none" strike="noStrike" dirty="0">
                          <a:solidFill>
                            <a:schemeClr val="tx1"/>
                          </a:solidFill>
                          <a:effectLst/>
                          <a:latin typeface="+mn-lt"/>
                        </a:rPr>
                        <a:t>Netherlands</a:t>
                      </a:r>
                    </a:p>
                  </a:txBody>
                  <a:tcPr marT="0" marB="0" anchor="b"/>
                </a:tc>
                <a:tc>
                  <a:txBody>
                    <a:bodyPr/>
                    <a:lstStyle/>
                    <a:p>
                      <a:pPr algn="ctr" fontAlgn="b"/>
                      <a:r>
                        <a:rPr lang="en-US" sz="1000" b="0" i="0" u="none" strike="noStrike">
                          <a:solidFill>
                            <a:srgbClr val="000000"/>
                          </a:solidFill>
                          <a:effectLst/>
                          <a:latin typeface="+mn-lt"/>
                        </a:rPr>
                        <a:t>6</a:t>
                      </a:r>
                    </a:p>
                  </a:txBody>
                  <a:tcPr marL="0" marT="0" marB="0" anchor="b"/>
                </a:tc>
                <a:tc>
                  <a:txBody>
                    <a:bodyPr/>
                    <a:lstStyle/>
                    <a:p>
                      <a:pPr algn="r" fontAlgn="b"/>
                      <a:r>
                        <a:rPr lang="en-US" sz="1000" b="0" i="0" u="none" strike="noStrike">
                          <a:solidFill>
                            <a:srgbClr val="000000"/>
                          </a:solidFill>
                          <a:effectLst/>
                          <a:latin typeface="+mn-lt"/>
                        </a:rPr>
                        <a:t>$9,858,859</a:t>
                      </a:r>
                    </a:p>
                  </a:txBody>
                  <a:tcPr marL="0" marT="0" marB="0" anchor="b"/>
                </a:tc>
                <a:tc>
                  <a:txBody>
                    <a:bodyPr/>
                    <a:lstStyle/>
                    <a:p>
                      <a:pPr algn="r" fontAlgn="b"/>
                      <a:r>
                        <a:rPr lang="en-US" sz="1000" b="0" i="0" u="none" strike="noStrike" dirty="0">
                          <a:solidFill>
                            <a:srgbClr val="000000"/>
                          </a:solidFill>
                          <a:effectLst/>
                          <a:latin typeface="+mn-lt"/>
                        </a:rPr>
                        <a:t>$15,100,000</a:t>
                      </a:r>
                    </a:p>
                  </a:txBody>
                  <a:tcPr marL="0" marT="0" marB="0" anchor="b"/>
                </a:tc>
                <a:tc>
                  <a:txBody>
                    <a:bodyPr/>
                    <a:lstStyle/>
                    <a:p>
                      <a:pPr algn="r" fontAlgn="b"/>
                      <a:r>
                        <a:rPr lang="en-US" sz="1000" b="0" i="0" u="none" strike="noStrike" dirty="0">
                          <a:solidFill>
                            <a:srgbClr val="000000"/>
                          </a:solidFill>
                          <a:effectLst/>
                          <a:latin typeface="+mn-lt"/>
                        </a:rPr>
                        <a:t>$5,241,141</a:t>
                      </a:r>
                    </a:p>
                  </a:txBody>
                  <a:tcPr marL="0" marT="0" marB="0" anchor="b"/>
                </a:tc>
              </a:tr>
              <a:tr h="210278">
                <a:tc>
                  <a:txBody>
                    <a:bodyPr/>
                    <a:lstStyle/>
                    <a:p>
                      <a:pPr marL="0" indent="0" algn="l" fontAlgn="b">
                        <a:tabLst/>
                      </a:pPr>
                      <a:r>
                        <a:rPr lang="en-US" sz="1000" b="0" i="0" u="none" strike="noStrike" dirty="0">
                          <a:solidFill>
                            <a:schemeClr val="tx1"/>
                          </a:solidFill>
                          <a:effectLst/>
                          <a:latin typeface="+mn-lt"/>
                        </a:rPr>
                        <a:t>New Zealand</a:t>
                      </a:r>
                    </a:p>
                  </a:txBody>
                  <a:tcPr marT="0" marB="0" anchor="b"/>
                </a:tc>
                <a:tc>
                  <a:txBody>
                    <a:bodyPr/>
                    <a:lstStyle/>
                    <a:p>
                      <a:pPr algn="ctr" fontAlgn="b"/>
                      <a:r>
                        <a:rPr lang="en-US" sz="1000" b="0" i="0" u="none" strike="noStrike">
                          <a:solidFill>
                            <a:srgbClr val="000000"/>
                          </a:solidFill>
                          <a:effectLst/>
                          <a:latin typeface="+mn-lt"/>
                        </a:rPr>
                        <a:t>10</a:t>
                      </a:r>
                    </a:p>
                  </a:txBody>
                  <a:tcPr marL="0" marT="0" marB="0" anchor="b"/>
                </a:tc>
                <a:tc>
                  <a:txBody>
                    <a:bodyPr/>
                    <a:lstStyle/>
                    <a:p>
                      <a:pPr algn="r" fontAlgn="b"/>
                      <a:r>
                        <a:rPr lang="en-US" sz="1000" b="0" i="0" u="none" strike="noStrike">
                          <a:solidFill>
                            <a:srgbClr val="000000"/>
                          </a:solidFill>
                          <a:effectLst/>
                          <a:latin typeface="+mn-lt"/>
                        </a:rPr>
                        <a:t>$679,649</a:t>
                      </a:r>
                    </a:p>
                  </a:txBody>
                  <a:tcPr marL="0" marT="0" marB="0" anchor="b"/>
                </a:tc>
                <a:tc>
                  <a:txBody>
                    <a:bodyPr/>
                    <a:lstStyle/>
                    <a:p>
                      <a:pPr algn="r" fontAlgn="b"/>
                      <a:r>
                        <a:rPr lang="en-US" sz="1000" b="0" i="0" u="none" strike="noStrike" dirty="0">
                          <a:solidFill>
                            <a:srgbClr val="000000"/>
                          </a:solidFill>
                          <a:effectLst/>
                          <a:latin typeface="+mn-lt"/>
                        </a:rPr>
                        <a:t>$1,800,000</a:t>
                      </a:r>
                    </a:p>
                  </a:txBody>
                  <a:tcPr marL="0" marT="0" marB="0" anchor="b"/>
                </a:tc>
                <a:tc>
                  <a:txBody>
                    <a:bodyPr/>
                    <a:lstStyle/>
                    <a:p>
                      <a:pPr algn="r" fontAlgn="b"/>
                      <a:r>
                        <a:rPr lang="en-US" sz="1000" b="0" i="0" u="none" strike="noStrike">
                          <a:solidFill>
                            <a:srgbClr val="000000"/>
                          </a:solidFill>
                          <a:effectLst/>
                          <a:latin typeface="+mn-lt"/>
                        </a:rPr>
                        <a:t>$1,120,351</a:t>
                      </a:r>
                    </a:p>
                  </a:txBody>
                  <a:tcPr marL="0" marT="0" marB="0" anchor="b"/>
                </a:tc>
              </a:tr>
              <a:tr h="210278">
                <a:tc>
                  <a:txBody>
                    <a:bodyPr/>
                    <a:lstStyle/>
                    <a:p>
                      <a:pPr marL="0" indent="0" algn="l" fontAlgn="b">
                        <a:tabLst/>
                      </a:pPr>
                      <a:r>
                        <a:rPr lang="en-US" sz="1000" b="0" i="0" u="none" strike="noStrike" dirty="0">
                          <a:solidFill>
                            <a:schemeClr val="tx1"/>
                          </a:solidFill>
                          <a:effectLst/>
                          <a:latin typeface="+mn-lt"/>
                        </a:rPr>
                        <a:t>Norway</a:t>
                      </a:r>
                    </a:p>
                  </a:txBody>
                  <a:tcPr marT="0" marB="0" anchor="b"/>
                </a:tc>
                <a:tc>
                  <a:txBody>
                    <a:bodyPr/>
                    <a:lstStyle/>
                    <a:p>
                      <a:pPr algn="ctr" fontAlgn="b"/>
                      <a:r>
                        <a:rPr lang="is-IS" sz="1000" b="0" i="0" u="none" strike="noStrike" dirty="0">
                          <a:solidFill>
                            <a:srgbClr val="000000"/>
                          </a:solidFill>
                          <a:effectLst/>
                          <a:latin typeface="+mn-lt"/>
                        </a:rPr>
                        <a:t>2</a:t>
                      </a:r>
                    </a:p>
                  </a:txBody>
                  <a:tcPr marL="0" marT="0" marB="0" anchor="b"/>
                </a:tc>
                <a:tc>
                  <a:txBody>
                    <a:bodyPr/>
                    <a:lstStyle/>
                    <a:p>
                      <a:pPr algn="r" fontAlgn="b"/>
                      <a:r>
                        <a:rPr lang="en-US" sz="1000" b="0" i="0" u="none" strike="noStrike">
                          <a:solidFill>
                            <a:srgbClr val="000000"/>
                          </a:solidFill>
                          <a:effectLst/>
                          <a:latin typeface="+mn-lt"/>
                        </a:rPr>
                        <a:t>$5,503,497</a:t>
                      </a:r>
                    </a:p>
                  </a:txBody>
                  <a:tcPr marL="0" marT="0" marB="0" anchor="b"/>
                </a:tc>
                <a:tc>
                  <a:txBody>
                    <a:bodyPr/>
                    <a:lstStyle/>
                    <a:p>
                      <a:pPr algn="r" fontAlgn="b"/>
                      <a:r>
                        <a:rPr lang="en-US" sz="1000" b="0" i="0" u="none" strike="noStrike">
                          <a:solidFill>
                            <a:srgbClr val="000000"/>
                          </a:solidFill>
                          <a:effectLst/>
                          <a:latin typeface="+mn-lt"/>
                        </a:rPr>
                        <a:t>$5,300,000</a:t>
                      </a:r>
                    </a:p>
                  </a:txBody>
                  <a:tcPr marL="0" marT="0" marB="0" anchor="b"/>
                </a:tc>
                <a:tc>
                  <a:txBody>
                    <a:bodyPr/>
                    <a:lstStyle/>
                    <a:p>
                      <a:pPr algn="r" fontAlgn="b"/>
                      <a:r>
                        <a:rPr lang="en-US" sz="1000" b="0" i="0" u="none" strike="noStrike" dirty="0" smtClean="0">
                          <a:solidFill>
                            <a:schemeClr val="tx1"/>
                          </a:solidFill>
                          <a:effectLst/>
                          <a:latin typeface="+mn-lt"/>
                        </a:rPr>
                        <a:t>--</a:t>
                      </a:r>
                      <a:endParaRPr lang="en-US" sz="1000" b="0" i="0" u="none" strike="noStrike" dirty="0">
                        <a:solidFill>
                          <a:schemeClr val="tx1"/>
                        </a:solidFill>
                        <a:effectLst/>
                        <a:latin typeface="+mn-lt"/>
                      </a:endParaRPr>
                    </a:p>
                  </a:txBody>
                  <a:tcPr marL="0" marT="0" marB="0" anchor="b"/>
                </a:tc>
              </a:tr>
              <a:tr h="210278">
                <a:tc>
                  <a:txBody>
                    <a:bodyPr/>
                    <a:lstStyle/>
                    <a:p>
                      <a:pPr marL="0" indent="0" algn="l" fontAlgn="b">
                        <a:tabLst/>
                      </a:pPr>
                      <a:r>
                        <a:rPr lang="en-US" sz="1000" b="0" i="0" u="none" strike="noStrike" dirty="0">
                          <a:solidFill>
                            <a:schemeClr val="tx1"/>
                          </a:solidFill>
                          <a:effectLst/>
                          <a:latin typeface="+mn-lt"/>
                        </a:rPr>
                        <a:t>Philippines</a:t>
                      </a:r>
                    </a:p>
                  </a:txBody>
                  <a:tcPr marT="0" marB="0" anchor="b"/>
                </a:tc>
                <a:tc>
                  <a:txBody>
                    <a:bodyPr/>
                    <a:lstStyle/>
                    <a:p>
                      <a:pPr algn="ctr" fontAlgn="b"/>
                      <a:r>
                        <a:rPr lang="en-US" sz="1000" b="0" i="0" u="none" strike="noStrike">
                          <a:solidFill>
                            <a:srgbClr val="000000"/>
                          </a:solidFill>
                          <a:effectLst/>
                          <a:latin typeface="+mn-lt"/>
                        </a:rPr>
                        <a:t>9</a:t>
                      </a:r>
                    </a:p>
                  </a:txBody>
                  <a:tcPr marL="0" marT="0" marB="0" anchor="b"/>
                </a:tc>
                <a:tc>
                  <a:txBody>
                    <a:bodyPr/>
                    <a:lstStyle/>
                    <a:p>
                      <a:pPr algn="r" fontAlgn="b"/>
                      <a:r>
                        <a:rPr lang="en-US" sz="1000" b="0" i="0" u="none" strike="noStrike" dirty="0">
                          <a:solidFill>
                            <a:srgbClr val="000000"/>
                          </a:solidFill>
                          <a:effectLst/>
                          <a:latin typeface="+mn-lt"/>
                        </a:rPr>
                        <a:t>$302,178</a:t>
                      </a:r>
                    </a:p>
                  </a:txBody>
                  <a:tcPr marL="0" marT="0" marB="0" anchor="b"/>
                </a:tc>
                <a:tc>
                  <a:txBody>
                    <a:bodyPr/>
                    <a:lstStyle/>
                    <a:p>
                      <a:pPr algn="r" fontAlgn="b"/>
                      <a:r>
                        <a:rPr lang="en-US" sz="1000" b="0" i="0" u="none" strike="noStrike">
                          <a:solidFill>
                            <a:srgbClr val="000000"/>
                          </a:solidFill>
                          <a:effectLst/>
                          <a:latin typeface="+mn-lt"/>
                        </a:rPr>
                        <a:t>$700,000</a:t>
                      </a:r>
                    </a:p>
                  </a:txBody>
                  <a:tcPr marL="0" marT="0" marB="0" anchor="b"/>
                </a:tc>
                <a:tc>
                  <a:txBody>
                    <a:bodyPr/>
                    <a:lstStyle/>
                    <a:p>
                      <a:pPr algn="r" fontAlgn="b"/>
                      <a:r>
                        <a:rPr lang="en-US" sz="1000" b="0" i="0" u="none" strike="noStrike" dirty="0">
                          <a:solidFill>
                            <a:srgbClr val="000000"/>
                          </a:solidFill>
                          <a:effectLst/>
                          <a:latin typeface="+mn-lt"/>
                        </a:rPr>
                        <a:t>$397,822</a:t>
                      </a:r>
                    </a:p>
                  </a:txBody>
                  <a:tcPr marL="0" marT="0" marB="0" anchor="b"/>
                </a:tc>
              </a:tr>
              <a:tr h="210278">
                <a:tc>
                  <a:txBody>
                    <a:bodyPr/>
                    <a:lstStyle/>
                    <a:p>
                      <a:pPr marL="0" indent="0" algn="l" fontAlgn="b">
                        <a:tabLst/>
                      </a:pPr>
                      <a:r>
                        <a:rPr lang="en-US" sz="1000" b="0" i="0" u="none" strike="noStrike" dirty="0">
                          <a:solidFill>
                            <a:schemeClr val="tx1"/>
                          </a:solidFill>
                          <a:effectLst/>
                          <a:latin typeface="+mn-lt"/>
                        </a:rPr>
                        <a:t>Singapore</a:t>
                      </a:r>
                    </a:p>
                  </a:txBody>
                  <a:tcPr marT="0" marB="0" anchor="b"/>
                </a:tc>
                <a:tc>
                  <a:txBody>
                    <a:bodyPr/>
                    <a:lstStyle/>
                    <a:p>
                      <a:pPr algn="ctr" fontAlgn="b"/>
                      <a:r>
                        <a:rPr lang="en-US" sz="1000" b="0" i="0" u="none" strike="noStrike" dirty="0">
                          <a:solidFill>
                            <a:srgbClr val="000000"/>
                          </a:solidFill>
                          <a:effectLst/>
                          <a:latin typeface="+mn-lt"/>
                        </a:rPr>
                        <a:t>15</a:t>
                      </a:r>
                    </a:p>
                  </a:txBody>
                  <a:tcPr marL="0" marT="0" marB="0" anchor="b"/>
                </a:tc>
                <a:tc>
                  <a:txBody>
                    <a:bodyPr/>
                    <a:lstStyle/>
                    <a:p>
                      <a:pPr algn="r" fontAlgn="b"/>
                      <a:r>
                        <a:rPr lang="en-US" sz="1000" b="0" i="0" u="none" strike="noStrike">
                          <a:solidFill>
                            <a:srgbClr val="000000"/>
                          </a:solidFill>
                          <a:effectLst/>
                          <a:latin typeface="+mn-lt"/>
                        </a:rPr>
                        <a:t>$1,026,214</a:t>
                      </a:r>
                    </a:p>
                  </a:txBody>
                  <a:tcPr marL="0" marT="0" marB="0" anchor="b"/>
                </a:tc>
                <a:tc>
                  <a:txBody>
                    <a:bodyPr/>
                    <a:lstStyle/>
                    <a:p>
                      <a:pPr algn="r" fontAlgn="b"/>
                      <a:r>
                        <a:rPr lang="en-US" sz="1000" b="0" i="0" u="none" strike="noStrike">
                          <a:solidFill>
                            <a:srgbClr val="000000"/>
                          </a:solidFill>
                          <a:effectLst/>
                          <a:latin typeface="+mn-lt"/>
                        </a:rPr>
                        <a:t>$8,400,000</a:t>
                      </a:r>
                    </a:p>
                  </a:txBody>
                  <a:tcPr marL="0" marT="0" marB="0" anchor="b"/>
                </a:tc>
                <a:tc>
                  <a:txBody>
                    <a:bodyPr/>
                    <a:lstStyle/>
                    <a:p>
                      <a:pPr algn="r" fontAlgn="b"/>
                      <a:r>
                        <a:rPr lang="en-US" sz="1000" b="0" i="0" u="none" strike="noStrike" dirty="0">
                          <a:solidFill>
                            <a:srgbClr val="000000"/>
                          </a:solidFill>
                          <a:effectLst/>
                          <a:latin typeface="+mn-lt"/>
                        </a:rPr>
                        <a:t>$7,373,786</a:t>
                      </a:r>
                    </a:p>
                  </a:txBody>
                  <a:tcPr marL="0" marT="0" marB="0" anchor="b"/>
                </a:tc>
              </a:tr>
              <a:tr h="210278">
                <a:tc>
                  <a:txBody>
                    <a:bodyPr/>
                    <a:lstStyle/>
                    <a:p>
                      <a:pPr marL="0" indent="0" algn="l" fontAlgn="b">
                        <a:tabLst/>
                      </a:pPr>
                      <a:r>
                        <a:rPr lang="en-US" sz="1000" b="0" i="0" u="none" strike="noStrike" dirty="0">
                          <a:solidFill>
                            <a:schemeClr val="tx1"/>
                          </a:solidFill>
                          <a:effectLst/>
                          <a:latin typeface="+mn-lt"/>
                        </a:rPr>
                        <a:t>South Africa</a:t>
                      </a:r>
                    </a:p>
                  </a:txBody>
                  <a:tcPr marT="0" marB="0" anchor="b"/>
                </a:tc>
                <a:tc>
                  <a:txBody>
                    <a:bodyPr/>
                    <a:lstStyle/>
                    <a:p>
                      <a:pPr algn="ctr" fontAlgn="b"/>
                      <a:r>
                        <a:rPr lang="en-US" sz="1000" b="0" i="0" u="none" strike="noStrike" dirty="0">
                          <a:solidFill>
                            <a:srgbClr val="000000"/>
                          </a:solidFill>
                          <a:effectLst/>
                          <a:latin typeface="+mn-lt"/>
                        </a:rPr>
                        <a:t>1</a:t>
                      </a:r>
                    </a:p>
                  </a:txBody>
                  <a:tcPr marL="0" marT="0" marB="0" anchor="b"/>
                </a:tc>
                <a:tc>
                  <a:txBody>
                    <a:bodyPr/>
                    <a:lstStyle/>
                    <a:p>
                      <a:pPr algn="r" fontAlgn="b"/>
                      <a:r>
                        <a:rPr lang="en-US" sz="1000" b="0" i="0" u="none" strike="noStrike" dirty="0">
                          <a:solidFill>
                            <a:srgbClr val="000000"/>
                          </a:solidFill>
                          <a:effectLst/>
                          <a:latin typeface="+mn-lt"/>
                        </a:rPr>
                        <a:t>$6,465,746</a:t>
                      </a:r>
                    </a:p>
                  </a:txBody>
                  <a:tcPr marL="0" marT="0" marB="0" anchor="b"/>
                </a:tc>
                <a:tc>
                  <a:txBody>
                    <a:bodyPr/>
                    <a:lstStyle/>
                    <a:p>
                      <a:pPr algn="r" fontAlgn="b"/>
                      <a:r>
                        <a:rPr lang="en-US" sz="1000" b="0" i="0" u="none" strike="noStrike">
                          <a:solidFill>
                            <a:srgbClr val="000000"/>
                          </a:solidFill>
                          <a:effectLst/>
                          <a:latin typeface="+mn-lt"/>
                        </a:rPr>
                        <a:t>$4,600,000</a:t>
                      </a:r>
                    </a:p>
                  </a:txBody>
                  <a:tcPr marL="0" marT="0" marB="0" anchor="b"/>
                </a:tc>
                <a:tc>
                  <a:txBody>
                    <a:bodyPr/>
                    <a:lstStyle/>
                    <a:p>
                      <a:pPr algn="r" fontAlgn="b"/>
                      <a:r>
                        <a:rPr lang="en-US" sz="1000" b="0" i="0" u="none" strike="noStrike" dirty="0" smtClean="0">
                          <a:solidFill>
                            <a:schemeClr val="tx1"/>
                          </a:solidFill>
                          <a:effectLst/>
                          <a:latin typeface="+mn-lt"/>
                        </a:rPr>
                        <a:t>--</a:t>
                      </a:r>
                      <a:endParaRPr lang="en-US" sz="1000" b="0" i="0" u="none" strike="noStrike" dirty="0">
                        <a:solidFill>
                          <a:schemeClr val="tx1"/>
                        </a:solidFill>
                        <a:effectLst/>
                        <a:latin typeface="+mn-lt"/>
                      </a:endParaRPr>
                    </a:p>
                  </a:txBody>
                  <a:tcPr marL="0" marT="0" marB="0" anchor="b"/>
                </a:tc>
              </a:tr>
              <a:tr h="210278">
                <a:tc>
                  <a:txBody>
                    <a:bodyPr/>
                    <a:lstStyle/>
                    <a:p>
                      <a:pPr marL="0" indent="0" algn="l" fontAlgn="b">
                        <a:tabLst/>
                      </a:pPr>
                      <a:r>
                        <a:rPr lang="en-US" sz="1000" b="0" i="0" u="none" strike="noStrike" dirty="0">
                          <a:solidFill>
                            <a:schemeClr val="tx1"/>
                          </a:solidFill>
                          <a:effectLst/>
                          <a:latin typeface="+mn-lt"/>
                        </a:rPr>
                        <a:t>South Korea</a:t>
                      </a:r>
                    </a:p>
                  </a:txBody>
                  <a:tcPr marT="0" marB="0" anchor="b"/>
                </a:tc>
                <a:tc>
                  <a:txBody>
                    <a:bodyPr/>
                    <a:lstStyle/>
                    <a:p>
                      <a:pPr algn="ctr" fontAlgn="b"/>
                      <a:r>
                        <a:rPr lang="is-IS" sz="1000" b="0" i="0" u="none" strike="noStrike" dirty="0">
                          <a:solidFill>
                            <a:srgbClr val="000000"/>
                          </a:solidFill>
                          <a:effectLst/>
                          <a:latin typeface="+mn-lt"/>
                        </a:rPr>
                        <a:t>13</a:t>
                      </a:r>
                    </a:p>
                  </a:txBody>
                  <a:tcPr marL="0" marT="0" marB="0" anchor="b"/>
                </a:tc>
                <a:tc>
                  <a:txBody>
                    <a:bodyPr/>
                    <a:lstStyle/>
                    <a:p>
                      <a:pPr algn="r" fontAlgn="b"/>
                      <a:r>
                        <a:rPr lang="en-US" sz="1000" b="0" i="0" u="none" strike="noStrike" dirty="0">
                          <a:solidFill>
                            <a:srgbClr val="000000"/>
                          </a:solidFill>
                          <a:effectLst/>
                          <a:latin typeface="+mn-lt"/>
                        </a:rPr>
                        <a:t>$12,359,135</a:t>
                      </a:r>
                    </a:p>
                  </a:txBody>
                  <a:tcPr marL="0" marT="0" marB="0" anchor="b"/>
                </a:tc>
                <a:tc>
                  <a:txBody>
                    <a:bodyPr/>
                    <a:lstStyle/>
                    <a:p>
                      <a:pPr algn="r" fontAlgn="b"/>
                      <a:r>
                        <a:rPr lang="en-US" sz="1000" b="0" i="0" u="none" strike="noStrike">
                          <a:solidFill>
                            <a:srgbClr val="000000"/>
                          </a:solidFill>
                          <a:effectLst/>
                          <a:latin typeface="+mn-lt"/>
                        </a:rPr>
                        <a:t>$64,000,000</a:t>
                      </a:r>
                    </a:p>
                  </a:txBody>
                  <a:tcPr marL="0" marT="0" marB="0" anchor="b"/>
                </a:tc>
                <a:tc>
                  <a:txBody>
                    <a:bodyPr/>
                    <a:lstStyle/>
                    <a:p>
                      <a:pPr algn="r" fontAlgn="b"/>
                      <a:r>
                        <a:rPr lang="en-US" sz="1000" b="0" i="0" u="none" strike="noStrike" dirty="0">
                          <a:solidFill>
                            <a:srgbClr val="000000"/>
                          </a:solidFill>
                          <a:effectLst/>
                          <a:latin typeface="+mn-lt"/>
                        </a:rPr>
                        <a:t>$51,640,865</a:t>
                      </a:r>
                    </a:p>
                  </a:txBody>
                  <a:tcPr marL="0" marT="0" marB="0" anchor="b"/>
                </a:tc>
              </a:tr>
              <a:tr h="210278">
                <a:tc>
                  <a:txBody>
                    <a:bodyPr/>
                    <a:lstStyle/>
                    <a:p>
                      <a:pPr marL="0" indent="0" algn="l" fontAlgn="b">
                        <a:tabLst/>
                      </a:pPr>
                      <a:r>
                        <a:rPr lang="en-US" sz="1000" b="0" i="0" u="none" strike="noStrike" dirty="0">
                          <a:solidFill>
                            <a:schemeClr val="tx1"/>
                          </a:solidFill>
                          <a:effectLst/>
                          <a:latin typeface="+mn-lt"/>
                        </a:rPr>
                        <a:t>Sweden</a:t>
                      </a:r>
                    </a:p>
                  </a:txBody>
                  <a:tcPr marT="0" marB="0" anchor="b"/>
                </a:tc>
                <a:tc>
                  <a:txBody>
                    <a:bodyPr/>
                    <a:lstStyle/>
                    <a:p>
                      <a:pPr algn="ctr" fontAlgn="b"/>
                      <a:r>
                        <a:rPr lang="en-US" sz="1000" b="0" i="0" u="none" strike="noStrike" dirty="0">
                          <a:solidFill>
                            <a:srgbClr val="000000"/>
                          </a:solidFill>
                          <a:effectLst/>
                          <a:latin typeface="+mn-lt"/>
                        </a:rPr>
                        <a:t>16</a:t>
                      </a:r>
                    </a:p>
                  </a:txBody>
                  <a:tcPr marL="0" marT="0" marB="0" anchor="b"/>
                </a:tc>
                <a:tc>
                  <a:txBody>
                    <a:bodyPr/>
                    <a:lstStyle/>
                    <a:p>
                      <a:pPr algn="r" fontAlgn="b"/>
                      <a:r>
                        <a:rPr lang="en-US" sz="1000" b="0" i="0" u="none" strike="noStrike" dirty="0">
                          <a:solidFill>
                            <a:srgbClr val="000000"/>
                          </a:solidFill>
                          <a:effectLst/>
                          <a:latin typeface="+mn-lt"/>
                        </a:rPr>
                        <a:t>$1,606,583</a:t>
                      </a:r>
                    </a:p>
                  </a:txBody>
                  <a:tcPr marL="0" marT="0" marB="0" anchor="b"/>
                </a:tc>
                <a:tc>
                  <a:txBody>
                    <a:bodyPr/>
                    <a:lstStyle/>
                    <a:p>
                      <a:pPr algn="r" fontAlgn="b"/>
                      <a:r>
                        <a:rPr lang="en-US" sz="1000" b="0" i="0" u="none" strike="noStrike">
                          <a:solidFill>
                            <a:srgbClr val="000000"/>
                          </a:solidFill>
                          <a:effectLst/>
                          <a:latin typeface="+mn-lt"/>
                        </a:rPr>
                        <a:t>$13,700,000</a:t>
                      </a:r>
                    </a:p>
                  </a:txBody>
                  <a:tcPr marL="0" marT="0" marB="0" anchor="b"/>
                </a:tc>
                <a:tc>
                  <a:txBody>
                    <a:bodyPr/>
                    <a:lstStyle/>
                    <a:p>
                      <a:pPr algn="r" fontAlgn="b"/>
                      <a:r>
                        <a:rPr lang="en-US" sz="1000" b="0" i="0" u="none" strike="noStrike" dirty="0">
                          <a:solidFill>
                            <a:srgbClr val="000000"/>
                          </a:solidFill>
                          <a:effectLst/>
                          <a:latin typeface="+mn-lt"/>
                        </a:rPr>
                        <a:t>$12,093,417</a:t>
                      </a:r>
                    </a:p>
                  </a:txBody>
                  <a:tcPr marL="0" marT="0" marB="0" anchor="b"/>
                </a:tc>
              </a:tr>
              <a:tr h="210278">
                <a:tc>
                  <a:txBody>
                    <a:bodyPr/>
                    <a:lstStyle/>
                    <a:p>
                      <a:pPr marL="0" indent="0" algn="l" fontAlgn="b">
                        <a:tabLst/>
                      </a:pPr>
                      <a:r>
                        <a:rPr lang="en-US" sz="1000" b="0" i="0" u="none" strike="noStrike" dirty="0">
                          <a:solidFill>
                            <a:schemeClr val="tx1"/>
                          </a:solidFill>
                          <a:effectLst/>
                          <a:latin typeface="+mn-lt"/>
                        </a:rPr>
                        <a:t>Switzerland</a:t>
                      </a:r>
                    </a:p>
                  </a:txBody>
                  <a:tcPr marT="0" marB="0" anchor="b">
                    <a:lnB w="12700" cap="flat" cmpd="sng" algn="ctr">
                      <a:solidFill>
                        <a:schemeClr val="bg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8</a:t>
                      </a:r>
                    </a:p>
                  </a:txBody>
                  <a:tcPr marL="0" marT="0" marB="0" anchor="b">
                    <a:lnB w="12700" cap="flat" cmpd="sng" algn="ctr">
                      <a:solidFill>
                        <a:schemeClr val="bg1"/>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mn-lt"/>
                        </a:rPr>
                        <a:t>$5,938,196</a:t>
                      </a:r>
                    </a:p>
                  </a:txBody>
                  <a:tcPr marL="0" marT="0" marB="0" anchor="b">
                    <a:lnB w="12700" cap="flat" cmpd="sng" algn="ctr">
                      <a:solidFill>
                        <a:schemeClr val="bg1"/>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mn-lt"/>
                        </a:rPr>
                        <a:t>$13,400,000</a:t>
                      </a:r>
                    </a:p>
                  </a:txBody>
                  <a:tcPr marL="0" marT="0" marB="0" anchor="b">
                    <a:lnB w="12700" cap="flat" cmpd="sng" algn="ctr">
                      <a:solidFill>
                        <a:schemeClr val="bg1"/>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mn-lt"/>
                        </a:rPr>
                        <a:t>$7,461,804</a:t>
                      </a:r>
                    </a:p>
                  </a:txBody>
                  <a:tcPr marL="0" marT="0" marB="0" anchor="b">
                    <a:lnB w="12700" cap="flat" cmpd="sng" algn="ctr">
                      <a:solidFill>
                        <a:schemeClr val="bg1"/>
                      </a:solidFill>
                      <a:prstDash val="solid"/>
                      <a:round/>
                      <a:headEnd type="none" w="med" len="med"/>
                      <a:tailEnd type="none" w="med" len="med"/>
                    </a:lnB>
                  </a:tcPr>
                </a:tc>
              </a:tr>
              <a:tr h="210278">
                <a:tc>
                  <a:txBody>
                    <a:bodyPr/>
                    <a:lstStyle/>
                    <a:p>
                      <a:pPr marL="0" indent="0" algn="l" fontAlgn="b">
                        <a:tabLst/>
                      </a:pPr>
                      <a:r>
                        <a:rPr lang="en-US" sz="1000" b="0" i="0" u="none" strike="noStrike" dirty="0">
                          <a:solidFill>
                            <a:schemeClr val="tx1"/>
                          </a:solidFill>
                          <a:effectLst/>
                          <a:latin typeface="+mn-lt"/>
                        </a:rPr>
                        <a:t>Thailand</a:t>
                      </a:r>
                    </a:p>
                  </a:txBody>
                  <a:tcPr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s-IS" sz="1000" b="0" i="0" u="none" strike="noStrike" dirty="0">
                          <a:solidFill>
                            <a:srgbClr val="000000"/>
                          </a:solidFill>
                          <a:effectLst/>
                          <a:latin typeface="+mn-lt"/>
                        </a:rPr>
                        <a:t>20</a:t>
                      </a:r>
                    </a:p>
                  </a:txBody>
                  <a:tcPr marL="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b="0" i="0" u="none" strike="noStrike" dirty="0">
                          <a:solidFill>
                            <a:srgbClr val="000000"/>
                          </a:solidFill>
                          <a:effectLst/>
                          <a:latin typeface="+mn-lt"/>
                        </a:rPr>
                        <a:t>$173,846</a:t>
                      </a:r>
                    </a:p>
                  </a:txBody>
                  <a:tcPr marL="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b="0" i="0" u="none" strike="noStrike" dirty="0">
                          <a:solidFill>
                            <a:srgbClr val="000000"/>
                          </a:solidFill>
                          <a:effectLst/>
                          <a:latin typeface="+mn-lt"/>
                        </a:rPr>
                        <a:t>$4,900,000</a:t>
                      </a:r>
                    </a:p>
                  </a:txBody>
                  <a:tcPr marL="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b="0" i="0" u="none" strike="noStrike" dirty="0">
                          <a:solidFill>
                            <a:srgbClr val="000000"/>
                          </a:solidFill>
                          <a:effectLst/>
                          <a:latin typeface="+mn-lt"/>
                        </a:rPr>
                        <a:t>$4,726,154</a:t>
                      </a:r>
                    </a:p>
                  </a:txBody>
                  <a:tcPr marL="0" marT="0" marB="0" anchor="b">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10278">
                <a:tc>
                  <a:txBody>
                    <a:bodyPr/>
                    <a:lstStyle/>
                    <a:p>
                      <a:pPr marL="0" indent="0" algn="l" fontAlgn="b">
                        <a:tabLst/>
                      </a:pPr>
                      <a:r>
                        <a:rPr lang="en-US" sz="1000" b="0" i="0" u="none" strike="noStrike" dirty="0">
                          <a:solidFill>
                            <a:schemeClr val="tx1"/>
                          </a:solidFill>
                          <a:effectLst/>
                          <a:latin typeface="+mn-lt"/>
                        </a:rPr>
                        <a:t>United Kingdom</a:t>
                      </a:r>
                    </a:p>
                  </a:txBody>
                  <a:tcPr marT="0" marB="0" anchor="b">
                    <a:lnT w="12700" cap="flat" cmpd="sng" algn="ctr">
                      <a:solidFill>
                        <a:schemeClr val="bg1"/>
                      </a:solidFill>
                      <a:prstDash val="solid"/>
                      <a:round/>
                      <a:headEnd type="none" w="med" len="med"/>
                      <a:tailEnd type="none" w="med" len="med"/>
                    </a:lnT>
                  </a:tcPr>
                </a:tc>
                <a:tc>
                  <a:txBody>
                    <a:bodyPr/>
                    <a:lstStyle/>
                    <a:p>
                      <a:pPr algn="ctr" fontAlgn="b"/>
                      <a:r>
                        <a:rPr lang="en-US" sz="1000" b="0" i="0" u="none" strike="noStrike" dirty="0">
                          <a:solidFill>
                            <a:srgbClr val="000000"/>
                          </a:solidFill>
                          <a:effectLst/>
                          <a:latin typeface="+mn-lt"/>
                        </a:rPr>
                        <a:t>4</a:t>
                      </a:r>
                    </a:p>
                  </a:txBody>
                  <a:tcPr marL="0" marT="0" marB="0" anchor="b">
                    <a:lnT w="12700" cap="flat" cmpd="sng" algn="ctr">
                      <a:solidFill>
                        <a:schemeClr val="bg1"/>
                      </a:solidFill>
                      <a:prstDash val="solid"/>
                      <a:round/>
                      <a:headEnd type="none" w="med" len="med"/>
                      <a:tailEnd type="none" w="med" len="med"/>
                    </a:lnT>
                  </a:tcPr>
                </a:tc>
                <a:tc>
                  <a:txBody>
                    <a:bodyPr/>
                    <a:lstStyle/>
                    <a:p>
                      <a:pPr algn="r" fontAlgn="b"/>
                      <a:r>
                        <a:rPr lang="en-US" sz="1000" b="0" i="0" u="none" strike="noStrike" dirty="0">
                          <a:solidFill>
                            <a:srgbClr val="000000"/>
                          </a:solidFill>
                          <a:effectLst/>
                          <a:latin typeface="+mn-lt"/>
                        </a:rPr>
                        <a:t>$27,575,390</a:t>
                      </a:r>
                    </a:p>
                  </a:txBody>
                  <a:tcPr marL="0" marT="0" marB="0" anchor="b">
                    <a:lnT w="12700" cap="flat" cmpd="sng" algn="ctr">
                      <a:solidFill>
                        <a:schemeClr val="bg1"/>
                      </a:solidFill>
                      <a:prstDash val="solid"/>
                      <a:round/>
                      <a:headEnd type="none" w="med" len="med"/>
                      <a:tailEnd type="none" w="med" len="med"/>
                    </a:lnT>
                  </a:tcPr>
                </a:tc>
                <a:tc>
                  <a:txBody>
                    <a:bodyPr/>
                    <a:lstStyle/>
                    <a:p>
                      <a:pPr algn="r" fontAlgn="b"/>
                      <a:r>
                        <a:rPr lang="en-US" sz="1000" b="0" i="0" u="none" strike="noStrike">
                          <a:solidFill>
                            <a:srgbClr val="000000"/>
                          </a:solidFill>
                          <a:effectLst/>
                          <a:latin typeface="+mn-lt"/>
                        </a:rPr>
                        <a:t>$40,400,000</a:t>
                      </a:r>
                    </a:p>
                  </a:txBody>
                  <a:tcPr marL="0" marT="0" marB="0" anchor="b">
                    <a:lnT w="12700" cap="flat" cmpd="sng" algn="ctr">
                      <a:solidFill>
                        <a:schemeClr val="bg1"/>
                      </a:solidFill>
                      <a:prstDash val="solid"/>
                      <a:round/>
                      <a:headEnd type="none" w="med" len="med"/>
                      <a:tailEnd type="none" w="med" len="med"/>
                    </a:lnT>
                  </a:tcPr>
                </a:tc>
                <a:tc>
                  <a:txBody>
                    <a:bodyPr/>
                    <a:lstStyle/>
                    <a:p>
                      <a:pPr algn="r" fontAlgn="b"/>
                      <a:r>
                        <a:rPr lang="en-US" sz="1000" b="0" i="0" u="none" strike="noStrike" dirty="0">
                          <a:solidFill>
                            <a:srgbClr val="000000"/>
                          </a:solidFill>
                          <a:effectLst/>
                          <a:latin typeface="+mn-lt"/>
                        </a:rPr>
                        <a:t>$12,824,610</a:t>
                      </a:r>
                    </a:p>
                  </a:txBody>
                  <a:tcPr marL="0" marT="0" marB="0" anchor="b">
                    <a:lnT w="12700" cap="flat" cmpd="sng" algn="ctr">
                      <a:solidFill>
                        <a:schemeClr val="bg1"/>
                      </a:solidFill>
                      <a:prstDash val="solid"/>
                      <a:round/>
                      <a:headEnd type="none" w="med" len="med"/>
                      <a:tailEnd type="none" w="med" len="med"/>
                    </a:lnT>
                  </a:tcPr>
                </a:tc>
              </a:tr>
              <a:tr h="210278">
                <a:tc>
                  <a:txBody>
                    <a:bodyPr/>
                    <a:lstStyle/>
                    <a:p>
                      <a:pPr marL="0" indent="0" algn="l" fontAlgn="b">
                        <a:tabLst/>
                      </a:pPr>
                      <a:r>
                        <a:rPr lang="en-US" sz="1000" b="0" i="0" u="none" strike="noStrike" dirty="0">
                          <a:solidFill>
                            <a:schemeClr val="tx1"/>
                          </a:solidFill>
                          <a:effectLst/>
                          <a:latin typeface="+mn-lt"/>
                        </a:rPr>
                        <a:t>United States</a:t>
                      </a:r>
                    </a:p>
                  </a:txBody>
                  <a:tcPr marT="0" marB="0" anchor="b"/>
                </a:tc>
                <a:tc>
                  <a:txBody>
                    <a:bodyPr/>
                    <a:lstStyle/>
                    <a:p>
                      <a:pPr algn="ctr" fontAlgn="b"/>
                      <a:r>
                        <a:rPr lang="en-US" sz="1000" b="0" i="0" u="none" strike="noStrike" dirty="0">
                          <a:solidFill>
                            <a:srgbClr val="000000"/>
                          </a:solidFill>
                          <a:effectLst/>
                          <a:latin typeface="+mn-lt"/>
                        </a:rPr>
                        <a:t>3</a:t>
                      </a:r>
                    </a:p>
                  </a:txBody>
                  <a:tcPr marL="0" marT="0" marB="0" anchor="b"/>
                </a:tc>
                <a:tc>
                  <a:txBody>
                    <a:bodyPr/>
                    <a:lstStyle/>
                    <a:p>
                      <a:pPr algn="r" fontAlgn="b"/>
                      <a:r>
                        <a:rPr lang="en-US" sz="1000" b="0" i="0" u="none" strike="noStrike" dirty="0">
                          <a:solidFill>
                            <a:srgbClr val="000000"/>
                          </a:solidFill>
                          <a:effectLst/>
                          <a:latin typeface="+mn-lt"/>
                        </a:rPr>
                        <a:t>$316,471,566</a:t>
                      </a:r>
                    </a:p>
                  </a:txBody>
                  <a:tcPr marL="0" marT="0" marB="0" anchor="b"/>
                </a:tc>
                <a:tc>
                  <a:txBody>
                    <a:bodyPr/>
                    <a:lstStyle/>
                    <a:p>
                      <a:pPr algn="r" fontAlgn="b"/>
                      <a:r>
                        <a:rPr lang="en-US" sz="1000" b="0" i="0" u="none" strike="noStrike">
                          <a:solidFill>
                            <a:srgbClr val="000000"/>
                          </a:solidFill>
                          <a:effectLst/>
                          <a:latin typeface="+mn-lt"/>
                        </a:rPr>
                        <a:t>$444,500,000</a:t>
                      </a:r>
                    </a:p>
                  </a:txBody>
                  <a:tcPr marL="0" marT="0" marB="0" anchor="b"/>
                </a:tc>
                <a:tc>
                  <a:txBody>
                    <a:bodyPr/>
                    <a:lstStyle/>
                    <a:p>
                      <a:pPr algn="r" fontAlgn="b"/>
                      <a:r>
                        <a:rPr lang="en-US" sz="1000" b="0" i="0" u="none" strike="noStrike" dirty="0">
                          <a:solidFill>
                            <a:srgbClr val="000000"/>
                          </a:solidFill>
                          <a:effectLst/>
                          <a:latin typeface="+mn-lt"/>
                        </a:rPr>
                        <a:t>$128,028,434</a:t>
                      </a:r>
                    </a:p>
                  </a:txBody>
                  <a:tcPr marL="0" marT="0" marB="0" anchor="b"/>
                </a:tc>
              </a:tr>
            </a:tbl>
          </a:graphicData>
        </a:graphic>
      </p:graphicFrame>
      <p:sp>
        <p:nvSpPr>
          <p:cNvPr id="13" name="Rectangle 12"/>
          <p:cNvSpPr/>
          <p:nvPr/>
        </p:nvSpPr>
        <p:spPr>
          <a:xfrm>
            <a:off x="356268" y="397452"/>
            <a:ext cx="8254332" cy="646331"/>
          </a:xfrm>
          <a:prstGeom prst="rect">
            <a:avLst/>
          </a:prstGeom>
        </p:spPr>
        <p:txBody>
          <a:bodyPr wrap="square">
            <a:spAutoFit/>
          </a:bodyPr>
          <a:lstStyle/>
          <a:p>
            <a:r>
              <a:rPr lang="en-US" sz="1200" b="1" dirty="0" smtClean="0"/>
              <a:t>Of countries that report TB R&amp;D spending data, most must dramatically increase investments to meet targets. A higher rank indicates a country’s current spending is closer to meeting targets. </a:t>
            </a:r>
            <a:endParaRPr lang="en-US" sz="1200" b="1" dirty="0"/>
          </a:p>
          <a:p>
            <a:endParaRPr lang="en-US" sz="1200" b="1" dirty="0"/>
          </a:p>
        </p:txBody>
      </p:sp>
      <p:sp>
        <p:nvSpPr>
          <p:cNvPr id="7" name="Rectangle 6"/>
          <p:cNvSpPr/>
          <p:nvPr/>
        </p:nvSpPr>
        <p:spPr>
          <a:xfrm>
            <a:off x="64168" y="6419076"/>
            <a:ext cx="8546432" cy="646331"/>
          </a:xfrm>
          <a:prstGeom prst="rect">
            <a:avLst/>
          </a:prstGeom>
        </p:spPr>
        <p:txBody>
          <a:bodyPr wrap="square">
            <a:spAutoFit/>
          </a:bodyPr>
          <a:lstStyle/>
          <a:p>
            <a:r>
              <a:rPr lang="en-US" sz="1200" dirty="0" smtClean="0"/>
              <a:t>*Confidence is lower in the reported public spending for the following countries, since data were not reported for all institutions that may fund research: Brazil, China, Denmark, France, Hong Kong, Mexico, Singapore, Sweden, Thailand</a:t>
            </a:r>
            <a:endParaRPr lang="en-US" sz="1200" dirty="0"/>
          </a:p>
          <a:p>
            <a:endParaRPr lang="en-US" sz="1200" b="1" dirty="0"/>
          </a:p>
        </p:txBody>
      </p:sp>
    </p:spTree>
    <p:extLst>
      <p:ext uri="{BB962C8B-B14F-4D97-AF65-F5344CB8AC3E}">
        <p14:creationId xmlns:p14="http://schemas.microsoft.com/office/powerpoint/2010/main" val="418117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383" y="114524"/>
            <a:ext cx="9144000" cy="565357"/>
          </a:xfrm>
        </p:spPr>
        <p:txBody>
          <a:bodyPr/>
          <a:lstStyle/>
          <a:p>
            <a:r>
              <a:rPr lang="en-US" dirty="0" smtClean="0"/>
              <a:t>Limitations</a:t>
            </a:r>
            <a:endParaRPr lang="en-US" dirty="0"/>
          </a:p>
        </p:txBody>
      </p:sp>
      <p:sp>
        <p:nvSpPr>
          <p:cNvPr id="4" name="TextBox 3"/>
          <p:cNvSpPr txBox="1"/>
          <p:nvPr/>
        </p:nvSpPr>
        <p:spPr>
          <a:xfrm>
            <a:off x="554990" y="698402"/>
            <a:ext cx="7672388" cy="6186310"/>
          </a:xfrm>
          <a:prstGeom prst="rect">
            <a:avLst/>
          </a:prstGeom>
          <a:noFill/>
        </p:spPr>
        <p:txBody>
          <a:bodyPr wrap="square" rtlCol="0">
            <a:spAutoFit/>
          </a:bodyPr>
          <a:lstStyle/>
          <a:p>
            <a:pPr marL="285750" indent="-285750">
              <a:buFont typeface="Arial" charset="0"/>
              <a:buChar char="•"/>
            </a:pPr>
            <a:r>
              <a:rPr lang="en-US" dirty="0" smtClean="0"/>
              <a:t>Not </a:t>
            </a:r>
            <a:r>
              <a:rPr lang="en-US" dirty="0"/>
              <a:t>all countries had GERD data available for all years between 2010 and </a:t>
            </a:r>
            <a:r>
              <a:rPr lang="en-US" dirty="0" smtClean="0"/>
              <a:t>2015</a:t>
            </a:r>
          </a:p>
          <a:p>
            <a:endParaRPr lang="en-US" dirty="0" smtClean="0"/>
          </a:p>
          <a:p>
            <a:pPr marL="285750" indent="-285750">
              <a:buFont typeface="Arial" charset="0"/>
              <a:buChar char="•"/>
            </a:pPr>
            <a:r>
              <a:rPr lang="en-US" dirty="0" smtClean="0"/>
              <a:t>Use of comparators for countries with missing GERD data may under- or over-estimate a </a:t>
            </a:r>
            <a:r>
              <a:rPr lang="en-US" dirty="0"/>
              <a:t>country’s capacity to spend on </a:t>
            </a:r>
            <a:r>
              <a:rPr lang="en-US" dirty="0" smtClean="0"/>
              <a:t>GERD, and the percentage which countries should be allocating towards TB R&amp;D</a:t>
            </a:r>
          </a:p>
          <a:p>
            <a:endParaRPr lang="en-US" dirty="0" smtClean="0"/>
          </a:p>
          <a:p>
            <a:pPr marL="285750" indent="-285750">
              <a:buFont typeface="Arial" charset="0"/>
              <a:buChar char="•"/>
            </a:pPr>
            <a:r>
              <a:rPr lang="en-US" dirty="0" smtClean="0"/>
              <a:t>Basing TB R&amp;D targets on overall GERD spending lets countries underspending on research generally “get away easier” </a:t>
            </a:r>
          </a:p>
          <a:p>
            <a:endParaRPr lang="en-US" dirty="0" smtClean="0"/>
          </a:p>
          <a:p>
            <a:pPr marL="285750" indent="-285750">
              <a:buFont typeface="Arial" charset="0"/>
              <a:buChar char="•"/>
            </a:pPr>
            <a:r>
              <a:rPr lang="en-US" dirty="0" smtClean="0"/>
              <a:t>The </a:t>
            </a:r>
            <a:r>
              <a:rPr lang="en-US" dirty="0"/>
              <a:t>$8.836 billion target sets a ceiling on the total for country-specific funding targets, which may under- or over-estimate a country’s capacity to spend </a:t>
            </a:r>
            <a:r>
              <a:rPr lang="en-US" dirty="0" smtClean="0"/>
              <a:t>(e.g. U.K. comes in low)</a:t>
            </a:r>
            <a:endParaRPr lang="en-US" dirty="0"/>
          </a:p>
          <a:p>
            <a:pPr marL="285750" indent="-285750">
              <a:buFont typeface="Arial" charset="0"/>
              <a:buChar char="•"/>
            </a:pPr>
            <a:endParaRPr lang="en-US" dirty="0"/>
          </a:p>
          <a:p>
            <a:pPr marL="285750" indent="-285750">
              <a:buFont typeface="Arial" charset="0"/>
              <a:buChar char="•"/>
            </a:pPr>
            <a:r>
              <a:rPr lang="en-US" dirty="0" smtClean="0"/>
              <a:t>Not all countries included (focus on G20, HBC, and wealthy countries)</a:t>
            </a:r>
          </a:p>
          <a:p>
            <a:endParaRPr lang="en-US" dirty="0" smtClean="0"/>
          </a:p>
          <a:p>
            <a:pPr marL="285750" indent="-285750">
              <a:buFont typeface="Arial" charset="0"/>
              <a:buChar char="•"/>
            </a:pPr>
            <a:r>
              <a:rPr lang="en-US" dirty="0" smtClean="0"/>
              <a:t>Targets do </a:t>
            </a:r>
            <a:r>
              <a:rPr lang="en-US" dirty="0"/>
              <a:t>not take into account disease </a:t>
            </a:r>
            <a:r>
              <a:rPr lang="en-US" dirty="0" smtClean="0"/>
              <a:t>burden or spending on healthcare</a:t>
            </a:r>
          </a:p>
          <a:p>
            <a:endParaRPr lang="en-US" dirty="0" smtClean="0"/>
          </a:p>
          <a:p>
            <a:pPr marL="285750" indent="-285750">
              <a:buFont typeface="Arial" charset="0"/>
              <a:buChar char="•"/>
            </a:pPr>
            <a:r>
              <a:rPr lang="en-US" dirty="0" smtClean="0"/>
              <a:t>For determining TB R&amp;D funding gap, not all countries report funding data and not all institutions are represented for countries that do report</a:t>
            </a:r>
          </a:p>
          <a:p>
            <a:endParaRPr lang="en-US" dirty="0" smtClean="0"/>
          </a:p>
        </p:txBody>
      </p:sp>
      <p:sp>
        <p:nvSpPr>
          <p:cNvPr id="5" name="Slide Number Placeholder 4"/>
          <p:cNvSpPr>
            <a:spLocks noGrp="1"/>
          </p:cNvSpPr>
          <p:nvPr>
            <p:ph type="sldNum" sz="quarter" idx="12"/>
          </p:nvPr>
        </p:nvSpPr>
        <p:spPr>
          <a:xfrm>
            <a:off x="8227378" y="6492875"/>
            <a:ext cx="1315721" cy="365125"/>
          </a:xfrm>
        </p:spPr>
        <p:txBody>
          <a:bodyPr/>
          <a:lstStyle/>
          <a:p>
            <a:fld id="{38270A73-2223-4C4E-B528-206F1B2F1836}" type="slidenum">
              <a:rPr lang="en-US" smtClean="0"/>
              <a:t>13</a:t>
            </a:fld>
            <a:endParaRPr lang="en-US" dirty="0"/>
          </a:p>
        </p:txBody>
      </p:sp>
    </p:spTree>
    <p:extLst>
      <p:ext uri="{BB962C8B-B14F-4D97-AF65-F5344CB8AC3E}">
        <p14:creationId xmlns:p14="http://schemas.microsoft.com/office/powerpoint/2010/main" val="2068606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78" y="91375"/>
            <a:ext cx="8999621" cy="969263"/>
          </a:xfrm>
        </p:spPr>
        <p:txBody>
          <a:bodyPr>
            <a:normAutofit/>
          </a:bodyPr>
          <a:lstStyle/>
          <a:p>
            <a:r>
              <a:rPr lang="en-US" dirty="0" smtClean="0"/>
              <a:t>Why is setting country-specific targets important?</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6609" y="1593927"/>
            <a:ext cx="1488398" cy="1470357"/>
          </a:xfrm>
          <a:prstGeom prst="rect">
            <a:avLst/>
          </a:prstGeom>
        </p:spPr>
      </p:pic>
      <p:sp>
        <p:nvSpPr>
          <p:cNvPr id="11" name="TextBox 10"/>
          <p:cNvSpPr txBox="1"/>
          <p:nvPr/>
        </p:nvSpPr>
        <p:spPr>
          <a:xfrm>
            <a:off x="2445484" y="3255521"/>
            <a:ext cx="1814631" cy="2246769"/>
          </a:xfrm>
          <a:prstGeom prst="rect">
            <a:avLst/>
          </a:prstGeom>
          <a:noFill/>
        </p:spPr>
        <p:txBody>
          <a:bodyPr wrap="square" rtlCol="0">
            <a:spAutoFit/>
          </a:bodyPr>
          <a:lstStyle/>
          <a:p>
            <a:pPr algn="ctr"/>
            <a:r>
              <a:rPr lang="en-US" sz="2000" dirty="0"/>
              <a:t>Leverage </a:t>
            </a:r>
            <a:r>
              <a:rPr lang="en-US" sz="2000" dirty="0" smtClean="0"/>
              <a:t>new funding sources based on countries’ capacity to fund</a:t>
            </a:r>
            <a:endParaRPr lang="en-US" sz="2000" dirty="0"/>
          </a:p>
        </p:txBody>
      </p:sp>
      <p:sp>
        <p:nvSpPr>
          <p:cNvPr id="12" name="TextBox 11"/>
          <p:cNvSpPr txBox="1"/>
          <p:nvPr/>
        </p:nvSpPr>
        <p:spPr>
          <a:xfrm>
            <a:off x="4260115" y="1060638"/>
            <a:ext cx="2171444" cy="3477875"/>
          </a:xfrm>
          <a:prstGeom prst="rect">
            <a:avLst/>
          </a:prstGeom>
          <a:noFill/>
        </p:spPr>
        <p:txBody>
          <a:bodyPr wrap="square" rtlCol="0">
            <a:spAutoFit/>
          </a:bodyPr>
          <a:lstStyle/>
          <a:p>
            <a:pPr algn="ctr"/>
            <a:r>
              <a:rPr lang="en-US" sz="2000" dirty="0" smtClean="0"/>
              <a:t>Allow public resource tracking and create accountability for commitments on TB R&amp;D funding to be announced at the Ministerial Conference / UN High Level Meeting on TB</a:t>
            </a:r>
            <a:endParaRPr lang="en-US" sz="2000" dirty="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5787" y="1879838"/>
            <a:ext cx="1662295" cy="1238573"/>
          </a:xfrm>
          <a:prstGeom prst="rect">
            <a:avLst/>
          </a:prstGeom>
        </p:spPr>
      </p:pic>
      <p:sp>
        <p:nvSpPr>
          <p:cNvPr id="17" name="TextBox 16"/>
          <p:cNvSpPr txBox="1"/>
          <p:nvPr/>
        </p:nvSpPr>
        <p:spPr>
          <a:xfrm>
            <a:off x="6855787" y="3419465"/>
            <a:ext cx="1830345" cy="1323439"/>
          </a:xfrm>
          <a:prstGeom prst="rect">
            <a:avLst/>
          </a:prstGeom>
          <a:noFill/>
        </p:spPr>
        <p:txBody>
          <a:bodyPr wrap="square" rtlCol="0">
            <a:spAutoFit/>
          </a:bodyPr>
          <a:lstStyle/>
          <a:p>
            <a:pPr algn="ctr"/>
            <a:r>
              <a:rPr lang="en-US" sz="2000" dirty="0"/>
              <a:t>Focus on deliverables to catalyze progress</a:t>
            </a:r>
          </a:p>
        </p:txBody>
      </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6998" y="4739006"/>
            <a:ext cx="1526567" cy="1526567"/>
          </a:xfrm>
          <a:prstGeom prst="rect">
            <a:avLst/>
          </a:prstGeom>
        </p:spPr>
      </p:pic>
      <p:sp>
        <p:nvSpPr>
          <p:cNvPr id="22" name="TextBox 21"/>
          <p:cNvSpPr txBox="1"/>
          <p:nvPr/>
        </p:nvSpPr>
        <p:spPr>
          <a:xfrm>
            <a:off x="349722" y="1994662"/>
            <a:ext cx="1761314" cy="1631216"/>
          </a:xfrm>
          <a:prstGeom prst="rect">
            <a:avLst/>
          </a:prstGeom>
          <a:noFill/>
        </p:spPr>
        <p:txBody>
          <a:bodyPr wrap="square" rtlCol="0">
            <a:spAutoFit/>
          </a:bodyPr>
          <a:lstStyle/>
          <a:p>
            <a:pPr algn="ctr"/>
            <a:r>
              <a:rPr lang="en-US" sz="2000" dirty="0" smtClean="0"/>
              <a:t>Reify the $9 </a:t>
            </a:r>
            <a:r>
              <a:rPr lang="en-US" sz="2000" dirty="0"/>
              <a:t>billion goal between 2016 and </a:t>
            </a:r>
            <a:r>
              <a:rPr lang="en-US" sz="2000" dirty="0" smtClean="0"/>
              <a:t>2020</a:t>
            </a:r>
            <a:endParaRPr lang="en-US" sz="2000" dirty="0"/>
          </a:p>
        </p:txBody>
      </p: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722" y="3983465"/>
            <a:ext cx="1761314" cy="1110095"/>
          </a:xfrm>
          <a:prstGeom prst="rect">
            <a:avLst/>
          </a:prstGeom>
        </p:spPr>
      </p:pic>
      <p:sp>
        <p:nvSpPr>
          <p:cNvPr id="25" name="Slide Number Placeholder 24"/>
          <p:cNvSpPr>
            <a:spLocks noGrp="1"/>
          </p:cNvSpPr>
          <p:nvPr>
            <p:ph type="sldNum" sz="quarter" idx="12"/>
          </p:nvPr>
        </p:nvSpPr>
        <p:spPr>
          <a:xfrm>
            <a:off x="8209090" y="6492875"/>
            <a:ext cx="1315721" cy="365125"/>
          </a:xfrm>
        </p:spPr>
        <p:txBody>
          <a:bodyPr/>
          <a:lstStyle/>
          <a:p>
            <a:fld id="{38270A73-2223-4C4E-B528-206F1B2F1836}" type="slidenum">
              <a:rPr lang="en-US" smtClean="0"/>
              <a:t>2</a:t>
            </a:fld>
            <a:endParaRPr lang="en-US" dirty="0"/>
          </a:p>
        </p:txBody>
      </p:sp>
    </p:spTree>
    <p:extLst>
      <p:ext uri="{BB962C8B-B14F-4D97-AF65-F5344CB8AC3E}">
        <p14:creationId xmlns:p14="http://schemas.microsoft.com/office/powerpoint/2010/main" val="2026728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95" y="103698"/>
            <a:ext cx="9144000" cy="546427"/>
          </a:xfrm>
        </p:spPr>
        <p:txBody>
          <a:bodyPr/>
          <a:lstStyle/>
          <a:p>
            <a:r>
              <a:rPr lang="en-US" dirty="0" smtClean="0"/>
              <a:t>past efforts to set targets (1 of 3)</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488" y="3621499"/>
            <a:ext cx="3657600" cy="19534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Slide Number Placeholder 8"/>
          <p:cNvSpPr>
            <a:spLocks noGrp="1"/>
          </p:cNvSpPr>
          <p:nvPr>
            <p:ph type="sldNum" sz="quarter" idx="12"/>
          </p:nvPr>
        </p:nvSpPr>
        <p:spPr>
          <a:xfrm>
            <a:off x="8211819" y="6478282"/>
            <a:ext cx="1315721" cy="365125"/>
          </a:xfrm>
        </p:spPr>
        <p:txBody>
          <a:bodyPr/>
          <a:lstStyle/>
          <a:p>
            <a:fld id="{38270A73-2223-4C4E-B528-206F1B2F1836}" type="slidenum">
              <a:rPr lang="en-US" smtClean="0"/>
              <a:t>3</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488" y="955680"/>
            <a:ext cx="3657600" cy="20931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1" name="Table 10"/>
          <p:cNvGraphicFramePr>
            <a:graphicFrameLocks noGrp="1"/>
          </p:cNvGraphicFramePr>
          <p:nvPr>
            <p:extLst>
              <p:ext uri="{D42A27DB-BD31-4B8C-83A1-F6EECF244321}">
                <p14:modId xmlns:p14="http://schemas.microsoft.com/office/powerpoint/2010/main" val="1748200370"/>
              </p:ext>
            </p:extLst>
          </p:nvPr>
        </p:nvGraphicFramePr>
        <p:xfrm>
          <a:off x="4443984" y="1480751"/>
          <a:ext cx="4297680" cy="1234440"/>
        </p:xfrm>
        <a:graphic>
          <a:graphicData uri="http://schemas.openxmlformats.org/drawingml/2006/table">
            <a:tbl>
              <a:tblPr firstRow="1" bandRow="1">
                <a:tableStyleId>{2D5ABB26-0587-4C30-8999-92F81FD0307C}</a:tableStyleId>
              </a:tblPr>
              <a:tblGrid>
                <a:gridCol w="2148840"/>
                <a:gridCol w="2148840"/>
              </a:tblGrid>
              <a:tr h="297788">
                <a:tc>
                  <a:txBody>
                    <a:bodyPr/>
                    <a:lstStyle/>
                    <a:p>
                      <a:r>
                        <a:rPr lang="en-US" sz="1500" b="1" dirty="0" smtClean="0">
                          <a:solidFill>
                            <a:schemeClr val="tx2"/>
                          </a:solidFill>
                        </a:rPr>
                        <a:t>Pros:</a:t>
                      </a:r>
                      <a:endParaRPr lang="en-US" sz="1500" b="1" dirty="0">
                        <a:solidFill>
                          <a:schemeClr val="tx2"/>
                        </a:solidFill>
                      </a:endParaRPr>
                    </a:p>
                  </a:txBody>
                  <a:tcPr/>
                </a:tc>
                <a:tc>
                  <a:txBody>
                    <a:bodyPr/>
                    <a:lstStyle/>
                    <a:p>
                      <a:r>
                        <a:rPr lang="en-US" sz="1500" b="1" dirty="0" smtClean="0">
                          <a:solidFill>
                            <a:schemeClr val="tx2"/>
                          </a:solidFill>
                        </a:rPr>
                        <a:t>Cons:</a:t>
                      </a:r>
                      <a:endParaRPr lang="en-US" sz="1500" b="1" dirty="0">
                        <a:solidFill>
                          <a:schemeClr val="tx2"/>
                        </a:solidFill>
                      </a:endParaRPr>
                    </a:p>
                  </a:txBody>
                  <a:tcPr/>
                </a:tc>
              </a:tr>
              <a:tr h="599948">
                <a:tc>
                  <a:txBody>
                    <a:bodyPr/>
                    <a:lstStyle/>
                    <a:p>
                      <a:pPr marL="285750" indent="-285750">
                        <a:buFont typeface="Arial" charset="0"/>
                        <a:buChar char="•"/>
                      </a:pPr>
                      <a:r>
                        <a:rPr lang="en-US" dirty="0" smtClean="0"/>
                        <a:t>Buy in from countries</a:t>
                      </a:r>
                    </a:p>
                    <a:p>
                      <a:pPr marL="285750" indent="-285750">
                        <a:buFont typeface="Arial" charset="0"/>
                        <a:buChar char="•"/>
                      </a:pPr>
                      <a:r>
                        <a:rPr lang="en-US" dirty="0" smtClean="0"/>
                        <a:t>Public</a:t>
                      </a:r>
                      <a:r>
                        <a:rPr lang="en-US" baseline="0" dirty="0" smtClean="0"/>
                        <a:t> declaration</a:t>
                      </a:r>
                    </a:p>
                    <a:p>
                      <a:pPr marL="285750" indent="-285750">
                        <a:buFont typeface="Arial" charset="0"/>
                        <a:buChar char="•"/>
                      </a:pPr>
                      <a:r>
                        <a:rPr lang="en-US" baseline="0" dirty="0" smtClean="0"/>
                        <a:t>Legally binding</a:t>
                      </a:r>
                      <a:endParaRPr lang="en-US" dirty="0"/>
                    </a:p>
                  </a:txBody>
                  <a:tcPr/>
                </a:tc>
                <a:tc>
                  <a:txBody>
                    <a:bodyPr/>
                    <a:lstStyle/>
                    <a:p>
                      <a:pPr marL="285750" indent="-285750">
                        <a:buFont typeface="Arial" charset="0"/>
                        <a:buChar char="•"/>
                      </a:pPr>
                      <a:r>
                        <a:rPr lang="en-US" dirty="0" smtClean="0"/>
                        <a:t>Need political will to do so</a:t>
                      </a:r>
                    </a:p>
                    <a:p>
                      <a:pPr marL="285750" indent="-285750">
                        <a:buFont typeface="Arial" charset="0"/>
                        <a:buChar char="•"/>
                      </a:pPr>
                      <a:r>
                        <a:rPr lang="en-US" dirty="0" smtClean="0"/>
                        <a:t>No specific funding targets</a:t>
                      </a:r>
                      <a:endParaRPr lang="en-US" dirty="0"/>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712052494"/>
              </p:ext>
            </p:extLst>
          </p:nvPr>
        </p:nvGraphicFramePr>
        <p:xfrm>
          <a:off x="4572000" y="4575606"/>
          <a:ext cx="4297680" cy="1851660"/>
        </p:xfrm>
        <a:graphic>
          <a:graphicData uri="http://schemas.openxmlformats.org/drawingml/2006/table">
            <a:tbl>
              <a:tblPr firstRow="1" bandRow="1">
                <a:tableStyleId>{2D5ABB26-0587-4C30-8999-92F81FD0307C}</a:tableStyleId>
              </a:tblPr>
              <a:tblGrid>
                <a:gridCol w="2148840"/>
                <a:gridCol w="2148840"/>
              </a:tblGrid>
              <a:tr h="316573">
                <a:tc>
                  <a:txBody>
                    <a:bodyPr/>
                    <a:lstStyle/>
                    <a:p>
                      <a:r>
                        <a:rPr lang="en-US" sz="1500" b="1" dirty="0" smtClean="0">
                          <a:solidFill>
                            <a:schemeClr val="tx2"/>
                          </a:solidFill>
                        </a:rPr>
                        <a:t>Pros:</a:t>
                      </a:r>
                      <a:endParaRPr lang="en-US" sz="1500" b="1" dirty="0">
                        <a:solidFill>
                          <a:schemeClr val="tx2"/>
                        </a:solidFill>
                      </a:endParaRPr>
                    </a:p>
                  </a:txBody>
                  <a:tcPr/>
                </a:tc>
                <a:tc>
                  <a:txBody>
                    <a:bodyPr/>
                    <a:lstStyle/>
                    <a:p>
                      <a:r>
                        <a:rPr lang="en-US" sz="1500" b="1" dirty="0" smtClean="0">
                          <a:solidFill>
                            <a:schemeClr val="tx2"/>
                          </a:solidFill>
                        </a:rPr>
                        <a:t>Cons:</a:t>
                      </a:r>
                      <a:endParaRPr lang="en-US" sz="1500" b="1" dirty="0">
                        <a:solidFill>
                          <a:schemeClr val="tx2"/>
                        </a:solidFill>
                      </a:endParaRPr>
                    </a:p>
                  </a:txBody>
                  <a:tcPr/>
                </a:tc>
              </a:tr>
              <a:tr h="599948">
                <a:tc>
                  <a:txBody>
                    <a:bodyPr/>
                    <a:lstStyle/>
                    <a:p>
                      <a:pPr marL="285750" indent="-285750">
                        <a:buFont typeface="Arial" charset="0"/>
                        <a:buChar char="•"/>
                      </a:pPr>
                      <a:r>
                        <a:rPr lang="en-US" dirty="0" smtClean="0"/>
                        <a:t>Incorporates considerations of disease burden</a:t>
                      </a:r>
                    </a:p>
                    <a:p>
                      <a:pPr marL="285750" indent="-285750">
                        <a:buFont typeface="Arial" charset="0"/>
                        <a:buChar char="•"/>
                      </a:pPr>
                      <a:r>
                        <a:rPr lang="en-US" dirty="0" smtClean="0"/>
                        <a:t>Integrates</a:t>
                      </a:r>
                      <a:r>
                        <a:rPr lang="en-US" baseline="0" dirty="0" smtClean="0"/>
                        <a:t> return on investment as an argument to increase funding</a:t>
                      </a:r>
                      <a:endParaRPr lang="en-US" dirty="0"/>
                    </a:p>
                  </a:txBody>
                  <a:tcPr/>
                </a:tc>
                <a:tc>
                  <a:txBody>
                    <a:bodyPr/>
                    <a:lstStyle/>
                    <a:p>
                      <a:pPr marL="285750" indent="-285750">
                        <a:buFont typeface="Arial" charset="0"/>
                        <a:buChar char="•"/>
                      </a:pPr>
                      <a:r>
                        <a:rPr lang="en-US" dirty="0" smtClean="0"/>
                        <a:t>Requires modelers</a:t>
                      </a:r>
                      <a:r>
                        <a:rPr lang="en-US" baseline="0" dirty="0" smtClean="0"/>
                        <a:t> due to complicated methodology</a:t>
                      </a:r>
                    </a:p>
                    <a:p>
                      <a:pPr marL="285750" indent="-285750">
                        <a:buFont typeface="Arial" charset="0"/>
                        <a:buChar char="•"/>
                      </a:pPr>
                      <a:r>
                        <a:rPr lang="en-US" baseline="0" dirty="0" smtClean="0"/>
                        <a:t>Difficult to explain to policymakers</a:t>
                      </a:r>
                      <a:endParaRPr lang="en-US" dirty="0"/>
                    </a:p>
                  </a:txBody>
                  <a:tcPr/>
                </a:tc>
              </a:tr>
            </a:tbl>
          </a:graphicData>
        </a:graphic>
      </p:graphicFrame>
      <p:sp>
        <p:nvSpPr>
          <p:cNvPr id="13" name="TextBox 12"/>
          <p:cNvSpPr txBox="1"/>
          <p:nvPr/>
        </p:nvSpPr>
        <p:spPr>
          <a:xfrm>
            <a:off x="4443984" y="949532"/>
            <a:ext cx="4297680" cy="507831"/>
          </a:xfrm>
          <a:prstGeom prst="rect">
            <a:avLst/>
          </a:prstGeom>
          <a:noFill/>
          <a:ln>
            <a:solidFill>
              <a:schemeClr val="tx2"/>
            </a:solidFill>
          </a:ln>
        </p:spPr>
        <p:txBody>
          <a:bodyPr wrap="square" rtlCol="0">
            <a:spAutoFit/>
          </a:bodyPr>
          <a:lstStyle/>
          <a:p>
            <a:pPr algn="ctr"/>
            <a:r>
              <a:rPr lang="en-US" sz="1350" dirty="0" smtClean="0"/>
              <a:t>Overall target set with each country determining their own national plan</a:t>
            </a:r>
            <a:endParaRPr lang="en-US" sz="1350" dirty="0"/>
          </a:p>
        </p:txBody>
      </p:sp>
      <p:sp>
        <p:nvSpPr>
          <p:cNvPr id="14" name="TextBox 13"/>
          <p:cNvSpPr txBox="1"/>
          <p:nvPr/>
        </p:nvSpPr>
        <p:spPr>
          <a:xfrm>
            <a:off x="4443984" y="3621499"/>
            <a:ext cx="4297680" cy="954107"/>
          </a:xfrm>
          <a:prstGeom prst="rect">
            <a:avLst/>
          </a:prstGeom>
          <a:noFill/>
          <a:ln>
            <a:solidFill>
              <a:schemeClr val="tx2"/>
            </a:solidFill>
          </a:ln>
        </p:spPr>
        <p:txBody>
          <a:bodyPr wrap="square" rtlCol="0">
            <a:spAutoFit/>
          </a:bodyPr>
          <a:lstStyle/>
          <a:p>
            <a:pPr algn="ctr"/>
            <a:r>
              <a:rPr lang="en-US" sz="1400" dirty="0"/>
              <a:t>C</a:t>
            </a:r>
            <a:r>
              <a:rPr lang="en-US" sz="1400" dirty="0" smtClean="0"/>
              <a:t>alculated </a:t>
            </a:r>
            <a:r>
              <a:rPr lang="en-US" sz="1400" dirty="0"/>
              <a:t>R&amp;D expenditure for countries based on their incidence rate of TB, the national budget and GDP per capita, and the size of the national treatment program</a:t>
            </a:r>
            <a:endParaRPr lang="en-US" sz="1350" dirty="0"/>
          </a:p>
        </p:txBody>
      </p:sp>
    </p:spTree>
    <p:extLst>
      <p:ext uri="{BB962C8B-B14F-4D97-AF65-F5344CB8AC3E}">
        <p14:creationId xmlns:p14="http://schemas.microsoft.com/office/powerpoint/2010/main" val="1608277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227378" y="6492875"/>
            <a:ext cx="1315721" cy="365125"/>
          </a:xfrm>
        </p:spPr>
        <p:txBody>
          <a:bodyPr/>
          <a:lstStyle/>
          <a:p>
            <a:fld id="{38270A73-2223-4C4E-B528-206F1B2F1836}" type="slidenum">
              <a:rPr lang="en-US" smtClean="0"/>
              <a:t>4</a:t>
            </a:fld>
            <a:endParaRPr lang="en-US" dirty="0"/>
          </a:p>
        </p:txBody>
      </p:sp>
      <p:sp>
        <p:nvSpPr>
          <p:cNvPr id="5" name="Title 1"/>
          <p:cNvSpPr txBox="1">
            <a:spLocks/>
          </p:cNvSpPr>
          <p:nvPr/>
        </p:nvSpPr>
        <p:spPr>
          <a:xfrm>
            <a:off x="144378" y="78803"/>
            <a:ext cx="9144000" cy="546427"/>
          </a:xfrm>
          <a:prstGeom prst="rect">
            <a:avLst/>
          </a:prstGeom>
        </p:spPr>
        <p:txBody>
          <a:bodyPr vert="horz" lIns="91440" tIns="45720" rIns="91440" bIns="45720" rtlCol="0" anchor="b">
            <a:normAutofit/>
          </a:bodyPr>
          <a:lstStyle>
            <a:lvl1pPr algn="l" defTabSz="685800" rtl="0" eaLnBrk="1" latinLnBrk="0" hangingPunct="1">
              <a:spcBef>
                <a:spcPct val="0"/>
              </a:spcBef>
              <a:buNone/>
              <a:defRPr sz="2700" kern="1200" cap="all" spc="-45" baseline="0">
                <a:solidFill>
                  <a:schemeClr val="tx2"/>
                </a:solidFill>
                <a:latin typeface="+mj-lt"/>
                <a:ea typeface="+mj-ea"/>
                <a:cs typeface="+mj-cs"/>
              </a:defRPr>
            </a:lvl1pPr>
          </a:lstStyle>
          <a:p>
            <a:r>
              <a:rPr lang="en-US" dirty="0" smtClean="0"/>
              <a:t>past efforts to set targets (2 of 3)</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681" y="766825"/>
            <a:ext cx="1209422" cy="806281"/>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76" b="32958"/>
          <a:stretch/>
        </p:blipFill>
        <p:spPr>
          <a:xfrm>
            <a:off x="1264511" y="946227"/>
            <a:ext cx="2127095" cy="9997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681" y="3463163"/>
            <a:ext cx="3171925" cy="13440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0" name="Table 9"/>
          <p:cNvGraphicFramePr>
            <a:graphicFrameLocks noGrp="1"/>
          </p:cNvGraphicFramePr>
          <p:nvPr>
            <p:extLst>
              <p:ext uri="{D42A27DB-BD31-4B8C-83A1-F6EECF244321}">
                <p14:modId xmlns:p14="http://schemas.microsoft.com/office/powerpoint/2010/main" val="316928566"/>
              </p:ext>
            </p:extLst>
          </p:nvPr>
        </p:nvGraphicFramePr>
        <p:xfrm>
          <a:off x="3694176" y="1393725"/>
          <a:ext cx="4990212" cy="1440180"/>
        </p:xfrm>
        <a:graphic>
          <a:graphicData uri="http://schemas.openxmlformats.org/drawingml/2006/table">
            <a:tbl>
              <a:tblPr firstRow="1" bandRow="1">
                <a:tableStyleId>{2D5ABB26-0587-4C30-8999-92F81FD0307C}</a:tableStyleId>
              </a:tblPr>
              <a:tblGrid>
                <a:gridCol w="2444388"/>
                <a:gridCol w="2545824"/>
              </a:tblGrid>
              <a:tr h="299376">
                <a:tc>
                  <a:txBody>
                    <a:bodyPr/>
                    <a:lstStyle/>
                    <a:p>
                      <a:r>
                        <a:rPr lang="en-US" sz="1500" b="1" dirty="0" smtClean="0">
                          <a:solidFill>
                            <a:schemeClr val="tx2"/>
                          </a:solidFill>
                        </a:rPr>
                        <a:t>Pros:</a:t>
                      </a:r>
                      <a:endParaRPr lang="en-US" sz="1500" b="1" dirty="0">
                        <a:solidFill>
                          <a:schemeClr val="tx2"/>
                        </a:solidFill>
                      </a:endParaRPr>
                    </a:p>
                  </a:txBody>
                  <a:tcPr/>
                </a:tc>
                <a:tc>
                  <a:txBody>
                    <a:bodyPr/>
                    <a:lstStyle/>
                    <a:p>
                      <a:r>
                        <a:rPr lang="en-US" sz="1500" b="1" dirty="0" smtClean="0">
                          <a:solidFill>
                            <a:schemeClr val="tx2"/>
                          </a:solidFill>
                        </a:rPr>
                        <a:t>Cons:</a:t>
                      </a:r>
                      <a:endParaRPr lang="en-US" sz="1500" b="1" dirty="0">
                        <a:solidFill>
                          <a:schemeClr val="tx2"/>
                        </a:solidFill>
                      </a:endParaRPr>
                    </a:p>
                  </a:txBody>
                  <a:tcPr/>
                </a:tc>
              </a:tr>
              <a:tr h="599948">
                <a:tc>
                  <a:txBody>
                    <a:bodyPr/>
                    <a:lstStyle/>
                    <a:p>
                      <a:pPr marL="285750" indent="-285750">
                        <a:buFont typeface="Arial" charset="0"/>
                        <a:buChar char="•"/>
                      </a:pPr>
                      <a:r>
                        <a:rPr lang="en-US" dirty="0" smtClean="0"/>
                        <a:t>Simple request from activists</a:t>
                      </a:r>
                    </a:p>
                    <a:p>
                      <a:pPr marL="285750" indent="-285750">
                        <a:buFont typeface="Arial" charset="0"/>
                        <a:buChar char="•"/>
                      </a:pPr>
                      <a:r>
                        <a:rPr lang="en-US" baseline="0" dirty="0" smtClean="0"/>
                        <a:t>Intelligible to policymakers</a:t>
                      </a:r>
                    </a:p>
                    <a:p>
                      <a:pPr marL="285750" indent="-285750">
                        <a:buFont typeface="Arial" charset="0"/>
                        <a:buChar char="•"/>
                      </a:pPr>
                      <a:r>
                        <a:rPr lang="en-US" baseline="0" dirty="0" smtClean="0"/>
                        <a:t>Catchy campaign slogan</a:t>
                      </a:r>
                      <a:endParaRPr lang="en-US" dirty="0"/>
                    </a:p>
                  </a:txBody>
                  <a:tcPr/>
                </a:tc>
                <a:tc>
                  <a:txBody>
                    <a:bodyPr/>
                    <a:lstStyle/>
                    <a:p>
                      <a:pPr marL="285750" indent="-285750">
                        <a:buFont typeface="Arial" charset="0"/>
                        <a:buChar char="•"/>
                      </a:pPr>
                      <a:r>
                        <a:rPr lang="en-US" dirty="0" smtClean="0"/>
                        <a:t>No specific overall goal</a:t>
                      </a:r>
                    </a:p>
                    <a:p>
                      <a:pPr marL="285750" indent="-285750">
                        <a:buFont typeface="Arial" charset="0"/>
                        <a:buChar char="•"/>
                      </a:pPr>
                      <a:r>
                        <a:rPr lang="en-US" dirty="0" smtClean="0"/>
                        <a:t>Does</a:t>
                      </a:r>
                      <a:r>
                        <a:rPr lang="en-US" baseline="0" dirty="0" smtClean="0"/>
                        <a:t> not work well for countries with unknown current TB R&amp;D funding levels</a:t>
                      </a:r>
                      <a:endParaRPr lang="en-US" dirty="0"/>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355625482"/>
              </p:ext>
            </p:extLst>
          </p:nvPr>
        </p:nvGraphicFramePr>
        <p:xfrm>
          <a:off x="3694176" y="4200867"/>
          <a:ext cx="4990212" cy="2071608"/>
        </p:xfrm>
        <a:graphic>
          <a:graphicData uri="http://schemas.openxmlformats.org/drawingml/2006/table">
            <a:tbl>
              <a:tblPr firstRow="1" bandRow="1">
                <a:tableStyleId>{2D5ABB26-0587-4C30-8999-92F81FD0307C}</a:tableStyleId>
              </a:tblPr>
              <a:tblGrid>
                <a:gridCol w="2495106"/>
                <a:gridCol w="2495106"/>
              </a:tblGrid>
              <a:tr h="334249">
                <a:tc>
                  <a:txBody>
                    <a:bodyPr/>
                    <a:lstStyle/>
                    <a:p>
                      <a:r>
                        <a:rPr lang="en-US" sz="1500" b="1" dirty="0" smtClean="0">
                          <a:solidFill>
                            <a:schemeClr val="tx2"/>
                          </a:solidFill>
                        </a:rPr>
                        <a:t>Pros:</a:t>
                      </a:r>
                      <a:endParaRPr lang="en-US" sz="1500" b="1" dirty="0">
                        <a:solidFill>
                          <a:schemeClr val="tx2"/>
                        </a:solidFill>
                      </a:endParaRPr>
                    </a:p>
                  </a:txBody>
                  <a:tcPr/>
                </a:tc>
                <a:tc>
                  <a:txBody>
                    <a:bodyPr/>
                    <a:lstStyle/>
                    <a:p>
                      <a:r>
                        <a:rPr lang="en-US" sz="1500" b="1" dirty="0" smtClean="0">
                          <a:solidFill>
                            <a:schemeClr val="tx2"/>
                          </a:solidFill>
                        </a:rPr>
                        <a:t>Cons:</a:t>
                      </a:r>
                      <a:endParaRPr lang="en-US" sz="1500" b="1" dirty="0">
                        <a:solidFill>
                          <a:schemeClr val="tx2"/>
                        </a:solidFill>
                      </a:endParaRPr>
                    </a:p>
                  </a:txBody>
                  <a:tcPr/>
                </a:tc>
              </a:tr>
              <a:tr h="599948">
                <a:tc>
                  <a:txBody>
                    <a:bodyPr/>
                    <a:lstStyle/>
                    <a:p>
                      <a:pPr marL="285750" indent="-285750">
                        <a:buFont typeface="Arial" charset="0"/>
                        <a:buChar char="•"/>
                      </a:pPr>
                      <a:r>
                        <a:rPr lang="en-US" dirty="0" smtClean="0"/>
                        <a:t>Highly consistent,</a:t>
                      </a:r>
                      <a:r>
                        <a:rPr lang="en-US" baseline="0" dirty="0" smtClean="0"/>
                        <a:t> t</a:t>
                      </a:r>
                      <a:r>
                        <a:rPr lang="en-US" dirty="0" smtClean="0"/>
                        <a:t>ransparent</a:t>
                      </a:r>
                      <a:r>
                        <a:rPr lang="en-US" baseline="0" dirty="0" smtClean="0"/>
                        <a:t> methodology</a:t>
                      </a:r>
                    </a:p>
                    <a:p>
                      <a:pPr marL="285750" indent="-285750">
                        <a:buFont typeface="Arial" charset="0"/>
                        <a:buChar char="•"/>
                      </a:pPr>
                      <a:r>
                        <a:rPr lang="en-US" baseline="0" dirty="0" smtClean="0"/>
                        <a:t>Targets available for contributing U.S. agencies</a:t>
                      </a:r>
                    </a:p>
                    <a:p>
                      <a:pPr marL="285750" indent="-285750">
                        <a:buFont typeface="Arial" charset="0"/>
                        <a:buChar char="•"/>
                      </a:pPr>
                      <a:endParaRPr lang="en-US" dirty="0"/>
                    </a:p>
                  </a:txBody>
                  <a:tcPr/>
                </a:tc>
                <a:tc>
                  <a:txBody>
                    <a:bodyPr/>
                    <a:lstStyle/>
                    <a:p>
                      <a:pPr marL="285750" indent="-285750">
                        <a:buFont typeface="Arial" charset="0"/>
                        <a:buChar char="•"/>
                      </a:pPr>
                      <a:r>
                        <a:rPr lang="en-US" dirty="0" smtClean="0"/>
                        <a:t>Only</a:t>
                      </a:r>
                      <a:r>
                        <a:rPr lang="en-US" baseline="0" dirty="0" smtClean="0"/>
                        <a:t> applicable for countries whose TB R&amp;D spending and biomedical research inflation are known</a:t>
                      </a:r>
                    </a:p>
                    <a:p>
                      <a:pPr marL="285750" indent="-285750">
                        <a:buFont typeface="Arial" charset="0"/>
                        <a:buChar char="•"/>
                      </a:pPr>
                      <a:r>
                        <a:rPr lang="en-US" baseline="0" dirty="0" smtClean="0"/>
                        <a:t>Only applicable for countries with adequate current funding levels</a:t>
                      </a:r>
                      <a:endParaRPr lang="en-US" dirty="0"/>
                    </a:p>
                  </a:txBody>
                  <a:tcPr/>
                </a:tc>
              </a:tr>
            </a:tbl>
          </a:graphicData>
        </a:graphic>
      </p:graphicFrame>
      <p:sp>
        <p:nvSpPr>
          <p:cNvPr id="13" name="TextBox 12"/>
          <p:cNvSpPr txBox="1"/>
          <p:nvPr/>
        </p:nvSpPr>
        <p:spPr>
          <a:xfrm>
            <a:off x="3694176" y="857525"/>
            <a:ext cx="4990212" cy="507831"/>
          </a:xfrm>
          <a:prstGeom prst="rect">
            <a:avLst/>
          </a:prstGeom>
          <a:noFill/>
          <a:ln>
            <a:solidFill>
              <a:schemeClr val="tx2"/>
            </a:solidFill>
          </a:ln>
        </p:spPr>
        <p:txBody>
          <a:bodyPr wrap="square" rtlCol="0">
            <a:spAutoFit/>
          </a:bodyPr>
          <a:lstStyle/>
          <a:p>
            <a:pPr algn="ctr"/>
            <a:r>
              <a:rPr lang="en-US" sz="1350" dirty="0" smtClean="0"/>
              <a:t>Request for BRICS countries to triple funding and wealthy donor countries to double existing contributions</a:t>
            </a:r>
            <a:endParaRPr lang="en-US" sz="1350" dirty="0"/>
          </a:p>
        </p:txBody>
      </p:sp>
      <p:sp>
        <p:nvSpPr>
          <p:cNvPr id="15" name="TextBox 14"/>
          <p:cNvSpPr txBox="1"/>
          <p:nvPr/>
        </p:nvSpPr>
        <p:spPr>
          <a:xfrm>
            <a:off x="3694176" y="3462203"/>
            <a:ext cx="4990212" cy="738664"/>
          </a:xfrm>
          <a:prstGeom prst="rect">
            <a:avLst/>
          </a:prstGeom>
          <a:noFill/>
          <a:ln>
            <a:solidFill>
              <a:schemeClr val="tx2"/>
            </a:solidFill>
          </a:ln>
        </p:spPr>
        <p:txBody>
          <a:bodyPr wrap="square" rtlCol="0">
            <a:spAutoFit/>
          </a:bodyPr>
          <a:lstStyle/>
          <a:p>
            <a:pPr algn="ctr"/>
            <a:r>
              <a:rPr lang="en-US" sz="1350" dirty="0" smtClean="0"/>
              <a:t>Allocates </a:t>
            </a:r>
            <a:r>
              <a:rPr lang="en-US" sz="1350" dirty="0"/>
              <a:t>a certain investment by U.S. agencies to contribute to the overall increase in </a:t>
            </a:r>
            <a:r>
              <a:rPr lang="en-US" sz="1350" dirty="0" smtClean="0"/>
              <a:t>funding while keeping pace with biomedical inflation</a:t>
            </a:r>
            <a:endParaRPr lang="en-US" sz="1350" dirty="0"/>
          </a:p>
        </p:txBody>
      </p:sp>
    </p:spTree>
    <p:extLst>
      <p:ext uri="{BB962C8B-B14F-4D97-AF65-F5344CB8AC3E}">
        <p14:creationId xmlns:p14="http://schemas.microsoft.com/office/powerpoint/2010/main" val="1834958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227378" y="6492875"/>
            <a:ext cx="1315721" cy="365125"/>
          </a:xfrm>
        </p:spPr>
        <p:txBody>
          <a:bodyPr/>
          <a:lstStyle/>
          <a:p>
            <a:fld id="{38270A73-2223-4C4E-B528-206F1B2F1836}" type="slidenum">
              <a:rPr lang="en-US" smtClean="0"/>
              <a:t>5</a:t>
            </a:fld>
            <a:endParaRPr lang="en-US" dirty="0"/>
          </a:p>
        </p:txBody>
      </p:sp>
      <p:sp>
        <p:nvSpPr>
          <p:cNvPr id="5" name="Title 1"/>
          <p:cNvSpPr txBox="1">
            <a:spLocks/>
          </p:cNvSpPr>
          <p:nvPr/>
        </p:nvSpPr>
        <p:spPr>
          <a:xfrm>
            <a:off x="96253" y="82181"/>
            <a:ext cx="9144000" cy="546427"/>
          </a:xfrm>
          <a:prstGeom prst="rect">
            <a:avLst/>
          </a:prstGeom>
        </p:spPr>
        <p:txBody>
          <a:bodyPr vert="horz" lIns="91440" tIns="45720" rIns="91440" bIns="45720" rtlCol="0" anchor="b">
            <a:normAutofit/>
          </a:bodyPr>
          <a:lstStyle>
            <a:lvl1pPr algn="l" defTabSz="685800" rtl="0" eaLnBrk="1" latinLnBrk="0" hangingPunct="1">
              <a:spcBef>
                <a:spcPct val="0"/>
              </a:spcBef>
              <a:buNone/>
              <a:defRPr sz="2700" kern="1200" cap="all" spc="-45" baseline="0">
                <a:solidFill>
                  <a:schemeClr val="tx2"/>
                </a:solidFill>
                <a:latin typeface="+mj-lt"/>
                <a:ea typeface="+mj-ea"/>
                <a:cs typeface="+mj-cs"/>
              </a:defRPr>
            </a:lvl1pPr>
          </a:lstStyle>
          <a:p>
            <a:r>
              <a:rPr lang="en-US" dirty="0" smtClean="0"/>
              <a:t>past efforts to set targets (3 of 3)</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254" y="906143"/>
            <a:ext cx="2811675" cy="12434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1" name="Table 10"/>
          <p:cNvGraphicFramePr>
            <a:graphicFrameLocks noGrp="1"/>
          </p:cNvGraphicFramePr>
          <p:nvPr>
            <p:extLst>
              <p:ext uri="{D42A27DB-BD31-4B8C-83A1-F6EECF244321}">
                <p14:modId xmlns:p14="http://schemas.microsoft.com/office/powerpoint/2010/main" val="106624967"/>
              </p:ext>
            </p:extLst>
          </p:nvPr>
        </p:nvGraphicFramePr>
        <p:xfrm>
          <a:off x="3229514" y="1174962"/>
          <a:ext cx="5582652" cy="2134289"/>
        </p:xfrm>
        <a:graphic>
          <a:graphicData uri="http://schemas.openxmlformats.org/drawingml/2006/table">
            <a:tbl>
              <a:tblPr firstRow="1" bandRow="1">
                <a:tableStyleId>{2D5ABB26-0587-4C30-8999-92F81FD0307C}</a:tableStyleId>
              </a:tblPr>
              <a:tblGrid>
                <a:gridCol w="3379833"/>
                <a:gridCol w="2202819"/>
              </a:tblGrid>
              <a:tr h="309147">
                <a:tc>
                  <a:txBody>
                    <a:bodyPr/>
                    <a:lstStyle/>
                    <a:p>
                      <a:r>
                        <a:rPr lang="en-US" sz="1500" b="1" dirty="0" smtClean="0">
                          <a:solidFill>
                            <a:schemeClr val="tx2"/>
                          </a:solidFill>
                        </a:rPr>
                        <a:t>Pros:</a:t>
                      </a:r>
                      <a:endParaRPr lang="en-US" sz="1500" b="1" dirty="0">
                        <a:solidFill>
                          <a:schemeClr val="tx2"/>
                        </a:solidFill>
                      </a:endParaRPr>
                    </a:p>
                  </a:txBody>
                  <a:tcPr/>
                </a:tc>
                <a:tc>
                  <a:txBody>
                    <a:bodyPr/>
                    <a:lstStyle/>
                    <a:p>
                      <a:r>
                        <a:rPr lang="en-US" sz="1500" b="1" dirty="0" smtClean="0">
                          <a:solidFill>
                            <a:schemeClr val="tx2"/>
                          </a:solidFill>
                        </a:rPr>
                        <a:t>Cons:</a:t>
                      </a:r>
                      <a:endParaRPr lang="en-US" sz="1500" b="1" dirty="0">
                        <a:solidFill>
                          <a:schemeClr val="tx2"/>
                        </a:solidFill>
                      </a:endParaRPr>
                    </a:p>
                  </a:txBody>
                  <a:tcPr/>
                </a:tc>
              </a:tr>
              <a:tr h="1814249">
                <a:tc>
                  <a:txBody>
                    <a:bodyPr/>
                    <a:lstStyle/>
                    <a:p>
                      <a:pPr marL="285750" indent="-285750">
                        <a:buFont typeface="Arial" charset="0"/>
                        <a:buChar char="•"/>
                      </a:pPr>
                      <a:r>
                        <a:rPr lang="en-US" sz="1250" dirty="0" smtClean="0"/>
                        <a:t>Can ensure</a:t>
                      </a:r>
                      <a:r>
                        <a:rPr lang="en-US" sz="1250" baseline="0" dirty="0" smtClean="0"/>
                        <a:t> total sums to the already-set target (i.e. $9B in the </a:t>
                      </a:r>
                      <a:r>
                        <a:rPr lang="en-US" sz="1250" i="1" baseline="0" dirty="0" smtClean="0"/>
                        <a:t>Global Plan</a:t>
                      </a:r>
                      <a:r>
                        <a:rPr lang="en-US" sz="1250" baseline="0" dirty="0" smtClean="0"/>
                        <a:t> to End TB)</a:t>
                      </a:r>
                    </a:p>
                    <a:p>
                      <a:pPr marL="285750" indent="-285750">
                        <a:buFont typeface="Arial" charset="0"/>
                        <a:buChar char="•"/>
                      </a:pPr>
                      <a:r>
                        <a:rPr lang="en-US" sz="1250" baseline="0" dirty="0" smtClean="0"/>
                        <a:t>Applicable for countries with GERD data even if current TB spending is unknown</a:t>
                      </a:r>
                    </a:p>
                    <a:p>
                      <a:pPr marL="285750" indent="-285750">
                        <a:buFont typeface="Arial" charset="0"/>
                        <a:buChar char="•"/>
                      </a:pPr>
                      <a:r>
                        <a:rPr lang="en-US" sz="1250" baseline="0" dirty="0" smtClean="0"/>
                        <a:t>Accounts for private sector/ philanthropic contributions to overall target by calculating public funding to fill gap left</a:t>
                      </a:r>
                      <a:endParaRPr lang="en-US" sz="1250" dirty="0"/>
                    </a:p>
                  </a:txBody>
                  <a:tcPr/>
                </a:tc>
                <a:tc>
                  <a:txBody>
                    <a:bodyPr/>
                    <a:lstStyle/>
                    <a:p>
                      <a:pPr marL="285750" indent="-285750">
                        <a:buFont typeface="Arial" charset="0"/>
                        <a:buChar char="•"/>
                      </a:pPr>
                      <a:r>
                        <a:rPr lang="en-US" sz="1250" dirty="0" smtClean="0"/>
                        <a:t>Slightly</a:t>
                      </a:r>
                      <a:r>
                        <a:rPr lang="en-US" sz="1250" baseline="0" dirty="0" smtClean="0"/>
                        <a:t> complicated methodology</a:t>
                      </a:r>
                    </a:p>
                    <a:p>
                      <a:pPr marL="285750" indent="-285750">
                        <a:buFont typeface="Arial" charset="0"/>
                        <a:buChar char="•"/>
                      </a:pPr>
                      <a:r>
                        <a:rPr lang="en-US" sz="1250" dirty="0" smtClean="0"/>
                        <a:t>Difficult to explain to policymakers</a:t>
                      </a:r>
                    </a:p>
                    <a:p>
                      <a:pPr marL="285750" indent="-285750">
                        <a:buFont typeface="Arial" charset="0"/>
                        <a:buChar char="•"/>
                      </a:pPr>
                      <a:r>
                        <a:rPr lang="en-US" sz="1250" dirty="0" smtClean="0"/>
                        <a:t>GERD</a:t>
                      </a:r>
                      <a:r>
                        <a:rPr lang="en-US" sz="1250" baseline="0" dirty="0" smtClean="0"/>
                        <a:t> data not available for every target country</a:t>
                      </a:r>
                    </a:p>
                    <a:p>
                      <a:pPr marL="285750" indent="-285750">
                        <a:buFont typeface="Arial" charset="0"/>
                        <a:buChar char="•"/>
                      </a:pPr>
                      <a:r>
                        <a:rPr lang="en-US" sz="1250" baseline="0" dirty="0" smtClean="0"/>
                        <a:t>Less comprehensive (G20 only)</a:t>
                      </a:r>
                      <a:endParaRPr lang="en-US" sz="1250" dirty="0"/>
                    </a:p>
                  </a:txBody>
                  <a:tcPr/>
                </a:tc>
              </a:tr>
            </a:tbl>
          </a:graphicData>
        </a:graphic>
      </p:graphicFrame>
      <p:sp>
        <p:nvSpPr>
          <p:cNvPr id="14" name="TextBox 13"/>
          <p:cNvSpPr txBox="1"/>
          <p:nvPr/>
        </p:nvSpPr>
        <p:spPr>
          <a:xfrm>
            <a:off x="3229514" y="697907"/>
            <a:ext cx="5582652" cy="477054"/>
          </a:xfrm>
          <a:prstGeom prst="rect">
            <a:avLst/>
          </a:prstGeom>
          <a:noFill/>
          <a:ln>
            <a:solidFill>
              <a:schemeClr val="tx2"/>
            </a:solidFill>
          </a:ln>
        </p:spPr>
        <p:txBody>
          <a:bodyPr wrap="square" rtlCol="0">
            <a:spAutoFit/>
          </a:bodyPr>
          <a:lstStyle/>
          <a:p>
            <a:pPr algn="ctr"/>
            <a:r>
              <a:rPr lang="en-US" sz="1250" dirty="0" smtClean="0"/>
              <a:t>Outlines targets for the G20 countries using </a:t>
            </a:r>
            <a:r>
              <a:rPr lang="en-US" sz="1250" dirty="0"/>
              <a:t>each country’s portion of total GDP spent on R&amp;D overall </a:t>
            </a:r>
            <a:r>
              <a:rPr lang="en-US" sz="1250" dirty="0" smtClean="0"/>
              <a:t>and accounting for past trends in R&amp;D spending</a:t>
            </a:r>
            <a:endParaRPr lang="en-US" sz="125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254" y="3663415"/>
            <a:ext cx="2803652" cy="905193"/>
          </a:xfrm>
          <a:prstGeom prst="rect">
            <a:avLst/>
          </a:prstGeom>
        </p:spPr>
      </p:pic>
      <p:sp>
        <p:nvSpPr>
          <p:cNvPr id="8" name="TextBox 7"/>
          <p:cNvSpPr txBox="1"/>
          <p:nvPr/>
        </p:nvSpPr>
        <p:spPr>
          <a:xfrm>
            <a:off x="3229514" y="3663415"/>
            <a:ext cx="5582652" cy="861774"/>
          </a:xfrm>
          <a:prstGeom prst="rect">
            <a:avLst/>
          </a:prstGeom>
          <a:noFill/>
          <a:ln>
            <a:solidFill>
              <a:schemeClr val="tx2"/>
            </a:solidFill>
          </a:ln>
        </p:spPr>
        <p:txBody>
          <a:bodyPr wrap="square" rtlCol="0">
            <a:spAutoFit/>
          </a:bodyPr>
          <a:lstStyle/>
          <a:p>
            <a:r>
              <a:rPr lang="en-US" sz="1250" dirty="0" smtClean="0"/>
              <a:t>Proposes for consideration targets for government-funded health research of all kinds:</a:t>
            </a:r>
            <a:r>
              <a:rPr lang="en-US" sz="1250" dirty="0"/>
              <a:t> </a:t>
            </a:r>
            <a:r>
              <a:rPr lang="en-US" sz="1250" dirty="0" smtClean="0"/>
              <a:t>developing </a:t>
            </a:r>
            <a:r>
              <a:rPr lang="en-US" sz="1250" dirty="0"/>
              <a:t>countries </a:t>
            </a:r>
            <a:r>
              <a:rPr lang="en-US" sz="1250" dirty="0" smtClean="0"/>
              <a:t>with </a:t>
            </a:r>
            <a:r>
              <a:rPr lang="en-US" sz="1250" dirty="0"/>
              <a:t>potential research capacity should aim </a:t>
            </a:r>
            <a:r>
              <a:rPr lang="en-US" sz="1250" dirty="0" smtClean="0"/>
              <a:t>to commit </a:t>
            </a:r>
            <a:r>
              <a:rPr lang="en-US" sz="1250" dirty="0"/>
              <a:t>0.05−0.1% of </a:t>
            </a:r>
            <a:r>
              <a:rPr lang="en-US" sz="1250" dirty="0" smtClean="0"/>
              <a:t>GDP; developed </a:t>
            </a:r>
            <a:r>
              <a:rPr lang="en-US" sz="1250" dirty="0"/>
              <a:t>countries should aim to commit 0.15−0.2% of </a:t>
            </a:r>
            <a:r>
              <a:rPr lang="en-US" sz="1250" dirty="0" smtClean="0"/>
              <a:t>GDP</a:t>
            </a:r>
            <a:endParaRPr lang="en-US" sz="1250" dirty="0"/>
          </a:p>
        </p:txBody>
      </p:sp>
      <p:graphicFrame>
        <p:nvGraphicFramePr>
          <p:cNvPr id="10" name="Table 9"/>
          <p:cNvGraphicFramePr>
            <a:graphicFrameLocks noGrp="1"/>
          </p:cNvGraphicFramePr>
          <p:nvPr>
            <p:extLst>
              <p:ext uri="{D42A27DB-BD31-4B8C-83A1-F6EECF244321}">
                <p14:modId xmlns:p14="http://schemas.microsoft.com/office/powerpoint/2010/main" val="3485792430"/>
              </p:ext>
            </p:extLst>
          </p:nvPr>
        </p:nvGraphicFramePr>
        <p:xfrm>
          <a:off x="3345930" y="4780033"/>
          <a:ext cx="5582652" cy="1554480"/>
        </p:xfrm>
        <a:graphic>
          <a:graphicData uri="http://schemas.openxmlformats.org/drawingml/2006/table">
            <a:tbl>
              <a:tblPr firstRow="1" bandRow="1">
                <a:tableStyleId>{2D5ABB26-0587-4C30-8999-92F81FD0307C}</a:tableStyleId>
              </a:tblPr>
              <a:tblGrid>
                <a:gridCol w="2641897"/>
                <a:gridCol w="2940755"/>
              </a:tblGrid>
              <a:tr h="263259">
                <a:tc>
                  <a:txBody>
                    <a:bodyPr/>
                    <a:lstStyle/>
                    <a:p>
                      <a:r>
                        <a:rPr lang="en-US" sz="1500" b="1" dirty="0" smtClean="0">
                          <a:solidFill>
                            <a:schemeClr val="tx2"/>
                          </a:solidFill>
                        </a:rPr>
                        <a:t>Pros:</a:t>
                      </a:r>
                      <a:endParaRPr lang="en-US" sz="1500" b="1" dirty="0">
                        <a:solidFill>
                          <a:schemeClr val="tx2"/>
                        </a:solidFill>
                      </a:endParaRPr>
                    </a:p>
                  </a:txBody>
                  <a:tcPr/>
                </a:tc>
                <a:tc>
                  <a:txBody>
                    <a:bodyPr/>
                    <a:lstStyle/>
                    <a:p>
                      <a:r>
                        <a:rPr lang="en-US" sz="1500" b="1" dirty="0" smtClean="0">
                          <a:solidFill>
                            <a:schemeClr val="tx2"/>
                          </a:solidFill>
                        </a:rPr>
                        <a:t>Cons:</a:t>
                      </a:r>
                      <a:endParaRPr lang="en-US" sz="1500" b="1" dirty="0">
                        <a:solidFill>
                          <a:schemeClr val="tx2"/>
                        </a:solidFill>
                      </a:endParaRPr>
                    </a:p>
                  </a:txBody>
                  <a:tcPr/>
                </a:tc>
              </a:tr>
              <a:tr h="959552">
                <a:tc>
                  <a:txBody>
                    <a:bodyPr/>
                    <a:lstStyle/>
                    <a:p>
                      <a:pPr marL="285750" indent="-285750">
                        <a:buFont typeface="Arial" charset="0"/>
                        <a:buChar char="•"/>
                      </a:pPr>
                      <a:r>
                        <a:rPr lang="en-US" sz="1250" kern="1200" dirty="0" smtClean="0">
                          <a:solidFill>
                            <a:schemeClr val="tx1"/>
                          </a:solidFill>
                          <a:latin typeface="+mn-lt"/>
                          <a:ea typeface="+mn-ea"/>
                          <a:cs typeface="+mn-cs"/>
                        </a:rPr>
                        <a:t>Clear, simple methodology</a:t>
                      </a:r>
                    </a:p>
                    <a:p>
                      <a:pPr marL="285750" indent="-285750">
                        <a:buFont typeface="Arial" charset="0"/>
                        <a:buChar char="•"/>
                      </a:pPr>
                      <a:r>
                        <a:rPr lang="en-US" sz="1250" kern="1200" dirty="0" smtClean="0">
                          <a:solidFill>
                            <a:schemeClr val="tx1"/>
                          </a:solidFill>
                          <a:latin typeface="+mn-lt"/>
                          <a:ea typeface="+mn-ea"/>
                          <a:cs typeface="+mn-cs"/>
                        </a:rPr>
                        <a:t>Target varies on countries' development status</a:t>
                      </a:r>
                    </a:p>
                    <a:p>
                      <a:pPr marL="285750" marR="0" indent="-285750" algn="l" defTabSz="685800" rtl="0" eaLnBrk="1" fontAlgn="auto" latinLnBrk="0" hangingPunct="1">
                        <a:lnSpc>
                          <a:spcPct val="100000"/>
                        </a:lnSpc>
                        <a:spcBef>
                          <a:spcPts val="0"/>
                        </a:spcBef>
                        <a:spcAft>
                          <a:spcPts val="0"/>
                        </a:spcAft>
                        <a:buClrTx/>
                        <a:buSzTx/>
                        <a:buFont typeface="Arial" charset="0"/>
                        <a:buChar char="•"/>
                        <a:tabLst/>
                        <a:defRPr/>
                      </a:pPr>
                      <a:r>
                        <a:rPr lang="en-US" sz="1250" dirty="0" smtClean="0"/>
                        <a:t>WHO Consultative Expert Working Group on R&amp;D </a:t>
                      </a:r>
                      <a:r>
                        <a:rPr lang="en-US" sz="1250" smtClean="0"/>
                        <a:t>carries weight</a:t>
                      </a:r>
                      <a:endParaRPr lang="en-US" sz="1250" dirty="0"/>
                    </a:p>
                  </a:txBody>
                  <a:tcPr/>
                </a:tc>
                <a:tc>
                  <a:txBody>
                    <a:bodyPr/>
                    <a:lstStyle/>
                    <a:p>
                      <a:pPr marL="285750" indent="-285750">
                        <a:buFont typeface="Arial" charset="0"/>
                        <a:buChar char="•"/>
                      </a:pPr>
                      <a:r>
                        <a:rPr lang="en-US" sz="1250" kern="1200" dirty="0" smtClean="0">
                          <a:solidFill>
                            <a:schemeClr val="tx1"/>
                          </a:solidFill>
                          <a:latin typeface="+mn-lt"/>
                          <a:ea typeface="+mn-ea"/>
                          <a:cs typeface="+mn-cs"/>
                        </a:rPr>
                        <a:t>Weak language--"should aim to”</a:t>
                      </a:r>
                    </a:p>
                    <a:p>
                      <a:pPr marL="285750" indent="-285750">
                        <a:buFont typeface="Arial" charset="0"/>
                        <a:buChar char="•"/>
                      </a:pPr>
                      <a:r>
                        <a:rPr lang="en-US" sz="1250" kern="1200" dirty="0" smtClean="0">
                          <a:solidFill>
                            <a:schemeClr val="tx1"/>
                          </a:solidFill>
                          <a:latin typeface="+mn-lt"/>
                          <a:ea typeface="+mn-ea"/>
                          <a:cs typeface="+mn-cs"/>
                        </a:rPr>
                        <a:t>Unclear how to translate to TB given low spending in endemic and non-endemic countries alike</a:t>
                      </a:r>
                    </a:p>
                    <a:p>
                      <a:pPr marL="285750" indent="-285750">
                        <a:buFont typeface="Arial" charset="0"/>
                        <a:buChar char="•"/>
                      </a:pPr>
                      <a:r>
                        <a:rPr lang="en-US" sz="1250" kern="1200" dirty="0" smtClean="0">
                          <a:solidFill>
                            <a:schemeClr val="tx1"/>
                          </a:solidFill>
                          <a:latin typeface="+mn-lt"/>
                          <a:ea typeface="+mn-ea"/>
                          <a:cs typeface="+mn-cs"/>
                        </a:rPr>
                        <a:t>How to</a:t>
                      </a:r>
                      <a:r>
                        <a:rPr lang="en-US" sz="1250" kern="1200" baseline="0" dirty="0" smtClean="0">
                          <a:solidFill>
                            <a:schemeClr val="tx1"/>
                          </a:solidFill>
                          <a:latin typeface="+mn-lt"/>
                          <a:ea typeface="+mn-ea"/>
                          <a:cs typeface="+mn-cs"/>
                        </a:rPr>
                        <a:t> define “potential research capacity”?</a:t>
                      </a:r>
                      <a:endParaRPr lang="en-US" sz="1250" dirty="0"/>
                    </a:p>
                  </a:txBody>
                  <a:tcPr/>
                </a:tc>
              </a:tr>
            </a:tbl>
          </a:graphicData>
        </a:graphic>
      </p:graphicFrame>
    </p:spTree>
    <p:extLst>
      <p:ext uri="{BB962C8B-B14F-4D97-AF65-F5344CB8AC3E}">
        <p14:creationId xmlns:p14="http://schemas.microsoft.com/office/powerpoint/2010/main" val="713325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p:cNvGraphicFramePr>
          <p:nvPr>
            <p:extLst>
              <p:ext uri="{D42A27DB-BD31-4B8C-83A1-F6EECF244321}">
                <p14:modId xmlns:p14="http://schemas.microsoft.com/office/powerpoint/2010/main" val="1805652262"/>
              </p:ext>
            </p:extLst>
          </p:nvPr>
        </p:nvGraphicFramePr>
        <p:xfrm>
          <a:off x="22019" y="954012"/>
          <a:ext cx="8821039" cy="554772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152718"/>
            <a:ext cx="7620000" cy="633345"/>
          </a:xfrm>
        </p:spPr>
        <p:txBody>
          <a:bodyPr/>
          <a:lstStyle/>
          <a:p>
            <a:r>
              <a:rPr lang="en-US" smtClean="0"/>
              <a:t>GDP versus Annual Average GERD</a:t>
            </a:r>
            <a:endParaRPr lang="en-US"/>
          </a:p>
        </p:txBody>
      </p:sp>
      <p:sp>
        <p:nvSpPr>
          <p:cNvPr id="4" name="Slide Number Placeholder 3"/>
          <p:cNvSpPr>
            <a:spLocks noGrp="1"/>
          </p:cNvSpPr>
          <p:nvPr>
            <p:ph type="sldNum" sz="quarter" idx="12"/>
          </p:nvPr>
        </p:nvSpPr>
        <p:spPr>
          <a:xfrm>
            <a:off x="8486139" y="6285832"/>
            <a:ext cx="1315721" cy="365125"/>
          </a:xfrm>
        </p:spPr>
        <p:txBody>
          <a:bodyPr/>
          <a:lstStyle/>
          <a:p>
            <a:fld id="{38270A73-2223-4C4E-B528-206F1B2F1836}" type="slidenum">
              <a:rPr lang="en-US" smtClean="0"/>
              <a:t>6</a:t>
            </a:fld>
            <a:endParaRPr lang="en-US" dirty="0"/>
          </a:p>
        </p:txBody>
      </p:sp>
      <p:sp>
        <p:nvSpPr>
          <p:cNvPr id="6" name="TextBox 5"/>
          <p:cNvSpPr txBox="1"/>
          <p:nvPr/>
        </p:nvSpPr>
        <p:spPr>
          <a:xfrm>
            <a:off x="915841" y="5888445"/>
            <a:ext cx="786384" cy="230832"/>
          </a:xfrm>
          <a:prstGeom prst="rect">
            <a:avLst/>
          </a:prstGeom>
          <a:noFill/>
        </p:spPr>
        <p:txBody>
          <a:bodyPr wrap="square" rtlCol="0">
            <a:spAutoFit/>
          </a:bodyPr>
          <a:lstStyle/>
          <a:p>
            <a:r>
              <a:rPr lang="en-US" sz="900" dirty="0" smtClean="0"/>
              <a:t>Indonesia</a:t>
            </a:r>
            <a:endParaRPr lang="en-US" sz="900" dirty="0"/>
          </a:p>
        </p:txBody>
      </p:sp>
      <p:sp>
        <p:nvSpPr>
          <p:cNvPr id="7" name="TextBox 6"/>
          <p:cNvSpPr txBox="1"/>
          <p:nvPr/>
        </p:nvSpPr>
        <p:spPr>
          <a:xfrm>
            <a:off x="1198650" y="5734970"/>
            <a:ext cx="569976" cy="230832"/>
          </a:xfrm>
          <a:prstGeom prst="rect">
            <a:avLst/>
          </a:prstGeom>
          <a:noFill/>
        </p:spPr>
        <p:txBody>
          <a:bodyPr wrap="square" rtlCol="0">
            <a:spAutoFit/>
          </a:bodyPr>
          <a:lstStyle/>
          <a:p>
            <a:r>
              <a:rPr lang="en-US" sz="900" dirty="0" smtClean="0"/>
              <a:t>Mexico</a:t>
            </a:r>
            <a:endParaRPr lang="en-US" sz="900" dirty="0"/>
          </a:p>
        </p:txBody>
      </p:sp>
      <p:sp>
        <p:nvSpPr>
          <p:cNvPr id="8" name="TextBox 7"/>
          <p:cNvSpPr txBox="1"/>
          <p:nvPr/>
        </p:nvSpPr>
        <p:spPr>
          <a:xfrm>
            <a:off x="1916671" y="5480988"/>
            <a:ext cx="390144" cy="230832"/>
          </a:xfrm>
          <a:prstGeom prst="rect">
            <a:avLst/>
          </a:prstGeom>
          <a:noFill/>
        </p:spPr>
        <p:txBody>
          <a:bodyPr wrap="square" rtlCol="0">
            <a:spAutoFit/>
          </a:bodyPr>
          <a:lstStyle/>
          <a:p>
            <a:r>
              <a:rPr lang="en-US" sz="900" smtClean="0"/>
              <a:t>UK</a:t>
            </a:r>
            <a:endParaRPr lang="en-US" sz="900" dirty="0"/>
          </a:p>
        </p:txBody>
      </p:sp>
      <p:sp>
        <p:nvSpPr>
          <p:cNvPr id="9" name="TextBox 8"/>
          <p:cNvSpPr txBox="1"/>
          <p:nvPr/>
        </p:nvSpPr>
        <p:spPr>
          <a:xfrm>
            <a:off x="738636" y="5070924"/>
            <a:ext cx="835152" cy="230832"/>
          </a:xfrm>
          <a:prstGeom prst="rect">
            <a:avLst/>
          </a:prstGeom>
          <a:noFill/>
        </p:spPr>
        <p:txBody>
          <a:bodyPr wrap="square" rtlCol="0">
            <a:spAutoFit/>
          </a:bodyPr>
          <a:lstStyle/>
          <a:p>
            <a:r>
              <a:rPr lang="en-US" sz="900" dirty="0" smtClean="0"/>
              <a:t>South Korea</a:t>
            </a:r>
            <a:endParaRPr lang="en-US" sz="900" dirty="0"/>
          </a:p>
        </p:txBody>
      </p:sp>
      <p:sp>
        <p:nvSpPr>
          <p:cNvPr id="10" name="TextBox 9"/>
          <p:cNvSpPr txBox="1"/>
          <p:nvPr/>
        </p:nvSpPr>
        <p:spPr>
          <a:xfrm>
            <a:off x="1573788" y="4735392"/>
            <a:ext cx="655320" cy="230832"/>
          </a:xfrm>
          <a:prstGeom prst="rect">
            <a:avLst/>
          </a:prstGeom>
          <a:noFill/>
        </p:spPr>
        <p:txBody>
          <a:bodyPr wrap="square" rtlCol="0">
            <a:spAutoFit/>
          </a:bodyPr>
          <a:lstStyle/>
          <a:p>
            <a:r>
              <a:rPr lang="en-US" sz="900" smtClean="0"/>
              <a:t>Germany</a:t>
            </a:r>
            <a:endParaRPr lang="en-US" sz="900" dirty="0"/>
          </a:p>
        </p:txBody>
      </p:sp>
      <p:sp>
        <p:nvSpPr>
          <p:cNvPr id="11" name="TextBox 10"/>
          <p:cNvSpPr txBox="1"/>
          <p:nvPr/>
        </p:nvSpPr>
        <p:spPr>
          <a:xfrm>
            <a:off x="2181193" y="4212453"/>
            <a:ext cx="499942" cy="230832"/>
          </a:xfrm>
          <a:prstGeom prst="rect">
            <a:avLst/>
          </a:prstGeom>
          <a:noFill/>
        </p:spPr>
        <p:txBody>
          <a:bodyPr wrap="square" rtlCol="0">
            <a:spAutoFit/>
          </a:bodyPr>
          <a:lstStyle/>
          <a:p>
            <a:r>
              <a:rPr lang="en-US" sz="900" smtClean="0"/>
              <a:t>Japan</a:t>
            </a:r>
            <a:endParaRPr lang="en-US" sz="900" dirty="0"/>
          </a:p>
        </p:txBody>
      </p:sp>
      <p:sp>
        <p:nvSpPr>
          <p:cNvPr id="12" name="TextBox 11"/>
          <p:cNvSpPr txBox="1"/>
          <p:nvPr/>
        </p:nvSpPr>
        <p:spPr>
          <a:xfrm>
            <a:off x="5092050" y="2732617"/>
            <a:ext cx="521208" cy="230832"/>
          </a:xfrm>
          <a:prstGeom prst="rect">
            <a:avLst/>
          </a:prstGeom>
          <a:noFill/>
        </p:spPr>
        <p:txBody>
          <a:bodyPr wrap="square" rtlCol="0">
            <a:spAutoFit/>
          </a:bodyPr>
          <a:lstStyle/>
          <a:p>
            <a:r>
              <a:rPr lang="en-US" sz="900" dirty="0" smtClean="0"/>
              <a:t>China</a:t>
            </a:r>
            <a:endParaRPr lang="en-US" sz="900" dirty="0"/>
          </a:p>
        </p:txBody>
      </p:sp>
      <p:sp>
        <p:nvSpPr>
          <p:cNvPr id="13" name="TextBox 12"/>
          <p:cNvSpPr txBox="1"/>
          <p:nvPr/>
        </p:nvSpPr>
        <p:spPr>
          <a:xfrm>
            <a:off x="7490745" y="3741397"/>
            <a:ext cx="390144" cy="230832"/>
          </a:xfrm>
          <a:prstGeom prst="rect">
            <a:avLst/>
          </a:prstGeom>
          <a:noFill/>
        </p:spPr>
        <p:txBody>
          <a:bodyPr wrap="square" rtlCol="0">
            <a:spAutoFit/>
          </a:bodyPr>
          <a:lstStyle/>
          <a:p>
            <a:r>
              <a:rPr lang="en-US" sz="900" dirty="0" smtClean="0"/>
              <a:t>EU</a:t>
            </a:r>
            <a:endParaRPr lang="en-US" sz="900" dirty="0"/>
          </a:p>
        </p:txBody>
      </p:sp>
      <p:sp>
        <p:nvSpPr>
          <p:cNvPr id="14" name="TextBox 13"/>
          <p:cNvSpPr txBox="1"/>
          <p:nvPr/>
        </p:nvSpPr>
        <p:spPr>
          <a:xfrm>
            <a:off x="8222995" y="1359439"/>
            <a:ext cx="390144" cy="230832"/>
          </a:xfrm>
          <a:prstGeom prst="rect">
            <a:avLst/>
          </a:prstGeom>
          <a:noFill/>
        </p:spPr>
        <p:txBody>
          <a:bodyPr wrap="square" rtlCol="0">
            <a:spAutoFit/>
          </a:bodyPr>
          <a:lstStyle/>
          <a:p>
            <a:r>
              <a:rPr lang="en-US" sz="900" dirty="0" smtClean="0"/>
              <a:t>US</a:t>
            </a:r>
            <a:endParaRPr lang="en-US" sz="900" dirty="0"/>
          </a:p>
        </p:txBody>
      </p:sp>
    </p:spTree>
    <p:extLst>
      <p:ext uri="{BB962C8B-B14F-4D97-AF65-F5344CB8AC3E}">
        <p14:creationId xmlns:p14="http://schemas.microsoft.com/office/powerpoint/2010/main" val="1189590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72" y="23833"/>
            <a:ext cx="8741012" cy="618803"/>
          </a:xfrm>
        </p:spPr>
        <p:txBody>
          <a:bodyPr/>
          <a:lstStyle/>
          <a:p>
            <a:r>
              <a:rPr lang="en-US" dirty="0" smtClean="0"/>
              <a:t>Methodology (1 of 3)</a:t>
            </a:r>
            <a:endParaRPr lang="en-US" dirty="0"/>
          </a:p>
        </p:txBody>
      </p:sp>
      <p:sp>
        <p:nvSpPr>
          <p:cNvPr id="6" name="Rectangle 5"/>
          <p:cNvSpPr/>
          <p:nvPr/>
        </p:nvSpPr>
        <p:spPr>
          <a:xfrm>
            <a:off x="493840" y="5690681"/>
            <a:ext cx="7715250" cy="92868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93840" y="769636"/>
            <a:ext cx="7715250" cy="6917278"/>
          </a:xfrm>
          <a:prstGeom prst="rect">
            <a:avLst/>
          </a:prstGeom>
          <a:noFill/>
        </p:spPr>
        <p:txBody>
          <a:bodyPr wrap="square" rtlCol="0">
            <a:spAutoFit/>
          </a:bodyPr>
          <a:lstStyle/>
          <a:p>
            <a:r>
              <a:rPr lang="en-US" dirty="0" smtClean="0"/>
              <a:t>Three criteria for countries chosen:</a:t>
            </a:r>
          </a:p>
          <a:p>
            <a:r>
              <a:rPr lang="en-US" dirty="0" smtClean="0"/>
              <a:t>1. G20 countries</a:t>
            </a:r>
          </a:p>
          <a:p>
            <a:r>
              <a:rPr lang="en-US" dirty="0" smtClean="0"/>
              <a:t>2. WHO-listed high</a:t>
            </a:r>
            <a:r>
              <a:rPr lang="en-US" dirty="0"/>
              <a:t>-burden </a:t>
            </a:r>
            <a:r>
              <a:rPr lang="en-US" dirty="0" smtClean="0"/>
              <a:t>countries </a:t>
            </a:r>
          </a:p>
          <a:p>
            <a:r>
              <a:rPr lang="en-US" dirty="0" smtClean="0"/>
              <a:t>3. Top richest countries* (based on GDP per capita)</a:t>
            </a:r>
          </a:p>
          <a:p>
            <a:r>
              <a:rPr lang="en-US" sz="1400" dirty="0" smtClean="0"/>
              <a:t>*Only those classified as independent countries. This excludes any countries that are dependent or are declared territory of another country.</a:t>
            </a:r>
          </a:p>
          <a:p>
            <a:endParaRPr lang="en-US" dirty="0" smtClean="0"/>
          </a:p>
          <a:p>
            <a:r>
              <a:rPr lang="en-US" dirty="0" smtClean="0"/>
              <a:t>With </a:t>
            </a:r>
            <a:r>
              <a:rPr lang="en-US" dirty="0"/>
              <a:t>the overlap between the three groups, the total number of countries included i</a:t>
            </a:r>
            <a:r>
              <a:rPr lang="en-US" dirty="0" smtClean="0"/>
              <a:t>s </a:t>
            </a:r>
            <a:r>
              <a:rPr lang="en-US" b="1" dirty="0" smtClean="0">
                <a:solidFill>
                  <a:schemeClr val="tx2"/>
                </a:solidFill>
              </a:rPr>
              <a:t>62 countries</a:t>
            </a:r>
            <a:r>
              <a:rPr lang="en-US" b="1" dirty="0" smtClean="0"/>
              <a:t>.</a:t>
            </a:r>
            <a:endParaRPr lang="en-US" b="1" dirty="0"/>
          </a:p>
          <a:p>
            <a:endParaRPr lang="en-US" b="1" dirty="0">
              <a:solidFill>
                <a:schemeClr val="tx2"/>
              </a:solidFill>
            </a:endParaRPr>
          </a:p>
          <a:p>
            <a:r>
              <a:rPr lang="en-US" dirty="0" smtClean="0"/>
              <a:t>The targets were determined by a calculated percentage of GERD spent on TB specifically. To obtain this percentage, the annual target computed from the target set forth by the Stop TB Partnership ($8.836B) was divided by the sum of average annual GERD for all 62 countries. </a:t>
            </a:r>
          </a:p>
          <a:p>
            <a:endParaRPr lang="en-US" dirty="0"/>
          </a:p>
          <a:p>
            <a:r>
              <a:rPr lang="en-US" dirty="0" smtClean="0"/>
              <a:t>Sources </a:t>
            </a:r>
            <a:r>
              <a:rPr lang="en-US" dirty="0"/>
              <a:t>for GERD data: UNESCO Statistics and World Bank project </a:t>
            </a:r>
            <a:r>
              <a:rPr lang="en-US" dirty="0" smtClean="0"/>
              <a:t>database</a:t>
            </a:r>
            <a:endParaRPr lang="en-US" sz="1350" b="1" dirty="0" smtClean="0"/>
          </a:p>
          <a:p>
            <a:endParaRPr lang="en-US" sz="1350" b="1" dirty="0" smtClean="0"/>
          </a:p>
          <a:p>
            <a:endParaRPr lang="en-US" sz="1350" dirty="0"/>
          </a:p>
          <a:p>
            <a:r>
              <a:rPr lang="en-US" sz="1700" b="1" dirty="0" smtClean="0"/>
              <a:t>Gross Domestic Expenditure on Research and Development (GERD): </a:t>
            </a:r>
            <a:r>
              <a:rPr lang="en-US" sz="1700" dirty="0" smtClean="0"/>
              <a:t>all expenditure (whether direct R&amp;D activities or in support of R&amp;D initiatives) spent on research and development in a country during a given period of time</a:t>
            </a:r>
            <a:endParaRPr lang="en-US" sz="1700" b="1" dirty="0" smtClean="0"/>
          </a:p>
          <a:p>
            <a:endParaRPr lang="en-US" sz="1350" dirty="0"/>
          </a:p>
          <a:p>
            <a:endParaRPr lang="en-US" sz="1350" dirty="0"/>
          </a:p>
          <a:p>
            <a:endParaRPr lang="en-US" sz="1350" dirty="0"/>
          </a:p>
          <a:p>
            <a:endParaRPr lang="en-US" sz="1350" dirty="0" smtClean="0"/>
          </a:p>
          <a:p>
            <a:endParaRPr lang="en-US" sz="1350" dirty="0"/>
          </a:p>
        </p:txBody>
      </p:sp>
      <p:sp>
        <p:nvSpPr>
          <p:cNvPr id="11" name="Slide Number Placeholder 10"/>
          <p:cNvSpPr>
            <a:spLocks noGrp="1"/>
          </p:cNvSpPr>
          <p:nvPr>
            <p:ph type="sldNum" sz="quarter" idx="12"/>
          </p:nvPr>
        </p:nvSpPr>
        <p:spPr>
          <a:xfrm>
            <a:off x="8658269" y="6322506"/>
            <a:ext cx="1315721" cy="365125"/>
          </a:xfrm>
        </p:spPr>
        <p:txBody>
          <a:bodyPr/>
          <a:lstStyle/>
          <a:p>
            <a:fld id="{38270A73-2223-4C4E-B528-206F1B2F1836}" type="slidenum">
              <a:rPr lang="en-US" smtClean="0"/>
              <a:t>7</a:t>
            </a:fld>
            <a:endParaRPr lang="en-US" dirty="0"/>
          </a:p>
        </p:txBody>
      </p:sp>
    </p:spTree>
    <p:extLst>
      <p:ext uri="{BB962C8B-B14F-4D97-AF65-F5344CB8AC3E}">
        <p14:creationId xmlns:p14="http://schemas.microsoft.com/office/powerpoint/2010/main" val="404280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02677" y="6360799"/>
            <a:ext cx="257808" cy="365125"/>
          </a:xfrm>
        </p:spPr>
        <p:txBody>
          <a:bodyPr/>
          <a:lstStyle/>
          <a:p>
            <a:fld id="{38270A73-2223-4C4E-B528-206F1B2F1836}" type="slidenum">
              <a:rPr lang="en-US" smtClean="0"/>
              <a:t>8</a:t>
            </a:fld>
            <a:endParaRPr lang="en-US"/>
          </a:p>
        </p:txBody>
      </p:sp>
      <p:sp>
        <p:nvSpPr>
          <p:cNvPr id="4" name="Title 1"/>
          <p:cNvSpPr>
            <a:spLocks noGrp="1"/>
          </p:cNvSpPr>
          <p:nvPr>
            <p:ph type="title"/>
          </p:nvPr>
        </p:nvSpPr>
        <p:spPr>
          <a:xfrm>
            <a:off x="219472" y="23833"/>
            <a:ext cx="8741012" cy="618803"/>
          </a:xfrm>
        </p:spPr>
        <p:txBody>
          <a:bodyPr/>
          <a:lstStyle/>
          <a:p>
            <a:r>
              <a:rPr lang="en-US" dirty="0" smtClean="0"/>
              <a:t>Methodology (2 of 3)</a:t>
            </a:r>
            <a:endParaRPr lang="en-US" dirty="0"/>
          </a:p>
        </p:txBody>
      </p:sp>
      <p:sp>
        <p:nvSpPr>
          <p:cNvPr id="6" name="TextBox 5"/>
          <p:cNvSpPr txBox="1"/>
          <p:nvPr/>
        </p:nvSpPr>
        <p:spPr>
          <a:xfrm>
            <a:off x="304800" y="642636"/>
            <a:ext cx="8053137" cy="5501507"/>
          </a:xfrm>
          <a:prstGeom prst="rect">
            <a:avLst/>
          </a:prstGeom>
          <a:noFill/>
        </p:spPr>
        <p:txBody>
          <a:bodyPr wrap="square" rtlCol="0">
            <a:spAutoFit/>
          </a:bodyPr>
          <a:lstStyle/>
          <a:p>
            <a:pPr marL="342900" indent="-342900">
              <a:buFont typeface="Arial"/>
              <a:buChar char="•"/>
            </a:pPr>
            <a:r>
              <a:rPr lang="en-US" sz="2000" dirty="0"/>
              <a:t>Some countries' GERD data were not available on the UNESCO Statistics </a:t>
            </a:r>
            <a:r>
              <a:rPr lang="en-US" sz="2000" dirty="0" smtClean="0"/>
              <a:t>site</a:t>
            </a:r>
          </a:p>
          <a:p>
            <a:pPr marL="800100" lvl="1" indent="-342900">
              <a:buFont typeface="Courier New"/>
              <a:buChar char="o"/>
            </a:pPr>
            <a:r>
              <a:rPr lang="en-US" sz="1700" dirty="0" smtClean="0"/>
              <a:t>The </a:t>
            </a:r>
            <a:r>
              <a:rPr lang="en-US" sz="1700" dirty="0"/>
              <a:t>EU GERD data was calculated based on data presented on the Eurostat R&amp;D expenditure site, which stated GERD for 2015, a 4.4% increase from the previous year (2014), and expenditure that was equivalent to that of the US for 2013. </a:t>
            </a:r>
          </a:p>
          <a:p>
            <a:pPr marL="800100" lvl="1" indent="-342900">
              <a:buFont typeface="Arial"/>
              <a:buChar char="•"/>
            </a:pPr>
            <a:endParaRPr lang="en-US" sz="2000" dirty="0" smtClean="0"/>
          </a:p>
          <a:p>
            <a:endParaRPr lang="en-US" sz="2000" dirty="0"/>
          </a:p>
          <a:p>
            <a:pPr marL="342900" indent="-342900">
              <a:buFont typeface="Arial"/>
              <a:buChar char="•"/>
            </a:pPr>
            <a:r>
              <a:rPr lang="en-US" sz="2000" dirty="0" smtClean="0"/>
              <a:t>Annual </a:t>
            </a:r>
            <a:r>
              <a:rPr lang="en-US" sz="2000" dirty="0"/>
              <a:t>GERD for these countries was created using a composite comparator based on an average of GERD for the countries with UNESCO GERD data in the same income status bracket and on the same continent as the country with missing data, then pro-rated for </a:t>
            </a:r>
            <a:r>
              <a:rPr lang="en-US" sz="2000" dirty="0" smtClean="0"/>
              <a:t>GDP</a:t>
            </a:r>
          </a:p>
          <a:p>
            <a:pPr marL="800100" lvl="1" indent="-342900">
              <a:buFont typeface="Arial"/>
              <a:buChar char="•"/>
            </a:pPr>
            <a:r>
              <a:rPr lang="en-US" sz="1700" dirty="0" smtClean="0"/>
              <a:t>Papua </a:t>
            </a:r>
            <a:r>
              <a:rPr lang="en-US" sz="1700" dirty="0"/>
              <a:t>New Guinea was missing GERD data but there were no other countries of the same income status in Oceania, so we used a composite comparator of countries of the same income status in Asia.</a:t>
            </a:r>
          </a:p>
          <a:p>
            <a:endParaRPr lang="en-US" sz="1600" dirty="0"/>
          </a:p>
          <a:p>
            <a:endParaRPr lang="en-US" sz="1700" dirty="0"/>
          </a:p>
          <a:p>
            <a:endParaRPr lang="en-US" sz="1050" dirty="0"/>
          </a:p>
        </p:txBody>
      </p:sp>
    </p:spTree>
    <p:extLst>
      <p:ext uri="{BB962C8B-B14F-4D97-AF65-F5344CB8AC3E}">
        <p14:creationId xmlns:p14="http://schemas.microsoft.com/office/powerpoint/2010/main" val="2026870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02677" y="6360799"/>
            <a:ext cx="257808" cy="365125"/>
          </a:xfrm>
        </p:spPr>
        <p:txBody>
          <a:bodyPr/>
          <a:lstStyle/>
          <a:p>
            <a:fld id="{38270A73-2223-4C4E-B528-206F1B2F1836}" type="slidenum">
              <a:rPr lang="en-US" smtClean="0"/>
              <a:t>9</a:t>
            </a:fld>
            <a:endParaRPr lang="en-US"/>
          </a:p>
        </p:txBody>
      </p:sp>
      <p:sp>
        <p:nvSpPr>
          <p:cNvPr id="4" name="Title 1"/>
          <p:cNvSpPr>
            <a:spLocks noGrp="1"/>
          </p:cNvSpPr>
          <p:nvPr>
            <p:ph type="title"/>
          </p:nvPr>
        </p:nvSpPr>
        <p:spPr>
          <a:xfrm>
            <a:off x="219473" y="0"/>
            <a:ext cx="8741012" cy="618803"/>
          </a:xfrm>
        </p:spPr>
        <p:txBody>
          <a:bodyPr/>
          <a:lstStyle/>
          <a:p>
            <a:r>
              <a:rPr lang="en-US" dirty="0" smtClean="0"/>
              <a:t>Methodology (3 of 3)</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842323877"/>
              </p:ext>
            </p:extLst>
          </p:nvPr>
        </p:nvGraphicFramePr>
        <p:xfrm>
          <a:off x="549672" y="1244597"/>
          <a:ext cx="7819628" cy="4480560"/>
        </p:xfrm>
        <a:graphic>
          <a:graphicData uri="http://schemas.openxmlformats.org/drawingml/2006/table">
            <a:tbl>
              <a:tblPr firstRow="1" bandRow="1">
                <a:tableStyleId>{5C22544A-7EE6-4342-B048-85BDC9FD1C3A}</a:tableStyleId>
              </a:tblPr>
              <a:tblGrid>
                <a:gridCol w="1760909"/>
                <a:gridCol w="1745986"/>
                <a:gridCol w="1044607"/>
                <a:gridCol w="1686294"/>
                <a:gridCol w="1581832"/>
              </a:tblGrid>
              <a:tr h="567795">
                <a:tc>
                  <a:txBody>
                    <a:bodyPr/>
                    <a:lstStyle/>
                    <a:p>
                      <a:pPr algn="ctr" fontAlgn="b"/>
                      <a:r>
                        <a:rPr lang="en-US" sz="1100" u="none" strike="noStrike" dirty="0" smtClean="0">
                          <a:effectLst/>
                        </a:rPr>
                        <a:t>Country with missing GERD data</a:t>
                      </a:r>
                      <a:endParaRPr lang="en-US" sz="1100" b="0" i="0" u="none" strike="noStrike" dirty="0">
                        <a:solidFill>
                          <a:srgbClr val="000000"/>
                        </a:solidFill>
                        <a:effectLst/>
                        <a:latin typeface="Calibri" charset="0"/>
                      </a:endParaRPr>
                    </a:p>
                  </a:txBody>
                  <a:tcPr marL="45720" marR="45720" anchor="b"/>
                </a:tc>
                <a:tc>
                  <a:txBody>
                    <a:bodyPr/>
                    <a:lstStyle/>
                    <a:p>
                      <a:pPr algn="ctr" fontAlgn="b"/>
                      <a:r>
                        <a:rPr lang="en-US" sz="1100" u="none" strike="noStrike" dirty="0">
                          <a:effectLst/>
                        </a:rPr>
                        <a:t>Income Status</a:t>
                      </a:r>
                      <a:endParaRPr lang="en-US" sz="1100" b="0" i="0" u="none" strike="noStrike" dirty="0">
                        <a:solidFill>
                          <a:srgbClr val="000000"/>
                        </a:solidFill>
                        <a:effectLst/>
                        <a:latin typeface="Calibri" charset="0"/>
                      </a:endParaRPr>
                    </a:p>
                  </a:txBody>
                  <a:tcPr marL="45720" marR="45720" anchor="b"/>
                </a:tc>
                <a:tc>
                  <a:txBody>
                    <a:bodyPr/>
                    <a:lstStyle/>
                    <a:p>
                      <a:pPr algn="ctr" fontAlgn="b"/>
                      <a:r>
                        <a:rPr lang="en-US" sz="1100" u="none" strike="noStrike" dirty="0">
                          <a:effectLst/>
                        </a:rPr>
                        <a:t>Continent</a:t>
                      </a:r>
                      <a:endParaRPr lang="en-US" sz="1100" b="0" i="0" u="none" strike="noStrike" dirty="0">
                        <a:solidFill>
                          <a:srgbClr val="000000"/>
                        </a:solidFill>
                        <a:effectLst/>
                        <a:latin typeface="Calibri" charset="0"/>
                      </a:endParaRPr>
                    </a:p>
                  </a:txBody>
                  <a:tcPr marL="45720" marR="45720" anchor="b"/>
                </a:tc>
                <a:tc>
                  <a:txBody>
                    <a:bodyPr/>
                    <a:lstStyle/>
                    <a:p>
                      <a:pPr algn="ctr" fontAlgn="b"/>
                      <a:r>
                        <a:rPr lang="en-US" sz="1100" u="none" strike="noStrike" dirty="0">
                          <a:effectLst/>
                        </a:rPr>
                        <a:t>GDP of </a:t>
                      </a:r>
                      <a:r>
                        <a:rPr lang="en-US" sz="1100" u="none" strike="noStrike" dirty="0" smtClean="0">
                          <a:effectLst/>
                        </a:rPr>
                        <a:t>country with missing GERD data </a:t>
                      </a:r>
                      <a:r>
                        <a:rPr lang="en-US" sz="1100" u="none" strike="noStrike" dirty="0">
                          <a:effectLst/>
                        </a:rPr>
                        <a:t>(2015) </a:t>
                      </a:r>
                      <a:endParaRPr lang="en-US" sz="1100" b="0" i="0" u="none" strike="noStrike" dirty="0">
                        <a:solidFill>
                          <a:srgbClr val="000000"/>
                        </a:solidFill>
                        <a:effectLst/>
                        <a:latin typeface="Calibri" charset="0"/>
                      </a:endParaRPr>
                    </a:p>
                  </a:txBody>
                  <a:tcPr marL="45720" marR="45720" anchor="b"/>
                </a:tc>
                <a:tc>
                  <a:txBody>
                    <a:bodyPr/>
                    <a:lstStyle/>
                    <a:p>
                      <a:pPr algn="ctr" fontAlgn="b"/>
                      <a:r>
                        <a:rPr lang="en-US" sz="1100" u="none" strike="noStrike" dirty="0" smtClean="0">
                          <a:effectLst/>
                        </a:rPr>
                        <a:t>Overall GERD spending</a:t>
                      </a:r>
                      <a:r>
                        <a:rPr lang="en-US" sz="1100" u="none" strike="noStrike" baseline="0" dirty="0" smtClean="0">
                          <a:effectLst/>
                        </a:rPr>
                        <a:t> </a:t>
                      </a:r>
                      <a:r>
                        <a:rPr lang="en-US" sz="1100" u="none" strike="noStrike" dirty="0" smtClean="0">
                          <a:effectLst/>
                        </a:rPr>
                        <a:t>pro-rated </a:t>
                      </a:r>
                      <a:r>
                        <a:rPr lang="en-US" sz="1100" u="none" strike="noStrike" dirty="0">
                          <a:effectLst/>
                        </a:rPr>
                        <a:t>for GDP</a:t>
                      </a:r>
                      <a:endParaRPr lang="en-US" sz="1100" b="0" i="0" u="none" strike="noStrike" dirty="0">
                        <a:solidFill>
                          <a:srgbClr val="000000"/>
                        </a:solidFill>
                        <a:effectLst/>
                        <a:latin typeface="Calibri" charset="0"/>
                      </a:endParaRPr>
                    </a:p>
                  </a:txBody>
                  <a:tcPr marL="45720" marR="45720" anchor="b"/>
                </a:tc>
              </a:tr>
              <a:tr h="252023">
                <a:tc>
                  <a:txBody>
                    <a:bodyPr/>
                    <a:lstStyle/>
                    <a:p>
                      <a:pPr algn="l" fontAlgn="b"/>
                      <a:r>
                        <a:rPr lang="en-US" sz="1100" b="1" u="none" strike="noStrike" dirty="0">
                          <a:effectLst/>
                        </a:rPr>
                        <a:t>Angola</a:t>
                      </a:r>
                      <a:endParaRPr lang="en-US" sz="1100" b="1" i="0" u="none" strike="noStrike" dirty="0">
                        <a:solidFill>
                          <a:srgbClr val="000000"/>
                        </a:solidFill>
                        <a:effectLst/>
                        <a:latin typeface="Calibri" charset="0"/>
                      </a:endParaRPr>
                    </a:p>
                  </a:txBody>
                  <a:tcPr marL="45720" marR="45720" anchor="b"/>
                </a:tc>
                <a:tc>
                  <a:txBody>
                    <a:bodyPr/>
                    <a:lstStyle/>
                    <a:p>
                      <a:pPr algn="l" fontAlgn="b"/>
                      <a:r>
                        <a:rPr lang="en-US" sz="1100" u="none" strike="noStrike" dirty="0">
                          <a:effectLst/>
                        </a:rPr>
                        <a:t>Lower middle Income</a:t>
                      </a:r>
                      <a:endParaRPr lang="en-US" sz="1100" b="0" i="0" u="none" strike="noStrike" dirty="0">
                        <a:solidFill>
                          <a:srgbClr val="000000"/>
                        </a:solidFill>
                        <a:effectLst/>
                        <a:latin typeface="Calibri" charset="0"/>
                      </a:endParaRPr>
                    </a:p>
                  </a:txBody>
                  <a:tcPr marL="45720" marR="45720" anchor="b"/>
                </a:tc>
                <a:tc>
                  <a:txBody>
                    <a:bodyPr/>
                    <a:lstStyle/>
                    <a:p>
                      <a:pPr algn="l" fontAlgn="b"/>
                      <a:r>
                        <a:rPr lang="en-US" sz="1100" u="none" strike="noStrike" dirty="0">
                          <a:effectLst/>
                        </a:rPr>
                        <a:t>Africa</a:t>
                      </a:r>
                      <a:endParaRPr lang="en-US" sz="1100" b="0" i="0" u="none" strike="noStrike" dirty="0">
                        <a:solidFill>
                          <a:srgbClr val="000000"/>
                        </a:solidFill>
                        <a:effectLst/>
                        <a:latin typeface="Calibri" charset="0"/>
                      </a:endParaRPr>
                    </a:p>
                  </a:txBody>
                  <a:tcPr marL="45720" marR="45720" anchor="b"/>
                </a:tc>
                <a:tc>
                  <a:txBody>
                    <a:bodyPr/>
                    <a:lstStyle/>
                    <a:p>
                      <a:pPr algn="r" fontAlgn="b"/>
                      <a:r>
                        <a:rPr lang="fi-FI" sz="1100" u="none" strike="noStrike" dirty="0">
                          <a:effectLst/>
                        </a:rPr>
                        <a:t>102,962,245,247</a:t>
                      </a:r>
                      <a:endParaRPr lang="fi-FI" sz="1100" b="0" i="0" u="none" strike="noStrike" dirty="0">
                        <a:solidFill>
                          <a:srgbClr val="000000"/>
                        </a:solidFill>
                        <a:effectLst/>
                        <a:latin typeface="Calibri" charset="0"/>
                      </a:endParaRPr>
                    </a:p>
                  </a:txBody>
                  <a:tcPr marL="45720" marR="45720" anchor="b"/>
                </a:tc>
                <a:tc>
                  <a:txBody>
                    <a:bodyPr/>
                    <a:lstStyle/>
                    <a:p>
                      <a:pPr algn="r" fontAlgn="b"/>
                      <a:r>
                        <a:rPr lang="is-IS" sz="1100" b="0" i="0" u="none" strike="noStrike" dirty="0">
                          <a:solidFill>
                            <a:srgbClr val="000000"/>
                          </a:solidFill>
                          <a:effectLst/>
                          <a:latin typeface="+mn-lt"/>
                        </a:rPr>
                        <a:t> 1,528,506,910 </a:t>
                      </a:r>
                    </a:p>
                  </a:txBody>
                  <a:tcPr marL="45720" marR="45720" anchor="b"/>
                </a:tc>
              </a:tr>
              <a:tr h="252023">
                <a:tc>
                  <a:txBody>
                    <a:bodyPr/>
                    <a:lstStyle/>
                    <a:p>
                      <a:pPr algn="l" fontAlgn="b"/>
                      <a:r>
                        <a:rPr lang="en-US" sz="1100" b="1" u="none" strike="noStrike" dirty="0">
                          <a:effectLst/>
                        </a:rPr>
                        <a:t>Bangladesh</a:t>
                      </a:r>
                      <a:endParaRPr lang="en-US" sz="1100" b="1" i="0" u="none" strike="noStrike" dirty="0">
                        <a:solidFill>
                          <a:srgbClr val="000000"/>
                        </a:solidFill>
                        <a:effectLst/>
                        <a:latin typeface="Calibri" charset="0"/>
                      </a:endParaRPr>
                    </a:p>
                  </a:txBody>
                  <a:tcPr marL="45720" marR="45720" anchor="b"/>
                </a:tc>
                <a:tc>
                  <a:txBody>
                    <a:bodyPr/>
                    <a:lstStyle/>
                    <a:p>
                      <a:pPr algn="l" fontAlgn="b"/>
                      <a:r>
                        <a:rPr lang="en-US" sz="1100" u="none" strike="noStrike" dirty="0">
                          <a:effectLst/>
                        </a:rPr>
                        <a:t>Lower middle income</a:t>
                      </a:r>
                      <a:endParaRPr lang="en-US" sz="1100" b="0" i="0" u="none" strike="noStrike" dirty="0">
                        <a:solidFill>
                          <a:srgbClr val="000000"/>
                        </a:solidFill>
                        <a:effectLst/>
                        <a:latin typeface="Calibri" charset="0"/>
                      </a:endParaRPr>
                    </a:p>
                  </a:txBody>
                  <a:tcPr marL="45720" marR="45720" anchor="b"/>
                </a:tc>
                <a:tc>
                  <a:txBody>
                    <a:bodyPr/>
                    <a:lstStyle/>
                    <a:p>
                      <a:pPr algn="l" fontAlgn="b"/>
                      <a:r>
                        <a:rPr lang="en-US" sz="1100" u="none" strike="noStrike">
                          <a:effectLst/>
                        </a:rPr>
                        <a:t>Asia</a:t>
                      </a:r>
                      <a:endParaRPr lang="en-US" sz="1100" b="0" i="0" u="none" strike="noStrike">
                        <a:solidFill>
                          <a:srgbClr val="000000"/>
                        </a:solidFill>
                        <a:effectLst/>
                        <a:latin typeface="Calibri" charset="0"/>
                      </a:endParaRPr>
                    </a:p>
                  </a:txBody>
                  <a:tcPr marL="45720" marR="45720" anchor="b"/>
                </a:tc>
                <a:tc>
                  <a:txBody>
                    <a:bodyPr/>
                    <a:lstStyle/>
                    <a:p>
                      <a:pPr algn="r" fontAlgn="b"/>
                      <a:r>
                        <a:rPr lang="is-IS" sz="1100" u="none" strike="noStrike" dirty="0">
                          <a:effectLst/>
                        </a:rPr>
                        <a:t>195,078,561,219</a:t>
                      </a:r>
                      <a:endParaRPr lang="is-IS" sz="1100" b="0" i="0" u="none" strike="noStrike" dirty="0">
                        <a:solidFill>
                          <a:srgbClr val="000000"/>
                        </a:solidFill>
                        <a:effectLst/>
                        <a:latin typeface="Calibri" charset="0"/>
                      </a:endParaRPr>
                    </a:p>
                  </a:txBody>
                  <a:tcPr marL="45720" marR="45720" anchor="b"/>
                </a:tc>
                <a:tc>
                  <a:txBody>
                    <a:bodyPr/>
                    <a:lstStyle/>
                    <a:p>
                      <a:pPr algn="r" fontAlgn="b"/>
                      <a:r>
                        <a:rPr lang="is-IS" sz="1100" b="0" i="0" u="none" strike="noStrike" dirty="0">
                          <a:solidFill>
                            <a:srgbClr val="000000"/>
                          </a:solidFill>
                          <a:effectLst/>
                          <a:latin typeface="+mn-lt"/>
                        </a:rPr>
                        <a:t> 2,708,292,814 </a:t>
                      </a:r>
                    </a:p>
                  </a:txBody>
                  <a:tcPr marL="45720" marR="45720" anchor="b"/>
                </a:tc>
              </a:tr>
              <a:tr h="252023">
                <a:tc>
                  <a:txBody>
                    <a:bodyPr/>
                    <a:lstStyle/>
                    <a:p>
                      <a:pPr algn="l" fontAlgn="b"/>
                      <a:r>
                        <a:rPr lang="en-US" sz="1100" b="0" u="none" strike="noStrike" dirty="0">
                          <a:solidFill>
                            <a:srgbClr val="0070C0"/>
                          </a:solidFill>
                          <a:effectLst/>
                        </a:rPr>
                        <a:t>Brunei </a:t>
                      </a:r>
                      <a:r>
                        <a:rPr lang="en-US" sz="1100" b="0" u="none" strike="noStrike" dirty="0" err="1">
                          <a:solidFill>
                            <a:srgbClr val="0070C0"/>
                          </a:solidFill>
                          <a:effectLst/>
                        </a:rPr>
                        <a:t>Darassalam</a:t>
                      </a:r>
                      <a:endParaRPr lang="en-US" sz="1100" b="0" i="0" u="none" strike="noStrike" dirty="0">
                        <a:solidFill>
                          <a:srgbClr val="0070C0"/>
                        </a:solidFill>
                        <a:effectLst/>
                        <a:latin typeface="Calibri" charset="0"/>
                      </a:endParaRPr>
                    </a:p>
                  </a:txBody>
                  <a:tcPr marL="45720" marR="45720" anchor="b"/>
                </a:tc>
                <a:tc>
                  <a:txBody>
                    <a:bodyPr/>
                    <a:lstStyle/>
                    <a:p>
                      <a:pPr algn="l" fontAlgn="b"/>
                      <a:r>
                        <a:rPr lang="en-US" sz="1100" u="none" strike="noStrike" dirty="0">
                          <a:effectLst/>
                        </a:rPr>
                        <a:t>High income</a:t>
                      </a:r>
                      <a:endParaRPr lang="en-US" sz="1100" b="0" i="0" u="none" strike="noStrike" dirty="0">
                        <a:solidFill>
                          <a:srgbClr val="000000"/>
                        </a:solidFill>
                        <a:effectLst/>
                        <a:latin typeface="Calibri" charset="0"/>
                      </a:endParaRPr>
                    </a:p>
                  </a:txBody>
                  <a:tcPr marL="45720" marR="45720" anchor="b"/>
                </a:tc>
                <a:tc>
                  <a:txBody>
                    <a:bodyPr/>
                    <a:lstStyle/>
                    <a:p>
                      <a:pPr algn="l" fontAlgn="b"/>
                      <a:r>
                        <a:rPr lang="en-US" sz="1100" u="none" strike="noStrike">
                          <a:effectLst/>
                        </a:rPr>
                        <a:t>Asia</a:t>
                      </a:r>
                      <a:endParaRPr lang="en-US" sz="1100" b="0" i="0" u="none" strike="noStrike">
                        <a:solidFill>
                          <a:srgbClr val="000000"/>
                        </a:solidFill>
                        <a:effectLst/>
                        <a:latin typeface="Calibri" charset="0"/>
                      </a:endParaRPr>
                    </a:p>
                  </a:txBody>
                  <a:tcPr marL="45720" marR="45720" anchor="b"/>
                </a:tc>
                <a:tc>
                  <a:txBody>
                    <a:bodyPr/>
                    <a:lstStyle/>
                    <a:p>
                      <a:pPr algn="r" fontAlgn="b"/>
                      <a:r>
                        <a:rPr lang="fi-FI" sz="1100" u="none" strike="noStrike" dirty="0">
                          <a:effectLst/>
                        </a:rPr>
                        <a:t> 12,930,394,938 </a:t>
                      </a:r>
                      <a:endParaRPr lang="fi-FI" sz="1100" b="0" i="0" u="none" strike="noStrike" dirty="0">
                        <a:solidFill>
                          <a:srgbClr val="000000"/>
                        </a:solidFill>
                        <a:effectLst/>
                        <a:latin typeface="Calibri" charset="0"/>
                      </a:endParaRPr>
                    </a:p>
                  </a:txBody>
                  <a:tcPr marL="45720" marR="45720" anchor="b"/>
                </a:tc>
                <a:tc>
                  <a:txBody>
                    <a:bodyPr/>
                    <a:lstStyle/>
                    <a:p>
                      <a:pPr algn="r" fontAlgn="b"/>
                      <a:r>
                        <a:rPr lang="fi-FI" sz="1100" b="0" i="0" u="none" strike="noStrike" dirty="0">
                          <a:solidFill>
                            <a:srgbClr val="000000"/>
                          </a:solidFill>
                          <a:effectLst/>
                          <a:latin typeface="+mn-lt"/>
                        </a:rPr>
                        <a:t> 12,930,394,938 </a:t>
                      </a:r>
                    </a:p>
                  </a:txBody>
                  <a:tcPr marL="45720" marR="45720" anchor="b"/>
                </a:tc>
              </a:tr>
              <a:tr h="252023">
                <a:tc>
                  <a:txBody>
                    <a:bodyPr/>
                    <a:lstStyle/>
                    <a:p>
                      <a:pPr algn="l" fontAlgn="b"/>
                      <a:r>
                        <a:rPr lang="en-US" sz="1100" b="1" u="none" strike="noStrike" dirty="0">
                          <a:effectLst/>
                        </a:rPr>
                        <a:t>Central African Republic</a:t>
                      </a:r>
                      <a:endParaRPr lang="en-US" sz="1100" b="1" i="0" u="none" strike="noStrike" dirty="0">
                        <a:solidFill>
                          <a:srgbClr val="000000"/>
                        </a:solidFill>
                        <a:effectLst/>
                        <a:latin typeface="Calibri" charset="0"/>
                      </a:endParaRPr>
                    </a:p>
                  </a:txBody>
                  <a:tcPr marL="45720" marR="45720" anchor="b"/>
                </a:tc>
                <a:tc>
                  <a:txBody>
                    <a:bodyPr/>
                    <a:lstStyle/>
                    <a:p>
                      <a:pPr algn="l" fontAlgn="b"/>
                      <a:r>
                        <a:rPr lang="en-US" sz="1100" u="none" strike="noStrike">
                          <a:effectLst/>
                        </a:rPr>
                        <a:t>Low income</a:t>
                      </a:r>
                      <a:endParaRPr lang="en-US" sz="1100" b="0" i="0" u="none" strike="noStrike">
                        <a:solidFill>
                          <a:srgbClr val="000000"/>
                        </a:solidFill>
                        <a:effectLst/>
                        <a:latin typeface="Calibri" charset="0"/>
                      </a:endParaRPr>
                    </a:p>
                  </a:txBody>
                  <a:tcPr marL="45720" marR="45720" anchor="b"/>
                </a:tc>
                <a:tc>
                  <a:txBody>
                    <a:bodyPr/>
                    <a:lstStyle/>
                    <a:p>
                      <a:pPr algn="l" fontAlgn="b"/>
                      <a:r>
                        <a:rPr lang="en-US" sz="1100" u="none" strike="noStrike">
                          <a:effectLst/>
                        </a:rPr>
                        <a:t>Africa</a:t>
                      </a:r>
                      <a:endParaRPr lang="en-US" sz="1100" b="0" i="0" u="none" strike="noStrike">
                        <a:solidFill>
                          <a:srgbClr val="000000"/>
                        </a:solidFill>
                        <a:effectLst/>
                        <a:latin typeface="Calibri" charset="0"/>
                      </a:endParaRPr>
                    </a:p>
                  </a:txBody>
                  <a:tcPr marL="45720" marR="45720" anchor="b"/>
                </a:tc>
                <a:tc>
                  <a:txBody>
                    <a:bodyPr/>
                    <a:lstStyle/>
                    <a:p>
                      <a:pPr algn="r" fontAlgn="b"/>
                      <a:r>
                        <a:rPr lang="fi-FI" sz="1100" u="none" strike="noStrike" dirty="0">
                          <a:effectLst/>
                        </a:rPr>
                        <a:t>1,583,776,760</a:t>
                      </a:r>
                      <a:endParaRPr lang="fi-FI" sz="1100" b="0" i="0" u="none" strike="noStrike" dirty="0">
                        <a:solidFill>
                          <a:srgbClr val="000000"/>
                        </a:solidFill>
                        <a:effectLst/>
                        <a:latin typeface="Calibri" charset="0"/>
                      </a:endParaRPr>
                    </a:p>
                  </a:txBody>
                  <a:tcPr marL="45720" marR="45720" anchor="b"/>
                </a:tc>
                <a:tc>
                  <a:txBody>
                    <a:bodyPr/>
                    <a:lstStyle/>
                    <a:p>
                      <a:pPr algn="r" fontAlgn="b"/>
                      <a:r>
                        <a:rPr lang="is-IS" sz="1100" b="0" i="0" u="none" strike="noStrike" dirty="0">
                          <a:solidFill>
                            <a:srgbClr val="000000"/>
                          </a:solidFill>
                          <a:effectLst/>
                          <a:latin typeface="+mn-lt"/>
                        </a:rPr>
                        <a:t> 13,708,362 </a:t>
                      </a:r>
                    </a:p>
                  </a:txBody>
                  <a:tcPr marL="45720" marR="45720" anchor="b"/>
                </a:tc>
              </a:tr>
              <a:tr h="252023">
                <a:tc>
                  <a:txBody>
                    <a:bodyPr/>
                    <a:lstStyle/>
                    <a:p>
                      <a:pPr algn="l" fontAlgn="b"/>
                      <a:r>
                        <a:rPr lang="en-US" sz="1100" b="1" u="none" strike="noStrike" dirty="0">
                          <a:effectLst/>
                        </a:rPr>
                        <a:t>Congo</a:t>
                      </a:r>
                      <a:endParaRPr lang="en-US" sz="1100" b="1" i="0" u="none" strike="noStrike" dirty="0">
                        <a:solidFill>
                          <a:srgbClr val="000000"/>
                        </a:solidFill>
                        <a:effectLst/>
                        <a:latin typeface="Calibri" charset="0"/>
                      </a:endParaRPr>
                    </a:p>
                  </a:txBody>
                  <a:tcPr marL="45720" marR="45720" anchor="b"/>
                </a:tc>
                <a:tc>
                  <a:txBody>
                    <a:bodyPr/>
                    <a:lstStyle/>
                    <a:p>
                      <a:pPr algn="l" fontAlgn="b"/>
                      <a:r>
                        <a:rPr lang="en-US" sz="1100" u="none" strike="noStrike">
                          <a:effectLst/>
                        </a:rPr>
                        <a:t>Lower middle income</a:t>
                      </a:r>
                      <a:endParaRPr lang="en-US" sz="1100" b="0" i="0" u="none" strike="noStrike">
                        <a:solidFill>
                          <a:srgbClr val="000000"/>
                        </a:solidFill>
                        <a:effectLst/>
                        <a:latin typeface="Calibri" charset="0"/>
                      </a:endParaRPr>
                    </a:p>
                  </a:txBody>
                  <a:tcPr marL="45720" marR="45720" anchor="b"/>
                </a:tc>
                <a:tc>
                  <a:txBody>
                    <a:bodyPr/>
                    <a:lstStyle/>
                    <a:p>
                      <a:pPr algn="l" fontAlgn="b"/>
                      <a:r>
                        <a:rPr lang="en-US" sz="1100" u="none" strike="noStrike" dirty="0">
                          <a:effectLst/>
                        </a:rPr>
                        <a:t>Africa</a:t>
                      </a:r>
                      <a:endParaRPr lang="en-US" sz="1100" b="0" i="0" u="none" strike="noStrike" dirty="0">
                        <a:solidFill>
                          <a:srgbClr val="000000"/>
                        </a:solidFill>
                        <a:effectLst/>
                        <a:latin typeface="Calibri" charset="0"/>
                      </a:endParaRPr>
                    </a:p>
                  </a:txBody>
                  <a:tcPr marL="45720" marR="45720" anchor="b"/>
                </a:tc>
                <a:tc>
                  <a:txBody>
                    <a:bodyPr/>
                    <a:lstStyle/>
                    <a:p>
                      <a:pPr algn="r" fontAlgn="b"/>
                      <a:r>
                        <a:rPr lang="is-IS" sz="1100" u="none" strike="noStrike" dirty="0">
                          <a:effectLst/>
                        </a:rPr>
                        <a:t>8,553,154,506</a:t>
                      </a:r>
                      <a:endParaRPr lang="is-IS" sz="1100" b="0" i="0" u="none" strike="noStrike" dirty="0">
                        <a:solidFill>
                          <a:srgbClr val="000000"/>
                        </a:solidFill>
                        <a:effectLst/>
                        <a:latin typeface="Calibri" charset="0"/>
                      </a:endParaRPr>
                    </a:p>
                  </a:txBody>
                  <a:tcPr marL="45720" marR="45720" anchor="b"/>
                </a:tc>
                <a:tc>
                  <a:txBody>
                    <a:bodyPr/>
                    <a:lstStyle/>
                    <a:p>
                      <a:pPr algn="r" fontAlgn="b"/>
                      <a:r>
                        <a:rPr lang="is-IS" sz="1100" b="0" i="0" u="none" strike="noStrike" dirty="0">
                          <a:solidFill>
                            <a:srgbClr val="000000"/>
                          </a:solidFill>
                          <a:effectLst/>
                          <a:latin typeface="+mn-lt"/>
                        </a:rPr>
                        <a:t> 126,974,268 </a:t>
                      </a:r>
                    </a:p>
                  </a:txBody>
                  <a:tcPr marL="45720" marR="45720" anchor="b"/>
                </a:tc>
              </a:tr>
              <a:tr h="240434">
                <a:tc>
                  <a:txBody>
                    <a:bodyPr/>
                    <a:lstStyle/>
                    <a:p>
                      <a:pPr algn="l" fontAlgn="b"/>
                      <a:r>
                        <a:rPr lang="en-US" sz="1100" b="1" u="none" strike="noStrike" dirty="0">
                          <a:effectLst/>
                        </a:rPr>
                        <a:t>DR Congo</a:t>
                      </a:r>
                      <a:endParaRPr lang="en-US" sz="1100" b="1" i="0" u="none" strike="noStrike" dirty="0">
                        <a:solidFill>
                          <a:srgbClr val="000000"/>
                        </a:solidFill>
                        <a:effectLst/>
                        <a:latin typeface="Calibri" charset="0"/>
                      </a:endParaRPr>
                    </a:p>
                  </a:txBody>
                  <a:tcPr marL="45720" marR="45720" anchor="b"/>
                </a:tc>
                <a:tc>
                  <a:txBody>
                    <a:bodyPr/>
                    <a:lstStyle/>
                    <a:p>
                      <a:pPr algn="l" fontAlgn="b"/>
                      <a:r>
                        <a:rPr lang="en-US" sz="1100" u="none" strike="noStrike">
                          <a:effectLst/>
                        </a:rPr>
                        <a:t>Low income</a:t>
                      </a:r>
                      <a:endParaRPr lang="en-US" sz="1100" b="0" i="0" u="none" strike="noStrike">
                        <a:solidFill>
                          <a:srgbClr val="000000"/>
                        </a:solidFill>
                        <a:effectLst/>
                        <a:latin typeface="Calibri" charset="0"/>
                      </a:endParaRPr>
                    </a:p>
                  </a:txBody>
                  <a:tcPr marL="45720" marR="45720" anchor="b"/>
                </a:tc>
                <a:tc>
                  <a:txBody>
                    <a:bodyPr/>
                    <a:lstStyle/>
                    <a:p>
                      <a:pPr algn="l" fontAlgn="b"/>
                      <a:r>
                        <a:rPr lang="en-US" sz="1100" u="none" strike="noStrike">
                          <a:effectLst/>
                        </a:rPr>
                        <a:t>Africa</a:t>
                      </a:r>
                      <a:endParaRPr lang="en-US" sz="1100" b="0" i="0" u="none" strike="noStrike">
                        <a:solidFill>
                          <a:srgbClr val="000000"/>
                        </a:solidFill>
                        <a:effectLst/>
                        <a:latin typeface="Calibri" charset="0"/>
                      </a:endParaRPr>
                    </a:p>
                  </a:txBody>
                  <a:tcPr marL="45720" marR="45720" anchor="b"/>
                </a:tc>
                <a:tc>
                  <a:txBody>
                    <a:bodyPr/>
                    <a:lstStyle/>
                    <a:p>
                      <a:pPr algn="r" fontAlgn="b"/>
                      <a:r>
                        <a:rPr lang="cs-CZ" sz="1100" u="none" strike="noStrike" dirty="0">
                          <a:effectLst/>
                        </a:rPr>
                        <a:t>36,188,521,107</a:t>
                      </a:r>
                      <a:endParaRPr lang="cs-CZ" sz="1100" b="0" i="0" u="none" strike="noStrike" dirty="0">
                        <a:solidFill>
                          <a:srgbClr val="000000"/>
                        </a:solidFill>
                        <a:effectLst/>
                        <a:latin typeface="Calibri" charset="0"/>
                      </a:endParaRPr>
                    </a:p>
                  </a:txBody>
                  <a:tcPr marL="45720" marR="45720" anchor="b"/>
                </a:tc>
                <a:tc>
                  <a:txBody>
                    <a:bodyPr/>
                    <a:lstStyle/>
                    <a:p>
                      <a:pPr algn="r" fontAlgn="b"/>
                      <a:r>
                        <a:rPr lang="is-IS" sz="1100" b="0" i="0" u="none" strike="noStrike">
                          <a:solidFill>
                            <a:srgbClr val="000000"/>
                          </a:solidFill>
                          <a:effectLst/>
                          <a:latin typeface="+mn-lt"/>
                        </a:rPr>
                        <a:t> 313,229,345 </a:t>
                      </a:r>
                    </a:p>
                  </a:txBody>
                  <a:tcPr marL="45720" marR="45720" anchor="b"/>
                </a:tc>
              </a:tr>
              <a:tr h="240434">
                <a:tc>
                  <a:txBody>
                    <a:bodyPr/>
                    <a:lstStyle/>
                    <a:p>
                      <a:pPr algn="l" fontAlgn="b"/>
                      <a:r>
                        <a:rPr lang="en-US" sz="1100" b="1" u="none" strike="noStrike" dirty="0">
                          <a:effectLst/>
                        </a:rPr>
                        <a:t>DPR Korea</a:t>
                      </a:r>
                      <a:endParaRPr lang="en-US" sz="1100" b="1" i="0" u="none" strike="noStrike" dirty="0">
                        <a:solidFill>
                          <a:srgbClr val="000000"/>
                        </a:solidFill>
                        <a:effectLst/>
                        <a:latin typeface="Calibri" charset="0"/>
                      </a:endParaRPr>
                    </a:p>
                  </a:txBody>
                  <a:tcPr marL="45720" marR="45720" anchor="b"/>
                </a:tc>
                <a:tc>
                  <a:txBody>
                    <a:bodyPr/>
                    <a:lstStyle/>
                    <a:p>
                      <a:pPr algn="l" fontAlgn="b"/>
                      <a:r>
                        <a:rPr lang="en-US" sz="1100" u="none" strike="noStrike">
                          <a:effectLst/>
                        </a:rPr>
                        <a:t>Low income</a:t>
                      </a:r>
                      <a:endParaRPr lang="en-US" sz="1100" b="0" i="0" u="none" strike="noStrike">
                        <a:solidFill>
                          <a:srgbClr val="000000"/>
                        </a:solidFill>
                        <a:effectLst/>
                        <a:latin typeface="Calibri" charset="0"/>
                      </a:endParaRPr>
                    </a:p>
                  </a:txBody>
                  <a:tcPr marL="45720" marR="45720" anchor="b"/>
                </a:tc>
                <a:tc>
                  <a:txBody>
                    <a:bodyPr/>
                    <a:lstStyle/>
                    <a:p>
                      <a:pPr algn="l" fontAlgn="b"/>
                      <a:r>
                        <a:rPr lang="en-US" sz="1100" u="none" strike="noStrike">
                          <a:effectLst/>
                        </a:rPr>
                        <a:t>Asia</a:t>
                      </a:r>
                      <a:endParaRPr lang="en-US" sz="1100" b="0" i="0" u="none" strike="noStrike">
                        <a:solidFill>
                          <a:srgbClr val="000000"/>
                        </a:solidFill>
                        <a:effectLst/>
                        <a:latin typeface="Calibri" charset="0"/>
                      </a:endParaRPr>
                    </a:p>
                  </a:txBody>
                  <a:tcPr marL="45720" marR="45720" anchor="b"/>
                </a:tc>
                <a:tc>
                  <a:txBody>
                    <a:bodyPr/>
                    <a:lstStyle/>
                    <a:p>
                      <a:pPr algn="r" fontAlgn="b"/>
                      <a:r>
                        <a:rPr lang="en-US" sz="1100" u="none" strike="noStrike">
                          <a:effectLst/>
                        </a:rPr>
                        <a:t>16,120,000,000</a:t>
                      </a:r>
                      <a:endParaRPr lang="en-US" sz="1100" b="0" i="0" u="none" strike="noStrike">
                        <a:solidFill>
                          <a:srgbClr val="000000"/>
                        </a:solidFill>
                        <a:effectLst/>
                        <a:latin typeface="Calibri" charset="0"/>
                      </a:endParaRPr>
                    </a:p>
                  </a:txBody>
                  <a:tcPr marL="45720" marR="45720" anchor="b"/>
                </a:tc>
                <a:tc>
                  <a:txBody>
                    <a:bodyPr/>
                    <a:lstStyle/>
                    <a:p>
                      <a:pPr algn="r" fontAlgn="b"/>
                      <a:r>
                        <a:rPr lang="is-IS" sz="1100" b="0" i="0" u="none" strike="noStrike" dirty="0">
                          <a:solidFill>
                            <a:srgbClr val="000000"/>
                          </a:solidFill>
                          <a:effectLst/>
                          <a:latin typeface="+mn-lt"/>
                        </a:rPr>
                        <a:t> 120,183,628 </a:t>
                      </a:r>
                    </a:p>
                  </a:txBody>
                  <a:tcPr marL="45720" marR="45720" anchor="b"/>
                </a:tc>
              </a:tr>
              <a:tr h="252023">
                <a:tc>
                  <a:txBody>
                    <a:bodyPr/>
                    <a:lstStyle/>
                    <a:p>
                      <a:pPr algn="l" fontAlgn="b"/>
                      <a:r>
                        <a:rPr lang="en-US" sz="1100" b="0" u="none" strike="noStrike" dirty="0">
                          <a:solidFill>
                            <a:srgbClr val="0070C0"/>
                          </a:solidFill>
                          <a:effectLst/>
                        </a:rPr>
                        <a:t>Hong Kong SAR, China</a:t>
                      </a:r>
                      <a:endParaRPr lang="en-US" sz="1100" b="0" i="0" u="none" strike="noStrike" dirty="0">
                        <a:solidFill>
                          <a:srgbClr val="0070C0"/>
                        </a:solidFill>
                        <a:effectLst/>
                        <a:latin typeface="Calibri" charset="0"/>
                      </a:endParaRPr>
                    </a:p>
                  </a:txBody>
                  <a:tcPr marL="45720" marR="45720" anchor="b"/>
                </a:tc>
                <a:tc>
                  <a:txBody>
                    <a:bodyPr/>
                    <a:lstStyle/>
                    <a:p>
                      <a:pPr algn="l" fontAlgn="b"/>
                      <a:r>
                        <a:rPr lang="en-US" sz="1100" u="none" strike="noStrike" dirty="0">
                          <a:effectLst/>
                        </a:rPr>
                        <a:t>High income</a:t>
                      </a:r>
                      <a:endParaRPr lang="en-US" sz="1100" b="0" i="0" u="none" strike="noStrike" dirty="0">
                        <a:solidFill>
                          <a:srgbClr val="000000"/>
                        </a:solidFill>
                        <a:effectLst/>
                        <a:latin typeface="Calibri" charset="0"/>
                      </a:endParaRPr>
                    </a:p>
                  </a:txBody>
                  <a:tcPr marL="45720" marR="45720" anchor="b"/>
                </a:tc>
                <a:tc>
                  <a:txBody>
                    <a:bodyPr/>
                    <a:lstStyle/>
                    <a:p>
                      <a:pPr algn="l" fontAlgn="b"/>
                      <a:r>
                        <a:rPr lang="en-US" sz="1100" u="none" strike="noStrike">
                          <a:effectLst/>
                        </a:rPr>
                        <a:t>Asia</a:t>
                      </a:r>
                      <a:endParaRPr lang="en-US" sz="1100" b="0" i="0" u="none" strike="noStrike">
                        <a:solidFill>
                          <a:srgbClr val="000000"/>
                        </a:solidFill>
                        <a:effectLst/>
                        <a:latin typeface="Calibri" charset="0"/>
                      </a:endParaRPr>
                    </a:p>
                  </a:txBody>
                  <a:tcPr marL="45720" marR="45720" anchor="b"/>
                </a:tc>
                <a:tc>
                  <a:txBody>
                    <a:bodyPr/>
                    <a:lstStyle/>
                    <a:p>
                      <a:pPr algn="r" fontAlgn="b"/>
                      <a:r>
                        <a:rPr lang="cs-CZ" sz="1100" u="none" strike="noStrike" dirty="0">
                          <a:effectLst/>
                        </a:rPr>
                        <a:t>309,403,880,389</a:t>
                      </a:r>
                      <a:endParaRPr lang="cs-CZ" sz="1100" b="0" i="0" u="none" strike="noStrike" dirty="0">
                        <a:solidFill>
                          <a:srgbClr val="000000"/>
                        </a:solidFill>
                        <a:effectLst/>
                        <a:latin typeface="Calibri" charset="0"/>
                      </a:endParaRPr>
                    </a:p>
                  </a:txBody>
                  <a:tcPr marL="45720" marR="45720" anchor="b"/>
                </a:tc>
                <a:tc>
                  <a:txBody>
                    <a:bodyPr/>
                    <a:lstStyle/>
                    <a:p>
                      <a:pPr algn="r" fontAlgn="b"/>
                      <a:r>
                        <a:rPr lang="is-IS" sz="1100" b="0" i="0" u="none" strike="noStrike" dirty="0">
                          <a:solidFill>
                            <a:srgbClr val="000000"/>
                          </a:solidFill>
                          <a:effectLst/>
                          <a:latin typeface="+mn-lt"/>
                        </a:rPr>
                        <a:t> 10,054,441,207 </a:t>
                      </a:r>
                    </a:p>
                  </a:txBody>
                  <a:tcPr marL="45720" marR="45720" anchor="b"/>
                </a:tc>
              </a:tr>
              <a:tr h="252023">
                <a:tc>
                  <a:txBody>
                    <a:bodyPr/>
                    <a:lstStyle/>
                    <a:p>
                      <a:pPr algn="l" fontAlgn="b"/>
                      <a:r>
                        <a:rPr lang="en-US" sz="1100" b="1" u="none" strike="noStrike" dirty="0">
                          <a:effectLst/>
                        </a:rPr>
                        <a:t>Liberia</a:t>
                      </a:r>
                      <a:endParaRPr lang="en-US" sz="1100" b="1" i="0" u="none" strike="noStrike" dirty="0">
                        <a:solidFill>
                          <a:srgbClr val="000000"/>
                        </a:solidFill>
                        <a:effectLst/>
                        <a:latin typeface="Calibri" charset="0"/>
                      </a:endParaRPr>
                    </a:p>
                  </a:txBody>
                  <a:tcPr marL="45720" marR="45720" anchor="b"/>
                </a:tc>
                <a:tc>
                  <a:txBody>
                    <a:bodyPr/>
                    <a:lstStyle/>
                    <a:p>
                      <a:pPr algn="l" fontAlgn="b"/>
                      <a:r>
                        <a:rPr lang="en-US" sz="1100" u="none" strike="noStrike">
                          <a:effectLst/>
                        </a:rPr>
                        <a:t>Upper middle income</a:t>
                      </a:r>
                      <a:endParaRPr lang="en-US" sz="1100" b="0" i="0" u="none" strike="noStrike">
                        <a:solidFill>
                          <a:srgbClr val="000000"/>
                        </a:solidFill>
                        <a:effectLst/>
                        <a:latin typeface="Calibri" charset="0"/>
                      </a:endParaRPr>
                    </a:p>
                  </a:txBody>
                  <a:tcPr marL="45720" marR="45720" anchor="b"/>
                </a:tc>
                <a:tc>
                  <a:txBody>
                    <a:bodyPr/>
                    <a:lstStyle/>
                    <a:p>
                      <a:pPr algn="l" fontAlgn="b"/>
                      <a:r>
                        <a:rPr lang="en-US" sz="1100" u="none" strike="noStrike">
                          <a:effectLst/>
                        </a:rPr>
                        <a:t>Africa</a:t>
                      </a:r>
                      <a:endParaRPr lang="en-US" sz="1100" b="0" i="0" u="none" strike="noStrike">
                        <a:solidFill>
                          <a:srgbClr val="000000"/>
                        </a:solidFill>
                        <a:effectLst/>
                        <a:latin typeface="Calibri" charset="0"/>
                      </a:endParaRPr>
                    </a:p>
                  </a:txBody>
                  <a:tcPr marL="45720" marR="45720" anchor="b"/>
                </a:tc>
                <a:tc>
                  <a:txBody>
                    <a:bodyPr/>
                    <a:lstStyle/>
                    <a:p>
                      <a:pPr algn="r" fontAlgn="b"/>
                      <a:r>
                        <a:rPr lang="en-US" sz="1100" u="none" strike="noStrike" dirty="0">
                          <a:effectLst/>
                        </a:rPr>
                        <a:t>2,034,000,000</a:t>
                      </a:r>
                      <a:endParaRPr lang="en-US" sz="1100" b="0" i="0" u="none" strike="noStrike" dirty="0">
                        <a:solidFill>
                          <a:srgbClr val="000000"/>
                        </a:solidFill>
                        <a:effectLst/>
                        <a:latin typeface="Calibri" charset="0"/>
                      </a:endParaRPr>
                    </a:p>
                  </a:txBody>
                  <a:tcPr marL="45720" marR="45720" anchor="b"/>
                </a:tc>
                <a:tc>
                  <a:txBody>
                    <a:bodyPr/>
                    <a:lstStyle/>
                    <a:p>
                      <a:pPr algn="r" fontAlgn="b"/>
                      <a:r>
                        <a:rPr lang="is-IS" sz="1100" b="0" i="0" u="none" strike="noStrike" dirty="0">
                          <a:solidFill>
                            <a:srgbClr val="000000"/>
                          </a:solidFill>
                          <a:effectLst/>
                          <a:latin typeface="+mn-lt"/>
                        </a:rPr>
                        <a:t> 28,307,785 </a:t>
                      </a:r>
                    </a:p>
                  </a:txBody>
                  <a:tcPr marL="45720" marR="45720" anchor="b"/>
                </a:tc>
              </a:tr>
              <a:tr h="252023">
                <a:tc>
                  <a:txBody>
                    <a:bodyPr/>
                    <a:lstStyle/>
                    <a:p>
                      <a:pPr algn="l" fontAlgn="b"/>
                      <a:r>
                        <a:rPr lang="en-US" sz="1100" b="1" u="none" strike="noStrike" dirty="0">
                          <a:effectLst/>
                        </a:rPr>
                        <a:t>Myanmar</a:t>
                      </a:r>
                      <a:endParaRPr lang="en-US" sz="1100" b="1" i="0" u="none" strike="noStrike" dirty="0">
                        <a:solidFill>
                          <a:srgbClr val="000000"/>
                        </a:solidFill>
                        <a:effectLst/>
                        <a:latin typeface="Calibri" charset="0"/>
                      </a:endParaRPr>
                    </a:p>
                  </a:txBody>
                  <a:tcPr marL="45720" marR="45720" anchor="b"/>
                </a:tc>
                <a:tc>
                  <a:txBody>
                    <a:bodyPr/>
                    <a:lstStyle/>
                    <a:p>
                      <a:pPr algn="l" fontAlgn="b"/>
                      <a:r>
                        <a:rPr lang="en-US" sz="1100" u="none" strike="noStrike">
                          <a:effectLst/>
                        </a:rPr>
                        <a:t>Lower middle income</a:t>
                      </a:r>
                      <a:endParaRPr lang="en-US" sz="1100" b="0" i="0" u="none" strike="noStrike">
                        <a:solidFill>
                          <a:srgbClr val="000000"/>
                        </a:solidFill>
                        <a:effectLst/>
                        <a:latin typeface="Calibri" charset="0"/>
                      </a:endParaRPr>
                    </a:p>
                  </a:txBody>
                  <a:tcPr marL="45720" marR="45720" anchor="b"/>
                </a:tc>
                <a:tc>
                  <a:txBody>
                    <a:bodyPr/>
                    <a:lstStyle/>
                    <a:p>
                      <a:pPr algn="l" fontAlgn="b"/>
                      <a:r>
                        <a:rPr lang="en-US" sz="1100" u="none" strike="noStrike">
                          <a:effectLst/>
                        </a:rPr>
                        <a:t>Asia</a:t>
                      </a:r>
                      <a:endParaRPr lang="en-US" sz="1100" b="0" i="0" u="none" strike="noStrike">
                        <a:solidFill>
                          <a:srgbClr val="000000"/>
                        </a:solidFill>
                        <a:effectLst/>
                        <a:latin typeface="Calibri" charset="0"/>
                      </a:endParaRPr>
                    </a:p>
                  </a:txBody>
                  <a:tcPr marL="45720" marR="45720" anchor="b"/>
                </a:tc>
                <a:tc>
                  <a:txBody>
                    <a:bodyPr/>
                    <a:lstStyle/>
                    <a:p>
                      <a:pPr algn="r" fontAlgn="b"/>
                      <a:r>
                        <a:rPr lang="is-IS" sz="1100" u="none" strike="noStrike">
                          <a:effectLst/>
                        </a:rPr>
                        <a:t>62,600,906,116</a:t>
                      </a:r>
                      <a:endParaRPr lang="is-IS" sz="1100" b="0" i="0" u="none" strike="noStrike">
                        <a:solidFill>
                          <a:srgbClr val="000000"/>
                        </a:solidFill>
                        <a:effectLst/>
                        <a:latin typeface="Calibri" charset="0"/>
                      </a:endParaRPr>
                    </a:p>
                  </a:txBody>
                  <a:tcPr marL="45720" marR="45720" anchor="b"/>
                </a:tc>
                <a:tc>
                  <a:txBody>
                    <a:bodyPr/>
                    <a:lstStyle/>
                    <a:p>
                      <a:pPr algn="r" fontAlgn="b"/>
                      <a:r>
                        <a:rPr lang="cs-CZ" sz="1100" b="0" i="0" u="none" strike="noStrike" dirty="0">
                          <a:solidFill>
                            <a:srgbClr val="000000"/>
                          </a:solidFill>
                          <a:effectLst/>
                          <a:latin typeface="+mn-lt"/>
                        </a:rPr>
                        <a:t> 869,093,883 </a:t>
                      </a:r>
                    </a:p>
                  </a:txBody>
                  <a:tcPr marL="45720" marR="45720" anchor="b"/>
                </a:tc>
              </a:tr>
              <a:tr h="252023">
                <a:tc>
                  <a:txBody>
                    <a:bodyPr/>
                    <a:lstStyle/>
                    <a:p>
                      <a:pPr algn="l" fontAlgn="b"/>
                      <a:r>
                        <a:rPr lang="en-US" sz="1100" b="1" u="none" strike="noStrike" dirty="0">
                          <a:effectLst/>
                        </a:rPr>
                        <a:t>Nigeria</a:t>
                      </a:r>
                      <a:endParaRPr lang="en-US" sz="1100" b="1" i="0" u="none" strike="noStrike" dirty="0">
                        <a:solidFill>
                          <a:srgbClr val="000000"/>
                        </a:solidFill>
                        <a:effectLst/>
                        <a:latin typeface="Calibri" charset="0"/>
                      </a:endParaRPr>
                    </a:p>
                  </a:txBody>
                  <a:tcPr marL="45720" marR="45720" anchor="b"/>
                </a:tc>
                <a:tc>
                  <a:txBody>
                    <a:bodyPr/>
                    <a:lstStyle/>
                    <a:p>
                      <a:pPr algn="l" fontAlgn="b"/>
                      <a:r>
                        <a:rPr lang="en-US" sz="1100" u="none" strike="noStrike">
                          <a:effectLst/>
                        </a:rPr>
                        <a:t>Lower middle income</a:t>
                      </a:r>
                      <a:endParaRPr lang="en-US" sz="1100" b="0" i="0" u="none" strike="noStrike">
                        <a:solidFill>
                          <a:srgbClr val="000000"/>
                        </a:solidFill>
                        <a:effectLst/>
                        <a:latin typeface="Calibri" charset="0"/>
                      </a:endParaRPr>
                    </a:p>
                  </a:txBody>
                  <a:tcPr marL="45720" marR="45720" anchor="b"/>
                </a:tc>
                <a:tc>
                  <a:txBody>
                    <a:bodyPr/>
                    <a:lstStyle/>
                    <a:p>
                      <a:pPr algn="l" fontAlgn="b"/>
                      <a:r>
                        <a:rPr lang="en-US" sz="1100" u="none" strike="noStrike">
                          <a:effectLst/>
                        </a:rPr>
                        <a:t>Africa</a:t>
                      </a:r>
                      <a:endParaRPr lang="en-US" sz="1100" b="0" i="0" u="none" strike="noStrike">
                        <a:solidFill>
                          <a:srgbClr val="000000"/>
                        </a:solidFill>
                        <a:effectLst/>
                        <a:latin typeface="Calibri" charset="0"/>
                      </a:endParaRPr>
                    </a:p>
                  </a:txBody>
                  <a:tcPr marL="45720" marR="45720" anchor="b"/>
                </a:tc>
                <a:tc>
                  <a:txBody>
                    <a:bodyPr/>
                    <a:lstStyle/>
                    <a:p>
                      <a:pPr algn="r" fontAlgn="b"/>
                      <a:r>
                        <a:rPr lang="fi-FI" sz="1100" u="none" strike="noStrike">
                          <a:effectLst/>
                        </a:rPr>
                        <a:t>481,066,152,870</a:t>
                      </a:r>
                      <a:endParaRPr lang="fi-FI" sz="1100" b="0" i="0" u="none" strike="noStrike">
                        <a:solidFill>
                          <a:srgbClr val="000000"/>
                        </a:solidFill>
                        <a:effectLst/>
                        <a:latin typeface="Calibri" charset="0"/>
                      </a:endParaRPr>
                    </a:p>
                  </a:txBody>
                  <a:tcPr marL="45720" marR="45720" anchor="b"/>
                </a:tc>
                <a:tc>
                  <a:txBody>
                    <a:bodyPr/>
                    <a:lstStyle/>
                    <a:p>
                      <a:pPr algn="r" fontAlgn="b"/>
                      <a:r>
                        <a:rPr lang="is-IS" sz="1100" b="0" i="0" u="none" strike="noStrike" dirty="0">
                          <a:solidFill>
                            <a:srgbClr val="000000"/>
                          </a:solidFill>
                          <a:effectLst/>
                          <a:latin typeface="+mn-lt"/>
                        </a:rPr>
                        <a:t> 7,141,578,324 </a:t>
                      </a:r>
                    </a:p>
                  </a:txBody>
                  <a:tcPr marL="45720" marR="45720" anchor="b"/>
                </a:tc>
              </a:tr>
              <a:tr h="252023">
                <a:tc>
                  <a:txBody>
                    <a:bodyPr/>
                    <a:lstStyle/>
                    <a:p>
                      <a:pPr algn="l" fontAlgn="b"/>
                      <a:r>
                        <a:rPr lang="en-US" sz="1100" b="1" u="none" strike="noStrike" dirty="0">
                          <a:effectLst/>
                        </a:rPr>
                        <a:t>Papua New Guinea</a:t>
                      </a:r>
                      <a:endParaRPr lang="en-US" sz="1100" b="1" i="0" u="none" strike="noStrike" dirty="0">
                        <a:solidFill>
                          <a:srgbClr val="000000"/>
                        </a:solidFill>
                        <a:effectLst/>
                        <a:latin typeface="Calibri" charset="0"/>
                      </a:endParaRPr>
                    </a:p>
                  </a:txBody>
                  <a:tcPr marL="45720" marR="45720" anchor="b"/>
                </a:tc>
                <a:tc>
                  <a:txBody>
                    <a:bodyPr/>
                    <a:lstStyle/>
                    <a:p>
                      <a:pPr algn="l" fontAlgn="b"/>
                      <a:r>
                        <a:rPr lang="en-US" sz="1100" u="none" strike="noStrike">
                          <a:effectLst/>
                        </a:rPr>
                        <a:t>Lower middle income</a:t>
                      </a:r>
                      <a:endParaRPr lang="en-US" sz="1100" b="0" i="0" u="none" strike="noStrike">
                        <a:solidFill>
                          <a:srgbClr val="000000"/>
                        </a:solidFill>
                        <a:effectLst/>
                        <a:latin typeface="Calibri" charset="0"/>
                      </a:endParaRPr>
                    </a:p>
                  </a:txBody>
                  <a:tcPr marL="45720" marR="45720" anchor="b"/>
                </a:tc>
                <a:tc>
                  <a:txBody>
                    <a:bodyPr/>
                    <a:lstStyle/>
                    <a:p>
                      <a:pPr algn="l" fontAlgn="b"/>
                      <a:r>
                        <a:rPr lang="en-US" sz="1100" u="none" strike="noStrike">
                          <a:effectLst/>
                        </a:rPr>
                        <a:t>Asia</a:t>
                      </a:r>
                      <a:endParaRPr lang="en-US" sz="1100" b="0" i="0" u="none" strike="noStrike">
                        <a:solidFill>
                          <a:srgbClr val="000000"/>
                        </a:solidFill>
                        <a:effectLst/>
                        <a:latin typeface="Calibri" charset="0"/>
                      </a:endParaRPr>
                    </a:p>
                  </a:txBody>
                  <a:tcPr marL="45720" marR="45720" anchor="b"/>
                </a:tc>
                <a:tc>
                  <a:txBody>
                    <a:bodyPr/>
                    <a:lstStyle/>
                    <a:p>
                      <a:pPr algn="r" fontAlgn="b"/>
                      <a:r>
                        <a:rPr lang="fi-FI" sz="1100" u="none" strike="noStrike">
                          <a:effectLst/>
                        </a:rPr>
                        <a:t>16,928,680,397</a:t>
                      </a:r>
                      <a:endParaRPr lang="fi-FI" sz="1100" b="0" i="0" u="none" strike="noStrike">
                        <a:solidFill>
                          <a:srgbClr val="000000"/>
                        </a:solidFill>
                        <a:effectLst/>
                        <a:latin typeface="Calibri" charset="0"/>
                      </a:endParaRPr>
                    </a:p>
                  </a:txBody>
                  <a:tcPr marL="45720" marR="45720" anchor="b"/>
                </a:tc>
                <a:tc>
                  <a:txBody>
                    <a:bodyPr/>
                    <a:lstStyle/>
                    <a:p>
                      <a:pPr algn="r" fontAlgn="b"/>
                      <a:r>
                        <a:rPr lang="is-IS" sz="1100" b="0" i="0" u="none" strike="noStrike" dirty="0">
                          <a:solidFill>
                            <a:srgbClr val="000000"/>
                          </a:solidFill>
                          <a:effectLst/>
                          <a:latin typeface="+mn-lt"/>
                        </a:rPr>
                        <a:t> 235,022,358 </a:t>
                      </a:r>
                    </a:p>
                  </a:txBody>
                  <a:tcPr marL="45720" marR="45720" anchor="b"/>
                </a:tc>
              </a:tr>
              <a:tr h="240434">
                <a:tc>
                  <a:txBody>
                    <a:bodyPr/>
                    <a:lstStyle/>
                    <a:p>
                      <a:pPr algn="l" fontAlgn="b"/>
                      <a:r>
                        <a:rPr lang="en-US" sz="1100" b="1" u="none" strike="noStrike" dirty="0">
                          <a:effectLst/>
                        </a:rPr>
                        <a:t>Sierra Leone</a:t>
                      </a:r>
                      <a:endParaRPr lang="en-US" sz="1100" b="1" i="0" u="none" strike="noStrike" dirty="0">
                        <a:solidFill>
                          <a:srgbClr val="000000"/>
                        </a:solidFill>
                        <a:effectLst/>
                        <a:latin typeface="Calibri" charset="0"/>
                      </a:endParaRPr>
                    </a:p>
                  </a:txBody>
                  <a:tcPr marL="45720" marR="45720" anchor="b"/>
                </a:tc>
                <a:tc>
                  <a:txBody>
                    <a:bodyPr/>
                    <a:lstStyle/>
                    <a:p>
                      <a:pPr algn="l" fontAlgn="b"/>
                      <a:r>
                        <a:rPr lang="en-US" sz="1100" u="none" strike="noStrike">
                          <a:effectLst/>
                        </a:rPr>
                        <a:t>Low income</a:t>
                      </a:r>
                      <a:endParaRPr lang="en-US" sz="1100" b="0" i="0" u="none" strike="noStrike">
                        <a:solidFill>
                          <a:srgbClr val="000000"/>
                        </a:solidFill>
                        <a:effectLst/>
                        <a:latin typeface="Calibri" charset="0"/>
                      </a:endParaRPr>
                    </a:p>
                  </a:txBody>
                  <a:tcPr marL="45720" marR="45720" anchor="b"/>
                </a:tc>
                <a:tc>
                  <a:txBody>
                    <a:bodyPr/>
                    <a:lstStyle/>
                    <a:p>
                      <a:pPr algn="l" fontAlgn="b"/>
                      <a:r>
                        <a:rPr lang="en-US" sz="1100" u="none" strike="noStrike">
                          <a:effectLst/>
                        </a:rPr>
                        <a:t>Africa</a:t>
                      </a:r>
                      <a:endParaRPr lang="en-US" sz="1100" b="0" i="0" u="none" strike="noStrike">
                        <a:solidFill>
                          <a:srgbClr val="000000"/>
                        </a:solidFill>
                        <a:effectLst/>
                        <a:latin typeface="Calibri" charset="0"/>
                      </a:endParaRPr>
                    </a:p>
                  </a:txBody>
                  <a:tcPr marL="45720" marR="45720" anchor="b"/>
                </a:tc>
                <a:tc>
                  <a:txBody>
                    <a:bodyPr/>
                    <a:lstStyle/>
                    <a:p>
                      <a:pPr algn="r" fontAlgn="b"/>
                      <a:r>
                        <a:rPr lang="fi-FI" sz="1100" u="none" strike="noStrike">
                          <a:effectLst/>
                        </a:rPr>
                        <a:t>4,251,779,857</a:t>
                      </a:r>
                      <a:endParaRPr lang="fi-FI" sz="1100" b="0" i="0" u="none" strike="noStrike">
                        <a:solidFill>
                          <a:srgbClr val="000000"/>
                        </a:solidFill>
                        <a:effectLst/>
                        <a:latin typeface="Calibri" charset="0"/>
                      </a:endParaRPr>
                    </a:p>
                  </a:txBody>
                  <a:tcPr marL="45720" marR="45720" anchor="b"/>
                </a:tc>
                <a:tc>
                  <a:txBody>
                    <a:bodyPr/>
                    <a:lstStyle/>
                    <a:p>
                      <a:pPr algn="r" fontAlgn="b"/>
                      <a:r>
                        <a:rPr lang="fi-FI" sz="1100" b="0" i="0" u="none" strike="noStrike" dirty="0">
                          <a:solidFill>
                            <a:srgbClr val="000000"/>
                          </a:solidFill>
                          <a:effectLst/>
                          <a:latin typeface="+mn-lt"/>
                        </a:rPr>
                        <a:t> 36,801,234 </a:t>
                      </a:r>
                    </a:p>
                  </a:txBody>
                  <a:tcPr marL="45720" marR="45720" anchor="b"/>
                </a:tc>
              </a:tr>
              <a:tr h="252023">
                <a:tc>
                  <a:txBody>
                    <a:bodyPr/>
                    <a:lstStyle/>
                    <a:p>
                      <a:pPr algn="l" fontAlgn="b"/>
                      <a:r>
                        <a:rPr lang="en-US" sz="1100" b="1" u="none" strike="noStrike" dirty="0">
                          <a:effectLst/>
                        </a:rPr>
                        <a:t>Zambia</a:t>
                      </a:r>
                      <a:endParaRPr lang="en-US" sz="1100" b="1" i="0" u="none" strike="noStrike" dirty="0">
                        <a:solidFill>
                          <a:srgbClr val="000000"/>
                        </a:solidFill>
                        <a:effectLst/>
                        <a:latin typeface="Calibri" charset="0"/>
                      </a:endParaRPr>
                    </a:p>
                  </a:txBody>
                  <a:tcPr marL="45720" marR="45720" anchor="b"/>
                </a:tc>
                <a:tc>
                  <a:txBody>
                    <a:bodyPr/>
                    <a:lstStyle/>
                    <a:p>
                      <a:pPr algn="l" fontAlgn="b"/>
                      <a:r>
                        <a:rPr lang="en-US" sz="1100" u="none" strike="noStrike">
                          <a:effectLst/>
                        </a:rPr>
                        <a:t>Lower middle income</a:t>
                      </a:r>
                      <a:endParaRPr lang="en-US" sz="1100" b="0" i="0" u="none" strike="noStrike">
                        <a:solidFill>
                          <a:srgbClr val="000000"/>
                        </a:solidFill>
                        <a:effectLst/>
                        <a:latin typeface="Calibri" charset="0"/>
                      </a:endParaRPr>
                    </a:p>
                  </a:txBody>
                  <a:tcPr marL="45720" marR="45720" anchor="b"/>
                </a:tc>
                <a:tc>
                  <a:txBody>
                    <a:bodyPr/>
                    <a:lstStyle/>
                    <a:p>
                      <a:pPr algn="l" fontAlgn="b"/>
                      <a:r>
                        <a:rPr lang="en-US" sz="1100" u="none" strike="noStrike">
                          <a:effectLst/>
                        </a:rPr>
                        <a:t>Africa</a:t>
                      </a:r>
                      <a:endParaRPr lang="en-US" sz="1100" b="0" i="0" u="none" strike="noStrike">
                        <a:solidFill>
                          <a:srgbClr val="000000"/>
                        </a:solidFill>
                        <a:effectLst/>
                        <a:latin typeface="Calibri" charset="0"/>
                      </a:endParaRPr>
                    </a:p>
                  </a:txBody>
                  <a:tcPr marL="45720" marR="45720" anchor="b"/>
                </a:tc>
                <a:tc>
                  <a:txBody>
                    <a:bodyPr/>
                    <a:lstStyle/>
                    <a:p>
                      <a:pPr algn="r" fontAlgn="b"/>
                      <a:r>
                        <a:rPr lang="cs-CZ" sz="1100" u="none" strike="noStrike">
                          <a:effectLst/>
                        </a:rPr>
                        <a:t>21,154,394,546</a:t>
                      </a:r>
                      <a:endParaRPr lang="cs-CZ" sz="1100" b="0" i="0" u="none" strike="noStrike">
                        <a:solidFill>
                          <a:srgbClr val="000000"/>
                        </a:solidFill>
                        <a:effectLst/>
                        <a:latin typeface="Calibri" charset="0"/>
                      </a:endParaRPr>
                    </a:p>
                  </a:txBody>
                  <a:tcPr marL="45720" marR="45720" anchor="b"/>
                </a:tc>
                <a:tc>
                  <a:txBody>
                    <a:bodyPr/>
                    <a:lstStyle/>
                    <a:p>
                      <a:pPr algn="r" fontAlgn="b"/>
                      <a:r>
                        <a:rPr lang="is-IS" sz="1100" b="0" i="0" u="none" strike="noStrike" dirty="0">
                          <a:solidFill>
                            <a:srgbClr val="000000"/>
                          </a:solidFill>
                          <a:effectLst/>
                          <a:latin typeface="+mn-lt"/>
                        </a:rPr>
                        <a:t> 314,043,640 </a:t>
                      </a:r>
                    </a:p>
                  </a:txBody>
                  <a:tcPr marL="45720" marR="45720" anchor="b"/>
                </a:tc>
              </a:tr>
              <a:tr h="240434">
                <a:tc>
                  <a:txBody>
                    <a:bodyPr/>
                    <a:lstStyle/>
                    <a:p>
                      <a:pPr algn="l" fontAlgn="b"/>
                      <a:r>
                        <a:rPr lang="en-US" sz="1100" b="1" u="none" strike="noStrike" dirty="0">
                          <a:effectLst/>
                        </a:rPr>
                        <a:t>Zimbabwe</a:t>
                      </a:r>
                      <a:endParaRPr lang="en-US" sz="1100" b="1" i="0" u="none" strike="noStrike" dirty="0">
                        <a:solidFill>
                          <a:srgbClr val="000000"/>
                        </a:solidFill>
                        <a:effectLst/>
                        <a:latin typeface="Calibri" charset="0"/>
                      </a:endParaRPr>
                    </a:p>
                  </a:txBody>
                  <a:tcPr marL="45720" marR="45720" anchor="b"/>
                </a:tc>
                <a:tc>
                  <a:txBody>
                    <a:bodyPr/>
                    <a:lstStyle/>
                    <a:p>
                      <a:pPr algn="l" fontAlgn="b"/>
                      <a:r>
                        <a:rPr lang="en-US" sz="1100" u="none" strike="noStrike">
                          <a:effectLst/>
                        </a:rPr>
                        <a:t>Low income</a:t>
                      </a:r>
                      <a:endParaRPr lang="en-US" sz="1100" b="0" i="0" u="none" strike="noStrike">
                        <a:solidFill>
                          <a:srgbClr val="000000"/>
                        </a:solidFill>
                        <a:effectLst/>
                        <a:latin typeface="Calibri" charset="0"/>
                      </a:endParaRPr>
                    </a:p>
                  </a:txBody>
                  <a:tcPr marL="45720" marR="45720" anchor="b"/>
                </a:tc>
                <a:tc>
                  <a:txBody>
                    <a:bodyPr/>
                    <a:lstStyle/>
                    <a:p>
                      <a:pPr algn="l" fontAlgn="b"/>
                      <a:r>
                        <a:rPr lang="en-US" sz="1100" u="none" strike="noStrike">
                          <a:effectLst/>
                        </a:rPr>
                        <a:t>Africa</a:t>
                      </a:r>
                      <a:endParaRPr lang="en-US" sz="1100" b="0" i="0" u="none" strike="noStrike">
                        <a:solidFill>
                          <a:srgbClr val="000000"/>
                        </a:solidFill>
                        <a:effectLst/>
                        <a:latin typeface="Calibri" charset="0"/>
                      </a:endParaRPr>
                    </a:p>
                  </a:txBody>
                  <a:tcPr marL="45720" marR="45720" anchor="b"/>
                </a:tc>
                <a:tc>
                  <a:txBody>
                    <a:bodyPr/>
                    <a:lstStyle/>
                    <a:p>
                      <a:pPr algn="r" fontAlgn="b"/>
                      <a:r>
                        <a:rPr lang="is-IS" sz="1100" u="none" strike="noStrike" dirty="0">
                          <a:effectLst/>
                        </a:rPr>
                        <a:t>16,072,380,200</a:t>
                      </a:r>
                      <a:endParaRPr lang="is-IS" sz="1100" b="0" i="0" u="none" strike="noStrike" dirty="0">
                        <a:solidFill>
                          <a:srgbClr val="000000"/>
                        </a:solidFill>
                        <a:effectLst/>
                        <a:latin typeface="Calibri" charset="0"/>
                      </a:endParaRPr>
                    </a:p>
                  </a:txBody>
                  <a:tcPr marL="45720" marR="45720" anchor="b"/>
                </a:tc>
                <a:tc>
                  <a:txBody>
                    <a:bodyPr/>
                    <a:lstStyle/>
                    <a:p>
                      <a:pPr algn="r" fontAlgn="b"/>
                      <a:r>
                        <a:rPr lang="is-IS" sz="1100" b="0" i="0" u="none" strike="noStrike" dirty="0">
                          <a:solidFill>
                            <a:srgbClr val="000000"/>
                          </a:solidFill>
                          <a:effectLst/>
                          <a:latin typeface="+mn-lt"/>
                        </a:rPr>
                        <a:t> 139,114,309 </a:t>
                      </a:r>
                    </a:p>
                  </a:txBody>
                  <a:tcPr marL="45720" marR="45720" anchor="b"/>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8506434"/>
              </p:ext>
            </p:extLst>
          </p:nvPr>
        </p:nvGraphicFramePr>
        <p:xfrm>
          <a:off x="7136649" y="374495"/>
          <a:ext cx="1748589" cy="488616"/>
        </p:xfrm>
        <a:graphic>
          <a:graphicData uri="http://schemas.openxmlformats.org/drawingml/2006/table">
            <a:tbl>
              <a:tblPr firstRow="1" bandRow="1">
                <a:tableStyleId>{5C22544A-7EE6-4342-B048-85BDC9FD1C3A}</a:tableStyleId>
              </a:tblPr>
              <a:tblGrid>
                <a:gridCol w="1748589"/>
              </a:tblGrid>
              <a:tr h="244308">
                <a:tc>
                  <a:txBody>
                    <a:bodyPr/>
                    <a:lstStyle/>
                    <a:p>
                      <a:pPr algn="l" fontAlgn="b"/>
                      <a:r>
                        <a:rPr lang="en-US" sz="1200" b="1" i="0" u="none" strike="noStrike" dirty="0">
                          <a:solidFill>
                            <a:srgbClr val="000000"/>
                          </a:solidFill>
                          <a:effectLst/>
                          <a:latin typeface="Calibri" charset="0"/>
                        </a:rPr>
                        <a:t>Bold = HBC</a:t>
                      </a:r>
                    </a:p>
                  </a:txBody>
                  <a:tcPr marL="0" marR="0" marT="0" marB="0" anchor="b"/>
                </a:tc>
              </a:tr>
              <a:tr h="244308">
                <a:tc>
                  <a:txBody>
                    <a:bodyPr/>
                    <a:lstStyle/>
                    <a:p>
                      <a:pPr algn="l" fontAlgn="b"/>
                      <a:r>
                        <a:rPr lang="en-US" sz="1200" b="0" i="0" u="none" strike="noStrike" dirty="0">
                          <a:solidFill>
                            <a:srgbClr val="0070C0"/>
                          </a:solidFill>
                          <a:effectLst/>
                          <a:latin typeface="Calibri" charset="0"/>
                        </a:rPr>
                        <a:t>Top </a:t>
                      </a:r>
                      <a:r>
                        <a:rPr lang="en-US" sz="1200" b="0" i="0" u="none" strike="noStrike" dirty="0" smtClean="0">
                          <a:solidFill>
                            <a:srgbClr val="0070C0"/>
                          </a:solidFill>
                          <a:effectLst/>
                          <a:latin typeface="Calibri" charset="0"/>
                        </a:rPr>
                        <a:t>GDP </a:t>
                      </a:r>
                      <a:r>
                        <a:rPr lang="en-US" sz="1200" b="0" i="0" u="none" strike="noStrike" dirty="0">
                          <a:solidFill>
                            <a:srgbClr val="0070C0"/>
                          </a:solidFill>
                          <a:effectLst/>
                          <a:latin typeface="Calibri" charset="0"/>
                        </a:rPr>
                        <a:t>per capita</a:t>
                      </a:r>
                    </a:p>
                  </a:txBody>
                  <a:tcPr marL="0" marR="0" marT="0" marB="0" anchor="b"/>
                </a:tc>
              </a:tr>
            </a:tbl>
          </a:graphicData>
        </a:graphic>
      </p:graphicFrame>
      <p:sp>
        <p:nvSpPr>
          <p:cNvPr id="6" name="TextBox 5"/>
          <p:cNvSpPr txBox="1"/>
          <p:nvPr/>
        </p:nvSpPr>
        <p:spPr>
          <a:xfrm>
            <a:off x="7047749" y="74413"/>
            <a:ext cx="904158" cy="300082"/>
          </a:xfrm>
          <a:prstGeom prst="rect">
            <a:avLst/>
          </a:prstGeom>
          <a:noFill/>
        </p:spPr>
        <p:txBody>
          <a:bodyPr wrap="square" rtlCol="0">
            <a:spAutoFit/>
          </a:bodyPr>
          <a:lstStyle/>
          <a:p>
            <a:r>
              <a:rPr lang="en-US" sz="1350" dirty="0" smtClean="0"/>
              <a:t>Legend:</a:t>
            </a:r>
          </a:p>
        </p:txBody>
      </p:sp>
    </p:spTree>
    <p:extLst>
      <p:ext uri="{BB962C8B-B14F-4D97-AF65-F5344CB8AC3E}">
        <p14:creationId xmlns:p14="http://schemas.microsoft.com/office/powerpoint/2010/main" val="13666505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tf00001193" id="{2B0FC303-F2C9-1A4A-9FA2-92BF31EB2A77}" vid="{65A2C925-67CC-ED48-9780-5B3A1E61BC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Essential</Template>
  <TotalTime>5180</TotalTime>
  <Words>1768</Words>
  <Application>Microsoft Macintosh PowerPoint</Application>
  <PresentationFormat>On-screen Show (4:3)</PresentationFormat>
  <Paragraphs>507</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 Black</vt:lpstr>
      <vt:lpstr>Calibri</vt:lpstr>
      <vt:lpstr>Courier New</vt:lpstr>
      <vt:lpstr>Arial</vt:lpstr>
      <vt:lpstr>Essential</vt:lpstr>
      <vt:lpstr>Setting Country-specific TB r&amp;d funding targets</vt:lpstr>
      <vt:lpstr>Why is setting country-specific targets important?</vt:lpstr>
      <vt:lpstr>past efforts to set targets (1 of 3)</vt:lpstr>
      <vt:lpstr>PowerPoint Presentation</vt:lpstr>
      <vt:lpstr>PowerPoint Presentation</vt:lpstr>
      <vt:lpstr>GDP versus Annual Average GERD</vt:lpstr>
      <vt:lpstr>Methodology (1 of 3)</vt:lpstr>
      <vt:lpstr>Methodology (2 of 3)</vt:lpstr>
      <vt:lpstr>Methodology (3 of 3)</vt:lpstr>
      <vt:lpstr>results</vt:lpstr>
      <vt:lpstr>PowerPoint Presentation</vt:lpstr>
      <vt:lpstr>PowerPoint Presentation</vt:lpstr>
      <vt:lpstr>Limitations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Methodology</dc:title>
  <dc:creator>Safi</dc:creator>
  <cp:lastModifiedBy>Safi</cp:lastModifiedBy>
  <cp:revision>471</cp:revision>
  <dcterms:created xsi:type="dcterms:W3CDTF">2017-09-07T15:00:14Z</dcterms:created>
  <dcterms:modified xsi:type="dcterms:W3CDTF">2017-11-02T17:29:28Z</dcterms:modified>
</cp:coreProperties>
</file>