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45"/>
  </p:notesMasterIdLst>
  <p:sldIdLst>
    <p:sldId id="257" r:id="rId2"/>
    <p:sldId id="272" r:id="rId3"/>
    <p:sldId id="259" r:id="rId4"/>
    <p:sldId id="290" r:id="rId5"/>
    <p:sldId id="260" r:id="rId6"/>
    <p:sldId id="287" r:id="rId7"/>
    <p:sldId id="267" r:id="rId8"/>
    <p:sldId id="288" r:id="rId9"/>
    <p:sldId id="262" r:id="rId10"/>
    <p:sldId id="289" r:id="rId11"/>
    <p:sldId id="265" r:id="rId12"/>
    <p:sldId id="291" r:id="rId13"/>
    <p:sldId id="292" r:id="rId14"/>
    <p:sldId id="293" r:id="rId15"/>
    <p:sldId id="261" r:id="rId16"/>
    <p:sldId id="374" r:id="rId17"/>
    <p:sldId id="373" r:id="rId18"/>
    <p:sldId id="375" r:id="rId19"/>
    <p:sldId id="376" r:id="rId20"/>
    <p:sldId id="377" r:id="rId21"/>
    <p:sldId id="368" r:id="rId22"/>
    <p:sldId id="378" r:id="rId23"/>
    <p:sldId id="384" r:id="rId24"/>
    <p:sldId id="385" r:id="rId25"/>
    <p:sldId id="386" r:id="rId26"/>
    <p:sldId id="383" r:id="rId27"/>
    <p:sldId id="367" r:id="rId28"/>
    <p:sldId id="369" r:id="rId29"/>
    <p:sldId id="360" r:id="rId30"/>
    <p:sldId id="359" r:id="rId31"/>
    <p:sldId id="361" r:id="rId32"/>
    <p:sldId id="362" r:id="rId33"/>
    <p:sldId id="363" r:id="rId34"/>
    <p:sldId id="364" r:id="rId35"/>
    <p:sldId id="365" r:id="rId36"/>
    <p:sldId id="366" r:id="rId37"/>
    <p:sldId id="370" r:id="rId38"/>
    <p:sldId id="381" r:id="rId39"/>
    <p:sldId id="382" r:id="rId40"/>
    <p:sldId id="379" r:id="rId41"/>
    <p:sldId id="372" r:id="rId42"/>
    <p:sldId id="371" r:id="rId43"/>
    <p:sldId id="281"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64" userDrawn="1">
          <p15:clr>
            <a:srgbClr val="A4A3A4"/>
          </p15:clr>
        </p15:guide>
        <p15:guide id="2" pos="1890" userDrawn="1">
          <p15:clr>
            <a:srgbClr val="A4A3A4"/>
          </p15:clr>
        </p15:guide>
        <p15:guide id="3" pos="215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manda Galang Bryantama" initials="RGB" lastIdx="1" clrIdx="0">
    <p:extLst>
      <p:ext uri="{19B8F6BF-5375-455C-9EA6-DF929625EA0E}">
        <p15:presenceInfo xmlns:p15="http://schemas.microsoft.com/office/powerpoint/2012/main" userId="fce459c350d1211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45C53"/>
    <a:srgbClr val="F20000"/>
    <a:srgbClr val="7F7F7F"/>
    <a:srgbClr val="404040"/>
    <a:srgbClr val="A5C0BA"/>
    <a:srgbClr val="DFAF7D"/>
    <a:srgbClr val="FEC688"/>
    <a:srgbClr val="AFA8BA"/>
    <a:srgbClr val="DFD8EB"/>
    <a:srgbClr val="78CD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06" autoAdjust="0"/>
    <p:restoredTop sz="73768"/>
  </p:normalViewPr>
  <p:slideViewPr>
    <p:cSldViewPr snapToGrid="0">
      <p:cViewPr varScale="1">
        <p:scale>
          <a:sx n="91" d="100"/>
          <a:sy n="91" d="100"/>
        </p:scale>
        <p:origin x="184" y="416"/>
      </p:cViewPr>
      <p:guideLst>
        <p:guide orient="horz" pos="1464"/>
        <p:guide pos="1890"/>
        <p:guide pos="215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1D2FB828-A17D-944F-B4FD-A3721C84739E}" type="datetimeFigureOut">
              <a:rPr lang="en-US" smtClean="0"/>
              <a:pPr/>
              <a:t>4/19/21</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E84F5663-6D99-104A-A5BB-B4709F975926}" type="slidenum">
              <a:rPr lang="en-US" smtClean="0"/>
              <a:pPr/>
              <a:t>‹#›</a:t>
            </a:fld>
            <a:endParaRPr lang="en-US" dirty="0"/>
          </a:p>
        </p:txBody>
      </p:sp>
    </p:spTree>
    <p:extLst>
      <p:ext uri="{BB962C8B-B14F-4D97-AF65-F5344CB8AC3E}">
        <p14:creationId xmlns:p14="http://schemas.microsoft.com/office/powerpoint/2010/main" val="1797765917"/>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buFont typeface="Times" charset="0"/>
              <a:buChar char="•"/>
            </a:pPr>
            <a:r>
              <a:rPr lang="en-US" dirty="0">
                <a:latin typeface="Arial" charset="0"/>
                <a:ea typeface="ＭＳ Ｐゴシック" charset="0"/>
                <a:cs typeface="ＭＳ Ｐゴシック" charset="0"/>
              </a:rPr>
              <a:t>The MTB bacteria is named for both its appearance (</a:t>
            </a:r>
            <a:r>
              <a:rPr lang="en-US" i="1" dirty="0" err="1">
                <a:latin typeface="Arial" charset="0"/>
                <a:ea typeface="ＭＳ Ｐゴシック" charset="0"/>
                <a:cs typeface="ＭＳ Ｐゴシック" charset="0"/>
              </a:rPr>
              <a:t>myco</a:t>
            </a:r>
            <a:r>
              <a:rPr lang="en-US" dirty="0">
                <a:latin typeface="Arial" charset="0"/>
                <a:ea typeface="ＭＳ Ｐゴシック" charset="0"/>
                <a:cs typeface="ＭＳ Ｐゴシック" charset="0"/>
              </a:rPr>
              <a:t>  meaning </a:t>
            </a:r>
            <a:r>
              <a:rPr lang="ja-JP" altLang="en-US">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waxy</a:t>
            </a:r>
            <a:r>
              <a:rPr lang="ja-JP" altLang="en-US">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in Latin) and the disease it causes (tuberculosis). </a:t>
            </a:r>
          </a:p>
          <a:p>
            <a:pPr>
              <a:buFont typeface="Times" charset="0"/>
              <a:buChar char="•"/>
            </a:pPr>
            <a:r>
              <a:rPr lang="en-US" dirty="0">
                <a:latin typeface="Arial" charset="0"/>
                <a:ea typeface="ＭＳ Ｐゴシック" charset="0"/>
                <a:cs typeface="ＭＳ Ｐゴシック" charset="0"/>
              </a:rPr>
              <a:t>TB bacilli are rod-shaped organisms -the term </a:t>
            </a:r>
            <a:r>
              <a:rPr lang="en-US" i="1" dirty="0">
                <a:latin typeface="Arial" charset="0"/>
                <a:ea typeface="ＭＳ Ｐゴシック" charset="0"/>
                <a:cs typeface="ＭＳ Ｐゴシック" charset="0"/>
              </a:rPr>
              <a:t>bacilli</a:t>
            </a:r>
            <a:r>
              <a:rPr lang="en-US" dirty="0">
                <a:latin typeface="Arial" charset="0"/>
                <a:ea typeface="ＭＳ Ｐゴシック" charset="0"/>
                <a:cs typeface="ＭＳ Ｐゴシック" charset="0"/>
              </a:rPr>
              <a:t> refers to the </a:t>
            </a:r>
            <a:r>
              <a:rPr lang="ja-JP" altLang="en-US">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rod shape.</a:t>
            </a:r>
            <a:r>
              <a:rPr lang="ja-JP" altLang="en-US">
                <a:latin typeface="Arial" charset="0"/>
                <a:ea typeface="ＭＳ Ｐゴシック" charset="0"/>
                <a:cs typeface="ＭＳ Ｐゴシック" charset="0"/>
              </a:rPr>
              <a:t>”</a:t>
            </a:r>
            <a:endParaRPr lang="en-US" altLang="ja-JP" dirty="0">
              <a:latin typeface="Arial"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5"/>
          </p:nvPr>
        </p:nvSpPr>
        <p:spPr/>
        <p:txBody>
          <a:bodyPr/>
          <a:lstStyle/>
          <a:p>
            <a:fld id="{E84F5663-6D99-104A-A5BB-B4709F975926}" type="slidenum">
              <a:rPr lang="en-US" smtClean="0"/>
              <a:t>4</a:t>
            </a:fld>
            <a:endParaRPr lang="en-US"/>
          </a:p>
        </p:txBody>
      </p:sp>
    </p:spTree>
    <p:extLst>
      <p:ext uri="{BB962C8B-B14F-4D97-AF65-F5344CB8AC3E}">
        <p14:creationId xmlns:p14="http://schemas.microsoft.com/office/powerpoint/2010/main" val="3995289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4F5663-6D99-104A-A5BB-B4709F975926}" type="slidenum">
              <a:rPr lang="en-US" smtClean="0"/>
              <a:t>17</a:t>
            </a:fld>
            <a:endParaRPr lang="en-US"/>
          </a:p>
        </p:txBody>
      </p:sp>
    </p:spTree>
    <p:extLst>
      <p:ext uri="{BB962C8B-B14F-4D97-AF65-F5344CB8AC3E}">
        <p14:creationId xmlns:p14="http://schemas.microsoft.com/office/powerpoint/2010/main" val="67705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4F5663-6D99-104A-A5BB-B4709F975926}" type="slidenum">
              <a:rPr lang="en-US" smtClean="0"/>
              <a:t>18</a:t>
            </a:fld>
            <a:endParaRPr lang="en-US"/>
          </a:p>
        </p:txBody>
      </p:sp>
    </p:spTree>
    <p:extLst>
      <p:ext uri="{BB962C8B-B14F-4D97-AF65-F5344CB8AC3E}">
        <p14:creationId xmlns:p14="http://schemas.microsoft.com/office/powerpoint/2010/main" val="3324754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4F5663-6D99-104A-A5BB-B4709F975926}" type="slidenum">
              <a:rPr lang="en-US" smtClean="0"/>
              <a:t>19</a:t>
            </a:fld>
            <a:endParaRPr lang="en-US"/>
          </a:p>
        </p:txBody>
      </p:sp>
    </p:spTree>
    <p:extLst>
      <p:ext uri="{BB962C8B-B14F-4D97-AF65-F5344CB8AC3E}">
        <p14:creationId xmlns:p14="http://schemas.microsoft.com/office/powerpoint/2010/main" val="3212398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Forms</a:t>
            </a:r>
            <a:r>
              <a:rPr lang="en-US" baseline="0" dirty="0"/>
              <a:t> of TB outside the lungs are more common among children</a:t>
            </a:r>
          </a:p>
          <a:p>
            <a:r>
              <a:rPr lang="en-US" baseline="0" dirty="0"/>
              <a:t>Still 70-80% of children with TB will have TB in the chest and lungs</a:t>
            </a:r>
            <a:endParaRPr lang="en-US" dirty="0"/>
          </a:p>
        </p:txBody>
      </p:sp>
      <p:sp>
        <p:nvSpPr>
          <p:cNvPr id="4" name="Slide Number Placeholder 3"/>
          <p:cNvSpPr>
            <a:spLocks noGrp="1"/>
          </p:cNvSpPr>
          <p:nvPr>
            <p:ph type="sldNum" sz="quarter" idx="5"/>
          </p:nvPr>
        </p:nvSpPr>
        <p:spPr/>
        <p:txBody>
          <a:bodyPr/>
          <a:lstStyle/>
          <a:p>
            <a:fld id="{E84F5663-6D99-104A-A5BB-B4709F975926}" type="slidenum">
              <a:rPr lang="en-US" smtClean="0"/>
              <a:t>20</a:t>
            </a:fld>
            <a:endParaRPr lang="en-US"/>
          </a:p>
        </p:txBody>
      </p:sp>
    </p:spTree>
    <p:extLst>
      <p:ext uri="{BB962C8B-B14F-4D97-AF65-F5344CB8AC3E}">
        <p14:creationId xmlns:p14="http://schemas.microsoft.com/office/powerpoint/2010/main" val="3603124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buFont typeface="Times" charset="0"/>
              <a:buNone/>
            </a:pPr>
            <a:r>
              <a:rPr lang="en-US" sz="1200" dirty="0">
                <a:latin typeface="Arial" charset="0"/>
                <a:ea typeface="ＭＳ Ｐゴシック" charset="0"/>
                <a:cs typeface="ＭＳ Ｐゴシック" charset="0"/>
              </a:rPr>
              <a:t>ANSWER KEY:</a:t>
            </a:r>
          </a:p>
          <a:p>
            <a:pPr>
              <a:buFont typeface="Times" charset="0"/>
              <a:buNone/>
            </a:pPr>
            <a:r>
              <a:rPr lang="en-US" sz="1200" dirty="0">
                <a:latin typeface="Arial" charset="0"/>
                <a:ea typeface="ＭＳ Ｐゴシック" charset="0"/>
                <a:cs typeface="ＭＳ Ｐゴシック" charset="0"/>
              </a:rPr>
              <a:t>1. (a) true</a:t>
            </a:r>
          </a:p>
          <a:p>
            <a:pPr>
              <a:buFont typeface="Times" charset="0"/>
              <a:buNone/>
            </a:pPr>
            <a:r>
              <a:rPr lang="en-US" sz="1200" dirty="0">
                <a:latin typeface="Arial" charset="0"/>
                <a:ea typeface="ＭＳ Ｐゴシック" charset="0"/>
                <a:cs typeface="ＭＳ Ｐゴシック" charset="0"/>
              </a:rPr>
              <a:t>2. (d) all of the above</a:t>
            </a:r>
          </a:p>
          <a:p>
            <a:pPr>
              <a:buFont typeface="Times" charset="0"/>
              <a:buNone/>
            </a:pPr>
            <a:r>
              <a:rPr lang="en-US" sz="1200" dirty="0">
                <a:latin typeface="Arial" charset="0"/>
                <a:ea typeface="ＭＳ Ｐゴシック" charset="0"/>
                <a:cs typeface="ＭＳ Ｐゴシック" charset="0"/>
              </a:rPr>
              <a:t>3. (c) disseminated throughout the body</a:t>
            </a:r>
          </a:p>
        </p:txBody>
      </p:sp>
      <p:sp>
        <p:nvSpPr>
          <p:cNvPr id="4" name="Slide Number Placeholder 3"/>
          <p:cNvSpPr>
            <a:spLocks noGrp="1"/>
          </p:cNvSpPr>
          <p:nvPr>
            <p:ph type="sldNum" sz="quarter" idx="5"/>
          </p:nvPr>
        </p:nvSpPr>
        <p:spPr/>
        <p:txBody>
          <a:bodyPr/>
          <a:lstStyle/>
          <a:p>
            <a:fld id="{E84F5663-6D99-104A-A5BB-B4709F975926}" type="slidenum">
              <a:rPr lang="en-US" smtClean="0"/>
              <a:t>21</a:t>
            </a:fld>
            <a:endParaRPr lang="en-US"/>
          </a:p>
        </p:txBody>
      </p:sp>
    </p:spTree>
    <p:extLst>
      <p:ext uri="{BB962C8B-B14F-4D97-AF65-F5344CB8AC3E}">
        <p14:creationId xmlns:p14="http://schemas.microsoft.com/office/powerpoint/2010/main" val="2803958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Exercise: Ask participants to define MDR-TB and XDR-TB…what drugs does one have to be resistant to?</a:t>
            </a:r>
          </a:p>
          <a:p>
            <a:endParaRPr lang="en-US" dirty="0"/>
          </a:p>
        </p:txBody>
      </p:sp>
      <p:sp>
        <p:nvSpPr>
          <p:cNvPr id="4" name="Slide Number Placeholder 3"/>
          <p:cNvSpPr>
            <a:spLocks noGrp="1"/>
          </p:cNvSpPr>
          <p:nvPr>
            <p:ph type="sldNum" sz="quarter" idx="5"/>
          </p:nvPr>
        </p:nvSpPr>
        <p:spPr/>
        <p:txBody>
          <a:bodyPr/>
          <a:lstStyle/>
          <a:p>
            <a:fld id="{E84F5663-6D99-104A-A5BB-B4709F975926}" type="slidenum">
              <a:rPr lang="en-US" smtClean="0"/>
              <a:t>22</a:t>
            </a:fld>
            <a:endParaRPr lang="en-US"/>
          </a:p>
        </p:txBody>
      </p:sp>
    </p:spTree>
    <p:extLst>
      <p:ext uri="{BB962C8B-B14F-4D97-AF65-F5344CB8AC3E}">
        <p14:creationId xmlns:p14="http://schemas.microsoft.com/office/powerpoint/2010/main" val="2789013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xfrm>
            <a:off x="292100" y="304800"/>
            <a:ext cx="2844800" cy="21336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674" name="Notes Placeholder 2"/>
          <p:cNvSpPr>
            <a:spLocks noGrp="1"/>
          </p:cNvSpPr>
          <p:nvPr>
            <p:ph type="body" idx="1"/>
          </p:nvPr>
        </p:nvSpPr>
        <p:spPr bwMode="auto">
          <a:xfrm>
            <a:off x="381000" y="2971800"/>
            <a:ext cx="6019800" cy="5743109"/>
          </a:xfrm>
          <a:solidFill>
            <a:srgbClr val="FFFFFF"/>
          </a:solidFill>
          <a:ln>
            <a:solidFill>
              <a:srgbClr val="000000"/>
            </a:solidFill>
            <a:miter lim="800000"/>
            <a:headEnd/>
            <a:tailEnd/>
          </a:ln>
        </p:spPr>
        <p:txBody>
          <a:bodyPr wrap="square" numCol="1" anchor="t" anchorCtr="0" compatLnSpc="1">
            <a:prstTxWarp prst="textNoShape">
              <a:avLst/>
            </a:prstTxWarp>
          </a:bodyPr>
          <a:lstStyle/>
          <a:p>
            <a:pPr marL="0" indent="0">
              <a:buFontTx/>
              <a:buNone/>
            </a:pPr>
            <a:endParaRPr lang="en-US" u="sng" dirty="0">
              <a:solidFill>
                <a:srgbClr val="0000FF"/>
              </a:solidFill>
              <a:latin typeface="Cambria" charset="0"/>
            </a:endParaRPr>
          </a:p>
        </p:txBody>
      </p:sp>
      <p:sp>
        <p:nvSpPr>
          <p:cNvPr id="28675" name="Slide Number Placeholder 3"/>
          <p:cNvSpPr txBox="1">
            <a:spLocks noGrp="1"/>
          </p:cNvSpPr>
          <p:nvPr/>
        </p:nvSpPr>
        <p:spPr bwMode="auto">
          <a:xfrm>
            <a:off x="3884027" y="8684926"/>
            <a:ext cx="2972421" cy="45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730" tIns="44865" rIns="89730" bIns="44865" anchor="b"/>
          <a:lstStyle>
            <a:lvl1pPr eaLnBrk="0" hangingPunct="0">
              <a:defRPr sz="400">
                <a:solidFill>
                  <a:schemeClr val="tx1"/>
                </a:solidFill>
                <a:latin typeface="Arial" charset="0"/>
                <a:ea typeface="ＭＳ Ｐゴシック" charset="0"/>
                <a:cs typeface="ＭＳ Ｐゴシック" charset="0"/>
              </a:defRPr>
            </a:lvl1pPr>
            <a:lvl2pPr marL="742950" indent="-285750" eaLnBrk="0" hangingPunct="0">
              <a:defRPr sz="400">
                <a:solidFill>
                  <a:schemeClr val="tx1"/>
                </a:solidFill>
                <a:latin typeface="Arial" charset="0"/>
                <a:ea typeface="ＭＳ Ｐゴシック" charset="0"/>
              </a:defRPr>
            </a:lvl2pPr>
            <a:lvl3pPr marL="1143000" indent="-228600" eaLnBrk="0" hangingPunct="0">
              <a:defRPr sz="400">
                <a:solidFill>
                  <a:schemeClr val="tx1"/>
                </a:solidFill>
                <a:latin typeface="Arial" charset="0"/>
                <a:ea typeface="ＭＳ Ｐゴシック" charset="0"/>
              </a:defRPr>
            </a:lvl3pPr>
            <a:lvl4pPr marL="1600200" indent="-228600" eaLnBrk="0" hangingPunct="0">
              <a:defRPr sz="400">
                <a:solidFill>
                  <a:schemeClr val="tx1"/>
                </a:solidFill>
                <a:latin typeface="Arial" charset="0"/>
                <a:ea typeface="ＭＳ Ｐゴシック" charset="0"/>
              </a:defRPr>
            </a:lvl4pPr>
            <a:lvl5pPr marL="2057400" indent="-228600" eaLnBrk="0" hangingPunct="0">
              <a:defRPr sz="400">
                <a:solidFill>
                  <a:schemeClr val="tx1"/>
                </a:solidFill>
                <a:latin typeface="Arial" charset="0"/>
                <a:ea typeface="ＭＳ Ｐゴシック" charset="0"/>
              </a:defRPr>
            </a:lvl5pPr>
            <a:lvl6pPr marL="2514600" indent="-228600" eaLnBrk="0" fontAlgn="base" hangingPunct="0">
              <a:spcBef>
                <a:spcPct val="0"/>
              </a:spcBef>
              <a:spcAft>
                <a:spcPct val="0"/>
              </a:spcAft>
              <a:defRPr sz="400">
                <a:solidFill>
                  <a:schemeClr val="tx1"/>
                </a:solidFill>
                <a:latin typeface="Arial" charset="0"/>
                <a:ea typeface="ＭＳ Ｐゴシック" charset="0"/>
              </a:defRPr>
            </a:lvl6pPr>
            <a:lvl7pPr marL="2971800" indent="-228600" eaLnBrk="0" fontAlgn="base" hangingPunct="0">
              <a:spcBef>
                <a:spcPct val="0"/>
              </a:spcBef>
              <a:spcAft>
                <a:spcPct val="0"/>
              </a:spcAft>
              <a:defRPr sz="400">
                <a:solidFill>
                  <a:schemeClr val="tx1"/>
                </a:solidFill>
                <a:latin typeface="Arial" charset="0"/>
                <a:ea typeface="ＭＳ Ｐゴシック" charset="0"/>
              </a:defRPr>
            </a:lvl7pPr>
            <a:lvl8pPr marL="3429000" indent="-228600" eaLnBrk="0" fontAlgn="base" hangingPunct="0">
              <a:spcBef>
                <a:spcPct val="0"/>
              </a:spcBef>
              <a:spcAft>
                <a:spcPct val="0"/>
              </a:spcAft>
              <a:defRPr sz="400">
                <a:solidFill>
                  <a:schemeClr val="tx1"/>
                </a:solidFill>
                <a:latin typeface="Arial" charset="0"/>
                <a:ea typeface="ＭＳ Ｐゴシック" charset="0"/>
              </a:defRPr>
            </a:lvl8pPr>
            <a:lvl9pPr marL="3886200" indent="-228600" eaLnBrk="0" fontAlgn="base" hangingPunct="0">
              <a:spcBef>
                <a:spcPct val="0"/>
              </a:spcBef>
              <a:spcAft>
                <a:spcPct val="0"/>
              </a:spcAft>
              <a:defRPr sz="400">
                <a:solidFill>
                  <a:schemeClr val="tx1"/>
                </a:solidFill>
                <a:latin typeface="Arial" charset="0"/>
                <a:ea typeface="ＭＳ Ｐゴシック" charset="0"/>
              </a:defRPr>
            </a:lvl9pPr>
          </a:lstStyle>
          <a:p>
            <a:pPr algn="r" eaLnBrk="1" hangingPunct="1"/>
            <a:fld id="{A4FEBA2C-5BF5-A34A-9C2B-7113CEA4AF33}" type="slidenum">
              <a:rPr lang="en-US" sz="1200">
                <a:latin typeface="Arial" panose="020B0604020202020204" pitchFamily="34" charset="0"/>
              </a:rPr>
              <a:pPr algn="r" eaLnBrk="1" hangingPunct="1"/>
              <a:t>23</a:t>
            </a:fld>
            <a:endParaRPr lang="en-US" sz="1200" dirty="0">
              <a:latin typeface="Arial" panose="020B0604020202020204" pitchFamily="34" charset="0"/>
            </a:endParaRPr>
          </a:p>
        </p:txBody>
      </p:sp>
    </p:spTree>
    <p:extLst>
      <p:ext uri="{BB962C8B-B14F-4D97-AF65-F5344CB8AC3E}">
        <p14:creationId xmlns:p14="http://schemas.microsoft.com/office/powerpoint/2010/main" val="13042831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xfrm>
            <a:off x="292100" y="304800"/>
            <a:ext cx="2844800" cy="21336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674" name="Notes Placeholder 2"/>
          <p:cNvSpPr>
            <a:spLocks noGrp="1"/>
          </p:cNvSpPr>
          <p:nvPr>
            <p:ph type="body" idx="1"/>
          </p:nvPr>
        </p:nvSpPr>
        <p:spPr bwMode="auto">
          <a:xfrm>
            <a:off x="381000" y="2971800"/>
            <a:ext cx="6019800" cy="5743109"/>
          </a:xfrm>
          <a:solidFill>
            <a:srgbClr val="FFFFFF"/>
          </a:solidFill>
          <a:ln>
            <a:solidFill>
              <a:srgbClr val="000000"/>
            </a:solidFill>
            <a:miter lim="800000"/>
            <a:headEnd/>
            <a:tailEnd/>
          </a:ln>
        </p:spPr>
        <p:txBody>
          <a:bodyPr wrap="square" numCol="1" anchor="t" anchorCtr="0" compatLnSpc="1">
            <a:prstTxWarp prst="textNoShape">
              <a:avLst/>
            </a:prstTxWarp>
          </a:bodyPr>
          <a:lstStyle/>
          <a:p>
            <a:r>
              <a:rPr lang="en-US" dirty="0"/>
              <a:t>Before we get into the standard of care diagnostics and treatments for drug-sensitive and drug-resistant TB, it’s important to understand that there are multiple forms of drug-resistance, each defined by the drugs that will not work.</a:t>
            </a:r>
          </a:p>
          <a:p>
            <a:endParaRPr lang="en-US" dirty="0"/>
          </a:p>
          <a:p>
            <a:r>
              <a:rPr lang="en-US" dirty="0"/>
              <a:t>So drug sensitive or drug-susceptible TB, represented by DS-TB, is TB that is not resistant to anything – our two most powerful drugs, isoniazid and rifampicin will work.</a:t>
            </a:r>
          </a:p>
          <a:p>
            <a:endParaRPr lang="en-US" dirty="0"/>
          </a:p>
          <a:p>
            <a:r>
              <a:rPr lang="en-US" dirty="0"/>
              <a:t>Multidrug-resistant TB or MDR-TB, is TB that is resistant BOTH isoniazid and rifampicin; neither drug will work against this form of TB.</a:t>
            </a:r>
          </a:p>
          <a:p>
            <a:endParaRPr lang="en-US" dirty="0"/>
          </a:p>
          <a:p>
            <a:r>
              <a:rPr lang="en-US" dirty="0"/>
              <a:t>In 2021, the WHO updated the definitions of pre-X and XDR-TB:</a:t>
            </a:r>
          </a:p>
          <a:p>
            <a:r>
              <a:rPr lang="en-US" dirty="0"/>
              <a:t>Pre-extensively drug-resistant TB, represented by pre-XDR-TB, used to be defined as TB that is multidrug-resistant, so resistant to BOTH isoniazid and rifampicin, AND resistant to one of two other important classes of drugs, the fluroquinolones (levofloxacin or moxifloxacin) OR the aminoglycosides, also commonly referred to as the second-line injectables. It is now defined as MDR-TB (resistant to BOTH isoniazid and rifampicin) with additional resistance to fluoroquinolones (i.e., moxifloxacin or levofloxacin)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extensively drug-resistant TB, represented by XDR-TB, used to be defined as TB that is multidrug-resistant, so resistant to BOTH isoniazid and rifampicin, AND resistant to BOTH fluroquinolones and second-line injectable agents. It is not defined as MDR-TB with additional resistance to fluoroquinolones (pre-XDR-TB) AND resistance to other Group A drugs (i.e., </a:t>
            </a:r>
            <a:r>
              <a:rPr lang="en-US" dirty="0" err="1"/>
              <a:t>bedaquiline</a:t>
            </a:r>
            <a:r>
              <a:rPr lang="en-US" dirty="0"/>
              <a:t> and/or linezolid).</a:t>
            </a:r>
          </a:p>
          <a:p>
            <a:endParaRPr lang="en-US" dirty="0"/>
          </a:p>
          <a:p>
            <a:r>
              <a:rPr lang="en-US" dirty="0"/>
              <a:t>Similar to how rifampicin and isoniazid make up the backbone of treatment for drug-sensitive TB, the fluoroquinolones and group A drugs (e.g., </a:t>
            </a:r>
            <a:r>
              <a:rPr lang="en-US" dirty="0" err="1"/>
              <a:t>bedaquiline</a:t>
            </a:r>
            <a:r>
              <a:rPr lang="en-US" dirty="0"/>
              <a:t>) now make up the backbone of treatment for drug-resistant TB. The second-line injectables used to be very important for the treatment of drug-resistant TB but we have since learned that the second-line injectables are not that great, and can cause permanent harm (hearing loss), so these are no longer a part of the standard of care and the definitions have finally caught up to the science and new standard of care.</a:t>
            </a:r>
          </a:p>
          <a:p>
            <a:endParaRPr lang="en-US" dirty="0"/>
          </a:p>
          <a:p>
            <a:r>
              <a:rPr lang="en-US" dirty="0"/>
              <a:t>What remains most important in defining the type of drug-resistant TB we are talking about, and the corresponding standard of care regimens available, is fluoroquinolone resistance (more on this in the training module focused on TB treatment).</a:t>
            </a:r>
          </a:p>
          <a:p>
            <a:endParaRPr lang="en-US" dirty="0"/>
          </a:p>
          <a:p>
            <a:pPr marL="0" indent="0">
              <a:buFontTx/>
              <a:buNone/>
            </a:pPr>
            <a:endParaRPr lang="en-US" u="sng" dirty="0">
              <a:solidFill>
                <a:srgbClr val="0000FF"/>
              </a:solidFill>
              <a:latin typeface="Cambria" charset="0"/>
            </a:endParaRPr>
          </a:p>
        </p:txBody>
      </p:sp>
      <p:sp>
        <p:nvSpPr>
          <p:cNvPr id="28675" name="Slide Number Placeholder 3"/>
          <p:cNvSpPr txBox="1">
            <a:spLocks noGrp="1"/>
          </p:cNvSpPr>
          <p:nvPr/>
        </p:nvSpPr>
        <p:spPr bwMode="auto">
          <a:xfrm>
            <a:off x="3884027" y="8684926"/>
            <a:ext cx="2972421" cy="45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730" tIns="44865" rIns="89730" bIns="44865" anchor="b"/>
          <a:lstStyle>
            <a:lvl1pPr eaLnBrk="0" hangingPunct="0">
              <a:defRPr sz="400">
                <a:solidFill>
                  <a:schemeClr val="tx1"/>
                </a:solidFill>
                <a:latin typeface="Arial" charset="0"/>
                <a:ea typeface="ＭＳ Ｐゴシック" charset="0"/>
                <a:cs typeface="ＭＳ Ｐゴシック" charset="0"/>
              </a:defRPr>
            </a:lvl1pPr>
            <a:lvl2pPr marL="742950" indent="-285750" eaLnBrk="0" hangingPunct="0">
              <a:defRPr sz="400">
                <a:solidFill>
                  <a:schemeClr val="tx1"/>
                </a:solidFill>
                <a:latin typeface="Arial" charset="0"/>
                <a:ea typeface="ＭＳ Ｐゴシック" charset="0"/>
              </a:defRPr>
            </a:lvl2pPr>
            <a:lvl3pPr marL="1143000" indent="-228600" eaLnBrk="0" hangingPunct="0">
              <a:defRPr sz="400">
                <a:solidFill>
                  <a:schemeClr val="tx1"/>
                </a:solidFill>
                <a:latin typeface="Arial" charset="0"/>
                <a:ea typeface="ＭＳ Ｐゴシック" charset="0"/>
              </a:defRPr>
            </a:lvl3pPr>
            <a:lvl4pPr marL="1600200" indent="-228600" eaLnBrk="0" hangingPunct="0">
              <a:defRPr sz="400">
                <a:solidFill>
                  <a:schemeClr val="tx1"/>
                </a:solidFill>
                <a:latin typeface="Arial" charset="0"/>
                <a:ea typeface="ＭＳ Ｐゴシック" charset="0"/>
              </a:defRPr>
            </a:lvl4pPr>
            <a:lvl5pPr marL="2057400" indent="-228600" eaLnBrk="0" hangingPunct="0">
              <a:defRPr sz="400">
                <a:solidFill>
                  <a:schemeClr val="tx1"/>
                </a:solidFill>
                <a:latin typeface="Arial" charset="0"/>
                <a:ea typeface="ＭＳ Ｐゴシック" charset="0"/>
              </a:defRPr>
            </a:lvl5pPr>
            <a:lvl6pPr marL="2514600" indent="-228600" eaLnBrk="0" fontAlgn="base" hangingPunct="0">
              <a:spcBef>
                <a:spcPct val="0"/>
              </a:spcBef>
              <a:spcAft>
                <a:spcPct val="0"/>
              </a:spcAft>
              <a:defRPr sz="400">
                <a:solidFill>
                  <a:schemeClr val="tx1"/>
                </a:solidFill>
                <a:latin typeface="Arial" charset="0"/>
                <a:ea typeface="ＭＳ Ｐゴシック" charset="0"/>
              </a:defRPr>
            </a:lvl6pPr>
            <a:lvl7pPr marL="2971800" indent="-228600" eaLnBrk="0" fontAlgn="base" hangingPunct="0">
              <a:spcBef>
                <a:spcPct val="0"/>
              </a:spcBef>
              <a:spcAft>
                <a:spcPct val="0"/>
              </a:spcAft>
              <a:defRPr sz="400">
                <a:solidFill>
                  <a:schemeClr val="tx1"/>
                </a:solidFill>
                <a:latin typeface="Arial" charset="0"/>
                <a:ea typeface="ＭＳ Ｐゴシック" charset="0"/>
              </a:defRPr>
            </a:lvl7pPr>
            <a:lvl8pPr marL="3429000" indent="-228600" eaLnBrk="0" fontAlgn="base" hangingPunct="0">
              <a:spcBef>
                <a:spcPct val="0"/>
              </a:spcBef>
              <a:spcAft>
                <a:spcPct val="0"/>
              </a:spcAft>
              <a:defRPr sz="400">
                <a:solidFill>
                  <a:schemeClr val="tx1"/>
                </a:solidFill>
                <a:latin typeface="Arial" charset="0"/>
                <a:ea typeface="ＭＳ Ｐゴシック" charset="0"/>
              </a:defRPr>
            </a:lvl8pPr>
            <a:lvl9pPr marL="3886200" indent="-228600" eaLnBrk="0" fontAlgn="base" hangingPunct="0">
              <a:spcBef>
                <a:spcPct val="0"/>
              </a:spcBef>
              <a:spcAft>
                <a:spcPct val="0"/>
              </a:spcAft>
              <a:defRPr sz="400">
                <a:solidFill>
                  <a:schemeClr val="tx1"/>
                </a:solidFill>
                <a:latin typeface="Arial" charset="0"/>
                <a:ea typeface="ＭＳ Ｐゴシック" charset="0"/>
              </a:defRPr>
            </a:lvl9pPr>
          </a:lstStyle>
          <a:p>
            <a:pPr algn="r" eaLnBrk="1" hangingPunct="1"/>
            <a:fld id="{A4FEBA2C-5BF5-A34A-9C2B-7113CEA4AF33}" type="slidenum">
              <a:rPr lang="en-US" sz="1200">
                <a:latin typeface="Arial" panose="020B0604020202020204" pitchFamily="34" charset="0"/>
              </a:rPr>
              <a:pPr algn="r" eaLnBrk="1" hangingPunct="1"/>
              <a:t>24</a:t>
            </a:fld>
            <a:endParaRPr lang="en-US" sz="1200" dirty="0">
              <a:latin typeface="Arial" panose="020B0604020202020204" pitchFamily="34" charset="0"/>
            </a:endParaRPr>
          </a:p>
        </p:txBody>
      </p:sp>
    </p:spTree>
    <p:extLst>
      <p:ext uri="{BB962C8B-B14F-4D97-AF65-F5344CB8AC3E}">
        <p14:creationId xmlns:p14="http://schemas.microsoft.com/office/powerpoint/2010/main" val="220369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xfrm>
            <a:off x="292100" y="304800"/>
            <a:ext cx="2844800" cy="21336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674" name="Notes Placeholder 2"/>
          <p:cNvSpPr>
            <a:spLocks noGrp="1"/>
          </p:cNvSpPr>
          <p:nvPr>
            <p:ph type="body" idx="1"/>
          </p:nvPr>
        </p:nvSpPr>
        <p:spPr bwMode="auto">
          <a:xfrm>
            <a:off x="381000" y="2971800"/>
            <a:ext cx="6019800" cy="5743109"/>
          </a:xfrm>
          <a:solidFill>
            <a:srgbClr val="FFFFFF"/>
          </a:solidFill>
          <a:ln>
            <a:solidFill>
              <a:srgbClr val="000000"/>
            </a:solidFill>
            <a:miter lim="800000"/>
            <a:headEnd/>
            <a:tailEnd/>
          </a:ln>
        </p:spPr>
        <p:txBody>
          <a:bodyPr wrap="square" numCol="1" anchor="t" anchorCtr="0" compatLnSpc="1">
            <a:prstTxWarp prst="textNoShape">
              <a:avLst/>
            </a:prstTxWarp>
          </a:bodyPr>
          <a:lstStyle/>
          <a:p>
            <a:pPr marL="0" indent="0">
              <a:buFontTx/>
              <a:buNone/>
            </a:pPr>
            <a:endParaRPr lang="en-US" u="sng" dirty="0">
              <a:solidFill>
                <a:srgbClr val="0000FF"/>
              </a:solidFill>
              <a:latin typeface="Cambria" charset="0"/>
            </a:endParaRPr>
          </a:p>
        </p:txBody>
      </p:sp>
      <p:sp>
        <p:nvSpPr>
          <p:cNvPr id="28675" name="Slide Number Placeholder 3"/>
          <p:cNvSpPr txBox="1">
            <a:spLocks noGrp="1"/>
          </p:cNvSpPr>
          <p:nvPr/>
        </p:nvSpPr>
        <p:spPr bwMode="auto">
          <a:xfrm>
            <a:off x="3884027" y="8684926"/>
            <a:ext cx="2972421" cy="45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730" tIns="44865" rIns="89730" bIns="44865" anchor="b"/>
          <a:lstStyle>
            <a:lvl1pPr eaLnBrk="0" hangingPunct="0">
              <a:defRPr sz="400">
                <a:solidFill>
                  <a:schemeClr val="tx1"/>
                </a:solidFill>
                <a:latin typeface="Arial" charset="0"/>
                <a:ea typeface="ＭＳ Ｐゴシック" charset="0"/>
                <a:cs typeface="ＭＳ Ｐゴシック" charset="0"/>
              </a:defRPr>
            </a:lvl1pPr>
            <a:lvl2pPr marL="742950" indent="-285750" eaLnBrk="0" hangingPunct="0">
              <a:defRPr sz="400">
                <a:solidFill>
                  <a:schemeClr val="tx1"/>
                </a:solidFill>
                <a:latin typeface="Arial" charset="0"/>
                <a:ea typeface="ＭＳ Ｐゴシック" charset="0"/>
              </a:defRPr>
            </a:lvl2pPr>
            <a:lvl3pPr marL="1143000" indent="-228600" eaLnBrk="0" hangingPunct="0">
              <a:defRPr sz="400">
                <a:solidFill>
                  <a:schemeClr val="tx1"/>
                </a:solidFill>
                <a:latin typeface="Arial" charset="0"/>
                <a:ea typeface="ＭＳ Ｐゴシック" charset="0"/>
              </a:defRPr>
            </a:lvl3pPr>
            <a:lvl4pPr marL="1600200" indent="-228600" eaLnBrk="0" hangingPunct="0">
              <a:defRPr sz="400">
                <a:solidFill>
                  <a:schemeClr val="tx1"/>
                </a:solidFill>
                <a:latin typeface="Arial" charset="0"/>
                <a:ea typeface="ＭＳ Ｐゴシック" charset="0"/>
              </a:defRPr>
            </a:lvl4pPr>
            <a:lvl5pPr marL="2057400" indent="-228600" eaLnBrk="0" hangingPunct="0">
              <a:defRPr sz="400">
                <a:solidFill>
                  <a:schemeClr val="tx1"/>
                </a:solidFill>
                <a:latin typeface="Arial" charset="0"/>
                <a:ea typeface="ＭＳ Ｐゴシック" charset="0"/>
              </a:defRPr>
            </a:lvl5pPr>
            <a:lvl6pPr marL="2514600" indent="-228600" eaLnBrk="0" fontAlgn="base" hangingPunct="0">
              <a:spcBef>
                <a:spcPct val="0"/>
              </a:spcBef>
              <a:spcAft>
                <a:spcPct val="0"/>
              </a:spcAft>
              <a:defRPr sz="400">
                <a:solidFill>
                  <a:schemeClr val="tx1"/>
                </a:solidFill>
                <a:latin typeface="Arial" charset="0"/>
                <a:ea typeface="ＭＳ Ｐゴシック" charset="0"/>
              </a:defRPr>
            </a:lvl6pPr>
            <a:lvl7pPr marL="2971800" indent="-228600" eaLnBrk="0" fontAlgn="base" hangingPunct="0">
              <a:spcBef>
                <a:spcPct val="0"/>
              </a:spcBef>
              <a:spcAft>
                <a:spcPct val="0"/>
              </a:spcAft>
              <a:defRPr sz="400">
                <a:solidFill>
                  <a:schemeClr val="tx1"/>
                </a:solidFill>
                <a:latin typeface="Arial" charset="0"/>
                <a:ea typeface="ＭＳ Ｐゴシック" charset="0"/>
              </a:defRPr>
            </a:lvl7pPr>
            <a:lvl8pPr marL="3429000" indent="-228600" eaLnBrk="0" fontAlgn="base" hangingPunct="0">
              <a:spcBef>
                <a:spcPct val="0"/>
              </a:spcBef>
              <a:spcAft>
                <a:spcPct val="0"/>
              </a:spcAft>
              <a:defRPr sz="400">
                <a:solidFill>
                  <a:schemeClr val="tx1"/>
                </a:solidFill>
                <a:latin typeface="Arial" charset="0"/>
                <a:ea typeface="ＭＳ Ｐゴシック" charset="0"/>
              </a:defRPr>
            </a:lvl8pPr>
            <a:lvl9pPr marL="3886200" indent="-228600" eaLnBrk="0" fontAlgn="base" hangingPunct="0">
              <a:spcBef>
                <a:spcPct val="0"/>
              </a:spcBef>
              <a:spcAft>
                <a:spcPct val="0"/>
              </a:spcAft>
              <a:defRPr sz="400">
                <a:solidFill>
                  <a:schemeClr val="tx1"/>
                </a:solidFill>
                <a:latin typeface="Arial" charset="0"/>
                <a:ea typeface="ＭＳ Ｐゴシック" charset="0"/>
              </a:defRPr>
            </a:lvl9pPr>
          </a:lstStyle>
          <a:p>
            <a:pPr algn="r" eaLnBrk="1" hangingPunct="1"/>
            <a:fld id="{A4FEBA2C-5BF5-A34A-9C2B-7113CEA4AF33}" type="slidenum">
              <a:rPr lang="en-US" sz="1200">
                <a:latin typeface="Arial" panose="020B0604020202020204" pitchFamily="34" charset="0"/>
              </a:rPr>
              <a:pPr algn="r" eaLnBrk="1" hangingPunct="1"/>
              <a:t>25</a:t>
            </a:fld>
            <a:endParaRPr lang="en-US" sz="1200" dirty="0">
              <a:latin typeface="Arial" panose="020B0604020202020204" pitchFamily="34" charset="0"/>
            </a:endParaRPr>
          </a:p>
        </p:txBody>
      </p:sp>
    </p:spTree>
    <p:extLst>
      <p:ext uri="{BB962C8B-B14F-4D97-AF65-F5344CB8AC3E}">
        <p14:creationId xmlns:p14="http://schemas.microsoft.com/office/powerpoint/2010/main" val="1183719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buFont typeface="Times" charset="0"/>
              <a:buNone/>
            </a:pPr>
            <a:r>
              <a:rPr lang="en-US" sz="1000" dirty="0">
                <a:latin typeface="Arial" charset="0"/>
                <a:ea typeface="ＭＳ Ｐゴシック" charset="0"/>
                <a:cs typeface="ＭＳ Ｐゴシック" charset="0"/>
              </a:rPr>
              <a:t>ANSWER KEY:</a:t>
            </a:r>
          </a:p>
          <a:p>
            <a:r>
              <a:rPr lang="en-US" dirty="0">
                <a:latin typeface="Arial" charset="0"/>
                <a:ea typeface="ＭＳ Ｐゴシック" charset="0"/>
                <a:cs typeface="ＭＳ Ｐゴシック" charset="0"/>
              </a:rPr>
              <a:t>1. (b) false</a:t>
            </a:r>
          </a:p>
          <a:p>
            <a:r>
              <a:rPr lang="en-US" dirty="0">
                <a:latin typeface="Arial" charset="0"/>
                <a:ea typeface="ＭＳ Ｐゴシック" charset="0"/>
                <a:cs typeface="ＭＳ Ｐゴシック" charset="0"/>
              </a:rPr>
              <a:t>2. a, b, c, d – all answers are correct and can contribute to drug-resistance</a:t>
            </a:r>
          </a:p>
          <a:p>
            <a:r>
              <a:rPr lang="en-US" dirty="0">
                <a:latin typeface="Arial" charset="0"/>
                <a:ea typeface="ＭＳ Ｐゴシック" charset="0"/>
                <a:cs typeface="ＭＳ Ｐゴシック" charset="0"/>
              </a:rPr>
              <a:t>3. (e) All of the above – rifampicin, isoniazid, moxifloxacin, </a:t>
            </a:r>
            <a:r>
              <a:rPr lang="en-US" dirty="0" err="1">
                <a:latin typeface="Arial" charset="0"/>
                <a:ea typeface="ＭＳ Ｐゴシック" charset="0"/>
                <a:cs typeface="ＭＳ Ｐゴシック" charset="0"/>
              </a:rPr>
              <a:t>bedaquiline</a:t>
            </a:r>
            <a:endParaRPr lang="en-US" dirty="0">
              <a:latin typeface="Arial"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fld id="{E84F5663-6D99-104A-A5BB-B4709F975926}" type="slidenum">
              <a:rPr lang="en-US" smtClean="0"/>
              <a:t>26</a:t>
            </a:fld>
            <a:endParaRPr lang="en-US"/>
          </a:p>
        </p:txBody>
      </p:sp>
    </p:spTree>
    <p:extLst>
      <p:ext uri="{BB962C8B-B14F-4D97-AF65-F5344CB8AC3E}">
        <p14:creationId xmlns:p14="http://schemas.microsoft.com/office/powerpoint/2010/main" val="2227780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buFont typeface="Times" charset="0"/>
              <a:buChar char="•"/>
            </a:pPr>
            <a:r>
              <a:rPr lang="en-US" dirty="0">
                <a:latin typeface="Arial" charset="0"/>
                <a:ea typeface="ＭＳ Ｐゴシック" charset="0"/>
                <a:cs typeface="ＭＳ Ｐゴシック" charset="0"/>
              </a:rPr>
              <a:t>Not all </a:t>
            </a:r>
            <a:r>
              <a:rPr lang="en-US" dirty="0" err="1">
                <a:latin typeface="Arial" charset="0"/>
                <a:ea typeface="ＭＳ Ｐゴシック" charset="0"/>
                <a:cs typeface="ＭＳ Ｐゴシック" charset="0"/>
              </a:rPr>
              <a:t>mycobacterias</a:t>
            </a:r>
            <a:r>
              <a:rPr lang="en-US" dirty="0">
                <a:latin typeface="Arial" charset="0"/>
                <a:ea typeface="ＭＳ Ｐゴシック" charset="0"/>
                <a:cs typeface="ＭＳ Ｐゴシック" charset="0"/>
              </a:rPr>
              <a:t> are harmful but MTB is the most harmful to humans</a:t>
            </a:r>
          </a:p>
        </p:txBody>
      </p:sp>
      <p:sp>
        <p:nvSpPr>
          <p:cNvPr id="4" name="Slide Number Placeholder 3"/>
          <p:cNvSpPr>
            <a:spLocks noGrp="1"/>
          </p:cNvSpPr>
          <p:nvPr>
            <p:ph type="sldNum" sz="quarter" idx="5"/>
          </p:nvPr>
        </p:nvSpPr>
        <p:spPr/>
        <p:txBody>
          <a:bodyPr/>
          <a:lstStyle/>
          <a:p>
            <a:fld id="{E84F5663-6D99-104A-A5BB-B4709F975926}" type="slidenum">
              <a:rPr lang="en-US" smtClean="0"/>
              <a:t>5</a:t>
            </a:fld>
            <a:endParaRPr lang="en-US"/>
          </a:p>
        </p:txBody>
      </p:sp>
    </p:spTree>
    <p:extLst>
      <p:ext uri="{BB962C8B-B14F-4D97-AF65-F5344CB8AC3E}">
        <p14:creationId xmlns:p14="http://schemas.microsoft.com/office/powerpoint/2010/main" val="12093498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xfrm>
            <a:off x="292100" y="304800"/>
            <a:ext cx="2844800" cy="21336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674" name="Notes Placeholder 2"/>
          <p:cNvSpPr>
            <a:spLocks noGrp="1"/>
          </p:cNvSpPr>
          <p:nvPr>
            <p:ph type="body" idx="1"/>
          </p:nvPr>
        </p:nvSpPr>
        <p:spPr bwMode="auto">
          <a:xfrm>
            <a:off x="381000" y="2971800"/>
            <a:ext cx="6019800" cy="5743109"/>
          </a:xfrm>
          <a:solidFill>
            <a:srgbClr val="FFFFFF"/>
          </a:solidFill>
          <a:ln>
            <a:solidFill>
              <a:srgbClr val="000000"/>
            </a:solidFill>
            <a:miter lim="800000"/>
            <a:headEnd/>
            <a:tailEnd/>
          </a:ln>
        </p:spPr>
        <p:txBody>
          <a:bodyPr wrap="square" numCol="1" anchor="t" anchorCtr="0" compatLnSpc="1">
            <a:prstTxWarp prst="textNoShape">
              <a:avLst/>
            </a:prstTxWarp>
          </a:bodyPr>
          <a:lstStyle/>
          <a:p>
            <a:pPr marL="0" indent="0">
              <a:buFontTx/>
              <a:buNone/>
            </a:pPr>
            <a:endParaRPr lang="en-US" u="sng" dirty="0">
              <a:solidFill>
                <a:srgbClr val="0000FF"/>
              </a:solidFill>
              <a:latin typeface="Cambria" charset="0"/>
            </a:endParaRPr>
          </a:p>
        </p:txBody>
      </p:sp>
      <p:sp>
        <p:nvSpPr>
          <p:cNvPr id="28675" name="Slide Number Placeholder 3"/>
          <p:cNvSpPr txBox="1">
            <a:spLocks noGrp="1"/>
          </p:cNvSpPr>
          <p:nvPr/>
        </p:nvSpPr>
        <p:spPr bwMode="auto">
          <a:xfrm>
            <a:off x="3884027" y="8684926"/>
            <a:ext cx="2972421" cy="45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730" tIns="44865" rIns="89730" bIns="44865" anchor="b"/>
          <a:lstStyle>
            <a:lvl1pPr eaLnBrk="0" hangingPunct="0">
              <a:defRPr sz="400">
                <a:solidFill>
                  <a:schemeClr val="tx1"/>
                </a:solidFill>
                <a:latin typeface="Arial" charset="0"/>
                <a:ea typeface="ＭＳ Ｐゴシック" charset="0"/>
                <a:cs typeface="ＭＳ Ｐゴシック" charset="0"/>
              </a:defRPr>
            </a:lvl1pPr>
            <a:lvl2pPr marL="742950" indent="-285750" eaLnBrk="0" hangingPunct="0">
              <a:defRPr sz="400">
                <a:solidFill>
                  <a:schemeClr val="tx1"/>
                </a:solidFill>
                <a:latin typeface="Arial" charset="0"/>
                <a:ea typeface="ＭＳ Ｐゴシック" charset="0"/>
              </a:defRPr>
            </a:lvl2pPr>
            <a:lvl3pPr marL="1143000" indent="-228600" eaLnBrk="0" hangingPunct="0">
              <a:defRPr sz="400">
                <a:solidFill>
                  <a:schemeClr val="tx1"/>
                </a:solidFill>
                <a:latin typeface="Arial" charset="0"/>
                <a:ea typeface="ＭＳ Ｐゴシック" charset="0"/>
              </a:defRPr>
            </a:lvl3pPr>
            <a:lvl4pPr marL="1600200" indent="-228600" eaLnBrk="0" hangingPunct="0">
              <a:defRPr sz="400">
                <a:solidFill>
                  <a:schemeClr val="tx1"/>
                </a:solidFill>
                <a:latin typeface="Arial" charset="0"/>
                <a:ea typeface="ＭＳ Ｐゴシック" charset="0"/>
              </a:defRPr>
            </a:lvl4pPr>
            <a:lvl5pPr marL="2057400" indent="-228600" eaLnBrk="0" hangingPunct="0">
              <a:defRPr sz="400">
                <a:solidFill>
                  <a:schemeClr val="tx1"/>
                </a:solidFill>
                <a:latin typeface="Arial" charset="0"/>
                <a:ea typeface="ＭＳ Ｐゴシック" charset="0"/>
              </a:defRPr>
            </a:lvl5pPr>
            <a:lvl6pPr marL="2514600" indent="-228600" eaLnBrk="0" fontAlgn="base" hangingPunct="0">
              <a:spcBef>
                <a:spcPct val="0"/>
              </a:spcBef>
              <a:spcAft>
                <a:spcPct val="0"/>
              </a:spcAft>
              <a:defRPr sz="400">
                <a:solidFill>
                  <a:schemeClr val="tx1"/>
                </a:solidFill>
                <a:latin typeface="Arial" charset="0"/>
                <a:ea typeface="ＭＳ Ｐゴシック" charset="0"/>
              </a:defRPr>
            </a:lvl6pPr>
            <a:lvl7pPr marL="2971800" indent="-228600" eaLnBrk="0" fontAlgn="base" hangingPunct="0">
              <a:spcBef>
                <a:spcPct val="0"/>
              </a:spcBef>
              <a:spcAft>
                <a:spcPct val="0"/>
              </a:spcAft>
              <a:defRPr sz="400">
                <a:solidFill>
                  <a:schemeClr val="tx1"/>
                </a:solidFill>
                <a:latin typeface="Arial" charset="0"/>
                <a:ea typeface="ＭＳ Ｐゴシック" charset="0"/>
              </a:defRPr>
            </a:lvl7pPr>
            <a:lvl8pPr marL="3429000" indent="-228600" eaLnBrk="0" fontAlgn="base" hangingPunct="0">
              <a:spcBef>
                <a:spcPct val="0"/>
              </a:spcBef>
              <a:spcAft>
                <a:spcPct val="0"/>
              </a:spcAft>
              <a:defRPr sz="400">
                <a:solidFill>
                  <a:schemeClr val="tx1"/>
                </a:solidFill>
                <a:latin typeface="Arial" charset="0"/>
                <a:ea typeface="ＭＳ Ｐゴシック" charset="0"/>
              </a:defRPr>
            </a:lvl8pPr>
            <a:lvl9pPr marL="3886200" indent="-228600" eaLnBrk="0" fontAlgn="base" hangingPunct="0">
              <a:spcBef>
                <a:spcPct val="0"/>
              </a:spcBef>
              <a:spcAft>
                <a:spcPct val="0"/>
              </a:spcAft>
              <a:defRPr sz="400">
                <a:solidFill>
                  <a:schemeClr val="tx1"/>
                </a:solidFill>
                <a:latin typeface="Arial" charset="0"/>
                <a:ea typeface="ＭＳ Ｐゴシック" charset="0"/>
              </a:defRPr>
            </a:lvl9pPr>
          </a:lstStyle>
          <a:p>
            <a:pPr algn="r" eaLnBrk="1" hangingPunct="1"/>
            <a:fld id="{A4FEBA2C-5BF5-A34A-9C2B-7113CEA4AF33}" type="slidenum">
              <a:rPr lang="en-US" sz="1200">
                <a:latin typeface="Arial" panose="020B0604020202020204" pitchFamily="34" charset="0"/>
              </a:rPr>
              <a:pPr algn="r" eaLnBrk="1" hangingPunct="1"/>
              <a:t>29</a:t>
            </a:fld>
            <a:endParaRPr lang="en-US" sz="1200" dirty="0">
              <a:latin typeface="Arial" panose="020B0604020202020204" pitchFamily="34" charset="0"/>
            </a:endParaRPr>
          </a:p>
        </p:txBody>
      </p:sp>
    </p:spTree>
    <p:extLst>
      <p:ext uri="{BB962C8B-B14F-4D97-AF65-F5344CB8AC3E}">
        <p14:creationId xmlns:p14="http://schemas.microsoft.com/office/powerpoint/2010/main" val="7418159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xfrm>
            <a:off x="292100" y="304800"/>
            <a:ext cx="2844800" cy="21336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674" name="Notes Placeholder 2"/>
          <p:cNvSpPr>
            <a:spLocks noGrp="1"/>
          </p:cNvSpPr>
          <p:nvPr>
            <p:ph type="body" idx="1"/>
          </p:nvPr>
        </p:nvSpPr>
        <p:spPr bwMode="auto">
          <a:xfrm>
            <a:off x="381000" y="2971800"/>
            <a:ext cx="6019800" cy="5743109"/>
          </a:xfrm>
          <a:solidFill>
            <a:srgbClr val="FFFFFF"/>
          </a:solidFill>
          <a:ln>
            <a:solidFill>
              <a:srgbClr val="000000"/>
            </a:solidFill>
            <a:miter lim="800000"/>
            <a:headEnd/>
            <a:tailEnd/>
          </a:ln>
        </p:spPr>
        <p:txBody>
          <a:bodyPr wrap="square" numCol="1" anchor="t" anchorCtr="0" compatLnSpc="1">
            <a:prstTxWarp prst="textNoShape">
              <a:avLst/>
            </a:prstTxWarp>
          </a:bodyPr>
          <a:lstStyle/>
          <a:p>
            <a:pPr marL="0" indent="0">
              <a:buFontTx/>
              <a:buNone/>
            </a:pPr>
            <a:endParaRPr lang="en-US" u="sng" dirty="0">
              <a:solidFill>
                <a:srgbClr val="0000FF"/>
              </a:solidFill>
              <a:latin typeface="Cambria" charset="0"/>
            </a:endParaRPr>
          </a:p>
        </p:txBody>
      </p:sp>
      <p:sp>
        <p:nvSpPr>
          <p:cNvPr id="28675" name="Slide Number Placeholder 3"/>
          <p:cNvSpPr txBox="1">
            <a:spLocks noGrp="1"/>
          </p:cNvSpPr>
          <p:nvPr/>
        </p:nvSpPr>
        <p:spPr bwMode="auto">
          <a:xfrm>
            <a:off x="3884027" y="8684926"/>
            <a:ext cx="2972421" cy="45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730" tIns="44865" rIns="89730" bIns="44865" anchor="b"/>
          <a:lstStyle>
            <a:lvl1pPr eaLnBrk="0" hangingPunct="0">
              <a:defRPr sz="400">
                <a:solidFill>
                  <a:schemeClr val="tx1"/>
                </a:solidFill>
                <a:latin typeface="Arial" charset="0"/>
                <a:ea typeface="ＭＳ Ｐゴシック" charset="0"/>
                <a:cs typeface="ＭＳ Ｐゴシック" charset="0"/>
              </a:defRPr>
            </a:lvl1pPr>
            <a:lvl2pPr marL="742950" indent="-285750" eaLnBrk="0" hangingPunct="0">
              <a:defRPr sz="400">
                <a:solidFill>
                  <a:schemeClr val="tx1"/>
                </a:solidFill>
                <a:latin typeface="Arial" charset="0"/>
                <a:ea typeface="ＭＳ Ｐゴシック" charset="0"/>
              </a:defRPr>
            </a:lvl2pPr>
            <a:lvl3pPr marL="1143000" indent="-228600" eaLnBrk="0" hangingPunct="0">
              <a:defRPr sz="400">
                <a:solidFill>
                  <a:schemeClr val="tx1"/>
                </a:solidFill>
                <a:latin typeface="Arial" charset="0"/>
                <a:ea typeface="ＭＳ Ｐゴシック" charset="0"/>
              </a:defRPr>
            </a:lvl3pPr>
            <a:lvl4pPr marL="1600200" indent="-228600" eaLnBrk="0" hangingPunct="0">
              <a:defRPr sz="400">
                <a:solidFill>
                  <a:schemeClr val="tx1"/>
                </a:solidFill>
                <a:latin typeface="Arial" charset="0"/>
                <a:ea typeface="ＭＳ Ｐゴシック" charset="0"/>
              </a:defRPr>
            </a:lvl4pPr>
            <a:lvl5pPr marL="2057400" indent="-228600" eaLnBrk="0" hangingPunct="0">
              <a:defRPr sz="400">
                <a:solidFill>
                  <a:schemeClr val="tx1"/>
                </a:solidFill>
                <a:latin typeface="Arial" charset="0"/>
                <a:ea typeface="ＭＳ Ｐゴシック" charset="0"/>
              </a:defRPr>
            </a:lvl5pPr>
            <a:lvl6pPr marL="2514600" indent="-228600" eaLnBrk="0" fontAlgn="base" hangingPunct="0">
              <a:spcBef>
                <a:spcPct val="0"/>
              </a:spcBef>
              <a:spcAft>
                <a:spcPct val="0"/>
              </a:spcAft>
              <a:defRPr sz="400">
                <a:solidFill>
                  <a:schemeClr val="tx1"/>
                </a:solidFill>
                <a:latin typeface="Arial" charset="0"/>
                <a:ea typeface="ＭＳ Ｐゴシック" charset="0"/>
              </a:defRPr>
            </a:lvl6pPr>
            <a:lvl7pPr marL="2971800" indent="-228600" eaLnBrk="0" fontAlgn="base" hangingPunct="0">
              <a:spcBef>
                <a:spcPct val="0"/>
              </a:spcBef>
              <a:spcAft>
                <a:spcPct val="0"/>
              </a:spcAft>
              <a:defRPr sz="400">
                <a:solidFill>
                  <a:schemeClr val="tx1"/>
                </a:solidFill>
                <a:latin typeface="Arial" charset="0"/>
                <a:ea typeface="ＭＳ Ｐゴシック" charset="0"/>
              </a:defRPr>
            </a:lvl7pPr>
            <a:lvl8pPr marL="3429000" indent="-228600" eaLnBrk="0" fontAlgn="base" hangingPunct="0">
              <a:spcBef>
                <a:spcPct val="0"/>
              </a:spcBef>
              <a:spcAft>
                <a:spcPct val="0"/>
              </a:spcAft>
              <a:defRPr sz="400">
                <a:solidFill>
                  <a:schemeClr val="tx1"/>
                </a:solidFill>
                <a:latin typeface="Arial" charset="0"/>
                <a:ea typeface="ＭＳ Ｐゴシック" charset="0"/>
              </a:defRPr>
            </a:lvl8pPr>
            <a:lvl9pPr marL="3886200" indent="-228600" eaLnBrk="0" fontAlgn="base" hangingPunct="0">
              <a:spcBef>
                <a:spcPct val="0"/>
              </a:spcBef>
              <a:spcAft>
                <a:spcPct val="0"/>
              </a:spcAft>
              <a:defRPr sz="400">
                <a:solidFill>
                  <a:schemeClr val="tx1"/>
                </a:solidFill>
                <a:latin typeface="Arial" charset="0"/>
                <a:ea typeface="ＭＳ Ｐゴシック" charset="0"/>
              </a:defRPr>
            </a:lvl9pPr>
          </a:lstStyle>
          <a:p>
            <a:pPr algn="r" eaLnBrk="1" hangingPunct="1"/>
            <a:fld id="{A4FEBA2C-5BF5-A34A-9C2B-7113CEA4AF33}" type="slidenum">
              <a:rPr lang="en-US" sz="1200">
                <a:latin typeface="Arial" panose="020B0604020202020204" pitchFamily="34" charset="0"/>
              </a:rPr>
              <a:pPr algn="r" eaLnBrk="1" hangingPunct="1"/>
              <a:t>30</a:t>
            </a:fld>
            <a:endParaRPr lang="en-US" sz="1200" dirty="0">
              <a:latin typeface="Arial" panose="020B0604020202020204" pitchFamily="34" charset="0"/>
            </a:endParaRPr>
          </a:p>
        </p:txBody>
      </p:sp>
    </p:spTree>
    <p:extLst>
      <p:ext uri="{BB962C8B-B14F-4D97-AF65-F5344CB8AC3E}">
        <p14:creationId xmlns:p14="http://schemas.microsoft.com/office/powerpoint/2010/main" val="36297662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xfrm>
            <a:off x="292100" y="304800"/>
            <a:ext cx="2844800" cy="21336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674" name="Notes Placeholder 2"/>
          <p:cNvSpPr>
            <a:spLocks noGrp="1"/>
          </p:cNvSpPr>
          <p:nvPr>
            <p:ph type="body" idx="1"/>
          </p:nvPr>
        </p:nvSpPr>
        <p:spPr bwMode="auto">
          <a:xfrm>
            <a:off x="381000" y="2971800"/>
            <a:ext cx="6019800" cy="5743109"/>
          </a:xfrm>
          <a:solidFill>
            <a:srgbClr val="FFFFFF"/>
          </a:solidFill>
          <a:ln>
            <a:solidFill>
              <a:srgbClr val="000000"/>
            </a:solidFill>
            <a:miter lim="800000"/>
            <a:headEnd/>
            <a:tailEnd/>
          </a:ln>
        </p:spPr>
        <p:txBody>
          <a:bodyPr wrap="square" numCol="1" anchor="t" anchorCtr="0" compatLnSpc="1">
            <a:prstTxWarp prst="textNoShape">
              <a:avLst/>
            </a:prstTxWarp>
          </a:bodyPr>
          <a:lstStyle/>
          <a:p>
            <a:pPr marL="0" indent="0">
              <a:buFontTx/>
              <a:buNone/>
            </a:pPr>
            <a:endParaRPr lang="en-US" u="sng" dirty="0">
              <a:solidFill>
                <a:srgbClr val="0000FF"/>
              </a:solidFill>
              <a:latin typeface="Cambria" charset="0"/>
            </a:endParaRPr>
          </a:p>
        </p:txBody>
      </p:sp>
      <p:sp>
        <p:nvSpPr>
          <p:cNvPr id="28675" name="Slide Number Placeholder 3"/>
          <p:cNvSpPr txBox="1">
            <a:spLocks noGrp="1"/>
          </p:cNvSpPr>
          <p:nvPr/>
        </p:nvSpPr>
        <p:spPr bwMode="auto">
          <a:xfrm>
            <a:off x="3884027" y="8684926"/>
            <a:ext cx="2972421" cy="45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730" tIns="44865" rIns="89730" bIns="44865" anchor="b"/>
          <a:lstStyle>
            <a:lvl1pPr eaLnBrk="0" hangingPunct="0">
              <a:defRPr sz="400">
                <a:solidFill>
                  <a:schemeClr val="tx1"/>
                </a:solidFill>
                <a:latin typeface="Arial" charset="0"/>
                <a:ea typeface="ＭＳ Ｐゴシック" charset="0"/>
                <a:cs typeface="ＭＳ Ｐゴシック" charset="0"/>
              </a:defRPr>
            </a:lvl1pPr>
            <a:lvl2pPr marL="742950" indent="-285750" eaLnBrk="0" hangingPunct="0">
              <a:defRPr sz="400">
                <a:solidFill>
                  <a:schemeClr val="tx1"/>
                </a:solidFill>
                <a:latin typeface="Arial" charset="0"/>
                <a:ea typeface="ＭＳ Ｐゴシック" charset="0"/>
              </a:defRPr>
            </a:lvl2pPr>
            <a:lvl3pPr marL="1143000" indent="-228600" eaLnBrk="0" hangingPunct="0">
              <a:defRPr sz="400">
                <a:solidFill>
                  <a:schemeClr val="tx1"/>
                </a:solidFill>
                <a:latin typeface="Arial" charset="0"/>
                <a:ea typeface="ＭＳ Ｐゴシック" charset="0"/>
              </a:defRPr>
            </a:lvl3pPr>
            <a:lvl4pPr marL="1600200" indent="-228600" eaLnBrk="0" hangingPunct="0">
              <a:defRPr sz="400">
                <a:solidFill>
                  <a:schemeClr val="tx1"/>
                </a:solidFill>
                <a:latin typeface="Arial" charset="0"/>
                <a:ea typeface="ＭＳ Ｐゴシック" charset="0"/>
              </a:defRPr>
            </a:lvl4pPr>
            <a:lvl5pPr marL="2057400" indent="-228600" eaLnBrk="0" hangingPunct="0">
              <a:defRPr sz="400">
                <a:solidFill>
                  <a:schemeClr val="tx1"/>
                </a:solidFill>
                <a:latin typeface="Arial" charset="0"/>
                <a:ea typeface="ＭＳ Ｐゴシック" charset="0"/>
              </a:defRPr>
            </a:lvl5pPr>
            <a:lvl6pPr marL="2514600" indent="-228600" eaLnBrk="0" fontAlgn="base" hangingPunct="0">
              <a:spcBef>
                <a:spcPct val="0"/>
              </a:spcBef>
              <a:spcAft>
                <a:spcPct val="0"/>
              </a:spcAft>
              <a:defRPr sz="400">
                <a:solidFill>
                  <a:schemeClr val="tx1"/>
                </a:solidFill>
                <a:latin typeface="Arial" charset="0"/>
                <a:ea typeface="ＭＳ Ｐゴシック" charset="0"/>
              </a:defRPr>
            </a:lvl6pPr>
            <a:lvl7pPr marL="2971800" indent="-228600" eaLnBrk="0" fontAlgn="base" hangingPunct="0">
              <a:spcBef>
                <a:spcPct val="0"/>
              </a:spcBef>
              <a:spcAft>
                <a:spcPct val="0"/>
              </a:spcAft>
              <a:defRPr sz="400">
                <a:solidFill>
                  <a:schemeClr val="tx1"/>
                </a:solidFill>
                <a:latin typeface="Arial" charset="0"/>
                <a:ea typeface="ＭＳ Ｐゴシック" charset="0"/>
              </a:defRPr>
            </a:lvl7pPr>
            <a:lvl8pPr marL="3429000" indent="-228600" eaLnBrk="0" fontAlgn="base" hangingPunct="0">
              <a:spcBef>
                <a:spcPct val="0"/>
              </a:spcBef>
              <a:spcAft>
                <a:spcPct val="0"/>
              </a:spcAft>
              <a:defRPr sz="400">
                <a:solidFill>
                  <a:schemeClr val="tx1"/>
                </a:solidFill>
                <a:latin typeface="Arial" charset="0"/>
                <a:ea typeface="ＭＳ Ｐゴシック" charset="0"/>
              </a:defRPr>
            </a:lvl8pPr>
            <a:lvl9pPr marL="3886200" indent="-228600" eaLnBrk="0" fontAlgn="base" hangingPunct="0">
              <a:spcBef>
                <a:spcPct val="0"/>
              </a:spcBef>
              <a:spcAft>
                <a:spcPct val="0"/>
              </a:spcAft>
              <a:defRPr sz="400">
                <a:solidFill>
                  <a:schemeClr val="tx1"/>
                </a:solidFill>
                <a:latin typeface="Arial" charset="0"/>
                <a:ea typeface="ＭＳ Ｐゴシック" charset="0"/>
              </a:defRPr>
            </a:lvl9pPr>
          </a:lstStyle>
          <a:p>
            <a:pPr algn="r" eaLnBrk="1" hangingPunct="1"/>
            <a:fld id="{A4FEBA2C-5BF5-A34A-9C2B-7113CEA4AF33}" type="slidenum">
              <a:rPr lang="en-US" sz="1200">
                <a:latin typeface="Arial" panose="020B0604020202020204" pitchFamily="34" charset="0"/>
              </a:rPr>
              <a:pPr algn="r" eaLnBrk="1" hangingPunct="1"/>
              <a:t>31</a:t>
            </a:fld>
            <a:endParaRPr lang="en-US" sz="1200" dirty="0">
              <a:latin typeface="Arial" panose="020B0604020202020204" pitchFamily="34" charset="0"/>
            </a:endParaRPr>
          </a:p>
        </p:txBody>
      </p:sp>
    </p:spTree>
    <p:extLst>
      <p:ext uri="{BB962C8B-B14F-4D97-AF65-F5344CB8AC3E}">
        <p14:creationId xmlns:p14="http://schemas.microsoft.com/office/powerpoint/2010/main" val="11121424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xfrm>
            <a:off x="292100" y="304800"/>
            <a:ext cx="2844800" cy="21336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674" name="Notes Placeholder 2"/>
          <p:cNvSpPr>
            <a:spLocks noGrp="1"/>
          </p:cNvSpPr>
          <p:nvPr>
            <p:ph type="body" idx="1"/>
          </p:nvPr>
        </p:nvSpPr>
        <p:spPr bwMode="auto">
          <a:xfrm>
            <a:off x="381000" y="2971800"/>
            <a:ext cx="6019800" cy="5743109"/>
          </a:xfrm>
          <a:solidFill>
            <a:srgbClr val="FFFFFF"/>
          </a:solidFill>
          <a:ln>
            <a:solidFill>
              <a:srgbClr val="000000"/>
            </a:solidFill>
            <a:miter lim="800000"/>
            <a:headEnd/>
            <a:tailEnd/>
          </a:ln>
        </p:spPr>
        <p:txBody>
          <a:bodyPr wrap="square" numCol="1" anchor="t" anchorCtr="0" compatLnSpc="1">
            <a:prstTxWarp prst="textNoShape">
              <a:avLst/>
            </a:prstTxWarp>
          </a:bodyPr>
          <a:lstStyle/>
          <a:p>
            <a:pPr marL="0" indent="0">
              <a:buFontTx/>
              <a:buNone/>
            </a:pPr>
            <a:endParaRPr lang="en-US" u="sng" dirty="0">
              <a:solidFill>
                <a:srgbClr val="0000FF"/>
              </a:solidFill>
              <a:latin typeface="Cambria" charset="0"/>
            </a:endParaRPr>
          </a:p>
        </p:txBody>
      </p:sp>
      <p:sp>
        <p:nvSpPr>
          <p:cNvPr id="28675" name="Slide Number Placeholder 3"/>
          <p:cNvSpPr txBox="1">
            <a:spLocks noGrp="1"/>
          </p:cNvSpPr>
          <p:nvPr/>
        </p:nvSpPr>
        <p:spPr bwMode="auto">
          <a:xfrm>
            <a:off x="3884027" y="8684926"/>
            <a:ext cx="2972421" cy="45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730" tIns="44865" rIns="89730" bIns="44865" anchor="b"/>
          <a:lstStyle>
            <a:lvl1pPr eaLnBrk="0" hangingPunct="0">
              <a:defRPr sz="400">
                <a:solidFill>
                  <a:schemeClr val="tx1"/>
                </a:solidFill>
                <a:latin typeface="Arial" charset="0"/>
                <a:ea typeface="ＭＳ Ｐゴシック" charset="0"/>
                <a:cs typeface="ＭＳ Ｐゴシック" charset="0"/>
              </a:defRPr>
            </a:lvl1pPr>
            <a:lvl2pPr marL="742950" indent="-285750" eaLnBrk="0" hangingPunct="0">
              <a:defRPr sz="400">
                <a:solidFill>
                  <a:schemeClr val="tx1"/>
                </a:solidFill>
                <a:latin typeface="Arial" charset="0"/>
                <a:ea typeface="ＭＳ Ｐゴシック" charset="0"/>
              </a:defRPr>
            </a:lvl2pPr>
            <a:lvl3pPr marL="1143000" indent="-228600" eaLnBrk="0" hangingPunct="0">
              <a:defRPr sz="400">
                <a:solidFill>
                  <a:schemeClr val="tx1"/>
                </a:solidFill>
                <a:latin typeface="Arial" charset="0"/>
                <a:ea typeface="ＭＳ Ｐゴシック" charset="0"/>
              </a:defRPr>
            </a:lvl3pPr>
            <a:lvl4pPr marL="1600200" indent="-228600" eaLnBrk="0" hangingPunct="0">
              <a:defRPr sz="400">
                <a:solidFill>
                  <a:schemeClr val="tx1"/>
                </a:solidFill>
                <a:latin typeface="Arial" charset="0"/>
                <a:ea typeface="ＭＳ Ｐゴシック" charset="0"/>
              </a:defRPr>
            </a:lvl4pPr>
            <a:lvl5pPr marL="2057400" indent="-228600" eaLnBrk="0" hangingPunct="0">
              <a:defRPr sz="400">
                <a:solidFill>
                  <a:schemeClr val="tx1"/>
                </a:solidFill>
                <a:latin typeface="Arial" charset="0"/>
                <a:ea typeface="ＭＳ Ｐゴシック" charset="0"/>
              </a:defRPr>
            </a:lvl5pPr>
            <a:lvl6pPr marL="2514600" indent="-228600" eaLnBrk="0" fontAlgn="base" hangingPunct="0">
              <a:spcBef>
                <a:spcPct val="0"/>
              </a:spcBef>
              <a:spcAft>
                <a:spcPct val="0"/>
              </a:spcAft>
              <a:defRPr sz="400">
                <a:solidFill>
                  <a:schemeClr val="tx1"/>
                </a:solidFill>
                <a:latin typeface="Arial" charset="0"/>
                <a:ea typeface="ＭＳ Ｐゴシック" charset="0"/>
              </a:defRPr>
            </a:lvl6pPr>
            <a:lvl7pPr marL="2971800" indent="-228600" eaLnBrk="0" fontAlgn="base" hangingPunct="0">
              <a:spcBef>
                <a:spcPct val="0"/>
              </a:spcBef>
              <a:spcAft>
                <a:spcPct val="0"/>
              </a:spcAft>
              <a:defRPr sz="400">
                <a:solidFill>
                  <a:schemeClr val="tx1"/>
                </a:solidFill>
                <a:latin typeface="Arial" charset="0"/>
                <a:ea typeface="ＭＳ Ｐゴシック" charset="0"/>
              </a:defRPr>
            </a:lvl7pPr>
            <a:lvl8pPr marL="3429000" indent="-228600" eaLnBrk="0" fontAlgn="base" hangingPunct="0">
              <a:spcBef>
                <a:spcPct val="0"/>
              </a:spcBef>
              <a:spcAft>
                <a:spcPct val="0"/>
              </a:spcAft>
              <a:defRPr sz="400">
                <a:solidFill>
                  <a:schemeClr val="tx1"/>
                </a:solidFill>
                <a:latin typeface="Arial" charset="0"/>
                <a:ea typeface="ＭＳ Ｐゴシック" charset="0"/>
              </a:defRPr>
            </a:lvl8pPr>
            <a:lvl9pPr marL="3886200" indent="-228600" eaLnBrk="0" fontAlgn="base" hangingPunct="0">
              <a:spcBef>
                <a:spcPct val="0"/>
              </a:spcBef>
              <a:spcAft>
                <a:spcPct val="0"/>
              </a:spcAft>
              <a:defRPr sz="400">
                <a:solidFill>
                  <a:schemeClr val="tx1"/>
                </a:solidFill>
                <a:latin typeface="Arial" charset="0"/>
                <a:ea typeface="ＭＳ Ｐゴシック" charset="0"/>
              </a:defRPr>
            </a:lvl9pPr>
          </a:lstStyle>
          <a:p>
            <a:pPr algn="r" eaLnBrk="1" hangingPunct="1"/>
            <a:fld id="{A4FEBA2C-5BF5-A34A-9C2B-7113CEA4AF33}" type="slidenum">
              <a:rPr lang="en-US" sz="1200">
                <a:latin typeface="Arial" panose="020B0604020202020204" pitchFamily="34" charset="0"/>
              </a:rPr>
              <a:pPr algn="r" eaLnBrk="1" hangingPunct="1"/>
              <a:t>32</a:t>
            </a:fld>
            <a:endParaRPr lang="en-US" sz="1200" dirty="0">
              <a:latin typeface="Arial" panose="020B0604020202020204" pitchFamily="34" charset="0"/>
            </a:endParaRPr>
          </a:p>
        </p:txBody>
      </p:sp>
    </p:spTree>
    <p:extLst>
      <p:ext uri="{BB962C8B-B14F-4D97-AF65-F5344CB8AC3E}">
        <p14:creationId xmlns:p14="http://schemas.microsoft.com/office/powerpoint/2010/main" val="22791869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xfrm>
            <a:off x="292100" y="304800"/>
            <a:ext cx="2844800" cy="21336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674" name="Notes Placeholder 2"/>
          <p:cNvSpPr>
            <a:spLocks noGrp="1"/>
          </p:cNvSpPr>
          <p:nvPr>
            <p:ph type="body" idx="1"/>
          </p:nvPr>
        </p:nvSpPr>
        <p:spPr bwMode="auto">
          <a:xfrm>
            <a:off x="381000" y="2971800"/>
            <a:ext cx="6019800" cy="5743109"/>
          </a:xfrm>
          <a:solidFill>
            <a:srgbClr val="FFFFFF"/>
          </a:solidFill>
          <a:ln>
            <a:solidFill>
              <a:srgbClr val="000000"/>
            </a:solidFill>
            <a:miter lim="800000"/>
            <a:headEnd/>
            <a:tailEnd/>
          </a:ln>
        </p:spPr>
        <p:txBody>
          <a:bodyPr wrap="square" numCol="1" anchor="t" anchorCtr="0" compatLnSpc="1">
            <a:prstTxWarp prst="textNoShape">
              <a:avLst/>
            </a:prstTxWarp>
          </a:bodyPr>
          <a:lstStyle/>
          <a:p>
            <a:pPr marL="0" indent="0">
              <a:buFontTx/>
              <a:buNone/>
            </a:pPr>
            <a:endParaRPr lang="en-US" u="sng" dirty="0">
              <a:solidFill>
                <a:srgbClr val="0000FF"/>
              </a:solidFill>
              <a:latin typeface="Cambria" charset="0"/>
            </a:endParaRPr>
          </a:p>
        </p:txBody>
      </p:sp>
      <p:sp>
        <p:nvSpPr>
          <p:cNvPr id="28675" name="Slide Number Placeholder 3"/>
          <p:cNvSpPr txBox="1">
            <a:spLocks noGrp="1"/>
          </p:cNvSpPr>
          <p:nvPr/>
        </p:nvSpPr>
        <p:spPr bwMode="auto">
          <a:xfrm>
            <a:off x="3884027" y="8684926"/>
            <a:ext cx="2972421" cy="45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730" tIns="44865" rIns="89730" bIns="44865" anchor="b"/>
          <a:lstStyle>
            <a:lvl1pPr eaLnBrk="0" hangingPunct="0">
              <a:defRPr sz="400">
                <a:solidFill>
                  <a:schemeClr val="tx1"/>
                </a:solidFill>
                <a:latin typeface="Arial" charset="0"/>
                <a:ea typeface="ＭＳ Ｐゴシック" charset="0"/>
                <a:cs typeface="ＭＳ Ｐゴシック" charset="0"/>
              </a:defRPr>
            </a:lvl1pPr>
            <a:lvl2pPr marL="742950" indent="-285750" eaLnBrk="0" hangingPunct="0">
              <a:defRPr sz="400">
                <a:solidFill>
                  <a:schemeClr val="tx1"/>
                </a:solidFill>
                <a:latin typeface="Arial" charset="0"/>
                <a:ea typeface="ＭＳ Ｐゴシック" charset="0"/>
              </a:defRPr>
            </a:lvl2pPr>
            <a:lvl3pPr marL="1143000" indent="-228600" eaLnBrk="0" hangingPunct="0">
              <a:defRPr sz="400">
                <a:solidFill>
                  <a:schemeClr val="tx1"/>
                </a:solidFill>
                <a:latin typeface="Arial" charset="0"/>
                <a:ea typeface="ＭＳ Ｐゴシック" charset="0"/>
              </a:defRPr>
            </a:lvl3pPr>
            <a:lvl4pPr marL="1600200" indent="-228600" eaLnBrk="0" hangingPunct="0">
              <a:defRPr sz="400">
                <a:solidFill>
                  <a:schemeClr val="tx1"/>
                </a:solidFill>
                <a:latin typeface="Arial" charset="0"/>
                <a:ea typeface="ＭＳ Ｐゴシック" charset="0"/>
              </a:defRPr>
            </a:lvl4pPr>
            <a:lvl5pPr marL="2057400" indent="-228600" eaLnBrk="0" hangingPunct="0">
              <a:defRPr sz="400">
                <a:solidFill>
                  <a:schemeClr val="tx1"/>
                </a:solidFill>
                <a:latin typeface="Arial" charset="0"/>
                <a:ea typeface="ＭＳ Ｐゴシック" charset="0"/>
              </a:defRPr>
            </a:lvl5pPr>
            <a:lvl6pPr marL="2514600" indent="-228600" eaLnBrk="0" fontAlgn="base" hangingPunct="0">
              <a:spcBef>
                <a:spcPct val="0"/>
              </a:spcBef>
              <a:spcAft>
                <a:spcPct val="0"/>
              </a:spcAft>
              <a:defRPr sz="400">
                <a:solidFill>
                  <a:schemeClr val="tx1"/>
                </a:solidFill>
                <a:latin typeface="Arial" charset="0"/>
                <a:ea typeface="ＭＳ Ｐゴシック" charset="0"/>
              </a:defRPr>
            </a:lvl6pPr>
            <a:lvl7pPr marL="2971800" indent="-228600" eaLnBrk="0" fontAlgn="base" hangingPunct="0">
              <a:spcBef>
                <a:spcPct val="0"/>
              </a:spcBef>
              <a:spcAft>
                <a:spcPct val="0"/>
              </a:spcAft>
              <a:defRPr sz="400">
                <a:solidFill>
                  <a:schemeClr val="tx1"/>
                </a:solidFill>
                <a:latin typeface="Arial" charset="0"/>
                <a:ea typeface="ＭＳ Ｐゴシック" charset="0"/>
              </a:defRPr>
            </a:lvl7pPr>
            <a:lvl8pPr marL="3429000" indent="-228600" eaLnBrk="0" fontAlgn="base" hangingPunct="0">
              <a:spcBef>
                <a:spcPct val="0"/>
              </a:spcBef>
              <a:spcAft>
                <a:spcPct val="0"/>
              </a:spcAft>
              <a:defRPr sz="400">
                <a:solidFill>
                  <a:schemeClr val="tx1"/>
                </a:solidFill>
                <a:latin typeface="Arial" charset="0"/>
                <a:ea typeface="ＭＳ Ｐゴシック" charset="0"/>
              </a:defRPr>
            </a:lvl8pPr>
            <a:lvl9pPr marL="3886200" indent="-228600" eaLnBrk="0" fontAlgn="base" hangingPunct="0">
              <a:spcBef>
                <a:spcPct val="0"/>
              </a:spcBef>
              <a:spcAft>
                <a:spcPct val="0"/>
              </a:spcAft>
              <a:defRPr sz="400">
                <a:solidFill>
                  <a:schemeClr val="tx1"/>
                </a:solidFill>
                <a:latin typeface="Arial" charset="0"/>
                <a:ea typeface="ＭＳ Ｐゴシック" charset="0"/>
              </a:defRPr>
            </a:lvl9pPr>
          </a:lstStyle>
          <a:p>
            <a:pPr algn="r" eaLnBrk="1" hangingPunct="1"/>
            <a:fld id="{A4FEBA2C-5BF5-A34A-9C2B-7113CEA4AF33}" type="slidenum">
              <a:rPr lang="en-US" sz="1200">
                <a:latin typeface="Arial" panose="020B0604020202020204" pitchFamily="34" charset="0"/>
              </a:rPr>
              <a:pPr algn="r" eaLnBrk="1" hangingPunct="1"/>
              <a:t>33</a:t>
            </a:fld>
            <a:endParaRPr lang="en-US" sz="1200" dirty="0">
              <a:latin typeface="Arial" panose="020B0604020202020204" pitchFamily="34" charset="0"/>
            </a:endParaRPr>
          </a:p>
        </p:txBody>
      </p:sp>
    </p:spTree>
    <p:extLst>
      <p:ext uri="{BB962C8B-B14F-4D97-AF65-F5344CB8AC3E}">
        <p14:creationId xmlns:p14="http://schemas.microsoft.com/office/powerpoint/2010/main" val="18173605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xfrm>
            <a:off x="292100" y="304800"/>
            <a:ext cx="2844800" cy="21336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674" name="Notes Placeholder 2"/>
          <p:cNvSpPr>
            <a:spLocks noGrp="1"/>
          </p:cNvSpPr>
          <p:nvPr>
            <p:ph type="body" idx="1"/>
          </p:nvPr>
        </p:nvSpPr>
        <p:spPr bwMode="auto">
          <a:xfrm>
            <a:off x="381000" y="2971800"/>
            <a:ext cx="6019800" cy="5743109"/>
          </a:xfrm>
          <a:solidFill>
            <a:srgbClr val="FFFFFF"/>
          </a:solidFill>
          <a:ln>
            <a:solidFill>
              <a:srgbClr val="000000"/>
            </a:solidFill>
            <a:miter lim="800000"/>
            <a:headEnd/>
            <a:tailEnd/>
          </a:ln>
        </p:spPr>
        <p:txBody>
          <a:bodyPr wrap="square" numCol="1" anchor="t" anchorCtr="0" compatLnSpc="1">
            <a:prstTxWarp prst="textNoShape">
              <a:avLst/>
            </a:prstTxWarp>
          </a:bodyPr>
          <a:lstStyle/>
          <a:p>
            <a:pPr marL="0" indent="0">
              <a:buFontTx/>
              <a:buNone/>
            </a:pPr>
            <a:endParaRPr lang="en-US" u="sng" dirty="0">
              <a:solidFill>
                <a:srgbClr val="0000FF"/>
              </a:solidFill>
              <a:latin typeface="Cambria" charset="0"/>
            </a:endParaRPr>
          </a:p>
        </p:txBody>
      </p:sp>
      <p:sp>
        <p:nvSpPr>
          <p:cNvPr id="28675" name="Slide Number Placeholder 3"/>
          <p:cNvSpPr txBox="1">
            <a:spLocks noGrp="1"/>
          </p:cNvSpPr>
          <p:nvPr/>
        </p:nvSpPr>
        <p:spPr bwMode="auto">
          <a:xfrm>
            <a:off x="3884027" y="8684926"/>
            <a:ext cx="2972421" cy="45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730" tIns="44865" rIns="89730" bIns="44865" anchor="b"/>
          <a:lstStyle>
            <a:lvl1pPr eaLnBrk="0" hangingPunct="0">
              <a:defRPr sz="400">
                <a:solidFill>
                  <a:schemeClr val="tx1"/>
                </a:solidFill>
                <a:latin typeface="Arial" charset="0"/>
                <a:ea typeface="ＭＳ Ｐゴシック" charset="0"/>
                <a:cs typeface="ＭＳ Ｐゴシック" charset="0"/>
              </a:defRPr>
            </a:lvl1pPr>
            <a:lvl2pPr marL="742950" indent="-285750" eaLnBrk="0" hangingPunct="0">
              <a:defRPr sz="400">
                <a:solidFill>
                  <a:schemeClr val="tx1"/>
                </a:solidFill>
                <a:latin typeface="Arial" charset="0"/>
                <a:ea typeface="ＭＳ Ｐゴシック" charset="0"/>
              </a:defRPr>
            </a:lvl2pPr>
            <a:lvl3pPr marL="1143000" indent="-228600" eaLnBrk="0" hangingPunct="0">
              <a:defRPr sz="400">
                <a:solidFill>
                  <a:schemeClr val="tx1"/>
                </a:solidFill>
                <a:latin typeface="Arial" charset="0"/>
                <a:ea typeface="ＭＳ Ｐゴシック" charset="0"/>
              </a:defRPr>
            </a:lvl3pPr>
            <a:lvl4pPr marL="1600200" indent="-228600" eaLnBrk="0" hangingPunct="0">
              <a:defRPr sz="400">
                <a:solidFill>
                  <a:schemeClr val="tx1"/>
                </a:solidFill>
                <a:latin typeface="Arial" charset="0"/>
                <a:ea typeface="ＭＳ Ｐゴシック" charset="0"/>
              </a:defRPr>
            </a:lvl4pPr>
            <a:lvl5pPr marL="2057400" indent="-228600" eaLnBrk="0" hangingPunct="0">
              <a:defRPr sz="400">
                <a:solidFill>
                  <a:schemeClr val="tx1"/>
                </a:solidFill>
                <a:latin typeface="Arial" charset="0"/>
                <a:ea typeface="ＭＳ Ｐゴシック" charset="0"/>
              </a:defRPr>
            </a:lvl5pPr>
            <a:lvl6pPr marL="2514600" indent="-228600" eaLnBrk="0" fontAlgn="base" hangingPunct="0">
              <a:spcBef>
                <a:spcPct val="0"/>
              </a:spcBef>
              <a:spcAft>
                <a:spcPct val="0"/>
              </a:spcAft>
              <a:defRPr sz="400">
                <a:solidFill>
                  <a:schemeClr val="tx1"/>
                </a:solidFill>
                <a:latin typeface="Arial" charset="0"/>
                <a:ea typeface="ＭＳ Ｐゴシック" charset="0"/>
              </a:defRPr>
            </a:lvl6pPr>
            <a:lvl7pPr marL="2971800" indent="-228600" eaLnBrk="0" fontAlgn="base" hangingPunct="0">
              <a:spcBef>
                <a:spcPct val="0"/>
              </a:spcBef>
              <a:spcAft>
                <a:spcPct val="0"/>
              </a:spcAft>
              <a:defRPr sz="400">
                <a:solidFill>
                  <a:schemeClr val="tx1"/>
                </a:solidFill>
                <a:latin typeface="Arial" charset="0"/>
                <a:ea typeface="ＭＳ Ｐゴシック" charset="0"/>
              </a:defRPr>
            </a:lvl7pPr>
            <a:lvl8pPr marL="3429000" indent="-228600" eaLnBrk="0" fontAlgn="base" hangingPunct="0">
              <a:spcBef>
                <a:spcPct val="0"/>
              </a:spcBef>
              <a:spcAft>
                <a:spcPct val="0"/>
              </a:spcAft>
              <a:defRPr sz="400">
                <a:solidFill>
                  <a:schemeClr val="tx1"/>
                </a:solidFill>
                <a:latin typeface="Arial" charset="0"/>
                <a:ea typeface="ＭＳ Ｐゴシック" charset="0"/>
              </a:defRPr>
            </a:lvl8pPr>
            <a:lvl9pPr marL="3886200" indent="-228600" eaLnBrk="0" fontAlgn="base" hangingPunct="0">
              <a:spcBef>
                <a:spcPct val="0"/>
              </a:spcBef>
              <a:spcAft>
                <a:spcPct val="0"/>
              </a:spcAft>
              <a:defRPr sz="400">
                <a:solidFill>
                  <a:schemeClr val="tx1"/>
                </a:solidFill>
                <a:latin typeface="Arial" charset="0"/>
                <a:ea typeface="ＭＳ Ｐゴシック" charset="0"/>
              </a:defRPr>
            </a:lvl9pPr>
          </a:lstStyle>
          <a:p>
            <a:pPr algn="r" eaLnBrk="1" hangingPunct="1"/>
            <a:fld id="{A4FEBA2C-5BF5-A34A-9C2B-7113CEA4AF33}" type="slidenum">
              <a:rPr lang="en-US" sz="1200">
                <a:latin typeface="Arial" panose="020B0604020202020204" pitchFamily="34" charset="0"/>
              </a:rPr>
              <a:pPr algn="r" eaLnBrk="1" hangingPunct="1"/>
              <a:t>34</a:t>
            </a:fld>
            <a:endParaRPr lang="en-US" sz="1200" dirty="0">
              <a:latin typeface="Arial" panose="020B0604020202020204" pitchFamily="34" charset="0"/>
            </a:endParaRPr>
          </a:p>
        </p:txBody>
      </p:sp>
    </p:spTree>
    <p:extLst>
      <p:ext uri="{BB962C8B-B14F-4D97-AF65-F5344CB8AC3E}">
        <p14:creationId xmlns:p14="http://schemas.microsoft.com/office/powerpoint/2010/main" val="27788995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xfrm>
            <a:off x="292100" y="304800"/>
            <a:ext cx="2844800" cy="21336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674" name="Notes Placeholder 2"/>
          <p:cNvSpPr>
            <a:spLocks noGrp="1"/>
          </p:cNvSpPr>
          <p:nvPr>
            <p:ph type="body" idx="1"/>
          </p:nvPr>
        </p:nvSpPr>
        <p:spPr bwMode="auto">
          <a:xfrm>
            <a:off x="381000" y="2971800"/>
            <a:ext cx="6019800" cy="5743109"/>
          </a:xfrm>
          <a:solidFill>
            <a:srgbClr val="FFFFFF"/>
          </a:solidFill>
          <a:ln>
            <a:solidFill>
              <a:srgbClr val="000000"/>
            </a:solidFill>
            <a:miter lim="800000"/>
            <a:headEnd/>
            <a:tailEnd/>
          </a:ln>
        </p:spPr>
        <p:txBody>
          <a:bodyPr wrap="square" numCol="1" anchor="t" anchorCtr="0" compatLnSpc="1">
            <a:prstTxWarp prst="textNoShape">
              <a:avLst/>
            </a:prstTxWarp>
          </a:bodyPr>
          <a:lstStyle/>
          <a:p>
            <a:pPr marL="0" indent="0">
              <a:buFontTx/>
              <a:buNone/>
            </a:pPr>
            <a:endParaRPr lang="en-US" u="sng" dirty="0">
              <a:solidFill>
                <a:srgbClr val="0000FF"/>
              </a:solidFill>
              <a:latin typeface="Cambria" charset="0"/>
            </a:endParaRPr>
          </a:p>
        </p:txBody>
      </p:sp>
      <p:sp>
        <p:nvSpPr>
          <p:cNvPr id="28675" name="Slide Number Placeholder 3"/>
          <p:cNvSpPr txBox="1">
            <a:spLocks noGrp="1"/>
          </p:cNvSpPr>
          <p:nvPr/>
        </p:nvSpPr>
        <p:spPr bwMode="auto">
          <a:xfrm>
            <a:off x="3884027" y="8684926"/>
            <a:ext cx="2972421" cy="45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730" tIns="44865" rIns="89730" bIns="44865" anchor="b"/>
          <a:lstStyle>
            <a:lvl1pPr eaLnBrk="0" hangingPunct="0">
              <a:defRPr sz="400">
                <a:solidFill>
                  <a:schemeClr val="tx1"/>
                </a:solidFill>
                <a:latin typeface="Arial" charset="0"/>
                <a:ea typeface="ＭＳ Ｐゴシック" charset="0"/>
                <a:cs typeface="ＭＳ Ｐゴシック" charset="0"/>
              </a:defRPr>
            </a:lvl1pPr>
            <a:lvl2pPr marL="742950" indent="-285750" eaLnBrk="0" hangingPunct="0">
              <a:defRPr sz="400">
                <a:solidFill>
                  <a:schemeClr val="tx1"/>
                </a:solidFill>
                <a:latin typeface="Arial" charset="0"/>
                <a:ea typeface="ＭＳ Ｐゴシック" charset="0"/>
              </a:defRPr>
            </a:lvl2pPr>
            <a:lvl3pPr marL="1143000" indent="-228600" eaLnBrk="0" hangingPunct="0">
              <a:defRPr sz="400">
                <a:solidFill>
                  <a:schemeClr val="tx1"/>
                </a:solidFill>
                <a:latin typeface="Arial" charset="0"/>
                <a:ea typeface="ＭＳ Ｐゴシック" charset="0"/>
              </a:defRPr>
            </a:lvl3pPr>
            <a:lvl4pPr marL="1600200" indent="-228600" eaLnBrk="0" hangingPunct="0">
              <a:defRPr sz="400">
                <a:solidFill>
                  <a:schemeClr val="tx1"/>
                </a:solidFill>
                <a:latin typeface="Arial" charset="0"/>
                <a:ea typeface="ＭＳ Ｐゴシック" charset="0"/>
              </a:defRPr>
            </a:lvl4pPr>
            <a:lvl5pPr marL="2057400" indent="-228600" eaLnBrk="0" hangingPunct="0">
              <a:defRPr sz="400">
                <a:solidFill>
                  <a:schemeClr val="tx1"/>
                </a:solidFill>
                <a:latin typeface="Arial" charset="0"/>
                <a:ea typeface="ＭＳ Ｐゴシック" charset="0"/>
              </a:defRPr>
            </a:lvl5pPr>
            <a:lvl6pPr marL="2514600" indent="-228600" eaLnBrk="0" fontAlgn="base" hangingPunct="0">
              <a:spcBef>
                <a:spcPct val="0"/>
              </a:spcBef>
              <a:spcAft>
                <a:spcPct val="0"/>
              </a:spcAft>
              <a:defRPr sz="400">
                <a:solidFill>
                  <a:schemeClr val="tx1"/>
                </a:solidFill>
                <a:latin typeface="Arial" charset="0"/>
                <a:ea typeface="ＭＳ Ｐゴシック" charset="0"/>
              </a:defRPr>
            </a:lvl6pPr>
            <a:lvl7pPr marL="2971800" indent="-228600" eaLnBrk="0" fontAlgn="base" hangingPunct="0">
              <a:spcBef>
                <a:spcPct val="0"/>
              </a:spcBef>
              <a:spcAft>
                <a:spcPct val="0"/>
              </a:spcAft>
              <a:defRPr sz="400">
                <a:solidFill>
                  <a:schemeClr val="tx1"/>
                </a:solidFill>
                <a:latin typeface="Arial" charset="0"/>
                <a:ea typeface="ＭＳ Ｐゴシック" charset="0"/>
              </a:defRPr>
            </a:lvl7pPr>
            <a:lvl8pPr marL="3429000" indent="-228600" eaLnBrk="0" fontAlgn="base" hangingPunct="0">
              <a:spcBef>
                <a:spcPct val="0"/>
              </a:spcBef>
              <a:spcAft>
                <a:spcPct val="0"/>
              </a:spcAft>
              <a:defRPr sz="400">
                <a:solidFill>
                  <a:schemeClr val="tx1"/>
                </a:solidFill>
                <a:latin typeface="Arial" charset="0"/>
                <a:ea typeface="ＭＳ Ｐゴシック" charset="0"/>
              </a:defRPr>
            </a:lvl8pPr>
            <a:lvl9pPr marL="3886200" indent="-228600" eaLnBrk="0" fontAlgn="base" hangingPunct="0">
              <a:spcBef>
                <a:spcPct val="0"/>
              </a:spcBef>
              <a:spcAft>
                <a:spcPct val="0"/>
              </a:spcAft>
              <a:defRPr sz="400">
                <a:solidFill>
                  <a:schemeClr val="tx1"/>
                </a:solidFill>
                <a:latin typeface="Arial" charset="0"/>
                <a:ea typeface="ＭＳ Ｐゴシック" charset="0"/>
              </a:defRPr>
            </a:lvl9pPr>
          </a:lstStyle>
          <a:p>
            <a:pPr algn="r" eaLnBrk="1" hangingPunct="1"/>
            <a:fld id="{A4FEBA2C-5BF5-A34A-9C2B-7113CEA4AF33}" type="slidenum">
              <a:rPr lang="en-US" sz="1200">
                <a:latin typeface="Arial" panose="020B0604020202020204" pitchFamily="34" charset="0"/>
              </a:rPr>
              <a:pPr algn="r" eaLnBrk="1" hangingPunct="1"/>
              <a:t>35</a:t>
            </a:fld>
            <a:endParaRPr lang="en-US" sz="1200" dirty="0">
              <a:latin typeface="Arial" panose="020B0604020202020204" pitchFamily="34" charset="0"/>
            </a:endParaRPr>
          </a:p>
        </p:txBody>
      </p:sp>
    </p:spTree>
    <p:extLst>
      <p:ext uri="{BB962C8B-B14F-4D97-AF65-F5344CB8AC3E}">
        <p14:creationId xmlns:p14="http://schemas.microsoft.com/office/powerpoint/2010/main" val="32505570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xfrm>
            <a:off x="292100" y="304800"/>
            <a:ext cx="2844800" cy="21336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674" name="Notes Placeholder 2"/>
          <p:cNvSpPr>
            <a:spLocks noGrp="1"/>
          </p:cNvSpPr>
          <p:nvPr>
            <p:ph type="body" idx="1"/>
          </p:nvPr>
        </p:nvSpPr>
        <p:spPr bwMode="auto">
          <a:xfrm>
            <a:off x="381000" y="2971800"/>
            <a:ext cx="6019800" cy="5743109"/>
          </a:xfrm>
          <a:solidFill>
            <a:srgbClr val="FFFFFF"/>
          </a:solidFill>
          <a:ln>
            <a:solidFill>
              <a:srgbClr val="000000"/>
            </a:solidFill>
            <a:miter lim="800000"/>
            <a:headEnd/>
            <a:tailEnd/>
          </a:ln>
        </p:spPr>
        <p:txBody>
          <a:bodyPr wrap="square" numCol="1" anchor="t" anchorCtr="0" compatLnSpc="1">
            <a:prstTxWarp prst="textNoShape">
              <a:avLst/>
            </a:prstTxWarp>
          </a:bodyPr>
          <a:lstStyle/>
          <a:p>
            <a:pPr marL="0" indent="0">
              <a:buFontTx/>
              <a:buNone/>
            </a:pPr>
            <a:endParaRPr lang="en-US" u="sng" dirty="0">
              <a:solidFill>
                <a:srgbClr val="0000FF"/>
              </a:solidFill>
              <a:latin typeface="Cambria" charset="0"/>
            </a:endParaRPr>
          </a:p>
        </p:txBody>
      </p:sp>
      <p:sp>
        <p:nvSpPr>
          <p:cNvPr id="28675" name="Slide Number Placeholder 3"/>
          <p:cNvSpPr txBox="1">
            <a:spLocks noGrp="1"/>
          </p:cNvSpPr>
          <p:nvPr/>
        </p:nvSpPr>
        <p:spPr bwMode="auto">
          <a:xfrm>
            <a:off x="3884027" y="8684926"/>
            <a:ext cx="2972421" cy="45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730" tIns="44865" rIns="89730" bIns="44865" anchor="b"/>
          <a:lstStyle>
            <a:lvl1pPr eaLnBrk="0" hangingPunct="0">
              <a:defRPr sz="400">
                <a:solidFill>
                  <a:schemeClr val="tx1"/>
                </a:solidFill>
                <a:latin typeface="Arial" charset="0"/>
                <a:ea typeface="ＭＳ Ｐゴシック" charset="0"/>
                <a:cs typeface="ＭＳ Ｐゴシック" charset="0"/>
              </a:defRPr>
            </a:lvl1pPr>
            <a:lvl2pPr marL="742950" indent="-285750" eaLnBrk="0" hangingPunct="0">
              <a:defRPr sz="400">
                <a:solidFill>
                  <a:schemeClr val="tx1"/>
                </a:solidFill>
                <a:latin typeface="Arial" charset="0"/>
                <a:ea typeface="ＭＳ Ｐゴシック" charset="0"/>
              </a:defRPr>
            </a:lvl2pPr>
            <a:lvl3pPr marL="1143000" indent="-228600" eaLnBrk="0" hangingPunct="0">
              <a:defRPr sz="400">
                <a:solidFill>
                  <a:schemeClr val="tx1"/>
                </a:solidFill>
                <a:latin typeface="Arial" charset="0"/>
                <a:ea typeface="ＭＳ Ｐゴシック" charset="0"/>
              </a:defRPr>
            </a:lvl3pPr>
            <a:lvl4pPr marL="1600200" indent="-228600" eaLnBrk="0" hangingPunct="0">
              <a:defRPr sz="400">
                <a:solidFill>
                  <a:schemeClr val="tx1"/>
                </a:solidFill>
                <a:latin typeface="Arial" charset="0"/>
                <a:ea typeface="ＭＳ Ｐゴシック" charset="0"/>
              </a:defRPr>
            </a:lvl4pPr>
            <a:lvl5pPr marL="2057400" indent="-228600" eaLnBrk="0" hangingPunct="0">
              <a:defRPr sz="400">
                <a:solidFill>
                  <a:schemeClr val="tx1"/>
                </a:solidFill>
                <a:latin typeface="Arial" charset="0"/>
                <a:ea typeface="ＭＳ Ｐゴシック" charset="0"/>
              </a:defRPr>
            </a:lvl5pPr>
            <a:lvl6pPr marL="2514600" indent="-228600" eaLnBrk="0" fontAlgn="base" hangingPunct="0">
              <a:spcBef>
                <a:spcPct val="0"/>
              </a:spcBef>
              <a:spcAft>
                <a:spcPct val="0"/>
              </a:spcAft>
              <a:defRPr sz="400">
                <a:solidFill>
                  <a:schemeClr val="tx1"/>
                </a:solidFill>
                <a:latin typeface="Arial" charset="0"/>
                <a:ea typeface="ＭＳ Ｐゴシック" charset="0"/>
              </a:defRPr>
            </a:lvl6pPr>
            <a:lvl7pPr marL="2971800" indent="-228600" eaLnBrk="0" fontAlgn="base" hangingPunct="0">
              <a:spcBef>
                <a:spcPct val="0"/>
              </a:spcBef>
              <a:spcAft>
                <a:spcPct val="0"/>
              </a:spcAft>
              <a:defRPr sz="400">
                <a:solidFill>
                  <a:schemeClr val="tx1"/>
                </a:solidFill>
                <a:latin typeface="Arial" charset="0"/>
                <a:ea typeface="ＭＳ Ｐゴシック" charset="0"/>
              </a:defRPr>
            </a:lvl7pPr>
            <a:lvl8pPr marL="3429000" indent="-228600" eaLnBrk="0" fontAlgn="base" hangingPunct="0">
              <a:spcBef>
                <a:spcPct val="0"/>
              </a:spcBef>
              <a:spcAft>
                <a:spcPct val="0"/>
              </a:spcAft>
              <a:defRPr sz="400">
                <a:solidFill>
                  <a:schemeClr val="tx1"/>
                </a:solidFill>
                <a:latin typeface="Arial" charset="0"/>
                <a:ea typeface="ＭＳ Ｐゴシック" charset="0"/>
              </a:defRPr>
            </a:lvl8pPr>
            <a:lvl9pPr marL="3886200" indent="-228600" eaLnBrk="0" fontAlgn="base" hangingPunct="0">
              <a:spcBef>
                <a:spcPct val="0"/>
              </a:spcBef>
              <a:spcAft>
                <a:spcPct val="0"/>
              </a:spcAft>
              <a:defRPr sz="400">
                <a:solidFill>
                  <a:schemeClr val="tx1"/>
                </a:solidFill>
                <a:latin typeface="Arial" charset="0"/>
                <a:ea typeface="ＭＳ Ｐゴシック" charset="0"/>
              </a:defRPr>
            </a:lvl9pPr>
          </a:lstStyle>
          <a:p>
            <a:pPr algn="r" eaLnBrk="1" hangingPunct="1"/>
            <a:fld id="{A4FEBA2C-5BF5-A34A-9C2B-7113CEA4AF33}" type="slidenum">
              <a:rPr lang="en-US" sz="1200">
                <a:latin typeface="Arial" panose="020B0604020202020204" pitchFamily="34" charset="0"/>
              </a:rPr>
              <a:pPr algn="r" eaLnBrk="1" hangingPunct="1"/>
              <a:t>36</a:t>
            </a:fld>
            <a:endParaRPr lang="en-US" sz="1200" dirty="0">
              <a:latin typeface="Arial" panose="020B0604020202020204" pitchFamily="34" charset="0"/>
            </a:endParaRPr>
          </a:p>
        </p:txBody>
      </p:sp>
    </p:spTree>
    <p:extLst>
      <p:ext uri="{BB962C8B-B14F-4D97-AF65-F5344CB8AC3E}">
        <p14:creationId xmlns:p14="http://schemas.microsoft.com/office/powerpoint/2010/main" val="24154694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xfrm>
            <a:off x="292100" y="304800"/>
            <a:ext cx="2844800" cy="21336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674" name="Notes Placeholder 2"/>
          <p:cNvSpPr>
            <a:spLocks noGrp="1"/>
          </p:cNvSpPr>
          <p:nvPr>
            <p:ph type="body" idx="1"/>
          </p:nvPr>
        </p:nvSpPr>
        <p:spPr bwMode="auto">
          <a:xfrm>
            <a:off x="381000" y="2971800"/>
            <a:ext cx="6019800" cy="5743109"/>
          </a:xfrm>
          <a:solidFill>
            <a:srgbClr val="FFFFFF"/>
          </a:solidFill>
          <a:ln>
            <a:solidFill>
              <a:srgbClr val="000000"/>
            </a:solidFill>
            <a:miter lim="800000"/>
            <a:headEnd/>
            <a:tailEnd/>
          </a:ln>
        </p:spPr>
        <p:txBody>
          <a:bodyPr wrap="square" numCol="1" anchor="t" anchorCtr="0" compatLnSpc="1">
            <a:prstTxWarp prst="textNoShape">
              <a:avLst/>
            </a:prstTxWarp>
          </a:bodyPr>
          <a:lstStyle/>
          <a:p>
            <a:r>
              <a:rPr lang="en-US" b="1" dirty="0"/>
              <a:t>QUESTIONS FOR FACILITATED GROUP DISCUSSION</a:t>
            </a:r>
          </a:p>
          <a:p>
            <a:endParaRPr lang="en-US" b="1" dirty="0"/>
          </a:p>
          <a:p>
            <a:r>
              <a:rPr lang="en-US" b="1" dirty="0"/>
              <a:t>What are some of the ways the COVID-19 pandemic might impact the number of people who develop TB each year?</a:t>
            </a:r>
          </a:p>
          <a:p>
            <a:endParaRPr lang="en-US" b="1" dirty="0"/>
          </a:p>
          <a:p>
            <a:r>
              <a:rPr lang="en-US" b="0" dirty="0"/>
              <a:t>-lockdowns increasing household exposure to TB or worsening treatment outcomes / making medications harder to get and/or healthcare workers harder to reach</a:t>
            </a:r>
          </a:p>
          <a:p>
            <a:r>
              <a:rPr lang="en-US" b="0" dirty="0"/>
              <a:t>-economic contractions / loss of income worsening socio-economic factors that contribute to TB</a:t>
            </a:r>
          </a:p>
          <a:p>
            <a:endParaRPr lang="en-US" b="0" dirty="0"/>
          </a:p>
          <a:p>
            <a:r>
              <a:rPr lang="en-US" b="1" dirty="0"/>
              <a:t>How have access to health services been impacted in your community? And /or how have programs adapted?</a:t>
            </a:r>
          </a:p>
          <a:p>
            <a:endParaRPr lang="en-US" b="1" dirty="0"/>
          </a:p>
          <a:p>
            <a:r>
              <a:rPr lang="en-US" b="0" dirty="0"/>
              <a:t>-reallocation of staff / facilities?</a:t>
            </a:r>
          </a:p>
          <a:p>
            <a:r>
              <a:rPr lang="en-US" b="0" dirty="0"/>
              <a:t>-reallocation of GeneXpert machines?</a:t>
            </a:r>
          </a:p>
          <a:p>
            <a:r>
              <a:rPr lang="en-US" b="0" dirty="0"/>
              <a:t>-dispensing supplies of medicines that can last longer?</a:t>
            </a:r>
          </a:p>
          <a:p>
            <a:r>
              <a:rPr lang="en-US" b="0" dirty="0"/>
              <a:t>-reducing number of visits to healthcare center? Using digital technologies?</a:t>
            </a:r>
          </a:p>
          <a:p>
            <a:endParaRPr lang="en-US" b="0" dirty="0"/>
          </a:p>
          <a:p>
            <a:r>
              <a:rPr lang="en-US" b="1" dirty="0"/>
              <a:t>How can this information help support TB advocacy at the local level? At the national level?</a:t>
            </a:r>
          </a:p>
          <a:p>
            <a:endParaRPr lang="en-US" b="0" dirty="0"/>
          </a:p>
          <a:p>
            <a:r>
              <a:rPr lang="en-US" b="0" dirty="0"/>
              <a:t>-inform asks to policy and other decision makers</a:t>
            </a:r>
          </a:p>
          <a:p>
            <a:r>
              <a:rPr lang="en-US" b="0" dirty="0"/>
              <a:t>-support changes to how health services are offered / delivered within the community</a:t>
            </a:r>
          </a:p>
          <a:p>
            <a:r>
              <a:rPr lang="en-US" b="0" dirty="0"/>
              <a:t>-help increase / adjust funding allocations</a:t>
            </a:r>
          </a:p>
          <a:p>
            <a:pPr marL="0" indent="0">
              <a:buFontTx/>
              <a:buNone/>
            </a:pPr>
            <a:endParaRPr lang="en-US" u="sng" dirty="0">
              <a:solidFill>
                <a:srgbClr val="0000FF"/>
              </a:solidFill>
              <a:latin typeface="Cambria" charset="0"/>
            </a:endParaRPr>
          </a:p>
        </p:txBody>
      </p:sp>
      <p:sp>
        <p:nvSpPr>
          <p:cNvPr id="28675" name="Slide Number Placeholder 3"/>
          <p:cNvSpPr txBox="1">
            <a:spLocks noGrp="1"/>
          </p:cNvSpPr>
          <p:nvPr/>
        </p:nvSpPr>
        <p:spPr bwMode="auto">
          <a:xfrm>
            <a:off x="3884027" y="8684926"/>
            <a:ext cx="2972421" cy="45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730" tIns="44865" rIns="89730" bIns="44865" anchor="b"/>
          <a:lstStyle>
            <a:lvl1pPr eaLnBrk="0" hangingPunct="0">
              <a:defRPr sz="400">
                <a:solidFill>
                  <a:schemeClr val="tx1"/>
                </a:solidFill>
                <a:latin typeface="Arial" charset="0"/>
                <a:ea typeface="ＭＳ Ｐゴシック" charset="0"/>
                <a:cs typeface="ＭＳ Ｐゴシック" charset="0"/>
              </a:defRPr>
            </a:lvl1pPr>
            <a:lvl2pPr marL="742950" indent="-285750" eaLnBrk="0" hangingPunct="0">
              <a:defRPr sz="400">
                <a:solidFill>
                  <a:schemeClr val="tx1"/>
                </a:solidFill>
                <a:latin typeface="Arial" charset="0"/>
                <a:ea typeface="ＭＳ Ｐゴシック" charset="0"/>
              </a:defRPr>
            </a:lvl2pPr>
            <a:lvl3pPr marL="1143000" indent="-228600" eaLnBrk="0" hangingPunct="0">
              <a:defRPr sz="400">
                <a:solidFill>
                  <a:schemeClr val="tx1"/>
                </a:solidFill>
                <a:latin typeface="Arial" charset="0"/>
                <a:ea typeface="ＭＳ Ｐゴシック" charset="0"/>
              </a:defRPr>
            </a:lvl3pPr>
            <a:lvl4pPr marL="1600200" indent="-228600" eaLnBrk="0" hangingPunct="0">
              <a:defRPr sz="400">
                <a:solidFill>
                  <a:schemeClr val="tx1"/>
                </a:solidFill>
                <a:latin typeface="Arial" charset="0"/>
                <a:ea typeface="ＭＳ Ｐゴシック" charset="0"/>
              </a:defRPr>
            </a:lvl4pPr>
            <a:lvl5pPr marL="2057400" indent="-228600" eaLnBrk="0" hangingPunct="0">
              <a:defRPr sz="400">
                <a:solidFill>
                  <a:schemeClr val="tx1"/>
                </a:solidFill>
                <a:latin typeface="Arial" charset="0"/>
                <a:ea typeface="ＭＳ Ｐゴシック" charset="0"/>
              </a:defRPr>
            </a:lvl5pPr>
            <a:lvl6pPr marL="2514600" indent="-228600" eaLnBrk="0" fontAlgn="base" hangingPunct="0">
              <a:spcBef>
                <a:spcPct val="0"/>
              </a:spcBef>
              <a:spcAft>
                <a:spcPct val="0"/>
              </a:spcAft>
              <a:defRPr sz="400">
                <a:solidFill>
                  <a:schemeClr val="tx1"/>
                </a:solidFill>
                <a:latin typeface="Arial" charset="0"/>
                <a:ea typeface="ＭＳ Ｐゴシック" charset="0"/>
              </a:defRPr>
            </a:lvl6pPr>
            <a:lvl7pPr marL="2971800" indent="-228600" eaLnBrk="0" fontAlgn="base" hangingPunct="0">
              <a:spcBef>
                <a:spcPct val="0"/>
              </a:spcBef>
              <a:spcAft>
                <a:spcPct val="0"/>
              </a:spcAft>
              <a:defRPr sz="400">
                <a:solidFill>
                  <a:schemeClr val="tx1"/>
                </a:solidFill>
                <a:latin typeface="Arial" charset="0"/>
                <a:ea typeface="ＭＳ Ｐゴシック" charset="0"/>
              </a:defRPr>
            </a:lvl7pPr>
            <a:lvl8pPr marL="3429000" indent="-228600" eaLnBrk="0" fontAlgn="base" hangingPunct="0">
              <a:spcBef>
                <a:spcPct val="0"/>
              </a:spcBef>
              <a:spcAft>
                <a:spcPct val="0"/>
              </a:spcAft>
              <a:defRPr sz="400">
                <a:solidFill>
                  <a:schemeClr val="tx1"/>
                </a:solidFill>
                <a:latin typeface="Arial" charset="0"/>
                <a:ea typeface="ＭＳ Ｐゴシック" charset="0"/>
              </a:defRPr>
            </a:lvl8pPr>
            <a:lvl9pPr marL="3886200" indent="-228600" eaLnBrk="0" fontAlgn="base" hangingPunct="0">
              <a:spcBef>
                <a:spcPct val="0"/>
              </a:spcBef>
              <a:spcAft>
                <a:spcPct val="0"/>
              </a:spcAft>
              <a:defRPr sz="400">
                <a:solidFill>
                  <a:schemeClr val="tx1"/>
                </a:solidFill>
                <a:latin typeface="Arial" charset="0"/>
                <a:ea typeface="ＭＳ Ｐゴシック" charset="0"/>
              </a:defRPr>
            </a:lvl9pPr>
          </a:lstStyle>
          <a:p>
            <a:pPr algn="r" eaLnBrk="1" hangingPunct="1"/>
            <a:fld id="{A4FEBA2C-5BF5-A34A-9C2B-7113CEA4AF33}" type="slidenum">
              <a:rPr lang="en-US" sz="1200">
                <a:latin typeface="Arial" panose="020B0604020202020204" pitchFamily="34" charset="0"/>
              </a:rPr>
              <a:pPr algn="r" eaLnBrk="1" hangingPunct="1"/>
              <a:t>38</a:t>
            </a:fld>
            <a:endParaRPr lang="en-US" sz="1200" dirty="0">
              <a:latin typeface="Arial" panose="020B0604020202020204" pitchFamily="34" charset="0"/>
            </a:endParaRPr>
          </a:p>
        </p:txBody>
      </p:sp>
    </p:spTree>
    <p:extLst>
      <p:ext uri="{BB962C8B-B14F-4D97-AF65-F5344CB8AC3E}">
        <p14:creationId xmlns:p14="http://schemas.microsoft.com/office/powerpoint/2010/main" val="19631713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xfrm>
            <a:off x="292100" y="304800"/>
            <a:ext cx="2844800" cy="21336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674" name="Notes Placeholder 2"/>
          <p:cNvSpPr>
            <a:spLocks noGrp="1"/>
          </p:cNvSpPr>
          <p:nvPr>
            <p:ph type="body" idx="1"/>
          </p:nvPr>
        </p:nvSpPr>
        <p:spPr bwMode="auto">
          <a:xfrm>
            <a:off x="381000" y="2971800"/>
            <a:ext cx="6019800" cy="5743109"/>
          </a:xfrm>
          <a:solidFill>
            <a:srgbClr val="FFFFFF"/>
          </a:solidFill>
          <a:ln>
            <a:solidFill>
              <a:srgbClr val="000000"/>
            </a:solidFill>
            <a:miter lim="800000"/>
            <a:headEnd/>
            <a:tailEnd/>
          </a:ln>
        </p:spPr>
        <p:txBody>
          <a:bodyPr wrap="square" numCol="1" anchor="t" anchorCtr="0" compatLnSpc="1">
            <a:prstTxWarp prst="textNoShape">
              <a:avLst/>
            </a:prstTxWarp>
          </a:bodyPr>
          <a:lstStyle/>
          <a:p>
            <a:pPr marL="0" indent="0">
              <a:buFontTx/>
              <a:buNone/>
            </a:pPr>
            <a:endParaRPr lang="en-US" u="sng" dirty="0">
              <a:solidFill>
                <a:srgbClr val="0000FF"/>
              </a:solidFill>
              <a:latin typeface="Cambria" charset="0"/>
            </a:endParaRPr>
          </a:p>
        </p:txBody>
      </p:sp>
      <p:sp>
        <p:nvSpPr>
          <p:cNvPr id="28675" name="Slide Number Placeholder 3"/>
          <p:cNvSpPr txBox="1">
            <a:spLocks noGrp="1"/>
          </p:cNvSpPr>
          <p:nvPr/>
        </p:nvSpPr>
        <p:spPr bwMode="auto">
          <a:xfrm>
            <a:off x="3884027" y="8684926"/>
            <a:ext cx="2972421" cy="45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730" tIns="44865" rIns="89730" bIns="44865" anchor="b"/>
          <a:lstStyle>
            <a:lvl1pPr eaLnBrk="0" hangingPunct="0">
              <a:defRPr sz="400">
                <a:solidFill>
                  <a:schemeClr val="tx1"/>
                </a:solidFill>
                <a:latin typeface="Arial" charset="0"/>
                <a:ea typeface="ＭＳ Ｐゴシック" charset="0"/>
                <a:cs typeface="ＭＳ Ｐゴシック" charset="0"/>
              </a:defRPr>
            </a:lvl1pPr>
            <a:lvl2pPr marL="742950" indent="-285750" eaLnBrk="0" hangingPunct="0">
              <a:defRPr sz="400">
                <a:solidFill>
                  <a:schemeClr val="tx1"/>
                </a:solidFill>
                <a:latin typeface="Arial" charset="0"/>
                <a:ea typeface="ＭＳ Ｐゴシック" charset="0"/>
              </a:defRPr>
            </a:lvl2pPr>
            <a:lvl3pPr marL="1143000" indent="-228600" eaLnBrk="0" hangingPunct="0">
              <a:defRPr sz="400">
                <a:solidFill>
                  <a:schemeClr val="tx1"/>
                </a:solidFill>
                <a:latin typeface="Arial" charset="0"/>
                <a:ea typeface="ＭＳ Ｐゴシック" charset="0"/>
              </a:defRPr>
            </a:lvl3pPr>
            <a:lvl4pPr marL="1600200" indent="-228600" eaLnBrk="0" hangingPunct="0">
              <a:defRPr sz="400">
                <a:solidFill>
                  <a:schemeClr val="tx1"/>
                </a:solidFill>
                <a:latin typeface="Arial" charset="0"/>
                <a:ea typeface="ＭＳ Ｐゴシック" charset="0"/>
              </a:defRPr>
            </a:lvl4pPr>
            <a:lvl5pPr marL="2057400" indent="-228600" eaLnBrk="0" hangingPunct="0">
              <a:defRPr sz="400">
                <a:solidFill>
                  <a:schemeClr val="tx1"/>
                </a:solidFill>
                <a:latin typeface="Arial" charset="0"/>
                <a:ea typeface="ＭＳ Ｐゴシック" charset="0"/>
              </a:defRPr>
            </a:lvl5pPr>
            <a:lvl6pPr marL="2514600" indent="-228600" eaLnBrk="0" fontAlgn="base" hangingPunct="0">
              <a:spcBef>
                <a:spcPct val="0"/>
              </a:spcBef>
              <a:spcAft>
                <a:spcPct val="0"/>
              </a:spcAft>
              <a:defRPr sz="400">
                <a:solidFill>
                  <a:schemeClr val="tx1"/>
                </a:solidFill>
                <a:latin typeface="Arial" charset="0"/>
                <a:ea typeface="ＭＳ Ｐゴシック" charset="0"/>
              </a:defRPr>
            </a:lvl6pPr>
            <a:lvl7pPr marL="2971800" indent="-228600" eaLnBrk="0" fontAlgn="base" hangingPunct="0">
              <a:spcBef>
                <a:spcPct val="0"/>
              </a:spcBef>
              <a:spcAft>
                <a:spcPct val="0"/>
              </a:spcAft>
              <a:defRPr sz="400">
                <a:solidFill>
                  <a:schemeClr val="tx1"/>
                </a:solidFill>
                <a:latin typeface="Arial" charset="0"/>
                <a:ea typeface="ＭＳ Ｐゴシック" charset="0"/>
              </a:defRPr>
            </a:lvl7pPr>
            <a:lvl8pPr marL="3429000" indent="-228600" eaLnBrk="0" fontAlgn="base" hangingPunct="0">
              <a:spcBef>
                <a:spcPct val="0"/>
              </a:spcBef>
              <a:spcAft>
                <a:spcPct val="0"/>
              </a:spcAft>
              <a:defRPr sz="400">
                <a:solidFill>
                  <a:schemeClr val="tx1"/>
                </a:solidFill>
                <a:latin typeface="Arial" charset="0"/>
                <a:ea typeface="ＭＳ Ｐゴシック" charset="0"/>
              </a:defRPr>
            </a:lvl8pPr>
            <a:lvl9pPr marL="3886200" indent="-228600" eaLnBrk="0" fontAlgn="base" hangingPunct="0">
              <a:spcBef>
                <a:spcPct val="0"/>
              </a:spcBef>
              <a:spcAft>
                <a:spcPct val="0"/>
              </a:spcAft>
              <a:defRPr sz="400">
                <a:solidFill>
                  <a:schemeClr val="tx1"/>
                </a:solidFill>
                <a:latin typeface="Arial" charset="0"/>
                <a:ea typeface="ＭＳ Ｐゴシック" charset="0"/>
              </a:defRPr>
            </a:lvl9pPr>
          </a:lstStyle>
          <a:p>
            <a:pPr algn="r" eaLnBrk="1" hangingPunct="1"/>
            <a:fld id="{A4FEBA2C-5BF5-A34A-9C2B-7113CEA4AF33}" type="slidenum">
              <a:rPr lang="en-US" sz="1200">
                <a:latin typeface="Arial" panose="020B0604020202020204" pitchFamily="34" charset="0"/>
              </a:rPr>
              <a:pPr algn="r" eaLnBrk="1" hangingPunct="1"/>
              <a:t>39</a:t>
            </a:fld>
            <a:endParaRPr lang="en-US" sz="1200" dirty="0">
              <a:latin typeface="Arial" panose="020B0604020202020204" pitchFamily="34" charset="0"/>
            </a:endParaRPr>
          </a:p>
        </p:txBody>
      </p:sp>
    </p:spTree>
    <p:extLst>
      <p:ext uri="{BB962C8B-B14F-4D97-AF65-F5344CB8AC3E}">
        <p14:creationId xmlns:p14="http://schemas.microsoft.com/office/powerpoint/2010/main" val="4278165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buFont typeface="Times" charset="0"/>
              <a:buNone/>
            </a:pPr>
            <a:r>
              <a:rPr lang="en-US" b="1" dirty="0">
                <a:latin typeface="Arial" charset="0"/>
                <a:ea typeface="ＭＳ Ｐゴシック" charset="0"/>
                <a:cs typeface="ＭＳ Ｐゴシック" charset="0"/>
              </a:rPr>
              <a:t>Ask participants how TB is transmitted? </a:t>
            </a:r>
          </a:p>
        </p:txBody>
      </p:sp>
      <p:sp>
        <p:nvSpPr>
          <p:cNvPr id="4" name="Slide Number Placeholder 3"/>
          <p:cNvSpPr>
            <a:spLocks noGrp="1"/>
          </p:cNvSpPr>
          <p:nvPr>
            <p:ph type="sldNum" sz="quarter" idx="5"/>
          </p:nvPr>
        </p:nvSpPr>
        <p:spPr/>
        <p:txBody>
          <a:bodyPr/>
          <a:lstStyle/>
          <a:p>
            <a:fld id="{E84F5663-6D99-104A-A5BB-B4709F975926}" type="slidenum">
              <a:rPr lang="en-US" smtClean="0"/>
              <a:t>6</a:t>
            </a:fld>
            <a:endParaRPr lang="en-US"/>
          </a:p>
        </p:txBody>
      </p:sp>
    </p:spTree>
    <p:extLst>
      <p:ext uri="{BB962C8B-B14F-4D97-AF65-F5344CB8AC3E}">
        <p14:creationId xmlns:p14="http://schemas.microsoft.com/office/powerpoint/2010/main" val="42301266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xfrm>
            <a:off x="292100" y="304800"/>
            <a:ext cx="2844800" cy="21336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674" name="Notes Placeholder 2"/>
          <p:cNvSpPr>
            <a:spLocks noGrp="1"/>
          </p:cNvSpPr>
          <p:nvPr>
            <p:ph type="body" idx="1"/>
          </p:nvPr>
        </p:nvSpPr>
        <p:spPr bwMode="auto">
          <a:xfrm>
            <a:off x="381000" y="2971800"/>
            <a:ext cx="6019800" cy="5743109"/>
          </a:xfrm>
          <a:solidFill>
            <a:srgbClr val="FFFFFF"/>
          </a:solidFill>
          <a:ln>
            <a:solidFill>
              <a:srgbClr val="000000"/>
            </a:solidFill>
            <a:miter lim="800000"/>
            <a:headEnd/>
            <a:tailEnd/>
          </a:ln>
        </p:spPr>
        <p:txBody>
          <a:bodyPr wrap="square" numCol="1" anchor="t" anchorCtr="0" compatLnSpc="1">
            <a:prstTxWarp prst="textNoShape">
              <a:avLst/>
            </a:prstTxWarp>
          </a:bodyPr>
          <a:lstStyle/>
          <a:p>
            <a:pPr marL="0" indent="0">
              <a:buFontTx/>
              <a:buNone/>
            </a:pPr>
            <a:endParaRPr lang="en-US" u="sng" dirty="0">
              <a:solidFill>
                <a:srgbClr val="0000FF"/>
              </a:solidFill>
              <a:latin typeface="Cambria" charset="0"/>
            </a:endParaRPr>
          </a:p>
        </p:txBody>
      </p:sp>
      <p:sp>
        <p:nvSpPr>
          <p:cNvPr id="28675" name="Slide Number Placeholder 3"/>
          <p:cNvSpPr txBox="1">
            <a:spLocks noGrp="1"/>
          </p:cNvSpPr>
          <p:nvPr/>
        </p:nvSpPr>
        <p:spPr bwMode="auto">
          <a:xfrm>
            <a:off x="3884027" y="8684926"/>
            <a:ext cx="2972421" cy="45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730" tIns="44865" rIns="89730" bIns="44865" anchor="b"/>
          <a:lstStyle>
            <a:lvl1pPr eaLnBrk="0" hangingPunct="0">
              <a:defRPr sz="400">
                <a:solidFill>
                  <a:schemeClr val="tx1"/>
                </a:solidFill>
                <a:latin typeface="Arial" charset="0"/>
                <a:ea typeface="ＭＳ Ｐゴシック" charset="0"/>
                <a:cs typeface="ＭＳ Ｐゴシック" charset="0"/>
              </a:defRPr>
            </a:lvl1pPr>
            <a:lvl2pPr marL="742950" indent="-285750" eaLnBrk="0" hangingPunct="0">
              <a:defRPr sz="400">
                <a:solidFill>
                  <a:schemeClr val="tx1"/>
                </a:solidFill>
                <a:latin typeface="Arial" charset="0"/>
                <a:ea typeface="ＭＳ Ｐゴシック" charset="0"/>
              </a:defRPr>
            </a:lvl2pPr>
            <a:lvl3pPr marL="1143000" indent="-228600" eaLnBrk="0" hangingPunct="0">
              <a:defRPr sz="400">
                <a:solidFill>
                  <a:schemeClr val="tx1"/>
                </a:solidFill>
                <a:latin typeface="Arial" charset="0"/>
                <a:ea typeface="ＭＳ Ｐゴシック" charset="0"/>
              </a:defRPr>
            </a:lvl3pPr>
            <a:lvl4pPr marL="1600200" indent="-228600" eaLnBrk="0" hangingPunct="0">
              <a:defRPr sz="400">
                <a:solidFill>
                  <a:schemeClr val="tx1"/>
                </a:solidFill>
                <a:latin typeface="Arial" charset="0"/>
                <a:ea typeface="ＭＳ Ｐゴシック" charset="0"/>
              </a:defRPr>
            </a:lvl4pPr>
            <a:lvl5pPr marL="2057400" indent="-228600" eaLnBrk="0" hangingPunct="0">
              <a:defRPr sz="400">
                <a:solidFill>
                  <a:schemeClr val="tx1"/>
                </a:solidFill>
                <a:latin typeface="Arial" charset="0"/>
                <a:ea typeface="ＭＳ Ｐゴシック" charset="0"/>
              </a:defRPr>
            </a:lvl5pPr>
            <a:lvl6pPr marL="2514600" indent="-228600" eaLnBrk="0" fontAlgn="base" hangingPunct="0">
              <a:spcBef>
                <a:spcPct val="0"/>
              </a:spcBef>
              <a:spcAft>
                <a:spcPct val="0"/>
              </a:spcAft>
              <a:defRPr sz="400">
                <a:solidFill>
                  <a:schemeClr val="tx1"/>
                </a:solidFill>
                <a:latin typeface="Arial" charset="0"/>
                <a:ea typeface="ＭＳ Ｐゴシック" charset="0"/>
              </a:defRPr>
            </a:lvl6pPr>
            <a:lvl7pPr marL="2971800" indent="-228600" eaLnBrk="0" fontAlgn="base" hangingPunct="0">
              <a:spcBef>
                <a:spcPct val="0"/>
              </a:spcBef>
              <a:spcAft>
                <a:spcPct val="0"/>
              </a:spcAft>
              <a:defRPr sz="400">
                <a:solidFill>
                  <a:schemeClr val="tx1"/>
                </a:solidFill>
                <a:latin typeface="Arial" charset="0"/>
                <a:ea typeface="ＭＳ Ｐゴシック" charset="0"/>
              </a:defRPr>
            </a:lvl7pPr>
            <a:lvl8pPr marL="3429000" indent="-228600" eaLnBrk="0" fontAlgn="base" hangingPunct="0">
              <a:spcBef>
                <a:spcPct val="0"/>
              </a:spcBef>
              <a:spcAft>
                <a:spcPct val="0"/>
              </a:spcAft>
              <a:defRPr sz="400">
                <a:solidFill>
                  <a:schemeClr val="tx1"/>
                </a:solidFill>
                <a:latin typeface="Arial" charset="0"/>
                <a:ea typeface="ＭＳ Ｐゴシック" charset="0"/>
              </a:defRPr>
            </a:lvl8pPr>
            <a:lvl9pPr marL="3886200" indent="-228600" eaLnBrk="0" fontAlgn="base" hangingPunct="0">
              <a:spcBef>
                <a:spcPct val="0"/>
              </a:spcBef>
              <a:spcAft>
                <a:spcPct val="0"/>
              </a:spcAft>
              <a:defRPr sz="400">
                <a:solidFill>
                  <a:schemeClr val="tx1"/>
                </a:solidFill>
                <a:latin typeface="Arial" charset="0"/>
                <a:ea typeface="ＭＳ Ｐゴシック" charset="0"/>
              </a:defRPr>
            </a:lvl9pPr>
          </a:lstStyle>
          <a:p>
            <a:pPr algn="r" eaLnBrk="1" hangingPunct="1"/>
            <a:fld id="{A4FEBA2C-5BF5-A34A-9C2B-7113CEA4AF33}" type="slidenum">
              <a:rPr lang="en-US" sz="1200">
                <a:latin typeface="Arial" panose="020B0604020202020204" pitchFamily="34" charset="0"/>
              </a:rPr>
              <a:pPr algn="r" eaLnBrk="1" hangingPunct="1"/>
              <a:t>40</a:t>
            </a:fld>
            <a:endParaRPr lang="en-US" sz="1200" dirty="0">
              <a:latin typeface="Arial" panose="020B0604020202020204" pitchFamily="34" charset="0"/>
            </a:endParaRPr>
          </a:p>
        </p:txBody>
      </p:sp>
    </p:spTree>
    <p:extLst>
      <p:ext uri="{BB962C8B-B14F-4D97-AF65-F5344CB8AC3E}">
        <p14:creationId xmlns:p14="http://schemas.microsoft.com/office/powerpoint/2010/main" val="16076639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xfrm>
            <a:off x="292100" y="304800"/>
            <a:ext cx="2844800" cy="21336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674" name="Notes Placeholder 2"/>
          <p:cNvSpPr>
            <a:spLocks noGrp="1"/>
          </p:cNvSpPr>
          <p:nvPr>
            <p:ph type="body" idx="1"/>
          </p:nvPr>
        </p:nvSpPr>
        <p:spPr bwMode="auto">
          <a:xfrm>
            <a:off x="381000" y="2971800"/>
            <a:ext cx="6019800" cy="5743109"/>
          </a:xfrm>
          <a:solidFill>
            <a:srgbClr val="FFFFFF"/>
          </a:solidFill>
          <a:ln>
            <a:solidFill>
              <a:srgbClr val="000000"/>
            </a:solidFill>
            <a:miter lim="800000"/>
            <a:headEnd/>
            <a:tailEnd/>
          </a:ln>
        </p:spPr>
        <p:txBody>
          <a:bodyPr wrap="square" numCol="1" anchor="t" anchorCtr="0" compatLnSpc="1">
            <a:prstTxWarp prst="textNoShape">
              <a:avLst/>
            </a:prstTxWarp>
          </a:bodyPr>
          <a:lstStyle/>
          <a:p>
            <a:pPr marL="0" indent="0">
              <a:buFontTx/>
              <a:buNone/>
            </a:pPr>
            <a:endParaRPr lang="en-US" u="sng" dirty="0">
              <a:solidFill>
                <a:srgbClr val="0000FF"/>
              </a:solidFill>
              <a:latin typeface="Cambria" charset="0"/>
            </a:endParaRPr>
          </a:p>
        </p:txBody>
      </p:sp>
      <p:sp>
        <p:nvSpPr>
          <p:cNvPr id="28675" name="Slide Number Placeholder 3"/>
          <p:cNvSpPr txBox="1">
            <a:spLocks noGrp="1"/>
          </p:cNvSpPr>
          <p:nvPr/>
        </p:nvSpPr>
        <p:spPr bwMode="auto">
          <a:xfrm>
            <a:off x="3884027" y="8684926"/>
            <a:ext cx="2972421" cy="45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730" tIns="44865" rIns="89730" bIns="44865" anchor="b"/>
          <a:lstStyle>
            <a:lvl1pPr eaLnBrk="0" hangingPunct="0">
              <a:defRPr sz="400">
                <a:solidFill>
                  <a:schemeClr val="tx1"/>
                </a:solidFill>
                <a:latin typeface="Arial" charset="0"/>
                <a:ea typeface="ＭＳ Ｐゴシック" charset="0"/>
                <a:cs typeface="ＭＳ Ｐゴシック" charset="0"/>
              </a:defRPr>
            </a:lvl1pPr>
            <a:lvl2pPr marL="742950" indent="-285750" eaLnBrk="0" hangingPunct="0">
              <a:defRPr sz="400">
                <a:solidFill>
                  <a:schemeClr val="tx1"/>
                </a:solidFill>
                <a:latin typeface="Arial" charset="0"/>
                <a:ea typeface="ＭＳ Ｐゴシック" charset="0"/>
              </a:defRPr>
            </a:lvl2pPr>
            <a:lvl3pPr marL="1143000" indent="-228600" eaLnBrk="0" hangingPunct="0">
              <a:defRPr sz="400">
                <a:solidFill>
                  <a:schemeClr val="tx1"/>
                </a:solidFill>
                <a:latin typeface="Arial" charset="0"/>
                <a:ea typeface="ＭＳ Ｐゴシック" charset="0"/>
              </a:defRPr>
            </a:lvl3pPr>
            <a:lvl4pPr marL="1600200" indent="-228600" eaLnBrk="0" hangingPunct="0">
              <a:defRPr sz="400">
                <a:solidFill>
                  <a:schemeClr val="tx1"/>
                </a:solidFill>
                <a:latin typeface="Arial" charset="0"/>
                <a:ea typeface="ＭＳ Ｐゴシック" charset="0"/>
              </a:defRPr>
            </a:lvl4pPr>
            <a:lvl5pPr marL="2057400" indent="-228600" eaLnBrk="0" hangingPunct="0">
              <a:defRPr sz="400">
                <a:solidFill>
                  <a:schemeClr val="tx1"/>
                </a:solidFill>
                <a:latin typeface="Arial" charset="0"/>
                <a:ea typeface="ＭＳ Ｐゴシック" charset="0"/>
              </a:defRPr>
            </a:lvl5pPr>
            <a:lvl6pPr marL="2514600" indent="-228600" eaLnBrk="0" fontAlgn="base" hangingPunct="0">
              <a:spcBef>
                <a:spcPct val="0"/>
              </a:spcBef>
              <a:spcAft>
                <a:spcPct val="0"/>
              </a:spcAft>
              <a:defRPr sz="400">
                <a:solidFill>
                  <a:schemeClr val="tx1"/>
                </a:solidFill>
                <a:latin typeface="Arial" charset="0"/>
                <a:ea typeface="ＭＳ Ｐゴシック" charset="0"/>
              </a:defRPr>
            </a:lvl6pPr>
            <a:lvl7pPr marL="2971800" indent="-228600" eaLnBrk="0" fontAlgn="base" hangingPunct="0">
              <a:spcBef>
                <a:spcPct val="0"/>
              </a:spcBef>
              <a:spcAft>
                <a:spcPct val="0"/>
              </a:spcAft>
              <a:defRPr sz="400">
                <a:solidFill>
                  <a:schemeClr val="tx1"/>
                </a:solidFill>
                <a:latin typeface="Arial" charset="0"/>
                <a:ea typeface="ＭＳ Ｐゴシック" charset="0"/>
              </a:defRPr>
            </a:lvl7pPr>
            <a:lvl8pPr marL="3429000" indent="-228600" eaLnBrk="0" fontAlgn="base" hangingPunct="0">
              <a:spcBef>
                <a:spcPct val="0"/>
              </a:spcBef>
              <a:spcAft>
                <a:spcPct val="0"/>
              </a:spcAft>
              <a:defRPr sz="400">
                <a:solidFill>
                  <a:schemeClr val="tx1"/>
                </a:solidFill>
                <a:latin typeface="Arial" charset="0"/>
                <a:ea typeface="ＭＳ Ｐゴシック" charset="0"/>
              </a:defRPr>
            </a:lvl8pPr>
            <a:lvl9pPr marL="3886200" indent="-228600" eaLnBrk="0" fontAlgn="base" hangingPunct="0">
              <a:spcBef>
                <a:spcPct val="0"/>
              </a:spcBef>
              <a:spcAft>
                <a:spcPct val="0"/>
              </a:spcAft>
              <a:defRPr sz="400">
                <a:solidFill>
                  <a:schemeClr val="tx1"/>
                </a:solidFill>
                <a:latin typeface="Arial" charset="0"/>
                <a:ea typeface="ＭＳ Ｐゴシック" charset="0"/>
              </a:defRPr>
            </a:lvl9pPr>
          </a:lstStyle>
          <a:p>
            <a:pPr algn="r" eaLnBrk="1" hangingPunct="1"/>
            <a:fld id="{A4FEBA2C-5BF5-A34A-9C2B-7113CEA4AF33}" type="slidenum">
              <a:rPr lang="en-US" sz="1200">
                <a:latin typeface="Arial" panose="020B0604020202020204" pitchFamily="34" charset="0"/>
              </a:rPr>
              <a:pPr algn="r" eaLnBrk="1" hangingPunct="1"/>
              <a:t>41</a:t>
            </a:fld>
            <a:endParaRPr lang="en-US" sz="1200" dirty="0">
              <a:latin typeface="Arial" panose="020B0604020202020204" pitchFamily="34" charset="0"/>
            </a:endParaRPr>
          </a:p>
        </p:txBody>
      </p:sp>
    </p:spTree>
    <p:extLst>
      <p:ext uri="{BB962C8B-B14F-4D97-AF65-F5344CB8AC3E}">
        <p14:creationId xmlns:p14="http://schemas.microsoft.com/office/powerpoint/2010/main" val="10655564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4F5663-6D99-104A-A5BB-B4709F975926}" type="slidenum">
              <a:rPr lang="en-US" smtClean="0"/>
              <a:t>43</a:t>
            </a:fld>
            <a:endParaRPr lang="en-US"/>
          </a:p>
        </p:txBody>
      </p:sp>
    </p:spTree>
    <p:extLst>
      <p:ext uri="{BB962C8B-B14F-4D97-AF65-F5344CB8AC3E}">
        <p14:creationId xmlns:p14="http://schemas.microsoft.com/office/powerpoint/2010/main" val="778789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buFont typeface="Times" charset="0"/>
              <a:buChar char="•"/>
            </a:pPr>
            <a:r>
              <a:rPr lang="en-US" dirty="0">
                <a:latin typeface="Arial" charset="0"/>
                <a:ea typeface="ＭＳ Ｐゴシック" charset="0"/>
                <a:cs typeface="ＭＳ Ｐゴシック" charset="0"/>
              </a:rPr>
              <a:t>TB loves oxygen. So it often initially takes root in the oxygen-filled regions of the lungs. </a:t>
            </a:r>
          </a:p>
          <a:p>
            <a:pPr>
              <a:buFont typeface="Times" charset="0"/>
              <a:buChar char="•"/>
            </a:pPr>
            <a:r>
              <a:rPr lang="en-US" dirty="0">
                <a:latin typeface="Arial" charset="0"/>
                <a:ea typeface="ＭＳ Ｐゴシック" charset="0"/>
                <a:cs typeface="ＭＳ Ｐゴシック" charset="0"/>
              </a:rPr>
              <a:t>To get inside the lungs, TB typically travels through the nose and mouth. </a:t>
            </a:r>
          </a:p>
          <a:p>
            <a:endParaRPr lang="en-US" dirty="0"/>
          </a:p>
        </p:txBody>
      </p:sp>
      <p:sp>
        <p:nvSpPr>
          <p:cNvPr id="4" name="Slide Number Placeholder 3"/>
          <p:cNvSpPr>
            <a:spLocks noGrp="1"/>
          </p:cNvSpPr>
          <p:nvPr>
            <p:ph type="sldNum" sz="quarter" idx="5"/>
          </p:nvPr>
        </p:nvSpPr>
        <p:spPr/>
        <p:txBody>
          <a:bodyPr/>
          <a:lstStyle/>
          <a:p>
            <a:fld id="{E84F5663-6D99-104A-A5BB-B4709F975926}" type="slidenum">
              <a:rPr lang="en-US" smtClean="0"/>
              <a:t>7</a:t>
            </a:fld>
            <a:endParaRPr lang="en-US"/>
          </a:p>
        </p:txBody>
      </p:sp>
    </p:spTree>
    <p:extLst>
      <p:ext uri="{BB962C8B-B14F-4D97-AF65-F5344CB8AC3E}">
        <p14:creationId xmlns:p14="http://schemas.microsoft.com/office/powerpoint/2010/main" val="2581501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buFont typeface="Times" charset="0"/>
              <a:buNone/>
            </a:pPr>
            <a:r>
              <a:rPr lang="en-US" sz="1200" b="1" dirty="0">
                <a:latin typeface="Arial" charset="0"/>
                <a:ea typeface="ＭＳ Ｐゴシック" charset="0"/>
                <a:cs typeface="ＭＳ Ｐゴシック" charset="0"/>
              </a:rPr>
              <a:t>ANSWER KEY:</a:t>
            </a:r>
          </a:p>
          <a:p>
            <a:pPr marL="228600" indent="-228600">
              <a:buFont typeface="Times" charset="0"/>
              <a:buAutoNum type="arabicPeriod"/>
            </a:pPr>
            <a:r>
              <a:rPr lang="en-US" sz="1200" dirty="0">
                <a:latin typeface="Arial" charset="0"/>
                <a:ea typeface="ＭＳ Ｐゴシック" charset="0"/>
                <a:cs typeface="ＭＳ Ｐゴシック" charset="0"/>
              </a:rPr>
              <a:t>(b) false – TB is a bacterium</a:t>
            </a:r>
          </a:p>
          <a:p>
            <a:pPr marL="228600" indent="-228600">
              <a:buFont typeface="Times" charset="0"/>
              <a:buAutoNum type="arabicPeriod"/>
            </a:pPr>
            <a:r>
              <a:rPr lang="en-US" sz="1200" dirty="0">
                <a:latin typeface="Arial" charset="0"/>
                <a:ea typeface="ＭＳ Ｐゴシック" charset="0"/>
                <a:cs typeface="ＭＳ Ｐゴシック" charset="0"/>
              </a:rPr>
              <a:t>(a) coughs and (b) sneezes</a:t>
            </a:r>
          </a:p>
          <a:p>
            <a:pPr marL="228600" indent="-228600">
              <a:buFont typeface="Times" charset="0"/>
              <a:buAutoNum type="arabicPeriod"/>
            </a:pPr>
            <a:r>
              <a:rPr lang="en-US" sz="1200" dirty="0">
                <a:latin typeface="Arial" charset="0"/>
                <a:ea typeface="ＭＳ Ｐゴシック" charset="0"/>
                <a:cs typeface="ＭＳ Ｐゴシック" charset="0"/>
              </a:rPr>
              <a:t>(a) bacillary load and (b) closeness + frequency of contact</a:t>
            </a:r>
          </a:p>
          <a:p>
            <a:endParaRPr lang="en-US" sz="1200"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fld id="{E84F5663-6D99-104A-A5BB-B4709F975926}" type="slidenum">
              <a:rPr lang="en-US" smtClean="0"/>
              <a:t>9</a:t>
            </a:fld>
            <a:endParaRPr lang="en-US"/>
          </a:p>
        </p:txBody>
      </p:sp>
    </p:spTree>
    <p:extLst>
      <p:ext uri="{BB962C8B-B14F-4D97-AF65-F5344CB8AC3E}">
        <p14:creationId xmlns:p14="http://schemas.microsoft.com/office/powerpoint/2010/main" val="40574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defRPr/>
            </a:pPr>
            <a:endParaRPr lang="en-US" sz="1950" b="0" dirty="0"/>
          </a:p>
        </p:txBody>
      </p:sp>
      <p:sp>
        <p:nvSpPr>
          <p:cNvPr id="4" name="Slide Number Placeholder 3"/>
          <p:cNvSpPr>
            <a:spLocks noGrp="1"/>
          </p:cNvSpPr>
          <p:nvPr>
            <p:ph type="sldNum" sz="quarter" idx="5"/>
          </p:nvPr>
        </p:nvSpPr>
        <p:spPr/>
        <p:txBody>
          <a:bodyPr/>
          <a:lstStyle/>
          <a:p>
            <a:fld id="{E84F5663-6D99-104A-A5BB-B4709F975926}" type="slidenum">
              <a:rPr lang="en-US" smtClean="0"/>
              <a:t>11</a:t>
            </a:fld>
            <a:endParaRPr lang="en-US"/>
          </a:p>
        </p:txBody>
      </p:sp>
    </p:spTree>
    <p:extLst>
      <p:ext uri="{BB962C8B-B14F-4D97-AF65-F5344CB8AC3E}">
        <p14:creationId xmlns:p14="http://schemas.microsoft.com/office/powerpoint/2010/main" val="1465919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buFont typeface="Times" charset="0"/>
              <a:buChar char="•"/>
            </a:pPr>
            <a:r>
              <a:rPr lang="en-US" dirty="0">
                <a:latin typeface="Arial" charset="0"/>
                <a:ea typeface="ＭＳ Ｐゴシック" charset="0"/>
                <a:cs typeface="ＭＳ Ｐゴシック" charset="0"/>
              </a:rPr>
              <a:t>When TB gets into a person</a:t>
            </a:r>
            <a:r>
              <a:rPr lang="ja-JP" altLang="en-US">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s body, the immune system will try and get rid of it.</a:t>
            </a:r>
          </a:p>
          <a:p>
            <a:pPr>
              <a:buFont typeface="Times" charset="0"/>
              <a:buChar char="•"/>
            </a:pPr>
            <a:r>
              <a:rPr lang="en-US" dirty="0">
                <a:latin typeface="Arial" charset="0"/>
                <a:ea typeface="ＭＳ Ｐゴシック" charset="0"/>
                <a:cs typeface="ＭＳ Ｐゴシック" charset="0"/>
              </a:rPr>
              <a:t>To do this, the immune system sends out an army of immune cells. The first wave of cells will include cells known as dendritic cells and macrophages. These cells are also known as antigen-presenting cells, and guard against foreign invaders entering the body. </a:t>
            </a:r>
          </a:p>
          <a:p>
            <a:pPr>
              <a:buFont typeface="Times" charset="0"/>
              <a:buChar char="•"/>
            </a:pPr>
            <a:r>
              <a:rPr lang="en-US" dirty="0">
                <a:latin typeface="Arial" charset="0"/>
                <a:ea typeface="ＭＳ Ｐゴシック" charset="0"/>
                <a:cs typeface="ＭＳ Ｐゴシック" charset="0"/>
              </a:rPr>
              <a:t>Antigen-presenting cells can be thought of as the </a:t>
            </a:r>
            <a:r>
              <a:rPr lang="ja-JP" altLang="en-US">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advance scouts</a:t>
            </a:r>
            <a:r>
              <a:rPr lang="ja-JP" altLang="en-US">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of the immune system. They patrol areas of the body where invading microbes are found, looking for anything that is not supposed to be there. Dendritic cells use long tentacles, called dendrites, to grab TB bacilli while macrophages engulf TB.</a:t>
            </a:r>
          </a:p>
          <a:p>
            <a:pPr>
              <a:buFont typeface="Times" charset="0"/>
              <a:buChar char="•"/>
            </a:pPr>
            <a:r>
              <a:rPr lang="en-US" dirty="0">
                <a:latin typeface="Arial" charset="0"/>
                <a:ea typeface="ＭＳ Ｐゴシック" charset="0"/>
                <a:cs typeface="ＭＳ Ｐゴシック" charset="0"/>
              </a:rPr>
              <a:t>Macrophages are large cells that eat microbes. </a:t>
            </a:r>
            <a:r>
              <a:rPr lang="en-US" i="1" dirty="0">
                <a:latin typeface="Arial" charset="0"/>
                <a:ea typeface="ＭＳ Ｐゴシック" charset="0"/>
                <a:cs typeface="ＭＳ Ｐゴシック" charset="0"/>
              </a:rPr>
              <a:t>Macro</a:t>
            </a:r>
            <a:r>
              <a:rPr lang="en-US" dirty="0">
                <a:latin typeface="Arial" charset="0"/>
                <a:ea typeface="ＭＳ Ｐゴシック" charset="0"/>
                <a:cs typeface="ＭＳ Ｐゴシック" charset="0"/>
              </a:rPr>
              <a:t> means </a:t>
            </a:r>
            <a:r>
              <a:rPr lang="ja-JP" altLang="en-US">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large</a:t>
            </a:r>
            <a:r>
              <a:rPr lang="ja-JP" altLang="en-US">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and </a:t>
            </a:r>
            <a:r>
              <a:rPr lang="en-US" altLang="ja-JP" i="1" dirty="0">
                <a:latin typeface="Arial" charset="0"/>
                <a:ea typeface="ＭＳ Ｐゴシック" charset="0"/>
                <a:cs typeface="ＭＳ Ｐゴシック" charset="0"/>
              </a:rPr>
              <a:t>phage</a:t>
            </a:r>
            <a:r>
              <a:rPr lang="en-US" altLang="ja-JP" dirty="0">
                <a:latin typeface="Arial" charset="0"/>
                <a:ea typeface="ＭＳ Ｐゴシック" charset="0"/>
                <a:cs typeface="ＭＳ Ｐゴシック" charset="0"/>
              </a:rPr>
              <a:t> means </a:t>
            </a:r>
            <a:r>
              <a:rPr lang="ja-JP" altLang="en-US">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eat.</a:t>
            </a:r>
            <a:r>
              <a:rPr lang="ja-JP" altLang="en-US">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a:t>
            </a:r>
            <a:endParaRPr lang="en-US" dirty="0">
              <a:latin typeface="Arial" charset="0"/>
              <a:ea typeface="ＭＳ Ｐゴシック" charset="0"/>
              <a:cs typeface="ＭＳ Ｐゴシック" charset="0"/>
            </a:endParaRPr>
          </a:p>
          <a:p>
            <a:pPr>
              <a:lnSpc>
                <a:spcPct val="110000"/>
              </a:lnSpc>
              <a:buFont typeface="Times" charset="0"/>
              <a:buChar char="•"/>
            </a:pPr>
            <a:r>
              <a:rPr lang="en-US" dirty="0">
                <a:latin typeface="Arial" charset="0"/>
                <a:ea typeface="ＭＳ Ｐゴシック" charset="0"/>
                <a:cs typeface="ＭＳ Ｐゴシック" charset="0"/>
              </a:rPr>
              <a:t>Dendritic cells </a:t>
            </a:r>
            <a:r>
              <a:rPr lang="en-US" dirty="0">
                <a:solidFill>
                  <a:srgbClr val="000000"/>
                </a:solidFill>
                <a:latin typeface="Arial" charset="0"/>
                <a:ea typeface="ＭＳ Ｐゴシック" charset="0"/>
                <a:cs typeface="ＭＳ Ｐゴシック" charset="0"/>
              </a:rPr>
              <a:t>are a type of antigen-presenting cell, and have long, stringlike projections from their cell bodies called dendrites. These dendrites act like the strings on a mop, grabbing a hold of invading organisms to transport them to the CD4 T cell.</a:t>
            </a:r>
          </a:p>
          <a:p>
            <a:pPr>
              <a:lnSpc>
                <a:spcPct val="110000"/>
              </a:lnSpc>
              <a:buFont typeface="Times" charset="0"/>
              <a:buChar char="•"/>
            </a:pPr>
            <a:r>
              <a:rPr lang="en-US" dirty="0">
                <a:latin typeface="Arial" charset="0"/>
                <a:ea typeface="ＭＳ Ｐゴシック" charset="0"/>
                <a:cs typeface="ＭＳ Ｐゴシック" charset="0"/>
              </a:rPr>
              <a:t>Macrophages </a:t>
            </a:r>
            <a:r>
              <a:rPr lang="en-US" dirty="0">
                <a:solidFill>
                  <a:srgbClr val="000000"/>
                </a:solidFill>
                <a:latin typeface="Arial" charset="0"/>
                <a:ea typeface="ＭＳ Ｐゴシック" charset="0"/>
                <a:cs typeface="ＭＳ Ｐゴシック" charset="0"/>
              </a:rPr>
              <a:t>are a type of antigen-presenting cell, they are large  (macro) cells that engulf (phage meaning </a:t>
            </a:r>
            <a:r>
              <a:rPr lang="ja-JP" altLang="en-US">
                <a:solidFill>
                  <a:srgbClr val="000000"/>
                </a:solidFill>
                <a:latin typeface="Arial" charset="0"/>
                <a:ea typeface="ＭＳ Ｐゴシック" charset="0"/>
                <a:cs typeface="ＭＳ Ｐゴシック" charset="0"/>
              </a:rPr>
              <a:t>“</a:t>
            </a:r>
            <a:r>
              <a:rPr lang="en-US" altLang="ja-JP" dirty="0">
                <a:solidFill>
                  <a:srgbClr val="000000"/>
                </a:solidFill>
                <a:latin typeface="Arial" charset="0"/>
                <a:ea typeface="ＭＳ Ｐゴシック" charset="0"/>
                <a:cs typeface="ＭＳ Ｐゴシック" charset="0"/>
              </a:rPr>
              <a:t>to eat</a:t>
            </a:r>
            <a:r>
              <a:rPr lang="ja-JP" altLang="en-US">
                <a:solidFill>
                  <a:srgbClr val="000000"/>
                </a:solidFill>
                <a:latin typeface="Arial" charset="0"/>
                <a:ea typeface="ＭＳ Ｐゴシック" charset="0"/>
                <a:cs typeface="ＭＳ Ｐゴシック" charset="0"/>
              </a:rPr>
              <a:t>”</a:t>
            </a:r>
            <a:r>
              <a:rPr lang="en-US" altLang="ja-JP" dirty="0">
                <a:solidFill>
                  <a:srgbClr val="000000"/>
                </a:solidFill>
                <a:latin typeface="Arial" charset="0"/>
                <a:ea typeface="ＭＳ Ｐゴシック" charset="0"/>
                <a:cs typeface="ＭＳ Ｐゴシック" charset="0"/>
              </a:rPr>
              <a:t>) invading organisms and bring them to the coordinating cell of the immune system, the CD4 T cell.</a:t>
            </a:r>
            <a:r>
              <a:rPr lang="en-US" altLang="ja-JP" baseline="30000" dirty="0">
                <a:solidFill>
                  <a:srgbClr val="000000"/>
                </a:solidFill>
                <a:latin typeface="Arial" charset="0"/>
                <a:ea typeface="ＭＳ Ｐゴシック" charset="0"/>
                <a:cs typeface="ＭＳ Ｐゴシック" charset="0"/>
              </a:rPr>
              <a:t> </a:t>
            </a:r>
          </a:p>
          <a:p>
            <a:pPr lvl="1">
              <a:lnSpc>
                <a:spcPct val="110000"/>
              </a:lnSpc>
              <a:buFont typeface="Times" charset="0"/>
              <a:buChar char="•"/>
            </a:pPr>
            <a:endParaRPr lang="en-US" dirty="0">
              <a:latin typeface="Arial" charset="0"/>
              <a:ea typeface="ＭＳ Ｐゴシック" charset="0"/>
            </a:endParaRPr>
          </a:p>
        </p:txBody>
      </p:sp>
      <p:sp>
        <p:nvSpPr>
          <p:cNvPr id="4" name="Slide Number Placeholder 3"/>
          <p:cNvSpPr>
            <a:spLocks noGrp="1"/>
          </p:cNvSpPr>
          <p:nvPr>
            <p:ph type="sldNum" sz="quarter" idx="5"/>
          </p:nvPr>
        </p:nvSpPr>
        <p:spPr/>
        <p:txBody>
          <a:bodyPr/>
          <a:lstStyle/>
          <a:p>
            <a:fld id="{E84F5663-6D99-104A-A5BB-B4709F975926}" type="slidenum">
              <a:rPr lang="en-US" smtClean="0"/>
              <a:t>12</a:t>
            </a:fld>
            <a:endParaRPr lang="en-US"/>
          </a:p>
        </p:txBody>
      </p:sp>
    </p:spTree>
    <p:extLst>
      <p:ext uri="{BB962C8B-B14F-4D97-AF65-F5344CB8AC3E}">
        <p14:creationId xmlns:p14="http://schemas.microsoft.com/office/powerpoint/2010/main" val="2457709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Latent TB infection and active disease are defined by whether the TB bacteria are in a state of latency and contained by the immune system or actively replicating and causing damage and disease in the body</a:t>
            </a:r>
          </a:p>
          <a:p>
            <a:endParaRPr lang="en-US" dirty="0"/>
          </a:p>
          <a:p>
            <a:r>
              <a:rPr lang="en-US" dirty="0"/>
              <a:t>Both forms of TB require treatment</a:t>
            </a:r>
          </a:p>
          <a:p>
            <a:r>
              <a:rPr lang="en-US" dirty="0"/>
              <a:t>The medicines used to treat latent TB infection, often referred to as TB Preventive Therapy or TPT are the same medicines used to treat active disease, the regimens however for TB prevention are composed of fewer medicines and taken for shorter durations</a:t>
            </a:r>
          </a:p>
          <a:p>
            <a:endParaRPr lang="en-US" dirty="0"/>
          </a:p>
          <a:p>
            <a:r>
              <a:rPr lang="en-US" dirty="0"/>
              <a:t>Latent TB and active disease were previously thought of as two distinct and binary states, but research has shown that it is in fact more of a spectrum, with latent TB as a form of early, sub-clinical disease.</a:t>
            </a:r>
          </a:p>
          <a:p>
            <a:endParaRPr lang="en-US" dirty="0"/>
          </a:p>
          <a:p>
            <a:r>
              <a:rPr lang="en-US" dirty="0"/>
              <a:t>Of note, it is possible to be infected with TB and to not go on to develop disease. In fact one third of the global population is estimated to have latent TB infection. But only 10% of people with latent infection go on to develop active disease. This process is often referred to as progression to active disease. A compromised immune system and other stressors increase our risk for progressing from infection to disease.</a:t>
            </a:r>
          </a:p>
          <a:p>
            <a:endParaRPr lang="en-US" dirty="0"/>
          </a:p>
          <a:p>
            <a:r>
              <a:rPr lang="en-US" dirty="0"/>
              <a:t>The good news is that treating TB infection prevents progression to active TB disease.</a:t>
            </a:r>
          </a:p>
          <a:p>
            <a:pPr>
              <a:buFont typeface="Times" charset="0"/>
              <a:buChar char="•"/>
            </a:pPr>
            <a:endParaRPr lang="en-US" dirty="0">
              <a:latin typeface="Arial"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fld id="{E84F5663-6D99-104A-A5BB-B4709F975926}" type="slidenum">
              <a:rPr lang="en-US" smtClean="0"/>
              <a:t>15</a:t>
            </a:fld>
            <a:endParaRPr lang="en-US"/>
          </a:p>
        </p:txBody>
      </p:sp>
    </p:spTree>
    <p:extLst>
      <p:ext uri="{BB962C8B-B14F-4D97-AF65-F5344CB8AC3E}">
        <p14:creationId xmlns:p14="http://schemas.microsoft.com/office/powerpoint/2010/main" val="1181940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To quickly recap the main points of difference: </a:t>
            </a:r>
          </a:p>
          <a:p>
            <a:pPr marL="171450" indent="-171450">
              <a:buFont typeface="Arial" panose="020B0604020202020204" pitchFamily="34" charset="0"/>
              <a:buChar char="•"/>
            </a:pPr>
            <a:r>
              <a:rPr lang="en-US" dirty="0"/>
              <a:t>Latent TB is not replicating or growing, whereas for active TB it is</a:t>
            </a:r>
          </a:p>
          <a:p>
            <a:pPr marL="171450" indent="-171450">
              <a:buFont typeface="Arial" panose="020B0604020202020204" pitchFamily="34" charset="0"/>
              <a:buChar char="•"/>
            </a:pPr>
            <a:r>
              <a:rPr lang="en-US" dirty="0"/>
              <a:t>Latent TB does not make you feel sick or experience symptoms, whereas active TB does</a:t>
            </a:r>
          </a:p>
          <a:p>
            <a:pPr marL="171450" indent="-171450">
              <a:buFont typeface="Arial" panose="020B0604020202020204" pitchFamily="34" charset="0"/>
              <a:buChar char="•"/>
            </a:pPr>
            <a:r>
              <a:rPr lang="en-US" dirty="0"/>
              <a:t>Latent TB is non-infectious, whereas active TB can spread from person to person</a:t>
            </a:r>
          </a:p>
          <a:p>
            <a:pPr marL="171450" indent="-171450">
              <a:buFont typeface="Arial" panose="020B0604020202020204" pitchFamily="34" charset="0"/>
              <a:buChar char="•"/>
            </a:pPr>
            <a:r>
              <a:rPr lang="en-US" dirty="0"/>
              <a:t>If left untreated, latent TB can progress and become active TB, whereas if active TB is left untreated it will likely kill you, in most cases, slowly and with much suffering.</a:t>
            </a:r>
          </a:p>
        </p:txBody>
      </p:sp>
      <p:sp>
        <p:nvSpPr>
          <p:cNvPr id="4" name="Slide Number Placeholder 3"/>
          <p:cNvSpPr>
            <a:spLocks noGrp="1"/>
          </p:cNvSpPr>
          <p:nvPr>
            <p:ph type="sldNum" sz="quarter" idx="5"/>
          </p:nvPr>
        </p:nvSpPr>
        <p:spPr/>
        <p:txBody>
          <a:bodyPr/>
          <a:lstStyle/>
          <a:p>
            <a:fld id="{E84F5663-6D99-104A-A5BB-B4709F975926}" type="slidenum">
              <a:rPr lang="en-US" smtClean="0"/>
              <a:t>16</a:t>
            </a:fld>
            <a:endParaRPr lang="en-US"/>
          </a:p>
        </p:txBody>
      </p:sp>
    </p:spTree>
    <p:extLst>
      <p:ext uri="{BB962C8B-B14F-4D97-AF65-F5344CB8AC3E}">
        <p14:creationId xmlns:p14="http://schemas.microsoft.com/office/powerpoint/2010/main" val="1465815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863632"/>
            <a:ext cx="7772400" cy="646331"/>
          </a:xfrm>
        </p:spPr>
        <p:txBody>
          <a:bodyPr anchor="b"/>
          <a:lstStyle>
            <a:lvl1pPr algn="ctr">
              <a:defRPr sz="4000"/>
            </a:lvl1pPr>
          </a:lstStyle>
          <a:p>
            <a:r>
              <a:rPr lang="en-US" dirty="0"/>
              <a:t>Click to edit Master title style</a:t>
            </a:r>
          </a:p>
        </p:txBody>
      </p:sp>
      <p:sp>
        <p:nvSpPr>
          <p:cNvPr id="3" name="Subtitle 2"/>
          <p:cNvSpPr>
            <a:spLocks noGrp="1"/>
          </p:cNvSpPr>
          <p:nvPr>
            <p:ph type="subTitle" idx="1"/>
          </p:nvPr>
        </p:nvSpPr>
        <p:spPr>
          <a:xfrm>
            <a:off x="1143000" y="3602038"/>
            <a:ext cx="6858000" cy="369332"/>
          </a:xfrm>
        </p:spPr>
        <p:txBody>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16100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764DE79-268F-4C1A-8933-263129D2AF90}" type="datetimeFigureOut">
              <a:rPr lang="en-US" dirty="0"/>
              <a:t>4/19/21</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95836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764DE79-268F-4C1A-8933-263129D2AF90}" type="datetimeFigureOut">
              <a:rPr lang="en-US" dirty="0"/>
              <a:t>4/19/21</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14621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3B5935C-339B-4FA4-957C-9A3900CD3671}"/>
              </a:ext>
            </a:extLst>
          </p:cNvPr>
          <p:cNvSpPr>
            <a:spLocks noGrp="1"/>
          </p:cNvSpPr>
          <p:nvPr>
            <p:ph type="pic" sz="quarter" idx="10" hasCustomPrompt="1"/>
          </p:nvPr>
        </p:nvSpPr>
        <p:spPr>
          <a:xfrm>
            <a:off x="5298281" y="1"/>
            <a:ext cx="3845719" cy="6857999"/>
          </a:xfrm>
          <a:prstGeom prst="rect">
            <a:avLst/>
          </a:prstGeom>
          <a:solidFill>
            <a:schemeClr val="bg1">
              <a:lumMod val="95000"/>
            </a:schemeClr>
          </a:solidFill>
        </p:spPr>
        <p:txBody>
          <a:bodyPr/>
          <a:lstStyle>
            <a:lvl1pPr marL="0" indent="0">
              <a:buNone/>
              <a:defRPr sz="1350">
                <a:solidFill>
                  <a:schemeClr val="bg1">
                    <a:lumMod val="50000"/>
                  </a:schemeClr>
                </a:solidFill>
                <a:latin typeface="Roboto" panose="02000000000000000000" pitchFamily="2" charset="0"/>
                <a:ea typeface="Roboto" panose="02000000000000000000" pitchFamily="2"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9940500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B4C6BDCF-6AAE-CB43-B8F3-B35BE2FF994B}"/>
              </a:ext>
            </a:extLst>
          </p:cNvPr>
          <p:cNvPicPr>
            <a:picLocks noChangeAspect="1"/>
          </p:cNvPicPr>
          <p:nvPr userDrawn="1"/>
        </p:nvPicPr>
        <p:blipFill>
          <a:blip r:embed="rId2"/>
          <a:stretch>
            <a:fillRect/>
          </a:stretch>
        </p:blipFill>
        <p:spPr>
          <a:xfrm>
            <a:off x="7962486" y="6334812"/>
            <a:ext cx="982731" cy="354735"/>
          </a:xfrm>
          <a:prstGeom prst="rect">
            <a:avLst/>
          </a:prstGeom>
        </p:spPr>
      </p:pic>
    </p:spTree>
    <p:extLst>
      <p:ext uri="{BB962C8B-B14F-4D97-AF65-F5344CB8AC3E}">
        <p14:creationId xmlns:p14="http://schemas.microsoft.com/office/powerpoint/2010/main" val="4092691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5258F7-969C-408C-B294-369241831820}"/>
              </a:ext>
            </a:extLst>
          </p:cNvPr>
          <p:cNvSpPr>
            <a:spLocks noGrp="1"/>
          </p:cNvSpPr>
          <p:nvPr>
            <p:ph type="pic" sz="quarter" idx="10" hasCustomPrompt="1"/>
          </p:nvPr>
        </p:nvSpPr>
        <p:spPr>
          <a:xfrm>
            <a:off x="1171573" y="-1"/>
            <a:ext cx="7972427" cy="3962396"/>
          </a:xfrm>
          <a:prstGeom prst="rect">
            <a:avLst/>
          </a:prstGeom>
          <a:solidFill>
            <a:schemeClr val="bg1">
              <a:lumMod val="95000"/>
            </a:schemeClr>
          </a:solidFill>
        </p:spPr>
        <p:txBody>
          <a:bodyPr/>
          <a:lstStyle>
            <a:lvl1pPr marL="0" indent="0">
              <a:buNone/>
              <a:defRPr sz="1350">
                <a:solidFill>
                  <a:schemeClr val="bg1">
                    <a:lumMod val="50000"/>
                  </a:schemeClr>
                </a:solidFill>
                <a:latin typeface="Roboto" panose="02000000000000000000" pitchFamily="2" charset="0"/>
                <a:ea typeface="Roboto" panose="02000000000000000000" pitchFamily="2" charset="0"/>
                <a:cs typeface="Open Sans" panose="020B0606030504020204" pitchFamily="34" charset="0"/>
              </a:defRPr>
            </a:lvl1pPr>
          </a:lstStyle>
          <a:p>
            <a:r>
              <a:rPr lang="en-ID" dirty="0"/>
              <a:t>Image Placeholder</a:t>
            </a:r>
          </a:p>
        </p:txBody>
      </p:sp>
      <p:pic>
        <p:nvPicPr>
          <p:cNvPr id="5" name="Picture 4" descr="Logo, company name&#10;&#10;Description automatically generated">
            <a:extLst>
              <a:ext uri="{FF2B5EF4-FFF2-40B4-BE49-F238E27FC236}">
                <a16:creationId xmlns:a16="http://schemas.microsoft.com/office/drawing/2014/main" id="{3EBFF147-7427-A545-BBCD-7C8D6A6A437E}"/>
              </a:ext>
            </a:extLst>
          </p:cNvPr>
          <p:cNvPicPr>
            <a:picLocks noChangeAspect="1"/>
          </p:cNvPicPr>
          <p:nvPr userDrawn="1"/>
        </p:nvPicPr>
        <p:blipFill>
          <a:blip r:embed="rId2"/>
          <a:stretch>
            <a:fillRect/>
          </a:stretch>
        </p:blipFill>
        <p:spPr>
          <a:xfrm>
            <a:off x="7962486" y="6226868"/>
            <a:ext cx="982731" cy="462679"/>
          </a:xfrm>
          <a:prstGeom prst="rect">
            <a:avLst/>
          </a:prstGeom>
        </p:spPr>
      </p:pic>
    </p:spTree>
    <p:extLst>
      <p:ext uri="{BB962C8B-B14F-4D97-AF65-F5344CB8AC3E}">
        <p14:creationId xmlns:p14="http://schemas.microsoft.com/office/powerpoint/2010/main" val="20268979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64788D40-B0F5-48A5-9DCE-96CC38334864}"/>
              </a:ext>
            </a:extLst>
          </p:cNvPr>
          <p:cNvSpPr>
            <a:spLocks noGrp="1"/>
          </p:cNvSpPr>
          <p:nvPr>
            <p:ph type="pic" sz="quarter" idx="10" hasCustomPrompt="1"/>
          </p:nvPr>
        </p:nvSpPr>
        <p:spPr>
          <a:xfrm>
            <a:off x="-1" y="1501775"/>
            <a:ext cx="4186237" cy="5356225"/>
          </a:xfrm>
          <a:prstGeom prst="rect">
            <a:avLst/>
          </a:prstGeom>
          <a:solidFill>
            <a:schemeClr val="bg1">
              <a:lumMod val="95000"/>
            </a:schemeClr>
          </a:solidFill>
        </p:spPr>
        <p:txBody>
          <a:bodyPr/>
          <a:lstStyle>
            <a:lvl1pPr marL="0" indent="0">
              <a:buNone/>
              <a:defRPr sz="1350">
                <a:solidFill>
                  <a:schemeClr val="bg1">
                    <a:lumMod val="50000"/>
                  </a:schemeClr>
                </a:solidFill>
                <a:latin typeface="Roboto" panose="02000000000000000000" pitchFamily="2" charset="0"/>
                <a:ea typeface="Roboto" panose="02000000000000000000" pitchFamily="2" charset="0"/>
                <a:cs typeface="Open Sans" panose="020B0606030504020204" pitchFamily="34" charset="0"/>
              </a:defRPr>
            </a:lvl1pPr>
          </a:lstStyle>
          <a:p>
            <a:r>
              <a:rPr lang="en-ID" dirty="0"/>
              <a:t>Image Placeholder</a:t>
            </a:r>
          </a:p>
        </p:txBody>
      </p:sp>
      <p:sp>
        <p:nvSpPr>
          <p:cNvPr id="5" name="Picture Placeholder 2">
            <a:extLst>
              <a:ext uri="{FF2B5EF4-FFF2-40B4-BE49-F238E27FC236}">
                <a16:creationId xmlns:a16="http://schemas.microsoft.com/office/drawing/2014/main" id="{DCD69EF2-C572-405A-8F87-C32C4A8B8D7A}"/>
              </a:ext>
            </a:extLst>
          </p:cNvPr>
          <p:cNvSpPr>
            <a:spLocks noGrp="1"/>
          </p:cNvSpPr>
          <p:nvPr>
            <p:ph type="pic" sz="quarter" idx="11" hasCustomPrompt="1"/>
          </p:nvPr>
        </p:nvSpPr>
        <p:spPr>
          <a:xfrm>
            <a:off x="-1" y="3917949"/>
            <a:ext cx="2093119" cy="2940050"/>
          </a:xfrm>
          <a:prstGeom prst="rect">
            <a:avLst/>
          </a:prstGeom>
          <a:solidFill>
            <a:schemeClr val="bg1">
              <a:lumMod val="95000"/>
            </a:schemeClr>
          </a:solidFill>
        </p:spPr>
        <p:txBody>
          <a:bodyPr/>
          <a:lstStyle>
            <a:lvl1pPr marL="0" indent="0">
              <a:buNone/>
              <a:defRPr sz="1350">
                <a:solidFill>
                  <a:schemeClr val="bg1">
                    <a:lumMod val="50000"/>
                  </a:schemeClr>
                </a:solidFill>
                <a:latin typeface="Roboto" panose="02000000000000000000" pitchFamily="2" charset="0"/>
                <a:ea typeface="Roboto" panose="02000000000000000000" pitchFamily="2"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37764499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126E9A6-2900-42C1-8AC8-154CC904D6E0}"/>
              </a:ext>
            </a:extLst>
          </p:cNvPr>
          <p:cNvSpPr>
            <a:spLocks noGrp="1"/>
          </p:cNvSpPr>
          <p:nvPr>
            <p:ph type="pic" sz="quarter" idx="11" hasCustomPrompt="1"/>
          </p:nvPr>
        </p:nvSpPr>
        <p:spPr>
          <a:xfrm>
            <a:off x="0" y="0"/>
            <a:ext cx="7240191" cy="6162674"/>
          </a:xfrm>
          <a:prstGeom prst="rect">
            <a:avLst/>
          </a:prstGeom>
          <a:solidFill>
            <a:schemeClr val="bg1">
              <a:lumMod val="95000"/>
            </a:schemeClr>
          </a:solidFill>
        </p:spPr>
        <p:txBody>
          <a:bodyPr/>
          <a:lstStyle>
            <a:lvl1pPr marL="0" indent="0">
              <a:buNone/>
              <a:defRPr sz="1350">
                <a:solidFill>
                  <a:schemeClr val="bg1">
                    <a:lumMod val="50000"/>
                  </a:schemeClr>
                </a:solidFill>
                <a:latin typeface="Roboto" panose="02000000000000000000" pitchFamily="2" charset="0"/>
                <a:ea typeface="Roboto" panose="02000000000000000000" pitchFamily="2" charset="0"/>
                <a:cs typeface="Open Sans" panose="020B0606030504020204" pitchFamily="34" charset="0"/>
              </a:defRPr>
            </a:lvl1pPr>
          </a:lstStyle>
          <a:p>
            <a:r>
              <a:rPr lang="en-ID" dirty="0"/>
              <a:t>Image Placeholder</a:t>
            </a:r>
          </a:p>
        </p:txBody>
      </p:sp>
      <p:sp>
        <p:nvSpPr>
          <p:cNvPr id="5" name="Picture Placeholder 2">
            <a:extLst>
              <a:ext uri="{FF2B5EF4-FFF2-40B4-BE49-F238E27FC236}">
                <a16:creationId xmlns:a16="http://schemas.microsoft.com/office/drawing/2014/main" id="{8AE241A6-F351-4EBD-A7AC-A905F6225C8C}"/>
              </a:ext>
            </a:extLst>
          </p:cNvPr>
          <p:cNvSpPr>
            <a:spLocks noGrp="1"/>
          </p:cNvSpPr>
          <p:nvPr>
            <p:ph type="pic" sz="quarter" idx="12" hasCustomPrompt="1"/>
          </p:nvPr>
        </p:nvSpPr>
        <p:spPr>
          <a:xfrm>
            <a:off x="1923591" y="3800475"/>
            <a:ext cx="2018110" cy="2362199"/>
          </a:xfrm>
          <a:prstGeom prst="rect">
            <a:avLst/>
          </a:prstGeom>
          <a:solidFill>
            <a:schemeClr val="bg1">
              <a:lumMod val="95000"/>
            </a:schemeClr>
          </a:solidFill>
        </p:spPr>
        <p:txBody>
          <a:bodyPr/>
          <a:lstStyle>
            <a:lvl1pPr marL="0" indent="0">
              <a:buNone/>
              <a:defRPr sz="1350">
                <a:solidFill>
                  <a:schemeClr val="bg1">
                    <a:lumMod val="50000"/>
                  </a:schemeClr>
                </a:solidFill>
                <a:latin typeface="Roboto" panose="02000000000000000000" pitchFamily="2" charset="0"/>
                <a:ea typeface="Roboto" panose="02000000000000000000" pitchFamily="2"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8026219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7B9742B9-C12C-46B3-A1A8-E0D3BA761CF1}"/>
              </a:ext>
            </a:extLst>
          </p:cNvPr>
          <p:cNvSpPr>
            <a:spLocks noGrp="1"/>
          </p:cNvSpPr>
          <p:nvPr>
            <p:ph type="pic" sz="quarter" idx="12" hasCustomPrompt="1"/>
          </p:nvPr>
        </p:nvSpPr>
        <p:spPr>
          <a:xfrm>
            <a:off x="1028700" y="1457326"/>
            <a:ext cx="3543300" cy="4430713"/>
          </a:xfrm>
          <a:prstGeom prst="rect">
            <a:avLst/>
          </a:prstGeom>
          <a:solidFill>
            <a:schemeClr val="bg1">
              <a:lumMod val="95000"/>
            </a:schemeClr>
          </a:solidFill>
        </p:spPr>
        <p:txBody>
          <a:bodyPr/>
          <a:lstStyle>
            <a:lvl1pPr marL="0" indent="0">
              <a:buNone/>
              <a:defRPr sz="1350">
                <a:solidFill>
                  <a:schemeClr val="bg1">
                    <a:lumMod val="50000"/>
                  </a:schemeClr>
                </a:solidFill>
                <a:latin typeface="Roboto" panose="02000000000000000000" pitchFamily="2" charset="0"/>
                <a:ea typeface="Roboto" panose="02000000000000000000" pitchFamily="2" charset="0"/>
                <a:cs typeface="Open Sans" panose="020B0606030504020204" pitchFamily="34" charset="0"/>
              </a:defRPr>
            </a:lvl1pPr>
          </a:lstStyle>
          <a:p>
            <a:r>
              <a:rPr lang="en-ID" dirty="0"/>
              <a:t>Image Placeholder</a:t>
            </a:r>
          </a:p>
        </p:txBody>
      </p:sp>
      <p:sp>
        <p:nvSpPr>
          <p:cNvPr id="7" name="Picture Placeholder 2">
            <a:extLst>
              <a:ext uri="{FF2B5EF4-FFF2-40B4-BE49-F238E27FC236}">
                <a16:creationId xmlns:a16="http://schemas.microsoft.com/office/drawing/2014/main" id="{10EB1DBA-D153-43A5-8058-D38C26F70C47}"/>
              </a:ext>
            </a:extLst>
          </p:cNvPr>
          <p:cNvSpPr>
            <a:spLocks noGrp="1"/>
          </p:cNvSpPr>
          <p:nvPr>
            <p:ph type="pic" sz="quarter" idx="13" hasCustomPrompt="1"/>
          </p:nvPr>
        </p:nvSpPr>
        <p:spPr>
          <a:xfrm>
            <a:off x="0" y="1"/>
            <a:ext cx="1028700" cy="1457325"/>
          </a:xfrm>
          <a:prstGeom prst="rect">
            <a:avLst/>
          </a:prstGeom>
          <a:solidFill>
            <a:schemeClr val="bg1">
              <a:lumMod val="95000"/>
            </a:schemeClr>
          </a:solidFill>
        </p:spPr>
        <p:txBody>
          <a:bodyPr/>
          <a:lstStyle>
            <a:lvl1pPr marL="0" indent="0">
              <a:buNone/>
              <a:defRPr sz="1350">
                <a:solidFill>
                  <a:schemeClr val="bg1">
                    <a:lumMod val="50000"/>
                  </a:schemeClr>
                </a:solidFill>
                <a:latin typeface="Roboto" panose="02000000000000000000" pitchFamily="2" charset="0"/>
                <a:ea typeface="Roboto" panose="02000000000000000000" pitchFamily="2"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26323779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5F165E32-420E-496A-80A4-69D1CF3F9E60}"/>
              </a:ext>
            </a:extLst>
          </p:cNvPr>
          <p:cNvSpPr>
            <a:spLocks noGrp="1"/>
          </p:cNvSpPr>
          <p:nvPr>
            <p:ph type="pic" sz="quarter" idx="10" hasCustomPrompt="1"/>
          </p:nvPr>
        </p:nvSpPr>
        <p:spPr>
          <a:xfrm>
            <a:off x="2899173" y="3236912"/>
            <a:ext cx="3345656" cy="2816226"/>
          </a:xfrm>
          <a:prstGeom prst="rect">
            <a:avLst/>
          </a:prstGeom>
          <a:solidFill>
            <a:schemeClr val="bg1">
              <a:lumMod val="95000"/>
            </a:schemeClr>
          </a:solidFill>
        </p:spPr>
        <p:txBody>
          <a:bodyPr/>
          <a:lstStyle>
            <a:lvl1pPr marL="0" indent="0">
              <a:buNone/>
              <a:defRPr sz="1350">
                <a:solidFill>
                  <a:schemeClr val="bg1">
                    <a:lumMod val="50000"/>
                  </a:schemeClr>
                </a:solidFill>
                <a:latin typeface="Roboto" panose="02000000000000000000" pitchFamily="2" charset="0"/>
                <a:ea typeface="Roboto" panose="02000000000000000000" pitchFamily="2"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2535509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7D49049-552F-4992-B616-6D9BC6D91894}"/>
              </a:ext>
            </a:extLst>
          </p:cNvPr>
          <p:cNvSpPr>
            <a:spLocks noGrp="1"/>
          </p:cNvSpPr>
          <p:nvPr>
            <p:ph type="pic" sz="quarter" idx="10" hasCustomPrompt="1"/>
          </p:nvPr>
        </p:nvSpPr>
        <p:spPr>
          <a:xfrm>
            <a:off x="426244" y="868364"/>
            <a:ext cx="3988594" cy="4313237"/>
          </a:xfrm>
          <a:prstGeom prst="rect">
            <a:avLst/>
          </a:prstGeom>
          <a:solidFill>
            <a:schemeClr val="bg1">
              <a:lumMod val="95000"/>
            </a:schemeClr>
          </a:solidFill>
        </p:spPr>
        <p:txBody>
          <a:bodyPr/>
          <a:lstStyle>
            <a:lvl1pPr marL="0" indent="0">
              <a:buNone/>
              <a:defRPr sz="1350">
                <a:solidFill>
                  <a:schemeClr val="bg1">
                    <a:lumMod val="50000"/>
                  </a:schemeClr>
                </a:solidFill>
                <a:latin typeface="Roboto" panose="02000000000000000000" pitchFamily="2" charset="0"/>
                <a:ea typeface="Roboto" panose="02000000000000000000" pitchFamily="2" charset="0"/>
                <a:cs typeface="Open Sans" panose="020B0606030504020204" pitchFamily="34" charset="0"/>
              </a:defRPr>
            </a:lvl1pPr>
          </a:lstStyle>
          <a:p>
            <a:r>
              <a:rPr lang="en-ID" dirty="0"/>
              <a:t>Image Placeholder</a:t>
            </a:r>
          </a:p>
        </p:txBody>
      </p:sp>
      <p:sp>
        <p:nvSpPr>
          <p:cNvPr id="5" name="Picture Placeholder 2">
            <a:extLst>
              <a:ext uri="{FF2B5EF4-FFF2-40B4-BE49-F238E27FC236}">
                <a16:creationId xmlns:a16="http://schemas.microsoft.com/office/drawing/2014/main" id="{56357C13-949F-4EC0-8A4F-0D176CFC8E80}"/>
              </a:ext>
            </a:extLst>
          </p:cNvPr>
          <p:cNvSpPr>
            <a:spLocks noGrp="1"/>
          </p:cNvSpPr>
          <p:nvPr>
            <p:ph type="pic" sz="quarter" idx="11" hasCustomPrompt="1"/>
          </p:nvPr>
        </p:nvSpPr>
        <p:spPr>
          <a:xfrm>
            <a:off x="1957388" y="3984625"/>
            <a:ext cx="2457450" cy="2873376"/>
          </a:xfrm>
          <a:prstGeom prst="rect">
            <a:avLst/>
          </a:prstGeom>
          <a:solidFill>
            <a:schemeClr val="bg1">
              <a:lumMod val="95000"/>
            </a:schemeClr>
          </a:solidFill>
        </p:spPr>
        <p:txBody>
          <a:bodyPr/>
          <a:lstStyle>
            <a:lvl1pPr marL="0" indent="0">
              <a:buNone/>
              <a:defRPr sz="1350">
                <a:solidFill>
                  <a:schemeClr val="bg1">
                    <a:lumMod val="50000"/>
                  </a:schemeClr>
                </a:solidFill>
                <a:latin typeface="Roboto" panose="02000000000000000000" pitchFamily="2" charset="0"/>
                <a:ea typeface="Roboto" panose="02000000000000000000" pitchFamily="2"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3653658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226833" y="6403485"/>
            <a:ext cx="2057400" cy="365125"/>
          </a:xfrm>
          <a:prstGeom prst="rect">
            <a:avLst/>
          </a:prstGeom>
        </p:spPr>
        <p:txBody>
          <a:bodyPr/>
          <a:lstStyle>
            <a:lvl1pPr>
              <a:defRPr sz="1200" b="0" i="0">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03470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636A9DCC-616C-40E2-B450-508841A1A271}"/>
              </a:ext>
            </a:extLst>
          </p:cNvPr>
          <p:cNvSpPr>
            <a:spLocks noGrp="1"/>
          </p:cNvSpPr>
          <p:nvPr>
            <p:ph type="pic" sz="quarter" idx="10" hasCustomPrompt="1"/>
          </p:nvPr>
        </p:nvSpPr>
        <p:spPr>
          <a:xfrm>
            <a:off x="1509713" y="-1"/>
            <a:ext cx="4298156" cy="6858000"/>
          </a:xfrm>
          <a:prstGeom prst="rect">
            <a:avLst/>
          </a:prstGeom>
          <a:solidFill>
            <a:schemeClr val="bg1">
              <a:lumMod val="95000"/>
            </a:schemeClr>
          </a:solidFill>
        </p:spPr>
        <p:txBody>
          <a:bodyPr/>
          <a:lstStyle>
            <a:lvl1pPr marL="0" indent="0">
              <a:buNone/>
              <a:defRPr sz="1350">
                <a:solidFill>
                  <a:schemeClr val="bg1">
                    <a:lumMod val="50000"/>
                  </a:schemeClr>
                </a:solidFill>
                <a:latin typeface="Roboto" panose="02000000000000000000" pitchFamily="2" charset="0"/>
                <a:ea typeface="Roboto" panose="02000000000000000000" pitchFamily="2" charset="0"/>
                <a:cs typeface="Open Sans" panose="020B0606030504020204" pitchFamily="34" charset="0"/>
              </a:defRPr>
            </a:lvl1pPr>
          </a:lstStyle>
          <a:p>
            <a:r>
              <a:rPr lang="en-ID" dirty="0"/>
              <a:t>Image Placeholder</a:t>
            </a:r>
          </a:p>
        </p:txBody>
      </p:sp>
      <p:sp>
        <p:nvSpPr>
          <p:cNvPr id="5" name="Picture Placeholder 2">
            <a:extLst>
              <a:ext uri="{FF2B5EF4-FFF2-40B4-BE49-F238E27FC236}">
                <a16:creationId xmlns:a16="http://schemas.microsoft.com/office/drawing/2014/main" id="{985205C9-3EFE-49A4-AF45-60ED01891EA7}"/>
              </a:ext>
            </a:extLst>
          </p:cNvPr>
          <p:cNvSpPr>
            <a:spLocks noGrp="1"/>
          </p:cNvSpPr>
          <p:nvPr>
            <p:ph type="pic" sz="quarter" idx="11" hasCustomPrompt="1"/>
          </p:nvPr>
        </p:nvSpPr>
        <p:spPr>
          <a:xfrm>
            <a:off x="-1" y="1714499"/>
            <a:ext cx="3504010" cy="3227388"/>
          </a:xfrm>
          <a:prstGeom prst="rect">
            <a:avLst/>
          </a:prstGeom>
          <a:solidFill>
            <a:schemeClr val="bg1">
              <a:lumMod val="95000"/>
            </a:schemeClr>
          </a:solidFill>
        </p:spPr>
        <p:txBody>
          <a:bodyPr/>
          <a:lstStyle>
            <a:lvl1pPr marL="0" indent="0">
              <a:buNone/>
              <a:defRPr sz="1350">
                <a:solidFill>
                  <a:schemeClr val="bg1">
                    <a:lumMod val="50000"/>
                  </a:schemeClr>
                </a:solidFill>
                <a:latin typeface="Roboto" panose="02000000000000000000" pitchFamily="2" charset="0"/>
                <a:ea typeface="Roboto" panose="02000000000000000000" pitchFamily="2" charset="0"/>
                <a:cs typeface="Open Sans" panose="020B0606030504020204" pitchFamily="34" charset="0"/>
              </a:defRPr>
            </a:lvl1pPr>
          </a:lstStyle>
          <a:p>
            <a:r>
              <a:rPr lang="en-ID" dirty="0"/>
              <a:t>Image Placeholder</a:t>
            </a:r>
          </a:p>
        </p:txBody>
      </p:sp>
      <p:pic>
        <p:nvPicPr>
          <p:cNvPr id="7" name="Picture 6" descr="Logo, company name&#10;&#10;Description automatically generated">
            <a:extLst>
              <a:ext uri="{FF2B5EF4-FFF2-40B4-BE49-F238E27FC236}">
                <a16:creationId xmlns:a16="http://schemas.microsoft.com/office/drawing/2014/main" id="{B2490330-087B-7D4D-8FCF-CBD7C447D99B}"/>
              </a:ext>
            </a:extLst>
          </p:cNvPr>
          <p:cNvPicPr>
            <a:picLocks noChangeAspect="1"/>
          </p:cNvPicPr>
          <p:nvPr userDrawn="1"/>
        </p:nvPicPr>
        <p:blipFill>
          <a:blip r:embed="rId2"/>
          <a:stretch>
            <a:fillRect/>
          </a:stretch>
        </p:blipFill>
        <p:spPr>
          <a:xfrm>
            <a:off x="7962486" y="6226868"/>
            <a:ext cx="982731" cy="462679"/>
          </a:xfrm>
          <a:prstGeom prst="rect">
            <a:avLst/>
          </a:prstGeom>
        </p:spPr>
      </p:pic>
    </p:spTree>
    <p:extLst>
      <p:ext uri="{BB962C8B-B14F-4D97-AF65-F5344CB8AC3E}">
        <p14:creationId xmlns:p14="http://schemas.microsoft.com/office/powerpoint/2010/main" val="19728854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1A52E403-BFDE-4860-97D4-7ACABBE5220E}"/>
              </a:ext>
            </a:extLst>
          </p:cNvPr>
          <p:cNvSpPr>
            <a:spLocks noGrp="1"/>
          </p:cNvSpPr>
          <p:nvPr>
            <p:ph type="pic" sz="quarter" idx="11" hasCustomPrompt="1"/>
          </p:nvPr>
        </p:nvSpPr>
        <p:spPr>
          <a:xfrm>
            <a:off x="867966" y="4014788"/>
            <a:ext cx="3704033" cy="2843212"/>
          </a:xfrm>
          <a:prstGeom prst="rect">
            <a:avLst/>
          </a:prstGeom>
          <a:solidFill>
            <a:schemeClr val="bg1">
              <a:lumMod val="95000"/>
            </a:schemeClr>
          </a:solidFill>
        </p:spPr>
        <p:txBody>
          <a:bodyPr/>
          <a:lstStyle>
            <a:lvl1pPr marL="0" indent="0">
              <a:buNone/>
              <a:defRPr sz="1350">
                <a:solidFill>
                  <a:schemeClr val="bg1">
                    <a:lumMod val="50000"/>
                  </a:schemeClr>
                </a:solidFill>
                <a:latin typeface="Roboto" panose="02000000000000000000" pitchFamily="2" charset="0"/>
                <a:ea typeface="Roboto" panose="02000000000000000000" pitchFamily="2" charset="0"/>
                <a:cs typeface="Open Sans" panose="020B0606030504020204" pitchFamily="34" charset="0"/>
              </a:defRPr>
            </a:lvl1pPr>
          </a:lstStyle>
          <a:p>
            <a:r>
              <a:rPr lang="en-ID" dirty="0"/>
              <a:t>Image Placeholder</a:t>
            </a:r>
          </a:p>
        </p:txBody>
      </p:sp>
      <p:sp>
        <p:nvSpPr>
          <p:cNvPr id="5" name="Picture Placeholder 2">
            <a:extLst>
              <a:ext uri="{FF2B5EF4-FFF2-40B4-BE49-F238E27FC236}">
                <a16:creationId xmlns:a16="http://schemas.microsoft.com/office/drawing/2014/main" id="{415C7DA2-8FAF-47FF-8739-16E530E68E2D}"/>
              </a:ext>
            </a:extLst>
          </p:cNvPr>
          <p:cNvSpPr>
            <a:spLocks noGrp="1"/>
          </p:cNvSpPr>
          <p:nvPr>
            <p:ph type="pic" sz="quarter" idx="12" hasCustomPrompt="1"/>
          </p:nvPr>
        </p:nvSpPr>
        <p:spPr>
          <a:xfrm>
            <a:off x="4571999" y="0"/>
            <a:ext cx="4572000" cy="6857998"/>
          </a:xfrm>
          <a:prstGeom prst="rect">
            <a:avLst/>
          </a:prstGeom>
          <a:solidFill>
            <a:schemeClr val="bg1">
              <a:lumMod val="95000"/>
            </a:schemeClr>
          </a:solidFill>
        </p:spPr>
        <p:txBody>
          <a:bodyPr/>
          <a:lstStyle>
            <a:lvl1pPr marL="0" indent="0">
              <a:buNone/>
              <a:defRPr sz="1350">
                <a:solidFill>
                  <a:schemeClr val="bg1">
                    <a:lumMod val="50000"/>
                  </a:schemeClr>
                </a:solidFill>
                <a:latin typeface="Roboto" panose="02000000000000000000" pitchFamily="2" charset="0"/>
                <a:ea typeface="Roboto" panose="02000000000000000000" pitchFamily="2"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3091250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5BAD4458-330D-4A36-B624-8319C196B564}"/>
              </a:ext>
            </a:extLst>
          </p:cNvPr>
          <p:cNvSpPr>
            <a:spLocks noGrp="1"/>
          </p:cNvSpPr>
          <p:nvPr>
            <p:ph type="pic" sz="quarter" idx="12" hasCustomPrompt="1"/>
          </p:nvPr>
        </p:nvSpPr>
        <p:spPr>
          <a:xfrm>
            <a:off x="0" y="3508376"/>
            <a:ext cx="4572000" cy="3349625"/>
          </a:xfrm>
          <a:prstGeom prst="rect">
            <a:avLst/>
          </a:prstGeom>
          <a:solidFill>
            <a:schemeClr val="bg1">
              <a:lumMod val="95000"/>
            </a:schemeClr>
          </a:solidFill>
        </p:spPr>
        <p:txBody>
          <a:bodyPr/>
          <a:lstStyle>
            <a:lvl1pPr marL="0" indent="0">
              <a:buNone/>
              <a:defRPr sz="1350">
                <a:solidFill>
                  <a:schemeClr val="bg1">
                    <a:lumMod val="50000"/>
                  </a:schemeClr>
                </a:solidFill>
                <a:latin typeface="Roboto" panose="02000000000000000000" pitchFamily="2" charset="0"/>
                <a:ea typeface="Roboto" panose="02000000000000000000" pitchFamily="2" charset="0"/>
                <a:cs typeface="Open Sans" panose="020B0606030504020204" pitchFamily="34" charset="0"/>
              </a:defRPr>
            </a:lvl1pPr>
          </a:lstStyle>
          <a:p>
            <a:r>
              <a:rPr lang="en-ID" dirty="0"/>
              <a:t>Image Placeholder</a:t>
            </a:r>
          </a:p>
        </p:txBody>
      </p:sp>
      <p:sp>
        <p:nvSpPr>
          <p:cNvPr id="7" name="Picture Placeholder 2">
            <a:extLst>
              <a:ext uri="{FF2B5EF4-FFF2-40B4-BE49-F238E27FC236}">
                <a16:creationId xmlns:a16="http://schemas.microsoft.com/office/drawing/2014/main" id="{3516AD17-41B0-4CDE-BDEF-31D35859DD50}"/>
              </a:ext>
            </a:extLst>
          </p:cNvPr>
          <p:cNvSpPr>
            <a:spLocks noGrp="1"/>
          </p:cNvSpPr>
          <p:nvPr>
            <p:ph type="pic" sz="quarter" idx="13" hasCustomPrompt="1"/>
          </p:nvPr>
        </p:nvSpPr>
        <p:spPr>
          <a:xfrm>
            <a:off x="4572000" y="3508376"/>
            <a:ext cx="4572000" cy="3349625"/>
          </a:xfrm>
          <a:prstGeom prst="rect">
            <a:avLst/>
          </a:prstGeom>
          <a:solidFill>
            <a:schemeClr val="bg1">
              <a:lumMod val="95000"/>
            </a:schemeClr>
          </a:solidFill>
        </p:spPr>
        <p:txBody>
          <a:bodyPr/>
          <a:lstStyle>
            <a:lvl1pPr marL="0" indent="0">
              <a:buNone/>
              <a:defRPr sz="1350">
                <a:solidFill>
                  <a:schemeClr val="bg1">
                    <a:lumMod val="50000"/>
                  </a:schemeClr>
                </a:solidFill>
                <a:latin typeface="Roboto" panose="02000000000000000000" pitchFamily="2" charset="0"/>
                <a:ea typeface="Roboto" panose="02000000000000000000" pitchFamily="2"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2463565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764DE79-268F-4C1A-8933-263129D2AF90}" type="datetimeFigureOut">
              <a:rPr lang="en-US" dirty="0"/>
              <a:t>4/19/21</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91336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C764DE79-268F-4C1A-8933-263129D2AF90}" type="datetimeFigureOut">
              <a:rPr lang="en-US" dirty="0"/>
              <a:t>4/19/21</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73697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C764DE79-268F-4C1A-8933-263129D2AF90}" type="datetimeFigureOut">
              <a:rPr lang="en-US" dirty="0"/>
              <a:t>4/19/21</a:t>
            </a:fld>
            <a:endParaRPr lang="en-US" dirty="0"/>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48120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C764DE79-268F-4C1A-8933-263129D2AF90}" type="datetimeFigureOut">
              <a:rPr lang="en-US" dirty="0"/>
              <a:t>4/19/21</a:t>
            </a:fld>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20860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D502238-D023-6C41-BF31-A6606CF0DCBD}"/>
              </a:ext>
            </a:extLst>
          </p:cNvPr>
          <p:cNvSpPr txBox="1"/>
          <p:nvPr userDrawn="1"/>
        </p:nvSpPr>
        <p:spPr>
          <a:xfrm>
            <a:off x="181301" y="271238"/>
            <a:ext cx="1762923" cy="300082"/>
          </a:xfrm>
          <a:prstGeom prst="rect">
            <a:avLst/>
          </a:prstGeom>
          <a:noFill/>
        </p:spPr>
        <p:txBody>
          <a:bodyPr wrap="square" rtlCol="0">
            <a:spAutoFit/>
          </a:bodyPr>
          <a:lstStyle/>
          <a:p>
            <a:r>
              <a:rPr lang="en-US" sz="1350" dirty="0">
                <a:latin typeface="Arial" panose="020B0604020202020204" pitchFamily="34" charset="0"/>
                <a:ea typeface="Roboto" panose="02000000000000000000" pitchFamily="2" charset="0"/>
              </a:rPr>
              <a:t>STATISTICS</a:t>
            </a:r>
          </a:p>
        </p:txBody>
      </p:sp>
    </p:spTree>
    <p:extLst>
      <p:ext uri="{BB962C8B-B14F-4D97-AF65-F5344CB8AC3E}">
        <p14:creationId xmlns:p14="http://schemas.microsoft.com/office/powerpoint/2010/main" val="2147235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C764DE79-268F-4C1A-8933-263129D2AF90}" type="datetimeFigureOut">
              <a:rPr lang="en-US" dirty="0"/>
              <a:t>4/19/21</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41686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C764DE79-268F-4C1A-8933-263129D2AF90}" type="datetimeFigureOut">
              <a:rPr lang="en-US" dirty="0"/>
              <a:t>4/19/21</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89701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646331"/>
          </a:xfrm>
          <a:prstGeom prst="rect">
            <a:avLst/>
          </a:prstGeom>
        </p:spPr>
        <p:txBody>
          <a:bodyPr vert="horz" lIns="91440" tIns="45720" rIns="91440" bIns="45720" rtlCol="0" anchor="t" anchorCtr="0">
            <a:spAutoFit/>
          </a:bodyPr>
          <a:lstStyle/>
          <a:p>
            <a:r>
              <a:rPr lang="en-US" dirty="0"/>
              <a:t>Click to edit Master title style</a:t>
            </a:r>
          </a:p>
        </p:txBody>
      </p:sp>
      <p:sp>
        <p:nvSpPr>
          <p:cNvPr id="3" name="Text Placeholder 2"/>
          <p:cNvSpPr>
            <a:spLocks noGrp="1"/>
          </p:cNvSpPr>
          <p:nvPr>
            <p:ph type="body" idx="1"/>
          </p:nvPr>
        </p:nvSpPr>
        <p:spPr>
          <a:xfrm>
            <a:off x="628650" y="1825625"/>
            <a:ext cx="7886700" cy="1844608"/>
          </a:xfrm>
          <a:prstGeom prst="rect">
            <a:avLst/>
          </a:prstGeom>
        </p:spPr>
        <p:txBody>
          <a:bodyPr vert="horz" lIns="91440" tIns="45720" rIns="91440" bIns="4572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48C89496-1439-3F41-B81C-BFB0CBFDFFEC}"/>
              </a:ext>
            </a:extLst>
          </p:cNvPr>
          <p:cNvSpPr>
            <a:spLocks noGrp="1"/>
          </p:cNvSpPr>
          <p:nvPr>
            <p:ph type="sldNum" sz="quarter" idx="4"/>
          </p:nvPr>
        </p:nvSpPr>
        <p:spPr>
          <a:xfrm>
            <a:off x="226833" y="6403485"/>
            <a:ext cx="2057400" cy="365125"/>
          </a:xfrm>
          <a:prstGeom prst="rect">
            <a:avLst/>
          </a:prstGeom>
        </p:spPr>
        <p:txBody>
          <a:bodyPr/>
          <a:lstStyle>
            <a:lvl1pPr>
              <a:defRPr sz="1200" b="0" i="0">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2961112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53" r:id="rId19"/>
    <p:sldLayoutId id="2147483654" r:id="rId20"/>
    <p:sldLayoutId id="2147483656" r:id="rId21"/>
    <p:sldLayoutId id="2147483658" r:id="rId22"/>
  </p:sldLayoutIdLst>
  <p:txStyles>
    <p:titleStyle>
      <a:lvl1pPr algn="l" defTabSz="914400" rtl="0" eaLnBrk="1" latinLnBrk="0" hangingPunct="1">
        <a:lnSpc>
          <a:spcPct val="90000"/>
        </a:lnSpc>
        <a:spcBef>
          <a:spcPct val="0"/>
        </a:spcBef>
        <a:buNone/>
        <a:defRPr sz="40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em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5.emf"/></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7.emf"/><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1.emf"/><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23.emf"/><Relationship Id="rId4" Type="http://schemas.openxmlformats.org/officeDocument/2006/relationships/image" Target="../media/image22.emf"/></Relationships>
</file>

<file path=ppt/slides/_rels/slide2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www.who.int/publications/i/item/9789240013131" TargetMode="External"/><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hyperlink" Target="https://www.who.int/teams/global-tuberculosis-programme/tb-reports/global-tuberculosis-report-2020" TargetMode="External"/><Relationship Id="rId5" Type="http://schemas.openxmlformats.org/officeDocument/2006/relationships/image" Target="../media/image33.png"/><Relationship Id="rId4" Type="http://schemas.openxmlformats.org/officeDocument/2006/relationships/image" Target="../media/image32.jpe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5.emf"/></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8" Type="http://schemas.openxmlformats.org/officeDocument/2006/relationships/hyperlink" Target="https://www.who.int/teams/global-tuberculosis-programme/covid-19" TargetMode="External"/><Relationship Id="rId3" Type="http://schemas.openxmlformats.org/officeDocument/2006/relationships/image" Target="../media/image32.jpeg"/><Relationship Id="rId7"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39.png"/><Relationship Id="rId11" Type="http://schemas.openxmlformats.org/officeDocument/2006/relationships/image" Target="../media/image4.png"/><Relationship Id="rId5" Type="http://schemas.openxmlformats.org/officeDocument/2006/relationships/image" Target="../media/image38.jpeg"/><Relationship Id="rId10" Type="http://schemas.openxmlformats.org/officeDocument/2006/relationships/hyperlink" Target="http://www.stoptb.org/communities/divide.asp" TargetMode="External"/><Relationship Id="rId4" Type="http://schemas.openxmlformats.org/officeDocument/2006/relationships/hyperlink" Target="https://www.who.int/teams/global-tuberculosis-programme/tb-reports/global-tuberculosis-report-2020" TargetMode="External"/><Relationship Id="rId9" Type="http://schemas.openxmlformats.org/officeDocument/2006/relationships/hyperlink" Target="https://www.who.int/news/item/21-10-2020-un-secretary-general-outlines-priority-recommendations-to-accelerate-the-tb-response-and-reach-targets"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png"/><Relationship Id="rId1" Type="http://schemas.openxmlformats.org/officeDocument/2006/relationships/slideLayout" Target="../slideLayouts/slideLayout15.xml"/><Relationship Id="rId5" Type="http://schemas.openxmlformats.org/officeDocument/2006/relationships/image" Target="../media/image9.emf"/><Relationship Id="rId4" Type="http://schemas.openxmlformats.org/officeDocument/2006/relationships/image" Target="../media/image8.emf"/></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DE2DCC-9B28-DD4B-9C6F-731EAFB516C6}"/>
              </a:ext>
            </a:extLst>
          </p:cNvPr>
          <p:cNvPicPr>
            <a:picLocks noChangeAspect="1"/>
          </p:cNvPicPr>
          <p:nvPr/>
        </p:nvPicPr>
        <p:blipFill>
          <a:blip r:embed="rId2">
            <a:alphaModFix amt="6000"/>
          </a:blip>
          <a:stretch>
            <a:fillRect/>
          </a:stretch>
        </p:blipFill>
        <p:spPr>
          <a:xfrm>
            <a:off x="1007046" y="700075"/>
            <a:ext cx="7129907" cy="5586055"/>
          </a:xfrm>
          <a:prstGeom prst="rect">
            <a:avLst/>
          </a:prstGeom>
        </p:spPr>
      </p:pic>
      <p:sp>
        <p:nvSpPr>
          <p:cNvPr id="7" name="TextBox 6">
            <a:extLst>
              <a:ext uri="{FF2B5EF4-FFF2-40B4-BE49-F238E27FC236}">
                <a16:creationId xmlns:a16="http://schemas.microsoft.com/office/drawing/2014/main" id="{D9301001-B353-4889-AC13-F9BD06F5E14C}"/>
              </a:ext>
            </a:extLst>
          </p:cNvPr>
          <p:cNvSpPr txBox="1"/>
          <p:nvPr/>
        </p:nvSpPr>
        <p:spPr>
          <a:xfrm>
            <a:off x="1199109" y="2883950"/>
            <a:ext cx="6745783" cy="553998"/>
          </a:xfrm>
          <a:prstGeom prst="rect">
            <a:avLst/>
          </a:prstGeom>
          <a:noFill/>
        </p:spPr>
        <p:txBody>
          <a:bodyPr wrap="square" rtlCol="0">
            <a:spAutoFit/>
          </a:bodyPr>
          <a:lstStyle/>
          <a:p>
            <a:pPr algn="ctr"/>
            <a:r>
              <a:rPr lang="en-US" sz="3000" b="1" dirty="0">
                <a:solidFill>
                  <a:srgbClr val="D1282E"/>
                </a:solidFill>
                <a:latin typeface="Arial" panose="020B0604020202020204" pitchFamily="34" charset="0"/>
                <a:cs typeface="Arial" panose="020B0604020202020204" pitchFamily="34" charset="0"/>
              </a:rPr>
              <a:t>Tuberculosis (TB) Basics</a:t>
            </a:r>
            <a:endParaRPr lang="en-ID" sz="3000" b="1" dirty="0">
              <a:solidFill>
                <a:srgbClr val="F20000"/>
              </a:solidFill>
              <a:latin typeface="Arial" panose="020B0604020202020204" pitchFamily="34" charset="0"/>
              <a:ea typeface="Roboto Black" panose="02000000000000000000" pitchFamily="2" charset="0"/>
              <a:cs typeface="Arial" panose="020B0604020202020204" pitchFamily="34" charset="0"/>
            </a:endParaRPr>
          </a:p>
        </p:txBody>
      </p:sp>
      <p:sp>
        <p:nvSpPr>
          <p:cNvPr id="8" name="TextBox 7">
            <a:extLst>
              <a:ext uri="{FF2B5EF4-FFF2-40B4-BE49-F238E27FC236}">
                <a16:creationId xmlns:a16="http://schemas.microsoft.com/office/drawing/2014/main" id="{0197677B-AD55-418D-8579-E2751D3DD914}"/>
              </a:ext>
            </a:extLst>
          </p:cNvPr>
          <p:cNvSpPr txBox="1"/>
          <p:nvPr/>
        </p:nvSpPr>
        <p:spPr>
          <a:xfrm>
            <a:off x="4023362" y="6399445"/>
            <a:ext cx="4928315" cy="276999"/>
          </a:xfrm>
          <a:prstGeom prst="rect">
            <a:avLst/>
          </a:prstGeom>
          <a:noFill/>
        </p:spPr>
        <p:txBody>
          <a:bodyPr wrap="square" rtlCol="0">
            <a:spAutoFit/>
          </a:bodyPr>
          <a:lstStyle/>
          <a:p>
            <a:pPr algn="r"/>
            <a:r>
              <a:rPr lang="en-US" sz="1200" dirty="0">
                <a:latin typeface="Arial" panose="020B0604020202020204" pitchFamily="34" charset="0"/>
              </a:rPr>
              <a:t>With thanks to Adam Almeida, </a:t>
            </a:r>
            <a:r>
              <a:rPr lang="en-US" sz="1200" dirty="0" err="1">
                <a:latin typeface="Arial" panose="020B0604020202020204" pitchFamily="34" charset="0"/>
              </a:rPr>
              <a:t>Andolyn</a:t>
            </a:r>
            <a:r>
              <a:rPr lang="en-US" sz="1200" dirty="0">
                <a:latin typeface="Arial" panose="020B0604020202020204" pitchFamily="34" charset="0"/>
              </a:rPr>
              <a:t> Medina, and Dr. Jennifer </a:t>
            </a:r>
            <a:r>
              <a:rPr lang="en-US" sz="1200" dirty="0" err="1">
                <a:latin typeface="Arial" panose="020B0604020202020204" pitchFamily="34" charset="0"/>
              </a:rPr>
              <a:t>Furin</a:t>
            </a:r>
            <a:endParaRPr lang="en-US" sz="1200" dirty="0">
              <a:latin typeface="Arial" panose="020B0604020202020204" pitchFamily="34" charset="0"/>
            </a:endParaRPr>
          </a:p>
        </p:txBody>
      </p:sp>
      <p:sp>
        <p:nvSpPr>
          <p:cNvPr id="9" name="TextBox 8">
            <a:extLst>
              <a:ext uri="{FF2B5EF4-FFF2-40B4-BE49-F238E27FC236}">
                <a16:creationId xmlns:a16="http://schemas.microsoft.com/office/drawing/2014/main" id="{EC18757F-F07D-C24D-B83D-01F5B6FE18DA}"/>
              </a:ext>
            </a:extLst>
          </p:cNvPr>
          <p:cNvSpPr txBox="1"/>
          <p:nvPr/>
        </p:nvSpPr>
        <p:spPr>
          <a:xfrm>
            <a:off x="2256914" y="3479190"/>
            <a:ext cx="2429385" cy="830997"/>
          </a:xfrm>
          <a:prstGeom prst="rect">
            <a:avLst/>
          </a:prstGeom>
          <a:noFill/>
        </p:spPr>
        <p:txBody>
          <a:bodyPr wrap="square" rtlCol="0">
            <a:spAutoFit/>
          </a:bodyPr>
          <a:lstStyle/>
          <a:p>
            <a:pPr fontAlgn="auto">
              <a:spcBef>
                <a:spcPct val="10000"/>
              </a:spcBef>
              <a:buFont typeface="Arial" pitchFamily="34" charset="0"/>
              <a:buNone/>
              <a:defRPr/>
            </a:pPr>
            <a:r>
              <a:rPr lang="en-US" sz="1500" dirty="0">
                <a:latin typeface="Arial" panose="020B0604020202020204" pitchFamily="34" charset="0"/>
                <a:ea typeface="Roboto" panose="02000000000000000000" pitchFamily="2" charset="0"/>
              </a:rPr>
              <a:t>Treatment Action Group</a:t>
            </a:r>
          </a:p>
          <a:p>
            <a:pPr fontAlgn="auto">
              <a:spcBef>
                <a:spcPct val="10000"/>
              </a:spcBef>
              <a:buFont typeface="Arial" pitchFamily="34" charset="0"/>
              <a:buNone/>
              <a:defRPr/>
            </a:pPr>
            <a:r>
              <a:rPr lang="en-US" sz="1500" dirty="0">
                <a:latin typeface="Arial" panose="020B0604020202020204" pitchFamily="34" charset="0"/>
                <a:ea typeface="Roboto" panose="02000000000000000000" pitchFamily="2" charset="0"/>
              </a:rPr>
              <a:t>TB/HIV Advocacy Toolkit</a:t>
            </a:r>
          </a:p>
          <a:p>
            <a:pPr fontAlgn="auto">
              <a:spcBef>
                <a:spcPct val="10000"/>
              </a:spcBef>
              <a:buFont typeface="Arial" pitchFamily="34" charset="0"/>
              <a:buNone/>
              <a:defRPr/>
            </a:pPr>
            <a:r>
              <a:rPr lang="en-US" sz="1500" dirty="0">
                <a:latin typeface="Arial" panose="020B0604020202020204" pitchFamily="34" charset="0"/>
                <a:ea typeface="Roboto" panose="02000000000000000000" pitchFamily="2" charset="0"/>
              </a:rPr>
              <a:t>January 2021</a:t>
            </a:r>
          </a:p>
        </p:txBody>
      </p:sp>
      <p:pic>
        <p:nvPicPr>
          <p:cNvPr id="10" name="Picture 9" descr="Logo, company name&#10;&#10;Description automatically generated">
            <a:extLst>
              <a:ext uri="{FF2B5EF4-FFF2-40B4-BE49-F238E27FC236}">
                <a16:creationId xmlns:a16="http://schemas.microsoft.com/office/drawing/2014/main" id="{FAF9C141-0EF5-6D41-BD0A-A54EEF88AAAE}"/>
              </a:ext>
            </a:extLst>
          </p:cNvPr>
          <p:cNvPicPr>
            <a:picLocks noChangeAspect="1"/>
          </p:cNvPicPr>
          <p:nvPr/>
        </p:nvPicPr>
        <p:blipFill>
          <a:blip r:embed="rId3"/>
          <a:stretch>
            <a:fillRect/>
          </a:stretch>
        </p:blipFill>
        <p:spPr>
          <a:xfrm>
            <a:off x="7120890" y="344794"/>
            <a:ext cx="1659144" cy="585856"/>
          </a:xfrm>
          <a:prstGeom prst="rect">
            <a:avLst/>
          </a:prstGeom>
        </p:spPr>
      </p:pic>
      <p:grpSp>
        <p:nvGrpSpPr>
          <p:cNvPr id="11" name="Group 10">
            <a:extLst>
              <a:ext uri="{FF2B5EF4-FFF2-40B4-BE49-F238E27FC236}">
                <a16:creationId xmlns:a16="http://schemas.microsoft.com/office/drawing/2014/main" id="{73A3F8EE-19F9-734E-8618-511928454122}"/>
              </a:ext>
            </a:extLst>
          </p:cNvPr>
          <p:cNvGrpSpPr/>
          <p:nvPr/>
        </p:nvGrpSpPr>
        <p:grpSpPr>
          <a:xfrm>
            <a:off x="192324" y="6286130"/>
            <a:ext cx="480060" cy="608573"/>
            <a:chOff x="289241" y="6046569"/>
            <a:chExt cx="640080" cy="811431"/>
          </a:xfrm>
        </p:grpSpPr>
        <p:sp>
          <p:nvSpPr>
            <p:cNvPr id="14" name="Slide Number Placeholder 3">
              <a:extLst>
                <a:ext uri="{FF2B5EF4-FFF2-40B4-BE49-F238E27FC236}">
                  <a16:creationId xmlns:a16="http://schemas.microsoft.com/office/drawing/2014/main" id="{63D18C6B-3AF3-6E49-AD35-ED3FF80C8F08}"/>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1</a:t>
              </a:fld>
              <a:endParaRPr lang="en-US" sz="1350" dirty="0">
                <a:solidFill>
                  <a:schemeClr val="tx2"/>
                </a:solidFill>
                <a:latin typeface="Arial" panose="020B0604020202020204" pitchFamily="34" charset="0"/>
              </a:endParaRPr>
            </a:p>
          </p:txBody>
        </p:sp>
        <p:cxnSp>
          <p:nvCxnSpPr>
            <p:cNvPr id="15" name="Straight Connector 14">
              <a:extLst>
                <a:ext uri="{FF2B5EF4-FFF2-40B4-BE49-F238E27FC236}">
                  <a16:creationId xmlns:a16="http://schemas.microsoft.com/office/drawing/2014/main" id="{8B3C3AEF-9002-E94B-A283-CF15F071365A}"/>
                </a:ext>
              </a:extLst>
            </p:cNvPr>
            <p:cNvCxnSpPr>
              <a:cxnSpLocks/>
            </p:cNvCxnSpPr>
            <p:nvPr/>
          </p:nvCxnSpPr>
          <p:spPr>
            <a:xfrm>
              <a:off x="870203" y="6046569"/>
              <a:ext cx="0" cy="811431"/>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383992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cake, indoor, chocolate, slice&#10;&#10;Description automatically generated">
            <a:extLst>
              <a:ext uri="{FF2B5EF4-FFF2-40B4-BE49-F238E27FC236}">
                <a16:creationId xmlns:a16="http://schemas.microsoft.com/office/drawing/2014/main" id="{0DFBA8F9-5022-8845-BDE7-9A41E9713D7E}"/>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l="4803" t="32107" r="2603" b="24139"/>
          <a:stretch/>
        </p:blipFill>
        <p:spPr>
          <a:xfrm>
            <a:off x="0" y="2051177"/>
            <a:ext cx="9144000" cy="2880530"/>
          </a:xfrm>
          <a:prstGeom prst="rect">
            <a:avLst/>
          </a:prstGeom>
        </p:spPr>
      </p:pic>
      <p:sp>
        <p:nvSpPr>
          <p:cNvPr id="16" name="TextBox 15">
            <a:extLst>
              <a:ext uri="{FF2B5EF4-FFF2-40B4-BE49-F238E27FC236}">
                <a16:creationId xmlns:a16="http://schemas.microsoft.com/office/drawing/2014/main" id="{38403FEB-4FC4-4943-85E1-CB9A363E3F19}"/>
              </a:ext>
            </a:extLst>
          </p:cNvPr>
          <p:cNvSpPr txBox="1"/>
          <p:nvPr/>
        </p:nvSpPr>
        <p:spPr>
          <a:xfrm>
            <a:off x="0" y="3302605"/>
            <a:ext cx="9111698" cy="553998"/>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THE IMMUNE RESPONSE TO TB</a:t>
            </a:r>
            <a:endParaRPr lang="en-ID" sz="3000" b="1" dirty="0">
              <a:latin typeface="Arial" panose="020B0604020202020204" pitchFamily="34" charset="0"/>
              <a:cs typeface="Arial" panose="020B0604020202020204" pitchFamily="34" charset="0"/>
            </a:endParaRPr>
          </a:p>
        </p:txBody>
      </p:sp>
      <p:pic>
        <p:nvPicPr>
          <p:cNvPr id="8" name="Picture 7" descr="Logo&#10;&#10;Description automatically generated">
            <a:extLst>
              <a:ext uri="{FF2B5EF4-FFF2-40B4-BE49-F238E27FC236}">
                <a16:creationId xmlns:a16="http://schemas.microsoft.com/office/drawing/2014/main" id="{F2FE3222-35ED-974C-912C-A8CE1D9C14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2875" y="6295614"/>
            <a:ext cx="1004204" cy="412632"/>
          </a:xfrm>
          <a:prstGeom prst="rect">
            <a:avLst/>
          </a:prstGeom>
        </p:spPr>
      </p:pic>
      <p:grpSp>
        <p:nvGrpSpPr>
          <p:cNvPr id="12" name="Group 11">
            <a:extLst>
              <a:ext uri="{FF2B5EF4-FFF2-40B4-BE49-F238E27FC236}">
                <a16:creationId xmlns:a16="http://schemas.microsoft.com/office/drawing/2014/main" id="{F045CD41-F0B8-F447-AE39-72D9CCEE0147}"/>
              </a:ext>
            </a:extLst>
          </p:cNvPr>
          <p:cNvGrpSpPr/>
          <p:nvPr/>
        </p:nvGrpSpPr>
        <p:grpSpPr>
          <a:xfrm>
            <a:off x="115331" y="6249427"/>
            <a:ext cx="480060" cy="608573"/>
            <a:chOff x="289241" y="6046569"/>
            <a:chExt cx="640080" cy="811431"/>
          </a:xfrm>
        </p:grpSpPr>
        <p:sp>
          <p:nvSpPr>
            <p:cNvPr id="14" name="Slide Number Placeholder 3">
              <a:extLst>
                <a:ext uri="{FF2B5EF4-FFF2-40B4-BE49-F238E27FC236}">
                  <a16:creationId xmlns:a16="http://schemas.microsoft.com/office/drawing/2014/main" id="{85DDCA76-F3A0-E644-B4E9-07F557E39F0B}"/>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latin typeface="Arial" panose="020B0604020202020204" pitchFamily="34" charset="0"/>
                </a:rPr>
                <a:pPr/>
                <a:t>10</a:t>
              </a:fld>
              <a:endParaRPr lang="en-US" sz="1350" dirty="0">
                <a:latin typeface="Arial" panose="020B0604020202020204" pitchFamily="34" charset="0"/>
              </a:endParaRPr>
            </a:p>
          </p:txBody>
        </p:sp>
        <p:cxnSp>
          <p:nvCxnSpPr>
            <p:cNvPr id="17" name="Straight Connector 16">
              <a:extLst>
                <a:ext uri="{FF2B5EF4-FFF2-40B4-BE49-F238E27FC236}">
                  <a16:creationId xmlns:a16="http://schemas.microsoft.com/office/drawing/2014/main" id="{0516A52E-3A8E-1A47-B17A-8E0857692E7D}"/>
                </a:ext>
              </a:extLst>
            </p:cNvPr>
            <p:cNvCxnSpPr>
              <a:cxnSpLocks/>
            </p:cNvCxnSpPr>
            <p:nvPr/>
          </p:nvCxnSpPr>
          <p:spPr>
            <a:xfrm>
              <a:off x="870203" y="6046569"/>
              <a:ext cx="0" cy="811431"/>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106476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C5BA28-E720-C145-A40D-C12C8CA46CB5}"/>
              </a:ext>
            </a:extLst>
          </p:cNvPr>
          <p:cNvSpPr/>
          <p:nvPr/>
        </p:nvSpPr>
        <p:spPr>
          <a:xfrm>
            <a:off x="4295774" y="7246"/>
            <a:ext cx="4904643"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sp>
        <p:nvSpPr>
          <p:cNvPr id="16" name="Rectangle 3">
            <a:extLst>
              <a:ext uri="{FF2B5EF4-FFF2-40B4-BE49-F238E27FC236}">
                <a16:creationId xmlns:a16="http://schemas.microsoft.com/office/drawing/2014/main" id="{EA62788C-BCC2-D440-BEF9-8A44AA43FA44}"/>
              </a:ext>
            </a:extLst>
          </p:cNvPr>
          <p:cNvSpPr txBox="1">
            <a:spLocks noChangeArrowheads="1"/>
          </p:cNvSpPr>
          <p:nvPr/>
        </p:nvSpPr>
        <p:spPr>
          <a:xfrm>
            <a:off x="4453365" y="2921564"/>
            <a:ext cx="4391265" cy="2400657"/>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1465" indent="-120015">
              <a:lnSpc>
                <a:spcPts val="1770"/>
              </a:lnSpc>
              <a:spcBef>
                <a:spcPts val="0"/>
              </a:spcBef>
              <a:spcAft>
                <a:spcPts val="900"/>
              </a:spcAft>
            </a:pPr>
            <a:r>
              <a:rPr lang="en-US" sz="1500" dirty="0">
                <a:latin typeface="Arial" panose="020B0604020202020204" pitchFamily="34" charset="0"/>
                <a:ea typeface="Roboto" panose="02000000000000000000" pitchFamily="2" charset="0"/>
              </a:rPr>
              <a:t>The immune system detects </a:t>
            </a:r>
            <a:r>
              <a:rPr lang="en-US" sz="1500" u="sng" dirty="0">
                <a:latin typeface="Arial" panose="020B0604020202020204" pitchFamily="34" charset="0"/>
                <a:ea typeface="Roboto" panose="02000000000000000000" pitchFamily="2" charset="0"/>
              </a:rPr>
              <a:t>foreign particles </a:t>
            </a:r>
            <a:r>
              <a:rPr lang="en-US" sz="1500" dirty="0">
                <a:latin typeface="Arial" panose="020B0604020202020204" pitchFamily="34" charset="0"/>
                <a:ea typeface="Roboto" panose="02000000000000000000" pitchFamily="2" charset="0"/>
              </a:rPr>
              <a:t>in the body and triggers an immune response in order to remove them</a:t>
            </a:r>
          </a:p>
          <a:p>
            <a:pPr marL="291465" indent="-120015">
              <a:lnSpc>
                <a:spcPts val="1770"/>
              </a:lnSpc>
              <a:spcBef>
                <a:spcPts val="0"/>
              </a:spcBef>
              <a:spcAft>
                <a:spcPts val="900"/>
              </a:spcAft>
            </a:pPr>
            <a:r>
              <a:rPr lang="en-US" sz="1500" dirty="0">
                <a:latin typeface="Arial" panose="020B0604020202020204" pitchFamily="34" charset="0"/>
                <a:ea typeface="Roboto" panose="02000000000000000000" pitchFamily="2" charset="0"/>
              </a:rPr>
              <a:t>In a healthy individual, the immune system </a:t>
            </a:r>
            <a:r>
              <a:rPr lang="en-US" sz="1500" u="sng" dirty="0">
                <a:latin typeface="Arial" panose="020B0604020202020204" pitchFamily="34" charset="0"/>
                <a:ea typeface="Roboto" panose="02000000000000000000" pitchFamily="2" charset="0"/>
              </a:rPr>
              <a:t>coordinates different cells</a:t>
            </a:r>
            <a:r>
              <a:rPr lang="en-US" sz="1500" dirty="0">
                <a:latin typeface="Arial" panose="020B0604020202020204" pitchFamily="34" charset="0"/>
                <a:ea typeface="Roboto" panose="02000000000000000000" pitchFamily="2" charset="0"/>
              </a:rPr>
              <a:t> to act together in order </a:t>
            </a:r>
            <a:r>
              <a:rPr lang="en-US" sz="1500" u="sng" dirty="0">
                <a:latin typeface="Arial" panose="020B0604020202020204" pitchFamily="34" charset="0"/>
                <a:ea typeface="Roboto" panose="02000000000000000000" pitchFamily="2" charset="0"/>
              </a:rPr>
              <a:t>to identify and remove</a:t>
            </a:r>
            <a:r>
              <a:rPr lang="en-US" sz="1500" dirty="0">
                <a:latin typeface="Arial" panose="020B0604020202020204" pitchFamily="34" charset="0"/>
                <a:ea typeface="Roboto" panose="02000000000000000000" pitchFamily="2" charset="0"/>
              </a:rPr>
              <a:t> a potentially harmful agent</a:t>
            </a:r>
          </a:p>
          <a:p>
            <a:pPr marL="291465" indent="-120015">
              <a:lnSpc>
                <a:spcPts val="1770"/>
              </a:lnSpc>
              <a:spcBef>
                <a:spcPts val="0"/>
              </a:spcBef>
              <a:spcAft>
                <a:spcPts val="900"/>
              </a:spcAft>
            </a:pPr>
            <a:r>
              <a:rPr lang="en-US" sz="1500" dirty="0">
                <a:latin typeface="Arial" panose="020B0604020202020204" pitchFamily="34" charset="0"/>
                <a:ea typeface="Roboto" panose="02000000000000000000" pitchFamily="2" charset="0"/>
              </a:rPr>
              <a:t>When an individual is exposed to TB, the immune system is activated</a:t>
            </a:r>
          </a:p>
        </p:txBody>
      </p:sp>
      <p:cxnSp>
        <p:nvCxnSpPr>
          <p:cNvPr id="12" name="Straight Connector 11">
            <a:extLst>
              <a:ext uri="{FF2B5EF4-FFF2-40B4-BE49-F238E27FC236}">
                <a16:creationId xmlns:a16="http://schemas.microsoft.com/office/drawing/2014/main" id="{433EF65C-48A3-4DDB-B82F-BF271C1C748C}"/>
              </a:ext>
            </a:extLst>
          </p:cNvPr>
          <p:cNvCxnSpPr>
            <a:cxnSpLocks/>
          </p:cNvCxnSpPr>
          <p:nvPr/>
        </p:nvCxnSpPr>
        <p:spPr>
          <a:xfrm>
            <a:off x="4509135" y="2688028"/>
            <a:ext cx="4634865" cy="0"/>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6E1BB97-8719-4A0B-A865-0E00846D38DB}"/>
              </a:ext>
            </a:extLst>
          </p:cNvPr>
          <p:cNvSpPr txBox="1"/>
          <p:nvPr/>
        </p:nvSpPr>
        <p:spPr>
          <a:xfrm>
            <a:off x="4610957" y="1669254"/>
            <a:ext cx="4076083" cy="861774"/>
          </a:xfrm>
          <a:prstGeom prst="rect">
            <a:avLst/>
          </a:prstGeom>
          <a:noFill/>
        </p:spPr>
        <p:txBody>
          <a:bodyPr wrap="square" rtlCol="0">
            <a:spAutoFit/>
          </a:bodyPr>
          <a:lstStyle/>
          <a:p>
            <a:pPr>
              <a:lnSpc>
                <a:spcPts val="3045"/>
              </a:lnSpc>
            </a:pPr>
            <a:r>
              <a:rPr lang="en-US" sz="2850" b="1" dirty="0">
                <a:solidFill>
                  <a:srgbClr val="F20000"/>
                </a:solidFill>
                <a:latin typeface="Arial" panose="020B0604020202020204" pitchFamily="34" charset="0"/>
                <a:cs typeface="Arial" panose="020B0604020202020204" pitchFamily="34" charset="0"/>
              </a:rPr>
              <a:t>The Immune Response To TB</a:t>
            </a:r>
            <a:endParaRPr lang="en-ID" sz="2850" b="1" dirty="0">
              <a:solidFill>
                <a:srgbClr val="F2000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146D8A6-73E8-C641-B925-DE9E7735B025}"/>
              </a:ext>
            </a:extLst>
          </p:cNvPr>
          <p:cNvSpPr txBox="1"/>
          <p:nvPr/>
        </p:nvSpPr>
        <p:spPr>
          <a:xfrm>
            <a:off x="221939" y="322548"/>
            <a:ext cx="2223446" cy="300082"/>
          </a:xfrm>
          <a:prstGeom prst="rect">
            <a:avLst/>
          </a:prstGeom>
          <a:noFill/>
        </p:spPr>
        <p:txBody>
          <a:bodyPr wrap="square" rtlCol="0">
            <a:spAutoFit/>
          </a:bodyPr>
          <a:lstStyle/>
          <a:p>
            <a:r>
              <a:rPr lang="en-US" sz="1350" dirty="0">
                <a:latin typeface="Arial" panose="020B0604020202020204" pitchFamily="34" charset="0"/>
                <a:ea typeface="Roboto" panose="02000000000000000000" pitchFamily="2" charset="0"/>
              </a:rPr>
              <a:t>IMMUNE RESPONSE</a:t>
            </a:r>
          </a:p>
        </p:txBody>
      </p:sp>
      <p:pic>
        <p:nvPicPr>
          <p:cNvPr id="7" name="Picture 6">
            <a:extLst>
              <a:ext uri="{FF2B5EF4-FFF2-40B4-BE49-F238E27FC236}">
                <a16:creationId xmlns:a16="http://schemas.microsoft.com/office/drawing/2014/main" id="{55F47793-D534-4341-9EFB-8C386CDC7B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960" y="1030127"/>
            <a:ext cx="3568016" cy="4616120"/>
          </a:xfrm>
          <a:prstGeom prst="rect">
            <a:avLst/>
          </a:prstGeom>
        </p:spPr>
      </p:pic>
      <p:pic>
        <p:nvPicPr>
          <p:cNvPr id="11" name="Picture 10" descr="Logo&#10;&#10;Description automatically generated">
            <a:extLst>
              <a:ext uri="{FF2B5EF4-FFF2-40B4-BE49-F238E27FC236}">
                <a16:creationId xmlns:a16="http://schemas.microsoft.com/office/drawing/2014/main" id="{ABB94AA2-3A73-5E41-8D1D-B608A48D40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2875" y="6295614"/>
            <a:ext cx="1004204" cy="412632"/>
          </a:xfrm>
          <a:prstGeom prst="rect">
            <a:avLst/>
          </a:prstGeom>
        </p:spPr>
      </p:pic>
      <p:grpSp>
        <p:nvGrpSpPr>
          <p:cNvPr id="14" name="Group 13">
            <a:extLst>
              <a:ext uri="{FF2B5EF4-FFF2-40B4-BE49-F238E27FC236}">
                <a16:creationId xmlns:a16="http://schemas.microsoft.com/office/drawing/2014/main" id="{E79F3DC1-83A9-F940-BDB8-7B1EE7103ADE}"/>
              </a:ext>
            </a:extLst>
          </p:cNvPr>
          <p:cNvGrpSpPr/>
          <p:nvPr/>
        </p:nvGrpSpPr>
        <p:grpSpPr>
          <a:xfrm>
            <a:off x="115331" y="6249427"/>
            <a:ext cx="480060" cy="608573"/>
            <a:chOff x="289241" y="6046569"/>
            <a:chExt cx="640080" cy="811431"/>
          </a:xfrm>
        </p:grpSpPr>
        <p:sp>
          <p:nvSpPr>
            <p:cNvPr id="15" name="Slide Number Placeholder 3">
              <a:extLst>
                <a:ext uri="{FF2B5EF4-FFF2-40B4-BE49-F238E27FC236}">
                  <a16:creationId xmlns:a16="http://schemas.microsoft.com/office/drawing/2014/main" id="{6A0570B9-C51C-CF48-8BEB-D7810C495CA0}"/>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latin typeface="Arial" panose="020B0604020202020204" pitchFamily="34" charset="0"/>
                </a:rPr>
                <a:pPr/>
                <a:t>11</a:t>
              </a:fld>
              <a:endParaRPr lang="en-US" sz="1350" dirty="0">
                <a:latin typeface="Arial" panose="020B0604020202020204" pitchFamily="34" charset="0"/>
              </a:endParaRPr>
            </a:p>
          </p:txBody>
        </p:sp>
        <p:cxnSp>
          <p:nvCxnSpPr>
            <p:cNvPr id="17" name="Straight Connector 16">
              <a:extLst>
                <a:ext uri="{FF2B5EF4-FFF2-40B4-BE49-F238E27FC236}">
                  <a16:creationId xmlns:a16="http://schemas.microsoft.com/office/drawing/2014/main" id="{EE97D511-E86B-004E-ACBE-FFDA7A450080}"/>
                </a:ext>
              </a:extLst>
            </p:cNvPr>
            <p:cNvCxnSpPr>
              <a:cxnSpLocks/>
            </p:cNvCxnSpPr>
            <p:nvPr/>
          </p:nvCxnSpPr>
          <p:spPr>
            <a:xfrm>
              <a:off x="870203" y="6046569"/>
              <a:ext cx="0" cy="811431"/>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40333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3CEA0E3-F966-2B48-B3D7-4E0D8C800C34}"/>
              </a:ext>
            </a:extLst>
          </p:cNvPr>
          <p:cNvSpPr/>
          <p:nvPr/>
        </p:nvSpPr>
        <p:spPr>
          <a:xfrm>
            <a:off x="2853146" y="7246"/>
            <a:ext cx="6347272"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cxnSp>
        <p:nvCxnSpPr>
          <p:cNvPr id="20" name="Straight Connector 19">
            <a:extLst>
              <a:ext uri="{FF2B5EF4-FFF2-40B4-BE49-F238E27FC236}">
                <a16:creationId xmlns:a16="http://schemas.microsoft.com/office/drawing/2014/main" id="{17D882FC-D1FF-5846-8984-AD90A10C068C}"/>
              </a:ext>
            </a:extLst>
          </p:cNvPr>
          <p:cNvCxnSpPr>
            <a:cxnSpLocks/>
          </p:cNvCxnSpPr>
          <p:nvPr/>
        </p:nvCxnSpPr>
        <p:spPr>
          <a:xfrm>
            <a:off x="2841064" y="0"/>
            <a:ext cx="0" cy="6858000"/>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sp>
        <p:nvSpPr>
          <p:cNvPr id="16" name="Rectangle 3">
            <a:extLst>
              <a:ext uri="{FF2B5EF4-FFF2-40B4-BE49-F238E27FC236}">
                <a16:creationId xmlns:a16="http://schemas.microsoft.com/office/drawing/2014/main" id="{EA62788C-BCC2-D440-BEF9-8A44AA43FA44}"/>
              </a:ext>
            </a:extLst>
          </p:cNvPr>
          <p:cNvSpPr txBox="1">
            <a:spLocks noChangeArrowheads="1"/>
          </p:cNvSpPr>
          <p:nvPr/>
        </p:nvSpPr>
        <p:spPr>
          <a:xfrm>
            <a:off x="3393387" y="1206448"/>
            <a:ext cx="4738635" cy="4237057"/>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hangingPunct="0">
              <a:spcBef>
                <a:spcPts val="0"/>
              </a:spcBef>
              <a:spcAft>
                <a:spcPts val="1575"/>
              </a:spcAft>
              <a:defRPr/>
            </a:pPr>
            <a:r>
              <a:rPr lang="en-US" sz="1500" b="1" dirty="0">
                <a:solidFill>
                  <a:srgbClr val="000000"/>
                </a:solidFill>
                <a:latin typeface="Arial" panose="020B0604020202020204" pitchFamily="34" charset="0"/>
                <a:cs typeface="Arial" panose="020B0604020202020204" pitchFamily="34" charset="0"/>
              </a:rPr>
              <a:t>ANTIGEN-PRESENTING CELLS </a:t>
            </a:r>
            <a:r>
              <a:rPr lang="en-US" sz="1500" dirty="0">
                <a:solidFill>
                  <a:srgbClr val="000000"/>
                </a:solidFill>
                <a:latin typeface="Arial" panose="020B0604020202020204" pitchFamily="34" charset="0"/>
                <a:cs typeface="Arial" panose="020B0604020202020204" pitchFamily="34" charset="0"/>
              </a:rPr>
              <a:t>- (macrophages </a:t>
            </a:r>
            <a:br>
              <a:rPr lang="en-US" sz="1500" dirty="0">
                <a:solidFill>
                  <a:srgbClr val="000000"/>
                </a:solidFill>
                <a:latin typeface="Arial" panose="020B0604020202020204" pitchFamily="34" charset="0"/>
                <a:cs typeface="Arial" panose="020B0604020202020204" pitchFamily="34" charset="0"/>
              </a:rPr>
            </a:br>
            <a:r>
              <a:rPr lang="en-US" sz="1500" dirty="0">
                <a:solidFill>
                  <a:srgbClr val="000000"/>
                </a:solidFill>
                <a:latin typeface="Arial" panose="020B0604020202020204" pitchFamily="34" charset="0"/>
                <a:cs typeface="Arial" panose="020B0604020202020204" pitchFamily="34" charset="0"/>
              </a:rPr>
              <a:t>and dendritic cells) patrol the body looking for germs</a:t>
            </a:r>
          </a:p>
          <a:p>
            <a:pPr eaLnBrk="0" hangingPunct="0">
              <a:spcBef>
                <a:spcPts val="0"/>
              </a:spcBef>
              <a:spcAft>
                <a:spcPts val="1575"/>
              </a:spcAft>
              <a:defRPr/>
            </a:pPr>
            <a:r>
              <a:rPr lang="en-US" sz="1500" b="1" dirty="0">
                <a:solidFill>
                  <a:srgbClr val="000000"/>
                </a:solidFill>
                <a:latin typeface="Arial" panose="020B0604020202020204" pitchFamily="34" charset="0"/>
                <a:cs typeface="Arial" panose="020B0604020202020204" pitchFamily="34" charset="0"/>
              </a:rPr>
              <a:t>CD4 T-CELLS </a:t>
            </a:r>
            <a:r>
              <a:rPr lang="en-US" sz="1500" dirty="0">
                <a:solidFill>
                  <a:srgbClr val="000000"/>
                </a:solidFill>
                <a:latin typeface="Arial" panose="020B0604020202020204" pitchFamily="34" charset="0"/>
                <a:cs typeface="Arial" panose="020B0604020202020204" pitchFamily="34" charset="0"/>
              </a:rPr>
              <a:t>- act as coordinator of the immune response instructing other cells to attack specific invading germs</a:t>
            </a:r>
          </a:p>
          <a:p>
            <a:pPr eaLnBrk="0" hangingPunct="0">
              <a:spcBef>
                <a:spcPts val="0"/>
              </a:spcBef>
              <a:spcAft>
                <a:spcPts val="1575"/>
              </a:spcAft>
              <a:defRPr/>
            </a:pPr>
            <a:r>
              <a:rPr lang="en-US" sz="1500" b="1" dirty="0">
                <a:solidFill>
                  <a:srgbClr val="000000"/>
                </a:solidFill>
                <a:latin typeface="Arial" panose="020B0604020202020204" pitchFamily="34" charset="0"/>
                <a:cs typeface="Arial" panose="020B0604020202020204" pitchFamily="34" charset="0"/>
              </a:rPr>
              <a:t>CYTOTOXIC T-CELLS </a:t>
            </a:r>
            <a:r>
              <a:rPr lang="en-US" sz="1500" dirty="0">
                <a:solidFill>
                  <a:srgbClr val="000000"/>
                </a:solidFill>
                <a:latin typeface="Arial" panose="020B0604020202020204" pitchFamily="34" charset="0"/>
                <a:cs typeface="Arial" panose="020B0604020202020204" pitchFamily="34" charset="0"/>
              </a:rPr>
              <a:t>- are involved in cell-to-cell killing, when ordered by CD4 T-cells they seek out </a:t>
            </a:r>
            <a:br>
              <a:rPr lang="en-US" sz="1500" dirty="0">
                <a:solidFill>
                  <a:srgbClr val="000000"/>
                </a:solidFill>
                <a:latin typeface="Arial" panose="020B0604020202020204" pitchFamily="34" charset="0"/>
                <a:cs typeface="Arial" panose="020B0604020202020204" pitchFamily="34" charset="0"/>
              </a:rPr>
            </a:br>
            <a:r>
              <a:rPr lang="en-US" sz="1500" dirty="0">
                <a:solidFill>
                  <a:srgbClr val="000000"/>
                </a:solidFill>
                <a:latin typeface="Arial" panose="020B0604020202020204" pitchFamily="34" charset="0"/>
                <a:cs typeface="Arial" panose="020B0604020202020204" pitchFamily="34" charset="0"/>
              </a:rPr>
              <a:t>and destroy cells that have been infected by a specific germ</a:t>
            </a:r>
          </a:p>
          <a:p>
            <a:pPr eaLnBrk="0" hangingPunct="0">
              <a:spcBef>
                <a:spcPts val="0"/>
              </a:spcBef>
              <a:spcAft>
                <a:spcPts val="1575"/>
              </a:spcAft>
              <a:defRPr/>
            </a:pPr>
            <a:r>
              <a:rPr lang="en-US" sz="1500" b="1" dirty="0">
                <a:solidFill>
                  <a:srgbClr val="000000"/>
                </a:solidFill>
                <a:latin typeface="Arial" panose="020B0604020202020204" pitchFamily="34" charset="0"/>
                <a:cs typeface="Arial" panose="020B0604020202020204" pitchFamily="34" charset="0"/>
              </a:rPr>
              <a:t>B CELLS </a:t>
            </a:r>
            <a:r>
              <a:rPr lang="en-US" sz="1500" dirty="0">
                <a:solidFill>
                  <a:srgbClr val="000000"/>
                </a:solidFill>
                <a:latin typeface="Arial" panose="020B0604020202020204" pitchFamily="34" charset="0"/>
                <a:cs typeface="Arial" panose="020B0604020202020204" pitchFamily="34" charset="0"/>
              </a:rPr>
              <a:t>- are immune cells that, when instructed </a:t>
            </a:r>
            <a:br>
              <a:rPr lang="en-US" sz="1500" dirty="0">
                <a:solidFill>
                  <a:srgbClr val="000000"/>
                </a:solidFill>
                <a:latin typeface="Arial" panose="020B0604020202020204" pitchFamily="34" charset="0"/>
                <a:cs typeface="Arial" panose="020B0604020202020204" pitchFamily="34" charset="0"/>
              </a:rPr>
            </a:br>
            <a:r>
              <a:rPr lang="en-US" sz="1500" dirty="0">
                <a:solidFill>
                  <a:srgbClr val="000000"/>
                </a:solidFill>
                <a:latin typeface="Arial" panose="020B0604020202020204" pitchFamily="34" charset="0"/>
                <a:cs typeface="Arial" panose="020B0604020202020204" pitchFamily="34" charset="0"/>
              </a:rPr>
              <a:t>by the CD4 T-cells, make antibodies</a:t>
            </a:r>
          </a:p>
          <a:p>
            <a:pPr eaLnBrk="0" hangingPunct="0">
              <a:spcBef>
                <a:spcPts val="0"/>
              </a:spcBef>
              <a:spcAft>
                <a:spcPts val="1575"/>
              </a:spcAft>
              <a:defRPr/>
            </a:pPr>
            <a:r>
              <a:rPr lang="en-US" sz="1500" b="1" dirty="0">
                <a:solidFill>
                  <a:srgbClr val="000000"/>
                </a:solidFill>
                <a:latin typeface="Arial" panose="020B0604020202020204" pitchFamily="34" charset="0"/>
                <a:cs typeface="Arial" panose="020B0604020202020204" pitchFamily="34" charset="0"/>
              </a:rPr>
              <a:t>ANTIBODIES </a:t>
            </a:r>
            <a:r>
              <a:rPr lang="mr-IN" sz="1500" dirty="0">
                <a:solidFill>
                  <a:srgbClr val="000000"/>
                </a:solidFill>
                <a:latin typeface="Arial" panose="020B0604020202020204" pitchFamily="34" charset="0"/>
              </a:rPr>
              <a:t>–</a:t>
            </a:r>
            <a:r>
              <a:rPr lang="en-US" sz="1500" dirty="0">
                <a:solidFill>
                  <a:srgbClr val="000000"/>
                </a:solidFill>
                <a:latin typeface="Arial" panose="020B0604020202020204" pitchFamily="34" charset="0"/>
                <a:cs typeface="Arial" panose="020B0604020202020204" pitchFamily="34" charset="0"/>
              </a:rPr>
              <a:t> are proteins that attach to their specific germs, </a:t>
            </a:r>
            <a:r>
              <a:rPr lang="en-US" sz="1500" dirty="0">
                <a:latin typeface="Arial" panose="020B0604020202020204" pitchFamily="34" charset="0"/>
                <a:cs typeface="Arial" panose="020B0604020202020204" pitchFamily="34" charset="0"/>
              </a:rPr>
              <a:t>marking them for destruction by the immune system or stopping their ability to reproduce</a:t>
            </a:r>
            <a:endParaRPr lang="en-US" sz="1500" dirty="0">
              <a:solidFill>
                <a:srgbClr val="000000"/>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433EF65C-48A3-4DDB-B82F-BF271C1C748C}"/>
              </a:ext>
            </a:extLst>
          </p:cNvPr>
          <p:cNvCxnSpPr>
            <a:cxnSpLocks/>
          </p:cNvCxnSpPr>
          <p:nvPr/>
        </p:nvCxnSpPr>
        <p:spPr>
          <a:xfrm>
            <a:off x="-5380" y="3164007"/>
            <a:ext cx="2425465" cy="0"/>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6E1BB97-8719-4A0B-A865-0E00846D38DB}"/>
              </a:ext>
            </a:extLst>
          </p:cNvPr>
          <p:cNvSpPr txBox="1"/>
          <p:nvPr/>
        </p:nvSpPr>
        <p:spPr>
          <a:xfrm>
            <a:off x="534690" y="1845839"/>
            <a:ext cx="1911960" cy="1208023"/>
          </a:xfrm>
          <a:prstGeom prst="rect">
            <a:avLst/>
          </a:prstGeom>
          <a:noFill/>
        </p:spPr>
        <p:txBody>
          <a:bodyPr wrap="square" rtlCol="0">
            <a:spAutoFit/>
          </a:bodyPr>
          <a:lstStyle/>
          <a:p>
            <a:pPr algn="r">
              <a:lnSpc>
                <a:spcPts val="2865"/>
              </a:lnSpc>
            </a:pPr>
            <a:r>
              <a:rPr lang="en-US" sz="3000" b="1" dirty="0">
                <a:solidFill>
                  <a:srgbClr val="F20000"/>
                </a:solidFill>
                <a:latin typeface="Arial" panose="020B0604020202020204" pitchFamily="34" charset="0"/>
                <a:cs typeface="Arial" panose="020B0604020202020204" pitchFamily="34" charset="0"/>
              </a:rPr>
              <a:t>The Immune System</a:t>
            </a:r>
            <a:endParaRPr lang="en-ID" sz="3000" b="1" dirty="0">
              <a:solidFill>
                <a:srgbClr val="F20000"/>
              </a:solidFill>
              <a:latin typeface="Arial" panose="020B0604020202020204" pitchFamily="34" charset="0"/>
              <a:cs typeface="Arial" panose="020B0604020202020204" pitchFamily="34" charset="0"/>
            </a:endParaRPr>
          </a:p>
        </p:txBody>
      </p:sp>
      <p:sp>
        <p:nvSpPr>
          <p:cNvPr id="90" name="TextBox 89">
            <a:extLst>
              <a:ext uri="{FF2B5EF4-FFF2-40B4-BE49-F238E27FC236}">
                <a16:creationId xmlns:a16="http://schemas.microsoft.com/office/drawing/2014/main" id="{3D5AE9DE-458C-6D41-906F-AD8276254F4A}"/>
              </a:ext>
            </a:extLst>
          </p:cNvPr>
          <p:cNvSpPr txBox="1"/>
          <p:nvPr/>
        </p:nvSpPr>
        <p:spPr>
          <a:xfrm>
            <a:off x="198119" y="301823"/>
            <a:ext cx="2212942" cy="300082"/>
          </a:xfrm>
          <a:prstGeom prst="rect">
            <a:avLst/>
          </a:prstGeom>
          <a:noFill/>
        </p:spPr>
        <p:txBody>
          <a:bodyPr wrap="square" rtlCol="0">
            <a:spAutoFit/>
          </a:bodyPr>
          <a:lstStyle/>
          <a:p>
            <a:r>
              <a:rPr lang="en-US" sz="1350" dirty="0">
                <a:latin typeface="Arial" panose="020B0604020202020204" pitchFamily="34" charset="0"/>
                <a:ea typeface="Roboto" panose="02000000000000000000" pitchFamily="2" charset="0"/>
              </a:rPr>
              <a:t>IMMUNE RESPONSE</a:t>
            </a:r>
          </a:p>
        </p:txBody>
      </p:sp>
      <p:pic>
        <p:nvPicPr>
          <p:cNvPr id="7" name="Picture 6" descr="A picture containing mollusk, dark, colorful&#10;&#10;Description automatically generated">
            <a:extLst>
              <a:ext uri="{FF2B5EF4-FFF2-40B4-BE49-F238E27FC236}">
                <a16:creationId xmlns:a16="http://schemas.microsoft.com/office/drawing/2014/main" id="{308AA3A6-360A-FC4E-9FE3-FDD519CA43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864" y="3216440"/>
            <a:ext cx="1322609" cy="1283218"/>
          </a:xfrm>
          <a:prstGeom prst="rect">
            <a:avLst/>
          </a:prstGeom>
        </p:spPr>
      </p:pic>
      <p:pic>
        <p:nvPicPr>
          <p:cNvPr id="11" name="Picture 10" descr="A picture containing indoor, invertebrate, mollusk, decorated&#10;&#10;Description automatically generated">
            <a:extLst>
              <a:ext uri="{FF2B5EF4-FFF2-40B4-BE49-F238E27FC236}">
                <a16:creationId xmlns:a16="http://schemas.microsoft.com/office/drawing/2014/main" id="{F7971FCB-71B3-0A4B-BCA3-259CC4B811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5304" y="3324977"/>
            <a:ext cx="1264781" cy="1227113"/>
          </a:xfrm>
          <a:prstGeom prst="rect">
            <a:avLst/>
          </a:prstGeom>
        </p:spPr>
      </p:pic>
      <p:pic>
        <p:nvPicPr>
          <p:cNvPr id="13" name="Picture 12" descr="Logo&#10;&#10;Description automatically generated">
            <a:extLst>
              <a:ext uri="{FF2B5EF4-FFF2-40B4-BE49-F238E27FC236}">
                <a16:creationId xmlns:a16="http://schemas.microsoft.com/office/drawing/2014/main" id="{F9941936-4395-A442-8460-73E20BEBB9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42875" y="6295614"/>
            <a:ext cx="1004204" cy="412632"/>
          </a:xfrm>
          <a:prstGeom prst="rect">
            <a:avLst/>
          </a:prstGeom>
        </p:spPr>
      </p:pic>
      <p:grpSp>
        <p:nvGrpSpPr>
          <p:cNvPr id="14" name="Group 13">
            <a:extLst>
              <a:ext uri="{FF2B5EF4-FFF2-40B4-BE49-F238E27FC236}">
                <a16:creationId xmlns:a16="http://schemas.microsoft.com/office/drawing/2014/main" id="{AB94A099-67FE-B94C-8AF3-FFBC16D571E9}"/>
              </a:ext>
            </a:extLst>
          </p:cNvPr>
          <p:cNvGrpSpPr/>
          <p:nvPr/>
        </p:nvGrpSpPr>
        <p:grpSpPr>
          <a:xfrm>
            <a:off x="115331" y="6249427"/>
            <a:ext cx="480060" cy="608573"/>
            <a:chOff x="289241" y="6046569"/>
            <a:chExt cx="640080" cy="811431"/>
          </a:xfrm>
        </p:grpSpPr>
        <p:sp>
          <p:nvSpPr>
            <p:cNvPr id="15" name="Slide Number Placeholder 3">
              <a:extLst>
                <a:ext uri="{FF2B5EF4-FFF2-40B4-BE49-F238E27FC236}">
                  <a16:creationId xmlns:a16="http://schemas.microsoft.com/office/drawing/2014/main" id="{6C328524-AD60-6247-A1EB-2066E7C0A4FB}"/>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latin typeface="Arial" panose="020B0604020202020204" pitchFamily="34" charset="0"/>
                </a:rPr>
                <a:pPr/>
                <a:t>12</a:t>
              </a:fld>
              <a:endParaRPr lang="en-US" sz="1350" dirty="0">
                <a:latin typeface="Arial" panose="020B0604020202020204" pitchFamily="34" charset="0"/>
              </a:endParaRPr>
            </a:p>
          </p:txBody>
        </p:sp>
        <p:cxnSp>
          <p:nvCxnSpPr>
            <p:cNvPr id="18" name="Straight Connector 17">
              <a:extLst>
                <a:ext uri="{FF2B5EF4-FFF2-40B4-BE49-F238E27FC236}">
                  <a16:creationId xmlns:a16="http://schemas.microsoft.com/office/drawing/2014/main" id="{2488AD22-A45F-7B4B-BA70-5D5C41180231}"/>
                </a:ext>
              </a:extLst>
            </p:cNvPr>
            <p:cNvCxnSpPr>
              <a:cxnSpLocks/>
            </p:cNvCxnSpPr>
            <p:nvPr/>
          </p:nvCxnSpPr>
          <p:spPr>
            <a:xfrm>
              <a:off x="870203" y="6046569"/>
              <a:ext cx="0" cy="811431"/>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338222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6E1BB97-8719-4A0B-A865-0E00846D38DB}"/>
              </a:ext>
            </a:extLst>
          </p:cNvPr>
          <p:cNvSpPr txBox="1"/>
          <p:nvPr/>
        </p:nvSpPr>
        <p:spPr>
          <a:xfrm>
            <a:off x="5294350" y="986428"/>
            <a:ext cx="4038809" cy="836126"/>
          </a:xfrm>
          <a:prstGeom prst="rect">
            <a:avLst/>
          </a:prstGeom>
          <a:noFill/>
        </p:spPr>
        <p:txBody>
          <a:bodyPr wrap="square" rtlCol="0">
            <a:spAutoFit/>
          </a:bodyPr>
          <a:lstStyle/>
          <a:p>
            <a:pPr>
              <a:lnSpc>
                <a:spcPts val="2865"/>
              </a:lnSpc>
            </a:pPr>
            <a:r>
              <a:rPr lang="en-US" sz="2700" dirty="0">
                <a:solidFill>
                  <a:srgbClr val="F20000"/>
                </a:solidFill>
                <a:latin typeface="Gotham Bold" panose="02000603040000020004" pitchFamily="2" charset="0"/>
              </a:rPr>
              <a:t>The Immune Response to TB</a:t>
            </a:r>
            <a:endParaRPr lang="en-ID" sz="2700" dirty="0">
              <a:solidFill>
                <a:srgbClr val="F20000"/>
              </a:solidFill>
              <a:latin typeface="Gotham Bold" panose="02000603040000020004" pitchFamily="2" charset="0"/>
            </a:endParaRPr>
          </a:p>
        </p:txBody>
      </p:sp>
      <p:sp>
        <p:nvSpPr>
          <p:cNvPr id="85" name="Rectangle 3">
            <a:extLst>
              <a:ext uri="{FF2B5EF4-FFF2-40B4-BE49-F238E27FC236}">
                <a16:creationId xmlns:a16="http://schemas.microsoft.com/office/drawing/2014/main" id="{510B7BF1-0F31-0245-98B1-A9A32A0D4339}"/>
              </a:ext>
            </a:extLst>
          </p:cNvPr>
          <p:cNvSpPr txBox="1">
            <a:spLocks noChangeArrowheads="1"/>
          </p:cNvSpPr>
          <p:nvPr/>
        </p:nvSpPr>
        <p:spPr>
          <a:xfrm>
            <a:off x="5197112" y="2161198"/>
            <a:ext cx="3489688" cy="368306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5740" indent="-205740">
              <a:lnSpc>
                <a:spcPts val="1770"/>
              </a:lnSpc>
              <a:spcBef>
                <a:spcPts val="0"/>
              </a:spcBef>
              <a:spcAft>
                <a:spcPts val="1350"/>
              </a:spcAft>
              <a:buClr>
                <a:schemeClr val="tx1"/>
              </a:buClr>
              <a:buFont typeface="Wingdings" charset="2"/>
              <a:buAutoNum type="arabicPlain"/>
            </a:pPr>
            <a:r>
              <a:rPr lang="en-US" sz="1500" dirty="0">
                <a:solidFill>
                  <a:srgbClr val="000000"/>
                </a:solidFill>
                <a:latin typeface="Arial" panose="020B0604020202020204" pitchFamily="34" charset="0"/>
              </a:rPr>
              <a:t>The </a:t>
            </a:r>
            <a:r>
              <a:rPr lang="en-US" sz="1500" b="1" dirty="0">
                <a:solidFill>
                  <a:srgbClr val="000000"/>
                </a:solidFill>
                <a:latin typeface="Arial" panose="020B0604020202020204" pitchFamily="34" charset="0"/>
              </a:rPr>
              <a:t>antigen presenting cells </a:t>
            </a:r>
            <a:r>
              <a:rPr lang="en-US" sz="1500" dirty="0">
                <a:solidFill>
                  <a:srgbClr val="000000"/>
                </a:solidFill>
                <a:latin typeface="Arial" panose="020B0604020202020204" pitchFamily="34" charset="0"/>
              </a:rPr>
              <a:t>(dendritic cells and macrophages) </a:t>
            </a:r>
            <a:r>
              <a:rPr lang="en-US" sz="1500" b="1" dirty="0">
                <a:solidFill>
                  <a:srgbClr val="000000"/>
                </a:solidFill>
                <a:latin typeface="Arial" panose="020B0604020202020204" pitchFamily="34" charset="0"/>
              </a:rPr>
              <a:t>transport TB </a:t>
            </a:r>
            <a:r>
              <a:rPr lang="en-US" sz="1500" dirty="0">
                <a:solidFill>
                  <a:srgbClr val="000000"/>
                </a:solidFill>
                <a:latin typeface="Arial" panose="020B0604020202020204" pitchFamily="34" charset="0"/>
              </a:rPr>
              <a:t>to the </a:t>
            </a:r>
            <a:r>
              <a:rPr lang="en-US" sz="1500" b="1" dirty="0">
                <a:solidFill>
                  <a:srgbClr val="000000"/>
                </a:solidFill>
                <a:latin typeface="Arial" panose="020B0604020202020204" pitchFamily="34" charset="0"/>
              </a:rPr>
              <a:t>lymph nodes</a:t>
            </a:r>
            <a:r>
              <a:rPr lang="en-US" sz="1500" dirty="0">
                <a:solidFill>
                  <a:srgbClr val="000000"/>
                </a:solidFill>
                <a:latin typeface="Arial" panose="020B0604020202020204" pitchFamily="34" charset="0"/>
              </a:rPr>
              <a:t>, acting as the communication and meeting center for the immune system</a:t>
            </a:r>
          </a:p>
          <a:p>
            <a:pPr marL="205740" indent="-205740">
              <a:lnSpc>
                <a:spcPts val="1770"/>
              </a:lnSpc>
              <a:spcBef>
                <a:spcPts val="0"/>
              </a:spcBef>
              <a:spcAft>
                <a:spcPts val="1350"/>
              </a:spcAft>
              <a:buFont typeface="Wingdings" charset="2"/>
              <a:buAutoNum type="arabicPlain"/>
            </a:pPr>
            <a:r>
              <a:rPr lang="en-US" sz="1500" dirty="0">
                <a:solidFill>
                  <a:srgbClr val="000000"/>
                </a:solidFill>
                <a:latin typeface="Arial" panose="020B0604020202020204" pitchFamily="34" charset="0"/>
              </a:rPr>
              <a:t>In the lymph nodes, the </a:t>
            </a:r>
            <a:r>
              <a:rPr lang="en-US" sz="1500" b="1" dirty="0">
                <a:solidFill>
                  <a:srgbClr val="000000"/>
                </a:solidFill>
                <a:latin typeface="Arial" panose="020B0604020202020204" pitchFamily="34" charset="0"/>
              </a:rPr>
              <a:t>cells chop up the TB bacilli</a:t>
            </a:r>
            <a:r>
              <a:rPr lang="en-US" sz="1500" dirty="0">
                <a:solidFill>
                  <a:srgbClr val="000000"/>
                </a:solidFill>
                <a:latin typeface="Arial" panose="020B0604020202020204" pitchFamily="34" charset="0"/>
              </a:rPr>
              <a:t> and present it to the (helper) </a:t>
            </a:r>
            <a:r>
              <a:rPr lang="en-US" sz="1500" b="1" dirty="0">
                <a:solidFill>
                  <a:srgbClr val="000000"/>
                </a:solidFill>
                <a:latin typeface="Arial" panose="020B0604020202020204" pitchFamily="34" charset="0"/>
              </a:rPr>
              <a:t>CD4 T-cell</a:t>
            </a:r>
            <a:r>
              <a:rPr lang="en-US" sz="1500" dirty="0">
                <a:solidFill>
                  <a:srgbClr val="000000"/>
                </a:solidFill>
                <a:latin typeface="Arial" panose="020B0604020202020204" pitchFamily="34" charset="0"/>
              </a:rPr>
              <a:t> to coordinate the immune response</a:t>
            </a:r>
          </a:p>
          <a:p>
            <a:pPr marL="205740" indent="-205740">
              <a:lnSpc>
                <a:spcPts val="1770"/>
              </a:lnSpc>
              <a:spcBef>
                <a:spcPts val="0"/>
              </a:spcBef>
              <a:spcAft>
                <a:spcPts val="1350"/>
              </a:spcAft>
              <a:buClr>
                <a:schemeClr val="tx1"/>
              </a:buClr>
              <a:buFont typeface="Wingdings" charset="2"/>
              <a:buAutoNum type="arabicPlain"/>
            </a:pPr>
            <a:r>
              <a:rPr lang="en-US" sz="1500" b="1" dirty="0">
                <a:solidFill>
                  <a:srgbClr val="000000"/>
                </a:solidFill>
                <a:latin typeface="Arial" panose="020B0604020202020204" pitchFamily="34" charset="0"/>
              </a:rPr>
              <a:t>Cytotoxic T-cells</a:t>
            </a:r>
            <a:r>
              <a:rPr lang="en-US" sz="1500" dirty="0">
                <a:solidFill>
                  <a:srgbClr val="000000"/>
                </a:solidFill>
                <a:latin typeface="Arial" panose="020B0604020202020204" pitchFamily="34" charset="0"/>
              </a:rPr>
              <a:t> are activated to </a:t>
            </a:r>
            <a:r>
              <a:rPr lang="en-US" sz="1500" b="1" dirty="0">
                <a:solidFill>
                  <a:srgbClr val="000000"/>
                </a:solidFill>
                <a:latin typeface="Arial" panose="020B0604020202020204" pitchFamily="34" charset="0"/>
              </a:rPr>
              <a:t>kill cells infected with TB</a:t>
            </a:r>
            <a:r>
              <a:rPr lang="en-US" sz="1500" dirty="0">
                <a:solidFill>
                  <a:srgbClr val="000000"/>
                </a:solidFill>
                <a:latin typeface="Arial" panose="020B0604020202020204" pitchFamily="34" charset="0"/>
              </a:rPr>
              <a:t> bacilli and </a:t>
            </a:r>
            <a:r>
              <a:rPr lang="en-US" sz="1500" b="1" dirty="0">
                <a:solidFill>
                  <a:srgbClr val="000000"/>
                </a:solidFill>
                <a:latin typeface="Arial" panose="020B0604020202020204" pitchFamily="34" charset="0"/>
              </a:rPr>
              <a:t>B cells</a:t>
            </a:r>
            <a:r>
              <a:rPr lang="en-US" sz="1500" dirty="0">
                <a:solidFill>
                  <a:srgbClr val="000000"/>
                </a:solidFill>
                <a:latin typeface="Arial" panose="020B0604020202020204" pitchFamily="34" charset="0"/>
              </a:rPr>
              <a:t> </a:t>
            </a:r>
            <a:r>
              <a:rPr lang="en-US" sz="1500" b="1" dirty="0">
                <a:solidFill>
                  <a:srgbClr val="000000"/>
                </a:solidFill>
                <a:latin typeface="Arial" panose="020B0604020202020204" pitchFamily="34" charset="0"/>
              </a:rPr>
              <a:t>release antibodies</a:t>
            </a:r>
            <a:r>
              <a:rPr lang="en-US" sz="1500" dirty="0">
                <a:solidFill>
                  <a:srgbClr val="000000"/>
                </a:solidFill>
                <a:latin typeface="Arial" panose="020B0604020202020204" pitchFamily="34" charset="0"/>
              </a:rPr>
              <a:t>, which also target infected cells to kill</a:t>
            </a:r>
          </a:p>
        </p:txBody>
      </p:sp>
      <p:cxnSp>
        <p:nvCxnSpPr>
          <p:cNvPr id="87" name="Straight Connector 86">
            <a:extLst>
              <a:ext uri="{FF2B5EF4-FFF2-40B4-BE49-F238E27FC236}">
                <a16:creationId xmlns:a16="http://schemas.microsoft.com/office/drawing/2014/main" id="{67052257-0AA8-D148-B00C-28C5ACC31143}"/>
              </a:ext>
            </a:extLst>
          </p:cNvPr>
          <p:cNvCxnSpPr>
            <a:cxnSpLocks/>
          </p:cNvCxnSpPr>
          <p:nvPr/>
        </p:nvCxnSpPr>
        <p:spPr>
          <a:xfrm>
            <a:off x="5294350" y="1943412"/>
            <a:ext cx="4819454" cy="9291"/>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68D1370-A44F-3040-81A9-879334E0EC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323" y="1055251"/>
            <a:ext cx="4328781" cy="4776586"/>
          </a:xfrm>
          <a:prstGeom prst="rect">
            <a:avLst/>
          </a:prstGeom>
        </p:spPr>
      </p:pic>
      <p:pic>
        <p:nvPicPr>
          <p:cNvPr id="11" name="Picture 10" descr="Logo&#10;&#10;Description automatically generated">
            <a:extLst>
              <a:ext uri="{FF2B5EF4-FFF2-40B4-BE49-F238E27FC236}">
                <a16:creationId xmlns:a16="http://schemas.microsoft.com/office/drawing/2014/main" id="{B65FCDC1-3B9E-3E43-BAAA-5630FF9301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2875" y="6295614"/>
            <a:ext cx="1004204" cy="412632"/>
          </a:xfrm>
          <a:prstGeom prst="rect">
            <a:avLst/>
          </a:prstGeom>
        </p:spPr>
      </p:pic>
      <p:grpSp>
        <p:nvGrpSpPr>
          <p:cNvPr id="12" name="Group 11">
            <a:extLst>
              <a:ext uri="{FF2B5EF4-FFF2-40B4-BE49-F238E27FC236}">
                <a16:creationId xmlns:a16="http://schemas.microsoft.com/office/drawing/2014/main" id="{8D3B9CAE-2BE2-7342-9D42-5E13E4B21F22}"/>
              </a:ext>
            </a:extLst>
          </p:cNvPr>
          <p:cNvGrpSpPr/>
          <p:nvPr/>
        </p:nvGrpSpPr>
        <p:grpSpPr>
          <a:xfrm>
            <a:off x="115331" y="6249427"/>
            <a:ext cx="480060" cy="608573"/>
            <a:chOff x="289241" y="6046569"/>
            <a:chExt cx="640080" cy="811431"/>
          </a:xfrm>
        </p:grpSpPr>
        <p:sp>
          <p:nvSpPr>
            <p:cNvPr id="13" name="Slide Number Placeholder 3">
              <a:extLst>
                <a:ext uri="{FF2B5EF4-FFF2-40B4-BE49-F238E27FC236}">
                  <a16:creationId xmlns:a16="http://schemas.microsoft.com/office/drawing/2014/main" id="{AF10949C-D23B-F647-9FB7-32630B38B029}"/>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latin typeface="Arial" panose="020B0604020202020204" pitchFamily="34" charset="0"/>
                </a:rPr>
                <a:pPr/>
                <a:t>13</a:t>
              </a:fld>
              <a:endParaRPr lang="en-US" sz="1350" dirty="0">
                <a:latin typeface="Arial" panose="020B0604020202020204" pitchFamily="34" charset="0"/>
              </a:endParaRPr>
            </a:p>
          </p:txBody>
        </p:sp>
        <p:cxnSp>
          <p:nvCxnSpPr>
            <p:cNvPr id="14" name="Straight Connector 13">
              <a:extLst>
                <a:ext uri="{FF2B5EF4-FFF2-40B4-BE49-F238E27FC236}">
                  <a16:creationId xmlns:a16="http://schemas.microsoft.com/office/drawing/2014/main" id="{F711CAF5-14BC-C841-B84E-10909CA03FF0}"/>
                </a:ext>
              </a:extLst>
            </p:cNvPr>
            <p:cNvCxnSpPr>
              <a:cxnSpLocks/>
            </p:cNvCxnSpPr>
            <p:nvPr/>
          </p:nvCxnSpPr>
          <p:spPr>
            <a:xfrm>
              <a:off x="870203" y="6046569"/>
              <a:ext cx="0" cy="811431"/>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589FCE16-FDEE-7643-847D-C29496D1098A}"/>
              </a:ext>
            </a:extLst>
          </p:cNvPr>
          <p:cNvSpPr txBox="1"/>
          <p:nvPr/>
        </p:nvSpPr>
        <p:spPr>
          <a:xfrm>
            <a:off x="221939" y="322548"/>
            <a:ext cx="2223446" cy="300082"/>
          </a:xfrm>
          <a:prstGeom prst="rect">
            <a:avLst/>
          </a:prstGeom>
          <a:noFill/>
        </p:spPr>
        <p:txBody>
          <a:bodyPr wrap="square" rtlCol="0">
            <a:spAutoFit/>
          </a:bodyPr>
          <a:lstStyle/>
          <a:p>
            <a:r>
              <a:rPr lang="en-US" sz="1350" dirty="0">
                <a:latin typeface="Arial" panose="020B0604020202020204" pitchFamily="34" charset="0"/>
                <a:ea typeface="Roboto" panose="02000000000000000000" pitchFamily="2" charset="0"/>
              </a:rPr>
              <a:t>IMMUNE RESPONSE</a:t>
            </a:r>
          </a:p>
        </p:txBody>
      </p:sp>
      <p:cxnSp>
        <p:nvCxnSpPr>
          <p:cNvPr id="16" name="Straight Connector 15">
            <a:extLst>
              <a:ext uri="{FF2B5EF4-FFF2-40B4-BE49-F238E27FC236}">
                <a16:creationId xmlns:a16="http://schemas.microsoft.com/office/drawing/2014/main" id="{326EBB27-B0FC-8645-9D14-C00A08378065}"/>
              </a:ext>
            </a:extLst>
          </p:cNvPr>
          <p:cNvCxnSpPr>
            <a:cxnSpLocks/>
          </p:cNvCxnSpPr>
          <p:nvPr/>
        </p:nvCxnSpPr>
        <p:spPr>
          <a:xfrm>
            <a:off x="4822264" y="0"/>
            <a:ext cx="0" cy="6858000"/>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4496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cake, indoor, chocolate, slice&#10;&#10;Description automatically generated">
            <a:extLst>
              <a:ext uri="{FF2B5EF4-FFF2-40B4-BE49-F238E27FC236}">
                <a16:creationId xmlns:a16="http://schemas.microsoft.com/office/drawing/2014/main" id="{0B2AAA14-CCA4-464B-A198-1AB2FB096252}"/>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l="4803" t="32107" r="2603" b="24139"/>
          <a:stretch/>
        </p:blipFill>
        <p:spPr>
          <a:xfrm>
            <a:off x="0" y="2051177"/>
            <a:ext cx="9144000" cy="2880530"/>
          </a:xfrm>
          <a:prstGeom prst="rect">
            <a:avLst/>
          </a:prstGeom>
        </p:spPr>
      </p:pic>
      <p:sp>
        <p:nvSpPr>
          <p:cNvPr id="16" name="TextBox 15">
            <a:extLst>
              <a:ext uri="{FF2B5EF4-FFF2-40B4-BE49-F238E27FC236}">
                <a16:creationId xmlns:a16="http://schemas.microsoft.com/office/drawing/2014/main" id="{1ED4CAF3-ED33-464C-952C-E24E70A1E1CA}"/>
              </a:ext>
            </a:extLst>
          </p:cNvPr>
          <p:cNvSpPr txBox="1"/>
          <p:nvPr/>
        </p:nvSpPr>
        <p:spPr>
          <a:xfrm>
            <a:off x="0" y="3302605"/>
            <a:ext cx="9111698" cy="553998"/>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TB INFECTION VS. TB DISEASE</a:t>
            </a:r>
            <a:endParaRPr lang="en-ID" sz="3000" b="1" dirty="0">
              <a:latin typeface="Arial" panose="020B0604020202020204" pitchFamily="34" charset="0"/>
              <a:cs typeface="Arial" panose="020B0604020202020204" pitchFamily="34" charset="0"/>
            </a:endParaRPr>
          </a:p>
        </p:txBody>
      </p:sp>
      <p:pic>
        <p:nvPicPr>
          <p:cNvPr id="8" name="Picture 7" descr="Logo&#10;&#10;Description automatically generated">
            <a:extLst>
              <a:ext uri="{FF2B5EF4-FFF2-40B4-BE49-F238E27FC236}">
                <a16:creationId xmlns:a16="http://schemas.microsoft.com/office/drawing/2014/main" id="{5935913E-1E51-F24B-9227-C41F30B74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2875" y="6295614"/>
            <a:ext cx="1004204" cy="412632"/>
          </a:xfrm>
          <a:prstGeom prst="rect">
            <a:avLst/>
          </a:prstGeom>
        </p:spPr>
      </p:pic>
      <p:grpSp>
        <p:nvGrpSpPr>
          <p:cNvPr id="12" name="Group 11">
            <a:extLst>
              <a:ext uri="{FF2B5EF4-FFF2-40B4-BE49-F238E27FC236}">
                <a16:creationId xmlns:a16="http://schemas.microsoft.com/office/drawing/2014/main" id="{717FEEBD-1CB5-2541-89E1-ED45E380C37A}"/>
              </a:ext>
            </a:extLst>
          </p:cNvPr>
          <p:cNvGrpSpPr/>
          <p:nvPr/>
        </p:nvGrpSpPr>
        <p:grpSpPr>
          <a:xfrm>
            <a:off x="115331" y="6249427"/>
            <a:ext cx="480060" cy="608573"/>
            <a:chOff x="289241" y="6046569"/>
            <a:chExt cx="640080" cy="811431"/>
          </a:xfrm>
        </p:grpSpPr>
        <p:sp>
          <p:nvSpPr>
            <p:cNvPr id="14" name="Slide Number Placeholder 3">
              <a:extLst>
                <a:ext uri="{FF2B5EF4-FFF2-40B4-BE49-F238E27FC236}">
                  <a16:creationId xmlns:a16="http://schemas.microsoft.com/office/drawing/2014/main" id="{529F0669-8132-924E-8221-C72ECE7E4FE2}"/>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latin typeface="Arial" panose="020B0604020202020204" pitchFamily="34" charset="0"/>
                </a:rPr>
                <a:pPr/>
                <a:t>14</a:t>
              </a:fld>
              <a:endParaRPr lang="en-US" sz="1350" dirty="0">
                <a:latin typeface="Arial" panose="020B0604020202020204" pitchFamily="34" charset="0"/>
              </a:endParaRPr>
            </a:p>
          </p:txBody>
        </p:sp>
        <p:cxnSp>
          <p:nvCxnSpPr>
            <p:cNvPr id="17" name="Straight Connector 16">
              <a:extLst>
                <a:ext uri="{FF2B5EF4-FFF2-40B4-BE49-F238E27FC236}">
                  <a16:creationId xmlns:a16="http://schemas.microsoft.com/office/drawing/2014/main" id="{0134DFE7-E293-BF4B-A879-B3CC0924634E}"/>
                </a:ext>
              </a:extLst>
            </p:cNvPr>
            <p:cNvCxnSpPr>
              <a:cxnSpLocks/>
            </p:cNvCxnSpPr>
            <p:nvPr/>
          </p:nvCxnSpPr>
          <p:spPr>
            <a:xfrm>
              <a:off x="870203" y="6046569"/>
              <a:ext cx="0" cy="811431"/>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32259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7E9F402-964A-9E4A-9BF3-16C4A1F0EBE1}"/>
              </a:ext>
            </a:extLst>
          </p:cNvPr>
          <p:cNvSpPr/>
          <p:nvPr/>
        </p:nvSpPr>
        <p:spPr>
          <a:xfrm>
            <a:off x="2841064" y="0"/>
            <a:ext cx="6347272"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sp>
        <p:nvSpPr>
          <p:cNvPr id="2" name="Rectangle 1">
            <a:extLst>
              <a:ext uri="{FF2B5EF4-FFF2-40B4-BE49-F238E27FC236}">
                <a16:creationId xmlns:a16="http://schemas.microsoft.com/office/drawing/2014/main" id="{95BCBB53-8024-0F4D-B37F-2E63C4ADB1EE}"/>
              </a:ext>
            </a:extLst>
          </p:cNvPr>
          <p:cNvSpPr/>
          <p:nvPr/>
        </p:nvSpPr>
        <p:spPr>
          <a:xfrm>
            <a:off x="3189637" y="888561"/>
            <a:ext cx="5409416" cy="5080878"/>
          </a:xfrm>
          <a:prstGeom prst="rect">
            <a:avLst/>
          </a:prstGeom>
        </p:spPr>
        <p:txBody>
          <a:bodyPr wrap="square">
            <a:spAutoFit/>
          </a:bodyPr>
          <a:lstStyle/>
          <a:p>
            <a:pPr marL="257175" indent="-123444">
              <a:lnSpc>
                <a:spcPts val="1770"/>
              </a:lnSpc>
              <a:spcAft>
                <a:spcPts val="450"/>
              </a:spcAft>
              <a:buFont typeface="Arial"/>
              <a:buChar char="•"/>
            </a:pPr>
            <a:r>
              <a:rPr lang="en-US" sz="1500" dirty="0">
                <a:latin typeface="Arial" panose="020B0604020202020204" pitchFamily="34" charset="0"/>
                <a:ea typeface="Roboto" panose="02000000000000000000" pitchFamily="2" charset="0"/>
                <a:cs typeface="Roboto" panose="02000000000000000000" pitchFamily="2" charset="0"/>
              </a:rPr>
              <a:t>There is a difference between </a:t>
            </a:r>
            <a:r>
              <a:rPr lang="en-US" sz="1500" b="1" u="sng" dirty="0">
                <a:latin typeface="Arial" panose="020B0604020202020204" pitchFamily="34" charset="0"/>
                <a:ea typeface="Roboto" panose="02000000000000000000" pitchFamily="2" charset="0"/>
                <a:cs typeface="Roboto" panose="02000000000000000000" pitchFamily="2" charset="0"/>
              </a:rPr>
              <a:t>TB INFECTION </a:t>
            </a:r>
            <a:r>
              <a:rPr lang="en-US" sz="1500" dirty="0">
                <a:latin typeface="Arial" panose="020B0604020202020204" pitchFamily="34" charset="0"/>
                <a:ea typeface="Roboto" panose="02000000000000000000" pitchFamily="2" charset="0"/>
                <a:cs typeface="Roboto" panose="02000000000000000000" pitchFamily="2" charset="0"/>
              </a:rPr>
              <a:t>and </a:t>
            </a:r>
            <a:br>
              <a:rPr lang="en-US" sz="1500" dirty="0">
                <a:latin typeface="Arial" panose="020B0604020202020204" pitchFamily="34" charset="0"/>
                <a:ea typeface="Roboto" panose="02000000000000000000" pitchFamily="2" charset="0"/>
                <a:cs typeface="Roboto" panose="02000000000000000000" pitchFamily="2" charset="0"/>
              </a:rPr>
            </a:br>
            <a:r>
              <a:rPr lang="en-US" sz="1500" b="1" u="sng" dirty="0">
                <a:latin typeface="Arial" panose="020B0604020202020204" pitchFamily="34" charset="0"/>
                <a:ea typeface="Roboto" panose="02000000000000000000" pitchFamily="2" charset="0"/>
                <a:cs typeface="Roboto" panose="02000000000000000000" pitchFamily="2" charset="0"/>
              </a:rPr>
              <a:t>TB DISEASE</a:t>
            </a:r>
          </a:p>
          <a:p>
            <a:pPr marL="416624" lvl="1" indent="-123444">
              <a:lnSpc>
                <a:spcPts val="1770"/>
              </a:lnSpc>
              <a:spcAft>
                <a:spcPts val="450"/>
              </a:spcAft>
              <a:buFont typeface="Wingdings" pitchFamily="2" charset="2"/>
              <a:buChar char="§"/>
            </a:pPr>
            <a:r>
              <a:rPr lang="en-US" sz="1500" dirty="0">
                <a:latin typeface="Arial" panose="020B0604020202020204" pitchFamily="34" charset="0"/>
                <a:ea typeface="Roboto" panose="02000000000000000000" pitchFamily="2" charset="0"/>
                <a:cs typeface="Roboto" panose="02000000000000000000" pitchFamily="2" charset="0"/>
              </a:rPr>
              <a:t>It is possible to be infected with TB and </a:t>
            </a:r>
            <a:br>
              <a:rPr lang="en-US" sz="1500" dirty="0">
                <a:latin typeface="Arial" panose="020B0604020202020204" pitchFamily="34" charset="0"/>
                <a:ea typeface="Roboto" panose="02000000000000000000" pitchFamily="2" charset="0"/>
                <a:cs typeface="Roboto" panose="02000000000000000000" pitchFamily="2" charset="0"/>
              </a:rPr>
            </a:br>
            <a:r>
              <a:rPr lang="en-US" sz="1500" dirty="0">
                <a:latin typeface="Arial" panose="020B0604020202020204" pitchFamily="34" charset="0"/>
                <a:ea typeface="Roboto" panose="02000000000000000000" pitchFamily="2" charset="0"/>
                <a:cs typeface="Roboto" panose="02000000000000000000" pitchFamily="2" charset="0"/>
              </a:rPr>
              <a:t>not develop TB disease</a:t>
            </a:r>
          </a:p>
          <a:p>
            <a:pPr marL="416624" lvl="1" indent="-123444">
              <a:lnSpc>
                <a:spcPts val="1770"/>
              </a:lnSpc>
              <a:spcAft>
                <a:spcPts val="450"/>
              </a:spcAft>
              <a:buFont typeface="Wingdings" pitchFamily="2" charset="2"/>
              <a:buChar char="§"/>
            </a:pPr>
            <a:r>
              <a:rPr lang="en-US" sz="1500" dirty="0">
                <a:latin typeface="Arial" panose="020B0604020202020204" pitchFamily="34" charset="0"/>
                <a:ea typeface="Roboto" panose="02000000000000000000" pitchFamily="2" charset="0"/>
                <a:cs typeface="Roboto" panose="02000000000000000000" pitchFamily="2" charset="0"/>
              </a:rPr>
              <a:t>About 10% of people living with TB infection </a:t>
            </a:r>
            <a:br>
              <a:rPr lang="en-US" sz="1500" dirty="0">
                <a:latin typeface="Arial" panose="020B0604020202020204" pitchFamily="34" charset="0"/>
                <a:ea typeface="Roboto" panose="02000000000000000000" pitchFamily="2" charset="0"/>
                <a:cs typeface="Roboto" panose="02000000000000000000" pitchFamily="2" charset="0"/>
              </a:rPr>
            </a:br>
            <a:r>
              <a:rPr lang="en-US" sz="1500" dirty="0">
                <a:latin typeface="Arial" panose="020B0604020202020204" pitchFamily="34" charset="0"/>
                <a:ea typeface="Roboto" panose="02000000000000000000" pitchFamily="2" charset="0"/>
                <a:cs typeface="Roboto" panose="02000000000000000000" pitchFamily="2" charset="0"/>
              </a:rPr>
              <a:t>develop TB disease</a:t>
            </a:r>
          </a:p>
          <a:p>
            <a:pPr marL="416624" lvl="1" indent="-123444">
              <a:lnSpc>
                <a:spcPts val="1770"/>
              </a:lnSpc>
              <a:spcAft>
                <a:spcPts val="900"/>
              </a:spcAft>
              <a:buFont typeface="Wingdings" pitchFamily="2" charset="2"/>
              <a:buChar char="§"/>
            </a:pPr>
            <a:r>
              <a:rPr lang="en-US" sz="1500" dirty="0">
                <a:latin typeface="Arial" panose="020B0604020202020204" pitchFamily="34" charset="0"/>
                <a:ea typeface="Roboto" panose="02000000000000000000" pitchFamily="2" charset="0"/>
                <a:cs typeface="Roboto" panose="02000000000000000000" pitchFamily="2" charset="0"/>
              </a:rPr>
              <a:t>People can progress directly to developing active </a:t>
            </a:r>
            <a:br>
              <a:rPr lang="en-US" sz="1500" dirty="0">
                <a:latin typeface="Arial" panose="020B0604020202020204" pitchFamily="34" charset="0"/>
                <a:ea typeface="Roboto" panose="02000000000000000000" pitchFamily="2" charset="0"/>
                <a:cs typeface="Roboto" panose="02000000000000000000" pitchFamily="2" charset="0"/>
              </a:rPr>
            </a:br>
            <a:r>
              <a:rPr lang="en-US" sz="1500" dirty="0">
                <a:latin typeface="Arial" panose="020B0604020202020204" pitchFamily="34" charset="0"/>
                <a:ea typeface="Roboto" panose="02000000000000000000" pitchFamily="2" charset="0"/>
                <a:cs typeface="Roboto" panose="02000000000000000000" pitchFamily="2" charset="0"/>
              </a:rPr>
              <a:t>disease without having a long “latent” period</a:t>
            </a:r>
          </a:p>
          <a:p>
            <a:pPr marL="257175" indent="-123444">
              <a:lnSpc>
                <a:spcPts val="1770"/>
              </a:lnSpc>
              <a:spcAft>
                <a:spcPts val="450"/>
              </a:spcAft>
              <a:buFont typeface="Arial"/>
              <a:buChar char="•"/>
            </a:pPr>
            <a:r>
              <a:rPr lang="en-US" sz="1500" b="1" u="sng" dirty="0">
                <a:latin typeface="Arial" panose="020B0604020202020204" pitchFamily="34" charset="0"/>
                <a:ea typeface="Roboto" panose="02000000000000000000" pitchFamily="2" charset="0"/>
                <a:cs typeface="Roboto" panose="02000000000000000000" pitchFamily="2" charset="0"/>
              </a:rPr>
              <a:t>[Latent] TB infection (LTBI) </a:t>
            </a:r>
            <a:r>
              <a:rPr lang="en-US" sz="1500" dirty="0">
                <a:latin typeface="Arial" panose="020B0604020202020204" pitchFamily="34" charset="0"/>
                <a:ea typeface="Roboto" panose="02000000000000000000" pitchFamily="2" charset="0"/>
                <a:cs typeface="Roboto" panose="02000000000000000000" pitchFamily="2" charset="0"/>
              </a:rPr>
              <a:t>refers to the period when the immune system is successful in </a:t>
            </a:r>
            <a:r>
              <a:rPr lang="en-US" sz="1500" b="1" dirty="0">
                <a:latin typeface="Arial" panose="020B0604020202020204" pitchFamily="34" charset="0"/>
                <a:ea typeface="Roboto" panose="02000000000000000000" pitchFamily="2" charset="0"/>
                <a:cs typeface="Roboto" panose="02000000000000000000" pitchFamily="2" charset="0"/>
              </a:rPr>
              <a:t>containing the TB and preventing progression to disease</a:t>
            </a:r>
          </a:p>
          <a:p>
            <a:pPr marL="416624" lvl="1" indent="-123444">
              <a:lnSpc>
                <a:spcPts val="1770"/>
              </a:lnSpc>
              <a:spcAft>
                <a:spcPts val="900"/>
              </a:spcAft>
              <a:buFont typeface="Wingdings" pitchFamily="2" charset="2"/>
              <a:buChar char="§"/>
            </a:pPr>
            <a:r>
              <a:rPr lang="en-US" sz="1500" dirty="0">
                <a:latin typeface="Arial" panose="020B0604020202020204" pitchFamily="34" charset="0"/>
                <a:ea typeface="Roboto" panose="02000000000000000000" pitchFamily="2" charset="0"/>
                <a:cs typeface="Roboto" panose="02000000000000000000" pitchFamily="2" charset="0"/>
              </a:rPr>
              <a:t>The TB bacilli remains encased in a hard shell, </a:t>
            </a:r>
            <a:br>
              <a:rPr lang="en-US" sz="1500" dirty="0">
                <a:latin typeface="Arial" panose="020B0604020202020204" pitchFamily="34" charset="0"/>
                <a:ea typeface="Roboto" panose="02000000000000000000" pitchFamily="2" charset="0"/>
                <a:cs typeface="Roboto" panose="02000000000000000000" pitchFamily="2" charset="0"/>
              </a:rPr>
            </a:br>
            <a:r>
              <a:rPr lang="en-US" sz="1500" dirty="0">
                <a:latin typeface="Arial" panose="020B0604020202020204" pitchFamily="34" charset="0"/>
                <a:ea typeface="Roboto" panose="02000000000000000000" pitchFamily="2" charset="0"/>
                <a:cs typeface="Roboto" panose="02000000000000000000" pitchFamily="2" charset="0"/>
              </a:rPr>
              <a:t>called a tubercle</a:t>
            </a:r>
          </a:p>
          <a:p>
            <a:pPr marL="257175" indent="-123444">
              <a:lnSpc>
                <a:spcPts val="1770"/>
              </a:lnSpc>
              <a:spcAft>
                <a:spcPts val="900"/>
              </a:spcAft>
              <a:buFont typeface="Arial"/>
              <a:buChar char="•"/>
            </a:pPr>
            <a:r>
              <a:rPr lang="en-US" sz="1500" b="1" u="sng" dirty="0">
                <a:latin typeface="Arial" panose="020B0604020202020204" pitchFamily="34" charset="0"/>
                <a:ea typeface="Roboto" panose="02000000000000000000" pitchFamily="2" charset="0"/>
                <a:cs typeface="Roboto" panose="02000000000000000000" pitchFamily="2" charset="0"/>
              </a:rPr>
              <a:t>Active TB disease</a:t>
            </a:r>
            <a:r>
              <a:rPr lang="en-US" sz="1500" dirty="0">
                <a:latin typeface="Arial" panose="020B0604020202020204" pitchFamily="34" charset="0"/>
                <a:ea typeface="Roboto" panose="02000000000000000000" pitchFamily="2" charset="0"/>
                <a:cs typeface="Roboto" panose="02000000000000000000" pitchFamily="2" charset="0"/>
              </a:rPr>
              <a:t> refers to the time when TB is no longer contained by the immune system and </a:t>
            </a:r>
            <a:r>
              <a:rPr lang="en-US" sz="1500" b="1" u="sng" dirty="0">
                <a:latin typeface="Arial" panose="020B0604020202020204" pitchFamily="34" charset="0"/>
                <a:ea typeface="Roboto" panose="02000000000000000000" pitchFamily="2" charset="0"/>
                <a:cs typeface="Roboto" panose="02000000000000000000" pitchFamily="2" charset="0"/>
              </a:rPr>
              <a:t>causes disease</a:t>
            </a:r>
          </a:p>
          <a:p>
            <a:pPr marL="257175" indent="-123444">
              <a:lnSpc>
                <a:spcPts val="1770"/>
              </a:lnSpc>
              <a:spcAft>
                <a:spcPts val="900"/>
              </a:spcAft>
              <a:buFont typeface="Arial"/>
              <a:buChar char="•"/>
            </a:pPr>
            <a:r>
              <a:rPr lang="en-US" sz="1500" dirty="0">
                <a:latin typeface="Arial" panose="020B0604020202020204" pitchFamily="34" charset="0"/>
                <a:ea typeface="Roboto" panose="02000000000000000000" pitchFamily="2" charset="0"/>
                <a:cs typeface="Roboto" panose="02000000000000000000" pitchFamily="2" charset="0"/>
              </a:rPr>
              <a:t>These were previously thought to be two different disease states; now they are thought to be part of a </a:t>
            </a:r>
            <a:r>
              <a:rPr lang="en-US" sz="1500" b="1" u="sng" dirty="0">
                <a:latin typeface="Arial" panose="020B0604020202020204" pitchFamily="34" charset="0"/>
                <a:ea typeface="Roboto" panose="02000000000000000000" pitchFamily="2" charset="0"/>
                <a:cs typeface="Roboto" panose="02000000000000000000" pitchFamily="2" charset="0"/>
              </a:rPr>
              <a:t>disease spectrum</a:t>
            </a:r>
            <a:r>
              <a:rPr lang="en-US" sz="1500" dirty="0">
                <a:latin typeface="Arial" panose="020B0604020202020204" pitchFamily="34" charset="0"/>
                <a:ea typeface="Roboto" panose="02000000000000000000" pitchFamily="2" charset="0"/>
                <a:cs typeface="Roboto" panose="02000000000000000000" pitchFamily="2" charset="0"/>
              </a:rPr>
              <a:t>, in which “latent” TB could be early-stage </a:t>
            </a:r>
            <a:br>
              <a:rPr lang="en-US" sz="1500" dirty="0">
                <a:latin typeface="Arial" panose="020B0604020202020204" pitchFamily="34" charset="0"/>
                <a:ea typeface="Roboto" panose="02000000000000000000" pitchFamily="2" charset="0"/>
                <a:cs typeface="Roboto" panose="02000000000000000000" pitchFamily="2" charset="0"/>
              </a:rPr>
            </a:br>
            <a:r>
              <a:rPr lang="en-US" sz="1500" dirty="0">
                <a:latin typeface="Arial" panose="020B0604020202020204" pitchFamily="34" charset="0"/>
                <a:ea typeface="Roboto" panose="02000000000000000000" pitchFamily="2" charset="0"/>
                <a:cs typeface="Roboto" panose="02000000000000000000" pitchFamily="2" charset="0"/>
              </a:rPr>
              <a:t>(“sub-clinical”) active TB with a smaller number of bacteria</a:t>
            </a:r>
          </a:p>
        </p:txBody>
      </p:sp>
      <p:sp>
        <p:nvSpPr>
          <p:cNvPr id="17" name="TextBox 16">
            <a:extLst>
              <a:ext uri="{FF2B5EF4-FFF2-40B4-BE49-F238E27FC236}">
                <a16:creationId xmlns:a16="http://schemas.microsoft.com/office/drawing/2014/main" id="{D01BCC25-2E5E-6742-AEDC-FC831CCB6E22}"/>
              </a:ext>
            </a:extLst>
          </p:cNvPr>
          <p:cNvSpPr txBox="1"/>
          <p:nvPr/>
        </p:nvSpPr>
        <p:spPr>
          <a:xfrm>
            <a:off x="337581" y="2061573"/>
            <a:ext cx="2125980" cy="1208023"/>
          </a:xfrm>
          <a:prstGeom prst="rect">
            <a:avLst/>
          </a:prstGeom>
          <a:noFill/>
        </p:spPr>
        <p:txBody>
          <a:bodyPr wrap="square" rtlCol="0">
            <a:spAutoFit/>
          </a:bodyPr>
          <a:lstStyle/>
          <a:p>
            <a:pPr algn="r">
              <a:lnSpc>
                <a:spcPts val="2865"/>
              </a:lnSpc>
            </a:pPr>
            <a:r>
              <a:rPr lang="en-US" sz="2700" b="1" dirty="0">
                <a:solidFill>
                  <a:srgbClr val="F20000"/>
                </a:solidFill>
                <a:latin typeface="Arial" panose="020B0604020202020204" pitchFamily="34" charset="0"/>
                <a:cs typeface="Arial" panose="020B0604020202020204" pitchFamily="34" charset="0"/>
              </a:rPr>
              <a:t>TB Infection vs. Disease</a:t>
            </a:r>
            <a:endParaRPr lang="en-ID" sz="2700" b="1" dirty="0">
              <a:solidFill>
                <a:srgbClr val="F20000"/>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802217F4-922F-C14F-9250-313D437D3408}"/>
              </a:ext>
            </a:extLst>
          </p:cNvPr>
          <p:cNvCxnSpPr>
            <a:cxnSpLocks/>
          </p:cNvCxnSpPr>
          <p:nvPr/>
        </p:nvCxnSpPr>
        <p:spPr>
          <a:xfrm>
            <a:off x="0" y="3296116"/>
            <a:ext cx="2445385" cy="0"/>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pic>
        <p:nvPicPr>
          <p:cNvPr id="14" name="Picture 13" descr="Logo&#10;&#10;Description automatically generated">
            <a:extLst>
              <a:ext uri="{FF2B5EF4-FFF2-40B4-BE49-F238E27FC236}">
                <a16:creationId xmlns:a16="http://schemas.microsoft.com/office/drawing/2014/main" id="{A9426792-247F-164B-B96D-C96DAE6071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2875" y="6295614"/>
            <a:ext cx="1004204" cy="412632"/>
          </a:xfrm>
          <a:prstGeom prst="rect">
            <a:avLst/>
          </a:prstGeom>
        </p:spPr>
      </p:pic>
      <p:grpSp>
        <p:nvGrpSpPr>
          <p:cNvPr id="15" name="Group 14">
            <a:extLst>
              <a:ext uri="{FF2B5EF4-FFF2-40B4-BE49-F238E27FC236}">
                <a16:creationId xmlns:a16="http://schemas.microsoft.com/office/drawing/2014/main" id="{C57F4D25-EC13-DF40-89FE-2C6D0F9C1D66}"/>
              </a:ext>
            </a:extLst>
          </p:cNvPr>
          <p:cNvGrpSpPr/>
          <p:nvPr/>
        </p:nvGrpSpPr>
        <p:grpSpPr>
          <a:xfrm>
            <a:off x="115331" y="6249427"/>
            <a:ext cx="480060" cy="608573"/>
            <a:chOff x="289241" y="6046569"/>
            <a:chExt cx="640080" cy="811431"/>
          </a:xfrm>
        </p:grpSpPr>
        <p:sp>
          <p:nvSpPr>
            <p:cNvPr id="16" name="Slide Number Placeholder 3">
              <a:extLst>
                <a:ext uri="{FF2B5EF4-FFF2-40B4-BE49-F238E27FC236}">
                  <a16:creationId xmlns:a16="http://schemas.microsoft.com/office/drawing/2014/main" id="{AFF11BDF-B30E-0741-A878-878FC704E729}"/>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latin typeface="Arial" panose="020B0604020202020204" pitchFamily="34" charset="0"/>
                </a:rPr>
                <a:pPr/>
                <a:t>15</a:t>
              </a:fld>
              <a:endParaRPr lang="en-US" sz="1350" dirty="0">
                <a:latin typeface="Arial" panose="020B0604020202020204" pitchFamily="34" charset="0"/>
              </a:endParaRPr>
            </a:p>
          </p:txBody>
        </p:sp>
        <p:cxnSp>
          <p:nvCxnSpPr>
            <p:cNvPr id="19" name="Straight Connector 18">
              <a:extLst>
                <a:ext uri="{FF2B5EF4-FFF2-40B4-BE49-F238E27FC236}">
                  <a16:creationId xmlns:a16="http://schemas.microsoft.com/office/drawing/2014/main" id="{8B8E1278-9C9D-8346-BEAB-60D9CA981E2E}"/>
                </a:ext>
              </a:extLst>
            </p:cNvPr>
            <p:cNvCxnSpPr>
              <a:cxnSpLocks/>
            </p:cNvCxnSpPr>
            <p:nvPr/>
          </p:nvCxnSpPr>
          <p:spPr>
            <a:xfrm>
              <a:off x="870203" y="6046569"/>
              <a:ext cx="0" cy="811431"/>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grpSp>
      <p:cxnSp>
        <p:nvCxnSpPr>
          <p:cNvPr id="21" name="Straight Connector 20">
            <a:extLst>
              <a:ext uri="{FF2B5EF4-FFF2-40B4-BE49-F238E27FC236}">
                <a16:creationId xmlns:a16="http://schemas.microsoft.com/office/drawing/2014/main" id="{6A80C82A-0011-0B4C-907B-BD3A2B9FF245}"/>
              </a:ext>
            </a:extLst>
          </p:cNvPr>
          <p:cNvCxnSpPr>
            <a:cxnSpLocks/>
          </p:cNvCxnSpPr>
          <p:nvPr/>
        </p:nvCxnSpPr>
        <p:spPr>
          <a:xfrm>
            <a:off x="2841064" y="0"/>
            <a:ext cx="0" cy="6858000"/>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EA051CB-D83B-9A44-A779-30FC8DF6E820}"/>
              </a:ext>
            </a:extLst>
          </p:cNvPr>
          <p:cNvSpPr txBox="1"/>
          <p:nvPr/>
        </p:nvSpPr>
        <p:spPr>
          <a:xfrm>
            <a:off x="221939" y="322548"/>
            <a:ext cx="2223446" cy="300082"/>
          </a:xfrm>
          <a:prstGeom prst="rect">
            <a:avLst/>
          </a:prstGeom>
          <a:noFill/>
        </p:spPr>
        <p:txBody>
          <a:bodyPr wrap="square" rtlCol="0">
            <a:spAutoFit/>
          </a:bodyPr>
          <a:lstStyle/>
          <a:p>
            <a:r>
              <a:rPr lang="en-US" sz="1350" dirty="0">
                <a:latin typeface="Arial" panose="020B0604020202020204" pitchFamily="34" charset="0"/>
                <a:ea typeface="Roboto" panose="02000000000000000000" pitchFamily="2" charset="0"/>
              </a:rPr>
              <a:t>INFECTION VS DISEASE</a:t>
            </a:r>
          </a:p>
        </p:txBody>
      </p:sp>
      <p:pic>
        <p:nvPicPr>
          <p:cNvPr id="4" name="Picture 3">
            <a:extLst>
              <a:ext uri="{FF2B5EF4-FFF2-40B4-BE49-F238E27FC236}">
                <a16:creationId xmlns:a16="http://schemas.microsoft.com/office/drawing/2014/main" id="{4B0BD547-9D6A-BC40-A8FC-D9598F568A75}"/>
              </a:ext>
            </a:extLst>
          </p:cNvPr>
          <p:cNvPicPr>
            <a:picLocks noChangeAspect="1"/>
          </p:cNvPicPr>
          <p:nvPr/>
        </p:nvPicPr>
        <p:blipFill>
          <a:blip r:embed="rId4">
            <a:lum bright="70000" contrast="-70000"/>
          </a:blip>
          <a:stretch>
            <a:fillRect/>
          </a:stretch>
        </p:blipFill>
        <p:spPr>
          <a:xfrm>
            <a:off x="429401" y="3491801"/>
            <a:ext cx="1942339" cy="1555874"/>
          </a:xfrm>
          <a:prstGeom prst="rect">
            <a:avLst/>
          </a:prstGeom>
        </p:spPr>
      </p:pic>
    </p:spTree>
    <p:extLst>
      <p:ext uri="{BB962C8B-B14F-4D97-AF65-F5344CB8AC3E}">
        <p14:creationId xmlns:p14="http://schemas.microsoft.com/office/powerpoint/2010/main" val="4544078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999BC9E-DAD9-4A1B-9252-9F2BAB41B261}"/>
              </a:ext>
            </a:extLst>
          </p:cNvPr>
          <p:cNvSpPr/>
          <p:nvPr/>
        </p:nvSpPr>
        <p:spPr>
          <a:xfrm>
            <a:off x="0" y="0"/>
            <a:ext cx="2527261" cy="6858000"/>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dirty="0">
              <a:latin typeface="Arial" panose="020B0604020202020204" pitchFamily="34" charset="0"/>
            </a:endParaRPr>
          </a:p>
        </p:txBody>
      </p:sp>
      <p:cxnSp>
        <p:nvCxnSpPr>
          <p:cNvPr id="16" name="Straight Connector 15">
            <a:extLst>
              <a:ext uri="{FF2B5EF4-FFF2-40B4-BE49-F238E27FC236}">
                <a16:creationId xmlns:a16="http://schemas.microsoft.com/office/drawing/2014/main" id="{B61DCB14-AE52-DF43-92B2-4104C61D422E}"/>
              </a:ext>
            </a:extLst>
          </p:cNvPr>
          <p:cNvCxnSpPr>
            <a:cxnSpLocks/>
          </p:cNvCxnSpPr>
          <p:nvPr/>
        </p:nvCxnSpPr>
        <p:spPr>
          <a:xfrm>
            <a:off x="0" y="4123103"/>
            <a:ext cx="2425465" cy="0"/>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01BCC25-2E5E-6742-AEDC-FC831CCB6E22}"/>
              </a:ext>
            </a:extLst>
          </p:cNvPr>
          <p:cNvSpPr txBox="1"/>
          <p:nvPr/>
        </p:nvSpPr>
        <p:spPr>
          <a:xfrm>
            <a:off x="205721" y="2279747"/>
            <a:ext cx="2102518" cy="1759456"/>
          </a:xfrm>
          <a:prstGeom prst="rect">
            <a:avLst/>
          </a:prstGeom>
          <a:noFill/>
        </p:spPr>
        <p:txBody>
          <a:bodyPr wrap="square" rtlCol="0">
            <a:spAutoFit/>
          </a:bodyPr>
          <a:lstStyle/>
          <a:p>
            <a:pPr algn="r">
              <a:lnSpc>
                <a:spcPts val="2565"/>
              </a:lnSpc>
            </a:pPr>
            <a:r>
              <a:rPr lang="en-US" sz="2400" b="1" dirty="0">
                <a:solidFill>
                  <a:srgbClr val="F20000"/>
                </a:solidFill>
                <a:latin typeface="Arial" panose="020B0604020202020204" pitchFamily="34" charset="0"/>
                <a:cs typeface="Arial" panose="020B0604020202020204" pitchFamily="34" charset="0"/>
              </a:rPr>
              <a:t>(Latent)</a:t>
            </a:r>
            <a:r>
              <a:rPr lang="en-US" sz="2700" b="1" dirty="0">
                <a:solidFill>
                  <a:srgbClr val="F20000"/>
                </a:solidFill>
                <a:latin typeface="Arial" panose="020B0604020202020204" pitchFamily="34" charset="0"/>
                <a:cs typeface="Arial" panose="020B0604020202020204" pitchFamily="34" charset="0"/>
              </a:rPr>
              <a:t>TB Infection vs. </a:t>
            </a:r>
          </a:p>
          <a:p>
            <a:pPr algn="r">
              <a:lnSpc>
                <a:spcPts val="2565"/>
              </a:lnSpc>
            </a:pPr>
            <a:r>
              <a:rPr lang="en-US" sz="2400" b="1" dirty="0">
                <a:solidFill>
                  <a:srgbClr val="F20000"/>
                </a:solidFill>
                <a:latin typeface="Arial" panose="020B0604020202020204" pitchFamily="34" charset="0"/>
                <a:cs typeface="Arial" panose="020B0604020202020204" pitchFamily="34" charset="0"/>
              </a:rPr>
              <a:t>(Active) </a:t>
            </a:r>
            <a:r>
              <a:rPr lang="en-US" sz="2700" b="1" dirty="0">
                <a:solidFill>
                  <a:srgbClr val="F20000"/>
                </a:solidFill>
                <a:latin typeface="Arial" panose="020B0604020202020204" pitchFamily="34" charset="0"/>
                <a:cs typeface="Arial" panose="020B0604020202020204" pitchFamily="34" charset="0"/>
              </a:rPr>
              <a:t>TB Disease</a:t>
            </a:r>
            <a:endParaRPr lang="en-ID" sz="2700" b="1" dirty="0">
              <a:solidFill>
                <a:srgbClr val="F20000"/>
              </a:solidFill>
              <a:latin typeface="Arial" panose="020B0604020202020204" pitchFamily="34" charset="0"/>
              <a:cs typeface="Arial" panose="020B0604020202020204" pitchFamily="34" charset="0"/>
            </a:endParaRPr>
          </a:p>
        </p:txBody>
      </p:sp>
      <p:cxnSp>
        <p:nvCxnSpPr>
          <p:cNvPr id="23" name="Straight Connector 22">
            <a:extLst>
              <a:ext uri="{FF2B5EF4-FFF2-40B4-BE49-F238E27FC236}">
                <a16:creationId xmlns:a16="http://schemas.microsoft.com/office/drawing/2014/main" id="{76CADA8E-AF31-2A42-B8D9-1D76F2D8F4C5}"/>
              </a:ext>
            </a:extLst>
          </p:cNvPr>
          <p:cNvCxnSpPr>
            <a:cxnSpLocks/>
          </p:cNvCxnSpPr>
          <p:nvPr/>
        </p:nvCxnSpPr>
        <p:spPr>
          <a:xfrm>
            <a:off x="2527261" y="0"/>
            <a:ext cx="0" cy="6858000"/>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pic>
        <p:nvPicPr>
          <p:cNvPr id="22" name="Picture 21" descr="Logo&#10;&#10;Description automatically generated">
            <a:extLst>
              <a:ext uri="{FF2B5EF4-FFF2-40B4-BE49-F238E27FC236}">
                <a16:creationId xmlns:a16="http://schemas.microsoft.com/office/drawing/2014/main" id="{231DE372-45E0-A145-A7F6-DAD7255010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2875" y="6295614"/>
            <a:ext cx="1004204" cy="412632"/>
          </a:xfrm>
          <a:prstGeom prst="rect">
            <a:avLst/>
          </a:prstGeom>
        </p:spPr>
      </p:pic>
      <p:grpSp>
        <p:nvGrpSpPr>
          <p:cNvPr id="24" name="Group 23">
            <a:extLst>
              <a:ext uri="{FF2B5EF4-FFF2-40B4-BE49-F238E27FC236}">
                <a16:creationId xmlns:a16="http://schemas.microsoft.com/office/drawing/2014/main" id="{A661BBC1-408D-8B43-9E65-A2908B0B56FC}"/>
              </a:ext>
            </a:extLst>
          </p:cNvPr>
          <p:cNvGrpSpPr/>
          <p:nvPr/>
        </p:nvGrpSpPr>
        <p:grpSpPr>
          <a:xfrm>
            <a:off x="115331" y="6249427"/>
            <a:ext cx="480060" cy="608573"/>
            <a:chOff x="289241" y="6046569"/>
            <a:chExt cx="640080" cy="811431"/>
          </a:xfrm>
        </p:grpSpPr>
        <p:sp>
          <p:nvSpPr>
            <p:cNvPr id="29" name="Slide Number Placeholder 3">
              <a:extLst>
                <a:ext uri="{FF2B5EF4-FFF2-40B4-BE49-F238E27FC236}">
                  <a16:creationId xmlns:a16="http://schemas.microsoft.com/office/drawing/2014/main" id="{37DF3BDC-BEAC-EE4F-8F96-CCBE0C87CD06}"/>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latin typeface="Arial" panose="020B0604020202020204" pitchFamily="34" charset="0"/>
                </a:rPr>
                <a:pPr/>
                <a:t>16</a:t>
              </a:fld>
              <a:endParaRPr lang="en-US" sz="1350" dirty="0">
                <a:latin typeface="Arial" panose="020B0604020202020204" pitchFamily="34" charset="0"/>
              </a:endParaRPr>
            </a:p>
          </p:txBody>
        </p:sp>
        <p:cxnSp>
          <p:nvCxnSpPr>
            <p:cNvPr id="30" name="Straight Connector 29">
              <a:extLst>
                <a:ext uri="{FF2B5EF4-FFF2-40B4-BE49-F238E27FC236}">
                  <a16:creationId xmlns:a16="http://schemas.microsoft.com/office/drawing/2014/main" id="{329478F4-5D33-BF46-AD46-D1183A4A3396}"/>
                </a:ext>
              </a:extLst>
            </p:cNvPr>
            <p:cNvCxnSpPr>
              <a:cxnSpLocks/>
            </p:cNvCxnSpPr>
            <p:nvPr/>
          </p:nvCxnSpPr>
          <p:spPr>
            <a:xfrm>
              <a:off x="870203" y="6046569"/>
              <a:ext cx="0" cy="811431"/>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DB4CB118-1C42-BD48-BC13-4652532647C8}"/>
              </a:ext>
            </a:extLst>
          </p:cNvPr>
          <p:cNvSpPr txBox="1"/>
          <p:nvPr/>
        </p:nvSpPr>
        <p:spPr>
          <a:xfrm>
            <a:off x="221939" y="322548"/>
            <a:ext cx="2223446" cy="300082"/>
          </a:xfrm>
          <a:prstGeom prst="rect">
            <a:avLst/>
          </a:prstGeom>
          <a:noFill/>
        </p:spPr>
        <p:txBody>
          <a:bodyPr wrap="square" rtlCol="0">
            <a:spAutoFit/>
          </a:bodyPr>
          <a:lstStyle/>
          <a:p>
            <a:r>
              <a:rPr lang="en-US" sz="1350" dirty="0">
                <a:latin typeface="Arial" panose="020B0604020202020204" pitchFamily="34" charset="0"/>
                <a:ea typeface="Roboto" panose="02000000000000000000" pitchFamily="2" charset="0"/>
              </a:rPr>
              <a:t>INFECTION VS DISEASE</a:t>
            </a:r>
          </a:p>
        </p:txBody>
      </p:sp>
      <p:grpSp>
        <p:nvGrpSpPr>
          <p:cNvPr id="8" name="Group 7">
            <a:extLst>
              <a:ext uri="{FF2B5EF4-FFF2-40B4-BE49-F238E27FC236}">
                <a16:creationId xmlns:a16="http://schemas.microsoft.com/office/drawing/2014/main" id="{51AE44E0-DFEB-624A-A735-A0DDB77BBB32}"/>
              </a:ext>
            </a:extLst>
          </p:cNvPr>
          <p:cNvGrpSpPr/>
          <p:nvPr/>
        </p:nvGrpSpPr>
        <p:grpSpPr>
          <a:xfrm>
            <a:off x="2838700" y="622630"/>
            <a:ext cx="6257080" cy="5354485"/>
            <a:chOff x="2526532" y="640221"/>
            <a:chExt cx="6257080" cy="5354485"/>
          </a:xfrm>
        </p:grpSpPr>
        <p:pic>
          <p:nvPicPr>
            <p:cNvPr id="4" name="Picture 3" descr="A pair of red shoes&#10;&#10;Description automatically generated with low confidence">
              <a:extLst>
                <a:ext uri="{FF2B5EF4-FFF2-40B4-BE49-F238E27FC236}">
                  <a16:creationId xmlns:a16="http://schemas.microsoft.com/office/drawing/2014/main" id="{1D92E281-7704-954D-9940-774E332863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2636" y="640221"/>
              <a:ext cx="4063688" cy="3605378"/>
            </a:xfrm>
            <a:prstGeom prst="rect">
              <a:avLst/>
            </a:prstGeom>
          </p:spPr>
        </p:pic>
        <p:sp>
          <p:nvSpPr>
            <p:cNvPr id="2" name="Rectangle 1">
              <a:extLst>
                <a:ext uri="{FF2B5EF4-FFF2-40B4-BE49-F238E27FC236}">
                  <a16:creationId xmlns:a16="http://schemas.microsoft.com/office/drawing/2014/main" id="{10C3D915-2EC1-9A40-B6A8-AD45A35FB9CC}"/>
                </a:ext>
              </a:extLst>
            </p:cNvPr>
            <p:cNvSpPr/>
            <p:nvPr/>
          </p:nvSpPr>
          <p:spPr>
            <a:xfrm>
              <a:off x="4411926" y="4115586"/>
              <a:ext cx="982961" cy="300082"/>
            </a:xfrm>
            <a:prstGeom prst="rect">
              <a:avLst/>
            </a:prstGeom>
          </p:spPr>
          <p:txBody>
            <a:bodyPr wrap="none">
              <a:spAutoFit/>
            </a:bodyPr>
            <a:lstStyle/>
            <a:p>
              <a:r>
                <a:rPr lang="en-US" sz="1350" b="1" dirty="0">
                  <a:latin typeface="Arial" panose="020B0604020202020204" pitchFamily="34" charset="0"/>
                  <a:ea typeface="Roboto" panose="02000000000000000000" pitchFamily="2" charset="0"/>
                  <a:cs typeface="Roboto" panose="02000000000000000000" pitchFamily="2" charset="0"/>
                </a:rPr>
                <a:t>Latent TB</a:t>
              </a:r>
              <a:endParaRPr lang="en-US" sz="1350" b="1" dirty="0"/>
            </a:p>
          </p:txBody>
        </p:sp>
        <p:sp>
          <p:nvSpPr>
            <p:cNvPr id="19" name="Rectangle 18">
              <a:extLst>
                <a:ext uri="{FF2B5EF4-FFF2-40B4-BE49-F238E27FC236}">
                  <a16:creationId xmlns:a16="http://schemas.microsoft.com/office/drawing/2014/main" id="{A8B4F1BA-94AA-324E-8B97-23D984BE0A94}"/>
                </a:ext>
              </a:extLst>
            </p:cNvPr>
            <p:cNvSpPr/>
            <p:nvPr/>
          </p:nvSpPr>
          <p:spPr>
            <a:xfrm>
              <a:off x="5856221" y="4122241"/>
              <a:ext cx="1117614" cy="300082"/>
            </a:xfrm>
            <a:prstGeom prst="rect">
              <a:avLst/>
            </a:prstGeom>
          </p:spPr>
          <p:txBody>
            <a:bodyPr wrap="none">
              <a:spAutoFit/>
            </a:bodyPr>
            <a:lstStyle/>
            <a:p>
              <a:r>
                <a:rPr lang="en-US" sz="1350" b="1" dirty="0">
                  <a:latin typeface="Arial" panose="020B0604020202020204" pitchFamily="34" charset="0"/>
                  <a:ea typeface="Roboto" panose="02000000000000000000" pitchFamily="2" charset="0"/>
                  <a:cs typeface="Roboto" panose="02000000000000000000" pitchFamily="2" charset="0"/>
                </a:rPr>
                <a:t>TB Disease</a:t>
              </a:r>
              <a:endParaRPr lang="en-US" sz="1350" b="1" dirty="0"/>
            </a:p>
          </p:txBody>
        </p:sp>
        <p:sp>
          <p:nvSpPr>
            <p:cNvPr id="20" name="Rectangle 19">
              <a:extLst>
                <a:ext uri="{FF2B5EF4-FFF2-40B4-BE49-F238E27FC236}">
                  <a16:creationId xmlns:a16="http://schemas.microsoft.com/office/drawing/2014/main" id="{94E76CEE-7D24-4340-8E50-2763AB7D5531}"/>
                </a:ext>
              </a:extLst>
            </p:cNvPr>
            <p:cNvSpPr/>
            <p:nvPr/>
          </p:nvSpPr>
          <p:spPr>
            <a:xfrm>
              <a:off x="2526532" y="4401435"/>
              <a:ext cx="2880982" cy="1569660"/>
            </a:xfrm>
            <a:prstGeom prst="rect">
              <a:avLst/>
            </a:prstGeom>
          </p:spPr>
          <p:txBody>
            <a:bodyPr wrap="square">
              <a:spAutoFit/>
            </a:bodyPr>
            <a:lstStyle/>
            <a:p>
              <a:pPr algn="r"/>
              <a:r>
                <a:rPr lang="en-US" sz="1200" dirty="0">
                  <a:latin typeface="Arial" panose="020B0604020202020204" pitchFamily="34" charset="0"/>
                  <a:ea typeface="Roboto" panose="02000000000000000000" pitchFamily="2" charset="0"/>
                  <a:cs typeface="Roboto" panose="02000000000000000000" pitchFamily="2" charset="0"/>
                </a:rPr>
                <a:t>TB lives but doesn’t grow in the body</a:t>
              </a:r>
            </a:p>
            <a:p>
              <a:pPr algn="r"/>
              <a:endParaRPr lang="en-US" sz="1200" dirty="0">
                <a:latin typeface="Arial" panose="020B0604020202020204" pitchFamily="34" charset="0"/>
              </a:endParaRPr>
            </a:p>
            <a:p>
              <a:pPr algn="r"/>
              <a:r>
                <a:rPr lang="en-US" sz="1200" dirty="0">
                  <a:latin typeface="Arial" panose="020B0604020202020204" pitchFamily="34" charset="0"/>
                </a:rPr>
                <a:t>Doesn’t make a person feel sick or have symptoms</a:t>
              </a:r>
            </a:p>
            <a:p>
              <a:pPr algn="r"/>
              <a:endParaRPr lang="en-US" sz="1200" dirty="0">
                <a:latin typeface="Arial" panose="020B0604020202020204" pitchFamily="34" charset="0"/>
              </a:endParaRPr>
            </a:p>
            <a:p>
              <a:pPr algn="r"/>
              <a:r>
                <a:rPr lang="en-US" sz="1200" b="1" u="sng" dirty="0">
                  <a:latin typeface="Arial" panose="020B0604020202020204" pitchFamily="34" charset="0"/>
                </a:rPr>
                <a:t>Can’t</a:t>
              </a:r>
              <a:r>
                <a:rPr lang="en-US" sz="1200" dirty="0">
                  <a:latin typeface="Arial" panose="020B0604020202020204" pitchFamily="34" charset="0"/>
                </a:rPr>
                <a:t> spread from person to person</a:t>
              </a:r>
            </a:p>
            <a:p>
              <a:pPr algn="r"/>
              <a:endParaRPr lang="en-US" sz="1200" dirty="0">
                <a:latin typeface="Arial" panose="020B0604020202020204" pitchFamily="34" charset="0"/>
              </a:endParaRPr>
            </a:p>
            <a:p>
              <a:pPr algn="r"/>
              <a:r>
                <a:rPr lang="en-US" sz="1200" dirty="0">
                  <a:latin typeface="Arial" panose="020B0604020202020204" pitchFamily="34" charset="0"/>
                </a:rPr>
                <a:t>Can advance to TB disease</a:t>
              </a:r>
              <a:endParaRPr lang="en-US" sz="1200" dirty="0"/>
            </a:p>
          </p:txBody>
        </p:sp>
        <p:sp>
          <p:nvSpPr>
            <p:cNvPr id="21" name="Rectangle 20">
              <a:extLst>
                <a:ext uri="{FF2B5EF4-FFF2-40B4-BE49-F238E27FC236}">
                  <a16:creationId xmlns:a16="http://schemas.microsoft.com/office/drawing/2014/main" id="{166F534B-FDB9-5C48-9D2A-EFADF97FDBF3}"/>
                </a:ext>
              </a:extLst>
            </p:cNvPr>
            <p:cNvSpPr/>
            <p:nvPr/>
          </p:nvSpPr>
          <p:spPr>
            <a:xfrm>
              <a:off x="5792705" y="4425046"/>
              <a:ext cx="2990907" cy="1569660"/>
            </a:xfrm>
            <a:prstGeom prst="rect">
              <a:avLst/>
            </a:prstGeom>
          </p:spPr>
          <p:txBody>
            <a:bodyPr wrap="square">
              <a:spAutoFit/>
            </a:bodyPr>
            <a:lstStyle/>
            <a:p>
              <a:r>
                <a:rPr lang="en-US" sz="1200" dirty="0">
                  <a:latin typeface="Arial" panose="020B0604020202020204" pitchFamily="34" charset="0"/>
                  <a:ea typeface="Roboto" panose="02000000000000000000" pitchFamily="2" charset="0"/>
                  <a:cs typeface="Roboto" panose="02000000000000000000" pitchFamily="2" charset="0"/>
                </a:rPr>
                <a:t>TB is active and grown in the body</a:t>
              </a:r>
            </a:p>
            <a:p>
              <a:endParaRPr lang="en-US" sz="1200" dirty="0">
                <a:latin typeface="Arial" panose="020B0604020202020204" pitchFamily="34" charset="0"/>
              </a:endParaRPr>
            </a:p>
            <a:p>
              <a:r>
                <a:rPr lang="en-US" sz="1200" dirty="0">
                  <a:latin typeface="Arial" panose="020B0604020202020204" pitchFamily="34" charset="0"/>
                </a:rPr>
                <a:t>Makes a person feel sick and have symptoms</a:t>
              </a:r>
            </a:p>
            <a:p>
              <a:endParaRPr lang="en-US" sz="1200" dirty="0">
                <a:latin typeface="Arial" panose="020B0604020202020204" pitchFamily="34" charset="0"/>
              </a:endParaRPr>
            </a:p>
            <a:p>
              <a:r>
                <a:rPr lang="en-US" sz="1200" b="1" u="sng" dirty="0">
                  <a:latin typeface="Arial" panose="020B0604020202020204" pitchFamily="34" charset="0"/>
                </a:rPr>
                <a:t>Can</a:t>
              </a:r>
              <a:r>
                <a:rPr lang="en-US" sz="1200" b="1" dirty="0">
                  <a:latin typeface="Arial" panose="020B0604020202020204" pitchFamily="34" charset="0"/>
                </a:rPr>
                <a:t> </a:t>
              </a:r>
              <a:r>
                <a:rPr lang="en-US" sz="1200" dirty="0">
                  <a:latin typeface="Arial" panose="020B0604020202020204" pitchFamily="34" charset="0"/>
                </a:rPr>
                <a:t>spread from person to person </a:t>
              </a:r>
            </a:p>
            <a:p>
              <a:endParaRPr lang="en-US" sz="1200" dirty="0">
                <a:latin typeface="Arial" panose="020B0604020202020204" pitchFamily="34" charset="0"/>
              </a:endParaRPr>
            </a:p>
            <a:p>
              <a:r>
                <a:rPr lang="en-US" sz="1200" dirty="0">
                  <a:latin typeface="Arial" panose="020B0604020202020204" pitchFamily="34" charset="0"/>
                </a:rPr>
                <a:t>Can cause death if not treated</a:t>
              </a:r>
              <a:endParaRPr lang="en-US" sz="1200" dirty="0"/>
            </a:p>
          </p:txBody>
        </p:sp>
        <p:cxnSp>
          <p:nvCxnSpPr>
            <p:cNvPr id="32" name="Straight Connector 31">
              <a:extLst>
                <a:ext uri="{FF2B5EF4-FFF2-40B4-BE49-F238E27FC236}">
                  <a16:creationId xmlns:a16="http://schemas.microsoft.com/office/drawing/2014/main" id="{D613EB7A-DDBB-7249-9484-CEE74A0FA9FD}"/>
                </a:ext>
              </a:extLst>
            </p:cNvPr>
            <p:cNvCxnSpPr>
              <a:cxnSpLocks/>
            </p:cNvCxnSpPr>
            <p:nvPr/>
          </p:nvCxnSpPr>
          <p:spPr>
            <a:xfrm>
              <a:off x="5544781" y="1798320"/>
              <a:ext cx="0" cy="4193663"/>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07479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0EECC78-412F-C142-BFDA-BEB69CE652E4}"/>
              </a:ext>
            </a:extLst>
          </p:cNvPr>
          <p:cNvSpPr/>
          <p:nvPr/>
        </p:nvSpPr>
        <p:spPr>
          <a:xfrm>
            <a:off x="2841064" y="0"/>
            <a:ext cx="6347272"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cxnSp>
        <p:nvCxnSpPr>
          <p:cNvPr id="22" name="Straight Connector 21">
            <a:extLst>
              <a:ext uri="{FF2B5EF4-FFF2-40B4-BE49-F238E27FC236}">
                <a16:creationId xmlns:a16="http://schemas.microsoft.com/office/drawing/2014/main" id="{E8FB92AC-70C0-AB4D-8A61-BBD2EDE70689}"/>
              </a:ext>
            </a:extLst>
          </p:cNvPr>
          <p:cNvCxnSpPr>
            <a:cxnSpLocks/>
          </p:cNvCxnSpPr>
          <p:nvPr/>
        </p:nvCxnSpPr>
        <p:spPr>
          <a:xfrm>
            <a:off x="2841064" y="0"/>
            <a:ext cx="0" cy="6858000"/>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61DCB14-AE52-DF43-92B2-4104C61D422E}"/>
              </a:ext>
            </a:extLst>
          </p:cNvPr>
          <p:cNvCxnSpPr>
            <a:cxnSpLocks/>
          </p:cNvCxnSpPr>
          <p:nvPr/>
        </p:nvCxnSpPr>
        <p:spPr>
          <a:xfrm>
            <a:off x="0" y="3550780"/>
            <a:ext cx="2425465" cy="0"/>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01BCC25-2E5E-6742-AEDC-FC831CCB6E22}"/>
              </a:ext>
            </a:extLst>
          </p:cNvPr>
          <p:cNvSpPr txBox="1"/>
          <p:nvPr/>
        </p:nvSpPr>
        <p:spPr>
          <a:xfrm>
            <a:off x="355361" y="2244915"/>
            <a:ext cx="2208535" cy="1208023"/>
          </a:xfrm>
          <a:prstGeom prst="rect">
            <a:avLst/>
          </a:prstGeom>
          <a:noFill/>
        </p:spPr>
        <p:txBody>
          <a:bodyPr wrap="square" rtlCol="0">
            <a:spAutoFit/>
          </a:bodyPr>
          <a:lstStyle/>
          <a:p>
            <a:pPr algn="r">
              <a:lnSpc>
                <a:spcPts val="2865"/>
              </a:lnSpc>
            </a:pPr>
            <a:r>
              <a:rPr lang="en-US" sz="2700" b="1" dirty="0">
                <a:solidFill>
                  <a:srgbClr val="F20000"/>
                </a:solidFill>
                <a:latin typeface="Arial" panose="020B0604020202020204" pitchFamily="34" charset="0"/>
                <a:cs typeface="Arial" panose="020B0604020202020204" pitchFamily="34" charset="0"/>
              </a:rPr>
              <a:t>Progression to TB Disease</a:t>
            </a:r>
            <a:endParaRPr lang="en-ID" sz="2700" b="1" dirty="0">
              <a:solidFill>
                <a:srgbClr val="F2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5E7F07C-D764-8740-9C53-3E0207D9DF66}"/>
              </a:ext>
            </a:extLst>
          </p:cNvPr>
          <p:cNvSpPr txBox="1"/>
          <p:nvPr/>
        </p:nvSpPr>
        <p:spPr>
          <a:xfrm>
            <a:off x="3490745" y="1214291"/>
            <a:ext cx="4576295" cy="4683333"/>
          </a:xfrm>
          <a:prstGeom prst="rect">
            <a:avLst/>
          </a:prstGeom>
          <a:noFill/>
        </p:spPr>
        <p:txBody>
          <a:bodyPr wrap="square" rtlCol="0">
            <a:spAutoFit/>
          </a:bodyPr>
          <a:lstStyle/>
          <a:p>
            <a:pPr marL="257175" indent="-120015">
              <a:lnSpc>
                <a:spcPts val="1755"/>
              </a:lnSpc>
              <a:spcAft>
                <a:spcPts val="900"/>
              </a:spcAft>
              <a:buFont typeface="Arial"/>
              <a:buChar char="•"/>
            </a:pPr>
            <a:r>
              <a:rPr lang="en-US" sz="1500" dirty="0">
                <a:solidFill>
                  <a:srgbClr val="000000"/>
                </a:solidFill>
                <a:latin typeface="Arial" panose="020B0604020202020204" pitchFamily="34" charset="0"/>
              </a:rPr>
              <a:t>TB infection can progress to active disease when the body becomes weak, for example from </a:t>
            </a:r>
            <a:r>
              <a:rPr lang="en-US" sz="1500" b="1" u="sng" dirty="0">
                <a:solidFill>
                  <a:srgbClr val="000000"/>
                </a:solidFill>
                <a:latin typeface="Arial" panose="020B0604020202020204" pitchFamily="34" charset="0"/>
              </a:rPr>
              <a:t>malnutrition, immune suppression, or advanced age</a:t>
            </a:r>
          </a:p>
          <a:p>
            <a:pPr marL="257175" indent="-120015">
              <a:lnSpc>
                <a:spcPts val="1755"/>
              </a:lnSpc>
              <a:spcAft>
                <a:spcPts val="450"/>
              </a:spcAft>
              <a:buFont typeface="Arial"/>
              <a:buChar char="•"/>
            </a:pPr>
            <a:r>
              <a:rPr lang="en-US" sz="1500" dirty="0">
                <a:solidFill>
                  <a:srgbClr val="000000"/>
                </a:solidFill>
                <a:latin typeface="Arial" panose="020B0604020202020204" pitchFamily="34" charset="0"/>
              </a:rPr>
              <a:t>Among people living with HIV and without reliable access to effective HIV treatment, the immune system becomes </a:t>
            </a:r>
            <a:r>
              <a:rPr lang="en-US" sz="1500" b="1" u="sng" dirty="0">
                <a:solidFill>
                  <a:srgbClr val="000000"/>
                </a:solidFill>
                <a:latin typeface="Arial" panose="020B0604020202020204" pitchFamily="34" charset="0"/>
              </a:rPr>
              <a:t>compromised</a:t>
            </a:r>
            <a:r>
              <a:rPr lang="en-US" sz="1500" dirty="0">
                <a:solidFill>
                  <a:srgbClr val="000000"/>
                </a:solidFill>
                <a:latin typeface="Arial" panose="020B0604020202020204" pitchFamily="34" charset="0"/>
              </a:rPr>
              <a:t> and more vulnerable to the progression of TB infection into active TB</a:t>
            </a:r>
          </a:p>
          <a:p>
            <a:pPr marL="531495" lvl="1" indent="-188595">
              <a:lnSpc>
                <a:spcPts val="1755"/>
              </a:lnSpc>
              <a:spcAft>
                <a:spcPts val="450"/>
              </a:spcAft>
              <a:buFont typeface="Wingdings" pitchFamily="2" charset="2"/>
              <a:buChar char="§"/>
            </a:pPr>
            <a:r>
              <a:rPr lang="en-US" sz="1500" dirty="0">
                <a:solidFill>
                  <a:srgbClr val="000000"/>
                </a:solidFill>
                <a:latin typeface="Arial" panose="020B0604020202020204" pitchFamily="34" charset="0"/>
              </a:rPr>
              <a:t>TB is a common co-infection among, and the leading killer of, people living with HIV</a:t>
            </a:r>
          </a:p>
          <a:p>
            <a:pPr marL="531495" lvl="1" indent="-188595">
              <a:lnSpc>
                <a:spcPts val="1755"/>
              </a:lnSpc>
              <a:spcAft>
                <a:spcPts val="450"/>
              </a:spcAft>
              <a:buFont typeface="Wingdings" pitchFamily="2" charset="2"/>
              <a:buChar char="§"/>
            </a:pPr>
            <a:r>
              <a:rPr lang="en-US" sz="1500" b="1" u="sng" dirty="0">
                <a:solidFill>
                  <a:srgbClr val="000000"/>
                </a:solidFill>
                <a:latin typeface="Arial" panose="020B0604020202020204" pitchFamily="34" charset="0"/>
              </a:rPr>
              <a:t>People living with HIV</a:t>
            </a:r>
            <a:r>
              <a:rPr lang="en-US" sz="1500" dirty="0">
                <a:solidFill>
                  <a:srgbClr val="000000"/>
                </a:solidFill>
                <a:latin typeface="Arial" panose="020B0604020202020204" pitchFamily="34" charset="0"/>
              </a:rPr>
              <a:t> are up to 21X more likely to develop TB disease than people without HIV</a:t>
            </a:r>
          </a:p>
          <a:p>
            <a:pPr marL="257175" indent="-120015">
              <a:lnSpc>
                <a:spcPts val="1755"/>
              </a:lnSpc>
              <a:spcBef>
                <a:spcPts val="450"/>
              </a:spcBef>
              <a:spcAft>
                <a:spcPts val="450"/>
              </a:spcAft>
              <a:buFont typeface="Arial"/>
              <a:buChar char="•"/>
            </a:pPr>
            <a:r>
              <a:rPr lang="en-US" sz="1500" b="1" u="sng" dirty="0">
                <a:solidFill>
                  <a:srgbClr val="000000"/>
                </a:solidFill>
                <a:latin typeface="Arial" panose="020B0604020202020204" pitchFamily="34" charset="0"/>
              </a:rPr>
              <a:t>Young children</a:t>
            </a:r>
            <a:r>
              <a:rPr lang="en-US" sz="1500" dirty="0">
                <a:solidFill>
                  <a:srgbClr val="000000"/>
                </a:solidFill>
                <a:latin typeface="Arial" panose="020B0604020202020204" pitchFamily="34" charset="0"/>
              </a:rPr>
              <a:t> are up to 10X more likely to develop TB and tend to develop more severe forms of TB</a:t>
            </a:r>
          </a:p>
          <a:p>
            <a:endParaRPr lang="en-US" sz="1500" dirty="0">
              <a:latin typeface="Arial" panose="020B0604020202020204" pitchFamily="34" charset="0"/>
            </a:endParaRPr>
          </a:p>
        </p:txBody>
      </p:sp>
      <p:pic>
        <p:nvPicPr>
          <p:cNvPr id="12" name="Picture 11" descr="Logo&#10;&#10;Description automatically generated">
            <a:extLst>
              <a:ext uri="{FF2B5EF4-FFF2-40B4-BE49-F238E27FC236}">
                <a16:creationId xmlns:a16="http://schemas.microsoft.com/office/drawing/2014/main" id="{B1E4E021-07F4-6A4B-8218-173BA17535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2875" y="6295614"/>
            <a:ext cx="1004204" cy="412632"/>
          </a:xfrm>
          <a:prstGeom prst="rect">
            <a:avLst/>
          </a:prstGeom>
        </p:spPr>
      </p:pic>
      <p:grpSp>
        <p:nvGrpSpPr>
          <p:cNvPr id="13" name="Group 12">
            <a:extLst>
              <a:ext uri="{FF2B5EF4-FFF2-40B4-BE49-F238E27FC236}">
                <a16:creationId xmlns:a16="http://schemas.microsoft.com/office/drawing/2014/main" id="{953740F1-2E43-CF46-ADED-3B636186D03B}"/>
              </a:ext>
            </a:extLst>
          </p:cNvPr>
          <p:cNvGrpSpPr/>
          <p:nvPr/>
        </p:nvGrpSpPr>
        <p:grpSpPr>
          <a:xfrm>
            <a:off x="115331" y="6249427"/>
            <a:ext cx="480060" cy="608573"/>
            <a:chOff x="289241" y="6046569"/>
            <a:chExt cx="640080" cy="811431"/>
          </a:xfrm>
        </p:grpSpPr>
        <p:sp>
          <p:nvSpPr>
            <p:cNvPr id="14" name="Slide Number Placeholder 3">
              <a:extLst>
                <a:ext uri="{FF2B5EF4-FFF2-40B4-BE49-F238E27FC236}">
                  <a16:creationId xmlns:a16="http://schemas.microsoft.com/office/drawing/2014/main" id="{387407A6-28E0-6541-B364-CB84D23FD2A6}"/>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latin typeface="Arial" panose="020B0604020202020204" pitchFamily="34" charset="0"/>
                </a:rPr>
                <a:pPr/>
                <a:t>17</a:t>
              </a:fld>
              <a:endParaRPr lang="en-US" sz="1350" dirty="0">
                <a:latin typeface="Arial" panose="020B0604020202020204" pitchFamily="34" charset="0"/>
              </a:endParaRPr>
            </a:p>
          </p:txBody>
        </p:sp>
        <p:cxnSp>
          <p:nvCxnSpPr>
            <p:cNvPr id="19" name="Straight Connector 18">
              <a:extLst>
                <a:ext uri="{FF2B5EF4-FFF2-40B4-BE49-F238E27FC236}">
                  <a16:creationId xmlns:a16="http://schemas.microsoft.com/office/drawing/2014/main" id="{AA1568BF-3B14-EE4F-953E-2ACF196F8E61}"/>
                </a:ext>
              </a:extLst>
            </p:cNvPr>
            <p:cNvCxnSpPr>
              <a:cxnSpLocks/>
            </p:cNvCxnSpPr>
            <p:nvPr/>
          </p:nvCxnSpPr>
          <p:spPr>
            <a:xfrm>
              <a:off x="870203" y="6046569"/>
              <a:ext cx="0" cy="811431"/>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AFE98FB2-7091-5E4D-A8B5-4AC72E9DD54F}"/>
              </a:ext>
            </a:extLst>
          </p:cNvPr>
          <p:cNvSpPr txBox="1"/>
          <p:nvPr/>
        </p:nvSpPr>
        <p:spPr>
          <a:xfrm>
            <a:off x="221939" y="322548"/>
            <a:ext cx="2223446" cy="300082"/>
          </a:xfrm>
          <a:prstGeom prst="rect">
            <a:avLst/>
          </a:prstGeom>
          <a:noFill/>
        </p:spPr>
        <p:txBody>
          <a:bodyPr wrap="square" rtlCol="0">
            <a:spAutoFit/>
          </a:bodyPr>
          <a:lstStyle/>
          <a:p>
            <a:r>
              <a:rPr lang="en-US" sz="1350" dirty="0">
                <a:latin typeface="Arial" panose="020B0604020202020204" pitchFamily="34" charset="0"/>
                <a:ea typeface="Roboto" panose="02000000000000000000" pitchFamily="2" charset="0"/>
              </a:rPr>
              <a:t>INFECTION VS DISEASE</a:t>
            </a:r>
          </a:p>
        </p:txBody>
      </p:sp>
    </p:spTree>
    <p:extLst>
      <p:ext uri="{BB962C8B-B14F-4D97-AF65-F5344CB8AC3E}">
        <p14:creationId xmlns:p14="http://schemas.microsoft.com/office/powerpoint/2010/main" val="5866829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5B19D21-73E9-A340-8510-9405F63650B1}"/>
              </a:ext>
            </a:extLst>
          </p:cNvPr>
          <p:cNvSpPr/>
          <p:nvPr/>
        </p:nvSpPr>
        <p:spPr>
          <a:xfrm>
            <a:off x="3288105" y="0"/>
            <a:ext cx="5920354"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cxnSp>
        <p:nvCxnSpPr>
          <p:cNvPr id="22" name="Straight Connector 21">
            <a:extLst>
              <a:ext uri="{FF2B5EF4-FFF2-40B4-BE49-F238E27FC236}">
                <a16:creationId xmlns:a16="http://schemas.microsoft.com/office/drawing/2014/main" id="{58FE0C74-7FB5-074F-ABA0-C281C61BCA0E}"/>
              </a:ext>
            </a:extLst>
          </p:cNvPr>
          <p:cNvCxnSpPr>
            <a:cxnSpLocks/>
          </p:cNvCxnSpPr>
          <p:nvPr/>
        </p:nvCxnSpPr>
        <p:spPr>
          <a:xfrm>
            <a:off x="3288104" y="0"/>
            <a:ext cx="0" cy="6858000"/>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61DCB14-AE52-DF43-92B2-4104C61D422E}"/>
              </a:ext>
            </a:extLst>
          </p:cNvPr>
          <p:cNvCxnSpPr>
            <a:cxnSpLocks/>
          </p:cNvCxnSpPr>
          <p:nvPr/>
        </p:nvCxnSpPr>
        <p:spPr>
          <a:xfrm>
            <a:off x="0" y="3813628"/>
            <a:ext cx="2946400" cy="0"/>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01BCC25-2E5E-6742-AEDC-FC831CCB6E22}"/>
              </a:ext>
            </a:extLst>
          </p:cNvPr>
          <p:cNvSpPr txBox="1"/>
          <p:nvPr/>
        </p:nvSpPr>
        <p:spPr>
          <a:xfrm>
            <a:off x="115331" y="2233708"/>
            <a:ext cx="2927468" cy="1579920"/>
          </a:xfrm>
          <a:prstGeom prst="rect">
            <a:avLst/>
          </a:prstGeom>
          <a:noFill/>
        </p:spPr>
        <p:txBody>
          <a:bodyPr wrap="square" rtlCol="0">
            <a:spAutoFit/>
          </a:bodyPr>
          <a:lstStyle/>
          <a:p>
            <a:pPr algn="r">
              <a:lnSpc>
                <a:spcPts val="2865"/>
              </a:lnSpc>
              <a:defRPr/>
            </a:pPr>
            <a:r>
              <a:rPr lang="en-US" sz="2700" b="1" dirty="0">
                <a:solidFill>
                  <a:srgbClr val="F20000"/>
                </a:solidFill>
                <a:latin typeface="Arial" panose="020B0604020202020204" pitchFamily="34" charset="0"/>
                <a:cs typeface="Arial" panose="020B0604020202020204" pitchFamily="34" charset="0"/>
              </a:rPr>
              <a:t>(Active) Pulmonary vs. Extrapulmonary TB Disease</a:t>
            </a:r>
          </a:p>
        </p:txBody>
      </p:sp>
      <p:sp>
        <p:nvSpPr>
          <p:cNvPr id="3" name="TextBox 2">
            <a:extLst>
              <a:ext uri="{FF2B5EF4-FFF2-40B4-BE49-F238E27FC236}">
                <a16:creationId xmlns:a16="http://schemas.microsoft.com/office/drawing/2014/main" id="{35E7F07C-D764-8740-9C53-3E0207D9DF66}"/>
              </a:ext>
            </a:extLst>
          </p:cNvPr>
          <p:cNvSpPr txBox="1"/>
          <p:nvPr/>
        </p:nvSpPr>
        <p:spPr>
          <a:xfrm>
            <a:off x="3786947" y="1258114"/>
            <a:ext cx="4387742" cy="4785926"/>
          </a:xfrm>
          <a:prstGeom prst="rect">
            <a:avLst/>
          </a:prstGeom>
          <a:noFill/>
        </p:spPr>
        <p:txBody>
          <a:bodyPr wrap="square" rtlCol="0">
            <a:spAutoFit/>
          </a:bodyPr>
          <a:lstStyle/>
          <a:p>
            <a:pPr marL="257175" indent="-120015">
              <a:lnSpc>
                <a:spcPts val="1755"/>
              </a:lnSpc>
              <a:spcAft>
                <a:spcPts val="900"/>
              </a:spcAft>
              <a:buFont typeface="Arial"/>
              <a:buChar char="•"/>
            </a:pPr>
            <a:r>
              <a:rPr lang="en-US" sz="1500" dirty="0">
                <a:latin typeface="Arial" panose="020B0604020202020204" pitchFamily="34" charset="0"/>
              </a:rPr>
              <a:t>Active TB disease affects the lungs</a:t>
            </a:r>
            <a:r>
              <a:rPr lang="en-US" sz="1500" b="1" u="sng" dirty="0">
                <a:latin typeface="Arial" panose="020B0604020202020204" pitchFamily="34" charset="0"/>
              </a:rPr>
              <a:t> (</a:t>
            </a:r>
            <a:r>
              <a:rPr lang="en-US" sz="1500" b="1" u="sng" dirty="0">
                <a:solidFill>
                  <a:srgbClr val="000000"/>
                </a:solidFill>
                <a:latin typeface="Arial" panose="020B0604020202020204" pitchFamily="34" charset="0"/>
              </a:rPr>
              <a:t>pulmonary TB</a:t>
            </a:r>
            <a:r>
              <a:rPr lang="en-US" sz="1500" b="1" u="sng" dirty="0">
                <a:latin typeface="Arial" panose="020B0604020202020204" pitchFamily="34" charset="0"/>
              </a:rPr>
              <a:t>)</a:t>
            </a:r>
            <a:r>
              <a:rPr lang="en-US" sz="1500" dirty="0">
                <a:latin typeface="Arial" panose="020B0604020202020204" pitchFamily="34" charset="0"/>
              </a:rPr>
              <a:t> or other parts of the body </a:t>
            </a:r>
            <a:r>
              <a:rPr lang="en-US" sz="1500" b="1" dirty="0">
                <a:latin typeface="Arial" panose="020B0604020202020204" pitchFamily="34" charset="0"/>
              </a:rPr>
              <a:t>(</a:t>
            </a:r>
            <a:r>
              <a:rPr lang="en-US" sz="1500" b="1" u="sng" dirty="0">
                <a:solidFill>
                  <a:srgbClr val="000000"/>
                </a:solidFill>
                <a:latin typeface="Arial" panose="020B0604020202020204" pitchFamily="34" charset="0"/>
              </a:rPr>
              <a:t>extrapulmonary TB</a:t>
            </a:r>
            <a:r>
              <a:rPr lang="en-US" sz="1500" b="1" dirty="0">
                <a:latin typeface="Arial" panose="020B0604020202020204" pitchFamily="34" charset="0"/>
              </a:rPr>
              <a:t>)</a:t>
            </a:r>
          </a:p>
          <a:p>
            <a:pPr marL="257175" indent="-120015">
              <a:lnSpc>
                <a:spcPts val="1755"/>
              </a:lnSpc>
              <a:spcBef>
                <a:spcPts val="450"/>
              </a:spcBef>
              <a:spcAft>
                <a:spcPts val="1350"/>
              </a:spcAft>
              <a:buFont typeface="Arial"/>
              <a:buChar char="•"/>
            </a:pPr>
            <a:r>
              <a:rPr lang="en-US" sz="1500" b="1" u="sng" dirty="0">
                <a:solidFill>
                  <a:srgbClr val="000000"/>
                </a:solidFill>
                <a:latin typeface="Arial" panose="020B0604020202020204" pitchFamily="34" charset="0"/>
              </a:rPr>
              <a:t>Pulmonary TB</a:t>
            </a:r>
            <a:r>
              <a:rPr lang="en-US" sz="1500" dirty="0">
                <a:solidFill>
                  <a:srgbClr val="D1282E"/>
                </a:solidFill>
                <a:latin typeface="Arial" panose="020B0604020202020204" pitchFamily="34" charset="0"/>
              </a:rPr>
              <a:t> </a:t>
            </a:r>
            <a:r>
              <a:rPr lang="en-US" sz="1500" dirty="0">
                <a:latin typeface="Arial" panose="020B0604020202020204" pitchFamily="34" charset="0"/>
              </a:rPr>
              <a:t>is the </a:t>
            </a:r>
            <a:r>
              <a:rPr lang="en-US" sz="1500" b="1" u="sng" dirty="0">
                <a:solidFill>
                  <a:srgbClr val="000000"/>
                </a:solidFill>
                <a:latin typeface="Arial" panose="020B0604020202020204" pitchFamily="34" charset="0"/>
              </a:rPr>
              <a:t>most common</a:t>
            </a:r>
            <a:r>
              <a:rPr lang="en-US" sz="1500" dirty="0">
                <a:latin typeface="Arial" panose="020B0604020202020204" pitchFamily="34" charset="0"/>
              </a:rPr>
              <a:t> form of TB disease</a:t>
            </a:r>
          </a:p>
          <a:p>
            <a:pPr marL="257175" indent="-120015">
              <a:lnSpc>
                <a:spcPts val="1755"/>
              </a:lnSpc>
              <a:spcAft>
                <a:spcPts val="900"/>
              </a:spcAft>
              <a:buFont typeface="Arial"/>
              <a:buChar char="•"/>
            </a:pPr>
            <a:r>
              <a:rPr lang="en-US" sz="1500" b="1" u="sng" dirty="0">
                <a:solidFill>
                  <a:srgbClr val="000000"/>
                </a:solidFill>
                <a:latin typeface="Arial" panose="020B0604020202020204" pitchFamily="34" charset="0"/>
              </a:rPr>
              <a:t>Extrapulmonary TB</a:t>
            </a:r>
            <a:r>
              <a:rPr lang="en-US" sz="1500" b="1" dirty="0">
                <a:solidFill>
                  <a:srgbClr val="D1282E"/>
                </a:solidFill>
                <a:latin typeface="Arial" panose="020B0604020202020204" pitchFamily="34" charset="0"/>
              </a:rPr>
              <a:t> </a:t>
            </a:r>
            <a:r>
              <a:rPr lang="en-US" sz="1500" b="1" dirty="0">
                <a:latin typeface="Arial" panose="020B0604020202020204" pitchFamily="34" charset="0"/>
              </a:rPr>
              <a:t>(EPTB) </a:t>
            </a:r>
            <a:r>
              <a:rPr lang="en-US" sz="1500" dirty="0">
                <a:latin typeface="Arial" panose="020B0604020202020204" pitchFamily="34" charset="0"/>
              </a:rPr>
              <a:t>can occur in all populations affected by TB, but is most common among young children and in people living with HIV (~40% of TB cases among people living with HIV involve extrapulmonary TB)</a:t>
            </a:r>
          </a:p>
          <a:p>
            <a:pPr marL="462915" lvl="1" indent="-120015">
              <a:lnSpc>
                <a:spcPts val="1755"/>
              </a:lnSpc>
              <a:spcBef>
                <a:spcPts val="450"/>
              </a:spcBef>
              <a:spcAft>
                <a:spcPts val="900"/>
              </a:spcAft>
              <a:buFont typeface="Wingdings" pitchFamily="2" charset="2"/>
              <a:buChar char="§"/>
            </a:pPr>
            <a:r>
              <a:rPr lang="en-US" sz="1500" dirty="0">
                <a:latin typeface="Arial" panose="020B0604020202020204" pitchFamily="34" charset="0"/>
              </a:rPr>
              <a:t>EPTB usually takes place in </a:t>
            </a:r>
            <a:r>
              <a:rPr lang="en-US" sz="1500" b="1" u="sng" dirty="0">
                <a:solidFill>
                  <a:srgbClr val="000000"/>
                </a:solidFill>
                <a:latin typeface="Arial" panose="020B0604020202020204" pitchFamily="34" charset="0"/>
              </a:rPr>
              <a:t>multiple organs</a:t>
            </a:r>
            <a:r>
              <a:rPr lang="en-US" sz="1500" dirty="0">
                <a:solidFill>
                  <a:srgbClr val="D1282E"/>
                </a:solidFill>
                <a:latin typeface="Arial" panose="020B0604020202020204" pitchFamily="34" charset="0"/>
              </a:rPr>
              <a:t> </a:t>
            </a:r>
            <a:br>
              <a:rPr lang="en-US" sz="1500" dirty="0">
                <a:solidFill>
                  <a:srgbClr val="D1282E"/>
                </a:solidFill>
                <a:latin typeface="Arial" panose="020B0604020202020204" pitchFamily="34" charset="0"/>
              </a:rPr>
            </a:br>
            <a:r>
              <a:rPr lang="en-US" sz="1500" dirty="0">
                <a:latin typeface="Arial" panose="020B0604020202020204" pitchFamily="34" charset="0"/>
              </a:rPr>
              <a:t>in people with HIV</a:t>
            </a:r>
          </a:p>
          <a:p>
            <a:pPr marL="257175" indent="-120015">
              <a:lnSpc>
                <a:spcPts val="1755"/>
              </a:lnSpc>
              <a:spcAft>
                <a:spcPts val="900"/>
              </a:spcAft>
              <a:buFont typeface="Arial"/>
              <a:buChar char="•"/>
            </a:pPr>
            <a:r>
              <a:rPr lang="en-US" sz="1500" dirty="0">
                <a:latin typeface="Arial" panose="020B0604020202020204" pitchFamily="34" charset="0"/>
              </a:rPr>
              <a:t>Individuals can have </a:t>
            </a:r>
            <a:r>
              <a:rPr lang="en-US" sz="1500" b="1" u="sng" dirty="0">
                <a:solidFill>
                  <a:srgbClr val="000000"/>
                </a:solidFill>
                <a:latin typeface="Arial" panose="020B0604020202020204" pitchFamily="34" charset="0"/>
              </a:rPr>
              <a:t>pulmonary TB, EPTB, or both</a:t>
            </a:r>
          </a:p>
          <a:p>
            <a:endParaRPr lang="en-US" sz="1500" dirty="0">
              <a:latin typeface="Arial" panose="020B0604020202020204" pitchFamily="34" charset="0"/>
            </a:endParaRPr>
          </a:p>
        </p:txBody>
      </p:sp>
      <p:pic>
        <p:nvPicPr>
          <p:cNvPr id="13" name="Picture 12" descr="Logo&#10;&#10;Description automatically generated">
            <a:extLst>
              <a:ext uri="{FF2B5EF4-FFF2-40B4-BE49-F238E27FC236}">
                <a16:creationId xmlns:a16="http://schemas.microsoft.com/office/drawing/2014/main" id="{5BC8B513-AD54-6042-8750-F71C546CE1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2875" y="6295614"/>
            <a:ext cx="1004204" cy="412632"/>
          </a:xfrm>
          <a:prstGeom prst="rect">
            <a:avLst/>
          </a:prstGeom>
        </p:spPr>
      </p:pic>
      <p:grpSp>
        <p:nvGrpSpPr>
          <p:cNvPr id="14" name="Group 13">
            <a:extLst>
              <a:ext uri="{FF2B5EF4-FFF2-40B4-BE49-F238E27FC236}">
                <a16:creationId xmlns:a16="http://schemas.microsoft.com/office/drawing/2014/main" id="{48C9B3AA-33D3-8146-8269-0EA74948D2E5}"/>
              </a:ext>
            </a:extLst>
          </p:cNvPr>
          <p:cNvGrpSpPr/>
          <p:nvPr/>
        </p:nvGrpSpPr>
        <p:grpSpPr>
          <a:xfrm>
            <a:off x="115331" y="6249427"/>
            <a:ext cx="480060" cy="608573"/>
            <a:chOff x="289241" y="6046569"/>
            <a:chExt cx="640080" cy="811431"/>
          </a:xfrm>
        </p:grpSpPr>
        <p:sp>
          <p:nvSpPr>
            <p:cNvPr id="15" name="Slide Number Placeholder 3">
              <a:extLst>
                <a:ext uri="{FF2B5EF4-FFF2-40B4-BE49-F238E27FC236}">
                  <a16:creationId xmlns:a16="http://schemas.microsoft.com/office/drawing/2014/main" id="{D424DA28-0DD8-5848-A059-ADBD028FD0BD}"/>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latin typeface="Arial" panose="020B0604020202020204" pitchFamily="34" charset="0"/>
                </a:rPr>
                <a:pPr/>
                <a:t>18</a:t>
              </a:fld>
              <a:endParaRPr lang="en-US" sz="1350" dirty="0">
                <a:latin typeface="Arial" panose="020B0604020202020204" pitchFamily="34" charset="0"/>
              </a:endParaRPr>
            </a:p>
          </p:txBody>
        </p:sp>
        <p:cxnSp>
          <p:nvCxnSpPr>
            <p:cNvPr id="19" name="Straight Connector 18">
              <a:extLst>
                <a:ext uri="{FF2B5EF4-FFF2-40B4-BE49-F238E27FC236}">
                  <a16:creationId xmlns:a16="http://schemas.microsoft.com/office/drawing/2014/main" id="{CD6A89E3-8209-C84B-9092-528F0DDFAFA5}"/>
                </a:ext>
              </a:extLst>
            </p:cNvPr>
            <p:cNvCxnSpPr>
              <a:cxnSpLocks/>
            </p:cNvCxnSpPr>
            <p:nvPr/>
          </p:nvCxnSpPr>
          <p:spPr>
            <a:xfrm>
              <a:off x="870203" y="6046569"/>
              <a:ext cx="0" cy="811431"/>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ABBE69FD-C7E3-0E4A-BBA3-2149208F30AD}"/>
              </a:ext>
            </a:extLst>
          </p:cNvPr>
          <p:cNvSpPr txBox="1"/>
          <p:nvPr/>
        </p:nvSpPr>
        <p:spPr>
          <a:xfrm>
            <a:off x="221939" y="322548"/>
            <a:ext cx="2223446" cy="300082"/>
          </a:xfrm>
          <a:prstGeom prst="rect">
            <a:avLst/>
          </a:prstGeom>
          <a:noFill/>
        </p:spPr>
        <p:txBody>
          <a:bodyPr wrap="square" rtlCol="0">
            <a:spAutoFit/>
          </a:bodyPr>
          <a:lstStyle/>
          <a:p>
            <a:r>
              <a:rPr lang="en-US" sz="1350" dirty="0">
                <a:latin typeface="Arial" panose="020B0604020202020204" pitchFamily="34" charset="0"/>
                <a:ea typeface="Roboto" panose="02000000000000000000" pitchFamily="2" charset="0"/>
              </a:rPr>
              <a:t>INFECTION VS DISEASE</a:t>
            </a:r>
          </a:p>
        </p:txBody>
      </p:sp>
    </p:spTree>
    <p:extLst>
      <p:ext uri="{BB962C8B-B14F-4D97-AF65-F5344CB8AC3E}">
        <p14:creationId xmlns:p14="http://schemas.microsoft.com/office/powerpoint/2010/main" val="395242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AE44C4C5-3115-364D-B553-EE98FB66C276}"/>
              </a:ext>
            </a:extLst>
          </p:cNvPr>
          <p:cNvSpPr/>
          <p:nvPr/>
        </p:nvSpPr>
        <p:spPr>
          <a:xfrm>
            <a:off x="3120829" y="0"/>
            <a:ext cx="6029772"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cxnSp>
        <p:nvCxnSpPr>
          <p:cNvPr id="29" name="Straight Connector 28">
            <a:extLst>
              <a:ext uri="{FF2B5EF4-FFF2-40B4-BE49-F238E27FC236}">
                <a16:creationId xmlns:a16="http://schemas.microsoft.com/office/drawing/2014/main" id="{ECA51517-A2CC-E54F-AF34-5CCE991DBA37}"/>
              </a:ext>
            </a:extLst>
          </p:cNvPr>
          <p:cNvCxnSpPr>
            <a:cxnSpLocks/>
          </p:cNvCxnSpPr>
          <p:nvPr/>
        </p:nvCxnSpPr>
        <p:spPr>
          <a:xfrm>
            <a:off x="3125544" y="0"/>
            <a:ext cx="0" cy="6858000"/>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13AA1AAC-8B33-49D6-BD17-87B570118EC9}"/>
              </a:ext>
            </a:extLst>
          </p:cNvPr>
          <p:cNvSpPr txBox="1"/>
          <p:nvPr/>
        </p:nvSpPr>
        <p:spPr>
          <a:xfrm>
            <a:off x="434473" y="2194635"/>
            <a:ext cx="2378011" cy="1169551"/>
          </a:xfrm>
          <a:prstGeom prst="rect">
            <a:avLst/>
          </a:prstGeom>
          <a:noFill/>
        </p:spPr>
        <p:txBody>
          <a:bodyPr wrap="square" rtlCol="0">
            <a:spAutoFit/>
          </a:bodyPr>
          <a:lstStyle/>
          <a:p>
            <a:pPr algn="r">
              <a:lnSpc>
                <a:spcPts val="2840"/>
              </a:lnSpc>
            </a:pPr>
            <a:r>
              <a:rPr lang="en-US" sz="2700" b="1" dirty="0">
                <a:solidFill>
                  <a:srgbClr val="F20000"/>
                </a:solidFill>
                <a:latin typeface="Arial" panose="020B0604020202020204" pitchFamily="34" charset="0"/>
                <a:ea typeface="Roboto Black" panose="02000000000000000000" pitchFamily="2" charset="0"/>
                <a:cs typeface="Arial" panose="020B0604020202020204" pitchFamily="34" charset="0"/>
              </a:rPr>
              <a:t>Immune Response in Children</a:t>
            </a:r>
            <a:endParaRPr lang="en-ID" sz="2700" b="1" dirty="0">
              <a:solidFill>
                <a:srgbClr val="F20000"/>
              </a:solidFill>
              <a:latin typeface="Arial" panose="020B0604020202020204" pitchFamily="34" charset="0"/>
              <a:ea typeface="Roboto Black" panose="02000000000000000000" pitchFamily="2" charset="0"/>
              <a:cs typeface="Arial" panose="020B0604020202020204" pitchFamily="34" charset="0"/>
            </a:endParaRPr>
          </a:p>
        </p:txBody>
      </p:sp>
      <p:sp>
        <p:nvSpPr>
          <p:cNvPr id="34" name="Content Placeholder 2">
            <a:extLst>
              <a:ext uri="{FF2B5EF4-FFF2-40B4-BE49-F238E27FC236}">
                <a16:creationId xmlns:a16="http://schemas.microsoft.com/office/drawing/2014/main" id="{62D55081-B16D-D643-846A-B00F5A001A24}"/>
              </a:ext>
            </a:extLst>
          </p:cNvPr>
          <p:cNvSpPr txBox="1">
            <a:spLocks/>
          </p:cNvSpPr>
          <p:nvPr/>
        </p:nvSpPr>
        <p:spPr>
          <a:xfrm>
            <a:off x="482738" y="3547237"/>
            <a:ext cx="2289510" cy="751083"/>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ts val="1725"/>
              </a:lnSpc>
              <a:spcBef>
                <a:spcPts val="0"/>
              </a:spcBef>
              <a:buNone/>
            </a:pPr>
            <a:r>
              <a:rPr lang="en-US" sz="1350" dirty="0">
                <a:latin typeface="Arial" panose="020B0604020202020204" pitchFamily="34" charset="0"/>
                <a:ea typeface="Verdana" panose="020B0604030504040204" pitchFamily="34" charset="0"/>
                <a:cs typeface="Arial" panose="020B0604020202020204" pitchFamily="34" charset="0"/>
              </a:rPr>
              <a:t>A functional immune system takes many years to develop in a child.</a:t>
            </a:r>
          </a:p>
          <a:p>
            <a:pPr marL="0" indent="0" algn="r">
              <a:lnSpc>
                <a:spcPts val="1725"/>
              </a:lnSpc>
              <a:spcBef>
                <a:spcPts val="0"/>
              </a:spcBef>
              <a:buNone/>
            </a:pPr>
            <a:endParaRPr lang="en-US" sz="1500" dirty="0">
              <a:latin typeface="Arial" panose="020B0604020202020204" pitchFamily="34" charset="0"/>
              <a:ea typeface="Verdana" panose="020B0604030504040204" pitchFamily="34" charset="0"/>
              <a:cs typeface="Arial" panose="020B0604020202020204" pitchFamily="34" charset="0"/>
            </a:endParaRPr>
          </a:p>
          <a:p>
            <a:pPr marL="0" indent="0" algn="r">
              <a:lnSpc>
                <a:spcPts val="1725"/>
              </a:lnSpc>
              <a:spcBef>
                <a:spcPts val="0"/>
              </a:spcBef>
              <a:buNone/>
            </a:pPr>
            <a:endParaRPr lang="en-US" sz="1500" dirty="0">
              <a:latin typeface="Arial" panose="020B0604020202020204" pitchFamily="34" charset="0"/>
              <a:ea typeface="Verdana" panose="020B0604030504040204" pitchFamily="34" charset="0"/>
              <a:cs typeface="Arial" panose="020B0604020202020204" pitchFamily="34" charset="0"/>
            </a:endParaRPr>
          </a:p>
          <a:p>
            <a:pPr marL="0" indent="0" algn="r">
              <a:lnSpc>
                <a:spcPts val="1725"/>
              </a:lnSpc>
              <a:spcBef>
                <a:spcPts val="0"/>
              </a:spcBef>
              <a:buNone/>
            </a:pPr>
            <a:endParaRPr lang="en-US" sz="1500" dirty="0">
              <a:latin typeface="Arial" panose="020B0604020202020204" pitchFamily="34" charset="0"/>
              <a:ea typeface="Verdana" panose="020B0604030504040204" pitchFamily="34" charset="0"/>
              <a:cs typeface="Arial" panose="020B0604020202020204" pitchFamily="34" charset="0"/>
            </a:endParaRPr>
          </a:p>
          <a:p>
            <a:pPr marL="0" indent="0" algn="just">
              <a:lnSpc>
                <a:spcPts val="1725"/>
              </a:lnSpc>
              <a:spcBef>
                <a:spcPts val="0"/>
              </a:spcBef>
              <a:buNone/>
            </a:pPr>
            <a:endParaRPr lang="en-US" sz="1500" dirty="0">
              <a:latin typeface="Arial" panose="020B0604020202020204" pitchFamily="34" charset="0"/>
              <a:ea typeface="Verdana" panose="020B060403050404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537AF53C-0FE0-1B44-88B0-91D189CA8BD7}"/>
              </a:ext>
            </a:extLst>
          </p:cNvPr>
          <p:cNvGrpSpPr/>
          <p:nvPr/>
        </p:nvGrpSpPr>
        <p:grpSpPr>
          <a:xfrm>
            <a:off x="3578888" y="660687"/>
            <a:ext cx="2167104" cy="2703499"/>
            <a:chOff x="712387" y="2174359"/>
            <a:chExt cx="2889472" cy="3604666"/>
          </a:xfrm>
        </p:grpSpPr>
        <p:sp>
          <p:nvSpPr>
            <p:cNvPr id="38" name="TextBox 37">
              <a:extLst>
                <a:ext uri="{FF2B5EF4-FFF2-40B4-BE49-F238E27FC236}">
                  <a16:creationId xmlns:a16="http://schemas.microsoft.com/office/drawing/2014/main" id="{C2CFF69F-A760-0A4E-BAF1-4866B3EB5E2B}"/>
                </a:ext>
              </a:extLst>
            </p:cNvPr>
            <p:cNvSpPr txBox="1"/>
            <p:nvPr/>
          </p:nvSpPr>
          <p:spPr>
            <a:xfrm>
              <a:off x="1027646" y="2187956"/>
              <a:ext cx="2574213" cy="3591069"/>
            </a:xfrm>
            <a:prstGeom prst="rect">
              <a:avLst/>
            </a:prstGeom>
            <a:noFill/>
          </p:spPr>
          <p:txBody>
            <a:bodyPr wrap="square" rtlCol="0">
              <a:spAutoFit/>
            </a:bodyPr>
            <a:lstStyle/>
            <a:p>
              <a:pPr>
                <a:lnSpc>
                  <a:spcPts val="1725"/>
                </a:lnSpc>
              </a:pPr>
              <a:r>
                <a:rPr lang="en-US" sz="1350" dirty="0">
                  <a:latin typeface="Arial" panose="020B0604020202020204" pitchFamily="34" charset="0"/>
                  <a:ea typeface="Verdana" panose="020B0604030504040204" pitchFamily="34" charset="0"/>
                  <a:cs typeface="Arial" panose="020B0604020202020204" pitchFamily="34" charset="0"/>
                </a:rPr>
                <a:t>    When exposed to</a:t>
              </a:r>
              <a:br>
                <a:rPr lang="en-US" sz="1350" dirty="0">
                  <a:latin typeface="Arial" panose="020B0604020202020204" pitchFamily="34" charset="0"/>
                  <a:ea typeface="Verdana" panose="020B0604030504040204" pitchFamily="34" charset="0"/>
                  <a:cs typeface="Arial" panose="020B0604020202020204" pitchFamily="34" charset="0"/>
                </a:rPr>
              </a:br>
              <a:r>
                <a:rPr lang="en-US" sz="1350" dirty="0">
                  <a:latin typeface="Arial" panose="020B0604020202020204" pitchFamily="34" charset="0"/>
                  <a:ea typeface="Verdana" panose="020B0604030504040204" pitchFamily="34" charset="0"/>
                  <a:cs typeface="Arial" panose="020B0604020202020204" pitchFamily="34" charset="0"/>
                </a:rPr>
                <a:t>     TB, young children </a:t>
              </a:r>
              <a:br>
                <a:rPr lang="en-US" sz="1350" dirty="0">
                  <a:latin typeface="Arial" panose="020B0604020202020204" pitchFamily="34" charset="0"/>
                  <a:ea typeface="Verdana" panose="020B0604030504040204" pitchFamily="34" charset="0"/>
                  <a:cs typeface="Arial" panose="020B0604020202020204" pitchFamily="34" charset="0"/>
                </a:rPr>
              </a:br>
              <a:r>
                <a:rPr lang="en-US" sz="1350" dirty="0">
                  <a:latin typeface="Arial" panose="020B0604020202020204" pitchFamily="34" charset="0"/>
                  <a:ea typeface="Verdana" panose="020B0604030504040204" pitchFamily="34" charset="0"/>
                  <a:cs typeface="Arial" panose="020B0604020202020204" pitchFamily="34" charset="0"/>
                </a:rPr>
                <a:t>     (</a:t>
              </a:r>
              <a:r>
                <a:rPr lang="en-US" sz="1350" u="sng" dirty="0">
                  <a:latin typeface="Arial" panose="020B0604020202020204" pitchFamily="34" charset="0"/>
                  <a:ea typeface="Verdana" panose="020B0604030504040204" pitchFamily="34" charset="0"/>
                  <a:cs typeface="Arial" panose="020B0604020202020204" pitchFamily="34" charset="0"/>
                </a:rPr>
                <a:t>&lt;</a:t>
              </a:r>
              <a:r>
                <a:rPr lang="en-US" sz="1350" dirty="0">
                  <a:latin typeface="Arial" panose="020B0604020202020204" pitchFamily="34" charset="0"/>
                  <a:ea typeface="Verdana" panose="020B0604030504040204" pitchFamily="34" charset="0"/>
                  <a:cs typeface="Arial" panose="020B0604020202020204" pitchFamily="34" charset="0"/>
                </a:rPr>
                <a:t> five years) cannot usually mount </a:t>
              </a:r>
              <a:br>
                <a:rPr lang="en-US" sz="1350" dirty="0">
                  <a:latin typeface="Arial" panose="020B0604020202020204" pitchFamily="34" charset="0"/>
                  <a:ea typeface="Verdana" panose="020B0604030504040204" pitchFamily="34" charset="0"/>
                  <a:cs typeface="Arial" panose="020B0604020202020204" pitchFamily="34" charset="0"/>
                </a:rPr>
              </a:br>
              <a:r>
                <a:rPr lang="en-US" sz="1350" dirty="0">
                  <a:latin typeface="Arial" panose="020B0604020202020204" pitchFamily="34" charset="0"/>
                  <a:ea typeface="Verdana" panose="020B0604030504040204" pitchFamily="34" charset="0"/>
                  <a:cs typeface="Arial" panose="020B0604020202020204" pitchFamily="34" charset="0"/>
                </a:rPr>
                <a:t>a robust immune response. For this reason, they are more likely to develop severe forms of TB, including TB outside of the lungs (extra-pulmonary TB).</a:t>
              </a:r>
            </a:p>
          </p:txBody>
        </p:sp>
        <p:pic>
          <p:nvPicPr>
            <p:cNvPr id="9" name="Picture 8">
              <a:extLst>
                <a:ext uri="{FF2B5EF4-FFF2-40B4-BE49-F238E27FC236}">
                  <a16:creationId xmlns:a16="http://schemas.microsoft.com/office/drawing/2014/main" id="{8A435204-8DE4-4A4F-8707-568C2F240910}"/>
                </a:ext>
              </a:extLst>
            </p:cNvPr>
            <p:cNvPicPr>
              <a:picLocks noChangeAspect="1"/>
            </p:cNvPicPr>
            <p:nvPr/>
          </p:nvPicPr>
          <p:blipFill>
            <a:blip r:embed="rId3"/>
            <a:stretch>
              <a:fillRect/>
            </a:stretch>
          </p:blipFill>
          <p:spPr>
            <a:xfrm>
              <a:off x="712387" y="2174359"/>
              <a:ext cx="636294" cy="968273"/>
            </a:xfrm>
            <a:prstGeom prst="rect">
              <a:avLst/>
            </a:prstGeom>
          </p:spPr>
        </p:pic>
      </p:grpSp>
      <p:grpSp>
        <p:nvGrpSpPr>
          <p:cNvPr id="20" name="Group 19">
            <a:extLst>
              <a:ext uri="{FF2B5EF4-FFF2-40B4-BE49-F238E27FC236}">
                <a16:creationId xmlns:a16="http://schemas.microsoft.com/office/drawing/2014/main" id="{8D7F01DD-BA19-7447-A508-2813F633F3FE}"/>
              </a:ext>
            </a:extLst>
          </p:cNvPr>
          <p:cNvGrpSpPr/>
          <p:nvPr/>
        </p:nvGrpSpPr>
        <p:grpSpPr>
          <a:xfrm>
            <a:off x="6134692" y="680248"/>
            <a:ext cx="1819238" cy="2295768"/>
            <a:chOff x="3769493" y="2399308"/>
            <a:chExt cx="2425651" cy="3061024"/>
          </a:xfrm>
        </p:grpSpPr>
        <p:sp>
          <p:nvSpPr>
            <p:cNvPr id="37" name="TextBox 36">
              <a:extLst>
                <a:ext uri="{FF2B5EF4-FFF2-40B4-BE49-F238E27FC236}">
                  <a16:creationId xmlns:a16="http://schemas.microsoft.com/office/drawing/2014/main" id="{11FE6C74-9FD0-0F43-AEB7-162D65BCE6F6}"/>
                </a:ext>
              </a:extLst>
            </p:cNvPr>
            <p:cNvSpPr txBox="1"/>
            <p:nvPr/>
          </p:nvSpPr>
          <p:spPr>
            <a:xfrm>
              <a:off x="4073480" y="2450619"/>
              <a:ext cx="2121664" cy="3009713"/>
            </a:xfrm>
            <a:prstGeom prst="rect">
              <a:avLst/>
            </a:prstGeom>
            <a:noFill/>
          </p:spPr>
          <p:txBody>
            <a:bodyPr wrap="square" rtlCol="0">
              <a:spAutoFit/>
            </a:bodyPr>
            <a:lstStyle/>
            <a:p>
              <a:pPr>
                <a:lnSpc>
                  <a:spcPts val="1725"/>
                </a:lnSpc>
              </a:pPr>
              <a:r>
                <a:rPr lang="en-US" sz="1350" dirty="0">
                  <a:latin typeface="Arial" panose="020B0604020202020204" pitchFamily="34" charset="0"/>
                  <a:ea typeface="Verdana" panose="020B0604030504040204" pitchFamily="34" charset="0"/>
                  <a:cs typeface="Arial" panose="020B0604020202020204" pitchFamily="34" charset="0"/>
                </a:rPr>
                <a:t>    Children who</a:t>
              </a:r>
              <a:br>
                <a:rPr lang="en-US" sz="1350" dirty="0">
                  <a:latin typeface="Arial" panose="020B0604020202020204" pitchFamily="34" charset="0"/>
                  <a:ea typeface="Verdana" panose="020B0604030504040204" pitchFamily="34" charset="0"/>
                  <a:cs typeface="Arial" panose="020B0604020202020204" pitchFamily="34" charset="0"/>
                </a:rPr>
              </a:br>
              <a:r>
                <a:rPr lang="en-US" sz="1350" dirty="0">
                  <a:latin typeface="Arial" panose="020B0604020202020204" pitchFamily="34" charset="0"/>
                  <a:ea typeface="Verdana" panose="020B0604030504040204" pitchFamily="34" charset="0"/>
                  <a:cs typeface="Arial" panose="020B0604020202020204" pitchFamily="34" charset="0"/>
                </a:rPr>
                <a:t>      are immuno-  </a:t>
              </a:r>
              <a:br>
                <a:rPr lang="en-US" sz="1350" dirty="0">
                  <a:latin typeface="Arial" panose="020B0604020202020204" pitchFamily="34" charset="0"/>
                  <a:ea typeface="Verdana" panose="020B0604030504040204" pitchFamily="34" charset="0"/>
                  <a:cs typeface="Arial" panose="020B0604020202020204" pitchFamily="34" charset="0"/>
                </a:rPr>
              </a:br>
              <a:r>
                <a:rPr lang="en-US" sz="1350" dirty="0">
                  <a:latin typeface="Arial" panose="020B0604020202020204" pitchFamily="34" charset="0"/>
                  <a:ea typeface="Verdana" panose="020B0604030504040204" pitchFamily="34" charset="0"/>
                  <a:cs typeface="Arial" panose="020B0604020202020204" pitchFamily="34" charset="0"/>
                </a:rPr>
                <a:t>    compromised</a:t>
              </a:r>
              <a:br>
                <a:rPr lang="en-US" sz="1350" dirty="0">
                  <a:latin typeface="Arial" panose="020B0604020202020204" pitchFamily="34" charset="0"/>
                  <a:ea typeface="Verdana" panose="020B0604030504040204" pitchFamily="34" charset="0"/>
                  <a:cs typeface="Arial" panose="020B0604020202020204" pitchFamily="34" charset="0"/>
                </a:rPr>
              </a:br>
              <a:r>
                <a:rPr lang="en-US" sz="1350" dirty="0">
                  <a:latin typeface="Arial" panose="020B0604020202020204" pitchFamily="34" charset="0"/>
                  <a:ea typeface="Verdana" panose="020B0604030504040204" pitchFamily="34" charset="0"/>
                  <a:cs typeface="Arial" panose="020B0604020202020204" pitchFamily="34" charset="0"/>
                </a:rPr>
                <a:t>    due to HIV, malnutrition, or other sicknesses </a:t>
              </a:r>
              <a:br>
                <a:rPr lang="en-US" sz="1350" dirty="0">
                  <a:latin typeface="Arial" panose="020B0604020202020204" pitchFamily="34" charset="0"/>
                  <a:ea typeface="Verdana" panose="020B0604030504040204" pitchFamily="34" charset="0"/>
                  <a:cs typeface="Arial" panose="020B0604020202020204" pitchFamily="34" charset="0"/>
                </a:rPr>
              </a:br>
              <a:r>
                <a:rPr lang="en-US" sz="1350" dirty="0">
                  <a:latin typeface="Arial" panose="020B0604020202020204" pitchFamily="34" charset="0"/>
                  <a:ea typeface="Verdana" panose="020B0604030504040204" pitchFamily="34" charset="0"/>
                  <a:cs typeface="Arial" panose="020B0604020202020204" pitchFamily="34" charset="0"/>
                </a:rPr>
                <a:t>are also at risk </a:t>
              </a:r>
              <a:br>
                <a:rPr lang="en-US" sz="1350" dirty="0">
                  <a:latin typeface="Arial" panose="020B0604020202020204" pitchFamily="34" charset="0"/>
                  <a:ea typeface="Verdana" panose="020B0604030504040204" pitchFamily="34" charset="0"/>
                  <a:cs typeface="Arial" panose="020B0604020202020204" pitchFamily="34" charset="0"/>
                </a:rPr>
              </a:br>
              <a:r>
                <a:rPr lang="en-US" sz="1350" dirty="0">
                  <a:latin typeface="Arial" panose="020B0604020202020204" pitchFamily="34" charset="0"/>
                  <a:ea typeface="Verdana" panose="020B0604030504040204" pitchFamily="34" charset="0"/>
                  <a:cs typeface="Arial" panose="020B0604020202020204" pitchFamily="34" charset="0"/>
                </a:rPr>
                <a:t>for developing </a:t>
              </a:r>
              <a:br>
                <a:rPr lang="en-US" sz="1350" dirty="0">
                  <a:latin typeface="Arial" panose="020B0604020202020204" pitchFamily="34" charset="0"/>
                  <a:ea typeface="Verdana" panose="020B0604030504040204" pitchFamily="34" charset="0"/>
                  <a:cs typeface="Arial" panose="020B0604020202020204" pitchFamily="34" charset="0"/>
                </a:rPr>
              </a:br>
              <a:r>
                <a:rPr lang="en-US" sz="1350" dirty="0">
                  <a:latin typeface="Arial" panose="020B0604020202020204" pitchFamily="34" charset="0"/>
                  <a:ea typeface="Verdana" panose="020B0604030504040204" pitchFamily="34" charset="0"/>
                  <a:cs typeface="Arial" panose="020B0604020202020204" pitchFamily="34" charset="0"/>
                </a:rPr>
                <a:t>more severe </a:t>
              </a:r>
              <a:br>
                <a:rPr lang="en-US" sz="1350" dirty="0">
                  <a:latin typeface="Arial" panose="020B0604020202020204" pitchFamily="34" charset="0"/>
                  <a:ea typeface="Verdana" panose="020B0604030504040204" pitchFamily="34" charset="0"/>
                  <a:cs typeface="Arial" panose="020B0604020202020204" pitchFamily="34" charset="0"/>
                </a:rPr>
              </a:br>
              <a:r>
                <a:rPr lang="en-US" sz="1350" dirty="0">
                  <a:latin typeface="Arial" panose="020B0604020202020204" pitchFamily="34" charset="0"/>
                  <a:ea typeface="Verdana" panose="020B0604030504040204" pitchFamily="34" charset="0"/>
                  <a:cs typeface="Arial" panose="020B0604020202020204" pitchFamily="34" charset="0"/>
                </a:rPr>
                <a:t>forms of TB.</a:t>
              </a:r>
            </a:p>
          </p:txBody>
        </p:sp>
        <p:pic>
          <p:nvPicPr>
            <p:cNvPr id="12" name="Picture 11">
              <a:extLst>
                <a:ext uri="{FF2B5EF4-FFF2-40B4-BE49-F238E27FC236}">
                  <a16:creationId xmlns:a16="http://schemas.microsoft.com/office/drawing/2014/main" id="{BEC37031-0A00-1840-9115-31E1642FB6F9}"/>
                </a:ext>
              </a:extLst>
            </p:cNvPr>
            <p:cNvPicPr>
              <a:picLocks noChangeAspect="1"/>
            </p:cNvPicPr>
            <p:nvPr/>
          </p:nvPicPr>
          <p:blipFill>
            <a:blip r:embed="rId4"/>
            <a:stretch>
              <a:fillRect/>
            </a:stretch>
          </p:blipFill>
          <p:spPr>
            <a:xfrm>
              <a:off x="3769493" y="2399308"/>
              <a:ext cx="633078" cy="1333864"/>
            </a:xfrm>
            <a:prstGeom prst="rect">
              <a:avLst/>
            </a:prstGeom>
          </p:spPr>
        </p:pic>
      </p:grpSp>
      <p:grpSp>
        <p:nvGrpSpPr>
          <p:cNvPr id="21" name="Group 20">
            <a:extLst>
              <a:ext uri="{FF2B5EF4-FFF2-40B4-BE49-F238E27FC236}">
                <a16:creationId xmlns:a16="http://schemas.microsoft.com/office/drawing/2014/main" id="{50FBA95B-DE95-584A-8D94-1836C87CA987}"/>
              </a:ext>
            </a:extLst>
          </p:cNvPr>
          <p:cNvGrpSpPr/>
          <p:nvPr/>
        </p:nvGrpSpPr>
        <p:grpSpPr>
          <a:xfrm>
            <a:off x="3578888" y="3654072"/>
            <a:ext cx="2125280" cy="2335259"/>
            <a:chOff x="6435114" y="2220855"/>
            <a:chExt cx="2833707" cy="3113679"/>
          </a:xfrm>
        </p:grpSpPr>
        <p:sp>
          <p:nvSpPr>
            <p:cNvPr id="35" name="TextBox 34">
              <a:extLst>
                <a:ext uri="{FF2B5EF4-FFF2-40B4-BE49-F238E27FC236}">
                  <a16:creationId xmlns:a16="http://schemas.microsoft.com/office/drawing/2014/main" id="{ADC93856-361A-7241-94F4-A19F3ED42CBE}"/>
                </a:ext>
              </a:extLst>
            </p:cNvPr>
            <p:cNvSpPr txBox="1"/>
            <p:nvPr/>
          </p:nvSpPr>
          <p:spPr>
            <a:xfrm>
              <a:off x="6694610" y="2324820"/>
              <a:ext cx="2574211" cy="3009714"/>
            </a:xfrm>
            <a:prstGeom prst="rect">
              <a:avLst/>
            </a:prstGeom>
            <a:noFill/>
          </p:spPr>
          <p:txBody>
            <a:bodyPr wrap="square" rtlCol="0">
              <a:spAutoFit/>
            </a:bodyPr>
            <a:lstStyle/>
            <a:p>
              <a:pPr>
                <a:lnSpc>
                  <a:spcPts val="1725"/>
                </a:lnSpc>
              </a:pPr>
              <a:r>
                <a:rPr lang="en-US" sz="1350" dirty="0">
                  <a:latin typeface="Arial" panose="020B0604020202020204" pitchFamily="34" charset="0"/>
                  <a:ea typeface="Verdana" panose="020B0604030504040204" pitchFamily="34" charset="0"/>
                  <a:cs typeface="Arial" panose="020B0604020202020204" pitchFamily="34" charset="0"/>
                </a:rPr>
                <a:t>   As children age    </a:t>
              </a:r>
              <a:br>
                <a:rPr lang="en-US" sz="1350" dirty="0">
                  <a:latin typeface="Arial" panose="020B0604020202020204" pitchFamily="34" charset="0"/>
                  <a:ea typeface="Verdana" panose="020B0604030504040204" pitchFamily="34" charset="0"/>
                  <a:cs typeface="Arial" panose="020B0604020202020204" pitchFamily="34" charset="0"/>
                </a:rPr>
              </a:br>
              <a:r>
                <a:rPr lang="en-US" sz="1350" dirty="0">
                  <a:latin typeface="Arial" panose="020B0604020202020204" pitchFamily="34" charset="0"/>
                  <a:ea typeface="Verdana" panose="020B0604030504040204" pitchFamily="34" charset="0"/>
                  <a:cs typeface="Arial" panose="020B0604020202020204" pitchFamily="34" charset="0"/>
                </a:rPr>
                <a:t>    and their   </a:t>
              </a:r>
              <a:br>
                <a:rPr lang="en-US" sz="1350" dirty="0">
                  <a:latin typeface="Arial" panose="020B0604020202020204" pitchFamily="34" charset="0"/>
                  <a:ea typeface="Verdana" panose="020B0604030504040204" pitchFamily="34" charset="0"/>
                  <a:cs typeface="Arial" panose="020B0604020202020204" pitchFamily="34" charset="0"/>
                </a:rPr>
              </a:br>
              <a:r>
                <a:rPr lang="en-US" sz="1350" dirty="0">
                  <a:latin typeface="Arial" panose="020B0604020202020204" pitchFamily="34" charset="0"/>
                  <a:ea typeface="Verdana" panose="020B0604030504040204" pitchFamily="34" charset="0"/>
                  <a:cs typeface="Arial" panose="020B0604020202020204" pitchFamily="34" charset="0"/>
                </a:rPr>
                <a:t>   immune systems  </a:t>
              </a:r>
              <a:br>
                <a:rPr lang="en-US" sz="1350" dirty="0">
                  <a:latin typeface="Arial" panose="020B0604020202020204" pitchFamily="34" charset="0"/>
                  <a:ea typeface="Verdana" panose="020B0604030504040204" pitchFamily="34" charset="0"/>
                  <a:cs typeface="Arial" panose="020B0604020202020204" pitchFamily="34" charset="0"/>
                </a:rPr>
              </a:br>
              <a:r>
                <a:rPr lang="en-US" sz="1350" dirty="0">
                  <a:latin typeface="Arial" panose="020B0604020202020204" pitchFamily="34" charset="0"/>
                  <a:ea typeface="Verdana" panose="020B0604030504040204" pitchFamily="34" charset="0"/>
                  <a:cs typeface="Arial" panose="020B0604020202020204" pitchFamily="34" charset="0"/>
                </a:rPr>
                <a:t>    develop, they </a:t>
              </a:r>
              <a:br>
                <a:rPr lang="en-US" sz="1350" dirty="0">
                  <a:latin typeface="Arial" panose="020B0604020202020204" pitchFamily="34" charset="0"/>
                  <a:ea typeface="Verdana" panose="020B0604030504040204" pitchFamily="34" charset="0"/>
                  <a:cs typeface="Arial" panose="020B0604020202020204" pitchFamily="34" charset="0"/>
                </a:rPr>
              </a:br>
              <a:r>
                <a:rPr lang="en-US" sz="1350" dirty="0">
                  <a:latin typeface="Arial" panose="020B0604020202020204" pitchFamily="34" charset="0"/>
                  <a:ea typeface="Verdana" panose="020B0604030504040204" pitchFamily="34" charset="0"/>
                  <a:cs typeface="Arial" panose="020B0604020202020204" pitchFamily="34" charset="0"/>
                </a:rPr>
                <a:t>    can better  </a:t>
              </a:r>
              <a:br>
                <a:rPr lang="en-US" sz="1350" dirty="0">
                  <a:latin typeface="Arial" panose="020B0604020202020204" pitchFamily="34" charset="0"/>
                  <a:ea typeface="Verdana" panose="020B0604030504040204" pitchFamily="34" charset="0"/>
                  <a:cs typeface="Arial" panose="020B0604020202020204" pitchFamily="34" charset="0"/>
                </a:rPr>
              </a:br>
              <a:r>
                <a:rPr lang="en-US" sz="1350" dirty="0">
                  <a:latin typeface="Arial" panose="020B0604020202020204" pitchFamily="34" charset="0"/>
                  <a:ea typeface="Verdana" panose="020B0604030504040204" pitchFamily="34" charset="0"/>
                  <a:cs typeface="Arial" panose="020B0604020202020204" pitchFamily="34" charset="0"/>
                </a:rPr>
                <a:t>control TB when exposed. If they get sick, they tend to have a disease that is more like adults.</a:t>
              </a:r>
            </a:p>
          </p:txBody>
        </p:sp>
        <p:pic>
          <p:nvPicPr>
            <p:cNvPr id="14" name="Picture 13">
              <a:extLst>
                <a:ext uri="{FF2B5EF4-FFF2-40B4-BE49-F238E27FC236}">
                  <a16:creationId xmlns:a16="http://schemas.microsoft.com/office/drawing/2014/main" id="{49FFB6E5-C8FA-D047-AD1C-52DC476F796B}"/>
                </a:ext>
              </a:extLst>
            </p:cNvPr>
            <p:cNvPicPr>
              <a:picLocks noChangeAspect="1"/>
            </p:cNvPicPr>
            <p:nvPr/>
          </p:nvPicPr>
          <p:blipFill>
            <a:blip r:embed="rId5"/>
            <a:stretch>
              <a:fillRect/>
            </a:stretch>
          </p:blipFill>
          <p:spPr>
            <a:xfrm>
              <a:off x="6435114" y="2220855"/>
              <a:ext cx="573906" cy="1584158"/>
            </a:xfrm>
            <a:prstGeom prst="rect">
              <a:avLst/>
            </a:prstGeom>
          </p:spPr>
        </p:pic>
      </p:grpSp>
      <p:grpSp>
        <p:nvGrpSpPr>
          <p:cNvPr id="22" name="Group 21">
            <a:extLst>
              <a:ext uri="{FF2B5EF4-FFF2-40B4-BE49-F238E27FC236}">
                <a16:creationId xmlns:a16="http://schemas.microsoft.com/office/drawing/2014/main" id="{7F06D80A-DA0B-934F-B033-3D4224600155}"/>
              </a:ext>
            </a:extLst>
          </p:cNvPr>
          <p:cNvGrpSpPr/>
          <p:nvPr/>
        </p:nvGrpSpPr>
        <p:grpSpPr>
          <a:xfrm>
            <a:off x="6134692" y="3571785"/>
            <a:ext cx="2232049" cy="2417546"/>
            <a:chOff x="8894092" y="1960679"/>
            <a:chExt cx="2976066" cy="3223393"/>
          </a:xfrm>
        </p:grpSpPr>
        <p:sp>
          <p:nvSpPr>
            <p:cNvPr id="36" name="Rectangle 35">
              <a:extLst>
                <a:ext uri="{FF2B5EF4-FFF2-40B4-BE49-F238E27FC236}">
                  <a16:creationId xmlns:a16="http://schemas.microsoft.com/office/drawing/2014/main" id="{CF19EBBB-AD09-7A45-9A5D-1B04A1F3EF03}"/>
                </a:ext>
              </a:extLst>
            </p:cNvPr>
            <p:cNvSpPr/>
            <p:nvPr/>
          </p:nvSpPr>
          <p:spPr>
            <a:xfrm>
              <a:off x="9396919" y="2174360"/>
              <a:ext cx="2473239" cy="3009712"/>
            </a:xfrm>
            <a:prstGeom prst="rect">
              <a:avLst/>
            </a:prstGeom>
            <a:noFill/>
          </p:spPr>
          <p:txBody>
            <a:bodyPr wrap="square">
              <a:spAutoFit/>
            </a:bodyPr>
            <a:lstStyle/>
            <a:p>
              <a:pPr>
                <a:lnSpc>
                  <a:spcPts val="1725"/>
                </a:lnSpc>
              </a:pPr>
              <a:r>
                <a:rPr lang="en-US" sz="1350" dirty="0">
                  <a:latin typeface="Arial" panose="020B0604020202020204" pitchFamily="34" charset="0"/>
                  <a:ea typeface="Verdana" panose="020B0604030504040204" pitchFamily="34" charset="0"/>
                  <a:cs typeface="Arial" panose="020B0604020202020204" pitchFamily="34" charset="0"/>
                </a:rPr>
                <a:t>Adolescents (ages  </a:t>
              </a:r>
              <a:br>
                <a:rPr lang="en-US" sz="1350" dirty="0">
                  <a:latin typeface="Arial" panose="020B0604020202020204" pitchFamily="34" charset="0"/>
                  <a:ea typeface="Verdana" panose="020B0604030504040204" pitchFamily="34" charset="0"/>
                  <a:cs typeface="Arial" panose="020B0604020202020204" pitchFamily="34" charset="0"/>
                </a:rPr>
              </a:br>
              <a:r>
                <a:rPr lang="en-US" sz="1350" dirty="0">
                  <a:latin typeface="Arial" panose="020B0604020202020204" pitchFamily="34" charset="0"/>
                  <a:ea typeface="Verdana" panose="020B0604030504040204" pitchFamily="34" charset="0"/>
                  <a:cs typeface="Arial" panose="020B0604020202020204" pitchFamily="34" charset="0"/>
                </a:rPr>
                <a:t>   10 to 18 years) </a:t>
              </a:r>
              <a:br>
                <a:rPr lang="en-US" sz="1350" dirty="0">
                  <a:latin typeface="Arial" panose="020B0604020202020204" pitchFamily="34" charset="0"/>
                  <a:ea typeface="Verdana" panose="020B0604030504040204" pitchFamily="34" charset="0"/>
                  <a:cs typeface="Arial" panose="020B0604020202020204" pitchFamily="34" charset="0"/>
                </a:rPr>
              </a:br>
              <a:r>
                <a:rPr lang="en-US" sz="1350" dirty="0">
                  <a:latin typeface="Arial" panose="020B0604020202020204" pitchFamily="34" charset="0"/>
                  <a:ea typeface="Verdana" panose="020B0604030504040204" pitchFamily="34" charset="0"/>
                  <a:cs typeface="Arial" panose="020B0604020202020204" pitchFamily="34" charset="0"/>
                </a:rPr>
                <a:t>   are more likely</a:t>
              </a:r>
              <a:br>
                <a:rPr lang="en-US" sz="1350" dirty="0">
                  <a:latin typeface="Arial" panose="020B0604020202020204" pitchFamily="34" charset="0"/>
                  <a:ea typeface="Verdana" panose="020B0604030504040204" pitchFamily="34" charset="0"/>
                  <a:cs typeface="Arial" panose="020B0604020202020204" pitchFamily="34" charset="0"/>
                </a:rPr>
              </a:br>
              <a:r>
                <a:rPr lang="en-US" sz="1350" dirty="0">
                  <a:latin typeface="Arial" panose="020B0604020202020204" pitchFamily="34" charset="0"/>
                  <a:ea typeface="Verdana" panose="020B0604030504040204" pitchFamily="34" charset="0"/>
                  <a:cs typeface="Arial" panose="020B0604020202020204" pitchFamily="34" charset="0"/>
                </a:rPr>
                <a:t>    to develop TB. </a:t>
              </a:r>
              <a:br>
                <a:rPr lang="en-US" sz="1350" dirty="0">
                  <a:latin typeface="Arial" panose="020B0604020202020204" pitchFamily="34" charset="0"/>
                  <a:ea typeface="Verdana" panose="020B0604030504040204" pitchFamily="34" charset="0"/>
                  <a:cs typeface="Arial" panose="020B0604020202020204" pitchFamily="34" charset="0"/>
                </a:rPr>
              </a:br>
              <a:r>
                <a:rPr lang="en-US" sz="1350" dirty="0">
                  <a:latin typeface="Arial" panose="020B0604020202020204" pitchFamily="34" charset="0"/>
                  <a:ea typeface="Verdana" panose="020B0604030504040204" pitchFamily="34" charset="0"/>
                  <a:cs typeface="Arial" panose="020B0604020202020204" pitchFamily="34" charset="0"/>
                </a:rPr>
                <a:t> This may be due </a:t>
              </a:r>
              <a:br>
                <a:rPr lang="en-US" sz="1350" dirty="0">
                  <a:latin typeface="Arial" panose="020B0604020202020204" pitchFamily="34" charset="0"/>
                  <a:ea typeface="Verdana" panose="020B0604030504040204" pitchFamily="34" charset="0"/>
                  <a:cs typeface="Arial" panose="020B0604020202020204" pitchFamily="34" charset="0"/>
                </a:rPr>
              </a:br>
              <a:r>
                <a:rPr lang="en-US" sz="1350" dirty="0">
                  <a:latin typeface="Arial" panose="020B0604020202020204" pitchFamily="34" charset="0"/>
                  <a:ea typeface="Verdana" panose="020B0604030504040204" pitchFamily="34" charset="0"/>
                  <a:cs typeface="Arial" panose="020B0604020202020204" pitchFamily="34" charset="0"/>
                </a:rPr>
                <a:t>to the impact of hormones/ puberty on the immune response to TB and increased social activity.</a:t>
              </a:r>
            </a:p>
          </p:txBody>
        </p:sp>
        <p:pic>
          <p:nvPicPr>
            <p:cNvPr id="15" name="Picture 14">
              <a:extLst>
                <a:ext uri="{FF2B5EF4-FFF2-40B4-BE49-F238E27FC236}">
                  <a16:creationId xmlns:a16="http://schemas.microsoft.com/office/drawing/2014/main" id="{0F652D89-15B3-2C4A-B55F-F70E1D3F61FE}"/>
                </a:ext>
              </a:extLst>
            </p:cNvPr>
            <p:cNvPicPr>
              <a:picLocks noChangeAspect="1"/>
            </p:cNvPicPr>
            <p:nvPr/>
          </p:nvPicPr>
          <p:blipFill>
            <a:blip r:embed="rId6"/>
            <a:stretch>
              <a:fillRect/>
            </a:stretch>
          </p:blipFill>
          <p:spPr>
            <a:xfrm>
              <a:off x="8894092" y="1960679"/>
              <a:ext cx="657813" cy="1833416"/>
            </a:xfrm>
            <a:prstGeom prst="rect">
              <a:avLst/>
            </a:prstGeom>
          </p:spPr>
        </p:pic>
      </p:grpSp>
      <p:grpSp>
        <p:nvGrpSpPr>
          <p:cNvPr id="24" name="Group 23">
            <a:extLst>
              <a:ext uri="{FF2B5EF4-FFF2-40B4-BE49-F238E27FC236}">
                <a16:creationId xmlns:a16="http://schemas.microsoft.com/office/drawing/2014/main" id="{4BE30D80-06B1-2649-926B-C59E351A9B8A}"/>
              </a:ext>
            </a:extLst>
          </p:cNvPr>
          <p:cNvGrpSpPr/>
          <p:nvPr/>
        </p:nvGrpSpPr>
        <p:grpSpPr>
          <a:xfrm>
            <a:off x="115331" y="6249427"/>
            <a:ext cx="480060" cy="608573"/>
            <a:chOff x="289241" y="6046569"/>
            <a:chExt cx="640080" cy="811431"/>
          </a:xfrm>
        </p:grpSpPr>
        <p:sp>
          <p:nvSpPr>
            <p:cNvPr id="25" name="Slide Number Placeholder 3">
              <a:extLst>
                <a:ext uri="{FF2B5EF4-FFF2-40B4-BE49-F238E27FC236}">
                  <a16:creationId xmlns:a16="http://schemas.microsoft.com/office/drawing/2014/main" id="{4F5C46FA-7BDF-8E42-AFBF-BEC66367D1D0}"/>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latin typeface="Arial" panose="020B0604020202020204" pitchFamily="34" charset="0"/>
                </a:rPr>
                <a:pPr/>
                <a:t>19</a:t>
              </a:fld>
              <a:endParaRPr lang="en-US" sz="1350" dirty="0">
                <a:latin typeface="Arial" panose="020B0604020202020204" pitchFamily="34" charset="0"/>
              </a:endParaRPr>
            </a:p>
          </p:txBody>
        </p:sp>
        <p:cxnSp>
          <p:nvCxnSpPr>
            <p:cNvPr id="26" name="Straight Connector 25">
              <a:extLst>
                <a:ext uri="{FF2B5EF4-FFF2-40B4-BE49-F238E27FC236}">
                  <a16:creationId xmlns:a16="http://schemas.microsoft.com/office/drawing/2014/main" id="{C248768A-2E54-094F-A648-C868633A1045}"/>
                </a:ext>
              </a:extLst>
            </p:cNvPr>
            <p:cNvCxnSpPr>
              <a:cxnSpLocks/>
            </p:cNvCxnSpPr>
            <p:nvPr/>
          </p:nvCxnSpPr>
          <p:spPr>
            <a:xfrm>
              <a:off x="870203" y="6046569"/>
              <a:ext cx="0" cy="811431"/>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18CC1B94-7F83-E347-980D-99E004CA9880}"/>
              </a:ext>
            </a:extLst>
          </p:cNvPr>
          <p:cNvSpPr txBox="1"/>
          <p:nvPr/>
        </p:nvSpPr>
        <p:spPr>
          <a:xfrm>
            <a:off x="221939" y="322548"/>
            <a:ext cx="2223446" cy="300082"/>
          </a:xfrm>
          <a:prstGeom prst="rect">
            <a:avLst/>
          </a:prstGeom>
          <a:noFill/>
        </p:spPr>
        <p:txBody>
          <a:bodyPr wrap="square" rtlCol="0">
            <a:spAutoFit/>
          </a:bodyPr>
          <a:lstStyle/>
          <a:p>
            <a:r>
              <a:rPr lang="en-US" sz="1350" dirty="0">
                <a:latin typeface="Arial" panose="020B0604020202020204" pitchFamily="34" charset="0"/>
                <a:ea typeface="Roboto" panose="02000000000000000000" pitchFamily="2" charset="0"/>
              </a:rPr>
              <a:t>INFECTION VS DISEASE</a:t>
            </a:r>
          </a:p>
        </p:txBody>
      </p:sp>
      <p:cxnSp>
        <p:nvCxnSpPr>
          <p:cNvPr id="30" name="Straight Connector 29">
            <a:extLst>
              <a:ext uri="{FF2B5EF4-FFF2-40B4-BE49-F238E27FC236}">
                <a16:creationId xmlns:a16="http://schemas.microsoft.com/office/drawing/2014/main" id="{685109F1-9F0B-D947-905F-4F6950896B9C}"/>
              </a:ext>
            </a:extLst>
          </p:cNvPr>
          <p:cNvCxnSpPr>
            <a:cxnSpLocks/>
          </p:cNvCxnSpPr>
          <p:nvPr/>
        </p:nvCxnSpPr>
        <p:spPr>
          <a:xfrm>
            <a:off x="-113346" y="3425203"/>
            <a:ext cx="2946400" cy="0"/>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pic>
        <p:nvPicPr>
          <p:cNvPr id="31" name="Picture 30" descr="Logo&#10;&#10;Description automatically generated">
            <a:extLst>
              <a:ext uri="{FF2B5EF4-FFF2-40B4-BE49-F238E27FC236}">
                <a16:creationId xmlns:a16="http://schemas.microsoft.com/office/drawing/2014/main" id="{12918B06-24C6-B84D-9AAF-0FC7D1A361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42875" y="6295614"/>
            <a:ext cx="1004204" cy="412632"/>
          </a:xfrm>
          <a:prstGeom prst="rect">
            <a:avLst/>
          </a:prstGeom>
        </p:spPr>
      </p:pic>
    </p:spTree>
    <p:extLst>
      <p:ext uri="{BB962C8B-B14F-4D97-AF65-F5344CB8AC3E}">
        <p14:creationId xmlns:p14="http://schemas.microsoft.com/office/powerpoint/2010/main" val="401679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2DBEC0A0-5A6C-46EC-9E50-7D419228F5A4}"/>
              </a:ext>
            </a:extLst>
          </p:cNvPr>
          <p:cNvCxnSpPr>
            <a:cxnSpLocks/>
          </p:cNvCxnSpPr>
          <p:nvPr/>
        </p:nvCxnSpPr>
        <p:spPr>
          <a:xfrm>
            <a:off x="0" y="3707606"/>
            <a:ext cx="3719853" cy="0"/>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D79E7CF-9122-4D7A-827B-F9A604C28583}"/>
              </a:ext>
            </a:extLst>
          </p:cNvPr>
          <p:cNvSpPr txBox="1"/>
          <p:nvPr/>
        </p:nvSpPr>
        <p:spPr>
          <a:xfrm>
            <a:off x="1831210" y="3047709"/>
            <a:ext cx="1888643" cy="553998"/>
          </a:xfrm>
          <a:prstGeom prst="rect">
            <a:avLst/>
          </a:prstGeom>
          <a:noFill/>
        </p:spPr>
        <p:txBody>
          <a:bodyPr wrap="square" rtlCol="0">
            <a:spAutoFit/>
          </a:bodyPr>
          <a:lstStyle/>
          <a:p>
            <a:r>
              <a:rPr lang="en-US" sz="3000" b="1" dirty="0">
                <a:solidFill>
                  <a:srgbClr val="F20000"/>
                </a:solidFill>
                <a:latin typeface="Arial" panose="020B0604020202020204" pitchFamily="34" charset="0"/>
                <a:ea typeface="Roboto Black" panose="02000000000000000000" pitchFamily="2" charset="0"/>
                <a:cs typeface="Arial" panose="020B0604020202020204" pitchFamily="34" charset="0"/>
              </a:rPr>
              <a:t>Overview</a:t>
            </a:r>
            <a:endParaRPr lang="en-ID" sz="3000" b="1" dirty="0">
              <a:solidFill>
                <a:srgbClr val="F20000"/>
              </a:solidFill>
              <a:latin typeface="Arial" panose="020B0604020202020204" pitchFamily="34" charset="0"/>
              <a:ea typeface="Roboto Black" panose="02000000000000000000" pitchFamily="2" charset="0"/>
              <a:cs typeface="Arial" panose="020B0604020202020204" pitchFamily="34" charset="0"/>
            </a:endParaRPr>
          </a:p>
        </p:txBody>
      </p:sp>
      <p:cxnSp>
        <p:nvCxnSpPr>
          <p:cNvPr id="14" name="Straight Connector 13">
            <a:extLst>
              <a:ext uri="{FF2B5EF4-FFF2-40B4-BE49-F238E27FC236}">
                <a16:creationId xmlns:a16="http://schemas.microsoft.com/office/drawing/2014/main" id="{9EF01A2C-DD33-4185-B8AF-E8A303C50090}"/>
              </a:ext>
            </a:extLst>
          </p:cNvPr>
          <p:cNvCxnSpPr>
            <a:cxnSpLocks/>
          </p:cNvCxnSpPr>
          <p:nvPr/>
        </p:nvCxnSpPr>
        <p:spPr>
          <a:xfrm>
            <a:off x="8279607" y="2800350"/>
            <a:ext cx="864394" cy="0"/>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00F7A29-61BC-4E95-9DFE-0339CE967323}"/>
              </a:ext>
            </a:extLst>
          </p:cNvPr>
          <p:cNvCxnSpPr>
            <a:cxnSpLocks/>
          </p:cNvCxnSpPr>
          <p:nvPr/>
        </p:nvCxnSpPr>
        <p:spPr>
          <a:xfrm>
            <a:off x="4489337" y="855557"/>
            <a:ext cx="0" cy="1172026"/>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4749F05-90FA-7240-88DD-2A58891C1849}"/>
              </a:ext>
            </a:extLst>
          </p:cNvPr>
          <p:cNvSpPr txBox="1"/>
          <p:nvPr/>
        </p:nvSpPr>
        <p:spPr>
          <a:xfrm>
            <a:off x="4412987" y="2113746"/>
            <a:ext cx="3400051" cy="2819490"/>
          </a:xfrm>
          <a:prstGeom prst="rect">
            <a:avLst/>
          </a:prstGeom>
          <a:noFill/>
        </p:spPr>
        <p:txBody>
          <a:bodyPr wrap="square" rtlCol="0">
            <a:spAutoFit/>
          </a:bodyPr>
          <a:lstStyle/>
          <a:p>
            <a:pPr indent="-188595">
              <a:lnSpc>
                <a:spcPct val="150000"/>
              </a:lnSpc>
              <a:buFont typeface="Arial"/>
              <a:buChar char="•"/>
              <a:defRPr/>
            </a:pPr>
            <a:r>
              <a:rPr lang="en-US" sz="1500" dirty="0">
                <a:latin typeface="Arial" panose="020B0604020202020204" pitchFamily="34" charset="0"/>
                <a:ea typeface="Roboto" panose="02000000000000000000" pitchFamily="2" charset="0"/>
              </a:rPr>
              <a:t>Fundamentals of TB </a:t>
            </a:r>
          </a:p>
          <a:p>
            <a:pPr indent="-188595">
              <a:lnSpc>
                <a:spcPct val="150000"/>
              </a:lnSpc>
              <a:buFont typeface="Arial"/>
              <a:buChar char="•"/>
              <a:defRPr/>
            </a:pPr>
            <a:r>
              <a:rPr lang="en-US" sz="1500" dirty="0">
                <a:latin typeface="Arial" panose="020B0604020202020204" pitchFamily="34" charset="0"/>
                <a:ea typeface="Roboto" panose="02000000000000000000" pitchFamily="2" charset="0"/>
              </a:rPr>
              <a:t>Transmission of TB</a:t>
            </a:r>
          </a:p>
          <a:p>
            <a:pPr indent="-188595">
              <a:lnSpc>
                <a:spcPct val="150000"/>
              </a:lnSpc>
              <a:buFont typeface="Arial"/>
              <a:buChar char="•"/>
              <a:defRPr/>
            </a:pPr>
            <a:r>
              <a:rPr lang="en-US" sz="1500" dirty="0">
                <a:latin typeface="Arial" panose="020B0604020202020204" pitchFamily="34" charset="0"/>
                <a:ea typeface="Roboto" panose="02000000000000000000" pitchFamily="2" charset="0"/>
              </a:rPr>
              <a:t>Immune Response to TB</a:t>
            </a:r>
          </a:p>
          <a:p>
            <a:pPr indent="-188595">
              <a:lnSpc>
                <a:spcPct val="150000"/>
              </a:lnSpc>
              <a:buFont typeface="Arial"/>
              <a:buChar char="•"/>
              <a:defRPr/>
            </a:pPr>
            <a:r>
              <a:rPr lang="en-US" sz="1500" dirty="0">
                <a:latin typeface="Arial" panose="020B0604020202020204" pitchFamily="34" charset="0"/>
                <a:ea typeface="Roboto" panose="02000000000000000000" pitchFamily="2" charset="0"/>
              </a:rPr>
              <a:t>TB Infection vs. TB Disease</a:t>
            </a:r>
          </a:p>
          <a:p>
            <a:pPr indent="-188595">
              <a:lnSpc>
                <a:spcPct val="150000"/>
              </a:lnSpc>
              <a:buFont typeface="Arial"/>
              <a:buChar char="•"/>
              <a:defRPr/>
            </a:pPr>
            <a:r>
              <a:rPr lang="en-US" sz="1500" dirty="0">
                <a:latin typeface="Arial" panose="020B0604020202020204" pitchFamily="34" charset="0"/>
                <a:ea typeface="Roboto" panose="02000000000000000000" pitchFamily="2" charset="0"/>
              </a:rPr>
              <a:t>Drug Sensitive vs. Resistant TB</a:t>
            </a:r>
          </a:p>
          <a:p>
            <a:pPr indent="-188595">
              <a:lnSpc>
                <a:spcPct val="150000"/>
              </a:lnSpc>
              <a:buFont typeface="Arial"/>
              <a:buChar char="•"/>
              <a:defRPr/>
            </a:pPr>
            <a:r>
              <a:rPr lang="en-US" sz="1500" dirty="0">
                <a:latin typeface="Arial" panose="020B0604020202020204" pitchFamily="34" charset="0"/>
                <a:ea typeface="Roboto" panose="02000000000000000000" pitchFamily="2" charset="0"/>
              </a:rPr>
              <a:t>Global Statistics</a:t>
            </a:r>
          </a:p>
          <a:p>
            <a:pPr indent="-188595">
              <a:lnSpc>
                <a:spcPct val="150000"/>
              </a:lnSpc>
              <a:buFont typeface="Arial"/>
              <a:buChar char="•"/>
              <a:defRPr/>
            </a:pPr>
            <a:r>
              <a:rPr lang="en-US" sz="1500" dirty="0">
                <a:latin typeface="Arial" panose="020B0604020202020204" pitchFamily="34" charset="0"/>
                <a:ea typeface="Roboto" panose="02000000000000000000" pitchFamily="2" charset="0"/>
              </a:rPr>
              <a:t>TB and COVID-19</a:t>
            </a:r>
          </a:p>
          <a:p>
            <a:pPr indent="-188595">
              <a:lnSpc>
                <a:spcPct val="150000"/>
              </a:lnSpc>
              <a:buFont typeface="Arial"/>
              <a:buChar char="•"/>
              <a:defRPr/>
            </a:pPr>
            <a:r>
              <a:rPr lang="en-US" sz="1500" dirty="0">
                <a:latin typeface="Arial" panose="020B0604020202020204" pitchFamily="34" charset="0"/>
                <a:ea typeface="Roboto" panose="02000000000000000000" pitchFamily="2" charset="0"/>
              </a:rPr>
              <a:t>Key Takeaways</a:t>
            </a:r>
          </a:p>
        </p:txBody>
      </p:sp>
      <p:grpSp>
        <p:nvGrpSpPr>
          <p:cNvPr id="16" name="Group 15">
            <a:extLst>
              <a:ext uri="{FF2B5EF4-FFF2-40B4-BE49-F238E27FC236}">
                <a16:creationId xmlns:a16="http://schemas.microsoft.com/office/drawing/2014/main" id="{A5E42BAD-1B74-9141-AD91-19095CDBABD4}"/>
              </a:ext>
            </a:extLst>
          </p:cNvPr>
          <p:cNvGrpSpPr/>
          <p:nvPr/>
        </p:nvGrpSpPr>
        <p:grpSpPr>
          <a:xfrm>
            <a:off x="115331" y="6249427"/>
            <a:ext cx="480060" cy="608573"/>
            <a:chOff x="289241" y="6046569"/>
            <a:chExt cx="640080" cy="811431"/>
          </a:xfrm>
        </p:grpSpPr>
        <p:sp>
          <p:nvSpPr>
            <p:cNvPr id="17" name="Slide Number Placeholder 3">
              <a:extLst>
                <a:ext uri="{FF2B5EF4-FFF2-40B4-BE49-F238E27FC236}">
                  <a16:creationId xmlns:a16="http://schemas.microsoft.com/office/drawing/2014/main" id="{DEE88F65-AC7C-7849-AF22-E0429C9A9603}"/>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2</a:t>
              </a:fld>
              <a:endParaRPr lang="en-US" sz="1350" dirty="0">
                <a:solidFill>
                  <a:schemeClr val="tx2"/>
                </a:solidFill>
                <a:latin typeface="Arial" panose="020B0604020202020204" pitchFamily="34" charset="0"/>
              </a:endParaRPr>
            </a:p>
          </p:txBody>
        </p:sp>
        <p:cxnSp>
          <p:nvCxnSpPr>
            <p:cNvPr id="18" name="Straight Connector 17">
              <a:extLst>
                <a:ext uri="{FF2B5EF4-FFF2-40B4-BE49-F238E27FC236}">
                  <a16:creationId xmlns:a16="http://schemas.microsoft.com/office/drawing/2014/main" id="{AA15BDE6-13F3-0D4C-B3A4-A4AA0661537E}"/>
                </a:ext>
              </a:extLst>
            </p:cNvPr>
            <p:cNvCxnSpPr>
              <a:cxnSpLocks/>
            </p:cNvCxnSpPr>
            <p:nvPr/>
          </p:nvCxnSpPr>
          <p:spPr>
            <a:xfrm>
              <a:off x="870203" y="6046569"/>
              <a:ext cx="0" cy="811431"/>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35954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8F761828-3805-4248-BDC2-AAD6D433C7C1}"/>
              </a:ext>
            </a:extLst>
          </p:cNvPr>
          <p:cNvSpPr/>
          <p:nvPr/>
        </p:nvSpPr>
        <p:spPr>
          <a:xfrm>
            <a:off x="2899151" y="1"/>
            <a:ext cx="6244848"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sp>
        <p:nvSpPr>
          <p:cNvPr id="44" name="TextBox 43">
            <a:extLst>
              <a:ext uri="{FF2B5EF4-FFF2-40B4-BE49-F238E27FC236}">
                <a16:creationId xmlns:a16="http://schemas.microsoft.com/office/drawing/2014/main" id="{13AA1AAC-8B33-49D6-BD17-87B570118EC9}"/>
              </a:ext>
            </a:extLst>
          </p:cNvPr>
          <p:cNvSpPr txBox="1"/>
          <p:nvPr/>
        </p:nvSpPr>
        <p:spPr>
          <a:xfrm>
            <a:off x="459580" y="2118914"/>
            <a:ext cx="2258923" cy="810478"/>
          </a:xfrm>
          <a:prstGeom prst="rect">
            <a:avLst/>
          </a:prstGeom>
          <a:noFill/>
        </p:spPr>
        <p:txBody>
          <a:bodyPr wrap="square" rtlCol="0">
            <a:spAutoFit/>
          </a:bodyPr>
          <a:lstStyle/>
          <a:p>
            <a:pPr algn="r">
              <a:lnSpc>
                <a:spcPts val="2760"/>
              </a:lnSpc>
            </a:pPr>
            <a:r>
              <a:rPr lang="en-US" sz="2700" b="1" dirty="0">
                <a:solidFill>
                  <a:srgbClr val="F20000"/>
                </a:solidFill>
                <a:latin typeface="Arial" panose="020B0604020202020204" pitchFamily="34" charset="0"/>
                <a:ea typeface="Roboto Black" panose="02000000000000000000" pitchFamily="2" charset="0"/>
                <a:cs typeface="Arial" panose="020B0604020202020204" pitchFamily="34" charset="0"/>
              </a:rPr>
              <a:t>TB in Children</a:t>
            </a:r>
            <a:endParaRPr lang="en-ID" sz="2700" b="1" dirty="0">
              <a:solidFill>
                <a:srgbClr val="F20000"/>
              </a:solidFill>
              <a:latin typeface="Arial" panose="020B0604020202020204" pitchFamily="34" charset="0"/>
              <a:ea typeface="Roboto Black" panose="02000000000000000000" pitchFamily="2" charset="0"/>
              <a:cs typeface="Arial" panose="020B0604020202020204" pitchFamily="34" charset="0"/>
            </a:endParaRPr>
          </a:p>
        </p:txBody>
      </p:sp>
      <p:cxnSp>
        <p:nvCxnSpPr>
          <p:cNvPr id="46" name="Straight Connector 45">
            <a:extLst>
              <a:ext uri="{FF2B5EF4-FFF2-40B4-BE49-F238E27FC236}">
                <a16:creationId xmlns:a16="http://schemas.microsoft.com/office/drawing/2014/main" id="{B2398461-CF8D-4BBC-A579-7C0DB63E28F5}"/>
              </a:ext>
            </a:extLst>
          </p:cNvPr>
          <p:cNvCxnSpPr>
            <a:cxnSpLocks/>
          </p:cNvCxnSpPr>
          <p:nvPr/>
        </p:nvCxnSpPr>
        <p:spPr>
          <a:xfrm>
            <a:off x="0" y="2948694"/>
            <a:ext cx="2693024" cy="0"/>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8EC131E-B364-254E-A4AD-51495DC4B147}"/>
              </a:ext>
            </a:extLst>
          </p:cNvPr>
          <p:cNvSpPr txBox="1"/>
          <p:nvPr/>
        </p:nvSpPr>
        <p:spPr>
          <a:xfrm>
            <a:off x="667962" y="3080014"/>
            <a:ext cx="2050541" cy="1246495"/>
          </a:xfrm>
          <a:prstGeom prst="rect">
            <a:avLst/>
          </a:prstGeom>
          <a:noFill/>
        </p:spPr>
        <p:txBody>
          <a:bodyPr wrap="square" rtlCol="0">
            <a:spAutoFit/>
          </a:bodyPr>
          <a:lstStyle/>
          <a:p>
            <a:pPr algn="r"/>
            <a:r>
              <a:rPr lang="en-US" sz="1500" dirty="0">
                <a:latin typeface="Arial" panose="020B0604020202020204" pitchFamily="34" charset="0"/>
                <a:ea typeface="Verdana" panose="020B0604030504040204" pitchFamily="34" charset="0"/>
              </a:rPr>
              <a:t>TB can cause disease in any part of the body, but the most worrisome kinds are:</a:t>
            </a:r>
          </a:p>
        </p:txBody>
      </p:sp>
      <p:sp>
        <p:nvSpPr>
          <p:cNvPr id="51" name="TextBox 50">
            <a:extLst>
              <a:ext uri="{FF2B5EF4-FFF2-40B4-BE49-F238E27FC236}">
                <a16:creationId xmlns:a16="http://schemas.microsoft.com/office/drawing/2014/main" id="{629553B2-691E-5A47-9335-08BAA4578FC7}"/>
              </a:ext>
            </a:extLst>
          </p:cNvPr>
          <p:cNvSpPr txBox="1"/>
          <p:nvPr/>
        </p:nvSpPr>
        <p:spPr>
          <a:xfrm>
            <a:off x="2928824" y="2922371"/>
            <a:ext cx="2124599" cy="451406"/>
          </a:xfrm>
          <a:prstGeom prst="rect">
            <a:avLst/>
          </a:prstGeom>
          <a:noFill/>
        </p:spPr>
        <p:txBody>
          <a:bodyPr wrap="square" rtlCol="0">
            <a:spAutoFit/>
          </a:bodyPr>
          <a:lstStyle/>
          <a:p>
            <a:pPr algn="r">
              <a:lnSpc>
                <a:spcPts val="1395"/>
              </a:lnSpc>
            </a:pPr>
            <a:r>
              <a:rPr lang="en-US" sz="1350" dirty="0">
                <a:latin typeface="Arial" panose="020B0604020202020204" pitchFamily="34" charset="0"/>
              </a:rPr>
              <a:t>Pott’s disease (TB in the bones and spine)</a:t>
            </a:r>
          </a:p>
        </p:txBody>
      </p:sp>
      <p:grpSp>
        <p:nvGrpSpPr>
          <p:cNvPr id="13" name="Group 12">
            <a:extLst>
              <a:ext uri="{FF2B5EF4-FFF2-40B4-BE49-F238E27FC236}">
                <a16:creationId xmlns:a16="http://schemas.microsoft.com/office/drawing/2014/main" id="{E9AB97FD-0645-ED41-A89C-A4BC4F0AE5E8}"/>
              </a:ext>
            </a:extLst>
          </p:cNvPr>
          <p:cNvGrpSpPr/>
          <p:nvPr/>
        </p:nvGrpSpPr>
        <p:grpSpPr>
          <a:xfrm>
            <a:off x="5193622" y="1136437"/>
            <a:ext cx="1361934" cy="4318215"/>
            <a:chOff x="6580145" y="914986"/>
            <a:chExt cx="1815912" cy="5757620"/>
          </a:xfrm>
        </p:grpSpPr>
        <p:pic>
          <p:nvPicPr>
            <p:cNvPr id="5" name="Picture 4">
              <a:extLst>
                <a:ext uri="{FF2B5EF4-FFF2-40B4-BE49-F238E27FC236}">
                  <a16:creationId xmlns:a16="http://schemas.microsoft.com/office/drawing/2014/main" id="{E4941480-2A9A-E741-949B-93CBC83AA84A}"/>
                </a:ext>
              </a:extLst>
            </p:cNvPr>
            <p:cNvPicPr>
              <a:picLocks noChangeAspect="1"/>
            </p:cNvPicPr>
            <p:nvPr/>
          </p:nvPicPr>
          <p:blipFill>
            <a:blip r:embed="rId3"/>
            <a:stretch>
              <a:fillRect/>
            </a:stretch>
          </p:blipFill>
          <p:spPr>
            <a:xfrm>
              <a:off x="6580145" y="914986"/>
              <a:ext cx="1815912" cy="5757620"/>
            </a:xfrm>
            <a:prstGeom prst="rect">
              <a:avLst/>
            </a:prstGeom>
          </p:spPr>
        </p:pic>
        <p:pic>
          <p:nvPicPr>
            <p:cNvPr id="3" name="Picture 2">
              <a:extLst>
                <a:ext uri="{FF2B5EF4-FFF2-40B4-BE49-F238E27FC236}">
                  <a16:creationId xmlns:a16="http://schemas.microsoft.com/office/drawing/2014/main" id="{45C8C6F1-24F8-974F-9DA8-633EF1BC0F4F}"/>
                </a:ext>
              </a:extLst>
            </p:cNvPr>
            <p:cNvPicPr>
              <a:picLocks noChangeAspect="1"/>
            </p:cNvPicPr>
            <p:nvPr/>
          </p:nvPicPr>
          <p:blipFill>
            <a:blip r:embed="rId4"/>
            <a:stretch>
              <a:fillRect/>
            </a:stretch>
          </p:blipFill>
          <p:spPr>
            <a:xfrm>
              <a:off x="7078932" y="1982093"/>
              <a:ext cx="872403" cy="1179727"/>
            </a:xfrm>
            <a:prstGeom prst="rect">
              <a:avLst/>
            </a:prstGeom>
          </p:spPr>
        </p:pic>
        <p:pic>
          <p:nvPicPr>
            <p:cNvPr id="10" name="Picture 9">
              <a:extLst>
                <a:ext uri="{FF2B5EF4-FFF2-40B4-BE49-F238E27FC236}">
                  <a16:creationId xmlns:a16="http://schemas.microsoft.com/office/drawing/2014/main" id="{4E3F63F6-4A4E-9542-B9BC-D4D0C1505746}"/>
                </a:ext>
              </a:extLst>
            </p:cNvPr>
            <p:cNvPicPr>
              <a:picLocks noChangeAspect="1"/>
            </p:cNvPicPr>
            <p:nvPr/>
          </p:nvPicPr>
          <p:blipFill>
            <a:blip r:embed="rId5"/>
            <a:stretch>
              <a:fillRect/>
            </a:stretch>
          </p:blipFill>
          <p:spPr>
            <a:xfrm>
              <a:off x="7397605" y="2930853"/>
              <a:ext cx="270281" cy="825069"/>
            </a:xfrm>
            <a:prstGeom prst="rect">
              <a:avLst/>
            </a:prstGeom>
          </p:spPr>
        </p:pic>
      </p:grpSp>
      <p:sp>
        <p:nvSpPr>
          <p:cNvPr id="11" name="TextBox 10">
            <a:extLst>
              <a:ext uri="{FF2B5EF4-FFF2-40B4-BE49-F238E27FC236}">
                <a16:creationId xmlns:a16="http://schemas.microsoft.com/office/drawing/2014/main" id="{457C7F03-7784-D04E-A77D-80D2B9885BCE}"/>
              </a:ext>
            </a:extLst>
          </p:cNvPr>
          <p:cNvSpPr txBox="1"/>
          <p:nvPr/>
        </p:nvSpPr>
        <p:spPr>
          <a:xfrm>
            <a:off x="6770166" y="1944989"/>
            <a:ext cx="2027034" cy="810478"/>
          </a:xfrm>
          <a:prstGeom prst="rect">
            <a:avLst/>
          </a:prstGeom>
          <a:noFill/>
        </p:spPr>
        <p:txBody>
          <a:bodyPr wrap="square" rtlCol="0">
            <a:spAutoFit/>
          </a:bodyPr>
          <a:lstStyle/>
          <a:p>
            <a:pPr>
              <a:lnSpc>
                <a:spcPts val="1395"/>
              </a:lnSpc>
            </a:pPr>
            <a:r>
              <a:rPr lang="en-US" sz="1350" dirty="0">
                <a:latin typeface="Arial" panose="020B0604020202020204" pitchFamily="34" charset="0"/>
                <a:ea typeface="Verdana" panose="020B0604030504040204" pitchFamily="34" charset="0"/>
              </a:rPr>
              <a:t>70-80% of children with TB have TB in the chest and lungs (pulmonary TB)</a:t>
            </a:r>
          </a:p>
        </p:txBody>
      </p:sp>
      <p:sp>
        <p:nvSpPr>
          <p:cNvPr id="16" name="TextBox 15">
            <a:extLst>
              <a:ext uri="{FF2B5EF4-FFF2-40B4-BE49-F238E27FC236}">
                <a16:creationId xmlns:a16="http://schemas.microsoft.com/office/drawing/2014/main" id="{6CF5DAD9-B5D3-074C-AB77-E5D54885AA80}"/>
              </a:ext>
            </a:extLst>
          </p:cNvPr>
          <p:cNvSpPr txBox="1"/>
          <p:nvPr/>
        </p:nvSpPr>
        <p:spPr>
          <a:xfrm>
            <a:off x="6735990" y="2992635"/>
            <a:ext cx="2124599" cy="810478"/>
          </a:xfrm>
          <a:prstGeom prst="rect">
            <a:avLst/>
          </a:prstGeom>
          <a:noFill/>
        </p:spPr>
        <p:txBody>
          <a:bodyPr wrap="square" rtlCol="0">
            <a:spAutoFit/>
          </a:bodyPr>
          <a:lstStyle/>
          <a:p>
            <a:pPr>
              <a:lnSpc>
                <a:spcPts val="1395"/>
              </a:lnSpc>
            </a:pPr>
            <a:r>
              <a:rPr lang="en-US" sz="1350" dirty="0">
                <a:latin typeface="Arial" panose="020B0604020202020204" pitchFamily="34" charset="0"/>
                <a:ea typeface="Verdana" panose="020B0604030504040204" pitchFamily="34" charset="0"/>
              </a:rPr>
              <a:t>Children can become sick from a smaller number of TB germs (paucibacillary TB)</a:t>
            </a:r>
            <a:endParaRPr lang="en-US" sz="1350" dirty="0">
              <a:latin typeface="Arial" panose="020B0604020202020204" pitchFamily="34" charset="0"/>
            </a:endParaRPr>
          </a:p>
        </p:txBody>
      </p:sp>
      <p:sp>
        <p:nvSpPr>
          <p:cNvPr id="18" name="TextBox 17">
            <a:extLst>
              <a:ext uri="{FF2B5EF4-FFF2-40B4-BE49-F238E27FC236}">
                <a16:creationId xmlns:a16="http://schemas.microsoft.com/office/drawing/2014/main" id="{00875C31-F49B-9B4C-BB3F-BAF89D1B118F}"/>
              </a:ext>
            </a:extLst>
          </p:cNvPr>
          <p:cNvSpPr txBox="1"/>
          <p:nvPr/>
        </p:nvSpPr>
        <p:spPr>
          <a:xfrm>
            <a:off x="6754802" y="4022037"/>
            <a:ext cx="2124599" cy="990015"/>
          </a:xfrm>
          <a:prstGeom prst="rect">
            <a:avLst/>
          </a:prstGeom>
          <a:noFill/>
        </p:spPr>
        <p:txBody>
          <a:bodyPr wrap="square" rtlCol="0">
            <a:spAutoFit/>
          </a:bodyPr>
          <a:lstStyle/>
          <a:p>
            <a:pPr>
              <a:lnSpc>
                <a:spcPts val="1395"/>
              </a:lnSpc>
            </a:pPr>
            <a:r>
              <a:rPr lang="en-US" sz="1350" dirty="0">
                <a:latin typeface="Arial" panose="020B0604020202020204" pitchFamily="34" charset="0"/>
                <a:ea typeface="Verdana" panose="020B0604030504040204" pitchFamily="34" charset="0"/>
              </a:rPr>
              <a:t>Children are more likely than adults to develop TB outside of the lungs—</a:t>
            </a:r>
            <a:br>
              <a:rPr lang="en-US" sz="1350" dirty="0">
                <a:latin typeface="Arial" panose="020B0604020202020204" pitchFamily="34" charset="0"/>
                <a:ea typeface="Verdana" panose="020B0604030504040204" pitchFamily="34" charset="0"/>
              </a:rPr>
            </a:br>
            <a:r>
              <a:rPr lang="en-US" sz="1350" dirty="0">
                <a:latin typeface="Arial" panose="020B0604020202020204" pitchFamily="34" charset="0"/>
                <a:ea typeface="Verdana" panose="020B0604030504040204" pitchFamily="34" charset="0"/>
              </a:rPr>
              <a:t>or what is called extra-pulmonary TB</a:t>
            </a:r>
            <a:endParaRPr lang="en-US" sz="1350" dirty="0">
              <a:latin typeface="Arial" panose="020B0604020202020204" pitchFamily="34" charset="0"/>
            </a:endParaRPr>
          </a:p>
        </p:txBody>
      </p:sp>
      <p:grpSp>
        <p:nvGrpSpPr>
          <p:cNvPr id="42" name="Group 41">
            <a:extLst>
              <a:ext uri="{FF2B5EF4-FFF2-40B4-BE49-F238E27FC236}">
                <a16:creationId xmlns:a16="http://schemas.microsoft.com/office/drawing/2014/main" id="{43949CDD-CDEF-F845-8B07-7C1C14AABE7A}"/>
              </a:ext>
            </a:extLst>
          </p:cNvPr>
          <p:cNvGrpSpPr/>
          <p:nvPr/>
        </p:nvGrpSpPr>
        <p:grpSpPr>
          <a:xfrm>
            <a:off x="6070069" y="1944990"/>
            <a:ext cx="680489" cy="2991410"/>
            <a:chOff x="7979149" y="1772734"/>
            <a:chExt cx="907319" cy="3988547"/>
          </a:xfrm>
        </p:grpSpPr>
        <p:cxnSp>
          <p:nvCxnSpPr>
            <p:cNvPr id="45" name="Straight Connector 44">
              <a:extLst>
                <a:ext uri="{FF2B5EF4-FFF2-40B4-BE49-F238E27FC236}">
                  <a16:creationId xmlns:a16="http://schemas.microsoft.com/office/drawing/2014/main" id="{28C2C130-C045-CE41-AC6C-094F31771D7B}"/>
                </a:ext>
              </a:extLst>
            </p:cNvPr>
            <p:cNvCxnSpPr>
              <a:cxnSpLocks/>
            </p:cNvCxnSpPr>
            <p:nvPr/>
          </p:nvCxnSpPr>
          <p:spPr>
            <a:xfrm>
              <a:off x="8867329" y="1772734"/>
              <a:ext cx="0" cy="1030999"/>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754CB257-9C6B-1943-9CEB-86076911F017}"/>
                </a:ext>
              </a:extLst>
            </p:cNvPr>
            <p:cNvGrpSpPr/>
            <p:nvPr/>
          </p:nvGrpSpPr>
          <p:grpSpPr>
            <a:xfrm>
              <a:off x="7979149" y="2415097"/>
              <a:ext cx="887895" cy="99237"/>
              <a:chOff x="7979149" y="2415097"/>
              <a:chExt cx="887895" cy="99237"/>
            </a:xfrm>
          </p:grpSpPr>
          <p:cxnSp>
            <p:nvCxnSpPr>
              <p:cNvPr id="47" name="Straight Connector 46">
                <a:extLst>
                  <a:ext uri="{FF2B5EF4-FFF2-40B4-BE49-F238E27FC236}">
                    <a16:creationId xmlns:a16="http://schemas.microsoft.com/office/drawing/2014/main" id="{AFD0A8EF-57AF-A740-A793-E29A1CD1AA5D}"/>
                  </a:ext>
                </a:extLst>
              </p:cNvPr>
              <p:cNvCxnSpPr>
                <a:cxnSpLocks/>
              </p:cNvCxnSpPr>
              <p:nvPr/>
            </p:nvCxnSpPr>
            <p:spPr>
              <a:xfrm>
                <a:off x="8012624" y="2464716"/>
                <a:ext cx="854420" cy="0"/>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1442A44E-068B-9043-9480-6FA2FB5C50E2}"/>
                  </a:ext>
                </a:extLst>
              </p:cNvPr>
              <p:cNvSpPr/>
              <p:nvPr/>
            </p:nvSpPr>
            <p:spPr>
              <a:xfrm>
                <a:off x="7979149" y="2415097"/>
                <a:ext cx="99237" cy="99237"/>
              </a:xfrm>
              <a:prstGeom prst="ellipse">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grpSp>
        <p:cxnSp>
          <p:nvCxnSpPr>
            <p:cNvPr id="76" name="Straight Connector 75">
              <a:extLst>
                <a:ext uri="{FF2B5EF4-FFF2-40B4-BE49-F238E27FC236}">
                  <a16:creationId xmlns:a16="http://schemas.microsoft.com/office/drawing/2014/main" id="{5A66A13A-54AE-B04C-8040-001C25BD02D4}"/>
                </a:ext>
              </a:extLst>
            </p:cNvPr>
            <p:cNvCxnSpPr>
              <a:cxnSpLocks/>
            </p:cNvCxnSpPr>
            <p:nvPr/>
          </p:nvCxnSpPr>
          <p:spPr>
            <a:xfrm flipH="1">
              <a:off x="8867043" y="3226734"/>
              <a:ext cx="287" cy="1008035"/>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47706EF-8A39-4D4F-963E-C6601778591D}"/>
                </a:ext>
              </a:extLst>
            </p:cNvPr>
            <p:cNvCxnSpPr>
              <a:cxnSpLocks/>
            </p:cNvCxnSpPr>
            <p:nvPr/>
          </p:nvCxnSpPr>
          <p:spPr>
            <a:xfrm>
              <a:off x="8886468" y="4607986"/>
              <a:ext cx="0" cy="1153295"/>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grpSp>
      <p:sp>
        <p:nvSpPr>
          <p:cNvPr id="49" name="TextBox 48">
            <a:extLst>
              <a:ext uri="{FF2B5EF4-FFF2-40B4-BE49-F238E27FC236}">
                <a16:creationId xmlns:a16="http://schemas.microsoft.com/office/drawing/2014/main" id="{FA14B212-AE80-5341-BE93-F0BC05D49AAB}"/>
              </a:ext>
            </a:extLst>
          </p:cNvPr>
          <p:cNvSpPr txBox="1"/>
          <p:nvPr/>
        </p:nvSpPr>
        <p:spPr>
          <a:xfrm>
            <a:off x="3123982" y="1478303"/>
            <a:ext cx="1879778" cy="630942"/>
          </a:xfrm>
          <a:prstGeom prst="rect">
            <a:avLst/>
          </a:prstGeom>
          <a:noFill/>
        </p:spPr>
        <p:txBody>
          <a:bodyPr wrap="square" rtlCol="0">
            <a:spAutoFit/>
          </a:bodyPr>
          <a:lstStyle/>
          <a:p>
            <a:pPr algn="r">
              <a:lnSpc>
                <a:spcPts val="1395"/>
              </a:lnSpc>
            </a:pPr>
            <a:r>
              <a:rPr lang="en-US" sz="1350" dirty="0">
                <a:latin typeface="Arial" panose="020B0604020202020204" pitchFamily="34" charset="0"/>
              </a:rPr>
              <a:t>TB meningitis (TB in the brain/nervous system)</a:t>
            </a:r>
          </a:p>
        </p:txBody>
      </p:sp>
      <p:sp>
        <p:nvSpPr>
          <p:cNvPr id="50" name="TextBox 49">
            <a:extLst>
              <a:ext uri="{FF2B5EF4-FFF2-40B4-BE49-F238E27FC236}">
                <a16:creationId xmlns:a16="http://schemas.microsoft.com/office/drawing/2014/main" id="{91DE4108-C89E-9542-AB06-85A7824DCE61}"/>
              </a:ext>
            </a:extLst>
          </p:cNvPr>
          <p:cNvSpPr txBox="1"/>
          <p:nvPr/>
        </p:nvSpPr>
        <p:spPr>
          <a:xfrm>
            <a:off x="3190413" y="2198475"/>
            <a:ext cx="1785694" cy="630942"/>
          </a:xfrm>
          <a:prstGeom prst="rect">
            <a:avLst/>
          </a:prstGeom>
          <a:noFill/>
        </p:spPr>
        <p:txBody>
          <a:bodyPr wrap="square" rtlCol="0">
            <a:spAutoFit/>
          </a:bodyPr>
          <a:lstStyle/>
          <a:p>
            <a:pPr algn="r">
              <a:lnSpc>
                <a:spcPts val="1395"/>
              </a:lnSpc>
            </a:pPr>
            <a:r>
              <a:rPr lang="en-US" sz="1350" dirty="0" err="1">
                <a:latin typeface="Arial" panose="020B0604020202020204" pitchFamily="34" charset="0"/>
              </a:rPr>
              <a:t>Miliary</a:t>
            </a:r>
            <a:r>
              <a:rPr lang="en-US" sz="1350" dirty="0">
                <a:latin typeface="Arial" panose="020B0604020202020204" pitchFamily="34" charset="0"/>
              </a:rPr>
              <a:t> or disseminated TB (TB throughout the body)</a:t>
            </a:r>
          </a:p>
        </p:txBody>
      </p:sp>
      <p:cxnSp>
        <p:nvCxnSpPr>
          <p:cNvPr id="54" name="Straight Connector 53">
            <a:extLst>
              <a:ext uri="{FF2B5EF4-FFF2-40B4-BE49-F238E27FC236}">
                <a16:creationId xmlns:a16="http://schemas.microsoft.com/office/drawing/2014/main" id="{28F8109F-EF77-8943-AF11-BADD80854C5F}"/>
              </a:ext>
            </a:extLst>
          </p:cNvPr>
          <p:cNvCxnSpPr>
            <a:cxnSpLocks/>
          </p:cNvCxnSpPr>
          <p:nvPr/>
        </p:nvCxnSpPr>
        <p:spPr>
          <a:xfrm flipH="1">
            <a:off x="5046161" y="2267365"/>
            <a:ext cx="7262" cy="479177"/>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BC4A579D-64E3-DF45-B038-96E43B227E4F}"/>
              </a:ext>
            </a:extLst>
          </p:cNvPr>
          <p:cNvGrpSpPr/>
          <p:nvPr/>
        </p:nvGrpSpPr>
        <p:grpSpPr>
          <a:xfrm flipH="1">
            <a:off x="5046161" y="2469999"/>
            <a:ext cx="443554" cy="74428"/>
            <a:chOff x="7979149" y="2415097"/>
            <a:chExt cx="591405" cy="99237"/>
          </a:xfrm>
        </p:grpSpPr>
        <p:cxnSp>
          <p:nvCxnSpPr>
            <p:cNvPr id="56" name="Straight Connector 55">
              <a:extLst>
                <a:ext uri="{FF2B5EF4-FFF2-40B4-BE49-F238E27FC236}">
                  <a16:creationId xmlns:a16="http://schemas.microsoft.com/office/drawing/2014/main" id="{C1CA5C91-917A-2D4B-9900-CFB9D854B5C0}"/>
                </a:ext>
              </a:extLst>
            </p:cNvPr>
            <p:cNvCxnSpPr>
              <a:cxnSpLocks/>
            </p:cNvCxnSpPr>
            <p:nvPr/>
          </p:nvCxnSpPr>
          <p:spPr>
            <a:xfrm>
              <a:off x="8012624" y="2464716"/>
              <a:ext cx="557930" cy="0"/>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6D2BE9BE-7DA8-3540-B31A-E5D10A5D1282}"/>
                </a:ext>
              </a:extLst>
            </p:cNvPr>
            <p:cNvSpPr/>
            <p:nvPr/>
          </p:nvSpPr>
          <p:spPr>
            <a:xfrm>
              <a:off x="7979149" y="2415097"/>
              <a:ext cx="99237" cy="99237"/>
            </a:xfrm>
            <a:prstGeom prst="ellipse">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grpSp>
      <p:cxnSp>
        <p:nvCxnSpPr>
          <p:cNvPr id="59" name="Straight Connector 58">
            <a:extLst>
              <a:ext uri="{FF2B5EF4-FFF2-40B4-BE49-F238E27FC236}">
                <a16:creationId xmlns:a16="http://schemas.microsoft.com/office/drawing/2014/main" id="{4DDB2D09-66D4-6740-95BB-FAE4C42D7685}"/>
              </a:ext>
            </a:extLst>
          </p:cNvPr>
          <p:cNvCxnSpPr>
            <a:cxnSpLocks/>
          </p:cNvCxnSpPr>
          <p:nvPr/>
        </p:nvCxnSpPr>
        <p:spPr>
          <a:xfrm>
            <a:off x="5046161" y="2957738"/>
            <a:ext cx="0" cy="399368"/>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1B10B464-76D2-2648-9589-638D97D091F7}"/>
              </a:ext>
            </a:extLst>
          </p:cNvPr>
          <p:cNvGrpSpPr/>
          <p:nvPr/>
        </p:nvGrpSpPr>
        <p:grpSpPr>
          <a:xfrm flipH="1">
            <a:off x="5047045" y="3108035"/>
            <a:ext cx="879466" cy="74428"/>
            <a:chOff x="7979149" y="2415097"/>
            <a:chExt cx="1172621" cy="99237"/>
          </a:xfrm>
        </p:grpSpPr>
        <p:cxnSp>
          <p:nvCxnSpPr>
            <p:cNvPr id="61" name="Straight Connector 60">
              <a:extLst>
                <a:ext uri="{FF2B5EF4-FFF2-40B4-BE49-F238E27FC236}">
                  <a16:creationId xmlns:a16="http://schemas.microsoft.com/office/drawing/2014/main" id="{AA924132-1007-BA47-A508-F6114E345FDA}"/>
                </a:ext>
              </a:extLst>
            </p:cNvPr>
            <p:cNvCxnSpPr>
              <a:cxnSpLocks/>
            </p:cNvCxnSpPr>
            <p:nvPr/>
          </p:nvCxnSpPr>
          <p:spPr>
            <a:xfrm>
              <a:off x="8012624" y="2464716"/>
              <a:ext cx="1139146" cy="0"/>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523F9496-AE3E-E740-9AB1-C7954FB22E5B}"/>
                </a:ext>
              </a:extLst>
            </p:cNvPr>
            <p:cNvSpPr/>
            <p:nvPr/>
          </p:nvSpPr>
          <p:spPr>
            <a:xfrm>
              <a:off x="7979149" y="2415097"/>
              <a:ext cx="99237" cy="99237"/>
            </a:xfrm>
            <a:prstGeom prst="ellipse">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grpSp>
      <p:cxnSp>
        <p:nvCxnSpPr>
          <p:cNvPr id="64" name="Straight Connector 63">
            <a:extLst>
              <a:ext uri="{FF2B5EF4-FFF2-40B4-BE49-F238E27FC236}">
                <a16:creationId xmlns:a16="http://schemas.microsoft.com/office/drawing/2014/main" id="{6DB34EE6-F125-C240-A91D-67BEE70F420B}"/>
              </a:ext>
            </a:extLst>
          </p:cNvPr>
          <p:cNvCxnSpPr>
            <a:cxnSpLocks/>
          </p:cNvCxnSpPr>
          <p:nvPr/>
        </p:nvCxnSpPr>
        <p:spPr>
          <a:xfrm>
            <a:off x="5046161" y="1537959"/>
            <a:ext cx="0" cy="338369"/>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3F4C173-9A52-8940-B657-33FDD226AFC0}"/>
              </a:ext>
            </a:extLst>
          </p:cNvPr>
          <p:cNvCxnSpPr>
            <a:cxnSpLocks/>
          </p:cNvCxnSpPr>
          <p:nvPr/>
        </p:nvCxnSpPr>
        <p:spPr>
          <a:xfrm>
            <a:off x="2899151" y="0"/>
            <a:ext cx="0" cy="6858000"/>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167004AE-28CF-3340-BA5D-8724AA839F8B}"/>
              </a:ext>
            </a:extLst>
          </p:cNvPr>
          <p:cNvGrpSpPr/>
          <p:nvPr/>
        </p:nvGrpSpPr>
        <p:grpSpPr>
          <a:xfrm>
            <a:off x="115331" y="6249427"/>
            <a:ext cx="480060" cy="608573"/>
            <a:chOff x="289241" y="6046569"/>
            <a:chExt cx="640080" cy="811431"/>
          </a:xfrm>
        </p:grpSpPr>
        <p:sp>
          <p:nvSpPr>
            <p:cNvPr id="52" name="Slide Number Placeholder 3">
              <a:extLst>
                <a:ext uri="{FF2B5EF4-FFF2-40B4-BE49-F238E27FC236}">
                  <a16:creationId xmlns:a16="http://schemas.microsoft.com/office/drawing/2014/main" id="{297DB05A-02C9-AA4A-A7E9-DE3B1A917E38}"/>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latin typeface="Arial" panose="020B0604020202020204" pitchFamily="34" charset="0"/>
                </a:rPr>
                <a:pPr/>
                <a:t>20</a:t>
              </a:fld>
              <a:endParaRPr lang="en-US" sz="1350" dirty="0">
                <a:latin typeface="Arial" panose="020B0604020202020204" pitchFamily="34" charset="0"/>
              </a:endParaRPr>
            </a:p>
          </p:txBody>
        </p:sp>
        <p:cxnSp>
          <p:nvCxnSpPr>
            <p:cNvPr id="53" name="Straight Connector 52">
              <a:extLst>
                <a:ext uri="{FF2B5EF4-FFF2-40B4-BE49-F238E27FC236}">
                  <a16:creationId xmlns:a16="http://schemas.microsoft.com/office/drawing/2014/main" id="{547CEB9B-2E65-5348-97F6-BB741721A458}"/>
                </a:ext>
              </a:extLst>
            </p:cNvPr>
            <p:cNvCxnSpPr>
              <a:cxnSpLocks/>
            </p:cNvCxnSpPr>
            <p:nvPr/>
          </p:nvCxnSpPr>
          <p:spPr>
            <a:xfrm>
              <a:off x="870203" y="6046569"/>
              <a:ext cx="0" cy="811431"/>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grpSp>
      <p:sp>
        <p:nvSpPr>
          <p:cNvPr id="58" name="TextBox 57">
            <a:extLst>
              <a:ext uri="{FF2B5EF4-FFF2-40B4-BE49-F238E27FC236}">
                <a16:creationId xmlns:a16="http://schemas.microsoft.com/office/drawing/2014/main" id="{C4E34A18-D09A-5B40-884F-9BCD61363B8B}"/>
              </a:ext>
            </a:extLst>
          </p:cNvPr>
          <p:cNvSpPr txBox="1"/>
          <p:nvPr/>
        </p:nvSpPr>
        <p:spPr>
          <a:xfrm>
            <a:off x="221939" y="322548"/>
            <a:ext cx="2223446" cy="300082"/>
          </a:xfrm>
          <a:prstGeom prst="rect">
            <a:avLst/>
          </a:prstGeom>
          <a:noFill/>
        </p:spPr>
        <p:txBody>
          <a:bodyPr wrap="square" rtlCol="0">
            <a:spAutoFit/>
          </a:bodyPr>
          <a:lstStyle/>
          <a:p>
            <a:r>
              <a:rPr lang="en-US" sz="1350" dirty="0">
                <a:latin typeface="Arial" panose="020B0604020202020204" pitchFamily="34" charset="0"/>
                <a:ea typeface="Roboto" panose="02000000000000000000" pitchFamily="2" charset="0"/>
              </a:rPr>
              <a:t>INFECTION VS DISEASE</a:t>
            </a:r>
          </a:p>
        </p:txBody>
      </p:sp>
      <p:grpSp>
        <p:nvGrpSpPr>
          <p:cNvPr id="65" name="Group 64">
            <a:extLst>
              <a:ext uri="{FF2B5EF4-FFF2-40B4-BE49-F238E27FC236}">
                <a16:creationId xmlns:a16="http://schemas.microsoft.com/office/drawing/2014/main" id="{6F2A272B-1F6D-5A40-921C-0E7EF7B5FF59}"/>
              </a:ext>
            </a:extLst>
          </p:cNvPr>
          <p:cNvGrpSpPr/>
          <p:nvPr/>
        </p:nvGrpSpPr>
        <p:grpSpPr>
          <a:xfrm rot="20080576" flipH="1">
            <a:off x="4990776" y="1505870"/>
            <a:ext cx="879466" cy="74428"/>
            <a:chOff x="7979149" y="2415097"/>
            <a:chExt cx="1172621" cy="99237"/>
          </a:xfrm>
        </p:grpSpPr>
        <p:cxnSp>
          <p:nvCxnSpPr>
            <p:cNvPr id="66" name="Straight Connector 65">
              <a:extLst>
                <a:ext uri="{FF2B5EF4-FFF2-40B4-BE49-F238E27FC236}">
                  <a16:creationId xmlns:a16="http://schemas.microsoft.com/office/drawing/2014/main" id="{94518E90-2B36-6D47-94F1-CAF004F67E9B}"/>
                </a:ext>
              </a:extLst>
            </p:cNvPr>
            <p:cNvCxnSpPr>
              <a:cxnSpLocks/>
            </p:cNvCxnSpPr>
            <p:nvPr/>
          </p:nvCxnSpPr>
          <p:spPr>
            <a:xfrm>
              <a:off x="8012624" y="2464716"/>
              <a:ext cx="1139146" cy="0"/>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sp>
          <p:nvSpPr>
            <p:cNvPr id="67" name="Oval 66">
              <a:extLst>
                <a:ext uri="{FF2B5EF4-FFF2-40B4-BE49-F238E27FC236}">
                  <a16:creationId xmlns:a16="http://schemas.microsoft.com/office/drawing/2014/main" id="{D8BC61FD-6CF2-EB4C-9516-498523764116}"/>
                </a:ext>
              </a:extLst>
            </p:cNvPr>
            <p:cNvSpPr/>
            <p:nvPr/>
          </p:nvSpPr>
          <p:spPr>
            <a:xfrm>
              <a:off x="7979149" y="2415097"/>
              <a:ext cx="99237" cy="99237"/>
            </a:xfrm>
            <a:prstGeom prst="ellipse">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grpSp>
      <p:pic>
        <p:nvPicPr>
          <p:cNvPr id="63" name="Picture 62" descr="Logo&#10;&#10;Description automatically generated">
            <a:extLst>
              <a:ext uri="{FF2B5EF4-FFF2-40B4-BE49-F238E27FC236}">
                <a16:creationId xmlns:a16="http://schemas.microsoft.com/office/drawing/2014/main" id="{BD358763-025A-B844-A9C2-CA4A452EE3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42875" y="6295614"/>
            <a:ext cx="1004204" cy="412632"/>
          </a:xfrm>
          <a:prstGeom prst="rect">
            <a:avLst/>
          </a:prstGeom>
        </p:spPr>
      </p:pic>
      <p:pic>
        <p:nvPicPr>
          <p:cNvPr id="43" name="Picture 42">
            <a:extLst>
              <a:ext uri="{FF2B5EF4-FFF2-40B4-BE49-F238E27FC236}">
                <a16:creationId xmlns:a16="http://schemas.microsoft.com/office/drawing/2014/main" id="{8458F1A0-2F9D-B247-A1AA-D1E416911C8C}"/>
              </a:ext>
            </a:extLst>
          </p:cNvPr>
          <p:cNvPicPr>
            <a:picLocks noChangeAspect="1"/>
          </p:cNvPicPr>
          <p:nvPr/>
        </p:nvPicPr>
        <p:blipFill rotWithShape="1">
          <a:blip r:embed="rId7">
            <a:biLevel thresh="75000"/>
            <a:extLst>
              <a:ext uri="{BEBA8EAE-BF5A-486C-A8C5-ECC9F3942E4B}">
                <a14:imgProps xmlns:a14="http://schemas.microsoft.com/office/drawing/2010/main">
                  <a14:imgLayer r:embed="rId8">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b="32746"/>
          <a:stretch/>
        </p:blipFill>
        <p:spPr>
          <a:xfrm>
            <a:off x="5645119" y="1193372"/>
            <a:ext cx="562784" cy="433093"/>
          </a:xfrm>
          <a:prstGeom prst="rect">
            <a:avLst/>
          </a:prstGeom>
        </p:spPr>
      </p:pic>
    </p:spTree>
    <p:extLst>
      <p:ext uri="{BB962C8B-B14F-4D97-AF65-F5344CB8AC3E}">
        <p14:creationId xmlns:p14="http://schemas.microsoft.com/office/powerpoint/2010/main" val="3752835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BB8EC346-EF14-A045-A016-70B9AD4F16CE}"/>
              </a:ext>
            </a:extLst>
          </p:cNvPr>
          <p:cNvSpPr/>
          <p:nvPr/>
        </p:nvSpPr>
        <p:spPr>
          <a:xfrm>
            <a:off x="0" y="0"/>
            <a:ext cx="2991882"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sp>
        <p:nvSpPr>
          <p:cNvPr id="16" name="Rectangle 3">
            <a:extLst>
              <a:ext uri="{FF2B5EF4-FFF2-40B4-BE49-F238E27FC236}">
                <a16:creationId xmlns:a16="http://schemas.microsoft.com/office/drawing/2014/main" id="{6D53C9DB-1553-9547-B56A-264087BF0784}"/>
              </a:ext>
            </a:extLst>
          </p:cNvPr>
          <p:cNvSpPr txBox="1">
            <a:spLocks noChangeArrowheads="1"/>
          </p:cNvSpPr>
          <p:nvPr/>
        </p:nvSpPr>
        <p:spPr bwMode="auto">
          <a:xfrm>
            <a:off x="3397371" y="1430847"/>
            <a:ext cx="5509496" cy="4520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t" anchorCtr="0" compatLnSpc="1">
            <a:prstTxWarp prst="textNoShape">
              <a:avLst/>
            </a:prstTxWarp>
            <a:spAutoFit/>
          </a:bodyPr>
          <a:lstStyle>
            <a:lvl1pPr algn="l" rtl="0" eaLnBrk="1" fontAlgn="base" hangingPunct="1">
              <a:spcBef>
                <a:spcPct val="20000"/>
              </a:spcBef>
              <a:spcAft>
                <a:spcPts val="600"/>
              </a:spcAft>
              <a:buFont typeface="Arial" charset="0"/>
              <a:defRPr sz="2000" b="1" kern="1200">
                <a:solidFill>
                  <a:schemeClr val="tx1"/>
                </a:solidFill>
                <a:latin typeface="+mn-lt"/>
                <a:ea typeface="ＭＳ Ｐゴシック" charset="0"/>
                <a:cs typeface="ＭＳ Ｐゴシック" charset="0"/>
              </a:defRPr>
            </a:lvl1pPr>
            <a:lvl2pPr marL="457200" indent="-182563" algn="l" rtl="0" eaLnBrk="1" fontAlgn="base" hangingPunct="1">
              <a:spcBef>
                <a:spcPct val="20000"/>
              </a:spcBef>
              <a:spcAft>
                <a:spcPct val="0"/>
              </a:spcAft>
              <a:buClr>
                <a:schemeClr val="tx2"/>
              </a:buClr>
              <a:buFont typeface="Arial" charset="0"/>
              <a:buChar char="•"/>
              <a:defRPr sz="2000" kern="1200">
                <a:solidFill>
                  <a:schemeClr val="tx1"/>
                </a:solidFill>
                <a:latin typeface="+mn-lt"/>
                <a:ea typeface="ＭＳ Ｐゴシック" charset="0"/>
                <a:cs typeface="+mn-cs"/>
              </a:defRPr>
            </a:lvl2pPr>
            <a:lvl3pPr marL="1143000" indent="-228600" algn="l" rtl="0" eaLnBrk="1" fontAlgn="base" hangingPunct="1">
              <a:spcBef>
                <a:spcPct val="20000"/>
              </a:spcBef>
              <a:spcAft>
                <a:spcPct val="0"/>
              </a:spcAft>
              <a:buClr>
                <a:schemeClr val="tx2"/>
              </a:buClr>
              <a:buFont typeface="Arial" charset="0"/>
              <a:buChar char="•"/>
              <a:defRPr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Clr>
                <a:schemeClr val="tx2"/>
              </a:buClr>
              <a:buFont typeface="Arial" charset="0"/>
              <a:buChar char="•"/>
              <a:defRPr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Clr>
                <a:schemeClr val="tx2"/>
              </a:buClr>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205740" indent="-205740">
              <a:spcBef>
                <a:spcPts val="0"/>
              </a:spcBef>
              <a:buFont typeface="+mj-lt"/>
              <a:buAutoNum type="arabicPeriod"/>
            </a:pPr>
            <a:r>
              <a:rPr lang="en-US" sz="1500" dirty="0">
                <a:latin typeface="Arial" charset="0"/>
              </a:rPr>
              <a:t>It is possible to be infected with TB but to not have symptoms or disease. </a:t>
            </a:r>
          </a:p>
          <a:p>
            <a:pPr lvl="1" indent="-205740">
              <a:spcBef>
                <a:spcPts val="225"/>
              </a:spcBef>
              <a:buFont typeface="+mj-lt"/>
              <a:buAutoNum type="alphaLcParenR"/>
            </a:pPr>
            <a:r>
              <a:rPr lang="en-US" sz="1500" dirty="0">
                <a:latin typeface="Arial" panose="020B0604020202020204" pitchFamily="34" charset="0"/>
                <a:ea typeface="Roboto" panose="02000000000000000000" pitchFamily="2" charset="0"/>
                <a:cs typeface="Roboto" panose="02000000000000000000" pitchFamily="2" charset="0"/>
              </a:rPr>
              <a:t>True</a:t>
            </a:r>
          </a:p>
          <a:p>
            <a:pPr lvl="1" indent="-205740">
              <a:spcBef>
                <a:spcPts val="225"/>
              </a:spcBef>
              <a:buFont typeface="+mj-lt"/>
              <a:buAutoNum type="alphaLcParenR"/>
            </a:pPr>
            <a:r>
              <a:rPr lang="en-US" sz="1500" dirty="0">
                <a:latin typeface="Arial" panose="020B0604020202020204" pitchFamily="34" charset="0"/>
                <a:ea typeface="Roboto" panose="02000000000000000000" pitchFamily="2" charset="0"/>
                <a:cs typeface="Roboto" panose="02000000000000000000" pitchFamily="2" charset="0"/>
              </a:rPr>
              <a:t>False</a:t>
            </a:r>
          </a:p>
          <a:p>
            <a:pPr marL="205740" indent="-205740">
              <a:spcBef>
                <a:spcPts val="900"/>
              </a:spcBef>
              <a:buFont typeface="+mj-lt"/>
              <a:buAutoNum type="arabicPeriod"/>
            </a:pPr>
            <a:r>
              <a:rPr lang="en-US" sz="1500" dirty="0">
                <a:latin typeface="Arial" charset="0"/>
              </a:rPr>
              <a:t>Which of the following can affect an individual’s risk </a:t>
            </a:r>
            <a:br>
              <a:rPr lang="en-US" sz="1500" dirty="0">
                <a:latin typeface="Arial" charset="0"/>
              </a:rPr>
            </a:br>
            <a:r>
              <a:rPr lang="en-US" sz="1500" dirty="0">
                <a:latin typeface="Arial" charset="0"/>
              </a:rPr>
              <a:t>of TB infection progressing to active disease?</a:t>
            </a:r>
          </a:p>
          <a:p>
            <a:pPr lvl="1" indent="-205740">
              <a:spcBef>
                <a:spcPts val="0"/>
              </a:spcBef>
              <a:spcAft>
                <a:spcPts val="225"/>
              </a:spcAft>
              <a:buFont typeface="+mj-lt"/>
              <a:buAutoNum type="alphaLcParenR"/>
            </a:pPr>
            <a:r>
              <a:rPr lang="en-US" sz="1500" dirty="0">
                <a:solidFill>
                  <a:srgbClr val="000000"/>
                </a:solidFill>
                <a:latin typeface="Arial" panose="020B0604020202020204" pitchFamily="34" charset="0"/>
              </a:rPr>
              <a:t>HIV</a:t>
            </a:r>
          </a:p>
          <a:p>
            <a:pPr lvl="1" indent="-205740">
              <a:spcBef>
                <a:spcPts val="0"/>
              </a:spcBef>
              <a:spcAft>
                <a:spcPts val="225"/>
              </a:spcAft>
              <a:buFont typeface="+mj-lt"/>
              <a:buAutoNum type="alphaLcParenR"/>
            </a:pPr>
            <a:r>
              <a:rPr lang="en-US" sz="1500" dirty="0">
                <a:solidFill>
                  <a:srgbClr val="000000"/>
                </a:solidFill>
                <a:latin typeface="Arial" panose="020B0604020202020204" pitchFamily="34" charset="0"/>
              </a:rPr>
              <a:t>Malnutrition</a:t>
            </a:r>
          </a:p>
          <a:p>
            <a:pPr lvl="1" indent="-205740">
              <a:spcBef>
                <a:spcPts val="0"/>
              </a:spcBef>
              <a:spcAft>
                <a:spcPts val="225"/>
              </a:spcAft>
              <a:buFont typeface="+mj-lt"/>
              <a:buAutoNum type="alphaLcParenR"/>
            </a:pPr>
            <a:r>
              <a:rPr lang="en-US" sz="1500" dirty="0">
                <a:solidFill>
                  <a:srgbClr val="000000"/>
                </a:solidFill>
                <a:latin typeface="Arial" panose="020B0604020202020204" pitchFamily="34" charset="0"/>
              </a:rPr>
              <a:t>Age</a:t>
            </a:r>
          </a:p>
          <a:p>
            <a:pPr lvl="1" indent="-205740">
              <a:spcBef>
                <a:spcPts val="0"/>
              </a:spcBef>
              <a:spcAft>
                <a:spcPts val="225"/>
              </a:spcAft>
              <a:buFont typeface="+mj-lt"/>
              <a:buAutoNum type="alphaLcParenR"/>
            </a:pPr>
            <a:r>
              <a:rPr lang="en-US" sz="1500" dirty="0">
                <a:solidFill>
                  <a:srgbClr val="000000"/>
                </a:solidFill>
                <a:latin typeface="Arial" panose="020B0604020202020204" pitchFamily="34" charset="0"/>
              </a:rPr>
              <a:t>All of the above</a:t>
            </a:r>
            <a:endParaRPr lang="en-US" sz="1500" dirty="0">
              <a:solidFill>
                <a:srgbClr val="000000"/>
              </a:solidFill>
              <a:latin typeface="Arial" panose="020B0604020202020204" pitchFamily="34" charset="0"/>
              <a:ea typeface="Roboto" panose="02000000000000000000" pitchFamily="2" charset="0"/>
              <a:cs typeface="Roboto" panose="02000000000000000000" pitchFamily="2" charset="0"/>
            </a:endParaRPr>
          </a:p>
          <a:p>
            <a:pPr marL="205740" indent="-205740">
              <a:spcBef>
                <a:spcPts val="900"/>
              </a:spcBef>
              <a:buFont typeface="+mj-lt"/>
              <a:buAutoNum type="arabicPeriod"/>
            </a:pPr>
            <a:r>
              <a:rPr lang="en-US" sz="1500" dirty="0" err="1">
                <a:latin typeface="Arial" charset="0"/>
              </a:rPr>
              <a:t>Miliary</a:t>
            </a:r>
            <a:r>
              <a:rPr lang="en-US" sz="1500" dirty="0">
                <a:latin typeface="Arial" charset="0"/>
              </a:rPr>
              <a:t> TB is in what part(s) of the body?</a:t>
            </a:r>
          </a:p>
          <a:p>
            <a:pPr lvl="1" indent="-205740">
              <a:spcBef>
                <a:spcPts val="0"/>
              </a:spcBef>
              <a:spcAft>
                <a:spcPts val="225"/>
              </a:spcAft>
              <a:buFont typeface="+mj-lt"/>
              <a:buAutoNum type="alphaLcParenR"/>
            </a:pPr>
            <a:r>
              <a:rPr lang="en-US" sz="1500" dirty="0">
                <a:solidFill>
                  <a:srgbClr val="000000"/>
                </a:solidFill>
                <a:latin typeface="Arial" panose="020B0604020202020204" pitchFamily="34" charset="0"/>
              </a:rPr>
              <a:t>Brain and nervous system</a:t>
            </a:r>
          </a:p>
          <a:p>
            <a:pPr lvl="1" indent="-205740">
              <a:spcBef>
                <a:spcPts val="0"/>
              </a:spcBef>
              <a:spcAft>
                <a:spcPts val="225"/>
              </a:spcAft>
              <a:buFont typeface="+mj-lt"/>
              <a:buAutoNum type="alphaLcParenR"/>
            </a:pPr>
            <a:r>
              <a:rPr lang="en-US" sz="1500" dirty="0">
                <a:solidFill>
                  <a:srgbClr val="000000"/>
                </a:solidFill>
                <a:latin typeface="Arial" panose="020B0604020202020204" pitchFamily="34" charset="0"/>
              </a:rPr>
              <a:t>Bones and spine</a:t>
            </a:r>
          </a:p>
          <a:p>
            <a:pPr lvl="1" indent="-205740">
              <a:spcBef>
                <a:spcPts val="0"/>
              </a:spcBef>
              <a:spcAft>
                <a:spcPts val="225"/>
              </a:spcAft>
              <a:buFont typeface="+mj-lt"/>
              <a:buAutoNum type="alphaLcParenR"/>
            </a:pPr>
            <a:r>
              <a:rPr lang="en-US" sz="1500" dirty="0">
                <a:solidFill>
                  <a:srgbClr val="000000"/>
                </a:solidFill>
                <a:latin typeface="Arial" panose="020B0604020202020204" pitchFamily="34" charset="0"/>
              </a:rPr>
              <a:t>Disseminated throughout the body</a:t>
            </a:r>
          </a:p>
          <a:p>
            <a:pPr lvl="1" indent="-205740">
              <a:spcBef>
                <a:spcPts val="0"/>
              </a:spcBef>
              <a:spcAft>
                <a:spcPts val="225"/>
              </a:spcAft>
              <a:buFont typeface="+mj-lt"/>
              <a:buAutoNum type="alphaLcParenR"/>
            </a:pPr>
            <a:r>
              <a:rPr lang="en-US" sz="1500" dirty="0">
                <a:solidFill>
                  <a:srgbClr val="000000"/>
                </a:solidFill>
                <a:latin typeface="Arial" panose="020B0604020202020204" pitchFamily="34" charset="0"/>
              </a:rPr>
              <a:t>Lungs</a:t>
            </a:r>
          </a:p>
          <a:p>
            <a:pPr lvl="1" indent="-205740">
              <a:buFont typeface="+mj-lt"/>
              <a:buAutoNum type="alphaLcParenR"/>
            </a:pPr>
            <a:endParaRPr lang="en-US" sz="1463" i="1" dirty="0">
              <a:latin typeface="Arial" charset="0"/>
            </a:endParaRPr>
          </a:p>
        </p:txBody>
      </p:sp>
      <p:pic>
        <p:nvPicPr>
          <p:cNvPr id="8" name="Picture 7">
            <a:extLst>
              <a:ext uri="{FF2B5EF4-FFF2-40B4-BE49-F238E27FC236}">
                <a16:creationId xmlns:a16="http://schemas.microsoft.com/office/drawing/2014/main" id="{F4642665-ED71-5344-8D63-34DE8E5074F3}"/>
              </a:ext>
            </a:extLst>
          </p:cNvPr>
          <p:cNvPicPr>
            <a:picLocks noChangeAspect="1"/>
          </p:cNvPicPr>
          <p:nvPr/>
        </p:nvPicPr>
        <p:blipFill>
          <a:blip r:embed="rId3"/>
          <a:stretch>
            <a:fillRect/>
          </a:stretch>
        </p:blipFill>
        <p:spPr>
          <a:xfrm>
            <a:off x="563706" y="2342801"/>
            <a:ext cx="1801694" cy="1820141"/>
          </a:xfrm>
          <a:prstGeom prst="rect">
            <a:avLst/>
          </a:prstGeom>
        </p:spPr>
      </p:pic>
      <p:cxnSp>
        <p:nvCxnSpPr>
          <p:cNvPr id="33" name="Straight Connector 32">
            <a:extLst>
              <a:ext uri="{FF2B5EF4-FFF2-40B4-BE49-F238E27FC236}">
                <a16:creationId xmlns:a16="http://schemas.microsoft.com/office/drawing/2014/main" id="{2F88F8EE-F939-5C46-B87F-A0AB92B963F5}"/>
              </a:ext>
            </a:extLst>
          </p:cNvPr>
          <p:cNvCxnSpPr>
            <a:cxnSpLocks/>
          </p:cNvCxnSpPr>
          <p:nvPr/>
        </p:nvCxnSpPr>
        <p:spPr>
          <a:xfrm>
            <a:off x="2991882" y="0"/>
            <a:ext cx="0" cy="6858000"/>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BEA4766F-2753-FA4E-9D8A-3F56CFD4105E}"/>
              </a:ext>
            </a:extLst>
          </p:cNvPr>
          <p:cNvSpPr/>
          <p:nvPr/>
        </p:nvSpPr>
        <p:spPr>
          <a:xfrm>
            <a:off x="3538277" y="2055594"/>
            <a:ext cx="3825956" cy="207469"/>
          </a:xfrm>
          <a:prstGeom prst="rect">
            <a:avLst/>
          </a:prstGeom>
          <a:solidFill>
            <a:srgbClr val="F20000">
              <a:alpha val="8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sp>
        <p:nvSpPr>
          <p:cNvPr id="39" name="Rectangle 38">
            <a:extLst>
              <a:ext uri="{FF2B5EF4-FFF2-40B4-BE49-F238E27FC236}">
                <a16:creationId xmlns:a16="http://schemas.microsoft.com/office/drawing/2014/main" id="{BE2D9192-D42B-BF43-B209-67BF0F330A00}"/>
              </a:ext>
            </a:extLst>
          </p:cNvPr>
          <p:cNvSpPr/>
          <p:nvPr/>
        </p:nvSpPr>
        <p:spPr>
          <a:xfrm>
            <a:off x="3538277" y="3907882"/>
            <a:ext cx="3825956" cy="220851"/>
          </a:xfrm>
          <a:prstGeom prst="rect">
            <a:avLst/>
          </a:prstGeom>
          <a:solidFill>
            <a:srgbClr val="F20000">
              <a:alpha val="8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sp>
        <p:nvSpPr>
          <p:cNvPr id="14" name="Rectangle 13">
            <a:extLst>
              <a:ext uri="{FF2B5EF4-FFF2-40B4-BE49-F238E27FC236}">
                <a16:creationId xmlns:a16="http://schemas.microsoft.com/office/drawing/2014/main" id="{9C81492B-AC21-874C-BECE-306FDDA984FA}"/>
              </a:ext>
            </a:extLst>
          </p:cNvPr>
          <p:cNvSpPr/>
          <p:nvPr/>
        </p:nvSpPr>
        <p:spPr>
          <a:xfrm>
            <a:off x="3538277" y="5080699"/>
            <a:ext cx="3825956" cy="220851"/>
          </a:xfrm>
          <a:prstGeom prst="rect">
            <a:avLst/>
          </a:prstGeom>
          <a:solidFill>
            <a:srgbClr val="F20000">
              <a:alpha val="8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pic>
        <p:nvPicPr>
          <p:cNvPr id="15" name="Picture 14" descr="Logo&#10;&#10;Description automatically generated">
            <a:extLst>
              <a:ext uri="{FF2B5EF4-FFF2-40B4-BE49-F238E27FC236}">
                <a16:creationId xmlns:a16="http://schemas.microsoft.com/office/drawing/2014/main" id="{30C682BA-9249-2445-B605-230E9B2840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2875" y="6295614"/>
            <a:ext cx="1004204" cy="412632"/>
          </a:xfrm>
          <a:prstGeom prst="rect">
            <a:avLst/>
          </a:prstGeom>
        </p:spPr>
      </p:pic>
      <p:grpSp>
        <p:nvGrpSpPr>
          <p:cNvPr id="17" name="Group 16">
            <a:extLst>
              <a:ext uri="{FF2B5EF4-FFF2-40B4-BE49-F238E27FC236}">
                <a16:creationId xmlns:a16="http://schemas.microsoft.com/office/drawing/2014/main" id="{43D5DE02-7D76-8840-96FA-3FCA0A22C1BB}"/>
              </a:ext>
            </a:extLst>
          </p:cNvPr>
          <p:cNvGrpSpPr/>
          <p:nvPr/>
        </p:nvGrpSpPr>
        <p:grpSpPr>
          <a:xfrm>
            <a:off x="115331" y="6249427"/>
            <a:ext cx="480060" cy="608573"/>
            <a:chOff x="289241" y="6046569"/>
            <a:chExt cx="640080" cy="811431"/>
          </a:xfrm>
        </p:grpSpPr>
        <p:sp>
          <p:nvSpPr>
            <p:cNvPr id="18" name="Slide Number Placeholder 3">
              <a:extLst>
                <a:ext uri="{FF2B5EF4-FFF2-40B4-BE49-F238E27FC236}">
                  <a16:creationId xmlns:a16="http://schemas.microsoft.com/office/drawing/2014/main" id="{88059A3A-09BD-EF4F-B770-10C5365FEA4F}"/>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latin typeface="Arial" panose="020B0604020202020204" pitchFamily="34" charset="0"/>
                </a:rPr>
                <a:pPr/>
                <a:t>21</a:t>
              </a:fld>
              <a:endParaRPr lang="en-US" sz="1350" dirty="0">
                <a:latin typeface="Arial" panose="020B0604020202020204" pitchFamily="34" charset="0"/>
              </a:endParaRPr>
            </a:p>
          </p:txBody>
        </p:sp>
        <p:cxnSp>
          <p:nvCxnSpPr>
            <p:cNvPr id="19" name="Straight Connector 18">
              <a:extLst>
                <a:ext uri="{FF2B5EF4-FFF2-40B4-BE49-F238E27FC236}">
                  <a16:creationId xmlns:a16="http://schemas.microsoft.com/office/drawing/2014/main" id="{304A2C89-F0A9-2345-B660-4CE7945F3443}"/>
                </a:ext>
              </a:extLst>
            </p:cNvPr>
            <p:cNvCxnSpPr>
              <a:cxnSpLocks/>
            </p:cNvCxnSpPr>
            <p:nvPr/>
          </p:nvCxnSpPr>
          <p:spPr>
            <a:xfrm>
              <a:off x="870203" y="6046569"/>
              <a:ext cx="0" cy="811431"/>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3957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cake, indoor, chocolate, slice&#10;&#10;Description automatically generated">
            <a:extLst>
              <a:ext uri="{FF2B5EF4-FFF2-40B4-BE49-F238E27FC236}">
                <a16:creationId xmlns:a16="http://schemas.microsoft.com/office/drawing/2014/main" id="{0D680D76-2B51-734C-82EF-6E5160C58E0B}"/>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4803" t="32107" r="2603" b="24139"/>
          <a:stretch/>
        </p:blipFill>
        <p:spPr>
          <a:xfrm>
            <a:off x="0" y="2051177"/>
            <a:ext cx="9144000" cy="2880530"/>
          </a:xfrm>
          <a:prstGeom prst="rect">
            <a:avLst/>
          </a:prstGeom>
        </p:spPr>
      </p:pic>
      <p:sp>
        <p:nvSpPr>
          <p:cNvPr id="15" name="TextBox 14">
            <a:extLst>
              <a:ext uri="{FF2B5EF4-FFF2-40B4-BE49-F238E27FC236}">
                <a16:creationId xmlns:a16="http://schemas.microsoft.com/office/drawing/2014/main" id="{68B6B006-527B-2F45-AD5C-D5ED06F19941}"/>
              </a:ext>
            </a:extLst>
          </p:cNvPr>
          <p:cNvSpPr txBox="1"/>
          <p:nvPr/>
        </p:nvSpPr>
        <p:spPr>
          <a:xfrm>
            <a:off x="0" y="3302605"/>
            <a:ext cx="9111698" cy="553998"/>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DRUG-SENSITIVE VS. DRUG-RESISTANT TB</a:t>
            </a:r>
          </a:p>
        </p:txBody>
      </p:sp>
      <p:pic>
        <p:nvPicPr>
          <p:cNvPr id="8" name="Picture 7" descr="Logo&#10;&#10;Description automatically generated">
            <a:extLst>
              <a:ext uri="{FF2B5EF4-FFF2-40B4-BE49-F238E27FC236}">
                <a16:creationId xmlns:a16="http://schemas.microsoft.com/office/drawing/2014/main" id="{04A80603-E848-4142-9F45-8EE8B7D971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2875" y="6295614"/>
            <a:ext cx="1004204" cy="412632"/>
          </a:xfrm>
          <a:prstGeom prst="rect">
            <a:avLst/>
          </a:prstGeom>
        </p:spPr>
      </p:pic>
      <p:grpSp>
        <p:nvGrpSpPr>
          <p:cNvPr id="12" name="Group 11">
            <a:extLst>
              <a:ext uri="{FF2B5EF4-FFF2-40B4-BE49-F238E27FC236}">
                <a16:creationId xmlns:a16="http://schemas.microsoft.com/office/drawing/2014/main" id="{E04559E4-856C-484B-926D-B2E4D71C6DF5}"/>
              </a:ext>
            </a:extLst>
          </p:cNvPr>
          <p:cNvGrpSpPr/>
          <p:nvPr/>
        </p:nvGrpSpPr>
        <p:grpSpPr>
          <a:xfrm>
            <a:off x="115331" y="6249427"/>
            <a:ext cx="480060" cy="608573"/>
            <a:chOff x="289241" y="6046569"/>
            <a:chExt cx="640080" cy="811431"/>
          </a:xfrm>
        </p:grpSpPr>
        <p:sp>
          <p:nvSpPr>
            <p:cNvPr id="14" name="Slide Number Placeholder 3">
              <a:extLst>
                <a:ext uri="{FF2B5EF4-FFF2-40B4-BE49-F238E27FC236}">
                  <a16:creationId xmlns:a16="http://schemas.microsoft.com/office/drawing/2014/main" id="{31FD3098-E9DD-C241-9BE8-1287E67AB9EC}"/>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latin typeface="Arial" panose="020B0604020202020204" pitchFamily="34" charset="0"/>
                </a:rPr>
                <a:pPr/>
                <a:t>22</a:t>
              </a:fld>
              <a:endParaRPr lang="en-US" sz="1350" dirty="0">
                <a:latin typeface="Arial" panose="020B0604020202020204" pitchFamily="34" charset="0"/>
              </a:endParaRPr>
            </a:p>
          </p:txBody>
        </p:sp>
        <p:cxnSp>
          <p:nvCxnSpPr>
            <p:cNvPr id="16" name="Straight Connector 15">
              <a:extLst>
                <a:ext uri="{FF2B5EF4-FFF2-40B4-BE49-F238E27FC236}">
                  <a16:creationId xmlns:a16="http://schemas.microsoft.com/office/drawing/2014/main" id="{2F0CB7DB-B576-8943-BE94-631436A31B4C}"/>
                </a:ext>
              </a:extLst>
            </p:cNvPr>
            <p:cNvCxnSpPr>
              <a:cxnSpLocks/>
            </p:cNvCxnSpPr>
            <p:nvPr/>
          </p:nvCxnSpPr>
          <p:spPr>
            <a:xfrm>
              <a:off x="870203" y="6046569"/>
              <a:ext cx="0" cy="811431"/>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73278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01824DB-5E6A-E74C-997D-B1AF516E0F30}"/>
              </a:ext>
            </a:extLst>
          </p:cNvPr>
          <p:cNvSpPr/>
          <p:nvPr/>
        </p:nvSpPr>
        <p:spPr>
          <a:xfrm>
            <a:off x="2899795" y="0"/>
            <a:ext cx="6308664"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cxnSp>
        <p:nvCxnSpPr>
          <p:cNvPr id="18" name="Straight Connector 17">
            <a:extLst>
              <a:ext uri="{FF2B5EF4-FFF2-40B4-BE49-F238E27FC236}">
                <a16:creationId xmlns:a16="http://schemas.microsoft.com/office/drawing/2014/main" id="{17154D92-761E-6242-A022-409F32116B8D}"/>
              </a:ext>
            </a:extLst>
          </p:cNvPr>
          <p:cNvCxnSpPr>
            <a:cxnSpLocks/>
          </p:cNvCxnSpPr>
          <p:nvPr/>
        </p:nvCxnSpPr>
        <p:spPr>
          <a:xfrm>
            <a:off x="2922344" y="0"/>
            <a:ext cx="0" cy="6858000"/>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6F670E2-6584-A347-A693-052E72F871D9}"/>
              </a:ext>
            </a:extLst>
          </p:cNvPr>
          <p:cNvSpPr txBox="1"/>
          <p:nvPr/>
        </p:nvSpPr>
        <p:spPr>
          <a:xfrm>
            <a:off x="240031" y="302229"/>
            <a:ext cx="1921983" cy="507831"/>
          </a:xfrm>
          <a:prstGeom prst="rect">
            <a:avLst/>
          </a:prstGeom>
          <a:noFill/>
        </p:spPr>
        <p:txBody>
          <a:bodyPr wrap="square" rtlCol="0">
            <a:spAutoFit/>
          </a:bodyPr>
          <a:lstStyle/>
          <a:p>
            <a:r>
              <a:rPr lang="en-US" sz="1350" dirty="0">
                <a:solidFill>
                  <a:schemeClr val="tx2"/>
                </a:solidFill>
                <a:latin typeface="Arial" panose="020B0604020202020204" pitchFamily="34" charset="0"/>
                <a:cs typeface="Arial Black"/>
              </a:rPr>
              <a:t>DRUG-SENSITIVE </a:t>
            </a:r>
            <a:br>
              <a:rPr lang="en-US" sz="1350" dirty="0">
                <a:solidFill>
                  <a:schemeClr val="tx2"/>
                </a:solidFill>
                <a:latin typeface="Arial" panose="020B0604020202020204" pitchFamily="34" charset="0"/>
                <a:cs typeface="Arial Black"/>
              </a:rPr>
            </a:br>
            <a:r>
              <a:rPr lang="en-US" sz="1350" dirty="0">
                <a:solidFill>
                  <a:schemeClr val="tx2"/>
                </a:solidFill>
                <a:latin typeface="Arial" panose="020B0604020202020204" pitchFamily="34" charset="0"/>
                <a:cs typeface="Arial Black"/>
              </a:rPr>
              <a:t>VS. RESISTANT TB</a:t>
            </a:r>
          </a:p>
        </p:txBody>
      </p:sp>
      <p:cxnSp>
        <p:nvCxnSpPr>
          <p:cNvPr id="19" name="Straight Connector 18">
            <a:extLst>
              <a:ext uri="{FF2B5EF4-FFF2-40B4-BE49-F238E27FC236}">
                <a16:creationId xmlns:a16="http://schemas.microsoft.com/office/drawing/2014/main" id="{E6919D70-63BA-8C41-9782-0D09694873A4}"/>
              </a:ext>
            </a:extLst>
          </p:cNvPr>
          <p:cNvCxnSpPr>
            <a:cxnSpLocks/>
          </p:cNvCxnSpPr>
          <p:nvPr/>
        </p:nvCxnSpPr>
        <p:spPr>
          <a:xfrm>
            <a:off x="0" y="3320876"/>
            <a:ext cx="2636928" cy="0"/>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F520823-2F9D-F846-8D18-121291522E4E}"/>
              </a:ext>
            </a:extLst>
          </p:cNvPr>
          <p:cNvSpPr txBox="1"/>
          <p:nvPr/>
        </p:nvSpPr>
        <p:spPr>
          <a:xfrm>
            <a:off x="143117" y="2463682"/>
            <a:ext cx="2493811" cy="836126"/>
          </a:xfrm>
          <a:prstGeom prst="rect">
            <a:avLst/>
          </a:prstGeom>
          <a:noFill/>
        </p:spPr>
        <p:txBody>
          <a:bodyPr wrap="square" rtlCol="0">
            <a:spAutoFit/>
          </a:bodyPr>
          <a:lstStyle/>
          <a:p>
            <a:pPr algn="r">
              <a:lnSpc>
                <a:spcPts val="2865"/>
              </a:lnSpc>
            </a:pPr>
            <a:r>
              <a:rPr lang="en-US" sz="2700" b="1" dirty="0">
                <a:solidFill>
                  <a:srgbClr val="F20000"/>
                </a:solidFill>
                <a:latin typeface="Arial" panose="020B0604020202020204" pitchFamily="34" charset="0"/>
                <a:cs typeface="Arial" panose="020B0604020202020204" pitchFamily="34" charset="0"/>
              </a:rPr>
              <a:t>Drug Resistance</a:t>
            </a:r>
            <a:endParaRPr lang="en-ID" sz="2700" b="1" dirty="0">
              <a:solidFill>
                <a:srgbClr val="F2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99F296C-1CB6-CC48-B381-A185AAD03F44}"/>
              </a:ext>
            </a:extLst>
          </p:cNvPr>
          <p:cNvSpPr txBox="1"/>
          <p:nvPr/>
        </p:nvSpPr>
        <p:spPr>
          <a:xfrm>
            <a:off x="3207750" y="881377"/>
            <a:ext cx="5540007" cy="5095245"/>
          </a:xfrm>
          <a:prstGeom prst="rect">
            <a:avLst/>
          </a:prstGeom>
          <a:noFill/>
        </p:spPr>
        <p:txBody>
          <a:bodyPr wrap="square" rtlCol="0">
            <a:spAutoFit/>
          </a:bodyPr>
          <a:lstStyle/>
          <a:p>
            <a:pPr marL="257175" indent="-120015">
              <a:lnSpc>
                <a:spcPts val="1725"/>
              </a:lnSpc>
              <a:spcAft>
                <a:spcPts val="900"/>
              </a:spcAft>
              <a:buFont typeface="Arial" panose="020B0604020202020204" pitchFamily="34" charset="0"/>
              <a:buChar char="•"/>
              <a:defRPr/>
            </a:pPr>
            <a:r>
              <a:rPr lang="en-US" sz="1500" dirty="0">
                <a:latin typeface="Arial" panose="020B0604020202020204" pitchFamily="34" charset="0"/>
              </a:rPr>
              <a:t>Drug-resistant TB (DR-TB) means a strain of MTB has mutated (changed) in a way that helps it evade or resist being killed by a specific drug(s) </a:t>
            </a:r>
          </a:p>
          <a:p>
            <a:pPr marL="257175" indent="-120015">
              <a:lnSpc>
                <a:spcPts val="1725"/>
              </a:lnSpc>
              <a:spcAft>
                <a:spcPts val="450"/>
              </a:spcAft>
              <a:buFont typeface="Arial" panose="020B0604020202020204" pitchFamily="34" charset="0"/>
              <a:buChar char="•"/>
              <a:defRPr/>
            </a:pPr>
            <a:r>
              <a:rPr lang="en-US" sz="1500" dirty="0">
                <a:latin typeface="Arial" panose="020B0604020202020204" pitchFamily="34" charset="0"/>
              </a:rPr>
              <a:t>Resistance to TB drugs can be naturally occurring (“wild type”) or develop over time as a result of inadequate or irregular TB drug exposures, e.g., from:</a:t>
            </a:r>
          </a:p>
          <a:p>
            <a:pPr marL="462915" lvl="1" indent="-120015">
              <a:lnSpc>
                <a:spcPts val="1755"/>
              </a:lnSpc>
              <a:spcAft>
                <a:spcPts val="450"/>
              </a:spcAft>
              <a:buFont typeface="Wingdings" pitchFamily="2" charset="2"/>
              <a:buChar char="§"/>
              <a:defRPr/>
            </a:pPr>
            <a:r>
              <a:rPr lang="en-US" sz="1500" b="1" u="sng" dirty="0">
                <a:latin typeface="Arial" panose="020B0604020202020204" pitchFamily="34" charset="0"/>
              </a:rPr>
              <a:t>Incorrect prescription</a:t>
            </a:r>
            <a:r>
              <a:rPr lang="en-US" sz="1500" dirty="0">
                <a:latin typeface="Arial" panose="020B0604020202020204" pitchFamily="34" charset="0"/>
              </a:rPr>
              <a:t> by healthcare provider</a:t>
            </a:r>
          </a:p>
          <a:p>
            <a:pPr marL="462915" lvl="1" indent="-120015">
              <a:lnSpc>
                <a:spcPts val="1755"/>
              </a:lnSpc>
              <a:spcAft>
                <a:spcPts val="450"/>
              </a:spcAft>
              <a:buFont typeface="Wingdings" pitchFamily="2" charset="2"/>
              <a:buChar char="§"/>
              <a:defRPr/>
            </a:pPr>
            <a:r>
              <a:rPr lang="en-US" sz="1500" b="1" u="sng" dirty="0">
                <a:latin typeface="Arial" panose="020B0604020202020204" pitchFamily="34" charset="0"/>
              </a:rPr>
              <a:t>Poor quality drugs</a:t>
            </a:r>
            <a:r>
              <a:rPr lang="en-US" sz="1500" dirty="0">
                <a:latin typeface="Arial" panose="020B0604020202020204" pitchFamily="34" charset="0"/>
              </a:rPr>
              <a:t> resulting in inadequate drug levels / exposures</a:t>
            </a:r>
          </a:p>
          <a:p>
            <a:pPr marL="462915" lvl="1" indent="-120015">
              <a:lnSpc>
                <a:spcPts val="1755"/>
              </a:lnSpc>
              <a:spcAft>
                <a:spcPts val="450"/>
              </a:spcAft>
              <a:buFont typeface="Wingdings" pitchFamily="2" charset="2"/>
              <a:buChar char="§"/>
              <a:defRPr/>
            </a:pPr>
            <a:r>
              <a:rPr lang="en-US" sz="1500" b="1" u="sng" dirty="0">
                <a:latin typeface="Arial" panose="020B0604020202020204" pitchFamily="34" charset="0"/>
              </a:rPr>
              <a:t>Drug shortages</a:t>
            </a:r>
            <a:r>
              <a:rPr lang="en-US" sz="1500" dirty="0">
                <a:latin typeface="Arial" panose="020B0604020202020204" pitchFamily="34" charset="0"/>
              </a:rPr>
              <a:t> resulting in treatment interruption / discontinuation</a:t>
            </a:r>
          </a:p>
          <a:p>
            <a:pPr marL="462915" lvl="1" indent="-120015">
              <a:lnSpc>
                <a:spcPts val="1755"/>
              </a:lnSpc>
              <a:spcAft>
                <a:spcPts val="450"/>
              </a:spcAft>
              <a:buFont typeface="Wingdings" pitchFamily="2" charset="2"/>
              <a:buChar char="§"/>
              <a:defRPr/>
            </a:pPr>
            <a:r>
              <a:rPr lang="en-US" sz="1500" b="1" u="sng" dirty="0">
                <a:latin typeface="Arial" panose="020B0604020202020204" pitchFamily="34" charset="0"/>
              </a:rPr>
              <a:t>Lack of adherence</a:t>
            </a:r>
            <a:r>
              <a:rPr lang="en-US" sz="1500" dirty="0">
                <a:latin typeface="Arial" panose="020B0604020202020204" pitchFamily="34" charset="0"/>
              </a:rPr>
              <a:t> to the treatment</a:t>
            </a:r>
          </a:p>
          <a:p>
            <a:pPr marL="257175" indent="-120015">
              <a:lnSpc>
                <a:spcPts val="1725"/>
              </a:lnSpc>
              <a:spcBef>
                <a:spcPts val="450"/>
              </a:spcBef>
              <a:spcAft>
                <a:spcPts val="450"/>
              </a:spcAft>
              <a:buFont typeface="Arial" panose="020B0604020202020204" pitchFamily="34" charset="0"/>
              <a:buChar char="•"/>
              <a:defRPr/>
            </a:pPr>
            <a:r>
              <a:rPr lang="en-US" sz="1500" dirty="0">
                <a:latin typeface="Arial" panose="020B0604020202020204" pitchFamily="34" charset="0"/>
              </a:rPr>
              <a:t>Most DR-TB is transmitted (primary resistance) rather than developed (secondary resistance)</a:t>
            </a:r>
          </a:p>
          <a:p>
            <a:pPr marL="257175" indent="-120015">
              <a:lnSpc>
                <a:spcPts val="1725"/>
              </a:lnSpc>
              <a:spcBef>
                <a:spcPts val="450"/>
              </a:spcBef>
              <a:spcAft>
                <a:spcPts val="450"/>
              </a:spcAft>
              <a:buFont typeface="Arial" panose="020B0604020202020204" pitchFamily="34" charset="0"/>
              <a:buChar char="•"/>
              <a:defRPr/>
            </a:pPr>
            <a:r>
              <a:rPr lang="en-US" sz="1500" dirty="0">
                <a:latin typeface="Arial" panose="020B0604020202020204" pitchFamily="34" charset="0"/>
              </a:rPr>
              <a:t>Treatment for DR-TB is </a:t>
            </a:r>
            <a:r>
              <a:rPr lang="en-US" sz="1500" b="1" u="sng" dirty="0">
                <a:latin typeface="Arial" panose="020B0604020202020204" pitchFamily="34" charset="0"/>
              </a:rPr>
              <a:t>longer, more expensive, and harder to tolerate</a:t>
            </a:r>
            <a:r>
              <a:rPr lang="en-US" sz="1500" dirty="0">
                <a:latin typeface="Arial" panose="020B0604020202020204" pitchFamily="34" charset="0"/>
              </a:rPr>
              <a:t> than treatment for drug-sensitive TB</a:t>
            </a:r>
          </a:p>
          <a:p>
            <a:pPr marL="257175" indent="-120015">
              <a:lnSpc>
                <a:spcPts val="1725"/>
              </a:lnSpc>
              <a:spcBef>
                <a:spcPts val="450"/>
              </a:spcBef>
              <a:spcAft>
                <a:spcPts val="450"/>
              </a:spcAft>
              <a:buFont typeface="Arial" panose="020B0604020202020204" pitchFamily="34" charset="0"/>
              <a:buChar char="•"/>
              <a:defRPr/>
            </a:pPr>
            <a:r>
              <a:rPr lang="en-US" sz="1500" dirty="0">
                <a:latin typeface="Arial" panose="020B0604020202020204" pitchFamily="34" charset="0"/>
              </a:rPr>
              <a:t>DR-TB is generally separated into four groups, defined by the medicine(s) to which TB bacteria are resistant</a:t>
            </a:r>
          </a:p>
          <a:p>
            <a:endParaRPr lang="en-US" sz="1500" dirty="0">
              <a:latin typeface="Arial" panose="020B0604020202020204" pitchFamily="34" charset="0"/>
            </a:endParaRPr>
          </a:p>
        </p:txBody>
      </p:sp>
      <p:grpSp>
        <p:nvGrpSpPr>
          <p:cNvPr id="11" name="Group 10">
            <a:extLst>
              <a:ext uri="{FF2B5EF4-FFF2-40B4-BE49-F238E27FC236}">
                <a16:creationId xmlns:a16="http://schemas.microsoft.com/office/drawing/2014/main" id="{DBD78012-7737-A647-9E2B-0B035E9A3FF6}"/>
              </a:ext>
            </a:extLst>
          </p:cNvPr>
          <p:cNvGrpSpPr/>
          <p:nvPr/>
        </p:nvGrpSpPr>
        <p:grpSpPr>
          <a:xfrm>
            <a:off x="115331" y="6249427"/>
            <a:ext cx="480060" cy="608573"/>
            <a:chOff x="289241" y="6046569"/>
            <a:chExt cx="640080" cy="811431"/>
          </a:xfrm>
        </p:grpSpPr>
        <p:sp>
          <p:nvSpPr>
            <p:cNvPr id="12" name="Slide Number Placeholder 3">
              <a:extLst>
                <a:ext uri="{FF2B5EF4-FFF2-40B4-BE49-F238E27FC236}">
                  <a16:creationId xmlns:a16="http://schemas.microsoft.com/office/drawing/2014/main" id="{D0A40D74-AFB4-7D4A-B0DD-AD9674C09441}"/>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latin typeface="Arial" panose="020B0604020202020204" pitchFamily="34" charset="0"/>
                </a:rPr>
                <a:pPr/>
                <a:t>23</a:t>
              </a:fld>
              <a:endParaRPr lang="en-US" sz="1350" dirty="0">
                <a:latin typeface="Arial" panose="020B0604020202020204" pitchFamily="34" charset="0"/>
              </a:endParaRPr>
            </a:p>
          </p:txBody>
        </p:sp>
        <p:cxnSp>
          <p:nvCxnSpPr>
            <p:cNvPr id="13" name="Straight Connector 12">
              <a:extLst>
                <a:ext uri="{FF2B5EF4-FFF2-40B4-BE49-F238E27FC236}">
                  <a16:creationId xmlns:a16="http://schemas.microsoft.com/office/drawing/2014/main" id="{5CCEBC51-0002-BD45-B2B6-E269FF0F8FB8}"/>
                </a:ext>
              </a:extLst>
            </p:cNvPr>
            <p:cNvCxnSpPr>
              <a:cxnSpLocks/>
            </p:cNvCxnSpPr>
            <p:nvPr/>
          </p:nvCxnSpPr>
          <p:spPr>
            <a:xfrm>
              <a:off x="870203" y="6046569"/>
              <a:ext cx="0" cy="811431"/>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grpSp>
      <p:pic>
        <p:nvPicPr>
          <p:cNvPr id="21" name="Picture 20" descr="Logo&#10;&#10;Description automatically generated">
            <a:extLst>
              <a:ext uri="{FF2B5EF4-FFF2-40B4-BE49-F238E27FC236}">
                <a16:creationId xmlns:a16="http://schemas.microsoft.com/office/drawing/2014/main" id="{26E32633-5F16-994E-A37C-80C4EFB87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2875" y="6295614"/>
            <a:ext cx="1004204" cy="412632"/>
          </a:xfrm>
          <a:prstGeom prst="rect">
            <a:avLst/>
          </a:prstGeom>
        </p:spPr>
      </p:pic>
    </p:spTree>
    <p:extLst>
      <p:ext uri="{BB962C8B-B14F-4D97-AF65-F5344CB8AC3E}">
        <p14:creationId xmlns:p14="http://schemas.microsoft.com/office/powerpoint/2010/main" val="6789259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Rectangle 108">
            <a:extLst>
              <a:ext uri="{FF2B5EF4-FFF2-40B4-BE49-F238E27FC236}">
                <a16:creationId xmlns:a16="http://schemas.microsoft.com/office/drawing/2014/main" id="{3DC05D3E-D698-4044-A1F7-3F8C4FA2BBD0}"/>
              </a:ext>
            </a:extLst>
          </p:cNvPr>
          <p:cNvSpPr/>
          <p:nvPr/>
        </p:nvSpPr>
        <p:spPr>
          <a:xfrm>
            <a:off x="15518" y="1554480"/>
            <a:ext cx="9144000" cy="53035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sp>
        <p:nvSpPr>
          <p:cNvPr id="20" name="TextBox 19">
            <a:extLst>
              <a:ext uri="{FF2B5EF4-FFF2-40B4-BE49-F238E27FC236}">
                <a16:creationId xmlns:a16="http://schemas.microsoft.com/office/drawing/2014/main" id="{EF520823-2F9D-F846-8D18-121291522E4E}"/>
              </a:ext>
            </a:extLst>
          </p:cNvPr>
          <p:cNvSpPr txBox="1"/>
          <p:nvPr/>
        </p:nvSpPr>
        <p:spPr>
          <a:xfrm>
            <a:off x="-43075" y="1014174"/>
            <a:ext cx="5824897" cy="438582"/>
          </a:xfrm>
          <a:prstGeom prst="rect">
            <a:avLst/>
          </a:prstGeom>
          <a:noFill/>
        </p:spPr>
        <p:txBody>
          <a:bodyPr wrap="square" rtlCol="0">
            <a:spAutoFit/>
          </a:bodyPr>
          <a:lstStyle/>
          <a:p>
            <a:pPr algn="r">
              <a:lnSpc>
                <a:spcPts val="2715"/>
              </a:lnSpc>
            </a:pPr>
            <a:r>
              <a:rPr lang="en-US" sz="2550" b="1" dirty="0">
                <a:solidFill>
                  <a:srgbClr val="F20000"/>
                </a:solidFill>
                <a:latin typeface="Arial" panose="020B0604020202020204" pitchFamily="34" charset="0"/>
                <a:cs typeface="Arial" panose="020B0604020202020204" pitchFamily="34" charset="0"/>
              </a:rPr>
              <a:t>Defining Drug-Resistant TB (DR-TB)</a:t>
            </a:r>
            <a:endParaRPr lang="en-ID" sz="2550" b="1" dirty="0">
              <a:solidFill>
                <a:srgbClr val="F20000"/>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2991D445-A6A2-4C4D-80E1-92261F09E465}"/>
              </a:ext>
            </a:extLst>
          </p:cNvPr>
          <p:cNvGrpSpPr/>
          <p:nvPr/>
        </p:nvGrpSpPr>
        <p:grpSpPr>
          <a:xfrm>
            <a:off x="240031" y="1818114"/>
            <a:ext cx="8105892" cy="4297603"/>
            <a:chOff x="1552223" y="1340341"/>
            <a:chExt cx="7575030" cy="3999908"/>
          </a:xfrm>
        </p:grpSpPr>
        <p:grpSp>
          <p:nvGrpSpPr>
            <p:cNvPr id="7" name="Group 6">
              <a:extLst>
                <a:ext uri="{FF2B5EF4-FFF2-40B4-BE49-F238E27FC236}">
                  <a16:creationId xmlns:a16="http://schemas.microsoft.com/office/drawing/2014/main" id="{4C9F4BFF-B95D-3D47-A5E3-98414AACC7BC}"/>
                </a:ext>
              </a:extLst>
            </p:cNvPr>
            <p:cNvGrpSpPr/>
            <p:nvPr/>
          </p:nvGrpSpPr>
          <p:grpSpPr>
            <a:xfrm>
              <a:off x="7246527" y="1350737"/>
              <a:ext cx="1552350" cy="1529948"/>
              <a:chOff x="8463471" y="1458668"/>
              <a:chExt cx="2069800" cy="2039930"/>
            </a:xfrm>
          </p:grpSpPr>
          <p:sp>
            <p:nvSpPr>
              <p:cNvPr id="23" name="TextBox 22">
                <a:extLst>
                  <a:ext uri="{FF2B5EF4-FFF2-40B4-BE49-F238E27FC236}">
                    <a16:creationId xmlns:a16="http://schemas.microsoft.com/office/drawing/2014/main" id="{B1EA516E-1E0B-9E49-8F35-E938A63DC488}"/>
                  </a:ext>
                </a:extLst>
              </p:cNvPr>
              <p:cNvSpPr txBox="1"/>
              <p:nvPr/>
            </p:nvSpPr>
            <p:spPr>
              <a:xfrm>
                <a:off x="8694157" y="1458668"/>
                <a:ext cx="1839114" cy="372393"/>
              </a:xfrm>
              <a:prstGeom prst="rect">
                <a:avLst/>
              </a:prstGeom>
              <a:solidFill>
                <a:srgbClr val="7F7F7F"/>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XDR-TB</a:t>
                </a:r>
                <a:endParaRPr lang="en-US" sz="1350" dirty="0">
                  <a:solidFill>
                    <a:schemeClr val="bg1"/>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0F54C95-E214-4141-83DF-640670E7D47A}"/>
                  </a:ext>
                </a:extLst>
              </p:cNvPr>
              <p:cNvSpPr txBox="1"/>
              <p:nvPr/>
            </p:nvSpPr>
            <p:spPr>
              <a:xfrm>
                <a:off x="8686063" y="1884845"/>
                <a:ext cx="1839114" cy="372392"/>
              </a:xfrm>
              <a:prstGeom prst="rect">
                <a:avLst/>
              </a:prstGeom>
              <a:solidFill>
                <a:srgbClr val="F45C53"/>
              </a:solidFill>
              <a:ln>
                <a:noFill/>
              </a:ln>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rifampicin</a:t>
                </a:r>
                <a:endParaRPr lang="en-US" sz="1350" dirty="0">
                  <a:solidFill>
                    <a:schemeClr val="tx1"/>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AF86192C-C4D5-4A4F-BD1C-E095C22CC236}"/>
                  </a:ext>
                </a:extLst>
              </p:cNvPr>
              <p:cNvSpPr txBox="1"/>
              <p:nvPr/>
            </p:nvSpPr>
            <p:spPr>
              <a:xfrm>
                <a:off x="8686063" y="2290967"/>
                <a:ext cx="1839114" cy="372392"/>
              </a:xfrm>
              <a:prstGeom prst="rect">
                <a:avLst/>
              </a:prstGeom>
              <a:solidFill>
                <a:srgbClr val="F45C53"/>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isoniazid</a:t>
                </a:r>
                <a:endParaRPr lang="en-US" sz="1350" dirty="0">
                  <a:solidFill>
                    <a:schemeClr val="tx1"/>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CFD70394-A82B-0443-AC37-FE5FEFECCE8D}"/>
                  </a:ext>
                </a:extLst>
              </p:cNvPr>
              <p:cNvSpPr txBox="1"/>
              <p:nvPr/>
            </p:nvSpPr>
            <p:spPr>
              <a:xfrm>
                <a:off x="8694018" y="3100901"/>
                <a:ext cx="1831160" cy="372392"/>
              </a:xfrm>
              <a:prstGeom prst="rect">
                <a:avLst/>
              </a:prstGeom>
              <a:solidFill>
                <a:srgbClr val="F45C53"/>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aminoglycoside</a:t>
                </a:r>
                <a:endParaRPr lang="en-US" sz="1350" dirty="0">
                  <a:solidFill>
                    <a:schemeClr val="tx1"/>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3FC4C7BA-9DC8-794F-9BB7-AABE1DB58AA9}"/>
                  </a:ext>
                </a:extLst>
              </p:cNvPr>
              <p:cNvSpPr txBox="1"/>
              <p:nvPr/>
            </p:nvSpPr>
            <p:spPr>
              <a:xfrm>
                <a:off x="8670975" y="2700102"/>
                <a:ext cx="1854201" cy="372392"/>
              </a:xfrm>
              <a:prstGeom prst="rect">
                <a:avLst/>
              </a:prstGeom>
              <a:solidFill>
                <a:srgbClr val="F45C53"/>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fluoroquinolone</a:t>
                </a:r>
                <a:endParaRPr lang="en-US" sz="1350" dirty="0">
                  <a:solidFill>
                    <a:schemeClr val="tx1"/>
                  </a:solidFill>
                  <a:latin typeface="Arial" panose="020B0604020202020204" pitchFamily="34" charset="0"/>
                  <a:cs typeface="Arial" panose="020B0604020202020204" pitchFamily="34" charset="0"/>
                </a:endParaRPr>
              </a:p>
            </p:txBody>
          </p:sp>
          <p:sp>
            <p:nvSpPr>
              <p:cNvPr id="42" name="Multiply 41">
                <a:extLst>
                  <a:ext uri="{FF2B5EF4-FFF2-40B4-BE49-F238E27FC236}">
                    <a16:creationId xmlns:a16="http://schemas.microsoft.com/office/drawing/2014/main" id="{136E99F5-3CBD-C147-BA76-BDC5D2FA8D39}"/>
                  </a:ext>
                </a:extLst>
              </p:cNvPr>
              <p:cNvSpPr/>
              <p:nvPr/>
            </p:nvSpPr>
            <p:spPr>
              <a:xfrm>
                <a:off x="8469576" y="1877898"/>
                <a:ext cx="402797" cy="431834"/>
              </a:xfrm>
              <a:prstGeom prst="mathMultiply">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43" name="Multiply 42">
                <a:extLst>
                  <a:ext uri="{FF2B5EF4-FFF2-40B4-BE49-F238E27FC236}">
                    <a16:creationId xmlns:a16="http://schemas.microsoft.com/office/drawing/2014/main" id="{790405A2-F8DE-8A44-B76A-0EA4BF6E1E0D}"/>
                  </a:ext>
                </a:extLst>
              </p:cNvPr>
              <p:cNvSpPr/>
              <p:nvPr/>
            </p:nvSpPr>
            <p:spPr>
              <a:xfrm>
                <a:off x="8477531" y="2261257"/>
                <a:ext cx="402797" cy="431834"/>
              </a:xfrm>
              <a:prstGeom prst="mathMultiply">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44" name="Multiply 43">
                <a:extLst>
                  <a:ext uri="{FF2B5EF4-FFF2-40B4-BE49-F238E27FC236}">
                    <a16:creationId xmlns:a16="http://schemas.microsoft.com/office/drawing/2014/main" id="{A8166458-F165-264B-9A33-FBFC38E59535}"/>
                  </a:ext>
                </a:extLst>
              </p:cNvPr>
              <p:cNvSpPr/>
              <p:nvPr/>
            </p:nvSpPr>
            <p:spPr>
              <a:xfrm>
                <a:off x="8477531" y="2689884"/>
                <a:ext cx="402797" cy="431834"/>
              </a:xfrm>
              <a:prstGeom prst="mathMultiply">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45" name="Multiply 44">
                <a:extLst>
                  <a:ext uri="{FF2B5EF4-FFF2-40B4-BE49-F238E27FC236}">
                    <a16:creationId xmlns:a16="http://schemas.microsoft.com/office/drawing/2014/main" id="{45631191-3FBA-2747-9107-D6C953B04FCE}"/>
                  </a:ext>
                </a:extLst>
              </p:cNvPr>
              <p:cNvSpPr/>
              <p:nvPr/>
            </p:nvSpPr>
            <p:spPr>
              <a:xfrm>
                <a:off x="8463471" y="3066763"/>
                <a:ext cx="402797" cy="431835"/>
              </a:xfrm>
              <a:prstGeom prst="mathMultiply">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E86F04D8-5F54-3146-AD41-8DED24A1BC34}"/>
                </a:ext>
              </a:extLst>
            </p:cNvPr>
            <p:cNvGrpSpPr/>
            <p:nvPr/>
          </p:nvGrpSpPr>
          <p:grpSpPr>
            <a:xfrm>
              <a:off x="5529313" y="1350727"/>
              <a:ext cx="1547771" cy="1510983"/>
              <a:chOff x="5679483" y="1458668"/>
              <a:chExt cx="2063695" cy="2014652"/>
            </a:xfrm>
          </p:grpSpPr>
          <p:sp>
            <p:nvSpPr>
              <p:cNvPr id="48" name="TextBox 47">
                <a:extLst>
                  <a:ext uri="{FF2B5EF4-FFF2-40B4-BE49-F238E27FC236}">
                    <a16:creationId xmlns:a16="http://schemas.microsoft.com/office/drawing/2014/main" id="{112EF43E-DD89-B145-BB6C-66BD92D3719D}"/>
                  </a:ext>
                </a:extLst>
              </p:cNvPr>
              <p:cNvSpPr txBox="1"/>
              <p:nvPr/>
            </p:nvSpPr>
            <p:spPr>
              <a:xfrm>
                <a:off x="5903925" y="3100926"/>
                <a:ext cx="1831159" cy="372394"/>
              </a:xfrm>
              <a:prstGeom prst="rect">
                <a:avLst/>
              </a:prstGeom>
              <a:solidFill>
                <a:srgbClr val="F45C53"/>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aminoglycoside</a:t>
                </a:r>
                <a:endParaRPr lang="en-US" sz="1350" dirty="0">
                  <a:solidFill>
                    <a:schemeClr val="tx1"/>
                  </a:solidFill>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0136FB29-2D66-494F-ADBF-C9C8A2CC3D32}"/>
                  </a:ext>
                </a:extLst>
              </p:cNvPr>
              <p:cNvSpPr txBox="1"/>
              <p:nvPr/>
            </p:nvSpPr>
            <p:spPr>
              <a:xfrm>
                <a:off x="5880885" y="2700122"/>
                <a:ext cx="1854202" cy="372394"/>
              </a:xfrm>
              <a:prstGeom prst="rect">
                <a:avLst/>
              </a:prstGeom>
              <a:solidFill>
                <a:srgbClr val="F45C53"/>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fluoroquinolone</a:t>
                </a:r>
                <a:endParaRPr lang="en-US" sz="1350" dirty="0">
                  <a:solidFill>
                    <a:schemeClr val="tx1"/>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3A01473B-057C-7C4B-9FF2-27A0E857B816}"/>
                  </a:ext>
                </a:extLst>
              </p:cNvPr>
              <p:cNvGrpSpPr/>
              <p:nvPr/>
            </p:nvGrpSpPr>
            <p:grpSpPr>
              <a:xfrm>
                <a:off x="5679483" y="1877897"/>
                <a:ext cx="2055602" cy="815193"/>
                <a:chOff x="5679483" y="1877897"/>
                <a:chExt cx="2055602" cy="815193"/>
              </a:xfrm>
            </p:grpSpPr>
            <p:sp>
              <p:nvSpPr>
                <p:cNvPr id="46" name="TextBox 45">
                  <a:extLst>
                    <a:ext uri="{FF2B5EF4-FFF2-40B4-BE49-F238E27FC236}">
                      <a16:creationId xmlns:a16="http://schemas.microsoft.com/office/drawing/2014/main" id="{6F7AC844-E466-6446-B9F2-BAC55A3D7ABF}"/>
                    </a:ext>
                  </a:extLst>
                </p:cNvPr>
                <p:cNvSpPr txBox="1"/>
                <p:nvPr/>
              </p:nvSpPr>
              <p:spPr>
                <a:xfrm>
                  <a:off x="5895970" y="1884861"/>
                  <a:ext cx="1839115" cy="372395"/>
                </a:xfrm>
                <a:prstGeom prst="rect">
                  <a:avLst/>
                </a:prstGeom>
                <a:solidFill>
                  <a:srgbClr val="F45C53"/>
                </a:solidFill>
                <a:ln>
                  <a:noFill/>
                </a:ln>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rifampicin</a:t>
                  </a:r>
                  <a:endParaRPr lang="en-US" sz="1350" dirty="0">
                    <a:solidFill>
                      <a:schemeClr val="tx1"/>
                    </a:solidFill>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AA2C341B-5CDD-B845-A8E6-7E47BBE91CBF}"/>
                    </a:ext>
                  </a:extLst>
                </p:cNvPr>
                <p:cNvSpPr txBox="1"/>
                <p:nvPr/>
              </p:nvSpPr>
              <p:spPr>
                <a:xfrm>
                  <a:off x="5895970" y="2290984"/>
                  <a:ext cx="1839115" cy="372395"/>
                </a:xfrm>
                <a:prstGeom prst="rect">
                  <a:avLst/>
                </a:prstGeom>
                <a:solidFill>
                  <a:srgbClr val="F45C53"/>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isoniazid</a:t>
                  </a:r>
                  <a:endParaRPr lang="en-US" sz="1350" dirty="0">
                    <a:solidFill>
                      <a:schemeClr val="tx1"/>
                    </a:solidFill>
                    <a:latin typeface="Arial" panose="020B0604020202020204" pitchFamily="34" charset="0"/>
                    <a:cs typeface="Arial" panose="020B0604020202020204" pitchFamily="34" charset="0"/>
                  </a:endParaRPr>
                </a:p>
              </p:txBody>
            </p:sp>
            <p:sp>
              <p:nvSpPr>
                <p:cNvPr id="50" name="Multiply 49">
                  <a:extLst>
                    <a:ext uri="{FF2B5EF4-FFF2-40B4-BE49-F238E27FC236}">
                      <a16:creationId xmlns:a16="http://schemas.microsoft.com/office/drawing/2014/main" id="{536D34AF-6C7A-5341-983F-58CDF12AB05A}"/>
                    </a:ext>
                  </a:extLst>
                </p:cNvPr>
                <p:cNvSpPr/>
                <p:nvPr/>
              </p:nvSpPr>
              <p:spPr>
                <a:xfrm>
                  <a:off x="5679483" y="1877897"/>
                  <a:ext cx="402797" cy="431834"/>
                </a:xfrm>
                <a:prstGeom prst="mathMultiply">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51" name="Multiply 50">
                  <a:extLst>
                    <a:ext uri="{FF2B5EF4-FFF2-40B4-BE49-F238E27FC236}">
                      <a16:creationId xmlns:a16="http://schemas.microsoft.com/office/drawing/2014/main" id="{99B2A089-1D1D-9E48-BD2E-BC189373B462}"/>
                    </a:ext>
                  </a:extLst>
                </p:cNvPr>
                <p:cNvSpPr/>
                <p:nvPr/>
              </p:nvSpPr>
              <p:spPr>
                <a:xfrm>
                  <a:off x="5687438" y="2261255"/>
                  <a:ext cx="402797" cy="431835"/>
                </a:xfrm>
                <a:prstGeom prst="mathMultiply">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grpSp>
          <p:sp>
            <p:nvSpPr>
              <p:cNvPr id="52" name="Multiply 51">
                <a:extLst>
                  <a:ext uri="{FF2B5EF4-FFF2-40B4-BE49-F238E27FC236}">
                    <a16:creationId xmlns:a16="http://schemas.microsoft.com/office/drawing/2014/main" id="{96D27DC2-58FD-1D4D-BAAE-C6F3F99D3844}"/>
                  </a:ext>
                </a:extLst>
              </p:cNvPr>
              <p:cNvSpPr/>
              <p:nvPr/>
            </p:nvSpPr>
            <p:spPr>
              <a:xfrm>
                <a:off x="5687438" y="2864463"/>
                <a:ext cx="402797" cy="431834"/>
              </a:xfrm>
              <a:prstGeom prst="mathMultiply">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FB8EA829-E0C1-DE4A-B007-F018F6FBB0AF}"/>
                  </a:ext>
                </a:extLst>
              </p:cNvPr>
              <p:cNvSpPr txBox="1"/>
              <p:nvPr/>
            </p:nvSpPr>
            <p:spPr>
              <a:xfrm>
                <a:off x="5904064" y="1458668"/>
                <a:ext cx="1839114" cy="372395"/>
              </a:xfrm>
              <a:prstGeom prst="rect">
                <a:avLst/>
              </a:prstGeom>
              <a:solidFill>
                <a:srgbClr val="7F7F7F"/>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Pre-XDR-TB</a:t>
                </a:r>
                <a:endParaRPr lang="en-US" sz="1350" dirty="0">
                  <a:solidFill>
                    <a:schemeClr val="bg1"/>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5CF0EDAA-C728-5640-A580-B1A6D55A4E35}"/>
                </a:ext>
              </a:extLst>
            </p:cNvPr>
            <p:cNvGrpSpPr/>
            <p:nvPr/>
          </p:nvGrpSpPr>
          <p:grpSpPr>
            <a:xfrm>
              <a:off x="3878839" y="1340341"/>
              <a:ext cx="1541702" cy="936207"/>
              <a:chOff x="3076960" y="1444811"/>
              <a:chExt cx="2055602" cy="1248272"/>
            </a:xfrm>
          </p:grpSpPr>
          <p:grpSp>
            <p:nvGrpSpPr>
              <p:cNvPr id="55" name="Group 54">
                <a:extLst>
                  <a:ext uri="{FF2B5EF4-FFF2-40B4-BE49-F238E27FC236}">
                    <a16:creationId xmlns:a16="http://schemas.microsoft.com/office/drawing/2014/main" id="{9320A3CB-067F-514D-B67B-7020F54E208B}"/>
                  </a:ext>
                </a:extLst>
              </p:cNvPr>
              <p:cNvGrpSpPr/>
              <p:nvPr/>
            </p:nvGrpSpPr>
            <p:grpSpPr>
              <a:xfrm>
                <a:off x="3076960" y="1877891"/>
                <a:ext cx="2055602" cy="815192"/>
                <a:chOff x="5679483" y="1877891"/>
                <a:chExt cx="2055602" cy="815192"/>
              </a:xfrm>
            </p:grpSpPr>
            <p:sp>
              <p:nvSpPr>
                <p:cNvPr id="56" name="TextBox 55">
                  <a:extLst>
                    <a:ext uri="{FF2B5EF4-FFF2-40B4-BE49-F238E27FC236}">
                      <a16:creationId xmlns:a16="http://schemas.microsoft.com/office/drawing/2014/main" id="{29D86173-A45F-A24B-8B14-45A549A5CBF2}"/>
                    </a:ext>
                  </a:extLst>
                </p:cNvPr>
                <p:cNvSpPr txBox="1"/>
                <p:nvPr/>
              </p:nvSpPr>
              <p:spPr>
                <a:xfrm>
                  <a:off x="5895970" y="1884849"/>
                  <a:ext cx="1839115" cy="372394"/>
                </a:xfrm>
                <a:prstGeom prst="rect">
                  <a:avLst/>
                </a:prstGeom>
                <a:solidFill>
                  <a:srgbClr val="F45C53"/>
                </a:solidFill>
                <a:ln>
                  <a:noFill/>
                </a:ln>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rifampicin</a:t>
                  </a:r>
                  <a:endParaRPr lang="en-US" sz="1350" dirty="0">
                    <a:solidFill>
                      <a:schemeClr val="tx1"/>
                    </a:solidFill>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4ECB0FCC-9DE0-4F47-A263-FDE189774CD3}"/>
                    </a:ext>
                  </a:extLst>
                </p:cNvPr>
                <p:cNvSpPr txBox="1"/>
                <p:nvPr/>
              </p:nvSpPr>
              <p:spPr>
                <a:xfrm>
                  <a:off x="5895970" y="2290972"/>
                  <a:ext cx="1839115" cy="372394"/>
                </a:xfrm>
                <a:prstGeom prst="rect">
                  <a:avLst/>
                </a:prstGeom>
                <a:solidFill>
                  <a:srgbClr val="F45C53"/>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isoniazid</a:t>
                  </a:r>
                  <a:endParaRPr lang="en-US" sz="1350" dirty="0">
                    <a:solidFill>
                      <a:schemeClr val="tx1"/>
                    </a:solidFill>
                    <a:latin typeface="Arial" panose="020B0604020202020204" pitchFamily="34" charset="0"/>
                    <a:cs typeface="Arial" panose="020B0604020202020204" pitchFamily="34" charset="0"/>
                  </a:endParaRPr>
                </a:p>
              </p:txBody>
            </p:sp>
            <p:sp>
              <p:nvSpPr>
                <p:cNvPr id="58" name="Multiply 57">
                  <a:extLst>
                    <a:ext uri="{FF2B5EF4-FFF2-40B4-BE49-F238E27FC236}">
                      <a16:creationId xmlns:a16="http://schemas.microsoft.com/office/drawing/2014/main" id="{9D7F8E0B-46E4-1548-99C0-75107E58FA09}"/>
                    </a:ext>
                  </a:extLst>
                </p:cNvPr>
                <p:cNvSpPr/>
                <p:nvPr/>
              </p:nvSpPr>
              <p:spPr>
                <a:xfrm>
                  <a:off x="5679483" y="1877891"/>
                  <a:ext cx="402797" cy="431833"/>
                </a:xfrm>
                <a:prstGeom prst="mathMultiply">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59" name="Multiply 58">
                  <a:extLst>
                    <a:ext uri="{FF2B5EF4-FFF2-40B4-BE49-F238E27FC236}">
                      <a16:creationId xmlns:a16="http://schemas.microsoft.com/office/drawing/2014/main" id="{408E237E-4C32-2C44-A9D7-AC3553387CDD}"/>
                    </a:ext>
                  </a:extLst>
                </p:cNvPr>
                <p:cNvSpPr/>
                <p:nvPr/>
              </p:nvSpPr>
              <p:spPr>
                <a:xfrm>
                  <a:off x="5687438" y="2261250"/>
                  <a:ext cx="402797" cy="431833"/>
                </a:xfrm>
                <a:prstGeom prst="mathMultiply">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grpSp>
          <p:sp>
            <p:nvSpPr>
              <p:cNvPr id="60" name="TextBox 59">
                <a:extLst>
                  <a:ext uri="{FF2B5EF4-FFF2-40B4-BE49-F238E27FC236}">
                    <a16:creationId xmlns:a16="http://schemas.microsoft.com/office/drawing/2014/main" id="{F416E479-7336-334B-8B17-E0F89C25BD39}"/>
                  </a:ext>
                </a:extLst>
              </p:cNvPr>
              <p:cNvSpPr txBox="1"/>
              <p:nvPr/>
            </p:nvSpPr>
            <p:spPr>
              <a:xfrm>
                <a:off x="3289817" y="1444811"/>
                <a:ext cx="1839115" cy="400114"/>
              </a:xfrm>
              <a:prstGeom prst="rect">
                <a:avLst/>
              </a:prstGeom>
              <a:solidFill>
                <a:srgbClr val="7F7F7F"/>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MDR-TB</a:t>
                </a:r>
                <a:endParaRPr lang="en-US" sz="1350" dirty="0">
                  <a:solidFill>
                    <a:schemeClr val="bg1"/>
                  </a:solidFill>
                  <a:latin typeface="Arial" panose="020B0604020202020204" pitchFamily="34" charset="0"/>
                  <a:cs typeface="Arial" panose="020B0604020202020204" pitchFamily="34" charset="0"/>
                </a:endParaRPr>
              </a:p>
            </p:txBody>
          </p:sp>
        </p:grpSp>
        <p:grpSp>
          <p:nvGrpSpPr>
            <p:cNvPr id="61" name="Group 60">
              <a:extLst>
                <a:ext uri="{FF2B5EF4-FFF2-40B4-BE49-F238E27FC236}">
                  <a16:creationId xmlns:a16="http://schemas.microsoft.com/office/drawing/2014/main" id="{72B3E111-144A-834A-B8A0-B5480C3C7611}"/>
                </a:ext>
              </a:extLst>
            </p:cNvPr>
            <p:cNvGrpSpPr/>
            <p:nvPr/>
          </p:nvGrpSpPr>
          <p:grpSpPr>
            <a:xfrm>
              <a:off x="2411905" y="1340341"/>
              <a:ext cx="1382059" cy="913918"/>
              <a:chOff x="3289817" y="1444811"/>
              <a:chExt cx="1842745" cy="1218558"/>
            </a:xfrm>
          </p:grpSpPr>
          <p:grpSp>
            <p:nvGrpSpPr>
              <p:cNvPr id="62" name="Group 61">
                <a:extLst>
                  <a:ext uri="{FF2B5EF4-FFF2-40B4-BE49-F238E27FC236}">
                    <a16:creationId xmlns:a16="http://schemas.microsoft.com/office/drawing/2014/main" id="{CA40C895-20CB-7E42-80B1-8B816BAA8A20}"/>
                  </a:ext>
                </a:extLst>
              </p:cNvPr>
              <p:cNvGrpSpPr/>
              <p:nvPr/>
            </p:nvGrpSpPr>
            <p:grpSpPr>
              <a:xfrm>
                <a:off x="3293447" y="1884858"/>
                <a:ext cx="1839115" cy="778511"/>
                <a:chOff x="5895970" y="1884858"/>
                <a:chExt cx="1839115" cy="778511"/>
              </a:xfrm>
            </p:grpSpPr>
            <p:sp>
              <p:nvSpPr>
                <p:cNvPr id="64" name="TextBox 63">
                  <a:extLst>
                    <a:ext uri="{FF2B5EF4-FFF2-40B4-BE49-F238E27FC236}">
                      <a16:creationId xmlns:a16="http://schemas.microsoft.com/office/drawing/2014/main" id="{6656AA1D-B7C1-B84C-8A5D-238D7CE73E03}"/>
                    </a:ext>
                  </a:extLst>
                </p:cNvPr>
                <p:cNvSpPr txBox="1"/>
                <p:nvPr/>
              </p:nvSpPr>
              <p:spPr>
                <a:xfrm>
                  <a:off x="5895970" y="1884858"/>
                  <a:ext cx="1839115" cy="372396"/>
                </a:xfrm>
                <a:prstGeom prst="rect">
                  <a:avLst/>
                </a:prstGeom>
                <a:solidFill>
                  <a:schemeClr val="accent6">
                    <a:lumMod val="60000"/>
                    <a:lumOff val="40000"/>
                  </a:schemeClr>
                </a:solidFill>
                <a:ln>
                  <a:noFill/>
                </a:ln>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rifampicin</a:t>
                  </a:r>
                  <a:endParaRPr lang="en-US" sz="1350" dirty="0">
                    <a:solidFill>
                      <a:schemeClr val="tx1"/>
                    </a:solidFill>
                    <a:latin typeface="Arial" panose="020B0604020202020204" pitchFamily="34" charset="0"/>
                    <a:cs typeface="Arial" panose="020B0604020202020204" pitchFamily="34" charset="0"/>
                  </a:endParaRPr>
                </a:p>
              </p:txBody>
            </p:sp>
            <p:sp>
              <p:nvSpPr>
                <p:cNvPr id="65" name="TextBox 64">
                  <a:extLst>
                    <a:ext uri="{FF2B5EF4-FFF2-40B4-BE49-F238E27FC236}">
                      <a16:creationId xmlns:a16="http://schemas.microsoft.com/office/drawing/2014/main" id="{AACCAA85-FC07-864D-8055-A0775D5F52FD}"/>
                    </a:ext>
                  </a:extLst>
                </p:cNvPr>
                <p:cNvSpPr txBox="1"/>
                <p:nvPr/>
              </p:nvSpPr>
              <p:spPr>
                <a:xfrm>
                  <a:off x="5895970" y="2290975"/>
                  <a:ext cx="1839115" cy="372394"/>
                </a:xfrm>
                <a:prstGeom prst="rect">
                  <a:avLst/>
                </a:prstGeom>
                <a:solidFill>
                  <a:schemeClr val="accent6">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isoniazid</a:t>
                  </a:r>
                  <a:endParaRPr lang="en-US" sz="1350" dirty="0">
                    <a:solidFill>
                      <a:schemeClr val="tx1"/>
                    </a:solidFill>
                    <a:latin typeface="Arial" panose="020B0604020202020204" pitchFamily="34" charset="0"/>
                    <a:cs typeface="Arial" panose="020B0604020202020204" pitchFamily="34" charset="0"/>
                  </a:endParaRPr>
                </a:p>
              </p:txBody>
            </p:sp>
          </p:grpSp>
          <p:sp>
            <p:nvSpPr>
              <p:cNvPr id="63" name="TextBox 62">
                <a:extLst>
                  <a:ext uri="{FF2B5EF4-FFF2-40B4-BE49-F238E27FC236}">
                    <a16:creationId xmlns:a16="http://schemas.microsoft.com/office/drawing/2014/main" id="{6BB46791-9F8B-D241-AC87-0C5895A6B72A}"/>
                  </a:ext>
                </a:extLst>
              </p:cNvPr>
              <p:cNvSpPr txBox="1"/>
              <p:nvPr/>
            </p:nvSpPr>
            <p:spPr>
              <a:xfrm>
                <a:off x="3289817" y="1444811"/>
                <a:ext cx="1839114" cy="400110"/>
              </a:xfrm>
              <a:prstGeom prst="rect">
                <a:avLst/>
              </a:prstGeom>
              <a:solidFill>
                <a:srgbClr val="7F7F7F"/>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DS-TB</a:t>
                </a:r>
                <a:endParaRPr lang="en-US" sz="1350" dirty="0">
                  <a:solidFill>
                    <a:schemeClr val="bg1"/>
                  </a:solidFill>
                  <a:latin typeface="Arial" panose="020B0604020202020204" pitchFamily="34" charset="0"/>
                  <a:cs typeface="Arial" panose="020B0604020202020204" pitchFamily="34" charset="0"/>
                </a:endParaRPr>
              </a:p>
            </p:txBody>
          </p:sp>
        </p:grpSp>
        <p:grpSp>
          <p:nvGrpSpPr>
            <p:cNvPr id="112" name="Group 111">
              <a:extLst>
                <a:ext uri="{FF2B5EF4-FFF2-40B4-BE49-F238E27FC236}">
                  <a16:creationId xmlns:a16="http://schemas.microsoft.com/office/drawing/2014/main" id="{943FA3E3-62C5-D64C-8ED3-16837AA3379A}"/>
                </a:ext>
              </a:extLst>
            </p:cNvPr>
            <p:cNvGrpSpPr/>
            <p:nvPr/>
          </p:nvGrpSpPr>
          <p:grpSpPr>
            <a:xfrm>
              <a:off x="2413560" y="3447429"/>
              <a:ext cx="6416087" cy="1892820"/>
              <a:chOff x="3218079" y="3430123"/>
              <a:chExt cx="8554783" cy="2523759"/>
            </a:xfrm>
          </p:grpSpPr>
          <p:grpSp>
            <p:nvGrpSpPr>
              <p:cNvPr id="104" name="Group 103">
                <a:extLst>
                  <a:ext uri="{FF2B5EF4-FFF2-40B4-BE49-F238E27FC236}">
                    <a16:creationId xmlns:a16="http://schemas.microsoft.com/office/drawing/2014/main" id="{D8111674-9DE3-6849-A044-1659E120C422}"/>
                  </a:ext>
                </a:extLst>
              </p:cNvPr>
              <p:cNvGrpSpPr/>
              <p:nvPr/>
            </p:nvGrpSpPr>
            <p:grpSpPr>
              <a:xfrm>
                <a:off x="9699731" y="3435422"/>
                <a:ext cx="2073131" cy="2518460"/>
                <a:chOff x="9571546" y="3251034"/>
                <a:chExt cx="2073131" cy="2518460"/>
              </a:xfrm>
            </p:grpSpPr>
            <p:sp>
              <p:nvSpPr>
                <p:cNvPr id="69" name="TextBox 68">
                  <a:extLst>
                    <a:ext uri="{FF2B5EF4-FFF2-40B4-BE49-F238E27FC236}">
                      <a16:creationId xmlns:a16="http://schemas.microsoft.com/office/drawing/2014/main" id="{63111767-179C-9F4A-AE04-B4B197349C16}"/>
                    </a:ext>
                  </a:extLst>
                </p:cNvPr>
                <p:cNvSpPr txBox="1"/>
                <p:nvPr/>
              </p:nvSpPr>
              <p:spPr>
                <a:xfrm>
                  <a:off x="9796127" y="3251034"/>
                  <a:ext cx="1839114" cy="372394"/>
                </a:xfrm>
                <a:prstGeom prst="rect">
                  <a:avLst/>
                </a:prstGeom>
                <a:solidFill>
                  <a:srgbClr val="7F7F7F"/>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XDR-TB</a:t>
                  </a:r>
                  <a:endParaRPr lang="en-US" sz="1350" dirty="0">
                    <a:solidFill>
                      <a:schemeClr val="bg1"/>
                    </a:solidFill>
                    <a:latin typeface="Arial" panose="020B0604020202020204" pitchFamily="34" charset="0"/>
                    <a:cs typeface="Arial" panose="020B0604020202020204" pitchFamily="34" charset="0"/>
                  </a:endParaRPr>
                </a:p>
              </p:txBody>
            </p:sp>
            <p:sp>
              <p:nvSpPr>
                <p:cNvPr id="70" name="TextBox 69">
                  <a:extLst>
                    <a:ext uri="{FF2B5EF4-FFF2-40B4-BE49-F238E27FC236}">
                      <a16:creationId xmlns:a16="http://schemas.microsoft.com/office/drawing/2014/main" id="{37CA08C9-8162-FF45-AB58-8F0F7242B370}"/>
                    </a:ext>
                  </a:extLst>
                </p:cNvPr>
                <p:cNvSpPr txBox="1"/>
                <p:nvPr/>
              </p:nvSpPr>
              <p:spPr>
                <a:xfrm>
                  <a:off x="9788033" y="3677219"/>
                  <a:ext cx="1839114" cy="372394"/>
                </a:xfrm>
                <a:prstGeom prst="rect">
                  <a:avLst/>
                </a:prstGeom>
                <a:solidFill>
                  <a:srgbClr val="F45C53"/>
                </a:solidFill>
                <a:ln>
                  <a:noFill/>
                </a:ln>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rifampicin</a:t>
                  </a:r>
                  <a:endParaRPr lang="en-US" sz="1350" dirty="0">
                    <a:solidFill>
                      <a:schemeClr val="tx1"/>
                    </a:solidFill>
                    <a:latin typeface="Arial" panose="020B0604020202020204" pitchFamily="34" charset="0"/>
                    <a:cs typeface="Arial" panose="020B0604020202020204" pitchFamily="34" charset="0"/>
                  </a:endParaRPr>
                </a:p>
              </p:txBody>
            </p:sp>
            <p:sp>
              <p:nvSpPr>
                <p:cNvPr id="71" name="TextBox 70">
                  <a:extLst>
                    <a:ext uri="{FF2B5EF4-FFF2-40B4-BE49-F238E27FC236}">
                      <a16:creationId xmlns:a16="http://schemas.microsoft.com/office/drawing/2014/main" id="{CE0950EA-BB7D-A24D-B6A3-307944BB9BE1}"/>
                    </a:ext>
                  </a:extLst>
                </p:cNvPr>
                <p:cNvSpPr txBox="1"/>
                <p:nvPr/>
              </p:nvSpPr>
              <p:spPr>
                <a:xfrm>
                  <a:off x="9788033" y="4083342"/>
                  <a:ext cx="1839114" cy="372394"/>
                </a:xfrm>
                <a:prstGeom prst="rect">
                  <a:avLst/>
                </a:prstGeom>
                <a:solidFill>
                  <a:srgbClr val="F45C53"/>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isoniazid</a:t>
                  </a:r>
                  <a:endParaRPr lang="en-US" sz="1350" dirty="0">
                    <a:solidFill>
                      <a:schemeClr val="tx1"/>
                    </a:solidFill>
                    <a:latin typeface="Arial" panose="020B0604020202020204" pitchFamily="34" charset="0"/>
                    <a:cs typeface="Arial" panose="020B0604020202020204" pitchFamily="34" charset="0"/>
                  </a:endParaRPr>
                </a:p>
              </p:txBody>
            </p:sp>
            <p:sp>
              <p:nvSpPr>
                <p:cNvPr id="72" name="TextBox 71">
                  <a:extLst>
                    <a:ext uri="{FF2B5EF4-FFF2-40B4-BE49-F238E27FC236}">
                      <a16:creationId xmlns:a16="http://schemas.microsoft.com/office/drawing/2014/main" id="{2048C728-B4F6-3945-AD1F-8B614C6010E4}"/>
                    </a:ext>
                  </a:extLst>
                </p:cNvPr>
                <p:cNvSpPr txBox="1"/>
                <p:nvPr/>
              </p:nvSpPr>
              <p:spPr>
                <a:xfrm>
                  <a:off x="9804081" y="4881476"/>
                  <a:ext cx="1831160" cy="888018"/>
                </a:xfrm>
                <a:prstGeom prst="rect">
                  <a:avLst/>
                </a:prstGeom>
                <a:solidFill>
                  <a:srgbClr val="F45C53"/>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Group A drugs</a:t>
                  </a:r>
                </a:p>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r>
                    <a:rPr lang="en-US" sz="1350"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bedaquiline</a:t>
                  </a: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linezolid)</a:t>
                  </a:r>
                </a:p>
              </p:txBody>
            </p:sp>
            <p:sp>
              <p:nvSpPr>
                <p:cNvPr id="73" name="TextBox 72">
                  <a:extLst>
                    <a:ext uri="{FF2B5EF4-FFF2-40B4-BE49-F238E27FC236}">
                      <a16:creationId xmlns:a16="http://schemas.microsoft.com/office/drawing/2014/main" id="{99C4F29E-6D2B-8D49-9461-523AFEC32EF0}"/>
                    </a:ext>
                  </a:extLst>
                </p:cNvPr>
                <p:cNvSpPr txBox="1"/>
                <p:nvPr/>
              </p:nvSpPr>
              <p:spPr>
                <a:xfrm>
                  <a:off x="9790475" y="4475019"/>
                  <a:ext cx="1854202" cy="372394"/>
                </a:xfrm>
                <a:prstGeom prst="rect">
                  <a:avLst/>
                </a:prstGeom>
                <a:solidFill>
                  <a:srgbClr val="F45C53"/>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fluoroquinolone</a:t>
                  </a:r>
                  <a:endParaRPr lang="en-US" sz="1350" dirty="0">
                    <a:solidFill>
                      <a:schemeClr val="tx1"/>
                    </a:solidFill>
                    <a:latin typeface="Arial" panose="020B0604020202020204" pitchFamily="34" charset="0"/>
                    <a:cs typeface="Arial" panose="020B0604020202020204" pitchFamily="34" charset="0"/>
                  </a:endParaRPr>
                </a:p>
              </p:txBody>
            </p:sp>
            <p:sp>
              <p:nvSpPr>
                <p:cNvPr id="74" name="Multiply 73">
                  <a:extLst>
                    <a:ext uri="{FF2B5EF4-FFF2-40B4-BE49-F238E27FC236}">
                      <a16:creationId xmlns:a16="http://schemas.microsoft.com/office/drawing/2014/main" id="{B9425F26-9A9B-CC46-A412-DC236B76F1B7}"/>
                    </a:ext>
                  </a:extLst>
                </p:cNvPr>
                <p:cNvSpPr/>
                <p:nvPr/>
              </p:nvSpPr>
              <p:spPr>
                <a:xfrm>
                  <a:off x="9571546" y="3670262"/>
                  <a:ext cx="402797" cy="431834"/>
                </a:xfrm>
                <a:prstGeom prst="mathMultiply">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75" name="Multiply 74">
                  <a:extLst>
                    <a:ext uri="{FF2B5EF4-FFF2-40B4-BE49-F238E27FC236}">
                      <a16:creationId xmlns:a16="http://schemas.microsoft.com/office/drawing/2014/main" id="{13DD5FB7-B9E3-0245-BED2-76304E60A66D}"/>
                    </a:ext>
                  </a:extLst>
                </p:cNvPr>
                <p:cNvSpPr/>
                <p:nvPr/>
              </p:nvSpPr>
              <p:spPr>
                <a:xfrm>
                  <a:off x="9579501" y="4053622"/>
                  <a:ext cx="402797" cy="431834"/>
                </a:xfrm>
                <a:prstGeom prst="mathMultiply">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76" name="Multiply 75">
                  <a:extLst>
                    <a:ext uri="{FF2B5EF4-FFF2-40B4-BE49-F238E27FC236}">
                      <a16:creationId xmlns:a16="http://schemas.microsoft.com/office/drawing/2014/main" id="{45AD4B47-0244-BB4D-A15F-C216DCC0D908}"/>
                    </a:ext>
                  </a:extLst>
                </p:cNvPr>
                <p:cNvSpPr/>
                <p:nvPr/>
              </p:nvSpPr>
              <p:spPr>
                <a:xfrm>
                  <a:off x="9579501" y="4464790"/>
                  <a:ext cx="402797" cy="431834"/>
                </a:xfrm>
                <a:prstGeom prst="mathMultiply">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77" name="Multiply 76">
                  <a:extLst>
                    <a:ext uri="{FF2B5EF4-FFF2-40B4-BE49-F238E27FC236}">
                      <a16:creationId xmlns:a16="http://schemas.microsoft.com/office/drawing/2014/main" id="{68D4BD89-8553-A342-BB83-CE625E09FB4C}"/>
                    </a:ext>
                  </a:extLst>
                </p:cNvPr>
                <p:cNvSpPr/>
                <p:nvPr/>
              </p:nvSpPr>
              <p:spPr>
                <a:xfrm>
                  <a:off x="9600498" y="4859129"/>
                  <a:ext cx="402797" cy="431834"/>
                </a:xfrm>
                <a:prstGeom prst="mathMultiply">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grpSp>
          <p:grpSp>
            <p:nvGrpSpPr>
              <p:cNvPr id="78" name="Group 77">
                <a:extLst>
                  <a:ext uri="{FF2B5EF4-FFF2-40B4-BE49-F238E27FC236}">
                    <a16:creationId xmlns:a16="http://schemas.microsoft.com/office/drawing/2014/main" id="{82AFA891-7A04-0C4C-9790-3B6CA3EE2187}"/>
                  </a:ext>
                </a:extLst>
              </p:cNvPr>
              <p:cNvGrpSpPr/>
              <p:nvPr/>
            </p:nvGrpSpPr>
            <p:grpSpPr>
              <a:xfrm>
                <a:off x="7358249" y="3445531"/>
                <a:ext cx="2063695" cy="1663048"/>
                <a:chOff x="5679483" y="1633249"/>
                <a:chExt cx="2063695" cy="1663048"/>
              </a:xfrm>
            </p:grpSpPr>
            <p:sp>
              <p:nvSpPr>
                <p:cNvPr id="80" name="TextBox 79">
                  <a:extLst>
                    <a:ext uri="{FF2B5EF4-FFF2-40B4-BE49-F238E27FC236}">
                      <a16:creationId xmlns:a16="http://schemas.microsoft.com/office/drawing/2014/main" id="{C09CB7CD-E175-0646-AFC0-24BA42EB82A3}"/>
                    </a:ext>
                  </a:extLst>
                </p:cNvPr>
                <p:cNvSpPr txBox="1"/>
                <p:nvPr/>
              </p:nvSpPr>
              <p:spPr>
                <a:xfrm>
                  <a:off x="5880883" y="2874693"/>
                  <a:ext cx="1854202" cy="372394"/>
                </a:xfrm>
                <a:prstGeom prst="rect">
                  <a:avLst/>
                </a:prstGeom>
                <a:solidFill>
                  <a:srgbClr val="F45C53"/>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fluoroquinolone</a:t>
                  </a:r>
                  <a:endParaRPr lang="en-US" sz="1350" dirty="0">
                    <a:solidFill>
                      <a:schemeClr val="tx1"/>
                    </a:solidFill>
                    <a:latin typeface="Arial" panose="020B0604020202020204" pitchFamily="34" charset="0"/>
                    <a:cs typeface="Arial" panose="020B0604020202020204" pitchFamily="34" charset="0"/>
                  </a:endParaRPr>
                </a:p>
              </p:txBody>
            </p:sp>
            <p:grpSp>
              <p:nvGrpSpPr>
                <p:cNvPr id="81" name="Group 80">
                  <a:extLst>
                    <a:ext uri="{FF2B5EF4-FFF2-40B4-BE49-F238E27FC236}">
                      <a16:creationId xmlns:a16="http://schemas.microsoft.com/office/drawing/2014/main" id="{491AC47D-C0BC-B14F-8498-A421913C4DFE}"/>
                    </a:ext>
                  </a:extLst>
                </p:cNvPr>
                <p:cNvGrpSpPr/>
                <p:nvPr/>
              </p:nvGrpSpPr>
              <p:grpSpPr>
                <a:xfrm>
                  <a:off x="5679483" y="2052477"/>
                  <a:ext cx="2055602" cy="815194"/>
                  <a:chOff x="5679483" y="2052477"/>
                  <a:chExt cx="2055602" cy="815194"/>
                </a:xfrm>
              </p:grpSpPr>
              <p:sp>
                <p:nvSpPr>
                  <p:cNvPr id="85" name="TextBox 84">
                    <a:extLst>
                      <a:ext uri="{FF2B5EF4-FFF2-40B4-BE49-F238E27FC236}">
                        <a16:creationId xmlns:a16="http://schemas.microsoft.com/office/drawing/2014/main" id="{97760034-2A2F-FC4A-91AF-3F981A796572}"/>
                      </a:ext>
                    </a:extLst>
                  </p:cNvPr>
                  <p:cNvSpPr txBox="1"/>
                  <p:nvPr/>
                </p:nvSpPr>
                <p:spPr>
                  <a:xfrm>
                    <a:off x="5895970" y="2059435"/>
                    <a:ext cx="1839115" cy="372394"/>
                  </a:xfrm>
                  <a:prstGeom prst="rect">
                    <a:avLst/>
                  </a:prstGeom>
                  <a:solidFill>
                    <a:srgbClr val="F45C53"/>
                  </a:solidFill>
                  <a:ln>
                    <a:noFill/>
                  </a:ln>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rifampicin</a:t>
                    </a:r>
                    <a:endParaRPr lang="en-US" sz="1350" dirty="0">
                      <a:solidFill>
                        <a:schemeClr val="tx1"/>
                      </a:solidFill>
                      <a:latin typeface="Arial" panose="020B0604020202020204" pitchFamily="34" charset="0"/>
                      <a:cs typeface="Arial" panose="020B0604020202020204" pitchFamily="34" charset="0"/>
                    </a:endParaRPr>
                  </a:p>
                </p:txBody>
              </p:sp>
              <p:sp>
                <p:nvSpPr>
                  <p:cNvPr id="86" name="TextBox 85">
                    <a:extLst>
                      <a:ext uri="{FF2B5EF4-FFF2-40B4-BE49-F238E27FC236}">
                        <a16:creationId xmlns:a16="http://schemas.microsoft.com/office/drawing/2014/main" id="{92142D91-6BC1-CB46-AF90-3CD66847F92F}"/>
                      </a:ext>
                    </a:extLst>
                  </p:cNvPr>
                  <p:cNvSpPr txBox="1"/>
                  <p:nvPr/>
                </p:nvSpPr>
                <p:spPr>
                  <a:xfrm>
                    <a:off x="5895970" y="2465555"/>
                    <a:ext cx="1839115" cy="372394"/>
                  </a:xfrm>
                  <a:prstGeom prst="rect">
                    <a:avLst/>
                  </a:prstGeom>
                  <a:solidFill>
                    <a:srgbClr val="F45C53"/>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isoniazid</a:t>
                    </a:r>
                    <a:endParaRPr lang="en-US" sz="1350" dirty="0">
                      <a:solidFill>
                        <a:schemeClr val="tx1"/>
                      </a:solidFill>
                      <a:latin typeface="Arial" panose="020B0604020202020204" pitchFamily="34" charset="0"/>
                      <a:cs typeface="Arial" panose="020B0604020202020204" pitchFamily="34" charset="0"/>
                    </a:endParaRPr>
                  </a:p>
                </p:txBody>
              </p:sp>
              <p:sp>
                <p:nvSpPr>
                  <p:cNvPr id="87" name="Multiply 86">
                    <a:extLst>
                      <a:ext uri="{FF2B5EF4-FFF2-40B4-BE49-F238E27FC236}">
                        <a16:creationId xmlns:a16="http://schemas.microsoft.com/office/drawing/2014/main" id="{B370C475-D965-AE45-9849-4E03DAEE5476}"/>
                      </a:ext>
                    </a:extLst>
                  </p:cNvPr>
                  <p:cNvSpPr/>
                  <p:nvPr/>
                </p:nvSpPr>
                <p:spPr>
                  <a:xfrm>
                    <a:off x="5679483" y="2052477"/>
                    <a:ext cx="402797" cy="431834"/>
                  </a:xfrm>
                  <a:prstGeom prst="mathMultiply">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88" name="Multiply 87">
                    <a:extLst>
                      <a:ext uri="{FF2B5EF4-FFF2-40B4-BE49-F238E27FC236}">
                        <a16:creationId xmlns:a16="http://schemas.microsoft.com/office/drawing/2014/main" id="{83BA33D2-B622-5140-AE65-C27B43F4C777}"/>
                      </a:ext>
                    </a:extLst>
                  </p:cNvPr>
                  <p:cNvSpPr/>
                  <p:nvPr/>
                </p:nvSpPr>
                <p:spPr>
                  <a:xfrm>
                    <a:off x="5687438" y="2435837"/>
                    <a:ext cx="402797" cy="431834"/>
                  </a:xfrm>
                  <a:prstGeom prst="mathMultiply">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grpSp>
            <p:sp>
              <p:nvSpPr>
                <p:cNvPr id="82" name="Multiply 81">
                  <a:extLst>
                    <a:ext uri="{FF2B5EF4-FFF2-40B4-BE49-F238E27FC236}">
                      <a16:creationId xmlns:a16="http://schemas.microsoft.com/office/drawing/2014/main" id="{1D4E049A-2770-F641-9DEC-412A4C4A659B}"/>
                    </a:ext>
                  </a:extLst>
                </p:cNvPr>
                <p:cNvSpPr/>
                <p:nvPr/>
              </p:nvSpPr>
              <p:spPr>
                <a:xfrm>
                  <a:off x="5687438" y="2864463"/>
                  <a:ext cx="402797" cy="431834"/>
                </a:xfrm>
                <a:prstGeom prst="mathMultiply">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84" name="TextBox 83">
                  <a:extLst>
                    <a:ext uri="{FF2B5EF4-FFF2-40B4-BE49-F238E27FC236}">
                      <a16:creationId xmlns:a16="http://schemas.microsoft.com/office/drawing/2014/main" id="{A277F35F-39E3-4645-853C-687E09BE24EA}"/>
                    </a:ext>
                  </a:extLst>
                </p:cNvPr>
                <p:cNvSpPr txBox="1"/>
                <p:nvPr/>
              </p:nvSpPr>
              <p:spPr>
                <a:xfrm>
                  <a:off x="5904063" y="1633249"/>
                  <a:ext cx="1839115" cy="372394"/>
                </a:xfrm>
                <a:prstGeom prst="rect">
                  <a:avLst/>
                </a:prstGeom>
                <a:solidFill>
                  <a:srgbClr val="7F7F7F"/>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Pre-XDR-TB</a:t>
                  </a:r>
                  <a:endParaRPr lang="en-US" sz="1350" dirty="0">
                    <a:solidFill>
                      <a:schemeClr val="bg1"/>
                    </a:solidFill>
                    <a:latin typeface="Arial" panose="020B0604020202020204" pitchFamily="34" charset="0"/>
                    <a:cs typeface="Arial" panose="020B0604020202020204" pitchFamily="34" charset="0"/>
                  </a:endParaRPr>
                </a:p>
              </p:txBody>
            </p:sp>
          </p:grpSp>
          <p:grpSp>
            <p:nvGrpSpPr>
              <p:cNvPr id="89" name="Group 88">
                <a:extLst>
                  <a:ext uri="{FF2B5EF4-FFF2-40B4-BE49-F238E27FC236}">
                    <a16:creationId xmlns:a16="http://schemas.microsoft.com/office/drawing/2014/main" id="{29653861-BCEE-E040-AC8E-CBD8B00FDF30}"/>
                  </a:ext>
                </a:extLst>
              </p:cNvPr>
              <p:cNvGrpSpPr/>
              <p:nvPr/>
            </p:nvGrpSpPr>
            <p:grpSpPr>
              <a:xfrm>
                <a:off x="5171785" y="3430123"/>
                <a:ext cx="2055602" cy="1248280"/>
                <a:chOff x="3076960" y="1619391"/>
                <a:chExt cx="2055602" cy="1248280"/>
              </a:xfrm>
            </p:grpSpPr>
            <p:grpSp>
              <p:nvGrpSpPr>
                <p:cNvPr id="90" name="Group 89">
                  <a:extLst>
                    <a:ext uri="{FF2B5EF4-FFF2-40B4-BE49-F238E27FC236}">
                      <a16:creationId xmlns:a16="http://schemas.microsoft.com/office/drawing/2014/main" id="{58639140-D9A9-FC49-BA11-F05B6E60E913}"/>
                    </a:ext>
                  </a:extLst>
                </p:cNvPr>
                <p:cNvGrpSpPr/>
                <p:nvPr/>
              </p:nvGrpSpPr>
              <p:grpSpPr>
                <a:xfrm>
                  <a:off x="3076960" y="2052477"/>
                  <a:ext cx="2055602" cy="815194"/>
                  <a:chOff x="5679483" y="2052477"/>
                  <a:chExt cx="2055602" cy="815194"/>
                </a:xfrm>
              </p:grpSpPr>
              <p:sp>
                <p:nvSpPr>
                  <p:cNvPr id="92" name="TextBox 91">
                    <a:extLst>
                      <a:ext uri="{FF2B5EF4-FFF2-40B4-BE49-F238E27FC236}">
                        <a16:creationId xmlns:a16="http://schemas.microsoft.com/office/drawing/2014/main" id="{348EC8AF-5C10-7946-82D5-375BD42FDD68}"/>
                      </a:ext>
                    </a:extLst>
                  </p:cNvPr>
                  <p:cNvSpPr txBox="1"/>
                  <p:nvPr/>
                </p:nvSpPr>
                <p:spPr>
                  <a:xfrm>
                    <a:off x="5895970" y="2059435"/>
                    <a:ext cx="1839115" cy="372394"/>
                  </a:xfrm>
                  <a:prstGeom prst="rect">
                    <a:avLst/>
                  </a:prstGeom>
                  <a:solidFill>
                    <a:srgbClr val="F45C53"/>
                  </a:solidFill>
                  <a:ln>
                    <a:noFill/>
                  </a:ln>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rifampicin</a:t>
                    </a:r>
                    <a:endParaRPr lang="en-US" sz="1350" dirty="0">
                      <a:solidFill>
                        <a:schemeClr val="tx1"/>
                      </a:solidFill>
                      <a:latin typeface="Arial" panose="020B0604020202020204" pitchFamily="34" charset="0"/>
                      <a:cs typeface="Arial" panose="020B0604020202020204" pitchFamily="34" charset="0"/>
                    </a:endParaRPr>
                  </a:p>
                </p:txBody>
              </p:sp>
              <p:sp>
                <p:nvSpPr>
                  <p:cNvPr id="93" name="TextBox 92">
                    <a:extLst>
                      <a:ext uri="{FF2B5EF4-FFF2-40B4-BE49-F238E27FC236}">
                        <a16:creationId xmlns:a16="http://schemas.microsoft.com/office/drawing/2014/main" id="{38A48FA9-35FD-6F47-AA10-707AFEDB68B2}"/>
                      </a:ext>
                    </a:extLst>
                  </p:cNvPr>
                  <p:cNvSpPr txBox="1"/>
                  <p:nvPr/>
                </p:nvSpPr>
                <p:spPr>
                  <a:xfrm>
                    <a:off x="5895970" y="2465558"/>
                    <a:ext cx="1839115" cy="372394"/>
                  </a:xfrm>
                  <a:prstGeom prst="rect">
                    <a:avLst/>
                  </a:prstGeom>
                  <a:solidFill>
                    <a:srgbClr val="F45C53"/>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isoniazid</a:t>
                    </a:r>
                    <a:endParaRPr lang="en-US" sz="1350" dirty="0">
                      <a:solidFill>
                        <a:schemeClr val="tx1"/>
                      </a:solidFill>
                      <a:latin typeface="Arial" panose="020B0604020202020204" pitchFamily="34" charset="0"/>
                      <a:cs typeface="Arial" panose="020B0604020202020204" pitchFamily="34" charset="0"/>
                    </a:endParaRPr>
                  </a:p>
                </p:txBody>
              </p:sp>
              <p:sp>
                <p:nvSpPr>
                  <p:cNvPr id="94" name="Multiply 93">
                    <a:extLst>
                      <a:ext uri="{FF2B5EF4-FFF2-40B4-BE49-F238E27FC236}">
                        <a16:creationId xmlns:a16="http://schemas.microsoft.com/office/drawing/2014/main" id="{91EC8280-9F57-7143-B4BD-1F714333A741}"/>
                      </a:ext>
                    </a:extLst>
                  </p:cNvPr>
                  <p:cNvSpPr/>
                  <p:nvPr/>
                </p:nvSpPr>
                <p:spPr>
                  <a:xfrm>
                    <a:off x="5679483" y="2052477"/>
                    <a:ext cx="402797" cy="431834"/>
                  </a:xfrm>
                  <a:prstGeom prst="mathMultiply">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95" name="Multiply 94">
                    <a:extLst>
                      <a:ext uri="{FF2B5EF4-FFF2-40B4-BE49-F238E27FC236}">
                        <a16:creationId xmlns:a16="http://schemas.microsoft.com/office/drawing/2014/main" id="{3883EB76-C42F-3A41-8AAA-22476CD55527}"/>
                      </a:ext>
                    </a:extLst>
                  </p:cNvPr>
                  <p:cNvSpPr/>
                  <p:nvPr/>
                </p:nvSpPr>
                <p:spPr>
                  <a:xfrm>
                    <a:off x="5687438" y="2435837"/>
                    <a:ext cx="402797" cy="431834"/>
                  </a:xfrm>
                  <a:prstGeom prst="mathMultiply">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grpSp>
            <p:sp>
              <p:nvSpPr>
                <p:cNvPr id="91" name="TextBox 90">
                  <a:extLst>
                    <a:ext uri="{FF2B5EF4-FFF2-40B4-BE49-F238E27FC236}">
                      <a16:creationId xmlns:a16="http://schemas.microsoft.com/office/drawing/2014/main" id="{B7E3BA7E-750E-864E-A8E8-2904B5586047}"/>
                    </a:ext>
                  </a:extLst>
                </p:cNvPr>
                <p:cNvSpPr txBox="1"/>
                <p:nvPr/>
              </p:nvSpPr>
              <p:spPr>
                <a:xfrm>
                  <a:off x="3289817" y="1619391"/>
                  <a:ext cx="1839115" cy="400109"/>
                </a:xfrm>
                <a:prstGeom prst="rect">
                  <a:avLst/>
                </a:prstGeom>
                <a:solidFill>
                  <a:srgbClr val="7F7F7F"/>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MDR-TB</a:t>
                  </a:r>
                  <a:endParaRPr lang="en-US" sz="1350" dirty="0">
                    <a:solidFill>
                      <a:schemeClr val="bg1"/>
                    </a:solidFill>
                    <a:latin typeface="Arial" panose="020B0604020202020204" pitchFamily="34" charset="0"/>
                    <a:cs typeface="Arial" panose="020B0604020202020204" pitchFamily="34" charset="0"/>
                  </a:endParaRPr>
                </a:p>
              </p:txBody>
            </p:sp>
          </p:grpSp>
          <p:grpSp>
            <p:nvGrpSpPr>
              <p:cNvPr id="96" name="Group 95">
                <a:extLst>
                  <a:ext uri="{FF2B5EF4-FFF2-40B4-BE49-F238E27FC236}">
                    <a16:creationId xmlns:a16="http://schemas.microsoft.com/office/drawing/2014/main" id="{386565C4-FC49-4041-9DFB-DDBF252B4317}"/>
                  </a:ext>
                </a:extLst>
              </p:cNvPr>
              <p:cNvGrpSpPr/>
              <p:nvPr/>
            </p:nvGrpSpPr>
            <p:grpSpPr>
              <a:xfrm>
                <a:off x="3218079" y="3435716"/>
                <a:ext cx="1842745" cy="1218559"/>
                <a:chOff x="3289817" y="1619391"/>
                <a:chExt cx="1842745" cy="1218559"/>
              </a:xfrm>
            </p:grpSpPr>
            <p:grpSp>
              <p:nvGrpSpPr>
                <p:cNvPr id="97" name="Group 96">
                  <a:extLst>
                    <a:ext uri="{FF2B5EF4-FFF2-40B4-BE49-F238E27FC236}">
                      <a16:creationId xmlns:a16="http://schemas.microsoft.com/office/drawing/2014/main" id="{E4A6464D-4F20-9044-8363-D9C9717F13C1}"/>
                    </a:ext>
                  </a:extLst>
                </p:cNvPr>
                <p:cNvGrpSpPr/>
                <p:nvPr/>
              </p:nvGrpSpPr>
              <p:grpSpPr>
                <a:xfrm>
                  <a:off x="3293447" y="2059435"/>
                  <a:ext cx="1839115" cy="778515"/>
                  <a:chOff x="5895970" y="2059435"/>
                  <a:chExt cx="1839115" cy="778515"/>
                </a:xfrm>
              </p:grpSpPr>
              <p:sp>
                <p:nvSpPr>
                  <p:cNvPr id="99" name="TextBox 98">
                    <a:extLst>
                      <a:ext uri="{FF2B5EF4-FFF2-40B4-BE49-F238E27FC236}">
                        <a16:creationId xmlns:a16="http://schemas.microsoft.com/office/drawing/2014/main" id="{C5A9DFD4-3ABF-A64F-8BCF-2D67C2825D8B}"/>
                      </a:ext>
                    </a:extLst>
                  </p:cNvPr>
                  <p:cNvSpPr txBox="1"/>
                  <p:nvPr/>
                </p:nvSpPr>
                <p:spPr>
                  <a:xfrm>
                    <a:off x="5895970" y="2059435"/>
                    <a:ext cx="1839115" cy="372394"/>
                  </a:xfrm>
                  <a:prstGeom prst="rect">
                    <a:avLst/>
                  </a:prstGeom>
                  <a:solidFill>
                    <a:schemeClr val="accent6">
                      <a:lumMod val="60000"/>
                      <a:lumOff val="40000"/>
                    </a:schemeClr>
                  </a:solidFill>
                  <a:ln>
                    <a:noFill/>
                  </a:ln>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rifampicin</a:t>
                    </a:r>
                    <a:endParaRPr lang="en-US" sz="1350" dirty="0">
                      <a:solidFill>
                        <a:schemeClr val="tx1"/>
                      </a:solidFill>
                      <a:latin typeface="Arial" panose="020B0604020202020204" pitchFamily="34" charset="0"/>
                      <a:cs typeface="Arial" panose="020B0604020202020204" pitchFamily="34" charset="0"/>
                    </a:endParaRPr>
                  </a:p>
                </p:txBody>
              </p:sp>
              <p:sp>
                <p:nvSpPr>
                  <p:cNvPr id="100" name="TextBox 99">
                    <a:extLst>
                      <a:ext uri="{FF2B5EF4-FFF2-40B4-BE49-F238E27FC236}">
                        <a16:creationId xmlns:a16="http://schemas.microsoft.com/office/drawing/2014/main" id="{23F7E94C-02B4-9146-B820-735F5BBF678B}"/>
                      </a:ext>
                    </a:extLst>
                  </p:cNvPr>
                  <p:cNvSpPr txBox="1"/>
                  <p:nvPr/>
                </p:nvSpPr>
                <p:spPr>
                  <a:xfrm>
                    <a:off x="5895970" y="2465556"/>
                    <a:ext cx="1839115" cy="372394"/>
                  </a:xfrm>
                  <a:prstGeom prst="rect">
                    <a:avLst/>
                  </a:prstGeom>
                  <a:solidFill>
                    <a:schemeClr val="accent6">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isoniazid</a:t>
                    </a:r>
                    <a:endParaRPr lang="en-US" sz="1350" dirty="0">
                      <a:solidFill>
                        <a:schemeClr val="tx1"/>
                      </a:solidFill>
                      <a:latin typeface="Arial" panose="020B0604020202020204" pitchFamily="34" charset="0"/>
                      <a:cs typeface="Arial" panose="020B0604020202020204" pitchFamily="34" charset="0"/>
                    </a:endParaRPr>
                  </a:p>
                </p:txBody>
              </p:sp>
            </p:grpSp>
            <p:sp>
              <p:nvSpPr>
                <p:cNvPr id="98" name="TextBox 97">
                  <a:extLst>
                    <a:ext uri="{FF2B5EF4-FFF2-40B4-BE49-F238E27FC236}">
                      <a16:creationId xmlns:a16="http://schemas.microsoft.com/office/drawing/2014/main" id="{275BA187-A0C2-BC4C-A57B-944FA698B5EB}"/>
                    </a:ext>
                  </a:extLst>
                </p:cNvPr>
                <p:cNvSpPr txBox="1"/>
                <p:nvPr/>
              </p:nvSpPr>
              <p:spPr>
                <a:xfrm>
                  <a:off x="3289817" y="1619391"/>
                  <a:ext cx="1839114" cy="400109"/>
                </a:xfrm>
                <a:prstGeom prst="rect">
                  <a:avLst/>
                </a:prstGeom>
                <a:solidFill>
                  <a:srgbClr val="7F7F7F"/>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DS-TB</a:t>
                  </a:r>
                  <a:endParaRPr lang="en-US" sz="1350" dirty="0">
                    <a:solidFill>
                      <a:schemeClr val="bg1"/>
                    </a:solidFill>
                    <a:latin typeface="Arial" panose="020B0604020202020204" pitchFamily="34" charset="0"/>
                    <a:cs typeface="Arial" panose="020B0604020202020204" pitchFamily="34" charset="0"/>
                  </a:endParaRPr>
                </a:p>
              </p:txBody>
            </p:sp>
          </p:grpSp>
        </p:grpSp>
        <p:sp>
          <p:nvSpPr>
            <p:cNvPr id="101" name="TextBox 100">
              <a:extLst>
                <a:ext uri="{FF2B5EF4-FFF2-40B4-BE49-F238E27FC236}">
                  <a16:creationId xmlns:a16="http://schemas.microsoft.com/office/drawing/2014/main" id="{3DA5E0E7-C250-D740-AB37-A23AABCF957D}"/>
                </a:ext>
              </a:extLst>
            </p:cNvPr>
            <p:cNvSpPr txBox="1"/>
            <p:nvPr/>
          </p:nvSpPr>
          <p:spPr>
            <a:xfrm>
              <a:off x="1721595" y="2804080"/>
              <a:ext cx="865295" cy="343748"/>
            </a:xfrm>
            <a:prstGeom prst="rect">
              <a:avLst/>
            </a:prstGeom>
            <a:noFill/>
          </p:spPr>
          <p:txBody>
            <a:bodyPr wrap="square" rtlCol="0">
              <a:spAutoFit/>
            </a:bodyPr>
            <a:lstStyle/>
            <a:p>
              <a:r>
                <a:rPr lang="en-US" dirty="0">
                  <a:latin typeface="Arial" panose="020B0604020202020204" pitchFamily="34" charset="0"/>
                </a:rPr>
                <a:t>2020</a:t>
              </a:r>
            </a:p>
          </p:txBody>
        </p:sp>
        <p:sp>
          <p:nvSpPr>
            <p:cNvPr id="102" name="TextBox 101">
              <a:extLst>
                <a:ext uri="{FF2B5EF4-FFF2-40B4-BE49-F238E27FC236}">
                  <a16:creationId xmlns:a16="http://schemas.microsoft.com/office/drawing/2014/main" id="{00C4FD49-0118-7940-B96A-91C5E8FD628F}"/>
                </a:ext>
              </a:extLst>
            </p:cNvPr>
            <p:cNvSpPr txBox="1"/>
            <p:nvPr/>
          </p:nvSpPr>
          <p:spPr>
            <a:xfrm>
              <a:off x="1721594" y="3130037"/>
              <a:ext cx="865295" cy="343748"/>
            </a:xfrm>
            <a:prstGeom prst="rect">
              <a:avLst/>
            </a:prstGeom>
            <a:noFill/>
          </p:spPr>
          <p:txBody>
            <a:bodyPr wrap="square" rtlCol="0">
              <a:spAutoFit/>
            </a:bodyPr>
            <a:lstStyle/>
            <a:p>
              <a:r>
                <a:rPr lang="en-US" dirty="0">
                  <a:latin typeface="Arial" panose="020B0604020202020204" pitchFamily="34" charset="0"/>
                </a:rPr>
                <a:t>2021</a:t>
              </a:r>
            </a:p>
          </p:txBody>
        </p:sp>
        <p:cxnSp>
          <p:nvCxnSpPr>
            <p:cNvPr id="103" name="Straight Connector 102">
              <a:extLst>
                <a:ext uri="{FF2B5EF4-FFF2-40B4-BE49-F238E27FC236}">
                  <a16:creationId xmlns:a16="http://schemas.microsoft.com/office/drawing/2014/main" id="{DFB2F6BE-77A1-D246-8402-77A3B44DEFEE}"/>
                </a:ext>
              </a:extLst>
            </p:cNvPr>
            <p:cNvCxnSpPr>
              <a:cxnSpLocks/>
            </p:cNvCxnSpPr>
            <p:nvPr/>
          </p:nvCxnSpPr>
          <p:spPr>
            <a:xfrm>
              <a:off x="1552223" y="3128735"/>
              <a:ext cx="7575030" cy="0"/>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0F012944-53A8-1745-B4D7-55D12FBC7687}"/>
              </a:ext>
            </a:extLst>
          </p:cNvPr>
          <p:cNvGrpSpPr/>
          <p:nvPr/>
        </p:nvGrpSpPr>
        <p:grpSpPr>
          <a:xfrm>
            <a:off x="115331" y="6249427"/>
            <a:ext cx="480060" cy="608573"/>
            <a:chOff x="289241" y="6046569"/>
            <a:chExt cx="640080" cy="811431"/>
          </a:xfrm>
        </p:grpSpPr>
        <p:sp>
          <p:nvSpPr>
            <p:cNvPr id="105" name="Slide Number Placeholder 3">
              <a:extLst>
                <a:ext uri="{FF2B5EF4-FFF2-40B4-BE49-F238E27FC236}">
                  <a16:creationId xmlns:a16="http://schemas.microsoft.com/office/drawing/2014/main" id="{FE70A221-60CA-C64C-8B8A-5E00BA6CF2AD}"/>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latin typeface="Arial" panose="020B0604020202020204" pitchFamily="34" charset="0"/>
                </a:rPr>
                <a:pPr/>
                <a:t>24</a:t>
              </a:fld>
              <a:endParaRPr lang="en-US" sz="1350" dirty="0">
                <a:latin typeface="Arial" panose="020B0604020202020204" pitchFamily="34" charset="0"/>
              </a:endParaRPr>
            </a:p>
          </p:txBody>
        </p:sp>
        <p:cxnSp>
          <p:nvCxnSpPr>
            <p:cNvPr id="106" name="Straight Connector 105">
              <a:extLst>
                <a:ext uri="{FF2B5EF4-FFF2-40B4-BE49-F238E27FC236}">
                  <a16:creationId xmlns:a16="http://schemas.microsoft.com/office/drawing/2014/main" id="{E09A6D60-22C0-B449-A920-3F9C5AF6E721}"/>
                </a:ext>
              </a:extLst>
            </p:cNvPr>
            <p:cNvCxnSpPr>
              <a:cxnSpLocks/>
            </p:cNvCxnSpPr>
            <p:nvPr/>
          </p:nvCxnSpPr>
          <p:spPr>
            <a:xfrm>
              <a:off x="870203" y="6046569"/>
              <a:ext cx="0" cy="811431"/>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grpSp>
      <p:sp>
        <p:nvSpPr>
          <p:cNvPr id="107" name="TextBox 106">
            <a:extLst>
              <a:ext uri="{FF2B5EF4-FFF2-40B4-BE49-F238E27FC236}">
                <a16:creationId xmlns:a16="http://schemas.microsoft.com/office/drawing/2014/main" id="{F17B168C-ACFC-AA43-8A86-591334B2CA51}"/>
              </a:ext>
            </a:extLst>
          </p:cNvPr>
          <p:cNvSpPr txBox="1"/>
          <p:nvPr/>
        </p:nvSpPr>
        <p:spPr>
          <a:xfrm>
            <a:off x="240031" y="302229"/>
            <a:ext cx="1921983" cy="507831"/>
          </a:xfrm>
          <a:prstGeom prst="rect">
            <a:avLst/>
          </a:prstGeom>
          <a:noFill/>
        </p:spPr>
        <p:txBody>
          <a:bodyPr wrap="square" rtlCol="0">
            <a:spAutoFit/>
          </a:bodyPr>
          <a:lstStyle/>
          <a:p>
            <a:r>
              <a:rPr lang="en-US" sz="1350" dirty="0">
                <a:solidFill>
                  <a:schemeClr val="tx2"/>
                </a:solidFill>
                <a:latin typeface="Arial" panose="020B0604020202020204" pitchFamily="34" charset="0"/>
                <a:cs typeface="Arial Black"/>
              </a:rPr>
              <a:t>DRUG-SENSITIVE </a:t>
            </a:r>
            <a:br>
              <a:rPr lang="en-US" sz="1350" dirty="0">
                <a:solidFill>
                  <a:schemeClr val="tx2"/>
                </a:solidFill>
                <a:latin typeface="Arial" panose="020B0604020202020204" pitchFamily="34" charset="0"/>
                <a:cs typeface="Arial Black"/>
              </a:rPr>
            </a:br>
            <a:r>
              <a:rPr lang="en-US" sz="1350" dirty="0">
                <a:solidFill>
                  <a:schemeClr val="tx2"/>
                </a:solidFill>
                <a:latin typeface="Arial" panose="020B0604020202020204" pitchFamily="34" charset="0"/>
                <a:cs typeface="Arial Black"/>
              </a:rPr>
              <a:t>VS. RESISTANT TB</a:t>
            </a:r>
          </a:p>
        </p:txBody>
      </p:sp>
      <p:pic>
        <p:nvPicPr>
          <p:cNvPr id="111" name="Picture 110" descr="Logo&#10;&#10;Description automatically generated">
            <a:extLst>
              <a:ext uri="{FF2B5EF4-FFF2-40B4-BE49-F238E27FC236}">
                <a16:creationId xmlns:a16="http://schemas.microsoft.com/office/drawing/2014/main" id="{563ACD63-4C51-D94F-B806-2BFA9B38D7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2875" y="6295614"/>
            <a:ext cx="1004204" cy="412632"/>
          </a:xfrm>
          <a:prstGeom prst="rect">
            <a:avLst/>
          </a:prstGeom>
        </p:spPr>
      </p:pic>
      <p:sp>
        <p:nvSpPr>
          <p:cNvPr id="79" name="TextBox 78">
            <a:extLst>
              <a:ext uri="{FF2B5EF4-FFF2-40B4-BE49-F238E27FC236}">
                <a16:creationId xmlns:a16="http://schemas.microsoft.com/office/drawing/2014/main" id="{B88D0BCC-FE23-C245-9504-E840C8377CB6}"/>
              </a:ext>
            </a:extLst>
          </p:cNvPr>
          <p:cNvSpPr txBox="1"/>
          <p:nvPr/>
        </p:nvSpPr>
        <p:spPr>
          <a:xfrm>
            <a:off x="1170871" y="5426400"/>
            <a:ext cx="1469618" cy="715581"/>
          </a:xfrm>
          <a:prstGeom prst="rect">
            <a:avLst/>
          </a:prstGeom>
          <a:solidFill>
            <a:schemeClr val="accent6">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Group A drugs</a:t>
            </a:r>
          </a:p>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r>
              <a:rPr lang="en-US" sz="1350"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bedaquiline</a:t>
            </a: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linezolid)</a:t>
            </a:r>
          </a:p>
        </p:txBody>
      </p:sp>
      <p:sp>
        <p:nvSpPr>
          <p:cNvPr id="108" name="TextBox 107">
            <a:extLst>
              <a:ext uri="{FF2B5EF4-FFF2-40B4-BE49-F238E27FC236}">
                <a16:creationId xmlns:a16="http://schemas.microsoft.com/office/drawing/2014/main" id="{532203B5-7F35-4849-B0E0-498470D0B744}"/>
              </a:ext>
            </a:extLst>
          </p:cNvPr>
          <p:cNvSpPr txBox="1"/>
          <p:nvPr/>
        </p:nvSpPr>
        <p:spPr>
          <a:xfrm>
            <a:off x="1159952" y="5098869"/>
            <a:ext cx="1488110" cy="300082"/>
          </a:xfrm>
          <a:prstGeom prst="rect">
            <a:avLst/>
          </a:prstGeom>
          <a:solidFill>
            <a:schemeClr val="accent6">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fluoroquinolone</a:t>
            </a:r>
            <a:endParaRPr lang="en-US" sz="1350" dirty="0">
              <a:solidFill>
                <a:schemeClr val="tx1"/>
              </a:solidFill>
              <a:latin typeface="Arial" panose="020B0604020202020204" pitchFamily="34" charset="0"/>
              <a:cs typeface="Arial" panose="020B0604020202020204" pitchFamily="34" charset="0"/>
            </a:endParaRPr>
          </a:p>
        </p:txBody>
      </p:sp>
      <p:sp>
        <p:nvSpPr>
          <p:cNvPr id="110" name="TextBox 109">
            <a:extLst>
              <a:ext uri="{FF2B5EF4-FFF2-40B4-BE49-F238E27FC236}">
                <a16:creationId xmlns:a16="http://schemas.microsoft.com/office/drawing/2014/main" id="{6C8E4A6A-0130-3E49-A8A1-C255A90BB520}"/>
              </a:ext>
            </a:extLst>
          </p:cNvPr>
          <p:cNvSpPr txBox="1"/>
          <p:nvPr/>
        </p:nvSpPr>
        <p:spPr>
          <a:xfrm>
            <a:off x="2909563" y="5433790"/>
            <a:ext cx="1469618" cy="715581"/>
          </a:xfrm>
          <a:prstGeom prst="rect">
            <a:avLst/>
          </a:prstGeom>
          <a:solidFill>
            <a:schemeClr val="accent6">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Group A drugs</a:t>
            </a:r>
          </a:p>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r>
              <a:rPr lang="en-US" sz="1350"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bedaquiline</a:t>
            </a: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linezolid)</a:t>
            </a:r>
          </a:p>
        </p:txBody>
      </p:sp>
      <p:sp>
        <p:nvSpPr>
          <p:cNvPr id="113" name="TextBox 112">
            <a:extLst>
              <a:ext uri="{FF2B5EF4-FFF2-40B4-BE49-F238E27FC236}">
                <a16:creationId xmlns:a16="http://schemas.microsoft.com/office/drawing/2014/main" id="{4D299EF6-47A3-EE4B-8260-5A6FE76A4D57}"/>
              </a:ext>
            </a:extLst>
          </p:cNvPr>
          <p:cNvSpPr txBox="1"/>
          <p:nvPr/>
        </p:nvSpPr>
        <p:spPr>
          <a:xfrm>
            <a:off x="2898644" y="5106259"/>
            <a:ext cx="1488110" cy="300082"/>
          </a:xfrm>
          <a:prstGeom prst="rect">
            <a:avLst/>
          </a:prstGeom>
          <a:solidFill>
            <a:schemeClr val="accent6">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fluoroquinolone</a:t>
            </a:r>
            <a:endParaRPr lang="en-US" sz="1350" dirty="0">
              <a:solidFill>
                <a:schemeClr val="tx1"/>
              </a:solidFill>
              <a:latin typeface="Arial" panose="020B0604020202020204" pitchFamily="34" charset="0"/>
              <a:cs typeface="Arial" panose="020B0604020202020204" pitchFamily="34" charset="0"/>
            </a:endParaRPr>
          </a:p>
        </p:txBody>
      </p:sp>
      <p:sp>
        <p:nvSpPr>
          <p:cNvPr id="116" name="TextBox 115">
            <a:extLst>
              <a:ext uri="{FF2B5EF4-FFF2-40B4-BE49-F238E27FC236}">
                <a16:creationId xmlns:a16="http://schemas.microsoft.com/office/drawing/2014/main" id="{4507E09C-6C6A-8242-8BCF-6E10FF8BEE39}"/>
              </a:ext>
            </a:extLst>
          </p:cNvPr>
          <p:cNvSpPr txBox="1"/>
          <p:nvPr/>
        </p:nvSpPr>
        <p:spPr>
          <a:xfrm>
            <a:off x="4652481" y="5419138"/>
            <a:ext cx="1469618" cy="715581"/>
          </a:xfrm>
          <a:prstGeom prst="rect">
            <a:avLst/>
          </a:prstGeom>
          <a:solidFill>
            <a:schemeClr val="accent6">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Group A drugs</a:t>
            </a:r>
          </a:p>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r>
              <a:rPr lang="en-US" sz="1350"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bedaquiline</a:t>
            </a: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linezolid)</a:t>
            </a:r>
          </a:p>
        </p:txBody>
      </p:sp>
      <p:sp>
        <p:nvSpPr>
          <p:cNvPr id="117" name="TextBox 116">
            <a:extLst>
              <a:ext uri="{FF2B5EF4-FFF2-40B4-BE49-F238E27FC236}">
                <a16:creationId xmlns:a16="http://schemas.microsoft.com/office/drawing/2014/main" id="{92F9487D-75CF-EE45-AC9C-06976AC8A0E9}"/>
              </a:ext>
            </a:extLst>
          </p:cNvPr>
          <p:cNvSpPr txBox="1"/>
          <p:nvPr/>
        </p:nvSpPr>
        <p:spPr>
          <a:xfrm>
            <a:off x="1179585" y="3151705"/>
            <a:ext cx="1469617" cy="300082"/>
          </a:xfrm>
          <a:prstGeom prst="rect">
            <a:avLst/>
          </a:prstGeom>
          <a:solidFill>
            <a:schemeClr val="accent6">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aminoglycoside</a:t>
            </a:r>
            <a:endParaRPr lang="en-US" sz="1350" dirty="0">
              <a:solidFill>
                <a:schemeClr val="tx1"/>
              </a:solidFill>
              <a:latin typeface="Arial" panose="020B0604020202020204" pitchFamily="34" charset="0"/>
              <a:cs typeface="Arial" panose="020B0604020202020204" pitchFamily="34" charset="0"/>
            </a:endParaRPr>
          </a:p>
        </p:txBody>
      </p:sp>
      <p:sp>
        <p:nvSpPr>
          <p:cNvPr id="118" name="TextBox 117">
            <a:extLst>
              <a:ext uri="{FF2B5EF4-FFF2-40B4-BE49-F238E27FC236}">
                <a16:creationId xmlns:a16="http://schemas.microsoft.com/office/drawing/2014/main" id="{06C5ED79-FF84-314C-B42F-28C27F420338}"/>
              </a:ext>
            </a:extLst>
          </p:cNvPr>
          <p:cNvSpPr txBox="1"/>
          <p:nvPr/>
        </p:nvSpPr>
        <p:spPr>
          <a:xfrm>
            <a:off x="1161094" y="2828731"/>
            <a:ext cx="1488110" cy="300082"/>
          </a:xfrm>
          <a:prstGeom prst="rect">
            <a:avLst/>
          </a:prstGeom>
          <a:solidFill>
            <a:schemeClr val="accent6">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fluoroquinolone</a:t>
            </a:r>
            <a:endParaRPr lang="en-US" sz="1350" dirty="0">
              <a:solidFill>
                <a:schemeClr val="tx1"/>
              </a:solidFill>
              <a:latin typeface="Arial" panose="020B0604020202020204" pitchFamily="34" charset="0"/>
              <a:cs typeface="Arial" panose="020B0604020202020204" pitchFamily="34" charset="0"/>
            </a:endParaRPr>
          </a:p>
        </p:txBody>
      </p:sp>
      <p:sp>
        <p:nvSpPr>
          <p:cNvPr id="119" name="TextBox 118">
            <a:extLst>
              <a:ext uri="{FF2B5EF4-FFF2-40B4-BE49-F238E27FC236}">
                <a16:creationId xmlns:a16="http://schemas.microsoft.com/office/drawing/2014/main" id="{C01BEBEA-4703-C643-8A82-308B860EBB99}"/>
              </a:ext>
            </a:extLst>
          </p:cNvPr>
          <p:cNvSpPr txBox="1"/>
          <p:nvPr/>
        </p:nvSpPr>
        <p:spPr>
          <a:xfrm>
            <a:off x="2878772" y="3164279"/>
            <a:ext cx="1493914" cy="298025"/>
          </a:xfrm>
          <a:prstGeom prst="rect">
            <a:avLst/>
          </a:prstGeom>
          <a:solidFill>
            <a:schemeClr val="accent6">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aminoglycoside</a:t>
            </a:r>
            <a:endParaRPr lang="en-US" sz="1350" dirty="0">
              <a:solidFill>
                <a:schemeClr val="tx1"/>
              </a:solidFill>
              <a:latin typeface="Arial" panose="020B0604020202020204" pitchFamily="34" charset="0"/>
              <a:cs typeface="Arial" panose="020B0604020202020204" pitchFamily="34" charset="0"/>
            </a:endParaRPr>
          </a:p>
        </p:txBody>
      </p:sp>
      <p:sp>
        <p:nvSpPr>
          <p:cNvPr id="120" name="TextBox 119">
            <a:extLst>
              <a:ext uri="{FF2B5EF4-FFF2-40B4-BE49-F238E27FC236}">
                <a16:creationId xmlns:a16="http://schemas.microsoft.com/office/drawing/2014/main" id="{2E080E8B-1B69-5E46-A9E0-9C5C2C35F7EC}"/>
              </a:ext>
            </a:extLst>
          </p:cNvPr>
          <p:cNvSpPr txBox="1"/>
          <p:nvPr/>
        </p:nvSpPr>
        <p:spPr>
          <a:xfrm>
            <a:off x="2888417" y="2841305"/>
            <a:ext cx="1488110" cy="300082"/>
          </a:xfrm>
          <a:prstGeom prst="rect">
            <a:avLst/>
          </a:prstGeom>
          <a:solidFill>
            <a:schemeClr val="accent6">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fluoroquinolone</a:t>
            </a:r>
            <a:endParaRPr lang="en-US" sz="135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96254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0E0B8E3-73CD-7A47-8C2E-0536FE1AEFCB}"/>
              </a:ext>
            </a:extLst>
          </p:cNvPr>
          <p:cNvGrpSpPr/>
          <p:nvPr/>
        </p:nvGrpSpPr>
        <p:grpSpPr>
          <a:xfrm>
            <a:off x="1028218" y="1719678"/>
            <a:ext cx="6640188" cy="4450080"/>
            <a:chOff x="1190778" y="1615440"/>
            <a:chExt cx="6640188" cy="4450080"/>
          </a:xfrm>
        </p:grpSpPr>
        <p:sp>
          <p:nvSpPr>
            <p:cNvPr id="22" name="Rectangle 21">
              <a:extLst>
                <a:ext uri="{FF2B5EF4-FFF2-40B4-BE49-F238E27FC236}">
                  <a16:creationId xmlns:a16="http://schemas.microsoft.com/office/drawing/2014/main" id="{3FAD3662-A985-4C43-ADC5-26A2C4E001CE}"/>
                </a:ext>
              </a:extLst>
            </p:cNvPr>
            <p:cNvSpPr/>
            <p:nvPr/>
          </p:nvSpPr>
          <p:spPr>
            <a:xfrm>
              <a:off x="5701233" y="1615440"/>
              <a:ext cx="2129733" cy="44500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sp>
          <p:nvSpPr>
            <p:cNvPr id="21" name="Rectangle 20">
              <a:extLst>
                <a:ext uri="{FF2B5EF4-FFF2-40B4-BE49-F238E27FC236}">
                  <a16:creationId xmlns:a16="http://schemas.microsoft.com/office/drawing/2014/main" id="{FDC7A041-3AF2-454F-9EE8-3E46AA8A6E9A}"/>
                </a:ext>
              </a:extLst>
            </p:cNvPr>
            <p:cNvSpPr/>
            <p:nvPr/>
          </p:nvSpPr>
          <p:spPr>
            <a:xfrm>
              <a:off x="3450401" y="1615440"/>
              <a:ext cx="2247086" cy="4450080"/>
            </a:xfrm>
            <a:prstGeom prst="rect">
              <a:avLst/>
            </a:prstGeom>
            <a:solidFill>
              <a:srgbClr val="7F7F7F">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sp>
          <p:nvSpPr>
            <p:cNvPr id="14" name="Rectangle 13">
              <a:extLst>
                <a:ext uri="{FF2B5EF4-FFF2-40B4-BE49-F238E27FC236}">
                  <a16:creationId xmlns:a16="http://schemas.microsoft.com/office/drawing/2014/main" id="{98A69577-CCC5-C14B-864A-1290D234EC6E}"/>
                </a:ext>
              </a:extLst>
            </p:cNvPr>
            <p:cNvSpPr/>
            <p:nvPr/>
          </p:nvSpPr>
          <p:spPr>
            <a:xfrm>
              <a:off x="1190778" y="1615440"/>
              <a:ext cx="2255882" cy="44500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sp>
          <p:nvSpPr>
            <p:cNvPr id="10" name="Subtitle 1">
              <a:extLst>
                <a:ext uri="{FF2B5EF4-FFF2-40B4-BE49-F238E27FC236}">
                  <a16:creationId xmlns:a16="http://schemas.microsoft.com/office/drawing/2014/main" id="{AB302439-132A-7843-BA97-2EAC463D312A}"/>
                </a:ext>
              </a:extLst>
            </p:cNvPr>
            <p:cNvSpPr txBox="1">
              <a:spLocks/>
            </p:cNvSpPr>
            <p:nvPr/>
          </p:nvSpPr>
          <p:spPr>
            <a:xfrm>
              <a:off x="1292536" y="1701080"/>
              <a:ext cx="2118392" cy="1374735"/>
            </a:xfrm>
            <a:prstGeom prst="rect">
              <a:avLst/>
            </a:prstGeom>
            <a:ln>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300"/>
                </a:spcBef>
                <a:buNone/>
              </a:pPr>
              <a:r>
                <a:rPr lang="en-US" sz="1500" b="1" dirty="0">
                  <a:latin typeface="Arial" panose="020B0604020202020204" pitchFamily="34" charset="0"/>
                  <a:ea typeface="Arial Black" charset="0"/>
                  <a:cs typeface="Arial" panose="020B0604020202020204" pitchFamily="34" charset="0"/>
                </a:rPr>
                <a:t>DRUG-SENSITIVE TB (DS-TB)</a:t>
              </a:r>
              <a:endParaRPr lang="en-US" sz="1500" b="1" dirty="0">
                <a:solidFill>
                  <a:srgbClr val="C00000"/>
                </a:solidFill>
                <a:latin typeface="Arial" panose="020B0604020202020204" pitchFamily="34" charset="0"/>
                <a:ea typeface="Arial Black" charset="0"/>
                <a:cs typeface="Arial" panose="020B0604020202020204" pitchFamily="34" charset="0"/>
              </a:endParaRPr>
            </a:p>
            <a:p>
              <a:pPr marL="0" indent="0">
                <a:lnSpc>
                  <a:spcPct val="100000"/>
                </a:lnSpc>
                <a:buNone/>
              </a:pPr>
              <a:r>
                <a:rPr lang="en-US" sz="1500" dirty="0">
                  <a:solidFill>
                    <a:srgbClr val="C00000"/>
                  </a:solidFill>
                  <a:latin typeface="Arial" panose="020B0604020202020204" pitchFamily="34" charset="0"/>
                  <a:ea typeface="Arial Black" charset="0"/>
                  <a:cs typeface="Arial" panose="020B0604020202020204" pitchFamily="34" charset="0"/>
                </a:rPr>
                <a:t>4–6 months</a:t>
              </a:r>
              <a:br>
                <a:rPr lang="en-US" sz="1500" dirty="0">
                  <a:solidFill>
                    <a:srgbClr val="C00000"/>
                  </a:solidFill>
                  <a:latin typeface="Arial" panose="020B0604020202020204" pitchFamily="34" charset="0"/>
                  <a:ea typeface="Arial Black" charset="0"/>
                  <a:cs typeface="Arial" panose="020B0604020202020204" pitchFamily="34" charset="0"/>
                </a:rPr>
              </a:br>
              <a:r>
                <a:rPr lang="en-US" sz="1500" dirty="0">
                  <a:solidFill>
                    <a:srgbClr val="C00000"/>
                  </a:solidFill>
                  <a:latin typeface="Arial" panose="020B0604020202020204" pitchFamily="34" charset="0"/>
                  <a:ea typeface="Arial Black" charset="0"/>
                  <a:cs typeface="Arial" panose="020B0604020202020204" pitchFamily="34" charset="0"/>
                </a:rPr>
                <a:t>4 drugs</a:t>
              </a:r>
              <a:br>
                <a:rPr lang="en-US" sz="1500" dirty="0">
                  <a:solidFill>
                    <a:srgbClr val="C00000"/>
                  </a:solidFill>
                  <a:latin typeface="Arial" panose="020B0604020202020204" pitchFamily="34" charset="0"/>
                  <a:ea typeface="Arial Black" charset="0"/>
                  <a:cs typeface="Arial" panose="020B0604020202020204" pitchFamily="34" charset="0"/>
                </a:rPr>
              </a:br>
              <a:r>
                <a:rPr lang="en-US" sz="1500" dirty="0">
                  <a:solidFill>
                    <a:srgbClr val="C00000"/>
                  </a:solidFill>
                  <a:latin typeface="Arial" panose="020B0604020202020204" pitchFamily="34" charset="0"/>
                  <a:ea typeface="Arial Black" charset="0"/>
                  <a:cs typeface="Arial" panose="020B0604020202020204" pitchFamily="34" charset="0"/>
                </a:rPr>
                <a:t>first-line medicines</a:t>
              </a:r>
              <a:endParaRPr lang="en-US" sz="1200" dirty="0">
                <a:latin typeface="Arial" panose="020B0604020202020204" pitchFamily="34" charset="0"/>
                <a:cs typeface="Arial" panose="020B0604020202020204" pitchFamily="34" charset="0"/>
              </a:endParaRPr>
            </a:p>
          </p:txBody>
        </p:sp>
        <p:sp>
          <p:nvSpPr>
            <p:cNvPr id="11" name="Subtitle 1">
              <a:extLst>
                <a:ext uri="{FF2B5EF4-FFF2-40B4-BE49-F238E27FC236}">
                  <a16:creationId xmlns:a16="http://schemas.microsoft.com/office/drawing/2014/main" id="{69BC5658-8AC6-1F4C-99E6-107EC04D905D}"/>
                </a:ext>
              </a:extLst>
            </p:cNvPr>
            <p:cNvSpPr txBox="1">
              <a:spLocks/>
            </p:cNvSpPr>
            <p:nvPr/>
          </p:nvSpPr>
          <p:spPr>
            <a:xfrm>
              <a:off x="3545230" y="1701080"/>
              <a:ext cx="2129733" cy="1582484"/>
            </a:xfrm>
            <a:prstGeom prst="rect">
              <a:avLst/>
            </a:prstGeom>
            <a:ln>
              <a:noFill/>
            </a:ln>
          </p:spPr>
          <p:txBody>
            <a:bodyPr vert="horz" wrap="square" lIns="68580" tIns="34290" rIns="68580" bIns="3429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300"/>
                </a:spcBef>
                <a:defRPr/>
              </a:pPr>
              <a:r>
                <a:rPr lang="en-US" sz="1500" b="1" dirty="0">
                  <a:latin typeface="Arial" panose="020B0604020202020204" pitchFamily="34" charset="0"/>
                  <a:cs typeface="Arial" panose="020B0604020202020204" pitchFamily="34" charset="0"/>
                </a:rPr>
                <a:t>DRUG-RESISTANT TB (DR-TB)</a:t>
              </a:r>
            </a:p>
            <a:p>
              <a:pPr algn="l">
                <a:lnSpc>
                  <a:spcPct val="100000"/>
                </a:lnSpc>
                <a:defRPr/>
              </a:pPr>
              <a:r>
                <a:rPr lang="en-US" sz="1500" dirty="0">
                  <a:solidFill>
                    <a:srgbClr val="C00000"/>
                  </a:solidFill>
                  <a:latin typeface="Arial" panose="020B0604020202020204" pitchFamily="34" charset="0"/>
                  <a:cs typeface="Arial" panose="020B0604020202020204" pitchFamily="34" charset="0"/>
                </a:rPr>
                <a:t>6–20 months</a:t>
              </a:r>
              <a:br>
                <a:rPr lang="en-US" sz="1500" dirty="0">
                  <a:solidFill>
                    <a:srgbClr val="C00000"/>
                  </a:solidFill>
                  <a:latin typeface="Arial" panose="020B0604020202020204" pitchFamily="34" charset="0"/>
                  <a:cs typeface="Arial" panose="020B0604020202020204" pitchFamily="34" charset="0"/>
                </a:rPr>
              </a:br>
              <a:r>
                <a:rPr lang="en-US" sz="1500" dirty="0">
                  <a:solidFill>
                    <a:srgbClr val="C00000"/>
                  </a:solidFill>
                  <a:latin typeface="Arial" panose="020B0604020202020204" pitchFamily="34" charset="0"/>
                  <a:cs typeface="Arial" panose="020B0604020202020204" pitchFamily="34" charset="0"/>
                </a:rPr>
                <a:t>3–8 drugs</a:t>
              </a:r>
              <a:br>
                <a:rPr lang="en-US" sz="1500" dirty="0">
                  <a:solidFill>
                    <a:srgbClr val="C00000"/>
                  </a:solidFill>
                  <a:latin typeface="Arial" panose="020B0604020202020204" pitchFamily="34" charset="0"/>
                  <a:cs typeface="Arial" panose="020B0604020202020204" pitchFamily="34" charset="0"/>
                </a:rPr>
              </a:br>
              <a:r>
                <a:rPr lang="en-US" sz="1500" dirty="0">
                  <a:solidFill>
                    <a:srgbClr val="C00000"/>
                  </a:solidFill>
                  <a:latin typeface="Arial" panose="020B0604020202020204" pitchFamily="34" charset="0"/>
                  <a:cs typeface="Arial" panose="020B0604020202020204" pitchFamily="34" charset="0"/>
                </a:rPr>
                <a:t>second-line, new / repurposed medicines</a:t>
              </a:r>
            </a:p>
          </p:txBody>
        </p:sp>
        <p:sp>
          <p:nvSpPr>
            <p:cNvPr id="12" name="TextBox 11">
              <a:extLst>
                <a:ext uri="{FF2B5EF4-FFF2-40B4-BE49-F238E27FC236}">
                  <a16:creationId xmlns:a16="http://schemas.microsoft.com/office/drawing/2014/main" id="{1AC73520-AF30-CA46-BE4C-921294969083}"/>
                </a:ext>
              </a:extLst>
            </p:cNvPr>
            <p:cNvSpPr txBox="1"/>
            <p:nvPr/>
          </p:nvSpPr>
          <p:spPr>
            <a:xfrm>
              <a:off x="3545230" y="3349076"/>
              <a:ext cx="2017960" cy="2608406"/>
            </a:xfrm>
            <a:prstGeom prst="rect">
              <a:avLst/>
            </a:prstGeom>
            <a:noFill/>
          </p:spPr>
          <p:txBody>
            <a:bodyPr wrap="square" rtlCol="0">
              <a:spAutoFit/>
            </a:bodyPr>
            <a:lstStyle/>
            <a:p>
              <a:pPr>
                <a:spcAft>
                  <a:spcPts val="225"/>
                </a:spcAft>
              </a:pPr>
              <a:r>
                <a:rPr lang="en-US" sz="1350" dirty="0" err="1">
                  <a:latin typeface="Arial" panose="020B0604020202020204" pitchFamily="34" charset="0"/>
                  <a:cs typeface="Arial" panose="020B0604020202020204" pitchFamily="34" charset="0"/>
                </a:rPr>
                <a:t>Bdq</a:t>
              </a:r>
              <a:r>
                <a:rPr lang="en-US" sz="1350" dirty="0">
                  <a:latin typeface="Arial" panose="020B0604020202020204" pitchFamily="34" charset="0"/>
                  <a:cs typeface="Arial" panose="020B0604020202020204" pitchFamily="34" charset="0"/>
                </a:rPr>
                <a:t>, J = </a:t>
              </a:r>
              <a:r>
                <a:rPr lang="en-US" sz="1350" dirty="0" err="1">
                  <a:latin typeface="Arial" panose="020B0604020202020204" pitchFamily="34" charset="0"/>
                  <a:cs typeface="Arial" panose="020B0604020202020204" pitchFamily="34" charset="0"/>
                </a:rPr>
                <a:t>bedaquiline</a:t>
              </a:r>
              <a:endParaRPr lang="en-US" sz="1350" dirty="0">
                <a:latin typeface="Arial" panose="020B0604020202020204" pitchFamily="34" charset="0"/>
                <a:cs typeface="Arial" panose="020B0604020202020204" pitchFamily="34" charset="0"/>
              </a:endParaRPr>
            </a:p>
            <a:p>
              <a:pPr>
                <a:spcAft>
                  <a:spcPts val="225"/>
                </a:spcAft>
              </a:pPr>
              <a:r>
                <a:rPr lang="en-US" sz="1350" dirty="0" err="1">
                  <a:latin typeface="Arial" panose="020B0604020202020204" pitchFamily="34" charset="0"/>
                  <a:cs typeface="Arial" panose="020B0604020202020204" pitchFamily="34" charset="0"/>
                </a:rPr>
                <a:t>Lz</a:t>
              </a:r>
              <a:r>
                <a:rPr lang="en-US" sz="1350" dirty="0">
                  <a:latin typeface="Arial" panose="020B0604020202020204" pitchFamily="34" charset="0"/>
                  <a:cs typeface="Arial" panose="020B0604020202020204" pitchFamily="34" charset="0"/>
                </a:rPr>
                <a:t>, </a:t>
              </a:r>
              <a:r>
                <a:rPr lang="en-US" sz="1350" dirty="0" err="1">
                  <a:latin typeface="Arial" panose="020B0604020202020204" pitchFamily="34" charset="0"/>
                  <a:cs typeface="Arial" panose="020B0604020202020204" pitchFamily="34" charset="0"/>
                </a:rPr>
                <a:t>Lzd</a:t>
              </a:r>
              <a:r>
                <a:rPr lang="en-US" sz="1350" dirty="0">
                  <a:latin typeface="Arial" panose="020B0604020202020204" pitchFamily="34" charset="0"/>
                  <a:cs typeface="Arial" panose="020B0604020202020204" pitchFamily="34" charset="0"/>
                </a:rPr>
                <a:t> = linezolid</a:t>
              </a:r>
            </a:p>
            <a:p>
              <a:pPr>
                <a:spcAft>
                  <a:spcPts val="225"/>
                </a:spcAft>
              </a:pPr>
              <a:r>
                <a:rPr lang="en-US" sz="1350" dirty="0">
                  <a:latin typeface="Arial" panose="020B0604020202020204" pitchFamily="34" charset="0"/>
                  <a:cs typeface="Arial" panose="020B0604020202020204" pitchFamily="34" charset="0"/>
                </a:rPr>
                <a:t>L, Lx, </a:t>
              </a:r>
              <a:r>
                <a:rPr lang="en-US" sz="1350" dirty="0" err="1">
                  <a:latin typeface="Arial" panose="020B0604020202020204" pitchFamily="34" charset="0"/>
                  <a:cs typeface="Arial" panose="020B0604020202020204" pitchFamily="34" charset="0"/>
                </a:rPr>
                <a:t>Lfx</a:t>
              </a:r>
              <a:r>
                <a:rPr lang="en-US" sz="1350" dirty="0">
                  <a:latin typeface="Arial" panose="020B0604020202020204" pitchFamily="34" charset="0"/>
                  <a:cs typeface="Arial" panose="020B0604020202020204" pitchFamily="34" charset="0"/>
                </a:rPr>
                <a:t> = levofloxacin</a:t>
              </a:r>
            </a:p>
            <a:p>
              <a:pPr>
                <a:spcAft>
                  <a:spcPts val="225"/>
                </a:spcAft>
              </a:pPr>
              <a:r>
                <a:rPr lang="en-US" sz="1350" dirty="0">
                  <a:latin typeface="Arial" panose="020B0604020202020204" pitchFamily="34" charset="0"/>
                  <a:cs typeface="Arial" panose="020B0604020202020204" pitchFamily="34" charset="0"/>
                </a:rPr>
                <a:t>M, Mx, </a:t>
              </a:r>
              <a:r>
                <a:rPr lang="en-US" sz="1350" dirty="0" err="1">
                  <a:latin typeface="Arial" panose="020B0604020202020204" pitchFamily="34" charset="0"/>
                  <a:cs typeface="Arial" panose="020B0604020202020204" pitchFamily="34" charset="0"/>
                </a:rPr>
                <a:t>Mfx</a:t>
              </a:r>
              <a:r>
                <a:rPr lang="en-US" sz="1350" dirty="0">
                  <a:latin typeface="Arial" panose="020B0604020202020204" pitchFamily="34" charset="0"/>
                  <a:cs typeface="Arial" panose="020B0604020202020204" pitchFamily="34" charset="0"/>
                </a:rPr>
                <a:t> = moxifloxacin</a:t>
              </a:r>
            </a:p>
            <a:p>
              <a:pPr>
                <a:spcAft>
                  <a:spcPts val="225"/>
                </a:spcAft>
              </a:pPr>
              <a:r>
                <a:rPr lang="en-US" sz="1350" dirty="0">
                  <a:latin typeface="Arial" panose="020B0604020202020204" pitchFamily="34" charset="0"/>
                  <a:cs typeface="Arial" panose="020B0604020202020204" pitchFamily="34" charset="0"/>
                </a:rPr>
                <a:t>C, Cs = </a:t>
              </a:r>
              <a:r>
                <a:rPr lang="en-US" sz="1350" dirty="0" err="1">
                  <a:latin typeface="Arial" panose="020B0604020202020204" pitchFamily="34" charset="0"/>
                  <a:cs typeface="Arial" panose="020B0604020202020204" pitchFamily="34" charset="0"/>
                </a:rPr>
                <a:t>cycloserine</a:t>
              </a:r>
              <a:endParaRPr lang="en-US" sz="1350" dirty="0">
                <a:latin typeface="Arial" panose="020B0604020202020204" pitchFamily="34" charset="0"/>
                <a:cs typeface="Arial" panose="020B0604020202020204" pitchFamily="34" charset="0"/>
              </a:endParaRPr>
            </a:p>
            <a:p>
              <a:pPr>
                <a:spcAft>
                  <a:spcPts val="225"/>
                </a:spcAft>
              </a:pPr>
              <a:r>
                <a:rPr lang="en-US" sz="1350" dirty="0" err="1">
                  <a:latin typeface="Arial" panose="020B0604020202020204" pitchFamily="34" charset="0"/>
                  <a:cs typeface="Arial" panose="020B0604020202020204" pitchFamily="34" charset="0"/>
                </a:rPr>
                <a:t>Dlm</a:t>
              </a:r>
              <a:r>
                <a:rPr lang="en-US" sz="1350" dirty="0">
                  <a:latin typeface="Arial" panose="020B0604020202020204" pitchFamily="34" charset="0"/>
                  <a:cs typeface="Arial" panose="020B0604020202020204" pitchFamily="34" charset="0"/>
                </a:rPr>
                <a:t>, D = </a:t>
              </a:r>
              <a:r>
                <a:rPr lang="en-US" sz="1350" dirty="0" err="1">
                  <a:latin typeface="Arial" panose="020B0604020202020204" pitchFamily="34" charset="0"/>
                  <a:cs typeface="Arial" panose="020B0604020202020204" pitchFamily="34" charset="0"/>
                </a:rPr>
                <a:t>delamanid</a:t>
              </a:r>
              <a:endParaRPr lang="en-US" sz="1350" dirty="0">
                <a:latin typeface="Arial" panose="020B0604020202020204" pitchFamily="34" charset="0"/>
                <a:cs typeface="Arial" panose="020B0604020202020204" pitchFamily="34" charset="0"/>
              </a:endParaRPr>
            </a:p>
            <a:p>
              <a:pPr>
                <a:spcAft>
                  <a:spcPts val="225"/>
                </a:spcAft>
              </a:pPr>
              <a:r>
                <a:rPr lang="en-US" sz="1350" dirty="0">
                  <a:latin typeface="Arial" panose="020B0604020202020204" pitchFamily="34" charset="0"/>
                  <a:cs typeface="Arial" panose="020B0604020202020204" pitchFamily="34" charset="0"/>
                </a:rPr>
                <a:t>Pa = </a:t>
              </a:r>
              <a:r>
                <a:rPr lang="en-US" sz="1350" dirty="0" err="1">
                  <a:latin typeface="Arial" panose="020B0604020202020204" pitchFamily="34" charset="0"/>
                  <a:cs typeface="Arial" panose="020B0604020202020204" pitchFamily="34" charset="0"/>
                </a:rPr>
                <a:t>pretomanid</a:t>
              </a:r>
              <a:endParaRPr lang="en-US" sz="1350" dirty="0">
                <a:latin typeface="Arial" panose="020B0604020202020204" pitchFamily="34" charset="0"/>
                <a:cs typeface="Arial" panose="020B0604020202020204" pitchFamily="34" charset="0"/>
              </a:endParaRPr>
            </a:p>
            <a:p>
              <a:pPr>
                <a:spcAft>
                  <a:spcPts val="225"/>
                </a:spcAft>
              </a:pPr>
              <a:r>
                <a:rPr lang="en-US" sz="1350" dirty="0">
                  <a:latin typeface="Arial" panose="020B0604020202020204" pitchFamily="34" charset="0"/>
                  <a:cs typeface="Arial" panose="020B0604020202020204" pitchFamily="34" charset="0"/>
                </a:rPr>
                <a:t>Am = amikacin</a:t>
              </a:r>
            </a:p>
            <a:p>
              <a:pPr>
                <a:spcAft>
                  <a:spcPts val="225"/>
                </a:spcAft>
              </a:pPr>
              <a:r>
                <a:rPr lang="en-US" sz="1350" dirty="0" err="1">
                  <a:latin typeface="Arial" panose="020B0604020202020204" pitchFamily="34" charset="0"/>
                  <a:cs typeface="Arial" panose="020B0604020202020204" pitchFamily="34" charset="0"/>
                </a:rPr>
                <a:t>Eto</a:t>
              </a:r>
              <a:r>
                <a:rPr lang="en-US" sz="1350" dirty="0">
                  <a:latin typeface="Arial" panose="020B0604020202020204" pitchFamily="34" charset="0"/>
                  <a:cs typeface="Arial" panose="020B0604020202020204" pitchFamily="34" charset="0"/>
                </a:rPr>
                <a:t> = ethionamide</a:t>
              </a:r>
            </a:p>
            <a:p>
              <a:pPr>
                <a:spcAft>
                  <a:spcPts val="225"/>
                </a:spcAft>
              </a:pPr>
              <a:r>
                <a:rPr lang="en-US" sz="1350" dirty="0" err="1">
                  <a:latin typeface="Arial" panose="020B0604020202020204" pitchFamily="34" charset="0"/>
                  <a:cs typeface="Arial" panose="020B0604020202020204" pitchFamily="34" charset="0"/>
                </a:rPr>
                <a:t>Pto</a:t>
              </a:r>
              <a:r>
                <a:rPr lang="en-US" sz="1350" dirty="0">
                  <a:latin typeface="Arial" panose="020B0604020202020204" pitchFamily="34" charset="0"/>
                  <a:cs typeface="Arial" panose="020B0604020202020204" pitchFamily="34" charset="0"/>
                </a:rPr>
                <a:t> = </a:t>
              </a:r>
              <a:r>
                <a:rPr lang="en-US" sz="1350" dirty="0" err="1">
                  <a:latin typeface="Arial" panose="020B0604020202020204" pitchFamily="34" charset="0"/>
                  <a:cs typeface="Arial" panose="020B0604020202020204" pitchFamily="34" charset="0"/>
                </a:rPr>
                <a:t>prothionamide</a:t>
              </a:r>
              <a:endParaRPr lang="en-US" sz="135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47E59FDB-C13F-EB41-AD30-8C695EAD0F38}"/>
                </a:ext>
              </a:extLst>
            </p:cNvPr>
            <p:cNvSpPr txBox="1"/>
            <p:nvPr/>
          </p:nvSpPr>
          <p:spPr>
            <a:xfrm>
              <a:off x="1391036" y="3388363"/>
              <a:ext cx="1629451" cy="1467068"/>
            </a:xfrm>
            <a:prstGeom prst="rect">
              <a:avLst/>
            </a:prstGeom>
            <a:noFill/>
          </p:spPr>
          <p:txBody>
            <a:bodyPr wrap="square" rtlCol="0">
              <a:spAutoFit/>
            </a:bodyPr>
            <a:lstStyle/>
            <a:p>
              <a:pPr>
                <a:spcAft>
                  <a:spcPts val="225"/>
                </a:spcAft>
              </a:pPr>
              <a:r>
                <a:rPr lang="en-US" sz="1350" dirty="0">
                  <a:latin typeface="Arial" panose="020B0604020202020204" pitchFamily="34" charset="0"/>
                  <a:cs typeface="Arial" panose="020B0604020202020204" pitchFamily="34" charset="0"/>
                </a:rPr>
                <a:t>H = isoniazid</a:t>
              </a:r>
            </a:p>
            <a:p>
              <a:pPr>
                <a:spcAft>
                  <a:spcPts val="225"/>
                </a:spcAft>
              </a:pPr>
              <a:r>
                <a:rPr lang="en-US" sz="1350" dirty="0">
                  <a:latin typeface="Arial" panose="020B0604020202020204" pitchFamily="34" charset="0"/>
                  <a:cs typeface="Arial" panose="020B0604020202020204" pitchFamily="34" charset="0"/>
                </a:rPr>
                <a:t>R = rifampicin</a:t>
              </a:r>
            </a:p>
            <a:p>
              <a:pPr>
                <a:spcAft>
                  <a:spcPts val="225"/>
                </a:spcAft>
              </a:pPr>
              <a:r>
                <a:rPr lang="en-US" sz="1350" dirty="0">
                  <a:latin typeface="Arial" panose="020B0604020202020204" pitchFamily="34" charset="0"/>
                  <a:cs typeface="Arial" panose="020B0604020202020204" pitchFamily="34" charset="0"/>
                </a:rPr>
                <a:t>Z = pyrazinamide</a:t>
              </a:r>
            </a:p>
            <a:p>
              <a:pPr>
                <a:spcAft>
                  <a:spcPts val="225"/>
                </a:spcAft>
              </a:pPr>
              <a:r>
                <a:rPr lang="en-US" sz="1350" dirty="0">
                  <a:latin typeface="Arial" panose="020B0604020202020204" pitchFamily="34" charset="0"/>
                  <a:cs typeface="Arial" panose="020B0604020202020204" pitchFamily="34" charset="0"/>
                </a:rPr>
                <a:t>E = ethambutol</a:t>
              </a:r>
            </a:p>
            <a:p>
              <a:pPr>
                <a:spcAft>
                  <a:spcPts val="225"/>
                </a:spcAft>
              </a:pPr>
              <a:r>
                <a:rPr lang="en-US" sz="1350" dirty="0">
                  <a:latin typeface="Arial" panose="020B0604020202020204" pitchFamily="34" charset="0"/>
                  <a:ea typeface="Arial Black" charset="0"/>
                  <a:cs typeface="Arial" panose="020B0604020202020204" pitchFamily="34" charset="0"/>
                </a:rPr>
                <a:t>P = rifapentine</a:t>
              </a:r>
            </a:p>
            <a:p>
              <a:pPr>
                <a:spcAft>
                  <a:spcPts val="225"/>
                </a:spcAft>
              </a:pPr>
              <a:r>
                <a:rPr lang="en-US" sz="1350" dirty="0">
                  <a:latin typeface="Arial" panose="020B0604020202020204" pitchFamily="34" charset="0"/>
                  <a:ea typeface="Arial Black" charset="0"/>
                  <a:cs typeface="Arial" panose="020B0604020202020204" pitchFamily="34" charset="0"/>
                </a:rPr>
                <a:t>M = moxifloxacin</a:t>
              </a:r>
            </a:p>
          </p:txBody>
        </p:sp>
        <p:sp>
          <p:nvSpPr>
            <p:cNvPr id="18" name="Subtitle 1">
              <a:extLst>
                <a:ext uri="{FF2B5EF4-FFF2-40B4-BE49-F238E27FC236}">
                  <a16:creationId xmlns:a16="http://schemas.microsoft.com/office/drawing/2014/main" id="{BACE222E-CC62-504A-AEC2-300E3C139277}"/>
                </a:ext>
              </a:extLst>
            </p:cNvPr>
            <p:cNvSpPr txBox="1">
              <a:spLocks/>
            </p:cNvSpPr>
            <p:nvPr/>
          </p:nvSpPr>
          <p:spPr>
            <a:xfrm>
              <a:off x="6090821" y="4601062"/>
              <a:ext cx="1612023" cy="1464458"/>
            </a:xfrm>
            <a:prstGeom prst="rect">
              <a:avLst/>
            </a:prstGeom>
            <a:ln>
              <a:noFill/>
            </a:ln>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defTabSz="685800">
                <a:lnSpc>
                  <a:spcPct val="100000"/>
                </a:lnSpc>
                <a:spcBef>
                  <a:spcPts val="750"/>
                </a:spcBef>
                <a:defRPr/>
              </a:pPr>
              <a:r>
                <a:rPr lang="en-US" sz="1350" dirty="0">
                  <a:latin typeface="Arial" panose="020B0604020202020204" pitchFamily="34" charset="0"/>
                  <a:ea typeface="Arial Black" charset="0"/>
                  <a:cs typeface="Arial" panose="020B0604020202020204" pitchFamily="34" charset="0"/>
                </a:rPr>
                <a:t>… see module on TB Treatment for more information / detailed explanation. </a:t>
              </a:r>
              <a:endParaRPr lang="en-US" sz="1350" dirty="0">
                <a:solidFill>
                  <a:srgbClr val="C00000"/>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96E3FECC-2746-8E44-AF71-084D6A32430A}"/>
                </a:ext>
              </a:extLst>
            </p:cNvPr>
            <p:cNvGrpSpPr/>
            <p:nvPr/>
          </p:nvGrpSpPr>
          <p:grpSpPr>
            <a:xfrm>
              <a:off x="1197705" y="1615440"/>
              <a:ext cx="4501661" cy="4450080"/>
              <a:chOff x="1197705" y="1185796"/>
              <a:chExt cx="4501661" cy="5143500"/>
            </a:xfrm>
          </p:grpSpPr>
          <p:cxnSp>
            <p:nvCxnSpPr>
              <p:cNvPr id="23" name="Straight Connector 22">
                <a:extLst>
                  <a:ext uri="{FF2B5EF4-FFF2-40B4-BE49-F238E27FC236}">
                    <a16:creationId xmlns:a16="http://schemas.microsoft.com/office/drawing/2014/main" id="{BF81720E-FC50-5145-9CF1-3D22B80557A1}"/>
                  </a:ext>
                </a:extLst>
              </p:cNvPr>
              <p:cNvCxnSpPr>
                <a:cxnSpLocks/>
              </p:cNvCxnSpPr>
              <p:nvPr/>
            </p:nvCxnSpPr>
            <p:spPr>
              <a:xfrm>
                <a:off x="1197705" y="1185796"/>
                <a:ext cx="0" cy="5143500"/>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65E6BA3-8838-544F-9928-9735461DA4FD}"/>
                  </a:ext>
                </a:extLst>
              </p:cNvPr>
              <p:cNvCxnSpPr>
                <a:cxnSpLocks/>
              </p:cNvCxnSpPr>
              <p:nvPr/>
            </p:nvCxnSpPr>
            <p:spPr>
              <a:xfrm>
                <a:off x="3448535" y="1185796"/>
                <a:ext cx="0" cy="5143500"/>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CC8204B-C4D8-5048-8681-6449BFAC657C}"/>
                  </a:ext>
                </a:extLst>
              </p:cNvPr>
              <p:cNvCxnSpPr>
                <a:cxnSpLocks/>
              </p:cNvCxnSpPr>
              <p:nvPr/>
            </p:nvCxnSpPr>
            <p:spPr>
              <a:xfrm>
                <a:off x="5699366" y="1185796"/>
                <a:ext cx="0" cy="5143500"/>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grpSp>
      </p:grpSp>
      <p:grpSp>
        <p:nvGrpSpPr>
          <p:cNvPr id="27" name="Group 26">
            <a:extLst>
              <a:ext uri="{FF2B5EF4-FFF2-40B4-BE49-F238E27FC236}">
                <a16:creationId xmlns:a16="http://schemas.microsoft.com/office/drawing/2014/main" id="{77C8BCB7-703D-D847-ABF9-F1639B547314}"/>
              </a:ext>
            </a:extLst>
          </p:cNvPr>
          <p:cNvGrpSpPr/>
          <p:nvPr/>
        </p:nvGrpSpPr>
        <p:grpSpPr>
          <a:xfrm>
            <a:off x="115331" y="6249427"/>
            <a:ext cx="480060" cy="608573"/>
            <a:chOff x="289241" y="6046569"/>
            <a:chExt cx="640080" cy="811431"/>
          </a:xfrm>
        </p:grpSpPr>
        <p:sp>
          <p:nvSpPr>
            <p:cNvPr id="29" name="Slide Number Placeholder 3">
              <a:extLst>
                <a:ext uri="{FF2B5EF4-FFF2-40B4-BE49-F238E27FC236}">
                  <a16:creationId xmlns:a16="http://schemas.microsoft.com/office/drawing/2014/main" id="{D371259E-2953-9943-9DEB-AF971DC9FF7B}"/>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latin typeface="Arial" panose="020B0604020202020204" pitchFamily="34" charset="0"/>
                </a:rPr>
                <a:pPr/>
                <a:t>25</a:t>
              </a:fld>
              <a:endParaRPr lang="en-US" sz="1350" dirty="0">
                <a:latin typeface="Arial" panose="020B0604020202020204" pitchFamily="34" charset="0"/>
              </a:endParaRPr>
            </a:p>
          </p:txBody>
        </p:sp>
        <p:cxnSp>
          <p:nvCxnSpPr>
            <p:cNvPr id="30" name="Straight Connector 29">
              <a:extLst>
                <a:ext uri="{FF2B5EF4-FFF2-40B4-BE49-F238E27FC236}">
                  <a16:creationId xmlns:a16="http://schemas.microsoft.com/office/drawing/2014/main" id="{B49E4DCB-FA8F-2941-9402-30E7FA403468}"/>
                </a:ext>
              </a:extLst>
            </p:cNvPr>
            <p:cNvCxnSpPr>
              <a:cxnSpLocks/>
            </p:cNvCxnSpPr>
            <p:nvPr/>
          </p:nvCxnSpPr>
          <p:spPr>
            <a:xfrm>
              <a:off x="870203" y="6046569"/>
              <a:ext cx="0" cy="811431"/>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5078D995-10FE-8A4D-B0B7-0C88AF081FE3}"/>
              </a:ext>
            </a:extLst>
          </p:cNvPr>
          <p:cNvSpPr txBox="1"/>
          <p:nvPr/>
        </p:nvSpPr>
        <p:spPr>
          <a:xfrm>
            <a:off x="-452851" y="1141673"/>
            <a:ext cx="5218019" cy="438582"/>
          </a:xfrm>
          <a:prstGeom prst="rect">
            <a:avLst/>
          </a:prstGeom>
          <a:noFill/>
        </p:spPr>
        <p:txBody>
          <a:bodyPr wrap="square" rtlCol="0">
            <a:spAutoFit/>
          </a:bodyPr>
          <a:lstStyle/>
          <a:p>
            <a:pPr algn="r">
              <a:lnSpc>
                <a:spcPts val="2715"/>
              </a:lnSpc>
              <a:spcBef>
                <a:spcPct val="0"/>
              </a:spcBef>
              <a:defRPr/>
            </a:pPr>
            <a:r>
              <a:rPr lang="en-US" sz="2550" b="1" dirty="0">
                <a:solidFill>
                  <a:srgbClr val="F20000"/>
                </a:solidFill>
                <a:latin typeface="Arial" panose="020B0604020202020204" pitchFamily="34" charset="0"/>
                <a:cs typeface="Arial" panose="020B0604020202020204" pitchFamily="34" charset="0"/>
              </a:rPr>
              <a:t>TB Treatment Regimens</a:t>
            </a:r>
          </a:p>
        </p:txBody>
      </p:sp>
      <p:sp>
        <p:nvSpPr>
          <p:cNvPr id="35" name="TextBox 34">
            <a:extLst>
              <a:ext uri="{FF2B5EF4-FFF2-40B4-BE49-F238E27FC236}">
                <a16:creationId xmlns:a16="http://schemas.microsoft.com/office/drawing/2014/main" id="{5DE60549-0896-004D-9057-09C492EA157C}"/>
              </a:ext>
            </a:extLst>
          </p:cNvPr>
          <p:cNvSpPr txBox="1"/>
          <p:nvPr/>
        </p:nvSpPr>
        <p:spPr>
          <a:xfrm>
            <a:off x="240031" y="302229"/>
            <a:ext cx="1921983" cy="507831"/>
          </a:xfrm>
          <a:prstGeom prst="rect">
            <a:avLst/>
          </a:prstGeom>
          <a:noFill/>
        </p:spPr>
        <p:txBody>
          <a:bodyPr wrap="square" rtlCol="0">
            <a:spAutoFit/>
          </a:bodyPr>
          <a:lstStyle/>
          <a:p>
            <a:r>
              <a:rPr lang="en-US" sz="1350" dirty="0">
                <a:solidFill>
                  <a:schemeClr val="tx2"/>
                </a:solidFill>
                <a:latin typeface="Arial" panose="020B0604020202020204" pitchFamily="34" charset="0"/>
                <a:cs typeface="Arial Black"/>
              </a:rPr>
              <a:t>DRUG-SENSITIVE </a:t>
            </a:r>
            <a:br>
              <a:rPr lang="en-US" sz="1350" dirty="0">
                <a:solidFill>
                  <a:schemeClr val="tx2"/>
                </a:solidFill>
                <a:latin typeface="Arial" panose="020B0604020202020204" pitchFamily="34" charset="0"/>
                <a:cs typeface="Arial Black"/>
              </a:rPr>
            </a:br>
            <a:r>
              <a:rPr lang="en-US" sz="1350" dirty="0">
                <a:solidFill>
                  <a:schemeClr val="tx2"/>
                </a:solidFill>
                <a:latin typeface="Arial" panose="020B0604020202020204" pitchFamily="34" charset="0"/>
                <a:cs typeface="Arial Black"/>
              </a:rPr>
              <a:t>VS. RESISTANT TB</a:t>
            </a:r>
          </a:p>
        </p:txBody>
      </p:sp>
    </p:spTree>
    <p:extLst>
      <p:ext uri="{BB962C8B-B14F-4D97-AF65-F5344CB8AC3E}">
        <p14:creationId xmlns:p14="http://schemas.microsoft.com/office/powerpoint/2010/main" val="38738235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BB8EC346-EF14-A045-A016-70B9AD4F16CE}"/>
              </a:ext>
            </a:extLst>
          </p:cNvPr>
          <p:cNvSpPr/>
          <p:nvPr/>
        </p:nvSpPr>
        <p:spPr>
          <a:xfrm>
            <a:off x="0" y="0"/>
            <a:ext cx="2991882"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sp>
        <p:nvSpPr>
          <p:cNvPr id="16" name="Rectangle 3">
            <a:extLst>
              <a:ext uri="{FF2B5EF4-FFF2-40B4-BE49-F238E27FC236}">
                <a16:creationId xmlns:a16="http://schemas.microsoft.com/office/drawing/2014/main" id="{6D53C9DB-1553-9547-B56A-264087BF0784}"/>
              </a:ext>
            </a:extLst>
          </p:cNvPr>
          <p:cNvSpPr txBox="1">
            <a:spLocks noChangeArrowheads="1"/>
          </p:cNvSpPr>
          <p:nvPr/>
        </p:nvSpPr>
        <p:spPr bwMode="auto">
          <a:xfrm>
            <a:off x="3397371" y="1430846"/>
            <a:ext cx="5509496" cy="42498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t" anchorCtr="0" compatLnSpc="1">
            <a:prstTxWarp prst="textNoShape">
              <a:avLst/>
            </a:prstTxWarp>
            <a:spAutoFit/>
          </a:bodyPr>
          <a:lstStyle>
            <a:lvl1pPr algn="l" rtl="0" eaLnBrk="1" fontAlgn="base" hangingPunct="1">
              <a:spcBef>
                <a:spcPct val="20000"/>
              </a:spcBef>
              <a:spcAft>
                <a:spcPts val="600"/>
              </a:spcAft>
              <a:buFont typeface="Arial" charset="0"/>
              <a:defRPr sz="2000" b="1" kern="1200">
                <a:solidFill>
                  <a:schemeClr val="tx1"/>
                </a:solidFill>
                <a:latin typeface="+mn-lt"/>
                <a:ea typeface="ＭＳ Ｐゴシック" charset="0"/>
                <a:cs typeface="ＭＳ Ｐゴシック" charset="0"/>
              </a:defRPr>
            </a:lvl1pPr>
            <a:lvl2pPr marL="457200" indent="-182563" algn="l" rtl="0" eaLnBrk="1" fontAlgn="base" hangingPunct="1">
              <a:spcBef>
                <a:spcPct val="20000"/>
              </a:spcBef>
              <a:spcAft>
                <a:spcPct val="0"/>
              </a:spcAft>
              <a:buClr>
                <a:schemeClr val="tx2"/>
              </a:buClr>
              <a:buFont typeface="Arial" charset="0"/>
              <a:buChar char="•"/>
              <a:defRPr sz="2000" kern="1200">
                <a:solidFill>
                  <a:schemeClr val="tx1"/>
                </a:solidFill>
                <a:latin typeface="+mn-lt"/>
                <a:ea typeface="ＭＳ Ｐゴシック" charset="0"/>
                <a:cs typeface="+mn-cs"/>
              </a:defRPr>
            </a:lvl2pPr>
            <a:lvl3pPr marL="1143000" indent="-228600" algn="l" rtl="0" eaLnBrk="1" fontAlgn="base" hangingPunct="1">
              <a:spcBef>
                <a:spcPct val="20000"/>
              </a:spcBef>
              <a:spcAft>
                <a:spcPct val="0"/>
              </a:spcAft>
              <a:buClr>
                <a:schemeClr val="tx2"/>
              </a:buClr>
              <a:buFont typeface="Arial" charset="0"/>
              <a:buChar char="•"/>
              <a:defRPr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Clr>
                <a:schemeClr val="tx2"/>
              </a:buClr>
              <a:buFont typeface="Arial" charset="0"/>
              <a:buChar char="•"/>
              <a:defRPr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Clr>
                <a:schemeClr val="tx2"/>
              </a:buClr>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205740" indent="-205740">
              <a:spcBef>
                <a:spcPts val="900"/>
              </a:spcBef>
              <a:buFont typeface="+mj-lt"/>
              <a:buAutoNum type="arabicPeriod"/>
            </a:pPr>
            <a:r>
              <a:rPr lang="en-US" sz="1500" dirty="0">
                <a:latin typeface="Arial" charset="0"/>
              </a:rPr>
              <a:t>Drug-resistant TB is less likely to be transmitted between people.</a:t>
            </a:r>
          </a:p>
          <a:p>
            <a:pPr lvl="1" indent="-205740">
              <a:spcBef>
                <a:spcPts val="0"/>
              </a:spcBef>
              <a:spcAft>
                <a:spcPts val="225"/>
              </a:spcAft>
              <a:buFont typeface="+mj-lt"/>
              <a:buAutoNum type="alphaLcParenR"/>
            </a:pPr>
            <a:r>
              <a:rPr lang="en-US" sz="1500" dirty="0">
                <a:latin typeface="Arial" panose="020B0604020202020204" pitchFamily="34" charset="0"/>
              </a:rPr>
              <a:t>True</a:t>
            </a:r>
          </a:p>
          <a:p>
            <a:pPr lvl="1" indent="-205740">
              <a:spcBef>
                <a:spcPts val="0"/>
              </a:spcBef>
              <a:spcAft>
                <a:spcPts val="225"/>
              </a:spcAft>
              <a:buFont typeface="+mj-lt"/>
              <a:buAutoNum type="alphaLcParenR"/>
            </a:pPr>
            <a:r>
              <a:rPr lang="en-US" sz="1500" dirty="0">
                <a:latin typeface="Arial" panose="020B0604020202020204" pitchFamily="34" charset="0"/>
              </a:rPr>
              <a:t>False</a:t>
            </a:r>
          </a:p>
          <a:p>
            <a:pPr marL="205740" indent="-205740">
              <a:spcBef>
                <a:spcPts val="900"/>
              </a:spcBef>
              <a:buFont typeface="+mj-lt"/>
              <a:buAutoNum type="arabicPeriod"/>
            </a:pPr>
            <a:r>
              <a:rPr lang="en-US" sz="1500" dirty="0">
                <a:latin typeface="Arial" charset="0"/>
              </a:rPr>
              <a:t>How does drug resistance develop?</a:t>
            </a:r>
          </a:p>
          <a:p>
            <a:pPr lvl="1" indent="-205740">
              <a:spcBef>
                <a:spcPts val="0"/>
              </a:spcBef>
              <a:spcAft>
                <a:spcPts val="225"/>
              </a:spcAft>
              <a:buFont typeface="+mj-lt"/>
              <a:buAutoNum type="alphaLcParenR"/>
            </a:pPr>
            <a:r>
              <a:rPr lang="en-US" sz="1500" dirty="0">
                <a:latin typeface="Arial" panose="020B0604020202020204" pitchFamily="34" charset="0"/>
              </a:rPr>
              <a:t>Inadequate drug exposures </a:t>
            </a:r>
          </a:p>
          <a:p>
            <a:pPr lvl="1" indent="-205740">
              <a:spcBef>
                <a:spcPts val="0"/>
              </a:spcBef>
              <a:spcAft>
                <a:spcPts val="225"/>
              </a:spcAft>
              <a:buFont typeface="+mj-lt"/>
              <a:buAutoNum type="alphaLcParenR"/>
            </a:pPr>
            <a:r>
              <a:rPr lang="en-US" sz="1500" dirty="0">
                <a:latin typeface="Arial" panose="020B0604020202020204" pitchFamily="34" charset="0"/>
              </a:rPr>
              <a:t>Prescription for inappropriate/weak regimen </a:t>
            </a:r>
          </a:p>
          <a:p>
            <a:pPr lvl="1" indent="-205740">
              <a:spcBef>
                <a:spcPts val="0"/>
              </a:spcBef>
              <a:spcAft>
                <a:spcPts val="225"/>
              </a:spcAft>
              <a:buFont typeface="+mj-lt"/>
              <a:buAutoNum type="alphaLcParenR"/>
            </a:pPr>
            <a:r>
              <a:rPr lang="en-US" sz="1500" dirty="0">
                <a:latin typeface="Arial" panose="020B0604020202020204" pitchFamily="34" charset="0"/>
              </a:rPr>
              <a:t>Inconsistent adherence to treatment</a:t>
            </a:r>
          </a:p>
          <a:p>
            <a:pPr lvl="1" indent="-205740">
              <a:spcBef>
                <a:spcPts val="0"/>
              </a:spcBef>
              <a:spcAft>
                <a:spcPts val="225"/>
              </a:spcAft>
              <a:buFont typeface="+mj-lt"/>
              <a:buAutoNum type="alphaLcParenR"/>
            </a:pPr>
            <a:r>
              <a:rPr lang="en-US" sz="1500" dirty="0">
                <a:latin typeface="Arial" panose="020B0604020202020204" pitchFamily="34" charset="0"/>
              </a:rPr>
              <a:t>Naturally occurring mutations</a:t>
            </a:r>
          </a:p>
          <a:p>
            <a:pPr marL="205740" indent="-205740">
              <a:spcBef>
                <a:spcPts val="900"/>
              </a:spcBef>
              <a:buFont typeface="+mj-lt"/>
              <a:buAutoNum type="arabicPeriod"/>
            </a:pPr>
            <a:r>
              <a:rPr lang="en-US" sz="1500" dirty="0">
                <a:latin typeface="Arial" charset="0"/>
              </a:rPr>
              <a:t>XDR-TB is resistant to which of the following medicines?</a:t>
            </a:r>
          </a:p>
          <a:p>
            <a:pPr lvl="1" indent="-205740">
              <a:spcBef>
                <a:spcPts val="0"/>
              </a:spcBef>
              <a:spcAft>
                <a:spcPts val="225"/>
              </a:spcAft>
              <a:buFont typeface="+mj-lt"/>
              <a:buAutoNum type="alphaLcParenR"/>
            </a:pPr>
            <a:r>
              <a:rPr lang="en-US" sz="1500" dirty="0">
                <a:latin typeface="Arial" panose="020B0604020202020204" pitchFamily="34" charset="0"/>
              </a:rPr>
              <a:t>rifampicin</a:t>
            </a:r>
          </a:p>
          <a:p>
            <a:pPr lvl="1" indent="-205740">
              <a:spcBef>
                <a:spcPts val="0"/>
              </a:spcBef>
              <a:spcAft>
                <a:spcPts val="225"/>
              </a:spcAft>
              <a:buFont typeface="+mj-lt"/>
              <a:buAutoNum type="alphaLcParenR"/>
            </a:pPr>
            <a:r>
              <a:rPr lang="en-US" sz="1500" dirty="0">
                <a:latin typeface="Arial" panose="020B0604020202020204" pitchFamily="34" charset="0"/>
              </a:rPr>
              <a:t>isoniazid</a:t>
            </a:r>
          </a:p>
          <a:p>
            <a:pPr lvl="1" indent="-205740">
              <a:spcBef>
                <a:spcPts val="0"/>
              </a:spcBef>
              <a:spcAft>
                <a:spcPts val="225"/>
              </a:spcAft>
              <a:buFont typeface="+mj-lt"/>
              <a:buAutoNum type="alphaLcParenR"/>
            </a:pPr>
            <a:r>
              <a:rPr lang="en-US" sz="1500" dirty="0">
                <a:latin typeface="Arial" panose="020B0604020202020204" pitchFamily="34" charset="0"/>
              </a:rPr>
              <a:t>moxifloxacin</a:t>
            </a:r>
          </a:p>
          <a:p>
            <a:pPr lvl="1" indent="-205740">
              <a:spcBef>
                <a:spcPts val="0"/>
              </a:spcBef>
              <a:spcAft>
                <a:spcPts val="225"/>
              </a:spcAft>
              <a:buFont typeface="+mj-lt"/>
              <a:buAutoNum type="alphaLcParenR"/>
            </a:pPr>
            <a:r>
              <a:rPr lang="en-US" sz="1500" dirty="0" err="1">
                <a:latin typeface="Arial" panose="020B0604020202020204" pitchFamily="34" charset="0"/>
              </a:rPr>
              <a:t>bedaquiline</a:t>
            </a:r>
            <a:endParaRPr lang="en-US" sz="1500" dirty="0">
              <a:latin typeface="Arial" panose="020B0604020202020204" pitchFamily="34" charset="0"/>
            </a:endParaRPr>
          </a:p>
          <a:p>
            <a:pPr lvl="1" indent="-205740">
              <a:spcBef>
                <a:spcPts val="0"/>
              </a:spcBef>
              <a:spcAft>
                <a:spcPts val="225"/>
              </a:spcAft>
              <a:buFont typeface="+mj-lt"/>
              <a:buAutoNum type="alphaLcParenR"/>
            </a:pPr>
            <a:r>
              <a:rPr lang="en-US" sz="1500" dirty="0">
                <a:latin typeface="Arial" panose="020B0604020202020204" pitchFamily="34" charset="0"/>
              </a:rPr>
              <a:t>All of the above</a:t>
            </a:r>
            <a:endParaRPr lang="en-US" sz="1463" i="1" dirty="0">
              <a:latin typeface="Arial" charset="0"/>
            </a:endParaRPr>
          </a:p>
        </p:txBody>
      </p:sp>
      <p:pic>
        <p:nvPicPr>
          <p:cNvPr id="8" name="Picture 7">
            <a:extLst>
              <a:ext uri="{FF2B5EF4-FFF2-40B4-BE49-F238E27FC236}">
                <a16:creationId xmlns:a16="http://schemas.microsoft.com/office/drawing/2014/main" id="{F4642665-ED71-5344-8D63-34DE8E5074F3}"/>
              </a:ext>
            </a:extLst>
          </p:cNvPr>
          <p:cNvPicPr>
            <a:picLocks noChangeAspect="1"/>
          </p:cNvPicPr>
          <p:nvPr/>
        </p:nvPicPr>
        <p:blipFill>
          <a:blip r:embed="rId3"/>
          <a:stretch>
            <a:fillRect/>
          </a:stretch>
        </p:blipFill>
        <p:spPr>
          <a:xfrm>
            <a:off x="563706" y="2342801"/>
            <a:ext cx="1801694" cy="1820141"/>
          </a:xfrm>
          <a:prstGeom prst="rect">
            <a:avLst/>
          </a:prstGeom>
        </p:spPr>
      </p:pic>
      <p:cxnSp>
        <p:nvCxnSpPr>
          <p:cNvPr id="33" name="Straight Connector 32">
            <a:extLst>
              <a:ext uri="{FF2B5EF4-FFF2-40B4-BE49-F238E27FC236}">
                <a16:creationId xmlns:a16="http://schemas.microsoft.com/office/drawing/2014/main" id="{2F88F8EE-F939-5C46-B87F-A0AB92B963F5}"/>
              </a:ext>
            </a:extLst>
          </p:cNvPr>
          <p:cNvCxnSpPr>
            <a:cxnSpLocks/>
          </p:cNvCxnSpPr>
          <p:nvPr/>
        </p:nvCxnSpPr>
        <p:spPr>
          <a:xfrm>
            <a:off x="2991882" y="0"/>
            <a:ext cx="0" cy="6858000"/>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BEA4766F-2753-FA4E-9D8A-3F56CFD4105E}"/>
              </a:ext>
            </a:extLst>
          </p:cNvPr>
          <p:cNvSpPr/>
          <p:nvPr/>
        </p:nvSpPr>
        <p:spPr>
          <a:xfrm>
            <a:off x="3538277" y="2288761"/>
            <a:ext cx="3825956" cy="207469"/>
          </a:xfrm>
          <a:prstGeom prst="rect">
            <a:avLst/>
          </a:prstGeom>
          <a:solidFill>
            <a:srgbClr val="F20000">
              <a:alpha val="8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sp>
        <p:nvSpPr>
          <p:cNvPr id="39" name="Rectangle 38">
            <a:extLst>
              <a:ext uri="{FF2B5EF4-FFF2-40B4-BE49-F238E27FC236}">
                <a16:creationId xmlns:a16="http://schemas.microsoft.com/office/drawing/2014/main" id="{BE2D9192-D42B-BF43-B209-67BF0F330A00}"/>
              </a:ext>
            </a:extLst>
          </p:cNvPr>
          <p:cNvSpPr/>
          <p:nvPr/>
        </p:nvSpPr>
        <p:spPr>
          <a:xfrm>
            <a:off x="3538277" y="2864954"/>
            <a:ext cx="3825956" cy="1066665"/>
          </a:xfrm>
          <a:prstGeom prst="rect">
            <a:avLst/>
          </a:prstGeom>
          <a:solidFill>
            <a:srgbClr val="F20000">
              <a:alpha val="8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sp>
        <p:nvSpPr>
          <p:cNvPr id="14" name="Rectangle 13">
            <a:extLst>
              <a:ext uri="{FF2B5EF4-FFF2-40B4-BE49-F238E27FC236}">
                <a16:creationId xmlns:a16="http://schemas.microsoft.com/office/drawing/2014/main" id="{9C81492B-AC21-874C-BECE-306FDDA984FA}"/>
              </a:ext>
            </a:extLst>
          </p:cNvPr>
          <p:cNvSpPr/>
          <p:nvPr/>
        </p:nvSpPr>
        <p:spPr>
          <a:xfrm>
            <a:off x="3572706" y="5367010"/>
            <a:ext cx="3825956" cy="220851"/>
          </a:xfrm>
          <a:prstGeom prst="rect">
            <a:avLst/>
          </a:prstGeom>
          <a:solidFill>
            <a:srgbClr val="F20000">
              <a:alpha val="8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pic>
        <p:nvPicPr>
          <p:cNvPr id="15" name="Picture 14" descr="Logo&#10;&#10;Description automatically generated">
            <a:extLst>
              <a:ext uri="{FF2B5EF4-FFF2-40B4-BE49-F238E27FC236}">
                <a16:creationId xmlns:a16="http://schemas.microsoft.com/office/drawing/2014/main" id="{CB963952-79C0-B847-BA6A-94B2EB9D89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2875" y="6295614"/>
            <a:ext cx="1004204" cy="412632"/>
          </a:xfrm>
          <a:prstGeom prst="rect">
            <a:avLst/>
          </a:prstGeom>
        </p:spPr>
      </p:pic>
      <p:grpSp>
        <p:nvGrpSpPr>
          <p:cNvPr id="17" name="Group 16">
            <a:extLst>
              <a:ext uri="{FF2B5EF4-FFF2-40B4-BE49-F238E27FC236}">
                <a16:creationId xmlns:a16="http://schemas.microsoft.com/office/drawing/2014/main" id="{24EEF478-33C9-D041-A38C-46C1FAFB1C63}"/>
              </a:ext>
            </a:extLst>
          </p:cNvPr>
          <p:cNvGrpSpPr/>
          <p:nvPr/>
        </p:nvGrpSpPr>
        <p:grpSpPr>
          <a:xfrm>
            <a:off x="115331" y="6249427"/>
            <a:ext cx="480060" cy="608573"/>
            <a:chOff x="289241" y="6046569"/>
            <a:chExt cx="640080" cy="811431"/>
          </a:xfrm>
        </p:grpSpPr>
        <p:sp>
          <p:nvSpPr>
            <p:cNvPr id="18" name="Slide Number Placeholder 3">
              <a:extLst>
                <a:ext uri="{FF2B5EF4-FFF2-40B4-BE49-F238E27FC236}">
                  <a16:creationId xmlns:a16="http://schemas.microsoft.com/office/drawing/2014/main" id="{82E4982B-87B9-8248-B3D3-0AC32011B1CF}"/>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latin typeface="Arial" panose="020B0604020202020204" pitchFamily="34" charset="0"/>
                </a:rPr>
                <a:pPr/>
                <a:t>26</a:t>
              </a:fld>
              <a:endParaRPr lang="en-US" sz="1350" dirty="0">
                <a:latin typeface="Arial" panose="020B0604020202020204" pitchFamily="34" charset="0"/>
              </a:endParaRPr>
            </a:p>
          </p:txBody>
        </p:sp>
        <p:cxnSp>
          <p:nvCxnSpPr>
            <p:cNvPr id="19" name="Straight Connector 18">
              <a:extLst>
                <a:ext uri="{FF2B5EF4-FFF2-40B4-BE49-F238E27FC236}">
                  <a16:creationId xmlns:a16="http://schemas.microsoft.com/office/drawing/2014/main" id="{D31EF040-3334-9442-8152-6FFF1ADF5E89}"/>
                </a:ext>
              </a:extLst>
            </p:cNvPr>
            <p:cNvCxnSpPr>
              <a:cxnSpLocks/>
            </p:cNvCxnSpPr>
            <p:nvPr/>
          </p:nvCxnSpPr>
          <p:spPr>
            <a:xfrm>
              <a:off x="870203" y="6046569"/>
              <a:ext cx="0" cy="811431"/>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5091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cake, indoor, chocolate, slice&#10;&#10;Description automatically generated">
            <a:extLst>
              <a:ext uri="{FF2B5EF4-FFF2-40B4-BE49-F238E27FC236}">
                <a16:creationId xmlns:a16="http://schemas.microsoft.com/office/drawing/2014/main" id="{94639149-83B0-E645-8616-95ECD7E17D16}"/>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l="4803" t="32107" r="2603" b="24139"/>
          <a:stretch/>
        </p:blipFill>
        <p:spPr>
          <a:xfrm>
            <a:off x="0" y="2051177"/>
            <a:ext cx="9144000" cy="2880530"/>
          </a:xfrm>
          <a:prstGeom prst="rect">
            <a:avLst/>
          </a:prstGeom>
        </p:spPr>
      </p:pic>
      <p:sp>
        <p:nvSpPr>
          <p:cNvPr id="15" name="TextBox 14">
            <a:extLst>
              <a:ext uri="{FF2B5EF4-FFF2-40B4-BE49-F238E27FC236}">
                <a16:creationId xmlns:a16="http://schemas.microsoft.com/office/drawing/2014/main" id="{E0C369FB-5725-8548-911A-B55E0F665874}"/>
              </a:ext>
            </a:extLst>
          </p:cNvPr>
          <p:cNvSpPr txBox="1"/>
          <p:nvPr/>
        </p:nvSpPr>
        <p:spPr>
          <a:xfrm>
            <a:off x="0" y="3302605"/>
            <a:ext cx="9111698" cy="553998"/>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GLOBAL STATISTICS</a:t>
            </a:r>
          </a:p>
        </p:txBody>
      </p:sp>
      <p:pic>
        <p:nvPicPr>
          <p:cNvPr id="8" name="Picture 7" descr="Logo&#10;&#10;Description automatically generated">
            <a:extLst>
              <a:ext uri="{FF2B5EF4-FFF2-40B4-BE49-F238E27FC236}">
                <a16:creationId xmlns:a16="http://schemas.microsoft.com/office/drawing/2014/main" id="{7318F1DB-16F8-1243-80BC-6C5943B01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2875" y="6295614"/>
            <a:ext cx="1004204" cy="412632"/>
          </a:xfrm>
          <a:prstGeom prst="rect">
            <a:avLst/>
          </a:prstGeom>
        </p:spPr>
      </p:pic>
      <p:grpSp>
        <p:nvGrpSpPr>
          <p:cNvPr id="12" name="Group 11">
            <a:extLst>
              <a:ext uri="{FF2B5EF4-FFF2-40B4-BE49-F238E27FC236}">
                <a16:creationId xmlns:a16="http://schemas.microsoft.com/office/drawing/2014/main" id="{100FD107-ACB1-794F-9041-C295B5356628}"/>
              </a:ext>
            </a:extLst>
          </p:cNvPr>
          <p:cNvGrpSpPr/>
          <p:nvPr/>
        </p:nvGrpSpPr>
        <p:grpSpPr>
          <a:xfrm>
            <a:off x="115331" y="6249427"/>
            <a:ext cx="480060" cy="608573"/>
            <a:chOff x="289241" y="6046569"/>
            <a:chExt cx="640080" cy="811431"/>
          </a:xfrm>
        </p:grpSpPr>
        <p:sp>
          <p:nvSpPr>
            <p:cNvPr id="14" name="Slide Number Placeholder 3">
              <a:extLst>
                <a:ext uri="{FF2B5EF4-FFF2-40B4-BE49-F238E27FC236}">
                  <a16:creationId xmlns:a16="http://schemas.microsoft.com/office/drawing/2014/main" id="{2889D00D-7362-5C46-95EF-2EF1AC256ACC}"/>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latin typeface="Arial" panose="020B0604020202020204" pitchFamily="34" charset="0"/>
                </a:rPr>
                <a:pPr/>
                <a:t>27</a:t>
              </a:fld>
              <a:endParaRPr lang="en-US" sz="1350" dirty="0">
                <a:latin typeface="Arial" panose="020B0604020202020204" pitchFamily="34" charset="0"/>
              </a:endParaRPr>
            </a:p>
          </p:txBody>
        </p:sp>
        <p:cxnSp>
          <p:nvCxnSpPr>
            <p:cNvPr id="16" name="Straight Connector 15">
              <a:extLst>
                <a:ext uri="{FF2B5EF4-FFF2-40B4-BE49-F238E27FC236}">
                  <a16:creationId xmlns:a16="http://schemas.microsoft.com/office/drawing/2014/main" id="{2B7FFB32-8996-514C-BD80-8404BEEE7773}"/>
                </a:ext>
              </a:extLst>
            </p:cNvPr>
            <p:cNvCxnSpPr>
              <a:cxnSpLocks/>
            </p:cNvCxnSpPr>
            <p:nvPr/>
          </p:nvCxnSpPr>
          <p:spPr>
            <a:xfrm>
              <a:off x="870203" y="6046569"/>
              <a:ext cx="0" cy="811431"/>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427980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9301001-B353-4889-AC13-F9BD06F5E14C}"/>
              </a:ext>
            </a:extLst>
          </p:cNvPr>
          <p:cNvSpPr txBox="1"/>
          <p:nvPr/>
        </p:nvSpPr>
        <p:spPr>
          <a:xfrm>
            <a:off x="415449" y="859544"/>
            <a:ext cx="5334476" cy="507831"/>
          </a:xfrm>
          <a:prstGeom prst="rect">
            <a:avLst/>
          </a:prstGeom>
          <a:noFill/>
        </p:spPr>
        <p:txBody>
          <a:bodyPr wrap="square" rtlCol="0">
            <a:spAutoFit/>
          </a:bodyPr>
          <a:lstStyle/>
          <a:p>
            <a:pPr>
              <a:defRPr/>
            </a:pPr>
            <a:r>
              <a:rPr lang="en-US" sz="2700" b="1" dirty="0">
                <a:solidFill>
                  <a:srgbClr val="F20000"/>
                </a:solidFill>
                <a:latin typeface="Arial" panose="020B0604020202020204" pitchFamily="34" charset="0"/>
                <a:cs typeface="Arial" panose="020B0604020202020204" pitchFamily="34" charset="0"/>
              </a:rPr>
              <a:t>Global Estimates of TB</a:t>
            </a:r>
          </a:p>
        </p:txBody>
      </p:sp>
      <p:grpSp>
        <p:nvGrpSpPr>
          <p:cNvPr id="44" name="Group 43">
            <a:extLst>
              <a:ext uri="{FF2B5EF4-FFF2-40B4-BE49-F238E27FC236}">
                <a16:creationId xmlns:a16="http://schemas.microsoft.com/office/drawing/2014/main" id="{B9B810BC-E423-E043-9714-B5219719B70B}"/>
              </a:ext>
            </a:extLst>
          </p:cNvPr>
          <p:cNvGrpSpPr/>
          <p:nvPr/>
        </p:nvGrpSpPr>
        <p:grpSpPr>
          <a:xfrm>
            <a:off x="0" y="1474112"/>
            <a:ext cx="9144000" cy="3956017"/>
            <a:chOff x="0" y="1741575"/>
            <a:chExt cx="12192000" cy="5274688"/>
          </a:xfrm>
        </p:grpSpPr>
        <p:sp>
          <p:nvSpPr>
            <p:cNvPr id="29" name="Rectangle 28">
              <a:extLst>
                <a:ext uri="{FF2B5EF4-FFF2-40B4-BE49-F238E27FC236}">
                  <a16:creationId xmlns:a16="http://schemas.microsoft.com/office/drawing/2014/main" id="{9E61C4DC-B1F9-9045-A754-46A0D66AD85F}"/>
                </a:ext>
              </a:extLst>
            </p:cNvPr>
            <p:cNvSpPr/>
            <p:nvPr/>
          </p:nvSpPr>
          <p:spPr>
            <a:xfrm>
              <a:off x="0" y="1741575"/>
              <a:ext cx="12192000" cy="52746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Arial" panose="020B0604020202020204" pitchFamily="34" charset="0"/>
              </a:endParaRPr>
            </a:p>
          </p:txBody>
        </p:sp>
        <p:sp>
          <p:nvSpPr>
            <p:cNvPr id="5" name="Rectangle 4">
              <a:extLst>
                <a:ext uri="{FF2B5EF4-FFF2-40B4-BE49-F238E27FC236}">
                  <a16:creationId xmlns:a16="http://schemas.microsoft.com/office/drawing/2014/main" id="{624485E2-2DDF-6441-A739-81AC6761F684}"/>
                </a:ext>
              </a:extLst>
            </p:cNvPr>
            <p:cNvSpPr/>
            <p:nvPr/>
          </p:nvSpPr>
          <p:spPr>
            <a:xfrm>
              <a:off x="339777" y="1949472"/>
              <a:ext cx="1699728" cy="2893101"/>
            </a:xfrm>
            <a:prstGeom prst="rect">
              <a:avLst/>
            </a:prstGeom>
          </p:spPr>
          <p:txBody>
            <a:bodyPr wrap="square">
              <a:spAutoFit/>
            </a:bodyPr>
            <a:lstStyle/>
            <a:p>
              <a:pPr algn="ctr">
                <a:defRPr/>
              </a:pPr>
              <a:r>
                <a:rPr lang="en-US" sz="1500" dirty="0">
                  <a:latin typeface="Arial" panose="020B0604020202020204" pitchFamily="34" charset="0"/>
                </a:rPr>
                <a:t>It is estimated </a:t>
              </a:r>
              <a:r>
                <a:rPr lang="en-US" sz="1500" dirty="0">
                  <a:solidFill>
                    <a:srgbClr val="F20000"/>
                  </a:solidFill>
                  <a:latin typeface="Arial" panose="020B0604020202020204" pitchFamily="34" charset="0"/>
                </a:rPr>
                <a:t>that one-fourth of </a:t>
              </a:r>
              <a:br>
                <a:rPr lang="en-US" sz="1500" dirty="0">
                  <a:solidFill>
                    <a:srgbClr val="F20000"/>
                  </a:solidFill>
                  <a:latin typeface="Arial" panose="020B0604020202020204" pitchFamily="34" charset="0"/>
                </a:rPr>
              </a:br>
              <a:r>
                <a:rPr lang="en-US" sz="1500" dirty="0">
                  <a:solidFill>
                    <a:srgbClr val="F20000"/>
                  </a:solidFill>
                  <a:latin typeface="Arial" panose="020B0604020202020204" pitchFamily="34" charset="0"/>
                </a:rPr>
                <a:t>the world</a:t>
              </a:r>
              <a:r>
                <a:rPr lang="en-US" sz="1500" dirty="0">
                  <a:latin typeface="Arial" panose="020B0604020202020204" pitchFamily="34" charset="0"/>
                </a:rPr>
                <a:t> </a:t>
              </a:r>
              <a:br>
                <a:rPr lang="en-US" sz="1500" dirty="0">
                  <a:latin typeface="Arial" panose="020B0604020202020204" pitchFamily="34" charset="0"/>
                </a:rPr>
              </a:br>
              <a:r>
                <a:rPr lang="en-US" sz="1500" dirty="0">
                  <a:latin typeface="Arial" panose="020B0604020202020204" pitchFamily="34" charset="0"/>
                </a:rPr>
                <a:t>is </a:t>
              </a:r>
              <a:r>
                <a:rPr lang="en-US" sz="1500" dirty="0">
                  <a:solidFill>
                    <a:srgbClr val="000000"/>
                  </a:solidFill>
                  <a:latin typeface="Arial" panose="020B0604020202020204" pitchFamily="34" charset="0"/>
                </a:rPr>
                <a:t>infected </a:t>
              </a:r>
              <a:br>
                <a:rPr lang="en-US" sz="1500" dirty="0">
                  <a:solidFill>
                    <a:srgbClr val="000000"/>
                  </a:solidFill>
                  <a:latin typeface="Arial" panose="020B0604020202020204" pitchFamily="34" charset="0"/>
                </a:rPr>
              </a:br>
              <a:r>
                <a:rPr lang="en-US" sz="1500" dirty="0">
                  <a:solidFill>
                    <a:srgbClr val="000000"/>
                  </a:solidFill>
                  <a:latin typeface="Arial" panose="020B0604020202020204" pitchFamily="34" charset="0"/>
                </a:rPr>
                <a:t>with TB </a:t>
              </a:r>
              <a:br>
                <a:rPr lang="en-US" sz="1500" dirty="0">
                  <a:solidFill>
                    <a:srgbClr val="000000"/>
                  </a:solidFill>
                  <a:latin typeface="Arial" panose="020B0604020202020204" pitchFamily="34" charset="0"/>
                </a:rPr>
              </a:br>
              <a:r>
                <a:rPr lang="en-US" sz="1500" dirty="0">
                  <a:solidFill>
                    <a:srgbClr val="000000"/>
                  </a:solidFill>
                  <a:latin typeface="Arial" panose="020B0604020202020204" pitchFamily="34" charset="0"/>
                </a:rPr>
                <a:t>(latent TB infection)</a:t>
              </a:r>
            </a:p>
          </p:txBody>
        </p:sp>
        <p:sp>
          <p:nvSpPr>
            <p:cNvPr id="6" name="Rectangle 5">
              <a:extLst>
                <a:ext uri="{FF2B5EF4-FFF2-40B4-BE49-F238E27FC236}">
                  <a16:creationId xmlns:a16="http://schemas.microsoft.com/office/drawing/2014/main" id="{C4C28DEE-228A-BC4A-9BBC-7493B313011E}"/>
                </a:ext>
              </a:extLst>
            </p:cNvPr>
            <p:cNvSpPr/>
            <p:nvPr/>
          </p:nvSpPr>
          <p:spPr>
            <a:xfrm>
              <a:off x="2406781" y="1949472"/>
              <a:ext cx="1751555" cy="3508652"/>
            </a:xfrm>
            <a:prstGeom prst="rect">
              <a:avLst/>
            </a:prstGeom>
          </p:spPr>
          <p:txBody>
            <a:bodyPr wrap="square">
              <a:spAutoFit/>
            </a:bodyPr>
            <a:lstStyle/>
            <a:p>
              <a:pPr algn="ctr">
                <a:defRPr/>
              </a:pPr>
              <a:r>
                <a:rPr lang="en-US" sz="1500" dirty="0">
                  <a:latin typeface="Arial" panose="020B0604020202020204" pitchFamily="34" charset="0"/>
                </a:rPr>
                <a:t>There were </a:t>
              </a:r>
              <a:br>
                <a:rPr lang="en-US" sz="1500" dirty="0">
                  <a:latin typeface="Arial" panose="020B0604020202020204" pitchFamily="34" charset="0"/>
                </a:rPr>
              </a:br>
              <a:r>
                <a:rPr lang="en-US" sz="1500" dirty="0">
                  <a:latin typeface="Arial" panose="020B0604020202020204" pitchFamily="34" charset="0"/>
                </a:rPr>
                <a:t>an estimated </a:t>
              </a:r>
              <a:r>
                <a:rPr lang="en-US" sz="1500" dirty="0">
                  <a:solidFill>
                    <a:srgbClr val="F20000"/>
                  </a:solidFill>
                  <a:latin typeface="Arial" panose="020B0604020202020204" pitchFamily="34" charset="0"/>
                </a:rPr>
                <a:t>10.0 million new cases of TB in 2019</a:t>
              </a:r>
              <a:r>
                <a:rPr lang="en-US" sz="1500" dirty="0">
                  <a:solidFill>
                    <a:srgbClr val="000000"/>
                  </a:solidFill>
                  <a:latin typeface="Arial" panose="020B0604020202020204" pitchFamily="34" charset="0"/>
                </a:rPr>
                <a:t> (active TB disease), </a:t>
              </a:r>
              <a:br>
                <a:rPr lang="en-US" sz="1500" dirty="0">
                  <a:solidFill>
                    <a:srgbClr val="000000"/>
                  </a:solidFill>
                  <a:latin typeface="Arial" panose="020B0604020202020204" pitchFamily="34" charset="0"/>
                </a:rPr>
              </a:br>
              <a:r>
                <a:rPr lang="en-US" sz="1500" dirty="0">
                  <a:solidFill>
                    <a:srgbClr val="000000"/>
                  </a:solidFill>
                  <a:latin typeface="Arial" panose="020B0604020202020204" pitchFamily="34" charset="0"/>
                </a:rPr>
                <a:t>among which 500,000 had drug-resistant TB</a:t>
              </a:r>
            </a:p>
          </p:txBody>
        </p:sp>
        <p:sp>
          <p:nvSpPr>
            <p:cNvPr id="8" name="Rectangle 7">
              <a:extLst>
                <a:ext uri="{FF2B5EF4-FFF2-40B4-BE49-F238E27FC236}">
                  <a16:creationId xmlns:a16="http://schemas.microsoft.com/office/drawing/2014/main" id="{602FBC98-661C-6E4E-83F8-F52325D79346}"/>
                </a:ext>
              </a:extLst>
            </p:cNvPr>
            <p:cNvSpPr/>
            <p:nvPr/>
          </p:nvSpPr>
          <p:spPr>
            <a:xfrm>
              <a:off x="4348941" y="1949472"/>
              <a:ext cx="1847180" cy="3816428"/>
            </a:xfrm>
            <a:prstGeom prst="rect">
              <a:avLst/>
            </a:prstGeom>
          </p:spPr>
          <p:txBody>
            <a:bodyPr wrap="square">
              <a:spAutoFit/>
            </a:bodyPr>
            <a:lstStyle/>
            <a:p>
              <a:pPr algn="ctr">
                <a:defRPr/>
              </a:pPr>
              <a:r>
                <a:rPr lang="en-US" sz="1500" dirty="0">
                  <a:solidFill>
                    <a:srgbClr val="000000"/>
                  </a:solidFill>
                  <a:latin typeface="Arial" panose="020B0604020202020204" pitchFamily="34" charset="0"/>
                </a:rPr>
                <a:t>An estimated </a:t>
              </a:r>
              <a:br>
                <a:rPr lang="en-US" sz="1500" dirty="0">
                  <a:solidFill>
                    <a:srgbClr val="000000"/>
                  </a:solidFill>
                  <a:latin typeface="Arial" panose="020B0604020202020204" pitchFamily="34" charset="0"/>
                </a:rPr>
              </a:br>
              <a:r>
                <a:rPr lang="en-US" sz="1500" dirty="0">
                  <a:solidFill>
                    <a:srgbClr val="F20000"/>
                  </a:solidFill>
                  <a:latin typeface="Arial" panose="020B0604020202020204" pitchFamily="34" charset="0"/>
                </a:rPr>
                <a:t>1.2 million children </a:t>
              </a:r>
              <a:br>
                <a:rPr lang="en-US" sz="1500" dirty="0">
                  <a:solidFill>
                    <a:srgbClr val="F20000"/>
                  </a:solidFill>
                  <a:latin typeface="Arial" panose="020B0604020202020204" pitchFamily="34" charset="0"/>
                </a:rPr>
              </a:br>
              <a:r>
                <a:rPr lang="en-US" sz="1500" dirty="0">
                  <a:solidFill>
                    <a:srgbClr val="000000"/>
                  </a:solidFill>
                  <a:latin typeface="Arial" panose="020B0604020202020204" pitchFamily="34" charset="0"/>
                </a:rPr>
                <a:t>became sick </a:t>
              </a:r>
              <a:br>
                <a:rPr lang="en-US" sz="1500" dirty="0">
                  <a:solidFill>
                    <a:srgbClr val="000000"/>
                  </a:solidFill>
                  <a:latin typeface="Arial" panose="020B0604020202020204" pitchFamily="34" charset="0"/>
                </a:rPr>
              </a:br>
              <a:r>
                <a:rPr lang="en-US" sz="1500" dirty="0">
                  <a:solidFill>
                    <a:srgbClr val="000000"/>
                  </a:solidFill>
                  <a:latin typeface="Arial" panose="020B0604020202020204" pitchFamily="34" charset="0"/>
                </a:rPr>
                <a:t>with TB in 2019 (children </a:t>
              </a:r>
              <a:br>
                <a:rPr lang="en-US" sz="1500" dirty="0">
                  <a:solidFill>
                    <a:srgbClr val="000000"/>
                  </a:solidFill>
                  <a:latin typeface="Arial" panose="020B0604020202020204" pitchFamily="34" charset="0"/>
                </a:rPr>
              </a:br>
              <a:r>
                <a:rPr lang="en-US" sz="1500" dirty="0">
                  <a:solidFill>
                    <a:srgbClr val="000000"/>
                  </a:solidFill>
                  <a:latin typeface="Arial" panose="020B0604020202020204" pitchFamily="34" charset="0"/>
                </a:rPr>
                <a:t>account for </a:t>
              </a:r>
              <a:br>
                <a:rPr lang="en-US" sz="1500" dirty="0">
                  <a:solidFill>
                    <a:srgbClr val="000000"/>
                  </a:solidFill>
                  <a:latin typeface="Arial" panose="020B0604020202020204" pitchFamily="34" charset="0"/>
                </a:rPr>
              </a:br>
              <a:r>
                <a:rPr lang="en-US" sz="1500" dirty="0">
                  <a:solidFill>
                    <a:srgbClr val="000000"/>
                  </a:solidFill>
                  <a:latin typeface="Arial" panose="020B0604020202020204" pitchFamily="34" charset="0"/>
                </a:rPr>
                <a:t>12% of the</a:t>
              </a:r>
              <a:br>
                <a:rPr lang="en-US" sz="1500" dirty="0">
                  <a:solidFill>
                    <a:srgbClr val="000000"/>
                  </a:solidFill>
                  <a:latin typeface="Arial" panose="020B0604020202020204" pitchFamily="34" charset="0"/>
                </a:rPr>
              </a:br>
              <a:r>
                <a:rPr lang="en-US" sz="1500" dirty="0">
                  <a:solidFill>
                    <a:srgbClr val="000000"/>
                  </a:solidFill>
                  <a:latin typeface="Arial" panose="020B0604020202020204" pitchFamily="34" charset="0"/>
                </a:rPr>
                <a:t> global disease burden)</a:t>
              </a:r>
            </a:p>
          </p:txBody>
        </p:sp>
        <p:sp>
          <p:nvSpPr>
            <p:cNvPr id="10" name="Rectangle 9">
              <a:extLst>
                <a:ext uri="{FF2B5EF4-FFF2-40B4-BE49-F238E27FC236}">
                  <a16:creationId xmlns:a16="http://schemas.microsoft.com/office/drawing/2014/main" id="{D938C537-D002-584E-811B-F52B6C6A6F94}"/>
                </a:ext>
              </a:extLst>
            </p:cNvPr>
            <p:cNvSpPr/>
            <p:nvPr/>
          </p:nvSpPr>
          <p:spPr>
            <a:xfrm>
              <a:off x="6331396" y="1949472"/>
              <a:ext cx="3051843" cy="4910745"/>
            </a:xfrm>
            <a:prstGeom prst="rect">
              <a:avLst/>
            </a:prstGeom>
          </p:spPr>
          <p:txBody>
            <a:bodyPr wrap="square">
              <a:spAutoFit/>
            </a:bodyPr>
            <a:lstStyle/>
            <a:p>
              <a:pPr algn="ctr">
                <a:defRPr/>
              </a:pPr>
              <a:r>
                <a:rPr lang="en-US" sz="1500" dirty="0">
                  <a:solidFill>
                    <a:srgbClr val="000000"/>
                  </a:solidFill>
                  <a:latin typeface="Arial" panose="020B0604020202020204" pitchFamily="34" charset="0"/>
                </a:rPr>
                <a:t>There were an estimated </a:t>
              </a:r>
              <a:br>
                <a:rPr lang="en-US" sz="1500" dirty="0">
                  <a:solidFill>
                    <a:srgbClr val="000000"/>
                  </a:solidFill>
                  <a:latin typeface="Arial" panose="020B0604020202020204" pitchFamily="34" charset="0"/>
                </a:rPr>
              </a:br>
              <a:r>
                <a:rPr lang="en-US" sz="1500" dirty="0">
                  <a:solidFill>
                    <a:srgbClr val="F20000"/>
                  </a:solidFill>
                  <a:latin typeface="Arial" panose="020B0604020202020204" pitchFamily="34" charset="0"/>
                </a:rPr>
                <a:t>1.2 million deaths from </a:t>
              </a:r>
              <a:br>
                <a:rPr lang="en-US" sz="1500" dirty="0">
                  <a:solidFill>
                    <a:srgbClr val="F20000"/>
                  </a:solidFill>
                  <a:latin typeface="Arial" panose="020B0604020202020204" pitchFamily="34" charset="0"/>
                </a:rPr>
              </a:br>
              <a:r>
                <a:rPr lang="en-US" sz="1500" dirty="0">
                  <a:solidFill>
                    <a:srgbClr val="F20000"/>
                  </a:solidFill>
                  <a:latin typeface="Arial" panose="020B0604020202020204" pitchFamily="34" charset="0"/>
                </a:rPr>
                <a:t>TB in 2019 </a:t>
              </a:r>
              <a:r>
                <a:rPr lang="en-US" sz="1500" dirty="0">
                  <a:solidFill>
                    <a:srgbClr val="000000"/>
                  </a:solidFill>
                  <a:latin typeface="Arial" panose="020B0604020202020204" pitchFamily="34" charset="0"/>
                </a:rPr>
                <a:t>(nearly 5,000 deaths per day)</a:t>
              </a:r>
            </a:p>
            <a:p>
              <a:pPr marL="0" lvl="1" algn="ctr">
                <a:spcBef>
                  <a:spcPts val="450"/>
                </a:spcBef>
                <a:defRPr/>
              </a:pPr>
              <a:r>
                <a:rPr lang="en-US" sz="1500" dirty="0">
                  <a:solidFill>
                    <a:srgbClr val="000000"/>
                  </a:solidFill>
                  <a:latin typeface="Arial" panose="020B0604020202020204" pitchFamily="34" charset="0"/>
                </a:rPr>
                <a:t>TB is the </a:t>
              </a:r>
              <a:r>
                <a:rPr lang="en-US" sz="1500" dirty="0">
                  <a:solidFill>
                    <a:srgbClr val="FF0000"/>
                  </a:solidFill>
                  <a:latin typeface="Arial" panose="020B0604020202020204" pitchFamily="34" charset="0"/>
                </a:rPr>
                <a:t>number one killer of people living with HIV</a:t>
              </a:r>
              <a:r>
                <a:rPr lang="en-US" sz="1500" dirty="0">
                  <a:solidFill>
                    <a:srgbClr val="000000"/>
                  </a:solidFill>
                  <a:latin typeface="Arial" panose="020B0604020202020204" pitchFamily="34" charset="0"/>
                </a:rPr>
                <a:t>, accounting for an additional 208,000 deaths in 2019</a:t>
              </a:r>
            </a:p>
            <a:p>
              <a:pPr marL="0" lvl="1" algn="ctr">
                <a:spcBef>
                  <a:spcPts val="450"/>
                </a:spcBef>
                <a:defRPr/>
              </a:pPr>
              <a:r>
                <a:rPr lang="en-US" sz="1500" dirty="0">
                  <a:solidFill>
                    <a:srgbClr val="000000"/>
                  </a:solidFill>
                  <a:latin typeface="Arial" panose="020B0604020202020204" pitchFamily="34" charset="0"/>
                </a:rPr>
                <a:t>Until </a:t>
              </a:r>
              <a:r>
                <a:rPr lang="en-US" sz="1500" dirty="0">
                  <a:solidFill>
                    <a:srgbClr val="FF0000"/>
                  </a:solidFill>
                  <a:latin typeface="Arial" panose="020B0604020202020204" pitchFamily="34" charset="0"/>
                </a:rPr>
                <a:t>recently overtaken by COVID-19</a:t>
              </a:r>
              <a:r>
                <a:rPr lang="en-US" sz="1500" dirty="0">
                  <a:solidFill>
                    <a:srgbClr val="000000"/>
                  </a:solidFill>
                  <a:latin typeface="Arial" panose="020B0604020202020204" pitchFamily="34" charset="0"/>
                </a:rPr>
                <a:t>, TB was the leading infectious cause of death worldwide</a:t>
              </a:r>
            </a:p>
          </p:txBody>
        </p:sp>
        <p:sp>
          <p:nvSpPr>
            <p:cNvPr id="11" name="Rectangle 10">
              <a:extLst>
                <a:ext uri="{FF2B5EF4-FFF2-40B4-BE49-F238E27FC236}">
                  <a16:creationId xmlns:a16="http://schemas.microsoft.com/office/drawing/2014/main" id="{C57F5A09-1781-3C46-9E14-865445525D18}"/>
                </a:ext>
              </a:extLst>
            </p:cNvPr>
            <p:cNvSpPr/>
            <p:nvPr/>
          </p:nvSpPr>
          <p:spPr>
            <a:xfrm>
              <a:off x="9697109" y="1949472"/>
              <a:ext cx="2344832" cy="2995691"/>
            </a:xfrm>
            <a:prstGeom prst="rect">
              <a:avLst/>
            </a:prstGeom>
          </p:spPr>
          <p:txBody>
            <a:bodyPr wrap="square">
              <a:spAutoFit/>
            </a:bodyPr>
            <a:lstStyle/>
            <a:p>
              <a:pPr algn="ctr">
                <a:spcBef>
                  <a:spcPts val="300"/>
                </a:spcBef>
                <a:defRPr/>
              </a:pPr>
              <a:r>
                <a:rPr lang="en-US" sz="1500" dirty="0">
                  <a:latin typeface="Arial" panose="020B0604020202020204" pitchFamily="34" charset="0"/>
                </a:rPr>
                <a:t>Geographically, most people who developed TB in 2019 were in</a:t>
              </a:r>
            </a:p>
            <a:p>
              <a:pPr algn="ctr">
                <a:spcBef>
                  <a:spcPts val="300"/>
                </a:spcBef>
                <a:defRPr/>
              </a:pPr>
              <a:r>
                <a:rPr lang="en-US" sz="1500" dirty="0">
                  <a:solidFill>
                    <a:srgbClr val="F20000"/>
                  </a:solidFill>
                  <a:latin typeface="Arial" panose="020B0604020202020204" pitchFamily="34" charset="0"/>
                </a:rPr>
                <a:t> South-East Asia </a:t>
              </a:r>
              <a:r>
                <a:rPr lang="en-US" sz="1500" dirty="0">
                  <a:latin typeface="Arial" panose="020B0604020202020204" pitchFamily="34" charset="0"/>
                </a:rPr>
                <a:t>(44%), </a:t>
              </a:r>
              <a:r>
                <a:rPr lang="en-US" sz="1500" dirty="0">
                  <a:solidFill>
                    <a:srgbClr val="F20000"/>
                  </a:solidFill>
                  <a:latin typeface="Arial" panose="020B0604020202020204" pitchFamily="34" charset="0"/>
                </a:rPr>
                <a:t>Africa </a:t>
              </a:r>
              <a:br>
                <a:rPr lang="en-US" sz="1500" dirty="0">
                  <a:latin typeface="Arial" panose="020B0604020202020204" pitchFamily="34" charset="0"/>
                </a:rPr>
              </a:br>
              <a:r>
                <a:rPr lang="en-US" sz="1500" dirty="0">
                  <a:latin typeface="Arial" panose="020B0604020202020204" pitchFamily="34" charset="0"/>
                </a:rPr>
                <a:t>(25%), and the </a:t>
              </a:r>
            </a:p>
            <a:p>
              <a:pPr algn="ctr">
                <a:spcBef>
                  <a:spcPts val="300"/>
                </a:spcBef>
                <a:defRPr/>
              </a:pPr>
              <a:r>
                <a:rPr lang="en-US" sz="1500" dirty="0">
                  <a:solidFill>
                    <a:srgbClr val="F20000"/>
                  </a:solidFill>
                  <a:latin typeface="Arial" panose="020B0604020202020204" pitchFamily="34" charset="0"/>
                </a:rPr>
                <a:t>Western Pacific regions </a:t>
              </a:r>
              <a:r>
                <a:rPr lang="en-US" sz="1500" dirty="0">
                  <a:latin typeface="Arial" panose="020B0604020202020204" pitchFamily="34" charset="0"/>
                </a:rPr>
                <a:t>(18%)</a:t>
              </a:r>
            </a:p>
          </p:txBody>
        </p:sp>
        <p:grpSp>
          <p:nvGrpSpPr>
            <p:cNvPr id="43" name="Group 42">
              <a:extLst>
                <a:ext uri="{FF2B5EF4-FFF2-40B4-BE49-F238E27FC236}">
                  <a16:creationId xmlns:a16="http://schemas.microsoft.com/office/drawing/2014/main" id="{46377DB3-9F1B-0940-B2C5-538EA0F15043}"/>
                </a:ext>
              </a:extLst>
            </p:cNvPr>
            <p:cNvGrpSpPr/>
            <p:nvPr/>
          </p:nvGrpSpPr>
          <p:grpSpPr>
            <a:xfrm>
              <a:off x="2258653" y="1949472"/>
              <a:ext cx="7400935" cy="4910745"/>
              <a:chOff x="2258653" y="1949472"/>
              <a:chExt cx="7400935" cy="4773666"/>
            </a:xfrm>
          </p:grpSpPr>
          <p:cxnSp>
            <p:nvCxnSpPr>
              <p:cNvPr id="38" name="Straight Connector 37">
                <a:extLst>
                  <a:ext uri="{FF2B5EF4-FFF2-40B4-BE49-F238E27FC236}">
                    <a16:creationId xmlns:a16="http://schemas.microsoft.com/office/drawing/2014/main" id="{2D7EFFFD-322A-5D4F-9243-C99811583D98}"/>
                  </a:ext>
                </a:extLst>
              </p:cNvPr>
              <p:cNvCxnSpPr>
                <a:cxnSpLocks/>
              </p:cNvCxnSpPr>
              <p:nvPr/>
            </p:nvCxnSpPr>
            <p:spPr>
              <a:xfrm>
                <a:off x="2258653" y="1949472"/>
                <a:ext cx="0" cy="4757045"/>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491E76C-761D-7F46-BA24-40A949CCEC3C}"/>
                  </a:ext>
                </a:extLst>
              </p:cNvPr>
              <p:cNvCxnSpPr>
                <a:cxnSpLocks/>
              </p:cNvCxnSpPr>
              <p:nvPr/>
            </p:nvCxnSpPr>
            <p:spPr>
              <a:xfrm>
                <a:off x="4270652" y="1949472"/>
                <a:ext cx="40775" cy="4773666"/>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3BB9FDE-8DF3-DA40-A8E3-238B096FCFF7}"/>
                  </a:ext>
                </a:extLst>
              </p:cNvPr>
              <p:cNvCxnSpPr>
                <a:cxnSpLocks/>
              </p:cNvCxnSpPr>
              <p:nvPr/>
            </p:nvCxnSpPr>
            <p:spPr>
              <a:xfrm>
                <a:off x="6278851" y="1949472"/>
                <a:ext cx="0" cy="4773666"/>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DD56335-52ED-0E4C-BD75-47DD1802E165}"/>
                  </a:ext>
                </a:extLst>
              </p:cNvPr>
              <p:cNvCxnSpPr>
                <a:cxnSpLocks/>
              </p:cNvCxnSpPr>
              <p:nvPr/>
            </p:nvCxnSpPr>
            <p:spPr>
              <a:xfrm>
                <a:off x="9573843" y="1949472"/>
                <a:ext cx="85745" cy="4773666"/>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grpSp>
      </p:grpSp>
      <p:pic>
        <p:nvPicPr>
          <p:cNvPr id="20" name="Picture 19" descr="Logo&#10;&#10;Description automatically generated">
            <a:extLst>
              <a:ext uri="{FF2B5EF4-FFF2-40B4-BE49-F238E27FC236}">
                <a16:creationId xmlns:a16="http://schemas.microsoft.com/office/drawing/2014/main" id="{8641BDEC-8351-A949-BDD3-7E03A9219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2875" y="6295614"/>
            <a:ext cx="1004204" cy="412632"/>
          </a:xfrm>
          <a:prstGeom prst="rect">
            <a:avLst/>
          </a:prstGeom>
        </p:spPr>
      </p:pic>
      <p:grpSp>
        <p:nvGrpSpPr>
          <p:cNvPr id="21" name="Group 20">
            <a:extLst>
              <a:ext uri="{FF2B5EF4-FFF2-40B4-BE49-F238E27FC236}">
                <a16:creationId xmlns:a16="http://schemas.microsoft.com/office/drawing/2014/main" id="{0F38F101-8FF3-574F-A3FC-FB5F41CC4BFA}"/>
              </a:ext>
            </a:extLst>
          </p:cNvPr>
          <p:cNvGrpSpPr/>
          <p:nvPr/>
        </p:nvGrpSpPr>
        <p:grpSpPr>
          <a:xfrm>
            <a:off x="115331" y="6249427"/>
            <a:ext cx="480060" cy="608573"/>
            <a:chOff x="289241" y="6046569"/>
            <a:chExt cx="640080" cy="811431"/>
          </a:xfrm>
        </p:grpSpPr>
        <p:sp>
          <p:nvSpPr>
            <p:cNvPr id="22" name="Slide Number Placeholder 3">
              <a:extLst>
                <a:ext uri="{FF2B5EF4-FFF2-40B4-BE49-F238E27FC236}">
                  <a16:creationId xmlns:a16="http://schemas.microsoft.com/office/drawing/2014/main" id="{9A823461-CAD7-DA41-B8B0-18A2E2D4BCB6}"/>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latin typeface="Arial" panose="020B0604020202020204" pitchFamily="34" charset="0"/>
                </a:rPr>
                <a:pPr/>
                <a:t>28</a:t>
              </a:fld>
              <a:endParaRPr lang="en-US" sz="1350" dirty="0">
                <a:latin typeface="Arial" panose="020B0604020202020204" pitchFamily="34" charset="0"/>
              </a:endParaRPr>
            </a:p>
          </p:txBody>
        </p:sp>
        <p:cxnSp>
          <p:nvCxnSpPr>
            <p:cNvPr id="23" name="Straight Connector 22">
              <a:extLst>
                <a:ext uri="{FF2B5EF4-FFF2-40B4-BE49-F238E27FC236}">
                  <a16:creationId xmlns:a16="http://schemas.microsoft.com/office/drawing/2014/main" id="{7D051C17-0429-4140-AA53-C00E9B78E103}"/>
                </a:ext>
              </a:extLst>
            </p:cNvPr>
            <p:cNvCxnSpPr>
              <a:cxnSpLocks/>
            </p:cNvCxnSpPr>
            <p:nvPr/>
          </p:nvCxnSpPr>
          <p:spPr>
            <a:xfrm>
              <a:off x="870203" y="6046569"/>
              <a:ext cx="0" cy="811431"/>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CE7051DE-1BF7-E84F-91D0-C8BBD69745A4}"/>
              </a:ext>
            </a:extLst>
          </p:cNvPr>
          <p:cNvSpPr txBox="1"/>
          <p:nvPr/>
        </p:nvSpPr>
        <p:spPr>
          <a:xfrm>
            <a:off x="181301" y="271238"/>
            <a:ext cx="1762923" cy="300082"/>
          </a:xfrm>
          <a:prstGeom prst="rect">
            <a:avLst/>
          </a:prstGeom>
          <a:noFill/>
        </p:spPr>
        <p:txBody>
          <a:bodyPr wrap="square" rtlCol="0">
            <a:spAutoFit/>
          </a:bodyPr>
          <a:lstStyle/>
          <a:p>
            <a:r>
              <a:rPr lang="en-US" sz="1350" dirty="0">
                <a:latin typeface="Arial" panose="020B0604020202020204" pitchFamily="34" charset="0"/>
                <a:ea typeface="Roboto" panose="02000000000000000000" pitchFamily="2" charset="0"/>
              </a:rPr>
              <a:t>STATISTICS</a:t>
            </a:r>
          </a:p>
        </p:txBody>
      </p:sp>
    </p:spTree>
    <p:extLst>
      <p:ext uri="{BB962C8B-B14F-4D97-AF65-F5344CB8AC3E}">
        <p14:creationId xmlns:p14="http://schemas.microsoft.com/office/powerpoint/2010/main" val="21072155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D2431B9-062D-7E49-82A2-CDDCD556DDC9}"/>
              </a:ext>
            </a:extLst>
          </p:cNvPr>
          <p:cNvGrpSpPr/>
          <p:nvPr/>
        </p:nvGrpSpPr>
        <p:grpSpPr>
          <a:xfrm>
            <a:off x="571308" y="828425"/>
            <a:ext cx="7769911" cy="5890530"/>
            <a:chOff x="777278" y="-19470"/>
            <a:chExt cx="10359881" cy="7854041"/>
          </a:xfrm>
        </p:grpSpPr>
        <p:pic>
          <p:nvPicPr>
            <p:cNvPr id="2" name="Picture 1">
              <a:extLst>
                <a:ext uri="{FF2B5EF4-FFF2-40B4-BE49-F238E27FC236}">
                  <a16:creationId xmlns:a16="http://schemas.microsoft.com/office/drawing/2014/main" id="{6D7CF56F-8F79-0D46-96D9-08A0F7830874}"/>
                </a:ext>
              </a:extLst>
            </p:cNvPr>
            <p:cNvPicPr>
              <a:picLocks noChangeAspect="1"/>
            </p:cNvPicPr>
            <p:nvPr/>
          </p:nvPicPr>
          <p:blipFill>
            <a:blip r:embed="rId3"/>
            <a:stretch>
              <a:fillRect/>
            </a:stretch>
          </p:blipFill>
          <p:spPr>
            <a:xfrm>
              <a:off x="1054840" y="-19470"/>
              <a:ext cx="10082319" cy="7198388"/>
            </a:xfrm>
            <a:prstGeom prst="rect">
              <a:avLst/>
            </a:prstGeom>
            <a:ln>
              <a:noFill/>
            </a:ln>
          </p:spPr>
        </p:pic>
        <p:sp>
          <p:nvSpPr>
            <p:cNvPr id="6" name="Text Box 22"/>
            <p:cNvSpPr txBox="1">
              <a:spLocks noChangeArrowheads="1"/>
            </p:cNvSpPr>
            <p:nvPr/>
          </p:nvSpPr>
          <p:spPr bwMode="auto">
            <a:xfrm>
              <a:off x="777278" y="7496016"/>
              <a:ext cx="3276600" cy="3385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050" dirty="0">
                  <a:latin typeface="Arial" panose="020B0604020202020204" pitchFamily="34" charset="0"/>
                  <a:ea typeface="Roboto" panose="02000000000000000000" pitchFamily="2" charset="0"/>
                  <a:cs typeface="Roboto" panose="02000000000000000000" pitchFamily="2" charset="0"/>
                </a:rPr>
                <a:t>2020 WHO Global TB Report</a:t>
              </a:r>
            </a:p>
          </p:txBody>
        </p:sp>
      </p:grpSp>
      <p:pic>
        <p:nvPicPr>
          <p:cNvPr id="13" name="Picture 12" descr="Logo&#10;&#10;Description automatically generated">
            <a:extLst>
              <a:ext uri="{FF2B5EF4-FFF2-40B4-BE49-F238E27FC236}">
                <a16:creationId xmlns:a16="http://schemas.microsoft.com/office/drawing/2014/main" id="{8C5AF52F-0EA8-6C40-897A-EA7C12A8D4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2875" y="6295614"/>
            <a:ext cx="1004204" cy="412632"/>
          </a:xfrm>
          <a:prstGeom prst="rect">
            <a:avLst/>
          </a:prstGeom>
        </p:spPr>
      </p:pic>
      <p:grpSp>
        <p:nvGrpSpPr>
          <p:cNvPr id="14" name="Group 13">
            <a:extLst>
              <a:ext uri="{FF2B5EF4-FFF2-40B4-BE49-F238E27FC236}">
                <a16:creationId xmlns:a16="http://schemas.microsoft.com/office/drawing/2014/main" id="{35AE764E-4E34-244A-85F9-6E22CBDD010E}"/>
              </a:ext>
            </a:extLst>
          </p:cNvPr>
          <p:cNvGrpSpPr/>
          <p:nvPr/>
        </p:nvGrpSpPr>
        <p:grpSpPr>
          <a:xfrm>
            <a:off x="115331" y="6249427"/>
            <a:ext cx="480060" cy="608573"/>
            <a:chOff x="289241" y="6046569"/>
            <a:chExt cx="640080" cy="811431"/>
          </a:xfrm>
        </p:grpSpPr>
        <p:sp>
          <p:nvSpPr>
            <p:cNvPr id="15" name="Slide Number Placeholder 3">
              <a:extLst>
                <a:ext uri="{FF2B5EF4-FFF2-40B4-BE49-F238E27FC236}">
                  <a16:creationId xmlns:a16="http://schemas.microsoft.com/office/drawing/2014/main" id="{7AC653BE-17B8-F04C-8FDB-EA46902D8322}"/>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latin typeface="Arial" panose="020B0604020202020204" pitchFamily="34" charset="0"/>
                </a:rPr>
                <a:pPr/>
                <a:t>29</a:t>
              </a:fld>
              <a:endParaRPr lang="en-US" sz="1350" dirty="0">
                <a:latin typeface="Arial" panose="020B0604020202020204" pitchFamily="34" charset="0"/>
              </a:endParaRPr>
            </a:p>
          </p:txBody>
        </p:sp>
        <p:cxnSp>
          <p:nvCxnSpPr>
            <p:cNvPr id="16" name="Straight Connector 15">
              <a:extLst>
                <a:ext uri="{FF2B5EF4-FFF2-40B4-BE49-F238E27FC236}">
                  <a16:creationId xmlns:a16="http://schemas.microsoft.com/office/drawing/2014/main" id="{60A094B7-D480-4547-BD02-8483DC12E788}"/>
                </a:ext>
              </a:extLst>
            </p:cNvPr>
            <p:cNvCxnSpPr>
              <a:cxnSpLocks/>
            </p:cNvCxnSpPr>
            <p:nvPr/>
          </p:nvCxnSpPr>
          <p:spPr>
            <a:xfrm>
              <a:off x="870203" y="6046569"/>
              <a:ext cx="0" cy="811431"/>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91372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ake, indoor, chocolate, slice&#10;&#10;Description automatically generated">
            <a:extLst>
              <a:ext uri="{FF2B5EF4-FFF2-40B4-BE49-F238E27FC236}">
                <a16:creationId xmlns:a16="http://schemas.microsoft.com/office/drawing/2014/main" id="{7144609A-1C2A-2245-AA26-4899964BB2FD}"/>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l="4803" t="32107" r="2603" b="24139"/>
          <a:stretch/>
        </p:blipFill>
        <p:spPr>
          <a:xfrm>
            <a:off x="0" y="2051177"/>
            <a:ext cx="9144000" cy="2880530"/>
          </a:xfrm>
          <a:prstGeom prst="rect">
            <a:avLst/>
          </a:prstGeom>
        </p:spPr>
      </p:pic>
      <p:sp>
        <p:nvSpPr>
          <p:cNvPr id="6" name="TextBox 5">
            <a:extLst>
              <a:ext uri="{FF2B5EF4-FFF2-40B4-BE49-F238E27FC236}">
                <a16:creationId xmlns:a16="http://schemas.microsoft.com/office/drawing/2014/main" id="{CC3BDA61-215E-4D9E-9AC7-A173A69513FC}"/>
              </a:ext>
            </a:extLst>
          </p:cNvPr>
          <p:cNvSpPr txBox="1"/>
          <p:nvPr/>
        </p:nvSpPr>
        <p:spPr>
          <a:xfrm>
            <a:off x="0" y="3302605"/>
            <a:ext cx="9111698" cy="553998"/>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FUNDAMENTALS OF TB</a:t>
            </a:r>
            <a:endParaRPr lang="en-ID" sz="3000" b="1" dirty="0">
              <a:latin typeface="Arial" panose="020B0604020202020204" pitchFamily="34" charset="0"/>
              <a:cs typeface="Arial" panose="020B0604020202020204" pitchFamily="34" charset="0"/>
            </a:endParaRPr>
          </a:p>
        </p:txBody>
      </p:sp>
      <p:pic>
        <p:nvPicPr>
          <p:cNvPr id="8" name="Picture 7" descr="Logo&#10;&#10;Description automatically generated">
            <a:extLst>
              <a:ext uri="{FF2B5EF4-FFF2-40B4-BE49-F238E27FC236}">
                <a16:creationId xmlns:a16="http://schemas.microsoft.com/office/drawing/2014/main" id="{87FD5848-F113-084F-B702-6A392AE7F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2875" y="6295614"/>
            <a:ext cx="1004204" cy="412632"/>
          </a:xfrm>
          <a:prstGeom prst="rect">
            <a:avLst/>
          </a:prstGeom>
        </p:spPr>
      </p:pic>
      <p:grpSp>
        <p:nvGrpSpPr>
          <p:cNvPr id="12" name="Group 11">
            <a:extLst>
              <a:ext uri="{FF2B5EF4-FFF2-40B4-BE49-F238E27FC236}">
                <a16:creationId xmlns:a16="http://schemas.microsoft.com/office/drawing/2014/main" id="{3192A92A-5411-E54B-815D-D2142880DA1E}"/>
              </a:ext>
            </a:extLst>
          </p:cNvPr>
          <p:cNvGrpSpPr/>
          <p:nvPr/>
        </p:nvGrpSpPr>
        <p:grpSpPr>
          <a:xfrm>
            <a:off x="115331" y="6249427"/>
            <a:ext cx="480060" cy="608573"/>
            <a:chOff x="289241" y="6046569"/>
            <a:chExt cx="640080" cy="811431"/>
          </a:xfrm>
        </p:grpSpPr>
        <p:sp>
          <p:nvSpPr>
            <p:cNvPr id="13" name="Slide Number Placeholder 3">
              <a:extLst>
                <a:ext uri="{FF2B5EF4-FFF2-40B4-BE49-F238E27FC236}">
                  <a16:creationId xmlns:a16="http://schemas.microsoft.com/office/drawing/2014/main" id="{93154254-07C8-374F-A9C6-7EC70180F870}"/>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3</a:t>
              </a:fld>
              <a:endParaRPr lang="en-US" sz="1350" dirty="0">
                <a:solidFill>
                  <a:schemeClr val="tx2"/>
                </a:solidFill>
                <a:latin typeface="Arial" panose="020B0604020202020204" pitchFamily="34" charset="0"/>
              </a:endParaRPr>
            </a:p>
          </p:txBody>
        </p:sp>
        <p:cxnSp>
          <p:nvCxnSpPr>
            <p:cNvPr id="14" name="Straight Connector 13">
              <a:extLst>
                <a:ext uri="{FF2B5EF4-FFF2-40B4-BE49-F238E27FC236}">
                  <a16:creationId xmlns:a16="http://schemas.microsoft.com/office/drawing/2014/main" id="{2F40EDC7-03BF-D843-8431-32DA1241C00B}"/>
                </a:ext>
              </a:extLst>
            </p:cNvPr>
            <p:cNvCxnSpPr>
              <a:cxnSpLocks/>
            </p:cNvCxnSpPr>
            <p:nvPr/>
          </p:nvCxnSpPr>
          <p:spPr>
            <a:xfrm>
              <a:off x="870203" y="6046569"/>
              <a:ext cx="0" cy="811431"/>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78166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6ED8830-DA80-6244-9452-AF9B708E9A65}"/>
              </a:ext>
            </a:extLst>
          </p:cNvPr>
          <p:cNvPicPr>
            <a:picLocks noChangeAspect="1"/>
          </p:cNvPicPr>
          <p:nvPr/>
        </p:nvPicPr>
        <p:blipFill>
          <a:blip r:embed="rId3"/>
          <a:stretch>
            <a:fillRect/>
          </a:stretch>
        </p:blipFill>
        <p:spPr>
          <a:xfrm>
            <a:off x="532926" y="662429"/>
            <a:ext cx="8078147" cy="5643637"/>
          </a:xfrm>
          <a:prstGeom prst="rect">
            <a:avLst/>
          </a:prstGeom>
          <a:ln>
            <a:noFill/>
          </a:ln>
        </p:spPr>
      </p:pic>
      <p:sp>
        <p:nvSpPr>
          <p:cNvPr id="32" name="TextBox 31">
            <a:extLst>
              <a:ext uri="{FF2B5EF4-FFF2-40B4-BE49-F238E27FC236}">
                <a16:creationId xmlns:a16="http://schemas.microsoft.com/office/drawing/2014/main" id="{7CFB0252-C119-DB45-BE95-8F2A2B540B10}"/>
              </a:ext>
            </a:extLst>
          </p:cNvPr>
          <p:cNvSpPr txBox="1"/>
          <p:nvPr/>
        </p:nvSpPr>
        <p:spPr>
          <a:xfrm>
            <a:off x="9144000" y="7059581"/>
            <a:ext cx="1572088" cy="323165"/>
          </a:xfrm>
          <a:prstGeom prst="rect">
            <a:avLst/>
          </a:prstGeom>
          <a:noFill/>
        </p:spPr>
        <p:txBody>
          <a:bodyPr wrap="square" rtlCol="0">
            <a:spAutoFit/>
          </a:bodyPr>
          <a:lstStyle/>
          <a:p>
            <a:r>
              <a:rPr lang="en-US" sz="1500" dirty="0">
                <a:latin typeface="Arial" panose="020B0604020202020204" pitchFamily="34" charset="0"/>
                <a:ea typeface="Roboto" panose="02000000000000000000" pitchFamily="2" charset="0"/>
              </a:rPr>
              <a:t>STATISTICS</a:t>
            </a:r>
          </a:p>
        </p:txBody>
      </p:sp>
      <p:pic>
        <p:nvPicPr>
          <p:cNvPr id="8" name="Picture 7" descr="Logo&#10;&#10;Description automatically generated">
            <a:extLst>
              <a:ext uri="{FF2B5EF4-FFF2-40B4-BE49-F238E27FC236}">
                <a16:creationId xmlns:a16="http://schemas.microsoft.com/office/drawing/2014/main" id="{F085C927-BB33-AC4B-B8C6-4558E00868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2875" y="6295614"/>
            <a:ext cx="1004204" cy="412632"/>
          </a:xfrm>
          <a:prstGeom prst="rect">
            <a:avLst/>
          </a:prstGeom>
        </p:spPr>
      </p:pic>
      <p:grpSp>
        <p:nvGrpSpPr>
          <p:cNvPr id="9" name="Group 8">
            <a:extLst>
              <a:ext uri="{FF2B5EF4-FFF2-40B4-BE49-F238E27FC236}">
                <a16:creationId xmlns:a16="http://schemas.microsoft.com/office/drawing/2014/main" id="{8438FC18-D828-1647-BB90-D3D79781CC3C}"/>
              </a:ext>
            </a:extLst>
          </p:cNvPr>
          <p:cNvGrpSpPr/>
          <p:nvPr/>
        </p:nvGrpSpPr>
        <p:grpSpPr>
          <a:xfrm>
            <a:off x="115331" y="6249427"/>
            <a:ext cx="480060" cy="608573"/>
            <a:chOff x="289241" y="6046569"/>
            <a:chExt cx="640080" cy="811431"/>
          </a:xfrm>
        </p:grpSpPr>
        <p:sp>
          <p:nvSpPr>
            <p:cNvPr id="10" name="Slide Number Placeholder 3">
              <a:extLst>
                <a:ext uri="{FF2B5EF4-FFF2-40B4-BE49-F238E27FC236}">
                  <a16:creationId xmlns:a16="http://schemas.microsoft.com/office/drawing/2014/main" id="{39E8BE84-586D-F845-8ABE-5225189FAF2D}"/>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latin typeface="Arial" panose="020B0604020202020204" pitchFamily="34" charset="0"/>
                </a:rPr>
                <a:pPr/>
                <a:t>30</a:t>
              </a:fld>
              <a:endParaRPr lang="en-US" sz="1350" dirty="0">
                <a:latin typeface="Arial" panose="020B0604020202020204" pitchFamily="34" charset="0"/>
              </a:endParaRPr>
            </a:p>
          </p:txBody>
        </p:sp>
        <p:cxnSp>
          <p:nvCxnSpPr>
            <p:cNvPr id="11" name="Straight Connector 10">
              <a:extLst>
                <a:ext uri="{FF2B5EF4-FFF2-40B4-BE49-F238E27FC236}">
                  <a16:creationId xmlns:a16="http://schemas.microsoft.com/office/drawing/2014/main" id="{09E26C5C-E079-4444-88E6-F8A8012A5021}"/>
                </a:ext>
              </a:extLst>
            </p:cNvPr>
            <p:cNvCxnSpPr>
              <a:cxnSpLocks/>
            </p:cNvCxnSpPr>
            <p:nvPr/>
          </p:nvCxnSpPr>
          <p:spPr>
            <a:xfrm>
              <a:off x="870203" y="6046569"/>
              <a:ext cx="0" cy="811431"/>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grpSp>
      <p:sp>
        <p:nvSpPr>
          <p:cNvPr id="12" name="Text Box 22">
            <a:extLst>
              <a:ext uri="{FF2B5EF4-FFF2-40B4-BE49-F238E27FC236}">
                <a16:creationId xmlns:a16="http://schemas.microsoft.com/office/drawing/2014/main" id="{F7684A85-DBA8-F747-88E0-F852D03536F0}"/>
              </a:ext>
            </a:extLst>
          </p:cNvPr>
          <p:cNvSpPr txBox="1">
            <a:spLocks noChangeArrowheads="1"/>
          </p:cNvSpPr>
          <p:nvPr/>
        </p:nvSpPr>
        <p:spPr bwMode="auto">
          <a:xfrm>
            <a:off x="571308" y="6465039"/>
            <a:ext cx="2457450" cy="2539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050" dirty="0">
                <a:latin typeface="Arial" panose="020B0604020202020204" pitchFamily="34" charset="0"/>
                <a:ea typeface="Roboto" panose="02000000000000000000" pitchFamily="2" charset="0"/>
                <a:cs typeface="Roboto" panose="02000000000000000000" pitchFamily="2" charset="0"/>
              </a:rPr>
              <a:t>2020 WHO Global TB Report</a:t>
            </a:r>
          </a:p>
        </p:txBody>
      </p:sp>
    </p:spTree>
    <p:extLst>
      <p:ext uri="{BB962C8B-B14F-4D97-AF65-F5344CB8AC3E}">
        <p14:creationId xmlns:p14="http://schemas.microsoft.com/office/powerpoint/2010/main" val="26328645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6480CB6-CE1F-3647-9B40-94736ACACFDF}"/>
              </a:ext>
            </a:extLst>
          </p:cNvPr>
          <p:cNvPicPr>
            <a:picLocks noChangeAspect="1"/>
          </p:cNvPicPr>
          <p:nvPr/>
        </p:nvPicPr>
        <p:blipFill>
          <a:blip r:embed="rId3"/>
          <a:stretch>
            <a:fillRect/>
          </a:stretch>
        </p:blipFill>
        <p:spPr>
          <a:xfrm>
            <a:off x="692331" y="704790"/>
            <a:ext cx="7759338" cy="5191208"/>
          </a:xfrm>
          <a:prstGeom prst="rect">
            <a:avLst/>
          </a:prstGeom>
          <a:ln>
            <a:noFill/>
          </a:ln>
        </p:spPr>
      </p:pic>
      <p:sp>
        <p:nvSpPr>
          <p:cNvPr id="14" name="TextBox 13">
            <a:extLst>
              <a:ext uri="{FF2B5EF4-FFF2-40B4-BE49-F238E27FC236}">
                <a16:creationId xmlns:a16="http://schemas.microsoft.com/office/drawing/2014/main" id="{47A653C5-89B7-E840-8711-E2A315D3306E}"/>
              </a:ext>
            </a:extLst>
          </p:cNvPr>
          <p:cNvSpPr txBox="1"/>
          <p:nvPr/>
        </p:nvSpPr>
        <p:spPr>
          <a:xfrm>
            <a:off x="5133620" y="5643314"/>
            <a:ext cx="3123558" cy="938719"/>
          </a:xfrm>
          <a:prstGeom prst="rect">
            <a:avLst/>
          </a:prstGeom>
          <a:noFill/>
        </p:spPr>
        <p:txBody>
          <a:bodyPr wrap="square">
            <a:spAutoFit/>
          </a:bodyPr>
          <a:lstStyle/>
          <a:p>
            <a:pPr>
              <a:defRPr/>
            </a:pPr>
            <a:r>
              <a:rPr lang="en-US" sz="1100" dirty="0">
                <a:latin typeface="Arial" panose="020B0604020202020204" pitchFamily="34" charset="0"/>
                <a:ea typeface="Roboto" panose="02000000000000000000" pitchFamily="2" charset="0"/>
                <a:cs typeface="Roboto" panose="02000000000000000000" pitchFamily="2" charset="0"/>
              </a:rPr>
              <a:t>8 countries contain 67% of new cases</a:t>
            </a:r>
          </a:p>
          <a:p>
            <a:pPr marL="145733" indent="-123444">
              <a:buFont typeface="Arial"/>
              <a:buChar char="•"/>
              <a:defRPr/>
            </a:pPr>
            <a:r>
              <a:rPr lang="en-US" sz="1100" dirty="0">
                <a:latin typeface="Arial" panose="020B0604020202020204" pitchFamily="34" charset="0"/>
                <a:ea typeface="Roboto" panose="02000000000000000000" pitchFamily="2" charset="0"/>
                <a:cs typeface="Roboto" panose="02000000000000000000" pitchFamily="2" charset="0"/>
              </a:rPr>
              <a:t>India.                     • China</a:t>
            </a:r>
          </a:p>
          <a:p>
            <a:pPr marL="145733" indent="-123444">
              <a:buFont typeface="Arial"/>
              <a:buChar char="•"/>
              <a:defRPr/>
            </a:pPr>
            <a:r>
              <a:rPr lang="en-US" sz="1100" dirty="0">
                <a:latin typeface="Arial" panose="020B0604020202020204" pitchFamily="34" charset="0"/>
                <a:ea typeface="Roboto" panose="02000000000000000000" pitchFamily="2" charset="0"/>
                <a:cs typeface="Roboto" panose="02000000000000000000" pitchFamily="2" charset="0"/>
              </a:rPr>
              <a:t>Indonesia              • The Philippines</a:t>
            </a:r>
          </a:p>
          <a:p>
            <a:pPr marL="145733" indent="-123444">
              <a:buFont typeface="Arial"/>
              <a:buChar char="•"/>
              <a:defRPr/>
            </a:pPr>
            <a:r>
              <a:rPr lang="en-US" sz="1100" dirty="0">
                <a:latin typeface="Arial" panose="020B0604020202020204" pitchFamily="34" charset="0"/>
                <a:ea typeface="Roboto" panose="02000000000000000000" pitchFamily="2" charset="0"/>
                <a:cs typeface="Roboto" panose="02000000000000000000" pitchFamily="2" charset="0"/>
              </a:rPr>
              <a:t>Pakistan.               • Nigeria</a:t>
            </a:r>
          </a:p>
          <a:p>
            <a:pPr marL="145733" indent="-123444">
              <a:buFont typeface="Arial"/>
              <a:buChar char="•"/>
              <a:defRPr/>
            </a:pPr>
            <a:r>
              <a:rPr lang="en-US" sz="1100" dirty="0">
                <a:latin typeface="Arial" panose="020B0604020202020204" pitchFamily="34" charset="0"/>
                <a:ea typeface="Roboto" panose="02000000000000000000" pitchFamily="2" charset="0"/>
                <a:cs typeface="Roboto" panose="02000000000000000000" pitchFamily="2" charset="0"/>
              </a:rPr>
              <a:t>Bangladesh           • South Africa</a:t>
            </a:r>
          </a:p>
        </p:txBody>
      </p:sp>
      <p:pic>
        <p:nvPicPr>
          <p:cNvPr id="9" name="Picture 8" descr="Logo&#10;&#10;Description automatically generated">
            <a:extLst>
              <a:ext uri="{FF2B5EF4-FFF2-40B4-BE49-F238E27FC236}">
                <a16:creationId xmlns:a16="http://schemas.microsoft.com/office/drawing/2014/main" id="{671682E9-9E9F-E842-B8D2-430C38A9C5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2875" y="6295614"/>
            <a:ext cx="1004204" cy="412632"/>
          </a:xfrm>
          <a:prstGeom prst="rect">
            <a:avLst/>
          </a:prstGeom>
        </p:spPr>
      </p:pic>
      <p:grpSp>
        <p:nvGrpSpPr>
          <p:cNvPr id="10" name="Group 9">
            <a:extLst>
              <a:ext uri="{FF2B5EF4-FFF2-40B4-BE49-F238E27FC236}">
                <a16:creationId xmlns:a16="http://schemas.microsoft.com/office/drawing/2014/main" id="{327813BD-3F39-EC46-8EBA-4BA0A0F65270}"/>
              </a:ext>
            </a:extLst>
          </p:cNvPr>
          <p:cNvGrpSpPr/>
          <p:nvPr/>
        </p:nvGrpSpPr>
        <p:grpSpPr>
          <a:xfrm>
            <a:off x="115331" y="6249427"/>
            <a:ext cx="480060" cy="608573"/>
            <a:chOff x="289241" y="6046569"/>
            <a:chExt cx="640080" cy="811431"/>
          </a:xfrm>
        </p:grpSpPr>
        <p:sp>
          <p:nvSpPr>
            <p:cNvPr id="11" name="Slide Number Placeholder 3">
              <a:extLst>
                <a:ext uri="{FF2B5EF4-FFF2-40B4-BE49-F238E27FC236}">
                  <a16:creationId xmlns:a16="http://schemas.microsoft.com/office/drawing/2014/main" id="{CC87CDCC-FE68-7141-8A12-99C4EFE78E40}"/>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latin typeface="Arial" panose="020B0604020202020204" pitchFamily="34" charset="0"/>
                </a:rPr>
                <a:pPr/>
                <a:t>31</a:t>
              </a:fld>
              <a:endParaRPr lang="en-US" sz="1350" dirty="0">
                <a:latin typeface="Arial" panose="020B0604020202020204" pitchFamily="34" charset="0"/>
              </a:endParaRPr>
            </a:p>
          </p:txBody>
        </p:sp>
        <p:cxnSp>
          <p:nvCxnSpPr>
            <p:cNvPr id="12" name="Straight Connector 11">
              <a:extLst>
                <a:ext uri="{FF2B5EF4-FFF2-40B4-BE49-F238E27FC236}">
                  <a16:creationId xmlns:a16="http://schemas.microsoft.com/office/drawing/2014/main" id="{E0AB253E-8FE8-6048-A194-123ABE104AC6}"/>
                </a:ext>
              </a:extLst>
            </p:cNvPr>
            <p:cNvCxnSpPr>
              <a:cxnSpLocks/>
            </p:cNvCxnSpPr>
            <p:nvPr/>
          </p:nvCxnSpPr>
          <p:spPr>
            <a:xfrm>
              <a:off x="870203" y="6046569"/>
              <a:ext cx="0" cy="811431"/>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grpSp>
      <p:sp>
        <p:nvSpPr>
          <p:cNvPr id="8" name="Text Box 22">
            <a:extLst>
              <a:ext uri="{FF2B5EF4-FFF2-40B4-BE49-F238E27FC236}">
                <a16:creationId xmlns:a16="http://schemas.microsoft.com/office/drawing/2014/main" id="{A1B4EB86-E38B-7146-9618-8AE9CCAEFC43}"/>
              </a:ext>
            </a:extLst>
          </p:cNvPr>
          <p:cNvSpPr txBox="1">
            <a:spLocks noChangeArrowheads="1"/>
          </p:cNvSpPr>
          <p:nvPr/>
        </p:nvSpPr>
        <p:spPr bwMode="auto">
          <a:xfrm>
            <a:off x="571308" y="6465039"/>
            <a:ext cx="2457450" cy="2539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050" dirty="0">
                <a:latin typeface="Arial" panose="020B0604020202020204" pitchFamily="34" charset="0"/>
                <a:ea typeface="Roboto" panose="02000000000000000000" pitchFamily="2" charset="0"/>
                <a:cs typeface="Roboto" panose="02000000000000000000" pitchFamily="2" charset="0"/>
              </a:rPr>
              <a:t>2020 WHO Global TB Report</a:t>
            </a:r>
          </a:p>
        </p:txBody>
      </p:sp>
    </p:spTree>
    <p:extLst>
      <p:ext uri="{BB962C8B-B14F-4D97-AF65-F5344CB8AC3E}">
        <p14:creationId xmlns:p14="http://schemas.microsoft.com/office/powerpoint/2010/main" val="17993797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43E0C3B-DD92-5045-BFAE-70524558F6F4}"/>
              </a:ext>
            </a:extLst>
          </p:cNvPr>
          <p:cNvPicPr>
            <a:picLocks noChangeAspect="1"/>
          </p:cNvPicPr>
          <p:nvPr/>
        </p:nvPicPr>
        <p:blipFill>
          <a:blip r:embed="rId3"/>
          <a:stretch>
            <a:fillRect/>
          </a:stretch>
        </p:blipFill>
        <p:spPr>
          <a:xfrm>
            <a:off x="595391" y="762809"/>
            <a:ext cx="8042842" cy="5088542"/>
          </a:xfrm>
          <a:prstGeom prst="rect">
            <a:avLst/>
          </a:prstGeom>
          <a:ln>
            <a:noFill/>
          </a:ln>
        </p:spPr>
      </p:pic>
      <p:pic>
        <p:nvPicPr>
          <p:cNvPr id="9" name="Picture 8" descr="Logo&#10;&#10;Description automatically generated">
            <a:extLst>
              <a:ext uri="{FF2B5EF4-FFF2-40B4-BE49-F238E27FC236}">
                <a16:creationId xmlns:a16="http://schemas.microsoft.com/office/drawing/2014/main" id="{1EA93461-4182-F942-AE7E-26F7EEDB85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2875" y="6295614"/>
            <a:ext cx="1004204" cy="412632"/>
          </a:xfrm>
          <a:prstGeom prst="rect">
            <a:avLst/>
          </a:prstGeom>
        </p:spPr>
      </p:pic>
      <p:grpSp>
        <p:nvGrpSpPr>
          <p:cNvPr id="10" name="Group 9">
            <a:extLst>
              <a:ext uri="{FF2B5EF4-FFF2-40B4-BE49-F238E27FC236}">
                <a16:creationId xmlns:a16="http://schemas.microsoft.com/office/drawing/2014/main" id="{870C2AA1-957B-D145-AAA1-E633CB044034}"/>
              </a:ext>
            </a:extLst>
          </p:cNvPr>
          <p:cNvGrpSpPr/>
          <p:nvPr/>
        </p:nvGrpSpPr>
        <p:grpSpPr>
          <a:xfrm>
            <a:off x="115331" y="6249427"/>
            <a:ext cx="480060" cy="608573"/>
            <a:chOff x="289241" y="6046569"/>
            <a:chExt cx="640080" cy="811431"/>
          </a:xfrm>
        </p:grpSpPr>
        <p:sp>
          <p:nvSpPr>
            <p:cNvPr id="11" name="Slide Number Placeholder 3">
              <a:extLst>
                <a:ext uri="{FF2B5EF4-FFF2-40B4-BE49-F238E27FC236}">
                  <a16:creationId xmlns:a16="http://schemas.microsoft.com/office/drawing/2014/main" id="{AA9F0D64-5669-E643-9AA9-F6B3CFF54140}"/>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latin typeface="Arial" panose="020B0604020202020204" pitchFamily="34" charset="0"/>
                </a:rPr>
                <a:pPr/>
                <a:t>32</a:t>
              </a:fld>
              <a:endParaRPr lang="en-US" sz="1350" dirty="0">
                <a:latin typeface="Arial" panose="020B0604020202020204" pitchFamily="34" charset="0"/>
              </a:endParaRPr>
            </a:p>
          </p:txBody>
        </p:sp>
        <p:cxnSp>
          <p:nvCxnSpPr>
            <p:cNvPr id="12" name="Straight Connector 11">
              <a:extLst>
                <a:ext uri="{FF2B5EF4-FFF2-40B4-BE49-F238E27FC236}">
                  <a16:creationId xmlns:a16="http://schemas.microsoft.com/office/drawing/2014/main" id="{5F3E19E9-409C-D241-94EF-B0999AB6C633}"/>
                </a:ext>
              </a:extLst>
            </p:cNvPr>
            <p:cNvCxnSpPr>
              <a:cxnSpLocks/>
            </p:cNvCxnSpPr>
            <p:nvPr/>
          </p:nvCxnSpPr>
          <p:spPr>
            <a:xfrm>
              <a:off x="870203" y="6046569"/>
              <a:ext cx="0" cy="811431"/>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grpSp>
      <p:sp>
        <p:nvSpPr>
          <p:cNvPr id="7" name="Text Box 22">
            <a:extLst>
              <a:ext uri="{FF2B5EF4-FFF2-40B4-BE49-F238E27FC236}">
                <a16:creationId xmlns:a16="http://schemas.microsoft.com/office/drawing/2014/main" id="{07CDD317-6A4B-BE49-A8D0-B6C4CCF3C999}"/>
              </a:ext>
            </a:extLst>
          </p:cNvPr>
          <p:cNvSpPr txBox="1">
            <a:spLocks noChangeArrowheads="1"/>
          </p:cNvSpPr>
          <p:nvPr/>
        </p:nvSpPr>
        <p:spPr bwMode="auto">
          <a:xfrm>
            <a:off x="571308" y="6465039"/>
            <a:ext cx="2457450" cy="2539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050" dirty="0">
                <a:latin typeface="Arial" panose="020B0604020202020204" pitchFamily="34" charset="0"/>
                <a:ea typeface="Roboto" panose="02000000000000000000" pitchFamily="2" charset="0"/>
                <a:cs typeface="Roboto" panose="02000000000000000000" pitchFamily="2" charset="0"/>
              </a:rPr>
              <a:t>2020 WHO Global TB Report</a:t>
            </a:r>
          </a:p>
        </p:txBody>
      </p:sp>
    </p:spTree>
    <p:extLst>
      <p:ext uri="{BB962C8B-B14F-4D97-AF65-F5344CB8AC3E}">
        <p14:creationId xmlns:p14="http://schemas.microsoft.com/office/powerpoint/2010/main" val="34273784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0750F22-CCC6-5645-A1D8-6EA19226704D}"/>
              </a:ext>
            </a:extLst>
          </p:cNvPr>
          <p:cNvPicPr>
            <a:picLocks noChangeAspect="1"/>
          </p:cNvPicPr>
          <p:nvPr/>
        </p:nvPicPr>
        <p:blipFill>
          <a:blip r:embed="rId3"/>
          <a:stretch>
            <a:fillRect/>
          </a:stretch>
        </p:blipFill>
        <p:spPr>
          <a:xfrm>
            <a:off x="656245" y="718341"/>
            <a:ext cx="7831510" cy="5075877"/>
          </a:xfrm>
          <a:prstGeom prst="rect">
            <a:avLst/>
          </a:prstGeom>
          <a:ln>
            <a:noFill/>
          </a:ln>
        </p:spPr>
      </p:pic>
      <p:pic>
        <p:nvPicPr>
          <p:cNvPr id="9" name="Picture 8" descr="Logo&#10;&#10;Description automatically generated">
            <a:extLst>
              <a:ext uri="{FF2B5EF4-FFF2-40B4-BE49-F238E27FC236}">
                <a16:creationId xmlns:a16="http://schemas.microsoft.com/office/drawing/2014/main" id="{D6113E8D-5270-3041-924D-1FD82FF0AD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2875" y="6295614"/>
            <a:ext cx="1004204" cy="412632"/>
          </a:xfrm>
          <a:prstGeom prst="rect">
            <a:avLst/>
          </a:prstGeom>
        </p:spPr>
      </p:pic>
      <p:grpSp>
        <p:nvGrpSpPr>
          <p:cNvPr id="10" name="Group 9">
            <a:extLst>
              <a:ext uri="{FF2B5EF4-FFF2-40B4-BE49-F238E27FC236}">
                <a16:creationId xmlns:a16="http://schemas.microsoft.com/office/drawing/2014/main" id="{33B82C82-3139-0C45-AD20-6C2D814104CF}"/>
              </a:ext>
            </a:extLst>
          </p:cNvPr>
          <p:cNvGrpSpPr/>
          <p:nvPr/>
        </p:nvGrpSpPr>
        <p:grpSpPr>
          <a:xfrm>
            <a:off x="115331" y="6249427"/>
            <a:ext cx="480060" cy="608573"/>
            <a:chOff x="289241" y="6046569"/>
            <a:chExt cx="640080" cy="811431"/>
          </a:xfrm>
        </p:grpSpPr>
        <p:sp>
          <p:nvSpPr>
            <p:cNvPr id="11" name="Slide Number Placeholder 3">
              <a:extLst>
                <a:ext uri="{FF2B5EF4-FFF2-40B4-BE49-F238E27FC236}">
                  <a16:creationId xmlns:a16="http://schemas.microsoft.com/office/drawing/2014/main" id="{A92E5ECB-765F-494A-9B60-240BD38896AD}"/>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latin typeface="Arial" panose="020B0604020202020204" pitchFamily="34" charset="0"/>
                </a:rPr>
                <a:pPr/>
                <a:t>33</a:t>
              </a:fld>
              <a:endParaRPr lang="en-US" sz="1350" dirty="0">
                <a:latin typeface="Arial" panose="020B0604020202020204" pitchFamily="34" charset="0"/>
              </a:endParaRPr>
            </a:p>
          </p:txBody>
        </p:sp>
        <p:cxnSp>
          <p:nvCxnSpPr>
            <p:cNvPr id="12" name="Straight Connector 11">
              <a:extLst>
                <a:ext uri="{FF2B5EF4-FFF2-40B4-BE49-F238E27FC236}">
                  <a16:creationId xmlns:a16="http://schemas.microsoft.com/office/drawing/2014/main" id="{646B44BE-14F7-3B4A-82F2-1AE2977E0CD9}"/>
                </a:ext>
              </a:extLst>
            </p:cNvPr>
            <p:cNvCxnSpPr>
              <a:cxnSpLocks/>
            </p:cNvCxnSpPr>
            <p:nvPr/>
          </p:nvCxnSpPr>
          <p:spPr>
            <a:xfrm>
              <a:off x="870203" y="6046569"/>
              <a:ext cx="0" cy="811431"/>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grpSp>
      <p:sp>
        <p:nvSpPr>
          <p:cNvPr id="7" name="Text Box 22">
            <a:extLst>
              <a:ext uri="{FF2B5EF4-FFF2-40B4-BE49-F238E27FC236}">
                <a16:creationId xmlns:a16="http://schemas.microsoft.com/office/drawing/2014/main" id="{0FD61F98-CA5B-7B4E-8401-93277BF58C02}"/>
              </a:ext>
            </a:extLst>
          </p:cNvPr>
          <p:cNvSpPr txBox="1">
            <a:spLocks noChangeArrowheads="1"/>
          </p:cNvSpPr>
          <p:nvPr/>
        </p:nvSpPr>
        <p:spPr bwMode="auto">
          <a:xfrm>
            <a:off x="571308" y="6465039"/>
            <a:ext cx="2457450" cy="2539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050" dirty="0">
                <a:latin typeface="Arial" panose="020B0604020202020204" pitchFamily="34" charset="0"/>
                <a:ea typeface="Roboto" panose="02000000000000000000" pitchFamily="2" charset="0"/>
                <a:cs typeface="Roboto" panose="02000000000000000000" pitchFamily="2" charset="0"/>
              </a:rPr>
              <a:t>2020 WHO Global TB Report</a:t>
            </a:r>
          </a:p>
        </p:txBody>
      </p:sp>
    </p:spTree>
    <p:extLst>
      <p:ext uri="{BB962C8B-B14F-4D97-AF65-F5344CB8AC3E}">
        <p14:creationId xmlns:p14="http://schemas.microsoft.com/office/powerpoint/2010/main" val="14058048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443B11E-ED91-5E48-A307-A3CEFAD1224B}"/>
              </a:ext>
            </a:extLst>
          </p:cNvPr>
          <p:cNvPicPr>
            <a:picLocks noChangeAspect="1"/>
          </p:cNvPicPr>
          <p:nvPr/>
        </p:nvPicPr>
        <p:blipFill>
          <a:blip r:embed="rId3">
            <a:alphaModFix/>
          </a:blip>
          <a:stretch>
            <a:fillRect/>
          </a:stretch>
        </p:blipFill>
        <p:spPr>
          <a:xfrm>
            <a:off x="551053" y="696453"/>
            <a:ext cx="7993740" cy="5552974"/>
          </a:xfrm>
          <a:prstGeom prst="rect">
            <a:avLst/>
          </a:prstGeom>
          <a:ln>
            <a:noFill/>
          </a:ln>
        </p:spPr>
      </p:pic>
      <p:pic>
        <p:nvPicPr>
          <p:cNvPr id="10" name="Picture 9" descr="Logo&#10;&#10;Description automatically generated">
            <a:extLst>
              <a:ext uri="{FF2B5EF4-FFF2-40B4-BE49-F238E27FC236}">
                <a16:creationId xmlns:a16="http://schemas.microsoft.com/office/drawing/2014/main" id="{4F3340AA-A217-7743-B3E2-6CB9A7BB05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2875" y="6295614"/>
            <a:ext cx="1004204" cy="412632"/>
          </a:xfrm>
          <a:prstGeom prst="rect">
            <a:avLst/>
          </a:prstGeom>
        </p:spPr>
      </p:pic>
      <p:grpSp>
        <p:nvGrpSpPr>
          <p:cNvPr id="13" name="Group 12">
            <a:extLst>
              <a:ext uri="{FF2B5EF4-FFF2-40B4-BE49-F238E27FC236}">
                <a16:creationId xmlns:a16="http://schemas.microsoft.com/office/drawing/2014/main" id="{8CEF0C1C-C3A1-5340-AF6D-E6E66DA757C7}"/>
              </a:ext>
            </a:extLst>
          </p:cNvPr>
          <p:cNvGrpSpPr/>
          <p:nvPr/>
        </p:nvGrpSpPr>
        <p:grpSpPr>
          <a:xfrm>
            <a:off x="115331" y="6249427"/>
            <a:ext cx="480060" cy="608573"/>
            <a:chOff x="289241" y="6046569"/>
            <a:chExt cx="640080" cy="811431"/>
          </a:xfrm>
        </p:grpSpPr>
        <p:sp>
          <p:nvSpPr>
            <p:cNvPr id="14" name="Slide Number Placeholder 3">
              <a:extLst>
                <a:ext uri="{FF2B5EF4-FFF2-40B4-BE49-F238E27FC236}">
                  <a16:creationId xmlns:a16="http://schemas.microsoft.com/office/drawing/2014/main" id="{DDCA151B-D98F-6442-8717-4E497ED9565A}"/>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latin typeface="Arial" panose="020B0604020202020204" pitchFamily="34" charset="0"/>
                </a:rPr>
                <a:pPr/>
                <a:t>34</a:t>
              </a:fld>
              <a:endParaRPr lang="en-US" sz="1350" dirty="0">
                <a:latin typeface="Arial" panose="020B0604020202020204" pitchFamily="34" charset="0"/>
              </a:endParaRPr>
            </a:p>
          </p:txBody>
        </p:sp>
        <p:cxnSp>
          <p:nvCxnSpPr>
            <p:cNvPr id="16" name="Straight Connector 15">
              <a:extLst>
                <a:ext uri="{FF2B5EF4-FFF2-40B4-BE49-F238E27FC236}">
                  <a16:creationId xmlns:a16="http://schemas.microsoft.com/office/drawing/2014/main" id="{BB0D04DB-A758-7942-9A2A-C462F743396F}"/>
                </a:ext>
              </a:extLst>
            </p:cNvPr>
            <p:cNvCxnSpPr>
              <a:cxnSpLocks/>
            </p:cNvCxnSpPr>
            <p:nvPr/>
          </p:nvCxnSpPr>
          <p:spPr>
            <a:xfrm>
              <a:off x="870203" y="6046569"/>
              <a:ext cx="0" cy="811431"/>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grpSp>
      <p:sp>
        <p:nvSpPr>
          <p:cNvPr id="7" name="Text Box 22">
            <a:extLst>
              <a:ext uri="{FF2B5EF4-FFF2-40B4-BE49-F238E27FC236}">
                <a16:creationId xmlns:a16="http://schemas.microsoft.com/office/drawing/2014/main" id="{2A0E8CD1-71C1-8E45-B067-6A1CBCEFD4D4}"/>
              </a:ext>
            </a:extLst>
          </p:cNvPr>
          <p:cNvSpPr txBox="1">
            <a:spLocks noChangeArrowheads="1"/>
          </p:cNvSpPr>
          <p:nvPr/>
        </p:nvSpPr>
        <p:spPr bwMode="auto">
          <a:xfrm>
            <a:off x="571308" y="6465039"/>
            <a:ext cx="2457450" cy="2539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050" dirty="0">
                <a:latin typeface="Arial" panose="020B0604020202020204" pitchFamily="34" charset="0"/>
                <a:ea typeface="Roboto" panose="02000000000000000000" pitchFamily="2" charset="0"/>
                <a:cs typeface="Roboto" panose="02000000000000000000" pitchFamily="2" charset="0"/>
              </a:rPr>
              <a:t>2020 WHO Global TB Report</a:t>
            </a:r>
          </a:p>
        </p:txBody>
      </p:sp>
    </p:spTree>
    <p:extLst>
      <p:ext uri="{BB962C8B-B14F-4D97-AF65-F5344CB8AC3E}">
        <p14:creationId xmlns:p14="http://schemas.microsoft.com/office/powerpoint/2010/main" val="32656353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604F00E-F63D-3A48-8054-B0854B52802E}"/>
              </a:ext>
            </a:extLst>
          </p:cNvPr>
          <p:cNvPicPr>
            <a:picLocks noChangeAspect="1"/>
          </p:cNvPicPr>
          <p:nvPr/>
        </p:nvPicPr>
        <p:blipFill rotWithShape="1">
          <a:blip r:embed="rId3"/>
          <a:srcRect t="1965" b="4774"/>
          <a:stretch/>
        </p:blipFill>
        <p:spPr>
          <a:xfrm>
            <a:off x="595391" y="872197"/>
            <a:ext cx="8066505" cy="5414925"/>
          </a:xfrm>
          <a:prstGeom prst="rect">
            <a:avLst/>
          </a:prstGeom>
        </p:spPr>
      </p:pic>
      <p:pic>
        <p:nvPicPr>
          <p:cNvPr id="7" name="Picture 6" descr="Logo&#10;&#10;Description automatically generated">
            <a:extLst>
              <a:ext uri="{FF2B5EF4-FFF2-40B4-BE49-F238E27FC236}">
                <a16:creationId xmlns:a16="http://schemas.microsoft.com/office/drawing/2014/main" id="{A5550224-B3B0-A544-A959-58AEEA680D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2875" y="6295614"/>
            <a:ext cx="1004204" cy="412632"/>
          </a:xfrm>
          <a:prstGeom prst="rect">
            <a:avLst/>
          </a:prstGeom>
        </p:spPr>
      </p:pic>
      <p:grpSp>
        <p:nvGrpSpPr>
          <p:cNvPr id="8" name="Group 7">
            <a:extLst>
              <a:ext uri="{FF2B5EF4-FFF2-40B4-BE49-F238E27FC236}">
                <a16:creationId xmlns:a16="http://schemas.microsoft.com/office/drawing/2014/main" id="{689D0B7B-CC13-534C-B0DD-561BFD5191C0}"/>
              </a:ext>
            </a:extLst>
          </p:cNvPr>
          <p:cNvGrpSpPr/>
          <p:nvPr/>
        </p:nvGrpSpPr>
        <p:grpSpPr>
          <a:xfrm>
            <a:off x="115331" y="6249427"/>
            <a:ext cx="480060" cy="608573"/>
            <a:chOff x="289241" y="6046569"/>
            <a:chExt cx="640080" cy="811431"/>
          </a:xfrm>
        </p:grpSpPr>
        <p:sp>
          <p:nvSpPr>
            <p:cNvPr id="9" name="Slide Number Placeholder 3">
              <a:extLst>
                <a:ext uri="{FF2B5EF4-FFF2-40B4-BE49-F238E27FC236}">
                  <a16:creationId xmlns:a16="http://schemas.microsoft.com/office/drawing/2014/main" id="{FF74E60F-7AC5-9B4C-818A-EAF618BE8425}"/>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latin typeface="Arial" panose="020B0604020202020204" pitchFamily="34" charset="0"/>
                </a:rPr>
                <a:pPr/>
                <a:t>35</a:t>
              </a:fld>
              <a:endParaRPr lang="en-US" sz="1350" dirty="0">
                <a:latin typeface="Arial" panose="020B0604020202020204" pitchFamily="34" charset="0"/>
              </a:endParaRPr>
            </a:p>
          </p:txBody>
        </p:sp>
        <p:cxnSp>
          <p:nvCxnSpPr>
            <p:cNvPr id="10" name="Straight Connector 9">
              <a:extLst>
                <a:ext uri="{FF2B5EF4-FFF2-40B4-BE49-F238E27FC236}">
                  <a16:creationId xmlns:a16="http://schemas.microsoft.com/office/drawing/2014/main" id="{E43D102D-F6F7-D047-8BD0-0514DACA86B6}"/>
                </a:ext>
              </a:extLst>
            </p:cNvPr>
            <p:cNvCxnSpPr>
              <a:cxnSpLocks/>
            </p:cNvCxnSpPr>
            <p:nvPr/>
          </p:nvCxnSpPr>
          <p:spPr>
            <a:xfrm>
              <a:off x="870203" y="6046569"/>
              <a:ext cx="0" cy="811431"/>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531897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08F013A-E66C-B543-88E4-B0112041F8AF}"/>
              </a:ext>
            </a:extLst>
          </p:cNvPr>
          <p:cNvSpPr/>
          <p:nvPr/>
        </p:nvSpPr>
        <p:spPr>
          <a:xfrm>
            <a:off x="2841065" y="0"/>
            <a:ext cx="6302935"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cxnSp>
        <p:nvCxnSpPr>
          <p:cNvPr id="26" name="Straight Connector 25">
            <a:extLst>
              <a:ext uri="{FF2B5EF4-FFF2-40B4-BE49-F238E27FC236}">
                <a16:creationId xmlns:a16="http://schemas.microsoft.com/office/drawing/2014/main" id="{83BDDFDC-EFC2-7149-B6EC-38DCE84DD85C}"/>
              </a:ext>
            </a:extLst>
          </p:cNvPr>
          <p:cNvCxnSpPr>
            <a:cxnSpLocks/>
          </p:cNvCxnSpPr>
          <p:nvPr/>
        </p:nvCxnSpPr>
        <p:spPr>
          <a:xfrm>
            <a:off x="107660" y="3537967"/>
            <a:ext cx="2471012" cy="0"/>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4FA2FA9-EF9A-5440-AE57-205F8EAE42D9}"/>
              </a:ext>
            </a:extLst>
          </p:cNvPr>
          <p:cNvCxnSpPr>
            <a:cxnSpLocks/>
          </p:cNvCxnSpPr>
          <p:nvPr/>
        </p:nvCxnSpPr>
        <p:spPr>
          <a:xfrm>
            <a:off x="2841065" y="0"/>
            <a:ext cx="0" cy="6858000"/>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pic>
        <p:nvPicPr>
          <p:cNvPr id="28" name="Picture 27" descr="Logo&#10;&#10;Description automatically generated">
            <a:extLst>
              <a:ext uri="{FF2B5EF4-FFF2-40B4-BE49-F238E27FC236}">
                <a16:creationId xmlns:a16="http://schemas.microsoft.com/office/drawing/2014/main" id="{2FC4DB72-8412-1E42-90E3-841A3EC7CE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8497" y="6306323"/>
            <a:ext cx="1004204" cy="412632"/>
          </a:xfrm>
          <a:prstGeom prst="rect">
            <a:avLst/>
          </a:prstGeom>
        </p:spPr>
      </p:pic>
      <p:sp>
        <p:nvSpPr>
          <p:cNvPr id="29" name="TextBox 28">
            <a:extLst>
              <a:ext uri="{FF2B5EF4-FFF2-40B4-BE49-F238E27FC236}">
                <a16:creationId xmlns:a16="http://schemas.microsoft.com/office/drawing/2014/main" id="{E1D7F0D7-7043-D545-AD96-83DB84F81696}"/>
              </a:ext>
            </a:extLst>
          </p:cNvPr>
          <p:cNvSpPr txBox="1"/>
          <p:nvPr/>
        </p:nvSpPr>
        <p:spPr>
          <a:xfrm>
            <a:off x="181301" y="271238"/>
            <a:ext cx="1762923" cy="300082"/>
          </a:xfrm>
          <a:prstGeom prst="rect">
            <a:avLst/>
          </a:prstGeom>
          <a:noFill/>
        </p:spPr>
        <p:txBody>
          <a:bodyPr wrap="square" rtlCol="0">
            <a:spAutoFit/>
          </a:bodyPr>
          <a:lstStyle/>
          <a:p>
            <a:r>
              <a:rPr lang="en-US" sz="1350" dirty="0">
                <a:solidFill>
                  <a:schemeClr val="tx2"/>
                </a:solidFill>
                <a:latin typeface="Arial" panose="020B0604020202020204" pitchFamily="34" charset="0"/>
                <a:ea typeface="Roboto" panose="02000000000000000000" pitchFamily="2" charset="0"/>
              </a:rPr>
              <a:t>STATISTICS</a:t>
            </a:r>
          </a:p>
        </p:txBody>
      </p:sp>
      <p:grpSp>
        <p:nvGrpSpPr>
          <p:cNvPr id="31" name="Group 30">
            <a:extLst>
              <a:ext uri="{FF2B5EF4-FFF2-40B4-BE49-F238E27FC236}">
                <a16:creationId xmlns:a16="http://schemas.microsoft.com/office/drawing/2014/main" id="{AE99E220-8093-C243-B343-E3D5AC352A4B}"/>
              </a:ext>
            </a:extLst>
          </p:cNvPr>
          <p:cNvGrpSpPr/>
          <p:nvPr/>
        </p:nvGrpSpPr>
        <p:grpSpPr>
          <a:xfrm>
            <a:off x="115332" y="6249427"/>
            <a:ext cx="480060" cy="608573"/>
            <a:chOff x="289241" y="6046569"/>
            <a:chExt cx="640080" cy="811431"/>
          </a:xfrm>
        </p:grpSpPr>
        <p:sp>
          <p:nvSpPr>
            <p:cNvPr id="32" name="Slide Number Placeholder 3">
              <a:extLst>
                <a:ext uri="{FF2B5EF4-FFF2-40B4-BE49-F238E27FC236}">
                  <a16:creationId xmlns:a16="http://schemas.microsoft.com/office/drawing/2014/main" id="{BE67D915-0F77-7748-B9E7-11AAA97F1C92}"/>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36</a:t>
              </a:fld>
              <a:endParaRPr lang="en-US" sz="1350" dirty="0">
                <a:solidFill>
                  <a:schemeClr val="tx2"/>
                </a:solidFill>
                <a:latin typeface="Arial" panose="020B0604020202020204" pitchFamily="34" charset="0"/>
              </a:endParaRPr>
            </a:p>
          </p:txBody>
        </p:sp>
        <p:cxnSp>
          <p:nvCxnSpPr>
            <p:cNvPr id="33" name="Straight Connector 32">
              <a:extLst>
                <a:ext uri="{FF2B5EF4-FFF2-40B4-BE49-F238E27FC236}">
                  <a16:creationId xmlns:a16="http://schemas.microsoft.com/office/drawing/2014/main" id="{05040181-43D2-9F42-A890-63C924126E58}"/>
                </a:ext>
              </a:extLst>
            </p:cNvPr>
            <p:cNvCxnSpPr>
              <a:cxnSpLocks/>
            </p:cNvCxnSpPr>
            <p:nvPr/>
          </p:nvCxnSpPr>
          <p:spPr>
            <a:xfrm>
              <a:off x="870203" y="6046569"/>
              <a:ext cx="0" cy="811431"/>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EF520823-2F9D-F846-8D18-121291522E4E}"/>
              </a:ext>
            </a:extLst>
          </p:cNvPr>
          <p:cNvSpPr txBox="1"/>
          <p:nvPr/>
        </p:nvSpPr>
        <p:spPr>
          <a:xfrm>
            <a:off x="181302" y="1533181"/>
            <a:ext cx="2397370" cy="1928861"/>
          </a:xfrm>
          <a:prstGeom prst="rect">
            <a:avLst/>
          </a:prstGeom>
          <a:noFill/>
        </p:spPr>
        <p:txBody>
          <a:bodyPr wrap="square" rtlCol="0">
            <a:spAutoFit/>
          </a:bodyPr>
          <a:lstStyle/>
          <a:p>
            <a:pPr algn="r">
              <a:lnSpc>
                <a:spcPts val="2865"/>
              </a:lnSpc>
            </a:pPr>
            <a:r>
              <a:rPr lang="en-US" sz="2400" b="1" dirty="0">
                <a:solidFill>
                  <a:srgbClr val="F20000"/>
                </a:solidFill>
                <a:latin typeface="Arial" panose="020B0604020202020204" pitchFamily="34" charset="0"/>
                <a:cs typeface="Arial" panose="020B0604020202020204" pitchFamily="34" charset="0"/>
              </a:rPr>
              <a:t>Where </a:t>
            </a:r>
            <a:br>
              <a:rPr lang="en-US" sz="2400" b="1" dirty="0">
                <a:solidFill>
                  <a:srgbClr val="F20000"/>
                </a:solidFill>
                <a:latin typeface="Arial" panose="020B0604020202020204" pitchFamily="34" charset="0"/>
                <a:cs typeface="Arial" panose="020B0604020202020204" pitchFamily="34" charset="0"/>
              </a:rPr>
            </a:br>
            <a:r>
              <a:rPr lang="en-US" sz="2400" b="1" dirty="0">
                <a:solidFill>
                  <a:srgbClr val="F20000"/>
                </a:solidFill>
                <a:latin typeface="Arial" panose="020B0604020202020204" pitchFamily="34" charset="0"/>
                <a:cs typeface="Arial" panose="020B0604020202020204" pitchFamily="34" charset="0"/>
              </a:rPr>
              <a:t>to Find Country-level Statistics/ Information</a:t>
            </a:r>
            <a:endParaRPr lang="en-ID" sz="2400" b="1" dirty="0">
              <a:solidFill>
                <a:srgbClr val="F20000"/>
              </a:solidFill>
              <a:latin typeface="Arial" panose="020B0604020202020204" pitchFamily="34" charset="0"/>
              <a:cs typeface="Arial" panose="020B0604020202020204" pitchFamily="34" charset="0"/>
            </a:endParaRPr>
          </a:p>
        </p:txBody>
      </p:sp>
      <p:pic>
        <p:nvPicPr>
          <p:cNvPr id="21" name="Picture 2" descr="Global tuberculosis report 2020">
            <a:extLst>
              <a:ext uri="{FF2B5EF4-FFF2-40B4-BE49-F238E27FC236}">
                <a16:creationId xmlns:a16="http://schemas.microsoft.com/office/drawing/2014/main" id="{540237EA-DF6C-E945-95F3-D0530D00D7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0838" y="879367"/>
            <a:ext cx="1221162" cy="172399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1B433ED3-6B2F-6C4A-A09B-E73E11E7BF0C}"/>
              </a:ext>
            </a:extLst>
          </p:cNvPr>
          <p:cNvPicPr>
            <a:picLocks noChangeAspect="1"/>
          </p:cNvPicPr>
          <p:nvPr/>
        </p:nvPicPr>
        <p:blipFill>
          <a:blip r:embed="rId5"/>
          <a:stretch>
            <a:fillRect/>
          </a:stretch>
        </p:blipFill>
        <p:spPr>
          <a:xfrm>
            <a:off x="3350838" y="3114735"/>
            <a:ext cx="3149702" cy="1559050"/>
          </a:xfrm>
          <a:prstGeom prst="rect">
            <a:avLst/>
          </a:prstGeom>
          <a:ln>
            <a:solidFill>
              <a:schemeClr val="tx1"/>
            </a:solidFill>
          </a:ln>
        </p:spPr>
      </p:pic>
      <p:sp>
        <p:nvSpPr>
          <p:cNvPr id="2" name="Rectangle 1">
            <a:extLst>
              <a:ext uri="{FF2B5EF4-FFF2-40B4-BE49-F238E27FC236}">
                <a16:creationId xmlns:a16="http://schemas.microsoft.com/office/drawing/2014/main" id="{8BCADDE5-DBB1-E545-821D-62C7B90FA4B5}"/>
              </a:ext>
            </a:extLst>
          </p:cNvPr>
          <p:cNvSpPr/>
          <p:nvPr/>
        </p:nvSpPr>
        <p:spPr>
          <a:xfrm>
            <a:off x="4655141" y="1372032"/>
            <a:ext cx="4572000" cy="738664"/>
          </a:xfrm>
          <a:prstGeom prst="rect">
            <a:avLst/>
          </a:prstGeom>
        </p:spPr>
        <p:txBody>
          <a:bodyPr>
            <a:spAutoFit/>
          </a:bodyPr>
          <a:lstStyle/>
          <a:p>
            <a:pPr>
              <a:defRPr/>
            </a:pPr>
            <a:r>
              <a:rPr lang="en-US" sz="1500" dirty="0">
                <a:latin typeface="Arial" panose="020B0604020202020204" pitchFamily="34" charset="0"/>
                <a:ea typeface="Roboto" panose="02000000000000000000" pitchFamily="2" charset="0"/>
                <a:cs typeface="Roboto" panose="02000000000000000000" pitchFamily="2" charset="0"/>
              </a:rPr>
              <a:t>See Full Report and Country Profiles:</a:t>
            </a:r>
          </a:p>
          <a:p>
            <a:r>
              <a:rPr lang="en-US" sz="1350" dirty="0">
                <a:solidFill>
                  <a:schemeClr val="accent3">
                    <a:lumMod val="75000"/>
                  </a:schemeClr>
                </a:solidFill>
                <a:latin typeface="Arial" panose="020B0604020202020204" pitchFamily="34" charset="0"/>
                <a:ea typeface="Roboto" panose="02000000000000000000" pitchFamily="2" charset="0"/>
                <a:cs typeface="Roboto" panose="02000000000000000000" pitchFamily="2" charset="0"/>
                <a:hlinkClick r:id="rId6">
                  <a:extLst>
                    <a:ext uri="{A12FA001-AC4F-418D-AE19-62706E023703}">
                      <ahyp:hlinkClr xmlns:ahyp="http://schemas.microsoft.com/office/drawing/2018/hyperlinkcolor" val="tx"/>
                    </a:ext>
                  </a:extLst>
                </a:hlinkClick>
              </a:rPr>
              <a:t>https://www.who.int/teams/global-tuberculosis-programme/tb-reports/global-tuberculosis-report-2020</a:t>
            </a:r>
            <a:r>
              <a:rPr lang="en-US" sz="1350" dirty="0">
                <a:solidFill>
                  <a:schemeClr val="accent3">
                    <a:lumMod val="75000"/>
                  </a:schemeClr>
                </a:solidFill>
                <a:latin typeface="Arial" panose="020B0604020202020204" pitchFamily="34" charset="0"/>
                <a:ea typeface="Roboto" panose="02000000000000000000" pitchFamily="2" charset="0"/>
                <a:cs typeface="Roboto" panose="02000000000000000000" pitchFamily="2" charset="0"/>
              </a:rPr>
              <a:t>  </a:t>
            </a:r>
          </a:p>
        </p:txBody>
      </p:sp>
      <p:sp>
        <p:nvSpPr>
          <p:cNvPr id="3" name="Rectangle 2">
            <a:extLst>
              <a:ext uri="{FF2B5EF4-FFF2-40B4-BE49-F238E27FC236}">
                <a16:creationId xmlns:a16="http://schemas.microsoft.com/office/drawing/2014/main" id="{CDCECC93-2674-EC4C-BDCA-5D8B62728295}"/>
              </a:ext>
            </a:extLst>
          </p:cNvPr>
          <p:cNvSpPr/>
          <p:nvPr/>
        </p:nvSpPr>
        <p:spPr>
          <a:xfrm>
            <a:off x="3260682" y="4955053"/>
            <a:ext cx="5561950" cy="530915"/>
          </a:xfrm>
          <a:prstGeom prst="rect">
            <a:avLst/>
          </a:prstGeom>
        </p:spPr>
        <p:txBody>
          <a:bodyPr wrap="square">
            <a:spAutoFit/>
          </a:bodyPr>
          <a:lstStyle/>
          <a:p>
            <a:pPr>
              <a:defRPr/>
            </a:pPr>
            <a:r>
              <a:rPr lang="en-US" sz="1500" dirty="0">
                <a:latin typeface="Arial" panose="020B0604020202020204" pitchFamily="34" charset="0"/>
                <a:ea typeface="Roboto" panose="02000000000000000000" pitchFamily="2" charset="0"/>
                <a:cs typeface="Roboto" panose="02000000000000000000" pitchFamily="2" charset="0"/>
              </a:rPr>
              <a:t>See Interactive Maps and Country TB Dashboards:</a:t>
            </a:r>
          </a:p>
          <a:p>
            <a:pPr>
              <a:defRPr/>
            </a:pPr>
            <a:r>
              <a:rPr lang="en-US" sz="1350" dirty="0">
                <a:solidFill>
                  <a:schemeClr val="accent3">
                    <a:lumMod val="75000"/>
                  </a:schemeClr>
                </a:solidFill>
                <a:latin typeface="Arial" panose="020B0604020202020204" pitchFamily="34" charset="0"/>
                <a:ea typeface="Roboto" panose="02000000000000000000" pitchFamily="2" charset="0"/>
                <a:cs typeface="Roboto" panose="02000000000000000000" pitchFamily="2" charset="0"/>
                <a:hlinkClick r:id="rId7">
                  <a:extLst>
                    <a:ext uri="{A12FA001-AC4F-418D-AE19-62706E023703}">
                      <ahyp:hlinkClr xmlns:ahyp="http://schemas.microsoft.com/office/drawing/2018/hyperlinkcolor" val="tx"/>
                    </a:ext>
                  </a:extLst>
                </a:hlinkClick>
              </a:rPr>
              <a:t>http://www.stoptb.org/resources/cd/</a:t>
            </a:r>
          </a:p>
        </p:txBody>
      </p:sp>
    </p:spTree>
    <p:extLst>
      <p:ext uri="{BB962C8B-B14F-4D97-AF65-F5344CB8AC3E}">
        <p14:creationId xmlns:p14="http://schemas.microsoft.com/office/powerpoint/2010/main" val="11004817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cake, indoor, chocolate, slice&#10;&#10;Description automatically generated">
            <a:extLst>
              <a:ext uri="{FF2B5EF4-FFF2-40B4-BE49-F238E27FC236}">
                <a16:creationId xmlns:a16="http://schemas.microsoft.com/office/drawing/2014/main" id="{DC232AB5-BCE0-2043-8B4E-3DA6FFEA2F74}"/>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l="4803" t="32107" r="2603" b="24139"/>
          <a:stretch/>
        </p:blipFill>
        <p:spPr>
          <a:xfrm>
            <a:off x="0" y="2051177"/>
            <a:ext cx="9144000" cy="2880530"/>
          </a:xfrm>
          <a:prstGeom prst="rect">
            <a:avLst/>
          </a:prstGeom>
        </p:spPr>
      </p:pic>
      <p:sp>
        <p:nvSpPr>
          <p:cNvPr id="15" name="TextBox 14">
            <a:extLst>
              <a:ext uri="{FF2B5EF4-FFF2-40B4-BE49-F238E27FC236}">
                <a16:creationId xmlns:a16="http://schemas.microsoft.com/office/drawing/2014/main" id="{209A5E97-0DBC-AE42-ABF5-7BE0A33D69FA}"/>
              </a:ext>
            </a:extLst>
          </p:cNvPr>
          <p:cNvSpPr txBox="1"/>
          <p:nvPr/>
        </p:nvSpPr>
        <p:spPr>
          <a:xfrm>
            <a:off x="0" y="3302605"/>
            <a:ext cx="9111698" cy="553998"/>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TB AND COVID-19</a:t>
            </a:r>
          </a:p>
        </p:txBody>
      </p:sp>
      <p:pic>
        <p:nvPicPr>
          <p:cNvPr id="18" name="Picture 17" descr="Logo&#10;&#10;Description automatically generated">
            <a:extLst>
              <a:ext uri="{FF2B5EF4-FFF2-40B4-BE49-F238E27FC236}">
                <a16:creationId xmlns:a16="http://schemas.microsoft.com/office/drawing/2014/main" id="{C1CC3E3B-12A3-C649-8DD3-3498D49EE5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2875" y="6295614"/>
            <a:ext cx="1004204" cy="412632"/>
          </a:xfrm>
          <a:prstGeom prst="rect">
            <a:avLst/>
          </a:prstGeom>
        </p:spPr>
      </p:pic>
      <p:grpSp>
        <p:nvGrpSpPr>
          <p:cNvPr id="19" name="Group 18">
            <a:extLst>
              <a:ext uri="{FF2B5EF4-FFF2-40B4-BE49-F238E27FC236}">
                <a16:creationId xmlns:a16="http://schemas.microsoft.com/office/drawing/2014/main" id="{3F9C3EBE-2362-B949-8FBD-87DDC6D16024}"/>
              </a:ext>
            </a:extLst>
          </p:cNvPr>
          <p:cNvGrpSpPr/>
          <p:nvPr/>
        </p:nvGrpSpPr>
        <p:grpSpPr>
          <a:xfrm>
            <a:off x="115331" y="6249427"/>
            <a:ext cx="480060" cy="608573"/>
            <a:chOff x="289241" y="6046569"/>
            <a:chExt cx="640080" cy="811431"/>
          </a:xfrm>
        </p:grpSpPr>
        <p:sp>
          <p:nvSpPr>
            <p:cNvPr id="20" name="Slide Number Placeholder 3">
              <a:extLst>
                <a:ext uri="{FF2B5EF4-FFF2-40B4-BE49-F238E27FC236}">
                  <a16:creationId xmlns:a16="http://schemas.microsoft.com/office/drawing/2014/main" id="{F0C663F4-C78C-044B-8C1C-5894C5726AC2}"/>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latin typeface="Arial" panose="020B0604020202020204" pitchFamily="34" charset="0"/>
                </a:rPr>
                <a:pPr/>
                <a:t>37</a:t>
              </a:fld>
              <a:endParaRPr lang="en-US" sz="1350" dirty="0">
                <a:latin typeface="Arial" panose="020B0604020202020204" pitchFamily="34" charset="0"/>
              </a:endParaRPr>
            </a:p>
          </p:txBody>
        </p:sp>
        <p:cxnSp>
          <p:nvCxnSpPr>
            <p:cNvPr id="21" name="Straight Connector 20">
              <a:extLst>
                <a:ext uri="{FF2B5EF4-FFF2-40B4-BE49-F238E27FC236}">
                  <a16:creationId xmlns:a16="http://schemas.microsoft.com/office/drawing/2014/main" id="{7598297A-8CCA-424A-BD78-0D941CD94FF7}"/>
                </a:ext>
              </a:extLst>
            </p:cNvPr>
            <p:cNvCxnSpPr>
              <a:cxnSpLocks/>
            </p:cNvCxnSpPr>
            <p:nvPr/>
          </p:nvCxnSpPr>
          <p:spPr>
            <a:xfrm>
              <a:off x="870203" y="6046569"/>
              <a:ext cx="0" cy="811431"/>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436697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972D568-7D45-CE48-AD17-91A37F8D89DB}"/>
              </a:ext>
            </a:extLst>
          </p:cNvPr>
          <p:cNvSpPr/>
          <p:nvPr/>
        </p:nvSpPr>
        <p:spPr>
          <a:xfrm>
            <a:off x="2841065" y="0"/>
            <a:ext cx="6302935"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sp>
        <p:nvSpPr>
          <p:cNvPr id="20" name="TextBox 19">
            <a:extLst>
              <a:ext uri="{FF2B5EF4-FFF2-40B4-BE49-F238E27FC236}">
                <a16:creationId xmlns:a16="http://schemas.microsoft.com/office/drawing/2014/main" id="{EF520823-2F9D-F846-8D18-121291522E4E}"/>
              </a:ext>
            </a:extLst>
          </p:cNvPr>
          <p:cNvSpPr txBox="1"/>
          <p:nvPr/>
        </p:nvSpPr>
        <p:spPr>
          <a:xfrm>
            <a:off x="271617" y="2026132"/>
            <a:ext cx="2221467" cy="836126"/>
          </a:xfrm>
          <a:prstGeom prst="rect">
            <a:avLst/>
          </a:prstGeom>
          <a:noFill/>
        </p:spPr>
        <p:txBody>
          <a:bodyPr wrap="square" rtlCol="0">
            <a:spAutoFit/>
          </a:bodyPr>
          <a:lstStyle/>
          <a:p>
            <a:pPr algn="r">
              <a:lnSpc>
                <a:spcPts val="2865"/>
              </a:lnSpc>
            </a:pPr>
            <a:r>
              <a:rPr lang="en-US" sz="2700" dirty="0">
                <a:solidFill>
                  <a:srgbClr val="F20000"/>
                </a:solidFill>
                <a:latin typeface="Gotham Bold" panose="02000603040000020004" pitchFamily="2" charset="0"/>
              </a:rPr>
              <a:t>TB and COVID-19</a:t>
            </a:r>
            <a:endParaRPr lang="en-ID" sz="2700" dirty="0">
              <a:solidFill>
                <a:srgbClr val="F20000"/>
              </a:solidFill>
              <a:latin typeface="Gotham Bold" panose="02000603040000020004" pitchFamily="2" charset="0"/>
            </a:endParaRPr>
          </a:p>
        </p:txBody>
      </p:sp>
      <p:sp>
        <p:nvSpPr>
          <p:cNvPr id="3" name="TextBox 2">
            <a:extLst>
              <a:ext uri="{FF2B5EF4-FFF2-40B4-BE49-F238E27FC236}">
                <a16:creationId xmlns:a16="http://schemas.microsoft.com/office/drawing/2014/main" id="{799F296C-1CB6-CC48-B381-A185AAD03F44}"/>
              </a:ext>
            </a:extLst>
          </p:cNvPr>
          <p:cNvSpPr txBox="1"/>
          <p:nvPr/>
        </p:nvSpPr>
        <p:spPr>
          <a:xfrm>
            <a:off x="3180578" y="626792"/>
            <a:ext cx="5214117" cy="6029856"/>
          </a:xfrm>
          <a:prstGeom prst="rect">
            <a:avLst/>
          </a:prstGeom>
          <a:noFill/>
        </p:spPr>
        <p:txBody>
          <a:bodyPr wrap="square" rtlCol="0">
            <a:spAutoFit/>
          </a:bodyPr>
          <a:lstStyle/>
          <a:p>
            <a:pPr marL="257175" indent="-120015">
              <a:lnSpc>
                <a:spcPts val="1725"/>
              </a:lnSpc>
              <a:spcAft>
                <a:spcPts val="900"/>
              </a:spcAft>
              <a:buFont typeface="Arial" panose="020B0604020202020204" pitchFamily="34" charset="0"/>
              <a:buChar char="•"/>
            </a:pPr>
            <a:r>
              <a:rPr lang="en-US" sz="1500" dirty="0">
                <a:latin typeface="Arial" panose="020B0604020202020204" pitchFamily="34" charset="0"/>
              </a:rPr>
              <a:t>COVID-19 caused by SARS-CoV-2 is a respiratory pathogen that emerged in late 2019 and has caused sickness in millions of persons worldwide;</a:t>
            </a:r>
          </a:p>
          <a:p>
            <a:pPr marL="257175" indent="-120015">
              <a:lnSpc>
                <a:spcPts val="1725"/>
              </a:lnSpc>
              <a:spcAft>
                <a:spcPts val="900"/>
              </a:spcAft>
              <a:buFont typeface="Arial" panose="020B0604020202020204" pitchFamily="34" charset="0"/>
              <a:buChar char="•"/>
            </a:pPr>
            <a:r>
              <a:rPr lang="en-US" sz="1500" dirty="0">
                <a:latin typeface="Arial" panose="020B0604020202020204" pitchFamily="34" charset="0"/>
              </a:rPr>
              <a:t>Symptoms of COVID-19 and TB may overlap (e.g., fever, cough), and persons being tested for COVID-19 should be tested for TB (many platforms used for TB testing can also be used for COVID-19 testing, e.g., GeneXpert);</a:t>
            </a:r>
          </a:p>
          <a:p>
            <a:pPr marL="257175" indent="-120015">
              <a:lnSpc>
                <a:spcPts val="1725"/>
              </a:lnSpc>
              <a:spcAft>
                <a:spcPts val="900"/>
              </a:spcAft>
              <a:buFont typeface="Arial" panose="020B0604020202020204" pitchFamily="34" charset="0"/>
              <a:buChar char="•"/>
            </a:pPr>
            <a:r>
              <a:rPr lang="en-US" sz="1500" dirty="0">
                <a:latin typeface="Arial" panose="020B0604020202020204" pitchFamily="34" charset="0"/>
              </a:rPr>
              <a:t>Persons with current TB or a history of TB may be at increased risk of poor outcomes if they become sick with COVID-19 so should take extra care to practice mask-wearing, social distancing, and other protective behaviors;</a:t>
            </a:r>
          </a:p>
          <a:p>
            <a:pPr marL="257175" indent="-120015">
              <a:lnSpc>
                <a:spcPts val="1725"/>
              </a:lnSpc>
              <a:spcAft>
                <a:spcPts val="900"/>
              </a:spcAft>
              <a:buFont typeface="Arial" panose="020B0604020202020204" pitchFamily="34" charset="0"/>
              <a:buChar char="•"/>
            </a:pPr>
            <a:r>
              <a:rPr lang="en-US" sz="1500" dirty="0">
                <a:latin typeface="Arial" panose="020B0604020202020204" pitchFamily="34" charset="0"/>
              </a:rPr>
              <a:t>The global COVID-19 pandemic has put at risk many of the strides made in addressing TB on a global level </a:t>
            </a:r>
          </a:p>
          <a:p>
            <a:pPr marL="257175" indent="-120015">
              <a:lnSpc>
                <a:spcPts val="1725"/>
              </a:lnSpc>
              <a:spcAft>
                <a:spcPts val="900"/>
              </a:spcAft>
              <a:buFont typeface="Arial" panose="020B0604020202020204" pitchFamily="34" charset="0"/>
              <a:buChar char="•"/>
            </a:pPr>
            <a:r>
              <a:rPr lang="en-US" sz="1500" dirty="0">
                <a:latin typeface="Arial" panose="020B0604020202020204" pitchFamily="34" charset="0"/>
              </a:rPr>
              <a:t>WHO model estimates that a </a:t>
            </a:r>
            <a:r>
              <a:rPr lang="en-US" sz="1500" b="1" u="sng" dirty="0">
                <a:latin typeface="Arial" panose="020B0604020202020204" pitchFamily="34" charset="0"/>
              </a:rPr>
              <a:t>25% drop</a:t>
            </a:r>
            <a:r>
              <a:rPr lang="en-US" sz="1500" dirty="0">
                <a:latin typeface="Arial" panose="020B0604020202020204" pitchFamily="34" charset="0"/>
              </a:rPr>
              <a:t> in the number of </a:t>
            </a:r>
            <a:r>
              <a:rPr lang="en-US" sz="1500" b="1" u="sng" dirty="0">
                <a:latin typeface="Arial" panose="020B0604020202020204" pitchFamily="34" charset="0"/>
              </a:rPr>
              <a:t>people diagnosed and treated for TB</a:t>
            </a:r>
            <a:r>
              <a:rPr lang="en-US" sz="1500" dirty="0">
                <a:latin typeface="Arial" panose="020B0604020202020204" pitchFamily="34" charset="0"/>
              </a:rPr>
              <a:t> over a three-month period will result in </a:t>
            </a:r>
            <a:r>
              <a:rPr lang="en-US" sz="1500" b="1" u="sng" dirty="0">
                <a:latin typeface="Arial" panose="020B0604020202020204" pitchFamily="34" charset="0"/>
              </a:rPr>
              <a:t>200,000 excess TB deaths </a:t>
            </a:r>
            <a:r>
              <a:rPr lang="en-US" sz="1500" dirty="0">
                <a:latin typeface="Arial" panose="020B0604020202020204" pitchFamily="34" charset="0"/>
              </a:rPr>
              <a:t>(rolling global progress against TB back to where we were in 2015)</a:t>
            </a:r>
          </a:p>
          <a:p>
            <a:pPr marL="257175" indent="-120015">
              <a:lnSpc>
                <a:spcPts val="1725"/>
              </a:lnSpc>
              <a:spcAft>
                <a:spcPts val="900"/>
              </a:spcAft>
              <a:buFont typeface="Arial" panose="020B0604020202020204" pitchFamily="34" charset="0"/>
              <a:buChar char="•"/>
            </a:pPr>
            <a:r>
              <a:rPr lang="en-US" sz="1500" dirty="0">
                <a:latin typeface="Arial" panose="020B0604020202020204" pitchFamily="34" charset="0"/>
              </a:rPr>
              <a:t>STBP model predicts that COVID-19 could cause an </a:t>
            </a:r>
            <a:r>
              <a:rPr lang="en-US" sz="1500" b="1" u="sng" dirty="0">
                <a:latin typeface="Arial" panose="020B0604020202020204" pitchFamily="34" charset="0"/>
              </a:rPr>
              <a:t>additional 6.3 million TB cases globally</a:t>
            </a:r>
            <a:r>
              <a:rPr lang="en-US" sz="1500" dirty="0">
                <a:latin typeface="Arial" panose="020B0604020202020204" pitchFamily="34" charset="0"/>
              </a:rPr>
              <a:t> between 2020 and 2025</a:t>
            </a:r>
          </a:p>
          <a:p>
            <a:endParaRPr lang="en-US" sz="1500" dirty="0">
              <a:latin typeface="Arial" panose="020B0604020202020204" pitchFamily="34" charset="0"/>
            </a:endParaRPr>
          </a:p>
        </p:txBody>
      </p:sp>
      <p:pic>
        <p:nvPicPr>
          <p:cNvPr id="4" name="Picture 3">
            <a:extLst>
              <a:ext uri="{FF2B5EF4-FFF2-40B4-BE49-F238E27FC236}">
                <a16:creationId xmlns:a16="http://schemas.microsoft.com/office/drawing/2014/main" id="{63F0D2EC-32EC-3E4A-9406-87276086DC42}"/>
              </a:ext>
            </a:extLst>
          </p:cNvPr>
          <p:cNvPicPr>
            <a:picLocks noChangeAspect="1"/>
          </p:cNvPicPr>
          <p:nvPr/>
        </p:nvPicPr>
        <p:blipFill>
          <a:blip r:embed="rId3"/>
          <a:stretch>
            <a:fillRect/>
          </a:stretch>
        </p:blipFill>
        <p:spPr>
          <a:xfrm>
            <a:off x="559599" y="3148073"/>
            <a:ext cx="822752" cy="810415"/>
          </a:xfrm>
          <a:prstGeom prst="rect">
            <a:avLst/>
          </a:prstGeom>
        </p:spPr>
      </p:pic>
      <p:grpSp>
        <p:nvGrpSpPr>
          <p:cNvPr id="6" name="Group 5">
            <a:extLst>
              <a:ext uri="{FF2B5EF4-FFF2-40B4-BE49-F238E27FC236}">
                <a16:creationId xmlns:a16="http://schemas.microsoft.com/office/drawing/2014/main" id="{BB8B3CB2-A47C-2941-BA98-FF57721F9660}"/>
              </a:ext>
            </a:extLst>
          </p:cNvPr>
          <p:cNvGrpSpPr/>
          <p:nvPr/>
        </p:nvGrpSpPr>
        <p:grpSpPr>
          <a:xfrm>
            <a:off x="1439412" y="3217986"/>
            <a:ext cx="859517" cy="658778"/>
            <a:chOff x="1665514" y="3812900"/>
            <a:chExt cx="1320284" cy="1011933"/>
          </a:xfrm>
        </p:grpSpPr>
        <p:pic>
          <p:nvPicPr>
            <p:cNvPr id="5" name="Picture 4">
              <a:extLst>
                <a:ext uri="{FF2B5EF4-FFF2-40B4-BE49-F238E27FC236}">
                  <a16:creationId xmlns:a16="http://schemas.microsoft.com/office/drawing/2014/main" id="{58A2AC4D-D36B-4248-AF3C-983716D42DCE}"/>
                </a:ext>
              </a:extLst>
            </p:cNvPr>
            <p:cNvPicPr>
              <a:picLocks noChangeAspect="1"/>
            </p:cNvPicPr>
            <p:nvPr/>
          </p:nvPicPr>
          <p:blipFill>
            <a:blip r:embed="rId4"/>
            <a:stretch>
              <a:fillRect/>
            </a:stretch>
          </p:blipFill>
          <p:spPr>
            <a:xfrm>
              <a:off x="1665514" y="3812900"/>
              <a:ext cx="1097003" cy="659707"/>
            </a:xfrm>
            <a:prstGeom prst="rect">
              <a:avLst/>
            </a:prstGeom>
          </p:spPr>
        </p:pic>
        <p:pic>
          <p:nvPicPr>
            <p:cNvPr id="22" name="Picture 21">
              <a:extLst>
                <a:ext uri="{FF2B5EF4-FFF2-40B4-BE49-F238E27FC236}">
                  <a16:creationId xmlns:a16="http://schemas.microsoft.com/office/drawing/2014/main" id="{0CFEB514-FE53-3C42-902C-9736009B4CFC}"/>
                </a:ext>
              </a:extLst>
            </p:cNvPr>
            <p:cNvPicPr>
              <a:picLocks noChangeAspect="1"/>
            </p:cNvPicPr>
            <p:nvPr/>
          </p:nvPicPr>
          <p:blipFill>
            <a:blip r:embed="rId4"/>
            <a:stretch>
              <a:fillRect/>
            </a:stretch>
          </p:blipFill>
          <p:spPr>
            <a:xfrm rot="1006881">
              <a:off x="1665514" y="4183962"/>
              <a:ext cx="930625" cy="559652"/>
            </a:xfrm>
            <a:prstGeom prst="rect">
              <a:avLst/>
            </a:prstGeom>
          </p:spPr>
        </p:pic>
        <p:pic>
          <p:nvPicPr>
            <p:cNvPr id="29" name="Picture 28">
              <a:extLst>
                <a:ext uri="{FF2B5EF4-FFF2-40B4-BE49-F238E27FC236}">
                  <a16:creationId xmlns:a16="http://schemas.microsoft.com/office/drawing/2014/main" id="{CDAB8C18-0C84-7041-A4EE-EC9B99FBCFD4}"/>
                </a:ext>
              </a:extLst>
            </p:cNvPr>
            <p:cNvPicPr>
              <a:picLocks noChangeAspect="1"/>
            </p:cNvPicPr>
            <p:nvPr/>
          </p:nvPicPr>
          <p:blipFill>
            <a:blip r:embed="rId4"/>
            <a:stretch>
              <a:fillRect/>
            </a:stretch>
          </p:blipFill>
          <p:spPr>
            <a:xfrm rot="1759079">
              <a:off x="2055173" y="4265181"/>
              <a:ext cx="930625" cy="559652"/>
            </a:xfrm>
            <a:prstGeom prst="rect">
              <a:avLst/>
            </a:prstGeom>
          </p:spPr>
        </p:pic>
      </p:grpSp>
      <p:sp>
        <p:nvSpPr>
          <p:cNvPr id="17" name="TextBox 16">
            <a:extLst>
              <a:ext uri="{FF2B5EF4-FFF2-40B4-BE49-F238E27FC236}">
                <a16:creationId xmlns:a16="http://schemas.microsoft.com/office/drawing/2014/main" id="{9C26D7D1-30B0-904E-9F7D-CA313F940441}"/>
              </a:ext>
            </a:extLst>
          </p:cNvPr>
          <p:cNvSpPr txBox="1"/>
          <p:nvPr/>
        </p:nvSpPr>
        <p:spPr>
          <a:xfrm>
            <a:off x="181301" y="271238"/>
            <a:ext cx="1762923" cy="300082"/>
          </a:xfrm>
          <a:prstGeom prst="rect">
            <a:avLst/>
          </a:prstGeom>
          <a:noFill/>
        </p:spPr>
        <p:txBody>
          <a:bodyPr wrap="square" rtlCol="0">
            <a:spAutoFit/>
          </a:bodyPr>
          <a:lstStyle/>
          <a:p>
            <a:r>
              <a:rPr lang="en-US" sz="1350" dirty="0">
                <a:solidFill>
                  <a:schemeClr val="tx2"/>
                </a:solidFill>
                <a:latin typeface="Arial" panose="020B0604020202020204" pitchFamily="34" charset="0"/>
                <a:ea typeface="Roboto" panose="02000000000000000000" pitchFamily="2" charset="0"/>
              </a:rPr>
              <a:t>TB AND COVID-19</a:t>
            </a:r>
          </a:p>
        </p:txBody>
      </p:sp>
      <p:grpSp>
        <p:nvGrpSpPr>
          <p:cNvPr id="21" name="Group 20">
            <a:extLst>
              <a:ext uri="{FF2B5EF4-FFF2-40B4-BE49-F238E27FC236}">
                <a16:creationId xmlns:a16="http://schemas.microsoft.com/office/drawing/2014/main" id="{95099C28-0F43-1B46-AF03-8F776410FA7F}"/>
              </a:ext>
            </a:extLst>
          </p:cNvPr>
          <p:cNvGrpSpPr/>
          <p:nvPr/>
        </p:nvGrpSpPr>
        <p:grpSpPr>
          <a:xfrm>
            <a:off x="115331" y="6249427"/>
            <a:ext cx="480060" cy="608573"/>
            <a:chOff x="289241" y="6046569"/>
            <a:chExt cx="640080" cy="811431"/>
          </a:xfrm>
        </p:grpSpPr>
        <p:sp>
          <p:nvSpPr>
            <p:cNvPr id="23" name="Slide Number Placeholder 3">
              <a:extLst>
                <a:ext uri="{FF2B5EF4-FFF2-40B4-BE49-F238E27FC236}">
                  <a16:creationId xmlns:a16="http://schemas.microsoft.com/office/drawing/2014/main" id="{A5CAD941-4380-4847-9975-DC6AD24EAA4F}"/>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latin typeface="Arial" panose="020B0604020202020204" pitchFamily="34" charset="0"/>
                </a:rPr>
                <a:pPr/>
                <a:t>38</a:t>
              </a:fld>
              <a:endParaRPr lang="en-US" sz="1350" dirty="0">
                <a:latin typeface="Arial" panose="020B0604020202020204" pitchFamily="34" charset="0"/>
              </a:endParaRPr>
            </a:p>
          </p:txBody>
        </p:sp>
        <p:cxnSp>
          <p:nvCxnSpPr>
            <p:cNvPr id="24" name="Straight Connector 23">
              <a:extLst>
                <a:ext uri="{FF2B5EF4-FFF2-40B4-BE49-F238E27FC236}">
                  <a16:creationId xmlns:a16="http://schemas.microsoft.com/office/drawing/2014/main" id="{8D81151C-ECC8-484F-8A72-FB0880C551B0}"/>
                </a:ext>
              </a:extLst>
            </p:cNvPr>
            <p:cNvCxnSpPr>
              <a:cxnSpLocks/>
            </p:cNvCxnSpPr>
            <p:nvPr/>
          </p:nvCxnSpPr>
          <p:spPr>
            <a:xfrm>
              <a:off x="870203" y="6046569"/>
              <a:ext cx="0" cy="811431"/>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a:extLst>
              <a:ext uri="{FF2B5EF4-FFF2-40B4-BE49-F238E27FC236}">
                <a16:creationId xmlns:a16="http://schemas.microsoft.com/office/drawing/2014/main" id="{A1FF3117-2598-EF4F-B2A4-2C0E83FB006A}"/>
              </a:ext>
            </a:extLst>
          </p:cNvPr>
          <p:cNvCxnSpPr>
            <a:cxnSpLocks/>
          </p:cNvCxnSpPr>
          <p:nvPr/>
        </p:nvCxnSpPr>
        <p:spPr>
          <a:xfrm>
            <a:off x="-113977" y="3005165"/>
            <a:ext cx="2700592" cy="0"/>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5ED2554-351C-8A43-91E0-F3A62759BFCC}"/>
              </a:ext>
            </a:extLst>
          </p:cNvPr>
          <p:cNvCxnSpPr>
            <a:cxnSpLocks/>
          </p:cNvCxnSpPr>
          <p:nvPr/>
        </p:nvCxnSpPr>
        <p:spPr>
          <a:xfrm>
            <a:off x="2849008" y="0"/>
            <a:ext cx="0" cy="6858000"/>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EB4F3E27-C376-3F48-A5F4-59F687290DDA}"/>
              </a:ext>
            </a:extLst>
          </p:cNvPr>
          <p:cNvGrpSpPr/>
          <p:nvPr/>
        </p:nvGrpSpPr>
        <p:grpSpPr>
          <a:xfrm>
            <a:off x="123274" y="6249427"/>
            <a:ext cx="480060" cy="608573"/>
            <a:chOff x="289241" y="6046569"/>
            <a:chExt cx="640080" cy="811431"/>
          </a:xfrm>
        </p:grpSpPr>
        <p:sp>
          <p:nvSpPr>
            <p:cNvPr id="31" name="Slide Number Placeholder 3">
              <a:extLst>
                <a:ext uri="{FF2B5EF4-FFF2-40B4-BE49-F238E27FC236}">
                  <a16:creationId xmlns:a16="http://schemas.microsoft.com/office/drawing/2014/main" id="{89123A7B-0F40-F44E-946C-EA85ACEDDF50}"/>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latin typeface="Arial" panose="020B0604020202020204" pitchFamily="34" charset="0"/>
                </a:rPr>
                <a:pPr/>
                <a:t>38</a:t>
              </a:fld>
              <a:endParaRPr lang="en-US" sz="1350" dirty="0">
                <a:latin typeface="Arial" panose="020B0604020202020204" pitchFamily="34" charset="0"/>
              </a:endParaRPr>
            </a:p>
          </p:txBody>
        </p:sp>
        <p:cxnSp>
          <p:nvCxnSpPr>
            <p:cNvPr id="32" name="Straight Connector 31">
              <a:extLst>
                <a:ext uri="{FF2B5EF4-FFF2-40B4-BE49-F238E27FC236}">
                  <a16:creationId xmlns:a16="http://schemas.microsoft.com/office/drawing/2014/main" id="{6B2E35B7-B0BF-DA40-8016-57A9206616C9}"/>
                </a:ext>
              </a:extLst>
            </p:cNvPr>
            <p:cNvCxnSpPr>
              <a:cxnSpLocks/>
            </p:cNvCxnSpPr>
            <p:nvPr/>
          </p:nvCxnSpPr>
          <p:spPr>
            <a:xfrm>
              <a:off x="870203" y="6046569"/>
              <a:ext cx="0" cy="811431"/>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grpSp>
      <p:pic>
        <p:nvPicPr>
          <p:cNvPr id="33" name="Picture 32" descr="Logo&#10;&#10;Description automatically generated">
            <a:extLst>
              <a:ext uri="{FF2B5EF4-FFF2-40B4-BE49-F238E27FC236}">
                <a16:creationId xmlns:a16="http://schemas.microsoft.com/office/drawing/2014/main" id="{215598D9-BEC7-2E47-B07B-1CA2BFA56B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8497" y="6306323"/>
            <a:ext cx="1004204" cy="412632"/>
          </a:xfrm>
          <a:prstGeom prst="rect">
            <a:avLst/>
          </a:prstGeom>
        </p:spPr>
      </p:pic>
    </p:spTree>
    <p:extLst>
      <p:ext uri="{BB962C8B-B14F-4D97-AF65-F5344CB8AC3E}">
        <p14:creationId xmlns:p14="http://schemas.microsoft.com/office/powerpoint/2010/main" val="4206389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22">
            <a:extLst>
              <a:ext uri="{FF2B5EF4-FFF2-40B4-BE49-F238E27FC236}">
                <a16:creationId xmlns:a16="http://schemas.microsoft.com/office/drawing/2014/main" id="{A453C261-5ADB-0341-AEC7-B4A2968E1287}"/>
              </a:ext>
            </a:extLst>
          </p:cNvPr>
          <p:cNvSpPr txBox="1">
            <a:spLocks noChangeArrowheads="1"/>
          </p:cNvSpPr>
          <p:nvPr/>
        </p:nvSpPr>
        <p:spPr bwMode="auto">
          <a:xfrm>
            <a:off x="115331" y="6465039"/>
            <a:ext cx="2460292" cy="2539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r">
              <a:spcBef>
                <a:spcPct val="50000"/>
              </a:spcBef>
              <a:defRPr/>
            </a:pPr>
            <a:r>
              <a:rPr lang="en-US" sz="1050" dirty="0">
                <a:latin typeface="Arial" panose="020B0604020202020204" pitchFamily="34" charset="0"/>
                <a:ea typeface="Roboto" panose="02000000000000000000" pitchFamily="2" charset="0"/>
                <a:cs typeface="Roboto" panose="02000000000000000000" pitchFamily="2" charset="0"/>
              </a:rPr>
              <a:t>2020  WHO Global TB Report</a:t>
            </a:r>
          </a:p>
        </p:txBody>
      </p:sp>
      <p:pic>
        <p:nvPicPr>
          <p:cNvPr id="8" name="Picture 7">
            <a:extLst>
              <a:ext uri="{FF2B5EF4-FFF2-40B4-BE49-F238E27FC236}">
                <a16:creationId xmlns:a16="http://schemas.microsoft.com/office/drawing/2014/main" id="{9F06A4E9-8444-2049-AF8A-18B34E8758A1}"/>
              </a:ext>
            </a:extLst>
          </p:cNvPr>
          <p:cNvPicPr>
            <a:picLocks noChangeAspect="1"/>
          </p:cNvPicPr>
          <p:nvPr/>
        </p:nvPicPr>
        <p:blipFill rotWithShape="1">
          <a:blip r:embed="rId3"/>
          <a:srcRect t="2" b="-191"/>
          <a:stretch/>
        </p:blipFill>
        <p:spPr>
          <a:xfrm>
            <a:off x="721062" y="703386"/>
            <a:ext cx="7299062" cy="5207446"/>
          </a:xfrm>
          <a:prstGeom prst="rect">
            <a:avLst/>
          </a:prstGeom>
        </p:spPr>
      </p:pic>
      <p:grpSp>
        <p:nvGrpSpPr>
          <p:cNvPr id="11" name="Group 10">
            <a:extLst>
              <a:ext uri="{FF2B5EF4-FFF2-40B4-BE49-F238E27FC236}">
                <a16:creationId xmlns:a16="http://schemas.microsoft.com/office/drawing/2014/main" id="{4C28733A-3915-B846-9593-E075092D4D66}"/>
              </a:ext>
            </a:extLst>
          </p:cNvPr>
          <p:cNvGrpSpPr/>
          <p:nvPr/>
        </p:nvGrpSpPr>
        <p:grpSpPr>
          <a:xfrm>
            <a:off x="115331" y="6249427"/>
            <a:ext cx="480060" cy="608573"/>
            <a:chOff x="289241" y="6046569"/>
            <a:chExt cx="640080" cy="811431"/>
          </a:xfrm>
        </p:grpSpPr>
        <p:sp>
          <p:nvSpPr>
            <p:cNvPr id="14" name="Slide Number Placeholder 3">
              <a:extLst>
                <a:ext uri="{FF2B5EF4-FFF2-40B4-BE49-F238E27FC236}">
                  <a16:creationId xmlns:a16="http://schemas.microsoft.com/office/drawing/2014/main" id="{09225EB6-FB52-3F45-991E-860DE8A1E4FD}"/>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latin typeface="Arial" panose="020B0604020202020204" pitchFamily="34" charset="0"/>
                </a:rPr>
                <a:pPr/>
                <a:t>39</a:t>
              </a:fld>
              <a:endParaRPr lang="en-US" sz="1350" dirty="0">
                <a:latin typeface="Arial" panose="020B0604020202020204" pitchFamily="34" charset="0"/>
              </a:endParaRPr>
            </a:p>
          </p:txBody>
        </p:sp>
        <p:cxnSp>
          <p:nvCxnSpPr>
            <p:cNvPr id="16" name="Straight Connector 15">
              <a:extLst>
                <a:ext uri="{FF2B5EF4-FFF2-40B4-BE49-F238E27FC236}">
                  <a16:creationId xmlns:a16="http://schemas.microsoft.com/office/drawing/2014/main" id="{1282C29A-FE08-F84D-BE74-1784CBF52DE4}"/>
                </a:ext>
              </a:extLst>
            </p:cNvPr>
            <p:cNvCxnSpPr>
              <a:cxnSpLocks/>
            </p:cNvCxnSpPr>
            <p:nvPr/>
          </p:nvCxnSpPr>
          <p:spPr>
            <a:xfrm>
              <a:off x="870203" y="6046569"/>
              <a:ext cx="0" cy="811431"/>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C96AC304-3B94-4A44-8D94-49D2A8B61212}"/>
              </a:ext>
            </a:extLst>
          </p:cNvPr>
          <p:cNvSpPr txBox="1"/>
          <p:nvPr/>
        </p:nvSpPr>
        <p:spPr>
          <a:xfrm>
            <a:off x="235227" y="243299"/>
            <a:ext cx="1762923" cy="300082"/>
          </a:xfrm>
          <a:prstGeom prst="rect">
            <a:avLst/>
          </a:prstGeom>
          <a:noFill/>
        </p:spPr>
        <p:txBody>
          <a:bodyPr wrap="square" rtlCol="0">
            <a:spAutoFit/>
          </a:bodyPr>
          <a:lstStyle/>
          <a:p>
            <a:r>
              <a:rPr lang="en-US" sz="1350" dirty="0">
                <a:solidFill>
                  <a:schemeClr val="tx2"/>
                </a:solidFill>
                <a:latin typeface="Arial" panose="020B0604020202020204" pitchFamily="34" charset="0"/>
                <a:ea typeface="Roboto" panose="02000000000000000000" pitchFamily="2" charset="0"/>
              </a:rPr>
              <a:t>TB AND COVID-19</a:t>
            </a:r>
          </a:p>
        </p:txBody>
      </p:sp>
    </p:spTree>
    <p:extLst>
      <p:ext uri="{BB962C8B-B14F-4D97-AF65-F5344CB8AC3E}">
        <p14:creationId xmlns:p14="http://schemas.microsoft.com/office/powerpoint/2010/main" val="22294497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2DBEC0A0-5A6C-46EC-9E50-7D419228F5A4}"/>
              </a:ext>
            </a:extLst>
          </p:cNvPr>
          <p:cNvCxnSpPr>
            <a:cxnSpLocks/>
          </p:cNvCxnSpPr>
          <p:nvPr/>
        </p:nvCxnSpPr>
        <p:spPr>
          <a:xfrm>
            <a:off x="0" y="3661112"/>
            <a:ext cx="3719853" cy="0"/>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D79E7CF-9122-4D7A-827B-F9A604C28583}"/>
              </a:ext>
            </a:extLst>
          </p:cNvPr>
          <p:cNvSpPr txBox="1"/>
          <p:nvPr/>
        </p:nvSpPr>
        <p:spPr>
          <a:xfrm>
            <a:off x="696991" y="2714866"/>
            <a:ext cx="2923395" cy="784830"/>
          </a:xfrm>
          <a:prstGeom prst="rect">
            <a:avLst/>
          </a:prstGeom>
          <a:noFill/>
        </p:spPr>
        <p:txBody>
          <a:bodyPr wrap="square" rtlCol="0">
            <a:spAutoFit/>
          </a:bodyPr>
          <a:lstStyle/>
          <a:p>
            <a:pPr algn="r">
              <a:lnSpc>
                <a:spcPts val="2715"/>
              </a:lnSpc>
            </a:pPr>
            <a:r>
              <a:rPr lang="en-US" sz="2700" b="1" dirty="0">
                <a:solidFill>
                  <a:srgbClr val="F20000"/>
                </a:solidFill>
                <a:latin typeface="Arial" panose="020B0604020202020204" pitchFamily="34" charset="0"/>
                <a:cs typeface="Arial" panose="020B0604020202020204" pitchFamily="34" charset="0"/>
              </a:rPr>
              <a:t>What is Tuberculosis?</a:t>
            </a:r>
            <a:endParaRPr lang="en-ID" sz="2700" b="1" dirty="0">
              <a:solidFill>
                <a:srgbClr val="F20000"/>
              </a:solidFill>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9EF01A2C-DD33-4185-B8AF-E8A303C50090}"/>
              </a:ext>
            </a:extLst>
          </p:cNvPr>
          <p:cNvCxnSpPr>
            <a:cxnSpLocks/>
          </p:cNvCxnSpPr>
          <p:nvPr/>
        </p:nvCxnSpPr>
        <p:spPr>
          <a:xfrm>
            <a:off x="8279607" y="2800350"/>
            <a:ext cx="864394" cy="0"/>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00F7A29-61BC-4E95-9DFE-0339CE967323}"/>
              </a:ext>
            </a:extLst>
          </p:cNvPr>
          <p:cNvCxnSpPr>
            <a:cxnSpLocks/>
          </p:cNvCxnSpPr>
          <p:nvPr/>
        </p:nvCxnSpPr>
        <p:spPr>
          <a:xfrm>
            <a:off x="4489337" y="855557"/>
            <a:ext cx="0" cy="1172026"/>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4749F05-90FA-7240-88DD-2A58891C1849}"/>
              </a:ext>
            </a:extLst>
          </p:cNvPr>
          <p:cNvSpPr txBox="1"/>
          <p:nvPr/>
        </p:nvSpPr>
        <p:spPr>
          <a:xfrm>
            <a:off x="652653" y="4028657"/>
            <a:ext cx="8095375" cy="1246495"/>
          </a:xfrm>
          <a:prstGeom prst="rect">
            <a:avLst/>
          </a:prstGeom>
          <a:noFill/>
        </p:spPr>
        <p:txBody>
          <a:bodyPr wrap="square" rtlCol="0">
            <a:spAutoFit/>
          </a:bodyPr>
          <a:lstStyle/>
          <a:p>
            <a:pPr marL="188595" indent="-120015">
              <a:spcAft>
                <a:spcPts val="900"/>
              </a:spcAft>
              <a:buFont typeface="Arial" panose="020B0604020202020204" pitchFamily="34" charset="0"/>
              <a:buChar char="•"/>
              <a:defRPr/>
            </a:pPr>
            <a:r>
              <a:rPr lang="en-US" sz="1500" dirty="0">
                <a:latin typeface="Arial" panose="020B0604020202020204" pitchFamily="34" charset="0"/>
                <a:ea typeface="Roboto" panose="02000000000000000000" pitchFamily="2" charset="0"/>
              </a:rPr>
              <a:t>Tuberculosis, commonly known as </a:t>
            </a:r>
            <a:r>
              <a:rPr lang="en-US" sz="1500" b="1" u="sng" dirty="0">
                <a:latin typeface="Arial" panose="020B0604020202020204" pitchFamily="34" charset="0"/>
                <a:ea typeface="Roboto" panose="02000000000000000000" pitchFamily="2" charset="0"/>
              </a:rPr>
              <a:t>TB</a:t>
            </a:r>
            <a:r>
              <a:rPr lang="en-US" sz="1500" dirty="0">
                <a:latin typeface="Arial" panose="020B0604020202020204" pitchFamily="34" charset="0"/>
                <a:ea typeface="Roboto" panose="02000000000000000000" pitchFamily="2" charset="0"/>
              </a:rPr>
              <a:t>, is a disease that most commonly affects the lungs</a:t>
            </a:r>
          </a:p>
          <a:p>
            <a:pPr marL="188595" indent="-120015">
              <a:spcAft>
                <a:spcPts val="900"/>
              </a:spcAft>
              <a:buFont typeface="Arial" panose="020B0604020202020204" pitchFamily="34" charset="0"/>
              <a:buChar char="•"/>
              <a:defRPr/>
            </a:pPr>
            <a:r>
              <a:rPr lang="en-US" sz="1500" dirty="0">
                <a:latin typeface="Arial" panose="020B0604020202020204" pitchFamily="34" charset="0"/>
                <a:ea typeface="Roboto" panose="02000000000000000000" pitchFamily="2" charset="0"/>
              </a:rPr>
              <a:t>TB infection is caused by bacteria, called </a:t>
            </a:r>
            <a:r>
              <a:rPr lang="en-US" sz="1500" b="1" i="1" u="sng" dirty="0">
                <a:latin typeface="Arial" panose="020B0604020202020204" pitchFamily="34" charset="0"/>
                <a:ea typeface="Roboto" panose="02000000000000000000" pitchFamily="2" charset="0"/>
              </a:rPr>
              <a:t>Mycobacterium tuberculosis</a:t>
            </a:r>
            <a:r>
              <a:rPr lang="en-US" sz="1500" b="1" i="1" dirty="0">
                <a:latin typeface="Arial" panose="020B0604020202020204" pitchFamily="34" charset="0"/>
                <a:ea typeface="Roboto" panose="02000000000000000000" pitchFamily="2" charset="0"/>
              </a:rPr>
              <a:t> </a:t>
            </a:r>
            <a:r>
              <a:rPr lang="en-US" sz="1500" dirty="0">
                <a:latin typeface="Arial" panose="020B0604020202020204" pitchFamily="34" charset="0"/>
                <a:ea typeface="Roboto" panose="02000000000000000000" pitchFamily="2" charset="0"/>
              </a:rPr>
              <a:t>(MTB)</a:t>
            </a:r>
          </a:p>
          <a:p>
            <a:pPr marL="188595" indent="-120015">
              <a:spcAft>
                <a:spcPts val="900"/>
              </a:spcAft>
              <a:buFont typeface="Arial" panose="020B0604020202020204" pitchFamily="34" charset="0"/>
              <a:buChar char="•"/>
              <a:defRPr/>
            </a:pPr>
            <a:r>
              <a:rPr lang="en-US" sz="1500" dirty="0">
                <a:latin typeface="Arial" panose="020B0604020202020204" pitchFamily="34" charset="0"/>
                <a:ea typeface="Roboto" panose="02000000000000000000" pitchFamily="2" charset="0"/>
              </a:rPr>
              <a:t>Under a microscope, MTB is identified by its </a:t>
            </a:r>
            <a:r>
              <a:rPr lang="en-US" sz="1500" b="1" u="sng" dirty="0">
                <a:latin typeface="Arial" panose="020B0604020202020204" pitchFamily="34" charset="0"/>
                <a:ea typeface="Roboto" panose="02000000000000000000" pitchFamily="2" charset="0"/>
              </a:rPr>
              <a:t>long, rod-like shape</a:t>
            </a:r>
            <a:r>
              <a:rPr lang="en-US" sz="1500" b="1" dirty="0">
                <a:latin typeface="Arial" panose="020B0604020202020204" pitchFamily="34" charset="0"/>
                <a:ea typeface="Roboto" panose="02000000000000000000" pitchFamily="2" charset="0"/>
              </a:rPr>
              <a:t> </a:t>
            </a:r>
            <a:r>
              <a:rPr lang="en-US" sz="1500" dirty="0">
                <a:latin typeface="Arial" panose="020B0604020202020204" pitchFamily="34" charset="0"/>
                <a:ea typeface="Roboto" panose="02000000000000000000" pitchFamily="2" charset="0"/>
              </a:rPr>
              <a:t>and its </a:t>
            </a:r>
            <a:r>
              <a:rPr lang="en-US" sz="1500" b="1" u="sng" dirty="0">
                <a:latin typeface="Arial" panose="020B0604020202020204" pitchFamily="34" charset="0"/>
                <a:ea typeface="Roboto" panose="02000000000000000000" pitchFamily="2" charset="0"/>
              </a:rPr>
              <a:t>waxy </a:t>
            </a:r>
            <a:r>
              <a:rPr lang="en-US" sz="1500" dirty="0">
                <a:latin typeface="Arial" panose="020B0604020202020204" pitchFamily="34" charset="0"/>
                <a:ea typeface="Roboto" panose="02000000000000000000" pitchFamily="2" charset="0"/>
              </a:rPr>
              <a:t>appearance</a:t>
            </a:r>
          </a:p>
        </p:txBody>
      </p:sp>
      <p:pic>
        <p:nvPicPr>
          <p:cNvPr id="5" name="Picture 4" descr="A picture containing text, indoor&#10;&#10;Description automatically generated">
            <a:extLst>
              <a:ext uri="{FF2B5EF4-FFF2-40B4-BE49-F238E27FC236}">
                <a16:creationId xmlns:a16="http://schemas.microsoft.com/office/drawing/2014/main" id="{4C791976-0DD7-FC4A-B00A-84B2DF23A6AF}"/>
              </a:ext>
            </a:extLst>
          </p:cNvPr>
          <p:cNvPicPr>
            <a:picLocks noChangeAspect="1"/>
          </p:cNvPicPr>
          <p:nvPr/>
        </p:nvPicPr>
        <p:blipFill rotWithShape="1">
          <a:blip r:embed="rId3">
            <a:extLst>
              <a:ext uri="{28A0092B-C50C-407E-A947-70E740481C1C}">
                <a14:useLocalDpi xmlns:a14="http://schemas.microsoft.com/office/drawing/2010/main" val="0"/>
              </a:ext>
            </a:extLst>
          </a:blip>
          <a:srcRect t="13497" b="2939"/>
          <a:stretch/>
        </p:blipFill>
        <p:spPr>
          <a:xfrm>
            <a:off x="3957338" y="855557"/>
            <a:ext cx="5186663" cy="2803858"/>
          </a:xfrm>
          <a:prstGeom prst="rect">
            <a:avLst/>
          </a:prstGeom>
        </p:spPr>
      </p:pic>
      <p:sp>
        <p:nvSpPr>
          <p:cNvPr id="12" name="TextBox 11">
            <a:extLst>
              <a:ext uri="{FF2B5EF4-FFF2-40B4-BE49-F238E27FC236}">
                <a16:creationId xmlns:a16="http://schemas.microsoft.com/office/drawing/2014/main" id="{709D77A9-BA94-3541-9B9C-747122945448}"/>
              </a:ext>
            </a:extLst>
          </p:cNvPr>
          <p:cNvSpPr txBox="1"/>
          <p:nvPr/>
        </p:nvSpPr>
        <p:spPr>
          <a:xfrm>
            <a:off x="181300" y="271238"/>
            <a:ext cx="1762923" cy="300082"/>
          </a:xfrm>
          <a:prstGeom prst="rect">
            <a:avLst/>
          </a:prstGeom>
          <a:noFill/>
        </p:spPr>
        <p:txBody>
          <a:bodyPr wrap="square" rtlCol="0">
            <a:spAutoFit/>
          </a:bodyPr>
          <a:lstStyle/>
          <a:p>
            <a:r>
              <a:rPr lang="en-US" sz="1350" dirty="0">
                <a:latin typeface="Arial" panose="020B0604020202020204" pitchFamily="34" charset="0"/>
                <a:ea typeface="Roboto" panose="02000000000000000000" pitchFamily="2" charset="0"/>
              </a:rPr>
              <a:t>FUNDAMENTALS</a:t>
            </a:r>
          </a:p>
        </p:txBody>
      </p:sp>
      <p:grpSp>
        <p:nvGrpSpPr>
          <p:cNvPr id="20" name="Group 19">
            <a:extLst>
              <a:ext uri="{FF2B5EF4-FFF2-40B4-BE49-F238E27FC236}">
                <a16:creationId xmlns:a16="http://schemas.microsoft.com/office/drawing/2014/main" id="{5CC63A1C-392E-1F47-AFE7-B4BCF363C420}"/>
              </a:ext>
            </a:extLst>
          </p:cNvPr>
          <p:cNvGrpSpPr/>
          <p:nvPr/>
        </p:nvGrpSpPr>
        <p:grpSpPr>
          <a:xfrm>
            <a:off x="115331" y="6249427"/>
            <a:ext cx="480060" cy="608573"/>
            <a:chOff x="289241" y="6046569"/>
            <a:chExt cx="640080" cy="811431"/>
          </a:xfrm>
        </p:grpSpPr>
        <p:sp>
          <p:nvSpPr>
            <p:cNvPr id="21" name="Slide Number Placeholder 3">
              <a:extLst>
                <a:ext uri="{FF2B5EF4-FFF2-40B4-BE49-F238E27FC236}">
                  <a16:creationId xmlns:a16="http://schemas.microsoft.com/office/drawing/2014/main" id="{757A0DAF-D932-DA4C-AF87-3DF593675EEE}"/>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4</a:t>
              </a:fld>
              <a:endParaRPr lang="en-US" sz="1350" dirty="0">
                <a:solidFill>
                  <a:schemeClr val="tx2"/>
                </a:solidFill>
                <a:latin typeface="Arial" panose="020B0604020202020204" pitchFamily="34" charset="0"/>
              </a:endParaRPr>
            </a:p>
          </p:txBody>
        </p:sp>
        <p:cxnSp>
          <p:nvCxnSpPr>
            <p:cNvPr id="22" name="Straight Connector 21">
              <a:extLst>
                <a:ext uri="{FF2B5EF4-FFF2-40B4-BE49-F238E27FC236}">
                  <a16:creationId xmlns:a16="http://schemas.microsoft.com/office/drawing/2014/main" id="{F745FF5F-1646-5A45-BB78-747ED5BB8B2B}"/>
                </a:ext>
              </a:extLst>
            </p:cNvPr>
            <p:cNvCxnSpPr>
              <a:cxnSpLocks/>
            </p:cNvCxnSpPr>
            <p:nvPr/>
          </p:nvCxnSpPr>
          <p:spPr>
            <a:xfrm>
              <a:off x="870203" y="6046569"/>
              <a:ext cx="0" cy="811431"/>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489161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E79D052-51B6-974E-A0FD-D89ED4B3A297}"/>
              </a:ext>
            </a:extLst>
          </p:cNvPr>
          <p:cNvPicPr>
            <a:picLocks noChangeAspect="1"/>
          </p:cNvPicPr>
          <p:nvPr/>
        </p:nvPicPr>
        <p:blipFill>
          <a:blip r:embed="rId3"/>
          <a:stretch>
            <a:fillRect/>
          </a:stretch>
        </p:blipFill>
        <p:spPr>
          <a:xfrm>
            <a:off x="551053" y="875882"/>
            <a:ext cx="8121889" cy="5234500"/>
          </a:xfrm>
          <a:prstGeom prst="rect">
            <a:avLst/>
          </a:prstGeom>
        </p:spPr>
      </p:pic>
      <p:sp>
        <p:nvSpPr>
          <p:cNvPr id="30" name="Text Box 22">
            <a:extLst>
              <a:ext uri="{FF2B5EF4-FFF2-40B4-BE49-F238E27FC236}">
                <a16:creationId xmlns:a16="http://schemas.microsoft.com/office/drawing/2014/main" id="{51C019C2-4D19-324F-A41E-498D1611492A}"/>
              </a:ext>
            </a:extLst>
          </p:cNvPr>
          <p:cNvSpPr txBox="1">
            <a:spLocks noChangeArrowheads="1"/>
          </p:cNvSpPr>
          <p:nvPr/>
        </p:nvSpPr>
        <p:spPr bwMode="auto">
          <a:xfrm>
            <a:off x="115331" y="6465039"/>
            <a:ext cx="2460292" cy="2539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r">
              <a:spcBef>
                <a:spcPct val="50000"/>
              </a:spcBef>
              <a:defRPr/>
            </a:pPr>
            <a:r>
              <a:rPr lang="en-US" sz="1050" dirty="0">
                <a:latin typeface="Arial" panose="020B0604020202020204" pitchFamily="34" charset="0"/>
                <a:ea typeface="Roboto" panose="02000000000000000000" pitchFamily="2" charset="0"/>
                <a:cs typeface="Roboto" panose="02000000000000000000" pitchFamily="2" charset="0"/>
              </a:rPr>
              <a:t>2020  WHO Global TB Report</a:t>
            </a:r>
          </a:p>
        </p:txBody>
      </p:sp>
      <p:grpSp>
        <p:nvGrpSpPr>
          <p:cNvPr id="8" name="Group 7">
            <a:extLst>
              <a:ext uri="{FF2B5EF4-FFF2-40B4-BE49-F238E27FC236}">
                <a16:creationId xmlns:a16="http://schemas.microsoft.com/office/drawing/2014/main" id="{459568DD-E388-9049-8733-744D662782A2}"/>
              </a:ext>
            </a:extLst>
          </p:cNvPr>
          <p:cNvGrpSpPr/>
          <p:nvPr/>
        </p:nvGrpSpPr>
        <p:grpSpPr>
          <a:xfrm>
            <a:off x="115331" y="6249427"/>
            <a:ext cx="480060" cy="608573"/>
            <a:chOff x="289241" y="6046569"/>
            <a:chExt cx="640080" cy="811431"/>
          </a:xfrm>
        </p:grpSpPr>
        <p:sp>
          <p:nvSpPr>
            <p:cNvPr id="9" name="Slide Number Placeholder 3">
              <a:extLst>
                <a:ext uri="{FF2B5EF4-FFF2-40B4-BE49-F238E27FC236}">
                  <a16:creationId xmlns:a16="http://schemas.microsoft.com/office/drawing/2014/main" id="{D7ABC385-A2F1-1B4B-AC70-4747B34F7BD5}"/>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latin typeface="Arial" panose="020B0604020202020204" pitchFamily="34" charset="0"/>
                </a:rPr>
                <a:pPr/>
                <a:t>40</a:t>
              </a:fld>
              <a:endParaRPr lang="en-US" sz="1350" dirty="0">
                <a:latin typeface="Arial" panose="020B0604020202020204" pitchFamily="34" charset="0"/>
              </a:endParaRPr>
            </a:p>
          </p:txBody>
        </p:sp>
        <p:cxnSp>
          <p:nvCxnSpPr>
            <p:cNvPr id="10" name="Straight Connector 9">
              <a:extLst>
                <a:ext uri="{FF2B5EF4-FFF2-40B4-BE49-F238E27FC236}">
                  <a16:creationId xmlns:a16="http://schemas.microsoft.com/office/drawing/2014/main" id="{9A92C61C-56A1-A244-ADB4-0FE684BC3EBE}"/>
                </a:ext>
              </a:extLst>
            </p:cNvPr>
            <p:cNvCxnSpPr>
              <a:cxnSpLocks/>
            </p:cNvCxnSpPr>
            <p:nvPr/>
          </p:nvCxnSpPr>
          <p:spPr>
            <a:xfrm>
              <a:off x="870203" y="6046569"/>
              <a:ext cx="0" cy="811431"/>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609953F0-2C81-D647-AC03-4E176A030686}"/>
              </a:ext>
            </a:extLst>
          </p:cNvPr>
          <p:cNvSpPr txBox="1"/>
          <p:nvPr/>
        </p:nvSpPr>
        <p:spPr>
          <a:xfrm>
            <a:off x="181301" y="271238"/>
            <a:ext cx="1762923" cy="300082"/>
          </a:xfrm>
          <a:prstGeom prst="rect">
            <a:avLst/>
          </a:prstGeom>
          <a:noFill/>
        </p:spPr>
        <p:txBody>
          <a:bodyPr wrap="square" rtlCol="0">
            <a:spAutoFit/>
          </a:bodyPr>
          <a:lstStyle/>
          <a:p>
            <a:r>
              <a:rPr lang="en-US" sz="1350" dirty="0">
                <a:solidFill>
                  <a:schemeClr val="tx2"/>
                </a:solidFill>
                <a:latin typeface="Arial" panose="020B0604020202020204" pitchFamily="34" charset="0"/>
                <a:ea typeface="Roboto" panose="02000000000000000000" pitchFamily="2" charset="0"/>
              </a:rPr>
              <a:t>TB AND COVID-19</a:t>
            </a:r>
          </a:p>
        </p:txBody>
      </p:sp>
    </p:spTree>
    <p:extLst>
      <p:ext uri="{BB962C8B-B14F-4D97-AF65-F5344CB8AC3E}">
        <p14:creationId xmlns:p14="http://schemas.microsoft.com/office/powerpoint/2010/main" val="21978228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A7169FB5-112F-AA43-9D52-75DF4C43262E}"/>
              </a:ext>
            </a:extLst>
          </p:cNvPr>
          <p:cNvSpPr/>
          <p:nvPr/>
        </p:nvSpPr>
        <p:spPr>
          <a:xfrm>
            <a:off x="2833122" y="0"/>
            <a:ext cx="6302935"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cxnSp>
        <p:nvCxnSpPr>
          <p:cNvPr id="32" name="Straight Connector 31">
            <a:extLst>
              <a:ext uri="{FF2B5EF4-FFF2-40B4-BE49-F238E27FC236}">
                <a16:creationId xmlns:a16="http://schemas.microsoft.com/office/drawing/2014/main" id="{70C89746-C6AC-6547-9AE5-C074F5B1A2D2}"/>
              </a:ext>
            </a:extLst>
          </p:cNvPr>
          <p:cNvCxnSpPr>
            <a:cxnSpLocks/>
          </p:cNvCxnSpPr>
          <p:nvPr/>
        </p:nvCxnSpPr>
        <p:spPr>
          <a:xfrm>
            <a:off x="-121920" y="3537967"/>
            <a:ext cx="2700592" cy="0"/>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3435184-2360-BB40-9925-2729E910F734}"/>
              </a:ext>
            </a:extLst>
          </p:cNvPr>
          <p:cNvCxnSpPr>
            <a:cxnSpLocks/>
          </p:cNvCxnSpPr>
          <p:nvPr/>
        </p:nvCxnSpPr>
        <p:spPr>
          <a:xfrm>
            <a:off x="2841065" y="0"/>
            <a:ext cx="0" cy="6858000"/>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F520823-2F9D-F846-8D18-121291522E4E}"/>
              </a:ext>
            </a:extLst>
          </p:cNvPr>
          <p:cNvSpPr txBox="1"/>
          <p:nvPr/>
        </p:nvSpPr>
        <p:spPr>
          <a:xfrm>
            <a:off x="260671" y="2163232"/>
            <a:ext cx="2349753" cy="1374735"/>
          </a:xfrm>
          <a:prstGeom prst="rect">
            <a:avLst/>
          </a:prstGeom>
          <a:noFill/>
        </p:spPr>
        <p:txBody>
          <a:bodyPr wrap="square" rtlCol="0">
            <a:spAutoFit/>
          </a:bodyPr>
          <a:lstStyle/>
          <a:p>
            <a:pPr algn="r">
              <a:lnSpc>
                <a:spcPts val="2490"/>
              </a:lnSpc>
            </a:pPr>
            <a:r>
              <a:rPr lang="en-US" sz="2550" b="1" dirty="0">
                <a:solidFill>
                  <a:srgbClr val="F20000"/>
                </a:solidFill>
                <a:latin typeface="Arial" panose="020B0604020202020204" pitchFamily="34" charset="0"/>
                <a:cs typeface="Arial" panose="020B0604020202020204" pitchFamily="34" charset="0"/>
              </a:rPr>
              <a:t>More Information and Resources</a:t>
            </a:r>
            <a:endParaRPr lang="en-ID" sz="2550" b="1" dirty="0">
              <a:solidFill>
                <a:srgbClr val="F20000"/>
              </a:solidFill>
              <a:latin typeface="Arial" panose="020B0604020202020204" pitchFamily="34" charset="0"/>
              <a:cs typeface="Arial" panose="020B0604020202020204" pitchFamily="34" charset="0"/>
            </a:endParaRPr>
          </a:p>
        </p:txBody>
      </p:sp>
      <p:pic>
        <p:nvPicPr>
          <p:cNvPr id="21" name="Picture 2" descr="Global tuberculosis report 2020">
            <a:extLst>
              <a:ext uri="{FF2B5EF4-FFF2-40B4-BE49-F238E27FC236}">
                <a16:creationId xmlns:a16="http://schemas.microsoft.com/office/drawing/2014/main" id="{540237EA-DF6C-E945-95F3-D0530D00D7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7723" y="571320"/>
            <a:ext cx="940878" cy="132829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BCADDE5-DBB1-E545-821D-62C7B90FA4B5}"/>
              </a:ext>
            </a:extLst>
          </p:cNvPr>
          <p:cNvSpPr/>
          <p:nvPr/>
        </p:nvSpPr>
        <p:spPr>
          <a:xfrm>
            <a:off x="4306740" y="866137"/>
            <a:ext cx="4334824" cy="738664"/>
          </a:xfrm>
          <a:prstGeom prst="rect">
            <a:avLst/>
          </a:prstGeom>
        </p:spPr>
        <p:txBody>
          <a:bodyPr wrap="square">
            <a:spAutoFit/>
          </a:bodyPr>
          <a:lstStyle/>
          <a:p>
            <a:pPr>
              <a:defRPr/>
            </a:pPr>
            <a:r>
              <a:rPr lang="en-US" sz="1500" dirty="0">
                <a:latin typeface="Arial" panose="020B0604020202020204" pitchFamily="34" charset="0"/>
                <a:ea typeface="Roboto" panose="02000000000000000000" pitchFamily="2" charset="0"/>
                <a:cs typeface="Roboto" panose="02000000000000000000" pitchFamily="2" charset="0"/>
              </a:rPr>
              <a:t>2020 WHO Global TB Report, Chapter 3: </a:t>
            </a:r>
            <a:r>
              <a:rPr lang="en-US" sz="1350" dirty="0">
                <a:solidFill>
                  <a:schemeClr val="accent3">
                    <a:lumMod val="75000"/>
                  </a:schemeClr>
                </a:solidFill>
                <a:latin typeface="Arial" panose="020B0604020202020204" pitchFamily="34" charset="0"/>
                <a:ea typeface="Roboto" panose="02000000000000000000" pitchFamily="2" charset="0"/>
                <a:cs typeface="Roboto" panose="02000000000000000000" pitchFamily="2" charset="0"/>
                <a:hlinkClick r:id="rId4">
                  <a:extLst>
                    <a:ext uri="{A12FA001-AC4F-418D-AE19-62706E023703}">
                      <ahyp:hlinkClr xmlns:ahyp="http://schemas.microsoft.com/office/drawing/2018/hyperlinkcolor" val="tx"/>
                    </a:ext>
                  </a:extLst>
                </a:hlinkClick>
              </a:rPr>
              <a:t>https://www.who.int/teams/global-tuberculosis-programme/tb-reports/global-tuberculosis-report-2020</a:t>
            </a:r>
            <a:r>
              <a:rPr lang="en-US" sz="1350" dirty="0">
                <a:solidFill>
                  <a:schemeClr val="accent3">
                    <a:lumMod val="75000"/>
                  </a:schemeClr>
                </a:solidFill>
                <a:latin typeface="Arial" panose="020B0604020202020204" pitchFamily="34" charset="0"/>
                <a:ea typeface="Roboto" panose="02000000000000000000" pitchFamily="2" charset="0"/>
                <a:cs typeface="Roboto" panose="02000000000000000000" pitchFamily="2" charset="0"/>
              </a:rPr>
              <a:t>  </a:t>
            </a:r>
          </a:p>
        </p:txBody>
      </p:sp>
      <p:pic>
        <p:nvPicPr>
          <p:cNvPr id="13" name="Picture 2">
            <a:extLst>
              <a:ext uri="{FF2B5EF4-FFF2-40B4-BE49-F238E27FC236}">
                <a16:creationId xmlns:a16="http://schemas.microsoft.com/office/drawing/2014/main" id="{505F0252-6B93-224D-A032-5ECB6DFE21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9615" y="5028270"/>
            <a:ext cx="924394" cy="13064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82357BAA-A109-8C41-AD56-2DC5DB2373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7723" y="3592860"/>
            <a:ext cx="936289" cy="12124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361314E8-BAA0-384A-A803-78714FA074A4}"/>
              </a:ext>
            </a:extLst>
          </p:cNvPr>
          <p:cNvPicPr>
            <a:picLocks noChangeAspect="1"/>
          </p:cNvPicPr>
          <p:nvPr/>
        </p:nvPicPr>
        <p:blipFill>
          <a:blip r:embed="rId7"/>
          <a:stretch>
            <a:fillRect/>
          </a:stretch>
        </p:blipFill>
        <p:spPr>
          <a:xfrm>
            <a:off x="3122301" y="2047360"/>
            <a:ext cx="936300" cy="1374384"/>
          </a:xfrm>
          <a:prstGeom prst="rect">
            <a:avLst/>
          </a:prstGeom>
          <a:ln>
            <a:solidFill>
              <a:schemeClr val="tx1"/>
            </a:solidFill>
          </a:ln>
        </p:spPr>
      </p:pic>
      <p:sp>
        <p:nvSpPr>
          <p:cNvPr id="25" name="Rectangle 24">
            <a:extLst>
              <a:ext uri="{FF2B5EF4-FFF2-40B4-BE49-F238E27FC236}">
                <a16:creationId xmlns:a16="http://schemas.microsoft.com/office/drawing/2014/main" id="{5D6755BF-7BED-114B-BAE1-27454D2A631F}"/>
              </a:ext>
            </a:extLst>
          </p:cNvPr>
          <p:cNvSpPr/>
          <p:nvPr/>
        </p:nvSpPr>
        <p:spPr>
          <a:xfrm>
            <a:off x="4306740" y="2363874"/>
            <a:ext cx="3861900" cy="738664"/>
          </a:xfrm>
          <a:prstGeom prst="rect">
            <a:avLst/>
          </a:prstGeom>
        </p:spPr>
        <p:txBody>
          <a:bodyPr wrap="square">
            <a:spAutoFit/>
          </a:bodyPr>
          <a:lstStyle/>
          <a:p>
            <a:r>
              <a:rPr lang="en-US" sz="1500" dirty="0">
                <a:latin typeface="Arial" panose="020B0604020202020204" pitchFamily="34" charset="0"/>
                <a:ea typeface="Roboto" panose="02000000000000000000" pitchFamily="2" charset="0"/>
                <a:cs typeface="Roboto" panose="02000000000000000000" pitchFamily="2" charset="0"/>
              </a:rPr>
              <a:t>WHO TB and COVID-19 Resource Page: </a:t>
            </a:r>
            <a:r>
              <a:rPr lang="en-US" sz="1350" dirty="0">
                <a:solidFill>
                  <a:schemeClr val="accent3">
                    <a:lumMod val="75000"/>
                  </a:schemeClr>
                </a:solidFill>
                <a:latin typeface="Arial" panose="020B0604020202020204" pitchFamily="34" charset="0"/>
                <a:ea typeface="Roboto" panose="02000000000000000000" pitchFamily="2" charset="0"/>
                <a:cs typeface="Roboto" panose="02000000000000000000" pitchFamily="2" charset="0"/>
                <a:hlinkClick r:id="rId8">
                  <a:extLst>
                    <a:ext uri="{A12FA001-AC4F-418D-AE19-62706E023703}">
                      <ahyp:hlinkClr xmlns:ahyp="http://schemas.microsoft.com/office/drawing/2018/hyperlinkcolor" val="tx"/>
                    </a:ext>
                  </a:extLst>
                </a:hlinkClick>
              </a:rPr>
              <a:t>https://www.who.int/teams/global-tuberculosis-programme/covid-19</a:t>
            </a:r>
            <a:r>
              <a:rPr lang="en-US" sz="1350" dirty="0">
                <a:solidFill>
                  <a:schemeClr val="accent3">
                    <a:lumMod val="75000"/>
                  </a:schemeClr>
                </a:solidFill>
                <a:latin typeface="Arial" panose="020B0604020202020204" pitchFamily="34" charset="0"/>
                <a:ea typeface="Roboto" panose="02000000000000000000" pitchFamily="2" charset="0"/>
                <a:cs typeface="Roboto" panose="02000000000000000000" pitchFamily="2" charset="0"/>
              </a:rPr>
              <a:t>  </a:t>
            </a:r>
          </a:p>
        </p:txBody>
      </p:sp>
      <p:sp>
        <p:nvSpPr>
          <p:cNvPr id="26" name="Rectangle 25">
            <a:extLst>
              <a:ext uri="{FF2B5EF4-FFF2-40B4-BE49-F238E27FC236}">
                <a16:creationId xmlns:a16="http://schemas.microsoft.com/office/drawing/2014/main" id="{3250C8F7-682B-3A48-BA30-4E98D3C3690F}"/>
              </a:ext>
            </a:extLst>
          </p:cNvPr>
          <p:cNvSpPr/>
          <p:nvPr/>
        </p:nvSpPr>
        <p:spPr>
          <a:xfrm>
            <a:off x="4306740" y="3752771"/>
            <a:ext cx="4334824" cy="946413"/>
          </a:xfrm>
          <a:prstGeom prst="rect">
            <a:avLst/>
          </a:prstGeom>
        </p:spPr>
        <p:txBody>
          <a:bodyPr wrap="square">
            <a:spAutoFit/>
          </a:bodyPr>
          <a:lstStyle/>
          <a:p>
            <a:r>
              <a:rPr lang="en-US" sz="1500" dirty="0">
                <a:latin typeface="Arial" panose="020B0604020202020204" pitchFamily="34" charset="0"/>
                <a:ea typeface="Roboto" panose="02000000000000000000" pitchFamily="2" charset="0"/>
                <a:cs typeface="Roboto" panose="02000000000000000000" pitchFamily="2" charset="0"/>
              </a:rPr>
              <a:t>2020 UNSG Report on TB: </a:t>
            </a:r>
            <a:r>
              <a:rPr lang="en-US" sz="1350" dirty="0">
                <a:solidFill>
                  <a:schemeClr val="accent3">
                    <a:lumMod val="75000"/>
                  </a:schemeClr>
                </a:solidFill>
                <a:latin typeface="Arial" panose="020B0604020202020204" pitchFamily="34" charset="0"/>
                <a:ea typeface="Roboto" panose="02000000000000000000" pitchFamily="2" charset="0"/>
                <a:cs typeface="Roboto" panose="02000000000000000000" pitchFamily="2" charset="0"/>
                <a:hlinkClick r:id="rId9">
                  <a:extLst>
                    <a:ext uri="{A12FA001-AC4F-418D-AE19-62706E023703}">
                      <ahyp:hlinkClr xmlns:ahyp="http://schemas.microsoft.com/office/drawing/2018/hyperlinkcolor" val="tx"/>
                    </a:ext>
                  </a:extLst>
                </a:hlinkClick>
              </a:rPr>
              <a:t>https://www.who.int/news/item/21-10-2020-un-secretary-general-outlines-priority-recommendations-to-accelerate-the-tb-response-and-reach-targets</a:t>
            </a:r>
            <a:r>
              <a:rPr lang="en-US" sz="1350" dirty="0">
                <a:solidFill>
                  <a:schemeClr val="accent3">
                    <a:lumMod val="75000"/>
                  </a:schemeClr>
                </a:solidFill>
                <a:latin typeface="Arial" panose="020B0604020202020204" pitchFamily="34" charset="0"/>
                <a:ea typeface="Roboto" panose="02000000000000000000" pitchFamily="2" charset="0"/>
                <a:cs typeface="Roboto" panose="02000000000000000000" pitchFamily="2" charset="0"/>
              </a:rPr>
              <a:t> </a:t>
            </a:r>
          </a:p>
        </p:txBody>
      </p:sp>
      <p:sp>
        <p:nvSpPr>
          <p:cNvPr id="27" name="Rectangle 26">
            <a:extLst>
              <a:ext uri="{FF2B5EF4-FFF2-40B4-BE49-F238E27FC236}">
                <a16:creationId xmlns:a16="http://schemas.microsoft.com/office/drawing/2014/main" id="{F2A51AC0-3048-0045-8ED3-2C2A205DE51F}"/>
              </a:ext>
            </a:extLst>
          </p:cNvPr>
          <p:cNvSpPr/>
          <p:nvPr/>
        </p:nvSpPr>
        <p:spPr>
          <a:xfrm>
            <a:off x="4306740" y="5289092"/>
            <a:ext cx="3689180" cy="784830"/>
          </a:xfrm>
          <a:prstGeom prst="rect">
            <a:avLst/>
          </a:prstGeom>
        </p:spPr>
        <p:txBody>
          <a:bodyPr wrap="square">
            <a:spAutoFit/>
          </a:bodyPr>
          <a:lstStyle/>
          <a:p>
            <a:r>
              <a:rPr lang="en-US" sz="1500" dirty="0">
                <a:latin typeface="Arial" panose="020B0604020202020204" pitchFamily="34" charset="0"/>
                <a:ea typeface="Roboto" panose="02000000000000000000" pitchFamily="2" charset="0"/>
                <a:cs typeface="Roboto" panose="02000000000000000000" pitchFamily="2" charset="0"/>
              </a:rPr>
              <a:t>A Deadly Divide: TB Commitments vs. </a:t>
            </a:r>
            <a:br>
              <a:rPr lang="en-US" sz="1500" dirty="0">
                <a:latin typeface="Arial" panose="020B0604020202020204" pitchFamily="34" charset="0"/>
                <a:ea typeface="Roboto" panose="02000000000000000000" pitchFamily="2" charset="0"/>
                <a:cs typeface="Roboto" panose="02000000000000000000" pitchFamily="2" charset="0"/>
              </a:rPr>
            </a:br>
            <a:r>
              <a:rPr lang="en-US" sz="1500" dirty="0">
                <a:latin typeface="Arial" panose="020B0604020202020204" pitchFamily="34" charset="0"/>
                <a:ea typeface="Roboto" panose="02000000000000000000" pitchFamily="2" charset="0"/>
                <a:cs typeface="Roboto" panose="02000000000000000000" pitchFamily="2" charset="0"/>
              </a:rPr>
              <a:t>TB Realities:</a:t>
            </a:r>
          </a:p>
          <a:p>
            <a:r>
              <a:rPr lang="en-US" sz="1350" dirty="0">
                <a:solidFill>
                  <a:schemeClr val="accent3">
                    <a:lumMod val="75000"/>
                  </a:schemeClr>
                </a:solidFill>
                <a:latin typeface="Arial" panose="020B0604020202020204" pitchFamily="34" charset="0"/>
                <a:ea typeface="Roboto" panose="02000000000000000000" pitchFamily="2" charset="0"/>
                <a:cs typeface="Roboto" panose="02000000000000000000" pitchFamily="2" charset="0"/>
                <a:hlinkClick r:id="rId10">
                  <a:extLst>
                    <a:ext uri="{A12FA001-AC4F-418D-AE19-62706E023703}">
                      <ahyp:hlinkClr xmlns:ahyp="http://schemas.microsoft.com/office/drawing/2018/hyperlinkcolor" val="tx"/>
                    </a:ext>
                  </a:extLst>
                </a:hlinkClick>
              </a:rPr>
              <a:t>http://www.stoptb.org/communities/divide.asp</a:t>
            </a:r>
            <a:r>
              <a:rPr lang="en-US" sz="1350" dirty="0">
                <a:solidFill>
                  <a:schemeClr val="accent3">
                    <a:lumMod val="75000"/>
                  </a:schemeClr>
                </a:solidFill>
                <a:latin typeface="Arial" panose="020B0604020202020204" pitchFamily="34" charset="0"/>
                <a:ea typeface="Roboto" panose="02000000000000000000" pitchFamily="2" charset="0"/>
                <a:cs typeface="Roboto" panose="02000000000000000000" pitchFamily="2" charset="0"/>
              </a:rPr>
              <a:t>  </a:t>
            </a:r>
          </a:p>
        </p:txBody>
      </p:sp>
      <p:grpSp>
        <p:nvGrpSpPr>
          <p:cNvPr id="22" name="Group 21">
            <a:extLst>
              <a:ext uri="{FF2B5EF4-FFF2-40B4-BE49-F238E27FC236}">
                <a16:creationId xmlns:a16="http://schemas.microsoft.com/office/drawing/2014/main" id="{A85672C4-92FA-B240-BF98-162F6EB1A066}"/>
              </a:ext>
            </a:extLst>
          </p:cNvPr>
          <p:cNvGrpSpPr/>
          <p:nvPr/>
        </p:nvGrpSpPr>
        <p:grpSpPr>
          <a:xfrm>
            <a:off x="115331" y="6249427"/>
            <a:ext cx="480060" cy="608573"/>
            <a:chOff x="289241" y="6046569"/>
            <a:chExt cx="640080" cy="811431"/>
          </a:xfrm>
        </p:grpSpPr>
        <p:sp>
          <p:nvSpPr>
            <p:cNvPr id="29" name="Slide Number Placeholder 3">
              <a:extLst>
                <a:ext uri="{FF2B5EF4-FFF2-40B4-BE49-F238E27FC236}">
                  <a16:creationId xmlns:a16="http://schemas.microsoft.com/office/drawing/2014/main" id="{CD483309-AC4F-5542-BEC1-D371F7FFD1EB}"/>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latin typeface="Arial" panose="020B0604020202020204" pitchFamily="34" charset="0"/>
                </a:rPr>
                <a:pPr/>
                <a:t>41</a:t>
              </a:fld>
              <a:endParaRPr lang="en-US" sz="1350" dirty="0">
                <a:latin typeface="Arial" panose="020B0604020202020204" pitchFamily="34" charset="0"/>
              </a:endParaRPr>
            </a:p>
          </p:txBody>
        </p:sp>
        <p:cxnSp>
          <p:nvCxnSpPr>
            <p:cNvPr id="30" name="Straight Connector 29">
              <a:extLst>
                <a:ext uri="{FF2B5EF4-FFF2-40B4-BE49-F238E27FC236}">
                  <a16:creationId xmlns:a16="http://schemas.microsoft.com/office/drawing/2014/main" id="{32E77E43-7586-E84D-9536-834108668971}"/>
                </a:ext>
              </a:extLst>
            </p:cNvPr>
            <p:cNvCxnSpPr>
              <a:cxnSpLocks/>
            </p:cNvCxnSpPr>
            <p:nvPr/>
          </p:nvCxnSpPr>
          <p:spPr>
            <a:xfrm>
              <a:off x="870203" y="6046569"/>
              <a:ext cx="0" cy="811431"/>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grpSp>
      <p:pic>
        <p:nvPicPr>
          <p:cNvPr id="35" name="Picture 34" descr="Logo&#10;&#10;Description automatically generated">
            <a:extLst>
              <a:ext uri="{FF2B5EF4-FFF2-40B4-BE49-F238E27FC236}">
                <a16:creationId xmlns:a16="http://schemas.microsoft.com/office/drawing/2014/main" id="{F238304A-DE15-094C-94DD-073A3DCB4E4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58497" y="6306323"/>
            <a:ext cx="1004204" cy="412632"/>
          </a:xfrm>
          <a:prstGeom prst="rect">
            <a:avLst/>
          </a:prstGeom>
        </p:spPr>
      </p:pic>
      <p:sp>
        <p:nvSpPr>
          <p:cNvPr id="19" name="TextBox 18">
            <a:extLst>
              <a:ext uri="{FF2B5EF4-FFF2-40B4-BE49-F238E27FC236}">
                <a16:creationId xmlns:a16="http://schemas.microsoft.com/office/drawing/2014/main" id="{E9F66C9D-9837-B54C-8C13-FCBBCDF15BBF}"/>
              </a:ext>
            </a:extLst>
          </p:cNvPr>
          <p:cNvSpPr txBox="1"/>
          <p:nvPr/>
        </p:nvSpPr>
        <p:spPr>
          <a:xfrm>
            <a:off x="181301" y="271238"/>
            <a:ext cx="1762923" cy="300082"/>
          </a:xfrm>
          <a:prstGeom prst="rect">
            <a:avLst/>
          </a:prstGeom>
          <a:noFill/>
        </p:spPr>
        <p:txBody>
          <a:bodyPr wrap="square" rtlCol="0">
            <a:spAutoFit/>
          </a:bodyPr>
          <a:lstStyle/>
          <a:p>
            <a:r>
              <a:rPr lang="en-US" sz="1350" dirty="0">
                <a:solidFill>
                  <a:schemeClr val="tx2"/>
                </a:solidFill>
                <a:latin typeface="Arial" panose="020B0604020202020204" pitchFamily="34" charset="0"/>
                <a:ea typeface="Roboto" panose="02000000000000000000" pitchFamily="2" charset="0"/>
              </a:rPr>
              <a:t>TB AND COVID-19</a:t>
            </a:r>
          </a:p>
        </p:txBody>
      </p:sp>
    </p:spTree>
    <p:extLst>
      <p:ext uri="{BB962C8B-B14F-4D97-AF65-F5344CB8AC3E}">
        <p14:creationId xmlns:p14="http://schemas.microsoft.com/office/powerpoint/2010/main" val="37061492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cake, indoor, chocolate, slice&#10;&#10;Description automatically generated">
            <a:extLst>
              <a:ext uri="{FF2B5EF4-FFF2-40B4-BE49-F238E27FC236}">
                <a16:creationId xmlns:a16="http://schemas.microsoft.com/office/drawing/2014/main" id="{102F84AB-0F24-384A-A7DA-0CBC9F24444D}"/>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l="4803" t="32107" r="2603" b="24139"/>
          <a:stretch/>
        </p:blipFill>
        <p:spPr>
          <a:xfrm>
            <a:off x="0" y="2051177"/>
            <a:ext cx="9144000" cy="2880530"/>
          </a:xfrm>
          <a:prstGeom prst="rect">
            <a:avLst/>
          </a:prstGeom>
        </p:spPr>
      </p:pic>
      <p:sp>
        <p:nvSpPr>
          <p:cNvPr id="15" name="TextBox 14">
            <a:extLst>
              <a:ext uri="{FF2B5EF4-FFF2-40B4-BE49-F238E27FC236}">
                <a16:creationId xmlns:a16="http://schemas.microsoft.com/office/drawing/2014/main" id="{F45143B7-9033-4345-8F82-A597DBADA9D1}"/>
              </a:ext>
            </a:extLst>
          </p:cNvPr>
          <p:cNvSpPr txBox="1"/>
          <p:nvPr/>
        </p:nvSpPr>
        <p:spPr>
          <a:xfrm>
            <a:off x="32302" y="3163543"/>
            <a:ext cx="9111698" cy="553998"/>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KEY TAKEAWAYS</a:t>
            </a:r>
          </a:p>
        </p:txBody>
      </p:sp>
      <p:pic>
        <p:nvPicPr>
          <p:cNvPr id="8" name="Picture 7" descr="Logo&#10;&#10;Description automatically generated">
            <a:extLst>
              <a:ext uri="{FF2B5EF4-FFF2-40B4-BE49-F238E27FC236}">
                <a16:creationId xmlns:a16="http://schemas.microsoft.com/office/drawing/2014/main" id="{F5F66E7B-FE88-4B40-85FC-49E6DEA3F0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2875" y="6295614"/>
            <a:ext cx="1004204" cy="412632"/>
          </a:xfrm>
          <a:prstGeom prst="rect">
            <a:avLst/>
          </a:prstGeom>
        </p:spPr>
      </p:pic>
      <p:grpSp>
        <p:nvGrpSpPr>
          <p:cNvPr id="12" name="Group 11">
            <a:extLst>
              <a:ext uri="{FF2B5EF4-FFF2-40B4-BE49-F238E27FC236}">
                <a16:creationId xmlns:a16="http://schemas.microsoft.com/office/drawing/2014/main" id="{138A8619-F511-A546-B05D-1CEA6FF8DF77}"/>
              </a:ext>
            </a:extLst>
          </p:cNvPr>
          <p:cNvGrpSpPr/>
          <p:nvPr/>
        </p:nvGrpSpPr>
        <p:grpSpPr>
          <a:xfrm>
            <a:off x="115331" y="6249427"/>
            <a:ext cx="480060" cy="608573"/>
            <a:chOff x="289241" y="6046569"/>
            <a:chExt cx="640080" cy="811431"/>
          </a:xfrm>
        </p:grpSpPr>
        <p:sp>
          <p:nvSpPr>
            <p:cNvPr id="14" name="Slide Number Placeholder 3">
              <a:extLst>
                <a:ext uri="{FF2B5EF4-FFF2-40B4-BE49-F238E27FC236}">
                  <a16:creationId xmlns:a16="http://schemas.microsoft.com/office/drawing/2014/main" id="{D7157517-0D5B-634F-90F1-DB3C871F149E}"/>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latin typeface="Arial" panose="020B0604020202020204" pitchFamily="34" charset="0"/>
                </a:rPr>
                <a:pPr/>
                <a:t>42</a:t>
              </a:fld>
              <a:endParaRPr lang="en-US" sz="1350" dirty="0">
                <a:latin typeface="Arial" panose="020B0604020202020204" pitchFamily="34" charset="0"/>
              </a:endParaRPr>
            </a:p>
          </p:txBody>
        </p:sp>
        <p:cxnSp>
          <p:nvCxnSpPr>
            <p:cNvPr id="16" name="Straight Connector 15">
              <a:extLst>
                <a:ext uri="{FF2B5EF4-FFF2-40B4-BE49-F238E27FC236}">
                  <a16:creationId xmlns:a16="http://schemas.microsoft.com/office/drawing/2014/main" id="{61C3053A-C54E-6C4D-A0DB-BAB7CE2CD24C}"/>
                </a:ext>
              </a:extLst>
            </p:cNvPr>
            <p:cNvCxnSpPr>
              <a:cxnSpLocks/>
            </p:cNvCxnSpPr>
            <p:nvPr/>
          </p:nvCxnSpPr>
          <p:spPr>
            <a:xfrm>
              <a:off x="870203" y="6046569"/>
              <a:ext cx="0" cy="811431"/>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383937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FBC3A4D9-EE88-0F4E-A39A-49AA443778ED}"/>
              </a:ext>
            </a:extLst>
          </p:cNvPr>
          <p:cNvSpPr/>
          <p:nvPr/>
        </p:nvSpPr>
        <p:spPr>
          <a:xfrm>
            <a:off x="-1" y="1034651"/>
            <a:ext cx="9144001" cy="512191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sp>
        <p:nvSpPr>
          <p:cNvPr id="44" name="TextBox 43">
            <a:extLst>
              <a:ext uri="{FF2B5EF4-FFF2-40B4-BE49-F238E27FC236}">
                <a16:creationId xmlns:a16="http://schemas.microsoft.com/office/drawing/2014/main" id="{13AA1AAC-8B33-49D6-BD17-87B570118EC9}"/>
              </a:ext>
            </a:extLst>
          </p:cNvPr>
          <p:cNvSpPr txBox="1"/>
          <p:nvPr/>
        </p:nvSpPr>
        <p:spPr>
          <a:xfrm>
            <a:off x="1316635" y="485897"/>
            <a:ext cx="6260986" cy="507831"/>
          </a:xfrm>
          <a:prstGeom prst="rect">
            <a:avLst/>
          </a:prstGeom>
          <a:noFill/>
        </p:spPr>
        <p:txBody>
          <a:bodyPr wrap="square" rtlCol="0">
            <a:spAutoFit/>
          </a:bodyPr>
          <a:lstStyle/>
          <a:p>
            <a:pPr algn="ctr"/>
            <a:r>
              <a:rPr lang="en-US" sz="2700" b="1" dirty="0">
                <a:solidFill>
                  <a:srgbClr val="F20000"/>
                </a:solidFill>
                <a:latin typeface="Arial" panose="020B0604020202020204" pitchFamily="34" charset="0"/>
                <a:ea typeface="Roboto Black" panose="02000000000000000000" pitchFamily="2" charset="0"/>
                <a:cs typeface="Arial" panose="020B0604020202020204" pitchFamily="34" charset="0"/>
              </a:rPr>
              <a:t>The Main Points</a:t>
            </a:r>
            <a:endParaRPr lang="en-ID" sz="2700" b="1" dirty="0">
              <a:solidFill>
                <a:srgbClr val="F20000"/>
              </a:solidFill>
              <a:latin typeface="Arial" panose="020B0604020202020204" pitchFamily="34" charset="0"/>
              <a:ea typeface="Roboto Black" panose="02000000000000000000" pitchFamily="2" charset="0"/>
              <a:cs typeface="Arial" panose="020B0604020202020204" pitchFamily="34" charset="0"/>
            </a:endParaRPr>
          </a:p>
        </p:txBody>
      </p:sp>
      <p:sp>
        <p:nvSpPr>
          <p:cNvPr id="43" name="Rectangle 8">
            <a:extLst>
              <a:ext uri="{FF2B5EF4-FFF2-40B4-BE49-F238E27FC236}">
                <a16:creationId xmlns:a16="http://schemas.microsoft.com/office/drawing/2014/main" id="{DE0A5AA7-AD0B-984A-A901-53BD7A4F4C13}"/>
              </a:ext>
            </a:extLst>
          </p:cNvPr>
          <p:cNvSpPr>
            <a:spLocks noChangeArrowheads="1"/>
          </p:cNvSpPr>
          <p:nvPr/>
        </p:nvSpPr>
        <p:spPr bwMode="auto">
          <a:xfrm>
            <a:off x="555422" y="3395319"/>
            <a:ext cx="2012250" cy="1855005"/>
          </a:xfrm>
          <a:prstGeom prst="rect">
            <a:avLst/>
          </a:prstGeom>
          <a:solidFill>
            <a:schemeClr val="bg2">
              <a:lumMod val="75000"/>
            </a:schemeClr>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lIns="61593" tIns="30796" rIns="61593" bIns="30796" anchor="ctr"/>
          <a:lstStyle/>
          <a:p>
            <a:pPr algn="ctr" defTabSz="610791">
              <a:lnSpc>
                <a:spcPct val="90000"/>
              </a:lnSpc>
              <a:defRPr/>
            </a:pPr>
            <a:endParaRPr lang="en-US" dirty="0">
              <a:latin typeface="Arial" charset="0"/>
            </a:endParaRPr>
          </a:p>
        </p:txBody>
      </p:sp>
      <p:sp>
        <p:nvSpPr>
          <p:cNvPr id="10" name="Rectangle 8">
            <a:extLst>
              <a:ext uri="{FF2B5EF4-FFF2-40B4-BE49-F238E27FC236}">
                <a16:creationId xmlns:a16="http://schemas.microsoft.com/office/drawing/2014/main" id="{B2D39906-6CC1-448D-A199-38ED7EFAA573}"/>
              </a:ext>
            </a:extLst>
          </p:cNvPr>
          <p:cNvSpPr>
            <a:spLocks noChangeArrowheads="1"/>
          </p:cNvSpPr>
          <p:nvPr/>
        </p:nvSpPr>
        <p:spPr bwMode="auto">
          <a:xfrm>
            <a:off x="555422" y="1428710"/>
            <a:ext cx="2009907" cy="1853013"/>
          </a:xfrm>
          <a:prstGeom prst="rect">
            <a:avLst/>
          </a:prstGeom>
          <a:solidFill>
            <a:schemeClr val="bg2">
              <a:lumMod val="75000"/>
            </a:schemeClr>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lIns="61593" tIns="30796" rIns="61593" bIns="30796" anchor="ctr"/>
          <a:lstStyle/>
          <a:p>
            <a:pPr algn="ctr" defTabSz="610791">
              <a:lnSpc>
                <a:spcPct val="90000"/>
              </a:lnSpc>
              <a:defRPr/>
            </a:pPr>
            <a:endParaRPr lang="en-US" dirty="0">
              <a:latin typeface="Arial" charset="0"/>
            </a:endParaRPr>
          </a:p>
        </p:txBody>
      </p:sp>
      <p:sp>
        <p:nvSpPr>
          <p:cNvPr id="13" name="Rectangle 9">
            <a:extLst>
              <a:ext uri="{FF2B5EF4-FFF2-40B4-BE49-F238E27FC236}">
                <a16:creationId xmlns:a16="http://schemas.microsoft.com/office/drawing/2014/main" id="{F25B8074-56DD-4B04-88E3-0FC6EA6329B4}"/>
              </a:ext>
            </a:extLst>
          </p:cNvPr>
          <p:cNvSpPr>
            <a:spLocks noChangeArrowheads="1"/>
          </p:cNvSpPr>
          <p:nvPr/>
        </p:nvSpPr>
        <p:spPr bwMode="auto">
          <a:xfrm>
            <a:off x="2742756" y="1428710"/>
            <a:ext cx="1819669" cy="3821614"/>
          </a:xfrm>
          <a:prstGeom prst="rect">
            <a:avLst/>
          </a:prstGeom>
          <a:solidFill>
            <a:schemeClr val="bg2">
              <a:lumMod val="75000"/>
            </a:schemeClr>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lIns="61593" tIns="30796" rIns="61593" bIns="30796" anchor="ctr"/>
          <a:lstStyle/>
          <a:p>
            <a:pPr algn="ctr" defTabSz="610791">
              <a:lnSpc>
                <a:spcPct val="90000"/>
              </a:lnSpc>
              <a:defRPr/>
            </a:pPr>
            <a:endParaRPr lang="en-US" dirty="0">
              <a:latin typeface="Arial" charset="0"/>
            </a:endParaRPr>
          </a:p>
        </p:txBody>
      </p:sp>
      <p:sp>
        <p:nvSpPr>
          <p:cNvPr id="16" name="Rectangle 11">
            <a:extLst>
              <a:ext uri="{FF2B5EF4-FFF2-40B4-BE49-F238E27FC236}">
                <a16:creationId xmlns:a16="http://schemas.microsoft.com/office/drawing/2014/main" id="{2BBA6FF1-8205-4C04-B3A0-94B08A0B512C}"/>
              </a:ext>
            </a:extLst>
          </p:cNvPr>
          <p:cNvSpPr>
            <a:spLocks noChangeArrowheads="1"/>
          </p:cNvSpPr>
          <p:nvPr/>
        </p:nvSpPr>
        <p:spPr bwMode="auto">
          <a:xfrm>
            <a:off x="4793318" y="1414642"/>
            <a:ext cx="1790797" cy="3835682"/>
          </a:xfrm>
          <a:prstGeom prst="rect">
            <a:avLst/>
          </a:prstGeom>
          <a:solidFill>
            <a:schemeClr val="bg2">
              <a:lumMod val="75000"/>
            </a:schemeClr>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lIns="61593" tIns="30796" rIns="61593" bIns="30796" anchor="ctr"/>
          <a:lstStyle/>
          <a:p>
            <a:pPr algn="ctr" defTabSz="610791">
              <a:lnSpc>
                <a:spcPct val="90000"/>
              </a:lnSpc>
              <a:defRPr/>
            </a:pPr>
            <a:endParaRPr lang="en-US" dirty="0">
              <a:latin typeface="Arial" charset="0"/>
            </a:endParaRPr>
          </a:p>
        </p:txBody>
      </p:sp>
      <p:sp>
        <p:nvSpPr>
          <p:cNvPr id="19" name="Rectangle 12">
            <a:extLst>
              <a:ext uri="{FF2B5EF4-FFF2-40B4-BE49-F238E27FC236}">
                <a16:creationId xmlns:a16="http://schemas.microsoft.com/office/drawing/2014/main" id="{0DE33346-76B9-4BAE-9C9A-BEC6B3687305}"/>
              </a:ext>
            </a:extLst>
          </p:cNvPr>
          <p:cNvSpPr>
            <a:spLocks noChangeArrowheads="1"/>
          </p:cNvSpPr>
          <p:nvPr/>
        </p:nvSpPr>
        <p:spPr bwMode="auto">
          <a:xfrm>
            <a:off x="6784173" y="1414642"/>
            <a:ext cx="1929892" cy="1787719"/>
          </a:xfrm>
          <a:prstGeom prst="rect">
            <a:avLst/>
          </a:prstGeom>
          <a:solidFill>
            <a:schemeClr val="bg2">
              <a:lumMod val="75000"/>
            </a:schemeClr>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lIns="61593" tIns="30796" rIns="61593" bIns="30796" anchor="ctr"/>
          <a:lstStyle/>
          <a:p>
            <a:pPr algn="ctr" defTabSz="610791">
              <a:lnSpc>
                <a:spcPct val="90000"/>
              </a:lnSpc>
              <a:defRPr/>
            </a:pPr>
            <a:endParaRPr lang="en-US" dirty="0">
              <a:latin typeface="Arial" charset="0"/>
            </a:endParaRPr>
          </a:p>
        </p:txBody>
      </p:sp>
      <p:sp>
        <p:nvSpPr>
          <p:cNvPr id="2" name="TextBox 1">
            <a:extLst>
              <a:ext uri="{FF2B5EF4-FFF2-40B4-BE49-F238E27FC236}">
                <a16:creationId xmlns:a16="http://schemas.microsoft.com/office/drawing/2014/main" id="{5EBC550B-99D6-1045-ACBD-D8B276C1E3FB}"/>
              </a:ext>
            </a:extLst>
          </p:cNvPr>
          <p:cNvSpPr txBox="1"/>
          <p:nvPr/>
        </p:nvSpPr>
        <p:spPr>
          <a:xfrm>
            <a:off x="672051" y="1548282"/>
            <a:ext cx="1802718" cy="1477328"/>
          </a:xfrm>
          <a:prstGeom prst="rect">
            <a:avLst/>
          </a:prstGeom>
          <a:noFill/>
        </p:spPr>
        <p:txBody>
          <a:bodyPr wrap="square" rtlCol="0">
            <a:spAutoFit/>
          </a:bodyPr>
          <a:lstStyle/>
          <a:p>
            <a:r>
              <a:rPr lang="en-US" sz="1500" dirty="0">
                <a:latin typeface="Arial" panose="020B0604020202020204" pitchFamily="34" charset="0"/>
              </a:rPr>
              <a:t>Tuberculosis (TB) </a:t>
            </a:r>
            <a:br>
              <a:rPr lang="en-US" sz="1500" dirty="0">
                <a:latin typeface="Arial" panose="020B0604020202020204" pitchFamily="34" charset="0"/>
              </a:rPr>
            </a:br>
            <a:r>
              <a:rPr lang="en-US" sz="1500" dirty="0">
                <a:latin typeface="Arial" panose="020B0604020202020204" pitchFamily="34" charset="0"/>
              </a:rPr>
              <a:t>is a disease caused </a:t>
            </a:r>
            <a:br>
              <a:rPr lang="en-US" sz="1500" dirty="0">
                <a:latin typeface="Arial" panose="020B0604020202020204" pitchFamily="34" charset="0"/>
              </a:rPr>
            </a:br>
            <a:r>
              <a:rPr lang="en-US" sz="1500" dirty="0">
                <a:latin typeface="Arial" panose="020B0604020202020204" pitchFamily="34" charset="0"/>
              </a:rPr>
              <a:t>by the bacteria, Mycobacterium tuberculosis</a:t>
            </a:r>
          </a:p>
        </p:txBody>
      </p:sp>
      <p:sp>
        <p:nvSpPr>
          <p:cNvPr id="42" name="TextBox 41">
            <a:extLst>
              <a:ext uri="{FF2B5EF4-FFF2-40B4-BE49-F238E27FC236}">
                <a16:creationId xmlns:a16="http://schemas.microsoft.com/office/drawing/2014/main" id="{B177BE19-D2A1-9D43-AF6A-4398AFBBD506}"/>
              </a:ext>
            </a:extLst>
          </p:cNvPr>
          <p:cNvSpPr txBox="1"/>
          <p:nvPr/>
        </p:nvSpPr>
        <p:spPr>
          <a:xfrm>
            <a:off x="668055" y="3444070"/>
            <a:ext cx="1843585" cy="1708160"/>
          </a:xfrm>
          <a:prstGeom prst="rect">
            <a:avLst/>
          </a:prstGeom>
          <a:noFill/>
        </p:spPr>
        <p:txBody>
          <a:bodyPr wrap="square" rtlCol="0">
            <a:spAutoFit/>
          </a:bodyPr>
          <a:lstStyle/>
          <a:p>
            <a:r>
              <a:rPr lang="en-US" sz="1500" dirty="0">
                <a:latin typeface="Arial" panose="020B0604020202020204" pitchFamily="34" charset="0"/>
              </a:rPr>
              <a:t>TB is spread through saliva droplets in the air when a person sick with pulmonary TB coughs, sneezes, shouts, or sings</a:t>
            </a:r>
          </a:p>
        </p:txBody>
      </p:sp>
      <p:sp>
        <p:nvSpPr>
          <p:cNvPr id="3" name="TextBox 2">
            <a:extLst>
              <a:ext uri="{FF2B5EF4-FFF2-40B4-BE49-F238E27FC236}">
                <a16:creationId xmlns:a16="http://schemas.microsoft.com/office/drawing/2014/main" id="{19888127-F4C9-7241-96A1-1C53D0866CAB}"/>
              </a:ext>
            </a:extLst>
          </p:cNvPr>
          <p:cNvSpPr txBox="1"/>
          <p:nvPr/>
        </p:nvSpPr>
        <p:spPr>
          <a:xfrm>
            <a:off x="2829849" y="1652977"/>
            <a:ext cx="1700410" cy="3247043"/>
          </a:xfrm>
          <a:prstGeom prst="rect">
            <a:avLst/>
          </a:prstGeom>
          <a:noFill/>
        </p:spPr>
        <p:txBody>
          <a:bodyPr wrap="square" rtlCol="0">
            <a:spAutoFit/>
          </a:bodyPr>
          <a:lstStyle/>
          <a:p>
            <a:pPr>
              <a:defRPr/>
            </a:pPr>
            <a:r>
              <a:rPr lang="en-US" sz="1500" dirty="0">
                <a:latin typeface="Arial" panose="020B0604020202020204" pitchFamily="34" charset="0"/>
              </a:rPr>
              <a:t>There is a spectrum of </a:t>
            </a:r>
            <a:br>
              <a:rPr lang="en-US" sz="1500" dirty="0">
                <a:latin typeface="Arial" panose="020B0604020202020204" pitchFamily="34" charset="0"/>
              </a:rPr>
            </a:br>
            <a:r>
              <a:rPr lang="en-US" sz="1500" dirty="0">
                <a:latin typeface="Arial" panose="020B0604020202020204" pitchFamily="34" charset="0"/>
              </a:rPr>
              <a:t>TB disease, </a:t>
            </a:r>
            <a:br>
              <a:rPr lang="en-US" sz="1500" dirty="0">
                <a:latin typeface="Arial" panose="020B0604020202020204" pitchFamily="34" charset="0"/>
              </a:rPr>
            </a:br>
            <a:r>
              <a:rPr lang="en-US" sz="1500" dirty="0">
                <a:latin typeface="Arial" panose="020B0604020202020204" pitchFamily="34" charset="0"/>
              </a:rPr>
              <a:t>including:</a:t>
            </a:r>
          </a:p>
          <a:p>
            <a:pPr indent="-320040">
              <a:spcBef>
                <a:spcPts val="600"/>
              </a:spcBef>
              <a:defRPr/>
            </a:pPr>
            <a:r>
              <a:rPr lang="en-US" sz="1500" dirty="0">
                <a:latin typeface="Arial" panose="020B0604020202020204" pitchFamily="34" charset="0"/>
              </a:rPr>
              <a:t>(Active) TB Disease: when the presence </a:t>
            </a:r>
            <a:br>
              <a:rPr lang="en-US" sz="1500" dirty="0">
                <a:latin typeface="Arial" panose="020B0604020202020204" pitchFamily="34" charset="0"/>
              </a:rPr>
            </a:br>
            <a:r>
              <a:rPr lang="en-US" sz="1500" dirty="0">
                <a:latin typeface="Arial" panose="020B0604020202020204" pitchFamily="34" charset="0"/>
              </a:rPr>
              <a:t>of MTB causes disease</a:t>
            </a:r>
          </a:p>
          <a:p>
            <a:pPr indent="-320040">
              <a:spcBef>
                <a:spcPts val="600"/>
              </a:spcBef>
              <a:defRPr/>
            </a:pPr>
            <a:r>
              <a:rPr lang="en-US" sz="1500" dirty="0">
                <a:latin typeface="Arial" panose="020B0604020202020204" pitchFamily="34" charset="0"/>
              </a:rPr>
              <a:t>(Latent) TB Infection: when MTB is present without disease</a:t>
            </a:r>
          </a:p>
        </p:txBody>
      </p:sp>
      <p:sp>
        <p:nvSpPr>
          <p:cNvPr id="5" name="TextBox 4">
            <a:extLst>
              <a:ext uri="{FF2B5EF4-FFF2-40B4-BE49-F238E27FC236}">
                <a16:creationId xmlns:a16="http://schemas.microsoft.com/office/drawing/2014/main" id="{A26462C4-9B6C-8A4E-BC9B-E618581B579A}"/>
              </a:ext>
            </a:extLst>
          </p:cNvPr>
          <p:cNvSpPr txBox="1"/>
          <p:nvPr/>
        </p:nvSpPr>
        <p:spPr>
          <a:xfrm>
            <a:off x="5020652" y="1520002"/>
            <a:ext cx="1403531" cy="3323987"/>
          </a:xfrm>
          <a:prstGeom prst="rect">
            <a:avLst/>
          </a:prstGeom>
          <a:noFill/>
        </p:spPr>
        <p:txBody>
          <a:bodyPr wrap="square" rtlCol="0">
            <a:spAutoFit/>
          </a:bodyPr>
          <a:lstStyle/>
          <a:p>
            <a:pPr>
              <a:defRPr/>
            </a:pPr>
            <a:r>
              <a:rPr lang="en-US" sz="1500" dirty="0">
                <a:latin typeface="Arial" panose="020B0604020202020204" pitchFamily="34" charset="0"/>
              </a:rPr>
              <a:t>Drug resistance, </a:t>
            </a:r>
            <a:br>
              <a:rPr lang="en-US" sz="1500" dirty="0">
                <a:latin typeface="Arial" panose="020B0604020202020204" pitchFamily="34" charset="0"/>
              </a:rPr>
            </a:br>
            <a:r>
              <a:rPr lang="en-US" sz="1500" dirty="0">
                <a:latin typeface="Arial" panose="020B0604020202020204" pitchFamily="34" charset="0"/>
              </a:rPr>
              <a:t>a result of inadequate </a:t>
            </a:r>
            <a:br>
              <a:rPr lang="en-US" sz="1500" dirty="0">
                <a:latin typeface="Arial" panose="020B0604020202020204" pitchFamily="34" charset="0"/>
              </a:rPr>
            </a:br>
            <a:r>
              <a:rPr lang="en-US" sz="1500" dirty="0">
                <a:latin typeface="Arial" panose="020B0604020202020204" pitchFamily="34" charset="0"/>
              </a:rPr>
              <a:t>or irregular </a:t>
            </a:r>
            <a:br>
              <a:rPr lang="en-US" sz="1500" dirty="0">
                <a:latin typeface="Arial" panose="020B0604020202020204" pitchFamily="34" charset="0"/>
              </a:rPr>
            </a:br>
            <a:r>
              <a:rPr lang="en-US" sz="1500" dirty="0">
                <a:latin typeface="Arial" panose="020B0604020202020204" pitchFamily="34" charset="0"/>
              </a:rPr>
              <a:t>TB drug exposures,</a:t>
            </a:r>
            <a:br>
              <a:rPr lang="en-US" sz="1500" dirty="0">
                <a:latin typeface="Arial" panose="020B0604020202020204" pitchFamily="34" charset="0"/>
              </a:rPr>
            </a:br>
            <a:r>
              <a:rPr lang="en-US" sz="1500" dirty="0">
                <a:latin typeface="Arial" panose="020B0604020202020204" pitchFamily="34" charset="0"/>
              </a:rPr>
              <a:t> is on the rise and evolving with increased use of new and repurposed </a:t>
            </a:r>
            <a:br>
              <a:rPr lang="en-US" sz="1500" dirty="0">
                <a:latin typeface="Arial" panose="020B0604020202020204" pitchFamily="34" charset="0"/>
              </a:rPr>
            </a:br>
            <a:r>
              <a:rPr lang="en-US" sz="1500" dirty="0">
                <a:latin typeface="Arial" panose="020B0604020202020204" pitchFamily="34" charset="0"/>
              </a:rPr>
              <a:t>TB medicines</a:t>
            </a:r>
          </a:p>
        </p:txBody>
      </p:sp>
      <p:sp>
        <p:nvSpPr>
          <p:cNvPr id="41" name="TextBox 40">
            <a:extLst>
              <a:ext uri="{FF2B5EF4-FFF2-40B4-BE49-F238E27FC236}">
                <a16:creationId xmlns:a16="http://schemas.microsoft.com/office/drawing/2014/main" id="{EDA504AA-EDA9-0C41-BA94-3E162FAC1032}"/>
              </a:ext>
            </a:extLst>
          </p:cNvPr>
          <p:cNvSpPr txBox="1"/>
          <p:nvPr/>
        </p:nvSpPr>
        <p:spPr>
          <a:xfrm>
            <a:off x="6946501" y="1520002"/>
            <a:ext cx="1571737" cy="1477328"/>
          </a:xfrm>
          <a:prstGeom prst="rect">
            <a:avLst/>
          </a:prstGeom>
          <a:noFill/>
        </p:spPr>
        <p:txBody>
          <a:bodyPr wrap="square" rtlCol="0">
            <a:spAutoFit/>
          </a:bodyPr>
          <a:lstStyle/>
          <a:p>
            <a:r>
              <a:rPr lang="en-US" sz="1500" dirty="0">
                <a:latin typeface="Arial" panose="020B0604020202020204" pitchFamily="34" charset="0"/>
              </a:rPr>
              <a:t>TB is a common </a:t>
            </a:r>
            <a:br>
              <a:rPr lang="en-US" sz="1500" dirty="0">
                <a:latin typeface="Arial" panose="020B0604020202020204" pitchFamily="34" charset="0"/>
              </a:rPr>
            </a:br>
            <a:r>
              <a:rPr lang="en-US" sz="1500" dirty="0">
                <a:latin typeface="Arial" panose="020B0604020202020204" pitchFamily="34" charset="0"/>
              </a:rPr>
              <a:t>co-infection among, and the number one killer of, people living with HIV</a:t>
            </a:r>
          </a:p>
        </p:txBody>
      </p:sp>
      <p:sp>
        <p:nvSpPr>
          <p:cNvPr id="53" name="Rectangle 8">
            <a:extLst>
              <a:ext uri="{FF2B5EF4-FFF2-40B4-BE49-F238E27FC236}">
                <a16:creationId xmlns:a16="http://schemas.microsoft.com/office/drawing/2014/main" id="{884FFDC2-F67C-5843-873D-3E063502034A}"/>
              </a:ext>
            </a:extLst>
          </p:cNvPr>
          <p:cNvSpPr>
            <a:spLocks noChangeArrowheads="1"/>
          </p:cNvSpPr>
          <p:nvPr/>
        </p:nvSpPr>
        <p:spPr bwMode="auto">
          <a:xfrm>
            <a:off x="6787604" y="3403339"/>
            <a:ext cx="1926461" cy="1796507"/>
          </a:xfrm>
          <a:prstGeom prst="rect">
            <a:avLst/>
          </a:prstGeom>
          <a:solidFill>
            <a:schemeClr val="bg2">
              <a:lumMod val="75000"/>
            </a:schemeClr>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lIns="61593" tIns="30796" rIns="61593" bIns="30796" anchor="ctr"/>
          <a:lstStyle/>
          <a:p>
            <a:pPr algn="ctr" defTabSz="610791">
              <a:lnSpc>
                <a:spcPct val="90000"/>
              </a:lnSpc>
              <a:defRPr/>
            </a:pPr>
            <a:endParaRPr lang="en-US" dirty="0">
              <a:latin typeface="Arial" charset="0"/>
            </a:endParaRPr>
          </a:p>
        </p:txBody>
      </p:sp>
      <p:sp>
        <p:nvSpPr>
          <p:cNvPr id="56" name="TextBox 55">
            <a:extLst>
              <a:ext uri="{FF2B5EF4-FFF2-40B4-BE49-F238E27FC236}">
                <a16:creationId xmlns:a16="http://schemas.microsoft.com/office/drawing/2014/main" id="{FCC085A7-67F1-3542-A234-55FA6950B952}"/>
              </a:ext>
            </a:extLst>
          </p:cNvPr>
          <p:cNvSpPr txBox="1"/>
          <p:nvPr/>
        </p:nvSpPr>
        <p:spPr>
          <a:xfrm>
            <a:off x="6958596" y="3483615"/>
            <a:ext cx="1559642" cy="1477328"/>
          </a:xfrm>
          <a:prstGeom prst="rect">
            <a:avLst/>
          </a:prstGeom>
          <a:noFill/>
        </p:spPr>
        <p:txBody>
          <a:bodyPr wrap="square" rtlCol="0">
            <a:spAutoFit/>
          </a:bodyPr>
          <a:lstStyle/>
          <a:p>
            <a:r>
              <a:rPr lang="en-US" sz="1500" dirty="0">
                <a:latin typeface="Arial" panose="020B0604020202020204" pitchFamily="34" charset="0"/>
              </a:rPr>
              <a:t>Coordinated efforts are needed to address TB </a:t>
            </a:r>
            <a:br>
              <a:rPr lang="en-US" sz="1500" dirty="0">
                <a:latin typeface="Arial" panose="020B0604020202020204" pitchFamily="34" charset="0"/>
              </a:rPr>
            </a:br>
            <a:r>
              <a:rPr lang="en-US" sz="1500" dirty="0">
                <a:latin typeface="Arial" panose="020B0604020202020204" pitchFamily="34" charset="0"/>
              </a:rPr>
              <a:t>in the era of COVID-19</a:t>
            </a:r>
          </a:p>
        </p:txBody>
      </p:sp>
      <p:grpSp>
        <p:nvGrpSpPr>
          <p:cNvPr id="6" name="Group 5">
            <a:extLst>
              <a:ext uri="{FF2B5EF4-FFF2-40B4-BE49-F238E27FC236}">
                <a16:creationId xmlns:a16="http://schemas.microsoft.com/office/drawing/2014/main" id="{5C5CD88D-84B3-DE43-89CB-A39A0B2B9965}"/>
              </a:ext>
            </a:extLst>
          </p:cNvPr>
          <p:cNvGrpSpPr/>
          <p:nvPr/>
        </p:nvGrpSpPr>
        <p:grpSpPr>
          <a:xfrm>
            <a:off x="357225" y="1303742"/>
            <a:ext cx="333185" cy="415498"/>
            <a:chOff x="870203" y="1476903"/>
            <a:chExt cx="444247" cy="553997"/>
          </a:xfrm>
        </p:grpSpPr>
        <p:sp>
          <p:nvSpPr>
            <p:cNvPr id="4" name="Oval 3">
              <a:extLst>
                <a:ext uri="{FF2B5EF4-FFF2-40B4-BE49-F238E27FC236}">
                  <a16:creationId xmlns:a16="http://schemas.microsoft.com/office/drawing/2014/main" id="{0A102805-3675-0C44-AB08-0972E7493CFE}"/>
                </a:ext>
              </a:extLst>
            </p:cNvPr>
            <p:cNvSpPr/>
            <p:nvPr/>
          </p:nvSpPr>
          <p:spPr>
            <a:xfrm>
              <a:off x="873363" y="1517970"/>
              <a:ext cx="441087" cy="441087"/>
            </a:xfrm>
            <a:prstGeom prst="ellipse">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sp>
          <p:nvSpPr>
            <p:cNvPr id="61" name="TextBox 60">
              <a:extLst>
                <a:ext uri="{FF2B5EF4-FFF2-40B4-BE49-F238E27FC236}">
                  <a16:creationId xmlns:a16="http://schemas.microsoft.com/office/drawing/2014/main" id="{C7B086D6-9337-9946-B254-A735EFF927B4}"/>
                </a:ext>
              </a:extLst>
            </p:cNvPr>
            <p:cNvSpPr txBox="1"/>
            <p:nvPr/>
          </p:nvSpPr>
          <p:spPr>
            <a:xfrm>
              <a:off x="870203" y="1476903"/>
              <a:ext cx="444247" cy="553997"/>
            </a:xfrm>
            <a:prstGeom prst="rect">
              <a:avLst/>
            </a:prstGeom>
            <a:noFill/>
          </p:spPr>
          <p:txBody>
            <a:bodyPr wrap="square" rtlCol="0">
              <a:spAutoFit/>
            </a:bodyPr>
            <a:lstStyle/>
            <a:p>
              <a:pPr algn="ctr"/>
              <a:r>
                <a:rPr lang="en-US" sz="2100" dirty="0">
                  <a:solidFill>
                    <a:schemeClr val="bg1"/>
                  </a:solidFill>
                  <a:latin typeface="Arial" panose="020B0604020202020204" pitchFamily="34" charset="0"/>
                </a:rPr>
                <a:t>1</a:t>
              </a:r>
            </a:p>
          </p:txBody>
        </p:sp>
      </p:grpSp>
      <p:grpSp>
        <p:nvGrpSpPr>
          <p:cNvPr id="34" name="Group 33">
            <a:extLst>
              <a:ext uri="{FF2B5EF4-FFF2-40B4-BE49-F238E27FC236}">
                <a16:creationId xmlns:a16="http://schemas.microsoft.com/office/drawing/2014/main" id="{F8A83677-5D63-5449-B9AC-B16538ACE855}"/>
              </a:ext>
            </a:extLst>
          </p:cNvPr>
          <p:cNvGrpSpPr/>
          <p:nvPr/>
        </p:nvGrpSpPr>
        <p:grpSpPr>
          <a:xfrm>
            <a:off x="2672483" y="1257568"/>
            <a:ext cx="333185" cy="415498"/>
            <a:chOff x="870203" y="1476903"/>
            <a:chExt cx="444247" cy="553997"/>
          </a:xfrm>
        </p:grpSpPr>
        <p:sp>
          <p:nvSpPr>
            <p:cNvPr id="35" name="Oval 34">
              <a:extLst>
                <a:ext uri="{FF2B5EF4-FFF2-40B4-BE49-F238E27FC236}">
                  <a16:creationId xmlns:a16="http://schemas.microsoft.com/office/drawing/2014/main" id="{B600881A-7B5F-2C40-AD70-AAFB3A765AE6}"/>
                </a:ext>
              </a:extLst>
            </p:cNvPr>
            <p:cNvSpPr/>
            <p:nvPr/>
          </p:nvSpPr>
          <p:spPr>
            <a:xfrm>
              <a:off x="873363" y="1517970"/>
              <a:ext cx="441087" cy="441087"/>
            </a:xfrm>
            <a:prstGeom prst="ellipse">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sp>
          <p:nvSpPr>
            <p:cNvPr id="36" name="TextBox 35">
              <a:extLst>
                <a:ext uri="{FF2B5EF4-FFF2-40B4-BE49-F238E27FC236}">
                  <a16:creationId xmlns:a16="http://schemas.microsoft.com/office/drawing/2014/main" id="{B4AD68B3-272B-0445-877A-82BDE3BA4D5B}"/>
                </a:ext>
              </a:extLst>
            </p:cNvPr>
            <p:cNvSpPr txBox="1"/>
            <p:nvPr/>
          </p:nvSpPr>
          <p:spPr>
            <a:xfrm>
              <a:off x="870203" y="1476903"/>
              <a:ext cx="444247" cy="553997"/>
            </a:xfrm>
            <a:prstGeom prst="rect">
              <a:avLst/>
            </a:prstGeom>
            <a:noFill/>
          </p:spPr>
          <p:txBody>
            <a:bodyPr wrap="square" rtlCol="0">
              <a:spAutoFit/>
            </a:bodyPr>
            <a:lstStyle/>
            <a:p>
              <a:pPr algn="ctr"/>
              <a:r>
                <a:rPr lang="en-US" sz="2100" dirty="0">
                  <a:solidFill>
                    <a:schemeClr val="bg1"/>
                  </a:solidFill>
                  <a:latin typeface="Arial" panose="020B0604020202020204" pitchFamily="34" charset="0"/>
                </a:rPr>
                <a:t>3</a:t>
              </a:r>
            </a:p>
          </p:txBody>
        </p:sp>
      </p:grpSp>
      <p:grpSp>
        <p:nvGrpSpPr>
          <p:cNvPr id="38" name="Group 37">
            <a:extLst>
              <a:ext uri="{FF2B5EF4-FFF2-40B4-BE49-F238E27FC236}">
                <a16:creationId xmlns:a16="http://schemas.microsoft.com/office/drawing/2014/main" id="{FEF76315-27F6-B548-A052-65144346624B}"/>
              </a:ext>
            </a:extLst>
          </p:cNvPr>
          <p:cNvGrpSpPr/>
          <p:nvPr/>
        </p:nvGrpSpPr>
        <p:grpSpPr>
          <a:xfrm>
            <a:off x="357225" y="3202361"/>
            <a:ext cx="333185" cy="415498"/>
            <a:chOff x="870203" y="1476903"/>
            <a:chExt cx="444247" cy="553997"/>
          </a:xfrm>
        </p:grpSpPr>
        <p:sp>
          <p:nvSpPr>
            <p:cNvPr id="39" name="Oval 38">
              <a:extLst>
                <a:ext uri="{FF2B5EF4-FFF2-40B4-BE49-F238E27FC236}">
                  <a16:creationId xmlns:a16="http://schemas.microsoft.com/office/drawing/2014/main" id="{47321C3E-279E-EC41-8241-F4B6689F7FAE}"/>
                </a:ext>
              </a:extLst>
            </p:cNvPr>
            <p:cNvSpPr/>
            <p:nvPr/>
          </p:nvSpPr>
          <p:spPr>
            <a:xfrm>
              <a:off x="873363" y="1517970"/>
              <a:ext cx="441087" cy="441087"/>
            </a:xfrm>
            <a:prstGeom prst="ellipse">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sp>
          <p:nvSpPr>
            <p:cNvPr id="40" name="TextBox 39">
              <a:extLst>
                <a:ext uri="{FF2B5EF4-FFF2-40B4-BE49-F238E27FC236}">
                  <a16:creationId xmlns:a16="http://schemas.microsoft.com/office/drawing/2014/main" id="{7E3CDB5C-AF21-114A-BFE7-7DAC0C89C8B8}"/>
                </a:ext>
              </a:extLst>
            </p:cNvPr>
            <p:cNvSpPr txBox="1"/>
            <p:nvPr/>
          </p:nvSpPr>
          <p:spPr>
            <a:xfrm>
              <a:off x="870203" y="1476903"/>
              <a:ext cx="444247" cy="553997"/>
            </a:xfrm>
            <a:prstGeom prst="rect">
              <a:avLst/>
            </a:prstGeom>
            <a:noFill/>
          </p:spPr>
          <p:txBody>
            <a:bodyPr wrap="square" rtlCol="0">
              <a:spAutoFit/>
            </a:bodyPr>
            <a:lstStyle/>
            <a:p>
              <a:pPr algn="ctr"/>
              <a:r>
                <a:rPr lang="en-US" sz="2100" dirty="0">
                  <a:solidFill>
                    <a:schemeClr val="bg1"/>
                  </a:solidFill>
                  <a:latin typeface="Arial" panose="020B0604020202020204" pitchFamily="34" charset="0"/>
                </a:rPr>
                <a:t>2</a:t>
              </a:r>
            </a:p>
          </p:txBody>
        </p:sp>
      </p:grpSp>
      <p:grpSp>
        <p:nvGrpSpPr>
          <p:cNvPr id="45" name="Group 44">
            <a:extLst>
              <a:ext uri="{FF2B5EF4-FFF2-40B4-BE49-F238E27FC236}">
                <a16:creationId xmlns:a16="http://schemas.microsoft.com/office/drawing/2014/main" id="{1532625C-EE7F-8044-A22C-243756B0FBF4}"/>
              </a:ext>
            </a:extLst>
          </p:cNvPr>
          <p:cNvGrpSpPr/>
          <p:nvPr/>
        </p:nvGrpSpPr>
        <p:grpSpPr>
          <a:xfrm>
            <a:off x="4628299" y="1289674"/>
            <a:ext cx="333185" cy="415498"/>
            <a:chOff x="870203" y="1476903"/>
            <a:chExt cx="444247" cy="553997"/>
          </a:xfrm>
        </p:grpSpPr>
        <p:sp>
          <p:nvSpPr>
            <p:cNvPr id="47" name="Oval 46">
              <a:extLst>
                <a:ext uri="{FF2B5EF4-FFF2-40B4-BE49-F238E27FC236}">
                  <a16:creationId xmlns:a16="http://schemas.microsoft.com/office/drawing/2014/main" id="{FEB7A8A5-92AC-144E-AE9C-13923C5FCACA}"/>
                </a:ext>
              </a:extLst>
            </p:cNvPr>
            <p:cNvSpPr/>
            <p:nvPr/>
          </p:nvSpPr>
          <p:spPr>
            <a:xfrm>
              <a:off x="873363" y="1517970"/>
              <a:ext cx="441087" cy="441087"/>
            </a:xfrm>
            <a:prstGeom prst="ellipse">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sp>
          <p:nvSpPr>
            <p:cNvPr id="49" name="TextBox 48">
              <a:extLst>
                <a:ext uri="{FF2B5EF4-FFF2-40B4-BE49-F238E27FC236}">
                  <a16:creationId xmlns:a16="http://schemas.microsoft.com/office/drawing/2014/main" id="{3DCFA9CB-B7AA-3A45-8C10-62A1AA0F9EDC}"/>
                </a:ext>
              </a:extLst>
            </p:cNvPr>
            <p:cNvSpPr txBox="1"/>
            <p:nvPr/>
          </p:nvSpPr>
          <p:spPr>
            <a:xfrm>
              <a:off x="870203" y="1476903"/>
              <a:ext cx="444247" cy="553997"/>
            </a:xfrm>
            <a:prstGeom prst="rect">
              <a:avLst/>
            </a:prstGeom>
            <a:noFill/>
          </p:spPr>
          <p:txBody>
            <a:bodyPr wrap="square" rtlCol="0">
              <a:spAutoFit/>
            </a:bodyPr>
            <a:lstStyle/>
            <a:p>
              <a:pPr algn="ctr"/>
              <a:r>
                <a:rPr lang="en-US" sz="2100" dirty="0">
                  <a:solidFill>
                    <a:schemeClr val="bg1"/>
                  </a:solidFill>
                  <a:latin typeface="Arial" panose="020B0604020202020204" pitchFamily="34" charset="0"/>
                </a:rPr>
                <a:t>4</a:t>
              </a:r>
            </a:p>
          </p:txBody>
        </p:sp>
      </p:grpSp>
      <p:grpSp>
        <p:nvGrpSpPr>
          <p:cNvPr id="51" name="Group 50">
            <a:extLst>
              <a:ext uri="{FF2B5EF4-FFF2-40B4-BE49-F238E27FC236}">
                <a16:creationId xmlns:a16="http://schemas.microsoft.com/office/drawing/2014/main" id="{B044FB12-6BFA-B749-BE65-BD060F38B1AF}"/>
              </a:ext>
            </a:extLst>
          </p:cNvPr>
          <p:cNvGrpSpPr/>
          <p:nvPr/>
        </p:nvGrpSpPr>
        <p:grpSpPr>
          <a:xfrm>
            <a:off x="6620011" y="1289674"/>
            <a:ext cx="333185" cy="415498"/>
            <a:chOff x="870203" y="1476903"/>
            <a:chExt cx="444247" cy="553997"/>
          </a:xfrm>
        </p:grpSpPr>
        <p:sp>
          <p:nvSpPr>
            <p:cNvPr id="54" name="Oval 53">
              <a:extLst>
                <a:ext uri="{FF2B5EF4-FFF2-40B4-BE49-F238E27FC236}">
                  <a16:creationId xmlns:a16="http://schemas.microsoft.com/office/drawing/2014/main" id="{8AE4CF36-E1D3-5242-94E7-EA19EE9435CF}"/>
                </a:ext>
              </a:extLst>
            </p:cNvPr>
            <p:cNvSpPr/>
            <p:nvPr/>
          </p:nvSpPr>
          <p:spPr>
            <a:xfrm>
              <a:off x="873363" y="1517970"/>
              <a:ext cx="441087" cy="441087"/>
            </a:xfrm>
            <a:prstGeom prst="ellipse">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sp>
          <p:nvSpPr>
            <p:cNvPr id="57" name="TextBox 56">
              <a:extLst>
                <a:ext uri="{FF2B5EF4-FFF2-40B4-BE49-F238E27FC236}">
                  <a16:creationId xmlns:a16="http://schemas.microsoft.com/office/drawing/2014/main" id="{DED2A98A-BB95-8B4F-B1CF-0184FF023F64}"/>
                </a:ext>
              </a:extLst>
            </p:cNvPr>
            <p:cNvSpPr txBox="1"/>
            <p:nvPr/>
          </p:nvSpPr>
          <p:spPr>
            <a:xfrm>
              <a:off x="870203" y="1476903"/>
              <a:ext cx="444247" cy="553997"/>
            </a:xfrm>
            <a:prstGeom prst="rect">
              <a:avLst/>
            </a:prstGeom>
            <a:noFill/>
          </p:spPr>
          <p:txBody>
            <a:bodyPr wrap="square" rtlCol="0">
              <a:spAutoFit/>
            </a:bodyPr>
            <a:lstStyle/>
            <a:p>
              <a:pPr algn="ctr"/>
              <a:r>
                <a:rPr lang="en-US" sz="2100" dirty="0">
                  <a:solidFill>
                    <a:schemeClr val="bg1"/>
                  </a:solidFill>
                  <a:latin typeface="Arial" panose="020B0604020202020204" pitchFamily="34" charset="0"/>
                </a:rPr>
                <a:t>5</a:t>
              </a:r>
            </a:p>
          </p:txBody>
        </p:sp>
      </p:grpSp>
      <p:grpSp>
        <p:nvGrpSpPr>
          <p:cNvPr id="58" name="Group 57">
            <a:extLst>
              <a:ext uri="{FF2B5EF4-FFF2-40B4-BE49-F238E27FC236}">
                <a16:creationId xmlns:a16="http://schemas.microsoft.com/office/drawing/2014/main" id="{1F51DC76-D7D5-B241-B3CB-3AF08CD0CE2E}"/>
              </a:ext>
            </a:extLst>
          </p:cNvPr>
          <p:cNvGrpSpPr/>
          <p:nvPr/>
        </p:nvGrpSpPr>
        <p:grpSpPr>
          <a:xfrm>
            <a:off x="6620011" y="3250922"/>
            <a:ext cx="333185" cy="415498"/>
            <a:chOff x="870203" y="1476903"/>
            <a:chExt cx="444247" cy="553997"/>
          </a:xfrm>
        </p:grpSpPr>
        <p:sp>
          <p:nvSpPr>
            <p:cNvPr id="67" name="Oval 66">
              <a:extLst>
                <a:ext uri="{FF2B5EF4-FFF2-40B4-BE49-F238E27FC236}">
                  <a16:creationId xmlns:a16="http://schemas.microsoft.com/office/drawing/2014/main" id="{D84CCBEE-696E-E54D-B672-14C7D2C43739}"/>
                </a:ext>
              </a:extLst>
            </p:cNvPr>
            <p:cNvSpPr/>
            <p:nvPr/>
          </p:nvSpPr>
          <p:spPr>
            <a:xfrm>
              <a:off x="873363" y="1517970"/>
              <a:ext cx="441087" cy="441087"/>
            </a:xfrm>
            <a:prstGeom prst="ellipse">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sp>
          <p:nvSpPr>
            <p:cNvPr id="68" name="TextBox 67">
              <a:extLst>
                <a:ext uri="{FF2B5EF4-FFF2-40B4-BE49-F238E27FC236}">
                  <a16:creationId xmlns:a16="http://schemas.microsoft.com/office/drawing/2014/main" id="{B1971483-0C04-F247-B7B8-D72A704193DC}"/>
                </a:ext>
              </a:extLst>
            </p:cNvPr>
            <p:cNvSpPr txBox="1"/>
            <p:nvPr/>
          </p:nvSpPr>
          <p:spPr>
            <a:xfrm>
              <a:off x="870203" y="1476903"/>
              <a:ext cx="444247" cy="553997"/>
            </a:xfrm>
            <a:prstGeom prst="rect">
              <a:avLst/>
            </a:prstGeom>
            <a:noFill/>
          </p:spPr>
          <p:txBody>
            <a:bodyPr wrap="square" rtlCol="0">
              <a:spAutoFit/>
            </a:bodyPr>
            <a:lstStyle/>
            <a:p>
              <a:pPr algn="ctr"/>
              <a:r>
                <a:rPr lang="en-US" sz="2100" dirty="0">
                  <a:solidFill>
                    <a:schemeClr val="bg1"/>
                  </a:solidFill>
                  <a:latin typeface="Arial" panose="020B0604020202020204" pitchFamily="34" charset="0"/>
                </a:rPr>
                <a:t>6</a:t>
              </a:r>
            </a:p>
          </p:txBody>
        </p:sp>
      </p:grpSp>
      <p:sp>
        <p:nvSpPr>
          <p:cNvPr id="48" name="TextBox 47">
            <a:extLst>
              <a:ext uri="{FF2B5EF4-FFF2-40B4-BE49-F238E27FC236}">
                <a16:creationId xmlns:a16="http://schemas.microsoft.com/office/drawing/2014/main" id="{AB027253-DA90-DD4F-841D-33D10AE07FE8}"/>
              </a:ext>
            </a:extLst>
          </p:cNvPr>
          <p:cNvSpPr txBox="1"/>
          <p:nvPr/>
        </p:nvSpPr>
        <p:spPr>
          <a:xfrm>
            <a:off x="181301" y="271238"/>
            <a:ext cx="1762923" cy="300082"/>
          </a:xfrm>
          <a:prstGeom prst="rect">
            <a:avLst/>
          </a:prstGeom>
          <a:noFill/>
        </p:spPr>
        <p:txBody>
          <a:bodyPr wrap="square" rtlCol="0">
            <a:spAutoFit/>
          </a:bodyPr>
          <a:lstStyle/>
          <a:p>
            <a:r>
              <a:rPr lang="en-US" sz="1350" dirty="0">
                <a:latin typeface="Arial" panose="020B0604020202020204" pitchFamily="34" charset="0"/>
                <a:ea typeface="Roboto" panose="02000000000000000000" pitchFamily="2" charset="0"/>
              </a:rPr>
              <a:t>KEY TAKEAWAYS</a:t>
            </a:r>
          </a:p>
        </p:txBody>
      </p:sp>
      <p:pic>
        <p:nvPicPr>
          <p:cNvPr id="50" name="Picture 49" descr="Logo&#10;&#10;Description automatically generated">
            <a:extLst>
              <a:ext uri="{FF2B5EF4-FFF2-40B4-BE49-F238E27FC236}">
                <a16:creationId xmlns:a16="http://schemas.microsoft.com/office/drawing/2014/main" id="{19756784-145D-4340-9B8E-3897CC1987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2875" y="6295614"/>
            <a:ext cx="1004204" cy="412632"/>
          </a:xfrm>
          <a:prstGeom prst="rect">
            <a:avLst/>
          </a:prstGeom>
        </p:spPr>
      </p:pic>
      <p:grpSp>
        <p:nvGrpSpPr>
          <p:cNvPr id="52" name="Group 51">
            <a:extLst>
              <a:ext uri="{FF2B5EF4-FFF2-40B4-BE49-F238E27FC236}">
                <a16:creationId xmlns:a16="http://schemas.microsoft.com/office/drawing/2014/main" id="{AE4DBB86-9197-A248-92A0-35F98A97EDB6}"/>
              </a:ext>
            </a:extLst>
          </p:cNvPr>
          <p:cNvGrpSpPr/>
          <p:nvPr/>
        </p:nvGrpSpPr>
        <p:grpSpPr>
          <a:xfrm>
            <a:off x="115331" y="6249427"/>
            <a:ext cx="480060" cy="608573"/>
            <a:chOff x="289241" y="6046569"/>
            <a:chExt cx="640080" cy="811431"/>
          </a:xfrm>
        </p:grpSpPr>
        <p:sp>
          <p:nvSpPr>
            <p:cNvPr id="55" name="Slide Number Placeholder 3">
              <a:extLst>
                <a:ext uri="{FF2B5EF4-FFF2-40B4-BE49-F238E27FC236}">
                  <a16:creationId xmlns:a16="http://schemas.microsoft.com/office/drawing/2014/main" id="{38EEE851-8D0C-BC4C-B5F9-6128F1EE642A}"/>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latin typeface="Arial" panose="020B0604020202020204" pitchFamily="34" charset="0"/>
                </a:rPr>
                <a:pPr/>
                <a:t>43</a:t>
              </a:fld>
              <a:endParaRPr lang="en-US" sz="1350" dirty="0">
                <a:latin typeface="Arial" panose="020B0604020202020204" pitchFamily="34" charset="0"/>
              </a:endParaRPr>
            </a:p>
          </p:txBody>
        </p:sp>
        <p:cxnSp>
          <p:nvCxnSpPr>
            <p:cNvPr id="59" name="Straight Connector 58">
              <a:extLst>
                <a:ext uri="{FF2B5EF4-FFF2-40B4-BE49-F238E27FC236}">
                  <a16:creationId xmlns:a16="http://schemas.microsoft.com/office/drawing/2014/main" id="{09E7E5BF-0B82-194B-9A96-754D006D45F4}"/>
                </a:ext>
              </a:extLst>
            </p:cNvPr>
            <p:cNvCxnSpPr>
              <a:cxnSpLocks/>
            </p:cNvCxnSpPr>
            <p:nvPr/>
          </p:nvCxnSpPr>
          <p:spPr>
            <a:xfrm>
              <a:off x="870203" y="6046569"/>
              <a:ext cx="0" cy="811431"/>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50603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A06FD8B-AC5C-2446-8CA8-6D744E7BF123}"/>
              </a:ext>
            </a:extLst>
          </p:cNvPr>
          <p:cNvSpPr/>
          <p:nvPr/>
        </p:nvSpPr>
        <p:spPr>
          <a:xfrm>
            <a:off x="2841064" y="0"/>
            <a:ext cx="6302935"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sp>
        <p:nvSpPr>
          <p:cNvPr id="6" name="TextBox 5">
            <a:extLst>
              <a:ext uri="{FF2B5EF4-FFF2-40B4-BE49-F238E27FC236}">
                <a16:creationId xmlns:a16="http://schemas.microsoft.com/office/drawing/2014/main" id="{6C16A3C8-A35A-434D-A364-F617BCAA2D84}"/>
              </a:ext>
            </a:extLst>
          </p:cNvPr>
          <p:cNvSpPr txBox="1"/>
          <p:nvPr/>
        </p:nvSpPr>
        <p:spPr>
          <a:xfrm>
            <a:off x="208258" y="1924408"/>
            <a:ext cx="2471012" cy="1092607"/>
          </a:xfrm>
          <a:prstGeom prst="rect">
            <a:avLst/>
          </a:prstGeom>
          <a:noFill/>
        </p:spPr>
        <p:txBody>
          <a:bodyPr wrap="square" rtlCol="0">
            <a:spAutoFit/>
          </a:bodyPr>
          <a:lstStyle/>
          <a:p>
            <a:pPr algn="r">
              <a:lnSpc>
                <a:spcPts val="2625"/>
              </a:lnSpc>
              <a:defRPr/>
            </a:pPr>
            <a:r>
              <a:rPr lang="en-US" sz="2400" b="1" dirty="0">
                <a:solidFill>
                  <a:srgbClr val="F20000"/>
                </a:solidFill>
                <a:latin typeface="Arial" panose="020B0604020202020204" pitchFamily="34" charset="0"/>
                <a:cs typeface="Arial" panose="020B0604020202020204" pitchFamily="34" charset="0"/>
              </a:rPr>
              <a:t>MTB, </a:t>
            </a:r>
            <a:br>
              <a:rPr lang="en-US" sz="2400" b="1" dirty="0">
                <a:solidFill>
                  <a:srgbClr val="F20000"/>
                </a:solidFill>
                <a:latin typeface="Arial" panose="020B0604020202020204" pitchFamily="34" charset="0"/>
                <a:cs typeface="Arial" panose="020B0604020202020204" pitchFamily="34" charset="0"/>
              </a:rPr>
            </a:br>
            <a:r>
              <a:rPr lang="en-US" sz="2400" b="1" dirty="0">
                <a:solidFill>
                  <a:srgbClr val="F20000"/>
                </a:solidFill>
                <a:latin typeface="Arial" panose="020B0604020202020204" pitchFamily="34" charset="0"/>
                <a:cs typeface="Arial" panose="020B0604020202020204" pitchFamily="34" charset="0"/>
              </a:rPr>
              <a:t>the TB-causing bacterium</a:t>
            </a:r>
          </a:p>
        </p:txBody>
      </p:sp>
      <p:sp>
        <p:nvSpPr>
          <p:cNvPr id="7" name="TextBox 6">
            <a:extLst>
              <a:ext uri="{FF2B5EF4-FFF2-40B4-BE49-F238E27FC236}">
                <a16:creationId xmlns:a16="http://schemas.microsoft.com/office/drawing/2014/main" id="{65A005AB-C838-4995-B644-F85824A92A43}"/>
              </a:ext>
            </a:extLst>
          </p:cNvPr>
          <p:cNvSpPr txBox="1"/>
          <p:nvPr/>
        </p:nvSpPr>
        <p:spPr>
          <a:xfrm>
            <a:off x="3164654" y="1593882"/>
            <a:ext cx="5013124" cy="3670236"/>
          </a:xfrm>
          <a:prstGeom prst="rect">
            <a:avLst/>
          </a:prstGeom>
          <a:noFill/>
        </p:spPr>
        <p:txBody>
          <a:bodyPr wrap="square" rtlCol="0">
            <a:spAutoFit/>
          </a:bodyPr>
          <a:lstStyle/>
          <a:p>
            <a:pPr marL="257175" indent="-120015">
              <a:lnSpc>
                <a:spcPts val="1770"/>
              </a:lnSpc>
              <a:spcAft>
                <a:spcPts val="900"/>
              </a:spcAft>
              <a:buFont typeface="Arial"/>
              <a:buChar char="•"/>
            </a:pPr>
            <a:r>
              <a:rPr lang="en-US" sz="1500" dirty="0">
                <a:latin typeface="Arial" panose="020B0604020202020204" pitchFamily="34" charset="0"/>
                <a:ea typeface="Roboto" panose="02000000000000000000" pitchFamily="2" charset="0"/>
              </a:rPr>
              <a:t>Bacteria are single-celled organisms, able to survive either independently or dependent on another organism to carry out life functions</a:t>
            </a:r>
          </a:p>
          <a:p>
            <a:pPr marL="257175" indent="-120015">
              <a:lnSpc>
                <a:spcPts val="1770"/>
              </a:lnSpc>
              <a:spcAft>
                <a:spcPts val="900"/>
              </a:spcAft>
              <a:buFont typeface="Arial"/>
              <a:buChar char="•"/>
            </a:pPr>
            <a:r>
              <a:rPr lang="en-US" sz="1500" dirty="0">
                <a:latin typeface="Arial" panose="020B0604020202020204" pitchFamily="34" charset="0"/>
                <a:ea typeface="Roboto" panose="02000000000000000000" pitchFamily="2" charset="0"/>
              </a:rPr>
              <a:t>Like viruses, bacteria can be beneficial, harmful, or neutral to the human body</a:t>
            </a:r>
          </a:p>
          <a:p>
            <a:pPr marL="557213" lvl="1" indent="-145733">
              <a:lnSpc>
                <a:spcPts val="1770"/>
              </a:lnSpc>
              <a:spcAft>
                <a:spcPts val="900"/>
              </a:spcAft>
              <a:buFont typeface="Wingdings" pitchFamily="2" charset="2"/>
              <a:buChar char="§"/>
            </a:pPr>
            <a:r>
              <a:rPr lang="en-US" sz="1500" dirty="0">
                <a:latin typeface="Arial" panose="020B0604020202020204" pitchFamily="34" charset="0"/>
                <a:ea typeface="Roboto" panose="02000000000000000000" pitchFamily="2" charset="0"/>
              </a:rPr>
              <a:t>Humans require several bacteria and viruses to carry out bodily functions, like digestion or reproduction</a:t>
            </a:r>
          </a:p>
          <a:p>
            <a:pPr marL="257175" lvl="1" indent="-120015">
              <a:lnSpc>
                <a:spcPts val="1770"/>
              </a:lnSpc>
              <a:spcAft>
                <a:spcPts val="900"/>
              </a:spcAft>
              <a:buFont typeface="Arial"/>
              <a:buChar char="•"/>
            </a:pPr>
            <a:r>
              <a:rPr lang="en-US" sz="1500" b="1" dirty="0">
                <a:latin typeface="Arial" panose="020B0604020202020204" pitchFamily="34" charset="0"/>
                <a:ea typeface="Roboto" panose="02000000000000000000" pitchFamily="2" charset="0"/>
              </a:rPr>
              <a:t>MTB is often harmful to the human body</a:t>
            </a:r>
          </a:p>
          <a:p>
            <a:pPr marL="257175" lvl="1" indent="-120015">
              <a:lnSpc>
                <a:spcPts val="1770"/>
              </a:lnSpc>
              <a:spcAft>
                <a:spcPts val="900"/>
              </a:spcAft>
              <a:buFont typeface="Arial"/>
              <a:buChar char="•"/>
            </a:pPr>
            <a:r>
              <a:rPr lang="en-US" sz="1500" b="1" dirty="0">
                <a:latin typeface="Arial" panose="020B0604020202020204" pitchFamily="34" charset="0"/>
                <a:ea typeface="Roboto" panose="02000000000000000000" pitchFamily="2" charset="0"/>
              </a:rPr>
              <a:t>MTB are commonly referred to as TB bacilli</a:t>
            </a:r>
          </a:p>
          <a:p>
            <a:pPr marL="257175" lvl="1" indent="-120015">
              <a:lnSpc>
                <a:spcPts val="1770"/>
              </a:lnSpc>
              <a:spcAft>
                <a:spcPts val="900"/>
              </a:spcAft>
              <a:buFont typeface="Arial"/>
              <a:buChar char="•"/>
            </a:pPr>
            <a:r>
              <a:rPr lang="en-US" sz="1500" b="1" dirty="0">
                <a:latin typeface="Arial" panose="020B0604020202020204" pitchFamily="34" charset="0"/>
                <a:ea typeface="Roboto" panose="02000000000000000000" pitchFamily="2" charset="0"/>
              </a:rPr>
              <a:t>The thick, waxy cell wall allows the TB germ to spread through the air and survive for days outside of the body</a:t>
            </a:r>
          </a:p>
        </p:txBody>
      </p:sp>
      <p:cxnSp>
        <p:nvCxnSpPr>
          <p:cNvPr id="9" name="Straight Connector 8">
            <a:extLst>
              <a:ext uri="{FF2B5EF4-FFF2-40B4-BE49-F238E27FC236}">
                <a16:creationId xmlns:a16="http://schemas.microsoft.com/office/drawing/2014/main" id="{66066F59-DE35-46F7-8344-5127A16F986A}"/>
              </a:ext>
            </a:extLst>
          </p:cNvPr>
          <p:cNvCxnSpPr>
            <a:cxnSpLocks/>
          </p:cNvCxnSpPr>
          <p:nvPr/>
        </p:nvCxnSpPr>
        <p:spPr>
          <a:xfrm>
            <a:off x="46463" y="3131567"/>
            <a:ext cx="2471012" cy="0"/>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4718997-35E7-D44A-B09D-EFEE55394806}"/>
              </a:ext>
            </a:extLst>
          </p:cNvPr>
          <p:cNvCxnSpPr>
            <a:cxnSpLocks/>
          </p:cNvCxnSpPr>
          <p:nvPr/>
        </p:nvCxnSpPr>
        <p:spPr>
          <a:xfrm>
            <a:off x="2841064" y="0"/>
            <a:ext cx="0" cy="6858000"/>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pic>
        <p:nvPicPr>
          <p:cNvPr id="24" name="Picture 23" descr="Logo&#10;&#10;Description automatically generated">
            <a:extLst>
              <a:ext uri="{FF2B5EF4-FFF2-40B4-BE49-F238E27FC236}">
                <a16:creationId xmlns:a16="http://schemas.microsoft.com/office/drawing/2014/main" id="{C4DE0DCE-EDE4-C74A-BABA-8AB106EAD2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8496" y="6306323"/>
            <a:ext cx="1004204" cy="412632"/>
          </a:xfrm>
          <a:prstGeom prst="rect">
            <a:avLst/>
          </a:prstGeom>
        </p:spPr>
      </p:pic>
      <p:sp>
        <p:nvSpPr>
          <p:cNvPr id="15" name="TextBox 14">
            <a:extLst>
              <a:ext uri="{FF2B5EF4-FFF2-40B4-BE49-F238E27FC236}">
                <a16:creationId xmlns:a16="http://schemas.microsoft.com/office/drawing/2014/main" id="{D4867CA5-16A3-D645-950B-2FF1A159DFFB}"/>
              </a:ext>
            </a:extLst>
          </p:cNvPr>
          <p:cNvSpPr txBox="1"/>
          <p:nvPr/>
        </p:nvSpPr>
        <p:spPr>
          <a:xfrm>
            <a:off x="181300" y="271238"/>
            <a:ext cx="1762923" cy="300082"/>
          </a:xfrm>
          <a:prstGeom prst="rect">
            <a:avLst/>
          </a:prstGeom>
          <a:noFill/>
        </p:spPr>
        <p:txBody>
          <a:bodyPr wrap="square" rtlCol="0">
            <a:spAutoFit/>
          </a:bodyPr>
          <a:lstStyle/>
          <a:p>
            <a:r>
              <a:rPr lang="en-US" sz="1350" dirty="0">
                <a:latin typeface="Arial" panose="020B0604020202020204" pitchFamily="34" charset="0"/>
                <a:ea typeface="Roboto" panose="02000000000000000000" pitchFamily="2" charset="0"/>
              </a:rPr>
              <a:t>FUNDAMENTALS</a:t>
            </a:r>
          </a:p>
        </p:txBody>
      </p:sp>
      <p:pic>
        <p:nvPicPr>
          <p:cNvPr id="14" name="Picture 13" descr="A picture containing text, indoor&#10;&#10;Description automatically generated">
            <a:extLst>
              <a:ext uri="{FF2B5EF4-FFF2-40B4-BE49-F238E27FC236}">
                <a16:creationId xmlns:a16="http://schemas.microsoft.com/office/drawing/2014/main" id="{A68FE3FC-8FAA-AE47-B620-9BBF3554A0F3}"/>
              </a:ext>
            </a:extLst>
          </p:cNvPr>
          <p:cNvPicPr>
            <a:picLocks noChangeAspect="1"/>
          </p:cNvPicPr>
          <p:nvPr/>
        </p:nvPicPr>
        <p:blipFill rotWithShape="1">
          <a:blip r:embed="rId4">
            <a:extLst>
              <a:ext uri="{28A0092B-C50C-407E-A947-70E740481C1C}">
                <a14:useLocalDpi xmlns:a14="http://schemas.microsoft.com/office/drawing/2010/main" val="0"/>
              </a:ext>
            </a:extLst>
          </a:blip>
          <a:srcRect l="43184" t="23208" r="8190" b="6983"/>
          <a:stretch/>
        </p:blipFill>
        <p:spPr>
          <a:xfrm>
            <a:off x="1156035" y="3363147"/>
            <a:ext cx="1361440" cy="1310639"/>
          </a:xfrm>
          <a:prstGeom prst="ellipse">
            <a:avLst/>
          </a:prstGeom>
        </p:spPr>
      </p:pic>
      <p:grpSp>
        <p:nvGrpSpPr>
          <p:cNvPr id="17" name="Group 16">
            <a:extLst>
              <a:ext uri="{FF2B5EF4-FFF2-40B4-BE49-F238E27FC236}">
                <a16:creationId xmlns:a16="http://schemas.microsoft.com/office/drawing/2014/main" id="{1BFF0EDC-2D97-734F-A250-77996EF65D1D}"/>
              </a:ext>
            </a:extLst>
          </p:cNvPr>
          <p:cNvGrpSpPr/>
          <p:nvPr/>
        </p:nvGrpSpPr>
        <p:grpSpPr>
          <a:xfrm>
            <a:off x="115331" y="6249427"/>
            <a:ext cx="480060" cy="608573"/>
            <a:chOff x="289241" y="6046569"/>
            <a:chExt cx="640080" cy="811431"/>
          </a:xfrm>
        </p:grpSpPr>
        <p:sp>
          <p:nvSpPr>
            <p:cNvPr id="18" name="Slide Number Placeholder 3">
              <a:extLst>
                <a:ext uri="{FF2B5EF4-FFF2-40B4-BE49-F238E27FC236}">
                  <a16:creationId xmlns:a16="http://schemas.microsoft.com/office/drawing/2014/main" id="{99E6BAF8-5098-9D4B-8EC8-1F9360208886}"/>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5</a:t>
              </a:fld>
              <a:endParaRPr lang="en-US" sz="1350" dirty="0">
                <a:solidFill>
                  <a:schemeClr val="tx2"/>
                </a:solidFill>
                <a:latin typeface="Arial" panose="020B0604020202020204" pitchFamily="34" charset="0"/>
              </a:endParaRPr>
            </a:p>
          </p:txBody>
        </p:sp>
        <p:cxnSp>
          <p:nvCxnSpPr>
            <p:cNvPr id="21" name="Straight Connector 20">
              <a:extLst>
                <a:ext uri="{FF2B5EF4-FFF2-40B4-BE49-F238E27FC236}">
                  <a16:creationId xmlns:a16="http://schemas.microsoft.com/office/drawing/2014/main" id="{0F74D7C9-B1D9-2143-94BC-E19D0C2A4B7C}"/>
                </a:ext>
              </a:extLst>
            </p:cNvPr>
            <p:cNvCxnSpPr>
              <a:cxnSpLocks/>
            </p:cNvCxnSpPr>
            <p:nvPr/>
          </p:nvCxnSpPr>
          <p:spPr>
            <a:xfrm>
              <a:off x="870203" y="6046569"/>
              <a:ext cx="0" cy="811431"/>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60824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cake, indoor, chocolate, slice&#10;&#10;Description automatically generated">
            <a:extLst>
              <a:ext uri="{FF2B5EF4-FFF2-40B4-BE49-F238E27FC236}">
                <a16:creationId xmlns:a16="http://schemas.microsoft.com/office/drawing/2014/main" id="{B81CC2B9-CB53-7D41-8458-BB554CA689F6}"/>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4803" t="32107" r="2603" b="24139"/>
          <a:stretch/>
        </p:blipFill>
        <p:spPr>
          <a:xfrm>
            <a:off x="0" y="2051177"/>
            <a:ext cx="9144000" cy="2880530"/>
          </a:xfrm>
          <a:prstGeom prst="rect">
            <a:avLst/>
          </a:prstGeom>
        </p:spPr>
      </p:pic>
      <p:sp>
        <p:nvSpPr>
          <p:cNvPr id="15" name="TextBox 14">
            <a:extLst>
              <a:ext uri="{FF2B5EF4-FFF2-40B4-BE49-F238E27FC236}">
                <a16:creationId xmlns:a16="http://schemas.microsoft.com/office/drawing/2014/main" id="{FB63580C-5B6D-E742-A0C2-3DEE2815FDEF}"/>
              </a:ext>
            </a:extLst>
          </p:cNvPr>
          <p:cNvSpPr txBox="1"/>
          <p:nvPr/>
        </p:nvSpPr>
        <p:spPr>
          <a:xfrm>
            <a:off x="0" y="3302605"/>
            <a:ext cx="9111698" cy="553998"/>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TRANSMISSION OF TB</a:t>
            </a:r>
            <a:endParaRPr lang="en-ID" sz="3000" b="1" dirty="0">
              <a:latin typeface="Arial" panose="020B0604020202020204" pitchFamily="34" charset="0"/>
              <a:cs typeface="Arial" panose="020B0604020202020204" pitchFamily="34" charset="0"/>
            </a:endParaRPr>
          </a:p>
        </p:txBody>
      </p:sp>
      <p:pic>
        <p:nvPicPr>
          <p:cNvPr id="8" name="Picture 7" descr="Logo&#10;&#10;Description automatically generated">
            <a:extLst>
              <a:ext uri="{FF2B5EF4-FFF2-40B4-BE49-F238E27FC236}">
                <a16:creationId xmlns:a16="http://schemas.microsoft.com/office/drawing/2014/main" id="{8D7241AF-3058-E348-B4DA-5F068965D1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2875" y="6295614"/>
            <a:ext cx="1004204" cy="412632"/>
          </a:xfrm>
          <a:prstGeom prst="rect">
            <a:avLst/>
          </a:prstGeom>
        </p:spPr>
      </p:pic>
      <p:grpSp>
        <p:nvGrpSpPr>
          <p:cNvPr id="12" name="Group 11">
            <a:extLst>
              <a:ext uri="{FF2B5EF4-FFF2-40B4-BE49-F238E27FC236}">
                <a16:creationId xmlns:a16="http://schemas.microsoft.com/office/drawing/2014/main" id="{DE8A29BD-29A9-EC4E-BB8E-4F67D8DFB397}"/>
              </a:ext>
            </a:extLst>
          </p:cNvPr>
          <p:cNvGrpSpPr/>
          <p:nvPr/>
        </p:nvGrpSpPr>
        <p:grpSpPr>
          <a:xfrm>
            <a:off x="115331" y="6249427"/>
            <a:ext cx="480060" cy="608573"/>
            <a:chOff x="289241" y="6046569"/>
            <a:chExt cx="640080" cy="811431"/>
          </a:xfrm>
        </p:grpSpPr>
        <p:sp>
          <p:nvSpPr>
            <p:cNvPr id="14" name="Slide Number Placeholder 3">
              <a:extLst>
                <a:ext uri="{FF2B5EF4-FFF2-40B4-BE49-F238E27FC236}">
                  <a16:creationId xmlns:a16="http://schemas.microsoft.com/office/drawing/2014/main" id="{DF8775D6-0F23-A047-86EB-B9702F0A0BE0}"/>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6</a:t>
              </a:fld>
              <a:endParaRPr lang="en-US" sz="1350" dirty="0">
                <a:solidFill>
                  <a:schemeClr val="tx2"/>
                </a:solidFill>
                <a:latin typeface="Arial" panose="020B0604020202020204" pitchFamily="34" charset="0"/>
              </a:endParaRPr>
            </a:p>
          </p:txBody>
        </p:sp>
        <p:cxnSp>
          <p:nvCxnSpPr>
            <p:cNvPr id="16" name="Straight Connector 15">
              <a:extLst>
                <a:ext uri="{FF2B5EF4-FFF2-40B4-BE49-F238E27FC236}">
                  <a16:creationId xmlns:a16="http://schemas.microsoft.com/office/drawing/2014/main" id="{E052F3EA-E347-8E47-A72E-2499F4ED9CEF}"/>
                </a:ext>
              </a:extLst>
            </p:cNvPr>
            <p:cNvCxnSpPr>
              <a:cxnSpLocks/>
            </p:cNvCxnSpPr>
            <p:nvPr/>
          </p:nvCxnSpPr>
          <p:spPr>
            <a:xfrm>
              <a:off x="870203" y="6046569"/>
              <a:ext cx="0" cy="811431"/>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74411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vector graphics&#10;&#10;Description automatically generated">
            <a:extLst>
              <a:ext uri="{FF2B5EF4-FFF2-40B4-BE49-F238E27FC236}">
                <a16:creationId xmlns:a16="http://schemas.microsoft.com/office/drawing/2014/main" id="{FAF1F734-3A06-904A-B777-46711120D4A8}"/>
              </a:ext>
            </a:extLst>
          </p:cNvPr>
          <p:cNvPicPr>
            <a:picLocks noGrp="1" noChangeAspect="1"/>
          </p:cNvPicPr>
          <p:nvPr>
            <p:ph type="pic" sz="quarter" idx="10"/>
          </p:nvPr>
        </p:nvPicPr>
        <p:blipFill rotWithShape="1">
          <a:blip r:embed="rId3">
            <a:grayscl/>
            <a:extLst>
              <a:ext uri="{28A0092B-C50C-407E-A947-70E740481C1C}">
                <a14:useLocalDpi xmlns:a14="http://schemas.microsoft.com/office/drawing/2010/main" val="0"/>
              </a:ext>
            </a:extLst>
          </a:blip>
          <a:srcRect l="14683" r="10465"/>
          <a:stretch/>
        </p:blipFill>
        <p:spPr>
          <a:xfrm>
            <a:off x="0" y="1475889"/>
            <a:ext cx="4376650" cy="4199891"/>
          </a:xfrm>
        </p:spPr>
      </p:pic>
      <p:sp>
        <p:nvSpPr>
          <p:cNvPr id="7" name="TextBox 6">
            <a:extLst>
              <a:ext uri="{FF2B5EF4-FFF2-40B4-BE49-F238E27FC236}">
                <a16:creationId xmlns:a16="http://schemas.microsoft.com/office/drawing/2014/main" id="{D9301001-B353-4889-AC13-F9BD06F5E14C}"/>
              </a:ext>
            </a:extLst>
          </p:cNvPr>
          <p:cNvSpPr txBox="1"/>
          <p:nvPr/>
        </p:nvSpPr>
        <p:spPr>
          <a:xfrm>
            <a:off x="4676826" y="1670686"/>
            <a:ext cx="4186237" cy="507831"/>
          </a:xfrm>
          <a:prstGeom prst="rect">
            <a:avLst/>
          </a:prstGeom>
          <a:noFill/>
        </p:spPr>
        <p:txBody>
          <a:bodyPr wrap="square" rtlCol="0">
            <a:spAutoFit/>
          </a:bodyPr>
          <a:lstStyle/>
          <a:p>
            <a:r>
              <a:rPr lang="en-US" sz="2700" b="1" dirty="0">
                <a:solidFill>
                  <a:srgbClr val="F20000"/>
                </a:solidFill>
                <a:latin typeface="Arial" panose="020B0604020202020204" pitchFamily="34" charset="0"/>
                <a:cs typeface="Arial" panose="020B0604020202020204" pitchFamily="34" charset="0"/>
              </a:rPr>
              <a:t>How is TB Transmitted?</a:t>
            </a:r>
            <a:endParaRPr lang="en-ID" sz="2700" b="1" dirty="0">
              <a:solidFill>
                <a:srgbClr val="F20000"/>
              </a:solidFill>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475985CE-9AE1-4ED2-A5AD-5CD4C84D9C5D}"/>
              </a:ext>
            </a:extLst>
          </p:cNvPr>
          <p:cNvCxnSpPr>
            <a:cxnSpLocks/>
          </p:cNvCxnSpPr>
          <p:nvPr/>
        </p:nvCxnSpPr>
        <p:spPr>
          <a:xfrm>
            <a:off x="4767350" y="2336034"/>
            <a:ext cx="4376650" cy="0"/>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585AAF0-6212-834A-BDC3-C8A3E5068A82}"/>
              </a:ext>
            </a:extLst>
          </p:cNvPr>
          <p:cNvSpPr txBox="1"/>
          <p:nvPr/>
        </p:nvSpPr>
        <p:spPr>
          <a:xfrm>
            <a:off x="4514424" y="2493552"/>
            <a:ext cx="4186237" cy="3208571"/>
          </a:xfrm>
          <a:prstGeom prst="rect">
            <a:avLst/>
          </a:prstGeom>
          <a:noFill/>
        </p:spPr>
        <p:txBody>
          <a:bodyPr wrap="square" rtlCol="0">
            <a:spAutoFit/>
          </a:bodyPr>
          <a:lstStyle/>
          <a:p>
            <a:pPr marL="257175" indent="-120015">
              <a:spcAft>
                <a:spcPts val="900"/>
              </a:spcAft>
              <a:buFont typeface="Arial"/>
              <a:buChar char="•"/>
            </a:pPr>
            <a:r>
              <a:rPr lang="en-US" sz="1500" dirty="0">
                <a:latin typeface="Arial" panose="020B0604020202020204" pitchFamily="34" charset="0"/>
                <a:ea typeface="Roboto" panose="02000000000000000000" pitchFamily="2" charset="0"/>
              </a:rPr>
              <a:t>TB is passed (transmitted) through the air when someone who is infected </a:t>
            </a:r>
            <a:r>
              <a:rPr lang="en-US" sz="1500" b="1" u="sng" dirty="0">
                <a:latin typeface="Arial" panose="020B0604020202020204" pitchFamily="34" charset="0"/>
                <a:ea typeface="Roboto" panose="02000000000000000000" pitchFamily="2" charset="0"/>
              </a:rPr>
              <a:t>coughs, sneezes, shouts, or sings</a:t>
            </a:r>
          </a:p>
          <a:p>
            <a:pPr marL="257175" indent="-120015">
              <a:spcAft>
                <a:spcPts val="900"/>
              </a:spcAft>
              <a:buFont typeface="Arial"/>
              <a:buChar char="•"/>
            </a:pPr>
            <a:r>
              <a:rPr lang="en-US" sz="1500" dirty="0">
                <a:latin typeface="Arial" panose="020B0604020202020204" pitchFamily="34" charset="0"/>
                <a:ea typeface="Roboto" panose="02000000000000000000" pitchFamily="2" charset="0"/>
              </a:rPr>
              <a:t>Droplets of saliva contain thousands of </a:t>
            </a:r>
            <a:br>
              <a:rPr lang="en-US" sz="1500" dirty="0">
                <a:latin typeface="Arial" panose="020B0604020202020204" pitchFamily="34" charset="0"/>
                <a:ea typeface="Roboto" panose="02000000000000000000" pitchFamily="2" charset="0"/>
              </a:rPr>
            </a:br>
            <a:r>
              <a:rPr lang="en-US" sz="1500" b="1" u="sng" dirty="0">
                <a:latin typeface="Arial" panose="020B0604020202020204" pitchFamily="34" charset="0"/>
                <a:ea typeface="Roboto" panose="02000000000000000000" pitchFamily="2" charset="0"/>
              </a:rPr>
              <a:t>TB bacilli</a:t>
            </a:r>
          </a:p>
          <a:p>
            <a:pPr marL="257175" indent="-120015">
              <a:spcAft>
                <a:spcPts val="900"/>
              </a:spcAft>
              <a:buFont typeface="Arial"/>
              <a:buChar char="•"/>
            </a:pPr>
            <a:r>
              <a:rPr lang="en-US" sz="1500" dirty="0">
                <a:latin typeface="Arial" panose="020B0604020202020204" pitchFamily="34" charset="0"/>
                <a:ea typeface="Roboto" panose="02000000000000000000" pitchFamily="2" charset="0"/>
              </a:rPr>
              <a:t>Once inhaled, the droplets push their way into the lungs, settling in tiny air sacs (alveoli)</a:t>
            </a:r>
          </a:p>
          <a:p>
            <a:pPr marL="257175" indent="-120015">
              <a:spcAft>
                <a:spcPts val="900"/>
              </a:spcAft>
              <a:buFont typeface="Arial"/>
              <a:buChar char="•"/>
            </a:pPr>
            <a:r>
              <a:rPr lang="en-US" altLang="ja-JP" sz="1500" b="1" dirty="0">
                <a:latin typeface="Arial" panose="020B0604020202020204" pitchFamily="34" charset="0"/>
                <a:ea typeface="Roboto" panose="02000000000000000000" pitchFamily="2" charset="0"/>
              </a:rPr>
              <a:t>TB is NOT spread through touch, blood, sperm, vaginal fluids, food or liquids, sharing utensils, dust, dirt, or vehicle fumes</a:t>
            </a:r>
          </a:p>
        </p:txBody>
      </p:sp>
      <p:pic>
        <p:nvPicPr>
          <p:cNvPr id="15" name="Picture 14" descr="Logo&#10;&#10;Description automatically generated">
            <a:extLst>
              <a:ext uri="{FF2B5EF4-FFF2-40B4-BE49-F238E27FC236}">
                <a16:creationId xmlns:a16="http://schemas.microsoft.com/office/drawing/2014/main" id="{71BD102D-4BEB-5F4D-9725-18D1152381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2875" y="6295614"/>
            <a:ext cx="1004204" cy="412632"/>
          </a:xfrm>
          <a:prstGeom prst="rect">
            <a:avLst/>
          </a:prstGeom>
        </p:spPr>
      </p:pic>
      <p:grpSp>
        <p:nvGrpSpPr>
          <p:cNvPr id="17" name="Group 16">
            <a:extLst>
              <a:ext uri="{FF2B5EF4-FFF2-40B4-BE49-F238E27FC236}">
                <a16:creationId xmlns:a16="http://schemas.microsoft.com/office/drawing/2014/main" id="{1814F9C0-BB28-6943-8A1C-03B58BBD518E}"/>
              </a:ext>
            </a:extLst>
          </p:cNvPr>
          <p:cNvGrpSpPr/>
          <p:nvPr/>
        </p:nvGrpSpPr>
        <p:grpSpPr>
          <a:xfrm>
            <a:off x="115331" y="6249427"/>
            <a:ext cx="480060" cy="608573"/>
            <a:chOff x="289241" y="6046569"/>
            <a:chExt cx="640080" cy="811431"/>
          </a:xfrm>
        </p:grpSpPr>
        <p:sp>
          <p:nvSpPr>
            <p:cNvPr id="18" name="Slide Number Placeholder 3">
              <a:extLst>
                <a:ext uri="{FF2B5EF4-FFF2-40B4-BE49-F238E27FC236}">
                  <a16:creationId xmlns:a16="http://schemas.microsoft.com/office/drawing/2014/main" id="{7FA5C635-058F-3C49-8A6A-1A1CC1521D32}"/>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latin typeface="Arial" panose="020B0604020202020204" pitchFamily="34" charset="0"/>
                </a:rPr>
                <a:pPr/>
                <a:t>7</a:t>
              </a:fld>
              <a:endParaRPr lang="en-US" sz="1350" dirty="0">
                <a:latin typeface="Arial" panose="020B0604020202020204" pitchFamily="34" charset="0"/>
              </a:endParaRPr>
            </a:p>
          </p:txBody>
        </p:sp>
        <p:cxnSp>
          <p:nvCxnSpPr>
            <p:cNvPr id="19" name="Straight Connector 18">
              <a:extLst>
                <a:ext uri="{FF2B5EF4-FFF2-40B4-BE49-F238E27FC236}">
                  <a16:creationId xmlns:a16="http://schemas.microsoft.com/office/drawing/2014/main" id="{2EBBEDA8-D337-DA47-938D-27C9E543844F}"/>
                </a:ext>
              </a:extLst>
            </p:cNvPr>
            <p:cNvCxnSpPr>
              <a:cxnSpLocks/>
            </p:cNvCxnSpPr>
            <p:nvPr/>
          </p:nvCxnSpPr>
          <p:spPr>
            <a:xfrm>
              <a:off x="870203" y="6046569"/>
              <a:ext cx="0" cy="811431"/>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CB4B79C3-81BD-4247-9EE6-EF2667F8DC5A}"/>
              </a:ext>
            </a:extLst>
          </p:cNvPr>
          <p:cNvSpPr txBox="1"/>
          <p:nvPr/>
        </p:nvSpPr>
        <p:spPr>
          <a:xfrm>
            <a:off x="181300" y="271238"/>
            <a:ext cx="1762923" cy="300082"/>
          </a:xfrm>
          <a:prstGeom prst="rect">
            <a:avLst/>
          </a:prstGeom>
          <a:noFill/>
        </p:spPr>
        <p:txBody>
          <a:bodyPr wrap="square" rtlCol="0">
            <a:spAutoFit/>
          </a:bodyPr>
          <a:lstStyle/>
          <a:p>
            <a:r>
              <a:rPr lang="en-US" sz="1350" dirty="0">
                <a:latin typeface="Arial" panose="020B0604020202020204" pitchFamily="34" charset="0"/>
                <a:ea typeface="Roboto" panose="02000000000000000000" pitchFamily="2" charset="0"/>
              </a:rPr>
              <a:t>TRANSMISSION</a:t>
            </a:r>
          </a:p>
        </p:txBody>
      </p:sp>
    </p:spTree>
    <p:extLst>
      <p:ext uri="{BB962C8B-B14F-4D97-AF65-F5344CB8AC3E}">
        <p14:creationId xmlns:p14="http://schemas.microsoft.com/office/powerpoint/2010/main" val="3560956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6A572B0-89D7-DF41-97BE-780F2E7B2933}"/>
              </a:ext>
            </a:extLst>
          </p:cNvPr>
          <p:cNvSpPr/>
          <p:nvPr/>
        </p:nvSpPr>
        <p:spPr>
          <a:xfrm>
            <a:off x="2853146" y="7246"/>
            <a:ext cx="6347272"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sp>
        <p:nvSpPr>
          <p:cNvPr id="7" name="TextBox 6">
            <a:extLst>
              <a:ext uri="{FF2B5EF4-FFF2-40B4-BE49-F238E27FC236}">
                <a16:creationId xmlns:a16="http://schemas.microsoft.com/office/drawing/2014/main" id="{D9301001-B353-4889-AC13-F9BD06F5E14C}"/>
              </a:ext>
            </a:extLst>
          </p:cNvPr>
          <p:cNvSpPr txBox="1"/>
          <p:nvPr/>
        </p:nvSpPr>
        <p:spPr>
          <a:xfrm>
            <a:off x="75161" y="2084215"/>
            <a:ext cx="2629939" cy="836126"/>
          </a:xfrm>
          <a:prstGeom prst="rect">
            <a:avLst/>
          </a:prstGeom>
          <a:noFill/>
        </p:spPr>
        <p:txBody>
          <a:bodyPr wrap="square" rtlCol="0">
            <a:spAutoFit/>
          </a:bodyPr>
          <a:lstStyle/>
          <a:p>
            <a:pPr algn="r">
              <a:lnSpc>
                <a:spcPts val="2865"/>
              </a:lnSpc>
              <a:defRPr/>
            </a:pPr>
            <a:r>
              <a:rPr lang="en-US" sz="2700" b="1" dirty="0">
                <a:solidFill>
                  <a:srgbClr val="F20000"/>
                </a:solidFill>
                <a:latin typeface="Arial" panose="020B0604020202020204" pitchFamily="34" charset="0"/>
                <a:cs typeface="Arial" panose="020B0604020202020204" pitchFamily="34" charset="0"/>
              </a:rPr>
              <a:t>What Affects Transmission?</a:t>
            </a:r>
          </a:p>
        </p:txBody>
      </p:sp>
      <p:cxnSp>
        <p:nvCxnSpPr>
          <p:cNvPr id="14" name="Straight Connector 13">
            <a:extLst>
              <a:ext uri="{FF2B5EF4-FFF2-40B4-BE49-F238E27FC236}">
                <a16:creationId xmlns:a16="http://schemas.microsoft.com/office/drawing/2014/main" id="{475985CE-9AE1-4ED2-A5AD-5CD4C84D9C5D}"/>
              </a:ext>
            </a:extLst>
          </p:cNvPr>
          <p:cNvCxnSpPr>
            <a:cxnSpLocks/>
          </p:cNvCxnSpPr>
          <p:nvPr/>
        </p:nvCxnSpPr>
        <p:spPr>
          <a:xfrm>
            <a:off x="0" y="3052501"/>
            <a:ext cx="2629939" cy="0"/>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sp>
        <p:nvSpPr>
          <p:cNvPr id="12" name="Rectangle 3">
            <a:extLst>
              <a:ext uri="{FF2B5EF4-FFF2-40B4-BE49-F238E27FC236}">
                <a16:creationId xmlns:a16="http://schemas.microsoft.com/office/drawing/2014/main" id="{B54AB839-FFCE-9C45-93FC-7ACD1A58CFFD}"/>
              </a:ext>
            </a:extLst>
          </p:cNvPr>
          <p:cNvSpPr txBox="1">
            <a:spLocks noChangeArrowheads="1"/>
          </p:cNvSpPr>
          <p:nvPr/>
        </p:nvSpPr>
        <p:spPr>
          <a:xfrm>
            <a:off x="3173030" y="486912"/>
            <a:ext cx="5374023" cy="2272417"/>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 indent="0">
              <a:lnSpc>
                <a:spcPct val="100000"/>
              </a:lnSpc>
              <a:spcBef>
                <a:spcPts val="0"/>
              </a:spcBef>
              <a:spcAft>
                <a:spcPts val="600"/>
              </a:spcAft>
              <a:buNone/>
            </a:pPr>
            <a:r>
              <a:rPr lang="en-US" sz="1500" b="1" dirty="0">
                <a:latin typeface="Arial" panose="020B0604020202020204" pitchFamily="34" charset="0"/>
                <a:ea typeface="Roboto" panose="02000000000000000000" pitchFamily="2" charset="0"/>
              </a:rPr>
              <a:t>Factors related to the </a:t>
            </a:r>
            <a:r>
              <a:rPr lang="en-US" sz="1500" b="1" u="sng" dirty="0">
                <a:latin typeface="Arial" panose="020B0604020202020204" pitchFamily="34" charset="0"/>
                <a:ea typeface="Roboto" panose="02000000000000000000" pitchFamily="2" charset="0"/>
              </a:rPr>
              <a:t>person with TB</a:t>
            </a:r>
            <a:r>
              <a:rPr lang="en-US" sz="1500" b="1" dirty="0">
                <a:latin typeface="Arial" panose="020B0604020202020204" pitchFamily="34" charset="0"/>
                <a:ea typeface="Roboto" panose="02000000000000000000" pitchFamily="2" charset="0"/>
              </a:rPr>
              <a:t> (index case): </a:t>
            </a:r>
          </a:p>
          <a:p>
            <a:pPr marL="308610" lvl="1" indent="-102870">
              <a:lnSpc>
                <a:spcPct val="100000"/>
              </a:lnSpc>
              <a:spcBef>
                <a:spcPts val="0"/>
              </a:spcBef>
              <a:spcAft>
                <a:spcPts val="450"/>
              </a:spcAft>
            </a:pPr>
            <a:r>
              <a:rPr lang="en-US" sz="1500" u="sng" dirty="0">
                <a:latin typeface="Arial" panose="020B0604020202020204" pitchFamily="34" charset="0"/>
                <a:ea typeface="Roboto" panose="02000000000000000000" pitchFamily="2" charset="0"/>
              </a:rPr>
              <a:t>Bacillary count/load</a:t>
            </a:r>
            <a:r>
              <a:rPr lang="en-US" sz="1500" dirty="0">
                <a:latin typeface="Arial" panose="020B0604020202020204" pitchFamily="34" charset="0"/>
                <a:ea typeface="Roboto" panose="02000000000000000000" pitchFamily="2" charset="0"/>
              </a:rPr>
              <a:t> (amount of MTB in the body)</a:t>
            </a:r>
          </a:p>
          <a:p>
            <a:pPr marL="308610" lvl="1" indent="-102870">
              <a:lnSpc>
                <a:spcPct val="100000"/>
              </a:lnSpc>
              <a:spcBef>
                <a:spcPts val="0"/>
              </a:spcBef>
              <a:spcAft>
                <a:spcPts val="450"/>
              </a:spcAft>
            </a:pPr>
            <a:r>
              <a:rPr lang="en-US" sz="1500" dirty="0">
                <a:latin typeface="Arial" panose="020B0604020202020204" pitchFamily="34" charset="0"/>
                <a:ea typeface="Roboto" panose="02000000000000000000" pitchFamily="2" charset="0"/>
              </a:rPr>
              <a:t>Presence of TB in lungs (pulmonary TB) and a </a:t>
            </a:r>
            <a:r>
              <a:rPr lang="en-US" sz="1500" u="sng" dirty="0">
                <a:latin typeface="Arial" panose="020B0604020202020204" pitchFamily="34" charset="0"/>
                <a:ea typeface="Roboto" panose="02000000000000000000" pitchFamily="2" charset="0"/>
              </a:rPr>
              <a:t>cough</a:t>
            </a:r>
          </a:p>
          <a:p>
            <a:pPr marL="308610" lvl="1" indent="-102870">
              <a:lnSpc>
                <a:spcPct val="100000"/>
              </a:lnSpc>
              <a:spcBef>
                <a:spcPts val="0"/>
              </a:spcBef>
              <a:spcAft>
                <a:spcPts val="450"/>
              </a:spcAft>
            </a:pPr>
            <a:r>
              <a:rPr lang="en-US" sz="1500" dirty="0">
                <a:latin typeface="Arial" panose="020B0604020202020204" pitchFamily="34" charset="0"/>
                <a:ea typeface="Roboto" panose="02000000000000000000" pitchFamily="2" charset="0"/>
              </a:rPr>
              <a:t>Being on effective </a:t>
            </a:r>
            <a:r>
              <a:rPr lang="en-US" sz="1500" u="sng" dirty="0">
                <a:latin typeface="Arial" panose="020B0604020202020204" pitchFamily="34" charset="0"/>
                <a:ea typeface="Roboto" panose="02000000000000000000" pitchFamily="2" charset="0"/>
              </a:rPr>
              <a:t>TB medication </a:t>
            </a:r>
          </a:p>
          <a:p>
            <a:pPr marL="557213" lvl="2" indent="-145733">
              <a:lnSpc>
                <a:spcPct val="100000"/>
              </a:lnSpc>
              <a:spcBef>
                <a:spcPts val="0"/>
              </a:spcBef>
              <a:spcAft>
                <a:spcPts val="450"/>
              </a:spcAft>
              <a:buSzPct val="90000"/>
              <a:buFont typeface="Wingdings" pitchFamily="2" charset="2"/>
              <a:buChar char="§"/>
            </a:pPr>
            <a:r>
              <a:rPr lang="en-US" sz="1500" dirty="0">
                <a:latin typeface="Arial" panose="020B0604020202020204" pitchFamily="34" charset="0"/>
                <a:ea typeface="Roboto" panose="02000000000000000000" pitchFamily="2" charset="0"/>
              </a:rPr>
              <a:t>After 2-3 weeks on an effective treatment regimen, people are usually not infectious anymore, though must continue treatment through cure</a:t>
            </a:r>
          </a:p>
          <a:p>
            <a:pPr marL="308610" lvl="1" indent="-102870">
              <a:lnSpc>
                <a:spcPct val="100000"/>
              </a:lnSpc>
              <a:spcBef>
                <a:spcPts val="0"/>
              </a:spcBef>
              <a:spcAft>
                <a:spcPts val="450"/>
              </a:spcAft>
            </a:pPr>
            <a:r>
              <a:rPr lang="en-US" sz="1500" dirty="0">
                <a:latin typeface="Arial" panose="020B0604020202020204" pitchFamily="34" charset="0"/>
                <a:ea typeface="Roboto" panose="02000000000000000000" pitchFamily="2" charset="0"/>
              </a:rPr>
              <a:t>Wearing a mask</a:t>
            </a:r>
          </a:p>
        </p:txBody>
      </p:sp>
      <p:sp>
        <p:nvSpPr>
          <p:cNvPr id="13" name="Rectangle 3">
            <a:extLst>
              <a:ext uri="{FF2B5EF4-FFF2-40B4-BE49-F238E27FC236}">
                <a16:creationId xmlns:a16="http://schemas.microsoft.com/office/drawing/2014/main" id="{82EC6AAA-6299-5F4A-A67B-BCC959D5A80F}"/>
              </a:ext>
            </a:extLst>
          </p:cNvPr>
          <p:cNvSpPr txBox="1">
            <a:spLocks noChangeArrowheads="1"/>
          </p:cNvSpPr>
          <p:nvPr/>
        </p:nvSpPr>
        <p:spPr>
          <a:xfrm>
            <a:off x="3173030" y="2792397"/>
            <a:ext cx="5693404" cy="381130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 indent="0">
              <a:lnSpc>
                <a:spcPct val="100000"/>
              </a:lnSpc>
              <a:spcBef>
                <a:spcPts val="0"/>
              </a:spcBef>
              <a:spcAft>
                <a:spcPts val="600"/>
              </a:spcAft>
              <a:buNone/>
            </a:pPr>
            <a:r>
              <a:rPr lang="en-US" sz="1500" b="1" dirty="0">
                <a:latin typeface="Arial" panose="020B0604020202020204" pitchFamily="34" charset="0"/>
                <a:ea typeface="Roboto" panose="02000000000000000000" pitchFamily="2" charset="0"/>
              </a:rPr>
              <a:t>Factors related to the </a:t>
            </a:r>
            <a:r>
              <a:rPr lang="en-US" sz="1500" b="1" u="sng" dirty="0">
                <a:latin typeface="Arial" panose="020B0604020202020204" pitchFamily="34" charset="0"/>
                <a:ea typeface="Roboto" panose="02000000000000000000" pitchFamily="2" charset="0"/>
              </a:rPr>
              <a:t>person being exposed to TB</a:t>
            </a:r>
            <a:r>
              <a:rPr lang="en-US" sz="1500" b="1" dirty="0">
                <a:latin typeface="Arial" panose="020B0604020202020204" pitchFamily="34" charset="0"/>
                <a:ea typeface="Roboto" panose="02000000000000000000" pitchFamily="2" charset="0"/>
              </a:rPr>
              <a:t> (contact): </a:t>
            </a:r>
          </a:p>
          <a:p>
            <a:pPr marL="308610" lvl="1" indent="-102870">
              <a:lnSpc>
                <a:spcPct val="100000"/>
              </a:lnSpc>
              <a:spcBef>
                <a:spcPts val="0"/>
              </a:spcBef>
              <a:spcAft>
                <a:spcPts val="450"/>
              </a:spcAft>
            </a:pPr>
            <a:r>
              <a:rPr lang="en-US" sz="1500" u="sng" dirty="0">
                <a:latin typeface="Arial" panose="020B0604020202020204" pitchFamily="34" charset="0"/>
                <a:ea typeface="Roboto" panose="02000000000000000000" pitchFamily="2" charset="0"/>
              </a:rPr>
              <a:t>Closeness and frequency</a:t>
            </a:r>
            <a:r>
              <a:rPr lang="en-US" sz="1500" dirty="0">
                <a:latin typeface="Arial" panose="020B0604020202020204" pitchFamily="34" charset="0"/>
                <a:ea typeface="Roboto" panose="02000000000000000000" pitchFamily="2" charset="0"/>
              </a:rPr>
              <a:t> of contact with index case</a:t>
            </a:r>
          </a:p>
          <a:p>
            <a:pPr marL="308610" lvl="1" indent="-102870">
              <a:lnSpc>
                <a:spcPct val="100000"/>
              </a:lnSpc>
              <a:spcBef>
                <a:spcPts val="0"/>
              </a:spcBef>
              <a:spcAft>
                <a:spcPts val="450"/>
              </a:spcAft>
            </a:pPr>
            <a:r>
              <a:rPr lang="en-US" sz="1500" u="sng" dirty="0">
                <a:latin typeface="Arial" panose="020B0604020202020204" pitchFamily="34" charset="0"/>
                <a:ea typeface="Roboto" panose="02000000000000000000" pitchFamily="2" charset="0"/>
              </a:rPr>
              <a:t>Age of contact</a:t>
            </a:r>
            <a:r>
              <a:rPr lang="en-US" sz="1500" dirty="0">
                <a:latin typeface="Arial" panose="020B0604020202020204" pitchFamily="34" charset="0"/>
                <a:ea typeface="Roboto" panose="02000000000000000000" pitchFamily="2" charset="0"/>
              </a:rPr>
              <a:t> (children and older persons are more likely to develop TB)</a:t>
            </a:r>
          </a:p>
          <a:p>
            <a:pPr marL="308610" lvl="1" indent="-102870">
              <a:lnSpc>
                <a:spcPct val="100000"/>
              </a:lnSpc>
              <a:spcBef>
                <a:spcPts val="0"/>
              </a:spcBef>
              <a:spcAft>
                <a:spcPts val="450"/>
              </a:spcAft>
            </a:pPr>
            <a:r>
              <a:rPr lang="en-US" sz="1500" dirty="0">
                <a:latin typeface="Arial" panose="020B0604020202020204" pitchFamily="34" charset="0"/>
                <a:ea typeface="Roboto" panose="02000000000000000000" pitchFamily="2" charset="0"/>
              </a:rPr>
              <a:t>Wearing an N-95 respirator (special kind of mask)</a:t>
            </a:r>
          </a:p>
          <a:p>
            <a:pPr marL="68580" indent="0">
              <a:lnSpc>
                <a:spcPct val="100000"/>
              </a:lnSpc>
              <a:spcBef>
                <a:spcPts val="900"/>
              </a:spcBef>
              <a:spcAft>
                <a:spcPts val="600"/>
              </a:spcAft>
              <a:buNone/>
            </a:pPr>
            <a:r>
              <a:rPr lang="en-US" sz="1500" b="1" dirty="0">
                <a:latin typeface="Arial" panose="020B0604020202020204" pitchFamily="34" charset="0"/>
                <a:ea typeface="Roboto" panose="02000000000000000000" pitchFamily="2" charset="0"/>
              </a:rPr>
              <a:t>Environmental factors: </a:t>
            </a:r>
          </a:p>
          <a:p>
            <a:pPr marL="308610" lvl="1" indent="-102870">
              <a:lnSpc>
                <a:spcPct val="100000"/>
              </a:lnSpc>
              <a:spcBef>
                <a:spcPts val="0"/>
              </a:spcBef>
              <a:spcAft>
                <a:spcPts val="450"/>
              </a:spcAft>
            </a:pPr>
            <a:r>
              <a:rPr lang="en-US" sz="1500" dirty="0">
                <a:latin typeface="Arial" panose="020B0604020202020204" pitchFamily="34" charset="0"/>
                <a:ea typeface="Roboto" panose="02000000000000000000" pitchFamily="2" charset="0"/>
              </a:rPr>
              <a:t>ventilation</a:t>
            </a:r>
          </a:p>
          <a:p>
            <a:pPr marL="308610" lvl="1" indent="-102870">
              <a:lnSpc>
                <a:spcPct val="100000"/>
              </a:lnSpc>
              <a:spcBef>
                <a:spcPts val="0"/>
              </a:spcBef>
              <a:spcAft>
                <a:spcPts val="450"/>
              </a:spcAft>
            </a:pPr>
            <a:r>
              <a:rPr lang="en-US" sz="1500" dirty="0">
                <a:latin typeface="Arial" panose="020B0604020202020204" pitchFamily="34" charset="0"/>
                <a:ea typeface="Roboto" panose="02000000000000000000" pitchFamily="2" charset="0"/>
              </a:rPr>
              <a:t>size of room or space </a:t>
            </a:r>
          </a:p>
          <a:p>
            <a:pPr marL="308610" lvl="1" indent="-102870">
              <a:lnSpc>
                <a:spcPct val="100000"/>
              </a:lnSpc>
              <a:spcBef>
                <a:spcPts val="0"/>
              </a:spcBef>
              <a:spcAft>
                <a:spcPts val="450"/>
              </a:spcAft>
            </a:pPr>
            <a:r>
              <a:rPr lang="en-US" sz="1500" dirty="0">
                <a:latin typeface="Arial" panose="020B0604020202020204" pitchFamily="34" charset="0"/>
                <a:ea typeface="Roboto" panose="02000000000000000000" pitchFamily="2" charset="0"/>
              </a:rPr>
              <a:t>duration of exposure</a:t>
            </a:r>
          </a:p>
          <a:p>
            <a:pPr marL="308610" lvl="1" indent="-102870">
              <a:lnSpc>
                <a:spcPct val="100000"/>
              </a:lnSpc>
              <a:spcBef>
                <a:spcPts val="0"/>
              </a:spcBef>
              <a:spcAft>
                <a:spcPts val="450"/>
              </a:spcAft>
            </a:pPr>
            <a:r>
              <a:rPr lang="en-US" sz="1500" dirty="0">
                <a:latin typeface="Arial" panose="020B0604020202020204" pitchFamily="34" charset="0"/>
                <a:ea typeface="Roboto" panose="02000000000000000000" pitchFamily="2" charset="0"/>
              </a:rPr>
              <a:t>sunlight or ultraviolet (UV) light (sunlight/UV light kills TB bacteria)</a:t>
            </a:r>
          </a:p>
          <a:p>
            <a:pPr marL="205740" lvl="1" indent="0">
              <a:lnSpc>
                <a:spcPct val="100000"/>
              </a:lnSpc>
              <a:spcBef>
                <a:spcPts val="0"/>
              </a:spcBef>
              <a:spcAft>
                <a:spcPts val="450"/>
              </a:spcAft>
              <a:buNone/>
            </a:pPr>
            <a:endParaRPr lang="en-US" sz="1500" dirty="0">
              <a:latin typeface="Roboto" panose="02000000000000000000" pitchFamily="2" charset="0"/>
              <a:ea typeface="Roboto" panose="02000000000000000000" pitchFamily="2" charset="0"/>
            </a:endParaRPr>
          </a:p>
        </p:txBody>
      </p:sp>
      <p:pic>
        <p:nvPicPr>
          <p:cNvPr id="19" name="Picture 18" descr="Logo&#10;&#10;Description automatically generated">
            <a:extLst>
              <a:ext uri="{FF2B5EF4-FFF2-40B4-BE49-F238E27FC236}">
                <a16:creationId xmlns:a16="http://schemas.microsoft.com/office/drawing/2014/main" id="{B891EDB2-EDAB-CA4F-947F-3597CFB79F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2875" y="6295614"/>
            <a:ext cx="1004204" cy="412632"/>
          </a:xfrm>
          <a:prstGeom prst="rect">
            <a:avLst/>
          </a:prstGeom>
        </p:spPr>
      </p:pic>
      <p:grpSp>
        <p:nvGrpSpPr>
          <p:cNvPr id="20" name="Group 19">
            <a:extLst>
              <a:ext uri="{FF2B5EF4-FFF2-40B4-BE49-F238E27FC236}">
                <a16:creationId xmlns:a16="http://schemas.microsoft.com/office/drawing/2014/main" id="{1C954B34-2F15-1D4A-AD0C-5CB2E1A612AB}"/>
              </a:ext>
            </a:extLst>
          </p:cNvPr>
          <p:cNvGrpSpPr/>
          <p:nvPr/>
        </p:nvGrpSpPr>
        <p:grpSpPr>
          <a:xfrm>
            <a:off x="115331" y="6249427"/>
            <a:ext cx="480060" cy="608573"/>
            <a:chOff x="289241" y="6046569"/>
            <a:chExt cx="640080" cy="811431"/>
          </a:xfrm>
        </p:grpSpPr>
        <p:sp>
          <p:nvSpPr>
            <p:cNvPr id="21" name="Slide Number Placeholder 3">
              <a:extLst>
                <a:ext uri="{FF2B5EF4-FFF2-40B4-BE49-F238E27FC236}">
                  <a16:creationId xmlns:a16="http://schemas.microsoft.com/office/drawing/2014/main" id="{FCFA5FC6-8316-8C49-8BDC-0F229792F5B1}"/>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latin typeface="Arial" panose="020B0604020202020204" pitchFamily="34" charset="0"/>
                </a:rPr>
                <a:pPr/>
                <a:t>8</a:t>
              </a:fld>
              <a:endParaRPr lang="en-US" sz="1350" dirty="0">
                <a:latin typeface="Arial" panose="020B0604020202020204" pitchFamily="34" charset="0"/>
              </a:endParaRPr>
            </a:p>
          </p:txBody>
        </p:sp>
        <p:cxnSp>
          <p:nvCxnSpPr>
            <p:cNvPr id="22" name="Straight Connector 21">
              <a:extLst>
                <a:ext uri="{FF2B5EF4-FFF2-40B4-BE49-F238E27FC236}">
                  <a16:creationId xmlns:a16="http://schemas.microsoft.com/office/drawing/2014/main" id="{D43D4D57-9D94-1542-A8D2-29C206A6FD3A}"/>
                </a:ext>
              </a:extLst>
            </p:cNvPr>
            <p:cNvCxnSpPr>
              <a:cxnSpLocks/>
            </p:cNvCxnSpPr>
            <p:nvPr/>
          </p:nvCxnSpPr>
          <p:spPr>
            <a:xfrm>
              <a:off x="870203" y="6046569"/>
              <a:ext cx="0" cy="811431"/>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CC0B1EDE-0FDE-5740-BC41-08CEEFFCE8C2}"/>
              </a:ext>
            </a:extLst>
          </p:cNvPr>
          <p:cNvSpPr txBox="1"/>
          <p:nvPr/>
        </p:nvSpPr>
        <p:spPr>
          <a:xfrm>
            <a:off x="181300" y="271238"/>
            <a:ext cx="1762923" cy="300082"/>
          </a:xfrm>
          <a:prstGeom prst="rect">
            <a:avLst/>
          </a:prstGeom>
          <a:noFill/>
        </p:spPr>
        <p:txBody>
          <a:bodyPr wrap="square" rtlCol="0">
            <a:spAutoFit/>
          </a:bodyPr>
          <a:lstStyle/>
          <a:p>
            <a:r>
              <a:rPr lang="en-US" sz="1350" dirty="0">
                <a:latin typeface="Arial" panose="020B0604020202020204" pitchFamily="34" charset="0"/>
                <a:ea typeface="Roboto" panose="02000000000000000000" pitchFamily="2" charset="0"/>
              </a:rPr>
              <a:t>TRANSMISSION</a:t>
            </a:r>
          </a:p>
        </p:txBody>
      </p:sp>
      <p:cxnSp>
        <p:nvCxnSpPr>
          <p:cNvPr id="24" name="Straight Connector 23">
            <a:extLst>
              <a:ext uri="{FF2B5EF4-FFF2-40B4-BE49-F238E27FC236}">
                <a16:creationId xmlns:a16="http://schemas.microsoft.com/office/drawing/2014/main" id="{B0B496F6-D02D-C34C-AE10-BE8F10176CEB}"/>
              </a:ext>
            </a:extLst>
          </p:cNvPr>
          <p:cNvCxnSpPr>
            <a:cxnSpLocks/>
          </p:cNvCxnSpPr>
          <p:nvPr/>
        </p:nvCxnSpPr>
        <p:spPr>
          <a:xfrm>
            <a:off x="2841064" y="0"/>
            <a:ext cx="0" cy="6858000"/>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F1CAD90B-FC64-AF4B-9564-8053C6AD8DBB}"/>
              </a:ext>
            </a:extLst>
          </p:cNvPr>
          <p:cNvGrpSpPr/>
          <p:nvPr/>
        </p:nvGrpSpPr>
        <p:grpSpPr>
          <a:xfrm>
            <a:off x="260356" y="3248186"/>
            <a:ext cx="2248743" cy="870091"/>
            <a:chOff x="260356" y="3322101"/>
            <a:chExt cx="2248743" cy="870091"/>
          </a:xfrm>
        </p:grpSpPr>
        <p:pic>
          <p:nvPicPr>
            <p:cNvPr id="3" name="Picture 2">
              <a:extLst>
                <a:ext uri="{FF2B5EF4-FFF2-40B4-BE49-F238E27FC236}">
                  <a16:creationId xmlns:a16="http://schemas.microsoft.com/office/drawing/2014/main" id="{A398E456-5948-E44F-86CE-78455F6BBCA7}"/>
                </a:ext>
              </a:extLst>
            </p:cNvPr>
            <p:cNvPicPr>
              <a:picLocks noChangeAspect="1"/>
            </p:cNvPicPr>
            <p:nvPr/>
          </p:nvPicPr>
          <p:blipFill>
            <a:blip r:embed="rId3">
              <a:lum bright="70000" contrast="-70000"/>
            </a:blip>
            <a:stretch>
              <a:fillRect/>
            </a:stretch>
          </p:blipFill>
          <p:spPr>
            <a:xfrm>
              <a:off x="1046139" y="3322101"/>
              <a:ext cx="637322" cy="870091"/>
            </a:xfrm>
            <a:prstGeom prst="rect">
              <a:avLst/>
            </a:prstGeom>
          </p:spPr>
        </p:pic>
        <p:pic>
          <p:nvPicPr>
            <p:cNvPr id="4" name="Picture 3">
              <a:extLst>
                <a:ext uri="{FF2B5EF4-FFF2-40B4-BE49-F238E27FC236}">
                  <a16:creationId xmlns:a16="http://schemas.microsoft.com/office/drawing/2014/main" id="{D9531406-364B-C541-A316-D2391D21EB49}"/>
                </a:ext>
              </a:extLst>
            </p:cNvPr>
            <p:cNvPicPr>
              <a:picLocks noChangeAspect="1"/>
            </p:cNvPicPr>
            <p:nvPr/>
          </p:nvPicPr>
          <p:blipFill>
            <a:blip r:embed="rId4">
              <a:lum bright="70000" contrast="-70000"/>
            </a:blip>
            <a:stretch>
              <a:fillRect/>
            </a:stretch>
          </p:blipFill>
          <p:spPr>
            <a:xfrm>
              <a:off x="1794519" y="3477612"/>
              <a:ext cx="714580" cy="714580"/>
            </a:xfrm>
            <a:prstGeom prst="rect">
              <a:avLst/>
            </a:prstGeom>
          </p:spPr>
        </p:pic>
        <p:pic>
          <p:nvPicPr>
            <p:cNvPr id="5" name="Picture 4">
              <a:extLst>
                <a:ext uri="{FF2B5EF4-FFF2-40B4-BE49-F238E27FC236}">
                  <a16:creationId xmlns:a16="http://schemas.microsoft.com/office/drawing/2014/main" id="{07BC0A59-D2CB-CD4B-B045-0F4EC1A1E649}"/>
                </a:ext>
              </a:extLst>
            </p:cNvPr>
            <p:cNvPicPr>
              <a:picLocks noChangeAspect="1"/>
            </p:cNvPicPr>
            <p:nvPr/>
          </p:nvPicPr>
          <p:blipFill>
            <a:blip r:embed="rId5">
              <a:lum bright="70000" contrast="-70000"/>
            </a:blip>
            <a:stretch>
              <a:fillRect/>
            </a:stretch>
          </p:blipFill>
          <p:spPr>
            <a:xfrm>
              <a:off x="260356" y="3529442"/>
              <a:ext cx="637322" cy="637322"/>
            </a:xfrm>
            <a:prstGeom prst="rect">
              <a:avLst/>
            </a:prstGeom>
          </p:spPr>
        </p:pic>
      </p:grpSp>
    </p:spTree>
    <p:extLst>
      <p:ext uri="{BB962C8B-B14F-4D97-AF65-F5344CB8AC3E}">
        <p14:creationId xmlns:p14="http://schemas.microsoft.com/office/powerpoint/2010/main" val="1965687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BB8EC346-EF14-A045-A016-70B9AD4F16CE}"/>
              </a:ext>
            </a:extLst>
          </p:cNvPr>
          <p:cNvSpPr/>
          <p:nvPr/>
        </p:nvSpPr>
        <p:spPr>
          <a:xfrm>
            <a:off x="0" y="0"/>
            <a:ext cx="2991882"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sp>
        <p:nvSpPr>
          <p:cNvPr id="16" name="Rectangle 3">
            <a:extLst>
              <a:ext uri="{FF2B5EF4-FFF2-40B4-BE49-F238E27FC236}">
                <a16:creationId xmlns:a16="http://schemas.microsoft.com/office/drawing/2014/main" id="{6D53C9DB-1553-9547-B56A-264087BF0784}"/>
              </a:ext>
            </a:extLst>
          </p:cNvPr>
          <p:cNvSpPr txBox="1">
            <a:spLocks noChangeArrowheads="1"/>
          </p:cNvSpPr>
          <p:nvPr/>
        </p:nvSpPr>
        <p:spPr bwMode="auto">
          <a:xfrm>
            <a:off x="3681708" y="1379897"/>
            <a:ext cx="4898585" cy="43422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t" anchorCtr="0" compatLnSpc="1">
            <a:prstTxWarp prst="textNoShape">
              <a:avLst/>
            </a:prstTxWarp>
            <a:spAutoFit/>
          </a:bodyPr>
          <a:lstStyle>
            <a:lvl1pPr algn="l" rtl="0" eaLnBrk="1" fontAlgn="base" hangingPunct="1">
              <a:spcBef>
                <a:spcPct val="20000"/>
              </a:spcBef>
              <a:spcAft>
                <a:spcPts val="600"/>
              </a:spcAft>
              <a:buFont typeface="Arial" charset="0"/>
              <a:defRPr sz="2000" b="1" kern="1200">
                <a:solidFill>
                  <a:schemeClr val="tx1"/>
                </a:solidFill>
                <a:latin typeface="+mn-lt"/>
                <a:ea typeface="ＭＳ Ｐゴシック" charset="0"/>
                <a:cs typeface="ＭＳ Ｐゴシック" charset="0"/>
              </a:defRPr>
            </a:lvl1pPr>
            <a:lvl2pPr marL="457200" indent="-182563" algn="l" rtl="0" eaLnBrk="1" fontAlgn="base" hangingPunct="1">
              <a:spcBef>
                <a:spcPct val="20000"/>
              </a:spcBef>
              <a:spcAft>
                <a:spcPct val="0"/>
              </a:spcAft>
              <a:buClr>
                <a:schemeClr val="tx2"/>
              </a:buClr>
              <a:buFont typeface="Arial" charset="0"/>
              <a:buChar char="•"/>
              <a:defRPr sz="2000" kern="1200">
                <a:solidFill>
                  <a:schemeClr val="tx1"/>
                </a:solidFill>
                <a:latin typeface="+mn-lt"/>
                <a:ea typeface="ＭＳ Ｐゴシック" charset="0"/>
                <a:cs typeface="+mn-cs"/>
              </a:defRPr>
            </a:lvl2pPr>
            <a:lvl3pPr marL="1143000" indent="-228600" algn="l" rtl="0" eaLnBrk="1" fontAlgn="base" hangingPunct="1">
              <a:spcBef>
                <a:spcPct val="20000"/>
              </a:spcBef>
              <a:spcAft>
                <a:spcPct val="0"/>
              </a:spcAft>
              <a:buClr>
                <a:schemeClr val="tx2"/>
              </a:buClr>
              <a:buFont typeface="Arial" charset="0"/>
              <a:buChar char="•"/>
              <a:defRPr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Clr>
                <a:schemeClr val="tx2"/>
              </a:buClr>
              <a:buFont typeface="Arial" charset="0"/>
              <a:buChar char="•"/>
              <a:defRPr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Clr>
                <a:schemeClr val="tx2"/>
              </a:buClr>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indent="-205740">
              <a:spcBef>
                <a:spcPts val="0"/>
              </a:spcBef>
              <a:buFont typeface="+mj-lt"/>
              <a:buAutoNum type="arabicPeriod"/>
            </a:pPr>
            <a:r>
              <a:rPr lang="en-US" sz="1500" b="0" dirty="0">
                <a:latin typeface="Arial" panose="020B0604020202020204" pitchFamily="34" charset="0"/>
                <a:ea typeface="Roboto" panose="02000000000000000000" pitchFamily="2" charset="0"/>
                <a:cs typeface="Roboto" panose="02000000000000000000" pitchFamily="2" charset="0"/>
              </a:rPr>
              <a:t>TB is a virus.</a:t>
            </a:r>
          </a:p>
          <a:p>
            <a:pPr lvl="1" indent="-205740">
              <a:spcBef>
                <a:spcPts val="225"/>
              </a:spcBef>
              <a:buFont typeface="+mj-lt"/>
              <a:buAutoNum type="alphaLcParenR"/>
            </a:pPr>
            <a:r>
              <a:rPr lang="en-US" sz="1500" dirty="0">
                <a:latin typeface="Arial" panose="020B0604020202020204" pitchFamily="34" charset="0"/>
                <a:ea typeface="Roboto" panose="02000000000000000000" pitchFamily="2" charset="0"/>
                <a:cs typeface="Roboto" panose="02000000000000000000" pitchFamily="2" charset="0"/>
              </a:rPr>
              <a:t>True</a:t>
            </a:r>
          </a:p>
          <a:p>
            <a:pPr lvl="1" indent="-205740">
              <a:spcBef>
                <a:spcPts val="225"/>
              </a:spcBef>
              <a:buFont typeface="+mj-lt"/>
              <a:buAutoNum type="alphaLcParenR"/>
            </a:pPr>
            <a:r>
              <a:rPr lang="en-US" sz="1500" dirty="0">
                <a:latin typeface="Arial" panose="020B0604020202020204" pitchFamily="34" charset="0"/>
                <a:ea typeface="Roboto" panose="02000000000000000000" pitchFamily="2" charset="0"/>
                <a:cs typeface="Roboto" panose="02000000000000000000" pitchFamily="2" charset="0"/>
              </a:rPr>
              <a:t>False</a:t>
            </a:r>
          </a:p>
          <a:p>
            <a:pPr lvl="1" indent="0">
              <a:buNone/>
            </a:pPr>
            <a:endParaRPr lang="en-US" sz="1500" dirty="0">
              <a:latin typeface="Arial" panose="020B0604020202020204" pitchFamily="34" charset="0"/>
              <a:ea typeface="Roboto" panose="02000000000000000000" pitchFamily="2" charset="0"/>
              <a:cs typeface="Roboto" panose="02000000000000000000" pitchFamily="2" charset="0"/>
            </a:endParaRPr>
          </a:p>
          <a:p>
            <a:pPr indent="-205740">
              <a:spcBef>
                <a:spcPts val="0"/>
              </a:spcBef>
              <a:buFont typeface="+mj-lt"/>
              <a:buAutoNum type="arabicPeriod"/>
            </a:pPr>
            <a:r>
              <a:rPr lang="en-US" sz="1500" b="0" dirty="0">
                <a:latin typeface="Arial" panose="020B0604020202020204" pitchFamily="34" charset="0"/>
                <a:ea typeface="Roboto" panose="02000000000000000000" pitchFamily="2" charset="0"/>
                <a:cs typeface="Roboto" panose="02000000000000000000" pitchFamily="2" charset="0"/>
              </a:rPr>
              <a:t>TB is passed (transmitted) when someone who is infected: </a:t>
            </a:r>
          </a:p>
          <a:p>
            <a:pPr lvl="1" indent="-205740">
              <a:spcBef>
                <a:spcPts val="225"/>
              </a:spcBef>
              <a:buFont typeface="+mj-lt"/>
              <a:buAutoNum type="alphaLcParenR"/>
            </a:pPr>
            <a:r>
              <a:rPr lang="en-US" sz="1500" dirty="0">
                <a:latin typeface="Arial" panose="020B0604020202020204" pitchFamily="34" charset="0"/>
                <a:ea typeface="Roboto" panose="02000000000000000000" pitchFamily="2" charset="0"/>
                <a:cs typeface="Roboto" panose="02000000000000000000" pitchFamily="2" charset="0"/>
              </a:rPr>
              <a:t>Coughs</a:t>
            </a:r>
          </a:p>
          <a:p>
            <a:pPr lvl="1" indent="-205740">
              <a:spcBef>
                <a:spcPts val="225"/>
              </a:spcBef>
              <a:buFont typeface="+mj-lt"/>
              <a:buAutoNum type="alphaLcParenR"/>
            </a:pPr>
            <a:r>
              <a:rPr lang="en-US" sz="1500" dirty="0">
                <a:latin typeface="Arial" panose="020B0604020202020204" pitchFamily="34" charset="0"/>
                <a:ea typeface="Roboto" panose="02000000000000000000" pitchFamily="2" charset="0"/>
                <a:cs typeface="Roboto" panose="02000000000000000000" pitchFamily="2" charset="0"/>
              </a:rPr>
              <a:t>Sneezes</a:t>
            </a:r>
          </a:p>
          <a:p>
            <a:pPr lvl="1" indent="-205740">
              <a:spcBef>
                <a:spcPts val="225"/>
              </a:spcBef>
              <a:buFont typeface="+mj-lt"/>
              <a:buAutoNum type="alphaLcParenR"/>
            </a:pPr>
            <a:r>
              <a:rPr lang="en-US" sz="1500" dirty="0">
                <a:latin typeface="Arial" panose="020B0604020202020204" pitchFamily="34" charset="0"/>
                <a:ea typeface="Roboto" panose="02000000000000000000" pitchFamily="2" charset="0"/>
                <a:cs typeface="Roboto" panose="02000000000000000000" pitchFamily="2" charset="0"/>
              </a:rPr>
              <a:t>Shares utensils</a:t>
            </a:r>
          </a:p>
          <a:p>
            <a:pPr lvl="1" indent="-205740">
              <a:spcBef>
                <a:spcPts val="225"/>
              </a:spcBef>
              <a:buFont typeface="+mj-lt"/>
              <a:buAutoNum type="alphaLcParenR"/>
            </a:pPr>
            <a:r>
              <a:rPr lang="en-US" sz="1500" dirty="0">
                <a:latin typeface="Arial" panose="020B0604020202020204" pitchFamily="34" charset="0"/>
                <a:ea typeface="Roboto" panose="02000000000000000000" pitchFamily="2" charset="0"/>
                <a:cs typeface="Roboto" panose="02000000000000000000" pitchFamily="2" charset="0"/>
              </a:rPr>
              <a:t>All of the above</a:t>
            </a:r>
          </a:p>
          <a:p>
            <a:pPr lvl="1" indent="0">
              <a:buNone/>
            </a:pPr>
            <a:endParaRPr lang="en-US" sz="1500" dirty="0">
              <a:latin typeface="Arial" panose="020B0604020202020204" pitchFamily="34" charset="0"/>
              <a:ea typeface="Roboto" panose="02000000000000000000" pitchFamily="2" charset="0"/>
              <a:cs typeface="Roboto" panose="02000000000000000000" pitchFamily="2" charset="0"/>
            </a:endParaRPr>
          </a:p>
          <a:p>
            <a:pPr indent="-205740">
              <a:spcBef>
                <a:spcPts val="0"/>
              </a:spcBef>
              <a:buFont typeface="+mj-lt"/>
              <a:buAutoNum type="arabicPeriod"/>
            </a:pPr>
            <a:r>
              <a:rPr lang="en-US" sz="1500" b="0" dirty="0">
                <a:latin typeface="Arial" panose="020B0604020202020204" pitchFamily="34" charset="0"/>
                <a:ea typeface="Roboto" panose="02000000000000000000" pitchFamily="2" charset="0"/>
                <a:cs typeface="Roboto" panose="02000000000000000000" pitchFamily="2" charset="0"/>
              </a:rPr>
              <a:t>Which of the following affects TB transmission?</a:t>
            </a:r>
          </a:p>
          <a:p>
            <a:pPr lvl="1" indent="-205740">
              <a:spcBef>
                <a:spcPts val="225"/>
              </a:spcBef>
              <a:buFont typeface="+mj-lt"/>
              <a:buAutoNum type="alphaLcParenR"/>
            </a:pPr>
            <a:r>
              <a:rPr lang="en-US" sz="1500" dirty="0">
                <a:latin typeface="Arial" panose="020B0604020202020204" pitchFamily="34" charset="0"/>
                <a:ea typeface="Roboto" panose="02000000000000000000" pitchFamily="2" charset="0"/>
                <a:cs typeface="Roboto" panose="02000000000000000000" pitchFamily="2" charset="0"/>
              </a:rPr>
              <a:t>Bacillary load</a:t>
            </a:r>
          </a:p>
          <a:p>
            <a:pPr lvl="1" indent="-205740">
              <a:spcBef>
                <a:spcPts val="225"/>
              </a:spcBef>
              <a:buFont typeface="+mj-lt"/>
              <a:buAutoNum type="alphaLcParenR"/>
            </a:pPr>
            <a:r>
              <a:rPr lang="en-US" sz="1500" dirty="0">
                <a:latin typeface="Arial" panose="020B0604020202020204" pitchFamily="34" charset="0"/>
                <a:ea typeface="Roboto" panose="02000000000000000000" pitchFamily="2" charset="0"/>
                <a:cs typeface="Roboto" panose="02000000000000000000" pitchFamily="2" charset="0"/>
              </a:rPr>
              <a:t>Closeness + frequency of contact</a:t>
            </a:r>
          </a:p>
          <a:p>
            <a:pPr lvl="1" indent="-205740">
              <a:spcBef>
                <a:spcPts val="225"/>
              </a:spcBef>
              <a:buFont typeface="+mj-lt"/>
              <a:buAutoNum type="alphaLcParenR"/>
            </a:pPr>
            <a:r>
              <a:rPr lang="en-US" sz="1500" dirty="0">
                <a:latin typeface="Arial" panose="020B0604020202020204" pitchFamily="34" charset="0"/>
                <a:ea typeface="Roboto" panose="02000000000000000000" pitchFamily="2" charset="0"/>
                <a:cs typeface="Roboto" panose="02000000000000000000" pitchFamily="2" charset="0"/>
              </a:rPr>
              <a:t>Drug-resistance</a:t>
            </a:r>
          </a:p>
          <a:p>
            <a:pPr lvl="1" indent="-205740">
              <a:spcBef>
                <a:spcPts val="225"/>
              </a:spcBef>
              <a:buFont typeface="+mj-lt"/>
              <a:buAutoNum type="alphaLcParenR"/>
            </a:pPr>
            <a:r>
              <a:rPr lang="en-US" sz="1500" dirty="0">
                <a:latin typeface="Arial" panose="020B0604020202020204" pitchFamily="34" charset="0"/>
                <a:ea typeface="Roboto" panose="02000000000000000000" pitchFamily="2" charset="0"/>
                <a:cs typeface="Roboto" panose="02000000000000000000" pitchFamily="2" charset="0"/>
              </a:rPr>
              <a:t>All of the above</a:t>
            </a:r>
            <a:endParaRPr lang="en-US" sz="1500" dirty="0">
              <a:latin typeface="Arial" panose="020B0604020202020204" pitchFamily="34" charset="0"/>
            </a:endParaRPr>
          </a:p>
        </p:txBody>
      </p:sp>
      <p:pic>
        <p:nvPicPr>
          <p:cNvPr id="8" name="Picture 7">
            <a:extLst>
              <a:ext uri="{FF2B5EF4-FFF2-40B4-BE49-F238E27FC236}">
                <a16:creationId xmlns:a16="http://schemas.microsoft.com/office/drawing/2014/main" id="{F4642665-ED71-5344-8D63-34DE8E5074F3}"/>
              </a:ext>
            </a:extLst>
          </p:cNvPr>
          <p:cNvPicPr>
            <a:picLocks noChangeAspect="1"/>
          </p:cNvPicPr>
          <p:nvPr/>
        </p:nvPicPr>
        <p:blipFill>
          <a:blip r:embed="rId3"/>
          <a:stretch>
            <a:fillRect/>
          </a:stretch>
        </p:blipFill>
        <p:spPr>
          <a:xfrm>
            <a:off x="563706" y="2342801"/>
            <a:ext cx="1801694" cy="1820141"/>
          </a:xfrm>
          <a:prstGeom prst="rect">
            <a:avLst/>
          </a:prstGeom>
        </p:spPr>
      </p:pic>
      <p:cxnSp>
        <p:nvCxnSpPr>
          <p:cNvPr id="33" name="Straight Connector 32">
            <a:extLst>
              <a:ext uri="{FF2B5EF4-FFF2-40B4-BE49-F238E27FC236}">
                <a16:creationId xmlns:a16="http://schemas.microsoft.com/office/drawing/2014/main" id="{2F88F8EE-F939-5C46-B87F-A0AB92B963F5}"/>
              </a:ext>
            </a:extLst>
          </p:cNvPr>
          <p:cNvCxnSpPr>
            <a:cxnSpLocks/>
          </p:cNvCxnSpPr>
          <p:nvPr/>
        </p:nvCxnSpPr>
        <p:spPr>
          <a:xfrm>
            <a:off x="2991882" y="0"/>
            <a:ext cx="0" cy="6858000"/>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BEA4766F-2753-FA4E-9D8A-3F56CFD4105E}"/>
              </a:ext>
            </a:extLst>
          </p:cNvPr>
          <p:cNvSpPr/>
          <p:nvPr/>
        </p:nvSpPr>
        <p:spPr>
          <a:xfrm>
            <a:off x="3811265" y="2009452"/>
            <a:ext cx="2821460" cy="208454"/>
          </a:xfrm>
          <a:prstGeom prst="rect">
            <a:avLst/>
          </a:prstGeom>
          <a:solidFill>
            <a:srgbClr val="F20000">
              <a:alpha val="8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sp>
        <p:nvSpPr>
          <p:cNvPr id="38" name="Rectangle 37">
            <a:extLst>
              <a:ext uri="{FF2B5EF4-FFF2-40B4-BE49-F238E27FC236}">
                <a16:creationId xmlns:a16="http://schemas.microsoft.com/office/drawing/2014/main" id="{4B4B2717-A131-074D-9FF5-A9058F9E558B}"/>
              </a:ext>
            </a:extLst>
          </p:cNvPr>
          <p:cNvSpPr/>
          <p:nvPr/>
        </p:nvSpPr>
        <p:spPr>
          <a:xfrm>
            <a:off x="3811265" y="3053946"/>
            <a:ext cx="2951017" cy="467591"/>
          </a:xfrm>
          <a:prstGeom prst="rect">
            <a:avLst/>
          </a:prstGeom>
          <a:solidFill>
            <a:srgbClr val="F20000">
              <a:alpha val="8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sp>
        <p:nvSpPr>
          <p:cNvPr id="39" name="Rectangle 38">
            <a:extLst>
              <a:ext uri="{FF2B5EF4-FFF2-40B4-BE49-F238E27FC236}">
                <a16:creationId xmlns:a16="http://schemas.microsoft.com/office/drawing/2014/main" id="{BE2D9192-D42B-BF43-B209-67BF0F330A00}"/>
              </a:ext>
            </a:extLst>
          </p:cNvPr>
          <p:cNvSpPr/>
          <p:nvPr/>
        </p:nvSpPr>
        <p:spPr>
          <a:xfrm>
            <a:off x="3855603" y="4633568"/>
            <a:ext cx="3401231" cy="562018"/>
          </a:xfrm>
          <a:prstGeom prst="rect">
            <a:avLst/>
          </a:prstGeom>
          <a:solidFill>
            <a:srgbClr val="F20000">
              <a:alpha val="8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pic>
        <p:nvPicPr>
          <p:cNvPr id="14" name="Picture 13" descr="Logo&#10;&#10;Description automatically generated">
            <a:extLst>
              <a:ext uri="{FF2B5EF4-FFF2-40B4-BE49-F238E27FC236}">
                <a16:creationId xmlns:a16="http://schemas.microsoft.com/office/drawing/2014/main" id="{406E8CC3-0055-5344-B7C2-27A151E0BB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2875" y="6295614"/>
            <a:ext cx="1004204" cy="412632"/>
          </a:xfrm>
          <a:prstGeom prst="rect">
            <a:avLst/>
          </a:prstGeom>
        </p:spPr>
      </p:pic>
      <p:grpSp>
        <p:nvGrpSpPr>
          <p:cNvPr id="15" name="Group 14">
            <a:extLst>
              <a:ext uri="{FF2B5EF4-FFF2-40B4-BE49-F238E27FC236}">
                <a16:creationId xmlns:a16="http://schemas.microsoft.com/office/drawing/2014/main" id="{9C4D1E39-3D04-B048-9ECD-19A3548ACF57}"/>
              </a:ext>
            </a:extLst>
          </p:cNvPr>
          <p:cNvGrpSpPr/>
          <p:nvPr/>
        </p:nvGrpSpPr>
        <p:grpSpPr>
          <a:xfrm>
            <a:off x="115331" y="6249427"/>
            <a:ext cx="480060" cy="608573"/>
            <a:chOff x="289241" y="6046569"/>
            <a:chExt cx="640080" cy="811431"/>
          </a:xfrm>
        </p:grpSpPr>
        <p:sp>
          <p:nvSpPr>
            <p:cNvPr id="17" name="Slide Number Placeholder 3">
              <a:extLst>
                <a:ext uri="{FF2B5EF4-FFF2-40B4-BE49-F238E27FC236}">
                  <a16:creationId xmlns:a16="http://schemas.microsoft.com/office/drawing/2014/main" id="{824C4D73-4297-9049-8772-2B76F530BDAF}"/>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latin typeface="Arial" panose="020B0604020202020204" pitchFamily="34" charset="0"/>
                </a:rPr>
                <a:pPr/>
                <a:t>9</a:t>
              </a:fld>
              <a:endParaRPr lang="en-US" sz="1350" dirty="0">
                <a:latin typeface="Arial" panose="020B0604020202020204" pitchFamily="34" charset="0"/>
              </a:endParaRPr>
            </a:p>
          </p:txBody>
        </p:sp>
        <p:cxnSp>
          <p:nvCxnSpPr>
            <p:cNvPr id="18" name="Straight Connector 17">
              <a:extLst>
                <a:ext uri="{FF2B5EF4-FFF2-40B4-BE49-F238E27FC236}">
                  <a16:creationId xmlns:a16="http://schemas.microsoft.com/office/drawing/2014/main" id="{29C12F30-3B7C-7B4C-A2EF-CF8FD0915612}"/>
                </a:ext>
              </a:extLst>
            </p:cNvPr>
            <p:cNvCxnSpPr>
              <a:cxnSpLocks/>
            </p:cNvCxnSpPr>
            <p:nvPr/>
          </p:nvCxnSpPr>
          <p:spPr>
            <a:xfrm>
              <a:off x="870203" y="6046569"/>
              <a:ext cx="0" cy="811431"/>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3374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1943</TotalTime>
  <Words>4211</Words>
  <Application>Microsoft Macintosh PowerPoint</Application>
  <PresentationFormat>On-screen Show (4:3)</PresentationFormat>
  <Paragraphs>475</Paragraphs>
  <Slides>43</Slides>
  <Notes>32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Arial</vt:lpstr>
      <vt:lpstr>Calibri</vt:lpstr>
      <vt:lpstr>Cambria</vt:lpstr>
      <vt:lpstr>Gotham Bold</vt:lpstr>
      <vt:lpstr>Roboto</vt:lpstr>
      <vt:lpstr>Times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Ramanda Galang Bryantama</dc:creator>
  <cp:lastModifiedBy>Tag 1</cp:lastModifiedBy>
  <cp:revision>181</cp:revision>
  <dcterms:created xsi:type="dcterms:W3CDTF">2019-08-12T03:52:24Z</dcterms:created>
  <dcterms:modified xsi:type="dcterms:W3CDTF">2021-04-19T22:06:09Z</dcterms:modified>
</cp:coreProperties>
</file>