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1.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57" r:id="rId1"/>
  </p:sldMasterIdLst>
  <p:notesMasterIdLst>
    <p:notesMasterId r:id="rId80"/>
  </p:notesMasterIdLst>
  <p:handoutMasterIdLst>
    <p:handoutMasterId r:id="rId81"/>
  </p:handoutMasterIdLst>
  <p:sldIdLst>
    <p:sldId id="319" r:id="rId2"/>
    <p:sldId id="320" r:id="rId3"/>
    <p:sldId id="321" r:id="rId4"/>
    <p:sldId id="258" r:id="rId5"/>
    <p:sldId id="350" r:id="rId6"/>
    <p:sldId id="371" r:id="rId7"/>
    <p:sldId id="316" r:id="rId8"/>
    <p:sldId id="352" r:id="rId9"/>
    <p:sldId id="397" r:id="rId10"/>
    <p:sldId id="358" r:id="rId11"/>
    <p:sldId id="351" r:id="rId12"/>
    <p:sldId id="364" r:id="rId13"/>
    <p:sldId id="339" r:id="rId14"/>
    <p:sldId id="362" r:id="rId15"/>
    <p:sldId id="363" r:id="rId16"/>
    <p:sldId id="399" r:id="rId17"/>
    <p:sldId id="357" r:id="rId18"/>
    <p:sldId id="329" r:id="rId19"/>
    <p:sldId id="365" r:id="rId20"/>
    <p:sldId id="426" r:id="rId21"/>
    <p:sldId id="405" r:id="rId22"/>
    <p:sldId id="367" r:id="rId23"/>
    <p:sldId id="374" r:id="rId24"/>
    <p:sldId id="366" r:id="rId25"/>
    <p:sldId id="369" r:id="rId26"/>
    <p:sldId id="375" r:id="rId27"/>
    <p:sldId id="368" r:id="rId28"/>
    <p:sldId id="370" r:id="rId29"/>
    <p:sldId id="387" r:id="rId30"/>
    <p:sldId id="433" r:id="rId31"/>
    <p:sldId id="377" r:id="rId32"/>
    <p:sldId id="398" r:id="rId33"/>
    <p:sldId id="354" r:id="rId34"/>
    <p:sldId id="372" r:id="rId35"/>
    <p:sldId id="427" r:id="rId36"/>
    <p:sldId id="373" r:id="rId37"/>
    <p:sldId id="382" r:id="rId38"/>
    <p:sldId id="383" r:id="rId39"/>
    <p:sldId id="404" r:id="rId40"/>
    <p:sldId id="384" r:id="rId41"/>
    <p:sldId id="385" r:id="rId42"/>
    <p:sldId id="400" r:id="rId43"/>
    <p:sldId id="355" r:id="rId44"/>
    <p:sldId id="386" r:id="rId45"/>
    <p:sldId id="388" r:id="rId46"/>
    <p:sldId id="402" r:id="rId47"/>
    <p:sldId id="356" r:id="rId48"/>
    <p:sldId id="428" r:id="rId49"/>
    <p:sldId id="300" r:id="rId50"/>
    <p:sldId id="261" r:id="rId51"/>
    <p:sldId id="425" r:id="rId52"/>
    <p:sldId id="401" r:id="rId53"/>
    <p:sldId id="326" r:id="rId54"/>
    <p:sldId id="349" r:id="rId55"/>
    <p:sldId id="346" r:id="rId56"/>
    <p:sldId id="381" r:id="rId57"/>
    <p:sldId id="379" r:id="rId58"/>
    <p:sldId id="380" r:id="rId59"/>
    <p:sldId id="389" r:id="rId60"/>
    <p:sldId id="376" r:id="rId61"/>
    <p:sldId id="396" r:id="rId62"/>
    <p:sldId id="343" r:id="rId63"/>
    <p:sldId id="361" r:id="rId64"/>
    <p:sldId id="403" r:id="rId65"/>
    <p:sldId id="429" r:id="rId66"/>
    <p:sldId id="378" r:id="rId67"/>
    <p:sldId id="431" r:id="rId68"/>
    <p:sldId id="430" r:id="rId69"/>
    <p:sldId id="423" r:id="rId70"/>
    <p:sldId id="360" r:id="rId71"/>
    <p:sldId id="391" r:id="rId72"/>
    <p:sldId id="395" r:id="rId73"/>
    <p:sldId id="393" r:id="rId74"/>
    <p:sldId id="394" r:id="rId75"/>
    <p:sldId id="390" r:id="rId76"/>
    <p:sldId id="279" r:id="rId77"/>
    <p:sldId id="432" r:id="rId78"/>
    <p:sldId id="342" r:id="rId7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21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Furin" initials="JF" lastIdx="3" clrIdx="0">
    <p:extLst>
      <p:ext uri="{19B8F6BF-5375-455C-9EA6-DF929625EA0E}">
        <p15:presenceInfo xmlns:p15="http://schemas.microsoft.com/office/powerpoint/2012/main" userId="3093f56f93ab9df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486F"/>
    <a:srgbClr val="6E4671"/>
    <a:srgbClr val="D2282E"/>
    <a:srgbClr val="EF3E42"/>
    <a:srgbClr val="B7D6FF"/>
    <a:srgbClr val="0073FF"/>
    <a:srgbClr val="00A5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11"/>
    <p:restoredTop sz="94569"/>
  </p:normalViewPr>
  <p:slideViewPr>
    <p:cSldViewPr>
      <p:cViewPr varScale="1">
        <p:scale>
          <a:sx n="145" d="100"/>
          <a:sy n="145" d="100"/>
        </p:scale>
        <p:origin x="192" y="1616"/>
      </p:cViewPr>
      <p:guideLst>
        <p:guide orient="horz" pos="2160"/>
        <p:guide pos="3216"/>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100" d="100"/>
          <a:sy n="100" d="100"/>
        </p:scale>
        <p:origin x="-1904" y="28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94211" name="Rectangle 3"/>
          <p:cNvSpPr>
            <a:spLocks noGrp="1" noChangeArrowheads="1"/>
          </p:cNvSpPr>
          <p:nvPr>
            <p:ph type="dt" sz="quarter"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94212" name="Rectangle 4"/>
          <p:cNvSpPr>
            <a:spLocks noGrp="1" noChangeArrowheads="1"/>
          </p:cNvSpPr>
          <p:nvPr>
            <p:ph type="ftr" sz="quarter" idx="2"/>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94213" name="Rectangle 5"/>
          <p:cNvSpPr>
            <a:spLocks noGrp="1" noChangeArrowheads="1"/>
          </p:cNvSpPr>
          <p:nvPr>
            <p:ph type="sldNum" sz="quarter" idx="3"/>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lvl1pPr>
          </a:lstStyle>
          <a:p>
            <a:fld id="{A973847A-5682-4AE9-8FFA-03C6F7FC6208}" type="slidenum">
              <a:rPr lang="en-US"/>
              <a:pPr/>
              <a:t>‹#›</a:t>
            </a:fld>
            <a:endParaRPr lang="en-US"/>
          </a:p>
        </p:txBody>
      </p:sp>
    </p:spTree>
    <p:extLst>
      <p:ext uri="{BB962C8B-B14F-4D97-AF65-F5344CB8AC3E}">
        <p14:creationId xmlns:p14="http://schemas.microsoft.com/office/powerpoint/2010/main" val="278646534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7T16:12:27.157"/>
    </inkml:context>
    <inkml:brush xml:id="br0">
      <inkml:brushProperty name="width" value="0.025" units="cm"/>
      <inkml:brushProperty name="height" value="0.025" units="cm"/>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39939" name="Rectangle 3"/>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9942" name="Rectangle 6"/>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39943" name="Rectangle 7"/>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lvl1pPr>
          </a:lstStyle>
          <a:p>
            <a:fld id="{9D1396BD-43AD-4D41-B66C-2C1A55ED41B0}" type="slidenum">
              <a:rPr lang="en-US"/>
              <a:pPr/>
              <a:t>‹#›</a:t>
            </a:fld>
            <a:endParaRPr lang="en-US"/>
          </a:p>
        </p:txBody>
      </p:sp>
    </p:spTree>
    <p:extLst>
      <p:ext uri="{BB962C8B-B14F-4D97-AF65-F5344CB8AC3E}">
        <p14:creationId xmlns:p14="http://schemas.microsoft.com/office/powerpoint/2010/main" val="13762269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miter lim="800000"/>
            <a:headEnd/>
            <a:tailEnd/>
          </a:ln>
        </p:spPr>
        <p:txBody>
          <a:bodyPr/>
          <a:lstStyle/>
          <a:p>
            <a:pPr eaLnBrk="1" hangingPunct="1"/>
            <a:fld id="{162C2431-B3F6-4E36-BED9-0C631DF62CE7}" type="slidenum">
              <a:rPr lang="en-US"/>
              <a:pPr eaLnBrk="1" hangingPunct="1"/>
              <a:t>1</a:t>
            </a:fld>
            <a:endParaRPr lang="en-US" dirty="0"/>
          </a:p>
        </p:txBody>
      </p:sp>
      <p:sp>
        <p:nvSpPr>
          <p:cNvPr id="16386" name="Rectangle 2"/>
          <p:cNvSpPr>
            <a:spLocks noGrp="1" noRot="1" noChangeAspect="1" noChangeArrowheads="1" noTextEdit="1"/>
          </p:cNvSpPr>
          <p:nvPr>
            <p:ph type="sldImg"/>
          </p:nvPr>
        </p:nvSpPr>
        <p:spPr>
          <a:xfrm>
            <a:off x="292100" y="381000"/>
            <a:ext cx="2844800" cy="2133600"/>
          </a:xfrm>
          <a:ln/>
        </p:spPr>
      </p:sp>
      <p:sp>
        <p:nvSpPr>
          <p:cNvPr id="16387" name="Rectangle 3"/>
          <p:cNvSpPr>
            <a:spLocks noGrp="1" noChangeArrowheads="1"/>
          </p:cNvSpPr>
          <p:nvPr>
            <p:ph type="body" idx="1"/>
          </p:nvPr>
        </p:nvSpPr>
        <p:spPr>
          <a:xfrm flipH="1">
            <a:off x="-2147483648" y="2147483647"/>
            <a:ext cx="2147483647" cy="0"/>
          </a:xfrm>
          <a:noFill/>
        </p:spPr>
        <p:txBody>
          <a:bodyPr/>
          <a:lstStyle/>
          <a:p>
            <a:pPr eaLnBrk="1" hangingPunct="1"/>
            <a:endParaRPr lang="en-US">
              <a:solidFill>
                <a:schemeClr val="bg1"/>
              </a:solidFill>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1396BD-43AD-4D41-B66C-2C1A55ED41B0}" type="slidenum">
              <a:rPr lang="en-US" smtClean="0"/>
              <a:pPr/>
              <a:t>12</a:t>
            </a:fld>
            <a:endParaRPr lang="en-US"/>
          </a:p>
        </p:txBody>
      </p:sp>
    </p:spTree>
    <p:extLst>
      <p:ext uri="{BB962C8B-B14F-4D97-AF65-F5344CB8AC3E}">
        <p14:creationId xmlns:p14="http://schemas.microsoft.com/office/powerpoint/2010/main" val="2170951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1396BD-43AD-4D41-B66C-2C1A55ED41B0}" type="slidenum">
              <a:rPr lang="en-US" smtClean="0"/>
              <a:pPr/>
              <a:t>13</a:t>
            </a:fld>
            <a:endParaRPr lang="en-US"/>
          </a:p>
        </p:txBody>
      </p:sp>
    </p:spTree>
    <p:extLst>
      <p:ext uri="{BB962C8B-B14F-4D97-AF65-F5344CB8AC3E}">
        <p14:creationId xmlns:p14="http://schemas.microsoft.com/office/powerpoint/2010/main" val="1593418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miter lim="800000"/>
            <a:headEnd/>
            <a:tailEnd/>
          </a:ln>
        </p:spPr>
        <p:txBody>
          <a:bodyPr/>
          <a:lstStyle/>
          <a:p>
            <a:fld id="{2C84E63D-E420-4A3E-B09A-2CC501EF92EF}" type="slidenum">
              <a:rPr lang="en-US">
                <a:latin typeface="AmericanTypewriter Medium" pitchFamily="28" charset="0"/>
              </a:rPr>
              <a:pPr/>
              <a:t>17</a:t>
            </a:fld>
            <a:endParaRPr lang="en-US">
              <a:latin typeface="AmericanTypewriter Medium" pitchFamily="28" charset="0"/>
            </a:endParaRPr>
          </a:p>
        </p:txBody>
      </p:sp>
      <p:sp>
        <p:nvSpPr>
          <p:cNvPr id="26626" name="Rectangle 2"/>
          <p:cNvSpPr>
            <a:spLocks noGrp="1" noRot="1" noChangeAspect="1" noChangeArrowheads="1" noTextEdit="1"/>
          </p:cNvSpPr>
          <p:nvPr>
            <p:ph type="sldImg"/>
          </p:nvPr>
        </p:nvSpPr>
        <p:spPr>
          <a:xfrm>
            <a:off x="1143000" y="685800"/>
            <a:ext cx="4572000" cy="3429000"/>
          </a:xfrm>
          <a:ln/>
        </p:spPr>
      </p:sp>
      <p:sp>
        <p:nvSpPr>
          <p:cNvPr id="26627"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172796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510AFF3A-7038-4050-83D1-E1377D4EB000}" type="slidenum">
              <a:rPr lang="en-US"/>
              <a:pPr/>
              <a:t>18</a:t>
            </a:fld>
            <a:endParaRPr lang="en-US"/>
          </a:p>
        </p:txBody>
      </p:sp>
      <p:sp>
        <p:nvSpPr>
          <p:cNvPr id="33794" name="Rectangle 2"/>
          <p:cNvSpPr>
            <a:spLocks noGrp="1" noRot="1" noChangeAspect="1" noChangeArrowheads="1" noTextEdit="1"/>
          </p:cNvSpPr>
          <p:nvPr>
            <p:ph type="sldImg"/>
          </p:nvPr>
        </p:nvSpPr>
        <p:spPr>
          <a:xfrm>
            <a:off x="1143000" y="685800"/>
            <a:ext cx="4572000" cy="3429000"/>
          </a:xfrm>
          <a:ln/>
        </p:spPr>
      </p:sp>
      <p:sp>
        <p:nvSpPr>
          <p:cNvPr id="33795" name="Rectangle 3"/>
          <p:cNvSpPr>
            <a:spLocks noGrp="1" noChangeArrowheads="1"/>
          </p:cNvSpPr>
          <p:nvPr>
            <p:ph type="body" idx="1"/>
          </p:nvPr>
        </p:nvSpPr>
        <p:spPr>
          <a:noFill/>
        </p:spPr>
        <p:txBody>
          <a:bodyPr/>
          <a:lstStyle/>
          <a:p>
            <a:pPr eaLnBrk="1" hangingPunct="1"/>
            <a:endParaRPr lang="en-US" dirty="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510AFF3A-7038-4050-83D1-E1377D4EB000}" type="slidenum">
              <a:rPr lang="en-US"/>
              <a:pPr/>
              <a:t>19</a:t>
            </a:fld>
            <a:endParaRPr lang="en-US"/>
          </a:p>
        </p:txBody>
      </p:sp>
      <p:sp>
        <p:nvSpPr>
          <p:cNvPr id="33794" name="Rectangle 2"/>
          <p:cNvSpPr>
            <a:spLocks noGrp="1" noRot="1" noChangeAspect="1" noChangeArrowheads="1" noTextEdit="1"/>
          </p:cNvSpPr>
          <p:nvPr>
            <p:ph type="sldImg"/>
          </p:nvPr>
        </p:nvSpPr>
        <p:spPr>
          <a:xfrm>
            <a:off x="1143000" y="685800"/>
            <a:ext cx="4572000" cy="3429000"/>
          </a:xfrm>
          <a:ln/>
        </p:spPr>
      </p:sp>
      <p:sp>
        <p:nvSpPr>
          <p:cNvPr id="33795" name="Rectangle 3"/>
          <p:cNvSpPr>
            <a:spLocks noGrp="1" noChangeArrowheads="1"/>
          </p:cNvSpPr>
          <p:nvPr>
            <p:ph type="body" idx="1"/>
          </p:nvPr>
        </p:nvSpPr>
        <p:spPr>
          <a:noFill/>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3107214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510AFF3A-7038-4050-83D1-E1377D4EB000}" type="slidenum">
              <a:rPr lang="en-US"/>
              <a:pPr/>
              <a:t>20</a:t>
            </a:fld>
            <a:endParaRPr lang="en-US"/>
          </a:p>
        </p:txBody>
      </p:sp>
      <p:sp>
        <p:nvSpPr>
          <p:cNvPr id="33794" name="Rectangle 2"/>
          <p:cNvSpPr>
            <a:spLocks noGrp="1" noRot="1" noChangeAspect="1" noChangeArrowheads="1" noTextEdit="1"/>
          </p:cNvSpPr>
          <p:nvPr>
            <p:ph type="sldImg"/>
          </p:nvPr>
        </p:nvSpPr>
        <p:spPr>
          <a:xfrm>
            <a:off x="1143000" y="685800"/>
            <a:ext cx="4572000" cy="3429000"/>
          </a:xfrm>
          <a:ln/>
        </p:spPr>
      </p:sp>
      <p:sp>
        <p:nvSpPr>
          <p:cNvPr id="33795" name="Rectangle 3"/>
          <p:cNvSpPr>
            <a:spLocks noGrp="1" noChangeArrowheads="1"/>
          </p:cNvSpPr>
          <p:nvPr>
            <p:ph type="body" idx="1"/>
          </p:nvPr>
        </p:nvSpPr>
        <p:spPr>
          <a:noFill/>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329318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510AFF3A-7038-4050-83D1-E1377D4EB000}" type="slidenum">
              <a:rPr lang="en-US"/>
              <a:pPr/>
              <a:t>21</a:t>
            </a:fld>
            <a:endParaRPr lang="en-US"/>
          </a:p>
        </p:txBody>
      </p:sp>
      <p:sp>
        <p:nvSpPr>
          <p:cNvPr id="33794" name="Rectangle 2"/>
          <p:cNvSpPr>
            <a:spLocks noGrp="1" noRot="1" noChangeAspect="1" noChangeArrowheads="1" noTextEdit="1"/>
          </p:cNvSpPr>
          <p:nvPr>
            <p:ph type="sldImg"/>
          </p:nvPr>
        </p:nvSpPr>
        <p:spPr>
          <a:xfrm>
            <a:off x="1143000" y="685800"/>
            <a:ext cx="4572000" cy="3429000"/>
          </a:xfrm>
          <a:ln/>
        </p:spPr>
      </p:sp>
      <p:sp>
        <p:nvSpPr>
          <p:cNvPr id="33795" name="Rectangle 3"/>
          <p:cNvSpPr>
            <a:spLocks noGrp="1" noChangeArrowheads="1"/>
          </p:cNvSpPr>
          <p:nvPr>
            <p:ph type="body" idx="1"/>
          </p:nvPr>
        </p:nvSpPr>
        <p:spPr>
          <a:noFill/>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2388618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510AFF3A-7038-4050-83D1-E1377D4EB000}" type="slidenum">
              <a:rPr lang="en-US"/>
              <a:pPr/>
              <a:t>22</a:t>
            </a:fld>
            <a:endParaRPr lang="en-US"/>
          </a:p>
        </p:txBody>
      </p:sp>
      <p:sp>
        <p:nvSpPr>
          <p:cNvPr id="33794" name="Rectangle 2"/>
          <p:cNvSpPr>
            <a:spLocks noGrp="1" noRot="1" noChangeAspect="1" noChangeArrowheads="1" noTextEdit="1"/>
          </p:cNvSpPr>
          <p:nvPr>
            <p:ph type="sldImg"/>
          </p:nvPr>
        </p:nvSpPr>
        <p:spPr>
          <a:xfrm>
            <a:off x="1143000" y="685800"/>
            <a:ext cx="4572000" cy="3429000"/>
          </a:xfrm>
          <a:ln/>
        </p:spPr>
      </p:sp>
      <p:sp>
        <p:nvSpPr>
          <p:cNvPr id="33795"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055630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510AFF3A-7038-4050-83D1-E1377D4EB000}" type="slidenum">
              <a:rPr lang="en-US"/>
              <a:pPr/>
              <a:t>23</a:t>
            </a:fld>
            <a:endParaRPr lang="en-US"/>
          </a:p>
        </p:txBody>
      </p:sp>
      <p:sp>
        <p:nvSpPr>
          <p:cNvPr id="33794" name="Rectangle 2"/>
          <p:cNvSpPr>
            <a:spLocks noGrp="1" noRot="1" noChangeAspect="1" noChangeArrowheads="1" noTextEdit="1"/>
          </p:cNvSpPr>
          <p:nvPr>
            <p:ph type="sldImg"/>
          </p:nvPr>
        </p:nvSpPr>
        <p:spPr>
          <a:xfrm>
            <a:off x="1143000" y="685800"/>
            <a:ext cx="4572000" cy="3429000"/>
          </a:xfrm>
          <a:ln/>
        </p:spPr>
      </p:sp>
      <p:sp>
        <p:nvSpPr>
          <p:cNvPr id="33795"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500828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510AFF3A-7038-4050-83D1-E1377D4EB000}" type="slidenum">
              <a:rPr lang="en-US"/>
              <a:pPr/>
              <a:t>24</a:t>
            </a:fld>
            <a:endParaRPr lang="en-US"/>
          </a:p>
        </p:txBody>
      </p:sp>
      <p:sp>
        <p:nvSpPr>
          <p:cNvPr id="33794" name="Rectangle 2"/>
          <p:cNvSpPr>
            <a:spLocks noGrp="1" noRot="1" noChangeAspect="1" noChangeArrowheads="1" noTextEdit="1"/>
          </p:cNvSpPr>
          <p:nvPr>
            <p:ph type="sldImg"/>
          </p:nvPr>
        </p:nvSpPr>
        <p:spPr>
          <a:xfrm>
            <a:off x="1143000" y="685800"/>
            <a:ext cx="4572000" cy="3429000"/>
          </a:xfrm>
          <a:ln/>
        </p:spPr>
      </p:sp>
      <p:sp>
        <p:nvSpPr>
          <p:cNvPr id="33795"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607810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miter lim="800000"/>
            <a:headEnd/>
            <a:tailEnd/>
          </a:ln>
        </p:spPr>
        <p:txBody>
          <a:bodyPr/>
          <a:lstStyle/>
          <a:p>
            <a:fld id="{746DE3FE-AE7F-418E-B81D-F88CF397ECCB}" type="slidenum">
              <a:rPr lang="en-US">
                <a:latin typeface="AmericanTypewriter Medium" pitchFamily="28" charset="0"/>
              </a:rPr>
              <a:pPr/>
              <a:t>2</a:t>
            </a:fld>
            <a:endParaRPr lang="en-US">
              <a:latin typeface="AmericanTypewriter Medium" pitchFamily="28" charset="0"/>
            </a:endParaRPr>
          </a:p>
        </p:txBody>
      </p:sp>
      <p:sp>
        <p:nvSpPr>
          <p:cNvPr id="18434" name="Rectangle 2"/>
          <p:cNvSpPr>
            <a:spLocks noGrp="1" noRot="1" noChangeAspect="1" noChangeArrowheads="1" noTextEdit="1"/>
          </p:cNvSpPr>
          <p:nvPr>
            <p:ph type="sldImg"/>
          </p:nvPr>
        </p:nvSpPr>
        <p:spPr>
          <a:xfrm>
            <a:off x="1143000" y="685800"/>
            <a:ext cx="4572000" cy="3429000"/>
          </a:xfrm>
          <a:ln/>
        </p:spPr>
      </p:sp>
      <p:sp>
        <p:nvSpPr>
          <p:cNvPr id="18435"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510AFF3A-7038-4050-83D1-E1377D4EB000}" type="slidenum">
              <a:rPr lang="en-US"/>
              <a:pPr/>
              <a:t>25</a:t>
            </a:fld>
            <a:endParaRPr lang="en-US"/>
          </a:p>
        </p:txBody>
      </p:sp>
      <p:sp>
        <p:nvSpPr>
          <p:cNvPr id="33794" name="Rectangle 2"/>
          <p:cNvSpPr>
            <a:spLocks noGrp="1" noRot="1" noChangeAspect="1" noChangeArrowheads="1" noTextEdit="1"/>
          </p:cNvSpPr>
          <p:nvPr>
            <p:ph type="sldImg"/>
          </p:nvPr>
        </p:nvSpPr>
        <p:spPr>
          <a:xfrm>
            <a:off x="1143000" y="685800"/>
            <a:ext cx="4572000" cy="3429000"/>
          </a:xfrm>
          <a:ln/>
        </p:spPr>
      </p:sp>
      <p:sp>
        <p:nvSpPr>
          <p:cNvPr id="33795"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196959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510AFF3A-7038-4050-83D1-E1377D4EB000}" type="slidenum">
              <a:rPr lang="en-US"/>
              <a:pPr/>
              <a:t>26</a:t>
            </a:fld>
            <a:endParaRPr lang="en-US"/>
          </a:p>
        </p:txBody>
      </p:sp>
      <p:sp>
        <p:nvSpPr>
          <p:cNvPr id="33794" name="Rectangle 2"/>
          <p:cNvSpPr>
            <a:spLocks noGrp="1" noRot="1" noChangeAspect="1" noChangeArrowheads="1" noTextEdit="1"/>
          </p:cNvSpPr>
          <p:nvPr>
            <p:ph type="sldImg"/>
          </p:nvPr>
        </p:nvSpPr>
        <p:spPr>
          <a:xfrm>
            <a:off x="1143000" y="685800"/>
            <a:ext cx="4572000" cy="3429000"/>
          </a:xfrm>
          <a:ln/>
        </p:spPr>
      </p:sp>
      <p:sp>
        <p:nvSpPr>
          <p:cNvPr id="33795"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097670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510AFF3A-7038-4050-83D1-E1377D4EB000}" type="slidenum">
              <a:rPr lang="en-US"/>
              <a:pPr/>
              <a:t>27</a:t>
            </a:fld>
            <a:endParaRPr lang="en-US"/>
          </a:p>
        </p:txBody>
      </p:sp>
      <p:sp>
        <p:nvSpPr>
          <p:cNvPr id="33794" name="Rectangle 2"/>
          <p:cNvSpPr>
            <a:spLocks noGrp="1" noRot="1" noChangeAspect="1" noChangeArrowheads="1" noTextEdit="1"/>
          </p:cNvSpPr>
          <p:nvPr>
            <p:ph type="sldImg"/>
          </p:nvPr>
        </p:nvSpPr>
        <p:spPr>
          <a:xfrm>
            <a:off x="1143000" y="685800"/>
            <a:ext cx="4572000" cy="3429000"/>
          </a:xfrm>
          <a:ln/>
        </p:spPr>
      </p:sp>
      <p:sp>
        <p:nvSpPr>
          <p:cNvPr id="33795"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645691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510AFF3A-7038-4050-83D1-E1377D4EB000}" type="slidenum">
              <a:rPr lang="en-US"/>
              <a:pPr/>
              <a:t>28</a:t>
            </a:fld>
            <a:endParaRPr lang="en-US"/>
          </a:p>
        </p:txBody>
      </p:sp>
      <p:sp>
        <p:nvSpPr>
          <p:cNvPr id="33794" name="Rectangle 2"/>
          <p:cNvSpPr>
            <a:spLocks noGrp="1" noRot="1" noChangeAspect="1" noChangeArrowheads="1" noTextEdit="1"/>
          </p:cNvSpPr>
          <p:nvPr>
            <p:ph type="sldImg"/>
          </p:nvPr>
        </p:nvSpPr>
        <p:spPr>
          <a:xfrm>
            <a:off x="1143000" y="685800"/>
            <a:ext cx="4572000" cy="3429000"/>
          </a:xfrm>
          <a:ln/>
        </p:spPr>
      </p:sp>
      <p:sp>
        <p:nvSpPr>
          <p:cNvPr id="33795" name="Rectangle 3"/>
          <p:cNvSpPr>
            <a:spLocks noGrp="1" noChangeArrowheads="1"/>
          </p:cNvSpPr>
          <p:nvPr>
            <p:ph type="body" idx="1"/>
          </p:nvPr>
        </p:nvSpPr>
        <p:spPr>
          <a:noFill/>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56687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510AFF3A-7038-4050-83D1-E1377D4EB000}" type="slidenum">
              <a:rPr lang="en-US"/>
              <a:pPr/>
              <a:t>29</a:t>
            </a:fld>
            <a:endParaRPr lang="en-US"/>
          </a:p>
        </p:txBody>
      </p:sp>
      <p:sp>
        <p:nvSpPr>
          <p:cNvPr id="33794" name="Rectangle 2"/>
          <p:cNvSpPr>
            <a:spLocks noGrp="1" noRot="1" noChangeAspect="1" noChangeArrowheads="1" noTextEdit="1"/>
          </p:cNvSpPr>
          <p:nvPr>
            <p:ph type="sldImg"/>
          </p:nvPr>
        </p:nvSpPr>
        <p:spPr>
          <a:xfrm>
            <a:off x="1143000" y="685800"/>
            <a:ext cx="4572000" cy="3429000"/>
          </a:xfrm>
          <a:ln/>
        </p:spPr>
      </p:sp>
      <p:sp>
        <p:nvSpPr>
          <p:cNvPr id="33795" name="Rectangle 3"/>
          <p:cNvSpPr>
            <a:spLocks noGrp="1" noChangeArrowheads="1"/>
          </p:cNvSpPr>
          <p:nvPr>
            <p:ph type="body" idx="1"/>
          </p:nvPr>
        </p:nvSpPr>
        <p:spPr>
          <a:noFill/>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35147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510AFF3A-7038-4050-83D1-E1377D4EB000}" type="slidenum">
              <a:rPr lang="en-US"/>
              <a:pPr/>
              <a:t>30</a:t>
            </a:fld>
            <a:endParaRPr lang="en-US"/>
          </a:p>
        </p:txBody>
      </p:sp>
      <p:sp>
        <p:nvSpPr>
          <p:cNvPr id="33794" name="Rectangle 2"/>
          <p:cNvSpPr>
            <a:spLocks noGrp="1" noRot="1" noChangeAspect="1" noChangeArrowheads="1" noTextEdit="1"/>
          </p:cNvSpPr>
          <p:nvPr>
            <p:ph type="sldImg"/>
          </p:nvPr>
        </p:nvSpPr>
        <p:spPr>
          <a:xfrm>
            <a:off x="1143000" y="685800"/>
            <a:ext cx="4572000" cy="3429000"/>
          </a:xfrm>
          <a:ln/>
        </p:spPr>
      </p:sp>
      <p:sp>
        <p:nvSpPr>
          <p:cNvPr id="33795" name="Rectangle 3"/>
          <p:cNvSpPr>
            <a:spLocks noGrp="1" noChangeArrowheads="1"/>
          </p:cNvSpPr>
          <p:nvPr>
            <p:ph type="body" idx="1"/>
          </p:nvPr>
        </p:nvSpPr>
        <p:spPr>
          <a:noFill/>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686184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miter lim="800000"/>
            <a:headEnd/>
            <a:tailEnd/>
          </a:ln>
        </p:spPr>
        <p:txBody>
          <a:bodyPr/>
          <a:lstStyle/>
          <a:p>
            <a:fld id="{2C84E63D-E420-4A3E-B09A-2CC501EF92EF}" type="slidenum">
              <a:rPr lang="en-US">
                <a:latin typeface="AmericanTypewriter Medium" pitchFamily="28" charset="0"/>
              </a:rPr>
              <a:pPr/>
              <a:t>33</a:t>
            </a:fld>
            <a:endParaRPr lang="en-US">
              <a:latin typeface="AmericanTypewriter Medium" pitchFamily="28" charset="0"/>
            </a:endParaRPr>
          </a:p>
        </p:txBody>
      </p:sp>
      <p:sp>
        <p:nvSpPr>
          <p:cNvPr id="26626" name="Rectangle 2"/>
          <p:cNvSpPr>
            <a:spLocks noGrp="1" noRot="1" noChangeAspect="1" noChangeArrowheads="1" noTextEdit="1"/>
          </p:cNvSpPr>
          <p:nvPr>
            <p:ph type="sldImg"/>
          </p:nvPr>
        </p:nvSpPr>
        <p:spPr>
          <a:xfrm>
            <a:off x="1143000" y="685800"/>
            <a:ext cx="4572000" cy="3429000"/>
          </a:xfrm>
          <a:ln/>
        </p:spPr>
      </p:sp>
      <p:sp>
        <p:nvSpPr>
          <p:cNvPr id="26627"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494231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510AFF3A-7038-4050-83D1-E1377D4EB000}" type="slidenum">
              <a:rPr lang="en-US"/>
              <a:pPr/>
              <a:t>34</a:t>
            </a:fld>
            <a:endParaRPr lang="en-US"/>
          </a:p>
        </p:txBody>
      </p:sp>
      <p:sp>
        <p:nvSpPr>
          <p:cNvPr id="33794" name="Rectangle 2"/>
          <p:cNvSpPr>
            <a:spLocks noGrp="1" noRot="1" noChangeAspect="1" noChangeArrowheads="1" noTextEdit="1"/>
          </p:cNvSpPr>
          <p:nvPr>
            <p:ph type="sldImg"/>
          </p:nvPr>
        </p:nvSpPr>
        <p:spPr>
          <a:xfrm>
            <a:off x="1143000" y="685800"/>
            <a:ext cx="4572000" cy="3429000"/>
          </a:xfrm>
          <a:ln/>
        </p:spPr>
      </p:sp>
      <p:sp>
        <p:nvSpPr>
          <p:cNvPr id="33795" name="Rectangle 3"/>
          <p:cNvSpPr>
            <a:spLocks noGrp="1" noChangeArrowheads="1"/>
          </p:cNvSpPr>
          <p:nvPr>
            <p:ph type="body" idx="1"/>
          </p:nvPr>
        </p:nvSpPr>
        <p:spPr>
          <a:noFill/>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251167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510AFF3A-7038-4050-83D1-E1377D4EB000}" type="slidenum">
              <a:rPr lang="en-US"/>
              <a:pPr/>
              <a:t>35</a:t>
            </a:fld>
            <a:endParaRPr lang="en-US"/>
          </a:p>
        </p:txBody>
      </p:sp>
      <p:sp>
        <p:nvSpPr>
          <p:cNvPr id="33794" name="Rectangle 2"/>
          <p:cNvSpPr>
            <a:spLocks noGrp="1" noRot="1" noChangeAspect="1" noChangeArrowheads="1" noTextEdit="1"/>
          </p:cNvSpPr>
          <p:nvPr>
            <p:ph type="sldImg"/>
          </p:nvPr>
        </p:nvSpPr>
        <p:spPr>
          <a:xfrm>
            <a:off x="1143000" y="685800"/>
            <a:ext cx="4572000" cy="3429000"/>
          </a:xfrm>
          <a:ln/>
        </p:spPr>
      </p:sp>
      <p:sp>
        <p:nvSpPr>
          <p:cNvPr id="33795" name="Rectangle 3"/>
          <p:cNvSpPr>
            <a:spLocks noGrp="1" noChangeArrowheads="1"/>
          </p:cNvSpPr>
          <p:nvPr>
            <p:ph type="body" idx="1"/>
          </p:nvPr>
        </p:nvSpPr>
        <p:spPr>
          <a:noFill/>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3284631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510AFF3A-7038-4050-83D1-E1377D4EB000}" type="slidenum">
              <a:rPr lang="en-US"/>
              <a:pPr/>
              <a:t>36</a:t>
            </a:fld>
            <a:endParaRPr lang="en-US"/>
          </a:p>
        </p:txBody>
      </p:sp>
      <p:sp>
        <p:nvSpPr>
          <p:cNvPr id="33794" name="Rectangle 2"/>
          <p:cNvSpPr>
            <a:spLocks noGrp="1" noRot="1" noChangeAspect="1" noChangeArrowheads="1" noTextEdit="1"/>
          </p:cNvSpPr>
          <p:nvPr>
            <p:ph type="sldImg"/>
          </p:nvPr>
        </p:nvSpPr>
        <p:spPr>
          <a:xfrm>
            <a:off x="1143000" y="685800"/>
            <a:ext cx="4572000" cy="3429000"/>
          </a:xfrm>
          <a:ln/>
        </p:spPr>
      </p:sp>
      <p:sp>
        <p:nvSpPr>
          <p:cNvPr id="33795" name="Rectangle 3"/>
          <p:cNvSpPr>
            <a:spLocks noGrp="1" noChangeArrowheads="1"/>
          </p:cNvSpPr>
          <p:nvPr>
            <p:ph type="body" idx="1"/>
          </p:nvPr>
        </p:nvSpPr>
        <p:spPr>
          <a:noFill/>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610976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miter lim="800000"/>
            <a:headEnd/>
            <a:tailEnd/>
          </a:ln>
        </p:spPr>
        <p:txBody>
          <a:bodyPr/>
          <a:lstStyle/>
          <a:p>
            <a:fld id="{9A0418F9-B014-4FE1-88F8-DB036EEFD086}" type="slidenum">
              <a:rPr lang="en-US">
                <a:latin typeface="AmericanTypewriter Medium" pitchFamily="28" charset="0"/>
              </a:rPr>
              <a:pPr/>
              <a:t>3</a:t>
            </a:fld>
            <a:endParaRPr lang="en-US">
              <a:latin typeface="AmericanTypewriter Medium" pitchFamily="28" charset="0"/>
            </a:endParaRPr>
          </a:p>
        </p:txBody>
      </p:sp>
      <p:sp>
        <p:nvSpPr>
          <p:cNvPr id="20482" name="Rectangle 2"/>
          <p:cNvSpPr>
            <a:spLocks noGrp="1" noRot="1" noChangeAspect="1" noChangeArrowheads="1" noTextEdit="1"/>
          </p:cNvSpPr>
          <p:nvPr>
            <p:ph type="sldImg"/>
          </p:nvPr>
        </p:nvSpPr>
        <p:spPr>
          <a:xfrm>
            <a:off x="1143000" y="685800"/>
            <a:ext cx="4572000" cy="3429000"/>
          </a:xfrm>
          <a:ln/>
        </p:spPr>
      </p:sp>
      <p:sp>
        <p:nvSpPr>
          <p:cNvPr id="20483"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510AFF3A-7038-4050-83D1-E1377D4EB000}" type="slidenum">
              <a:rPr lang="en-US"/>
              <a:pPr/>
              <a:t>37</a:t>
            </a:fld>
            <a:endParaRPr lang="en-US"/>
          </a:p>
        </p:txBody>
      </p:sp>
      <p:sp>
        <p:nvSpPr>
          <p:cNvPr id="33794" name="Rectangle 2"/>
          <p:cNvSpPr>
            <a:spLocks noGrp="1" noRot="1" noChangeAspect="1" noChangeArrowheads="1" noTextEdit="1"/>
          </p:cNvSpPr>
          <p:nvPr>
            <p:ph type="sldImg"/>
          </p:nvPr>
        </p:nvSpPr>
        <p:spPr>
          <a:xfrm>
            <a:off x="1143000" y="685800"/>
            <a:ext cx="4572000" cy="3429000"/>
          </a:xfrm>
          <a:ln/>
        </p:spPr>
      </p:sp>
      <p:sp>
        <p:nvSpPr>
          <p:cNvPr id="33795" name="Rectangle 3"/>
          <p:cNvSpPr>
            <a:spLocks noGrp="1" noChangeArrowheads="1"/>
          </p:cNvSpPr>
          <p:nvPr>
            <p:ph type="body" idx="1"/>
          </p:nvPr>
        </p:nvSpPr>
        <p:spPr>
          <a:noFill/>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31423901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510AFF3A-7038-4050-83D1-E1377D4EB000}" type="slidenum">
              <a:rPr lang="en-US"/>
              <a:pPr/>
              <a:t>38</a:t>
            </a:fld>
            <a:endParaRPr lang="en-US"/>
          </a:p>
        </p:txBody>
      </p:sp>
      <p:sp>
        <p:nvSpPr>
          <p:cNvPr id="33794" name="Rectangle 2"/>
          <p:cNvSpPr>
            <a:spLocks noGrp="1" noRot="1" noChangeAspect="1" noChangeArrowheads="1" noTextEdit="1"/>
          </p:cNvSpPr>
          <p:nvPr>
            <p:ph type="sldImg"/>
          </p:nvPr>
        </p:nvSpPr>
        <p:spPr>
          <a:xfrm>
            <a:off x="1143000" y="685800"/>
            <a:ext cx="4572000" cy="3429000"/>
          </a:xfrm>
          <a:ln/>
        </p:spPr>
      </p:sp>
      <p:sp>
        <p:nvSpPr>
          <p:cNvPr id="33795" name="Rectangle 3"/>
          <p:cNvSpPr>
            <a:spLocks noGrp="1" noChangeArrowheads="1"/>
          </p:cNvSpPr>
          <p:nvPr>
            <p:ph type="body" idx="1"/>
          </p:nvPr>
        </p:nvSpPr>
        <p:spPr>
          <a:noFill/>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21609456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510AFF3A-7038-4050-83D1-E1377D4EB000}" type="slidenum">
              <a:rPr lang="en-US"/>
              <a:pPr/>
              <a:t>39</a:t>
            </a:fld>
            <a:endParaRPr lang="en-US"/>
          </a:p>
        </p:txBody>
      </p:sp>
      <p:sp>
        <p:nvSpPr>
          <p:cNvPr id="33794" name="Rectangle 2"/>
          <p:cNvSpPr>
            <a:spLocks noGrp="1" noRot="1" noChangeAspect="1" noChangeArrowheads="1" noTextEdit="1"/>
          </p:cNvSpPr>
          <p:nvPr>
            <p:ph type="sldImg"/>
          </p:nvPr>
        </p:nvSpPr>
        <p:spPr>
          <a:xfrm>
            <a:off x="1143000" y="685800"/>
            <a:ext cx="4572000" cy="3429000"/>
          </a:xfrm>
          <a:ln/>
        </p:spPr>
      </p:sp>
      <p:sp>
        <p:nvSpPr>
          <p:cNvPr id="33795" name="Rectangle 3"/>
          <p:cNvSpPr>
            <a:spLocks noGrp="1" noChangeArrowheads="1"/>
          </p:cNvSpPr>
          <p:nvPr>
            <p:ph type="body" idx="1"/>
          </p:nvPr>
        </p:nvSpPr>
        <p:spPr>
          <a:noFill/>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517575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510AFF3A-7038-4050-83D1-E1377D4EB000}" type="slidenum">
              <a:rPr lang="en-US"/>
              <a:pPr/>
              <a:t>40</a:t>
            </a:fld>
            <a:endParaRPr lang="en-US"/>
          </a:p>
        </p:txBody>
      </p:sp>
      <p:sp>
        <p:nvSpPr>
          <p:cNvPr id="33794" name="Rectangle 2"/>
          <p:cNvSpPr>
            <a:spLocks noGrp="1" noRot="1" noChangeAspect="1" noChangeArrowheads="1" noTextEdit="1"/>
          </p:cNvSpPr>
          <p:nvPr>
            <p:ph type="sldImg"/>
          </p:nvPr>
        </p:nvSpPr>
        <p:spPr>
          <a:xfrm>
            <a:off x="1143000" y="685800"/>
            <a:ext cx="4572000" cy="3429000"/>
          </a:xfrm>
          <a:ln/>
        </p:spPr>
      </p:sp>
      <p:sp>
        <p:nvSpPr>
          <p:cNvPr id="33795" name="Rectangle 3"/>
          <p:cNvSpPr>
            <a:spLocks noGrp="1" noChangeArrowheads="1"/>
          </p:cNvSpPr>
          <p:nvPr>
            <p:ph type="body" idx="1"/>
          </p:nvPr>
        </p:nvSpPr>
        <p:spPr>
          <a:noFill/>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27721187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510AFF3A-7038-4050-83D1-E1377D4EB000}" type="slidenum">
              <a:rPr lang="en-US"/>
              <a:pPr/>
              <a:t>41</a:t>
            </a:fld>
            <a:endParaRPr lang="en-US"/>
          </a:p>
        </p:txBody>
      </p:sp>
      <p:sp>
        <p:nvSpPr>
          <p:cNvPr id="33794" name="Rectangle 2"/>
          <p:cNvSpPr>
            <a:spLocks noGrp="1" noRot="1" noChangeAspect="1" noChangeArrowheads="1" noTextEdit="1"/>
          </p:cNvSpPr>
          <p:nvPr>
            <p:ph type="sldImg"/>
          </p:nvPr>
        </p:nvSpPr>
        <p:spPr>
          <a:xfrm>
            <a:off x="1143000" y="685800"/>
            <a:ext cx="4572000" cy="3429000"/>
          </a:xfrm>
          <a:ln/>
        </p:spPr>
      </p:sp>
      <p:sp>
        <p:nvSpPr>
          <p:cNvPr id="33795" name="Rectangle 3"/>
          <p:cNvSpPr>
            <a:spLocks noGrp="1" noChangeArrowheads="1"/>
          </p:cNvSpPr>
          <p:nvPr>
            <p:ph type="body" idx="1"/>
          </p:nvPr>
        </p:nvSpPr>
        <p:spPr>
          <a:noFill/>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2629096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1396BD-43AD-4D41-B66C-2C1A55ED41B0}" type="slidenum">
              <a:rPr lang="en-US" smtClean="0"/>
              <a:pPr/>
              <a:t>42</a:t>
            </a:fld>
            <a:endParaRPr lang="en-US"/>
          </a:p>
        </p:txBody>
      </p:sp>
    </p:spTree>
    <p:extLst>
      <p:ext uri="{BB962C8B-B14F-4D97-AF65-F5344CB8AC3E}">
        <p14:creationId xmlns:p14="http://schemas.microsoft.com/office/powerpoint/2010/main" val="18218963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miter lim="800000"/>
            <a:headEnd/>
            <a:tailEnd/>
          </a:ln>
        </p:spPr>
        <p:txBody>
          <a:bodyPr/>
          <a:lstStyle/>
          <a:p>
            <a:fld id="{2C84E63D-E420-4A3E-B09A-2CC501EF92EF}" type="slidenum">
              <a:rPr lang="en-US">
                <a:latin typeface="AmericanTypewriter Medium" pitchFamily="28" charset="0"/>
              </a:rPr>
              <a:pPr/>
              <a:t>43</a:t>
            </a:fld>
            <a:endParaRPr lang="en-US">
              <a:latin typeface="AmericanTypewriter Medium" pitchFamily="28" charset="0"/>
            </a:endParaRPr>
          </a:p>
        </p:txBody>
      </p:sp>
      <p:sp>
        <p:nvSpPr>
          <p:cNvPr id="26626" name="Rectangle 2"/>
          <p:cNvSpPr>
            <a:spLocks noGrp="1" noRot="1" noChangeAspect="1" noChangeArrowheads="1" noTextEdit="1"/>
          </p:cNvSpPr>
          <p:nvPr>
            <p:ph type="sldImg"/>
          </p:nvPr>
        </p:nvSpPr>
        <p:spPr>
          <a:xfrm>
            <a:off x="1143000" y="685800"/>
            <a:ext cx="4572000" cy="3429000"/>
          </a:xfrm>
          <a:ln/>
        </p:spPr>
      </p:sp>
      <p:sp>
        <p:nvSpPr>
          <p:cNvPr id="26627"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416272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510AFF3A-7038-4050-83D1-E1377D4EB000}" type="slidenum">
              <a:rPr lang="en-US"/>
              <a:pPr/>
              <a:t>44</a:t>
            </a:fld>
            <a:endParaRPr lang="en-US"/>
          </a:p>
        </p:txBody>
      </p:sp>
      <p:sp>
        <p:nvSpPr>
          <p:cNvPr id="33794" name="Rectangle 2"/>
          <p:cNvSpPr>
            <a:spLocks noGrp="1" noRot="1" noChangeAspect="1" noChangeArrowheads="1" noTextEdit="1"/>
          </p:cNvSpPr>
          <p:nvPr>
            <p:ph type="sldImg"/>
          </p:nvPr>
        </p:nvSpPr>
        <p:spPr>
          <a:xfrm>
            <a:off x="1143000" y="685800"/>
            <a:ext cx="4572000" cy="3429000"/>
          </a:xfrm>
          <a:ln/>
        </p:spPr>
      </p:sp>
      <p:sp>
        <p:nvSpPr>
          <p:cNvPr id="33795" name="Rectangle 3"/>
          <p:cNvSpPr>
            <a:spLocks noGrp="1" noChangeArrowheads="1"/>
          </p:cNvSpPr>
          <p:nvPr>
            <p:ph type="body" idx="1"/>
          </p:nvPr>
        </p:nvSpPr>
        <p:spPr>
          <a:noFill/>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25579779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510AFF3A-7038-4050-83D1-E1377D4EB000}" type="slidenum">
              <a:rPr lang="en-US"/>
              <a:pPr/>
              <a:t>45</a:t>
            </a:fld>
            <a:endParaRPr lang="en-US"/>
          </a:p>
        </p:txBody>
      </p:sp>
      <p:sp>
        <p:nvSpPr>
          <p:cNvPr id="33794" name="Rectangle 2"/>
          <p:cNvSpPr>
            <a:spLocks noGrp="1" noRot="1" noChangeAspect="1" noChangeArrowheads="1" noTextEdit="1"/>
          </p:cNvSpPr>
          <p:nvPr>
            <p:ph type="sldImg"/>
          </p:nvPr>
        </p:nvSpPr>
        <p:spPr>
          <a:xfrm>
            <a:off x="1143000" y="685800"/>
            <a:ext cx="4572000" cy="3429000"/>
          </a:xfrm>
          <a:ln/>
        </p:spPr>
      </p:sp>
      <p:sp>
        <p:nvSpPr>
          <p:cNvPr id="33795" name="Rectangle 3"/>
          <p:cNvSpPr>
            <a:spLocks noGrp="1" noChangeArrowheads="1"/>
          </p:cNvSpPr>
          <p:nvPr>
            <p:ph type="body" idx="1"/>
          </p:nvPr>
        </p:nvSpPr>
        <p:spPr>
          <a:noFill/>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8352301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miter lim="800000"/>
            <a:headEnd/>
            <a:tailEnd/>
          </a:ln>
        </p:spPr>
        <p:txBody>
          <a:bodyPr/>
          <a:lstStyle/>
          <a:p>
            <a:fld id="{2C84E63D-E420-4A3E-B09A-2CC501EF92EF}" type="slidenum">
              <a:rPr lang="en-US">
                <a:latin typeface="AmericanTypewriter Medium" pitchFamily="28" charset="0"/>
              </a:rPr>
              <a:pPr/>
              <a:t>47</a:t>
            </a:fld>
            <a:endParaRPr lang="en-US">
              <a:latin typeface="AmericanTypewriter Medium" pitchFamily="28" charset="0"/>
            </a:endParaRPr>
          </a:p>
        </p:txBody>
      </p:sp>
      <p:sp>
        <p:nvSpPr>
          <p:cNvPr id="26626" name="Rectangle 2"/>
          <p:cNvSpPr>
            <a:spLocks noGrp="1" noRot="1" noChangeAspect="1" noChangeArrowheads="1" noTextEdit="1"/>
          </p:cNvSpPr>
          <p:nvPr>
            <p:ph type="sldImg"/>
          </p:nvPr>
        </p:nvSpPr>
        <p:spPr>
          <a:xfrm>
            <a:off x="1143000" y="685800"/>
            <a:ext cx="4572000" cy="3429000"/>
          </a:xfrm>
          <a:ln/>
        </p:spPr>
      </p:sp>
      <p:sp>
        <p:nvSpPr>
          <p:cNvPr id="26627"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29315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miter lim="800000"/>
            <a:headEnd/>
            <a:tailEnd/>
          </a:ln>
        </p:spPr>
        <p:txBody>
          <a:bodyPr/>
          <a:lstStyle/>
          <a:p>
            <a:fld id="{F1C72599-9925-4485-BFBB-3BEF44012B27}" type="slidenum">
              <a:rPr lang="en-US"/>
              <a:pPr/>
              <a:t>4</a:t>
            </a:fld>
            <a:endParaRPr lang="en-US"/>
          </a:p>
        </p:txBody>
      </p:sp>
      <p:sp>
        <p:nvSpPr>
          <p:cNvPr id="22530" name="Rectangle 2"/>
          <p:cNvSpPr>
            <a:spLocks noGrp="1" noRot="1" noChangeAspect="1" noChangeArrowheads="1" noTextEdit="1"/>
          </p:cNvSpPr>
          <p:nvPr>
            <p:ph type="sldImg"/>
          </p:nvPr>
        </p:nvSpPr>
        <p:spPr>
          <a:xfrm>
            <a:off x="1143000" y="685800"/>
            <a:ext cx="4572000" cy="3429000"/>
          </a:xfrm>
          <a:ln/>
        </p:spPr>
      </p:sp>
      <p:sp>
        <p:nvSpPr>
          <p:cNvPr id="22531"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miter lim="800000"/>
            <a:headEnd/>
            <a:tailEnd/>
          </a:ln>
        </p:spPr>
        <p:txBody>
          <a:bodyPr/>
          <a:lstStyle/>
          <a:p>
            <a:fld id="{274AB50E-BF12-44D7-AA2D-86D8CB4A63AF}" type="slidenum">
              <a:rPr lang="en-US"/>
              <a:pPr/>
              <a:t>50</a:t>
            </a:fld>
            <a:endParaRPr lang="en-US"/>
          </a:p>
        </p:txBody>
      </p:sp>
      <p:sp>
        <p:nvSpPr>
          <p:cNvPr id="61442" name="Rectangle 2"/>
          <p:cNvSpPr>
            <a:spLocks noGrp="1" noRot="1" noChangeAspect="1" noChangeArrowheads="1" noTextEdit="1"/>
          </p:cNvSpPr>
          <p:nvPr>
            <p:ph type="sldImg"/>
          </p:nvPr>
        </p:nvSpPr>
        <p:spPr>
          <a:xfrm>
            <a:off x="1143000" y="685800"/>
            <a:ext cx="4572000" cy="3429000"/>
          </a:xfrm>
          <a:ln/>
        </p:spPr>
      </p:sp>
      <p:sp>
        <p:nvSpPr>
          <p:cNvPr id="61443" name="Rectangle 3"/>
          <p:cNvSpPr>
            <a:spLocks noGrp="1" noChangeArrowheads="1"/>
          </p:cNvSpPr>
          <p:nvPr>
            <p:ph type="body" idx="1"/>
          </p:nvPr>
        </p:nvSpPr>
        <p:spPr>
          <a:noFill/>
        </p:spPr>
        <p:txBody>
          <a:bodyPr/>
          <a:lstStyle/>
          <a:p>
            <a:pPr eaLnBrk="1" hangingPunct="1"/>
            <a:endParaRPr lang="en-US" dirty="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miter lim="800000"/>
            <a:headEnd/>
            <a:tailEnd/>
          </a:ln>
        </p:spPr>
        <p:txBody>
          <a:bodyPr/>
          <a:lstStyle/>
          <a:p>
            <a:fld id="{274AB50E-BF12-44D7-AA2D-86D8CB4A63AF}" type="slidenum">
              <a:rPr lang="en-US"/>
              <a:pPr/>
              <a:t>51</a:t>
            </a:fld>
            <a:endParaRPr lang="en-US"/>
          </a:p>
        </p:txBody>
      </p:sp>
      <p:sp>
        <p:nvSpPr>
          <p:cNvPr id="61442" name="Rectangle 2"/>
          <p:cNvSpPr>
            <a:spLocks noGrp="1" noRot="1" noChangeAspect="1" noChangeArrowheads="1" noTextEdit="1"/>
          </p:cNvSpPr>
          <p:nvPr>
            <p:ph type="sldImg"/>
          </p:nvPr>
        </p:nvSpPr>
        <p:spPr>
          <a:xfrm>
            <a:off x="1143000" y="685800"/>
            <a:ext cx="4572000" cy="3429000"/>
          </a:xfrm>
          <a:ln/>
        </p:spPr>
      </p:sp>
      <p:sp>
        <p:nvSpPr>
          <p:cNvPr id="61443" name="Rectangle 3"/>
          <p:cNvSpPr>
            <a:spLocks noGrp="1" noChangeArrowheads="1"/>
          </p:cNvSpPr>
          <p:nvPr>
            <p:ph type="body" idx="1"/>
          </p:nvPr>
        </p:nvSpPr>
        <p:spPr>
          <a:noFill/>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7284509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miter lim="800000"/>
            <a:headEnd/>
            <a:tailEnd/>
          </a:ln>
        </p:spPr>
        <p:txBody>
          <a:bodyPr/>
          <a:lstStyle/>
          <a:p>
            <a:fld id="{86D11F20-9C1B-4E46-8932-40154F35D9B5}" type="slidenum">
              <a:rPr lang="en-US">
                <a:latin typeface="AmericanTypewriter Medium" pitchFamily="28" charset="0"/>
              </a:rPr>
              <a:pPr/>
              <a:t>53</a:t>
            </a:fld>
            <a:endParaRPr lang="en-US">
              <a:latin typeface="AmericanTypewriter Medium" pitchFamily="28" charset="0"/>
            </a:endParaRPr>
          </a:p>
        </p:txBody>
      </p:sp>
      <p:sp>
        <p:nvSpPr>
          <p:cNvPr id="65538" name="Rectangle 2"/>
          <p:cNvSpPr>
            <a:spLocks noGrp="1" noRot="1" noChangeAspect="1" noChangeArrowheads="1" noTextEdit="1"/>
          </p:cNvSpPr>
          <p:nvPr>
            <p:ph type="sldImg"/>
          </p:nvPr>
        </p:nvSpPr>
        <p:spPr>
          <a:xfrm>
            <a:off x="1143000" y="685800"/>
            <a:ext cx="4572000" cy="3429000"/>
          </a:xfrm>
          <a:ln/>
        </p:spPr>
      </p:sp>
      <p:sp>
        <p:nvSpPr>
          <p:cNvPr id="65539"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miter lim="800000"/>
            <a:headEnd/>
            <a:tailEnd/>
          </a:ln>
        </p:spPr>
        <p:txBody>
          <a:bodyPr/>
          <a:lstStyle/>
          <a:p>
            <a:fld id="{86D11F20-9C1B-4E46-8932-40154F35D9B5}" type="slidenum">
              <a:rPr lang="en-US">
                <a:latin typeface="AmericanTypewriter Medium" pitchFamily="28" charset="0"/>
              </a:rPr>
              <a:pPr/>
              <a:t>59</a:t>
            </a:fld>
            <a:endParaRPr lang="en-US">
              <a:latin typeface="AmericanTypewriter Medium" pitchFamily="28" charset="0"/>
            </a:endParaRPr>
          </a:p>
        </p:txBody>
      </p:sp>
      <p:sp>
        <p:nvSpPr>
          <p:cNvPr id="65538" name="Rectangle 2"/>
          <p:cNvSpPr>
            <a:spLocks noGrp="1" noRot="1" noChangeAspect="1" noChangeArrowheads="1" noTextEdit="1"/>
          </p:cNvSpPr>
          <p:nvPr>
            <p:ph type="sldImg"/>
          </p:nvPr>
        </p:nvSpPr>
        <p:spPr>
          <a:xfrm>
            <a:off x="1143000" y="685800"/>
            <a:ext cx="4572000" cy="3429000"/>
          </a:xfrm>
          <a:ln/>
        </p:spPr>
      </p:sp>
      <p:sp>
        <p:nvSpPr>
          <p:cNvPr id="65539"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1308530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miter lim="800000"/>
            <a:headEnd/>
            <a:tailEnd/>
          </a:ln>
        </p:spPr>
        <p:txBody>
          <a:bodyPr/>
          <a:lstStyle/>
          <a:p>
            <a:fld id="{2C84E63D-E420-4A3E-B09A-2CC501EF92EF}" type="slidenum">
              <a:rPr lang="en-US">
                <a:latin typeface="AmericanTypewriter Medium" pitchFamily="28" charset="0"/>
              </a:rPr>
              <a:pPr/>
              <a:t>63</a:t>
            </a:fld>
            <a:endParaRPr lang="en-US">
              <a:latin typeface="AmericanTypewriter Medium" pitchFamily="28" charset="0"/>
            </a:endParaRPr>
          </a:p>
        </p:txBody>
      </p:sp>
      <p:sp>
        <p:nvSpPr>
          <p:cNvPr id="26626" name="Rectangle 2"/>
          <p:cNvSpPr>
            <a:spLocks noGrp="1" noRot="1" noChangeAspect="1" noChangeArrowheads="1" noTextEdit="1"/>
          </p:cNvSpPr>
          <p:nvPr>
            <p:ph type="sldImg"/>
          </p:nvPr>
        </p:nvSpPr>
        <p:spPr>
          <a:xfrm>
            <a:off x="1143000" y="685800"/>
            <a:ext cx="4572000" cy="3429000"/>
          </a:xfrm>
          <a:ln/>
        </p:spPr>
      </p:sp>
      <p:sp>
        <p:nvSpPr>
          <p:cNvPr id="26627"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8716408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1396BD-43AD-4D41-B66C-2C1A55ED41B0}" type="slidenum">
              <a:rPr lang="en-US" smtClean="0"/>
              <a:pPr/>
              <a:t>67</a:t>
            </a:fld>
            <a:endParaRPr lang="en-US"/>
          </a:p>
        </p:txBody>
      </p:sp>
    </p:spTree>
    <p:extLst>
      <p:ext uri="{BB962C8B-B14F-4D97-AF65-F5344CB8AC3E}">
        <p14:creationId xmlns:p14="http://schemas.microsoft.com/office/powerpoint/2010/main" val="22379760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1396BD-43AD-4D41-B66C-2C1A55ED41B0}" type="slidenum">
              <a:rPr lang="en-US" smtClean="0"/>
              <a:pPr/>
              <a:t>68</a:t>
            </a:fld>
            <a:endParaRPr lang="en-US"/>
          </a:p>
        </p:txBody>
      </p:sp>
    </p:spTree>
    <p:extLst>
      <p:ext uri="{BB962C8B-B14F-4D97-AF65-F5344CB8AC3E}">
        <p14:creationId xmlns:p14="http://schemas.microsoft.com/office/powerpoint/2010/main" val="33136918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Facilitator prompt: </a:t>
            </a:r>
            <a:r>
              <a:rPr lang="en-US" dirty="0"/>
              <a:t>Ask participants to fill in challenges along the cascade of TB care</a:t>
            </a:r>
          </a:p>
          <a:p>
            <a:r>
              <a:rPr lang="en-US" dirty="0"/>
              <a:t>Once mapped out, discuss potential solutions and advocacy approaches or other strategies that might be employed to address the challenges described.</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41637EB-0A50-6946-88EF-7A4C1122781F}" type="slidenum">
              <a:rPr kumimoji="0" lang="en-US" sz="1200" b="0" i="0" u="none" strike="noStrike" kern="1200" cap="none" spc="0" normalizeH="0" baseline="0" noProof="0" smtClean="0">
                <a:ln>
                  <a:noFill/>
                </a:ln>
                <a:solidFill>
                  <a:srgbClr val="000000"/>
                </a:solidFill>
                <a:effectLst/>
                <a:uLnTx/>
                <a:uFillTx/>
                <a:latin typeface="AmericanTypewriter Medium"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mericanTypewriter Medium" charset="0"/>
              <a:ea typeface="ＭＳ Ｐゴシック" charset="0"/>
            </a:endParaRPr>
          </a:p>
        </p:txBody>
      </p:sp>
    </p:spTree>
    <p:extLst>
      <p:ext uri="{BB962C8B-B14F-4D97-AF65-F5344CB8AC3E}">
        <p14:creationId xmlns:p14="http://schemas.microsoft.com/office/powerpoint/2010/main" val="20579800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miter lim="800000"/>
            <a:headEnd/>
            <a:tailEnd/>
          </a:ln>
        </p:spPr>
        <p:txBody>
          <a:bodyPr/>
          <a:lstStyle/>
          <a:p>
            <a:fld id="{86D11F20-9C1B-4E46-8932-40154F35D9B5}" type="slidenum">
              <a:rPr lang="en-US">
                <a:latin typeface="AmericanTypewriter Medium" pitchFamily="28" charset="0"/>
              </a:rPr>
              <a:pPr/>
              <a:t>70</a:t>
            </a:fld>
            <a:endParaRPr lang="en-US">
              <a:latin typeface="AmericanTypewriter Medium" pitchFamily="28" charset="0"/>
            </a:endParaRPr>
          </a:p>
        </p:txBody>
      </p:sp>
      <p:sp>
        <p:nvSpPr>
          <p:cNvPr id="65538" name="Rectangle 2"/>
          <p:cNvSpPr>
            <a:spLocks noGrp="1" noRot="1" noChangeAspect="1" noChangeArrowheads="1" noTextEdit="1"/>
          </p:cNvSpPr>
          <p:nvPr>
            <p:ph type="sldImg"/>
          </p:nvPr>
        </p:nvSpPr>
        <p:spPr>
          <a:xfrm>
            <a:off x="1143000" y="685800"/>
            <a:ext cx="4572000" cy="3429000"/>
          </a:xfrm>
          <a:ln/>
        </p:spPr>
      </p:sp>
      <p:sp>
        <p:nvSpPr>
          <p:cNvPr id="65539"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28005748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1396BD-43AD-4D41-B66C-2C1A55ED41B0}" type="slidenum">
              <a:rPr lang="en-US" smtClean="0"/>
              <a:pPr/>
              <a:t>74</a:t>
            </a:fld>
            <a:endParaRPr lang="en-US"/>
          </a:p>
        </p:txBody>
      </p:sp>
    </p:spTree>
    <p:extLst>
      <p:ext uri="{BB962C8B-B14F-4D97-AF65-F5344CB8AC3E}">
        <p14:creationId xmlns:p14="http://schemas.microsoft.com/office/powerpoint/2010/main" val="3442364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miter lim="800000"/>
            <a:headEnd/>
            <a:tailEnd/>
          </a:ln>
        </p:spPr>
        <p:txBody>
          <a:bodyPr/>
          <a:lstStyle/>
          <a:p>
            <a:fld id="{F1C72599-9925-4485-BFBB-3BEF44012B27}" type="slidenum">
              <a:rPr lang="en-US"/>
              <a:pPr/>
              <a:t>5</a:t>
            </a:fld>
            <a:endParaRPr lang="en-US"/>
          </a:p>
        </p:txBody>
      </p:sp>
      <p:sp>
        <p:nvSpPr>
          <p:cNvPr id="22530" name="Rectangle 2"/>
          <p:cNvSpPr>
            <a:spLocks noGrp="1" noRot="1" noChangeAspect="1" noChangeArrowheads="1" noTextEdit="1"/>
          </p:cNvSpPr>
          <p:nvPr>
            <p:ph type="sldImg"/>
          </p:nvPr>
        </p:nvSpPr>
        <p:spPr>
          <a:xfrm>
            <a:off x="1143000" y="685800"/>
            <a:ext cx="4572000" cy="3429000"/>
          </a:xfrm>
          <a:ln/>
        </p:spPr>
      </p:sp>
      <p:sp>
        <p:nvSpPr>
          <p:cNvPr id="22531"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8105022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miter lim="800000"/>
            <a:headEnd/>
            <a:tailEnd/>
          </a:ln>
        </p:spPr>
        <p:txBody>
          <a:bodyPr/>
          <a:lstStyle/>
          <a:p>
            <a:fld id="{86D11F20-9C1B-4E46-8932-40154F35D9B5}" type="slidenum">
              <a:rPr lang="en-US">
                <a:latin typeface="AmericanTypewriter Medium" pitchFamily="28" charset="0"/>
              </a:rPr>
              <a:pPr/>
              <a:t>75</a:t>
            </a:fld>
            <a:endParaRPr lang="en-US">
              <a:latin typeface="AmericanTypewriter Medium" pitchFamily="28" charset="0"/>
            </a:endParaRPr>
          </a:p>
        </p:txBody>
      </p:sp>
      <p:sp>
        <p:nvSpPr>
          <p:cNvPr id="65538" name="Rectangle 2"/>
          <p:cNvSpPr>
            <a:spLocks noGrp="1" noRot="1" noChangeAspect="1" noChangeArrowheads="1" noTextEdit="1"/>
          </p:cNvSpPr>
          <p:nvPr>
            <p:ph type="sldImg"/>
          </p:nvPr>
        </p:nvSpPr>
        <p:spPr>
          <a:xfrm>
            <a:off x="1143000" y="685800"/>
            <a:ext cx="4572000" cy="3429000"/>
          </a:xfrm>
          <a:ln/>
        </p:spPr>
      </p:sp>
      <p:sp>
        <p:nvSpPr>
          <p:cNvPr id="65539"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4361275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miter lim="800000"/>
            <a:headEnd/>
            <a:tailEnd/>
          </a:ln>
        </p:spPr>
        <p:txBody>
          <a:bodyPr/>
          <a:lstStyle/>
          <a:p>
            <a:fld id="{C1BA6968-6CD2-4BDB-B114-B0953AE1D05E}" type="slidenum">
              <a:rPr lang="en-US"/>
              <a:pPr/>
              <a:t>76</a:t>
            </a:fld>
            <a:endParaRPr lang="en-US"/>
          </a:p>
        </p:txBody>
      </p:sp>
      <p:sp>
        <p:nvSpPr>
          <p:cNvPr id="71682" name="Rectangle 2"/>
          <p:cNvSpPr>
            <a:spLocks noGrp="1" noRot="1" noChangeAspect="1" noChangeArrowheads="1" noTextEdit="1"/>
          </p:cNvSpPr>
          <p:nvPr>
            <p:ph type="sldImg"/>
          </p:nvPr>
        </p:nvSpPr>
        <p:spPr>
          <a:xfrm>
            <a:off x="1143000" y="685800"/>
            <a:ext cx="4572000" cy="3429000"/>
          </a:xfrm>
          <a:ln/>
        </p:spPr>
      </p:sp>
      <p:sp>
        <p:nvSpPr>
          <p:cNvPr id="71683" name="Rectangle 3"/>
          <p:cNvSpPr>
            <a:spLocks noGrp="1" noChangeArrowheads="1"/>
          </p:cNvSpPr>
          <p:nvPr>
            <p:ph type="body" idx="1"/>
          </p:nvPr>
        </p:nvSpPr>
        <p:spPr>
          <a:noFill/>
        </p:spPr>
        <p:txBody>
          <a:bodyPr/>
          <a:lstStyle/>
          <a:p>
            <a:pPr eaLnBrk="1" hangingPunct="1"/>
            <a:r>
              <a:rPr lang="en-US" dirty="0">
                <a:latin typeface="Arial" panose="020B0604020202020204" pitchFamily="34" charset="0"/>
              </a:rPr>
              <a:t>Note to facilitator: this is not an exhaustive list and can be used as start for discussion.</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miter lim="800000"/>
            <a:headEnd/>
            <a:tailEnd/>
          </a:ln>
        </p:spPr>
        <p:txBody>
          <a:bodyPr/>
          <a:lstStyle/>
          <a:p>
            <a:fld id="{C1BA6968-6CD2-4BDB-B114-B0953AE1D05E}" type="slidenum">
              <a:rPr lang="en-US"/>
              <a:pPr/>
              <a:t>77</a:t>
            </a:fld>
            <a:endParaRPr lang="en-US"/>
          </a:p>
        </p:txBody>
      </p:sp>
      <p:sp>
        <p:nvSpPr>
          <p:cNvPr id="71682" name="Rectangle 2"/>
          <p:cNvSpPr>
            <a:spLocks noGrp="1" noRot="1" noChangeAspect="1" noChangeArrowheads="1" noTextEdit="1"/>
          </p:cNvSpPr>
          <p:nvPr>
            <p:ph type="sldImg"/>
          </p:nvPr>
        </p:nvSpPr>
        <p:spPr>
          <a:xfrm>
            <a:off x="1143000" y="685800"/>
            <a:ext cx="4572000" cy="3429000"/>
          </a:xfrm>
          <a:ln/>
        </p:spPr>
      </p:sp>
      <p:sp>
        <p:nvSpPr>
          <p:cNvPr id="71683" name="Rectangle 3"/>
          <p:cNvSpPr>
            <a:spLocks noGrp="1" noChangeArrowheads="1"/>
          </p:cNvSpPr>
          <p:nvPr>
            <p:ph type="body" idx="1"/>
          </p:nvPr>
        </p:nvSpPr>
        <p:spPr>
          <a:noFill/>
        </p:spPr>
        <p:txBody>
          <a:bodyPr/>
          <a:lstStyle/>
          <a:p>
            <a:pPr eaLnBrk="1" hangingPunct="1"/>
            <a:r>
              <a:rPr lang="en-US" dirty="0">
                <a:latin typeface="Arial" panose="020B0604020202020204" pitchFamily="34" charset="0"/>
              </a:rPr>
              <a:t>Note to facilitator: this is not an exhaustive list and can be used as start for discussion.</a:t>
            </a:r>
          </a:p>
        </p:txBody>
      </p:sp>
    </p:spTree>
    <p:extLst>
      <p:ext uri="{BB962C8B-B14F-4D97-AF65-F5344CB8AC3E}">
        <p14:creationId xmlns:p14="http://schemas.microsoft.com/office/powerpoint/2010/main" val="1218536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miter lim="800000"/>
            <a:headEnd/>
            <a:tailEnd/>
          </a:ln>
        </p:spPr>
        <p:txBody>
          <a:bodyPr/>
          <a:lstStyle/>
          <a:p>
            <a:fld id="{F1C72599-9925-4485-BFBB-3BEF44012B27}" type="slidenum">
              <a:rPr lang="en-US"/>
              <a:pPr/>
              <a:t>6</a:t>
            </a:fld>
            <a:endParaRPr lang="en-US"/>
          </a:p>
        </p:txBody>
      </p:sp>
      <p:sp>
        <p:nvSpPr>
          <p:cNvPr id="22530" name="Rectangle 2"/>
          <p:cNvSpPr>
            <a:spLocks noGrp="1" noRot="1" noChangeAspect="1" noChangeArrowheads="1" noTextEdit="1"/>
          </p:cNvSpPr>
          <p:nvPr>
            <p:ph type="sldImg"/>
          </p:nvPr>
        </p:nvSpPr>
        <p:spPr>
          <a:xfrm>
            <a:off x="1143000" y="685800"/>
            <a:ext cx="4572000" cy="3429000"/>
          </a:xfrm>
          <a:ln/>
        </p:spPr>
      </p:sp>
      <p:sp>
        <p:nvSpPr>
          <p:cNvPr id="22531"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4002719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1396BD-43AD-4D41-B66C-2C1A55ED41B0}" type="slidenum">
              <a:rPr lang="en-US" smtClean="0"/>
              <a:pPr/>
              <a:t>8</a:t>
            </a:fld>
            <a:endParaRPr lang="en-US"/>
          </a:p>
        </p:txBody>
      </p:sp>
    </p:spTree>
    <p:extLst>
      <p:ext uri="{BB962C8B-B14F-4D97-AF65-F5344CB8AC3E}">
        <p14:creationId xmlns:p14="http://schemas.microsoft.com/office/powerpoint/2010/main" val="4258653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miter lim="800000"/>
            <a:headEnd/>
            <a:tailEnd/>
          </a:ln>
        </p:spPr>
        <p:txBody>
          <a:bodyPr/>
          <a:lstStyle/>
          <a:p>
            <a:fld id="{2C84E63D-E420-4A3E-B09A-2CC501EF92EF}" type="slidenum">
              <a:rPr lang="en-US">
                <a:latin typeface="AmericanTypewriter Medium" pitchFamily="28" charset="0"/>
              </a:rPr>
              <a:pPr/>
              <a:t>10</a:t>
            </a:fld>
            <a:endParaRPr lang="en-US">
              <a:latin typeface="AmericanTypewriter Medium" pitchFamily="28" charset="0"/>
            </a:endParaRPr>
          </a:p>
        </p:txBody>
      </p:sp>
      <p:sp>
        <p:nvSpPr>
          <p:cNvPr id="26626" name="Rectangle 2"/>
          <p:cNvSpPr>
            <a:spLocks noGrp="1" noRot="1" noChangeAspect="1" noChangeArrowheads="1" noTextEdit="1"/>
          </p:cNvSpPr>
          <p:nvPr>
            <p:ph type="sldImg"/>
          </p:nvPr>
        </p:nvSpPr>
        <p:spPr>
          <a:xfrm>
            <a:off x="1143000" y="685800"/>
            <a:ext cx="4572000" cy="3429000"/>
          </a:xfrm>
          <a:ln/>
        </p:spPr>
      </p:sp>
      <p:sp>
        <p:nvSpPr>
          <p:cNvPr id="26627" name="Rectangle 3"/>
          <p:cNvSpPr>
            <a:spLocks noGrp="1" noChangeArrowheads="1"/>
          </p:cNvSpPr>
          <p:nvPr>
            <p:ph type="body" idx="1"/>
          </p:nvPr>
        </p:nvSpPr>
        <p:spPr>
          <a:noFill/>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582979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1396BD-43AD-4D41-B66C-2C1A55ED41B0}" type="slidenum">
              <a:rPr lang="en-US" smtClean="0"/>
              <a:pPr/>
              <a:t>11</a:t>
            </a:fld>
            <a:endParaRPr lang="en-US"/>
          </a:p>
        </p:txBody>
      </p:sp>
    </p:spTree>
    <p:extLst>
      <p:ext uri="{BB962C8B-B14F-4D97-AF65-F5344CB8AC3E}">
        <p14:creationId xmlns:p14="http://schemas.microsoft.com/office/powerpoint/2010/main" val="30657295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C3BDCC-C2A3-C74E-9FC4-527261E39089}"/>
              </a:ext>
            </a:extLst>
          </p:cNvPr>
          <p:cNvPicPr>
            <a:picLocks noChangeAspect="1"/>
          </p:cNvPicPr>
          <p:nvPr userDrawn="1"/>
        </p:nvPicPr>
        <p:blipFill rotWithShape="1">
          <a:blip r:embed="rId2"/>
          <a:srcRect t="33049" b="31513"/>
          <a:stretch/>
        </p:blipFill>
        <p:spPr>
          <a:xfrm>
            <a:off x="0" y="2051177"/>
            <a:ext cx="9144000" cy="2880530"/>
          </a:xfrm>
          <a:prstGeom prst="rect">
            <a:avLst/>
          </a:prstGeom>
        </p:spPr>
      </p:pic>
      <p:sp>
        <p:nvSpPr>
          <p:cNvPr id="7" name="Text Placeholder 6">
            <a:extLst>
              <a:ext uri="{FF2B5EF4-FFF2-40B4-BE49-F238E27FC236}">
                <a16:creationId xmlns:a16="http://schemas.microsoft.com/office/drawing/2014/main" id="{3717E0C6-27B3-DC43-9A0A-B41D94A39312}"/>
              </a:ext>
            </a:extLst>
          </p:cNvPr>
          <p:cNvSpPr>
            <a:spLocks noGrp="1"/>
          </p:cNvSpPr>
          <p:nvPr>
            <p:ph type="body" sz="quarter" idx="10" hasCustomPrompt="1"/>
          </p:nvPr>
        </p:nvSpPr>
        <p:spPr>
          <a:xfrm>
            <a:off x="0" y="3025927"/>
            <a:ext cx="9144000" cy="904875"/>
          </a:xfrm>
          <a:prstGeom prst="rect">
            <a:avLst/>
          </a:prstGeom>
        </p:spPr>
        <p:txBody>
          <a:bodyPr/>
          <a:lstStyle>
            <a:lvl1pPr marL="0" indent="0" algn="ctr" defTabSz="385753" rtl="0" eaLnBrk="1" latinLnBrk="0" hangingPunct="1">
              <a:buFontTx/>
              <a:buNone/>
              <a:defRPr lang="en-US" sz="3000" b="1" kern="1200" dirty="0" smtClean="0">
                <a:solidFill>
                  <a:schemeClr val="bg1"/>
                </a:solidFill>
                <a:latin typeface="Arial" panose="020B0604020202020204" pitchFamily="34" charset="0"/>
                <a:ea typeface="+mn-ea"/>
                <a:cs typeface="Arial" panose="020B0604020202020204" pitchFamily="34" charset="0"/>
              </a:defRPr>
            </a:lvl1pPr>
            <a:lvl2pPr marL="0" indent="0" algn="ctr" defTabSz="385753" rtl="0" eaLnBrk="1" latinLnBrk="0" hangingPunct="1">
              <a:buFontTx/>
              <a:buNone/>
              <a:defRPr lang="en-US" sz="2025" kern="1200" dirty="0" smtClean="0">
                <a:solidFill>
                  <a:srgbClr val="F20000"/>
                </a:solidFill>
                <a:latin typeface="Arial" panose="020B0604020202020204" pitchFamily="34" charset="0"/>
                <a:ea typeface="+mn-ea"/>
                <a:cs typeface="+mn-cs"/>
              </a:defRPr>
            </a:lvl2pPr>
            <a:lvl3pPr marL="0" indent="0" algn="ctr" defTabSz="385753" rtl="0" eaLnBrk="1" latinLnBrk="0" hangingPunct="1">
              <a:buFontTx/>
              <a:buNone/>
              <a:defRPr lang="en-US" sz="2025" kern="1200" dirty="0" smtClean="0">
                <a:solidFill>
                  <a:srgbClr val="F20000"/>
                </a:solidFill>
                <a:latin typeface="Arial" panose="020B0604020202020204" pitchFamily="34" charset="0"/>
                <a:ea typeface="+mn-ea"/>
                <a:cs typeface="+mn-cs"/>
              </a:defRPr>
            </a:lvl3pPr>
            <a:lvl4pPr marL="0" indent="0" algn="ctr" defTabSz="385753" rtl="0" eaLnBrk="1" latinLnBrk="0" hangingPunct="1">
              <a:buFontTx/>
              <a:buNone/>
              <a:defRPr lang="en-US" sz="2025" kern="1200" dirty="0" smtClean="0">
                <a:solidFill>
                  <a:srgbClr val="F20000"/>
                </a:solidFill>
                <a:latin typeface="Arial" panose="020B0604020202020204" pitchFamily="34" charset="0"/>
                <a:ea typeface="+mn-ea"/>
                <a:cs typeface="+mn-cs"/>
              </a:defRPr>
            </a:lvl4pPr>
            <a:lvl5pPr marL="0" indent="0" algn="ctr" defTabSz="385753" rtl="0" eaLnBrk="1" latinLnBrk="0" hangingPunct="1">
              <a:buFontTx/>
              <a:buNone/>
              <a:defRPr lang="en-US" sz="2025" kern="1200" dirty="0">
                <a:solidFill>
                  <a:srgbClr val="F20000"/>
                </a:solidFill>
                <a:latin typeface="Arial" panose="020B0604020202020204" pitchFamily="34" charset="0"/>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73439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819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166F24-0241-2446-83C0-71022052EA04}"/>
              </a:ext>
            </a:extLst>
          </p:cNvPr>
          <p:cNvSpPr/>
          <p:nvPr userDrawn="1"/>
        </p:nvSpPr>
        <p:spPr>
          <a:xfrm>
            <a:off x="3" y="4"/>
            <a:ext cx="2754391" cy="6857999"/>
          </a:xfrm>
          <a:prstGeom prst="rect">
            <a:avLst/>
          </a:prstGeom>
          <a:solidFill>
            <a:schemeClr val="tx1">
              <a:lumMod val="50000"/>
              <a:lumOff val="50000"/>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dirty="0">
              <a:latin typeface="Arial" panose="020B0604020202020204" pitchFamily="34" charset="0"/>
            </a:endParaRPr>
          </a:p>
        </p:txBody>
      </p:sp>
      <p:sp>
        <p:nvSpPr>
          <p:cNvPr id="3" name="Picture Placeholder 2">
            <a:extLst>
              <a:ext uri="{FF2B5EF4-FFF2-40B4-BE49-F238E27FC236}">
                <a16:creationId xmlns:a16="http://schemas.microsoft.com/office/drawing/2014/main" id="{76006514-79EB-C042-A698-C86CF5615AD0}"/>
              </a:ext>
            </a:extLst>
          </p:cNvPr>
          <p:cNvSpPr>
            <a:spLocks noGrp="1"/>
          </p:cNvSpPr>
          <p:nvPr>
            <p:ph type="pic" sz="quarter" idx="15"/>
          </p:nvPr>
        </p:nvSpPr>
        <p:spPr>
          <a:xfrm>
            <a:off x="3251597" y="711203"/>
            <a:ext cx="5562600" cy="5124451"/>
          </a:xfrm>
          <a:prstGeom prst="rect">
            <a:avLst/>
          </a:prstGeom>
        </p:spPr>
        <p:txBody>
          <a:bodyPr/>
          <a:lstStyle>
            <a:lvl1pPr>
              <a:defRPr b="0" i="0">
                <a:latin typeface="Arial" panose="020B0604020202020204" pitchFamily="34" charset="0"/>
              </a:defRPr>
            </a:lvl1pPr>
          </a:lstStyle>
          <a:p>
            <a:endParaRPr lang="en-US" dirty="0"/>
          </a:p>
        </p:txBody>
      </p:sp>
      <p:sp>
        <p:nvSpPr>
          <p:cNvPr id="12" name="Text Placeholder 15">
            <a:extLst>
              <a:ext uri="{FF2B5EF4-FFF2-40B4-BE49-F238E27FC236}">
                <a16:creationId xmlns:a16="http://schemas.microsoft.com/office/drawing/2014/main" id="{ACC610DF-191F-DB44-BA14-A18D7D74342F}"/>
              </a:ext>
            </a:extLst>
          </p:cNvPr>
          <p:cNvSpPr>
            <a:spLocks noGrp="1"/>
          </p:cNvSpPr>
          <p:nvPr>
            <p:ph type="body" sz="quarter" idx="14"/>
          </p:nvPr>
        </p:nvSpPr>
        <p:spPr>
          <a:xfrm>
            <a:off x="496802" y="2652452"/>
            <a:ext cx="1919288" cy="1553103"/>
          </a:xfrm>
          <a:prstGeom prst="rect">
            <a:avLst/>
          </a:prstGeom>
        </p:spPr>
        <p:txBody>
          <a:bodyPr/>
          <a:lstStyle>
            <a:lvl1pPr marL="0" indent="0" algn="r" defTabSz="385753" rtl="0" eaLnBrk="1" fontAlgn="auto" latinLnBrk="0" hangingPunct="1">
              <a:lnSpc>
                <a:spcPts val="2325"/>
              </a:lnSpc>
              <a:spcBef>
                <a:spcPts val="0"/>
              </a:spcBef>
              <a:spcAft>
                <a:spcPts val="0"/>
              </a:spcAft>
              <a:buFontTx/>
              <a:buNone/>
              <a:defRPr lang="en-US" sz="2400" b="1" i="0" kern="1200" dirty="0" smtClean="0">
                <a:solidFill>
                  <a:srgbClr val="6E4671"/>
                </a:solidFill>
                <a:latin typeface="Arial" panose="020B0604020202020204" pitchFamily="34" charset="0"/>
                <a:ea typeface="+mn-ea"/>
                <a:cs typeface="Arial" panose="020B0604020202020204" pitchFamily="34" charset="0"/>
              </a:defRPr>
            </a:lvl1pPr>
            <a:lvl2pPr marL="0" indent="0" algn="l" defTabSz="385753" rtl="0" eaLnBrk="1" fontAlgn="auto" latinLnBrk="0" hangingPunct="1">
              <a:lnSpc>
                <a:spcPts val="1814"/>
              </a:lnSpc>
              <a:spcAft>
                <a:spcPts val="0"/>
              </a:spcAft>
              <a:buFontTx/>
              <a:buNone/>
              <a:defRPr lang="en-US" sz="1519" b="1" kern="1200" dirty="0" smtClean="0">
                <a:solidFill>
                  <a:srgbClr val="F20000"/>
                </a:solidFill>
                <a:latin typeface="Gotham Bold" panose="02000603040000020004" pitchFamily="2" charset="0"/>
                <a:ea typeface="+mn-ea"/>
                <a:cs typeface="+mn-cs"/>
              </a:defRPr>
            </a:lvl2pPr>
            <a:lvl3pPr marL="0" indent="0" algn="l" defTabSz="385753" rtl="0" eaLnBrk="1" fontAlgn="auto" latinLnBrk="0" hangingPunct="1">
              <a:lnSpc>
                <a:spcPts val="1814"/>
              </a:lnSpc>
              <a:spcAft>
                <a:spcPts val="0"/>
              </a:spcAft>
              <a:buFontTx/>
              <a:buNone/>
              <a:defRPr lang="en-US" sz="1519" b="1" kern="1200" dirty="0" smtClean="0">
                <a:solidFill>
                  <a:srgbClr val="F20000"/>
                </a:solidFill>
                <a:latin typeface="Gotham Bold" panose="02000603040000020004" pitchFamily="2" charset="0"/>
                <a:ea typeface="+mn-ea"/>
                <a:cs typeface="+mn-cs"/>
              </a:defRPr>
            </a:lvl3pPr>
            <a:lvl4pPr marL="0" indent="0" algn="l" defTabSz="385753" rtl="0" eaLnBrk="1" fontAlgn="auto" latinLnBrk="0" hangingPunct="1">
              <a:lnSpc>
                <a:spcPts val="1814"/>
              </a:lnSpc>
              <a:spcAft>
                <a:spcPts val="0"/>
              </a:spcAft>
              <a:buFontTx/>
              <a:buNone/>
              <a:defRPr lang="en-US" sz="1519" b="1" kern="1200" dirty="0" smtClean="0">
                <a:solidFill>
                  <a:srgbClr val="F20000"/>
                </a:solidFill>
                <a:latin typeface="Gotham Bold" panose="02000603040000020004" pitchFamily="2" charset="0"/>
                <a:ea typeface="+mn-ea"/>
                <a:cs typeface="+mn-cs"/>
              </a:defRPr>
            </a:lvl4pPr>
            <a:lvl5pPr marL="0" indent="0" algn="l" defTabSz="385753" rtl="0" eaLnBrk="1" fontAlgn="auto" latinLnBrk="0" hangingPunct="1">
              <a:lnSpc>
                <a:spcPts val="1814"/>
              </a:lnSpc>
              <a:spcAft>
                <a:spcPts val="0"/>
              </a:spcAft>
              <a:buFontTx/>
              <a:buNone/>
              <a:defRPr lang="en-US" sz="1519" b="1" kern="1200" dirty="0">
                <a:solidFill>
                  <a:srgbClr val="F20000"/>
                </a:solidFill>
                <a:latin typeface="Gotham Bold" panose="02000603040000020004" pitchFamily="2" charset="0"/>
                <a:ea typeface="+mn-ea"/>
                <a:cs typeface="+mn-cs"/>
              </a:defRPr>
            </a:lvl5pPr>
          </a:lstStyle>
          <a:p>
            <a:pPr lvl="0"/>
            <a:r>
              <a:rPr lang="en-US" dirty="0"/>
              <a:t>Click to edit Master text</a:t>
            </a:r>
          </a:p>
        </p:txBody>
      </p:sp>
      <p:cxnSp>
        <p:nvCxnSpPr>
          <p:cNvPr id="13" name="Straight Connector 12">
            <a:extLst>
              <a:ext uri="{FF2B5EF4-FFF2-40B4-BE49-F238E27FC236}">
                <a16:creationId xmlns:a16="http://schemas.microsoft.com/office/drawing/2014/main" id="{6CA940F7-E339-5848-91F0-1ECFE5AE80A6}"/>
              </a:ext>
            </a:extLst>
          </p:cNvPr>
          <p:cNvCxnSpPr>
            <a:cxnSpLocks/>
          </p:cNvCxnSpPr>
          <p:nvPr userDrawn="1"/>
        </p:nvCxnSpPr>
        <p:spPr>
          <a:xfrm flipH="1">
            <a:off x="2754391" y="4"/>
            <a:ext cx="13302" cy="6857999"/>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860A4B6-473F-B54C-9649-7F772C74877A}"/>
              </a:ext>
            </a:extLst>
          </p:cNvPr>
          <p:cNvCxnSpPr>
            <a:cxnSpLocks/>
          </p:cNvCxnSpPr>
          <p:nvPr userDrawn="1"/>
        </p:nvCxnSpPr>
        <p:spPr>
          <a:xfrm>
            <a:off x="3" y="3885841"/>
            <a:ext cx="2425465" cy="0"/>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sp>
        <p:nvSpPr>
          <p:cNvPr id="11" name="Text Placeholder 13">
            <a:extLst>
              <a:ext uri="{FF2B5EF4-FFF2-40B4-BE49-F238E27FC236}">
                <a16:creationId xmlns:a16="http://schemas.microsoft.com/office/drawing/2014/main" id="{D4D3B95B-3A3F-A54C-B83A-92A738DB4F2B}"/>
              </a:ext>
            </a:extLst>
          </p:cNvPr>
          <p:cNvSpPr>
            <a:spLocks noGrp="1"/>
          </p:cNvSpPr>
          <p:nvPr>
            <p:ph type="body" sz="quarter" idx="13" hasCustomPrompt="1"/>
          </p:nvPr>
        </p:nvSpPr>
        <p:spPr>
          <a:xfrm>
            <a:off x="262582" y="331361"/>
            <a:ext cx="1946312" cy="601951"/>
          </a:xfrm>
          <a:prstGeom prst="rect">
            <a:avLst/>
          </a:prstGeom>
        </p:spPr>
        <p:txBody>
          <a:bodyPr/>
          <a:lstStyle>
            <a:lvl1pPr marL="0" indent="0">
              <a:buNone/>
              <a:defRPr lang="en-US" sz="1350" b="0" i="0" kern="1200" dirty="0" smtClean="0">
                <a:solidFill>
                  <a:schemeClr val="tx1"/>
                </a:solidFill>
                <a:latin typeface="Arial" panose="020B0604020202020204" pitchFamily="34" charset="0"/>
                <a:ea typeface="Roboto" panose="02000000000000000000" pitchFamily="2" charset="0"/>
                <a:cs typeface="+mn-cs"/>
              </a:defRPr>
            </a:lvl1pPr>
            <a:lvl2pPr marL="192876" indent="0">
              <a:buNone/>
              <a:defRPr lang="en-US" sz="760" kern="1200" dirty="0" smtClean="0">
                <a:solidFill>
                  <a:schemeClr val="tx1"/>
                </a:solidFill>
                <a:latin typeface="Arial" panose="020B0604020202020204" pitchFamily="34" charset="0"/>
                <a:ea typeface="Roboto" panose="02000000000000000000" pitchFamily="2" charset="0"/>
                <a:cs typeface="+mn-cs"/>
              </a:defRPr>
            </a:lvl2pPr>
            <a:lvl3pPr marL="385753" indent="0">
              <a:buNone/>
              <a:defRPr lang="en-US" sz="760" kern="1200" dirty="0" smtClean="0">
                <a:solidFill>
                  <a:schemeClr val="tx1"/>
                </a:solidFill>
                <a:latin typeface="Arial" panose="020B0604020202020204" pitchFamily="34" charset="0"/>
                <a:ea typeface="Roboto" panose="02000000000000000000" pitchFamily="2" charset="0"/>
                <a:cs typeface="+mn-cs"/>
              </a:defRPr>
            </a:lvl3pPr>
            <a:lvl4pPr marL="578630" indent="0">
              <a:buNone/>
              <a:defRPr lang="en-US" sz="760" kern="1200" dirty="0" smtClean="0">
                <a:solidFill>
                  <a:schemeClr val="tx1"/>
                </a:solidFill>
                <a:latin typeface="Arial" panose="020B0604020202020204" pitchFamily="34" charset="0"/>
                <a:ea typeface="Roboto" panose="02000000000000000000" pitchFamily="2" charset="0"/>
                <a:cs typeface="+mn-cs"/>
              </a:defRPr>
            </a:lvl4pPr>
            <a:lvl5pPr marL="771506" indent="0">
              <a:buNone/>
              <a:defRPr lang="en-US" sz="760" kern="1200" dirty="0">
                <a:solidFill>
                  <a:schemeClr val="tx1"/>
                </a:solidFill>
                <a:latin typeface="Arial" panose="020B0604020202020204" pitchFamily="34" charset="0"/>
                <a:ea typeface="Roboto" panose="02000000000000000000" pitchFamily="2" charset="0"/>
                <a:cs typeface="+mn-cs"/>
              </a:defRPr>
            </a:lvl5pPr>
          </a:lstStyle>
          <a:p>
            <a:pPr lvl="0"/>
            <a:r>
              <a:rPr lang="en-US" dirty="0"/>
              <a:t>CLICK TO EDIT MASTER TEXT</a:t>
            </a:r>
          </a:p>
        </p:txBody>
      </p:sp>
    </p:spTree>
    <p:extLst>
      <p:ext uri="{BB962C8B-B14F-4D97-AF65-F5344CB8AC3E}">
        <p14:creationId xmlns:p14="http://schemas.microsoft.com/office/powerpoint/2010/main" val="2530358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4891EE-09E9-D64D-A6A9-483033AD2FA3}"/>
              </a:ext>
            </a:extLst>
          </p:cNvPr>
          <p:cNvSpPr/>
          <p:nvPr userDrawn="1"/>
        </p:nvSpPr>
        <p:spPr>
          <a:xfrm>
            <a:off x="0" y="0"/>
            <a:ext cx="2628898" cy="6858000"/>
          </a:xfrm>
          <a:prstGeom prst="rect">
            <a:avLst/>
          </a:prstGeom>
          <a:solidFill>
            <a:schemeClr val="tx1">
              <a:lumMod val="50000"/>
              <a:lumOff val="50000"/>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Arial" panose="020B0604020202020204" pitchFamily="34" charset="0"/>
            </a:endParaRPr>
          </a:p>
        </p:txBody>
      </p:sp>
      <p:pic>
        <p:nvPicPr>
          <p:cNvPr id="4" name="Picture 3">
            <a:extLst>
              <a:ext uri="{FF2B5EF4-FFF2-40B4-BE49-F238E27FC236}">
                <a16:creationId xmlns:a16="http://schemas.microsoft.com/office/drawing/2014/main" id="{0BD40E1E-7A95-3643-A7E7-5D3E19A3042E}"/>
              </a:ext>
            </a:extLst>
          </p:cNvPr>
          <p:cNvPicPr>
            <a:picLocks noChangeAspect="1"/>
          </p:cNvPicPr>
          <p:nvPr userDrawn="1"/>
        </p:nvPicPr>
        <p:blipFill>
          <a:blip r:embed="rId2"/>
          <a:srcRect/>
          <a:stretch/>
        </p:blipFill>
        <p:spPr>
          <a:xfrm>
            <a:off x="415882" y="1993755"/>
            <a:ext cx="1797134" cy="1740045"/>
          </a:xfrm>
          <a:prstGeom prst="rect">
            <a:avLst/>
          </a:prstGeom>
        </p:spPr>
      </p:pic>
      <p:cxnSp>
        <p:nvCxnSpPr>
          <p:cNvPr id="13" name="Straight Connector 12">
            <a:extLst>
              <a:ext uri="{FF2B5EF4-FFF2-40B4-BE49-F238E27FC236}">
                <a16:creationId xmlns:a16="http://schemas.microsoft.com/office/drawing/2014/main" id="{031A6A86-82FC-6949-B923-CA2C4F7C0404}"/>
              </a:ext>
            </a:extLst>
          </p:cNvPr>
          <p:cNvCxnSpPr>
            <a:cxnSpLocks/>
          </p:cNvCxnSpPr>
          <p:nvPr userDrawn="1"/>
        </p:nvCxnSpPr>
        <p:spPr>
          <a:xfrm>
            <a:off x="2628900" y="0"/>
            <a:ext cx="0" cy="6858000"/>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0A1546E-7461-524B-9CFC-D7A904E75BAF}"/>
              </a:ext>
            </a:extLst>
          </p:cNvPr>
          <p:cNvSpPr>
            <a:spLocks noGrp="1"/>
          </p:cNvSpPr>
          <p:nvPr>
            <p:ph type="body" sz="quarter" idx="10"/>
          </p:nvPr>
        </p:nvSpPr>
        <p:spPr>
          <a:xfrm>
            <a:off x="3224755" y="846140"/>
            <a:ext cx="5054203" cy="5165725"/>
          </a:xfrm>
          <a:prstGeom prst="rect">
            <a:avLst/>
          </a:prstGeom>
        </p:spPr>
        <p:txBody>
          <a:bodyPr/>
          <a:lstStyle>
            <a:lvl1pPr marL="139835" indent="-208415" algn="just">
              <a:buFont typeface="+mj-lt"/>
              <a:buAutoNum type="arabicPeriod"/>
              <a:defRPr sz="1500" b="0" i="0">
                <a:latin typeface="Arial" panose="020B0604020202020204" pitchFamily="34" charset="0"/>
              </a:defRPr>
            </a:lvl1pPr>
            <a:lvl2pPr marL="415758" indent="-291461">
              <a:spcBef>
                <a:spcPts val="450"/>
              </a:spcBef>
              <a:buFont typeface="+mj-lt"/>
              <a:buAutoNum type="alphaLcParenR"/>
              <a:defRPr sz="1500" b="0" i="0">
                <a:latin typeface="Arial"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172857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9CDE9CEC-5ECE-DF4A-8813-EE4735CE9AE7}"/>
              </a:ext>
            </a:extLst>
          </p:cNvPr>
          <p:cNvSpPr>
            <a:spLocks noGrp="1"/>
          </p:cNvSpPr>
          <p:nvPr>
            <p:ph type="body" sz="quarter" idx="13" hasCustomPrompt="1"/>
          </p:nvPr>
        </p:nvSpPr>
        <p:spPr>
          <a:xfrm>
            <a:off x="262582" y="331361"/>
            <a:ext cx="1946312" cy="601951"/>
          </a:xfrm>
          <a:prstGeom prst="rect">
            <a:avLst/>
          </a:prstGeom>
        </p:spPr>
        <p:txBody>
          <a:bodyPr/>
          <a:lstStyle>
            <a:lvl1pPr marL="0" indent="0">
              <a:buNone/>
              <a:defRPr lang="en-US" sz="1350" b="0" i="0" kern="1200" dirty="0" smtClean="0">
                <a:solidFill>
                  <a:schemeClr val="tx1"/>
                </a:solidFill>
                <a:latin typeface="Arial" panose="020B0604020202020204" pitchFamily="34" charset="0"/>
                <a:ea typeface="Roboto" panose="02000000000000000000" pitchFamily="2" charset="0"/>
                <a:cs typeface="+mn-cs"/>
              </a:defRPr>
            </a:lvl1pPr>
            <a:lvl2pPr marL="192876" indent="0">
              <a:buNone/>
              <a:defRPr lang="en-US" sz="760" kern="1200" dirty="0" smtClean="0">
                <a:solidFill>
                  <a:schemeClr val="tx1"/>
                </a:solidFill>
                <a:latin typeface="Arial" panose="020B0604020202020204" pitchFamily="34" charset="0"/>
                <a:ea typeface="Roboto" panose="02000000000000000000" pitchFamily="2" charset="0"/>
                <a:cs typeface="+mn-cs"/>
              </a:defRPr>
            </a:lvl2pPr>
            <a:lvl3pPr marL="385753" indent="0">
              <a:buNone/>
              <a:defRPr lang="en-US" sz="760" kern="1200" dirty="0" smtClean="0">
                <a:solidFill>
                  <a:schemeClr val="tx1"/>
                </a:solidFill>
                <a:latin typeface="Arial" panose="020B0604020202020204" pitchFamily="34" charset="0"/>
                <a:ea typeface="Roboto" panose="02000000000000000000" pitchFamily="2" charset="0"/>
                <a:cs typeface="+mn-cs"/>
              </a:defRPr>
            </a:lvl3pPr>
            <a:lvl4pPr marL="578630" indent="0">
              <a:buNone/>
              <a:defRPr lang="en-US" sz="760" kern="1200" dirty="0" smtClean="0">
                <a:solidFill>
                  <a:schemeClr val="tx1"/>
                </a:solidFill>
                <a:latin typeface="Arial" panose="020B0604020202020204" pitchFamily="34" charset="0"/>
                <a:ea typeface="Roboto" panose="02000000000000000000" pitchFamily="2" charset="0"/>
                <a:cs typeface="+mn-cs"/>
              </a:defRPr>
            </a:lvl4pPr>
            <a:lvl5pPr marL="771506" indent="0">
              <a:buNone/>
              <a:defRPr lang="en-US" sz="760" kern="1200" dirty="0">
                <a:solidFill>
                  <a:schemeClr val="tx1"/>
                </a:solidFill>
                <a:latin typeface="Arial" panose="020B0604020202020204" pitchFamily="34" charset="0"/>
                <a:ea typeface="Roboto" panose="02000000000000000000" pitchFamily="2" charset="0"/>
                <a:cs typeface="+mn-cs"/>
              </a:defRPr>
            </a:lvl5pPr>
          </a:lstStyle>
          <a:p>
            <a:pPr lvl="0"/>
            <a:r>
              <a:rPr lang="en-US" dirty="0"/>
              <a:t>CLICK TO EDIT MASTER TEXT</a:t>
            </a:r>
          </a:p>
        </p:txBody>
      </p:sp>
    </p:spTree>
    <p:extLst>
      <p:ext uri="{BB962C8B-B14F-4D97-AF65-F5344CB8AC3E}">
        <p14:creationId xmlns:p14="http://schemas.microsoft.com/office/powerpoint/2010/main" val="2603286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003419-D6A5-9141-8F86-D8DAF4B175B3}"/>
              </a:ext>
            </a:extLst>
          </p:cNvPr>
          <p:cNvSpPr>
            <a:spLocks noGrp="1"/>
          </p:cNvSpPr>
          <p:nvPr>
            <p:ph idx="1"/>
          </p:nvPr>
        </p:nvSpPr>
        <p:spPr>
          <a:xfrm>
            <a:off x="628650" y="1825627"/>
            <a:ext cx="7886700" cy="1302921"/>
          </a:xfrm>
          <a:prstGeom prst="rect">
            <a:avLst/>
          </a:prstGeom>
        </p:spPr>
        <p:txBody>
          <a:bodyPr>
            <a:spAutoFit/>
          </a:bodyPr>
          <a:lstStyle>
            <a:lvl1pPr>
              <a:spcBef>
                <a:spcPts val="563"/>
              </a:spcBef>
              <a:defRPr sz="1600" b="0" i="0">
                <a:latin typeface="Arial" panose="020B0604020202020204" pitchFamily="34" charset="0"/>
              </a:defRPr>
            </a:lvl1pPr>
            <a:lvl2pPr>
              <a:defRPr sz="1600" b="0" i="0">
                <a:latin typeface="Arial" panose="020B0604020202020204" pitchFamily="34" charset="0"/>
              </a:defRPr>
            </a:lvl2pPr>
            <a:lvl3pPr>
              <a:defRPr sz="1600" b="0" i="0">
                <a:latin typeface="Arial" panose="020B0604020202020204" pitchFamily="34" charset="0"/>
              </a:defRPr>
            </a:lvl3pPr>
            <a:lvl4pPr>
              <a:defRPr sz="1600" b="0" i="0">
                <a:latin typeface="Arial" panose="020B0604020202020204" pitchFamily="34" charset="0"/>
              </a:defRPr>
            </a:lvl4pPr>
            <a:lvl5pPr>
              <a:defRPr sz="16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3">
            <a:extLst>
              <a:ext uri="{FF2B5EF4-FFF2-40B4-BE49-F238E27FC236}">
                <a16:creationId xmlns:a16="http://schemas.microsoft.com/office/drawing/2014/main" id="{7C08A17C-B730-554D-A342-2942D89FCFC3}"/>
              </a:ext>
            </a:extLst>
          </p:cNvPr>
          <p:cNvSpPr>
            <a:spLocks noGrp="1"/>
          </p:cNvSpPr>
          <p:nvPr>
            <p:ph type="body" sz="quarter" idx="13" hasCustomPrompt="1"/>
          </p:nvPr>
        </p:nvSpPr>
        <p:spPr>
          <a:xfrm>
            <a:off x="262582" y="331361"/>
            <a:ext cx="1946312" cy="601951"/>
          </a:xfrm>
          <a:prstGeom prst="rect">
            <a:avLst/>
          </a:prstGeom>
        </p:spPr>
        <p:txBody>
          <a:bodyPr/>
          <a:lstStyle>
            <a:lvl1pPr marL="0" indent="0">
              <a:buNone/>
              <a:defRPr lang="en-US" sz="1350" b="0" i="0" kern="1200" dirty="0" smtClean="0">
                <a:solidFill>
                  <a:schemeClr val="tx1"/>
                </a:solidFill>
                <a:latin typeface="Arial" panose="020B0604020202020204" pitchFamily="34" charset="0"/>
                <a:ea typeface="Roboto" panose="02000000000000000000" pitchFamily="2" charset="0"/>
                <a:cs typeface="+mn-cs"/>
              </a:defRPr>
            </a:lvl1pPr>
            <a:lvl2pPr marL="192876" indent="0">
              <a:buNone/>
              <a:defRPr lang="en-US" sz="760" kern="1200" dirty="0" smtClean="0">
                <a:solidFill>
                  <a:schemeClr val="tx1"/>
                </a:solidFill>
                <a:latin typeface="Arial" panose="020B0604020202020204" pitchFamily="34" charset="0"/>
                <a:ea typeface="Roboto" panose="02000000000000000000" pitchFamily="2" charset="0"/>
                <a:cs typeface="+mn-cs"/>
              </a:defRPr>
            </a:lvl2pPr>
            <a:lvl3pPr marL="385753" indent="0">
              <a:buNone/>
              <a:defRPr lang="en-US" sz="760" kern="1200" dirty="0" smtClean="0">
                <a:solidFill>
                  <a:schemeClr val="tx1"/>
                </a:solidFill>
                <a:latin typeface="Arial" panose="020B0604020202020204" pitchFamily="34" charset="0"/>
                <a:ea typeface="Roboto" panose="02000000000000000000" pitchFamily="2" charset="0"/>
                <a:cs typeface="+mn-cs"/>
              </a:defRPr>
            </a:lvl3pPr>
            <a:lvl4pPr marL="578630" indent="0">
              <a:buNone/>
              <a:defRPr lang="en-US" sz="760" kern="1200" dirty="0" smtClean="0">
                <a:solidFill>
                  <a:schemeClr val="tx1"/>
                </a:solidFill>
                <a:latin typeface="Arial" panose="020B0604020202020204" pitchFamily="34" charset="0"/>
                <a:ea typeface="Roboto" panose="02000000000000000000" pitchFamily="2" charset="0"/>
                <a:cs typeface="+mn-cs"/>
              </a:defRPr>
            </a:lvl4pPr>
            <a:lvl5pPr marL="771506" indent="0">
              <a:buNone/>
              <a:defRPr lang="en-US" sz="760" kern="1200" dirty="0">
                <a:solidFill>
                  <a:schemeClr val="tx1"/>
                </a:solidFill>
                <a:latin typeface="Arial" panose="020B0604020202020204" pitchFamily="34" charset="0"/>
                <a:ea typeface="Roboto" panose="02000000000000000000" pitchFamily="2" charset="0"/>
                <a:cs typeface="+mn-cs"/>
              </a:defRPr>
            </a:lvl5pPr>
          </a:lstStyle>
          <a:p>
            <a:pPr lvl="0"/>
            <a:r>
              <a:rPr lang="en-US" dirty="0"/>
              <a:t>CLICK TO EDIT MASTER TEXT</a:t>
            </a:r>
          </a:p>
        </p:txBody>
      </p:sp>
      <p:sp>
        <p:nvSpPr>
          <p:cNvPr id="10" name="Title 1">
            <a:extLst>
              <a:ext uri="{FF2B5EF4-FFF2-40B4-BE49-F238E27FC236}">
                <a16:creationId xmlns:a16="http://schemas.microsoft.com/office/drawing/2014/main" id="{94C4F6F0-DC94-204B-95CA-63B1D9AD536B}"/>
              </a:ext>
            </a:extLst>
          </p:cNvPr>
          <p:cNvSpPr>
            <a:spLocks noGrp="1"/>
          </p:cNvSpPr>
          <p:nvPr>
            <p:ph type="title"/>
          </p:nvPr>
        </p:nvSpPr>
        <p:spPr>
          <a:xfrm>
            <a:off x="628650" y="1143000"/>
            <a:ext cx="7886700" cy="547690"/>
          </a:xfrm>
          <a:prstGeom prst="rect">
            <a:avLst/>
          </a:prstGeom>
        </p:spPr>
        <p:txBody>
          <a:bodyPr/>
          <a:lstStyle>
            <a:lvl1pPr>
              <a:defRPr lang="en-US" sz="2400" b="1" i="0" kern="1200" dirty="0" smtClean="0">
                <a:solidFill>
                  <a:srgbClr val="6E4671"/>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02280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008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ED229883-6C34-864B-85B2-940E94F3C6DE}"/>
              </a:ext>
            </a:extLst>
          </p:cNvPr>
          <p:cNvSpPr>
            <a:spLocks noGrp="1"/>
          </p:cNvSpPr>
          <p:nvPr>
            <p:ph type="body" sz="quarter" idx="13" hasCustomPrompt="1"/>
          </p:nvPr>
        </p:nvSpPr>
        <p:spPr>
          <a:xfrm>
            <a:off x="262582" y="331361"/>
            <a:ext cx="1946312" cy="601951"/>
          </a:xfrm>
          <a:prstGeom prst="rect">
            <a:avLst/>
          </a:prstGeom>
        </p:spPr>
        <p:txBody>
          <a:bodyPr/>
          <a:lstStyle>
            <a:lvl1pPr marL="0" indent="0">
              <a:buNone/>
              <a:defRPr lang="en-US" sz="1350" b="0" i="0" kern="1200" dirty="0" smtClean="0">
                <a:solidFill>
                  <a:schemeClr val="tx1"/>
                </a:solidFill>
                <a:latin typeface="Arial" panose="020B0604020202020204" pitchFamily="34" charset="0"/>
                <a:ea typeface="Roboto" panose="02000000000000000000" pitchFamily="2" charset="0"/>
                <a:cs typeface="+mn-cs"/>
              </a:defRPr>
            </a:lvl1pPr>
            <a:lvl2pPr marL="192876" indent="0">
              <a:buNone/>
              <a:defRPr lang="en-US" sz="760" kern="1200" dirty="0" smtClean="0">
                <a:solidFill>
                  <a:schemeClr val="tx1"/>
                </a:solidFill>
                <a:latin typeface="Arial" panose="020B0604020202020204" pitchFamily="34" charset="0"/>
                <a:ea typeface="Roboto" panose="02000000000000000000" pitchFamily="2" charset="0"/>
                <a:cs typeface="+mn-cs"/>
              </a:defRPr>
            </a:lvl2pPr>
            <a:lvl3pPr marL="385753" indent="0">
              <a:buNone/>
              <a:defRPr lang="en-US" sz="760" kern="1200" dirty="0" smtClean="0">
                <a:solidFill>
                  <a:schemeClr val="tx1"/>
                </a:solidFill>
                <a:latin typeface="Arial" panose="020B0604020202020204" pitchFamily="34" charset="0"/>
                <a:ea typeface="Roboto" panose="02000000000000000000" pitchFamily="2" charset="0"/>
                <a:cs typeface="+mn-cs"/>
              </a:defRPr>
            </a:lvl3pPr>
            <a:lvl4pPr marL="578630" indent="0">
              <a:buNone/>
              <a:defRPr lang="en-US" sz="760" kern="1200" dirty="0" smtClean="0">
                <a:solidFill>
                  <a:schemeClr val="tx1"/>
                </a:solidFill>
                <a:latin typeface="Arial" panose="020B0604020202020204" pitchFamily="34" charset="0"/>
                <a:ea typeface="Roboto" panose="02000000000000000000" pitchFamily="2" charset="0"/>
                <a:cs typeface="+mn-cs"/>
              </a:defRPr>
            </a:lvl4pPr>
            <a:lvl5pPr marL="771506" indent="0">
              <a:buNone/>
              <a:defRPr lang="en-US" sz="760" kern="1200" dirty="0">
                <a:solidFill>
                  <a:schemeClr val="tx1"/>
                </a:solidFill>
                <a:latin typeface="Arial" panose="020B0604020202020204" pitchFamily="34" charset="0"/>
                <a:ea typeface="Roboto" panose="02000000000000000000" pitchFamily="2" charset="0"/>
                <a:cs typeface="+mn-cs"/>
              </a:defRPr>
            </a:lvl5pPr>
          </a:lstStyle>
          <a:p>
            <a:pPr lvl="0"/>
            <a:r>
              <a:rPr lang="en-US" dirty="0"/>
              <a:t>CLICK TO EDIT MASTER TEXT</a:t>
            </a:r>
          </a:p>
        </p:txBody>
      </p:sp>
      <p:sp>
        <p:nvSpPr>
          <p:cNvPr id="8" name="Title 1">
            <a:extLst>
              <a:ext uri="{FF2B5EF4-FFF2-40B4-BE49-F238E27FC236}">
                <a16:creationId xmlns:a16="http://schemas.microsoft.com/office/drawing/2014/main" id="{BBC20346-A8AF-A446-9798-13E199E6166E}"/>
              </a:ext>
            </a:extLst>
          </p:cNvPr>
          <p:cNvSpPr>
            <a:spLocks noGrp="1"/>
          </p:cNvSpPr>
          <p:nvPr>
            <p:ph type="title"/>
          </p:nvPr>
        </p:nvSpPr>
        <p:spPr>
          <a:xfrm>
            <a:off x="628650" y="1143000"/>
            <a:ext cx="7886700" cy="547690"/>
          </a:xfrm>
          <a:prstGeom prst="rect">
            <a:avLst/>
          </a:prstGeom>
        </p:spPr>
        <p:txBody>
          <a:bodyPr/>
          <a:lstStyle>
            <a:lvl1pPr>
              <a:defRPr lang="en-US" sz="2400" b="1" i="0" kern="1200" dirty="0" smtClean="0">
                <a:solidFill>
                  <a:srgbClr val="6E4671"/>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20396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50663-C600-5048-831F-588BB68866AD}"/>
              </a:ext>
            </a:extLst>
          </p:cNvPr>
          <p:cNvSpPr>
            <a:spLocks noGrp="1"/>
          </p:cNvSpPr>
          <p:nvPr>
            <p:ph type="title"/>
          </p:nvPr>
        </p:nvSpPr>
        <p:spPr>
          <a:xfrm>
            <a:off x="628650" y="1143000"/>
            <a:ext cx="7886700" cy="547690"/>
          </a:xfrm>
          <a:prstGeom prst="rect">
            <a:avLst/>
          </a:prstGeom>
        </p:spPr>
        <p:txBody>
          <a:bodyPr/>
          <a:lstStyle>
            <a:lvl1pPr>
              <a:defRPr lang="en-US" sz="2400" b="1" i="0" kern="1200" dirty="0" smtClean="0">
                <a:solidFill>
                  <a:srgbClr val="6E4671"/>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7" name="Text Placeholder 13">
            <a:extLst>
              <a:ext uri="{FF2B5EF4-FFF2-40B4-BE49-F238E27FC236}">
                <a16:creationId xmlns:a16="http://schemas.microsoft.com/office/drawing/2014/main" id="{A6691968-A918-F846-8E4A-B31E1FD3F207}"/>
              </a:ext>
            </a:extLst>
          </p:cNvPr>
          <p:cNvSpPr>
            <a:spLocks noGrp="1"/>
          </p:cNvSpPr>
          <p:nvPr>
            <p:ph type="body" sz="quarter" idx="13" hasCustomPrompt="1"/>
          </p:nvPr>
        </p:nvSpPr>
        <p:spPr>
          <a:xfrm>
            <a:off x="262582" y="331361"/>
            <a:ext cx="1946312" cy="601951"/>
          </a:xfrm>
          <a:prstGeom prst="rect">
            <a:avLst/>
          </a:prstGeom>
        </p:spPr>
        <p:txBody>
          <a:bodyPr/>
          <a:lstStyle>
            <a:lvl1pPr marL="0" indent="0">
              <a:buNone/>
              <a:defRPr lang="en-US" sz="1350" b="0" i="0" kern="1200" dirty="0" smtClean="0">
                <a:solidFill>
                  <a:schemeClr val="tx1"/>
                </a:solidFill>
                <a:latin typeface="Arial" panose="020B0604020202020204" pitchFamily="34" charset="0"/>
                <a:ea typeface="Roboto" panose="02000000000000000000" pitchFamily="2" charset="0"/>
                <a:cs typeface="+mn-cs"/>
              </a:defRPr>
            </a:lvl1pPr>
            <a:lvl2pPr marL="192876" indent="0">
              <a:buNone/>
              <a:defRPr lang="en-US" sz="760" kern="1200" dirty="0" smtClean="0">
                <a:solidFill>
                  <a:schemeClr val="tx1"/>
                </a:solidFill>
                <a:latin typeface="Arial" panose="020B0604020202020204" pitchFamily="34" charset="0"/>
                <a:ea typeface="Roboto" panose="02000000000000000000" pitchFamily="2" charset="0"/>
                <a:cs typeface="+mn-cs"/>
              </a:defRPr>
            </a:lvl2pPr>
            <a:lvl3pPr marL="385753" indent="0">
              <a:buNone/>
              <a:defRPr lang="en-US" sz="760" kern="1200" dirty="0" smtClean="0">
                <a:solidFill>
                  <a:schemeClr val="tx1"/>
                </a:solidFill>
                <a:latin typeface="Arial" panose="020B0604020202020204" pitchFamily="34" charset="0"/>
                <a:ea typeface="Roboto" panose="02000000000000000000" pitchFamily="2" charset="0"/>
                <a:cs typeface="+mn-cs"/>
              </a:defRPr>
            </a:lvl3pPr>
            <a:lvl4pPr marL="578630" indent="0">
              <a:buNone/>
              <a:defRPr lang="en-US" sz="760" kern="1200" dirty="0" smtClean="0">
                <a:solidFill>
                  <a:schemeClr val="tx1"/>
                </a:solidFill>
                <a:latin typeface="Arial" panose="020B0604020202020204" pitchFamily="34" charset="0"/>
                <a:ea typeface="Roboto" panose="02000000000000000000" pitchFamily="2" charset="0"/>
                <a:cs typeface="+mn-cs"/>
              </a:defRPr>
            </a:lvl4pPr>
            <a:lvl5pPr marL="771506" indent="0">
              <a:buNone/>
              <a:defRPr lang="en-US" sz="760" kern="1200" dirty="0">
                <a:solidFill>
                  <a:schemeClr val="tx1"/>
                </a:solidFill>
                <a:latin typeface="Arial" panose="020B0604020202020204" pitchFamily="34" charset="0"/>
                <a:ea typeface="Roboto" panose="02000000000000000000" pitchFamily="2" charset="0"/>
                <a:cs typeface="+mn-cs"/>
              </a:defRPr>
            </a:lvl5pPr>
          </a:lstStyle>
          <a:p>
            <a:pPr lvl="0"/>
            <a:r>
              <a:rPr lang="en-US" dirty="0"/>
              <a:t>CLICK TO EDIT MASTER TEXT</a:t>
            </a:r>
          </a:p>
        </p:txBody>
      </p:sp>
    </p:spTree>
    <p:extLst>
      <p:ext uri="{BB962C8B-B14F-4D97-AF65-F5344CB8AC3E}">
        <p14:creationId xmlns:p14="http://schemas.microsoft.com/office/powerpoint/2010/main" val="537519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8" name="Text Placeholder 13">
            <a:extLst>
              <a:ext uri="{FF2B5EF4-FFF2-40B4-BE49-F238E27FC236}">
                <a16:creationId xmlns:a16="http://schemas.microsoft.com/office/drawing/2014/main" id="{BB9B2A83-4B46-7847-83E8-95DCA3C47BD9}"/>
              </a:ext>
            </a:extLst>
          </p:cNvPr>
          <p:cNvSpPr>
            <a:spLocks noGrp="1"/>
          </p:cNvSpPr>
          <p:nvPr>
            <p:ph type="body" sz="quarter" idx="13" hasCustomPrompt="1"/>
          </p:nvPr>
        </p:nvSpPr>
        <p:spPr>
          <a:xfrm>
            <a:off x="262582" y="331361"/>
            <a:ext cx="1946312" cy="601951"/>
          </a:xfrm>
          <a:prstGeom prst="rect">
            <a:avLst/>
          </a:prstGeom>
        </p:spPr>
        <p:txBody>
          <a:bodyPr/>
          <a:lstStyle>
            <a:lvl1pPr marL="0" indent="0">
              <a:buNone/>
              <a:defRPr lang="en-US" sz="1350" b="0" i="0" kern="1200" dirty="0" smtClean="0">
                <a:solidFill>
                  <a:schemeClr val="tx1"/>
                </a:solidFill>
                <a:latin typeface="Arial" panose="020B0604020202020204" pitchFamily="34" charset="0"/>
                <a:ea typeface="Roboto" panose="02000000000000000000" pitchFamily="2" charset="0"/>
                <a:cs typeface="+mn-cs"/>
              </a:defRPr>
            </a:lvl1pPr>
            <a:lvl2pPr marL="192876" indent="0">
              <a:buNone/>
              <a:defRPr lang="en-US" sz="760" kern="1200" dirty="0" smtClean="0">
                <a:solidFill>
                  <a:schemeClr val="tx1"/>
                </a:solidFill>
                <a:latin typeface="Arial" panose="020B0604020202020204" pitchFamily="34" charset="0"/>
                <a:ea typeface="Roboto" panose="02000000000000000000" pitchFamily="2" charset="0"/>
                <a:cs typeface="+mn-cs"/>
              </a:defRPr>
            </a:lvl2pPr>
            <a:lvl3pPr marL="385753" indent="0">
              <a:buNone/>
              <a:defRPr lang="en-US" sz="760" kern="1200" dirty="0" smtClean="0">
                <a:solidFill>
                  <a:schemeClr val="tx1"/>
                </a:solidFill>
                <a:latin typeface="Arial" panose="020B0604020202020204" pitchFamily="34" charset="0"/>
                <a:ea typeface="Roboto" panose="02000000000000000000" pitchFamily="2" charset="0"/>
                <a:cs typeface="+mn-cs"/>
              </a:defRPr>
            </a:lvl3pPr>
            <a:lvl4pPr marL="578630" indent="0">
              <a:buNone/>
              <a:defRPr lang="en-US" sz="760" kern="1200" dirty="0" smtClean="0">
                <a:solidFill>
                  <a:schemeClr val="tx1"/>
                </a:solidFill>
                <a:latin typeface="Arial" panose="020B0604020202020204" pitchFamily="34" charset="0"/>
                <a:ea typeface="Roboto" panose="02000000000000000000" pitchFamily="2" charset="0"/>
                <a:cs typeface="+mn-cs"/>
              </a:defRPr>
            </a:lvl4pPr>
            <a:lvl5pPr marL="771506" indent="0">
              <a:buNone/>
              <a:defRPr lang="en-US" sz="760" kern="1200" dirty="0">
                <a:solidFill>
                  <a:schemeClr val="tx1"/>
                </a:solidFill>
                <a:latin typeface="Arial" panose="020B0604020202020204" pitchFamily="34" charset="0"/>
                <a:ea typeface="Roboto" panose="02000000000000000000" pitchFamily="2" charset="0"/>
                <a:cs typeface="+mn-cs"/>
              </a:defRPr>
            </a:lvl5pPr>
          </a:lstStyle>
          <a:p>
            <a:pPr lvl="0"/>
            <a:r>
              <a:rPr lang="en-US" dirty="0"/>
              <a:t>CLICK TO EDIT MASTER TEXT</a:t>
            </a:r>
          </a:p>
        </p:txBody>
      </p:sp>
      <p:sp>
        <p:nvSpPr>
          <p:cNvPr id="5" name="Title 1">
            <a:extLst>
              <a:ext uri="{FF2B5EF4-FFF2-40B4-BE49-F238E27FC236}">
                <a16:creationId xmlns:a16="http://schemas.microsoft.com/office/drawing/2014/main" id="{FD704B4D-2913-BA42-837B-2D47E3F62C2A}"/>
              </a:ext>
            </a:extLst>
          </p:cNvPr>
          <p:cNvSpPr>
            <a:spLocks noGrp="1"/>
          </p:cNvSpPr>
          <p:nvPr>
            <p:ph type="title"/>
          </p:nvPr>
        </p:nvSpPr>
        <p:spPr>
          <a:xfrm>
            <a:off x="628650" y="1143000"/>
            <a:ext cx="7886700" cy="547690"/>
          </a:xfrm>
          <a:prstGeom prst="rect">
            <a:avLst/>
          </a:prstGeom>
        </p:spPr>
        <p:txBody>
          <a:bodyPr/>
          <a:lstStyle>
            <a:lvl1pPr>
              <a:defRPr lang="en-US" sz="2400" b="1" i="0" kern="1200" dirty="0" smtClean="0">
                <a:solidFill>
                  <a:srgbClr val="6E4671"/>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016835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6A4A3A2B-5832-6747-8751-ABEB87402CC2}"/>
              </a:ext>
            </a:extLst>
          </p:cNvPr>
          <p:cNvPicPr>
            <a:picLocks noChangeAspect="1"/>
          </p:cNvPicPr>
          <p:nvPr userDrawn="1"/>
        </p:nvPicPr>
        <p:blipFill>
          <a:blip r:embed="rId12"/>
          <a:stretch>
            <a:fillRect/>
          </a:stretch>
        </p:blipFill>
        <p:spPr>
          <a:xfrm>
            <a:off x="7924800" y="6248400"/>
            <a:ext cx="990600" cy="407042"/>
          </a:xfrm>
          <a:prstGeom prst="rect">
            <a:avLst/>
          </a:prstGeom>
        </p:spPr>
      </p:pic>
    </p:spTree>
    <p:extLst>
      <p:ext uri="{BB962C8B-B14F-4D97-AF65-F5344CB8AC3E}">
        <p14:creationId xmlns:p14="http://schemas.microsoft.com/office/powerpoint/2010/main" val="2460508216"/>
      </p:ext>
    </p:extLst>
  </p:cSld>
  <p:clrMap bg1="lt1" tx1="dk1" bg2="lt2" tx2="dk2" accent1="accent1" accent2="accent2" accent3="accent3" accent4="accent4" accent5="accent5" accent6="accent6" hlink="hlink" folHlink="folHlink"/>
  <p:sldLayoutIdLst>
    <p:sldLayoutId id="2147484258" r:id="rId1"/>
    <p:sldLayoutId id="2147484264" r:id="rId2"/>
    <p:sldLayoutId id="2147484266" r:id="rId3"/>
    <p:sldLayoutId id="2147484268" r:id="rId4"/>
    <p:sldLayoutId id="2147484270" r:id="rId5"/>
    <p:sldLayoutId id="2147484271" r:id="rId6"/>
    <p:sldLayoutId id="2147484272" r:id="rId7"/>
    <p:sldLayoutId id="2147484273" r:id="rId8"/>
    <p:sldLayoutId id="2147484295" r:id="rId9"/>
    <p:sldLayoutId id="2147484294" r:id="rId10"/>
  </p:sldLayoutIdLst>
  <p:txStyles>
    <p:titleStyle>
      <a:lvl1pPr algn="l" defTabSz="385753" rtl="0" eaLnBrk="1" latinLnBrk="0" hangingPunct="1">
        <a:lnSpc>
          <a:spcPct val="90000"/>
        </a:lnSpc>
        <a:spcBef>
          <a:spcPct val="0"/>
        </a:spcBef>
        <a:buNone/>
        <a:defRPr sz="1856" kern="1200">
          <a:solidFill>
            <a:schemeClr val="tx1"/>
          </a:solidFill>
          <a:latin typeface="+mj-lt"/>
          <a:ea typeface="+mj-ea"/>
          <a:cs typeface="+mj-cs"/>
        </a:defRPr>
      </a:lvl1pPr>
    </p:titleStyle>
    <p:bodyStyle>
      <a:lvl1pPr marL="96439" indent="-96439" algn="l" defTabSz="385753" rtl="0" eaLnBrk="1" latinLnBrk="0" hangingPunct="1">
        <a:lnSpc>
          <a:spcPct val="90000"/>
        </a:lnSpc>
        <a:spcBef>
          <a:spcPts val="422"/>
        </a:spcBef>
        <a:buFont typeface="Arial" panose="020B0604020202020204" pitchFamily="34" charset="0"/>
        <a:buChar char="•"/>
        <a:defRPr sz="1181" kern="1200">
          <a:solidFill>
            <a:schemeClr val="tx1"/>
          </a:solidFill>
          <a:latin typeface="+mn-lt"/>
          <a:ea typeface="+mn-ea"/>
          <a:cs typeface="+mn-cs"/>
        </a:defRPr>
      </a:lvl1pPr>
      <a:lvl2pPr marL="289316" indent="-96439" algn="l" defTabSz="385753" rtl="0" eaLnBrk="1" latinLnBrk="0" hangingPunct="1">
        <a:lnSpc>
          <a:spcPct val="90000"/>
        </a:lnSpc>
        <a:spcBef>
          <a:spcPts val="211"/>
        </a:spcBef>
        <a:buFont typeface="Arial" panose="020B0604020202020204" pitchFamily="34" charset="0"/>
        <a:buChar char="•"/>
        <a:defRPr sz="1013" kern="1200">
          <a:solidFill>
            <a:schemeClr val="tx1"/>
          </a:solidFill>
          <a:latin typeface="+mn-lt"/>
          <a:ea typeface="+mn-ea"/>
          <a:cs typeface="+mn-cs"/>
        </a:defRPr>
      </a:lvl2pPr>
      <a:lvl3pPr marL="482192" indent="-96439" algn="l" defTabSz="385753" rtl="0" eaLnBrk="1" latinLnBrk="0" hangingPunct="1">
        <a:lnSpc>
          <a:spcPct val="90000"/>
        </a:lnSpc>
        <a:spcBef>
          <a:spcPts val="211"/>
        </a:spcBef>
        <a:buFont typeface="Arial" panose="020B0604020202020204" pitchFamily="34" charset="0"/>
        <a:buChar char="•"/>
        <a:defRPr sz="844" kern="1200">
          <a:solidFill>
            <a:schemeClr val="tx1"/>
          </a:solidFill>
          <a:latin typeface="+mn-lt"/>
          <a:ea typeface="+mn-ea"/>
          <a:cs typeface="+mn-cs"/>
        </a:defRPr>
      </a:lvl3pPr>
      <a:lvl4pPr marL="675068"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4pPr>
      <a:lvl5pPr marL="867944"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5pPr>
      <a:lvl6pPr marL="1060821"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697"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574"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51"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53" rtl="0" eaLnBrk="1" latinLnBrk="0" hangingPunct="1">
        <a:defRPr sz="760" kern="1200">
          <a:solidFill>
            <a:schemeClr val="tx1"/>
          </a:solidFill>
          <a:latin typeface="+mn-lt"/>
          <a:ea typeface="+mn-ea"/>
          <a:cs typeface="+mn-cs"/>
        </a:defRPr>
      </a:lvl1pPr>
      <a:lvl2pPr marL="192876" algn="l" defTabSz="385753" rtl="0" eaLnBrk="1" latinLnBrk="0" hangingPunct="1">
        <a:defRPr sz="760" kern="1200">
          <a:solidFill>
            <a:schemeClr val="tx1"/>
          </a:solidFill>
          <a:latin typeface="+mn-lt"/>
          <a:ea typeface="+mn-ea"/>
          <a:cs typeface="+mn-cs"/>
        </a:defRPr>
      </a:lvl2pPr>
      <a:lvl3pPr marL="385753" algn="l" defTabSz="385753" rtl="0" eaLnBrk="1" latinLnBrk="0" hangingPunct="1">
        <a:defRPr sz="760" kern="1200">
          <a:solidFill>
            <a:schemeClr val="tx1"/>
          </a:solidFill>
          <a:latin typeface="+mn-lt"/>
          <a:ea typeface="+mn-ea"/>
          <a:cs typeface="+mn-cs"/>
        </a:defRPr>
      </a:lvl3pPr>
      <a:lvl4pPr marL="578630" algn="l" defTabSz="385753" rtl="0" eaLnBrk="1" latinLnBrk="0" hangingPunct="1">
        <a:defRPr sz="760" kern="1200">
          <a:solidFill>
            <a:schemeClr val="tx1"/>
          </a:solidFill>
          <a:latin typeface="+mn-lt"/>
          <a:ea typeface="+mn-ea"/>
          <a:cs typeface="+mn-cs"/>
        </a:defRPr>
      </a:lvl4pPr>
      <a:lvl5pPr marL="771506" algn="l" defTabSz="385753" rtl="0" eaLnBrk="1" latinLnBrk="0" hangingPunct="1">
        <a:defRPr sz="760" kern="1200">
          <a:solidFill>
            <a:schemeClr val="tx1"/>
          </a:solidFill>
          <a:latin typeface="+mn-lt"/>
          <a:ea typeface="+mn-ea"/>
          <a:cs typeface="+mn-cs"/>
        </a:defRPr>
      </a:lvl5pPr>
      <a:lvl6pPr marL="964382" algn="l" defTabSz="385753" rtl="0" eaLnBrk="1" latinLnBrk="0" hangingPunct="1">
        <a:defRPr sz="760" kern="1200">
          <a:solidFill>
            <a:schemeClr val="tx1"/>
          </a:solidFill>
          <a:latin typeface="+mn-lt"/>
          <a:ea typeface="+mn-ea"/>
          <a:cs typeface="+mn-cs"/>
        </a:defRPr>
      </a:lvl6pPr>
      <a:lvl7pPr marL="1157259" algn="l" defTabSz="385753" rtl="0" eaLnBrk="1" latinLnBrk="0" hangingPunct="1">
        <a:defRPr sz="760" kern="1200">
          <a:solidFill>
            <a:schemeClr val="tx1"/>
          </a:solidFill>
          <a:latin typeface="+mn-lt"/>
          <a:ea typeface="+mn-ea"/>
          <a:cs typeface="+mn-cs"/>
        </a:defRPr>
      </a:lvl7pPr>
      <a:lvl8pPr marL="1350135" algn="l" defTabSz="385753" rtl="0" eaLnBrk="1" latinLnBrk="0" hangingPunct="1">
        <a:defRPr sz="760" kern="1200">
          <a:solidFill>
            <a:schemeClr val="tx1"/>
          </a:solidFill>
          <a:latin typeface="+mn-lt"/>
          <a:ea typeface="+mn-ea"/>
          <a:cs typeface="+mn-cs"/>
        </a:defRPr>
      </a:lvl8pPr>
      <a:lvl9pPr marL="1543011" algn="l" defTabSz="385753"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9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0.jpeg"/><Relationship Id="rId7" Type="http://schemas.openxmlformats.org/officeDocument/2006/relationships/image" Target="../media/image44.emf"/><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image" Target="../media/image50.emf"/></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hyperlink" Target="https://www.treatmentactiongroup.org/publication/an-activists-guide-to-the-tb-lam-test/" TargetMode="External"/><Relationship Id="rId7" Type="http://schemas.openxmlformats.org/officeDocument/2006/relationships/hyperlink" Target="https://www.who.int/publications/i/item/9789240013131" TargetMode="External"/><Relationship Id="rId2" Type="http://schemas.openxmlformats.org/officeDocument/2006/relationships/hyperlink" Target="https://www.treatmentactiongroup.org/publication/an-activists-guide-to-tuberculosis-diagnostic-tools/" TargetMode="External"/><Relationship Id="rId1" Type="http://schemas.openxmlformats.org/officeDocument/2006/relationships/slideLayout" Target="../slideLayouts/slideLayout9.xml"/><Relationship Id="rId6" Type="http://schemas.openxmlformats.org/officeDocument/2006/relationships/hyperlink" Target="https://www.msf.org/step-tb-report-2020" TargetMode="External"/><Relationship Id="rId5" Type="http://schemas.openxmlformats.org/officeDocument/2006/relationships/hyperlink" Target="https://www.treatmentactiongroup.org/resources/tbrd-report/tbrd-report-2020/" TargetMode="External"/><Relationship Id="rId4" Type="http://schemas.openxmlformats.org/officeDocument/2006/relationships/hyperlink" Target="https://www.treatmentactiongroup.org/resources/pipeline-report/2020-pipeline-report/"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F6A4A3-35BF-824C-A062-FDC2A96127FB}"/>
              </a:ext>
            </a:extLst>
          </p:cNvPr>
          <p:cNvPicPr>
            <a:picLocks noChangeAspect="1"/>
          </p:cNvPicPr>
          <p:nvPr/>
        </p:nvPicPr>
        <p:blipFill>
          <a:blip r:embed="rId3">
            <a:alphaModFix amt="4000"/>
          </a:blip>
          <a:stretch>
            <a:fillRect/>
          </a:stretch>
        </p:blipFill>
        <p:spPr>
          <a:xfrm>
            <a:off x="762000" y="567348"/>
            <a:ext cx="7398457" cy="5796455"/>
          </a:xfrm>
          <a:prstGeom prst="rect">
            <a:avLst/>
          </a:prstGeom>
        </p:spPr>
      </p:pic>
      <p:sp>
        <p:nvSpPr>
          <p:cNvPr id="16" name="TextBox 15">
            <a:extLst>
              <a:ext uri="{FF2B5EF4-FFF2-40B4-BE49-F238E27FC236}">
                <a16:creationId xmlns:a16="http://schemas.microsoft.com/office/drawing/2014/main" id="{2EACAA49-FB1B-9745-B894-B4371B3E5D26}"/>
              </a:ext>
            </a:extLst>
          </p:cNvPr>
          <p:cNvSpPr txBox="1"/>
          <p:nvPr/>
        </p:nvSpPr>
        <p:spPr>
          <a:xfrm>
            <a:off x="1199109" y="2883950"/>
            <a:ext cx="6745783" cy="464230"/>
          </a:xfrm>
          <a:prstGeom prst="rect">
            <a:avLst/>
          </a:prstGeom>
          <a:noFill/>
        </p:spPr>
        <p:txBody>
          <a:bodyPr wrap="square" rtlCol="0">
            <a:spAutoFit/>
          </a:bodyPr>
          <a:lstStyle/>
          <a:p>
            <a:pPr algn="ctr">
              <a:lnSpc>
                <a:spcPts val="2850"/>
              </a:lnSpc>
            </a:pPr>
            <a:r>
              <a:rPr lang="en-US" sz="3000" b="1" dirty="0">
                <a:solidFill>
                  <a:srgbClr val="6E4671"/>
                </a:solidFill>
                <a:cs typeface="Arial" panose="020B0604020202020204" pitchFamily="34" charset="0"/>
              </a:rPr>
              <a:t>Tuberculosis (TB) Diagnosis</a:t>
            </a:r>
            <a:endParaRPr lang="en-ID" sz="3000" b="1" dirty="0">
              <a:solidFill>
                <a:srgbClr val="6E4671"/>
              </a:solidFill>
              <a:cs typeface="Arial" panose="020B0604020202020204" pitchFamily="34" charset="0"/>
            </a:endParaRPr>
          </a:p>
        </p:txBody>
      </p:sp>
      <p:sp>
        <p:nvSpPr>
          <p:cNvPr id="17" name="TextBox 16">
            <a:extLst>
              <a:ext uri="{FF2B5EF4-FFF2-40B4-BE49-F238E27FC236}">
                <a16:creationId xmlns:a16="http://schemas.microsoft.com/office/drawing/2014/main" id="{022166CC-E6C0-9548-AEED-58F9D4C49898}"/>
              </a:ext>
            </a:extLst>
          </p:cNvPr>
          <p:cNvSpPr txBox="1"/>
          <p:nvPr/>
        </p:nvSpPr>
        <p:spPr>
          <a:xfrm>
            <a:off x="1981200" y="3263248"/>
            <a:ext cx="2229870" cy="1061829"/>
          </a:xfrm>
          <a:prstGeom prst="rect">
            <a:avLst/>
          </a:prstGeom>
          <a:noFill/>
        </p:spPr>
        <p:txBody>
          <a:bodyPr wrap="square" rtlCol="0">
            <a:spAutoFit/>
          </a:bodyPr>
          <a:lstStyle/>
          <a:p>
            <a:pPr fontAlgn="auto">
              <a:spcBef>
                <a:spcPct val="10000"/>
              </a:spcBef>
              <a:buFont typeface="Arial" pitchFamily="34" charset="0"/>
              <a:buNone/>
              <a:defRPr/>
            </a:pPr>
            <a:r>
              <a:rPr lang="en-US" sz="1500" dirty="0">
                <a:latin typeface="Arial" panose="020B0604020202020204" pitchFamily="34" charset="0"/>
                <a:ea typeface="Roboto" panose="02000000000000000000" pitchFamily="2" charset="0"/>
              </a:rPr>
              <a:t>Treatment Action Group</a:t>
            </a:r>
          </a:p>
          <a:p>
            <a:pPr fontAlgn="auto">
              <a:spcBef>
                <a:spcPct val="10000"/>
              </a:spcBef>
              <a:buFont typeface="Arial" pitchFamily="34" charset="0"/>
              <a:buNone/>
              <a:defRPr/>
            </a:pPr>
            <a:r>
              <a:rPr lang="en-US" sz="1500" dirty="0">
                <a:latin typeface="Arial" panose="020B0604020202020204" pitchFamily="34" charset="0"/>
                <a:ea typeface="Roboto" panose="02000000000000000000" pitchFamily="2" charset="0"/>
              </a:rPr>
              <a:t>TB/HIV Advocacy Toolkit</a:t>
            </a:r>
          </a:p>
          <a:p>
            <a:pPr fontAlgn="auto">
              <a:spcBef>
                <a:spcPct val="10000"/>
              </a:spcBef>
              <a:buFont typeface="Arial" pitchFamily="34" charset="0"/>
              <a:buNone/>
              <a:defRPr/>
            </a:pPr>
            <a:r>
              <a:rPr lang="en-US" sz="1500" dirty="0">
                <a:latin typeface="Arial" panose="020B0604020202020204" pitchFamily="34" charset="0"/>
                <a:ea typeface="Roboto" panose="02000000000000000000" pitchFamily="2" charset="0"/>
              </a:rPr>
              <a:t>March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E6137CC-04F4-6E4C-BEBE-26FADAF7830B}"/>
              </a:ext>
            </a:extLst>
          </p:cNvPr>
          <p:cNvSpPr>
            <a:spLocks noGrp="1"/>
          </p:cNvSpPr>
          <p:nvPr>
            <p:ph type="body" sz="quarter" idx="10"/>
          </p:nvPr>
        </p:nvSpPr>
        <p:spPr/>
        <p:txBody>
          <a:bodyPr/>
          <a:lstStyle/>
          <a:p>
            <a:r>
              <a:rPr lang="en-US" dirty="0"/>
              <a:t>SCREENING FOR ACTIVE TB</a:t>
            </a:r>
          </a:p>
        </p:txBody>
      </p:sp>
      <p:grpSp>
        <p:nvGrpSpPr>
          <p:cNvPr id="3" name="Group 2">
            <a:extLst>
              <a:ext uri="{FF2B5EF4-FFF2-40B4-BE49-F238E27FC236}">
                <a16:creationId xmlns:a16="http://schemas.microsoft.com/office/drawing/2014/main" id="{CCD78386-2F02-A54C-9B45-C2482A21ADDF}"/>
              </a:ext>
            </a:extLst>
          </p:cNvPr>
          <p:cNvGrpSpPr/>
          <p:nvPr/>
        </p:nvGrpSpPr>
        <p:grpSpPr>
          <a:xfrm>
            <a:off x="115331" y="6249427"/>
            <a:ext cx="480060" cy="608573"/>
            <a:chOff x="289241" y="6046569"/>
            <a:chExt cx="640080" cy="811431"/>
          </a:xfrm>
        </p:grpSpPr>
        <p:sp>
          <p:nvSpPr>
            <p:cNvPr id="4" name="Slide Number Placeholder 3">
              <a:extLst>
                <a:ext uri="{FF2B5EF4-FFF2-40B4-BE49-F238E27FC236}">
                  <a16:creationId xmlns:a16="http://schemas.microsoft.com/office/drawing/2014/main" id="{AA7A50D6-901F-0847-AE27-E978A39630F1}"/>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10</a:t>
              </a:fld>
              <a:endParaRPr lang="en-US" sz="1350" dirty="0">
                <a:solidFill>
                  <a:schemeClr val="tx2"/>
                </a:solidFill>
                <a:latin typeface="Arial" panose="020B0604020202020204" pitchFamily="34" charset="0"/>
              </a:endParaRPr>
            </a:p>
          </p:txBody>
        </p:sp>
        <p:cxnSp>
          <p:nvCxnSpPr>
            <p:cNvPr id="6" name="Straight Connector 5">
              <a:extLst>
                <a:ext uri="{FF2B5EF4-FFF2-40B4-BE49-F238E27FC236}">
                  <a16:creationId xmlns:a16="http://schemas.microsoft.com/office/drawing/2014/main" id="{02784827-7603-8541-AB23-90C5C6B064BE}"/>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94806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8F0C948-6B56-A04B-BE1B-FA0290C412D1}"/>
              </a:ext>
            </a:extLst>
          </p:cNvPr>
          <p:cNvSpPr/>
          <p:nvPr/>
        </p:nvSpPr>
        <p:spPr>
          <a:xfrm>
            <a:off x="1" y="3276601"/>
            <a:ext cx="9143999" cy="2895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9" name="Text Placeholder 8">
            <a:extLst>
              <a:ext uri="{FF2B5EF4-FFF2-40B4-BE49-F238E27FC236}">
                <a16:creationId xmlns:a16="http://schemas.microsoft.com/office/drawing/2014/main" id="{E36D901A-3EB6-204C-B4FA-675871C251F7}"/>
              </a:ext>
            </a:extLst>
          </p:cNvPr>
          <p:cNvSpPr>
            <a:spLocks noGrp="1"/>
          </p:cNvSpPr>
          <p:nvPr>
            <p:ph type="body" sz="quarter" idx="13"/>
          </p:nvPr>
        </p:nvSpPr>
        <p:spPr>
          <a:prstGeom prst="rect">
            <a:avLst/>
          </a:prstGeom>
        </p:spPr>
        <p:txBody>
          <a:bodyPr/>
          <a:lstStyle/>
          <a:p>
            <a:r>
              <a:rPr lang="en-US" dirty="0"/>
              <a:t>SCREENING</a:t>
            </a:r>
          </a:p>
        </p:txBody>
      </p:sp>
      <p:sp>
        <p:nvSpPr>
          <p:cNvPr id="2" name="Title 1"/>
          <p:cNvSpPr>
            <a:spLocks noGrp="1"/>
          </p:cNvSpPr>
          <p:nvPr>
            <p:ph type="title"/>
          </p:nvPr>
        </p:nvSpPr>
        <p:spPr>
          <a:xfrm>
            <a:off x="622285" y="924677"/>
            <a:ext cx="7886700" cy="547690"/>
          </a:xfrm>
          <a:prstGeom prst="rect">
            <a:avLst/>
          </a:prstGeom>
        </p:spPr>
        <p:txBody>
          <a:bodyPr rtlCol="0">
            <a:normAutofit/>
          </a:bodyPr>
          <a:lstStyle/>
          <a:p>
            <a:r>
              <a:rPr lang="en-US" dirty="0"/>
              <a:t>TB Screening Approaches</a:t>
            </a:r>
          </a:p>
        </p:txBody>
      </p:sp>
      <p:sp>
        <p:nvSpPr>
          <p:cNvPr id="27650" name="Content Placeholder 2"/>
          <p:cNvSpPr>
            <a:spLocks noGrp="1"/>
          </p:cNvSpPr>
          <p:nvPr>
            <p:ph idx="4294967295"/>
          </p:nvPr>
        </p:nvSpPr>
        <p:spPr>
          <a:xfrm>
            <a:off x="986139" y="1481332"/>
            <a:ext cx="6837450" cy="1508703"/>
          </a:xfrm>
          <a:prstGeom prst="rect">
            <a:avLst/>
          </a:prstGeom>
        </p:spPr>
        <p:txBody>
          <a:bodyPr/>
          <a:lstStyle/>
          <a:p>
            <a:pPr marL="0" indent="0">
              <a:buNone/>
            </a:pPr>
            <a:r>
              <a:rPr lang="en-US" sz="1600" b="1" dirty="0">
                <a:latin typeface="Arial" panose="020B0604020202020204" pitchFamily="34" charset="0"/>
              </a:rPr>
              <a:t>There are two approaches to screening: </a:t>
            </a:r>
          </a:p>
          <a:p>
            <a:pPr marL="381472" lvl="1" indent="-257175">
              <a:buFont typeface="+mj-lt"/>
              <a:buAutoNum type="arabicPeriod"/>
            </a:pPr>
            <a:r>
              <a:rPr lang="en-US" sz="1600" dirty="0">
                <a:latin typeface="Arial" panose="020B0604020202020204" pitchFamily="34" charset="0"/>
              </a:rPr>
              <a:t>“</a:t>
            </a:r>
            <a:r>
              <a:rPr lang="en-US" sz="1600" dirty="0">
                <a:solidFill>
                  <a:srgbClr val="6E4671"/>
                </a:solidFill>
                <a:latin typeface="Arial" panose="020B0604020202020204" pitchFamily="34" charset="0"/>
              </a:rPr>
              <a:t>passive case-finding</a:t>
            </a:r>
            <a:r>
              <a:rPr lang="en-US" sz="1600" dirty="0">
                <a:latin typeface="Arial" panose="020B0604020202020204" pitchFamily="34" charset="0"/>
              </a:rPr>
              <a:t>”, or waiting for people with TB signs and symptoms to seek care at health facilities, and</a:t>
            </a:r>
          </a:p>
          <a:p>
            <a:pPr marL="381472" lvl="1" indent="-257175">
              <a:buFont typeface="+mj-lt"/>
              <a:buAutoNum type="arabicPeriod"/>
            </a:pPr>
            <a:r>
              <a:rPr lang="en-US" sz="1600" dirty="0">
                <a:latin typeface="Arial" panose="020B0604020202020204" pitchFamily="34" charset="0"/>
              </a:rPr>
              <a:t>“</a:t>
            </a:r>
            <a:r>
              <a:rPr lang="en-US" sz="1600" dirty="0">
                <a:solidFill>
                  <a:srgbClr val="6E4671"/>
                </a:solidFill>
                <a:latin typeface="Arial" panose="020B0604020202020204" pitchFamily="34" charset="0"/>
              </a:rPr>
              <a:t>active case-finding</a:t>
            </a:r>
            <a:r>
              <a:rPr lang="en-US" sz="1600" dirty="0">
                <a:latin typeface="Arial" panose="020B0604020202020204" pitchFamily="34" charset="0"/>
              </a:rPr>
              <a:t>”, or systematically screening high-risk groups for TB in health facilities and in communities. </a:t>
            </a:r>
            <a:r>
              <a:rPr lang="en-US" sz="1600" dirty="0">
                <a:solidFill>
                  <a:srgbClr val="6E4671"/>
                </a:solidFill>
                <a:latin typeface="Arial" panose="020B0604020202020204" pitchFamily="34" charset="0"/>
              </a:rPr>
              <a:t>Active case-finding </a:t>
            </a:r>
            <a:r>
              <a:rPr lang="en-US" sz="1600" dirty="0">
                <a:latin typeface="Arial" panose="020B0604020202020204" pitchFamily="34" charset="0"/>
              </a:rPr>
              <a:t>is also called </a:t>
            </a:r>
            <a:r>
              <a:rPr lang="en-US" sz="1600" dirty="0">
                <a:solidFill>
                  <a:srgbClr val="6E4671"/>
                </a:solidFill>
                <a:latin typeface="Arial" panose="020B0604020202020204" pitchFamily="34" charset="0"/>
              </a:rPr>
              <a:t>systematic screening</a:t>
            </a:r>
          </a:p>
          <a:p>
            <a:endParaRPr lang="en-US" dirty="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p:txBody>
      </p:sp>
      <p:pic>
        <p:nvPicPr>
          <p:cNvPr id="4" name="Picture 3">
            <a:extLst>
              <a:ext uri="{FF2B5EF4-FFF2-40B4-BE49-F238E27FC236}">
                <a16:creationId xmlns:a16="http://schemas.microsoft.com/office/drawing/2014/main" id="{39F49423-F963-AB4D-8371-2BA626F6F097}"/>
              </a:ext>
            </a:extLst>
          </p:cNvPr>
          <p:cNvPicPr>
            <a:picLocks noChangeAspect="1"/>
          </p:cNvPicPr>
          <p:nvPr/>
        </p:nvPicPr>
        <p:blipFill>
          <a:blip r:embed="rId3"/>
          <a:stretch>
            <a:fillRect/>
          </a:stretch>
        </p:blipFill>
        <p:spPr>
          <a:xfrm>
            <a:off x="985029" y="3444498"/>
            <a:ext cx="7161212" cy="2526608"/>
          </a:xfrm>
          <a:prstGeom prst="rect">
            <a:avLst/>
          </a:prstGeom>
        </p:spPr>
      </p:pic>
      <p:grpSp>
        <p:nvGrpSpPr>
          <p:cNvPr id="6" name="Group 5">
            <a:extLst>
              <a:ext uri="{FF2B5EF4-FFF2-40B4-BE49-F238E27FC236}">
                <a16:creationId xmlns:a16="http://schemas.microsoft.com/office/drawing/2014/main" id="{2DBA0EFF-A5EC-FF40-AA99-4FCEB0A8361D}"/>
              </a:ext>
            </a:extLst>
          </p:cNvPr>
          <p:cNvGrpSpPr/>
          <p:nvPr/>
        </p:nvGrpSpPr>
        <p:grpSpPr>
          <a:xfrm>
            <a:off x="115331" y="6249427"/>
            <a:ext cx="480060" cy="608573"/>
            <a:chOff x="289241" y="6046569"/>
            <a:chExt cx="640080" cy="811431"/>
          </a:xfrm>
        </p:grpSpPr>
        <p:sp>
          <p:nvSpPr>
            <p:cNvPr id="7" name="Slide Number Placeholder 3">
              <a:extLst>
                <a:ext uri="{FF2B5EF4-FFF2-40B4-BE49-F238E27FC236}">
                  <a16:creationId xmlns:a16="http://schemas.microsoft.com/office/drawing/2014/main" id="{193D03DC-8D9C-AF4E-B83C-F92F29B95B4C}"/>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11</a:t>
              </a:fld>
              <a:endParaRPr lang="en-US" sz="1350" dirty="0">
                <a:solidFill>
                  <a:schemeClr val="tx2"/>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37ED06A8-75F1-B64E-AE28-F18C86954887}"/>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F3DA86B0-FE9D-754A-9978-F11446EFEE2B}"/>
              </a:ext>
            </a:extLst>
          </p:cNvPr>
          <p:cNvSpPr txBox="1"/>
          <p:nvPr/>
        </p:nvSpPr>
        <p:spPr>
          <a:xfrm>
            <a:off x="838200" y="6168505"/>
            <a:ext cx="4114795" cy="330860"/>
          </a:xfrm>
          <a:prstGeom prst="rect">
            <a:avLst/>
          </a:prstGeom>
          <a:noFill/>
        </p:spPr>
        <p:txBody>
          <a:bodyPr wrap="square" rtlCol="0">
            <a:spAutoFit/>
          </a:bodyPr>
          <a:lstStyle/>
          <a:p>
            <a:pPr algn="ctr"/>
            <a:r>
              <a:rPr lang="en-US" sz="750" dirty="0"/>
              <a:t>Source: </a:t>
            </a:r>
            <a:r>
              <a:rPr lang="en-US" sz="750" i="1" dirty="0"/>
              <a:t>WHO </a:t>
            </a:r>
            <a:r>
              <a:rPr lang="en-US" sz="800" i="1" dirty="0"/>
              <a:t>Systematic screening for active tuberculosis: an operational guide, </a:t>
            </a:r>
            <a:r>
              <a:rPr lang="en-US" sz="750" i="1" dirty="0"/>
              <a:t>2015</a:t>
            </a:r>
            <a:r>
              <a:rPr lang="en-US" sz="750" dirty="0"/>
              <a:t>; Adapted from TAG’s </a:t>
            </a:r>
            <a:r>
              <a:rPr lang="en-US" sz="750" i="1" dirty="0"/>
              <a:t>An Activist’s Guide to Tuberculosis Diagnostic Tools</a:t>
            </a:r>
          </a:p>
        </p:txBody>
      </p:sp>
    </p:spTree>
    <p:extLst>
      <p:ext uri="{BB962C8B-B14F-4D97-AF65-F5344CB8AC3E}">
        <p14:creationId xmlns:p14="http://schemas.microsoft.com/office/powerpoint/2010/main" val="3245822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rtlCol="0">
            <a:normAutofit/>
          </a:bodyPr>
          <a:lstStyle/>
          <a:p>
            <a:r>
              <a:rPr lang="en-US" dirty="0"/>
              <a:t>TB Screening Approaches</a:t>
            </a:r>
          </a:p>
        </p:txBody>
      </p:sp>
      <p:sp>
        <p:nvSpPr>
          <p:cNvPr id="8" name="Text Placeholder 7">
            <a:extLst>
              <a:ext uri="{FF2B5EF4-FFF2-40B4-BE49-F238E27FC236}">
                <a16:creationId xmlns:a16="http://schemas.microsoft.com/office/drawing/2014/main" id="{87F5C91A-6FE1-A449-AAE2-B8833666CB46}"/>
              </a:ext>
            </a:extLst>
          </p:cNvPr>
          <p:cNvSpPr>
            <a:spLocks noGrp="1"/>
          </p:cNvSpPr>
          <p:nvPr>
            <p:ph type="body" sz="quarter" idx="13"/>
          </p:nvPr>
        </p:nvSpPr>
        <p:spPr>
          <a:prstGeom prst="rect">
            <a:avLst/>
          </a:prstGeom>
        </p:spPr>
        <p:txBody>
          <a:bodyPr/>
          <a:lstStyle/>
          <a:p>
            <a:r>
              <a:rPr lang="en-US" dirty="0"/>
              <a:t>SCREENING</a:t>
            </a:r>
          </a:p>
          <a:p>
            <a:endParaRPr lang="en-US" dirty="0"/>
          </a:p>
        </p:txBody>
      </p:sp>
      <p:sp>
        <p:nvSpPr>
          <p:cNvPr id="27650" name="Content Placeholder 2"/>
          <p:cNvSpPr>
            <a:spLocks noGrp="1"/>
          </p:cNvSpPr>
          <p:nvPr>
            <p:ph idx="4294967295"/>
          </p:nvPr>
        </p:nvSpPr>
        <p:spPr>
          <a:xfrm>
            <a:off x="1143000" y="1752461"/>
            <a:ext cx="6858000" cy="3962539"/>
          </a:xfrm>
          <a:prstGeom prst="rect">
            <a:avLst/>
          </a:prstGeom>
        </p:spPr>
        <p:txBody>
          <a:bodyPr/>
          <a:lstStyle/>
          <a:p>
            <a:pPr marL="0" indent="0">
              <a:buNone/>
            </a:pPr>
            <a:r>
              <a:rPr lang="en-US" sz="1600" b="1" dirty="0">
                <a:latin typeface="Arial" panose="020B0604020202020204" pitchFamily="34" charset="0"/>
              </a:rPr>
              <a:t>High-risk groups should always be systematically screened for TB, including: </a:t>
            </a:r>
          </a:p>
          <a:p>
            <a:pPr lvl="2">
              <a:spcBef>
                <a:spcPts val="300"/>
              </a:spcBef>
            </a:pPr>
            <a:r>
              <a:rPr lang="en-US" sz="1500" dirty="0">
                <a:latin typeface="Arial" panose="020B0604020202020204" pitchFamily="34" charset="0"/>
              </a:rPr>
              <a:t>household and close contacts of people with TB </a:t>
            </a:r>
          </a:p>
          <a:p>
            <a:pPr lvl="2">
              <a:spcBef>
                <a:spcPts val="300"/>
              </a:spcBef>
            </a:pPr>
            <a:r>
              <a:rPr lang="en-US" sz="1500" dirty="0">
                <a:latin typeface="Arial" panose="020B0604020202020204" pitchFamily="34" charset="0"/>
              </a:rPr>
              <a:t>people living with HIV </a:t>
            </a:r>
          </a:p>
          <a:p>
            <a:pPr lvl="2">
              <a:spcBef>
                <a:spcPts val="300"/>
              </a:spcBef>
            </a:pPr>
            <a:r>
              <a:rPr lang="en-US" sz="1500" dirty="0">
                <a:latin typeface="Arial" panose="020B0604020202020204" pitchFamily="34" charset="0"/>
              </a:rPr>
              <a:t>people working in places where they are exposed to high levels of silica (mainly some types of miners)</a:t>
            </a:r>
          </a:p>
          <a:p>
            <a:pPr lvl="2">
              <a:spcBef>
                <a:spcPts val="300"/>
              </a:spcBef>
            </a:pPr>
            <a:r>
              <a:rPr lang="en-US" sz="1500" dirty="0">
                <a:latin typeface="Arial" panose="020B0604020202020204" pitchFamily="34" charset="0"/>
              </a:rPr>
              <a:t>people in prisons and penitentiary institutions</a:t>
            </a:r>
          </a:p>
          <a:p>
            <a:pPr marL="0" indent="0">
              <a:buNone/>
            </a:pPr>
            <a:endParaRPr lang="en-US" sz="1600" dirty="0">
              <a:latin typeface="Arial" panose="020B0604020202020204" pitchFamily="34" charset="0"/>
            </a:endParaRPr>
          </a:p>
          <a:p>
            <a:pPr marL="0" indent="0">
              <a:buNone/>
            </a:pPr>
            <a:r>
              <a:rPr lang="en-US" sz="1600" b="1" dirty="0">
                <a:latin typeface="Arial" panose="020B0604020202020204" pitchFamily="34" charset="0"/>
              </a:rPr>
              <a:t>Systematic screening may take place in:</a:t>
            </a:r>
          </a:p>
          <a:p>
            <a:pPr lvl="2">
              <a:spcBef>
                <a:spcPts val="300"/>
              </a:spcBef>
            </a:pPr>
            <a:r>
              <a:rPr lang="en-US" sz="1500" dirty="0">
                <a:latin typeface="Arial" panose="020B0604020202020204" pitchFamily="34" charset="0"/>
              </a:rPr>
              <a:t>communities</a:t>
            </a:r>
          </a:p>
          <a:p>
            <a:pPr lvl="2">
              <a:spcBef>
                <a:spcPts val="300"/>
              </a:spcBef>
            </a:pPr>
            <a:r>
              <a:rPr lang="en-US" sz="1500" dirty="0">
                <a:latin typeface="Arial" panose="020B0604020202020204" pitchFamily="34" charset="0"/>
              </a:rPr>
              <a:t>primary health centers</a:t>
            </a:r>
          </a:p>
          <a:p>
            <a:pPr lvl="2">
              <a:spcBef>
                <a:spcPts val="300"/>
              </a:spcBef>
            </a:pPr>
            <a:r>
              <a:rPr lang="en-US" sz="1500" dirty="0">
                <a:latin typeface="Arial" panose="020B0604020202020204" pitchFamily="34" charset="0"/>
              </a:rPr>
              <a:t>hospital outpatient and inpatient departments</a:t>
            </a:r>
          </a:p>
          <a:p>
            <a:pPr lvl="2">
              <a:spcBef>
                <a:spcPts val="300"/>
              </a:spcBef>
            </a:pPr>
            <a:r>
              <a:rPr lang="en-US" sz="1500" dirty="0">
                <a:latin typeface="Arial" panose="020B0604020202020204" pitchFamily="34" charset="0"/>
              </a:rPr>
              <a:t>residential institutions</a:t>
            </a:r>
          </a:p>
          <a:p>
            <a:pPr lvl="2">
              <a:spcBef>
                <a:spcPts val="300"/>
              </a:spcBef>
            </a:pPr>
            <a:r>
              <a:rPr lang="en-US" sz="1500" dirty="0">
                <a:latin typeface="Arial" panose="020B0604020202020204" pitchFamily="34" charset="0"/>
              </a:rPr>
              <a:t>immigration and refugee service centers</a:t>
            </a:r>
          </a:p>
          <a:p>
            <a:pPr lvl="2">
              <a:spcBef>
                <a:spcPts val="300"/>
              </a:spcBef>
            </a:pPr>
            <a:r>
              <a:rPr lang="en-US" sz="1500" dirty="0">
                <a:latin typeface="Arial" panose="020B0604020202020204" pitchFamily="34" charset="0"/>
              </a:rPr>
              <a:t>workplaces with high occupational exposure</a:t>
            </a:r>
          </a:p>
          <a:p>
            <a:pPr lvl="1">
              <a:spcBef>
                <a:spcPts val="300"/>
              </a:spcBef>
            </a:pPr>
            <a:endParaRPr lang="en-US" dirty="0">
              <a:latin typeface="Arial" panose="020B0604020202020204" pitchFamily="34" charset="0"/>
            </a:endParaRPr>
          </a:p>
          <a:p>
            <a:pPr>
              <a:spcBef>
                <a:spcPts val="300"/>
              </a:spcBef>
            </a:pPr>
            <a:endParaRPr lang="en-US" dirty="0">
              <a:latin typeface="Arial" panose="020B0604020202020204" pitchFamily="34" charset="0"/>
            </a:endParaRPr>
          </a:p>
          <a:p>
            <a:pPr>
              <a:spcBef>
                <a:spcPts val="300"/>
              </a:spcBef>
            </a:pPr>
            <a:endParaRPr lang="en-US" dirty="0">
              <a:latin typeface="Arial" panose="020B0604020202020204" pitchFamily="34" charset="0"/>
            </a:endParaRPr>
          </a:p>
          <a:p>
            <a:pPr>
              <a:spcBef>
                <a:spcPts val="300"/>
              </a:spcBef>
            </a:pPr>
            <a:endParaRPr lang="en-US" dirty="0">
              <a:latin typeface="Arial" panose="020B0604020202020204" pitchFamily="34" charset="0"/>
            </a:endParaRPr>
          </a:p>
          <a:p>
            <a:endParaRPr lang="en-US" dirty="0">
              <a:latin typeface="Arial" panose="020B0604020202020204" pitchFamily="34" charset="0"/>
            </a:endParaRPr>
          </a:p>
        </p:txBody>
      </p:sp>
      <p:grpSp>
        <p:nvGrpSpPr>
          <p:cNvPr id="5" name="Group 4">
            <a:extLst>
              <a:ext uri="{FF2B5EF4-FFF2-40B4-BE49-F238E27FC236}">
                <a16:creationId xmlns:a16="http://schemas.microsoft.com/office/drawing/2014/main" id="{C19D33C2-C014-024E-B404-AD9AAC5A3785}"/>
              </a:ext>
            </a:extLst>
          </p:cNvPr>
          <p:cNvGrpSpPr/>
          <p:nvPr/>
        </p:nvGrpSpPr>
        <p:grpSpPr>
          <a:xfrm>
            <a:off x="115331" y="6249427"/>
            <a:ext cx="480060" cy="608573"/>
            <a:chOff x="289241" y="6046569"/>
            <a:chExt cx="640080" cy="811431"/>
          </a:xfrm>
        </p:grpSpPr>
        <p:sp>
          <p:nvSpPr>
            <p:cNvPr id="6" name="Slide Number Placeholder 3">
              <a:extLst>
                <a:ext uri="{FF2B5EF4-FFF2-40B4-BE49-F238E27FC236}">
                  <a16:creationId xmlns:a16="http://schemas.microsoft.com/office/drawing/2014/main" id="{14327BD1-D709-B543-A72B-F523A0AB9F89}"/>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12</a:t>
              </a:fld>
              <a:endParaRPr lang="en-US" sz="1350" dirty="0">
                <a:solidFill>
                  <a:schemeClr val="tx2"/>
                </a:solidFill>
                <a:latin typeface="Arial" panose="020B0604020202020204" pitchFamily="34" charset="0"/>
              </a:endParaRPr>
            </a:p>
          </p:txBody>
        </p:sp>
        <p:cxnSp>
          <p:nvCxnSpPr>
            <p:cNvPr id="7" name="Straight Connector 6">
              <a:extLst>
                <a:ext uri="{FF2B5EF4-FFF2-40B4-BE49-F238E27FC236}">
                  <a16:creationId xmlns:a16="http://schemas.microsoft.com/office/drawing/2014/main" id="{37F277BA-E297-A646-BE03-BE08DB9FE313}"/>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93132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B384339-4C9E-2240-86B5-4DD2BD0C7E73}"/>
              </a:ext>
            </a:extLst>
          </p:cNvPr>
          <p:cNvSpPr>
            <a:spLocks noGrp="1"/>
          </p:cNvSpPr>
          <p:nvPr>
            <p:ph type="body" sz="quarter" idx="13"/>
          </p:nvPr>
        </p:nvSpPr>
        <p:spPr>
          <a:prstGeom prst="rect">
            <a:avLst/>
          </a:prstGeom>
        </p:spPr>
        <p:txBody>
          <a:bodyPr/>
          <a:lstStyle/>
          <a:p>
            <a:r>
              <a:rPr lang="en-US" dirty="0"/>
              <a:t>SCREENING</a:t>
            </a:r>
          </a:p>
          <a:p>
            <a:endParaRPr lang="en-US" dirty="0"/>
          </a:p>
        </p:txBody>
      </p:sp>
      <p:sp>
        <p:nvSpPr>
          <p:cNvPr id="2" name="Title 1"/>
          <p:cNvSpPr>
            <a:spLocks noGrp="1"/>
          </p:cNvSpPr>
          <p:nvPr>
            <p:ph type="title"/>
          </p:nvPr>
        </p:nvSpPr>
        <p:spPr>
          <a:prstGeom prst="rect">
            <a:avLst/>
          </a:prstGeom>
        </p:spPr>
        <p:txBody>
          <a:bodyPr rtlCol="0">
            <a:normAutofit/>
          </a:bodyPr>
          <a:lstStyle/>
          <a:p>
            <a:r>
              <a:rPr lang="en-US" dirty="0"/>
              <a:t>TB Screening Tools</a:t>
            </a:r>
          </a:p>
        </p:txBody>
      </p:sp>
      <p:sp>
        <p:nvSpPr>
          <p:cNvPr id="27650" name="Content Placeholder 2"/>
          <p:cNvSpPr>
            <a:spLocks noGrp="1"/>
          </p:cNvSpPr>
          <p:nvPr>
            <p:ph idx="4294967295"/>
          </p:nvPr>
        </p:nvSpPr>
        <p:spPr>
          <a:xfrm>
            <a:off x="1219200" y="1690691"/>
            <a:ext cx="6248400" cy="823910"/>
          </a:xfrm>
          <a:prstGeom prst="rect">
            <a:avLst/>
          </a:prstGeom>
        </p:spPr>
        <p:txBody>
          <a:bodyPr/>
          <a:lstStyle/>
          <a:p>
            <a:pPr marL="0" indent="0">
              <a:buNone/>
            </a:pPr>
            <a:r>
              <a:rPr lang="en-US" sz="1600" dirty="0">
                <a:latin typeface="Arial" panose="020B0604020202020204" pitchFamily="34" charset="0"/>
              </a:rPr>
              <a:t>TB screening tools are sensitive, so they cast a wide net to be able to identify people who may have TB, but they are usually not very specific, so can lead to high rates of false positive results</a:t>
            </a:r>
          </a:p>
        </p:txBody>
      </p:sp>
      <p:pic>
        <p:nvPicPr>
          <p:cNvPr id="1028" name="Picture 4">
            <a:extLst>
              <a:ext uri="{FF2B5EF4-FFF2-40B4-BE49-F238E27FC236}">
                <a16:creationId xmlns:a16="http://schemas.microsoft.com/office/drawing/2014/main" id="{DB93A784-F7CE-1745-9331-AE7E54235C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13" r="16757"/>
          <a:stretch/>
        </p:blipFill>
        <p:spPr bwMode="auto">
          <a:xfrm>
            <a:off x="4545435" y="2743200"/>
            <a:ext cx="3199256" cy="211454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ED41E95E-34D2-8F41-867D-BD31A4629E2E}"/>
              </a:ext>
            </a:extLst>
          </p:cNvPr>
          <p:cNvSpPr txBox="1">
            <a:spLocks/>
          </p:cNvSpPr>
          <p:nvPr/>
        </p:nvSpPr>
        <p:spPr bwMode="auto">
          <a:xfrm>
            <a:off x="990600" y="2951792"/>
            <a:ext cx="3352800" cy="1551569"/>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ts val="600"/>
              </a:spcAft>
              <a:buFont typeface="Arial" pitchFamily="34" charset="0"/>
              <a:defRPr sz="2000" b="1"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tx2"/>
              </a:buClr>
              <a:buFont typeface="Arial" pitchFamily="34" charset="0"/>
              <a:buChar char="•"/>
              <a:defRPr sz="20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274637" lvl="1" indent="0">
              <a:buNone/>
            </a:pPr>
            <a:r>
              <a:rPr lang="en-US" sz="1500" b="1" dirty="0">
                <a:latin typeface="Arial" panose="020B0604020202020204" pitchFamily="34" charset="0"/>
              </a:rPr>
              <a:t>Symptom screen</a:t>
            </a:r>
          </a:p>
          <a:p>
            <a:pPr marL="594360" lvl="2">
              <a:spcBef>
                <a:spcPts val="924"/>
              </a:spcBef>
            </a:pPr>
            <a:r>
              <a:rPr lang="en-US" sz="1400" dirty="0">
                <a:latin typeface="Arial" panose="020B0604020202020204" pitchFamily="34" charset="0"/>
              </a:rPr>
              <a:t>TB symptoms include </a:t>
            </a:r>
            <a:r>
              <a:rPr lang="en-US" sz="1400" b="1" dirty="0">
                <a:solidFill>
                  <a:srgbClr val="6E4671"/>
                </a:solidFill>
                <a:latin typeface="Arial" panose="020B0604020202020204" pitchFamily="34" charset="0"/>
              </a:rPr>
              <a:t>current cough, </a:t>
            </a:r>
            <a:r>
              <a:rPr lang="en-US" sz="1400" b="1" dirty="0">
                <a:solidFill>
                  <a:srgbClr val="6E4671"/>
                </a:solidFill>
                <a:latin typeface="Arial" charset="0"/>
                <a:ea typeface="ＭＳ Ｐゴシック" charset="0"/>
              </a:rPr>
              <a:t>h</a:t>
            </a:r>
            <a:r>
              <a:rPr lang="en-US" sz="1400" b="1" dirty="0">
                <a:solidFill>
                  <a:srgbClr val="6E4671"/>
                </a:solidFill>
                <a:latin typeface="Arial" charset="0"/>
                <a:ea typeface="ＭＳ Ｐゴシック" charset="0"/>
                <a:cs typeface="ＭＳ Ｐゴシック" charset="0"/>
              </a:rPr>
              <a:t>emoptysis (coughing up blood),</a:t>
            </a:r>
            <a:r>
              <a:rPr lang="en-US" sz="1400" b="1" dirty="0">
                <a:solidFill>
                  <a:srgbClr val="6E4671"/>
                </a:solidFill>
                <a:latin typeface="Arial" panose="020B0604020202020204" pitchFamily="34" charset="0"/>
              </a:rPr>
              <a:t> fever, weight loss</a:t>
            </a:r>
            <a:r>
              <a:rPr lang="en-US" sz="1400" dirty="0">
                <a:latin typeface="Arial" panose="020B0604020202020204" pitchFamily="34" charset="0"/>
              </a:rPr>
              <a:t>, or </a:t>
            </a:r>
            <a:r>
              <a:rPr lang="en-US" sz="1400" b="1" dirty="0">
                <a:solidFill>
                  <a:srgbClr val="6E4671"/>
                </a:solidFill>
                <a:latin typeface="Arial" panose="020B0604020202020204" pitchFamily="34" charset="0"/>
              </a:rPr>
              <a:t>night sweats</a:t>
            </a:r>
          </a:p>
          <a:p>
            <a:pPr marL="594360" lvl="2">
              <a:spcBef>
                <a:spcPts val="924"/>
              </a:spcBef>
            </a:pPr>
            <a:r>
              <a:rPr lang="en-US" sz="1400" dirty="0">
                <a:latin typeface="Arial" panose="020B0604020202020204" pitchFamily="34" charset="0"/>
              </a:rPr>
              <a:t>Evaluation of TB symptoms is the most commonly-used screening tool</a:t>
            </a:r>
          </a:p>
        </p:txBody>
      </p:sp>
      <p:sp>
        <p:nvSpPr>
          <p:cNvPr id="3" name="TextBox 2">
            <a:extLst>
              <a:ext uri="{FF2B5EF4-FFF2-40B4-BE49-F238E27FC236}">
                <a16:creationId xmlns:a16="http://schemas.microsoft.com/office/drawing/2014/main" id="{48D316E4-7DEC-0D41-9379-5C6B87D57323}"/>
              </a:ext>
            </a:extLst>
          </p:cNvPr>
          <p:cNvSpPr txBox="1"/>
          <p:nvPr/>
        </p:nvSpPr>
        <p:spPr>
          <a:xfrm>
            <a:off x="4476177" y="4935751"/>
            <a:ext cx="1885950" cy="207749"/>
          </a:xfrm>
          <a:prstGeom prst="rect">
            <a:avLst/>
          </a:prstGeom>
          <a:noFill/>
        </p:spPr>
        <p:txBody>
          <a:bodyPr wrap="square" rtlCol="0">
            <a:spAutoFit/>
          </a:bodyPr>
          <a:lstStyle/>
          <a:p>
            <a:r>
              <a:rPr lang="en-US" sz="750" dirty="0"/>
              <a:t>Image copyright Recharge Medical</a:t>
            </a:r>
          </a:p>
        </p:txBody>
      </p:sp>
      <p:grpSp>
        <p:nvGrpSpPr>
          <p:cNvPr id="8" name="Group 7">
            <a:extLst>
              <a:ext uri="{FF2B5EF4-FFF2-40B4-BE49-F238E27FC236}">
                <a16:creationId xmlns:a16="http://schemas.microsoft.com/office/drawing/2014/main" id="{7BEFCA17-61CD-9C40-8E45-170678E83708}"/>
              </a:ext>
            </a:extLst>
          </p:cNvPr>
          <p:cNvGrpSpPr/>
          <p:nvPr/>
        </p:nvGrpSpPr>
        <p:grpSpPr>
          <a:xfrm>
            <a:off x="115331" y="6249427"/>
            <a:ext cx="480060" cy="608573"/>
            <a:chOff x="289241" y="6046569"/>
            <a:chExt cx="640080" cy="811431"/>
          </a:xfrm>
        </p:grpSpPr>
        <p:sp>
          <p:nvSpPr>
            <p:cNvPr id="9" name="Slide Number Placeholder 3">
              <a:extLst>
                <a:ext uri="{FF2B5EF4-FFF2-40B4-BE49-F238E27FC236}">
                  <a16:creationId xmlns:a16="http://schemas.microsoft.com/office/drawing/2014/main" id="{3D2D36EC-C234-C442-8C6A-1D9AEB515AEF}"/>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13</a:t>
              </a:fld>
              <a:endParaRPr lang="en-US" sz="1350" dirty="0">
                <a:solidFill>
                  <a:schemeClr val="tx2"/>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AC2A4EFF-2129-8949-AAA3-00C416294B4F}"/>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81EB49-C41D-7843-ACAF-7328A691B5BF}"/>
              </a:ext>
            </a:extLst>
          </p:cNvPr>
          <p:cNvPicPr>
            <a:picLocks noChangeAspect="1"/>
          </p:cNvPicPr>
          <p:nvPr/>
        </p:nvPicPr>
        <p:blipFill>
          <a:blip r:embed="rId2"/>
          <a:stretch>
            <a:fillRect/>
          </a:stretch>
        </p:blipFill>
        <p:spPr>
          <a:xfrm>
            <a:off x="5353051" y="1524000"/>
            <a:ext cx="2705098" cy="1602600"/>
          </a:xfrm>
          <a:prstGeom prst="rect">
            <a:avLst/>
          </a:prstGeom>
        </p:spPr>
      </p:pic>
      <p:sp>
        <p:nvSpPr>
          <p:cNvPr id="12" name="Text Placeholder 11">
            <a:extLst>
              <a:ext uri="{FF2B5EF4-FFF2-40B4-BE49-F238E27FC236}">
                <a16:creationId xmlns:a16="http://schemas.microsoft.com/office/drawing/2014/main" id="{DBB09AED-E8D1-3746-B6FC-2C194B4B6910}"/>
              </a:ext>
            </a:extLst>
          </p:cNvPr>
          <p:cNvSpPr>
            <a:spLocks noGrp="1"/>
          </p:cNvSpPr>
          <p:nvPr>
            <p:ph type="body" sz="quarter" idx="13"/>
          </p:nvPr>
        </p:nvSpPr>
        <p:spPr>
          <a:prstGeom prst="rect">
            <a:avLst/>
          </a:prstGeom>
        </p:spPr>
        <p:txBody>
          <a:bodyPr/>
          <a:lstStyle/>
          <a:p>
            <a:r>
              <a:rPr lang="en-US" dirty="0"/>
              <a:t>SCREENING</a:t>
            </a:r>
          </a:p>
          <a:p>
            <a:endParaRPr lang="en-US" dirty="0"/>
          </a:p>
        </p:txBody>
      </p:sp>
      <p:sp>
        <p:nvSpPr>
          <p:cNvPr id="2" name="Title 1"/>
          <p:cNvSpPr>
            <a:spLocks noGrp="1"/>
          </p:cNvSpPr>
          <p:nvPr>
            <p:ph type="title"/>
          </p:nvPr>
        </p:nvSpPr>
        <p:spPr>
          <a:prstGeom prst="rect">
            <a:avLst/>
          </a:prstGeom>
        </p:spPr>
        <p:txBody>
          <a:bodyPr rtlCol="0">
            <a:normAutofit/>
          </a:bodyPr>
          <a:lstStyle/>
          <a:p>
            <a:r>
              <a:rPr lang="en-US" dirty="0"/>
              <a:t>TB Screening Tools</a:t>
            </a:r>
          </a:p>
        </p:txBody>
      </p:sp>
      <p:sp>
        <p:nvSpPr>
          <p:cNvPr id="27650" name="Content Placeholder 2"/>
          <p:cNvSpPr>
            <a:spLocks noGrp="1"/>
          </p:cNvSpPr>
          <p:nvPr>
            <p:ph idx="4294967295"/>
          </p:nvPr>
        </p:nvSpPr>
        <p:spPr>
          <a:xfrm>
            <a:off x="838200" y="1797844"/>
            <a:ext cx="4665037" cy="3262312"/>
          </a:xfrm>
          <a:prstGeom prst="rect">
            <a:avLst/>
          </a:prstGeom>
        </p:spPr>
        <p:txBody>
          <a:bodyPr/>
          <a:lstStyle/>
          <a:p>
            <a:pPr marL="274637" lvl="1" indent="0" eaLnBrk="0" fontAlgn="base" hangingPunct="0">
              <a:spcBef>
                <a:spcPct val="20000"/>
              </a:spcBef>
              <a:spcAft>
                <a:spcPct val="0"/>
              </a:spcAft>
              <a:buClr>
                <a:schemeClr val="tx2"/>
              </a:buClr>
              <a:buNone/>
            </a:pPr>
            <a:r>
              <a:rPr lang="en-US" sz="1500" b="1" dirty="0">
                <a:latin typeface="Arial" panose="020B0604020202020204" pitchFamily="34" charset="0"/>
                <a:ea typeface="MS PGothic" panose="020B0600070205080204" pitchFamily="34" charset="-128"/>
              </a:rPr>
              <a:t>Chest X-ray</a:t>
            </a:r>
          </a:p>
          <a:p>
            <a:pPr marL="594360" lvl="2" indent="-228600" eaLnBrk="0" fontAlgn="base" hangingPunct="0">
              <a:lnSpc>
                <a:spcPts val="1695"/>
              </a:lnSpc>
              <a:spcBef>
                <a:spcPts val="924"/>
              </a:spcBef>
              <a:spcAft>
                <a:spcPct val="0"/>
              </a:spcAft>
              <a:buClr>
                <a:schemeClr val="tx2"/>
              </a:buClr>
            </a:pPr>
            <a:r>
              <a:rPr lang="en-US" sz="1400" dirty="0">
                <a:latin typeface="Arial" panose="020B0604020202020204" pitchFamily="34" charset="0"/>
              </a:rPr>
              <a:t>Chest X-ray, or radiography, produces an image of the internal </a:t>
            </a:r>
            <a:r>
              <a:rPr lang="en-US" sz="1400" dirty="0">
                <a:latin typeface="Arial" panose="020B0604020202020204" pitchFamily="34" charset="0"/>
                <a:ea typeface="MS PGothic" panose="020B0600070205080204" pitchFamily="34" charset="-128"/>
              </a:rPr>
              <a:t>structures of the lungs to identify abnormalities that may be associated with TB</a:t>
            </a:r>
          </a:p>
          <a:p>
            <a:pPr marL="594360" lvl="2" indent="-228600" eaLnBrk="0" fontAlgn="base" hangingPunct="0">
              <a:lnSpc>
                <a:spcPts val="1695"/>
              </a:lnSpc>
              <a:spcBef>
                <a:spcPts val="924"/>
              </a:spcBef>
              <a:spcAft>
                <a:spcPct val="0"/>
              </a:spcAft>
              <a:buClr>
                <a:schemeClr val="tx2"/>
              </a:buClr>
            </a:pPr>
            <a:r>
              <a:rPr lang="en-US" sz="1400" dirty="0">
                <a:latin typeface="Arial" panose="020B0604020202020204" pitchFamily="34" charset="0"/>
                <a:ea typeface="MS PGothic" panose="020B0600070205080204" pitchFamily="34" charset="-128"/>
              </a:rPr>
              <a:t>Historically, chest X-ray required trained human readers, but now, </a:t>
            </a:r>
            <a:r>
              <a:rPr lang="en-US" sz="1400" b="1" dirty="0">
                <a:solidFill>
                  <a:srgbClr val="6E4671"/>
                </a:solidFill>
                <a:latin typeface="Arial" panose="020B0604020202020204" pitchFamily="34" charset="0"/>
                <a:ea typeface="MS PGothic" panose="020B0600070205080204" pitchFamily="34" charset="-128"/>
              </a:rPr>
              <a:t>computer-aided detection (CAD) </a:t>
            </a:r>
            <a:r>
              <a:rPr lang="en-US" sz="1400" dirty="0">
                <a:latin typeface="Arial" panose="020B0604020202020204" pitchFamily="34" charset="0"/>
                <a:ea typeface="MS PGothic" panose="020B0600070205080204" pitchFamily="34" charset="-128"/>
              </a:rPr>
              <a:t>software can be used to assist healthcare workers to detect abnormalities that may be associated with TB</a:t>
            </a:r>
          </a:p>
          <a:p>
            <a:pPr marL="594360" lvl="2" indent="-228600" eaLnBrk="0" fontAlgn="base" hangingPunct="0">
              <a:lnSpc>
                <a:spcPts val="1695"/>
              </a:lnSpc>
              <a:spcBef>
                <a:spcPts val="924"/>
              </a:spcBef>
              <a:spcAft>
                <a:spcPct val="0"/>
              </a:spcAft>
              <a:buClr>
                <a:schemeClr val="tx2"/>
              </a:buClr>
            </a:pPr>
            <a:r>
              <a:rPr lang="en-US" sz="1400" dirty="0">
                <a:latin typeface="Arial" panose="020B0604020202020204" pitchFamily="34" charset="0"/>
                <a:ea typeface="MS PGothic" panose="020B0600070205080204" pitchFamily="34" charset="-128"/>
              </a:rPr>
              <a:t>Chest X-ray devices are becoming more portable and feasible to implement at the community level</a:t>
            </a:r>
          </a:p>
          <a:p>
            <a:pPr marL="594360" lvl="2" indent="-228600" eaLnBrk="0" fontAlgn="base" hangingPunct="0">
              <a:lnSpc>
                <a:spcPts val="1695"/>
              </a:lnSpc>
              <a:spcBef>
                <a:spcPts val="924"/>
              </a:spcBef>
              <a:spcAft>
                <a:spcPct val="0"/>
              </a:spcAft>
              <a:buClr>
                <a:schemeClr val="tx2"/>
              </a:buClr>
            </a:pPr>
            <a:r>
              <a:rPr lang="en-US" sz="1400" dirty="0">
                <a:latin typeface="Arial" panose="020B0604020202020204" pitchFamily="34" charset="0"/>
                <a:ea typeface="MS PGothic" panose="020B0600070205080204" pitchFamily="34" charset="-128"/>
              </a:rPr>
              <a:t>Chest X-ray can detect lung abnormalities associated with TB even before symptoms appear</a:t>
            </a:r>
          </a:p>
          <a:p>
            <a:endParaRPr lang="en-US" dirty="0">
              <a:latin typeface="Arial" panose="020B0604020202020204" pitchFamily="34" charset="0"/>
            </a:endParaRPr>
          </a:p>
          <a:p>
            <a:endParaRPr lang="en-US" dirty="0">
              <a:latin typeface="Arial" panose="020B0604020202020204" pitchFamily="34" charset="0"/>
            </a:endParaRPr>
          </a:p>
        </p:txBody>
      </p:sp>
      <p:pic>
        <p:nvPicPr>
          <p:cNvPr id="3" name="Picture 2">
            <a:extLst>
              <a:ext uri="{FF2B5EF4-FFF2-40B4-BE49-F238E27FC236}">
                <a16:creationId xmlns:a16="http://schemas.microsoft.com/office/drawing/2014/main" id="{46A5AA29-FC57-B243-AD14-2EDE009B1BBF}"/>
              </a:ext>
            </a:extLst>
          </p:cNvPr>
          <p:cNvPicPr>
            <a:picLocks noChangeAspect="1"/>
          </p:cNvPicPr>
          <p:nvPr/>
        </p:nvPicPr>
        <p:blipFill rotWithShape="1">
          <a:blip r:embed="rId3"/>
          <a:srcRect b="1926"/>
          <a:stretch/>
        </p:blipFill>
        <p:spPr>
          <a:xfrm>
            <a:off x="5705475" y="3377902"/>
            <a:ext cx="2000250" cy="1771650"/>
          </a:xfrm>
          <a:prstGeom prst="rect">
            <a:avLst/>
          </a:prstGeom>
        </p:spPr>
      </p:pic>
      <p:sp>
        <p:nvSpPr>
          <p:cNvPr id="4" name="TextBox 3">
            <a:extLst>
              <a:ext uri="{FF2B5EF4-FFF2-40B4-BE49-F238E27FC236}">
                <a16:creationId xmlns:a16="http://schemas.microsoft.com/office/drawing/2014/main" id="{25E90641-662C-2145-B2F7-00C3BCDA3F6B}"/>
              </a:ext>
            </a:extLst>
          </p:cNvPr>
          <p:cNvSpPr txBox="1"/>
          <p:nvPr/>
        </p:nvSpPr>
        <p:spPr>
          <a:xfrm>
            <a:off x="6739759" y="5225421"/>
            <a:ext cx="1371600" cy="207749"/>
          </a:xfrm>
          <a:prstGeom prst="rect">
            <a:avLst/>
          </a:prstGeom>
          <a:noFill/>
        </p:spPr>
        <p:txBody>
          <a:bodyPr wrap="square" rtlCol="0">
            <a:spAutoFit/>
          </a:bodyPr>
          <a:lstStyle/>
          <a:p>
            <a:r>
              <a:rPr lang="en-US" sz="750" dirty="0"/>
              <a:t>Image copyright </a:t>
            </a:r>
            <a:r>
              <a:rPr lang="en-US" sz="750" dirty="0" err="1"/>
              <a:t>MinXray</a:t>
            </a:r>
            <a:endParaRPr lang="en-US" sz="750" dirty="0"/>
          </a:p>
        </p:txBody>
      </p:sp>
      <p:sp>
        <p:nvSpPr>
          <p:cNvPr id="10" name="TextBox 9">
            <a:extLst>
              <a:ext uri="{FF2B5EF4-FFF2-40B4-BE49-F238E27FC236}">
                <a16:creationId xmlns:a16="http://schemas.microsoft.com/office/drawing/2014/main" id="{DB48B44B-A068-FB49-B2DB-477E22FE655B}"/>
              </a:ext>
            </a:extLst>
          </p:cNvPr>
          <p:cNvSpPr txBox="1"/>
          <p:nvPr/>
        </p:nvSpPr>
        <p:spPr>
          <a:xfrm>
            <a:off x="6705600" y="3023237"/>
            <a:ext cx="1371600" cy="207749"/>
          </a:xfrm>
          <a:prstGeom prst="rect">
            <a:avLst/>
          </a:prstGeom>
          <a:noFill/>
        </p:spPr>
        <p:txBody>
          <a:bodyPr wrap="square" rtlCol="0">
            <a:spAutoFit/>
          </a:bodyPr>
          <a:lstStyle/>
          <a:p>
            <a:r>
              <a:rPr lang="en-US" sz="750" dirty="0"/>
              <a:t>Image copyright CAD4TB</a:t>
            </a:r>
          </a:p>
        </p:txBody>
      </p:sp>
      <p:grpSp>
        <p:nvGrpSpPr>
          <p:cNvPr id="9" name="Group 8">
            <a:extLst>
              <a:ext uri="{FF2B5EF4-FFF2-40B4-BE49-F238E27FC236}">
                <a16:creationId xmlns:a16="http://schemas.microsoft.com/office/drawing/2014/main" id="{EF0DDA4D-8C7D-9445-BF02-C8CBC7887762}"/>
              </a:ext>
            </a:extLst>
          </p:cNvPr>
          <p:cNvGrpSpPr/>
          <p:nvPr/>
        </p:nvGrpSpPr>
        <p:grpSpPr>
          <a:xfrm>
            <a:off x="115331" y="6249427"/>
            <a:ext cx="480060" cy="608573"/>
            <a:chOff x="289241" y="6046569"/>
            <a:chExt cx="640080" cy="811431"/>
          </a:xfrm>
        </p:grpSpPr>
        <p:sp>
          <p:nvSpPr>
            <p:cNvPr id="11" name="Slide Number Placeholder 3">
              <a:extLst>
                <a:ext uri="{FF2B5EF4-FFF2-40B4-BE49-F238E27FC236}">
                  <a16:creationId xmlns:a16="http://schemas.microsoft.com/office/drawing/2014/main" id="{AC7CCA84-5F61-F446-BD4E-CF60585EB1E6}"/>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14</a:t>
              </a:fld>
              <a:endParaRPr lang="en-US" sz="1350" dirty="0">
                <a:solidFill>
                  <a:schemeClr val="tx2"/>
                </a:solidFill>
                <a:latin typeface="Arial" panose="020B0604020202020204" pitchFamily="34" charset="0"/>
              </a:endParaRPr>
            </a:p>
          </p:txBody>
        </p:sp>
        <p:cxnSp>
          <p:nvCxnSpPr>
            <p:cNvPr id="13" name="Straight Connector 12">
              <a:extLst>
                <a:ext uri="{FF2B5EF4-FFF2-40B4-BE49-F238E27FC236}">
                  <a16:creationId xmlns:a16="http://schemas.microsoft.com/office/drawing/2014/main" id="{066392DB-ABA9-B84A-846A-03D1E087AF2B}"/>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7508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CE43D05-BA0A-804D-AB98-E4B76E43767F}"/>
              </a:ext>
            </a:extLst>
          </p:cNvPr>
          <p:cNvSpPr>
            <a:spLocks noGrp="1"/>
          </p:cNvSpPr>
          <p:nvPr>
            <p:ph type="body" sz="quarter" idx="13"/>
          </p:nvPr>
        </p:nvSpPr>
        <p:spPr>
          <a:prstGeom prst="rect">
            <a:avLst/>
          </a:prstGeom>
        </p:spPr>
        <p:txBody>
          <a:bodyPr/>
          <a:lstStyle/>
          <a:p>
            <a:r>
              <a:rPr lang="en-US" dirty="0"/>
              <a:t>SCREENING</a:t>
            </a:r>
          </a:p>
          <a:p>
            <a:endParaRPr lang="en-US" dirty="0"/>
          </a:p>
        </p:txBody>
      </p:sp>
      <p:sp>
        <p:nvSpPr>
          <p:cNvPr id="2" name="Title 1"/>
          <p:cNvSpPr>
            <a:spLocks noGrp="1"/>
          </p:cNvSpPr>
          <p:nvPr>
            <p:ph type="title"/>
          </p:nvPr>
        </p:nvSpPr>
        <p:spPr>
          <a:prstGeom prst="rect">
            <a:avLst/>
          </a:prstGeom>
        </p:spPr>
        <p:txBody>
          <a:bodyPr rtlCol="0">
            <a:normAutofit/>
          </a:bodyPr>
          <a:lstStyle/>
          <a:p>
            <a:r>
              <a:rPr lang="en-US" dirty="0"/>
              <a:t>TB Screening Tools</a:t>
            </a:r>
          </a:p>
        </p:txBody>
      </p:sp>
      <p:sp>
        <p:nvSpPr>
          <p:cNvPr id="27650" name="Content Placeholder 2"/>
          <p:cNvSpPr>
            <a:spLocks noGrp="1"/>
          </p:cNvSpPr>
          <p:nvPr>
            <p:ph idx="4294967295"/>
          </p:nvPr>
        </p:nvSpPr>
        <p:spPr>
          <a:xfrm>
            <a:off x="706649" y="1740459"/>
            <a:ext cx="4474951" cy="390503"/>
          </a:xfrm>
          <a:prstGeom prst="rect">
            <a:avLst/>
          </a:prstGeom>
        </p:spPr>
        <p:txBody>
          <a:bodyPr/>
          <a:lstStyle/>
          <a:p>
            <a:pPr marL="0" indent="0">
              <a:buNone/>
            </a:pPr>
            <a:r>
              <a:rPr lang="en-US" sz="1600" b="1" dirty="0">
                <a:latin typeface="Arial" panose="020B0604020202020204" pitchFamily="34" charset="0"/>
              </a:rPr>
              <a:t>Screening tools for people living with HIV (PLHIV)</a:t>
            </a:r>
          </a:p>
          <a:p>
            <a:endParaRPr lang="en-US" dirty="0">
              <a:latin typeface="Arial" panose="020B0604020202020204" pitchFamily="34" charset="0"/>
            </a:endParaRPr>
          </a:p>
        </p:txBody>
      </p:sp>
      <p:sp>
        <p:nvSpPr>
          <p:cNvPr id="5" name="Content Placeholder 2">
            <a:extLst>
              <a:ext uri="{FF2B5EF4-FFF2-40B4-BE49-F238E27FC236}">
                <a16:creationId xmlns:a16="http://schemas.microsoft.com/office/drawing/2014/main" id="{25FB4385-718F-F647-9E84-97C48D06395D}"/>
              </a:ext>
            </a:extLst>
          </p:cNvPr>
          <p:cNvSpPr txBox="1">
            <a:spLocks/>
          </p:cNvSpPr>
          <p:nvPr/>
        </p:nvSpPr>
        <p:spPr bwMode="auto">
          <a:xfrm>
            <a:off x="628285" y="2286439"/>
            <a:ext cx="4322037" cy="2172302"/>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ts val="600"/>
              </a:spcAft>
              <a:buFont typeface="Arial" pitchFamily="34" charset="0"/>
              <a:defRPr sz="2000" b="1"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tx2"/>
              </a:buClr>
              <a:buFont typeface="Arial" pitchFamily="34" charset="0"/>
              <a:buChar char="•"/>
              <a:defRPr sz="20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274637" lvl="1" indent="0">
              <a:buNone/>
            </a:pPr>
            <a:r>
              <a:rPr lang="en-US" sz="1500" b="1" dirty="0">
                <a:latin typeface="Arial" panose="020B0604020202020204" pitchFamily="34" charset="0"/>
              </a:rPr>
              <a:t>C-reactive protein (CRP)</a:t>
            </a:r>
          </a:p>
          <a:p>
            <a:pPr marL="594360" lvl="2">
              <a:spcBef>
                <a:spcPts val="924"/>
              </a:spcBef>
            </a:pPr>
            <a:r>
              <a:rPr lang="en-US" sz="1400" dirty="0">
                <a:latin typeface="Arial" panose="020B0604020202020204" pitchFamily="34" charset="0"/>
              </a:rPr>
              <a:t>CRP is a </a:t>
            </a:r>
            <a:r>
              <a:rPr lang="en-US" sz="1400" b="1" dirty="0">
                <a:solidFill>
                  <a:srgbClr val="6E4671"/>
                </a:solidFill>
                <a:latin typeface="Arial" panose="020B0604020202020204" pitchFamily="34" charset="0"/>
              </a:rPr>
              <a:t>blood-based test for inflammation </a:t>
            </a:r>
            <a:r>
              <a:rPr lang="en-US" sz="1400" dirty="0">
                <a:latin typeface="Arial" panose="020B0604020202020204" pitchFamily="34" charset="0"/>
              </a:rPr>
              <a:t>in the body that is commonly associated with TB among PLHIV</a:t>
            </a:r>
          </a:p>
          <a:p>
            <a:pPr lvl="2"/>
            <a:endParaRPr lang="en-US" sz="1350" dirty="0">
              <a:latin typeface="Arial" panose="020B0604020202020204" pitchFamily="34" charset="0"/>
            </a:endParaRPr>
          </a:p>
          <a:p>
            <a:pPr marL="274637" lvl="1" indent="0">
              <a:buNone/>
            </a:pPr>
            <a:r>
              <a:rPr lang="en-US" sz="1500" b="1" dirty="0">
                <a:latin typeface="Arial" panose="020B0604020202020204" pitchFamily="34" charset="0"/>
              </a:rPr>
              <a:t>Rapid molecular tests</a:t>
            </a:r>
          </a:p>
          <a:p>
            <a:pPr marL="594360" lvl="2">
              <a:spcBef>
                <a:spcPts val="924"/>
              </a:spcBef>
            </a:pPr>
            <a:r>
              <a:rPr lang="en-US" sz="1400" dirty="0">
                <a:latin typeface="Arial" panose="020B0604020202020204" pitchFamily="34" charset="0"/>
              </a:rPr>
              <a:t>Rapid molecular tests, such as GeneXpert and </a:t>
            </a:r>
            <a:r>
              <a:rPr lang="en-US" sz="1400" dirty="0" err="1">
                <a:latin typeface="Arial" panose="020B0604020202020204" pitchFamily="34" charset="0"/>
              </a:rPr>
              <a:t>Truenat</a:t>
            </a:r>
            <a:r>
              <a:rPr lang="en-US" sz="1400" dirty="0">
                <a:latin typeface="Arial" panose="020B0604020202020204" pitchFamily="34" charset="0"/>
              </a:rPr>
              <a:t>, may be used to screen for TB among all PLHIV, and </a:t>
            </a:r>
            <a:r>
              <a:rPr lang="en-US" sz="1400" b="1" dirty="0">
                <a:solidFill>
                  <a:srgbClr val="6E4671"/>
                </a:solidFill>
                <a:latin typeface="Arial" panose="020B0604020202020204" pitchFamily="34" charset="0"/>
              </a:rPr>
              <a:t>especially among inpatients </a:t>
            </a:r>
          </a:p>
          <a:p>
            <a:pPr lvl="2"/>
            <a:endParaRPr lang="en-US" sz="1400" dirty="0">
              <a:latin typeface="Arial" panose="020B0604020202020204" pitchFamily="34" charset="0"/>
            </a:endParaRPr>
          </a:p>
          <a:p>
            <a:pPr>
              <a:spcAft>
                <a:spcPct val="0"/>
              </a:spcAft>
              <a:buFont typeface="Arial" pitchFamily="34" charset="0"/>
              <a:buChar char="•"/>
            </a:pPr>
            <a:endParaRPr lang="en-US" sz="1650" b="0" dirty="0">
              <a:latin typeface="Arial" panose="020B0604020202020204" pitchFamily="34" charset="0"/>
            </a:endParaRPr>
          </a:p>
          <a:p>
            <a:pPr>
              <a:buFont typeface="Arial" pitchFamily="34" charset="0"/>
              <a:buChar char="•"/>
            </a:pPr>
            <a:endParaRPr lang="en-US" sz="1650" b="0" dirty="0">
              <a:latin typeface="Arial" panose="020B0604020202020204" pitchFamily="34" charset="0"/>
            </a:endParaRPr>
          </a:p>
        </p:txBody>
      </p:sp>
      <p:pic>
        <p:nvPicPr>
          <p:cNvPr id="3074" name="Picture 2" descr="Test tube of blood for testing levels of CRP">
            <a:extLst>
              <a:ext uri="{FF2B5EF4-FFF2-40B4-BE49-F238E27FC236}">
                <a16:creationId xmlns:a16="http://schemas.microsoft.com/office/drawing/2014/main" id="{45622B8F-4C88-5940-B1A6-B2B631A1FF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115"/>
          <a:stretch/>
        </p:blipFill>
        <p:spPr bwMode="auto">
          <a:xfrm>
            <a:off x="5323842" y="1950950"/>
            <a:ext cx="2501154" cy="12350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1E0050A-CB14-D344-B6E5-50D9748DFA42}"/>
              </a:ext>
            </a:extLst>
          </p:cNvPr>
          <p:cNvSpPr txBox="1"/>
          <p:nvPr/>
        </p:nvSpPr>
        <p:spPr>
          <a:xfrm>
            <a:off x="5344013" y="3188777"/>
            <a:ext cx="2109996" cy="207749"/>
          </a:xfrm>
          <a:prstGeom prst="rect">
            <a:avLst/>
          </a:prstGeom>
          <a:noFill/>
        </p:spPr>
        <p:txBody>
          <a:bodyPr wrap="square" rtlCol="0">
            <a:spAutoFit/>
          </a:bodyPr>
          <a:lstStyle/>
          <a:p>
            <a:r>
              <a:rPr lang="en-US" sz="750" dirty="0"/>
              <a:t>Image copyright Life Extension</a:t>
            </a:r>
          </a:p>
        </p:txBody>
      </p:sp>
      <p:pic>
        <p:nvPicPr>
          <p:cNvPr id="3076" name="Picture 4">
            <a:extLst>
              <a:ext uri="{FF2B5EF4-FFF2-40B4-BE49-F238E27FC236}">
                <a16:creationId xmlns:a16="http://schemas.microsoft.com/office/drawing/2014/main" id="{A036A5EC-5AB0-D34C-8905-9486825F1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842" y="3581400"/>
            <a:ext cx="2501154" cy="15171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1DC7C8B-6CAE-3C4E-996C-261A1CCADDE3}"/>
              </a:ext>
            </a:extLst>
          </p:cNvPr>
          <p:cNvSpPr txBox="1"/>
          <p:nvPr/>
        </p:nvSpPr>
        <p:spPr>
          <a:xfrm>
            <a:off x="5323842" y="5103542"/>
            <a:ext cx="2109996" cy="207749"/>
          </a:xfrm>
          <a:prstGeom prst="rect">
            <a:avLst/>
          </a:prstGeom>
          <a:noFill/>
        </p:spPr>
        <p:txBody>
          <a:bodyPr wrap="square" rtlCol="0">
            <a:spAutoFit/>
          </a:bodyPr>
          <a:lstStyle/>
          <a:p>
            <a:r>
              <a:rPr lang="en-US" sz="750" dirty="0"/>
              <a:t>Image copyright USAID</a:t>
            </a:r>
          </a:p>
        </p:txBody>
      </p:sp>
      <p:grpSp>
        <p:nvGrpSpPr>
          <p:cNvPr id="11" name="Group 10">
            <a:extLst>
              <a:ext uri="{FF2B5EF4-FFF2-40B4-BE49-F238E27FC236}">
                <a16:creationId xmlns:a16="http://schemas.microsoft.com/office/drawing/2014/main" id="{B16D50B7-2E62-A846-8857-8EDFE9125F8A}"/>
              </a:ext>
            </a:extLst>
          </p:cNvPr>
          <p:cNvGrpSpPr/>
          <p:nvPr/>
        </p:nvGrpSpPr>
        <p:grpSpPr>
          <a:xfrm>
            <a:off x="115331" y="6249427"/>
            <a:ext cx="480060" cy="608573"/>
            <a:chOff x="289241" y="6046569"/>
            <a:chExt cx="640080" cy="811431"/>
          </a:xfrm>
        </p:grpSpPr>
        <p:sp>
          <p:nvSpPr>
            <p:cNvPr id="12" name="Slide Number Placeholder 3">
              <a:extLst>
                <a:ext uri="{FF2B5EF4-FFF2-40B4-BE49-F238E27FC236}">
                  <a16:creationId xmlns:a16="http://schemas.microsoft.com/office/drawing/2014/main" id="{766072F7-7879-CA48-97DD-6E28B5DCCA2E}"/>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15</a:t>
              </a:fld>
              <a:endParaRPr lang="en-US" sz="1350" dirty="0">
                <a:solidFill>
                  <a:schemeClr val="tx2"/>
                </a:solidFill>
                <a:latin typeface="Arial" panose="020B0604020202020204" pitchFamily="34" charset="0"/>
              </a:endParaRPr>
            </a:p>
          </p:txBody>
        </p:sp>
        <p:cxnSp>
          <p:nvCxnSpPr>
            <p:cNvPr id="13" name="Straight Connector 12">
              <a:extLst>
                <a:ext uri="{FF2B5EF4-FFF2-40B4-BE49-F238E27FC236}">
                  <a16:creationId xmlns:a16="http://schemas.microsoft.com/office/drawing/2014/main" id="{0496BDA4-F3AD-774D-A92C-87EEC3535123}"/>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264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386C6EC-DA53-7C41-B4B9-12355320D613}"/>
              </a:ext>
            </a:extLst>
          </p:cNvPr>
          <p:cNvSpPr>
            <a:spLocks noGrp="1"/>
          </p:cNvSpPr>
          <p:nvPr>
            <p:ph type="body" sz="quarter" idx="10"/>
          </p:nvPr>
        </p:nvSpPr>
        <p:spPr>
          <a:xfrm>
            <a:off x="3200400" y="1143000"/>
            <a:ext cx="5105399" cy="4880310"/>
          </a:xfrm>
          <a:prstGeom prst="rect">
            <a:avLst/>
          </a:prstGeom>
        </p:spPr>
        <p:txBody>
          <a:bodyPr wrap="square">
            <a:spAutoFit/>
          </a:bodyPr>
          <a:lstStyle/>
          <a:p>
            <a:pPr algn="l"/>
            <a:r>
              <a:rPr lang="en-US" sz="1350" b="1" dirty="0"/>
              <a:t>Systematically screening high-risk groups for TB in health facilities and in communities </a:t>
            </a:r>
            <a:r>
              <a:rPr lang="en-CA" sz="1350" b="1" dirty="0"/>
              <a:t>is known as:</a:t>
            </a:r>
          </a:p>
          <a:p>
            <a:pPr lvl="1"/>
            <a:r>
              <a:rPr lang="en-CA" sz="1350" dirty="0"/>
              <a:t>Systematic screening</a:t>
            </a:r>
          </a:p>
          <a:p>
            <a:pPr lvl="1"/>
            <a:r>
              <a:rPr lang="en-CA" sz="1350" dirty="0"/>
              <a:t>Active case-finding</a:t>
            </a:r>
          </a:p>
          <a:p>
            <a:pPr lvl="1">
              <a:lnSpc>
                <a:spcPct val="100000"/>
              </a:lnSpc>
            </a:pPr>
            <a:r>
              <a:rPr lang="en-CA" sz="1350" dirty="0"/>
              <a:t>Passive case-finding</a:t>
            </a:r>
          </a:p>
          <a:p>
            <a:pPr algn="l">
              <a:spcBef>
                <a:spcPts val="1322"/>
              </a:spcBef>
            </a:pPr>
            <a:r>
              <a:rPr lang="en-CA" sz="1350" b="1" dirty="0"/>
              <a:t>TB screening tools must be very sensitive to identify people who may have TB, but are usually not very specific, and can lead to high rates of false positive results</a:t>
            </a:r>
          </a:p>
          <a:p>
            <a:pPr lvl="1">
              <a:lnSpc>
                <a:spcPct val="100000"/>
              </a:lnSpc>
            </a:pPr>
            <a:r>
              <a:rPr lang="en-CA" sz="1350" dirty="0"/>
              <a:t>True</a:t>
            </a:r>
          </a:p>
          <a:p>
            <a:pPr lvl="1"/>
            <a:r>
              <a:rPr lang="en-CA" sz="1350" dirty="0"/>
              <a:t>False</a:t>
            </a:r>
          </a:p>
          <a:p>
            <a:pPr algn="l">
              <a:spcBef>
                <a:spcPts val="1322"/>
              </a:spcBef>
            </a:pPr>
            <a:r>
              <a:rPr lang="en-CA" sz="1350" b="1" dirty="0"/>
              <a:t>Examples of TB screening tools include:</a:t>
            </a:r>
          </a:p>
          <a:p>
            <a:pPr lvl="1">
              <a:lnSpc>
                <a:spcPct val="100000"/>
              </a:lnSpc>
            </a:pPr>
            <a:r>
              <a:rPr lang="en-CA" sz="1350" dirty="0"/>
              <a:t>Symptom screen</a:t>
            </a:r>
          </a:p>
          <a:p>
            <a:pPr lvl="1">
              <a:lnSpc>
                <a:spcPct val="100000"/>
              </a:lnSpc>
            </a:pPr>
            <a:r>
              <a:rPr lang="en-CA" sz="1350" dirty="0"/>
              <a:t>Chest X-ray</a:t>
            </a:r>
          </a:p>
          <a:p>
            <a:pPr lvl="1">
              <a:lnSpc>
                <a:spcPct val="100000"/>
              </a:lnSpc>
            </a:pPr>
            <a:r>
              <a:rPr lang="en-CA" sz="1350" dirty="0"/>
              <a:t>Computer-aided detection (CAD)</a:t>
            </a:r>
          </a:p>
          <a:p>
            <a:pPr lvl="1">
              <a:lnSpc>
                <a:spcPct val="100000"/>
              </a:lnSpc>
            </a:pPr>
            <a:r>
              <a:rPr lang="en-CA" sz="1350" dirty="0"/>
              <a:t>C-reactive protein (among PLHIV)</a:t>
            </a:r>
          </a:p>
          <a:p>
            <a:pPr lvl="1">
              <a:lnSpc>
                <a:spcPct val="100000"/>
              </a:lnSpc>
            </a:pPr>
            <a:r>
              <a:rPr lang="en-CA" sz="1350" dirty="0"/>
              <a:t>Rapid molecular tests (among PLHIV)</a:t>
            </a:r>
          </a:p>
          <a:p>
            <a:pPr marL="0" indent="0">
              <a:buNone/>
            </a:pPr>
            <a:endParaRPr lang="en-CA" sz="1350" dirty="0"/>
          </a:p>
          <a:p>
            <a:pPr lvl="1"/>
            <a:endParaRPr lang="en-CA" sz="1350" dirty="0"/>
          </a:p>
        </p:txBody>
      </p:sp>
      <p:grpSp>
        <p:nvGrpSpPr>
          <p:cNvPr id="4" name="Group 3">
            <a:extLst>
              <a:ext uri="{FF2B5EF4-FFF2-40B4-BE49-F238E27FC236}">
                <a16:creationId xmlns:a16="http://schemas.microsoft.com/office/drawing/2014/main" id="{D3EF55EE-971A-664E-B496-DB261FA83097}"/>
              </a:ext>
            </a:extLst>
          </p:cNvPr>
          <p:cNvGrpSpPr/>
          <p:nvPr/>
        </p:nvGrpSpPr>
        <p:grpSpPr>
          <a:xfrm>
            <a:off x="115331" y="6249427"/>
            <a:ext cx="480060" cy="608573"/>
            <a:chOff x="289241" y="6046569"/>
            <a:chExt cx="640080" cy="811431"/>
          </a:xfrm>
        </p:grpSpPr>
        <p:sp>
          <p:nvSpPr>
            <p:cNvPr id="5" name="Slide Number Placeholder 3">
              <a:extLst>
                <a:ext uri="{FF2B5EF4-FFF2-40B4-BE49-F238E27FC236}">
                  <a16:creationId xmlns:a16="http://schemas.microsoft.com/office/drawing/2014/main" id="{E4EDE465-B7FE-FC48-8302-EA34B76BD66B}"/>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16</a:t>
              </a:fld>
              <a:endParaRPr lang="en-US" sz="1350" dirty="0">
                <a:solidFill>
                  <a:schemeClr val="tx2"/>
                </a:solidFill>
                <a:latin typeface="Arial" panose="020B0604020202020204" pitchFamily="34" charset="0"/>
              </a:endParaRPr>
            </a:p>
          </p:txBody>
        </p:sp>
        <p:cxnSp>
          <p:nvCxnSpPr>
            <p:cNvPr id="6" name="Straight Connector 5">
              <a:extLst>
                <a:ext uri="{FF2B5EF4-FFF2-40B4-BE49-F238E27FC236}">
                  <a16:creationId xmlns:a16="http://schemas.microsoft.com/office/drawing/2014/main" id="{A6BE31EE-BFBB-1C48-90A4-BF5FA261C50A}"/>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
        <p:nvSpPr>
          <p:cNvPr id="8" name="Text Placeholder 8">
            <a:extLst>
              <a:ext uri="{FF2B5EF4-FFF2-40B4-BE49-F238E27FC236}">
                <a16:creationId xmlns:a16="http://schemas.microsoft.com/office/drawing/2014/main" id="{1C773C8D-74EC-B347-8D32-BEF5F21B52B6}"/>
              </a:ext>
            </a:extLst>
          </p:cNvPr>
          <p:cNvSpPr txBox="1">
            <a:spLocks/>
          </p:cNvSpPr>
          <p:nvPr/>
        </p:nvSpPr>
        <p:spPr>
          <a:xfrm>
            <a:off x="262582" y="331361"/>
            <a:ext cx="1946312" cy="601951"/>
          </a:xfrm>
          <a:prstGeom prst="rect">
            <a:avLst/>
          </a:prstGeom>
        </p:spPr>
        <p:txBody>
          <a:bodyPr/>
          <a:lstStyle>
            <a:lvl1pPr marL="96439" indent="-96439" algn="l" defTabSz="385753" rtl="0" eaLnBrk="1" latinLnBrk="0" hangingPunct="1">
              <a:lnSpc>
                <a:spcPct val="90000"/>
              </a:lnSpc>
              <a:spcBef>
                <a:spcPts val="422"/>
              </a:spcBef>
              <a:buFont typeface="Arial" panose="020B0604020202020204" pitchFamily="34" charset="0"/>
              <a:buChar char="•"/>
              <a:defRPr sz="1181" kern="1200">
                <a:solidFill>
                  <a:schemeClr val="tx1"/>
                </a:solidFill>
                <a:latin typeface="+mn-lt"/>
                <a:ea typeface="+mn-ea"/>
                <a:cs typeface="+mn-cs"/>
              </a:defRPr>
            </a:lvl1pPr>
            <a:lvl2pPr marL="289316" indent="-96439" algn="l" defTabSz="385753" rtl="0" eaLnBrk="1" latinLnBrk="0" hangingPunct="1">
              <a:lnSpc>
                <a:spcPct val="90000"/>
              </a:lnSpc>
              <a:spcBef>
                <a:spcPts val="211"/>
              </a:spcBef>
              <a:buFont typeface="Arial" panose="020B0604020202020204" pitchFamily="34" charset="0"/>
              <a:buChar char="•"/>
              <a:defRPr sz="1013" kern="1200">
                <a:solidFill>
                  <a:schemeClr val="tx1"/>
                </a:solidFill>
                <a:latin typeface="+mn-lt"/>
                <a:ea typeface="+mn-ea"/>
                <a:cs typeface="+mn-cs"/>
              </a:defRPr>
            </a:lvl2pPr>
            <a:lvl3pPr marL="482192" indent="-96439" algn="l" defTabSz="385753" rtl="0" eaLnBrk="1" latinLnBrk="0" hangingPunct="1">
              <a:lnSpc>
                <a:spcPct val="90000"/>
              </a:lnSpc>
              <a:spcBef>
                <a:spcPts val="211"/>
              </a:spcBef>
              <a:buFont typeface="Arial" panose="020B0604020202020204" pitchFamily="34" charset="0"/>
              <a:buChar char="•"/>
              <a:defRPr sz="844" kern="1200">
                <a:solidFill>
                  <a:schemeClr val="tx1"/>
                </a:solidFill>
                <a:latin typeface="+mn-lt"/>
                <a:ea typeface="+mn-ea"/>
                <a:cs typeface="+mn-cs"/>
              </a:defRPr>
            </a:lvl3pPr>
            <a:lvl4pPr marL="675068"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4pPr>
            <a:lvl5pPr marL="867944"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5pPr>
            <a:lvl6pPr marL="1060821"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697"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574"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51"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marL="0" indent="0" fontAlgn="auto">
              <a:spcAft>
                <a:spcPts val="0"/>
              </a:spcAft>
              <a:buNone/>
            </a:pPr>
            <a:r>
              <a:rPr lang="en-US" sz="1350" dirty="0">
                <a:latin typeface="Arial" panose="020B0604020202020204" pitchFamily="34" charset="0"/>
                <a:cs typeface="Arial" panose="020B0604020202020204" pitchFamily="34" charset="0"/>
              </a:rPr>
              <a:t>SCREENING</a:t>
            </a:r>
          </a:p>
          <a:p>
            <a:pPr fontAlgn="auto">
              <a:spcAft>
                <a:spcPts val="0"/>
              </a:spcAft>
            </a:pPr>
            <a:endParaRPr lang="en-US" dirty="0"/>
          </a:p>
        </p:txBody>
      </p:sp>
    </p:spTree>
    <p:extLst>
      <p:ext uri="{BB962C8B-B14F-4D97-AF65-F5344CB8AC3E}">
        <p14:creationId xmlns:p14="http://schemas.microsoft.com/office/powerpoint/2010/main" val="106013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10">
                                            <p:txEl>
                                              <p:pRg st="1" end="1"/>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4000"/>
                                  </p:iterate>
                                  <p:childTnLst>
                                    <p:set>
                                      <p:cBhvr override="childStyle">
                                        <p:cTn id="8" dur="500" fill="hold"/>
                                        <p:tgtEl>
                                          <p:spTgt spid="10">
                                            <p:txEl>
                                              <p:pRg st="2" end="2"/>
                                            </p:txEl>
                                          </p:spTgt>
                                        </p:tgtEl>
                                        <p:attrNameLst>
                                          <p:attrName>style.textDecorationUnderline</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8" presetClass="emph" presetSubtype="0" fill="hold" nodeType="clickEffect">
                                  <p:stCondLst>
                                    <p:cond delay="0"/>
                                  </p:stCondLst>
                                  <p:iterate type="lt">
                                    <p:tmPct val="4000"/>
                                  </p:iterate>
                                  <p:childTnLst>
                                    <p:set>
                                      <p:cBhvr override="childStyle">
                                        <p:cTn id="12" dur="500" fill="hold"/>
                                        <p:tgtEl>
                                          <p:spTgt spid="10">
                                            <p:txEl>
                                              <p:pRg st="5" end="5"/>
                                            </p:txEl>
                                          </p:spTgt>
                                        </p:tgtEl>
                                        <p:attrNameLst>
                                          <p:attrName>style.textDecorationUnderline</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8" presetClass="emph" presetSubtype="0" fill="hold" nodeType="clickEffect">
                                  <p:stCondLst>
                                    <p:cond delay="0"/>
                                  </p:stCondLst>
                                  <p:iterate type="lt">
                                    <p:tmPct val="4000"/>
                                  </p:iterate>
                                  <p:childTnLst>
                                    <p:set>
                                      <p:cBhvr override="childStyle">
                                        <p:cTn id="16" dur="500" fill="hold"/>
                                        <p:tgtEl>
                                          <p:spTgt spid="10">
                                            <p:txEl>
                                              <p:pRg st="8" end="8"/>
                                            </p:txEl>
                                          </p:spTgt>
                                        </p:tgtEl>
                                        <p:attrNameLst>
                                          <p:attrName>style.textDecorationUnderline</p:attrName>
                                        </p:attrNameLst>
                                      </p:cBhvr>
                                      <p:to>
                                        <p:strVal val="true"/>
                                      </p:to>
                                    </p:set>
                                  </p:childTnLst>
                                </p:cTn>
                              </p:par>
                              <p:par>
                                <p:cTn id="17" presetID="18" presetClass="emph" presetSubtype="0" fill="hold" nodeType="withEffect">
                                  <p:stCondLst>
                                    <p:cond delay="0"/>
                                  </p:stCondLst>
                                  <p:iterate type="lt">
                                    <p:tmPct val="4000"/>
                                  </p:iterate>
                                  <p:childTnLst>
                                    <p:set>
                                      <p:cBhvr override="childStyle">
                                        <p:cTn id="18" dur="500" fill="hold"/>
                                        <p:tgtEl>
                                          <p:spTgt spid="10">
                                            <p:txEl>
                                              <p:pRg st="9" end="9"/>
                                            </p:txEl>
                                          </p:spTgt>
                                        </p:tgtEl>
                                        <p:attrNameLst>
                                          <p:attrName>style.textDecorationUnderline</p:attrName>
                                        </p:attrNameLst>
                                      </p:cBhvr>
                                      <p:to>
                                        <p:strVal val="true"/>
                                      </p:to>
                                    </p:set>
                                  </p:childTnLst>
                                </p:cTn>
                              </p:par>
                              <p:par>
                                <p:cTn id="19" presetID="18" presetClass="emph" presetSubtype="0" fill="hold" nodeType="withEffect">
                                  <p:stCondLst>
                                    <p:cond delay="0"/>
                                  </p:stCondLst>
                                  <p:iterate type="lt">
                                    <p:tmPct val="4000"/>
                                  </p:iterate>
                                  <p:childTnLst>
                                    <p:set>
                                      <p:cBhvr override="childStyle">
                                        <p:cTn id="20" dur="500" fill="hold"/>
                                        <p:tgtEl>
                                          <p:spTgt spid="10">
                                            <p:txEl>
                                              <p:pRg st="10" end="10"/>
                                            </p:txEl>
                                          </p:spTgt>
                                        </p:tgtEl>
                                        <p:attrNameLst>
                                          <p:attrName>style.textDecorationUnderline</p:attrName>
                                        </p:attrNameLst>
                                      </p:cBhvr>
                                      <p:to>
                                        <p:strVal val="true"/>
                                      </p:to>
                                    </p:set>
                                  </p:childTnLst>
                                </p:cTn>
                              </p:par>
                              <p:par>
                                <p:cTn id="21" presetID="18" presetClass="emph" presetSubtype="0" fill="hold" nodeType="withEffect">
                                  <p:stCondLst>
                                    <p:cond delay="0"/>
                                  </p:stCondLst>
                                  <p:iterate type="lt">
                                    <p:tmPct val="4000"/>
                                  </p:iterate>
                                  <p:childTnLst>
                                    <p:set>
                                      <p:cBhvr override="childStyle">
                                        <p:cTn id="22" dur="500" fill="hold"/>
                                        <p:tgtEl>
                                          <p:spTgt spid="10">
                                            <p:txEl>
                                              <p:pRg st="11" end="11"/>
                                            </p:txEl>
                                          </p:spTgt>
                                        </p:tgtEl>
                                        <p:attrNameLst>
                                          <p:attrName>style.textDecorationUnderline</p:attrName>
                                        </p:attrNameLst>
                                      </p:cBhvr>
                                      <p:to>
                                        <p:strVal val="true"/>
                                      </p:to>
                                    </p:set>
                                  </p:childTnLst>
                                </p:cTn>
                              </p:par>
                              <p:par>
                                <p:cTn id="23" presetID="18" presetClass="emph" presetSubtype="0" fill="hold" nodeType="withEffect">
                                  <p:stCondLst>
                                    <p:cond delay="0"/>
                                  </p:stCondLst>
                                  <p:iterate type="lt">
                                    <p:tmPct val="4000"/>
                                  </p:iterate>
                                  <p:childTnLst>
                                    <p:set>
                                      <p:cBhvr override="childStyle">
                                        <p:cTn id="24" dur="500" fill="hold"/>
                                        <p:tgtEl>
                                          <p:spTgt spid="10">
                                            <p:txEl>
                                              <p:pRg st="12" end="1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794463A-2C7E-A54E-920A-61EE710FE609}"/>
              </a:ext>
            </a:extLst>
          </p:cNvPr>
          <p:cNvSpPr>
            <a:spLocks noGrp="1"/>
          </p:cNvSpPr>
          <p:nvPr>
            <p:ph type="body" sz="quarter" idx="10"/>
          </p:nvPr>
        </p:nvSpPr>
        <p:spPr/>
        <p:txBody>
          <a:bodyPr/>
          <a:lstStyle/>
          <a:p>
            <a:r>
              <a:rPr lang="en-US" dirty="0"/>
              <a:t>DIAGNOSING ACTIVE TB</a:t>
            </a:r>
          </a:p>
        </p:txBody>
      </p:sp>
      <p:grpSp>
        <p:nvGrpSpPr>
          <p:cNvPr id="6" name="Group 5">
            <a:extLst>
              <a:ext uri="{FF2B5EF4-FFF2-40B4-BE49-F238E27FC236}">
                <a16:creationId xmlns:a16="http://schemas.microsoft.com/office/drawing/2014/main" id="{E6AE9C7E-1CDC-FD46-97C6-69F5117B0E64}"/>
              </a:ext>
            </a:extLst>
          </p:cNvPr>
          <p:cNvGrpSpPr/>
          <p:nvPr/>
        </p:nvGrpSpPr>
        <p:grpSpPr>
          <a:xfrm>
            <a:off x="115331" y="6249427"/>
            <a:ext cx="480060" cy="608573"/>
            <a:chOff x="289241" y="6046569"/>
            <a:chExt cx="640080" cy="811431"/>
          </a:xfrm>
        </p:grpSpPr>
        <p:sp>
          <p:nvSpPr>
            <p:cNvPr id="7" name="Slide Number Placeholder 3">
              <a:extLst>
                <a:ext uri="{FF2B5EF4-FFF2-40B4-BE49-F238E27FC236}">
                  <a16:creationId xmlns:a16="http://schemas.microsoft.com/office/drawing/2014/main" id="{49EC27F3-0F5C-5348-848E-DCDE9FCA3CFB}"/>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17</a:t>
              </a:fld>
              <a:endParaRPr lang="en-US" sz="1350" dirty="0">
                <a:solidFill>
                  <a:schemeClr val="tx2"/>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F792D7F2-54BB-0549-B46E-02F2D26B0048}"/>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54699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
          <p:cNvSpPr>
            <a:spLocks noChangeArrowheads="1"/>
          </p:cNvSpPr>
          <p:nvPr/>
        </p:nvSpPr>
        <p:spPr bwMode="auto">
          <a:xfrm>
            <a:off x="1143000" y="2343150"/>
            <a:ext cx="5829300" cy="3086100"/>
          </a:xfrm>
          <a:prstGeom prst="rect">
            <a:avLst/>
          </a:prstGeom>
          <a:noFill/>
          <a:ln w="9525">
            <a:noFill/>
            <a:miter lim="800000"/>
            <a:headEnd/>
            <a:tailEnd/>
          </a:ln>
        </p:spPr>
        <p:txBody>
          <a:bodyPr/>
          <a:lstStyle/>
          <a:p>
            <a:pPr marL="257175" indent="-257175"/>
            <a:endParaRPr lang="en-US" sz="1800" dirty="0">
              <a:solidFill>
                <a:srgbClr val="0073FF"/>
              </a:solidFill>
              <a:latin typeface="AmericanTypewriter Medium" pitchFamily="28" charset="0"/>
            </a:endParaRPr>
          </a:p>
          <a:p>
            <a:pPr marL="257175" indent="-257175"/>
            <a:endParaRPr lang="en-US" sz="1800" dirty="0">
              <a:solidFill>
                <a:srgbClr val="0073FF"/>
              </a:solidFill>
              <a:ea typeface="Batang" charset="-127"/>
            </a:endParaRPr>
          </a:p>
        </p:txBody>
      </p:sp>
      <p:sp>
        <p:nvSpPr>
          <p:cNvPr id="32770" name="Rectangle 7"/>
          <p:cNvSpPr>
            <a:spLocks noChangeArrowheads="1"/>
          </p:cNvSpPr>
          <p:nvPr/>
        </p:nvSpPr>
        <p:spPr bwMode="auto">
          <a:xfrm>
            <a:off x="1657350" y="914400"/>
            <a:ext cx="5829300" cy="800100"/>
          </a:xfrm>
          <a:prstGeom prst="rect">
            <a:avLst/>
          </a:prstGeom>
          <a:noFill/>
          <a:ln w="9525">
            <a:noFill/>
            <a:miter lim="800000"/>
            <a:headEnd/>
            <a:tailEnd/>
          </a:ln>
        </p:spPr>
        <p:txBody>
          <a:bodyPr anchor="ctr"/>
          <a:lstStyle/>
          <a:p>
            <a:pPr algn="ctr" eaLnBrk="1" hangingPunct="1"/>
            <a:endParaRPr lang="en-US" sz="3600">
              <a:solidFill>
                <a:srgbClr val="0073FF"/>
              </a:solidFill>
              <a:latin typeface="AmericanTypewriter Medium" pitchFamily="28" charset="0"/>
            </a:endParaRPr>
          </a:p>
        </p:txBody>
      </p:sp>
      <p:sp>
        <p:nvSpPr>
          <p:cNvPr id="32771" name="Rectangle 8"/>
          <p:cNvSpPr>
            <a:spLocks noChangeArrowheads="1"/>
          </p:cNvSpPr>
          <p:nvPr/>
        </p:nvSpPr>
        <p:spPr bwMode="auto">
          <a:xfrm>
            <a:off x="1543050" y="1828800"/>
            <a:ext cx="6172200" cy="3371850"/>
          </a:xfrm>
          <a:prstGeom prst="rect">
            <a:avLst/>
          </a:prstGeom>
          <a:noFill/>
          <a:ln w="9525">
            <a:noFill/>
            <a:miter lim="800000"/>
            <a:headEnd/>
            <a:tailEnd/>
          </a:ln>
        </p:spPr>
        <p:txBody>
          <a:bodyPr/>
          <a:lstStyle/>
          <a:p>
            <a:pPr marL="257175" indent="-257175" eaLnBrk="1" hangingPunct="1">
              <a:lnSpc>
                <a:spcPct val="80000"/>
              </a:lnSpc>
              <a:spcBef>
                <a:spcPct val="20000"/>
              </a:spcBef>
            </a:pPr>
            <a:endParaRPr lang="en-US" sz="1800">
              <a:solidFill>
                <a:srgbClr val="0073FF"/>
              </a:solidFill>
              <a:latin typeface="AmericanTypewriter Medium" pitchFamily="28" charset="0"/>
            </a:endParaRPr>
          </a:p>
          <a:p>
            <a:pPr marL="257175" indent="-257175" eaLnBrk="1" hangingPunct="1">
              <a:lnSpc>
                <a:spcPct val="80000"/>
              </a:lnSpc>
              <a:spcBef>
                <a:spcPct val="20000"/>
              </a:spcBef>
            </a:pPr>
            <a:endParaRPr lang="en-US" sz="2700">
              <a:solidFill>
                <a:srgbClr val="0073FF"/>
              </a:solidFill>
              <a:latin typeface="AmericanTypewriter Medium" pitchFamily="28" charset="0"/>
            </a:endParaRPr>
          </a:p>
        </p:txBody>
      </p:sp>
      <p:sp>
        <p:nvSpPr>
          <p:cNvPr id="6" name="Text Placeholder 5">
            <a:extLst>
              <a:ext uri="{FF2B5EF4-FFF2-40B4-BE49-F238E27FC236}">
                <a16:creationId xmlns:a16="http://schemas.microsoft.com/office/drawing/2014/main" id="{7AAC4ACD-6398-534B-B2EF-D06110B186F6}"/>
              </a:ext>
            </a:extLst>
          </p:cNvPr>
          <p:cNvSpPr>
            <a:spLocks noGrp="1"/>
          </p:cNvSpPr>
          <p:nvPr>
            <p:ph type="body" sz="quarter" idx="13"/>
          </p:nvPr>
        </p:nvSpPr>
        <p:spPr>
          <a:prstGeom prst="rect">
            <a:avLst/>
          </a:prstGeom>
        </p:spPr>
        <p:txBody>
          <a:bodyPr/>
          <a:lstStyle/>
          <a:p>
            <a:r>
              <a:rPr lang="en-US" dirty="0"/>
              <a:t>DIAGNOSIS</a:t>
            </a:r>
          </a:p>
        </p:txBody>
      </p:sp>
      <p:sp>
        <p:nvSpPr>
          <p:cNvPr id="5" name="Title 4">
            <a:extLst>
              <a:ext uri="{FF2B5EF4-FFF2-40B4-BE49-F238E27FC236}">
                <a16:creationId xmlns:a16="http://schemas.microsoft.com/office/drawing/2014/main" id="{AFB638C2-9AD0-024E-BBB6-55AB90A43189}"/>
              </a:ext>
            </a:extLst>
          </p:cNvPr>
          <p:cNvSpPr>
            <a:spLocks noGrp="1"/>
          </p:cNvSpPr>
          <p:nvPr>
            <p:ph type="title"/>
          </p:nvPr>
        </p:nvSpPr>
        <p:spPr>
          <a:prstGeom prst="rect">
            <a:avLst/>
          </a:prstGeom>
        </p:spPr>
        <p:txBody>
          <a:bodyPr>
            <a:noAutofit/>
          </a:bodyPr>
          <a:lstStyle/>
          <a:p>
            <a:r>
              <a:rPr lang="en-US" dirty="0"/>
              <a:t>How To Diagnose Active TB</a:t>
            </a:r>
            <a:br>
              <a:rPr lang="en-US" dirty="0"/>
            </a:br>
            <a:endParaRPr lang="en-US" dirty="0"/>
          </a:p>
        </p:txBody>
      </p:sp>
      <p:sp>
        <p:nvSpPr>
          <p:cNvPr id="32772" name="Rectangle 10"/>
          <p:cNvSpPr>
            <a:spLocks noGrp="1" noChangeArrowheads="1"/>
          </p:cNvSpPr>
          <p:nvPr>
            <p:ph idx="4294967295"/>
          </p:nvPr>
        </p:nvSpPr>
        <p:spPr>
          <a:xfrm>
            <a:off x="1028701" y="1657350"/>
            <a:ext cx="7200898" cy="4238340"/>
          </a:xfrm>
          <a:prstGeom prst="rect">
            <a:avLst/>
          </a:prstGeom>
        </p:spPr>
        <p:txBody>
          <a:bodyPr wrap="square">
            <a:spAutoFit/>
          </a:bodyPr>
          <a:lstStyle/>
          <a:p>
            <a:pPr marL="0" indent="0">
              <a:buNone/>
            </a:pPr>
            <a:r>
              <a:rPr lang="en-US" sz="1600" b="1" dirty="0">
                <a:latin typeface="Arial" panose="020B0604020202020204" pitchFamily="34" charset="0"/>
                <a:cs typeface="Arial" panose="020B0604020202020204" pitchFamily="34" charset="0"/>
              </a:rPr>
              <a:t>Microbiological confirmation of TB bacteria</a:t>
            </a:r>
          </a:p>
          <a:p>
            <a:pPr marL="124297" lvl="1" indent="0">
              <a:buNone/>
            </a:pPr>
            <a:r>
              <a:rPr lang="en-US" sz="1500" dirty="0">
                <a:latin typeface="Arial" panose="020B0604020202020204" pitchFamily="34" charset="0"/>
                <a:cs typeface="Arial" panose="020B0604020202020204" pitchFamily="34" charset="0"/>
              </a:rPr>
              <a:t>Microbiological confirmation detects the presence of Mycobacterium tuberculosis (MTB) bacteria in a sample. </a:t>
            </a:r>
            <a:r>
              <a:rPr lang="en-US" sz="1500" b="1" dirty="0">
                <a:solidFill>
                  <a:srgbClr val="6E4671"/>
                </a:solidFill>
                <a:latin typeface="Arial" panose="020B0604020202020204" pitchFamily="34" charset="0"/>
                <a:cs typeface="Arial" panose="020B0604020202020204" pitchFamily="34" charset="0"/>
              </a:rPr>
              <a:t>WHO recommends rapid molecular tests (GeneXpert or </a:t>
            </a:r>
            <a:r>
              <a:rPr lang="en-US" sz="1500" b="1" dirty="0" err="1">
                <a:solidFill>
                  <a:srgbClr val="6E4671"/>
                </a:solidFill>
                <a:latin typeface="Arial" panose="020B0604020202020204" pitchFamily="34" charset="0"/>
                <a:cs typeface="Arial" panose="020B0604020202020204" pitchFamily="34" charset="0"/>
              </a:rPr>
              <a:t>Truenat</a:t>
            </a:r>
            <a:r>
              <a:rPr lang="en-US" sz="1500" b="1" dirty="0">
                <a:solidFill>
                  <a:srgbClr val="6E4671"/>
                </a:solidFill>
                <a:latin typeface="Arial" panose="020B0604020202020204" pitchFamily="34" charset="0"/>
                <a:cs typeface="Arial" panose="020B0604020202020204" pitchFamily="34" charset="0"/>
              </a:rPr>
              <a:t>) as the initial TB diagnostic test for all people being evaluated for TB</a:t>
            </a:r>
          </a:p>
          <a:p>
            <a:pPr marL="0" indent="0">
              <a:buNone/>
            </a:pPr>
            <a:endParaRPr lang="en-US" sz="800" dirty="0">
              <a:latin typeface="Arial" panose="020B0604020202020204" pitchFamily="34" charset="0"/>
              <a:cs typeface="Arial" panose="020B0604020202020204" pitchFamily="34" charset="0"/>
            </a:endParaRPr>
          </a:p>
          <a:p>
            <a:pPr marL="0" indent="0">
              <a:buNone/>
            </a:pPr>
            <a:r>
              <a:rPr lang="en-US" sz="1600" b="1" dirty="0">
                <a:latin typeface="Arial" panose="020B0604020202020204" pitchFamily="34" charset="0"/>
                <a:cs typeface="Arial" panose="020B0604020202020204" pitchFamily="34" charset="0"/>
              </a:rPr>
              <a:t>Urine-LAM testing for PLHIV</a:t>
            </a:r>
          </a:p>
          <a:p>
            <a:pPr marL="124297" lvl="1" indent="0">
              <a:buNone/>
            </a:pPr>
            <a:r>
              <a:rPr lang="en-US" sz="1500" dirty="0">
                <a:latin typeface="Arial" panose="020B0604020202020204" pitchFamily="34" charset="0"/>
                <a:cs typeface="Arial" panose="020B0604020202020204" pitchFamily="34" charset="0"/>
              </a:rPr>
              <a:t>Urine-LAM tests can be used to </a:t>
            </a:r>
            <a:r>
              <a:rPr lang="en-US" sz="1500" b="1" dirty="0">
                <a:solidFill>
                  <a:srgbClr val="6E4671"/>
                </a:solidFill>
                <a:latin typeface="Arial" panose="020B0604020202020204" pitchFamily="34" charset="0"/>
                <a:cs typeface="Arial" panose="020B0604020202020204" pitchFamily="34" charset="0"/>
              </a:rPr>
              <a:t>support rapid TB diagnosis and immediate TB treatment initiation among people living with HIV </a:t>
            </a:r>
            <a:r>
              <a:rPr lang="en-US" sz="1500" dirty="0">
                <a:latin typeface="Arial" panose="020B0604020202020204" pitchFamily="34" charset="0"/>
                <a:cs typeface="Arial" panose="020B0604020202020204" pitchFamily="34" charset="0"/>
              </a:rPr>
              <a:t>while awaiting results from confirmatory molecular testing. Urine-LAM testing and immediate TB treatment initiation following LAM-positive results has been </a:t>
            </a:r>
            <a:r>
              <a:rPr lang="en-US" sz="1500" b="1" dirty="0">
                <a:solidFill>
                  <a:srgbClr val="6E4671"/>
                </a:solidFill>
                <a:latin typeface="Arial" panose="020B0604020202020204" pitchFamily="34" charset="0"/>
                <a:cs typeface="Arial" panose="020B0604020202020204" pitchFamily="34" charset="0"/>
              </a:rPr>
              <a:t>proven to save lives among people with advanced HIV disease</a:t>
            </a:r>
            <a:r>
              <a:rPr lang="en-US" sz="1500" dirty="0">
                <a:solidFill>
                  <a:srgbClr val="6E4671"/>
                </a:solidFill>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(Gupta-Wright et al, Lancet, July 2018)</a:t>
            </a:r>
          </a:p>
          <a:p>
            <a:pPr marL="0" indent="0">
              <a:buNone/>
            </a:pPr>
            <a:endParaRPr lang="en-US" sz="1600" dirty="0">
              <a:latin typeface="Arial" panose="020B0604020202020204" pitchFamily="34" charset="0"/>
              <a:cs typeface="Arial" panose="020B0604020202020204" pitchFamily="34" charset="0"/>
            </a:endParaRPr>
          </a:p>
          <a:p>
            <a:pPr marL="0" indent="0">
              <a:buNone/>
            </a:pPr>
            <a:r>
              <a:rPr lang="en-US" sz="1600" b="1" dirty="0">
                <a:latin typeface="Arial" panose="020B0604020202020204" pitchFamily="34" charset="0"/>
                <a:cs typeface="Arial" panose="020B0604020202020204" pitchFamily="34" charset="0"/>
              </a:rPr>
              <a:t>Clinical diagnosis</a:t>
            </a:r>
          </a:p>
          <a:p>
            <a:pPr marL="124297" lvl="1" indent="0">
              <a:buNone/>
            </a:pPr>
            <a:r>
              <a:rPr lang="en-US" sz="1500" dirty="0">
                <a:latin typeface="Arial" panose="020B0604020202020204" pitchFamily="34" charset="0"/>
                <a:cs typeface="Arial" panose="020B0604020202020204" pitchFamily="34" charset="0"/>
              </a:rPr>
              <a:t>Even with a negative molecular test result, clinicians may diagnose TB based on signs and symptoms of TB and other risk factors for TB. </a:t>
            </a:r>
            <a:r>
              <a:rPr lang="en-US" sz="1500" b="1" dirty="0">
                <a:solidFill>
                  <a:srgbClr val="6E4671"/>
                </a:solidFill>
                <a:latin typeface="Arial" panose="020B0604020202020204" pitchFamily="34" charset="0"/>
                <a:cs typeface="Arial" panose="020B0604020202020204" pitchFamily="34" charset="0"/>
              </a:rPr>
              <a:t>This is especially the case among PLHIV and children</a:t>
            </a:r>
            <a:r>
              <a:rPr lang="en-US" sz="1500" dirty="0">
                <a:latin typeface="Arial" panose="020B0604020202020204" pitchFamily="34" charset="0"/>
                <a:cs typeface="Arial" panose="020B0604020202020204" pitchFamily="34" charset="0"/>
              </a:rPr>
              <a:t>, for whom TB diagnostic tests are generally less sensitive due to the smaller amount of TB bacteria in samples</a:t>
            </a:r>
          </a:p>
          <a:p>
            <a:pPr lvl="1"/>
            <a:endParaRPr lang="en-US" dirty="0">
              <a:latin typeface="Arial" panose="020B0604020202020204" pitchFamily="34" charset="0"/>
            </a:endParaRPr>
          </a:p>
        </p:txBody>
      </p:sp>
      <p:grpSp>
        <p:nvGrpSpPr>
          <p:cNvPr id="8" name="Group 7">
            <a:extLst>
              <a:ext uri="{FF2B5EF4-FFF2-40B4-BE49-F238E27FC236}">
                <a16:creationId xmlns:a16="http://schemas.microsoft.com/office/drawing/2014/main" id="{0E6205D9-0B43-634C-A35D-1C6CFD1B2362}"/>
              </a:ext>
            </a:extLst>
          </p:cNvPr>
          <p:cNvGrpSpPr/>
          <p:nvPr/>
        </p:nvGrpSpPr>
        <p:grpSpPr>
          <a:xfrm>
            <a:off x="115331" y="6249427"/>
            <a:ext cx="480060" cy="608573"/>
            <a:chOff x="289241" y="6046569"/>
            <a:chExt cx="640080" cy="811431"/>
          </a:xfrm>
        </p:grpSpPr>
        <p:sp>
          <p:nvSpPr>
            <p:cNvPr id="9" name="Slide Number Placeholder 3">
              <a:extLst>
                <a:ext uri="{FF2B5EF4-FFF2-40B4-BE49-F238E27FC236}">
                  <a16:creationId xmlns:a16="http://schemas.microsoft.com/office/drawing/2014/main" id="{C56A89C9-B829-2A40-9A79-4792A98F7330}"/>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18</a:t>
              </a:fld>
              <a:endParaRPr lang="en-US" sz="1350" dirty="0">
                <a:solidFill>
                  <a:schemeClr val="tx2"/>
                </a:solidFill>
                <a:latin typeface="Arial" panose="020B0604020202020204" pitchFamily="34" charset="0"/>
              </a:endParaRPr>
            </a:p>
          </p:txBody>
        </p:sp>
        <p:cxnSp>
          <p:nvCxnSpPr>
            <p:cNvPr id="10" name="Straight Connector 9">
              <a:extLst>
                <a:ext uri="{FF2B5EF4-FFF2-40B4-BE49-F238E27FC236}">
                  <a16:creationId xmlns:a16="http://schemas.microsoft.com/office/drawing/2014/main" id="{F543A1D0-B06B-2B49-9EBC-6FC35360D328}"/>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
          <p:cNvSpPr>
            <a:spLocks noChangeArrowheads="1"/>
          </p:cNvSpPr>
          <p:nvPr/>
        </p:nvSpPr>
        <p:spPr bwMode="auto">
          <a:xfrm>
            <a:off x="1143000" y="2343150"/>
            <a:ext cx="5829300" cy="3086100"/>
          </a:xfrm>
          <a:prstGeom prst="rect">
            <a:avLst/>
          </a:prstGeom>
          <a:noFill/>
          <a:ln w="9525">
            <a:noFill/>
            <a:miter lim="800000"/>
            <a:headEnd/>
            <a:tailEnd/>
          </a:ln>
        </p:spPr>
        <p:txBody>
          <a:bodyPr/>
          <a:lstStyle/>
          <a:p>
            <a:pPr marL="257175" indent="-257175"/>
            <a:endParaRPr lang="en-US" sz="1800" dirty="0">
              <a:solidFill>
                <a:srgbClr val="0073FF"/>
              </a:solidFill>
              <a:latin typeface="AmericanTypewriter Medium" pitchFamily="28" charset="0"/>
            </a:endParaRPr>
          </a:p>
          <a:p>
            <a:pPr marL="257175" indent="-257175"/>
            <a:endParaRPr lang="en-US" sz="1800" dirty="0">
              <a:solidFill>
                <a:srgbClr val="0073FF"/>
              </a:solidFill>
              <a:ea typeface="Batang" charset="-127"/>
            </a:endParaRPr>
          </a:p>
        </p:txBody>
      </p:sp>
      <p:sp>
        <p:nvSpPr>
          <p:cNvPr id="32770" name="Rectangle 7"/>
          <p:cNvSpPr>
            <a:spLocks noChangeArrowheads="1"/>
          </p:cNvSpPr>
          <p:nvPr/>
        </p:nvSpPr>
        <p:spPr bwMode="auto">
          <a:xfrm>
            <a:off x="1657350" y="914400"/>
            <a:ext cx="5829300" cy="800100"/>
          </a:xfrm>
          <a:prstGeom prst="rect">
            <a:avLst/>
          </a:prstGeom>
          <a:noFill/>
          <a:ln w="9525">
            <a:noFill/>
            <a:miter lim="800000"/>
            <a:headEnd/>
            <a:tailEnd/>
          </a:ln>
        </p:spPr>
        <p:txBody>
          <a:bodyPr anchor="ctr"/>
          <a:lstStyle/>
          <a:p>
            <a:pPr algn="ctr" eaLnBrk="1" hangingPunct="1"/>
            <a:endParaRPr lang="en-US" sz="3600">
              <a:solidFill>
                <a:srgbClr val="0073FF"/>
              </a:solidFill>
              <a:latin typeface="AmericanTypewriter Medium" pitchFamily="28" charset="0"/>
            </a:endParaRPr>
          </a:p>
        </p:txBody>
      </p:sp>
      <p:sp>
        <p:nvSpPr>
          <p:cNvPr id="32771" name="Rectangle 8"/>
          <p:cNvSpPr>
            <a:spLocks noChangeArrowheads="1"/>
          </p:cNvSpPr>
          <p:nvPr/>
        </p:nvSpPr>
        <p:spPr bwMode="auto">
          <a:xfrm>
            <a:off x="1543050" y="1828800"/>
            <a:ext cx="6172200" cy="3371850"/>
          </a:xfrm>
          <a:prstGeom prst="rect">
            <a:avLst/>
          </a:prstGeom>
          <a:noFill/>
          <a:ln w="9525">
            <a:noFill/>
            <a:miter lim="800000"/>
            <a:headEnd/>
            <a:tailEnd/>
          </a:ln>
        </p:spPr>
        <p:txBody>
          <a:bodyPr/>
          <a:lstStyle/>
          <a:p>
            <a:pPr marL="257175" indent="-257175" eaLnBrk="1" hangingPunct="1">
              <a:lnSpc>
                <a:spcPct val="80000"/>
              </a:lnSpc>
              <a:spcBef>
                <a:spcPct val="20000"/>
              </a:spcBef>
            </a:pPr>
            <a:endParaRPr lang="en-US" sz="1800">
              <a:solidFill>
                <a:srgbClr val="0073FF"/>
              </a:solidFill>
              <a:latin typeface="AmericanTypewriter Medium" pitchFamily="28" charset="0"/>
            </a:endParaRPr>
          </a:p>
          <a:p>
            <a:pPr marL="257175" indent="-257175" eaLnBrk="1" hangingPunct="1">
              <a:lnSpc>
                <a:spcPct val="80000"/>
              </a:lnSpc>
              <a:spcBef>
                <a:spcPct val="20000"/>
              </a:spcBef>
            </a:pPr>
            <a:endParaRPr lang="en-US" sz="2700">
              <a:solidFill>
                <a:srgbClr val="0073FF"/>
              </a:solidFill>
              <a:latin typeface="AmericanTypewriter Medium" pitchFamily="28" charset="0"/>
            </a:endParaRPr>
          </a:p>
        </p:txBody>
      </p:sp>
      <p:sp>
        <p:nvSpPr>
          <p:cNvPr id="6" name="Text Placeholder 5">
            <a:extLst>
              <a:ext uri="{FF2B5EF4-FFF2-40B4-BE49-F238E27FC236}">
                <a16:creationId xmlns:a16="http://schemas.microsoft.com/office/drawing/2014/main" id="{4164B789-B5F2-5944-B664-6216A18024E1}"/>
              </a:ext>
            </a:extLst>
          </p:cNvPr>
          <p:cNvSpPr>
            <a:spLocks noGrp="1"/>
          </p:cNvSpPr>
          <p:nvPr>
            <p:ph type="body" sz="quarter" idx="13"/>
          </p:nvPr>
        </p:nvSpPr>
        <p:spPr>
          <a:prstGeom prst="rect">
            <a:avLst/>
          </a:prstGeom>
        </p:spPr>
        <p:txBody>
          <a:bodyPr/>
          <a:lstStyle/>
          <a:p>
            <a:r>
              <a:rPr lang="en-US" dirty="0"/>
              <a:t>DIAGNOSIS</a:t>
            </a:r>
          </a:p>
          <a:p>
            <a:endParaRPr lang="en-US" dirty="0"/>
          </a:p>
        </p:txBody>
      </p:sp>
      <p:sp>
        <p:nvSpPr>
          <p:cNvPr id="10" name="Title 9">
            <a:extLst>
              <a:ext uri="{FF2B5EF4-FFF2-40B4-BE49-F238E27FC236}">
                <a16:creationId xmlns:a16="http://schemas.microsoft.com/office/drawing/2014/main" id="{51CB8171-D9FA-3549-88CB-B4096F95456F}"/>
              </a:ext>
            </a:extLst>
          </p:cNvPr>
          <p:cNvSpPr>
            <a:spLocks noGrp="1"/>
          </p:cNvSpPr>
          <p:nvPr>
            <p:ph type="title"/>
          </p:nvPr>
        </p:nvSpPr>
        <p:spPr>
          <a:xfrm>
            <a:off x="628650" y="968661"/>
            <a:ext cx="7886700" cy="547690"/>
          </a:xfrm>
          <a:prstGeom prst="rect">
            <a:avLst/>
          </a:prstGeom>
        </p:spPr>
        <p:txBody>
          <a:bodyPr>
            <a:noAutofit/>
          </a:bodyPr>
          <a:lstStyle/>
          <a:p>
            <a:r>
              <a:rPr lang="en-US" dirty="0">
                <a:latin typeface="Arial" panose="020B0604020202020204" pitchFamily="34" charset="0"/>
                <a:ea typeface="ＭＳ Ｐゴシック" charset="0"/>
                <a:cs typeface="ＭＳ Ｐゴシック" charset="0"/>
              </a:rPr>
              <a:t>Microbiological Confirmation</a:t>
            </a:r>
            <a:br>
              <a:rPr lang="en-US" dirty="0">
                <a:latin typeface="Arial" panose="020B0604020202020204" pitchFamily="34" charset="0"/>
                <a:ea typeface="ＭＳ Ｐゴシック" charset="0"/>
                <a:cs typeface="ＭＳ Ｐゴシック" charset="0"/>
              </a:rPr>
            </a:br>
            <a:endParaRPr lang="en-US" dirty="0"/>
          </a:p>
        </p:txBody>
      </p:sp>
      <p:sp>
        <p:nvSpPr>
          <p:cNvPr id="32772" name="Rectangle 10"/>
          <p:cNvSpPr>
            <a:spLocks noGrp="1" noChangeArrowheads="1"/>
          </p:cNvSpPr>
          <p:nvPr>
            <p:ph idx="4294967295"/>
          </p:nvPr>
        </p:nvSpPr>
        <p:spPr>
          <a:xfrm>
            <a:off x="986776" y="1466699"/>
            <a:ext cx="7384823" cy="5248553"/>
          </a:xfrm>
          <a:prstGeom prst="rect">
            <a:avLst/>
          </a:prstGeom>
        </p:spPr>
        <p:txBody>
          <a:bodyPr wrap="square">
            <a:spAutoFit/>
          </a:bodyPr>
          <a:lstStyle/>
          <a:p>
            <a:pPr marL="0" indent="0">
              <a:buNone/>
            </a:pPr>
            <a:r>
              <a:rPr lang="en-US" sz="1600" b="1" dirty="0">
                <a:latin typeface="Arial" panose="020B0604020202020204" pitchFamily="34" charset="0"/>
              </a:rPr>
              <a:t>Technologies for microbiological confirmation: </a:t>
            </a:r>
          </a:p>
          <a:p>
            <a:pPr marL="0" indent="0">
              <a:buNone/>
            </a:pPr>
            <a:endParaRPr lang="en-US" sz="800" b="1" dirty="0">
              <a:latin typeface="Arial" panose="020B0604020202020204" pitchFamily="34" charset="0"/>
            </a:endParaRPr>
          </a:p>
          <a:p>
            <a:r>
              <a:rPr lang="en-US" sz="1500" b="1" dirty="0">
                <a:solidFill>
                  <a:srgbClr val="6E4671"/>
                </a:solidFill>
                <a:latin typeface="Arial" panose="020B0604020202020204" pitchFamily="34" charset="0"/>
              </a:rPr>
              <a:t>Nucleic Acid Amplification Tests (NAATs)</a:t>
            </a:r>
          </a:p>
          <a:p>
            <a:pPr lvl="1">
              <a:spcBef>
                <a:spcPts val="1200"/>
              </a:spcBef>
            </a:pPr>
            <a:r>
              <a:rPr lang="en-US" sz="1500" dirty="0">
                <a:latin typeface="Arial" panose="020B0604020202020204" pitchFamily="34" charset="0"/>
                <a:cs typeface="Arial" panose="020B0604020202020204" pitchFamily="34" charset="0"/>
              </a:rPr>
              <a:t>NAATs are </a:t>
            </a:r>
            <a:r>
              <a:rPr lang="en-US" sz="1500" b="1" dirty="0">
                <a:latin typeface="Arial" panose="020B0604020202020204" pitchFamily="34" charset="0"/>
                <a:cs typeface="Arial" panose="020B0604020202020204" pitchFamily="34" charset="0"/>
              </a:rPr>
              <a:t>genotypic </a:t>
            </a:r>
            <a:r>
              <a:rPr lang="en-US" sz="1500" dirty="0">
                <a:latin typeface="Arial" panose="020B0604020202020204" pitchFamily="34" charset="0"/>
                <a:cs typeface="Arial" panose="020B0604020202020204" pitchFamily="34" charset="0"/>
              </a:rPr>
              <a:t>molecular tests that extract DNA from a sample, bind with specific sections of TB DNA (also called “genetic targets”), and amplify them in order to detect them. DNA amplification takes place through a process called </a:t>
            </a:r>
            <a:r>
              <a:rPr lang="en-US" sz="1500" b="1" dirty="0">
                <a:solidFill>
                  <a:srgbClr val="6E4671"/>
                </a:solidFill>
                <a:latin typeface="Arial" panose="020B0604020202020204" pitchFamily="34" charset="0"/>
                <a:cs typeface="Arial" panose="020B0604020202020204" pitchFamily="34" charset="0"/>
              </a:rPr>
              <a:t>polymerase chain reaction (PCR)</a:t>
            </a:r>
          </a:p>
          <a:p>
            <a:pPr lvl="1">
              <a:spcBef>
                <a:spcPts val="1200"/>
              </a:spcBef>
            </a:pPr>
            <a:r>
              <a:rPr lang="en-US" sz="1500" dirty="0">
                <a:latin typeface="Arial" panose="020B0604020202020204" pitchFamily="34" charset="0"/>
                <a:cs typeface="Arial" panose="020B0604020202020204" pitchFamily="34" charset="0"/>
              </a:rPr>
              <a:t>NAATs are highly sensitive and specific tests that can produce results within a few hours, and may be used for both TB detection as well as detection of DNA mutations associated with resistance to certain drugs</a:t>
            </a:r>
          </a:p>
          <a:p>
            <a:pPr lvl="1">
              <a:spcBef>
                <a:spcPts val="1200"/>
              </a:spcBef>
            </a:pPr>
            <a:endParaRPr lang="en-US" sz="400" dirty="0">
              <a:latin typeface="Arial" panose="020B0604020202020204" pitchFamily="34" charset="0"/>
              <a:cs typeface="Arial" panose="020B0604020202020204" pitchFamily="34" charset="0"/>
            </a:endParaRPr>
          </a:p>
          <a:p>
            <a:r>
              <a:rPr lang="en-US" sz="1500" b="1" dirty="0">
                <a:solidFill>
                  <a:srgbClr val="6E4671"/>
                </a:solidFill>
                <a:latin typeface="Arial" panose="020B0604020202020204" pitchFamily="34" charset="0"/>
              </a:rPr>
              <a:t>TB Culture</a:t>
            </a:r>
          </a:p>
          <a:p>
            <a:pPr lvl="1">
              <a:spcBef>
                <a:spcPts val="1200"/>
              </a:spcBef>
            </a:pPr>
            <a:r>
              <a:rPr lang="en-US" sz="1500" dirty="0">
                <a:latin typeface="Arial" panose="020B0604020202020204" pitchFamily="34" charset="0"/>
                <a:cs typeface="Arial" panose="020B0604020202020204" pitchFamily="34" charset="0"/>
              </a:rPr>
              <a:t>TB culture is a phenotypic test that physically grows TB bacteria using a liquid or solid medium in order to visually detect it; TB culture takes between 2 to 6 weeks for results, so is not appropriate to be used as an initial TB test</a:t>
            </a:r>
          </a:p>
          <a:p>
            <a:pPr lvl="1">
              <a:spcBef>
                <a:spcPts val="1200"/>
              </a:spcBef>
            </a:pPr>
            <a:r>
              <a:rPr lang="en-US" sz="1500" dirty="0">
                <a:latin typeface="Arial" panose="020B0604020202020204" pitchFamily="34" charset="0"/>
                <a:cs typeface="Arial" panose="020B0604020202020204" pitchFamily="34" charset="0"/>
              </a:rPr>
              <a:t>TB culture is the most sensitive and specific TB test, and as such is generally used as the </a:t>
            </a:r>
            <a:r>
              <a:rPr lang="en-US" sz="1500" b="1" dirty="0">
                <a:solidFill>
                  <a:srgbClr val="6E4671"/>
                </a:solidFill>
                <a:latin typeface="Arial" panose="020B0604020202020204" pitchFamily="34" charset="0"/>
                <a:cs typeface="Arial" panose="020B0604020202020204" pitchFamily="34" charset="0"/>
              </a:rPr>
              <a:t>reference standard </a:t>
            </a:r>
            <a:r>
              <a:rPr lang="en-US" sz="1500" dirty="0">
                <a:latin typeface="Arial" panose="020B0604020202020204" pitchFamily="34" charset="0"/>
                <a:cs typeface="Arial" panose="020B0604020202020204" pitchFamily="34" charset="0"/>
              </a:rPr>
              <a:t>for determining the sensitivity and specificity of other TB diagnostic tests</a:t>
            </a:r>
          </a:p>
          <a:p>
            <a:pPr lvl="1">
              <a:spcBef>
                <a:spcPts val="1200"/>
              </a:spcBef>
            </a:pPr>
            <a:r>
              <a:rPr lang="en-US" sz="1500" dirty="0">
                <a:latin typeface="Arial" panose="020B0604020202020204" pitchFamily="34" charset="0"/>
                <a:cs typeface="Arial" panose="020B0604020202020204" pitchFamily="34" charset="0"/>
              </a:rPr>
              <a:t>TB culture may also be used for drug-susceptibility testing</a:t>
            </a:r>
          </a:p>
          <a:p>
            <a:endParaRPr lang="en-US" dirty="0">
              <a:latin typeface="Arial" panose="020B0604020202020204" pitchFamily="34" charset="0"/>
            </a:endParaRPr>
          </a:p>
        </p:txBody>
      </p:sp>
      <p:grpSp>
        <p:nvGrpSpPr>
          <p:cNvPr id="8" name="Group 7">
            <a:extLst>
              <a:ext uri="{FF2B5EF4-FFF2-40B4-BE49-F238E27FC236}">
                <a16:creationId xmlns:a16="http://schemas.microsoft.com/office/drawing/2014/main" id="{29619DB9-55CD-0745-A572-39FECFD9F4C4}"/>
              </a:ext>
            </a:extLst>
          </p:cNvPr>
          <p:cNvGrpSpPr/>
          <p:nvPr/>
        </p:nvGrpSpPr>
        <p:grpSpPr>
          <a:xfrm>
            <a:off x="115331" y="6249427"/>
            <a:ext cx="480060" cy="608573"/>
            <a:chOff x="289241" y="6046569"/>
            <a:chExt cx="640080" cy="811431"/>
          </a:xfrm>
        </p:grpSpPr>
        <p:sp>
          <p:nvSpPr>
            <p:cNvPr id="9" name="Slide Number Placeholder 3">
              <a:extLst>
                <a:ext uri="{FF2B5EF4-FFF2-40B4-BE49-F238E27FC236}">
                  <a16:creationId xmlns:a16="http://schemas.microsoft.com/office/drawing/2014/main" id="{75687648-9B72-3A45-A227-329CDAA787B5}"/>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19</a:t>
              </a:fld>
              <a:endParaRPr lang="en-US" sz="1350" dirty="0">
                <a:solidFill>
                  <a:schemeClr val="tx2"/>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4B9A843A-7782-154B-B510-96116A359624}"/>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50434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idx="4294967295"/>
          </p:nvPr>
        </p:nvSpPr>
        <p:spPr>
          <a:xfrm>
            <a:off x="4267200" y="2075854"/>
            <a:ext cx="4350012" cy="3263504"/>
          </a:xfrm>
          <a:prstGeom prst="rect">
            <a:avLst/>
          </a:prstGeom>
        </p:spPr>
        <p:txBody>
          <a:bodyPr/>
          <a:lstStyle/>
          <a:p>
            <a:pPr marL="282890" indent="-188595" eaLnBrk="0" fontAlgn="base" hangingPunct="0">
              <a:lnSpc>
                <a:spcPct val="150000"/>
              </a:lnSpc>
              <a:spcBef>
                <a:spcPct val="0"/>
              </a:spcBef>
              <a:spcAft>
                <a:spcPct val="0"/>
              </a:spcAft>
              <a:buFont typeface="Arial"/>
              <a:buChar char="•"/>
              <a:defRPr/>
            </a:pPr>
            <a:r>
              <a:rPr lang="en-US" sz="1500" dirty="0">
                <a:latin typeface="Arial" panose="020B0604020202020204" pitchFamily="34" charset="0"/>
                <a:ea typeface="Roboto" panose="02000000000000000000" pitchFamily="2" charset="0"/>
                <a:cs typeface="+mn-cs"/>
              </a:rPr>
              <a:t>Fundamentals of TB Screening &amp; Diagnosis</a:t>
            </a:r>
          </a:p>
          <a:p>
            <a:pPr marL="282890" indent="-188595" eaLnBrk="0" fontAlgn="base" hangingPunct="0">
              <a:lnSpc>
                <a:spcPct val="150000"/>
              </a:lnSpc>
              <a:spcBef>
                <a:spcPct val="0"/>
              </a:spcBef>
              <a:spcAft>
                <a:spcPct val="0"/>
              </a:spcAft>
              <a:buFont typeface="Arial"/>
              <a:buChar char="•"/>
              <a:defRPr/>
            </a:pPr>
            <a:r>
              <a:rPr lang="en-US" sz="1500" dirty="0">
                <a:latin typeface="Arial" panose="020B0604020202020204" pitchFamily="34" charset="0"/>
                <a:ea typeface="Roboto" panose="02000000000000000000" pitchFamily="2" charset="0"/>
                <a:cs typeface="+mn-cs"/>
              </a:rPr>
              <a:t>Screening for Active TB</a:t>
            </a:r>
          </a:p>
          <a:p>
            <a:pPr marL="282890" indent="-188595" eaLnBrk="0" fontAlgn="base" hangingPunct="0">
              <a:lnSpc>
                <a:spcPct val="150000"/>
              </a:lnSpc>
              <a:spcBef>
                <a:spcPct val="0"/>
              </a:spcBef>
              <a:spcAft>
                <a:spcPct val="0"/>
              </a:spcAft>
              <a:buFont typeface="Arial"/>
              <a:buChar char="•"/>
              <a:defRPr/>
            </a:pPr>
            <a:r>
              <a:rPr lang="en-US" sz="1500" dirty="0">
                <a:latin typeface="Arial" panose="020B0604020202020204" pitchFamily="34" charset="0"/>
                <a:ea typeface="Roboto" panose="02000000000000000000" pitchFamily="2" charset="0"/>
                <a:cs typeface="+mn-cs"/>
              </a:rPr>
              <a:t>Diagnosing Active TB</a:t>
            </a:r>
          </a:p>
          <a:p>
            <a:pPr marL="282890" indent="-188595" eaLnBrk="0" fontAlgn="base" hangingPunct="0">
              <a:lnSpc>
                <a:spcPct val="150000"/>
              </a:lnSpc>
              <a:spcBef>
                <a:spcPct val="0"/>
              </a:spcBef>
              <a:spcAft>
                <a:spcPct val="0"/>
              </a:spcAft>
              <a:buFont typeface="Arial"/>
              <a:buChar char="•"/>
              <a:defRPr/>
            </a:pPr>
            <a:r>
              <a:rPr lang="en-US" sz="1500" dirty="0">
                <a:latin typeface="Arial" panose="020B0604020202020204" pitchFamily="34" charset="0"/>
                <a:ea typeface="Roboto" panose="02000000000000000000" pitchFamily="2" charset="0"/>
                <a:cs typeface="+mn-cs"/>
              </a:rPr>
              <a:t>Drug-susceptibility Testing</a:t>
            </a:r>
          </a:p>
          <a:p>
            <a:pPr marL="282890" indent="-188595" eaLnBrk="0" fontAlgn="base" hangingPunct="0">
              <a:lnSpc>
                <a:spcPct val="150000"/>
              </a:lnSpc>
              <a:spcBef>
                <a:spcPct val="0"/>
              </a:spcBef>
              <a:spcAft>
                <a:spcPct val="0"/>
              </a:spcAft>
              <a:buFont typeface="Arial"/>
              <a:buChar char="•"/>
              <a:defRPr/>
            </a:pPr>
            <a:r>
              <a:rPr lang="en-US" sz="1500" dirty="0">
                <a:latin typeface="Arial" panose="020B0604020202020204" pitchFamily="34" charset="0"/>
                <a:ea typeface="Roboto" panose="02000000000000000000" pitchFamily="2" charset="0"/>
                <a:cs typeface="+mn-cs"/>
              </a:rPr>
              <a:t>TB Treatment Monitoring</a:t>
            </a:r>
          </a:p>
          <a:p>
            <a:pPr marL="282890" indent="-188595" eaLnBrk="0" fontAlgn="base" hangingPunct="0">
              <a:lnSpc>
                <a:spcPct val="150000"/>
              </a:lnSpc>
              <a:spcBef>
                <a:spcPct val="0"/>
              </a:spcBef>
              <a:spcAft>
                <a:spcPct val="0"/>
              </a:spcAft>
              <a:buFont typeface="Arial"/>
              <a:buChar char="•"/>
              <a:defRPr/>
            </a:pPr>
            <a:r>
              <a:rPr lang="en-US" sz="1500" dirty="0">
                <a:latin typeface="Arial" panose="020B0604020202020204" pitchFamily="34" charset="0"/>
                <a:ea typeface="Roboto" panose="02000000000000000000" pitchFamily="2" charset="0"/>
                <a:cs typeface="+mn-cs"/>
              </a:rPr>
              <a:t>Testing for TB Infection</a:t>
            </a:r>
          </a:p>
          <a:p>
            <a:pPr marL="282890" indent="-188595" eaLnBrk="0" fontAlgn="base" hangingPunct="0">
              <a:lnSpc>
                <a:spcPct val="150000"/>
              </a:lnSpc>
              <a:spcBef>
                <a:spcPct val="0"/>
              </a:spcBef>
              <a:spcAft>
                <a:spcPct val="0"/>
              </a:spcAft>
              <a:buFont typeface="Arial"/>
              <a:buChar char="•"/>
              <a:defRPr/>
            </a:pPr>
            <a:r>
              <a:rPr lang="en-US" sz="1500" dirty="0">
                <a:latin typeface="Arial" panose="020B0604020202020204" pitchFamily="34" charset="0"/>
                <a:ea typeface="Roboto" panose="02000000000000000000" pitchFamily="2" charset="0"/>
                <a:cs typeface="+mn-cs"/>
              </a:rPr>
              <a:t>Global Statistics</a:t>
            </a:r>
          </a:p>
          <a:p>
            <a:pPr marL="282890" indent="-188595" eaLnBrk="0" fontAlgn="base" hangingPunct="0">
              <a:lnSpc>
                <a:spcPct val="150000"/>
              </a:lnSpc>
              <a:spcBef>
                <a:spcPct val="0"/>
              </a:spcBef>
              <a:spcAft>
                <a:spcPct val="0"/>
              </a:spcAft>
              <a:buFont typeface="Arial"/>
              <a:buChar char="•"/>
              <a:defRPr/>
            </a:pPr>
            <a:r>
              <a:rPr lang="en-US" sz="1500" dirty="0">
                <a:latin typeface="Arial" panose="020B0604020202020204" pitchFamily="34" charset="0"/>
                <a:ea typeface="Roboto" panose="02000000000000000000" pitchFamily="2" charset="0"/>
                <a:cs typeface="+mn-cs"/>
              </a:rPr>
              <a:t>Research</a:t>
            </a:r>
          </a:p>
          <a:p>
            <a:pPr marL="282890" indent="-188595" eaLnBrk="0" fontAlgn="base" hangingPunct="0">
              <a:lnSpc>
                <a:spcPct val="150000"/>
              </a:lnSpc>
              <a:spcBef>
                <a:spcPct val="0"/>
              </a:spcBef>
              <a:spcAft>
                <a:spcPct val="0"/>
              </a:spcAft>
              <a:buFont typeface="Arial"/>
              <a:buChar char="•"/>
              <a:defRPr/>
            </a:pPr>
            <a:r>
              <a:rPr lang="en-US" sz="1500" dirty="0">
                <a:latin typeface="Arial" panose="020B0604020202020204" pitchFamily="34" charset="0"/>
                <a:ea typeface="Roboto" panose="02000000000000000000" pitchFamily="2" charset="0"/>
                <a:cs typeface="+mn-cs"/>
              </a:rPr>
              <a:t>Access to TB Diagnostic Testing</a:t>
            </a:r>
          </a:p>
          <a:p>
            <a:pPr marL="282890" indent="-188595" eaLnBrk="0" fontAlgn="base" hangingPunct="0">
              <a:lnSpc>
                <a:spcPct val="150000"/>
              </a:lnSpc>
              <a:spcBef>
                <a:spcPct val="0"/>
              </a:spcBef>
              <a:spcAft>
                <a:spcPct val="0"/>
              </a:spcAft>
              <a:buFont typeface="Arial"/>
              <a:buChar char="•"/>
              <a:defRPr/>
            </a:pPr>
            <a:r>
              <a:rPr lang="en-US" sz="1500" dirty="0">
                <a:latin typeface="Arial" panose="020B0604020202020204" pitchFamily="34" charset="0"/>
                <a:ea typeface="Roboto" panose="02000000000000000000" pitchFamily="2" charset="0"/>
                <a:cs typeface="+mn-cs"/>
              </a:rPr>
              <a:t>Taking Action</a:t>
            </a:r>
          </a:p>
          <a:p>
            <a:pPr marL="282890" indent="-188595" eaLnBrk="0" fontAlgn="base" hangingPunct="0">
              <a:lnSpc>
                <a:spcPct val="150000"/>
              </a:lnSpc>
              <a:spcBef>
                <a:spcPct val="0"/>
              </a:spcBef>
              <a:spcAft>
                <a:spcPct val="0"/>
              </a:spcAft>
              <a:buFont typeface="Arial"/>
              <a:buChar char="•"/>
              <a:defRPr/>
            </a:pPr>
            <a:r>
              <a:rPr lang="en-US" sz="1500" dirty="0">
                <a:latin typeface="Arial" panose="020B0604020202020204" pitchFamily="34" charset="0"/>
                <a:ea typeface="Roboto" panose="02000000000000000000" pitchFamily="2" charset="0"/>
                <a:cs typeface="+mn-cs"/>
              </a:rPr>
              <a:t>Key Takeaways</a:t>
            </a:r>
          </a:p>
        </p:txBody>
      </p:sp>
      <p:cxnSp>
        <p:nvCxnSpPr>
          <p:cNvPr id="6" name="Straight Connector 5">
            <a:extLst>
              <a:ext uri="{FF2B5EF4-FFF2-40B4-BE49-F238E27FC236}">
                <a16:creationId xmlns:a16="http://schemas.microsoft.com/office/drawing/2014/main" id="{87EC0DF4-3B3B-3945-B0D2-70BC2A83C52F}"/>
              </a:ext>
            </a:extLst>
          </p:cNvPr>
          <p:cNvCxnSpPr>
            <a:cxnSpLocks/>
          </p:cNvCxnSpPr>
          <p:nvPr/>
        </p:nvCxnSpPr>
        <p:spPr>
          <a:xfrm>
            <a:off x="0" y="3707606"/>
            <a:ext cx="3719853" cy="0"/>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C5A81C8-6C6B-B749-8AE9-98453E1AC657}"/>
              </a:ext>
            </a:extLst>
          </p:cNvPr>
          <p:cNvSpPr txBox="1"/>
          <p:nvPr/>
        </p:nvSpPr>
        <p:spPr>
          <a:xfrm>
            <a:off x="1831210" y="3047709"/>
            <a:ext cx="1888643" cy="553998"/>
          </a:xfrm>
          <a:prstGeom prst="rect">
            <a:avLst/>
          </a:prstGeom>
          <a:noFill/>
        </p:spPr>
        <p:txBody>
          <a:bodyPr wrap="square" rtlCol="0">
            <a:spAutoFit/>
          </a:bodyPr>
          <a:lstStyle/>
          <a:p>
            <a:r>
              <a:rPr lang="en-US" sz="3000" b="1" dirty="0">
                <a:solidFill>
                  <a:srgbClr val="0298AA"/>
                </a:solidFill>
                <a:latin typeface="Arial" panose="020B0604020202020204" pitchFamily="34" charset="0"/>
                <a:ea typeface="Roboto Black" panose="02000000000000000000" pitchFamily="2" charset="0"/>
              </a:rPr>
              <a:t>Overview</a:t>
            </a:r>
            <a:endParaRPr lang="en-ID" sz="3000" b="1" dirty="0">
              <a:solidFill>
                <a:srgbClr val="0298AA"/>
              </a:solidFill>
              <a:latin typeface="Arial" panose="020B0604020202020204" pitchFamily="34" charset="0"/>
              <a:ea typeface="Roboto Black" panose="02000000000000000000" pitchFamily="2" charset="0"/>
            </a:endParaRPr>
          </a:p>
        </p:txBody>
      </p:sp>
      <p:cxnSp>
        <p:nvCxnSpPr>
          <p:cNvPr id="8" name="Straight Connector 7">
            <a:extLst>
              <a:ext uri="{FF2B5EF4-FFF2-40B4-BE49-F238E27FC236}">
                <a16:creationId xmlns:a16="http://schemas.microsoft.com/office/drawing/2014/main" id="{82EAE7DA-D963-6B4F-B1EB-1C0ABF62D4AF}"/>
              </a:ext>
            </a:extLst>
          </p:cNvPr>
          <p:cNvCxnSpPr>
            <a:cxnSpLocks/>
          </p:cNvCxnSpPr>
          <p:nvPr/>
        </p:nvCxnSpPr>
        <p:spPr>
          <a:xfrm>
            <a:off x="8279607" y="2800350"/>
            <a:ext cx="864394" cy="0"/>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FEE871-DB28-C34B-BDFD-499FB021DE04}"/>
              </a:ext>
            </a:extLst>
          </p:cNvPr>
          <p:cNvCxnSpPr>
            <a:cxnSpLocks/>
          </p:cNvCxnSpPr>
          <p:nvPr/>
        </p:nvCxnSpPr>
        <p:spPr>
          <a:xfrm>
            <a:off x="0" y="3707606"/>
            <a:ext cx="3719853" cy="0"/>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3766D17-03CB-5248-87D1-F9D873B3B0CA}"/>
              </a:ext>
            </a:extLst>
          </p:cNvPr>
          <p:cNvSpPr txBox="1"/>
          <p:nvPr/>
        </p:nvSpPr>
        <p:spPr>
          <a:xfrm>
            <a:off x="1831210" y="3047709"/>
            <a:ext cx="1888643" cy="553998"/>
          </a:xfrm>
          <a:prstGeom prst="rect">
            <a:avLst/>
          </a:prstGeom>
          <a:noFill/>
        </p:spPr>
        <p:txBody>
          <a:bodyPr wrap="square" rtlCol="0">
            <a:spAutoFit/>
          </a:bodyPr>
          <a:lstStyle/>
          <a:p>
            <a:r>
              <a:rPr lang="en-US" sz="3000" b="1" dirty="0">
                <a:solidFill>
                  <a:srgbClr val="6E4671"/>
                </a:solidFill>
                <a:latin typeface="Arial" panose="020B0604020202020204" pitchFamily="34" charset="0"/>
                <a:ea typeface="Roboto Black" panose="02000000000000000000" pitchFamily="2" charset="0"/>
                <a:cs typeface="Arial" panose="020B0604020202020204" pitchFamily="34" charset="0"/>
              </a:rPr>
              <a:t>Overview</a:t>
            </a:r>
            <a:endParaRPr lang="en-ID" sz="3000" b="1" dirty="0">
              <a:solidFill>
                <a:srgbClr val="6E4671"/>
              </a:solidFill>
              <a:latin typeface="Arial" panose="020B0604020202020204" pitchFamily="34" charset="0"/>
              <a:ea typeface="Roboto Black" panose="02000000000000000000" pitchFamily="2" charset="0"/>
              <a:cs typeface="Arial" panose="020B0604020202020204" pitchFamily="34" charset="0"/>
            </a:endParaRPr>
          </a:p>
        </p:txBody>
      </p:sp>
      <p:cxnSp>
        <p:nvCxnSpPr>
          <p:cNvPr id="15" name="Straight Connector 14">
            <a:extLst>
              <a:ext uri="{FF2B5EF4-FFF2-40B4-BE49-F238E27FC236}">
                <a16:creationId xmlns:a16="http://schemas.microsoft.com/office/drawing/2014/main" id="{DFB5527B-8410-0246-89AF-2DC8EA268475}"/>
              </a:ext>
            </a:extLst>
          </p:cNvPr>
          <p:cNvCxnSpPr>
            <a:cxnSpLocks/>
          </p:cNvCxnSpPr>
          <p:nvPr/>
        </p:nvCxnSpPr>
        <p:spPr>
          <a:xfrm>
            <a:off x="8279607" y="2800350"/>
            <a:ext cx="864394" cy="0"/>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4DDE145-134C-0546-ACAC-0978C9A8690A}"/>
              </a:ext>
            </a:extLst>
          </p:cNvPr>
          <p:cNvCxnSpPr>
            <a:cxnSpLocks/>
          </p:cNvCxnSpPr>
          <p:nvPr/>
        </p:nvCxnSpPr>
        <p:spPr>
          <a:xfrm>
            <a:off x="4489337" y="855557"/>
            <a:ext cx="0" cy="1172026"/>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0C25700-8A2A-E64C-A5D3-008F370E2640}"/>
              </a:ext>
            </a:extLst>
          </p:cNvPr>
          <p:cNvGrpSpPr/>
          <p:nvPr/>
        </p:nvGrpSpPr>
        <p:grpSpPr>
          <a:xfrm>
            <a:off x="115331" y="6249427"/>
            <a:ext cx="480060" cy="608573"/>
            <a:chOff x="289241" y="6046569"/>
            <a:chExt cx="640080" cy="811431"/>
          </a:xfrm>
        </p:grpSpPr>
        <p:sp>
          <p:nvSpPr>
            <p:cNvPr id="18" name="Slide Number Placeholder 3">
              <a:extLst>
                <a:ext uri="{FF2B5EF4-FFF2-40B4-BE49-F238E27FC236}">
                  <a16:creationId xmlns:a16="http://schemas.microsoft.com/office/drawing/2014/main" id="{8891C32C-1F64-4245-B58F-53E450A6DC5B}"/>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2</a:t>
              </a:fld>
              <a:endParaRPr lang="en-US" sz="1350" dirty="0">
                <a:solidFill>
                  <a:schemeClr val="tx2"/>
                </a:solidFill>
                <a:latin typeface="Arial" panose="020B0604020202020204" pitchFamily="34" charset="0"/>
              </a:endParaRPr>
            </a:p>
          </p:txBody>
        </p:sp>
        <p:cxnSp>
          <p:nvCxnSpPr>
            <p:cNvPr id="19" name="Straight Connector 18">
              <a:extLst>
                <a:ext uri="{FF2B5EF4-FFF2-40B4-BE49-F238E27FC236}">
                  <a16:creationId xmlns:a16="http://schemas.microsoft.com/office/drawing/2014/main" id="{9D4E840F-9D07-BC43-A69E-C02F931E19A1}"/>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
          <p:cNvSpPr>
            <a:spLocks noChangeArrowheads="1"/>
          </p:cNvSpPr>
          <p:nvPr/>
        </p:nvSpPr>
        <p:spPr bwMode="auto">
          <a:xfrm>
            <a:off x="1143000" y="2343150"/>
            <a:ext cx="5829300" cy="3086100"/>
          </a:xfrm>
          <a:prstGeom prst="rect">
            <a:avLst/>
          </a:prstGeom>
          <a:noFill/>
          <a:ln w="9525">
            <a:noFill/>
            <a:miter lim="800000"/>
            <a:headEnd/>
            <a:tailEnd/>
          </a:ln>
        </p:spPr>
        <p:txBody>
          <a:bodyPr/>
          <a:lstStyle/>
          <a:p>
            <a:pPr marL="257175" indent="-257175"/>
            <a:endParaRPr lang="en-US" sz="1800" dirty="0">
              <a:solidFill>
                <a:srgbClr val="0073FF"/>
              </a:solidFill>
              <a:latin typeface="AmericanTypewriter Medium" pitchFamily="28" charset="0"/>
            </a:endParaRPr>
          </a:p>
          <a:p>
            <a:pPr marL="257175" indent="-257175"/>
            <a:endParaRPr lang="en-US" sz="1800" dirty="0">
              <a:solidFill>
                <a:srgbClr val="0073FF"/>
              </a:solidFill>
              <a:ea typeface="Batang" charset="-127"/>
            </a:endParaRPr>
          </a:p>
        </p:txBody>
      </p:sp>
      <p:sp>
        <p:nvSpPr>
          <p:cNvPr id="32771" name="Rectangle 8"/>
          <p:cNvSpPr>
            <a:spLocks noChangeArrowheads="1"/>
          </p:cNvSpPr>
          <p:nvPr/>
        </p:nvSpPr>
        <p:spPr bwMode="auto">
          <a:xfrm>
            <a:off x="1543050" y="1828800"/>
            <a:ext cx="6172200" cy="3371850"/>
          </a:xfrm>
          <a:prstGeom prst="rect">
            <a:avLst/>
          </a:prstGeom>
          <a:noFill/>
          <a:ln w="9525">
            <a:noFill/>
            <a:miter lim="800000"/>
            <a:headEnd/>
            <a:tailEnd/>
          </a:ln>
        </p:spPr>
        <p:txBody>
          <a:bodyPr/>
          <a:lstStyle/>
          <a:p>
            <a:pPr marL="257175" indent="-257175" eaLnBrk="1" hangingPunct="1">
              <a:lnSpc>
                <a:spcPct val="80000"/>
              </a:lnSpc>
              <a:spcBef>
                <a:spcPct val="20000"/>
              </a:spcBef>
            </a:pPr>
            <a:endParaRPr lang="en-US" sz="1800">
              <a:solidFill>
                <a:srgbClr val="0073FF"/>
              </a:solidFill>
              <a:latin typeface="AmericanTypewriter Medium" pitchFamily="28" charset="0"/>
            </a:endParaRPr>
          </a:p>
          <a:p>
            <a:pPr marL="257175" indent="-257175" eaLnBrk="1" hangingPunct="1">
              <a:lnSpc>
                <a:spcPct val="80000"/>
              </a:lnSpc>
              <a:spcBef>
                <a:spcPct val="20000"/>
              </a:spcBef>
            </a:pPr>
            <a:endParaRPr lang="en-US" sz="2700">
              <a:solidFill>
                <a:srgbClr val="0073FF"/>
              </a:solidFill>
              <a:latin typeface="AmericanTypewriter Medium" pitchFamily="28" charset="0"/>
            </a:endParaRPr>
          </a:p>
        </p:txBody>
      </p:sp>
      <p:sp>
        <p:nvSpPr>
          <p:cNvPr id="6" name="Text Placeholder 5">
            <a:extLst>
              <a:ext uri="{FF2B5EF4-FFF2-40B4-BE49-F238E27FC236}">
                <a16:creationId xmlns:a16="http://schemas.microsoft.com/office/drawing/2014/main" id="{8D6FD296-4276-884A-A37E-9958296C64CC}"/>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DIAGNOSIS</a:t>
            </a:r>
          </a:p>
          <a:p>
            <a:endParaRPr lang="en-US" dirty="0">
              <a:latin typeface="Arial" panose="020B0604020202020204" pitchFamily="34" charset="0"/>
            </a:endParaRPr>
          </a:p>
        </p:txBody>
      </p:sp>
      <p:sp>
        <p:nvSpPr>
          <p:cNvPr id="9" name="Title 8">
            <a:extLst>
              <a:ext uri="{FF2B5EF4-FFF2-40B4-BE49-F238E27FC236}">
                <a16:creationId xmlns:a16="http://schemas.microsoft.com/office/drawing/2014/main" id="{B7A343BC-5FF8-FB4E-AF6F-34CB32552750}"/>
              </a:ext>
            </a:extLst>
          </p:cNvPr>
          <p:cNvSpPr>
            <a:spLocks noGrp="1"/>
          </p:cNvSpPr>
          <p:nvPr>
            <p:ph type="title"/>
          </p:nvPr>
        </p:nvSpPr>
        <p:spPr>
          <a:prstGeom prst="rect">
            <a:avLst/>
          </a:prstGeom>
        </p:spPr>
        <p:txBody>
          <a:bodyPr>
            <a:noAutofit/>
          </a:bodyPr>
          <a:lstStyle/>
          <a:p>
            <a:r>
              <a:rPr lang="en-US" dirty="0">
                <a:latin typeface="Arial" panose="020B0604020202020204" pitchFamily="34" charset="0"/>
                <a:ea typeface="ＭＳ Ｐゴシック" charset="0"/>
                <a:cs typeface="ＭＳ Ｐゴシック" charset="0"/>
              </a:rPr>
              <a:t>Obtaining Samples For Testing (1/2)</a:t>
            </a:r>
            <a:br>
              <a:rPr lang="en-US" dirty="0">
                <a:latin typeface="Arial" panose="020B0604020202020204" pitchFamily="34" charset="0"/>
                <a:ea typeface="ＭＳ Ｐゴシック" charset="0"/>
                <a:cs typeface="ＭＳ Ｐゴシック" charset="0"/>
              </a:rPr>
            </a:br>
            <a:endParaRPr lang="en-US" dirty="0"/>
          </a:p>
        </p:txBody>
      </p:sp>
      <p:sp>
        <p:nvSpPr>
          <p:cNvPr id="32772" name="Rectangle 10"/>
          <p:cNvSpPr>
            <a:spLocks noGrp="1" noChangeArrowheads="1"/>
          </p:cNvSpPr>
          <p:nvPr>
            <p:ph idx="4294967295"/>
          </p:nvPr>
        </p:nvSpPr>
        <p:spPr>
          <a:xfrm>
            <a:off x="885825" y="1797050"/>
            <a:ext cx="7486650" cy="3263900"/>
          </a:xfrm>
          <a:prstGeom prst="rect">
            <a:avLst/>
          </a:prstGeom>
        </p:spPr>
        <p:txBody>
          <a:bodyPr/>
          <a:lstStyle/>
          <a:p>
            <a:pPr marL="0" indent="0">
              <a:buNone/>
            </a:pPr>
            <a:r>
              <a:rPr lang="en-US" sz="1600" b="1" dirty="0">
                <a:latin typeface="Arial" panose="020B0604020202020204" pitchFamily="34" charset="0"/>
              </a:rPr>
              <a:t>Diagnostic testing for TB requires obtaining samples from parts of the body that are affected by TB or where biomarkers for TB may be detected</a:t>
            </a:r>
          </a:p>
          <a:p>
            <a:pPr>
              <a:spcBef>
                <a:spcPts val="1022"/>
              </a:spcBef>
            </a:pPr>
            <a:r>
              <a:rPr lang="en-US" sz="1500" b="1" dirty="0">
                <a:solidFill>
                  <a:srgbClr val="6E4671"/>
                </a:solidFill>
                <a:latin typeface="Arial" panose="020B0604020202020204" pitchFamily="34" charset="0"/>
              </a:rPr>
              <a:t>Pulmonary TB</a:t>
            </a:r>
          </a:p>
          <a:p>
            <a:pPr lvl="1">
              <a:spcBef>
                <a:spcPts val="1200"/>
              </a:spcBef>
            </a:pPr>
            <a:r>
              <a:rPr lang="en-US" sz="1500" dirty="0">
                <a:latin typeface="Arial" panose="020B0604020202020204" pitchFamily="34" charset="0"/>
                <a:cs typeface="Arial" panose="020B0604020202020204" pitchFamily="34" charset="0"/>
              </a:rPr>
              <a:t>The most commonly-used sample for pulmonary TB is sputum that is coughed up from the lungs; however, sputum is not easy to obtain from some PLHIV or children, who often have difficulty producing sputum, and is not appropriate for people with extrapulmonary TB</a:t>
            </a:r>
          </a:p>
          <a:p>
            <a:pPr>
              <a:spcBef>
                <a:spcPts val="1022"/>
              </a:spcBef>
            </a:pPr>
            <a:r>
              <a:rPr lang="en-US" sz="1500" b="1" dirty="0">
                <a:solidFill>
                  <a:srgbClr val="6E4671"/>
                </a:solidFill>
                <a:latin typeface="Arial" panose="020B0604020202020204" pitchFamily="34" charset="0"/>
              </a:rPr>
              <a:t>Extrapulmonary TB</a:t>
            </a:r>
          </a:p>
          <a:p>
            <a:pPr lvl="1">
              <a:spcBef>
                <a:spcPts val="1200"/>
              </a:spcBef>
            </a:pPr>
            <a:r>
              <a:rPr lang="en-US" sz="1500" dirty="0">
                <a:latin typeface="Arial" panose="020B0604020202020204" pitchFamily="34" charset="0"/>
                <a:cs typeface="Arial" panose="020B0604020202020204" pitchFamily="34" charset="0"/>
              </a:rPr>
              <a:t>Samples for extrapulmonary TB (TB outside of the lungs) must be obtained by removing fluid or tissue from the affected part of the body, such as the lymph nodes, the pleural cavity surrounding the lungs, the brain or spinal cord, the bones or joints, or the abdominal cavity</a:t>
            </a:r>
          </a:p>
        </p:txBody>
      </p:sp>
      <p:grpSp>
        <p:nvGrpSpPr>
          <p:cNvPr id="8" name="Group 7">
            <a:extLst>
              <a:ext uri="{FF2B5EF4-FFF2-40B4-BE49-F238E27FC236}">
                <a16:creationId xmlns:a16="http://schemas.microsoft.com/office/drawing/2014/main" id="{FCFF4A05-FC79-8A4B-87C7-1480504376BB}"/>
              </a:ext>
            </a:extLst>
          </p:cNvPr>
          <p:cNvGrpSpPr/>
          <p:nvPr/>
        </p:nvGrpSpPr>
        <p:grpSpPr>
          <a:xfrm>
            <a:off x="115331" y="6249427"/>
            <a:ext cx="480060" cy="608573"/>
            <a:chOff x="289241" y="6046569"/>
            <a:chExt cx="640080" cy="811431"/>
          </a:xfrm>
        </p:grpSpPr>
        <p:sp>
          <p:nvSpPr>
            <p:cNvPr id="10" name="Slide Number Placeholder 3">
              <a:extLst>
                <a:ext uri="{FF2B5EF4-FFF2-40B4-BE49-F238E27FC236}">
                  <a16:creationId xmlns:a16="http://schemas.microsoft.com/office/drawing/2014/main" id="{F61F2E45-6E01-4D40-A12A-5BB22535CE39}"/>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20</a:t>
              </a:fld>
              <a:endParaRPr lang="en-US" sz="1350" dirty="0">
                <a:solidFill>
                  <a:schemeClr val="tx2"/>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133F11FF-E332-854E-8A50-6B9D8C9D2829}"/>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79966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
          <p:cNvSpPr>
            <a:spLocks noChangeArrowheads="1"/>
          </p:cNvSpPr>
          <p:nvPr/>
        </p:nvSpPr>
        <p:spPr bwMode="auto">
          <a:xfrm>
            <a:off x="1143000" y="2343150"/>
            <a:ext cx="5829300" cy="3086100"/>
          </a:xfrm>
          <a:prstGeom prst="rect">
            <a:avLst/>
          </a:prstGeom>
          <a:noFill/>
          <a:ln w="9525">
            <a:noFill/>
            <a:miter lim="800000"/>
            <a:headEnd/>
            <a:tailEnd/>
          </a:ln>
        </p:spPr>
        <p:txBody>
          <a:bodyPr/>
          <a:lstStyle/>
          <a:p>
            <a:pPr marL="257175" indent="-257175"/>
            <a:endParaRPr lang="en-US" sz="1800" dirty="0">
              <a:solidFill>
                <a:srgbClr val="0073FF"/>
              </a:solidFill>
              <a:latin typeface="AmericanTypewriter Medium" pitchFamily="28" charset="0"/>
            </a:endParaRPr>
          </a:p>
          <a:p>
            <a:pPr marL="257175" indent="-257175"/>
            <a:endParaRPr lang="en-US" sz="1800" dirty="0">
              <a:solidFill>
                <a:srgbClr val="0073FF"/>
              </a:solidFill>
              <a:ea typeface="Batang" charset="-127"/>
            </a:endParaRPr>
          </a:p>
        </p:txBody>
      </p:sp>
      <p:sp>
        <p:nvSpPr>
          <p:cNvPr id="32770" name="Rectangle 7"/>
          <p:cNvSpPr>
            <a:spLocks noChangeArrowheads="1"/>
          </p:cNvSpPr>
          <p:nvPr/>
        </p:nvSpPr>
        <p:spPr bwMode="auto">
          <a:xfrm>
            <a:off x="1657350" y="914400"/>
            <a:ext cx="5829300" cy="800100"/>
          </a:xfrm>
          <a:prstGeom prst="rect">
            <a:avLst/>
          </a:prstGeom>
          <a:noFill/>
          <a:ln w="9525">
            <a:noFill/>
            <a:miter lim="800000"/>
            <a:headEnd/>
            <a:tailEnd/>
          </a:ln>
        </p:spPr>
        <p:txBody>
          <a:bodyPr anchor="ctr"/>
          <a:lstStyle/>
          <a:p>
            <a:pPr algn="ctr" eaLnBrk="1" hangingPunct="1"/>
            <a:endParaRPr lang="en-US" sz="3600">
              <a:solidFill>
                <a:srgbClr val="0073FF"/>
              </a:solidFill>
              <a:latin typeface="AmericanTypewriter Medium" pitchFamily="28" charset="0"/>
            </a:endParaRPr>
          </a:p>
        </p:txBody>
      </p:sp>
      <p:sp>
        <p:nvSpPr>
          <p:cNvPr id="32771" name="Rectangle 8"/>
          <p:cNvSpPr>
            <a:spLocks noChangeArrowheads="1"/>
          </p:cNvSpPr>
          <p:nvPr/>
        </p:nvSpPr>
        <p:spPr bwMode="auto">
          <a:xfrm>
            <a:off x="1543050" y="1828800"/>
            <a:ext cx="6172200" cy="3371850"/>
          </a:xfrm>
          <a:prstGeom prst="rect">
            <a:avLst/>
          </a:prstGeom>
          <a:noFill/>
          <a:ln w="9525">
            <a:noFill/>
            <a:miter lim="800000"/>
            <a:headEnd/>
            <a:tailEnd/>
          </a:ln>
        </p:spPr>
        <p:txBody>
          <a:bodyPr/>
          <a:lstStyle/>
          <a:p>
            <a:pPr marL="257175" indent="-257175" eaLnBrk="1" hangingPunct="1">
              <a:lnSpc>
                <a:spcPct val="80000"/>
              </a:lnSpc>
              <a:spcBef>
                <a:spcPct val="20000"/>
              </a:spcBef>
            </a:pPr>
            <a:endParaRPr lang="en-US" sz="1800">
              <a:solidFill>
                <a:srgbClr val="0073FF"/>
              </a:solidFill>
              <a:latin typeface="AmericanTypewriter Medium" pitchFamily="28" charset="0"/>
            </a:endParaRPr>
          </a:p>
          <a:p>
            <a:pPr marL="257175" indent="-257175" eaLnBrk="1" hangingPunct="1">
              <a:lnSpc>
                <a:spcPct val="80000"/>
              </a:lnSpc>
              <a:spcBef>
                <a:spcPct val="20000"/>
              </a:spcBef>
            </a:pPr>
            <a:endParaRPr lang="en-US" sz="2700">
              <a:solidFill>
                <a:srgbClr val="0073FF"/>
              </a:solidFill>
              <a:latin typeface="AmericanTypewriter Medium" pitchFamily="28" charset="0"/>
            </a:endParaRPr>
          </a:p>
        </p:txBody>
      </p:sp>
      <p:sp>
        <p:nvSpPr>
          <p:cNvPr id="6" name="Text Placeholder 5">
            <a:extLst>
              <a:ext uri="{FF2B5EF4-FFF2-40B4-BE49-F238E27FC236}">
                <a16:creationId xmlns:a16="http://schemas.microsoft.com/office/drawing/2014/main" id="{8D6FD296-4276-884A-A37E-9958296C64CC}"/>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DIAGNOSIS</a:t>
            </a:r>
          </a:p>
          <a:p>
            <a:endParaRPr lang="en-US" dirty="0">
              <a:latin typeface="Arial" panose="020B0604020202020204" pitchFamily="34" charset="0"/>
            </a:endParaRPr>
          </a:p>
        </p:txBody>
      </p:sp>
      <p:sp>
        <p:nvSpPr>
          <p:cNvPr id="9" name="Title 8">
            <a:extLst>
              <a:ext uri="{FF2B5EF4-FFF2-40B4-BE49-F238E27FC236}">
                <a16:creationId xmlns:a16="http://schemas.microsoft.com/office/drawing/2014/main" id="{B7A343BC-5FF8-FB4E-AF6F-34CB32552750}"/>
              </a:ext>
            </a:extLst>
          </p:cNvPr>
          <p:cNvSpPr>
            <a:spLocks noGrp="1"/>
          </p:cNvSpPr>
          <p:nvPr>
            <p:ph type="title"/>
          </p:nvPr>
        </p:nvSpPr>
        <p:spPr>
          <a:prstGeom prst="rect">
            <a:avLst/>
          </a:prstGeom>
        </p:spPr>
        <p:txBody>
          <a:bodyPr>
            <a:normAutofit/>
          </a:bodyPr>
          <a:lstStyle/>
          <a:p>
            <a:r>
              <a:rPr lang="en-US" dirty="0">
                <a:ea typeface="ＭＳ Ｐゴシック" charset="0"/>
                <a:cs typeface="ＭＳ Ｐゴシック" charset="0"/>
              </a:rPr>
              <a:t>Obtaining Samples For Testing (2/2)</a:t>
            </a:r>
            <a:endParaRPr lang="en-US" dirty="0"/>
          </a:p>
        </p:txBody>
      </p:sp>
      <p:sp>
        <p:nvSpPr>
          <p:cNvPr id="32772" name="Rectangle 10"/>
          <p:cNvSpPr>
            <a:spLocks noGrp="1" noChangeArrowheads="1"/>
          </p:cNvSpPr>
          <p:nvPr>
            <p:ph idx="4294967295"/>
          </p:nvPr>
        </p:nvSpPr>
        <p:spPr>
          <a:xfrm>
            <a:off x="838200" y="1882775"/>
            <a:ext cx="7315200" cy="3263900"/>
          </a:xfrm>
          <a:prstGeom prst="rect">
            <a:avLst/>
          </a:prstGeom>
        </p:spPr>
        <p:txBody>
          <a:bodyPr/>
          <a:lstStyle/>
          <a:p>
            <a:r>
              <a:rPr lang="en-US" sz="1500" b="1" dirty="0">
                <a:solidFill>
                  <a:srgbClr val="6E4671"/>
                </a:solidFill>
                <a:latin typeface="Arial" panose="020B0604020202020204" pitchFamily="34" charset="0"/>
              </a:rPr>
              <a:t>People living with HIV</a:t>
            </a:r>
          </a:p>
          <a:p>
            <a:pPr lvl="1">
              <a:spcBef>
                <a:spcPts val="1200"/>
              </a:spcBef>
            </a:pPr>
            <a:r>
              <a:rPr lang="en-US" sz="1500" dirty="0">
                <a:latin typeface="Arial" panose="020B0604020202020204" pitchFamily="34" charset="0"/>
                <a:cs typeface="Arial" panose="020B0604020202020204" pitchFamily="34" charset="0"/>
              </a:rPr>
              <a:t>Easily obtainable samples such as urine are highly appropriate for PLHIV with advanced HIV disease. Urine-LAM tests should be used among PLHIV to support TB diagnosis but are not yet accurate enough to be used as stand-alone diagnostic tests, and must be used alongside more accurate molecular tests</a:t>
            </a:r>
          </a:p>
          <a:p>
            <a:pPr lvl="1">
              <a:spcBef>
                <a:spcPts val="1200"/>
              </a:spcBef>
            </a:pPr>
            <a:endParaRPr lang="en-US" sz="800" dirty="0">
              <a:latin typeface="Arial" panose="020B0604020202020204" pitchFamily="34" charset="0"/>
              <a:cs typeface="Arial" panose="020B0604020202020204" pitchFamily="34" charset="0"/>
            </a:endParaRPr>
          </a:p>
          <a:p>
            <a:r>
              <a:rPr lang="en-US" sz="1500" b="1" dirty="0">
                <a:solidFill>
                  <a:srgbClr val="6E4671"/>
                </a:solidFill>
                <a:latin typeface="Arial" panose="020B0604020202020204" pitchFamily="34" charset="0"/>
              </a:rPr>
              <a:t>Children</a:t>
            </a:r>
          </a:p>
          <a:p>
            <a:pPr lvl="1">
              <a:spcBef>
                <a:spcPts val="1200"/>
              </a:spcBef>
            </a:pPr>
            <a:r>
              <a:rPr lang="en-US" sz="1500" dirty="0">
                <a:latin typeface="Arial" panose="020B0604020202020204" pitchFamily="34" charset="0"/>
                <a:cs typeface="Arial" panose="020B0604020202020204" pitchFamily="34" charset="0"/>
              </a:rPr>
              <a:t>Urine or stool are the easiest samples to obtain from children, and using these samples helps to avoid invasive sampling procedures. Other commonly used samples from children include gastric specimens and nasopharyngeal specimens, which have a higher diagnostic yield but require invasive procedures to obtain samples</a:t>
            </a:r>
          </a:p>
        </p:txBody>
      </p:sp>
      <p:grpSp>
        <p:nvGrpSpPr>
          <p:cNvPr id="10" name="Group 9">
            <a:extLst>
              <a:ext uri="{FF2B5EF4-FFF2-40B4-BE49-F238E27FC236}">
                <a16:creationId xmlns:a16="http://schemas.microsoft.com/office/drawing/2014/main" id="{830AB87C-9110-F242-AD21-DF3FBE9CED86}"/>
              </a:ext>
            </a:extLst>
          </p:cNvPr>
          <p:cNvGrpSpPr/>
          <p:nvPr/>
        </p:nvGrpSpPr>
        <p:grpSpPr>
          <a:xfrm>
            <a:off x="115331" y="6249427"/>
            <a:ext cx="480060" cy="608573"/>
            <a:chOff x="289241" y="6046569"/>
            <a:chExt cx="640080" cy="811431"/>
          </a:xfrm>
        </p:grpSpPr>
        <p:sp>
          <p:nvSpPr>
            <p:cNvPr id="11" name="Slide Number Placeholder 3">
              <a:extLst>
                <a:ext uri="{FF2B5EF4-FFF2-40B4-BE49-F238E27FC236}">
                  <a16:creationId xmlns:a16="http://schemas.microsoft.com/office/drawing/2014/main" id="{001B0A87-4D4A-7844-89F3-23C90D7FAA04}"/>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21</a:t>
              </a:fld>
              <a:endParaRPr lang="en-US" sz="1350" dirty="0">
                <a:solidFill>
                  <a:schemeClr val="tx2"/>
                </a:solidFill>
                <a:latin typeface="Arial" panose="020B0604020202020204" pitchFamily="34" charset="0"/>
              </a:endParaRPr>
            </a:p>
          </p:txBody>
        </p:sp>
        <p:cxnSp>
          <p:nvCxnSpPr>
            <p:cNvPr id="12" name="Straight Connector 11">
              <a:extLst>
                <a:ext uri="{FF2B5EF4-FFF2-40B4-BE49-F238E27FC236}">
                  <a16:creationId xmlns:a16="http://schemas.microsoft.com/office/drawing/2014/main" id="{8A04C6A0-F5FA-AA4F-BBE9-8E9DC48ED898}"/>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6025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
          <p:cNvSpPr>
            <a:spLocks noChangeArrowheads="1"/>
          </p:cNvSpPr>
          <p:nvPr/>
        </p:nvSpPr>
        <p:spPr bwMode="auto">
          <a:xfrm>
            <a:off x="1143000" y="2343150"/>
            <a:ext cx="5829300" cy="3086100"/>
          </a:xfrm>
          <a:prstGeom prst="rect">
            <a:avLst/>
          </a:prstGeom>
          <a:noFill/>
          <a:ln w="9525">
            <a:noFill/>
            <a:miter lim="800000"/>
            <a:headEnd/>
            <a:tailEnd/>
          </a:ln>
        </p:spPr>
        <p:txBody>
          <a:bodyPr/>
          <a:lstStyle/>
          <a:p>
            <a:pPr marL="257175" indent="-257175"/>
            <a:endParaRPr lang="en-US" sz="1800" dirty="0">
              <a:solidFill>
                <a:srgbClr val="0073FF"/>
              </a:solidFill>
              <a:latin typeface="AmericanTypewriter Medium" pitchFamily="28" charset="0"/>
            </a:endParaRPr>
          </a:p>
          <a:p>
            <a:pPr marL="257175" indent="-257175"/>
            <a:endParaRPr lang="en-US" sz="1800" dirty="0">
              <a:solidFill>
                <a:srgbClr val="0073FF"/>
              </a:solidFill>
              <a:ea typeface="Batang" charset="-127"/>
            </a:endParaRPr>
          </a:p>
        </p:txBody>
      </p:sp>
      <p:sp>
        <p:nvSpPr>
          <p:cNvPr id="32770" name="Rectangle 7"/>
          <p:cNvSpPr>
            <a:spLocks noChangeArrowheads="1"/>
          </p:cNvSpPr>
          <p:nvPr/>
        </p:nvSpPr>
        <p:spPr bwMode="auto">
          <a:xfrm>
            <a:off x="1657350" y="914400"/>
            <a:ext cx="5829300" cy="800100"/>
          </a:xfrm>
          <a:prstGeom prst="rect">
            <a:avLst/>
          </a:prstGeom>
          <a:noFill/>
          <a:ln w="9525">
            <a:noFill/>
            <a:miter lim="800000"/>
            <a:headEnd/>
            <a:tailEnd/>
          </a:ln>
        </p:spPr>
        <p:txBody>
          <a:bodyPr anchor="ctr"/>
          <a:lstStyle/>
          <a:p>
            <a:pPr algn="ctr" eaLnBrk="1" hangingPunct="1"/>
            <a:endParaRPr lang="en-US" sz="3600">
              <a:solidFill>
                <a:srgbClr val="0073FF"/>
              </a:solidFill>
              <a:latin typeface="AmericanTypewriter Medium" pitchFamily="28" charset="0"/>
            </a:endParaRPr>
          </a:p>
        </p:txBody>
      </p:sp>
      <p:sp>
        <p:nvSpPr>
          <p:cNvPr id="32771" name="Rectangle 8"/>
          <p:cNvSpPr>
            <a:spLocks noChangeArrowheads="1"/>
          </p:cNvSpPr>
          <p:nvPr/>
        </p:nvSpPr>
        <p:spPr bwMode="auto">
          <a:xfrm>
            <a:off x="1543050" y="1828800"/>
            <a:ext cx="6172200" cy="3371850"/>
          </a:xfrm>
          <a:prstGeom prst="rect">
            <a:avLst/>
          </a:prstGeom>
          <a:noFill/>
          <a:ln w="9525">
            <a:noFill/>
            <a:miter lim="800000"/>
            <a:headEnd/>
            <a:tailEnd/>
          </a:ln>
        </p:spPr>
        <p:txBody>
          <a:bodyPr/>
          <a:lstStyle/>
          <a:p>
            <a:pPr marL="257175" indent="-257175" eaLnBrk="1" hangingPunct="1">
              <a:lnSpc>
                <a:spcPct val="80000"/>
              </a:lnSpc>
              <a:spcBef>
                <a:spcPct val="20000"/>
              </a:spcBef>
            </a:pPr>
            <a:endParaRPr lang="en-US" sz="1800">
              <a:solidFill>
                <a:srgbClr val="0073FF"/>
              </a:solidFill>
              <a:latin typeface="AmericanTypewriter Medium" pitchFamily="28" charset="0"/>
            </a:endParaRPr>
          </a:p>
          <a:p>
            <a:pPr marL="257175" indent="-257175" eaLnBrk="1" hangingPunct="1">
              <a:lnSpc>
                <a:spcPct val="80000"/>
              </a:lnSpc>
              <a:spcBef>
                <a:spcPct val="20000"/>
              </a:spcBef>
            </a:pPr>
            <a:endParaRPr lang="en-US" sz="2700">
              <a:solidFill>
                <a:srgbClr val="0073FF"/>
              </a:solidFill>
              <a:latin typeface="AmericanTypewriter Medium" pitchFamily="28" charset="0"/>
            </a:endParaRPr>
          </a:p>
        </p:txBody>
      </p:sp>
      <p:sp>
        <p:nvSpPr>
          <p:cNvPr id="6" name="Text Placeholder 5">
            <a:extLst>
              <a:ext uri="{FF2B5EF4-FFF2-40B4-BE49-F238E27FC236}">
                <a16:creationId xmlns:a16="http://schemas.microsoft.com/office/drawing/2014/main" id="{445627F2-AEE9-F040-9E32-4E9C1B8A15D1}"/>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DIAGNOSIS</a:t>
            </a:r>
          </a:p>
          <a:p>
            <a:endParaRPr lang="en-US" dirty="0">
              <a:latin typeface="Arial" panose="020B0604020202020204" pitchFamily="34" charset="0"/>
            </a:endParaRPr>
          </a:p>
        </p:txBody>
      </p:sp>
      <p:sp>
        <p:nvSpPr>
          <p:cNvPr id="12" name="Title 11">
            <a:extLst>
              <a:ext uri="{FF2B5EF4-FFF2-40B4-BE49-F238E27FC236}">
                <a16:creationId xmlns:a16="http://schemas.microsoft.com/office/drawing/2014/main" id="{D03D94D3-F383-624D-BB2C-70ABA35BC731}"/>
              </a:ext>
            </a:extLst>
          </p:cNvPr>
          <p:cNvSpPr>
            <a:spLocks noGrp="1"/>
          </p:cNvSpPr>
          <p:nvPr>
            <p:ph type="title"/>
          </p:nvPr>
        </p:nvSpPr>
        <p:spPr>
          <a:prstGeom prst="rect">
            <a:avLst/>
          </a:prstGeom>
        </p:spPr>
        <p:txBody>
          <a:bodyPr>
            <a:noAutofit/>
          </a:bodyPr>
          <a:lstStyle/>
          <a:p>
            <a:r>
              <a:rPr lang="en-US" dirty="0">
                <a:latin typeface="Arial" panose="020B0604020202020204" pitchFamily="34" charset="0"/>
                <a:ea typeface="ＭＳ Ｐゴシック" charset="0"/>
                <a:cs typeface="ＭＳ Ｐゴシック" charset="0"/>
              </a:rPr>
              <a:t>Molecular Tests (NAATs)</a:t>
            </a:r>
            <a:br>
              <a:rPr lang="en-US" dirty="0">
                <a:latin typeface="Arial" panose="020B0604020202020204" pitchFamily="34" charset="0"/>
                <a:ea typeface="ＭＳ Ｐゴシック" charset="0"/>
                <a:cs typeface="ＭＳ Ｐゴシック" charset="0"/>
              </a:rPr>
            </a:br>
            <a:endParaRPr lang="en-US" dirty="0"/>
          </a:p>
        </p:txBody>
      </p:sp>
      <p:sp>
        <p:nvSpPr>
          <p:cNvPr id="32772" name="Rectangle 10"/>
          <p:cNvSpPr>
            <a:spLocks noGrp="1" noChangeArrowheads="1"/>
          </p:cNvSpPr>
          <p:nvPr>
            <p:ph idx="4294967295"/>
          </p:nvPr>
        </p:nvSpPr>
        <p:spPr>
          <a:xfrm>
            <a:off x="809164" y="1938338"/>
            <a:ext cx="6906086" cy="841191"/>
          </a:xfrm>
          <a:prstGeom prst="rect">
            <a:avLst/>
          </a:prstGeom>
        </p:spPr>
        <p:txBody>
          <a:bodyPr/>
          <a:lstStyle/>
          <a:p>
            <a:pPr marL="0" indent="0">
              <a:buNone/>
            </a:pPr>
            <a:r>
              <a:rPr lang="en-US" sz="1600" b="1" dirty="0">
                <a:latin typeface="Arial" panose="020B0604020202020204" pitchFamily="34" charset="0"/>
              </a:rPr>
              <a:t>Rapid Molecular Tests</a:t>
            </a:r>
          </a:p>
          <a:p>
            <a:pPr marL="457200" lvl="1" indent="-182563" fontAlgn="base">
              <a:spcBef>
                <a:spcPct val="20000"/>
              </a:spcBef>
              <a:spcAft>
                <a:spcPct val="0"/>
              </a:spcAft>
              <a:buClr>
                <a:schemeClr val="tx2"/>
              </a:buClr>
            </a:pPr>
            <a:r>
              <a:rPr lang="en-US" sz="1500" dirty="0">
                <a:latin typeface="Arial" panose="020B0604020202020204" pitchFamily="34" charset="0"/>
                <a:ea typeface="MS PGothic" panose="020B0600070205080204" pitchFamily="34" charset="-128"/>
              </a:rPr>
              <a:t>Rapid molecular tests are low-complexity cartridge- or chip-based automated tests that:</a:t>
            </a:r>
          </a:p>
        </p:txBody>
      </p:sp>
      <p:pic>
        <p:nvPicPr>
          <p:cNvPr id="3074" name="Picture 2">
            <a:extLst>
              <a:ext uri="{FF2B5EF4-FFF2-40B4-BE49-F238E27FC236}">
                <a16:creationId xmlns:a16="http://schemas.microsoft.com/office/drawing/2014/main" id="{8A473E08-385F-6D44-A11B-A4B7333271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5" t="570" r="1685" b="570"/>
          <a:stretch/>
        </p:blipFill>
        <p:spPr bwMode="auto">
          <a:xfrm>
            <a:off x="5366943" y="2669355"/>
            <a:ext cx="2601148" cy="196614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0">
            <a:extLst>
              <a:ext uri="{FF2B5EF4-FFF2-40B4-BE49-F238E27FC236}">
                <a16:creationId xmlns:a16="http://schemas.microsoft.com/office/drawing/2014/main" id="{E4743B2F-2B22-A84F-B043-2421251B7D2F}"/>
              </a:ext>
            </a:extLst>
          </p:cNvPr>
          <p:cNvSpPr txBox="1">
            <a:spLocks noChangeArrowheads="1"/>
          </p:cNvSpPr>
          <p:nvPr/>
        </p:nvSpPr>
        <p:spPr bwMode="auto">
          <a:xfrm>
            <a:off x="669261" y="4867860"/>
            <a:ext cx="6862715" cy="687601"/>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ts val="600"/>
              </a:spcAft>
              <a:buFont typeface="Arial" pitchFamily="34" charset="0"/>
              <a:defRPr sz="2000" b="1"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tx2"/>
              </a:buClr>
              <a:buFont typeface="Arial" pitchFamily="34" charset="0"/>
              <a:buChar char="•"/>
              <a:defRPr sz="20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lvl="1" eaLnBrk="1" hangingPunct="1"/>
            <a:r>
              <a:rPr lang="en-US" sz="1500" dirty="0">
                <a:latin typeface="Arial" panose="020B0604020202020204" pitchFamily="34" charset="0"/>
              </a:rPr>
              <a:t>WHO recommends rapid molecular tests as the initial test for detecting TB and resistance to the first-line TB drug rifampicin (RIF)</a:t>
            </a:r>
          </a:p>
          <a:p>
            <a:pPr marL="205978" lvl="1" indent="0" eaLnBrk="1" hangingPunct="1">
              <a:buNone/>
            </a:pPr>
            <a:endParaRPr lang="en-US" sz="1500" dirty="0">
              <a:latin typeface="Arial" panose="020B0604020202020204" pitchFamily="34" charset="0"/>
            </a:endParaRPr>
          </a:p>
        </p:txBody>
      </p:sp>
      <p:sp>
        <p:nvSpPr>
          <p:cNvPr id="17" name="Rectangle 10">
            <a:extLst>
              <a:ext uri="{FF2B5EF4-FFF2-40B4-BE49-F238E27FC236}">
                <a16:creationId xmlns:a16="http://schemas.microsoft.com/office/drawing/2014/main" id="{DCCA855A-505F-624B-A807-951F2172B765}"/>
              </a:ext>
            </a:extLst>
          </p:cNvPr>
          <p:cNvSpPr txBox="1">
            <a:spLocks noChangeArrowheads="1"/>
          </p:cNvSpPr>
          <p:nvPr/>
        </p:nvSpPr>
        <p:spPr bwMode="auto">
          <a:xfrm>
            <a:off x="1174303" y="2889066"/>
            <a:ext cx="3913688" cy="1708731"/>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ts val="600"/>
              </a:spcAft>
              <a:buFont typeface="Arial" pitchFamily="34" charset="0"/>
              <a:defRPr sz="2000" b="1"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tx2"/>
              </a:buClr>
              <a:buFont typeface="Arial" pitchFamily="34" charset="0"/>
              <a:buChar char="•"/>
              <a:defRPr sz="20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289316" lvl="1" indent="-96439" defTabSz="385753" eaLnBrk="1" hangingPunct="1">
              <a:lnSpc>
                <a:spcPct val="90000"/>
              </a:lnSpc>
              <a:spcBef>
                <a:spcPts val="1200"/>
              </a:spcBef>
            </a:pPr>
            <a:r>
              <a:rPr lang="en-US" sz="1500" dirty="0">
                <a:latin typeface="Arial" panose="020B0604020202020204" pitchFamily="34" charset="0"/>
                <a:ea typeface="+mn-ea"/>
                <a:cs typeface="Arial" panose="020B0604020202020204" pitchFamily="34" charset="0"/>
              </a:rPr>
              <a:t>are highly sensitive and specific</a:t>
            </a:r>
          </a:p>
          <a:p>
            <a:pPr marL="289316" lvl="1" indent="-96439" defTabSz="385753" eaLnBrk="1" hangingPunct="1">
              <a:lnSpc>
                <a:spcPct val="90000"/>
              </a:lnSpc>
              <a:spcBef>
                <a:spcPts val="1200"/>
              </a:spcBef>
            </a:pPr>
            <a:r>
              <a:rPr lang="en-US" sz="1500" dirty="0">
                <a:latin typeface="Arial" panose="020B0604020202020204" pitchFamily="34" charset="0"/>
                <a:ea typeface="+mn-ea"/>
                <a:cs typeface="Arial" panose="020B0604020202020204" pitchFamily="34" charset="0"/>
              </a:rPr>
              <a:t>can be run in decentralized facilities by lab technicians with basic training</a:t>
            </a:r>
          </a:p>
          <a:p>
            <a:pPr marL="289316" lvl="1" indent="-96439" defTabSz="385753" eaLnBrk="1" hangingPunct="1">
              <a:lnSpc>
                <a:spcPct val="90000"/>
              </a:lnSpc>
              <a:spcBef>
                <a:spcPts val="1200"/>
              </a:spcBef>
            </a:pPr>
            <a:r>
              <a:rPr lang="en-US" sz="1500" dirty="0">
                <a:latin typeface="Arial" panose="020B0604020202020204" pitchFamily="34" charset="0"/>
                <a:ea typeface="+mn-ea"/>
                <a:cs typeface="Arial" panose="020B0604020202020204" pitchFamily="34" charset="0"/>
              </a:rPr>
              <a:t>produce results in less than 2 hours</a:t>
            </a:r>
          </a:p>
          <a:p>
            <a:pPr marL="289316" lvl="1" indent="-96439" defTabSz="385753" eaLnBrk="1" hangingPunct="1">
              <a:lnSpc>
                <a:spcPct val="90000"/>
              </a:lnSpc>
              <a:spcBef>
                <a:spcPts val="1200"/>
              </a:spcBef>
            </a:pPr>
            <a:r>
              <a:rPr lang="en-US" sz="1500" dirty="0">
                <a:latin typeface="Arial" panose="020B0604020202020204" pitchFamily="34" charset="0"/>
                <a:ea typeface="+mn-ea"/>
                <a:cs typeface="Arial" panose="020B0604020202020204" pitchFamily="34" charset="0"/>
              </a:rPr>
              <a:t>require an expensive instrument to run each test</a:t>
            </a:r>
          </a:p>
          <a:p>
            <a:pPr marL="205978" lvl="1" indent="0" eaLnBrk="1" hangingPunct="1">
              <a:buNone/>
            </a:pPr>
            <a:endParaRPr lang="en-US" sz="1500" dirty="0">
              <a:latin typeface="Arial" panose="020B0604020202020204" pitchFamily="34" charset="0"/>
            </a:endParaRPr>
          </a:p>
        </p:txBody>
      </p:sp>
      <p:sp>
        <p:nvSpPr>
          <p:cNvPr id="7" name="TextBox 6">
            <a:extLst>
              <a:ext uri="{FF2B5EF4-FFF2-40B4-BE49-F238E27FC236}">
                <a16:creationId xmlns:a16="http://schemas.microsoft.com/office/drawing/2014/main" id="{97C1A50A-8FFD-5842-A6CC-121D98B6461E}"/>
              </a:ext>
            </a:extLst>
          </p:cNvPr>
          <p:cNvSpPr txBox="1"/>
          <p:nvPr/>
        </p:nvSpPr>
        <p:spPr>
          <a:xfrm>
            <a:off x="5340832" y="4591056"/>
            <a:ext cx="1592580" cy="207749"/>
          </a:xfrm>
          <a:prstGeom prst="rect">
            <a:avLst/>
          </a:prstGeom>
          <a:noFill/>
        </p:spPr>
        <p:txBody>
          <a:bodyPr wrap="square" rtlCol="0">
            <a:spAutoFit/>
          </a:bodyPr>
          <a:lstStyle/>
          <a:p>
            <a:r>
              <a:rPr lang="en-US" sz="750" dirty="0"/>
              <a:t>Image copyright FIND/John Rae</a:t>
            </a:r>
          </a:p>
        </p:txBody>
      </p:sp>
      <p:grpSp>
        <p:nvGrpSpPr>
          <p:cNvPr id="13" name="Group 12">
            <a:extLst>
              <a:ext uri="{FF2B5EF4-FFF2-40B4-BE49-F238E27FC236}">
                <a16:creationId xmlns:a16="http://schemas.microsoft.com/office/drawing/2014/main" id="{A5528F2F-BC95-5048-975F-4D689CC9FEB4}"/>
              </a:ext>
            </a:extLst>
          </p:cNvPr>
          <p:cNvGrpSpPr/>
          <p:nvPr/>
        </p:nvGrpSpPr>
        <p:grpSpPr>
          <a:xfrm>
            <a:off x="115331" y="6249427"/>
            <a:ext cx="480060" cy="608573"/>
            <a:chOff x="289241" y="6046569"/>
            <a:chExt cx="640080" cy="811431"/>
          </a:xfrm>
        </p:grpSpPr>
        <p:sp>
          <p:nvSpPr>
            <p:cNvPr id="14" name="Slide Number Placeholder 3">
              <a:extLst>
                <a:ext uri="{FF2B5EF4-FFF2-40B4-BE49-F238E27FC236}">
                  <a16:creationId xmlns:a16="http://schemas.microsoft.com/office/drawing/2014/main" id="{89A18243-4D3F-6C45-8256-7CDCF773777E}"/>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22</a:t>
              </a:fld>
              <a:endParaRPr lang="en-US" sz="1350" dirty="0">
                <a:solidFill>
                  <a:schemeClr val="tx2"/>
                </a:solidFill>
                <a:latin typeface="Arial" panose="020B0604020202020204" pitchFamily="34" charset="0"/>
              </a:endParaRPr>
            </a:p>
          </p:txBody>
        </p:sp>
        <p:cxnSp>
          <p:nvCxnSpPr>
            <p:cNvPr id="15" name="Straight Connector 14">
              <a:extLst>
                <a:ext uri="{FF2B5EF4-FFF2-40B4-BE49-F238E27FC236}">
                  <a16:creationId xmlns:a16="http://schemas.microsoft.com/office/drawing/2014/main" id="{83D10BAB-BBE0-8440-A981-2D19EADBCFF3}"/>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910799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
          <p:cNvSpPr>
            <a:spLocks noChangeArrowheads="1"/>
          </p:cNvSpPr>
          <p:nvPr/>
        </p:nvSpPr>
        <p:spPr bwMode="auto">
          <a:xfrm>
            <a:off x="1143000" y="2260766"/>
            <a:ext cx="5829300" cy="3086100"/>
          </a:xfrm>
          <a:prstGeom prst="rect">
            <a:avLst/>
          </a:prstGeom>
          <a:noFill/>
          <a:ln w="9525">
            <a:noFill/>
            <a:miter lim="800000"/>
            <a:headEnd/>
            <a:tailEnd/>
          </a:ln>
        </p:spPr>
        <p:txBody>
          <a:bodyPr/>
          <a:lstStyle/>
          <a:p>
            <a:pPr marL="257175" indent="-257175"/>
            <a:endParaRPr lang="en-US" sz="1800" dirty="0">
              <a:solidFill>
                <a:srgbClr val="0073FF"/>
              </a:solidFill>
              <a:latin typeface="AmericanTypewriter Medium" pitchFamily="28" charset="0"/>
            </a:endParaRPr>
          </a:p>
          <a:p>
            <a:pPr marL="257175" indent="-257175"/>
            <a:endParaRPr lang="en-US" sz="1800" dirty="0">
              <a:solidFill>
                <a:srgbClr val="0073FF"/>
              </a:solidFill>
              <a:ea typeface="Batang" charset="-127"/>
            </a:endParaRPr>
          </a:p>
        </p:txBody>
      </p:sp>
      <p:sp>
        <p:nvSpPr>
          <p:cNvPr id="32770" name="Rectangle 7"/>
          <p:cNvSpPr>
            <a:spLocks noChangeArrowheads="1"/>
          </p:cNvSpPr>
          <p:nvPr/>
        </p:nvSpPr>
        <p:spPr bwMode="auto">
          <a:xfrm>
            <a:off x="1657350" y="914400"/>
            <a:ext cx="5829300" cy="800100"/>
          </a:xfrm>
          <a:prstGeom prst="rect">
            <a:avLst/>
          </a:prstGeom>
          <a:noFill/>
          <a:ln w="9525">
            <a:noFill/>
            <a:miter lim="800000"/>
            <a:headEnd/>
            <a:tailEnd/>
          </a:ln>
        </p:spPr>
        <p:txBody>
          <a:bodyPr anchor="ctr"/>
          <a:lstStyle/>
          <a:p>
            <a:pPr algn="ctr" eaLnBrk="1" hangingPunct="1"/>
            <a:endParaRPr lang="en-US" sz="3600">
              <a:solidFill>
                <a:srgbClr val="0073FF"/>
              </a:solidFill>
              <a:latin typeface="AmericanTypewriter Medium" pitchFamily="28" charset="0"/>
            </a:endParaRPr>
          </a:p>
        </p:txBody>
      </p:sp>
      <p:sp>
        <p:nvSpPr>
          <p:cNvPr id="32771" name="Rectangle 8"/>
          <p:cNvSpPr>
            <a:spLocks noChangeArrowheads="1"/>
          </p:cNvSpPr>
          <p:nvPr/>
        </p:nvSpPr>
        <p:spPr bwMode="auto">
          <a:xfrm>
            <a:off x="1543050" y="1828800"/>
            <a:ext cx="6172200" cy="3371850"/>
          </a:xfrm>
          <a:prstGeom prst="rect">
            <a:avLst/>
          </a:prstGeom>
          <a:noFill/>
          <a:ln w="9525">
            <a:noFill/>
            <a:miter lim="800000"/>
            <a:headEnd/>
            <a:tailEnd/>
          </a:ln>
        </p:spPr>
        <p:txBody>
          <a:bodyPr/>
          <a:lstStyle/>
          <a:p>
            <a:pPr marL="257175" indent="-257175" eaLnBrk="1" hangingPunct="1">
              <a:lnSpc>
                <a:spcPct val="80000"/>
              </a:lnSpc>
              <a:spcBef>
                <a:spcPct val="20000"/>
              </a:spcBef>
            </a:pPr>
            <a:endParaRPr lang="en-US" sz="1800">
              <a:solidFill>
                <a:srgbClr val="0073FF"/>
              </a:solidFill>
              <a:latin typeface="AmericanTypewriter Medium" pitchFamily="28" charset="0"/>
            </a:endParaRPr>
          </a:p>
          <a:p>
            <a:pPr marL="257175" indent="-257175" eaLnBrk="1" hangingPunct="1">
              <a:lnSpc>
                <a:spcPct val="80000"/>
              </a:lnSpc>
              <a:spcBef>
                <a:spcPct val="20000"/>
              </a:spcBef>
            </a:pPr>
            <a:endParaRPr lang="en-US" sz="2700">
              <a:solidFill>
                <a:srgbClr val="0073FF"/>
              </a:solidFill>
              <a:latin typeface="AmericanTypewriter Medium" pitchFamily="28" charset="0"/>
            </a:endParaRPr>
          </a:p>
        </p:txBody>
      </p:sp>
      <p:sp>
        <p:nvSpPr>
          <p:cNvPr id="6" name="Text Placeholder 5">
            <a:extLst>
              <a:ext uri="{FF2B5EF4-FFF2-40B4-BE49-F238E27FC236}">
                <a16:creationId xmlns:a16="http://schemas.microsoft.com/office/drawing/2014/main" id="{1B6697EE-53B4-A448-8EFB-26EFEDCB27EE}"/>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DIAGNOSIS</a:t>
            </a:r>
          </a:p>
          <a:p>
            <a:endParaRPr lang="en-US" dirty="0">
              <a:latin typeface="Arial" panose="020B0604020202020204" pitchFamily="34" charset="0"/>
            </a:endParaRPr>
          </a:p>
        </p:txBody>
      </p:sp>
      <p:sp>
        <p:nvSpPr>
          <p:cNvPr id="10" name="Title 9">
            <a:extLst>
              <a:ext uri="{FF2B5EF4-FFF2-40B4-BE49-F238E27FC236}">
                <a16:creationId xmlns:a16="http://schemas.microsoft.com/office/drawing/2014/main" id="{95686828-D787-E446-8456-6B1F5FD7BAB1}"/>
              </a:ext>
            </a:extLst>
          </p:cNvPr>
          <p:cNvSpPr>
            <a:spLocks noGrp="1"/>
          </p:cNvSpPr>
          <p:nvPr>
            <p:ph type="title"/>
          </p:nvPr>
        </p:nvSpPr>
        <p:spPr>
          <a:prstGeom prst="rect">
            <a:avLst/>
          </a:prstGeom>
        </p:spPr>
        <p:txBody>
          <a:bodyPr>
            <a:normAutofit/>
          </a:bodyPr>
          <a:lstStyle/>
          <a:p>
            <a:r>
              <a:rPr lang="en-US" dirty="0">
                <a:latin typeface="Arial" panose="020B0604020202020204" pitchFamily="34" charset="0"/>
                <a:ea typeface="ＭＳ Ｐゴシック" charset="0"/>
                <a:cs typeface="ＭＳ Ｐゴシック" charset="0"/>
              </a:rPr>
              <a:t>Molecular Tests (NAATs)</a:t>
            </a:r>
            <a:endParaRPr lang="en-US" dirty="0"/>
          </a:p>
        </p:txBody>
      </p:sp>
      <p:sp>
        <p:nvSpPr>
          <p:cNvPr id="32772" name="Rectangle 10"/>
          <p:cNvSpPr>
            <a:spLocks noGrp="1" noChangeArrowheads="1"/>
          </p:cNvSpPr>
          <p:nvPr>
            <p:ph idx="4294967295"/>
          </p:nvPr>
        </p:nvSpPr>
        <p:spPr>
          <a:xfrm>
            <a:off x="838200" y="1797050"/>
            <a:ext cx="7886700" cy="3263900"/>
          </a:xfrm>
          <a:prstGeom prst="rect">
            <a:avLst/>
          </a:prstGeom>
        </p:spPr>
        <p:txBody>
          <a:bodyPr/>
          <a:lstStyle/>
          <a:p>
            <a:pPr marL="0" indent="0">
              <a:buNone/>
            </a:pPr>
            <a:r>
              <a:rPr lang="en-US" sz="1600" b="1" dirty="0">
                <a:latin typeface="Arial" panose="020B0604020202020204" pitchFamily="34" charset="0"/>
              </a:rPr>
              <a:t>GeneXpert</a:t>
            </a:r>
          </a:p>
          <a:p>
            <a:pPr marL="457200" lvl="1" indent="-182563" fontAlgn="base">
              <a:spcBef>
                <a:spcPct val="20000"/>
              </a:spcBef>
              <a:spcAft>
                <a:spcPct val="0"/>
              </a:spcAft>
              <a:buClr>
                <a:schemeClr val="tx2"/>
              </a:buClr>
            </a:pPr>
            <a:r>
              <a:rPr lang="en-US" sz="1500" dirty="0">
                <a:latin typeface="Arial" panose="020B0604020202020204" pitchFamily="34" charset="0"/>
                <a:ea typeface="MS PGothic" panose="020B0600070205080204" pitchFamily="34" charset="-128"/>
              </a:rPr>
              <a:t>GeneXpert, developed by the U.S. company Cepheid, is a cartridge-based rapid molecular testing system for TB and rifampicin resistance that can be performed at the district-lab level</a:t>
            </a:r>
          </a:p>
          <a:p>
            <a:pPr marL="563636" lvl="1" fontAlgn="base">
              <a:spcBef>
                <a:spcPts val="600"/>
              </a:spcBef>
              <a:spcAft>
                <a:spcPct val="0"/>
              </a:spcAft>
              <a:buClr>
                <a:schemeClr val="tx2"/>
              </a:buClr>
            </a:pPr>
            <a:r>
              <a:rPr lang="en-US" sz="1400" dirty="0">
                <a:latin typeface="Arial" panose="020B0604020202020204" pitchFamily="34" charset="0"/>
                <a:cs typeface="Arial" panose="020B0604020202020204" pitchFamily="34" charset="0"/>
              </a:rPr>
              <a:t>In 2010, WHO endorsed the </a:t>
            </a:r>
            <a:r>
              <a:rPr lang="en-US" sz="1400" b="1" dirty="0" err="1">
                <a:solidFill>
                  <a:srgbClr val="6E4671"/>
                </a:solidFill>
                <a:latin typeface="Arial" panose="020B0604020202020204" pitchFamily="34" charset="0"/>
                <a:cs typeface="Arial" panose="020B0604020202020204" pitchFamily="34" charset="0"/>
              </a:rPr>
              <a:t>Xpert</a:t>
            </a:r>
            <a:r>
              <a:rPr lang="en-US" sz="1400" b="1" dirty="0">
                <a:solidFill>
                  <a:srgbClr val="6E4671"/>
                </a:solidFill>
                <a:latin typeface="Arial" panose="020B0604020202020204" pitchFamily="34" charset="0"/>
                <a:cs typeface="Arial" panose="020B0604020202020204" pitchFamily="34" charset="0"/>
              </a:rPr>
              <a:t> MTB/RIF </a:t>
            </a:r>
            <a:r>
              <a:rPr lang="en-US" sz="1400" dirty="0">
                <a:latin typeface="Arial" panose="020B0604020202020204" pitchFamily="34" charset="0"/>
                <a:cs typeface="Arial" panose="020B0604020202020204" pitchFamily="34" charset="0"/>
              </a:rPr>
              <a:t>test</a:t>
            </a:r>
          </a:p>
          <a:p>
            <a:pPr marL="563636" lvl="1" fontAlgn="base">
              <a:spcBef>
                <a:spcPts val="600"/>
              </a:spcBef>
              <a:spcAft>
                <a:spcPct val="0"/>
              </a:spcAft>
              <a:buClr>
                <a:schemeClr val="tx2"/>
              </a:buClr>
            </a:pPr>
            <a:r>
              <a:rPr lang="en-US" sz="1400" dirty="0">
                <a:latin typeface="Arial" panose="020B0604020202020204" pitchFamily="34" charset="0"/>
                <a:cs typeface="Arial" panose="020B0604020202020204" pitchFamily="34" charset="0"/>
              </a:rPr>
              <a:t>in 2017, WHO endorsed the more sensitive </a:t>
            </a:r>
            <a:r>
              <a:rPr lang="en-US" sz="1400" b="1" dirty="0" err="1">
                <a:solidFill>
                  <a:srgbClr val="6E4671"/>
                </a:solidFill>
                <a:latin typeface="Arial" panose="020B0604020202020204" pitchFamily="34" charset="0"/>
                <a:cs typeface="Arial" panose="020B0604020202020204" pitchFamily="34" charset="0"/>
              </a:rPr>
              <a:t>Xpert</a:t>
            </a:r>
            <a:r>
              <a:rPr lang="en-US" sz="1400" b="1" dirty="0">
                <a:solidFill>
                  <a:srgbClr val="6E4671"/>
                </a:solidFill>
                <a:latin typeface="Arial" panose="020B0604020202020204" pitchFamily="34" charset="0"/>
                <a:cs typeface="Arial" panose="020B0604020202020204" pitchFamily="34" charset="0"/>
              </a:rPr>
              <a:t> MTB/RIF Ultra </a:t>
            </a:r>
            <a:r>
              <a:rPr lang="en-US" sz="1400" dirty="0">
                <a:latin typeface="Arial" panose="020B0604020202020204" pitchFamily="34" charset="0"/>
                <a:cs typeface="Arial" panose="020B0604020202020204" pitchFamily="34" charset="0"/>
              </a:rPr>
              <a:t>test,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which is more appropriate for use among PLHIV and children</a:t>
            </a:r>
          </a:p>
          <a:p>
            <a:pPr marL="457200" lvl="1" indent="-182563" fontAlgn="base">
              <a:spcBef>
                <a:spcPts val="960"/>
              </a:spcBef>
              <a:spcAft>
                <a:spcPct val="0"/>
              </a:spcAft>
              <a:buClr>
                <a:schemeClr val="tx2"/>
              </a:buClr>
            </a:pPr>
            <a:r>
              <a:rPr lang="en-US" sz="1500" dirty="0">
                <a:latin typeface="Arial" panose="020B0604020202020204" pitchFamily="34" charset="0"/>
                <a:ea typeface="MS PGothic" panose="020B0600070205080204" pitchFamily="34" charset="-128"/>
              </a:rPr>
              <a:t>There is extensive evidence on the high diagnostic accuracy </a:t>
            </a:r>
            <a:br>
              <a:rPr lang="en-US" sz="1500" dirty="0">
                <a:latin typeface="Arial" panose="020B0604020202020204" pitchFamily="34" charset="0"/>
                <a:ea typeface="MS PGothic" panose="020B0600070205080204" pitchFamily="34" charset="-128"/>
              </a:rPr>
            </a:br>
            <a:r>
              <a:rPr lang="en-US" sz="1500" dirty="0">
                <a:latin typeface="Arial" panose="020B0604020202020204" pitchFamily="34" charset="0"/>
                <a:ea typeface="MS PGothic" panose="020B0600070205080204" pitchFamily="34" charset="-128"/>
              </a:rPr>
              <a:t>of GeneXpert TB tests on:</a:t>
            </a:r>
          </a:p>
          <a:p>
            <a:pPr marL="563636" lvl="1" fontAlgn="base">
              <a:spcBef>
                <a:spcPts val="600"/>
              </a:spcBef>
              <a:spcAft>
                <a:spcPct val="0"/>
              </a:spcAft>
              <a:buClr>
                <a:schemeClr val="tx2"/>
              </a:buClr>
            </a:pPr>
            <a:r>
              <a:rPr lang="en-US" sz="1400" dirty="0">
                <a:latin typeface="Arial" panose="020B0604020202020204" pitchFamily="34" charset="0"/>
                <a:cs typeface="Arial" panose="020B0604020202020204" pitchFamily="34" charset="0"/>
              </a:rPr>
              <a:t>pulmonary samples such as </a:t>
            </a:r>
            <a:r>
              <a:rPr lang="en-US" sz="1400" b="1" dirty="0">
                <a:solidFill>
                  <a:srgbClr val="6E4671"/>
                </a:solidFill>
                <a:latin typeface="Arial" panose="020B0604020202020204" pitchFamily="34" charset="0"/>
                <a:cs typeface="Arial" panose="020B0604020202020204" pitchFamily="34" charset="0"/>
              </a:rPr>
              <a:t>sputum</a:t>
            </a:r>
            <a:r>
              <a:rPr lang="en-US" sz="1400" dirty="0">
                <a:latin typeface="Arial" panose="020B0604020202020204" pitchFamily="34" charset="0"/>
                <a:cs typeface="Arial" panose="020B0604020202020204" pitchFamily="34" charset="0"/>
              </a:rPr>
              <a:t> </a:t>
            </a:r>
          </a:p>
          <a:p>
            <a:pPr marL="563636" lvl="1" fontAlgn="base">
              <a:spcBef>
                <a:spcPts val="600"/>
              </a:spcBef>
              <a:spcAft>
                <a:spcPct val="0"/>
              </a:spcAft>
              <a:buClr>
                <a:schemeClr val="tx2"/>
              </a:buClr>
            </a:pPr>
            <a:r>
              <a:rPr lang="en-US" sz="1400" b="1" dirty="0">
                <a:solidFill>
                  <a:srgbClr val="6E4671"/>
                </a:solidFill>
                <a:latin typeface="Arial" panose="020B0604020202020204" pitchFamily="34" charset="0"/>
                <a:cs typeface="Arial" panose="020B0604020202020204" pitchFamily="34" charset="0"/>
              </a:rPr>
              <a:t>extrapulmonary samples </a:t>
            </a:r>
            <a:r>
              <a:rPr lang="en-US" sz="1400" dirty="0">
                <a:latin typeface="Arial" panose="020B0604020202020204" pitchFamily="34" charset="0"/>
                <a:cs typeface="Arial" panose="020B0604020202020204" pitchFamily="34" charset="0"/>
              </a:rPr>
              <a:t>such as fluids and tissues from other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parts of the body affected by TB,</a:t>
            </a:r>
          </a:p>
          <a:p>
            <a:pPr marL="563636" lvl="1" fontAlgn="base">
              <a:spcBef>
                <a:spcPts val="600"/>
              </a:spcBef>
              <a:spcAft>
                <a:spcPct val="0"/>
              </a:spcAft>
              <a:buClr>
                <a:schemeClr val="tx2"/>
              </a:buClr>
            </a:pPr>
            <a:r>
              <a:rPr lang="en-US" sz="1400" dirty="0">
                <a:latin typeface="Arial" panose="020B0604020202020204" pitchFamily="34" charset="0"/>
                <a:cs typeface="Arial" panose="020B0604020202020204" pitchFamily="34" charset="0"/>
              </a:rPr>
              <a:t>pediatric samples such as </a:t>
            </a:r>
            <a:r>
              <a:rPr lang="en-US" sz="1400" b="1" dirty="0">
                <a:solidFill>
                  <a:srgbClr val="6E4671"/>
                </a:solidFill>
                <a:latin typeface="Arial" panose="020B0604020202020204" pitchFamily="34" charset="0"/>
                <a:cs typeface="Arial" panose="020B0604020202020204" pitchFamily="34" charset="0"/>
              </a:rPr>
              <a:t>gastric, nasopharyngeal</a:t>
            </a:r>
            <a:r>
              <a:rPr lang="en-US" sz="1400" dirty="0">
                <a:latin typeface="Arial" panose="020B0604020202020204" pitchFamily="34" charset="0"/>
                <a:cs typeface="Arial" panose="020B0604020202020204" pitchFamily="34" charset="0"/>
              </a:rPr>
              <a:t>, and </a:t>
            </a:r>
            <a:br>
              <a:rPr lang="en-US" sz="1400" dirty="0">
                <a:latin typeface="Arial" panose="020B0604020202020204" pitchFamily="34" charset="0"/>
                <a:cs typeface="Arial" panose="020B0604020202020204" pitchFamily="34" charset="0"/>
              </a:rPr>
            </a:br>
            <a:r>
              <a:rPr lang="en-US" sz="1400" b="1" dirty="0">
                <a:solidFill>
                  <a:srgbClr val="6E4671"/>
                </a:solidFill>
                <a:latin typeface="Arial" panose="020B0604020202020204" pitchFamily="34" charset="0"/>
                <a:cs typeface="Arial" panose="020B0604020202020204" pitchFamily="34" charset="0"/>
              </a:rPr>
              <a:t>stool specimens</a:t>
            </a:r>
          </a:p>
          <a:p>
            <a:pPr marL="563636" lvl="1" fontAlgn="base">
              <a:spcBef>
                <a:spcPts val="600"/>
              </a:spcBef>
              <a:spcAft>
                <a:spcPct val="0"/>
              </a:spcAft>
              <a:buClr>
                <a:schemeClr val="tx2"/>
              </a:buClr>
            </a:pPr>
            <a:endParaRPr lang="en-US" sz="1400" dirty="0">
              <a:latin typeface="Arial" panose="020B0604020202020204" pitchFamily="34" charset="0"/>
              <a:cs typeface="Arial" panose="020B0604020202020204" pitchFamily="34" charset="0"/>
            </a:endParaRPr>
          </a:p>
          <a:p>
            <a:pPr lvl="1"/>
            <a:endParaRPr lang="en-US" dirty="0">
              <a:latin typeface="Arial" panose="020B0604020202020204" pitchFamily="34" charset="0"/>
            </a:endParaRPr>
          </a:p>
        </p:txBody>
      </p:sp>
      <p:pic>
        <p:nvPicPr>
          <p:cNvPr id="4098" name="Picture 2" descr="Cepheid | MTB/RIF Molecular Test - Xpert MTB/RIF Ultra">
            <a:extLst>
              <a:ext uri="{FF2B5EF4-FFF2-40B4-BE49-F238E27FC236}">
                <a16:creationId xmlns:a16="http://schemas.microsoft.com/office/drawing/2014/main" id="{DB0DDC61-8243-E742-AC51-1169CE8B28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492" y="2606015"/>
            <a:ext cx="2499208" cy="270455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4F3B8CF-0F61-2F4C-9784-3DB6E5E4A014}"/>
              </a:ext>
            </a:extLst>
          </p:cNvPr>
          <p:cNvSpPr txBox="1"/>
          <p:nvPr/>
        </p:nvSpPr>
        <p:spPr>
          <a:xfrm>
            <a:off x="7246124" y="5068584"/>
            <a:ext cx="1235875" cy="207749"/>
          </a:xfrm>
          <a:prstGeom prst="rect">
            <a:avLst/>
          </a:prstGeom>
          <a:noFill/>
        </p:spPr>
        <p:txBody>
          <a:bodyPr wrap="square" rtlCol="0">
            <a:spAutoFit/>
          </a:bodyPr>
          <a:lstStyle/>
          <a:p>
            <a:r>
              <a:rPr lang="en-US" sz="750" dirty="0"/>
              <a:t>Image copyright Cepheid</a:t>
            </a:r>
          </a:p>
        </p:txBody>
      </p:sp>
      <p:sp>
        <p:nvSpPr>
          <p:cNvPr id="15" name="Rectangle 14">
            <a:extLst>
              <a:ext uri="{FF2B5EF4-FFF2-40B4-BE49-F238E27FC236}">
                <a16:creationId xmlns:a16="http://schemas.microsoft.com/office/drawing/2014/main" id="{80AF50BA-71D9-DA4C-8EAD-829431C7E03D}"/>
              </a:ext>
            </a:extLst>
          </p:cNvPr>
          <p:cNvSpPr/>
          <p:nvPr/>
        </p:nvSpPr>
        <p:spPr>
          <a:xfrm>
            <a:off x="801414" y="5260233"/>
            <a:ext cx="6800849" cy="843821"/>
          </a:xfrm>
          <a:prstGeom prst="rect">
            <a:avLst/>
          </a:prstGeom>
        </p:spPr>
        <p:txBody>
          <a:bodyPr wrap="square">
            <a:spAutoFit/>
          </a:bodyPr>
          <a:lstStyle/>
          <a:p>
            <a:pPr lvl="1" indent="-182563" defTabSz="385753" eaLnBrk="1" hangingPunct="1">
              <a:lnSpc>
                <a:spcPct val="90000"/>
              </a:lnSpc>
              <a:spcBef>
                <a:spcPts val="960"/>
              </a:spcBef>
              <a:buClr>
                <a:schemeClr val="tx2"/>
              </a:buClr>
              <a:buFont typeface="Arial" panose="020B0604020202020204" pitchFamily="34" charset="0"/>
              <a:buChar char="•"/>
            </a:pPr>
            <a:r>
              <a:rPr lang="en-US" sz="1500" dirty="0"/>
              <a:t>Cepheid has held a monopoly on the rapid molecular test market for TB and other infectious diseases since 2010 </a:t>
            </a:r>
          </a:p>
          <a:p>
            <a:pPr lvl="1" indent="-182563" defTabSz="385753" eaLnBrk="1" hangingPunct="1">
              <a:lnSpc>
                <a:spcPct val="90000"/>
              </a:lnSpc>
              <a:spcBef>
                <a:spcPts val="960"/>
              </a:spcBef>
              <a:buClr>
                <a:schemeClr val="tx2"/>
              </a:buClr>
              <a:buFont typeface="Arial" panose="020B0604020202020204" pitchFamily="34" charset="0"/>
              <a:buChar char="•"/>
            </a:pPr>
            <a:r>
              <a:rPr lang="en-US" sz="1500" dirty="0"/>
              <a:t>GeneXpert TB tests cost about $10 per test</a:t>
            </a:r>
          </a:p>
        </p:txBody>
      </p:sp>
      <p:grpSp>
        <p:nvGrpSpPr>
          <p:cNvPr id="13" name="Group 12">
            <a:extLst>
              <a:ext uri="{FF2B5EF4-FFF2-40B4-BE49-F238E27FC236}">
                <a16:creationId xmlns:a16="http://schemas.microsoft.com/office/drawing/2014/main" id="{082F05A2-674D-FA45-874A-A97C6CDDBABA}"/>
              </a:ext>
            </a:extLst>
          </p:cNvPr>
          <p:cNvGrpSpPr/>
          <p:nvPr/>
        </p:nvGrpSpPr>
        <p:grpSpPr>
          <a:xfrm>
            <a:off x="115331" y="6249427"/>
            <a:ext cx="480060" cy="608573"/>
            <a:chOff x="289241" y="6046569"/>
            <a:chExt cx="640080" cy="811431"/>
          </a:xfrm>
        </p:grpSpPr>
        <p:sp>
          <p:nvSpPr>
            <p:cNvPr id="16" name="Slide Number Placeholder 3">
              <a:extLst>
                <a:ext uri="{FF2B5EF4-FFF2-40B4-BE49-F238E27FC236}">
                  <a16:creationId xmlns:a16="http://schemas.microsoft.com/office/drawing/2014/main" id="{81665B9F-D37C-D340-9307-6DB8DAF23F29}"/>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23</a:t>
              </a:fld>
              <a:endParaRPr lang="en-US" sz="1350" dirty="0">
                <a:solidFill>
                  <a:schemeClr val="tx2"/>
                </a:solidFill>
                <a:latin typeface="Arial" panose="020B0604020202020204" pitchFamily="34" charset="0"/>
              </a:endParaRPr>
            </a:p>
          </p:txBody>
        </p:sp>
        <p:cxnSp>
          <p:nvCxnSpPr>
            <p:cNvPr id="17" name="Straight Connector 16">
              <a:extLst>
                <a:ext uri="{FF2B5EF4-FFF2-40B4-BE49-F238E27FC236}">
                  <a16:creationId xmlns:a16="http://schemas.microsoft.com/office/drawing/2014/main" id="{BD45F9AD-0CEE-B44E-8CB5-5C63762CEE7E}"/>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5381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
          <p:cNvSpPr>
            <a:spLocks noChangeArrowheads="1"/>
          </p:cNvSpPr>
          <p:nvPr/>
        </p:nvSpPr>
        <p:spPr bwMode="auto">
          <a:xfrm>
            <a:off x="1143000" y="2343150"/>
            <a:ext cx="5829300" cy="3086100"/>
          </a:xfrm>
          <a:prstGeom prst="rect">
            <a:avLst/>
          </a:prstGeom>
          <a:noFill/>
          <a:ln w="9525">
            <a:noFill/>
            <a:miter lim="800000"/>
            <a:headEnd/>
            <a:tailEnd/>
          </a:ln>
        </p:spPr>
        <p:txBody>
          <a:bodyPr/>
          <a:lstStyle/>
          <a:p>
            <a:pPr marL="257175" indent="-257175"/>
            <a:endParaRPr lang="en-US" sz="1800" dirty="0">
              <a:solidFill>
                <a:srgbClr val="0073FF"/>
              </a:solidFill>
              <a:latin typeface="AmericanTypewriter Medium" pitchFamily="28" charset="0"/>
            </a:endParaRPr>
          </a:p>
          <a:p>
            <a:pPr marL="257175" indent="-257175"/>
            <a:endParaRPr lang="en-US" sz="1800" dirty="0">
              <a:solidFill>
                <a:srgbClr val="0073FF"/>
              </a:solidFill>
              <a:ea typeface="Batang" charset="-127"/>
            </a:endParaRPr>
          </a:p>
        </p:txBody>
      </p:sp>
      <p:sp>
        <p:nvSpPr>
          <p:cNvPr id="32770" name="Rectangle 7"/>
          <p:cNvSpPr>
            <a:spLocks noChangeArrowheads="1"/>
          </p:cNvSpPr>
          <p:nvPr/>
        </p:nvSpPr>
        <p:spPr bwMode="auto">
          <a:xfrm>
            <a:off x="1657350" y="914400"/>
            <a:ext cx="5829300" cy="800100"/>
          </a:xfrm>
          <a:prstGeom prst="rect">
            <a:avLst/>
          </a:prstGeom>
          <a:noFill/>
          <a:ln w="9525">
            <a:noFill/>
            <a:miter lim="800000"/>
            <a:headEnd/>
            <a:tailEnd/>
          </a:ln>
        </p:spPr>
        <p:txBody>
          <a:bodyPr anchor="ctr"/>
          <a:lstStyle/>
          <a:p>
            <a:pPr algn="ctr" eaLnBrk="1" hangingPunct="1"/>
            <a:endParaRPr lang="en-US" sz="3600">
              <a:solidFill>
                <a:srgbClr val="0073FF"/>
              </a:solidFill>
              <a:latin typeface="AmericanTypewriter Medium" pitchFamily="28" charset="0"/>
            </a:endParaRPr>
          </a:p>
        </p:txBody>
      </p:sp>
      <p:sp>
        <p:nvSpPr>
          <p:cNvPr id="32771" name="Rectangle 8"/>
          <p:cNvSpPr>
            <a:spLocks noChangeArrowheads="1"/>
          </p:cNvSpPr>
          <p:nvPr/>
        </p:nvSpPr>
        <p:spPr bwMode="auto">
          <a:xfrm>
            <a:off x="1543050" y="1828800"/>
            <a:ext cx="6172200" cy="3371850"/>
          </a:xfrm>
          <a:prstGeom prst="rect">
            <a:avLst/>
          </a:prstGeom>
          <a:noFill/>
          <a:ln w="9525">
            <a:noFill/>
            <a:miter lim="800000"/>
            <a:headEnd/>
            <a:tailEnd/>
          </a:ln>
        </p:spPr>
        <p:txBody>
          <a:bodyPr/>
          <a:lstStyle/>
          <a:p>
            <a:pPr marL="257175" indent="-257175" eaLnBrk="1" hangingPunct="1">
              <a:lnSpc>
                <a:spcPct val="80000"/>
              </a:lnSpc>
              <a:spcBef>
                <a:spcPct val="20000"/>
              </a:spcBef>
            </a:pPr>
            <a:endParaRPr lang="en-US" sz="1800">
              <a:solidFill>
                <a:srgbClr val="0073FF"/>
              </a:solidFill>
              <a:latin typeface="AmericanTypewriter Medium" pitchFamily="28" charset="0"/>
            </a:endParaRPr>
          </a:p>
          <a:p>
            <a:pPr marL="257175" indent="-257175" eaLnBrk="1" hangingPunct="1">
              <a:lnSpc>
                <a:spcPct val="80000"/>
              </a:lnSpc>
              <a:spcBef>
                <a:spcPct val="20000"/>
              </a:spcBef>
            </a:pPr>
            <a:endParaRPr lang="en-US" sz="2700">
              <a:solidFill>
                <a:srgbClr val="0073FF"/>
              </a:solidFill>
              <a:latin typeface="AmericanTypewriter Medium" pitchFamily="28" charset="0"/>
            </a:endParaRPr>
          </a:p>
        </p:txBody>
      </p:sp>
      <p:sp>
        <p:nvSpPr>
          <p:cNvPr id="6" name="Text Placeholder 5">
            <a:extLst>
              <a:ext uri="{FF2B5EF4-FFF2-40B4-BE49-F238E27FC236}">
                <a16:creationId xmlns:a16="http://schemas.microsoft.com/office/drawing/2014/main" id="{B76B1248-13BC-4545-9CF5-6BABEC379562}"/>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DIAGNOSIS</a:t>
            </a:r>
          </a:p>
          <a:p>
            <a:endParaRPr lang="en-US" dirty="0">
              <a:latin typeface="Arial" panose="020B0604020202020204" pitchFamily="34" charset="0"/>
            </a:endParaRPr>
          </a:p>
        </p:txBody>
      </p:sp>
      <p:sp>
        <p:nvSpPr>
          <p:cNvPr id="12" name="Title 11">
            <a:extLst>
              <a:ext uri="{FF2B5EF4-FFF2-40B4-BE49-F238E27FC236}">
                <a16:creationId xmlns:a16="http://schemas.microsoft.com/office/drawing/2014/main" id="{D2A11E8B-78CD-514E-A313-404BC6F84724}"/>
              </a:ext>
            </a:extLst>
          </p:cNvPr>
          <p:cNvSpPr>
            <a:spLocks noGrp="1"/>
          </p:cNvSpPr>
          <p:nvPr>
            <p:ph type="title"/>
          </p:nvPr>
        </p:nvSpPr>
        <p:spPr>
          <a:prstGeom prst="rect">
            <a:avLst/>
          </a:prstGeom>
        </p:spPr>
        <p:txBody>
          <a:bodyPr>
            <a:normAutofit/>
          </a:bodyPr>
          <a:lstStyle/>
          <a:p>
            <a:r>
              <a:rPr lang="en-US" dirty="0">
                <a:latin typeface="Arial" panose="020B0604020202020204" pitchFamily="34" charset="0"/>
                <a:ea typeface="ＭＳ Ｐゴシック" charset="0"/>
                <a:cs typeface="ＭＳ Ｐゴシック" charset="0"/>
              </a:rPr>
              <a:t>Molecular Tests (NAATs)</a:t>
            </a:r>
            <a:endParaRPr lang="en-US" dirty="0"/>
          </a:p>
        </p:txBody>
      </p:sp>
      <p:sp>
        <p:nvSpPr>
          <p:cNvPr id="15" name="Rectangle 10">
            <a:extLst>
              <a:ext uri="{FF2B5EF4-FFF2-40B4-BE49-F238E27FC236}">
                <a16:creationId xmlns:a16="http://schemas.microsoft.com/office/drawing/2014/main" id="{42E5EBCB-5F27-8449-8EFB-3A4C24049C11}"/>
              </a:ext>
            </a:extLst>
          </p:cNvPr>
          <p:cNvSpPr>
            <a:spLocks noGrp="1" noChangeArrowheads="1"/>
          </p:cNvSpPr>
          <p:nvPr>
            <p:ph idx="4294967295"/>
          </p:nvPr>
        </p:nvSpPr>
        <p:spPr>
          <a:xfrm>
            <a:off x="838857" y="1797050"/>
            <a:ext cx="7558506" cy="2165350"/>
          </a:xfrm>
          <a:prstGeom prst="rect">
            <a:avLst/>
          </a:prstGeom>
        </p:spPr>
        <p:txBody>
          <a:bodyPr/>
          <a:lstStyle/>
          <a:p>
            <a:pPr marL="0" indent="0">
              <a:buNone/>
            </a:pPr>
            <a:r>
              <a:rPr lang="en-US" sz="1600" b="1" dirty="0" err="1">
                <a:latin typeface="Arial" panose="020B0604020202020204" pitchFamily="34" charset="0"/>
              </a:rPr>
              <a:t>Truenat</a:t>
            </a:r>
            <a:endParaRPr lang="en-US" sz="1600" b="1" dirty="0">
              <a:latin typeface="Arial" panose="020B0604020202020204" pitchFamily="34" charset="0"/>
            </a:endParaRPr>
          </a:p>
          <a:p>
            <a:pPr marL="457200" lvl="1" indent="-182563" fontAlgn="base">
              <a:spcBef>
                <a:spcPct val="20000"/>
              </a:spcBef>
              <a:spcAft>
                <a:spcPct val="0"/>
              </a:spcAft>
              <a:buClr>
                <a:schemeClr val="tx2"/>
              </a:buClr>
            </a:pPr>
            <a:r>
              <a:rPr lang="en-US" sz="1500" dirty="0" err="1">
                <a:latin typeface="Arial" panose="020B0604020202020204" pitchFamily="34" charset="0"/>
                <a:ea typeface="MS PGothic" panose="020B0600070205080204" pitchFamily="34" charset="-128"/>
              </a:rPr>
              <a:t>Truenat</a:t>
            </a:r>
            <a:r>
              <a:rPr lang="en-US" sz="1500" dirty="0">
                <a:latin typeface="Arial" panose="020B0604020202020204" pitchFamily="34" charset="0"/>
                <a:ea typeface="MS PGothic" panose="020B0600070205080204" pitchFamily="34" charset="-128"/>
              </a:rPr>
              <a:t>, developed by the Indian company </a:t>
            </a:r>
            <a:r>
              <a:rPr lang="en-US" sz="1500" dirty="0" err="1">
                <a:latin typeface="Arial" panose="020B0604020202020204" pitchFamily="34" charset="0"/>
                <a:ea typeface="MS PGothic" panose="020B0600070205080204" pitchFamily="34" charset="-128"/>
              </a:rPr>
              <a:t>Molbio</a:t>
            </a:r>
            <a:r>
              <a:rPr lang="en-US" sz="1500" dirty="0">
                <a:latin typeface="Arial" panose="020B0604020202020204" pitchFamily="34" charset="0"/>
                <a:ea typeface="MS PGothic" panose="020B0600070205080204" pitchFamily="34" charset="-128"/>
              </a:rPr>
              <a:t>, is a chip-based rapid molecular test for TB that is designed to be operated at the peripheral lab level, closer to the point of care than GeneXpert, with better tolerance for higher temperatures and dust</a:t>
            </a:r>
          </a:p>
          <a:p>
            <a:pPr marL="563636" lvl="1" fontAlgn="base">
              <a:spcBef>
                <a:spcPts val="600"/>
              </a:spcBef>
              <a:spcAft>
                <a:spcPct val="0"/>
              </a:spcAft>
              <a:buClr>
                <a:schemeClr val="tx2"/>
              </a:buClr>
            </a:pPr>
            <a:r>
              <a:rPr lang="en-US" sz="1400" dirty="0">
                <a:latin typeface="Arial" panose="020B0604020202020204" pitchFamily="34" charset="0"/>
                <a:cs typeface="Arial" panose="020B0604020202020204" pitchFamily="34" charset="0"/>
              </a:rPr>
              <a:t>In 2020, WHO endorsed </a:t>
            </a:r>
            <a:r>
              <a:rPr lang="en-US" sz="1400" b="1" dirty="0" err="1">
                <a:solidFill>
                  <a:srgbClr val="6E4671"/>
                </a:solidFill>
                <a:latin typeface="Arial" panose="020B0604020202020204" pitchFamily="34" charset="0"/>
                <a:cs typeface="Arial" panose="020B0604020202020204" pitchFamily="34" charset="0"/>
              </a:rPr>
              <a:t>Truenat</a:t>
            </a:r>
            <a:r>
              <a:rPr lang="en-US" sz="1400" b="1" dirty="0">
                <a:solidFill>
                  <a:srgbClr val="6E4671"/>
                </a:solidFill>
                <a:latin typeface="Arial" panose="020B0604020202020204" pitchFamily="34" charset="0"/>
                <a:cs typeface="Arial" panose="020B0604020202020204" pitchFamily="34" charset="0"/>
              </a:rPr>
              <a:t> MTB, </a:t>
            </a:r>
            <a:r>
              <a:rPr lang="en-US" sz="1400" b="1" dirty="0" err="1">
                <a:solidFill>
                  <a:srgbClr val="6E4671"/>
                </a:solidFill>
                <a:latin typeface="Arial" panose="020B0604020202020204" pitchFamily="34" charset="0"/>
                <a:cs typeface="Arial" panose="020B0604020202020204" pitchFamily="34" charset="0"/>
              </a:rPr>
              <a:t>Truenat</a:t>
            </a:r>
            <a:r>
              <a:rPr lang="en-US" sz="1400" b="1" dirty="0">
                <a:solidFill>
                  <a:srgbClr val="6E4671"/>
                </a:solidFill>
                <a:latin typeface="Arial" panose="020B0604020202020204" pitchFamily="34" charset="0"/>
                <a:cs typeface="Arial" panose="020B0604020202020204" pitchFamily="34" charset="0"/>
              </a:rPr>
              <a:t> MTB Plus</a:t>
            </a:r>
            <a:r>
              <a:rPr lang="en-US" sz="1400" dirty="0">
                <a:latin typeface="Arial" panose="020B0604020202020204" pitchFamily="34" charset="0"/>
                <a:cs typeface="Arial" panose="020B0604020202020204" pitchFamily="34" charset="0"/>
              </a:rPr>
              <a:t>, and </a:t>
            </a:r>
            <a:r>
              <a:rPr lang="en-US" sz="1400" b="1" dirty="0" err="1">
                <a:solidFill>
                  <a:srgbClr val="6E4671"/>
                </a:solidFill>
                <a:latin typeface="Arial" panose="020B0604020202020204" pitchFamily="34" charset="0"/>
                <a:cs typeface="Arial" panose="020B0604020202020204" pitchFamily="34" charset="0"/>
              </a:rPr>
              <a:t>Truenat</a:t>
            </a:r>
            <a:r>
              <a:rPr lang="en-US" sz="1400" b="1" dirty="0">
                <a:solidFill>
                  <a:srgbClr val="6E4671"/>
                </a:solidFill>
                <a:latin typeface="Arial" panose="020B0604020202020204" pitchFamily="34" charset="0"/>
                <a:cs typeface="Arial" panose="020B0604020202020204" pitchFamily="34" charset="0"/>
              </a:rPr>
              <a:t> MTB-RIF Dx </a:t>
            </a:r>
            <a:r>
              <a:rPr lang="en-US" sz="1400" dirty="0">
                <a:latin typeface="Arial" panose="020B0604020202020204" pitchFamily="34" charset="0"/>
                <a:cs typeface="Arial" panose="020B0604020202020204" pitchFamily="34" charset="0"/>
              </a:rPr>
              <a:t>TB tests, breaking Cepheid’s decade-long monopoly over the rapid molecular test market for TB</a:t>
            </a:r>
          </a:p>
          <a:p>
            <a:pPr lvl="1"/>
            <a:endParaRPr lang="en-US" dirty="0">
              <a:latin typeface="Arial" panose="020B0604020202020204" pitchFamily="34" charset="0"/>
            </a:endParaRPr>
          </a:p>
          <a:p>
            <a:pPr lvl="1"/>
            <a:endParaRPr lang="en-US" dirty="0">
              <a:latin typeface="Arial" panose="020B0604020202020204" pitchFamily="34" charset="0"/>
            </a:endParaRPr>
          </a:p>
        </p:txBody>
      </p:sp>
      <p:sp>
        <p:nvSpPr>
          <p:cNvPr id="17" name="Rectangle 10">
            <a:extLst>
              <a:ext uri="{FF2B5EF4-FFF2-40B4-BE49-F238E27FC236}">
                <a16:creationId xmlns:a16="http://schemas.microsoft.com/office/drawing/2014/main" id="{D4183B24-A89F-FC45-85CF-1CA3ED6BF967}"/>
              </a:ext>
            </a:extLst>
          </p:cNvPr>
          <p:cNvSpPr txBox="1">
            <a:spLocks noChangeArrowheads="1"/>
          </p:cNvSpPr>
          <p:nvPr/>
        </p:nvSpPr>
        <p:spPr bwMode="auto">
          <a:xfrm>
            <a:off x="890464" y="3726616"/>
            <a:ext cx="4872561" cy="1472795"/>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ts val="600"/>
              </a:spcAft>
              <a:buFont typeface="Arial" pitchFamily="34" charset="0"/>
              <a:defRPr sz="2000" b="1"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tx2"/>
              </a:buClr>
              <a:buFont typeface="Arial" pitchFamily="34" charset="0"/>
              <a:buChar char="•"/>
              <a:defRPr sz="20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lvl="1" defTabSz="385753" eaLnBrk="1" hangingPunct="1">
              <a:lnSpc>
                <a:spcPct val="90000"/>
              </a:lnSpc>
              <a:spcBef>
                <a:spcPts val="960"/>
              </a:spcBef>
            </a:pPr>
            <a:r>
              <a:rPr lang="en-US" sz="1500" dirty="0" err="1">
                <a:latin typeface="Arial" panose="020B0604020202020204" pitchFamily="34" charset="0"/>
                <a:cs typeface="+mn-cs"/>
              </a:rPr>
              <a:t>Truenat</a:t>
            </a:r>
            <a:r>
              <a:rPr lang="en-US" sz="1500" dirty="0">
                <a:latin typeface="Arial" panose="020B0604020202020204" pitchFamily="34" charset="0"/>
                <a:cs typeface="+mn-cs"/>
              </a:rPr>
              <a:t> utilizes separate instruments for DNA extraction and PCR and includes an additional micro-pipetting step to transfer the extracted DNA onto the test chip. </a:t>
            </a:r>
            <a:r>
              <a:rPr lang="en-US" sz="1500" dirty="0" err="1">
                <a:latin typeface="Arial" panose="020B0604020202020204" pitchFamily="34" charset="0"/>
                <a:cs typeface="+mn-cs"/>
              </a:rPr>
              <a:t>Truenat</a:t>
            </a:r>
            <a:r>
              <a:rPr lang="en-US" sz="1500" dirty="0">
                <a:latin typeface="Arial" panose="020B0604020202020204" pitchFamily="34" charset="0"/>
                <a:cs typeface="+mn-cs"/>
              </a:rPr>
              <a:t> also utilizes separate test chips for the detection of TB and rifampicin resistance</a:t>
            </a:r>
          </a:p>
          <a:p>
            <a:pPr lvl="1" defTabSz="385753" eaLnBrk="1" hangingPunct="1">
              <a:lnSpc>
                <a:spcPct val="90000"/>
              </a:lnSpc>
              <a:spcBef>
                <a:spcPts val="960"/>
              </a:spcBef>
            </a:pPr>
            <a:r>
              <a:rPr lang="en-US" sz="1500" dirty="0" err="1">
                <a:latin typeface="Arial" panose="020B0604020202020204" pitchFamily="34" charset="0"/>
                <a:cs typeface="+mn-cs"/>
              </a:rPr>
              <a:t>Truenat</a:t>
            </a:r>
            <a:r>
              <a:rPr lang="en-US" sz="1500" dirty="0">
                <a:latin typeface="Arial" panose="020B0604020202020204" pitchFamily="34" charset="0"/>
                <a:cs typeface="+mn-cs"/>
              </a:rPr>
              <a:t> tests cost $9 per test, comparable to GeneXpert tests</a:t>
            </a:r>
          </a:p>
        </p:txBody>
      </p:sp>
      <p:pic>
        <p:nvPicPr>
          <p:cNvPr id="5126" name="Picture 6">
            <a:extLst>
              <a:ext uri="{FF2B5EF4-FFF2-40B4-BE49-F238E27FC236}">
                <a16:creationId xmlns:a16="http://schemas.microsoft.com/office/drawing/2014/main" id="{7F382434-1007-184C-AB77-A2EF8BA3B1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33" t="9957" r="13228" b="19438"/>
          <a:stretch/>
        </p:blipFill>
        <p:spPr bwMode="auto">
          <a:xfrm>
            <a:off x="5767422" y="3620256"/>
            <a:ext cx="2610293" cy="16489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CA72CFE-C88B-8D45-9AF3-ABAEB7C7528D}"/>
              </a:ext>
            </a:extLst>
          </p:cNvPr>
          <p:cNvSpPr txBox="1"/>
          <p:nvPr/>
        </p:nvSpPr>
        <p:spPr>
          <a:xfrm>
            <a:off x="5731166" y="5345866"/>
            <a:ext cx="2333553" cy="207749"/>
          </a:xfrm>
          <a:prstGeom prst="rect">
            <a:avLst/>
          </a:prstGeom>
          <a:noFill/>
        </p:spPr>
        <p:txBody>
          <a:bodyPr wrap="square" rtlCol="0">
            <a:spAutoFit/>
          </a:bodyPr>
          <a:lstStyle/>
          <a:p>
            <a:r>
              <a:rPr lang="en-US" sz="750" dirty="0"/>
              <a:t>Image copyright The Hindu/Special Arrangement</a:t>
            </a:r>
          </a:p>
        </p:txBody>
      </p:sp>
      <p:grpSp>
        <p:nvGrpSpPr>
          <p:cNvPr id="11" name="Group 10">
            <a:extLst>
              <a:ext uri="{FF2B5EF4-FFF2-40B4-BE49-F238E27FC236}">
                <a16:creationId xmlns:a16="http://schemas.microsoft.com/office/drawing/2014/main" id="{39C80B4A-5AE2-7340-8C7F-FEE5343D5001}"/>
              </a:ext>
            </a:extLst>
          </p:cNvPr>
          <p:cNvGrpSpPr/>
          <p:nvPr/>
        </p:nvGrpSpPr>
        <p:grpSpPr>
          <a:xfrm>
            <a:off x="115331" y="6249427"/>
            <a:ext cx="480060" cy="608573"/>
            <a:chOff x="289241" y="6046569"/>
            <a:chExt cx="640080" cy="811431"/>
          </a:xfrm>
        </p:grpSpPr>
        <p:sp>
          <p:nvSpPr>
            <p:cNvPr id="13" name="Slide Number Placeholder 3">
              <a:extLst>
                <a:ext uri="{FF2B5EF4-FFF2-40B4-BE49-F238E27FC236}">
                  <a16:creationId xmlns:a16="http://schemas.microsoft.com/office/drawing/2014/main" id="{82B89787-99EF-EE45-A13B-5EA432952794}"/>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24</a:t>
              </a:fld>
              <a:endParaRPr lang="en-US" sz="1350" dirty="0">
                <a:solidFill>
                  <a:schemeClr val="tx2"/>
                </a:solidFill>
                <a:latin typeface="Arial" panose="020B0604020202020204" pitchFamily="34" charset="0"/>
              </a:endParaRPr>
            </a:p>
          </p:txBody>
        </p:sp>
        <p:cxnSp>
          <p:nvCxnSpPr>
            <p:cNvPr id="14" name="Straight Connector 13">
              <a:extLst>
                <a:ext uri="{FF2B5EF4-FFF2-40B4-BE49-F238E27FC236}">
                  <a16:creationId xmlns:a16="http://schemas.microsoft.com/office/drawing/2014/main" id="{22C46B8B-0433-7147-BC26-109295DDEC73}"/>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97585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
          <p:cNvSpPr>
            <a:spLocks noChangeArrowheads="1"/>
          </p:cNvSpPr>
          <p:nvPr/>
        </p:nvSpPr>
        <p:spPr bwMode="auto">
          <a:xfrm>
            <a:off x="1143000" y="2343150"/>
            <a:ext cx="5829300" cy="3086100"/>
          </a:xfrm>
          <a:prstGeom prst="rect">
            <a:avLst/>
          </a:prstGeom>
          <a:noFill/>
          <a:ln w="9525">
            <a:noFill/>
            <a:miter lim="800000"/>
            <a:headEnd/>
            <a:tailEnd/>
          </a:ln>
        </p:spPr>
        <p:txBody>
          <a:bodyPr/>
          <a:lstStyle/>
          <a:p>
            <a:pPr marL="257175" indent="-257175"/>
            <a:endParaRPr lang="en-US" sz="1800" dirty="0">
              <a:solidFill>
                <a:srgbClr val="0073FF"/>
              </a:solidFill>
              <a:latin typeface="AmericanTypewriter Medium" pitchFamily="28" charset="0"/>
            </a:endParaRPr>
          </a:p>
          <a:p>
            <a:pPr marL="257175" indent="-257175"/>
            <a:endParaRPr lang="en-US" sz="1800" dirty="0">
              <a:solidFill>
                <a:srgbClr val="0073FF"/>
              </a:solidFill>
              <a:ea typeface="Batang" charset="-127"/>
            </a:endParaRPr>
          </a:p>
        </p:txBody>
      </p:sp>
      <p:sp>
        <p:nvSpPr>
          <p:cNvPr id="32770" name="Rectangle 7"/>
          <p:cNvSpPr>
            <a:spLocks noChangeArrowheads="1"/>
          </p:cNvSpPr>
          <p:nvPr/>
        </p:nvSpPr>
        <p:spPr bwMode="auto">
          <a:xfrm>
            <a:off x="1657350" y="914400"/>
            <a:ext cx="5829300" cy="800100"/>
          </a:xfrm>
          <a:prstGeom prst="rect">
            <a:avLst/>
          </a:prstGeom>
          <a:noFill/>
          <a:ln w="9525">
            <a:noFill/>
            <a:miter lim="800000"/>
            <a:headEnd/>
            <a:tailEnd/>
          </a:ln>
        </p:spPr>
        <p:txBody>
          <a:bodyPr anchor="ctr"/>
          <a:lstStyle/>
          <a:p>
            <a:pPr algn="ctr" eaLnBrk="1" hangingPunct="1"/>
            <a:endParaRPr lang="en-US" sz="3600">
              <a:solidFill>
                <a:srgbClr val="0073FF"/>
              </a:solidFill>
              <a:latin typeface="AmericanTypewriter Medium" pitchFamily="28" charset="0"/>
            </a:endParaRPr>
          </a:p>
        </p:txBody>
      </p:sp>
      <p:sp>
        <p:nvSpPr>
          <p:cNvPr id="32771" name="Rectangle 8"/>
          <p:cNvSpPr>
            <a:spLocks noChangeArrowheads="1"/>
          </p:cNvSpPr>
          <p:nvPr/>
        </p:nvSpPr>
        <p:spPr bwMode="auto">
          <a:xfrm>
            <a:off x="1543050" y="1828800"/>
            <a:ext cx="6172200" cy="3371850"/>
          </a:xfrm>
          <a:prstGeom prst="rect">
            <a:avLst/>
          </a:prstGeom>
          <a:noFill/>
          <a:ln w="9525">
            <a:noFill/>
            <a:miter lim="800000"/>
            <a:headEnd/>
            <a:tailEnd/>
          </a:ln>
        </p:spPr>
        <p:txBody>
          <a:bodyPr/>
          <a:lstStyle/>
          <a:p>
            <a:pPr marL="257175" indent="-257175" eaLnBrk="1" hangingPunct="1">
              <a:lnSpc>
                <a:spcPct val="80000"/>
              </a:lnSpc>
              <a:spcBef>
                <a:spcPct val="20000"/>
              </a:spcBef>
            </a:pPr>
            <a:endParaRPr lang="en-US" sz="1800">
              <a:solidFill>
                <a:srgbClr val="0073FF"/>
              </a:solidFill>
              <a:latin typeface="AmericanTypewriter Medium" pitchFamily="28" charset="0"/>
            </a:endParaRPr>
          </a:p>
          <a:p>
            <a:pPr marL="257175" indent="-257175" eaLnBrk="1" hangingPunct="1">
              <a:lnSpc>
                <a:spcPct val="80000"/>
              </a:lnSpc>
              <a:spcBef>
                <a:spcPct val="20000"/>
              </a:spcBef>
            </a:pPr>
            <a:endParaRPr lang="en-US" sz="2700">
              <a:solidFill>
                <a:srgbClr val="0073FF"/>
              </a:solidFill>
              <a:latin typeface="AmericanTypewriter Medium" pitchFamily="28" charset="0"/>
            </a:endParaRPr>
          </a:p>
        </p:txBody>
      </p:sp>
      <p:sp>
        <p:nvSpPr>
          <p:cNvPr id="9" name="Text Placeholder 8">
            <a:extLst>
              <a:ext uri="{FF2B5EF4-FFF2-40B4-BE49-F238E27FC236}">
                <a16:creationId xmlns:a16="http://schemas.microsoft.com/office/drawing/2014/main" id="{87CC1B07-2320-4047-BFE9-C1BA1D0B6FCE}"/>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DIAGNOSIS</a:t>
            </a:r>
          </a:p>
          <a:p>
            <a:endParaRPr lang="en-US" dirty="0">
              <a:latin typeface="Arial" panose="020B0604020202020204" pitchFamily="34" charset="0"/>
            </a:endParaRPr>
          </a:p>
        </p:txBody>
      </p:sp>
      <p:sp>
        <p:nvSpPr>
          <p:cNvPr id="18" name="Title 17">
            <a:extLst>
              <a:ext uri="{FF2B5EF4-FFF2-40B4-BE49-F238E27FC236}">
                <a16:creationId xmlns:a16="http://schemas.microsoft.com/office/drawing/2014/main" id="{B5061B42-EF87-E64E-8585-5D6599E25733}"/>
              </a:ext>
            </a:extLst>
          </p:cNvPr>
          <p:cNvSpPr>
            <a:spLocks noGrp="1"/>
          </p:cNvSpPr>
          <p:nvPr>
            <p:ph type="title"/>
          </p:nvPr>
        </p:nvSpPr>
        <p:spPr>
          <a:xfrm>
            <a:off x="628650" y="866014"/>
            <a:ext cx="7886700" cy="547690"/>
          </a:xfrm>
          <a:prstGeom prst="rect">
            <a:avLst/>
          </a:prstGeom>
        </p:spPr>
        <p:txBody>
          <a:bodyPr>
            <a:normAutofit/>
          </a:bodyPr>
          <a:lstStyle/>
          <a:p>
            <a:r>
              <a:rPr lang="en-US" dirty="0">
                <a:latin typeface="Arial" panose="020B0604020202020204" pitchFamily="34" charset="0"/>
                <a:ea typeface="ＭＳ Ｐゴシック" charset="0"/>
                <a:cs typeface="ＭＳ Ｐゴシック" charset="0"/>
              </a:rPr>
              <a:t>Molecular Tests (NAATs)</a:t>
            </a:r>
            <a:endParaRPr lang="en-US" dirty="0"/>
          </a:p>
        </p:txBody>
      </p:sp>
      <p:sp>
        <p:nvSpPr>
          <p:cNvPr id="12" name="Rectangle 10">
            <a:extLst>
              <a:ext uri="{FF2B5EF4-FFF2-40B4-BE49-F238E27FC236}">
                <a16:creationId xmlns:a16="http://schemas.microsoft.com/office/drawing/2014/main" id="{42910399-CA15-D64F-AE70-90B09CD3AC3E}"/>
              </a:ext>
            </a:extLst>
          </p:cNvPr>
          <p:cNvSpPr>
            <a:spLocks noGrp="1" noChangeArrowheads="1"/>
          </p:cNvSpPr>
          <p:nvPr>
            <p:ph idx="4294967295"/>
          </p:nvPr>
        </p:nvSpPr>
        <p:spPr>
          <a:xfrm>
            <a:off x="885826" y="1375033"/>
            <a:ext cx="7486647" cy="323164"/>
          </a:xfrm>
          <a:prstGeom prst="rect">
            <a:avLst/>
          </a:prstGeom>
        </p:spPr>
        <p:txBody>
          <a:bodyPr>
            <a:noAutofit/>
          </a:bodyPr>
          <a:lstStyle/>
          <a:p>
            <a:pPr marL="0" indent="0">
              <a:buNone/>
            </a:pPr>
            <a:r>
              <a:rPr lang="en-US" sz="1600" dirty="0">
                <a:latin typeface="Arial" panose="020B0604020202020204" pitchFamily="34" charset="0"/>
              </a:rPr>
              <a:t>Comparison of GeneXpert and </a:t>
            </a:r>
            <a:r>
              <a:rPr lang="en-US" sz="1600" dirty="0" err="1">
                <a:latin typeface="Arial" panose="020B0604020202020204" pitchFamily="34" charset="0"/>
              </a:rPr>
              <a:t>Truenat</a:t>
            </a:r>
            <a:r>
              <a:rPr lang="en-US" sz="1600" dirty="0">
                <a:latin typeface="Arial" panose="020B0604020202020204" pitchFamily="34" charset="0"/>
              </a:rPr>
              <a:t> workflows</a:t>
            </a:r>
          </a:p>
        </p:txBody>
      </p:sp>
      <p:grpSp>
        <p:nvGrpSpPr>
          <p:cNvPr id="6" name="Group 5">
            <a:extLst>
              <a:ext uri="{FF2B5EF4-FFF2-40B4-BE49-F238E27FC236}">
                <a16:creationId xmlns:a16="http://schemas.microsoft.com/office/drawing/2014/main" id="{50838254-607D-F143-915D-33F1DE505861}"/>
              </a:ext>
            </a:extLst>
          </p:cNvPr>
          <p:cNvGrpSpPr/>
          <p:nvPr/>
        </p:nvGrpSpPr>
        <p:grpSpPr>
          <a:xfrm>
            <a:off x="881063" y="2165175"/>
            <a:ext cx="7381873" cy="3840259"/>
            <a:chOff x="990600" y="2237190"/>
            <a:chExt cx="7381873" cy="3840259"/>
          </a:xfrm>
        </p:grpSpPr>
        <p:sp>
          <p:nvSpPr>
            <p:cNvPr id="3" name="Rectangle 2">
              <a:extLst>
                <a:ext uri="{FF2B5EF4-FFF2-40B4-BE49-F238E27FC236}">
                  <a16:creationId xmlns:a16="http://schemas.microsoft.com/office/drawing/2014/main" id="{1CFAE0E3-4932-3A4A-9203-3D8820305840}"/>
                </a:ext>
              </a:extLst>
            </p:cNvPr>
            <p:cNvSpPr/>
            <p:nvPr/>
          </p:nvSpPr>
          <p:spPr>
            <a:xfrm>
              <a:off x="990600" y="2259675"/>
              <a:ext cx="7381873" cy="3732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6182D70-C805-0E4D-89A9-FE22A7AC776E}"/>
                </a:ext>
              </a:extLst>
            </p:cNvPr>
            <p:cNvGrpSpPr/>
            <p:nvPr/>
          </p:nvGrpSpPr>
          <p:grpSpPr>
            <a:xfrm>
              <a:off x="1262869" y="2237190"/>
              <a:ext cx="6116671" cy="3840259"/>
              <a:chOff x="931138" y="2224773"/>
              <a:chExt cx="5547248" cy="3482755"/>
            </a:xfrm>
          </p:grpSpPr>
          <p:pic>
            <p:nvPicPr>
              <p:cNvPr id="4" name="Picture 3">
                <a:extLst>
                  <a:ext uri="{FF2B5EF4-FFF2-40B4-BE49-F238E27FC236}">
                    <a16:creationId xmlns:a16="http://schemas.microsoft.com/office/drawing/2014/main" id="{1E3FB3FF-E063-0E40-8D4D-A34685E5E742}"/>
                  </a:ext>
                </a:extLst>
              </p:cNvPr>
              <p:cNvPicPr>
                <a:picLocks noChangeAspect="1"/>
              </p:cNvPicPr>
              <p:nvPr/>
            </p:nvPicPr>
            <p:blipFill>
              <a:blip r:embed="rId3"/>
              <a:stretch>
                <a:fillRect/>
              </a:stretch>
            </p:blipFill>
            <p:spPr>
              <a:xfrm>
                <a:off x="2113650" y="3878728"/>
                <a:ext cx="4364736" cy="1828800"/>
              </a:xfrm>
              <a:prstGeom prst="rect">
                <a:avLst/>
              </a:prstGeom>
            </p:spPr>
          </p:pic>
          <p:pic>
            <p:nvPicPr>
              <p:cNvPr id="10" name="Picture 9">
                <a:extLst>
                  <a:ext uri="{FF2B5EF4-FFF2-40B4-BE49-F238E27FC236}">
                    <a16:creationId xmlns:a16="http://schemas.microsoft.com/office/drawing/2014/main" id="{99583C73-C786-404F-8892-C21D3473AECC}"/>
                  </a:ext>
                </a:extLst>
              </p:cNvPr>
              <p:cNvPicPr>
                <a:picLocks noChangeAspect="1"/>
              </p:cNvPicPr>
              <p:nvPr/>
            </p:nvPicPr>
            <p:blipFill>
              <a:blip r:embed="rId4"/>
              <a:stretch>
                <a:fillRect/>
              </a:stretch>
            </p:blipFill>
            <p:spPr>
              <a:xfrm>
                <a:off x="2209284" y="2224773"/>
                <a:ext cx="3340766" cy="1576449"/>
              </a:xfrm>
              <a:prstGeom prst="rect">
                <a:avLst/>
              </a:prstGeom>
            </p:spPr>
          </p:pic>
          <p:sp>
            <p:nvSpPr>
              <p:cNvPr id="5" name="TextBox 4">
                <a:extLst>
                  <a:ext uri="{FF2B5EF4-FFF2-40B4-BE49-F238E27FC236}">
                    <a16:creationId xmlns:a16="http://schemas.microsoft.com/office/drawing/2014/main" id="{838D03BB-2ECB-F74A-8F6F-4D5A0B0CB711}"/>
                  </a:ext>
                </a:extLst>
              </p:cNvPr>
              <p:cNvSpPr txBox="1"/>
              <p:nvPr/>
            </p:nvSpPr>
            <p:spPr>
              <a:xfrm>
                <a:off x="981803" y="2568282"/>
                <a:ext cx="1078880" cy="507831"/>
              </a:xfrm>
              <a:prstGeom prst="rect">
                <a:avLst/>
              </a:prstGeom>
              <a:noFill/>
            </p:spPr>
            <p:txBody>
              <a:bodyPr wrap="square" rtlCol="0">
                <a:spAutoFit/>
              </a:bodyPr>
              <a:lstStyle/>
              <a:p>
                <a:pPr algn="r"/>
                <a:r>
                  <a:rPr lang="en-US" sz="1350" b="1" dirty="0"/>
                  <a:t>GeneXpert workflow</a:t>
                </a:r>
              </a:p>
            </p:txBody>
          </p:sp>
          <p:sp>
            <p:nvSpPr>
              <p:cNvPr id="14" name="TextBox 13">
                <a:extLst>
                  <a:ext uri="{FF2B5EF4-FFF2-40B4-BE49-F238E27FC236}">
                    <a16:creationId xmlns:a16="http://schemas.microsoft.com/office/drawing/2014/main" id="{8D7F1376-E39E-D946-970C-4508C1F40E1E}"/>
                  </a:ext>
                </a:extLst>
              </p:cNvPr>
              <p:cNvSpPr txBox="1"/>
              <p:nvPr/>
            </p:nvSpPr>
            <p:spPr>
              <a:xfrm>
                <a:off x="931138" y="4282689"/>
                <a:ext cx="1078880" cy="507831"/>
              </a:xfrm>
              <a:prstGeom prst="rect">
                <a:avLst/>
              </a:prstGeom>
              <a:noFill/>
            </p:spPr>
            <p:txBody>
              <a:bodyPr wrap="square" rtlCol="0">
                <a:spAutoFit/>
              </a:bodyPr>
              <a:lstStyle/>
              <a:p>
                <a:pPr algn="r"/>
                <a:r>
                  <a:rPr lang="en-US" sz="1350" b="1" dirty="0" err="1"/>
                  <a:t>Truenat</a:t>
                </a:r>
                <a:r>
                  <a:rPr lang="en-US" sz="1350" b="1" dirty="0"/>
                  <a:t> workflow</a:t>
                </a:r>
              </a:p>
            </p:txBody>
          </p:sp>
        </p:grpSp>
        <p:sp>
          <p:nvSpPr>
            <p:cNvPr id="17" name="TextBox 16">
              <a:extLst>
                <a:ext uri="{FF2B5EF4-FFF2-40B4-BE49-F238E27FC236}">
                  <a16:creationId xmlns:a16="http://schemas.microsoft.com/office/drawing/2014/main" id="{9D63643C-10EE-2F47-A1D0-DEAE237A35DF}"/>
                </a:ext>
              </a:extLst>
            </p:cNvPr>
            <p:cNvSpPr txBox="1"/>
            <p:nvPr/>
          </p:nvSpPr>
          <p:spPr>
            <a:xfrm>
              <a:off x="6796498" y="3415970"/>
              <a:ext cx="1118364" cy="553998"/>
            </a:xfrm>
            <a:prstGeom prst="rect">
              <a:avLst/>
            </a:prstGeom>
            <a:noFill/>
          </p:spPr>
          <p:txBody>
            <a:bodyPr wrap="square" rtlCol="0">
              <a:spAutoFit/>
            </a:bodyPr>
            <a:lstStyle/>
            <a:p>
              <a:r>
                <a:rPr lang="en-US" sz="750" dirty="0"/>
                <a:t>Adapted from TAG’s </a:t>
              </a:r>
              <a:r>
                <a:rPr lang="en-US" sz="750" i="1" dirty="0"/>
                <a:t>An Activist’s Guide to Tuberculosis Diagnostic Tools</a:t>
              </a:r>
            </a:p>
          </p:txBody>
        </p:sp>
      </p:grpSp>
      <p:grpSp>
        <p:nvGrpSpPr>
          <p:cNvPr id="13" name="Group 12">
            <a:extLst>
              <a:ext uri="{FF2B5EF4-FFF2-40B4-BE49-F238E27FC236}">
                <a16:creationId xmlns:a16="http://schemas.microsoft.com/office/drawing/2014/main" id="{DB0EF498-250C-6147-9100-C705E654B07F}"/>
              </a:ext>
            </a:extLst>
          </p:cNvPr>
          <p:cNvGrpSpPr/>
          <p:nvPr/>
        </p:nvGrpSpPr>
        <p:grpSpPr>
          <a:xfrm>
            <a:off x="115331" y="6249427"/>
            <a:ext cx="480060" cy="608573"/>
            <a:chOff x="289241" y="6046569"/>
            <a:chExt cx="640080" cy="811431"/>
          </a:xfrm>
        </p:grpSpPr>
        <p:sp>
          <p:nvSpPr>
            <p:cNvPr id="15" name="Slide Number Placeholder 3">
              <a:extLst>
                <a:ext uri="{FF2B5EF4-FFF2-40B4-BE49-F238E27FC236}">
                  <a16:creationId xmlns:a16="http://schemas.microsoft.com/office/drawing/2014/main" id="{4EF55528-E6CB-5449-8690-286FA15CE834}"/>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25</a:t>
              </a:fld>
              <a:endParaRPr lang="en-US" sz="1350" dirty="0">
                <a:solidFill>
                  <a:schemeClr val="tx2"/>
                </a:solidFill>
                <a:latin typeface="Arial" panose="020B0604020202020204" pitchFamily="34" charset="0"/>
              </a:endParaRPr>
            </a:p>
          </p:txBody>
        </p:sp>
        <p:cxnSp>
          <p:nvCxnSpPr>
            <p:cNvPr id="16" name="Straight Connector 15">
              <a:extLst>
                <a:ext uri="{FF2B5EF4-FFF2-40B4-BE49-F238E27FC236}">
                  <a16:creationId xmlns:a16="http://schemas.microsoft.com/office/drawing/2014/main" id="{08090116-2430-514E-BE5D-382B99B8FAC5}"/>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21123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8E92C1D3-9112-F54A-8B51-1D95B711D9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31" t="2970" r="16883" b="3961"/>
          <a:stretch/>
        </p:blipFill>
        <p:spPr bwMode="auto">
          <a:xfrm>
            <a:off x="6494775" y="1372482"/>
            <a:ext cx="1869452" cy="2834331"/>
          </a:xfrm>
          <a:prstGeom prst="rect">
            <a:avLst/>
          </a:prstGeom>
          <a:noFill/>
          <a:extLst>
            <a:ext uri="{909E8E84-426E-40DD-AFC4-6F175D3DCCD1}">
              <a14:hiddenFill xmlns:a14="http://schemas.microsoft.com/office/drawing/2010/main">
                <a:solidFill>
                  <a:srgbClr val="FFFFFF"/>
                </a:solidFill>
              </a14:hiddenFill>
            </a:ext>
          </a:extLst>
        </p:spPr>
      </p:pic>
      <p:sp>
        <p:nvSpPr>
          <p:cNvPr id="32770" name="Rectangle 7"/>
          <p:cNvSpPr>
            <a:spLocks noChangeArrowheads="1"/>
          </p:cNvSpPr>
          <p:nvPr/>
        </p:nvSpPr>
        <p:spPr bwMode="auto">
          <a:xfrm>
            <a:off x="1657350" y="914400"/>
            <a:ext cx="5829300" cy="800100"/>
          </a:xfrm>
          <a:prstGeom prst="rect">
            <a:avLst/>
          </a:prstGeom>
          <a:noFill/>
          <a:ln w="9525">
            <a:noFill/>
            <a:miter lim="800000"/>
            <a:headEnd/>
            <a:tailEnd/>
          </a:ln>
        </p:spPr>
        <p:txBody>
          <a:bodyPr anchor="ctr"/>
          <a:lstStyle/>
          <a:p>
            <a:pPr algn="ctr" eaLnBrk="1" hangingPunct="1"/>
            <a:endParaRPr lang="en-US" sz="3600">
              <a:solidFill>
                <a:srgbClr val="0073FF"/>
              </a:solidFill>
              <a:latin typeface="AmericanTypewriter Medium" pitchFamily="28" charset="0"/>
            </a:endParaRPr>
          </a:p>
        </p:txBody>
      </p:sp>
      <p:sp>
        <p:nvSpPr>
          <p:cNvPr id="32771" name="Rectangle 8"/>
          <p:cNvSpPr>
            <a:spLocks noChangeArrowheads="1"/>
          </p:cNvSpPr>
          <p:nvPr/>
        </p:nvSpPr>
        <p:spPr bwMode="auto">
          <a:xfrm>
            <a:off x="1543050" y="1828800"/>
            <a:ext cx="6172200" cy="3371850"/>
          </a:xfrm>
          <a:prstGeom prst="rect">
            <a:avLst/>
          </a:prstGeom>
          <a:noFill/>
          <a:ln w="9525">
            <a:noFill/>
            <a:miter lim="800000"/>
            <a:headEnd/>
            <a:tailEnd/>
          </a:ln>
        </p:spPr>
        <p:txBody>
          <a:bodyPr/>
          <a:lstStyle/>
          <a:p>
            <a:pPr marL="257175" indent="-257175" eaLnBrk="1" hangingPunct="1">
              <a:lnSpc>
                <a:spcPct val="80000"/>
              </a:lnSpc>
              <a:spcBef>
                <a:spcPct val="20000"/>
              </a:spcBef>
            </a:pPr>
            <a:endParaRPr lang="en-US" sz="1800">
              <a:solidFill>
                <a:srgbClr val="0073FF"/>
              </a:solidFill>
              <a:latin typeface="AmericanTypewriter Medium" pitchFamily="28" charset="0"/>
            </a:endParaRPr>
          </a:p>
          <a:p>
            <a:pPr marL="257175" indent="-257175" eaLnBrk="1" hangingPunct="1">
              <a:lnSpc>
                <a:spcPct val="80000"/>
              </a:lnSpc>
              <a:spcBef>
                <a:spcPct val="20000"/>
              </a:spcBef>
            </a:pPr>
            <a:endParaRPr lang="en-US" sz="2700">
              <a:solidFill>
                <a:srgbClr val="0073FF"/>
              </a:solidFill>
              <a:latin typeface="AmericanTypewriter Medium" pitchFamily="28" charset="0"/>
            </a:endParaRPr>
          </a:p>
        </p:txBody>
      </p:sp>
      <p:sp>
        <p:nvSpPr>
          <p:cNvPr id="7" name="Text Placeholder 6">
            <a:extLst>
              <a:ext uri="{FF2B5EF4-FFF2-40B4-BE49-F238E27FC236}">
                <a16:creationId xmlns:a16="http://schemas.microsoft.com/office/drawing/2014/main" id="{A4DEDE7C-926C-1146-A68F-42AB34C8C4DF}"/>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DIAGNOSIS</a:t>
            </a:r>
          </a:p>
          <a:p>
            <a:endParaRPr lang="en-US" dirty="0">
              <a:latin typeface="Arial" panose="020B0604020202020204" pitchFamily="34" charset="0"/>
            </a:endParaRPr>
          </a:p>
        </p:txBody>
      </p:sp>
      <p:sp>
        <p:nvSpPr>
          <p:cNvPr id="11" name="Title 10">
            <a:extLst>
              <a:ext uri="{FF2B5EF4-FFF2-40B4-BE49-F238E27FC236}">
                <a16:creationId xmlns:a16="http://schemas.microsoft.com/office/drawing/2014/main" id="{7F08B831-85F3-7649-BA95-5FA740347CA1}"/>
              </a:ext>
            </a:extLst>
          </p:cNvPr>
          <p:cNvSpPr>
            <a:spLocks noGrp="1"/>
          </p:cNvSpPr>
          <p:nvPr>
            <p:ph type="title"/>
          </p:nvPr>
        </p:nvSpPr>
        <p:spPr>
          <a:prstGeom prst="rect">
            <a:avLst/>
          </a:prstGeom>
        </p:spPr>
        <p:txBody>
          <a:bodyPr>
            <a:normAutofit/>
          </a:bodyPr>
          <a:lstStyle/>
          <a:p>
            <a:r>
              <a:rPr lang="en-US" dirty="0">
                <a:latin typeface="Arial" panose="020B0604020202020204" pitchFamily="34" charset="0"/>
                <a:ea typeface="ＭＳ Ｐゴシック" charset="0"/>
                <a:cs typeface="ＭＳ Ｐゴシック" charset="0"/>
              </a:rPr>
              <a:t>Molecular Tests (NAATs)</a:t>
            </a:r>
            <a:endParaRPr lang="en-US" dirty="0"/>
          </a:p>
        </p:txBody>
      </p:sp>
      <p:sp>
        <p:nvSpPr>
          <p:cNvPr id="17" name="Rectangle 10">
            <a:extLst>
              <a:ext uri="{FF2B5EF4-FFF2-40B4-BE49-F238E27FC236}">
                <a16:creationId xmlns:a16="http://schemas.microsoft.com/office/drawing/2014/main" id="{995DF097-6A23-1142-8BE2-BEED0E00E3A2}"/>
              </a:ext>
            </a:extLst>
          </p:cNvPr>
          <p:cNvSpPr>
            <a:spLocks noGrp="1" noChangeArrowheads="1"/>
          </p:cNvSpPr>
          <p:nvPr>
            <p:ph idx="4294967295"/>
          </p:nvPr>
        </p:nvSpPr>
        <p:spPr>
          <a:xfrm>
            <a:off x="914400" y="1822508"/>
            <a:ext cx="5748092" cy="2355643"/>
          </a:xfrm>
          <a:prstGeom prst="rect">
            <a:avLst/>
          </a:prstGeom>
        </p:spPr>
        <p:txBody>
          <a:bodyPr/>
          <a:lstStyle/>
          <a:p>
            <a:pPr marL="0" indent="0">
              <a:buNone/>
            </a:pPr>
            <a:r>
              <a:rPr lang="en-US" sz="1600" b="1" dirty="0">
                <a:latin typeface="Arial" panose="020B0604020202020204" pitchFamily="34" charset="0"/>
              </a:rPr>
              <a:t>High-throughput centralized molecular tests</a:t>
            </a:r>
          </a:p>
          <a:p>
            <a:pPr>
              <a:spcBef>
                <a:spcPts val="900"/>
              </a:spcBef>
            </a:pPr>
            <a:r>
              <a:rPr lang="en-US" sz="1500" dirty="0">
                <a:latin typeface="Arial" panose="020B0604020202020204" pitchFamily="34" charset="0"/>
              </a:rPr>
              <a:t>In addition to rapid molecular tests, in 2021 the </a:t>
            </a:r>
            <a:r>
              <a:rPr lang="en-US" sz="1500" b="1" dirty="0">
                <a:solidFill>
                  <a:srgbClr val="6E4671"/>
                </a:solidFill>
                <a:latin typeface="Arial" panose="020B0604020202020204" pitchFamily="34" charset="0"/>
              </a:rPr>
              <a:t>WHO endorsed high-throughput molecular tests for initial detection of TB and resistance to first-line drugs rifampicin and isoniazid (INH), </a:t>
            </a:r>
            <a:r>
              <a:rPr lang="en-US" sz="1500" dirty="0">
                <a:latin typeface="Arial" panose="020B0604020202020204" pitchFamily="34" charset="0"/>
              </a:rPr>
              <a:t>including:</a:t>
            </a:r>
          </a:p>
          <a:p>
            <a:pPr lvl="2">
              <a:spcBef>
                <a:spcPts val="811"/>
              </a:spcBef>
            </a:pPr>
            <a:r>
              <a:rPr lang="en-US" sz="1400" dirty="0">
                <a:latin typeface="Arial" panose="020B0604020202020204" pitchFamily="34" charset="0"/>
              </a:rPr>
              <a:t>Abbott’s </a:t>
            </a:r>
            <a:r>
              <a:rPr lang="en-US" sz="1400" dirty="0" err="1">
                <a:latin typeface="Arial" panose="020B0604020202020204" pitchFamily="34" charset="0"/>
              </a:rPr>
              <a:t>RealTime</a:t>
            </a:r>
            <a:r>
              <a:rPr lang="en-US" sz="1400" dirty="0">
                <a:latin typeface="Arial" panose="020B0604020202020204" pitchFamily="34" charset="0"/>
              </a:rPr>
              <a:t> MTB RIF/INH Resistance</a:t>
            </a:r>
          </a:p>
          <a:p>
            <a:pPr lvl="2">
              <a:spcBef>
                <a:spcPts val="811"/>
              </a:spcBef>
            </a:pPr>
            <a:r>
              <a:rPr lang="en-US" sz="1400" dirty="0">
                <a:latin typeface="Arial" panose="020B0604020202020204" pitchFamily="34" charset="0"/>
              </a:rPr>
              <a:t>BD’s BD MAX MDR-TB (RIF/INH)</a:t>
            </a:r>
          </a:p>
          <a:p>
            <a:pPr lvl="2">
              <a:spcBef>
                <a:spcPts val="811"/>
              </a:spcBef>
            </a:pPr>
            <a:r>
              <a:rPr lang="en-US" sz="1400" dirty="0">
                <a:latin typeface="Arial" panose="020B0604020202020204" pitchFamily="34" charset="0"/>
              </a:rPr>
              <a:t>Hain’s </a:t>
            </a:r>
            <a:r>
              <a:rPr lang="en-US" sz="1400" dirty="0" err="1">
                <a:latin typeface="Arial" panose="020B0604020202020204" pitchFamily="34" charset="0"/>
              </a:rPr>
              <a:t>FluoroType</a:t>
            </a:r>
            <a:r>
              <a:rPr lang="en-US" sz="1400" dirty="0">
                <a:latin typeface="Arial" panose="020B0604020202020204" pitchFamily="34" charset="0"/>
              </a:rPr>
              <a:t> MTBDR Version 2.0</a:t>
            </a:r>
          </a:p>
          <a:p>
            <a:pPr lvl="2">
              <a:spcBef>
                <a:spcPts val="811"/>
              </a:spcBef>
            </a:pPr>
            <a:r>
              <a:rPr lang="en-US" sz="1400" dirty="0">
                <a:latin typeface="Arial" panose="020B0604020202020204" pitchFamily="34" charset="0"/>
              </a:rPr>
              <a:t>Roche’s </a:t>
            </a:r>
            <a:r>
              <a:rPr lang="en-US" sz="1400" dirty="0" err="1">
                <a:latin typeface="Arial" panose="020B0604020202020204" pitchFamily="34" charset="0"/>
              </a:rPr>
              <a:t>cobas</a:t>
            </a:r>
            <a:r>
              <a:rPr lang="en-US" sz="1400" dirty="0">
                <a:latin typeface="Arial" panose="020B0604020202020204" pitchFamily="34" charset="0"/>
              </a:rPr>
              <a:t> MTB-RIF/INH</a:t>
            </a:r>
          </a:p>
          <a:p>
            <a:endParaRPr lang="en-US" dirty="0">
              <a:latin typeface="Arial" panose="020B0604020202020204" pitchFamily="34" charset="0"/>
            </a:endParaRPr>
          </a:p>
        </p:txBody>
      </p:sp>
      <p:sp>
        <p:nvSpPr>
          <p:cNvPr id="20" name="Rectangle 10">
            <a:extLst>
              <a:ext uri="{FF2B5EF4-FFF2-40B4-BE49-F238E27FC236}">
                <a16:creationId xmlns:a16="http://schemas.microsoft.com/office/drawing/2014/main" id="{A259814F-5DCB-EE4B-92D4-ED3FB3CCC741}"/>
              </a:ext>
            </a:extLst>
          </p:cNvPr>
          <p:cNvSpPr txBox="1">
            <a:spLocks noChangeArrowheads="1"/>
          </p:cNvSpPr>
          <p:nvPr/>
        </p:nvSpPr>
        <p:spPr bwMode="auto">
          <a:xfrm>
            <a:off x="894073" y="4367209"/>
            <a:ext cx="6800851" cy="1943101"/>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ts val="600"/>
              </a:spcAft>
              <a:buFont typeface="Arial" pitchFamily="34" charset="0"/>
              <a:defRPr sz="2000" b="1"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tx2"/>
              </a:buClr>
              <a:buFont typeface="Arial" pitchFamily="34" charset="0"/>
              <a:buChar char="•"/>
              <a:defRPr sz="20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96439" indent="-96439" defTabSz="385753" eaLnBrk="1" hangingPunct="1">
              <a:lnSpc>
                <a:spcPct val="90000"/>
              </a:lnSpc>
              <a:spcBef>
                <a:spcPts val="900"/>
              </a:spcBef>
              <a:buFont typeface="Arial" panose="020B0604020202020204" pitchFamily="34" charset="0"/>
              <a:buChar char="•"/>
            </a:pPr>
            <a:r>
              <a:rPr lang="en-US" sz="1500" b="0" dirty="0">
                <a:latin typeface="Arial" panose="020B0604020202020204" pitchFamily="34" charset="0"/>
                <a:ea typeface="+mn-ea"/>
                <a:cs typeface="+mn-cs"/>
              </a:rPr>
              <a:t>These tests are generally performed in well-equipped centralized labs due to their moderate complexity and the large instruments required to run the tests. These instruments are </a:t>
            </a:r>
            <a:r>
              <a:rPr lang="en-US" sz="1500" dirty="0">
                <a:solidFill>
                  <a:srgbClr val="6E4671"/>
                </a:solidFill>
                <a:latin typeface="Arial" panose="020B0604020202020204" pitchFamily="34" charset="0"/>
                <a:ea typeface="+mn-ea"/>
                <a:cs typeface="+mn-cs"/>
              </a:rPr>
              <a:t>capable of testing large numbers of samples </a:t>
            </a:r>
            <a:r>
              <a:rPr lang="en-US" sz="1500" b="0" dirty="0">
                <a:latin typeface="Arial" panose="020B0604020202020204" pitchFamily="34" charset="0"/>
                <a:ea typeface="+mn-ea"/>
                <a:cs typeface="+mn-cs"/>
              </a:rPr>
              <a:t>(up to 95) at a time and producing results in several hours</a:t>
            </a:r>
          </a:p>
          <a:p>
            <a:pPr marL="96439" indent="-96439" defTabSz="385753" eaLnBrk="1" hangingPunct="1">
              <a:lnSpc>
                <a:spcPct val="90000"/>
              </a:lnSpc>
              <a:spcBef>
                <a:spcPts val="900"/>
              </a:spcBef>
              <a:buFont typeface="Arial" panose="020B0604020202020204" pitchFamily="34" charset="0"/>
              <a:buChar char="•"/>
            </a:pPr>
            <a:r>
              <a:rPr lang="en-US" sz="1500" b="0" dirty="0">
                <a:latin typeface="Arial" panose="020B0604020202020204" pitchFamily="34" charset="0"/>
                <a:ea typeface="+mn-ea"/>
                <a:cs typeface="+mn-cs"/>
              </a:rPr>
              <a:t>Many of these instruments are already in place in central labs for HIV viral load testing</a:t>
            </a:r>
          </a:p>
        </p:txBody>
      </p:sp>
      <p:sp>
        <p:nvSpPr>
          <p:cNvPr id="6" name="TextBox 5">
            <a:extLst>
              <a:ext uri="{FF2B5EF4-FFF2-40B4-BE49-F238E27FC236}">
                <a16:creationId xmlns:a16="http://schemas.microsoft.com/office/drawing/2014/main" id="{184CFC3A-79E3-8141-BBCB-90CB8933BE4F}"/>
              </a:ext>
            </a:extLst>
          </p:cNvPr>
          <p:cNvSpPr txBox="1"/>
          <p:nvPr/>
        </p:nvSpPr>
        <p:spPr>
          <a:xfrm>
            <a:off x="5752088" y="3657600"/>
            <a:ext cx="1628775" cy="207749"/>
          </a:xfrm>
          <a:prstGeom prst="rect">
            <a:avLst/>
          </a:prstGeom>
          <a:noFill/>
        </p:spPr>
        <p:txBody>
          <a:bodyPr wrap="square" rtlCol="0">
            <a:spAutoFit/>
          </a:bodyPr>
          <a:lstStyle/>
          <a:p>
            <a:r>
              <a:rPr lang="en-US" sz="750" dirty="0"/>
              <a:t>Image copyright Abbott Molecular</a:t>
            </a:r>
          </a:p>
        </p:txBody>
      </p:sp>
      <p:grpSp>
        <p:nvGrpSpPr>
          <p:cNvPr id="10" name="Group 9">
            <a:extLst>
              <a:ext uri="{FF2B5EF4-FFF2-40B4-BE49-F238E27FC236}">
                <a16:creationId xmlns:a16="http://schemas.microsoft.com/office/drawing/2014/main" id="{D11546B2-4326-7F48-BC73-933F48E086E0}"/>
              </a:ext>
            </a:extLst>
          </p:cNvPr>
          <p:cNvGrpSpPr/>
          <p:nvPr/>
        </p:nvGrpSpPr>
        <p:grpSpPr>
          <a:xfrm>
            <a:off x="115331" y="6249427"/>
            <a:ext cx="480060" cy="608573"/>
            <a:chOff x="289241" y="6046569"/>
            <a:chExt cx="640080" cy="811431"/>
          </a:xfrm>
        </p:grpSpPr>
        <p:sp>
          <p:nvSpPr>
            <p:cNvPr id="12" name="Slide Number Placeholder 3">
              <a:extLst>
                <a:ext uri="{FF2B5EF4-FFF2-40B4-BE49-F238E27FC236}">
                  <a16:creationId xmlns:a16="http://schemas.microsoft.com/office/drawing/2014/main" id="{2BC3AAE7-F15A-B241-BE68-8BF3586EE74B}"/>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26</a:t>
              </a:fld>
              <a:endParaRPr lang="en-US" sz="1350" dirty="0">
                <a:solidFill>
                  <a:schemeClr val="tx2"/>
                </a:solidFill>
                <a:latin typeface="Arial" panose="020B0604020202020204" pitchFamily="34" charset="0"/>
              </a:endParaRPr>
            </a:p>
          </p:txBody>
        </p:sp>
        <p:cxnSp>
          <p:nvCxnSpPr>
            <p:cNvPr id="13" name="Straight Connector 12">
              <a:extLst>
                <a:ext uri="{FF2B5EF4-FFF2-40B4-BE49-F238E27FC236}">
                  <a16:creationId xmlns:a16="http://schemas.microsoft.com/office/drawing/2014/main" id="{A3370EAC-2B09-7B46-A197-019F2FDD95E1}"/>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6204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96A9980-AE23-654F-9E1C-3762A2E8E70B}"/>
              </a:ext>
            </a:extLst>
          </p:cNvPr>
          <p:cNvSpPr/>
          <p:nvPr/>
        </p:nvSpPr>
        <p:spPr>
          <a:xfrm>
            <a:off x="1" y="0"/>
            <a:ext cx="5105396"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10" name="Text Placeholder 9">
            <a:extLst>
              <a:ext uri="{FF2B5EF4-FFF2-40B4-BE49-F238E27FC236}">
                <a16:creationId xmlns:a16="http://schemas.microsoft.com/office/drawing/2014/main" id="{EBF87BD9-8192-3847-AAA3-5B4382FA7D53}"/>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DIAGNOSIS</a:t>
            </a:r>
          </a:p>
          <a:p>
            <a:endParaRPr lang="en-US" dirty="0">
              <a:latin typeface="Arial" panose="020B0604020202020204" pitchFamily="34" charset="0"/>
            </a:endParaRPr>
          </a:p>
        </p:txBody>
      </p:sp>
      <p:sp>
        <p:nvSpPr>
          <p:cNvPr id="15" name="Title 14">
            <a:extLst>
              <a:ext uri="{FF2B5EF4-FFF2-40B4-BE49-F238E27FC236}">
                <a16:creationId xmlns:a16="http://schemas.microsoft.com/office/drawing/2014/main" id="{0B0D1AA0-9FB3-9B45-B982-0B38D1F66F6A}"/>
              </a:ext>
            </a:extLst>
          </p:cNvPr>
          <p:cNvSpPr>
            <a:spLocks noGrp="1"/>
          </p:cNvSpPr>
          <p:nvPr>
            <p:ph type="title"/>
          </p:nvPr>
        </p:nvSpPr>
        <p:spPr>
          <a:prstGeom prst="rect">
            <a:avLst/>
          </a:prstGeom>
        </p:spPr>
        <p:txBody>
          <a:bodyPr>
            <a:noAutofit/>
          </a:bodyPr>
          <a:lstStyle/>
          <a:p>
            <a:r>
              <a:rPr lang="en-US" dirty="0">
                <a:latin typeface="Arial" panose="020B0604020202020204" pitchFamily="34" charset="0"/>
                <a:ea typeface="ＭＳ Ｐゴシック" charset="0"/>
                <a:cs typeface="ＭＳ Ｐゴシック" charset="0"/>
              </a:rPr>
              <a:t>Urine Lam Tests</a:t>
            </a:r>
            <a:br>
              <a:rPr lang="en-US" dirty="0">
                <a:latin typeface="Arial" panose="020B0604020202020204" pitchFamily="34" charset="0"/>
                <a:ea typeface="ＭＳ Ｐゴシック" charset="0"/>
                <a:cs typeface="ＭＳ Ｐゴシック" charset="0"/>
              </a:rPr>
            </a:br>
            <a:endParaRPr lang="en-US" dirty="0"/>
          </a:p>
        </p:txBody>
      </p:sp>
      <p:sp>
        <p:nvSpPr>
          <p:cNvPr id="32772" name="Rectangle 10"/>
          <p:cNvSpPr>
            <a:spLocks noGrp="1" noChangeArrowheads="1"/>
          </p:cNvSpPr>
          <p:nvPr>
            <p:ph idx="4294967295"/>
          </p:nvPr>
        </p:nvSpPr>
        <p:spPr>
          <a:xfrm>
            <a:off x="429117" y="1723124"/>
            <a:ext cx="4676280" cy="4561633"/>
          </a:xfrm>
          <a:prstGeom prst="rect">
            <a:avLst/>
          </a:prstGeom>
        </p:spPr>
        <p:txBody>
          <a:bodyPr wrap="square">
            <a:spAutoFit/>
          </a:bodyPr>
          <a:lstStyle/>
          <a:p>
            <a:pPr lvl="1">
              <a:lnSpc>
                <a:spcPts val="1770"/>
              </a:lnSpc>
              <a:spcBef>
                <a:spcPts val="900"/>
              </a:spcBef>
            </a:pPr>
            <a:r>
              <a:rPr lang="en-US" sz="1500" dirty="0">
                <a:latin typeface="Arial" panose="020B0604020202020204" pitchFamily="34" charset="0"/>
              </a:rPr>
              <a:t>LAM, or lipoarabinomannan, is a component of the outer cell wall of TB bacteria that is detectable in urine. </a:t>
            </a:r>
            <a:r>
              <a:rPr lang="en-US" sz="1500" b="1" dirty="0">
                <a:solidFill>
                  <a:srgbClr val="6E4671"/>
                </a:solidFill>
                <a:latin typeface="Arial" panose="020B0604020202020204" pitchFamily="34" charset="0"/>
              </a:rPr>
              <a:t>LAM is a biomarker for TB</a:t>
            </a:r>
          </a:p>
          <a:p>
            <a:pPr lvl="1">
              <a:lnSpc>
                <a:spcPts val="1770"/>
              </a:lnSpc>
              <a:spcBef>
                <a:spcPts val="900"/>
              </a:spcBef>
            </a:pPr>
            <a:r>
              <a:rPr lang="en-US" sz="1500" dirty="0">
                <a:latin typeface="Arial" panose="020B0604020202020204" pitchFamily="34" charset="0"/>
              </a:rPr>
              <a:t>PLHIV with disseminated TB spread throughout the body have higher concentrations of LAM in urine, so </a:t>
            </a:r>
            <a:r>
              <a:rPr lang="en-US" sz="1500" b="1" dirty="0">
                <a:solidFill>
                  <a:srgbClr val="6E4671"/>
                </a:solidFill>
                <a:latin typeface="Arial" panose="020B0604020202020204" pitchFamily="34" charset="0"/>
              </a:rPr>
              <a:t>LAM tests are most sensitive in PLHIV with advanced disease</a:t>
            </a:r>
          </a:p>
          <a:p>
            <a:pPr lvl="1">
              <a:lnSpc>
                <a:spcPts val="1770"/>
              </a:lnSpc>
              <a:spcBef>
                <a:spcPts val="900"/>
              </a:spcBef>
            </a:pPr>
            <a:r>
              <a:rPr lang="en-US" sz="1500" dirty="0">
                <a:latin typeface="Arial" panose="020B0604020202020204" pitchFamily="34" charset="0"/>
              </a:rPr>
              <a:t>Urine-LAM tests are </a:t>
            </a:r>
            <a:r>
              <a:rPr lang="en-US" sz="1500" b="1" dirty="0">
                <a:solidFill>
                  <a:srgbClr val="6E4671"/>
                </a:solidFill>
                <a:latin typeface="Arial" panose="020B0604020202020204" pitchFamily="34" charset="0"/>
              </a:rPr>
              <a:t>rapid point-of-care tests </a:t>
            </a:r>
            <a:r>
              <a:rPr lang="en-US" sz="1500" dirty="0">
                <a:latin typeface="Arial" panose="020B0604020202020204" pitchFamily="34" charset="0"/>
              </a:rPr>
              <a:t>that can provide results on the same health care visit, and </a:t>
            </a:r>
            <a:r>
              <a:rPr lang="en-US" sz="1500" b="1" dirty="0">
                <a:solidFill>
                  <a:srgbClr val="6E4671"/>
                </a:solidFill>
                <a:latin typeface="Arial" panose="020B0604020202020204" pitchFamily="34" charset="0"/>
              </a:rPr>
              <a:t>should be performed alongside a confirmatory rapid molecular diagnostic test</a:t>
            </a:r>
          </a:p>
          <a:p>
            <a:pPr lvl="1">
              <a:lnSpc>
                <a:spcPts val="1770"/>
              </a:lnSpc>
              <a:spcBef>
                <a:spcPts val="900"/>
              </a:spcBef>
            </a:pPr>
            <a:r>
              <a:rPr lang="en-US" sz="1500" dirty="0">
                <a:latin typeface="Arial" panose="020B0604020202020204" pitchFamily="34" charset="0"/>
              </a:rPr>
              <a:t>Rapid urine-LAM testing and immediate TB treatment initiation following LAM-positive results is </a:t>
            </a:r>
            <a:r>
              <a:rPr lang="en-US" sz="1500" b="1" dirty="0">
                <a:solidFill>
                  <a:srgbClr val="6E4671"/>
                </a:solidFill>
                <a:latin typeface="Arial" panose="020B0604020202020204" pitchFamily="34" charset="0"/>
              </a:rPr>
              <a:t>proven to save lives among people with advanced HIV disease </a:t>
            </a:r>
            <a:r>
              <a:rPr lang="en-US" sz="1500" dirty="0">
                <a:latin typeface="Arial" panose="020B0604020202020204" pitchFamily="34" charset="0"/>
              </a:rPr>
              <a:t>(Gupta-Wright et al, Lancet, July 2018)</a:t>
            </a:r>
          </a:p>
          <a:p>
            <a:endParaRPr lang="en-US" dirty="0">
              <a:latin typeface="Arial" panose="020B0604020202020204" pitchFamily="34" charset="0"/>
            </a:endParaRPr>
          </a:p>
          <a:p>
            <a:endParaRPr lang="en-US" dirty="0">
              <a:latin typeface="Arial" panose="020B0604020202020204" pitchFamily="34" charset="0"/>
            </a:endParaRPr>
          </a:p>
        </p:txBody>
      </p:sp>
      <p:pic>
        <p:nvPicPr>
          <p:cNvPr id="2" name="Picture 1">
            <a:extLst>
              <a:ext uri="{FF2B5EF4-FFF2-40B4-BE49-F238E27FC236}">
                <a16:creationId xmlns:a16="http://schemas.microsoft.com/office/drawing/2014/main" id="{3784D540-4ED1-C749-8628-4FE2C8A4EF45}"/>
              </a:ext>
            </a:extLst>
          </p:cNvPr>
          <p:cNvPicPr>
            <a:picLocks noChangeAspect="1"/>
          </p:cNvPicPr>
          <p:nvPr/>
        </p:nvPicPr>
        <p:blipFill>
          <a:blip r:embed="rId3"/>
          <a:stretch>
            <a:fillRect/>
          </a:stretch>
        </p:blipFill>
        <p:spPr>
          <a:xfrm>
            <a:off x="5333997" y="2347642"/>
            <a:ext cx="3403514" cy="2757758"/>
          </a:xfrm>
          <a:prstGeom prst="rect">
            <a:avLst/>
          </a:prstGeom>
        </p:spPr>
      </p:pic>
      <p:sp>
        <p:nvSpPr>
          <p:cNvPr id="3" name="TextBox 2">
            <a:extLst>
              <a:ext uri="{FF2B5EF4-FFF2-40B4-BE49-F238E27FC236}">
                <a16:creationId xmlns:a16="http://schemas.microsoft.com/office/drawing/2014/main" id="{1A07EFCB-2119-D749-AB32-8B0B95452802}"/>
              </a:ext>
            </a:extLst>
          </p:cNvPr>
          <p:cNvSpPr txBox="1"/>
          <p:nvPr/>
        </p:nvSpPr>
        <p:spPr>
          <a:xfrm>
            <a:off x="5333998" y="1865277"/>
            <a:ext cx="2313012" cy="307777"/>
          </a:xfrm>
          <a:prstGeom prst="rect">
            <a:avLst/>
          </a:prstGeom>
          <a:noFill/>
        </p:spPr>
        <p:txBody>
          <a:bodyPr wrap="square" rtlCol="0">
            <a:spAutoFit/>
          </a:bodyPr>
          <a:lstStyle/>
          <a:p>
            <a:r>
              <a:rPr lang="en-US" sz="1400" b="1" dirty="0">
                <a:solidFill>
                  <a:srgbClr val="6E4671"/>
                </a:solidFill>
              </a:rPr>
              <a:t>Detecting LAM in urine</a:t>
            </a:r>
          </a:p>
        </p:txBody>
      </p:sp>
      <p:sp>
        <p:nvSpPr>
          <p:cNvPr id="5" name="TextBox 4">
            <a:extLst>
              <a:ext uri="{FF2B5EF4-FFF2-40B4-BE49-F238E27FC236}">
                <a16:creationId xmlns:a16="http://schemas.microsoft.com/office/drawing/2014/main" id="{46B8B1E1-7737-F343-B0A3-E30065006ED8}"/>
              </a:ext>
            </a:extLst>
          </p:cNvPr>
          <p:cNvSpPr txBox="1"/>
          <p:nvPr/>
        </p:nvSpPr>
        <p:spPr>
          <a:xfrm>
            <a:off x="5410200" y="5105400"/>
            <a:ext cx="2756735" cy="207749"/>
          </a:xfrm>
          <a:prstGeom prst="rect">
            <a:avLst/>
          </a:prstGeom>
          <a:noFill/>
        </p:spPr>
        <p:txBody>
          <a:bodyPr wrap="square" rtlCol="0">
            <a:spAutoFit/>
          </a:bodyPr>
          <a:lstStyle/>
          <a:p>
            <a:r>
              <a:rPr lang="en-US" sz="750" dirty="0"/>
              <a:t>Adapted from TAG’s</a:t>
            </a:r>
            <a:r>
              <a:rPr lang="en-US" sz="750" i="1" dirty="0"/>
              <a:t> An Activist’s Guide to the LAM Test</a:t>
            </a:r>
          </a:p>
        </p:txBody>
      </p:sp>
      <p:grpSp>
        <p:nvGrpSpPr>
          <p:cNvPr id="9" name="Group 8">
            <a:extLst>
              <a:ext uri="{FF2B5EF4-FFF2-40B4-BE49-F238E27FC236}">
                <a16:creationId xmlns:a16="http://schemas.microsoft.com/office/drawing/2014/main" id="{5313E361-01AE-4F4E-8872-9B0084FEE42D}"/>
              </a:ext>
            </a:extLst>
          </p:cNvPr>
          <p:cNvGrpSpPr/>
          <p:nvPr/>
        </p:nvGrpSpPr>
        <p:grpSpPr>
          <a:xfrm>
            <a:off x="115331" y="6249427"/>
            <a:ext cx="480060" cy="608573"/>
            <a:chOff x="289241" y="6046569"/>
            <a:chExt cx="640080" cy="811431"/>
          </a:xfrm>
        </p:grpSpPr>
        <p:sp>
          <p:nvSpPr>
            <p:cNvPr id="11" name="Slide Number Placeholder 3">
              <a:extLst>
                <a:ext uri="{FF2B5EF4-FFF2-40B4-BE49-F238E27FC236}">
                  <a16:creationId xmlns:a16="http://schemas.microsoft.com/office/drawing/2014/main" id="{57FAB3F1-03E1-854C-9764-1F56E15D07BF}"/>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27</a:t>
              </a:fld>
              <a:endParaRPr lang="en-US" sz="1350" dirty="0">
                <a:solidFill>
                  <a:schemeClr val="tx2"/>
                </a:solidFill>
                <a:latin typeface="Arial" panose="020B0604020202020204" pitchFamily="34" charset="0"/>
              </a:endParaRPr>
            </a:p>
          </p:txBody>
        </p:sp>
        <p:cxnSp>
          <p:nvCxnSpPr>
            <p:cNvPr id="12" name="Straight Connector 11">
              <a:extLst>
                <a:ext uri="{FF2B5EF4-FFF2-40B4-BE49-F238E27FC236}">
                  <a16:creationId xmlns:a16="http://schemas.microsoft.com/office/drawing/2014/main" id="{56DE9DA8-FD17-B646-8477-F98DEFBA2B7D}"/>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3869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67DEE8F-5484-8942-BD59-575404DF588B}"/>
              </a:ext>
            </a:extLst>
          </p:cNvPr>
          <p:cNvSpPr/>
          <p:nvPr/>
        </p:nvSpPr>
        <p:spPr>
          <a:xfrm>
            <a:off x="0" y="0"/>
            <a:ext cx="55626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pic>
        <p:nvPicPr>
          <p:cNvPr id="5" name="Picture 4">
            <a:extLst>
              <a:ext uri="{FF2B5EF4-FFF2-40B4-BE49-F238E27FC236}">
                <a16:creationId xmlns:a16="http://schemas.microsoft.com/office/drawing/2014/main" id="{3A295969-1EF4-9E49-A228-2BC3F04F913B}"/>
              </a:ext>
            </a:extLst>
          </p:cNvPr>
          <p:cNvPicPr>
            <a:picLocks noChangeAspect="1"/>
          </p:cNvPicPr>
          <p:nvPr/>
        </p:nvPicPr>
        <p:blipFill>
          <a:blip r:embed="rId3"/>
          <a:stretch>
            <a:fillRect/>
          </a:stretch>
        </p:blipFill>
        <p:spPr>
          <a:xfrm>
            <a:off x="5865311" y="1655906"/>
            <a:ext cx="2709278" cy="2699355"/>
          </a:xfrm>
          <a:prstGeom prst="rect">
            <a:avLst/>
          </a:prstGeom>
        </p:spPr>
      </p:pic>
      <p:sp>
        <p:nvSpPr>
          <p:cNvPr id="24" name="TextBox 23">
            <a:extLst>
              <a:ext uri="{FF2B5EF4-FFF2-40B4-BE49-F238E27FC236}">
                <a16:creationId xmlns:a16="http://schemas.microsoft.com/office/drawing/2014/main" id="{EEDE57E9-735A-2446-8700-306D6371C9A8}"/>
              </a:ext>
            </a:extLst>
          </p:cNvPr>
          <p:cNvSpPr txBox="1"/>
          <p:nvPr/>
        </p:nvSpPr>
        <p:spPr>
          <a:xfrm>
            <a:off x="6157789" y="4563835"/>
            <a:ext cx="2709278" cy="207749"/>
          </a:xfrm>
          <a:prstGeom prst="rect">
            <a:avLst/>
          </a:prstGeom>
          <a:noFill/>
        </p:spPr>
        <p:txBody>
          <a:bodyPr wrap="square" rtlCol="0">
            <a:spAutoFit/>
          </a:bodyPr>
          <a:lstStyle/>
          <a:p>
            <a:r>
              <a:rPr lang="en-US" sz="750" dirty="0"/>
              <a:t>Adapted from TAG’s</a:t>
            </a:r>
            <a:r>
              <a:rPr lang="en-US" sz="750" i="1" dirty="0"/>
              <a:t> An Activist’s Guide to the LAM Test</a:t>
            </a:r>
          </a:p>
        </p:txBody>
      </p:sp>
      <p:sp>
        <p:nvSpPr>
          <p:cNvPr id="32770" name="Rectangle 7"/>
          <p:cNvSpPr>
            <a:spLocks noChangeArrowheads="1"/>
          </p:cNvSpPr>
          <p:nvPr/>
        </p:nvSpPr>
        <p:spPr bwMode="auto">
          <a:xfrm>
            <a:off x="1657350" y="914400"/>
            <a:ext cx="5829300" cy="800100"/>
          </a:xfrm>
          <a:prstGeom prst="rect">
            <a:avLst/>
          </a:prstGeom>
          <a:noFill/>
          <a:ln w="9525">
            <a:noFill/>
            <a:miter lim="800000"/>
            <a:headEnd/>
            <a:tailEnd/>
          </a:ln>
        </p:spPr>
        <p:txBody>
          <a:bodyPr anchor="ctr"/>
          <a:lstStyle/>
          <a:p>
            <a:pPr algn="ctr" eaLnBrk="1" hangingPunct="1"/>
            <a:endParaRPr lang="en-US" sz="3600">
              <a:solidFill>
                <a:srgbClr val="0073FF"/>
              </a:solidFill>
              <a:latin typeface="AmericanTypewriter Medium" pitchFamily="28" charset="0"/>
            </a:endParaRPr>
          </a:p>
        </p:txBody>
      </p:sp>
      <p:sp>
        <p:nvSpPr>
          <p:cNvPr id="32771" name="Rectangle 8"/>
          <p:cNvSpPr>
            <a:spLocks noChangeArrowheads="1"/>
          </p:cNvSpPr>
          <p:nvPr/>
        </p:nvSpPr>
        <p:spPr bwMode="auto">
          <a:xfrm>
            <a:off x="1543050" y="1828800"/>
            <a:ext cx="6172200" cy="3371850"/>
          </a:xfrm>
          <a:prstGeom prst="rect">
            <a:avLst/>
          </a:prstGeom>
          <a:noFill/>
          <a:ln w="9525">
            <a:noFill/>
            <a:miter lim="800000"/>
            <a:headEnd/>
            <a:tailEnd/>
          </a:ln>
        </p:spPr>
        <p:txBody>
          <a:bodyPr/>
          <a:lstStyle/>
          <a:p>
            <a:pPr marL="257175" indent="-257175" eaLnBrk="1" hangingPunct="1">
              <a:lnSpc>
                <a:spcPct val="80000"/>
              </a:lnSpc>
              <a:spcBef>
                <a:spcPct val="20000"/>
              </a:spcBef>
            </a:pPr>
            <a:endParaRPr lang="en-US" sz="1800">
              <a:solidFill>
                <a:srgbClr val="0073FF"/>
              </a:solidFill>
              <a:latin typeface="AmericanTypewriter Medium" pitchFamily="28" charset="0"/>
            </a:endParaRPr>
          </a:p>
          <a:p>
            <a:pPr marL="257175" indent="-257175" eaLnBrk="1" hangingPunct="1">
              <a:lnSpc>
                <a:spcPct val="80000"/>
              </a:lnSpc>
              <a:spcBef>
                <a:spcPct val="20000"/>
              </a:spcBef>
            </a:pPr>
            <a:endParaRPr lang="en-US" sz="2700">
              <a:solidFill>
                <a:srgbClr val="0073FF"/>
              </a:solidFill>
              <a:latin typeface="AmericanTypewriter Medium" pitchFamily="28" charset="0"/>
            </a:endParaRPr>
          </a:p>
        </p:txBody>
      </p:sp>
      <p:sp>
        <p:nvSpPr>
          <p:cNvPr id="7" name="Text Placeholder 6">
            <a:extLst>
              <a:ext uri="{FF2B5EF4-FFF2-40B4-BE49-F238E27FC236}">
                <a16:creationId xmlns:a16="http://schemas.microsoft.com/office/drawing/2014/main" id="{BBA2DE3D-0869-C44C-B52D-EE6957C199CD}"/>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DIAGNOSIS</a:t>
            </a:r>
          </a:p>
          <a:p>
            <a:endParaRPr lang="en-US" dirty="0">
              <a:latin typeface="Arial" panose="020B0604020202020204" pitchFamily="34" charset="0"/>
            </a:endParaRPr>
          </a:p>
        </p:txBody>
      </p:sp>
      <p:sp>
        <p:nvSpPr>
          <p:cNvPr id="32772" name="Rectangle 10"/>
          <p:cNvSpPr>
            <a:spLocks noGrp="1" noChangeArrowheads="1"/>
          </p:cNvSpPr>
          <p:nvPr>
            <p:ph idx="4294967295"/>
          </p:nvPr>
        </p:nvSpPr>
        <p:spPr>
          <a:xfrm>
            <a:off x="671591" y="1600200"/>
            <a:ext cx="4891009" cy="3371850"/>
          </a:xfrm>
          <a:prstGeom prst="rect">
            <a:avLst/>
          </a:prstGeom>
        </p:spPr>
        <p:txBody>
          <a:bodyPr/>
          <a:lstStyle/>
          <a:p>
            <a:pPr marL="0" indent="0">
              <a:buNone/>
            </a:pPr>
            <a:r>
              <a:rPr lang="en-US" sz="1600" b="1" dirty="0">
                <a:latin typeface="Arial" panose="020B0604020202020204" pitchFamily="34" charset="0"/>
              </a:rPr>
              <a:t>Determine TB LAM Ag</a:t>
            </a:r>
          </a:p>
          <a:p>
            <a:pPr lvl="1" indent="-187879">
              <a:spcBef>
                <a:spcPts val="900"/>
              </a:spcBef>
            </a:pPr>
            <a:r>
              <a:rPr lang="en-US" sz="1500" dirty="0">
                <a:latin typeface="Arial" panose="020B0604020202020204" pitchFamily="34" charset="0"/>
              </a:rPr>
              <a:t>Determine TB LAM Ag, developed by Alere/Abbott, is a simple, paper-based lateral-flow test, that uses unprocessed urine to produce </a:t>
            </a:r>
            <a:r>
              <a:rPr lang="en-US" sz="1500" b="1" dirty="0">
                <a:solidFill>
                  <a:srgbClr val="6E4671"/>
                </a:solidFill>
                <a:latin typeface="Arial" panose="020B0604020202020204" pitchFamily="34" charset="0"/>
              </a:rPr>
              <a:t>results in just 25 min</a:t>
            </a:r>
            <a:r>
              <a:rPr lang="en-US" sz="1500" dirty="0">
                <a:latin typeface="Arial" panose="020B0604020202020204" pitchFamily="34" charset="0"/>
              </a:rPr>
              <a:t>. Determine TB LAM costs just $3.70 per test, and is the only commercially available LAM test</a:t>
            </a:r>
          </a:p>
          <a:p>
            <a:pPr lvl="1" indent="-187879">
              <a:spcBef>
                <a:spcPts val="900"/>
              </a:spcBef>
            </a:pPr>
            <a:r>
              <a:rPr lang="en-US" sz="1500" dirty="0">
                <a:latin typeface="Arial" panose="020B0604020202020204" pitchFamily="34" charset="0"/>
              </a:rPr>
              <a:t>Determine TB LAM is most sensitive in PLHIV with advanced HIV disease and low CD4 cell counts</a:t>
            </a:r>
          </a:p>
          <a:p>
            <a:pPr lvl="1" indent="-187879">
              <a:spcBef>
                <a:spcPts val="900"/>
              </a:spcBef>
            </a:pPr>
            <a:r>
              <a:rPr lang="en-US" sz="1500" dirty="0">
                <a:latin typeface="Arial" panose="020B0604020202020204" pitchFamily="34" charset="0"/>
              </a:rPr>
              <a:t>In 2019, WHO updated its recommendations on LAM testing for all PLHIV with:</a:t>
            </a:r>
          </a:p>
          <a:p>
            <a:pPr marL="1028700" lvl="2" indent="-342900">
              <a:buFont typeface="+mj-lt"/>
              <a:buAutoNum type="arabicPeriod"/>
            </a:pPr>
            <a:r>
              <a:rPr lang="en-US" sz="1400" b="1" dirty="0">
                <a:solidFill>
                  <a:srgbClr val="6E4671"/>
                </a:solidFill>
                <a:latin typeface="Arial" panose="020B0604020202020204" pitchFamily="34" charset="0"/>
              </a:rPr>
              <a:t>signs and symptoms of TB,</a:t>
            </a:r>
          </a:p>
          <a:p>
            <a:pPr marL="1028700" lvl="2" indent="-342900">
              <a:buFont typeface="+mj-lt"/>
              <a:buAutoNum type="arabicPeriod"/>
            </a:pPr>
            <a:r>
              <a:rPr lang="en-US" sz="1400" b="1" dirty="0">
                <a:solidFill>
                  <a:srgbClr val="6E4671"/>
                </a:solidFill>
                <a:latin typeface="Arial" panose="020B0604020202020204" pitchFamily="34" charset="0"/>
              </a:rPr>
              <a:t>serious illness, or</a:t>
            </a:r>
          </a:p>
          <a:p>
            <a:pPr marL="1028700" lvl="2" indent="-342900">
              <a:buFont typeface="+mj-lt"/>
              <a:buAutoNum type="arabicPeriod"/>
            </a:pPr>
            <a:r>
              <a:rPr lang="en-US" sz="1400" b="1" dirty="0">
                <a:solidFill>
                  <a:srgbClr val="6E4671"/>
                </a:solidFill>
                <a:latin typeface="Arial" panose="020B0604020202020204" pitchFamily="34" charset="0"/>
              </a:rPr>
              <a:t>AIDS, with less than 200 CD4 cells/mm</a:t>
            </a:r>
            <a:r>
              <a:rPr lang="en-US" sz="1400" b="1" baseline="30000" dirty="0">
                <a:solidFill>
                  <a:srgbClr val="6E4671"/>
                </a:solidFill>
                <a:latin typeface="Arial" panose="020B0604020202020204" pitchFamily="34" charset="0"/>
              </a:rPr>
              <a:t>3</a:t>
            </a:r>
            <a:r>
              <a:rPr lang="en-US" sz="1400" b="1" dirty="0">
                <a:solidFill>
                  <a:srgbClr val="6E4671"/>
                </a:solidFill>
                <a:latin typeface="Arial" panose="020B0604020202020204" pitchFamily="34" charset="0"/>
              </a:rPr>
              <a:t> for inpatients, and less than 100 CD4 cells/mm</a:t>
            </a:r>
            <a:r>
              <a:rPr lang="en-US" sz="1400" b="1" baseline="30000" dirty="0">
                <a:solidFill>
                  <a:srgbClr val="6E4671"/>
                </a:solidFill>
                <a:latin typeface="Arial" panose="020B0604020202020204" pitchFamily="34" charset="0"/>
              </a:rPr>
              <a:t>3</a:t>
            </a:r>
            <a:r>
              <a:rPr lang="en-US" sz="1400" b="1" dirty="0">
                <a:solidFill>
                  <a:srgbClr val="6E4671"/>
                </a:solidFill>
                <a:latin typeface="Arial" panose="020B0604020202020204" pitchFamily="34" charset="0"/>
              </a:rPr>
              <a:t> for outpatients</a:t>
            </a:r>
          </a:p>
          <a:p>
            <a:pPr lvl="1" indent="-187879">
              <a:spcBef>
                <a:spcPts val="900"/>
              </a:spcBef>
            </a:pPr>
            <a:r>
              <a:rPr lang="en-US" sz="1500" dirty="0">
                <a:latin typeface="Arial" panose="020B0604020202020204" pitchFamily="34" charset="0"/>
              </a:rPr>
              <a:t>Abbott’s LAM test has been commercially available since 2013 and recommended by the WHO since 2015, </a:t>
            </a:r>
            <a:r>
              <a:rPr lang="en-US" sz="1500" b="1" dirty="0">
                <a:solidFill>
                  <a:srgbClr val="6E4671"/>
                </a:solidFill>
                <a:latin typeface="Arial" panose="020B0604020202020204" pitchFamily="34" charset="0"/>
              </a:rPr>
              <a:t>yet uptake of this test by country programs has remained limited</a:t>
            </a:r>
            <a:r>
              <a:rPr lang="en-US" sz="1500" dirty="0">
                <a:latin typeface="Arial" panose="020B0604020202020204" pitchFamily="34" charset="0"/>
              </a:rPr>
              <a:t>, despite its low cost and mortality benefit</a:t>
            </a:r>
          </a:p>
          <a:p>
            <a:pPr lvl="1">
              <a:spcBef>
                <a:spcPts val="900"/>
              </a:spcBef>
            </a:pPr>
            <a:endParaRPr lang="en-US" sz="1500" dirty="0">
              <a:latin typeface="Arial" panose="020B0604020202020204" pitchFamily="34" charset="0"/>
            </a:endParaRPr>
          </a:p>
          <a:p>
            <a:pPr lvl="1">
              <a:spcBef>
                <a:spcPts val="900"/>
              </a:spcBef>
            </a:pPr>
            <a:endParaRPr lang="en-US" sz="1500" dirty="0">
              <a:latin typeface="Arial" panose="020B0604020202020204" pitchFamily="34" charset="0"/>
            </a:endParaRPr>
          </a:p>
          <a:p>
            <a:pPr lvl="1"/>
            <a:endParaRPr lang="en-US" dirty="0">
              <a:latin typeface="Arial" panose="020B0604020202020204" pitchFamily="34" charset="0"/>
            </a:endParaRPr>
          </a:p>
          <a:p>
            <a:pPr lvl="1"/>
            <a:endParaRPr lang="en-US" dirty="0">
              <a:latin typeface="Arial" panose="020B0604020202020204" pitchFamily="34" charset="0"/>
            </a:endParaRPr>
          </a:p>
          <a:p>
            <a:pPr lvl="1"/>
            <a:endParaRPr lang="en-US" dirty="0">
              <a:latin typeface="Arial" panose="020B0604020202020204" pitchFamily="34" charset="0"/>
            </a:endParaRPr>
          </a:p>
          <a:p>
            <a:endParaRPr lang="en-US" dirty="0">
              <a:latin typeface="Arial" panose="020B0604020202020204" pitchFamily="34" charset="0"/>
            </a:endParaRPr>
          </a:p>
        </p:txBody>
      </p:sp>
      <p:grpSp>
        <p:nvGrpSpPr>
          <p:cNvPr id="10" name="Group 9">
            <a:extLst>
              <a:ext uri="{FF2B5EF4-FFF2-40B4-BE49-F238E27FC236}">
                <a16:creationId xmlns:a16="http://schemas.microsoft.com/office/drawing/2014/main" id="{27990CA8-7787-7B4E-A7B9-F34805B6644B}"/>
              </a:ext>
            </a:extLst>
          </p:cNvPr>
          <p:cNvGrpSpPr/>
          <p:nvPr/>
        </p:nvGrpSpPr>
        <p:grpSpPr>
          <a:xfrm>
            <a:off x="115331" y="6249427"/>
            <a:ext cx="480060" cy="608573"/>
            <a:chOff x="289241" y="6046569"/>
            <a:chExt cx="640080" cy="811431"/>
          </a:xfrm>
        </p:grpSpPr>
        <p:sp>
          <p:nvSpPr>
            <p:cNvPr id="12" name="Slide Number Placeholder 3">
              <a:extLst>
                <a:ext uri="{FF2B5EF4-FFF2-40B4-BE49-F238E27FC236}">
                  <a16:creationId xmlns:a16="http://schemas.microsoft.com/office/drawing/2014/main" id="{C93B4CD9-9F91-7048-8364-2CB0402DBED1}"/>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28</a:t>
              </a:fld>
              <a:endParaRPr lang="en-US" sz="1350" dirty="0">
                <a:solidFill>
                  <a:schemeClr val="tx2"/>
                </a:solidFill>
                <a:latin typeface="Arial" panose="020B0604020202020204" pitchFamily="34" charset="0"/>
              </a:endParaRPr>
            </a:p>
          </p:txBody>
        </p:sp>
        <p:cxnSp>
          <p:nvCxnSpPr>
            <p:cNvPr id="13" name="Straight Connector 12">
              <a:extLst>
                <a:ext uri="{FF2B5EF4-FFF2-40B4-BE49-F238E27FC236}">
                  <a16:creationId xmlns:a16="http://schemas.microsoft.com/office/drawing/2014/main" id="{919BD2BD-131D-4F48-B32C-78EACBD8848E}"/>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
        <p:nvSpPr>
          <p:cNvPr id="18" name="Title 14">
            <a:extLst>
              <a:ext uri="{FF2B5EF4-FFF2-40B4-BE49-F238E27FC236}">
                <a16:creationId xmlns:a16="http://schemas.microsoft.com/office/drawing/2014/main" id="{62E0982E-CDBC-544D-B4FD-3F7909B903F5}"/>
              </a:ext>
            </a:extLst>
          </p:cNvPr>
          <p:cNvSpPr>
            <a:spLocks noGrp="1"/>
          </p:cNvSpPr>
          <p:nvPr>
            <p:ph type="title"/>
          </p:nvPr>
        </p:nvSpPr>
        <p:spPr>
          <a:xfrm>
            <a:off x="628650" y="1143000"/>
            <a:ext cx="3181350" cy="547690"/>
          </a:xfrm>
          <a:prstGeom prst="rect">
            <a:avLst/>
          </a:prstGeom>
        </p:spPr>
        <p:txBody>
          <a:bodyPr>
            <a:noAutofit/>
          </a:bodyPr>
          <a:lstStyle/>
          <a:p>
            <a:r>
              <a:rPr lang="en-US" dirty="0">
                <a:latin typeface="Arial" panose="020B0604020202020204" pitchFamily="34" charset="0"/>
                <a:ea typeface="ＭＳ Ｐゴシック" charset="0"/>
                <a:cs typeface="ＭＳ Ｐゴシック" charset="0"/>
              </a:rPr>
              <a:t>Urine Lam Tests</a:t>
            </a:r>
            <a:br>
              <a:rPr lang="en-US" dirty="0">
                <a:latin typeface="Arial" panose="020B0604020202020204" pitchFamily="34" charset="0"/>
                <a:ea typeface="ＭＳ Ｐゴシック" charset="0"/>
                <a:cs typeface="ＭＳ Ｐゴシック" charset="0"/>
              </a:rPr>
            </a:br>
            <a:endParaRPr lang="en-US" dirty="0"/>
          </a:p>
        </p:txBody>
      </p:sp>
    </p:spTree>
    <p:extLst>
      <p:ext uri="{BB962C8B-B14F-4D97-AF65-F5344CB8AC3E}">
        <p14:creationId xmlns:p14="http://schemas.microsoft.com/office/powerpoint/2010/main" val="1126126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E345C52-BD4A-DA4E-836E-FC9CFB68E15B}"/>
              </a:ext>
            </a:extLst>
          </p:cNvPr>
          <p:cNvSpPr/>
          <p:nvPr/>
        </p:nvSpPr>
        <p:spPr>
          <a:xfrm>
            <a:off x="1" y="0"/>
            <a:ext cx="418791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5" name="Rectangle 4">
            <a:extLst>
              <a:ext uri="{FF2B5EF4-FFF2-40B4-BE49-F238E27FC236}">
                <a16:creationId xmlns:a16="http://schemas.microsoft.com/office/drawing/2014/main" id="{0E16A47C-F7E3-D84D-BAA3-068059CDA732}"/>
              </a:ext>
            </a:extLst>
          </p:cNvPr>
          <p:cNvSpPr/>
          <p:nvPr/>
        </p:nvSpPr>
        <p:spPr>
          <a:xfrm>
            <a:off x="4191000" y="2209800"/>
            <a:ext cx="4953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0">
            <a:extLst>
              <a:ext uri="{FF2B5EF4-FFF2-40B4-BE49-F238E27FC236}">
                <a16:creationId xmlns:a16="http://schemas.microsoft.com/office/drawing/2014/main" id="{BE4CB7A9-5408-684C-BA8A-95408D432E15}"/>
              </a:ext>
            </a:extLst>
          </p:cNvPr>
          <p:cNvSpPr txBox="1">
            <a:spLocks noChangeArrowheads="1"/>
          </p:cNvSpPr>
          <p:nvPr/>
        </p:nvSpPr>
        <p:spPr bwMode="auto">
          <a:xfrm>
            <a:off x="746179" y="1748028"/>
            <a:ext cx="3387222" cy="5113049"/>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ts val="600"/>
              </a:spcAft>
              <a:buFont typeface="Arial" pitchFamily="34" charset="0"/>
              <a:defRPr sz="2000" b="1"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tx2"/>
              </a:buClr>
              <a:buFont typeface="Arial" pitchFamily="34" charset="0"/>
              <a:buChar char="•"/>
              <a:defRPr sz="20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0" indent="0" eaLnBrk="1" hangingPunct="1"/>
            <a:r>
              <a:rPr lang="en-US" sz="1600" dirty="0">
                <a:latin typeface="Arial" panose="020B0604020202020204" pitchFamily="34" charset="0"/>
              </a:rPr>
              <a:t>SILVAMP TB LAM</a:t>
            </a:r>
          </a:p>
          <a:p>
            <a:pPr marL="274320" lvl="1" eaLnBrk="1" hangingPunct="1">
              <a:spcBef>
                <a:spcPts val="936"/>
              </a:spcBef>
            </a:pPr>
            <a:r>
              <a:rPr lang="en-US" sz="1400" dirty="0">
                <a:latin typeface="Arial" panose="020B0604020202020204" pitchFamily="34" charset="0"/>
              </a:rPr>
              <a:t>SILVAMP TB LAM, developed by Fujifilm, applies a technology that binds silver particles to LAM antigens to amplify their detection</a:t>
            </a:r>
          </a:p>
          <a:p>
            <a:pPr marL="274320" lvl="1" eaLnBrk="1" hangingPunct="1">
              <a:spcBef>
                <a:spcPts val="936"/>
              </a:spcBef>
            </a:pPr>
            <a:r>
              <a:rPr lang="en-US" sz="1400" dirty="0">
                <a:latin typeface="Arial" panose="020B0604020202020204" pitchFamily="34" charset="0"/>
              </a:rPr>
              <a:t>In early studies, </a:t>
            </a:r>
            <a:r>
              <a:rPr lang="en-US" sz="1400" b="1" dirty="0">
                <a:solidFill>
                  <a:srgbClr val="6E4671"/>
                </a:solidFill>
                <a:latin typeface="Arial" panose="020B0604020202020204" pitchFamily="34" charset="0"/>
              </a:rPr>
              <a:t>SILVAMP TB LAM has been shown to be 30% more sensitive than Determine TB LAM among PLHIV </a:t>
            </a:r>
            <a:r>
              <a:rPr lang="en-US" sz="1400" dirty="0">
                <a:latin typeface="Arial" panose="020B0604020202020204" pitchFamily="34" charset="0"/>
              </a:rPr>
              <a:t>(</a:t>
            </a:r>
            <a:r>
              <a:rPr lang="en-US" sz="1400" dirty="0" err="1">
                <a:latin typeface="Arial" panose="020B0604020202020204" pitchFamily="34" charset="0"/>
              </a:rPr>
              <a:t>Broger</a:t>
            </a:r>
            <a:r>
              <a:rPr lang="en-US" sz="1400" dirty="0">
                <a:latin typeface="Arial" panose="020B0604020202020204" pitchFamily="34" charset="0"/>
              </a:rPr>
              <a:t> et al, PLOS Medicine, 2020). Due to the more costly materials used in its construction, it is also likely to be more expensive </a:t>
            </a:r>
          </a:p>
          <a:p>
            <a:pPr marL="274320" lvl="1" eaLnBrk="1" hangingPunct="1">
              <a:spcBef>
                <a:spcPts val="936"/>
              </a:spcBef>
            </a:pPr>
            <a:r>
              <a:rPr lang="en-US" sz="1400" b="1" dirty="0">
                <a:solidFill>
                  <a:srgbClr val="6E4671"/>
                </a:solidFill>
                <a:latin typeface="Arial" panose="020B0604020202020204" pitchFamily="34" charset="0"/>
              </a:rPr>
              <a:t>SILVAMP TB LAM is expected to be reviewed by the WHO in early 2022</a:t>
            </a:r>
            <a:endParaRPr lang="en-US" sz="1350" b="0" dirty="0">
              <a:latin typeface="Arial" panose="020B0604020202020204" pitchFamily="34" charset="0"/>
            </a:endParaRPr>
          </a:p>
        </p:txBody>
      </p:sp>
      <p:grpSp>
        <p:nvGrpSpPr>
          <p:cNvPr id="4" name="Group 3">
            <a:extLst>
              <a:ext uri="{FF2B5EF4-FFF2-40B4-BE49-F238E27FC236}">
                <a16:creationId xmlns:a16="http://schemas.microsoft.com/office/drawing/2014/main" id="{9684A805-B666-AC4D-8E10-1D5AB840E330}"/>
              </a:ext>
            </a:extLst>
          </p:cNvPr>
          <p:cNvGrpSpPr/>
          <p:nvPr/>
        </p:nvGrpSpPr>
        <p:grpSpPr>
          <a:xfrm>
            <a:off x="4464619" y="2590800"/>
            <a:ext cx="4402678" cy="1828800"/>
            <a:chOff x="5438512" y="3844200"/>
            <a:chExt cx="3133988" cy="1129805"/>
          </a:xfrm>
        </p:grpSpPr>
        <p:sp>
          <p:nvSpPr>
            <p:cNvPr id="11" name="TextBox 10">
              <a:extLst>
                <a:ext uri="{FF2B5EF4-FFF2-40B4-BE49-F238E27FC236}">
                  <a16:creationId xmlns:a16="http://schemas.microsoft.com/office/drawing/2014/main" id="{569F660D-8602-0046-A637-CB37E5EFA80E}"/>
                </a:ext>
              </a:extLst>
            </p:cNvPr>
            <p:cNvSpPr txBox="1"/>
            <p:nvPr/>
          </p:nvSpPr>
          <p:spPr>
            <a:xfrm>
              <a:off x="5947176" y="4766256"/>
              <a:ext cx="2625324" cy="207749"/>
            </a:xfrm>
            <a:prstGeom prst="rect">
              <a:avLst/>
            </a:prstGeom>
            <a:noFill/>
          </p:spPr>
          <p:txBody>
            <a:bodyPr wrap="square" rtlCol="0">
              <a:spAutoFit/>
            </a:bodyPr>
            <a:lstStyle/>
            <a:p>
              <a:r>
                <a:rPr lang="en-US" sz="750" dirty="0"/>
                <a:t>Adapted from </a:t>
              </a:r>
              <a:r>
                <a:rPr lang="en-US" sz="750" dirty="0" err="1">
                  <a:cs typeface="Arial" panose="020B0604020202020204" pitchFamily="34" charset="0"/>
                </a:rPr>
                <a:t>Broger</a:t>
              </a:r>
              <a:r>
                <a:rPr lang="en-US" sz="750" dirty="0">
                  <a:cs typeface="Arial" panose="020B0604020202020204" pitchFamily="34" charset="0"/>
                </a:rPr>
                <a:t> et al, PLOS Medicine, 2020</a:t>
              </a:r>
              <a:endParaRPr lang="en-US" sz="750" dirty="0"/>
            </a:p>
          </p:txBody>
        </p:sp>
        <p:grpSp>
          <p:nvGrpSpPr>
            <p:cNvPr id="7" name="Group 6">
              <a:extLst>
                <a:ext uri="{FF2B5EF4-FFF2-40B4-BE49-F238E27FC236}">
                  <a16:creationId xmlns:a16="http://schemas.microsoft.com/office/drawing/2014/main" id="{38E82EED-C906-2343-80A2-F30EC0529964}"/>
                </a:ext>
              </a:extLst>
            </p:cNvPr>
            <p:cNvGrpSpPr/>
            <p:nvPr/>
          </p:nvGrpSpPr>
          <p:grpSpPr>
            <a:xfrm>
              <a:off x="5438512" y="3844200"/>
              <a:ext cx="3070358" cy="907590"/>
              <a:chOff x="2525095" y="3323243"/>
              <a:chExt cx="4093810" cy="1210120"/>
            </a:xfrm>
          </p:grpSpPr>
          <p:pic>
            <p:nvPicPr>
              <p:cNvPr id="10" name="Picture 9">
                <a:extLst>
                  <a:ext uri="{FF2B5EF4-FFF2-40B4-BE49-F238E27FC236}">
                    <a16:creationId xmlns:a16="http://schemas.microsoft.com/office/drawing/2014/main" id="{AA86FF9D-0C7E-9740-96E5-E105FAFDB681}"/>
                  </a:ext>
                </a:extLst>
              </p:cNvPr>
              <p:cNvPicPr>
                <a:picLocks noChangeAspect="1"/>
              </p:cNvPicPr>
              <p:nvPr/>
            </p:nvPicPr>
            <p:blipFill>
              <a:blip r:embed="rId3"/>
              <a:stretch>
                <a:fillRect/>
              </a:stretch>
            </p:blipFill>
            <p:spPr>
              <a:xfrm>
                <a:off x="2525095" y="3323243"/>
                <a:ext cx="4093810" cy="1210120"/>
              </a:xfrm>
              <a:prstGeom prst="rect">
                <a:avLst/>
              </a:prstGeom>
            </p:spPr>
          </p:pic>
          <p:pic>
            <p:nvPicPr>
              <p:cNvPr id="6" name="Picture 5">
                <a:extLst>
                  <a:ext uri="{FF2B5EF4-FFF2-40B4-BE49-F238E27FC236}">
                    <a16:creationId xmlns:a16="http://schemas.microsoft.com/office/drawing/2014/main" id="{D4F8FBEB-01D4-AF46-8D9F-863B929DEB53}"/>
                  </a:ext>
                </a:extLst>
              </p:cNvPr>
              <p:cNvPicPr>
                <a:picLocks noChangeAspect="1"/>
              </p:cNvPicPr>
              <p:nvPr/>
            </p:nvPicPr>
            <p:blipFill>
              <a:blip r:embed="rId4"/>
              <a:stretch>
                <a:fillRect/>
              </a:stretch>
            </p:blipFill>
            <p:spPr>
              <a:xfrm>
                <a:off x="4591050" y="3890741"/>
                <a:ext cx="110894" cy="147859"/>
              </a:xfrm>
              <a:prstGeom prst="rect">
                <a:avLst/>
              </a:prstGeom>
            </p:spPr>
          </p:pic>
        </p:grpSp>
      </p:grpSp>
      <p:sp>
        <p:nvSpPr>
          <p:cNvPr id="9" name="Text Placeholder 8">
            <a:extLst>
              <a:ext uri="{FF2B5EF4-FFF2-40B4-BE49-F238E27FC236}">
                <a16:creationId xmlns:a16="http://schemas.microsoft.com/office/drawing/2014/main" id="{1D18A12F-5E08-FD4F-82BE-B1C8A1A7AF76}"/>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DIAGNOSIS</a:t>
            </a:r>
          </a:p>
          <a:p>
            <a:endParaRPr lang="en-US" dirty="0">
              <a:latin typeface="Arial" panose="020B0604020202020204" pitchFamily="34" charset="0"/>
            </a:endParaRPr>
          </a:p>
        </p:txBody>
      </p:sp>
      <p:grpSp>
        <p:nvGrpSpPr>
          <p:cNvPr id="13" name="Group 12">
            <a:extLst>
              <a:ext uri="{FF2B5EF4-FFF2-40B4-BE49-F238E27FC236}">
                <a16:creationId xmlns:a16="http://schemas.microsoft.com/office/drawing/2014/main" id="{F3704408-E6F6-3E43-99EA-7012AFC6EF8B}"/>
              </a:ext>
            </a:extLst>
          </p:cNvPr>
          <p:cNvGrpSpPr/>
          <p:nvPr/>
        </p:nvGrpSpPr>
        <p:grpSpPr>
          <a:xfrm>
            <a:off x="115331" y="6249427"/>
            <a:ext cx="480060" cy="608573"/>
            <a:chOff x="289241" y="6046569"/>
            <a:chExt cx="640080" cy="811431"/>
          </a:xfrm>
        </p:grpSpPr>
        <p:sp>
          <p:nvSpPr>
            <p:cNvPr id="16" name="Slide Number Placeholder 3">
              <a:extLst>
                <a:ext uri="{FF2B5EF4-FFF2-40B4-BE49-F238E27FC236}">
                  <a16:creationId xmlns:a16="http://schemas.microsoft.com/office/drawing/2014/main" id="{F4D1CC6B-BB05-7348-AD50-FA10DA60F0A3}"/>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29</a:t>
              </a:fld>
              <a:endParaRPr lang="en-US" sz="1350" dirty="0">
                <a:solidFill>
                  <a:schemeClr val="tx2"/>
                </a:solidFill>
                <a:latin typeface="Arial" panose="020B0604020202020204" pitchFamily="34" charset="0"/>
              </a:endParaRPr>
            </a:p>
          </p:txBody>
        </p:sp>
        <p:cxnSp>
          <p:nvCxnSpPr>
            <p:cNvPr id="17" name="Straight Connector 16">
              <a:extLst>
                <a:ext uri="{FF2B5EF4-FFF2-40B4-BE49-F238E27FC236}">
                  <a16:creationId xmlns:a16="http://schemas.microsoft.com/office/drawing/2014/main" id="{974CBEA7-44DF-744E-AE62-B6FE1E209704}"/>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
        <p:nvSpPr>
          <p:cNvPr id="21" name="Title 14">
            <a:extLst>
              <a:ext uri="{FF2B5EF4-FFF2-40B4-BE49-F238E27FC236}">
                <a16:creationId xmlns:a16="http://schemas.microsoft.com/office/drawing/2014/main" id="{E4F29563-30C7-CA48-BD38-DDD8DC84D4A0}"/>
              </a:ext>
            </a:extLst>
          </p:cNvPr>
          <p:cNvSpPr>
            <a:spLocks noGrp="1"/>
          </p:cNvSpPr>
          <p:nvPr>
            <p:ph type="title"/>
          </p:nvPr>
        </p:nvSpPr>
        <p:spPr>
          <a:xfrm>
            <a:off x="628650" y="1143000"/>
            <a:ext cx="3181350" cy="547690"/>
          </a:xfrm>
          <a:prstGeom prst="rect">
            <a:avLst/>
          </a:prstGeom>
        </p:spPr>
        <p:txBody>
          <a:bodyPr>
            <a:noAutofit/>
          </a:bodyPr>
          <a:lstStyle/>
          <a:p>
            <a:r>
              <a:rPr lang="en-US" dirty="0">
                <a:latin typeface="Arial" panose="020B0604020202020204" pitchFamily="34" charset="0"/>
                <a:ea typeface="ＭＳ Ｐゴシック" charset="0"/>
                <a:cs typeface="ＭＳ Ｐゴシック" charset="0"/>
              </a:rPr>
              <a:t>Urine Lam Tests</a:t>
            </a:r>
            <a:br>
              <a:rPr lang="en-US" dirty="0">
                <a:latin typeface="Arial" panose="020B0604020202020204" pitchFamily="34" charset="0"/>
                <a:ea typeface="ＭＳ Ｐゴシック" charset="0"/>
                <a:cs typeface="ＭＳ Ｐゴシック" charset="0"/>
              </a:rPr>
            </a:br>
            <a:endParaRPr lang="en-US" dirty="0"/>
          </a:p>
        </p:txBody>
      </p:sp>
    </p:spTree>
    <p:extLst>
      <p:ext uri="{BB962C8B-B14F-4D97-AF65-F5344CB8AC3E}">
        <p14:creationId xmlns:p14="http://schemas.microsoft.com/office/powerpoint/2010/main" val="512382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43DA0ED-0D8D-7B40-93A9-71D4261B3516}"/>
              </a:ext>
            </a:extLst>
          </p:cNvPr>
          <p:cNvSpPr>
            <a:spLocks noGrp="1"/>
          </p:cNvSpPr>
          <p:nvPr>
            <p:ph type="body" sz="quarter" idx="10"/>
          </p:nvPr>
        </p:nvSpPr>
        <p:spPr/>
        <p:txBody>
          <a:bodyPr/>
          <a:lstStyle/>
          <a:p>
            <a:r>
              <a:rPr lang="en-US" dirty="0"/>
              <a:t>FUNDAMENTALS OF TB </a:t>
            </a:r>
          </a:p>
          <a:p>
            <a:r>
              <a:rPr lang="en-US" dirty="0"/>
              <a:t>SCREENING &amp; DIAGNOSIS</a:t>
            </a:r>
          </a:p>
        </p:txBody>
      </p:sp>
      <p:grpSp>
        <p:nvGrpSpPr>
          <p:cNvPr id="15" name="Group 14">
            <a:extLst>
              <a:ext uri="{FF2B5EF4-FFF2-40B4-BE49-F238E27FC236}">
                <a16:creationId xmlns:a16="http://schemas.microsoft.com/office/drawing/2014/main" id="{87B99D4A-FA36-A147-877C-CBAE081D630D}"/>
              </a:ext>
            </a:extLst>
          </p:cNvPr>
          <p:cNvGrpSpPr/>
          <p:nvPr/>
        </p:nvGrpSpPr>
        <p:grpSpPr>
          <a:xfrm>
            <a:off x="115331" y="6249427"/>
            <a:ext cx="480060" cy="608573"/>
            <a:chOff x="289241" y="6046569"/>
            <a:chExt cx="640080" cy="811431"/>
          </a:xfrm>
        </p:grpSpPr>
        <p:sp>
          <p:nvSpPr>
            <p:cNvPr id="16" name="Slide Number Placeholder 3">
              <a:extLst>
                <a:ext uri="{FF2B5EF4-FFF2-40B4-BE49-F238E27FC236}">
                  <a16:creationId xmlns:a16="http://schemas.microsoft.com/office/drawing/2014/main" id="{838D7AC2-5FD8-3347-B2A3-091C8AB64F0C}"/>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3</a:t>
              </a:fld>
              <a:endParaRPr lang="en-US" sz="1350" dirty="0">
                <a:solidFill>
                  <a:schemeClr val="tx2"/>
                </a:solidFill>
                <a:latin typeface="Arial" panose="020B0604020202020204" pitchFamily="34" charset="0"/>
              </a:endParaRPr>
            </a:p>
          </p:txBody>
        </p:sp>
        <p:cxnSp>
          <p:nvCxnSpPr>
            <p:cNvPr id="17" name="Straight Connector 16">
              <a:extLst>
                <a:ext uri="{FF2B5EF4-FFF2-40B4-BE49-F238E27FC236}">
                  <a16:creationId xmlns:a16="http://schemas.microsoft.com/office/drawing/2014/main" id="{E003A0E9-73D2-E54C-BF03-780ABA543602}"/>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ChangeArrowheads="1"/>
          </p:cNvSpPr>
          <p:nvPr/>
        </p:nvSpPr>
        <p:spPr bwMode="auto">
          <a:xfrm>
            <a:off x="1657350" y="914400"/>
            <a:ext cx="5829300" cy="800100"/>
          </a:xfrm>
          <a:prstGeom prst="rect">
            <a:avLst/>
          </a:prstGeom>
          <a:noFill/>
          <a:ln w="9525">
            <a:noFill/>
            <a:miter lim="800000"/>
            <a:headEnd/>
            <a:tailEnd/>
          </a:ln>
        </p:spPr>
        <p:txBody>
          <a:bodyPr anchor="ctr"/>
          <a:lstStyle/>
          <a:p>
            <a:pPr algn="ctr" eaLnBrk="1" hangingPunct="1"/>
            <a:endParaRPr lang="en-US" sz="3600">
              <a:solidFill>
                <a:srgbClr val="0073FF"/>
              </a:solidFill>
              <a:latin typeface="AmericanTypewriter Medium" pitchFamily="28" charset="0"/>
            </a:endParaRPr>
          </a:p>
        </p:txBody>
      </p:sp>
      <p:sp>
        <p:nvSpPr>
          <p:cNvPr id="12" name="Rectangle 10">
            <a:extLst>
              <a:ext uri="{FF2B5EF4-FFF2-40B4-BE49-F238E27FC236}">
                <a16:creationId xmlns:a16="http://schemas.microsoft.com/office/drawing/2014/main" id="{BE4CB7A9-5408-684C-BA8A-95408D432E15}"/>
              </a:ext>
            </a:extLst>
          </p:cNvPr>
          <p:cNvSpPr txBox="1">
            <a:spLocks noChangeArrowheads="1"/>
          </p:cNvSpPr>
          <p:nvPr/>
        </p:nvSpPr>
        <p:spPr bwMode="auto">
          <a:xfrm>
            <a:off x="1066800" y="1741394"/>
            <a:ext cx="7010400" cy="300120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ts val="600"/>
              </a:spcAft>
              <a:buFont typeface="Arial" pitchFamily="34" charset="0"/>
              <a:defRPr sz="2000" b="1"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tx2"/>
              </a:buClr>
              <a:buFont typeface="Arial" pitchFamily="34" charset="0"/>
              <a:buChar char="•"/>
              <a:defRPr sz="20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0" indent="0" eaLnBrk="1" hangingPunct="1">
              <a:spcBef>
                <a:spcPts val="984"/>
              </a:spcBef>
            </a:pPr>
            <a:r>
              <a:rPr lang="en-US" sz="1600" dirty="0">
                <a:latin typeface="Arial" panose="020B0604020202020204" pitchFamily="34" charset="0"/>
              </a:rPr>
              <a:t>Next-Generation Sensitive LAM Tests</a:t>
            </a:r>
          </a:p>
          <a:p>
            <a:pPr lvl="1" eaLnBrk="1" hangingPunct="1">
              <a:spcBef>
                <a:spcPts val="936"/>
              </a:spcBef>
            </a:pPr>
            <a:r>
              <a:rPr lang="en-US" sz="1400" dirty="0">
                <a:latin typeface="Arial" panose="020B0604020202020204" pitchFamily="34" charset="0"/>
              </a:rPr>
              <a:t>New LAM tests are currently in development that aim to improve sensitivity for use among PLHIV as well as HIV-negative people</a:t>
            </a:r>
          </a:p>
          <a:p>
            <a:pPr lvl="1" eaLnBrk="1" hangingPunct="1">
              <a:spcBef>
                <a:spcPts val="936"/>
              </a:spcBef>
            </a:pPr>
            <a:r>
              <a:rPr lang="en-US" sz="1400" dirty="0">
                <a:latin typeface="Arial" panose="020B0604020202020204" pitchFamily="34" charset="0"/>
              </a:rPr>
              <a:t>Next-generation sensitive LAM tests offer the possibility of low-cost tools to support TB diagnosis at the community level</a:t>
            </a:r>
          </a:p>
          <a:p>
            <a:pPr lvl="1" eaLnBrk="1" hangingPunct="1">
              <a:spcBef>
                <a:spcPts val="936"/>
              </a:spcBef>
            </a:pPr>
            <a:endParaRPr lang="en-US" sz="1400" b="1" dirty="0">
              <a:solidFill>
                <a:srgbClr val="6E4671"/>
              </a:solidFill>
              <a:latin typeface="Arial" panose="020B0604020202020204" pitchFamily="34" charset="0"/>
            </a:endParaRPr>
          </a:p>
          <a:p>
            <a:pPr marL="0" indent="0" eaLnBrk="1" hangingPunct="1"/>
            <a:endParaRPr lang="en-US" sz="1350" b="0" dirty="0">
              <a:latin typeface="Arial" panose="020B0604020202020204" pitchFamily="34" charset="0"/>
            </a:endParaRPr>
          </a:p>
        </p:txBody>
      </p:sp>
      <p:sp>
        <p:nvSpPr>
          <p:cNvPr id="9" name="Text Placeholder 8">
            <a:extLst>
              <a:ext uri="{FF2B5EF4-FFF2-40B4-BE49-F238E27FC236}">
                <a16:creationId xmlns:a16="http://schemas.microsoft.com/office/drawing/2014/main" id="{1D18A12F-5E08-FD4F-82BE-B1C8A1A7AF76}"/>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DIAGNOSIS</a:t>
            </a:r>
          </a:p>
          <a:p>
            <a:endParaRPr lang="en-US" dirty="0">
              <a:latin typeface="Arial" panose="020B0604020202020204" pitchFamily="34" charset="0"/>
            </a:endParaRPr>
          </a:p>
        </p:txBody>
      </p:sp>
      <p:grpSp>
        <p:nvGrpSpPr>
          <p:cNvPr id="13" name="Group 12">
            <a:extLst>
              <a:ext uri="{FF2B5EF4-FFF2-40B4-BE49-F238E27FC236}">
                <a16:creationId xmlns:a16="http://schemas.microsoft.com/office/drawing/2014/main" id="{F3704408-E6F6-3E43-99EA-7012AFC6EF8B}"/>
              </a:ext>
            </a:extLst>
          </p:cNvPr>
          <p:cNvGrpSpPr/>
          <p:nvPr/>
        </p:nvGrpSpPr>
        <p:grpSpPr>
          <a:xfrm>
            <a:off x="115331" y="6249427"/>
            <a:ext cx="480060" cy="608573"/>
            <a:chOff x="289241" y="6046569"/>
            <a:chExt cx="640080" cy="811431"/>
          </a:xfrm>
        </p:grpSpPr>
        <p:sp>
          <p:nvSpPr>
            <p:cNvPr id="16" name="Slide Number Placeholder 3">
              <a:extLst>
                <a:ext uri="{FF2B5EF4-FFF2-40B4-BE49-F238E27FC236}">
                  <a16:creationId xmlns:a16="http://schemas.microsoft.com/office/drawing/2014/main" id="{F4D1CC6B-BB05-7348-AD50-FA10DA60F0A3}"/>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30</a:t>
              </a:fld>
              <a:endParaRPr lang="en-US" sz="1350" dirty="0">
                <a:solidFill>
                  <a:schemeClr val="tx2"/>
                </a:solidFill>
                <a:latin typeface="Arial" panose="020B0604020202020204" pitchFamily="34" charset="0"/>
              </a:endParaRPr>
            </a:p>
          </p:txBody>
        </p:sp>
        <p:cxnSp>
          <p:nvCxnSpPr>
            <p:cNvPr id="17" name="Straight Connector 16">
              <a:extLst>
                <a:ext uri="{FF2B5EF4-FFF2-40B4-BE49-F238E27FC236}">
                  <a16:creationId xmlns:a16="http://schemas.microsoft.com/office/drawing/2014/main" id="{974CBEA7-44DF-744E-AE62-B6FE1E209704}"/>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
        <p:nvSpPr>
          <p:cNvPr id="21" name="Title 14">
            <a:extLst>
              <a:ext uri="{FF2B5EF4-FFF2-40B4-BE49-F238E27FC236}">
                <a16:creationId xmlns:a16="http://schemas.microsoft.com/office/drawing/2014/main" id="{E4F29563-30C7-CA48-BD38-DDD8DC84D4A0}"/>
              </a:ext>
            </a:extLst>
          </p:cNvPr>
          <p:cNvSpPr>
            <a:spLocks noGrp="1"/>
          </p:cNvSpPr>
          <p:nvPr>
            <p:ph type="title"/>
          </p:nvPr>
        </p:nvSpPr>
        <p:spPr>
          <a:xfrm>
            <a:off x="628650" y="1143000"/>
            <a:ext cx="3181350" cy="547690"/>
          </a:xfrm>
          <a:prstGeom prst="rect">
            <a:avLst/>
          </a:prstGeom>
        </p:spPr>
        <p:txBody>
          <a:bodyPr>
            <a:noAutofit/>
          </a:bodyPr>
          <a:lstStyle/>
          <a:p>
            <a:r>
              <a:rPr lang="en-US" dirty="0">
                <a:latin typeface="Arial" panose="020B0604020202020204" pitchFamily="34" charset="0"/>
                <a:ea typeface="ＭＳ Ｐゴシック" charset="0"/>
                <a:cs typeface="ＭＳ Ｐゴシック" charset="0"/>
              </a:rPr>
              <a:t>Urine Lam Tests</a:t>
            </a:r>
            <a:br>
              <a:rPr lang="en-US" dirty="0">
                <a:latin typeface="Arial" panose="020B0604020202020204" pitchFamily="34" charset="0"/>
                <a:ea typeface="ＭＳ Ｐゴシック" charset="0"/>
                <a:cs typeface="ＭＳ Ｐゴシック" charset="0"/>
              </a:rPr>
            </a:br>
            <a:endParaRPr lang="en-US" dirty="0"/>
          </a:p>
        </p:txBody>
      </p:sp>
    </p:spTree>
    <p:extLst>
      <p:ext uri="{BB962C8B-B14F-4D97-AF65-F5344CB8AC3E}">
        <p14:creationId xmlns:p14="http://schemas.microsoft.com/office/powerpoint/2010/main" val="3816679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9A69006-014B-E646-BF0A-F2995A21F254}"/>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DIAGNOSIS</a:t>
            </a:r>
          </a:p>
          <a:p>
            <a:endParaRPr lang="en-US" dirty="0">
              <a:latin typeface="Arial" panose="020B0604020202020204" pitchFamily="34" charset="0"/>
            </a:endParaRPr>
          </a:p>
        </p:txBody>
      </p:sp>
      <p:sp>
        <p:nvSpPr>
          <p:cNvPr id="14" name="Title 13">
            <a:extLst>
              <a:ext uri="{FF2B5EF4-FFF2-40B4-BE49-F238E27FC236}">
                <a16:creationId xmlns:a16="http://schemas.microsoft.com/office/drawing/2014/main" id="{0EA2223F-FBDD-AA42-AC54-166BCB9A4062}"/>
              </a:ext>
            </a:extLst>
          </p:cNvPr>
          <p:cNvSpPr>
            <a:spLocks noGrp="1"/>
          </p:cNvSpPr>
          <p:nvPr>
            <p:ph type="title"/>
          </p:nvPr>
        </p:nvSpPr>
        <p:spPr>
          <a:prstGeom prst="rect">
            <a:avLst/>
          </a:prstGeom>
        </p:spPr>
        <p:txBody>
          <a:bodyPr>
            <a:noAutofit/>
          </a:bodyPr>
          <a:lstStyle/>
          <a:p>
            <a:r>
              <a:rPr lang="en-US" dirty="0">
                <a:latin typeface="Arial" panose="020B0604020202020204" pitchFamily="34" charset="0"/>
                <a:ea typeface="ＭＳ Ｐゴシック" charset="0"/>
                <a:cs typeface="ＭＳ Ｐゴシック" charset="0"/>
              </a:rPr>
              <a:t>TB &amp; COVID-19 Testing</a:t>
            </a:r>
            <a:br>
              <a:rPr lang="en-US" dirty="0">
                <a:latin typeface="Arial" panose="020B0604020202020204" pitchFamily="34" charset="0"/>
                <a:ea typeface="ＭＳ Ｐゴシック" charset="0"/>
                <a:cs typeface="ＭＳ Ｐゴシック" charset="0"/>
              </a:rPr>
            </a:br>
            <a:endParaRPr lang="en-US" dirty="0"/>
          </a:p>
        </p:txBody>
      </p:sp>
      <p:sp>
        <p:nvSpPr>
          <p:cNvPr id="5" name="Content Placeholder 4">
            <a:extLst>
              <a:ext uri="{FF2B5EF4-FFF2-40B4-BE49-F238E27FC236}">
                <a16:creationId xmlns:a16="http://schemas.microsoft.com/office/drawing/2014/main" id="{624009C1-0FB5-4EFD-9CCE-AF6749395FB5}"/>
              </a:ext>
            </a:extLst>
          </p:cNvPr>
          <p:cNvSpPr>
            <a:spLocks noGrp="1"/>
          </p:cNvSpPr>
          <p:nvPr>
            <p:ph idx="4294967295"/>
          </p:nvPr>
        </p:nvSpPr>
        <p:spPr>
          <a:xfrm>
            <a:off x="762000" y="1869717"/>
            <a:ext cx="3186112" cy="3693873"/>
          </a:xfrm>
          <a:prstGeom prst="rect">
            <a:avLst/>
          </a:prstGeom>
        </p:spPr>
        <p:txBody>
          <a:bodyPr>
            <a:noAutofit/>
          </a:bodyPr>
          <a:lstStyle/>
          <a:p>
            <a:pPr lvl="1" indent="-187879">
              <a:spcBef>
                <a:spcPts val="900"/>
              </a:spcBef>
            </a:pPr>
            <a:r>
              <a:rPr lang="en-US" sz="1500" dirty="0">
                <a:latin typeface="Arial" panose="020B0604020202020204" pitchFamily="34" charset="0"/>
              </a:rPr>
              <a:t>TB and COVID-19 may have overlapping pulmonary symptoms</a:t>
            </a:r>
          </a:p>
          <a:p>
            <a:pPr lvl="1" indent="-187879">
              <a:spcBef>
                <a:spcPts val="900"/>
              </a:spcBef>
            </a:pPr>
            <a:r>
              <a:rPr lang="en-US" sz="1500" dirty="0">
                <a:latin typeface="Arial" panose="020B0604020202020204" pitchFamily="34" charset="0"/>
              </a:rPr>
              <a:t>All persons being tested for COVID-19 should be tested for TB as well, especially in high-burden settings and if TB risk factors are present</a:t>
            </a:r>
          </a:p>
          <a:p>
            <a:pPr lvl="1" indent="-187879">
              <a:spcBef>
                <a:spcPts val="900"/>
              </a:spcBef>
            </a:pPr>
            <a:r>
              <a:rPr lang="en-US" sz="1500" dirty="0">
                <a:latin typeface="Arial" panose="020B0604020202020204" pitchFamily="34" charset="0"/>
              </a:rPr>
              <a:t>Persons should not be denied access to testing for TB because they have COVID-19, and persons with TB should not be denied access to testing for COVID-19</a:t>
            </a:r>
          </a:p>
        </p:txBody>
      </p:sp>
      <p:sp>
        <p:nvSpPr>
          <p:cNvPr id="3" name="TextBox 2">
            <a:extLst>
              <a:ext uri="{FF2B5EF4-FFF2-40B4-BE49-F238E27FC236}">
                <a16:creationId xmlns:a16="http://schemas.microsoft.com/office/drawing/2014/main" id="{AB64E12B-F9A9-2C4A-9145-1C6D409161EE}"/>
              </a:ext>
            </a:extLst>
          </p:cNvPr>
          <p:cNvSpPr txBox="1"/>
          <p:nvPr/>
        </p:nvSpPr>
        <p:spPr>
          <a:xfrm>
            <a:off x="4310065" y="4791082"/>
            <a:ext cx="1771650" cy="207749"/>
          </a:xfrm>
          <a:prstGeom prst="rect">
            <a:avLst/>
          </a:prstGeom>
          <a:noFill/>
        </p:spPr>
        <p:txBody>
          <a:bodyPr wrap="square" rtlCol="0">
            <a:spAutoFit/>
          </a:bodyPr>
          <a:lstStyle/>
          <a:p>
            <a:r>
              <a:rPr lang="en-US" sz="750" dirty="0"/>
              <a:t>Image copyright ILO Asia Pacific</a:t>
            </a:r>
          </a:p>
        </p:txBody>
      </p:sp>
      <p:pic>
        <p:nvPicPr>
          <p:cNvPr id="12292" name="Picture 4" descr="Tb covid screening and testing">
            <a:extLst>
              <a:ext uri="{FF2B5EF4-FFF2-40B4-BE49-F238E27FC236}">
                <a16:creationId xmlns:a16="http://schemas.microsoft.com/office/drawing/2014/main" id="{4D9595B9-F446-2B48-AC7D-FB87B040BD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822"/>
          <a:stretch/>
        </p:blipFill>
        <p:spPr bwMode="auto">
          <a:xfrm>
            <a:off x="4419600" y="1900378"/>
            <a:ext cx="3442951" cy="278489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8B4C20B-BBBF-144C-A8B8-D6986ABF0053}"/>
              </a:ext>
            </a:extLst>
          </p:cNvPr>
          <p:cNvGrpSpPr/>
          <p:nvPr/>
        </p:nvGrpSpPr>
        <p:grpSpPr>
          <a:xfrm>
            <a:off x="115331" y="6249427"/>
            <a:ext cx="480060" cy="608573"/>
            <a:chOff x="289241" y="6046569"/>
            <a:chExt cx="640080" cy="811431"/>
          </a:xfrm>
        </p:grpSpPr>
        <p:sp>
          <p:nvSpPr>
            <p:cNvPr id="8" name="Slide Number Placeholder 3">
              <a:extLst>
                <a:ext uri="{FF2B5EF4-FFF2-40B4-BE49-F238E27FC236}">
                  <a16:creationId xmlns:a16="http://schemas.microsoft.com/office/drawing/2014/main" id="{72E18430-021A-A746-9E05-987D0CF21AF8}"/>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31</a:t>
              </a:fld>
              <a:endParaRPr lang="en-US" sz="1350" dirty="0">
                <a:solidFill>
                  <a:schemeClr val="tx2"/>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B463EA16-EAF2-0741-A61B-049F3662A133}"/>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7832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AFD2DE9-5ECD-E941-A63A-A903A123E74B}"/>
              </a:ext>
            </a:extLst>
          </p:cNvPr>
          <p:cNvSpPr>
            <a:spLocks noGrp="1"/>
          </p:cNvSpPr>
          <p:nvPr>
            <p:ph type="body" sz="quarter" idx="10"/>
          </p:nvPr>
        </p:nvSpPr>
        <p:spPr>
          <a:xfrm>
            <a:off x="3209366" y="1127245"/>
            <a:ext cx="4953000" cy="5504840"/>
          </a:xfrm>
          <a:prstGeom prst="rect">
            <a:avLst/>
          </a:prstGeom>
        </p:spPr>
        <p:txBody>
          <a:bodyPr wrap="square">
            <a:spAutoFit/>
          </a:bodyPr>
          <a:lstStyle/>
          <a:p>
            <a:pPr marL="231275">
              <a:lnSpc>
                <a:spcPct val="100000"/>
              </a:lnSpc>
            </a:pPr>
            <a:r>
              <a:rPr lang="en-US" sz="1350" b="1" dirty="0"/>
              <a:t>Nucleic acid amplification tests (NAATs) are phenotypic tests that physically grow TB bacteria using a liquid or solid medium in order to visually detect it</a:t>
            </a:r>
            <a:r>
              <a:rPr lang="en-CA" sz="1350" b="1" dirty="0"/>
              <a:t>:</a:t>
            </a:r>
          </a:p>
          <a:p>
            <a:pPr marL="507198" lvl="1"/>
            <a:r>
              <a:rPr lang="en-CA" sz="1350" dirty="0"/>
              <a:t>True</a:t>
            </a:r>
          </a:p>
          <a:p>
            <a:pPr marL="507198" lvl="1"/>
            <a:r>
              <a:rPr lang="en-CA" sz="1350" dirty="0"/>
              <a:t>False</a:t>
            </a:r>
          </a:p>
          <a:p>
            <a:pPr lvl="1"/>
            <a:endParaRPr lang="en-CA" sz="1350" dirty="0"/>
          </a:p>
          <a:p>
            <a:pPr marL="231275"/>
            <a:r>
              <a:rPr lang="en-CA" sz="1350" b="1" dirty="0"/>
              <a:t>Because of their high sensitivity, urine-LAM tests are the only test that is needed to diagnose TB among PLHIV</a:t>
            </a:r>
          </a:p>
          <a:p>
            <a:pPr marL="507198" lvl="1"/>
            <a:r>
              <a:rPr lang="en-CA" sz="1350" dirty="0"/>
              <a:t>True</a:t>
            </a:r>
          </a:p>
          <a:p>
            <a:pPr marL="507198" lvl="1"/>
            <a:r>
              <a:rPr lang="en-CA" sz="1350" dirty="0"/>
              <a:t>False</a:t>
            </a:r>
          </a:p>
          <a:p>
            <a:pPr lvl="1"/>
            <a:endParaRPr lang="en-CA" sz="1350" dirty="0"/>
          </a:p>
          <a:p>
            <a:pPr marL="231275"/>
            <a:r>
              <a:rPr lang="en-CA" sz="1350" b="1" dirty="0"/>
              <a:t>Which of the following tests are appropriate to use as an initial TB diagnostic test:</a:t>
            </a:r>
          </a:p>
          <a:p>
            <a:pPr marL="507198" lvl="1"/>
            <a:r>
              <a:rPr lang="en-CA" sz="1350" dirty="0"/>
              <a:t>TB culture</a:t>
            </a:r>
            <a:endParaRPr lang="en-CA" sz="1350" u="sng" dirty="0"/>
          </a:p>
          <a:p>
            <a:pPr marL="507198" lvl="1"/>
            <a:r>
              <a:rPr lang="en-CA" sz="1350" dirty="0"/>
              <a:t>Rapid molecular tests</a:t>
            </a:r>
          </a:p>
          <a:p>
            <a:pPr marL="507198" lvl="1"/>
            <a:r>
              <a:rPr lang="en-CA" sz="1350" dirty="0"/>
              <a:t>High-throughput molecular tests</a:t>
            </a:r>
          </a:p>
          <a:p>
            <a:pPr marL="507198" lvl="1"/>
            <a:r>
              <a:rPr lang="en-CA" sz="1350" dirty="0"/>
              <a:t>Urine-LAM plus a rapid molecular test (among PLHIV)</a:t>
            </a:r>
          </a:p>
          <a:p>
            <a:pPr marL="507198" lvl="1"/>
            <a:r>
              <a:rPr lang="en-CA" sz="1350" dirty="0"/>
              <a:t>Clinical diagnosis without attempting microbiological confirmation</a:t>
            </a:r>
          </a:p>
          <a:p>
            <a:pPr marL="124297" lvl="1" indent="0">
              <a:buNone/>
            </a:pPr>
            <a:endParaRPr lang="en-CA" dirty="0"/>
          </a:p>
          <a:p>
            <a:pPr marL="0" indent="0">
              <a:buNone/>
            </a:pPr>
            <a:endParaRPr lang="en-CA" dirty="0"/>
          </a:p>
          <a:p>
            <a:pPr lvl="1"/>
            <a:endParaRPr lang="en-CA" dirty="0"/>
          </a:p>
        </p:txBody>
      </p:sp>
      <p:grpSp>
        <p:nvGrpSpPr>
          <p:cNvPr id="4" name="Group 3">
            <a:extLst>
              <a:ext uri="{FF2B5EF4-FFF2-40B4-BE49-F238E27FC236}">
                <a16:creationId xmlns:a16="http://schemas.microsoft.com/office/drawing/2014/main" id="{C74C0552-CE65-1D46-9522-AA2978D3AB9F}"/>
              </a:ext>
            </a:extLst>
          </p:cNvPr>
          <p:cNvGrpSpPr/>
          <p:nvPr/>
        </p:nvGrpSpPr>
        <p:grpSpPr>
          <a:xfrm>
            <a:off x="115331" y="6249427"/>
            <a:ext cx="480060" cy="608573"/>
            <a:chOff x="289241" y="6046569"/>
            <a:chExt cx="640080" cy="811431"/>
          </a:xfrm>
        </p:grpSpPr>
        <p:sp>
          <p:nvSpPr>
            <p:cNvPr id="5" name="Slide Number Placeholder 3">
              <a:extLst>
                <a:ext uri="{FF2B5EF4-FFF2-40B4-BE49-F238E27FC236}">
                  <a16:creationId xmlns:a16="http://schemas.microsoft.com/office/drawing/2014/main" id="{6E99F02C-A816-1741-9FCE-8E92FCE901EF}"/>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32</a:t>
              </a:fld>
              <a:endParaRPr lang="en-US" sz="1350" dirty="0">
                <a:solidFill>
                  <a:schemeClr val="tx2"/>
                </a:solidFill>
                <a:latin typeface="Arial" panose="020B0604020202020204" pitchFamily="34" charset="0"/>
              </a:endParaRPr>
            </a:p>
          </p:txBody>
        </p:sp>
        <p:cxnSp>
          <p:nvCxnSpPr>
            <p:cNvPr id="6" name="Straight Connector 5">
              <a:extLst>
                <a:ext uri="{FF2B5EF4-FFF2-40B4-BE49-F238E27FC236}">
                  <a16:creationId xmlns:a16="http://schemas.microsoft.com/office/drawing/2014/main" id="{1AAAD2DE-3C6F-9E46-B886-AC49D4FA2245}"/>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
        <p:nvSpPr>
          <p:cNvPr id="7" name="Text Placeholder 10">
            <a:extLst>
              <a:ext uri="{FF2B5EF4-FFF2-40B4-BE49-F238E27FC236}">
                <a16:creationId xmlns:a16="http://schemas.microsoft.com/office/drawing/2014/main" id="{EAA48609-85BF-524B-A7E9-247561956E87}"/>
              </a:ext>
            </a:extLst>
          </p:cNvPr>
          <p:cNvSpPr txBox="1">
            <a:spLocks/>
          </p:cNvSpPr>
          <p:nvPr/>
        </p:nvSpPr>
        <p:spPr>
          <a:xfrm>
            <a:off x="262582" y="331361"/>
            <a:ext cx="1946312" cy="601951"/>
          </a:xfrm>
          <a:prstGeom prst="rect">
            <a:avLst/>
          </a:prstGeom>
        </p:spPr>
        <p:txBody>
          <a:bodyPr/>
          <a:lstStyle>
            <a:lvl1pPr marL="96439" indent="-96439" algn="l" defTabSz="385753" rtl="0" eaLnBrk="1" latinLnBrk="0" hangingPunct="1">
              <a:lnSpc>
                <a:spcPct val="90000"/>
              </a:lnSpc>
              <a:spcBef>
                <a:spcPts val="422"/>
              </a:spcBef>
              <a:buFont typeface="Arial" panose="020B0604020202020204" pitchFamily="34" charset="0"/>
              <a:buChar char="•"/>
              <a:defRPr sz="1181" kern="1200">
                <a:solidFill>
                  <a:schemeClr val="tx1"/>
                </a:solidFill>
                <a:latin typeface="+mn-lt"/>
                <a:ea typeface="+mn-ea"/>
                <a:cs typeface="+mn-cs"/>
              </a:defRPr>
            </a:lvl1pPr>
            <a:lvl2pPr marL="289316" indent="-96439" algn="l" defTabSz="385753" rtl="0" eaLnBrk="1" latinLnBrk="0" hangingPunct="1">
              <a:lnSpc>
                <a:spcPct val="90000"/>
              </a:lnSpc>
              <a:spcBef>
                <a:spcPts val="211"/>
              </a:spcBef>
              <a:buFont typeface="Arial" panose="020B0604020202020204" pitchFamily="34" charset="0"/>
              <a:buChar char="•"/>
              <a:defRPr sz="1013" kern="1200">
                <a:solidFill>
                  <a:schemeClr val="tx1"/>
                </a:solidFill>
                <a:latin typeface="+mn-lt"/>
                <a:ea typeface="+mn-ea"/>
                <a:cs typeface="+mn-cs"/>
              </a:defRPr>
            </a:lvl2pPr>
            <a:lvl3pPr marL="482192" indent="-96439" algn="l" defTabSz="385753" rtl="0" eaLnBrk="1" latinLnBrk="0" hangingPunct="1">
              <a:lnSpc>
                <a:spcPct val="90000"/>
              </a:lnSpc>
              <a:spcBef>
                <a:spcPts val="211"/>
              </a:spcBef>
              <a:buFont typeface="Arial" panose="020B0604020202020204" pitchFamily="34" charset="0"/>
              <a:buChar char="•"/>
              <a:defRPr sz="844" kern="1200">
                <a:solidFill>
                  <a:schemeClr val="tx1"/>
                </a:solidFill>
                <a:latin typeface="+mn-lt"/>
                <a:ea typeface="+mn-ea"/>
                <a:cs typeface="+mn-cs"/>
              </a:defRPr>
            </a:lvl3pPr>
            <a:lvl4pPr marL="675068"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4pPr>
            <a:lvl5pPr marL="867944"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5pPr>
            <a:lvl6pPr marL="1060821"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697"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574"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51"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marL="0" indent="0" fontAlgn="auto">
              <a:spcAft>
                <a:spcPts val="0"/>
              </a:spcAft>
              <a:buNone/>
            </a:pPr>
            <a:r>
              <a:rPr lang="en-US" sz="1350" dirty="0">
                <a:latin typeface="Arial" panose="020B0604020202020204" pitchFamily="34" charset="0"/>
              </a:rPr>
              <a:t>DIAGNOSIS</a:t>
            </a:r>
          </a:p>
          <a:p>
            <a:pPr fontAlgn="auto">
              <a:spcAft>
                <a:spcPts val="0"/>
              </a:spcAft>
            </a:pPr>
            <a:endParaRPr lang="en-US" dirty="0">
              <a:latin typeface="Arial" panose="020B0604020202020204" pitchFamily="34" charset="0"/>
            </a:endParaRPr>
          </a:p>
        </p:txBody>
      </p:sp>
    </p:spTree>
    <p:extLst>
      <p:ext uri="{BB962C8B-B14F-4D97-AF65-F5344CB8AC3E}">
        <p14:creationId xmlns:p14="http://schemas.microsoft.com/office/powerpoint/2010/main" val="321881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10">
                                            <p:txEl>
                                              <p:pRg st="2" end="2"/>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10">
                                            <p:txEl>
                                              <p:pRg st="6" end="6"/>
                                            </p:txEl>
                                          </p:spTgt>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8" presetClass="emph" presetSubtype="0" fill="hold" nodeType="clickEffect">
                                  <p:stCondLst>
                                    <p:cond delay="0"/>
                                  </p:stCondLst>
                                  <p:iterate type="lt">
                                    <p:tmPct val="4000"/>
                                  </p:iterate>
                                  <p:childTnLst>
                                    <p:set>
                                      <p:cBhvr override="childStyle">
                                        <p:cTn id="14" dur="500" fill="hold"/>
                                        <p:tgtEl>
                                          <p:spTgt spid="10">
                                            <p:txEl>
                                              <p:pRg st="10" end="10"/>
                                            </p:txEl>
                                          </p:spTgt>
                                        </p:tgtEl>
                                        <p:attrNameLst>
                                          <p:attrName>style.textDecorationUnderline</p:attrName>
                                        </p:attrNameLst>
                                      </p:cBhvr>
                                      <p:to>
                                        <p:strVal val="true"/>
                                      </p:to>
                                    </p:set>
                                  </p:childTnLst>
                                </p:cTn>
                              </p:par>
                              <p:par>
                                <p:cTn id="15" presetID="18" presetClass="emph" presetSubtype="0" fill="hold" nodeType="withEffect">
                                  <p:stCondLst>
                                    <p:cond delay="0"/>
                                  </p:stCondLst>
                                  <p:iterate type="lt">
                                    <p:tmPct val="4000"/>
                                  </p:iterate>
                                  <p:childTnLst>
                                    <p:set>
                                      <p:cBhvr override="childStyle">
                                        <p:cTn id="16" dur="500" fill="hold"/>
                                        <p:tgtEl>
                                          <p:spTgt spid="10">
                                            <p:txEl>
                                              <p:pRg st="11" end="11"/>
                                            </p:txEl>
                                          </p:spTgt>
                                        </p:tgtEl>
                                        <p:attrNameLst>
                                          <p:attrName>style.textDecorationUnderline</p:attrName>
                                        </p:attrNameLst>
                                      </p:cBhvr>
                                      <p:to>
                                        <p:strVal val="true"/>
                                      </p:to>
                                    </p:set>
                                  </p:childTnLst>
                                </p:cTn>
                              </p:par>
                              <p:par>
                                <p:cTn id="17" presetID="18" presetClass="emph" presetSubtype="0" fill="hold" nodeType="withEffect">
                                  <p:stCondLst>
                                    <p:cond delay="0"/>
                                  </p:stCondLst>
                                  <p:iterate type="lt">
                                    <p:tmPct val="4000"/>
                                  </p:iterate>
                                  <p:childTnLst>
                                    <p:set>
                                      <p:cBhvr override="childStyle">
                                        <p:cTn id="18" dur="500" fill="hold"/>
                                        <p:tgtEl>
                                          <p:spTgt spid="10">
                                            <p:txEl>
                                              <p:pRg st="12" end="1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C6AC53-65E5-5D4E-B7FD-8CA474D59BBA}"/>
              </a:ext>
            </a:extLst>
          </p:cNvPr>
          <p:cNvSpPr>
            <a:spLocks noGrp="1"/>
          </p:cNvSpPr>
          <p:nvPr>
            <p:ph type="body" sz="quarter" idx="10"/>
          </p:nvPr>
        </p:nvSpPr>
        <p:spPr/>
        <p:txBody>
          <a:bodyPr/>
          <a:lstStyle/>
          <a:p>
            <a:r>
              <a:rPr lang="en-US" dirty="0"/>
              <a:t>DRUG-SUSCEPTIBILITY TESTING</a:t>
            </a:r>
          </a:p>
        </p:txBody>
      </p:sp>
      <p:grpSp>
        <p:nvGrpSpPr>
          <p:cNvPr id="3" name="Group 2">
            <a:extLst>
              <a:ext uri="{FF2B5EF4-FFF2-40B4-BE49-F238E27FC236}">
                <a16:creationId xmlns:a16="http://schemas.microsoft.com/office/drawing/2014/main" id="{70BB4A3F-5B76-5C43-ABC0-25D7B7C72299}"/>
              </a:ext>
            </a:extLst>
          </p:cNvPr>
          <p:cNvGrpSpPr/>
          <p:nvPr/>
        </p:nvGrpSpPr>
        <p:grpSpPr>
          <a:xfrm>
            <a:off x="115331" y="6249427"/>
            <a:ext cx="480060" cy="608573"/>
            <a:chOff x="289241" y="6046569"/>
            <a:chExt cx="640080" cy="811431"/>
          </a:xfrm>
        </p:grpSpPr>
        <p:sp>
          <p:nvSpPr>
            <p:cNvPr id="4" name="Slide Number Placeholder 3">
              <a:extLst>
                <a:ext uri="{FF2B5EF4-FFF2-40B4-BE49-F238E27FC236}">
                  <a16:creationId xmlns:a16="http://schemas.microsoft.com/office/drawing/2014/main" id="{B303D9D4-3ED1-F34D-A4B8-DB85EBCBB73E}"/>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33</a:t>
              </a:fld>
              <a:endParaRPr lang="en-US" sz="1350" dirty="0">
                <a:solidFill>
                  <a:schemeClr val="tx2"/>
                </a:solidFill>
                <a:latin typeface="Arial" panose="020B0604020202020204" pitchFamily="34" charset="0"/>
              </a:endParaRPr>
            </a:p>
          </p:txBody>
        </p:sp>
        <p:cxnSp>
          <p:nvCxnSpPr>
            <p:cNvPr id="6" name="Straight Connector 5">
              <a:extLst>
                <a:ext uri="{FF2B5EF4-FFF2-40B4-BE49-F238E27FC236}">
                  <a16:creationId xmlns:a16="http://schemas.microsoft.com/office/drawing/2014/main" id="{447CACFF-5F39-C541-AD77-31F90083C895}"/>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9688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ChangeArrowheads="1"/>
          </p:cNvSpPr>
          <p:nvPr/>
        </p:nvSpPr>
        <p:spPr bwMode="auto">
          <a:xfrm>
            <a:off x="1657350" y="914400"/>
            <a:ext cx="5829300" cy="800100"/>
          </a:xfrm>
          <a:prstGeom prst="rect">
            <a:avLst/>
          </a:prstGeom>
          <a:noFill/>
          <a:ln w="9525">
            <a:noFill/>
            <a:miter lim="800000"/>
            <a:headEnd/>
            <a:tailEnd/>
          </a:ln>
        </p:spPr>
        <p:txBody>
          <a:bodyPr anchor="ctr"/>
          <a:lstStyle/>
          <a:p>
            <a:pPr algn="ctr" eaLnBrk="1" hangingPunct="1"/>
            <a:endParaRPr lang="en-US" sz="3600">
              <a:solidFill>
                <a:srgbClr val="0073FF"/>
              </a:solidFill>
              <a:latin typeface="AmericanTypewriter Medium" pitchFamily="28" charset="0"/>
            </a:endParaRPr>
          </a:p>
        </p:txBody>
      </p:sp>
      <p:sp>
        <p:nvSpPr>
          <p:cNvPr id="32771" name="Rectangle 8"/>
          <p:cNvSpPr>
            <a:spLocks noChangeArrowheads="1"/>
          </p:cNvSpPr>
          <p:nvPr/>
        </p:nvSpPr>
        <p:spPr bwMode="auto">
          <a:xfrm>
            <a:off x="1543050" y="1828800"/>
            <a:ext cx="6172200" cy="3371850"/>
          </a:xfrm>
          <a:prstGeom prst="rect">
            <a:avLst/>
          </a:prstGeom>
          <a:noFill/>
          <a:ln w="9525">
            <a:noFill/>
            <a:miter lim="800000"/>
            <a:headEnd/>
            <a:tailEnd/>
          </a:ln>
        </p:spPr>
        <p:txBody>
          <a:bodyPr/>
          <a:lstStyle/>
          <a:p>
            <a:pPr marL="257175" indent="-257175" eaLnBrk="1" hangingPunct="1">
              <a:lnSpc>
                <a:spcPct val="80000"/>
              </a:lnSpc>
              <a:spcBef>
                <a:spcPct val="20000"/>
              </a:spcBef>
            </a:pPr>
            <a:endParaRPr lang="en-US" sz="1800">
              <a:solidFill>
                <a:srgbClr val="0073FF"/>
              </a:solidFill>
              <a:latin typeface="AmericanTypewriter Medium" pitchFamily="28" charset="0"/>
            </a:endParaRPr>
          </a:p>
          <a:p>
            <a:pPr marL="257175" indent="-257175" eaLnBrk="1" hangingPunct="1">
              <a:lnSpc>
                <a:spcPct val="80000"/>
              </a:lnSpc>
              <a:spcBef>
                <a:spcPct val="20000"/>
              </a:spcBef>
            </a:pPr>
            <a:endParaRPr lang="en-US" sz="2700">
              <a:solidFill>
                <a:srgbClr val="0073FF"/>
              </a:solidFill>
              <a:latin typeface="AmericanTypewriter Medium" pitchFamily="28" charset="0"/>
            </a:endParaRPr>
          </a:p>
        </p:txBody>
      </p:sp>
      <p:sp>
        <p:nvSpPr>
          <p:cNvPr id="6" name="Text Placeholder 5">
            <a:extLst>
              <a:ext uri="{FF2B5EF4-FFF2-40B4-BE49-F238E27FC236}">
                <a16:creationId xmlns:a16="http://schemas.microsoft.com/office/drawing/2014/main" id="{569F829C-2262-6D43-A983-D0EAA12A8072}"/>
              </a:ext>
            </a:extLst>
          </p:cNvPr>
          <p:cNvSpPr>
            <a:spLocks noGrp="1"/>
          </p:cNvSpPr>
          <p:nvPr>
            <p:ph type="body" sz="quarter" idx="13"/>
          </p:nvPr>
        </p:nvSpPr>
        <p:spPr>
          <a:xfrm>
            <a:off x="262581" y="331361"/>
            <a:ext cx="3090209" cy="601951"/>
          </a:xfrm>
          <a:prstGeom prst="rect">
            <a:avLst/>
          </a:prstGeom>
        </p:spPr>
        <p:txBody>
          <a:bodyPr/>
          <a:lstStyle/>
          <a:p>
            <a:r>
              <a:rPr lang="en-US" dirty="0">
                <a:solidFill>
                  <a:schemeClr val="tx2"/>
                </a:solidFill>
                <a:latin typeface="Arial" panose="020B0604020202020204" pitchFamily="34" charset="0"/>
                <a:cs typeface="Arial" panose="020B0604020202020204" pitchFamily="34" charset="0"/>
              </a:rPr>
              <a:t>DRUG-SUSCEPTIBILITY TESTING</a:t>
            </a:r>
          </a:p>
          <a:p>
            <a:endParaRPr lang="en-US" dirty="0">
              <a:latin typeface="Arial" panose="020B0604020202020204" pitchFamily="34" charset="0"/>
            </a:endParaRPr>
          </a:p>
        </p:txBody>
      </p:sp>
      <p:sp>
        <p:nvSpPr>
          <p:cNvPr id="5" name="Title 4">
            <a:extLst>
              <a:ext uri="{FF2B5EF4-FFF2-40B4-BE49-F238E27FC236}">
                <a16:creationId xmlns:a16="http://schemas.microsoft.com/office/drawing/2014/main" id="{84A4C946-EF6A-524C-A8B1-B53ED0D6F0BF}"/>
              </a:ext>
            </a:extLst>
          </p:cNvPr>
          <p:cNvSpPr>
            <a:spLocks noGrp="1"/>
          </p:cNvSpPr>
          <p:nvPr>
            <p:ph type="title"/>
          </p:nvPr>
        </p:nvSpPr>
        <p:spPr>
          <a:prstGeom prst="rect">
            <a:avLst/>
          </a:prstGeom>
        </p:spPr>
        <p:txBody>
          <a:bodyPr>
            <a:noAutofit/>
          </a:bodyPr>
          <a:lstStyle/>
          <a:p>
            <a:r>
              <a:rPr lang="en-US" dirty="0">
                <a:latin typeface="Arial" panose="020B0604020202020204" pitchFamily="34" charset="0"/>
                <a:ea typeface="ＭＳ Ｐゴシック" charset="0"/>
                <a:cs typeface="ＭＳ Ｐゴシック" charset="0"/>
              </a:rPr>
              <a:t>Overview Of DST (1/2)</a:t>
            </a:r>
            <a:br>
              <a:rPr lang="en-US" dirty="0">
                <a:latin typeface="Arial" panose="020B0604020202020204" pitchFamily="34" charset="0"/>
                <a:ea typeface="ＭＳ Ｐゴシック" charset="0"/>
                <a:cs typeface="ＭＳ Ｐゴシック" charset="0"/>
              </a:rPr>
            </a:br>
            <a:endParaRPr lang="en-US" dirty="0"/>
          </a:p>
        </p:txBody>
      </p:sp>
      <p:sp>
        <p:nvSpPr>
          <p:cNvPr id="32772" name="Rectangle 10"/>
          <p:cNvSpPr>
            <a:spLocks noGrp="1" noChangeArrowheads="1"/>
          </p:cNvSpPr>
          <p:nvPr>
            <p:ph idx="4294967295"/>
          </p:nvPr>
        </p:nvSpPr>
        <p:spPr>
          <a:xfrm>
            <a:off x="999565" y="1714500"/>
            <a:ext cx="6496050" cy="3568669"/>
          </a:xfrm>
          <a:prstGeom prst="rect">
            <a:avLst/>
          </a:prstGeom>
        </p:spPr>
        <p:txBody>
          <a:bodyPr>
            <a:spAutoFit/>
          </a:bodyPr>
          <a:lstStyle/>
          <a:p>
            <a:pPr marL="0" indent="0">
              <a:buNone/>
            </a:pPr>
            <a:r>
              <a:rPr lang="en-US" sz="1600" b="1" dirty="0">
                <a:latin typeface="Arial" panose="020B0604020202020204" pitchFamily="34" charset="0"/>
              </a:rPr>
              <a:t>Why test for drug susceptibility?</a:t>
            </a:r>
          </a:p>
          <a:p>
            <a:pPr lvl="1" indent="-187879">
              <a:spcBef>
                <a:spcPts val="900"/>
              </a:spcBef>
            </a:pPr>
            <a:r>
              <a:rPr lang="en-US" sz="1500" dirty="0">
                <a:latin typeface="Arial" panose="020B0604020202020204" pitchFamily="34" charset="0"/>
              </a:rPr>
              <a:t>After many years of TB treatment using the same drugs, </a:t>
            </a:r>
            <a:r>
              <a:rPr lang="en-US" sz="1500" b="1" dirty="0">
                <a:solidFill>
                  <a:srgbClr val="6E4671"/>
                </a:solidFill>
                <a:latin typeface="Arial" panose="020B0604020202020204" pitchFamily="34" charset="0"/>
              </a:rPr>
              <a:t>strains of TB bacteria have emerged that are resistant </a:t>
            </a:r>
            <a:r>
              <a:rPr lang="en-US" sz="1500" dirty="0">
                <a:latin typeface="Arial" panose="020B0604020202020204" pitchFamily="34" charset="0"/>
              </a:rPr>
              <a:t>to first-line TB drugs such as rifampicin (</a:t>
            </a:r>
            <a:r>
              <a:rPr lang="en-US" sz="1500" b="1" dirty="0">
                <a:solidFill>
                  <a:srgbClr val="6E4671"/>
                </a:solidFill>
                <a:latin typeface="Arial" panose="020B0604020202020204" pitchFamily="34" charset="0"/>
              </a:rPr>
              <a:t>RIF</a:t>
            </a:r>
            <a:r>
              <a:rPr lang="en-US" sz="1500" dirty="0">
                <a:latin typeface="Arial" panose="020B0604020202020204" pitchFamily="34" charset="0"/>
              </a:rPr>
              <a:t>) and isoniazid (</a:t>
            </a:r>
            <a:r>
              <a:rPr lang="en-US" sz="1500" b="1" dirty="0">
                <a:solidFill>
                  <a:srgbClr val="6E4671"/>
                </a:solidFill>
                <a:latin typeface="Arial" panose="020B0604020202020204" pitchFamily="34" charset="0"/>
              </a:rPr>
              <a:t>INH</a:t>
            </a:r>
            <a:r>
              <a:rPr lang="en-US" sz="1500" dirty="0">
                <a:latin typeface="Arial" panose="020B0604020202020204" pitchFamily="34" charset="0"/>
              </a:rPr>
              <a:t>), and second-line TB drugs such as fluoroquinolones (</a:t>
            </a:r>
            <a:r>
              <a:rPr lang="en-US" sz="1500" b="1" dirty="0">
                <a:solidFill>
                  <a:srgbClr val="6E4671"/>
                </a:solidFill>
                <a:latin typeface="Arial" panose="020B0604020202020204" pitchFamily="34" charset="0"/>
              </a:rPr>
              <a:t>FLQs</a:t>
            </a:r>
            <a:r>
              <a:rPr lang="en-US" sz="1500" dirty="0">
                <a:latin typeface="Arial" panose="020B0604020202020204" pitchFamily="34" charset="0"/>
              </a:rPr>
              <a:t>) (moxifloxacin and levofloxacin), ethambutol (</a:t>
            </a:r>
            <a:r>
              <a:rPr lang="en-US" sz="1500" b="1" dirty="0">
                <a:solidFill>
                  <a:srgbClr val="6E4671"/>
                </a:solidFill>
                <a:latin typeface="Arial" panose="020B0604020202020204" pitchFamily="34" charset="0"/>
              </a:rPr>
              <a:t>ETH</a:t>
            </a:r>
            <a:r>
              <a:rPr lang="en-US" sz="1500" dirty="0">
                <a:latin typeface="Arial" panose="020B0604020202020204" pitchFamily="34" charset="0"/>
              </a:rPr>
              <a:t>), amikacin (</a:t>
            </a:r>
            <a:r>
              <a:rPr lang="en-US" sz="1500" b="1" dirty="0">
                <a:solidFill>
                  <a:srgbClr val="6E4671"/>
                </a:solidFill>
                <a:latin typeface="Arial" panose="020B0604020202020204" pitchFamily="34" charset="0"/>
              </a:rPr>
              <a:t>AMK</a:t>
            </a:r>
            <a:r>
              <a:rPr lang="en-US" sz="1500" dirty="0">
                <a:latin typeface="Arial" panose="020B0604020202020204" pitchFamily="34" charset="0"/>
              </a:rPr>
              <a:t>), </a:t>
            </a:r>
            <a:r>
              <a:rPr lang="en-US" sz="1500" dirty="0" err="1">
                <a:latin typeface="Arial" panose="020B0604020202020204" pitchFamily="34" charset="0"/>
              </a:rPr>
              <a:t>bedaquiline</a:t>
            </a:r>
            <a:r>
              <a:rPr lang="en-US" sz="1500" dirty="0">
                <a:latin typeface="Arial" panose="020B0604020202020204" pitchFamily="34" charset="0"/>
              </a:rPr>
              <a:t> (</a:t>
            </a:r>
            <a:r>
              <a:rPr lang="en-US" sz="1500" b="1" dirty="0">
                <a:solidFill>
                  <a:srgbClr val="6E4671"/>
                </a:solidFill>
                <a:latin typeface="Arial" panose="020B0604020202020204" pitchFamily="34" charset="0"/>
              </a:rPr>
              <a:t>BDQ</a:t>
            </a:r>
            <a:r>
              <a:rPr lang="en-US" sz="1500" dirty="0">
                <a:latin typeface="Arial" panose="020B0604020202020204" pitchFamily="34" charset="0"/>
              </a:rPr>
              <a:t>), and linezolid (</a:t>
            </a:r>
            <a:r>
              <a:rPr lang="en-US" sz="1500" b="1" dirty="0">
                <a:solidFill>
                  <a:srgbClr val="6E4671"/>
                </a:solidFill>
                <a:latin typeface="Arial" panose="020B0604020202020204" pitchFamily="34" charset="0"/>
              </a:rPr>
              <a:t>LZD</a:t>
            </a:r>
            <a:r>
              <a:rPr lang="en-US" sz="1500" dirty="0">
                <a:latin typeface="Arial" panose="020B0604020202020204" pitchFamily="34" charset="0"/>
              </a:rPr>
              <a:t>)</a:t>
            </a:r>
          </a:p>
          <a:p>
            <a:pPr lvl="1" indent="-187879">
              <a:spcBef>
                <a:spcPts val="900"/>
              </a:spcBef>
            </a:pPr>
            <a:r>
              <a:rPr lang="en-US" sz="1500" dirty="0">
                <a:latin typeface="Arial" panose="020B0604020202020204" pitchFamily="34" charset="0"/>
              </a:rPr>
              <a:t>Drug-resistant TB (DR-TB) takes on a range of profiles, including rifampicin-resistant TB (RR-TB), isoniazid-resistant TB (HR-TB) multidrug-resistant TB (MDR-TB), and extensively drug-resistant TB (XDR-TB)</a:t>
            </a:r>
          </a:p>
          <a:p>
            <a:pPr lvl="1" indent="-187879">
              <a:spcBef>
                <a:spcPts val="900"/>
              </a:spcBef>
            </a:pPr>
            <a:r>
              <a:rPr lang="en-US" sz="1500" b="1" dirty="0">
                <a:solidFill>
                  <a:srgbClr val="6E4671"/>
                </a:solidFill>
                <a:latin typeface="Arial" panose="020B0604020202020204" pitchFamily="34" charset="0"/>
              </a:rPr>
              <a:t>Information on drug susceptibility is essential to inform the most effective treatment regimens to treat TB and DR-TB</a:t>
            </a:r>
            <a:r>
              <a:rPr lang="en-US" sz="1500" dirty="0">
                <a:latin typeface="Arial" panose="020B0604020202020204" pitchFamily="34" charset="0"/>
              </a:rPr>
              <a:t>, in order to reduce avoidable morbidity and mortality from TB, and minimize the continued expansion of drug resistant TB</a:t>
            </a:r>
          </a:p>
        </p:txBody>
      </p:sp>
      <p:grpSp>
        <p:nvGrpSpPr>
          <p:cNvPr id="7" name="Group 6">
            <a:extLst>
              <a:ext uri="{FF2B5EF4-FFF2-40B4-BE49-F238E27FC236}">
                <a16:creationId xmlns:a16="http://schemas.microsoft.com/office/drawing/2014/main" id="{C196F872-FE54-A340-90AA-6CB479742C13}"/>
              </a:ext>
            </a:extLst>
          </p:cNvPr>
          <p:cNvGrpSpPr/>
          <p:nvPr/>
        </p:nvGrpSpPr>
        <p:grpSpPr>
          <a:xfrm>
            <a:off x="115331" y="6249427"/>
            <a:ext cx="480060" cy="608573"/>
            <a:chOff x="289241" y="6046569"/>
            <a:chExt cx="640080" cy="811431"/>
          </a:xfrm>
        </p:grpSpPr>
        <p:sp>
          <p:nvSpPr>
            <p:cNvPr id="8" name="Slide Number Placeholder 3">
              <a:extLst>
                <a:ext uri="{FF2B5EF4-FFF2-40B4-BE49-F238E27FC236}">
                  <a16:creationId xmlns:a16="http://schemas.microsoft.com/office/drawing/2014/main" id="{66FEEC4B-7728-A145-96AE-62111890E767}"/>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34</a:t>
              </a:fld>
              <a:endParaRPr lang="en-US" sz="1350" dirty="0">
                <a:solidFill>
                  <a:schemeClr val="tx2"/>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3A76A535-77EF-0D4B-B3BC-291133E8DA69}"/>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52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ChangeArrowheads="1"/>
          </p:cNvSpPr>
          <p:nvPr/>
        </p:nvSpPr>
        <p:spPr bwMode="auto">
          <a:xfrm>
            <a:off x="1657350" y="914400"/>
            <a:ext cx="5829300" cy="800100"/>
          </a:xfrm>
          <a:prstGeom prst="rect">
            <a:avLst/>
          </a:prstGeom>
          <a:noFill/>
          <a:ln w="9525">
            <a:noFill/>
            <a:miter lim="800000"/>
            <a:headEnd/>
            <a:tailEnd/>
          </a:ln>
        </p:spPr>
        <p:txBody>
          <a:bodyPr anchor="ctr"/>
          <a:lstStyle/>
          <a:p>
            <a:pPr algn="ctr" eaLnBrk="1" hangingPunct="1"/>
            <a:endParaRPr lang="en-US" sz="3600">
              <a:solidFill>
                <a:srgbClr val="0073FF"/>
              </a:solidFill>
              <a:latin typeface="AmericanTypewriter Medium" pitchFamily="28" charset="0"/>
            </a:endParaRPr>
          </a:p>
        </p:txBody>
      </p:sp>
      <p:sp>
        <p:nvSpPr>
          <p:cNvPr id="32771" name="Rectangle 8"/>
          <p:cNvSpPr>
            <a:spLocks noChangeArrowheads="1"/>
          </p:cNvSpPr>
          <p:nvPr/>
        </p:nvSpPr>
        <p:spPr bwMode="auto">
          <a:xfrm>
            <a:off x="1543050" y="1828800"/>
            <a:ext cx="6172200" cy="3371850"/>
          </a:xfrm>
          <a:prstGeom prst="rect">
            <a:avLst/>
          </a:prstGeom>
          <a:noFill/>
          <a:ln w="9525">
            <a:noFill/>
            <a:miter lim="800000"/>
            <a:headEnd/>
            <a:tailEnd/>
          </a:ln>
        </p:spPr>
        <p:txBody>
          <a:bodyPr/>
          <a:lstStyle/>
          <a:p>
            <a:pPr marL="257175" indent="-257175" eaLnBrk="1" hangingPunct="1">
              <a:lnSpc>
                <a:spcPct val="80000"/>
              </a:lnSpc>
              <a:spcBef>
                <a:spcPct val="20000"/>
              </a:spcBef>
            </a:pPr>
            <a:endParaRPr lang="en-US" sz="1800">
              <a:solidFill>
                <a:srgbClr val="0073FF"/>
              </a:solidFill>
              <a:latin typeface="AmericanTypewriter Medium" pitchFamily="28" charset="0"/>
            </a:endParaRPr>
          </a:p>
          <a:p>
            <a:pPr marL="257175" indent="-257175" eaLnBrk="1" hangingPunct="1">
              <a:lnSpc>
                <a:spcPct val="80000"/>
              </a:lnSpc>
              <a:spcBef>
                <a:spcPct val="20000"/>
              </a:spcBef>
            </a:pPr>
            <a:endParaRPr lang="en-US" sz="2700">
              <a:solidFill>
                <a:srgbClr val="0073FF"/>
              </a:solidFill>
              <a:latin typeface="AmericanTypewriter Medium" pitchFamily="28" charset="0"/>
            </a:endParaRPr>
          </a:p>
        </p:txBody>
      </p:sp>
      <p:sp>
        <p:nvSpPr>
          <p:cNvPr id="6" name="Text Placeholder 5">
            <a:extLst>
              <a:ext uri="{FF2B5EF4-FFF2-40B4-BE49-F238E27FC236}">
                <a16:creationId xmlns:a16="http://schemas.microsoft.com/office/drawing/2014/main" id="{569F829C-2262-6D43-A983-D0EAA12A8072}"/>
              </a:ext>
            </a:extLst>
          </p:cNvPr>
          <p:cNvSpPr>
            <a:spLocks noGrp="1"/>
          </p:cNvSpPr>
          <p:nvPr>
            <p:ph type="body" sz="quarter" idx="13"/>
          </p:nvPr>
        </p:nvSpPr>
        <p:spPr>
          <a:xfrm>
            <a:off x="262582" y="331361"/>
            <a:ext cx="3699818" cy="601951"/>
          </a:xfrm>
          <a:prstGeom prst="rect">
            <a:avLst/>
          </a:prstGeom>
        </p:spPr>
        <p:txBody>
          <a:bodyPr/>
          <a:lstStyle/>
          <a:p>
            <a:r>
              <a:rPr lang="en-US" dirty="0">
                <a:solidFill>
                  <a:schemeClr val="tx2"/>
                </a:solidFill>
                <a:latin typeface="Arial" panose="020B0604020202020204" pitchFamily="34" charset="0"/>
                <a:cs typeface="Arial" panose="020B0604020202020204" pitchFamily="34" charset="0"/>
              </a:rPr>
              <a:t>DRUG-SUSCEPTIBILITY TESTING</a:t>
            </a:r>
            <a:endParaRPr lang="en-US" dirty="0">
              <a:latin typeface="Arial" panose="020B0604020202020204" pitchFamily="34" charset="0"/>
            </a:endParaRPr>
          </a:p>
        </p:txBody>
      </p:sp>
      <p:sp>
        <p:nvSpPr>
          <p:cNvPr id="5" name="Title 4">
            <a:extLst>
              <a:ext uri="{FF2B5EF4-FFF2-40B4-BE49-F238E27FC236}">
                <a16:creationId xmlns:a16="http://schemas.microsoft.com/office/drawing/2014/main" id="{84A4C946-EF6A-524C-A8B1-B53ED0D6F0BF}"/>
              </a:ext>
            </a:extLst>
          </p:cNvPr>
          <p:cNvSpPr>
            <a:spLocks noGrp="1"/>
          </p:cNvSpPr>
          <p:nvPr>
            <p:ph type="title"/>
          </p:nvPr>
        </p:nvSpPr>
        <p:spPr>
          <a:prstGeom prst="rect">
            <a:avLst/>
          </a:prstGeom>
        </p:spPr>
        <p:txBody>
          <a:bodyPr>
            <a:normAutofit/>
          </a:bodyPr>
          <a:lstStyle/>
          <a:p>
            <a:r>
              <a:rPr lang="en-US" dirty="0">
                <a:ea typeface="ＭＳ Ｐゴシック" charset="0"/>
                <a:cs typeface="ＭＳ Ｐゴシック" charset="0"/>
              </a:rPr>
              <a:t>Overview Of DST (2/2)</a:t>
            </a:r>
            <a:endParaRPr lang="en-US" dirty="0"/>
          </a:p>
        </p:txBody>
      </p:sp>
      <p:sp>
        <p:nvSpPr>
          <p:cNvPr id="32772" name="Rectangle 10"/>
          <p:cNvSpPr>
            <a:spLocks noGrp="1" noChangeArrowheads="1"/>
          </p:cNvSpPr>
          <p:nvPr>
            <p:ph idx="4294967295"/>
          </p:nvPr>
        </p:nvSpPr>
        <p:spPr>
          <a:xfrm>
            <a:off x="942975" y="1943100"/>
            <a:ext cx="6543675" cy="3162300"/>
          </a:xfrm>
          <a:prstGeom prst="rect">
            <a:avLst/>
          </a:prstGeom>
        </p:spPr>
        <p:txBody>
          <a:bodyPr/>
          <a:lstStyle/>
          <a:p>
            <a:pPr marL="0" indent="0">
              <a:buNone/>
            </a:pPr>
            <a:r>
              <a:rPr lang="en-US" sz="1600" b="1" dirty="0">
                <a:latin typeface="Arial" panose="020B0604020202020204" pitchFamily="34" charset="0"/>
              </a:rPr>
              <a:t>Drug-susceptibility testing (DST) should be universal</a:t>
            </a:r>
          </a:p>
          <a:p>
            <a:pPr lvl="1" indent="-187879">
              <a:spcBef>
                <a:spcPts val="900"/>
              </a:spcBef>
            </a:pPr>
            <a:r>
              <a:rPr lang="en-US" sz="1500" dirty="0">
                <a:latin typeface="Arial" panose="020B0604020202020204" pitchFamily="34" charset="0"/>
              </a:rPr>
              <a:t>Universal drug-susceptibility testing means that </a:t>
            </a:r>
            <a:r>
              <a:rPr lang="en-US" sz="1500" b="1" dirty="0">
                <a:solidFill>
                  <a:srgbClr val="6E4671"/>
                </a:solidFill>
                <a:latin typeface="Arial" panose="020B0604020202020204" pitchFamily="34" charset="0"/>
              </a:rPr>
              <a:t>all people being evaluated for TB should also receive DST as part of the initial TB test, with follow-up DST as needed</a:t>
            </a:r>
          </a:p>
          <a:p>
            <a:pPr lvl="1" indent="-187879">
              <a:spcBef>
                <a:spcPts val="900"/>
              </a:spcBef>
            </a:pPr>
            <a:r>
              <a:rPr lang="en-US" sz="1500" dirty="0">
                <a:latin typeface="Arial" panose="020B0604020202020204" pitchFamily="34" charset="0"/>
              </a:rPr>
              <a:t>Rapid DST for resistance to RIF, INH, and FLQ resistance is necessary to immediately inform the type of TB treatment regimen that is most appropriate and to also inform the need for further DST for other TB drugs</a:t>
            </a:r>
          </a:p>
        </p:txBody>
      </p:sp>
      <p:grpSp>
        <p:nvGrpSpPr>
          <p:cNvPr id="7" name="Group 6">
            <a:extLst>
              <a:ext uri="{FF2B5EF4-FFF2-40B4-BE49-F238E27FC236}">
                <a16:creationId xmlns:a16="http://schemas.microsoft.com/office/drawing/2014/main" id="{466D14F1-C3B7-B245-8C46-01EFF262904C}"/>
              </a:ext>
            </a:extLst>
          </p:cNvPr>
          <p:cNvGrpSpPr/>
          <p:nvPr/>
        </p:nvGrpSpPr>
        <p:grpSpPr>
          <a:xfrm>
            <a:off x="115331" y="6249427"/>
            <a:ext cx="480060" cy="608573"/>
            <a:chOff x="289241" y="6046569"/>
            <a:chExt cx="640080" cy="811431"/>
          </a:xfrm>
        </p:grpSpPr>
        <p:sp>
          <p:nvSpPr>
            <p:cNvPr id="8" name="Slide Number Placeholder 3">
              <a:extLst>
                <a:ext uri="{FF2B5EF4-FFF2-40B4-BE49-F238E27FC236}">
                  <a16:creationId xmlns:a16="http://schemas.microsoft.com/office/drawing/2014/main" id="{34B5A377-D521-C94B-BD5B-D4B541278EAC}"/>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35</a:t>
              </a:fld>
              <a:endParaRPr lang="en-US" sz="1350" dirty="0">
                <a:solidFill>
                  <a:schemeClr val="tx2"/>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2CCF813F-274D-1448-8A36-8201464FF451}"/>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36216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
          <p:cNvSpPr>
            <a:spLocks noChangeArrowheads="1"/>
          </p:cNvSpPr>
          <p:nvPr/>
        </p:nvSpPr>
        <p:spPr bwMode="auto">
          <a:xfrm>
            <a:off x="1143000" y="2343150"/>
            <a:ext cx="5829300" cy="3086100"/>
          </a:xfrm>
          <a:prstGeom prst="rect">
            <a:avLst/>
          </a:prstGeom>
          <a:noFill/>
          <a:ln w="9525">
            <a:noFill/>
            <a:miter lim="800000"/>
            <a:headEnd/>
            <a:tailEnd/>
          </a:ln>
        </p:spPr>
        <p:txBody>
          <a:bodyPr/>
          <a:lstStyle/>
          <a:p>
            <a:pPr marL="257175" indent="-257175"/>
            <a:endParaRPr lang="en-US" sz="1800" dirty="0">
              <a:solidFill>
                <a:srgbClr val="0073FF"/>
              </a:solidFill>
              <a:latin typeface="AmericanTypewriter Medium" pitchFamily="28" charset="0"/>
            </a:endParaRPr>
          </a:p>
          <a:p>
            <a:pPr marL="257175" indent="-257175"/>
            <a:endParaRPr lang="en-US" sz="1800" dirty="0">
              <a:solidFill>
                <a:srgbClr val="0073FF"/>
              </a:solidFill>
              <a:ea typeface="Batang" charset="-127"/>
            </a:endParaRPr>
          </a:p>
        </p:txBody>
      </p:sp>
      <p:sp>
        <p:nvSpPr>
          <p:cNvPr id="32770" name="Rectangle 7"/>
          <p:cNvSpPr>
            <a:spLocks noChangeArrowheads="1"/>
          </p:cNvSpPr>
          <p:nvPr/>
        </p:nvSpPr>
        <p:spPr bwMode="auto">
          <a:xfrm>
            <a:off x="1657350" y="914400"/>
            <a:ext cx="5829300" cy="800100"/>
          </a:xfrm>
          <a:prstGeom prst="rect">
            <a:avLst/>
          </a:prstGeom>
          <a:noFill/>
          <a:ln w="9525">
            <a:noFill/>
            <a:miter lim="800000"/>
            <a:headEnd/>
            <a:tailEnd/>
          </a:ln>
        </p:spPr>
        <p:txBody>
          <a:bodyPr anchor="ctr"/>
          <a:lstStyle/>
          <a:p>
            <a:pPr algn="ctr" eaLnBrk="1" hangingPunct="1"/>
            <a:endParaRPr lang="en-US" sz="3600">
              <a:solidFill>
                <a:srgbClr val="0073FF"/>
              </a:solidFill>
              <a:latin typeface="AmericanTypewriter Medium" pitchFamily="28" charset="0"/>
            </a:endParaRPr>
          </a:p>
        </p:txBody>
      </p:sp>
      <p:sp>
        <p:nvSpPr>
          <p:cNvPr id="32771" name="Rectangle 8"/>
          <p:cNvSpPr>
            <a:spLocks noChangeArrowheads="1"/>
          </p:cNvSpPr>
          <p:nvPr/>
        </p:nvSpPr>
        <p:spPr bwMode="auto">
          <a:xfrm>
            <a:off x="1543050" y="1828800"/>
            <a:ext cx="6172200" cy="3371850"/>
          </a:xfrm>
          <a:prstGeom prst="rect">
            <a:avLst/>
          </a:prstGeom>
          <a:noFill/>
          <a:ln w="9525">
            <a:noFill/>
            <a:miter lim="800000"/>
            <a:headEnd/>
            <a:tailEnd/>
          </a:ln>
        </p:spPr>
        <p:txBody>
          <a:bodyPr/>
          <a:lstStyle/>
          <a:p>
            <a:pPr marL="257175" indent="-257175" eaLnBrk="1" hangingPunct="1">
              <a:lnSpc>
                <a:spcPct val="80000"/>
              </a:lnSpc>
              <a:spcBef>
                <a:spcPct val="20000"/>
              </a:spcBef>
            </a:pPr>
            <a:endParaRPr lang="en-US" sz="1800">
              <a:solidFill>
                <a:srgbClr val="0073FF"/>
              </a:solidFill>
              <a:latin typeface="AmericanTypewriter Medium" pitchFamily="28" charset="0"/>
            </a:endParaRPr>
          </a:p>
          <a:p>
            <a:pPr marL="257175" indent="-257175" eaLnBrk="1" hangingPunct="1">
              <a:lnSpc>
                <a:spcPct val="80000"/>
              </a:lnSpc>
              <a:spcBef>
                <a:spcPct val="20000"/>
              </a:spcBef>
            </a:pPr>
            <a:endParaRPr lang="en-US" sz="2700">
              <a:solidFill>
                <a:srgbClr val="0073FF"/>
              </a:solidFill>
              <a:latin typeface="AmericanTypewriter Medium" pitchFamily="28" charset="0"/>
            </a:endParaRPr>
          </a:p>
        </p:txBody>
      </p:sp>
      <p:sp>
        <p:nvSpPr>
          <p:cNvPr id="6" name="Text Placeholder 5">
            <a:extLst>
              <a:ext uri="{FF2B5EF4-FFF2-40B4-BE49-F238E27FC236}">
                <a16:creationId xmlns:a16="http://schemas.microsoft.com/office/drawing/2014/main" id="{EDD79EFB-9402-F84B-A425-40C6D084CE98}"/>
              </a:ext>
            </a:extLst>
          </p:cNvPr>
          <p:cNvSpPr>
            <a:spLocks noGrp="1"/>
          </p:cNvSpPr>
          <p:nvPr>
            <p:ph type="body" sz="quarter" idx="13"/>
          </p:nvPr>
        </p:nvSpPr>
        <p:spPr>
          <a:xfrm>
            <a:off x="262582" y="331361"/>
            <a:ext cx="3318818" cy="601951"/>
          </a:xfrm>
          <a:prstGeom prst="rect">
            <a:avLst/>
          </a:prstGeom>
        </p:spPr>
        <p:txBody>
          <a:bodyPr/>
          <a:lstStyle/>
          <a:p>
            <a:r>
              <a:rPr lang="en-US" dirty="0">
                <a:solidFill>
                  <a:schemeClr val="tx2"/>
                </a:solidFill>
                <a:latin typeface="Arial" panose="020B0604020202020204" pitchFamily="34" charset="0"/>
                <a:cs typeface="Arial" panose="020B0604020202020204" pitchFamily="34" charset="0"/>
              </a:rPr>
              <a:t>DRUG-SUSCEPTIBILITY TESTING</a:t>
            </a:r>
            <a:endParaRPr lang="en-US" dirty="0">
              <a:latin typeface="Arial" panose="020B0604020202020204" pitchFamily="34" charset="0"/>
            </a:endParaRPr>
          </a:p>
          <a:p>
            <a:endParaRPr lang="en-US" dirty="0">
              <a:latin typeface="Arial" panose="020B0604020202020204" pitchFamily="34" charset="0"/>
            </a:endParaRPr>
          </a:p>
        </p:txBody>
      </p:sp>
      <p:sp>
        <p:nvSpPr>
          <p:cNvPr id="5" name="Title 4">
            <a:extLst>
              <a:ext uri="{FF2B5EF4-FFF2-40B4-BE49-F238E27FC236}">
                <a16:creationId xmlns:a16="http://schemas.microsoft.com/office/drawing/2014/main" id="{FE912B5B-67E6-4E4E-987E-75FC72A8C54A}"/>
              </a:ext>
            </a:extLst>
          </p:cNvPr>
          <p:cNvSpPr>
            <a:spLocks noGrp="1"/>
          </p:cNvSpPr>
          <p:nvPr>
            <p:ph type="title"/>
          </p:nvPr>
        </p:nvSpPr>
        <p:spPr>
          <a:prstGeom prst="rect">
            <a:avLst/>
          </a:prstGeom>
        </p:spPr>
        <p:txBody>
          <a:bodyPr>
            <a:noAutofit/>
          </a:bodyPr>
          <a:lstStyle/>
          <a:p>
            <a:r>
              <a:rPr lang="en-US" dirty="0">
                <a:latin typeface="Arial" panose="020B0604020202020204" pitchFamily="34" charset="0"/>
                <a:ea typeface="ＭＳ Ｐゴシック" charset="0"/>
                <a:cs typeface="ＭＳ Ｐゴシック" charset="0"/>
              </a:rPr>
              <a:t>Technologies For DST</a:t>
            </a:r>
            <a:br>
              <a:rPr lang="en-US" dirty="0">
                <a:latin typeface="Arial" panose="020B0604020202020204" pitchFamily="34" charset="0"/>
                <a:ea typeface="ＭＳ Ｐゴシック" charset="0"/>
                <a:cs typeface="ＭＳ Ｐゴシック" charset="0"/>
              </a:rPr>
            </a:br>
            <a:endParaRPr lang="en-US" dirty="0"/>
          </a:p>
        </p:txBody>
      </p:sp>
      <p:sp>
        <p:nvSpPr>
          <p:cNvPr id="32772" name="Rectangle 10"/>
          <p:cNvSpPr>
            <a:spLocks noGrp="1" noChangeArrowheads="1"/>
          </p:cNvSpPr>
          <p:nvPr>
            <p:ph idx="4294967295"/>
          </p:nvPr>
        </p:nvSpPr>
        <p:spPr>
          <a:xfrm>
            <a:off x="971550" y="1689847"/>
            <a:ext cx="6743700" cy="3935436"/>
          </a:xfrm>
          <a:prstGeom prst="rect">
            <a:avLst/>
          </a:prstGeom>
        </p:spPr>
        <p:txBody>
          <a:bodyPr>
            <a:spAutoFit/>
          </a:bodyPr>
          <a:lstStyle/>
          <a:p>
            <a:pPr marL="0" indent="0">
              <a:buNone/>
            </a:pPr>
            <a:r>
              <a:rPr lang="en-US" sz="1600" b="1" dirty="0">
                <a:latin typeface="Arial" panose="020B0604020202020204" pitchFamily="34" charset="0"/>
              </a:rPr>
              <a:t>Technologies for drug-susceptibility testing: </a:t>
            </a:r>
          </a:p>
          <a:p>
            <a:pPr>
              <a:spcBef>
                <a:spcPts val="900"/>
              </a:spcBef>
            </a:pPr>
            <a:r>
              <a:rPr lang="en-US" sz="1500" b="1" dirty="0">
                <a:solidFill>
                  <a:srgbClr val="68486F"/>
                </a:solidFill>
                <a:latin typeface="Arial" panose="020B0604020202020204" pitchFamily="34" charset="0"/>
              </a:rPr>
              <a:t>Nucleic Acid Amplification Tests (NAATs)</a:t>
            </a:r>
          </a:p>
          <a:p>
            <a:pPr lvl="1">
              <a:spcBef>
                <a:spcPts val="900"/>
              </a:spcBef>
            </a:pPr>
            <a:r>
              <a:rPr lang="en-US" sz="1400" dirty="0">
                <a:latin typeface="Arial" panose="020B0604020202020204" pitchFamily="34" charset="0"/>
              </a:rPr>
              <a:t>NAATs can be used to detect and microbiologically confirm the presence of TB bacteria as well as drug resistance. NAATs are genotypic tests for drug resistance that </a:t>
            </a:r>
            <a:r>
              <a:rPr lang="en-US" sz="1500" b="1" dirty="0">
                <a:solidFill>
                  <a:srgbClr val="6E4671"/>
                </a:solidFill>
                <a:latin typeface="Arial" panose="020B0604020202020204" pitchFamily="34" charset="0"/>
              </a:rPr>
              <a:t>amplify specific genetic mutations in TB DNA that are associated with resistance to certain TB drugs</a:t>
            </a:r>
            <a:r>
              <a:rPr lang="en-US" sz="1400" dirty="0">
                <a:latin typeface="Arial" panose="020B0604020202020204" pitchFamily="34" charset="0"/>
              </a:rPr>
              <a:t>, in order to detect the presence or absence of these resistance-associated mutations</a:t>
            </a:r>
          </a:p>
          <a:p>
            <a:pPr>
              <a:spcBef>
                <a:spcPts val="900"/>
              </a:spcBef>
            </a:pPr>
            <a:r>
              <a:rPr lang="en-US" sz="1500" b="1" dirty="0">
                <a:solidFill>
                  <a:srgbClr val="68486F"/>
                </a:solidFill>
                <a:latin typeface="Arial" panose="020B0604020202020204" pitchFamily="34" charset="0"/>
              </a:rPr>
              <a:t>TB Culture</a:t>
            </a:r>
          </a:p>
          <a:p>
            <a:pPr lvl="1">
              <a:spcBef>
                <a:spcPts val="900"/>
              </a:spcBef>
            </a:pPr>
            <a:r>
              <a:rPr lang="en-US" sz="1400" dirty="0">
                <a:latin typeface="Arial" panose="020B0604020202020204" pitchFamily="34" charset="0"/>
              </a:rPr>
              <a:t>TB culture is a phenotypic test that evaluates whether TB bacteria grows in the presence of anti-TB drugs to determine whether the strains of TB present in the sample are susceptible or resistant to those drugs</a:t>
            </a:r>
          </a:p>
          <a:p>
            <a:pPr>
              <a:spcBef>
                <a:spcPts val="900"/>
              </a:spcBef>
            </a:pPr>
            <a:r>
              <a:rPr lang="en-US" sz="1500" b="1" dirty="0">
                <a:solidFill>
                  <a:srgbClr val="68486F"/>
                </a:solidFill>
                <a:latin typeface="Arial" panose="020B0604020202020204" pitchFamily="34" charset="0"/>
              </a:rPr>
              <a:t>Next-Generation Sequencing</a:t>
            </a:r>
          </a:p>
          <a:p>
            <a:pPr lvl="1">
              <a:spcBef>
                <a:spcPts val="900"/>
              </a:spcBef>
            </a:pPr>
            <a:r>
              <a:rPr lang="en-US" sz="1400" dirty="0">
                <a:latin typeface="Arial" panose="020B0604020202020204" pitchFamily="34" charset="0"/>
              </a:rPr>
              <a:t>Next-generation sequencing (NGS) utilizes targeted or whole genome sequencing to determine in a single test the entire drug resistance profile of the strains of TB in a sample</a:t>
            </a:r>
          </a:p>
          <a:p>
            <a:pPr lvl="1"/>
            <a:endParaRPr lang="en-US" dirty="0">
              <a:latin typeface="Arial" panose="020B0604020202020204" pitchFamily="34" charset="0"/>
            </a:endParaRPr>
          </a:p>
        </p:txBody>
      </p:sp>
      <p:grpSp>
        <p:nvGrpSpPr>
          <p:cNvPr id="8" name="Group 7">
            <a:extLst>
              <a:ext uri="{FF2B5EF4-FFF2-40B4-BE49-F238E27FC236}">
                <a16:creationId xmlns:a16="http://schemas.microsoft.com/office/drawing/2014/main" id="{9712D172-97EA-5940-A9AB-1D1D3E2F884E}"/>
              </a:ext>
            </a:extLst>
          </p:cNvPr>
          <p:cNvGrpSpPr/>
          <p:nvPr/>
        </p:nvGrpSpPr>
        <p:grpSpPr>
          <a:xfrm>
            <a:off x="115331" y="6249427"/>
            <a:ext cx="480060" cy="608573"/>
            <a:chOff x="289241" y="6046569"/>
            <a:chExt cx="640080" cy="811431"/>
          </a:xfrm>
        </p:grpSpPr>
        <p:sp>
          <p:nvSpPr>
            <p:cNvPr id="9" name="Slide Number Placeholder 3">
              <a:extLst>
                <a:ext uri="{FF2B5EF4-FFF2-40B4-BE49-F238E27FC236}">
                  <a16:creationId xmlns:a16="http://schemas.microsoft.com/office/drawing/2014/main" id="{19465DF9-EC05-DF4A-8242-68D92AA2AAD7}"/>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36</a:t>
              </a:fld>
              <a:endParaRPr lang="en-US" sz="1350" dirty="0">
                <a:solidFill>
                  <a:schemeClr val="tx2"/>
                </a:solidFill>
                <a:latin typeface="Arial" panose="020B0604020202020204" pitchFamily="34" charset="0"/>
              </a:endParaRPr>
            </a:p>
          </p:txBody>
        </p:sp>
        <p:cxnSp>
          <p:nvCxnSpPr>
            <p:cNvPr id="10" name="Straight Connector 9">
              <a:extLst>
                <a:ext uri="{FF2B5EF4-FFF2-40B4-BE49-F238E27FC236}">
                  <a16:creationId xmlns:a16="http://schemas.microsoft.com/office/drawing/2014/main" id="{28DAC6B4-4436-014F-8D8E-4C1306ADBF43}"/>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52393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
          <p:cNvSpPr>
            <a:spLocks noChangeArrowheads="1"/>
          </p:cNvSpPr>
          <p:nvPr/>
        </p:nvSpPr>
        <p:spPr bwMode="auto">
          <a:xfrm>
            <a:off x="1143000" y="2343150"/>
            <a:ext cx="5829300" cy="3086100"/>
          </a:xfrm>
          <a:prstGeom prst="rect">
            <a:avLst/>
          </a:prstGeom>
          <a:noFill/>
          <a:ln w="9525">
            <a:noFill/>
            <a:miter lim="800000"/>
            <a:headEnd/>
            <a:tailEnd/>
          </a:ln>
        </p:spPr>
        <p:txBody>
          <a:bodyPr/>
          <a:lstStyle/>
          <a:p>
            <a:pPr marL="257175" indent="-257175"/>
            <a:endParaRPr lang="en-US" sz="1800" dirty="0">
              <a:solidFill>
                <a:srgbClr val="0073FF"/>
              </a:solidFill>
              <a:latin typeface="AmericanTypewriter Medium" pitchFamily="28" charset="0"/>
            </a:endParaRPr>
          </a:p>
          <a:p>
            <a:pPr marL="257175" indent="-257175"/>
            <a:endParaRPr lang="en-US" sz="1800" dirty="0">
              <a:solidFill>
                <a:srgbClr val="0073FF"/>
              </a:solidFill>
              <a:ea typeface="Batang" charset="-127"/>
            </a:endParaRPr>
          </a:p>
        </p:txBody>
      </p:sp>
      <p:sp>
        <p:nvSpPr>
          <p:cNvPr id="32770" name="Rectangle 7"/>
          <p:cNvSpPr>
            <a:spLocks noChangeArrowheads="1"/>
          </p:cNvSpPr>
          <p:nvPr/>
        </p:nvSpPr>
        <p:spPr bwMode="auto">
          <a:xfrm>
            <a:off x="1657350" y="914400"/>
            <a:ext cx="5829300" cy="800100"/>
          </a:xfrm>
          <a:prstGeom prst="rect">
            <a:avLst/>
          </a:prstGeom>
          <a:noFill/>
          <a:ln w="9525">
            <a:noFill/>
            <a:miter lim="800000"/>
            <a:headEnd/>
            <a:tailEnd/>
          </a:ln>
        </p:spPr>
        <p:txBody>
          <a:bodyPr anchor="ctr"/>
          <a:lstStyle/>
          <a:p>
            <a:pPr algn="ctr" eaLnBrk="1" hangingPunct="1"/>
            <a:endParaRPr lang="en-US" sz="3600">
              <a:solidFill>
                <a:srgbClr val="0073FF"/>
              </a:solidFill>
              <a:latin typeface="AmericanTypewriter Medium" pitchFamily="28" charset="0"/>
            </a:endParaRPr>
          </a:p>
        </p:txBody>
      </p:sp>
      <p:sp>
        <p:nvSpPr>
          <p:cNvPr id="32771" name="Rectangle 8"/>
          <p:cNvSpPr>
            <a:spLocks noChangeArrowheads="1"/>
          </p:cNvSpPr>
          <p:nvPr/>
        </p:nvSpPr>
        <p:spPr bwMode="auto">
          <a:xfrm>
            <a:off x="1543050" y="3423397"/>
            <a:ext cx="6172200" cy="1777253"/>
          </a:xfrm>
          <a:prstGeom prst="rect">
            <a:avLst/>
          </a:prstGeom>
          <a:noFill/>
          <a:ln w="9525">
            <a:noFill/>
            <a:miter lim="800000"/>
            <a:headEnd/>
            <a:tailEnd/>
          </a:ln>
        </p:spPr>
        <p:txBody>
          <a:bodyPr/>
          <a:lstStyle/>
          <a:p>
            <a:pPr marL="257175" indent="-257175" eaLnBrk="1" hangingPunct="1">
              <a:lnSpc>
                <a:spcPct val="80000"/>
              </a:lnSpc>
              <a:spcBef>
                <a:spcPct val="20000"/>
              </a:spcBef>
            </a:pPr>
            <a:endParaRPr lang="en-US" sz="1800">
              <a:solidFill>
                <a:srgbClr val="0073FF"/>
              </a:solidFill>
              <a:latin typeface="AmericanTypewriter Medium" pitchFamily="28" charset="0"/>
            </a:endParaRPr>
          </a:p>
          <a:p>
            <a:pPr marL="257175" indent="-257175" eaLnBrk="1" hangingPunct="1">
              <a:lnSpc>
                <a:spcPct val="80000"/>
              </a:lnSpc>
              <a:spcBef>
                <a:spcPct val="20000"/>
              </a:spcBef>
            </a:pPr>
            <a:endParaRPr lang="en-US" sz="2700">
              <a:solidFill>
                <a:srgbClr val="0073FF"/>
              </a:solidFill>
              <a:latin typeface="AmericanTypewriter Medium" pitchFamily="28" charset="0"/>
            </a:endParaRPr>
          </a:p>
        </p:txBody>
      </p:sp>
      <p:sp>
        <p:nvSpPr>
          <p:cNvPr id="6" name="Text Placeholder 5">
            <a:extLst>
              <a:ext uri="{FF2B5EF4-FFF2-40B4-BE49-F238E27FC236}">
                <a16:creationId xmlns:a16="http://schemas.microsoft.com/office/drawing/2014/main" id="{7E8235AB-89AE-3643-A816-B992026F7695}"/>
              </a:ext>
            </a:extLst>
          </p:cNvPr>
          <p:cNvSpPr>
            <a:spLocks noGrp="1"/>
          </p:cNvSpPr>
          <p:nvPr>
            <p:ph type="body" sz="quarter" idx="13"/>
          </p:nvPr>
        </p:nvSpPr>
        <p:spPr>
          <a:xfrm>
            <a:off x="262582" y="331361"/>
            <a:ext cx="4385618" cy="601951"/>
          </a:xfrm>
          <a:prstGeom prst="rect">
            <a:avLst/>
          </a:prstGeom>
        </p:spPr>
        <p:txBody>
          <a:bodyPr/>
          <a:lstStyle/>
          <a:p>
            <a:r>
              <a:rPr lang="en-US" dirty="0">
                <a:solidFill>
                  <a:schemeClr val="tx2"/>
                </a:solidFill>
                <a:latin typeface="Arial" panose="020B0604020202020204" pitchFamily="34" charset="0"/>
                <a:cs typeface="Arial" panose="020B0604020202020204" pitchFamily="34" charset="0"/>
              </a:rPr>
              <a:t>DRUG-SUSCEPTIBILITY TESTING</a:t>
            </a:r>
            <a:endParaRPr lang="en-US" dirty="0">
              <a:latin typeface="Arial" panose="020B0604020202020204" pitchFamily="34" charset="0"/>
            </a:endParaRPr>
          </a:p>
          <a:p>
            <a:endParaRPr lang="en-US" dirty="0">
              <a:latin typeface="Arial" panose="020B0604020202020204" pitchFamily="34" charset="0"/>
            </a:endParaRPr>
          </a:p>
        </p:txBody>
      </p:sp>
      <p:sp>
        <p:nvSpPr>
          <p:cNvPr id="5" name="Title 4">
            <a:extLst>
              <a:ext uri="{FF2B5EF4-FFF2-40B4-BE49-F238E27FC236}">
                <a16:creationId xmlns:a16="http://schemas.microsoft.com/office/drawing/2014/main" id="{F6172F51-4F1A-2A48-85DE-1AF39B657F08}"/>
              </a:ext>
            </a:extLst>
          </p:cNvPr>
          <p:cNvSpPr>
            <a:spLocks noGrp="1"/>
          </p:cNvSpPr>
          <p:nvPr>
            <p:ph type="title"/>
          </p:nvPr>
        </p:nvSpPr>
        <p:spPr>
          <a:xfrm>
            <a:off x="437770" y="933378"/>
            <a:ext cx="7886700" cy="547690"/>
          </a:xfrm>
          <a:prstGeom prst="rect">
            <a:avLst/>
          </a:prstGeom>
        </p:spPr>
        <p:txBody>
          <a:bodyPr>
            <a:noAutofit/>
          </a:bodyPr>
          <a:lstStyle/>
          <a:p>
            <a:r>
              <a:rPr lang="en-US" dirty="0">
                <a:latin typeface="Arial" panose="020B0604020202020204" pitchFamily="34" charset="0"/>
                <a:ea typeface="ＭＳ Ｐゴシック" charset="0"/>
                <a:cs typeface="ＭＳ Ｐゴシック" charset="0"/>
              </a:rPr>
              <a:t>Molecular Tests (NAATs)</a:t>
            </a:r>
            <a:br>
              <a:rPr lang="en-US" dirty="0">
                <a:latin typeface="Arial" panose="020B0604020202020204" pitchFamily="34" charset="0"/>
                <a:ea typeface="ＭＳ Ｐゴシック" charset="0"/>
                <a:cs typeface="ＭＳ Ｐゴシック" charset="0"/>
              </a:rPr>
            </a:br>
            <a:endParaRPr lang="en-US" dirty="0"/>
          </a:p>
        </p:txBody>
      </p:sp>
      <p:sp>
        <p:nvSpPr>
          <p:cNvPr id="32772" name="Rectangle 10"/>
          <p:cNvSpPr>
            <a:spLocks noGrp="1" noChangeArrowheads="1"/>
          </p:cNvSpPr>
          <p:nvPr>
            <p:ph idx="4294967295"/>
          </p:nvPr>
        </p:nvSpPr>
        <p:spPr>
          <a:xfrm>
            <a:off x="727573" y="1508436"/>
            <a:ext cx="5388166" cy="2936188"/>
          </a:xfrm>
          <a:prstGeom prst="rect">
            <a:avLst/>
          </a:prstGeom>
        </p:spPr>
        <p:txBody>
          <a:bodyPr>
            <a:spAutoFit/>
          </a:bodyPr>
          <a:lstStyle/>
          <a:p>
            <a:pPr marL="0" indent="0">
              <a:buNone/>
            </a:pPr>
            <a:r>
              <a:rPr lang="en-US" sz="1600" b="1" dirty="0">
                <a:latin typeface="Arial" panose="020B0604020202020204" pitchFamily="34" charset="0"/>
              </a:rPr>
              <a:t>Rapid molecular tests:</a:t>
            </a:r>
          </a:p>
          <a:p>
            <a:pPr lvl="1">
              <a:spcBef>
                <a:spcPts val="900"/>
              </a:spcBef>
            </a:pPr>
            <a:r>
              <a:rPr lang="en-US" sz="1500" dirty="0">
                <a:latin typeface="Arial" panose="020B0604020202020204" pitchFamily="34" charset="0"/>
              </a:rPr>
              <a:t>WHO recommends GeneXpert and </a:t>
            </a:r>
            <a:r>
              <a:rPr lang="en-US" sz="1500" dirty="0" err="1">
                <a:latin typeface="Arial" panose="020B0604020202020204" pitchFamily="34" charset="0"/>
              </a:rPr>
              <a:t>Truenat</a:t>
            </a:r>
            <a:r>
              <a:rPr lang="en-US" sz="1500" dirty="0">
                <a:latin typeface="Arial" panose="020B0604020202020204" pitchFamily="34" charset="0"/>
              </a:rPr>
              <a:t> tests for detection of TB and RIF resistance as the initial test for all people being evaluated for TB. These tests only provide drug-susceptibility information for RIF resistance</a:t>
            </a:r>
          </a:p>
          <a:p>
            <a:pPr lvl="1">
              <a:spcBef>
                <a:spcPts val="900"/>
              </a:spcBef>
            </a:pPr>
            <a:r>
              <a:rPr lang="en-US" sz="1500" b="1" dirty="0" err="1">
                <a:solidFill>
                  <a:srgbClr val="6E4671"/>
                </a:solidFill>
                <a:latin typeface="Arial" panose="020B0604020202020204" pitchFamily="34" charset="0"/>
              </a:rPr>
              <a:t>Xpert</a:t>
            </a:r>
            <a:r>
              <a:rPr lang="en-US" sz="1500" b="1" dirty="0">
                <a:solidFill>
                  <a:srgbClr val="6E4671"/>
                </a:solidFill>
                <a:latin typeface="Arial" panose="020B0604020202020204" pitchFamily="34" charset="0"/>
              </a:rPr>
              <a:t> MTB/XDR</a:t>
            </a:r>
          </a:p>
          <a:p>
            <a:pPr lvl="2">
              <a:spcBef>
                <a:spcPts val="900"/>
              </a:spcBef>
            </a:pPr>
            <a:r>
              <a:rPr lang="en-US" sz="1350" dirty="0">
                <a:latin typeface="Arial" panose="020B0604020202020204" pitchFamily="34" charset="0"/>
              </a:rPr>
              <a:t>In 2021, WHO recommended Cepheid’s </a:t>
            </a:r>
            <a:r>
              <a:rPr lang="en-US" sz="1350" dirty="0" err="1">
                <a:latin typeface="Arial" panose="020B0604020202020204" pitchFamily="34" charset="0"/>
              </a:rPr>
              <a:t>Xpert</a:t>
            </a:r>
            <a:r>
              <a:rPr lang="en-US" sz="1350" dirty="0">
                <a:latin typeface="Arial" panose="020B0604020202020204" pitchFamily="34" charset="0"/>
              </a:rPr>
              <a:t> MTB/XDR as a follow-on test for resistance to INH, FLQs, ETH, and AMK</a:t>
            </a:r>
          </a:p>
          <a:p>
            <a:pPr lvl="2">
              <a:spcBef>
                <a:spcPts val="900"/>
              </a:spcBef>
            </a:pPr>
            <a:r>
              <a:rPr lang="en-US" sz="1350" dirty="0" err="1">
                <a:latin typeface="Arial" panose="020B0604020202020204" pitchFamily="34" charset="0"/>
              </a:rPr>
              <a:t>Xpert</a:t>
            </a:r>
            <a:r>
              <a:rPr lang="en-US" sz="1350" dirty="0">
                <a:latin typeface="Arial" panose="020B0604020202020204" pitchFamily="34" charset="0"/>
              </a:rPr>
              <a:t> MTB/XDR can be performed in decentralized labs, but requires an expensive upgrade to a 10-color GeneXpert instrument module (from the standard 6-color module) in order to be able to run the test</a:t>
            </a:r>
            <a:endParaRPr lang="en-US" dirty="0">
              <a:latin typeface="Arial" panose="020B0604020202020204" pitchFamily="34" charset="0"/>
            </a:endParaRPr>
          </a:p>
        </p:txBody>
      </p:sp>
      <p:pic>
        <p:nvPicPr>
          <p:cNvPr id="7170" name="Picture 2" descr="Cepheid | Xpert MTB-XDR">
            <a:extLst>
              <a:ext uri="{FF2B5EF4-FFF2-40B4-BE49-F238E27FC236}">
                <a16:creationId xmlns:a16="http://schemas.microsoft.com/office/drawing/2014/main" id="{B9E767BB-CE3C-1847-83E1-38350EA7E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3572" y="1566904"/>
            <a:ext cx="2441130" cy="264170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0">
            <a:extLst>
              <a:ext uri="{FF2B5EF4-FFF2-40B4-BE49-F238E27FC236}">
                <a16:creationId xmlns:a16="http://schemas.microsoft.com/office/drawing/2014/main" id="{FA4424EA-5CCE-D343-922E-F482A9783F8D}"/>
              </a:ext>
            </a:extLst>
          </p:cNvPr>
          <p:cNvSpPr txBox="1">
            <a:spLocks noChangeArrowheads="1"/>
          </p:cNvSpPr>
          <p:nvPr/>
        </p:nvSpPr>
        <p:spPr bwMode="auto">
          <a:xfrm>
            <a:off x="727573" y="4503092"/>
            <a:ext cx="7468359" cy="151167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ts val="600"/>
              </a:spcAft>
              <a:buFont typeface="Arial" pitchFamily="34" charset="0"/>
              <a:defRPr sz="2000" b="1"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tx2"/>
              </a:buClr>
              <a:buFont typeface="Arial" pitchFamily="34" charset="0"/>
              <a:buChar char="•"/>
              <a:defRPr sz="20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0" indent="0" defTabSz="385753" eaLnBrk="1" hangingPunct="1">
              <a:lnSpc>
                <a:spcPct val="90000"/>
              </a:lnSpc>
              <a:spcBef>
                <a:spcPts val="422"/>
              </a:spcBef>
            </a:pPr>
            <a:r>
              <a:rPr lang="en-US" sz="1600" dirty="0">
                <a:latin typeface="Arial" panose="020B0604020202020204" pitchFamily="34" charset="0"/>
                <a:ea typeface="+mn-ea"/>
                <a:cs typeface="+mn-cs"/>
              </a:rPr>
              <a:t>High-throughput molecular tests:</a:t>
            </a:r>
          </a:p>
          <a:p>
            <a:pPr lvl="1" eaLnBrk="1" hangingPunct="1"/>
            <a:r>
              <a:rPr lang="en-US" sz="1350" dirty="0">
                <a:latin typeface="Arial" panose="020B0604020202020204" pitchFamily="34" charset="0"/>
                <a:ea typeface="+mn-ea"/>
                <a:cs typeface="+mn-cs"/>
              </a:rPr>
              <a:t>In 2021, WHO also endorsed high-throughput molecular tests as an initial test for TB and resistance to RIF and INH, including:</a:t>
            </a:r>
          </a:p>
          <a:p>
            <a:pPr marL="731520" lvl="2" indent="-274320" eaLnBrk="1" hangingPunct="1"/>
            <a:r>
              <a:rPr lang="en-US" sz="1400" b="1" dirty="0">
                <a:solidFill>
                  <a:srgbClr val="6E4671"/>
                </a:solidFill>
                <a:latin typeface="Arial" panose="020B0604020202020204" pitchFamily="34" charset="0"/>
                <a:ea typeface="+mn-ea"/>
                <a:cs typeface="+mn-cs"/>
              </a:rPr>
              <a:t>Abbott’s </a:t>
            </a:r>
            <a:r>
              <a:rPr lang="en-US" sz="1400" b="1" dirty="0" err="1">
                <a:solidFill>
                  <a:srgbClr val="6E4671"/>
                </a:solidFill>
                <a:latin typeface="Arial" panose="020B0604020202020204" pitchFamily="34" charset="0"/>
                <a:ea typeface="+mn-ea"/>
                <a:cs typeface="+mn-cs"/>
              </a:rPr>
              <a:t>RealTime</a:t>
            </a:r>
            <a:r>
              <a:rPr lang="en-US" sz="1400" b="1" dirty="0">
                <a:solidFill>
                  <a:srgbClr val="6E4671"/>
                </a:solidFill>
                <a:latin typeface="Arial" panose="020B0604020202020204" pitchFamily="34" charset="0"/>
                <a:ea typeface="+mn-ea"/>
                <a:cs typeface="+mn-cs"/>
              </a:rPr>
              <a:t> MTB RIF/INH Resistance</a:t>
            </a:r>
          </a:p>
          <a:p>
            <a:pPr marL="731520" lvl="2" indent="-274320" eaLnBrk="1" hangingPunct="1"/>
            <a:r>
              <a:rPr lang="en-US" sz="1400" b="1" dirty="0">
                <a:solidFill>
                  <a:srgbClr val="6E4671"/>
                </a:solidFill>
                <a:latin typeface="Arial" panose="020B0604020202020204" pitchFamily="34" charset="0"/>
                <a:ea typeface="+mn-ea"/>
                <a:cs typeface="+mn-cs"/>
              </a:rPr>
              <a:t>BD’s BD MAX MDR-TB (RIF/INH)</a:t>
            </a:r>
          </a:p>
          <a:p>
            <a:pPr marL="731520" lvl="2" indent="-274320" eaLnBrk="1" hangingPunct="1"/>
            <a:r>
              <a:rPr lang="en-US" sz="1400" b="1" dirty="0">
                <a:solidFill>
                  <a:srgbClr val="6E4671"/>
                </a:solidFill>
                <a:latin typeface="Arial" panose="020B0604020202020204" pitchFamily="34" charset="0"/>
                <a:cs typeface="Arial" panose="020B0604020202020204" pitchFamily="34" charset="0"/>
              </a:rPr>
              <a:t>Hain’s </a:t>
            </a:r>
            <a:r>
              <a:rPr lang="en-US" sz="1400" b="1" dirty="0" err="1">
                <a:solidFill>
                  <a:srgbClr val="6E4671"/>
                </a:solidFill>
                <a:latin typeface="Arial" panose="020B0604020202020204" pitchFamily="34" charset="0"/>
                <a:cs typeface="Arial" panose="020B0604020202020204" pitchFamily="34" charset="0"/>
              </a:rPr>
              <a:t>FluoroType</a:t>
            </a:r>
            <a:r>
              <a:rPr lang="en-US" sz="1400" b="1" dirty="0">
                <a:solidFill>
                  <a:srgbClr val="6E4671"/>
                </a:solidFill>
                <a:latin typeface="Arial" panose="020B0604020202020204" pitchFamily="34" charset="0"/>
                <a:cs typeface="Arial" panose="020B0604020202020204" pitchFamily="34" charset="0"/>
              </a:rPr>
              <a:t> MTBDR Version 2.0</a:t>
            </a:r>
          </a:p>
          <a:p>
            <a:pPr marL="731520" lvl="2" indent="-274320" eaLnBrk="1" hangingPunct="1"/>
            <a:r>
              <a:rPr lang="en-US" sz="1400" b="1" dirty="0">
                <a:solidFill>
                  <a:srgbClr val="6E4671"/>
                </a:solidFill>
                <a:latin typeface="Arial" panose="020B0604020202020204" pitchFamily="34" charset="0"/>
                <a:cs typeface="Arial" panose="020B0604020202020204" pitchFamily="34" charset="0"/>
              </a:rPr>
              <a:t>Roche’s </a:t>
            </a:r>
            <a:r>
              <a:rPr lang="en-US" sz="1400" b="1" dirty="0" err="1">
                <a:solidFill>
                  <a:srgbClr val="6E4671"/>
                </a:solidFill>
                <a:latin typeface="Arial" panose="020B0604020202020204" pitchFamily="34" charset="0"/>
                <a:cs typeface="Arial" panose="020B0604020202020204" pitchFamily="34" charset="0"/>
              </a:rPr>
              <a:t>cobas</a:t>
            </a:r>
            <a:r>
              <a:rPr lang="en-US" sz="1400" b="1" dirty="0">
                <a:solidFill>
                  <a:srgbClr val="6E4671"/>
                </a:solidFill>
                <a:latin typeface="Arial" panose="020B0604020202020204" pitchFamily="34" charset="0"/>
                <a:cs typeface="Arial" panose="020B0604020202020204" pitchFamily="34" charset="0"/>
              </a:rPr>
              <a:t> MTB-RIF/INH</a:t>
            </a:r>
          </a:p>
          <a:p>
            <a:pPr marL="914400" lvl="2" indent="0" eaLnBrk="1" hangingPunct="1">
              <a:buNone/>
            </a:pPr>
            <a:endParaRPr lang="en-US" sz="1400" b="1" dirty="0">
              <a:solidFill>
                <a:srgbClr val="6E4671"/>
              </a:solidFill>
              <a:latin typeface="Arial" panose="020B0604020202020204" pitchFamily="34" charset="0"/>
              <a:ea typeface="+mn-ea"/>
              <a:cs typeface="+mn-cs"/>
            </a:endParaRPr>
          </a:p>
          <a:p>
            <a:pPr lvl="1" eaLnBrk="1" hangingPunct="1"/>
            <a:endParaRPr lang="en-US" sz="1200" dirty="0">
              <a:latin typeface="Arial" panose="020B0604020202020204" pitchFamily="34" charset="0"/>
            </a:endParaRPr>
          </a:p>
          <a:p>
            <a:pPr marL="0" indent="0" eaLnBrk="1" hangingPunct="1"/>
            <a:endParaRPr lang="en-US" sz="1500" b="0" dirty="0">
              <a:latin typeface="Arial" panose="020B0604020202020204" pitchFamily="34" charset="0"/>
            </a:endParaRPr>
          </a:p>
        </p:txBody>
      </p:sp>
      <p:sp>
        <p:nvSpPr>
          <p:cNvPr id="14" name="TextBox 13">
            <a:extLst>
              <a:ext uri="{FF2B5EF4-FFF2-40B4-BE49-F238E27FC236}">
                <a16:creationId xmlns:a16="http://schemas.microsoft.com/office/drawing/2014/main" id="{0754239C-BEAE-204D-B54E-7B3DA1CAC3E3}"/>
              </a:ext>
            </a:extLst>
          </p:cNvPr>
          <p:cNvSpPr txBox="1"/>
          <p:nvPr/>
        </p:nvSpPr>
        <p:spPr>
          <a:xfrm>
            <a:off x="6787746" y="4051113"/>
            <a:ext cx="1235875" cy="207749"/>
          </a:xfrm>
          <a:prstGeom prst="rect">
            <a:avLst/>
          </a:prstGeom>
          <a:noFill/>
        </p:spPr>
        <p:txBody>
          <a:bodyPr wrap="square" rtlCol="0">
            <a:spAutoFit/>
          </a:bodyPr>
          <a:lstStyle/>
          <a:p>
            <a:r>
              <a:rPr lang="en-US" sz="750" dirty="0"/>
              <a:t>Image copyright Cepheid</a:t>
            </a:r>
          </a:p>
        </p:txBody>
      </p:sp>
      <p:grpSp>
        <p:nvGrpSpPr>
          <p:cNvPr id="12" name="Group 11">
            <a:extLst>
              <a:ext uri="{FF2B5EF4-FFF2-40B4-BE49-F238E27FC236}">
                <a16:creationId xmlns:a16="http://schemas.microsoft.com/office/drawing/2014/main" id="{C641848B-67F4-2543-94AC-B2F219710BC1}"/>
              </a:ext>
            </a:extLst>
          </p:cNvPr>
          <p:cNvGrpSpPr/>
          <p:nvPr/>
        </p:nvGrpSpPr>
        <p:grpSpPr>
          <a:xfrm>
            <a:off x="115331" y="6249427"/>
            <a:ext cx="480060" cy="608573"/>
            <a:chOff x="289241" y="6046569"/>
            <a:chExt cx="640080" cy="811431"/>
          </a:xfrm>
        </p:grpSpPr>
        <p:sp>
          <p:nvSpPr>
            <p:cNvPr id="15" name="Slide Number Placeholder 3">
              <a:extLst>
                <a:ext uri="{FF2B5EF4-FFF2-40B4-BE49-F238E27FC236}">
                  <a16:creationId xmlns:a16="http://schemas.microsoft.com/office/drawing/2014/main" id="{0D17660F-686C-474A-9086-7C484825FEA6}"/>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37</a:t>
              </a:fld>
              <a:endParaRPr lang="en-US" sz="1350" dirty="0">
                <a:solidFill>
                  <a:schemeClr val="tx2"/>
                </a:solidFill>
                <a:latin typeface="Arial" panose="020B0604020202020204" pitchFamily="34" charset="0"/>
              </a:endParaRPr>
            </a:p>
          </p:txBody>
        </p:sp>
        <p:cxnSp>
          <p:nvCxnSpPr>
            <p:cNvPr id="16" name="Straight Connector 15">
              <a:extLst>
                <a:ext uri="{FF2B5EF4-FFF2-40B4-BE49-F238E27FC236}">
                  <a16:creationId xmlns:a16="http://schemas.microsoft.com/office/drawing/2014/main" id="{FB63ABD0-ACA9-0E4E-BC54-96FC5B6AF926}"/>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19974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ChangeArrowheads="1"/>
          </p:cNvSpPr>
          <p:nvPr/>
        </p:nvSpPr>
        <p:spPr bwMode="auto">
          <a:xfrm>
            <a:off x="1657350" y="914400"/>
            <a:ext cx="5829300" cy="800100"/>
          </a:xfrm>
          <a:prstGeom prst="rect">
            <a:avLst/>
          </a:prstGeom>
          <a:noFill/>
          <a:ln w="9525">
            <a:noFill/>
            <a:miter lim="800000"/>
            <a:headEnd/>
            <a:tailEnd/>
          </a:ln>
        </p:spPr>
        <p:txBody>
          <a:bodyPr anchor="ctr"/>
          <a:lstStyle/>
          <a:p>
            <a:pPr algn="ctr" eaLnBrk="1" hangingPunct="1"/>
            <a:endParaRPr lang="en-US" sz="3600">
              <a:solidFill>
                <a:srgbClr val="0073FF"/>
              </a:solidFill>
              <a:latin typeface="AmericanTypewriter Medium" pitchFamily="28" charset="0"/>
            </a:endParaRPr>
          </a:p>
        </p:txBody>
      </p:sp>
      <p:sp>
        <p:nvSpPr>
          <p:cNvPr id="32771" name="Rectangle 8"/>
          <p:cNvSpPr>
            <a:spLocks noChangeArrowheads="1"/>
          </p:cNvSpPr>
          <p:nvPr/>
        </p:nvSpPr>
        <p:spPr bwMode="auto">
          <a:xfrm>
            <a:off x="1543050" y="1828800"/>
            <a:ext cx="6172200" cy="3371850"/>
          </a:xfrm>
          <a:prstGeom prst="rect">
            <a:avLst/>
          </a:prstGeom>
          <a:noFill/>
          <a:ln w="9525">
            <a:noFill/>
            <a:miter lim="800000"/>
            <a:headEnd/>
            <a:tailEnd/>
          </a:ln>
        </p:spPr>
        <p:txBody>
          <a:bodyPr/>
          <a:lstStyle/>
          <a:p>
            <a:pPr marL="257175" indent="-257175" eaLnBrk="1" hangingPunct="1">
              <a:lnSpc>
                <a:spcPct val="80000"/>
              </a:lnSpc>
              <a:spcBef>
                <a:spcPct val="20000"/>
              </a:spcBef>
            </a:pPr>
            <a:endParaRPr lang="en-US" sz="1800">
              <a:solidFill>
                <a:srgbClr val="0073FF"/>
              </a:solidFill>
              <a:latin typeface="AmericanTypewriter Medium" pitchFamily="28" charset="0"/>
            </a:endParaRPr>
          </a:p>
          <a:p>
            <a:pPr marL="257175" indent="-257175" eaLnBrk="1" hangingPunct="1">
              <a:lnSpc>
                <a:spcPct val="80000"/>
              </a:lnSpc>
              <a:spcBef>
                <a:spcPct val="20000"/>
              </a:spcBef>
            </a:pPr>
            <a:endParaRPr lang="en-US" sz="2700">
              <a:solidFill>
                <a:srgbClr val="0073FF"/>
              </a:solidFill>
              <a:latin typeface="AmericanTypewriter Medium" pitchFamily="28" charset="0"/>
            </a:endParaRPr>
          </a:p>
        </p:txBody>
      </p:sp>
      <p:sp>
        <p:nvSpPr>
          <p:cNvPr id="12" name="Text Placeholder 11">
            <a:extLst>
              <a:ext uri="{FF2B5EF4-FFF2-40B4-BE49-F238E27FC236}">
                <a16:creationId xmlns:a16="http://schemas.microsoft.com/office/drawing/2014/main" id="{F3AD44F3-EFBD-3049-881A-7D15D63996EC}"/>
              </a:ext>
            </a:extLst>
          </p:cNvPr>
          <p:cNvSpPr>
            <a:spLocks noGrp="1"/>
          </p:cNvSpPr>
          <p:nvPr>
            <p:ph type="body" sz="quarter" idx="13"/>
          </p:nvPr>
        </p:nvSpPr>
        <p:spPr>
          <a:xfrm>
            <a:off x="262582" y="331361"/>
            <a:ext cx="3623618" cy="601951"/>
          </a:xfrm>
          <a:prstGeom prst="rect">
            <a:avLst/>
          </a:prstGeom>
        </p:spPr>
        <p:txBody>
          <a:bodyPr/>
          <a:lstStyle/>
          <a:p>
            <a:r>
              <a:rPr lang="en-US" dirty="0">
                <a:solidFill>
                  <a:schemeClr val="tx2"/>
                </a:solidFill>
                <a:latin typeface="Arial" panose="020B0604020202020204" pitchFamily="34" charset="0"/>
                <a:cs typeface="Arial" panose="020B0604020202020204" pitchFamily="34" charset="0"/>
              </a:rPr>
              <a:t>DRUG-SUSCEPTIBILITY TESTING</a:t>
            </a:r>
            <a:endParaRPr lang="en-US" dirty="0">
              <a:latin typeface="Arial" panose="020B0604020202020204" pitchFamily="34" charset="0"/>
            </a:endParaRPr>
          </a:p>
          <a:p>
            <a:endParaRPr lang="en-US" dirty="0">
              <a:latin typeface="Arial" panose="020B0604020202020204" pitchFamily="34" charset="0"/>
            </a:endParaRPr>
          </a:p>
        </p:txBody>
      </p:sp>
      <p:sp>
        <p:nvSpPr>
          <p:cNvPr id="7" name="Title 6">
            <a:extLst>
              <a:ext uri="{FF2B5EF4-FFF2-40B4-BE49-F238E27FC236}">
                <a16:creationId xmlns:a16="http://schemas.microsoft.com/office/drawing/2014/main" id="{AF838133-002D-1346-95EA-5A17B4B4DC2E}"/>
              </a:ext>
            </a:extLst>
          </p:cNvPr>
          <p:cNvSpPr>
            <a:spLocks noGrp="1"/>
          </p:cNvSpPr>
          <p:nvPr>
            <p:ph type="title"/>
          </p:nvPr>
        </p:nvSpPr>
        <p:spPr>
          <a:prstGeom prst="rect">
            <a:avLst/>
          </a:prstGeom>
        </p:spPr>
        <p:txBody>
          <a:bodyPr>
            <a:normAutofit/>
          </a:bodyPr>
          <a:lstStyle/>
          <a:p>
            <a:r>
              <a:rPr lang="en-US" dirty="0">
                <a:latin typeface="Arial" panose="020B0604020202020204" pitchFamily="34" charset="0"/>
                <a:ea typeface="ＭＳ Ｐゴシック" charset="0"/>
                <a:cs typeface="ＭＳ Ｐゴシック" charset="0"/>
              </a:rPr>
              <a:t>Molecular Tests (NAATs)</a:t>
            </a:r>
            <a:endParaRPr lang="en-US" dirty="0"/>
          </a:p>
        </p:txBody>
      </p:sp>
      <p:sp>
        <p:nvSpPr>
          <p:cNvPr id="32772" name="Rectangle 10"/>
          <p:cNvSpPr>
            <a:spLocks noGrp="1" noChangeArrowheads="1"/>
          </p:cNvSpPr>
          <p:nvPr>
            <p:ph idx="4294967295"/>
          </p:nvPr>
        </p:nvSpPr>
        <p:spPr>
          <a:xfrm>
            <a:off x="685800" y="1740382"/>
            <a:ext cx="7696200" cy="1070116"/>
          </a:xfrm>
          <a:prstGeom prst="rect">
            <a:avLst/>
          </a:prstGeom>
        </p:spPr>
        <p:txBody>
          <a:bodyPr/>
          <a:lstStyle/>
          <a:p>
            <a:pPr marL="0" indent="0">
              <a:buNone/>
            </a:pPr>
            <a:r>
              <a:rPr lang="en-US" sz="1600" b="1" dirty="0">
                <a:latin typeface="Arial" panose="020B0604020202020204" pitchFamily="34" charset="0"/>
              </a:rPr>
              <a:t>Line Probe Assays:</a:t>
            </a:r>
          </a:p>
          <a:p>
            <a:pPr lvl="1" indent="-187879">
              <a:spcBef>
                <a:spcPts val="900"/>
              </a:spcBef>
            </a:pPr>
            <a:r>
              <a:rPr lang="en-US" sz="1500" dirty="0">
                <a:latin typeface="Arial" panose="020B0604020202020204" pitchFamily="34" charset="0"/>
              </a:rPr>
              <a:t>Line probe assays (LPAs) are high-complexity molecular tests that use a strip-based technology with banding patterns that indicate the presence of specific genetic targets associated with resistance to certain drugs </a:t>
            </a:r>
          </a:p>
          <a:p>
            <a:endParaRPr lang="en-US" dirty="0">
              <a:latin typeface="Arial" panose="020B0604020202020204" pitchFamily="34" charset="0"/>
            </a:endParaRPr>
          </a:p>
        </p:txBody>
      </p:sp>
      <p:pic>
        <p:nvPicPr>
          <p:cNvPr id="3" name="Picture 2">
            <a:extLst>
              <a:ext uri="{FF2B5EF4-FFF2-40B4-BE49-F238E27FC236}">
                <a16:creationId xmlns:a16="http://schemas.microsoft.com/office/drawing/2014/main" id="{3F2A33E8-EB35-574C-8AEC-03D56932CB9E}"/>
              </a:ext>
            </a:extLst>
          </p:cNvPr>
          <p:cNvPicPr>
            <a:picLocks noChangeAspect="1"/>
          </p:cNvPicPr>
          <p:nvPr/>
        </p:nvPicPr>
        <p:blipFill>
          <a:blip r:embed="rId3"/>
          <a:stretch>
            <a:fillRect/>
          </a:stretch>
        </p:blipFill>
        <p:spPr>
          <a:xfrm>
            <a:off x="5600700" y="2818899"/>
            <a:ext cx="2781300" cy="2845238"/>
          </a:xfrm>
          <a:prstGeom prst="rect">
            <a:avLst/>
          </a:prstGeom>
        </p:spPr>
      </p:pic>
      <p:sp>
        <p:nvSpPr>
          <p:cNvPr id="11" name="Rectangle 10">
            <a:extLst>
              <a:ext uri="{FF2B5EF4-FFF2-40B4-BE49-F238E27FC236}">
                <a16:creationId xmlns:a16="http://schemas.microsoft.com/office/drawing/2014/main" id="{60F062F7-C9C4-944C-A4A2-B27863E689E6}"/>
              </a:ext>
            </a:extLst>
          </p:cNvPr>
          <p:cNvSpPr txBox="1">
            <a:spLocks noChangeArrowheads="1"/>
          </p:cNvSpPr>
          <p:nvPr/>
        </p:nvSpPr>
        <p:spPr bwMode="auto">
          <a:xfrm>
            <a:off x="685800" y="2886523"/>
            <a:ext cx="4593291" cy="337185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ts val="600"/>
              </a:spcAft>
              <a:buFont typeface="Arial" pitchFamily="34" charset="0"/>
              <a:defRPr sz="2000" b="1"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tx2"/>
              </a:buClr>
              <a:buFont typeface="Arial" pitchFamily="34" charset="0"/>
              <a:buChar char="•"/>
              <a:defRPr sz="20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289316" lvl="1" indent="-187879" defTabSz="385753" eaLnBrk="1" hangingPunct="1">
              <a:lnSpc>
                <a:spcPct val="90000"/>
              </a:lnSpc>
              <a:spcBef>
                <a:spcPts val="900"/>
              </a:spcBef>
            </a:pPr>
            <a:r>
              <a:rPr lang="en-US" sz="1500" dirty="0">
                <a:latin typeface="Arial" panose="020B0604020202020204" pitchFamily="34" charset="0"/>
                <a:ea typeface="+mn-ea"/>
                <a:cs typeface="+mn-cs"/>
              </a:rPr>
              <a:t>Implementing LPAs requires well-equipped labs with multiple instruments and trained technicians to perform several manual laboratory procedures, so these tests are most appropriate for central labs</a:t>
            </a:r>
          </a:p>
          <a:p>
            <a:pPr marL="289316" lvl="1" indent="-187879" defTabSz="385753" eaLnBrk="1" hangingPunct="1">
              <a:lnSpc>
                <a:spcPct val="90000"/>
              </a:lnSpc>
              <a:spcBef>
                <a:spcPts val="900"/>
              </a:spcBef>
            </a:pPr>
            <a:r>
              <a:rPr lang="en-US" sz="1500" dirty="0">
                <a:latin typeface="Arial" panose="020B0604020202020204" pitchFamily="34" charset="0"/>
                <a:ea typeface="+mn-ea"/>
                <a:cs typeface="+mn-cs"/>
              </a:rPr>
              <a:t>LPAs turn around drug-susceptibility results within 1-2 days, compared to culture, which can take 2-6 weeks</a:t>
            </a:r>
          </a:p>
          <a:p>
            <a:pPr marL="289316" lvl="1" indent="-187879" defTabSz="385753" eaLnBrk="1" hangingPunct="1">
              <a:lnSpc>
                <a:spcPct val="90000"/>
              </a:lnSpc>
              <a:spcBef>
                <a:spcPts val="900"/>
              </a:spcBef>
            </a:pPr>
            <a:r>
              <a:rPr lang="en-US" sz="1500" dirty="0">
                <a:latin typeface="Arial" panose="020B0604020202020204" pitchFamily="34" charset="0"/>
                <a:ea typeface="+mn-ea"/>
                <a:cs typeface="+mn-cs"/>
              </a:rPr>
              <a:t>While rapid, more automated molecular tests for drug resistance that can be implemented in decentralized settings are preferred, LPAs continue to play a key role in DST for certain anti-TB drugs that are not yet included in these simpler molecular assays</a:t>
            </a:r>
          </a:p>
        </p:txBody>
      </p:sp>
      <p:sp>
        <p:nvSpPr>
          <p:cNvPr id="4" name="TextBox 3">
            <a:extLst>
              <a:ext uri="{FF2B5EF4-FFF2-40B4-BE49-F238E27FC236}">
                <a16:creationId xmlns:a16="http://schemas.microsoft.com/office/drawing/2014/main" id="{9280B6DA-2156-CF43-9B30-D1FD845C959D}"/>
              </a:ext>
            </a:extLst>
          </p:cNvPr>
          <p:cNvSpPr txBox="1"/>
          <p:nvPr/>
        </p:nvSpPr>
        <p:spPr>
          <a:xfrm>
            <a:off x="5315511" y="5884336"/>
            <a:ext cx="2381810" cy="323165"/>
          </a:xfrm>
          <a:prstGeom prst="rect">
            <a:avLst/>
          </a:prstGeom>
          <a:noFill/>
        </p:spPr>
        <p:txBody>
          <a:bodyPr wrap="square" rtlCol="0">
            <a:spAutoFit/>
          </a:bodyPr>
          <a:lstStyle/>
          <a:p>
            <a:pPr algn="r"/>
            <a:r>
              <a:rPr lang="en-US" sz="750" dirty="0"/>
              <a:t>Adapted from Hain image and TAG’s </a:t>
            </a:r>
            <a:r>
              <a:rPr lang="en-US" sz="750" i="1" dirty="0"/>
              <a:t>An Activist’s Guide to Tuberculosis Diagnostic Tools</a:t>
            </a:r>
          </a:p>
        </p:txBody>
      </p:sp>
      <p:grpSp>
        <p:nvGrpSpPr>
          <p:cNvPr id="10" name="Group 9">
            <a:extLst>
              <a:ext uri="{FF2B5EF4-FFF2-40B4-BE49-F238E27FC236}">
                <a16:creationId xmlns:a16="http://schemas.microsoft.com/office/drawing/2014/main" id="{2F2D5600-C857-A04E-8C7C-6C16F3F2D604}"/>
              </a:ext>
            </a:extLst>
          </p:cNvPr>
          <p:cNvGrpSpPr/>
          <p:nvPr/>
        </p:nvGrpSpPr>
        <p:grpSpPr>
          <a:xfrm>
            <a:off x="115331" y="6249427"/>
            <a:ext cx="480060" cy="608573"/>
            <a:chOff x="289241" y="6046569"/>
            <a:chExt cx="640080" cy="811431"/>
          </a:xfrm>
        </p:grpSpPr>
        <p:sp>
          <p:nvSpPr>
            <p:cNvPr id="13" name="Slide Number Placeholder 3">
              <a:extLst>
                <a:ext uri="{FF2B5EF4-FFF2-40B4-BE49-F238E27FC236}">
                  <a16:creationId xmlns:a16="http://schemas.microsoft.com/office/drawing/2014/main" id="{15204D7C-DF3F-2C4F-86F1-DFE53670CAB4}"/>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38</a:t>
              </a:fld>
              <a:endParaRPr lang="en-US" sz="1350" dirty="0">
                <a:solidFill>
                  <a:schemeClr val="tx2"/>
                </a:solidFill>
                <a:latin typeface="Arial" panose="020B0604020202020204" pitchFamily="34" charset="0"/>
              </a:endParaRPr>
            </a:p>
          </p:txBody>
        </p:sp>
        <p:cxnSp>
          <p:nvCxnSpPr>
            <p:cNvPr id="14" name="Straight Connector 13">
              <a:extLst>
                <a:ext uri="{FF2B5EF4-FFF2-40B4-BE49-F238E27FC236}">
                  <a16:creationId xmlns:a16="http://schemas.microsoft.com/office/drawing/2014/main" id="{2BB0431D-3117-004D-B5E1-04651CF5B021}"/>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59548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
          <p:cNvSpPr>
            <a:spLocks noChangeArrowheads="1"/>
          </p:cNvSpPr>
          <p:nvPr/>
        </p:nvSpPr>
        <p:spPr bwMode="auto">
          <a:xfrm>
            <a:off x="1143000" y="2343150"/>
            <a:ext cx="5829300" cy="3086100"/>
          </a:xfrm>
          <a:prstGeom prst="rect">
            <a:avLst/>
          </a:prstGeom>
          <a:noFill/>
          <a:ln w="9525">
            <a:noFill/>
            <a:miter lim="800000"/>
            <a:headEnd/>
            <a:tailEnd/>
          </a:ln>
        </p:spPr>
        <p:txBody>
          <a:bodyPr/>
          <a:lstStyle/>
          <a:p>
            <a:pPr marL="257175" indent="-257175"/>
            <a:endParaRPr lang="en-US" sz="1800" dirty="0">
              <a:solidFill>
                <a:srgbClr val="0073FF"/>
              </a:solidFill>
              <a:latin typeface="AmericanTypewriter Medium" pitchFamily="28" charset="0"/>
            </a:endParaRPr>
          </a:p>
          <a:p>
            <a:pPr marL="257175" indent="-257175"/>
            <a:endParaRPr lang="en-US" sz="1800" dirty="0">
              <a:solidFill>
                <a:srgbClr val="0073FF"/>
              </a:solidFill>
              <a:ea typeface="Batang" charset="-127"/>
            </a:endParaRPr>
          </a:p>
        </p:txBody>
      </p:sp>
      <p:sp>
        <p:nvSpPr>
          <p:cNvPr id="32770" name="Rectangle 7"/>
          <p:cNvSpPr>
            <a:spLocks noChangeArrowheads="1"/>
          </p:cNvSpPr>
          <p:nvPr/>
        </p:nvSpPr>
        <p:spPr bwMode="auto">
          <a:xfrm>
            <a:off x="1657350" y="914400"/>
            <a:ext cx="5829300" cy="800100"/>
          </a:xfrm>
          <a:prstGeom prst="rect">
            <a:avLst/>
          </a:prstGeom>
          <a:noFill/>
          <a:ln w="9525">
            <a:noFill/>
            <a:miter lim="800000"/>
            <a:headEnd/>
            <a:tailEnd/>
          </a:ln>
        </p:spPr>
        <p:txBody>
          <a:bodyPr anchor="ctr"/>
          <a:lstStyle/>
          <a:p>
            <a:pPr algn="ctr" eaLnBrk="1" hangingPunct="1"/>
            <a:endParaRPr lang="en-US" sz="3600">
              <a:solidFill>
                <a:srgbClr val="0073FF"/>
              </a:solidFill>
              <a:latin typeface="AmericanTypewriter Medium" pitchFamily="28" charset="0"/>
            </a:endParaRPr>
          </a:p>
        </p:txBody>
      </p:sp>
      <p:sp>
        <p:nvSpPr>
          <p:cNvPr id="32771" name="Rectangle 8"/>
          <p:cNvSpPr>
            <a:spLocks noChangeArrowheads="1"/>
          </p:cNvSpPr>
          <p:nvPr/>
        </p:nvSpPr>
        <p:spPr bwMode="auto">
          <a:xfrm>
            <a:off x="1543050" y="1828800"/>
            <a:ext cx="6172200" cy="3371850"/>
          </a:xfrm>
          <a:prstGeom prst="rect">
            <a:avLst/>
          </a:prstGeom>
          <a:noFill/>
          <a:ln w="9525">
            <a:noFill/>
            <a:miter lim="800000"/>
            <a:headEnd/>
            <a:tailEnd/>
          </a:ln>
        </p:spPr>
        <p:txBody>
          <a:bodyPr/>
          <a:lstStyle/>
          <a:p>
            <a:pPr marL="257175" indent="-257175" eaLnBrk="1" hangingPunct="1">
              <a:lnSpc>
                <a:spcPct val="80000"/>
              </a:lnSpc>
              <a:spcBef>
                <a:spcPct val="20000"/>
              </a:spcBef>
            </a:pPr>
            <a:endParaRPr lang="en-US" sz="1800">
              <a:solidFill>
                <a:srgbClr val="0073FF"/>
              </a:solidFill>
              <a:latin typeface="AmericanTypewriter Medium" pitchFamily="28" charset="0"/>
            </a:endParaRPr>
          </a:p>
          <a:p>
            <a:pPr marL="257175" indent="-257175" eaLnBrk="1" hangingPunct="1">
              <a:lnSpc>
                <a:spcPct val="80000"/>
              </a:lnSpc>
              <a:spcBef>
                <a:spcPct val="20000"/>
              </a:spcBef>
            </a:pPr>
            <a:endParaRPr lang="en-US" sz="2700">
              <a:solidFill>
                <a:srgbClr val="0073FF"/>
              </a:solidFill>
              <a:latin typeface="AmericanTypewriter Medium" pitchFamily="28" charset="0"/>
            </a:endParaRPr>
          </a:p>
        </p:txBody>
      </p:sp>
      <p:sp>
        <p:nvSpPr>
          <p:cNvPr id="7" name="Text Placeholder 6">
            <a:extLst>
              <a:ext uri="{FF2B5EF4-FFF2-40B4-BE49-F238E27FC236}">
                <a16:creationId xmlns:a16="http://schemas.microsoft.com/office/drawing/2014/main" id="{17F4ECB5-B3D9-EC4D-AD75-6B046E14FC36}"/>
              </a:ext>
            </a:extLst>
          </p:cNvPr>
          <p:cNvSpPr>
            <a:spLocks noGrp="1"/>
          </p:cNvSpPr>
          <p:nvPr>
            <p:ph type="body" sz="quarter" idx="13"/>
          </p:nvPr>
        </p:nvSpPr>
        <p:spPr>
          <a:xfrm>
            <a:off x="262582" y="331361"/>
            <a:ext cx="3471218" cy="601951"/>
          </a:xfrm>
          <a:prstGeom prst="rect">
            <a:avLst/>
          </a:prstGeom>
        </p:spPr>
        <p:txBody>
          <a:bodyPr/>
          <a:lstStyle/>
          <a:p>
            <a:r>
              <a:rPr lang="en-US" dirty="0">
                <a:solidFill>
                  <a:schemeClr val="tx2"/>
                </a:solidFill>
                <a:latin typeface="Arial" panose="020B0604020202020204" pitchFamily="34" charset="0"/>
                <a:cs typeface="Arial" panose="020B0604020202020204" pitchFamily="34" charset="0"/>
              </a:rPr>
              <a:t>DRUG-SUSCEPTIBILITY TESTING</a:t>
            </a:r>
            <a:endParaRPr lang="en-US" dirty="0">
              <a:latin typeface="Arial" panose="020B0604020202020204" pitchFamily="34" charset="0"/>
            </a:endParaRPr>
          </a:p>
          <a:p>
            <a:endParaRPr lang="en-US" dirty="0">
              <a:latin typeface="Arial" panose="020B0604020202020204" pitchFamily="34" charset="0"/>
            </a:endParaRPr>
          </a:p>
        </p:txBody>
      </p:sp>
      <p:sp>
        <p:nvSpPr>
          <p:cNvPr id="6" name="Title 5">
            <a:extLst>
              <a:ext uri="{FF2B5EF4-FFF2-40B4-BE49-F238E27FC236}">
                <a16:creationId xmlns:a16="http://schemas.microsoft.com/office/drawing/2014/main" id="{DB45A686-AA15-994C-B807-03E87CF7D01D}"/>
              </a:ext>
            </a:extLst>
          </p:cNvPr>
          <p:cNvSpPr>
            <a:spLocks noGrp="1"/>
          </p:cNvSpPr>
          <p:nvPr>
            <p:ph type="title"/>
          </p:nvPr>
        </p:nvSpPr>
        <p:spPr>
          <a:prstGeom prst="rect">
            <a:avLst/>
          </a:prstGeom>
        </p:spPr>
        <p:txBody>
          <a:bodyPr>
            <a:normAutofit/>
          </a:bodyPr>
          <a:lstStyle/>
          <a:p>
            <a:r>
              <a:rPr lang="en-US" dirty="0">
                <a:latin typeface="Arial" panose="020B0604020202020204" pitchFamily="34" charset="0"/>
                <a:ea typeface="ＭＳ Ｐゴシック" charset="0"/>
                <a:cs typeface="ＭＳ Ｐゴシック" charset="0"/>
              </a:rPr>
              <a:t>Molecular Tests (NAATs)</a:t>
            </a:r>
            <a:endParaRPr lang="en-US" dirty="0"/>
          </a:p>
        </p:txBody>
      </p:sp>
      <p:sp>
        <p:nvSpPr>
          <p:cNvPr id="32772" name="Rectangle 10"/>
          <p:cNvSpPr>
            <a:spLocks noGrp="1" noChangeArrowheads="1"/>
          </p:cNvSpPr>
          <p:nvPr>
            <p:ph idx="4294967295"/>
          </p:nvPr>
        </p:nvSpPr>
        <p:spPr>
          <a:xfrm>
            <a:off x="798631" y="1797843"/>
            <a:ext cx="4171215" cy="3467103"/>
          </a:xfrm>
          <a:prstGeom prst="rect">
            <a:avLst/>
          </a:prstGeom>
        </p:spPr>
        <p:txBody>
          <a:bodyPr wrap="square">
            <a:spAutoFit/>
          </a:bodyPr>
          <a:lstStyle/>
          <a:p>
            <a:pPr marL="0" indent="0">
              <a:buNone/>
            </a:pPr>
            <a:r>
              <a:rPr lang="en-US" sz="1600" b="1" dirty="0">
                <a:latin typeface="Arial" panose="020B0604020202020204" pitchFamily="34" charset="0"/>
              </a:rPr>
              <a:t>Line Probe Assays:</a:t>
            </a:r>
          </a:p>
          <a:p>
            <a:pPr>
              <a:spcBef>
                <a:spcPts val="900"/>
              </a:spcBef>
            </a:pPr>
            <a:r>
              <a:rPr lang="en-US" sz="1500" dirty="0">
                <a:latin typeface="Arial" panose="020B0604020202020204" pitchFamily="34" charset="0"/>
              </a:rPr>
              <a:t>WHO-recommended LPAs include:</a:t>
            </a:r>
          </a:p>
          <a:p>
            <a:pPr lvl="1">
              <a:spcBef>
                <a:spcPts val="900"/>
              </a:spcBef>
            </a:pPr>
            <a:r>
              <a:rPr lang="en-US" sz="1500" b="1" dirty="0">
                <a:solidFill>
                  <a:srgbClr val="6E4671"/>
                </a:solidFill>
                <a:latin typeface="Arial" panose="020B0604020202020204" pitchFamily="34" charset="0"/>
              </a:rPr>
              <a:t>Hain’s </a:t>
            </a:r>
            <a:r>
              <a:rPr lang="en-US" sz="1500" b="1" dirty="0" err="1">
                <a:solidFill>
                  <a:srgbClr val="6E4671"/>
                </a:solidFill>
                <a:latin typeface="Arial" panose="020B0604020202020204" pitchFamily="34" charset="0"/>
              </a:rPr>
              <a:t>GenoType</a:t>
            </a:r>
            <a:r>
              <a:rPr lang="en-US" sz="1500" b="1" dirty="0">
                <a:solidFill>
                  <a:srgbClr val="6E4671"/>
                </a:solidFill>
                <a:latin typeface="Arial" panose="020B0604020202020204" pitchFamily="34" charset="0"/>
              </a:rPr>
              <a:t> </a:t>
            </a:r>
            <a:r>
              <a:rPr lang="en-US" sz="1500" b="1" dirty="0" err="1">
                <a:solidFill>
                  <a:srgbClr val="6E4671"/>
                </a:solidFill>
                <a:latin typeface="Arial" panose="020B0604020202020204" pitchFamily="34" charset="0"/>
              </a:rPr>
              <a:t>MTBDRplus</a:t>
            </a:r>
            <a:r>
              <a:rPr lang="en-US" sz="1500" b="1" dirty="0">
                <a:solidFill>
                  <a:srgbClr val="6E4671"/>
                </a:solidFill>
                <a:latin typeface="Arial" panose="020B0604020202020204" pitchFamily="34" charset="0"/>
              </a:rPr>
              <a:t> Version 2.0</a:t>
            </a:r>
            <a:r>
              <a:rPr lang="en-US" sz="1400" dirty="0">
                <a:latin typeface="Arial" panose="020B0604020202020204" pitchFamily="34" charset="0"/>
              </a:rPr>
              <a:t>, which tests for resistance to first-line drugs RIF and INH</a:t>
            </a:r>
          </a:p>
          <a:p>
            <a:pPr lvl="1">
              <a:spcBef>
                <a:spcPts val="900"/>
              </a:spcBef>
            </a:pPr>
            <a:r>
              <a:rPr lang="en-US" sz="1500" b="1" dirty="0">
                <a:solidFill>
                  <a:srgbClr val="6E4671"/>
                </a:solidFill>
                <a:latin typeface="Arial" panose="020B0604020202020204" pitchFamily="34" charset="0"/>
              </a:rPr>
              <a:t>Hain’s </a:t>
            </a:r>
            <a:r>
              <a:rPr lang="en-US" sz="1500" b="1" dirty="0" err="1">
                <a:solidFill>
                  <a:srgbClr val="6E4671"/>
                </a:solidFill>
                <a:latin typeface="Arial" panose="020B0604020202020204" pitchFamily="34" charset="0"/>
              </a:rPr>
              <a:t>GenoType</a:t>
            </a:r>
            <a:r>
              <a:rPr lang="en-US" sz="1500" b="1" dirty="0">
                <a:solidFill>
                  <a:srgbClr val="6E4671"/>
                </a:solidFill>
                <a:latin typeface="Arial" panose="020B0604020202020204" pitchFamily="34" charset="0"/>
              </a:rPr>
              <a:t> </a:t>
            </a:r>
            <a:r>
              <a:rPr lang="en-US" sz="1500" b="1" dirty="0" err="1">
                <a:solidFill>
                  <a:srgbClr val="6E4671"/>
                </a:solidFill>
                <a:latin typeface="Arial" panose="020B0604020202020204" pitchFamily="34" charset="0"/>
              </a:rPr>
              <a:t>MTBDRsl</a:t>
            </a:r>
            <a:r>
              <a:rPr lang="en-US" sz="1500" b="1" dirty="0">
                <a:solidFill>
                  <a:srgbClr val="6E4671"/>
                </a:solidFill>
                <a:latin typeface="Arial" panose="020B0604020202020204" pitchFamily="34" charset="0"/>
              </a:rPr>
              <a:t> Version 2.0</a:t>
            </a:r>
            <a:r>
              <a:rPr lang="en-US" sz="1400" dirty="0">
                <a:latin typeface="Arial" panose="020B0604020202020204" pitchFamily="34" charset="0"/>
              </a:rPr>
              <a:t>, which tests for resistance to second-line drugs FLQs, AMK, &amp; capreomycin (CAP)</a:t>
            </a:r>
          </a:p>
          <a:p>
            <a:pPr lvl="1">
              <a:spcBef>
                <a:spcPts val="900"/>
              </a:spcBef>
            </a:pPr>
            <a:r>
              <a:rPr lang="en-US" sz="1500" b="1" dirty="0" err="1">
                <a:solidFill>
                  <a:srgbClr val="6E4671"/>
                </a:solidFill>
                <a:latin typeface="Arial" panose="020B0604020202020204" pitchFamily="34" charset="0"/>
              </a:rPr>
              <a:t>Nipro’s</a:t>
            </a:r>
            <a:r>
              <a:rPr lang="en-US" sz="1500" b="1" dirty="0">
                <a:solidFill>
                  <a:srgbClr val="6E4671"/>
                </a:solidFill>
                <a:latin typeface="Arial" panose="020B0604020202020204" pitchFamily="34" charset="0"/>
              </a:rPr>
              <a:t> </a:t>
            </a:r>
            <a:r>
              <a:rPr lang="en-US" sz="1500" b="1" dirty="0" err="1">
                <a:solidFill>
                  <a:srgbClr val="6E4671"/>
                </a:solidFill>
                <a:latin typeface="Arial" panose="020B0604020202020204" pitchFamily="34" charset="0"/>
              </a:rPr>
              <a:t>Genoscholar</a:t>
            </a:r>
            <a:r>
              <a:rPr lang="en-US" sz="1500" b="1" dirty="0">
                <a:solidFill>
                  <a:srgbClr val="6E4671"/>
                </a:solidFill>
                <a:latin typeface="Arial" panose="020B0604020202020204" pitchFamily="34" charset="0"/>
              </a:rPr>
              <a:t> NTM+MDRTB II</a:t>
            </a:r>
            <a:r>
              <a:rPr lang="en-US" sz="1400" dirty="0">
                <a:latin typeface="Arial" panose="020B0604020202020204" pitchFamily="34" charset="0"/>
              </a:rPr>
              <a:t>, which tests for resistance to first-line drugs RIF and INH</a:t>
            </a:r>
          </a:p>
          <a:p>
            <a:pPr lvl="1">
              <a:spcBef>
                <a:spcPts val="900"/>
              </a:spcBef>
            </a:pPr>
            <a:r>
              <a:rPr lang="en-US" sz="1500" b="1" dirty="0" err="1">
                <a:solidFill>
                  <a:srgbClr val="6E4671"/>
                </a:solidFill>
                <a:latin typeface="Arial" panose="020B0604020202020204" pitchFamily="34" charset="0"/>
              </a:rPr>
              <a:t>Nipro’s</a:t>
            </a:r>
            <a:r>
              <a:rPr lang="en-US" sz="1500" b="1" dirty="0">
                <a:solidFill>
                  <a:srgbClr val="6E4671"/>
                </a:solidFill>
                <a:latin typeface="Arial" panose="020B0604020202020204" pitchFamily="34" charset="0"/>
              </a:rPr>
              <a:t> </a:t>
            </a:r>
            <a:r>
              <a:rPr lang="en-US" sz="1500" b="1" dirty="0" err="1">
                <a:solidFill>
                  <a:srgbClr val="6E4671"/>
                </a:solidFill>
                <a:latin typeface="Arial" panose="020B0604020202020204" pitchFamily="34" charset="0"/>
              </a:rPr>
              <a:t>Genoscholar</a:t>
            </a:r>
            <a:r>
              <a:rPr lang="en-US" sz="1500" b="1" dirty="0">
                <a:solidFill>
                  <a:srgbClr val="6E4671"/>
                </a:solidFill>
                <a:latin typeface="Arial" panose="020B0604020202020204" pitchFamily="34" charset="0"/>
              </a:rPr>
              <a:t> PZA TB II</a:t>
            </a:r>
            <a:r>
              <a:rPr lang="en-US" sz="1400" dirty="0">
                <a:latin typeface="Arial" panose="020B0604020202020204" pitchFamily="34" charset="0"/>
              </a:rPr>
              <a:t>, which tests for resistance to the first-line drug pyrazinamide (PZA)</a:t>
            </a:r>
          </a:p>
        </p:txBody>
      </p:sp>
      <p:pic>
        <p:nvPicPr>
          <p:cNvPr id="11268" name="Picture 4" descr="Набор реагентов GenoType® Mycobacterium CM: продажа, цена в Киеве.  Расходные материалы для диагностического оборудования от ДП &quot;БиоЛайн  Украина&quot;">
            <a:extLst>
              <a:ext uri="{FF2B5EF4-FFF2-40B4-BE49-F238E27FC236}">
                <a16:creationId xmlns:a16="http://schemas.microsoft.com/office/drawing/2014/main" id="{5627DF59-6B17-0E4F-B7E6-35647E3661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9072" y="1919290"/>
            <a:ext cx="2230319" cy="30626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010FD4-5847-6947-9D82-024E42AE231D}"/>
              </a:ext>
            </a:extLst>
          </p:cNvPr>
          <p:cNvSpPr txBox="1"/>
          <p:nvPr/>
        </p:nvSpPr>
        <p:spPr>
          <a:xfrm>
            <a:off x="5369896" y="5003326"/>
            <a:ext cx="1181100" cy="207749"/>
          </a:xfrm>
          <a:prstGeom prst="rect">
            <a:avLst/>
          </a:prstGeom>
          <a:noFill/>
        </p:spPr>
        <p:txBody>
          <a:bodyPr wrap="square" rtlCol="0">
            <a:spAutoFit/>
          </a:bodyPr>
          <a:lstStyle/>
          <a:p>
            <a:r>
              <a:rPr lang="en-US" sz="750" dirty="0"/>
              <a:t>Image copyright Hain</a:t>
            </a:r>
          </a:p>
        </p:txBody>
      </p:sp>
      <p:grpSp>
        <p:nvGrpSpPr>
          <p:cNvPr id="10" name="Group 9">
            <a:extLst>
              <a:ext uri="{FF2B5EF4-FFF2-40B4-BE49-F238E27FC236}">
                <a16:creationId xmlns:a16="http://schemas.microsoft.com/office/drawing/2014/main" id="{F258EB28-1B22-494F-8EC2-19D01CCB70F7}"/>
              </a:ext>
            </a:extLst>
          </p:cNvPr>
          <p:cNvGrpSpPr/>
          <p:nvPr/>
        </p:nvGrpSpPr>
        <p:grpSpPr>
          <a:xfrm>
            <a:off x="115331" y="6249427"/>
            <a:ext cx="480060" cy="608573"/>
            <a:chOff x="289241" y="6046569"/>
            <a:chExt cx="640080" cy="811431"/>
          </a:xfrm>
        </p:grpSpPr>
        <p:sp>
          <p:nvSpPr>
            <p:cNvPr id="11" name="Slide Number Placeholder 3">
              <a:extLst>
                <a:ext uri="{FF2B5EF4-FFF2-40B4-BE49-F238E27FC236}">
                  <a16:creationId xmlns:a16="http://schemas.microsoft.com/office/drawing/2014/main" id="{19111019-4004-6A4C-B4A5-5D9704F48981}"/>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39</a:t>
              </a:fld>
              <a:endParaRPr lang="en-US" sz="1350" dirty="0">
                <a:solidFill>
                  <a:schemeClr val="tx2"/>
                </a:solidFill>
                <a:latin typeface="Arial" panose="020B0604020202020204" pitchFamily="34" charset="0"/>
              </a:endParaRPr>
            </a:p>
          </p:txBody>
        </p:sp>
        <p:cxnSp>
          <p:nvCxnSpPr>
            <p:cNvPr id="12" name="Straight Connector 11">
              <a:extLst>
                <a:ext uri="{FF2B5EF4-FFF2-40B4-BE49-F238E27FC236}">
                  <a16:creationId xmlns:a16="http://schemas.microsoft.com/office/drawing/2014/main" id="{33FDC099-CF16-4E43-8830-769954C1EAA8}"/>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0737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sz="quarter" idx="13"/>
          </p:nvPr>
        </p:nvSpPr>
        <p:spPr>
          <a:prstGeom prst="rect">
            <a:avLst/>
          </a:prstGeom>
        </p:spPr>
        <p:txBody>
          <a:bodyPr/>
          <a:lstStyle/>
          <a:p>
            <a:pPr marL="0" indent="0">
              <a:buNone/>
            </a:pPr>
            <a:r>
              <a:rPr lang="en-US" dirty="0">
                <a:latin typeface="Arial" panose="020B0604020202020204" pitchFamily="34" charset="0"/>
                <a:cs typeface="Arial" panose="020B0604020202020204" pitchFamily="34" charset="0"/>
              </a:rPr>
              <a:t>FUNDAMENTALS</a:t>
            </a:r>
          </a:p>
        </p:txBody>
      </p:sp>
      <p:sp>
        <p:nvSpPr>
          <p:cNvPr id="2" name="Title 1">
            <a:extLst>
              <a:ext uri="{FF2B5EF4-FFF2-40B4-BE49-F238E27FC236}">
                <a16:creationId xmlns:a16="http://schemas.microsoft.com/office/drawing/2014/main" id="{86A786AA-A375-274F-8555-9982C4996B62}"/>
              </a:ext>
            </a:extLst>
          </p:cNvPr>
          <p:cNvSpPr>
            <a:spLocks noGrp="1"/>
          </p:cNvSpPr>
          <p:nvPr>
            <p:ph type="title"/>
          </p:nvPr>
        </p:nvSpPr>
        <p:spPr/>
        <p:txBody>
          <a:bodyPr/>
          <a:lstStyle/>
          <a:p>
            <a:r>
              <a:rPr lang="en-US" dirty="0"/>
              <a:t>What is Screening?</a:t>
            </a:r>
          </a:p>
        </p:txBody>
      </p:sp>
      <p:sp>
        <p:nvSpPr>
          <p:cNvPr id="6" name="Rectangle 3">
            <a:extLst>
              <a:ext uri="{FF2B5EF4-FFF2-40B4-BE49-F238E27FC236}">
                <a16:creationId xmlns:a16="http://schemas.microsoft.com/office/drawing/2014/main" id="{E1361B0C-33DA-1B4F-AAB1-9096F78793DB}"/>
              </a:ext>
            </a:extLst>
          </p:cNvPr>
          <p:cNvSpPr txBox="1">
            <a:spLocks noChangeArrowheads="1"/>
          </p:cNvSpPr>
          <p:nvPr/>
        </p:nvSpPr>
        <p:spPr bwMode="auto">
          <a:xfrm>
            <a:off x="551053" y="2774990"/>
            <a:ext cx="3868544" cy="2454518"/>
          </a:xfrm>
          <a:prstGeom prst="rect">
            <a:avLst/>
          </a:prstGeom>
          <a:noFill/>
          <a:ln w="9525">
            <a:noFill/>
            <a:miter lim="800000"/>
            <a:headEnd/>
            <a:tailEnd/>
          </a:ln>
        </p:spPr>
        <p:txBody>
          <a:bodyPr vert="horz" wrap="square" lIns="68580" tIns="34290" rIns="68580" bIns="34290" numCol="1" anchor="t" anchorCtr="0" compatLnSpc="1">
            <a:prstTxWarp prst="textNoShape">
              <a:avLst/>
            </a:prstTxWarp>
            <a:spAutoFit/>
          </a:bodyPr>
          <a:lstStyle>
            <a:lvl1pPr marL="342900" indent="-342900" algn="l" rtl="0" eaLnBrk="0" fontAlgn="base" hangingPunct="0">
              <a:spcBef>
                <a:spcPct val="20000"/>
              </a:spcBef>
              <a:spcAft>
                <a:spcPts val="600"/>
              </a:spcAft>
              <a:buFont typeface="Arial" pitchFamily="34" charset="0"/>
              <a:defRPr sz="2000" b="1"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tx2"/>
              </a:buClr>
              <a:buFont typeface="Arial" pitchFamily="34" charset="0"/>
              <a:buChar char="•"/>
              <a:defRPr sz="20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lvl="1" eaLnBrk="1" hangingPunct="1">
              <a:lnSpc>
                <a:spcPts val="1620"/>
              </a:lnSpc>
              <a:spcBef>
                <a:spcPts val="450"/>
              </a:spcBef>
            </a:pPr>
            <a:r>
              <a:rPr lang="en-US" sz="1400" dirty="0">
                <a:latin typeface="Arial" panose="020B0604020202020204" pitchFamily="34" charset="0"/>
                <a:ea typeface="Batang" charset="-127"/>
              </a:rPr>
              <a:t>TB screening can take place as part of routine care in health facilities or in communities</a:t>
            </a:r>
          </a:p>
          <a:p>
            <a:pPr lvl="1" eaLnBrk="1" hangingPunct="1">
              <a:lnSpc>
                <a:spcPts val="1620"/>
              </a:lnSpc>
              <a:spcBef>
                <a:spcPts val="450"/>
              </a:spcBef>
            </a:pPr>
            <a:r>
              <a:rPr lang="en-US" sz="1400" dirty="0">
                <a:latin typeface="Arial" panose="020B0604020202020204" pitchFamily="34" charset="0"/>
                <a:ea typeface="Batang" charset="-127"/>
              </a:rPr>
              <a:t>All people who are at high-risk of TB should be screened for TB, such as people living with HIV (PLHIV) and children who are household contacts of people with active TB</a:t>
            </a:r>
          </a:p>
          <a:p>
            <a:pPr lvl="1" eaLnBrk="1" hangingPunct="1">
              <a:lnSpc>
                <a:spcPts val="1620"/>
              </a:lnSpc>
              <a:spcBef>
                <a:spcPts val="450"/>
              </a:spcBef>
            </a:pPr>
            <a:r>
              <a:rPr lang="en-US" sz="1400" dirty="0">
                <a:latin typeface="Arial" panose="020B0604020202020204" pitchFamily="34" charset="0"/>
                <a:ea typeface="Batang" charset="-127"/>
              </a:rPr>
              <a:t>Screening positive for TB is not a TB diagnosis and requires further diagnostic evaluation for TB</a:t>
            </a:r>
          </a:p>
        </p:txBody>
      </p:sp>
      <p:pic>
        <p:nvPicPr>
          <p:cNvPr id="3" name="Picture 2">
            <a:extLst>
              <a:ext uri="{FF2B5EF4-FFF2-40B4-BE49-F238E27FC236}">
                <a16:creationId xmlns:a16="http://schemas.microsoft.com/office/drawing/2014/main" id="{6B1B3F5C-7B2F-1C4B-8DFE-49BAB401A8F8}"/>
              </a:ext>
            </a:extLst>
          </p:cNvPr>
          <p:cNvPicPr>
            <a:picLocks noChangeAspect="1"/>
          </p:cNvPicPr>
          <p:nvPr/>
        </p:nvPicPr>
        <p:blipFill>
          <a:blip r:embed="rId3"/>
          <a:stretch>
            <a:fillRect/>
          </a:stretch>
        </p:blipFill>
        <p:spPr>
          <a:xfrm>
            <a:off x="4847144" y="2745255"/>
            <a:ext cx="2957008" cy="2455820"/>
          </a:xfrm>
          <a:prstGeom prst="rect">
            <a:avLst/>
          </a:prstGeom>
        </p:spPr>
      </p:pic>
      <p:sp>
        <p:nvSpPr>
          <p:cNvPr id="4" name="TextBox 3">
            <a:extLst>
              <a:ext uri="{FF2B5EF4-FFF2-40B4-BE49-F238E27FC236}">
                <a16:creationId xmlns:a16="http://schemas.microsoft.com/office/drawing/2014/main" id="{7BFAA464-8425-2D40-8CE8-F774FC8D72C3}"/>
              </a:ext>
            </a:extLst>
          </p:cNvPr>
          <p:cNvSpPr txBox="1"/>
          <p:nvPr/>
        </p:nvSpPr>
        <p:spPr>
          <a:xfrm>
            <a:off x="4972050" y="5214213"/>
            <a:ext cx="2674399" cy="207749"/>
          </a:xfrm>
          <a:prstGeom prst="rect">
            <a:avLst/>
          </a:prstGeom>
          <a:noFill/>
        </p:spPr>
        <p:txBody>
          <a:bodyPr wrap="square" rtlCol="0">
            <a:spAutoFit/>
          </a:bodyPr>
          <a:lstStyle/>
          <a:p>
            <a:r>
              <a:rPr lang="en-US" sz="750" dirty="0"/>
              <a:t>Image copyright </a:t>
            </a:r>
            <a:r>
              <a:rPr lang="en-US" sz="750" dirty="0" err="1"/>
              <a:t>qure.ai</a:t>
            </a:r>
            <a:endParaRPr lang="en-US" sz="750" dirty="0"/>
          </a:p>
        </p:txBody>
      </p:sp>
      <p:sp>
        <p:nvSpPr>
          <p:cNvPr id="15" name="Rectangle 14">
            <a:extLst>
              <a:ext uri="{FF2B5EF4-FFF2-40B4-BE49-F238E27FC236}">
                <a16:creationId xmlns:a16="http://schemas.microsoft.com/office/drawing/2014/main" id="{15DBD81B-1668-C844-A4E1-FCF46A48EDEE}"/>
              </a:ext>
            </a:extLst>
          </p:cNvPr>
          <p:cNvSpPr/>
          <p:nvPr/>
        </p:nvSpPr>
        <p:spPr>
          <a:xfrm>
            <a:off x="867008" y="1739538"/>
            <a:ext cx="7062050" cy="830997"/>
          </a:xfrm>
          <a:prstGeom prst="rect">
            <a:avLst/>
          </a:prstGeom>
        </p:spPr>
        <p:txBody>
          <a:bodyPr wrap="square">
            <a:spAutoFit/>
          </a:bodyPr>
          <a:lstStyle/>
          <a:p>
            <a:r>
              <a:rPr lang="en-US" sz="1600" dirty="0"/>
              <a:t>Screening identifies people who may have active TB disease and enables rapid TB diagnosis and treatment initiation. Screening may use various methods such as evaluating symptoms of possible TB and/or chest X-ray </a:t>
            </a:r>
          </a:p>
        </p:txBody>
      </p:sp>
      <p:grpSp>
        <p:nvGrpSpPr>
          <p:cNvPr id="8" name="Group 7">
            <a:extLst>
              <a:ext uri="{FF2B5EF4-FFF2-40B4-BE49-F238E27FC236}">
                <a16:creationId xmlns:a16="http://schemas.microsoft.com/office/drawing/2014/main" id="{89437D48-8D63-8446-AE8E-032B42D9AD40}"/>
              </a:ext>
            </a:extLst>
          </p:cNvPr>
          <p:cNvGrpSpPr/>
          <p:nvPr/>
        </p:nvGrpSpPr>
        <p:grpSpPr>
          <a:xfrm>
            <a:off x="115331" y="6249427"/>
            <a:ext cx="480060" cy="608573"/>
            <a:chOff x="289241" y="6046569"/>
            <a:chExt cx="640080" cy="811431"/>
          </a:xfrm>
        </p:grpSpPr>
        <p:sp>
          <p:nvSpPr>
            <p:cNvPr id="9" name="Slide Number Placeholder 3">
              <a:extLst>
                <a:ext uri="{FF2B5EF4-FFF2-40B4-BE49-F238E27FC236}">
                  <a16:creationId xmlns:a16="http://schemas.microsoft.com/office/drawing/2014/main" id="{3BBA6FE3-5E49-FE48-A635-A7DB9A219448}"/>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4</a:t>
              </a:fld>
              <a:endParaRPr lang="en-US" sz="1350" dirty="0">
                <a:solidFill>
                  <a:schemeClr val="tx2"/>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6916814D-9056-9440-9DBC-332C0B0EF078}"/>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
          <p:cNvSpPr>
            <a:spLocks noChangeArrowheads="1"/>
          </p:cNvSpPr>
          <p:nvPr/>
        </p:nvSpPr>
        <p:spPr bwMode="auto">
          <a:xfrm>
            <a:off x="1143000" y="2343150"/>
            <a:ext cx="5829300" cy="3086100"/>
          </a:xfrm>
          <a:prstGeom prst="rect">
            <a:avLst/>
          </a:prstGeom>
          <a:noFill/>
          <a:ln w="9525">
            <a:noFill/>
            <a:miter lim="800000"/>
            <a:headEnd/>
            <a:tailEnd/>
          </a:ln>
        </p:spPr>
        <p:txBody>
          <a:bodyPr/>
          <a:lstStyle/>
          <a:p>
            <a:pPr marL="257175" indent="-257175"/>
            <a:endParaRPr lang="en-US" sz="1800" dirty="0">
              <a:solidFill>
                <a:srgbClr val="0073FF"/>
              </a:solidFill>
              <a:latin typeface="AmericanTypewriter Medium" pitchFamily="28" charset="0"/>
            </a:endParaRPr>
          </a:p>
          <a:p>
            <a:pPr marL="257175" indent="-257175"/>
            <a:endParaRPr lang="en-US" sz="1800" dirty="0">
              <a:solidFill>
                <a:srgbClr val="0073FF"/>
              </a:solidFill>
              <a:ea typeface="Batang" charset="-127"/>
            </a:endParaRPr>
          </a:p>
        </p:txBody>
      </p:sp>
      <p:sp>
        <p:nvSpPr>
          <p:cNvPr id="32770" name="Rectangle 7"/>
          <p:cNvSpPr>
            <a:spLocks noChangeArrowheads="1"/>
          </p:cNvSpPr>
          <p:nvPr/>
        </p:nvSpPr>
        <p:spPr bwMode="auto">
          <a:xfrm>
            <a:off x="1657350" y="914400"/>
            <a:ext cx="5829300" cy="800100"/>
          </a:xfrm>
          <a:prstGeom prst="rect">
            <a:avLst/>
          </a:prstGeom>
          <a:noFill/>
          <a:ln w="9525">
            <a:noFill/>
            <a:miter lim="800000"/>
            <a:headEnd/>
            <a:tailEnd/>
          </a:ln>
        </p:spPr>
        <p:txBody>
          <a:bodyPr anchor="ctr"/>
          <a:lstStyle/>
          <a:p>
            <a:pPr algn="ctr" eaLnBrk="1" hangingPunct="1"/>
            <a:endParaRPr lang="en-US" sz="3600">
              <a:solidFill>
                <a:srgbClr val="0073FF"/>
              </a:solidFill>
              <a:latin typeface="AmericanTypewriter Medium" pitchFamily="28" charset="0"/>
            </a:endParaRPr>
          </a:p>
        </p:txBody>
      </p:sp>
      <p:sp>
        <p:nvSpPr>
          <p:cNvPr id="32771" name="Rectangle 8"/>
          <p:cNvSpPr>
            <a:spLocks noChangeArrowheads="1"/>
          </p:cNvSpPr>
          <p:nvPr/>
        </p:nvSpPr>
        <p:spPr bwMode="auto">
          <a:xfrm>
            <a:off x="1543050" y="1828800"/>
            <a:ext cx="6172200" cy="3371850"/>
          </a:xfrm>
          <a:prstGeom prst="rect">
            <a:avLst/>
          </a:prstGeom>
          <a:noFill/>
          <a:ln w="9525">
            <a:noFill/>
            <a:miter lim="800000"/>
            <a:headEnd/>
            <a:tailEnd/>
          </a:ln>
        </p:spPr>
        <p:txBody>
          <a:bodyPr/>
          <a:lstStyle/>
          <a:p>
            <a:pPr marL="257175" indent="-257175" eaLnBrk="1" hangingPunct="1">
              <a:lnSpc>
                <a:spcPct val="80000"/>
              </a:lnSpc>
              <a:spcBef>
                <a:spcPct val="20000"/>
              </a:spcBef>
            </a:pPr>
            <a:endParaRPr lang="en-US" sz="1800">
              <a:solidFill>
                <a:srgbClr val="0073FF"/>
              </a:solidFill>
              <a:latin typeface="AmericanTypewriter Medium" pitchFamily="28" charset="0"/>
            </a:endParaRPr>
          </a:p>
          <a:p>
            <a:pPr marL="257175" indent="-257175" eaLnBrk="1" hangingPunct="1">
              <a:lnSpc>
                <a:spcPct val="80000"/>
              </a:lnSpc>
              <a:spcBef>
                <a:spcPct val="20000"/>
              </a:spcBef>
            </a:pPr>
            <a:endParaRPr lang="en-US" sz="2700">
              <a:solidFill>
                <a:srgbClr val="0073FF"/>
              </a:solidFill>
              <a:latin typeface="AmericanTypewriter Medium" pitchFamily="28" charset="0"/>
            </a:endParaRPr>
          </a:p>
        </p:txBody>
      </p:sp>
      <p:sp>
        <p:nvSpPr>
          <p:cNvPr id="6" name="Title 5">
            <a:extLst>
              <a:ext uri="{FF2B5EF4-FFF2-40B4-BE49-F238E27FC236}">
                <a16:creationId xmlns:a16="http://schemas.microsoft.com/office/drawing/2014/main" id="{94B78826-EB43-B142-93FF-BEE960B0099D}"/>
              </a:ext>
            </a:extLst>
          </p:cNvPr>
          <p:cNvSpPr>
            <a:spLocks noGrp="1"/>
          </p:cNvSpPr>
          <p:nvPr>
            <p:ph type="title"/>
          </p:nvPr>
        </p:nvSpPr>
        <p:spPr>
          <a:xfrm>
            <a:off x="551053" y="914400"/>
            <a:ext cx="7886700" cy="547690"/>
          </a:xfrm>
          <a:prstGeom prst="rect">
            <a:avLst/>
          </a:prstGeom>
        </p:spPr>
        <p:txBody>
          <a:bodyPr>
            <a:noAutofit/>
          </a:bodyPr>
          <a:lstStyle/>
          <a:p>
            <a:r>
              <a:rPr lang="en-US" dirty="0">
                <a:latin typeface="Arial" panose="020B0604020202020204" pitchFamily="34" charset="0"/>
                <a:ea typeface="ＭＳ Ｐゴシック" charset="0"/>
                <a:cs typeface="ＭＳ Ｐゴシック" charset="0"/>
              </a:rPr>
              <a:t>TB Culture</a:t>
            </a:r>
            <a:br>
              <a:rPr lang="en-US" dirty="0">
                <a:latin typeface="Arial" panose="020B0604020202020204" pitchFamily="34" charset="0"/>
                <a:ea typeface="ＭＳ Ｐゴシック" charset="0"/>
                <a:cs typeface="ＭＳ Ｐゴシック" charset="0"/>
              </a:rPr>
            </a:br>
            <a:endParaRPr lang="en-US" dirty="0"/>
          </a:p>
        </p:txBody>
      </p:sp>
      <p:sp>
        <p:nvSpPr>
          <p:cNvPr id="32772" name="Rectangle 10"/>
          <p:cNvSpPr>
            <a:spLocks noGrp="1" noChangeArrowheads="1"/>
          </p:cNvSpPr>
          <p:nvPr>
            <p:ph idx="4294967295"/>
          </p:nvPr>
        </p:nvSpPr>
        <p:spPr>
          <a:xfrm>
            <a:off x="812519" y="1451828"/>
            <a:ext cx="4335557" cy="2270667"/>
          </a:xfrm>
          <a:prstGeom prst="rect">
            <a:avLst/>
          </a:prstGeom>
        </p:spPr>
        <p:txBody>
          <a:bodyPr/>
          <a:lstStyle/>
          <a:p>
            <a:pPr lvl="1" indent="-187879">
              <a:spcBef>
                <a:spcPts val="900"/>
              </a:spcBef>
            </a:pPr>
            <a:r>
              <a:rPr lang="en-US" sz="1500" dirty="0">
                <a:latin typeface="Arial" panose="020B0604020202020204" pitchFamily="34" charset="0"/>
              </a:rPr>
              <a:t>Culture-based phenotypic DST attempts to physically grow TB bacteria in the presence of certain drugs—</a:t>
            </a:r>
            <a:r>
              <a:rPr lang="en-US" sz="1500" b="1" dirty="0">
                <a:solidFill>
                  <a:srgbClr val="6E4671"/>
                </a:solidFill>
                <a:latin typeface="Arial" panose="020B0604020202020204" pitchFamily="34" charset="0"/>
              </a:rPr>
              <a:t>if the bacteria grows, this indicates drug resistance</a:t>
            </a:r>
            <a:r>
              <a:rPr lang="en-US" sz="1500" dirty="0">
                <a:latin typeface="Arial" panose="020B0604020202020204" pitchFamily="34" charset="0"/>
              </a:rPr>
              <a:t>—which can take </a:t>
            </a:r>
            <a:br>
              <a:rPr lang="en-US" sz="1500" dirty="0">
                <a:latin typeface="Arial" panose="020B0604020202020204" pitchFamily="34" charset="0"/>
              </a:rPr>
            </a:br>
            <a:r>
              <a:rPr lang="en-US" sz="1500" dirty="0">
                <a:latin typeface="Arial" panose="020B0604020202020204" pitchFamily="34" charset="0"/>
              </a:rPr>
              <a:t>2 to 6 weeks for results</a:t>
            </a:r>
          </a:p>
          <a:p>
            <a:pPr lvl="1" indent="-187879">
              <a:spcBef>
                <a:spcPts val="900"/>
              </a:spcBef>
            </a:pPr>
            <a:r>
              <a:rPr lang="en-US" sz="1500" dirty="0">
                <a:latin typeface="Arial" panose="020B0604020202020204" pitchFamily="34" charset="0"/>
              </a:rPr>
              <a:t>There are two types of culture-based phenotypic DST: </a:t>
            </a:r>
            <a:r>
              <a:rPr lang="en-US" sz="1500" b="1" dirty="0">
                <a:solidFill>
                  <a:srgbClr val="6E4671"/>
                </a:solidFill>
                <a:latin typeface="Arial" panose="020B0604020202020204" pitchFamily="34" charset="0"/>
              </a:rPr>
              <a:t>solid culture</a:t>
            </a:r>
            <a:r>
              <a:rPr lang="en-US" sz="1500" dirty="0">
                <a:latin typeface="Arial" panose="020B0604020202020204" pitchFamily="34" charset="0"/>
              </a:rPr>
              <a:t>, which places TB bacteria on a solid medium to promote growth; and </a:t>
            </a:r>
            <a:r>
              <a:rPr lang="en-US" sz="1500" b="1" dirty="0">
                <a:solidFill>
                  <a:srgbClr val="6E4671"/>
                </a:solidFill>
                <a:latin typeface="Arial" panose="020B0604020202020204" pitchFamily="34" charset="0"/>
              </a:rPr>
              <a:t>liquid culture</a:t>
            </a:r>
            <a:r>
              <a:rPr lang="en-US" sz="1500" dirty="0">
                <a:latin typeface="Arial" panose="020B0604020202020204" pitchFamily="34" charset="0"/>
              </a:rPr>
              <a:t>, which places TB bacteria in a liquid medium to promote growth</a:t>
            </a:r>
          </a:p>
        </p:txBody>
      </p:sp>
      <p:grpSp>
        <p:nvGrpSpPr>
          <p:cNvPr id="2" name="Group 1">
            <a:extLst>
              <a:ext uri="{FF2B5EF4-FFF2-40B4-BE49-F238E27FC236}">
                <a16:creationId xmlns:a16="http://schemas.microsoft.com/office/drawing/2014/main" id="{8A34F8AE-276E-724D-8523-AD05C86D9088}"/>
              </a:ext>
            </a:extLst>
          </p:cNvPr>
          <p:cNvGrpSpPr/>
          <p:nvPr/>
        </p:nvGrpSpPr>
        <p:grpSpPr>
          <a:xfrm>
            <a:off x="5202153" y="1617026"/>
            <a:ext cx="3240082" cy="2086632"/>
            <a:chOff x="5501068" y="1968781"/>
            <a:chExt cx="2785681" cy="1590385"/>
          </a:xfrm>
        </p:grpSpPr>
        <p:pic>
          <p:nvPicPr>
            <p:cNvPr id="8196" name="Picture 4" descr="BACTEC™ MGIT™">
              <a:extLst>
                <a:ext uri="{FF2B5EF4-FFF2-40B4-BE49-F238E27FC236}">
                  <a16:creationId xmlns:a16="http://schemas.microsoft.com/office/drawing/2014/main" id="{C12E9B7C-FA36-244A-9E44-1D584A7DF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699" y="1968781"/>
              <a:ext cx="2686050" cy="14161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D851B09-7586-9241-89EF-038912A786AC}"/>
                </a:ext>
              </a:extLst>
            </p:cNvPr>
            <p:cNvSpPr txBox="1"/>
            <p:nvPr/>
          </p:nvSpPr>
          <p:spPr>
            <a:xfrm>
              <a:off x="5501068" y="3400824"/>
              <a:ext cx="1163170" cy="158342"/>
            </a:xfrm>
            <a:prstGeom prst="rect">
              <a:avLst/>
            </a:prstGeom>
            <a:noFill/>
          </p:spPr>
          <p:txBody>
            <a:bodyPr wrap="square" rtlCol="0">
              <a:spAutoFit/>
            </a:bodyPr>
            <a:lstStyle/>
            <a:p>
              <a:r>
                <a:rPr lang="en-US" sz="750" dirty="0"/>
                <a:t> Image copyright FIND</a:t>
              </a:r>
            </a:p>
          </p:txBody>
        </p:sp>
      </p:grpSp>
      <p:grpSp>
        <p:nvGrpSpPr>
          <p:cNvPr id="12" name="Group 11">
            <a:extLst>
              <a:ext uri="{FF2B5EF4-FFF2-40B4-BE49-F238E27FC236}">
                <a16:creationId xmlns:a16="http://schemas.microsoft.com/office/drawing/2014/main" id="{B007BFF0-A2F4-B940-9BC1-BCD5319F0E6E}"/>
              </a:ext>
            </a:extLst>
          </p:cNvPr>
          <p:cNvGrpSpPr/>
          <p:nvPr/>
        </p:nvGrpSpPr>
        <p:grpSpPr>
          <a:xfrm>
            <a:off x="115331" y="6249427"/>
            <a:ext cx="480060" cy="608573"/>
            <a:chOff x="289241" y="6046569"/>
            <a:chExt cx="640080" cy="811431"/>
          </a:xfrm>
        </p:grpSpPr>
        <p:sp>
          <p:nvSpPr>
            <p:cNvPr id="13" name="Slide Number Placeholder 3">
              <a:extLst>
                <a:ext uri="{FF2B5EF4-FFF2-40B4-BE49-F238E27FC236}">
                  <a16:creationId xmlns:a16="http://schemas.microsoft.com/office/drawing/2014/main" id="{B4765676-EAA4-B24B-BC35-8961E4B63431}"/>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40</a:t>
              </a:fld>
              <a:endParaRPr lang="en-US" sz="1350" dirty="0">
                <a:solidFill>
                  <a:schemeClr val="tx2"/>
                </a:solidFill>
                <a:latin typeface="Arial" panose="020B0604020202020204" pitchFamily="34" charset="0"/>
              </a:endParaRPr>
            </a:p>
          </p:txBody>
        </p:sp>
        <p:cxnSp>
          <p:nvCxnSpPr>
            <p:cNvPr id="14" name="Straight Connector 13">
              <a:extLst>
                <a:ext uri="{FF2B5EF4-FFF2-40B4-BE49-F238E27FC236}">
                  <a16:creationId xmlns:a16="http://schemas.microsoft.com/office/drawing/2014/main" id="{6A78B20A-7B16-A245-8ACF-0148F63366D7}"/>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
        <p:nvSpPr>
          <p:cNvPr id="15" name="Rectangle 10">
            <a:extLst>
              <a:ext uri="{FF2B5EF4-FFF2-40B4-BE49-F238E27FC236}">
                <a16:creationId xmlns:a16="http://schemas.microsoft.com/office/drawing/2014/main" id="{FBAED23C-BF00-B74A-BDC2-2F989EDEDD4F}"/>
              </a:ext>
            </a:extLst>
          </p:cNvPr>
          <p:cNvSpPr txBox="1">
            <a:spLocks noChangeArrowheads="1"/>
          </p:cNvSpPr>
          <p:nvPr/>
        </p:nvSpPr>
        <p:spPr>
          <a:xfrm>
            <a:off x="777499" y="3828383"/>
            <a:ext cx="7589001" cy="3263900"/>
          </a:xfrm>
          <a:prstGeom prst="rect">
            <a:avLst/>
          </a:prstGeom>
        </p:spPr>
        <p:txBody>
          <a:bodyPr/>
          <a:lstStyle>
            <a:lvl1pPr marL="96439" indent="-96439" algn="l" defTabSz="385753" rtl="0" eaLnBrk="1" latinLnBrk="0" hangingPunct="1">
              <a:lnSpc>
                <a:spcPct val="90000"/>
              </a:lnSpc>
              <a:spcBef>
                <a:spcPts val="422"/>
              </a:spcBef>
              <a:buFont typeface="Arial" panose="020B0604020202020204" pitchFamily="34" charset="0"/>
              <a:buChar char="•"/>
              <a:defRPr sz="1181" kern="1200">
                <a:solidFill>
                  <a:schemeClr val="tx1"/>
                </a:solidFill>
                <a:latin typeface="+mn-lt"/>
                <a:ea typeface="+mn-ea"/>
                <a:cs typeface="+mn-cs"/>
              </a:defRPr>
            </a:lvl1pPr>
            <a:lvl2pPr marL="289316" indent="-96439" algn="l" defTabSz="385753" rtl="0" eaLnBrk="1" latinLnBrk="0" hangingPunct="1">
              <a:lnSpc>
                <a:spcPct val="90000"/>
              </a:lnSpc>
              <a:spcBef>
                <a:spcPts val="211"/>
              </a:spcBef>
              <a:buFont typeface="Arial" panose="020B0604020202020204" pitchFamily="34" charset="0"/>
              <a:buChar char="•"/>
              <a:defRPr sz="1013" kern="1200">
                <a:solidFill>
                  <a:schemeClr val="tx1"/>
                </a:solidFill>
                <a:latin typeface="+mn-lt"/>
                <a:ea typeface="+mn-ea"/>
                <a:cs typeface="+mn-cs"/>
              </a:defRPr>
            </a:lvl2pPr>
            <a:lvl3pPr marL="482192" indent="-96439" algn="l" defTabSz="385753" rtl="0" eaLnBrk="1" latinLnBrk="0" hangingPunct="1">
              <a:lnSpc>
                <a:spcPct val="90000"/>
              </a:lnSpc>
              <a:spcBef>
                <a:spcPts val="211"/>
              </a:spcBef>
              <a:buFont typeface="Arial" panose="020B0604020202020204" pitchFamily="34" charset="0"/>
              <a:buChar char="•"/>
              <a:defRPr sz="844" kern="1200">
                <a:solidFill>
                  <a:schemeClr val="tx1"/>
                </a:solidFill>
                <a:latin typeface="+mn-lt"/>
                <a:ea typeface="+mn-ea"/>
                <a:cs typeface="+mn-cs"/>
              </a:defRPr>
            </a:lvl3pPr>
            <a:lvl4pPr marL="675068"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4pPr>
            <a:lvl5pPr marL="867944"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5pPr>
            <a:lvl6pPr marL="1060821"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697"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574"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51"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lvl="1" indent="-187879" fontAlgn="auto">
              <a:spcBef>
                <a:spcPts val="900"/>
              </a:spcBef>
              <a:spcAft>
                <a:spcPts val="0"/>
              </a:spcAft>
            </a:pPr>
            <a:r>
              <a:rPr lang="en-US" sz="1500" dirty="0">
                <a:latin typeface="Arial" panose="020B0604020202020204" pitchFamily="34" charset="0"/>
              </a:rPr>
              <a:t>Solid culture is less expensive than liquid culture but takes longer for results (4 to 8 weeks). WHO recommends liquid culture-based DST for drugs that are not yet included in faster molecular tests, such as new and repurposed drugs </a:t>
            </a:r>
            <a:r>
              <a:rPr lang="en-US" sz="1500" b="1" dirty="0" err="1">
                <a:solidFill>
                  <a:srgbClr val="6E4671"/>
                </a:solidFill>
                <a:latin typeface="Arial" panose="020B0604020202020204" pitchFamily="34" charset="0"/>
              </a:rPr>
              <a:t>bedaquiline</a:t>
            </a:r>
            <a:r>
              <a:rPr lang="en-US" sz="1500" b="1" dirty="0">
                <a:solidFill>
                  <a:srgbClr val="6E4671"/>
                </a:solidFill>
                <a:latin typeface="Arial" panose="020B0604020202020204" pitchFamily="34" charset="0"/>
              </a:rPr>
              <a:t>, linezolid, </a:t>
            </a:r>
            <a:r>
              <a:rPr lang="en-US" sz="1500" b="1" dirty="0" err="1">
                <a:solidFill>
                  <a:srgbClr val="6E4671"/>
                </a:solidFill>
                <a:latin typeface="Arial" panose="020B0604020202020204" pitchFamily="34" charset="0"/>
              </a:rPr>
              <a:t>pretomanid</a:t>
            </a:r>
            <a:r>
              <a:rPr lang="en-US" sz="1500" dirty="0">
                <a:latin typeface="Arial" panose="020B0604020202020204" pitchFamily="34" charset="0"/>
              </a:rPr>
              <a:t>, and </a:t>
            </a:r>
            <a:r>
              <a:rPr lang="en-US" sz="1500" b="1" dirty="0" err="1">
                <a:solidFill>
                  <a:srgbClr val="6E4671"/>
                </a:solidFill>
                <a:latin typeface="Arial" panose="020B0604020202020204" pitchFamily="34" charset="0"/>
              </a:rPr>
              <a:t>delamanid</a:t>
            </a:r>
            <a:endParaRPr lang="en-US" sz="1500" b="1" dirty="0">
              <a:solidFill>
                <a:srgbClr val="6E4671"/>
              </a:solidFill>
              <a:latin typeface="Arial" panose="020B0604020202020204" pitchFamily="34" charset="0"/>
            </a:endParaRPr>
          </a:p>
          <a:p>
            <a:pPr lvl="1" indent="-187879" fontAlgn="auto">
              <a:spcBef>
                <a:spcPts val="900"/>
              </a:spcBef>
              <a:spcAft>
                <a:spcPts val="0"/>
              </a:spcAft>
            </a:pPr>
            <a:r>
              <a:rPr lang="en-US" sz="1500" dirty="0">
                <a:latin typeface="Arial" panose="020B0604020202020204" pitchFamily="34" charset="0"/>
              </a:rPr>
              <a:t>WHO recommends liquid culture using </a:t>
            </a:r>
            <a:r>
              <a:rPr lang="en-US" sz="1500" b="1" dirty="0">
                <a:solidFill>
                  <a:srgbClr val="6E4671"/>
                </a:solidFill>
                <a:latin typeface="Arial" panose="020B0604020202020204" pitchFamily="34" charset="0"/>
              </a:rPr>
              <a:t>BD’s BACTEC MGIT 960 system </a:t>
            </a:r>
            <a:r>
              <a:rPr lang="en-US" sz="1500" dirty="0">
                <a:latin typeface="Arial" panose="020B0604020202020204" pitchFamily="34" charset="0"/>
              </a:rPr>
              <a:t>as the preferred method</a:t>
            </a:r>
          </a:p>
          <a:p>
            <a:pPr lvl="1" indent="-187879" fontAlgn="auto">
              <a:spcBef>
                <a:spcPts val="900"/>
              </a:spcBef>
              <a:spcAft>
                <a:spcPts val="0"/>
              </a:spcAft>
            </a:pPr>
            <a:r>
              <a:rPr lang="en-US" sz="1500" dirty="0">
                <a:latin typeface="Arial" panose="020B0604020202020204" pitchFamily="34" charset="0"/>
              </a:rPr>
              <a:t>The BACTEC MGIT 960 system can hold up to 320 tubes of liquid culture at a time and is capable of automatically identifying which tubes are positive and which tubes are negative for TB bacterial growth</a:t>
            </a:r>
          </a:p>
          <a:p>
            <a:pPr lvl="1" indent="-187879" fontAlgn="auto">
              <a:spcBef>
                <a:spcPts val="900"/>
              </a:spcBef>
              <a:spcAft>
                <a:spcPts val="0"/>
              </a:spcAft>
            </a:pPr>
            <a:endParaRPr lang="en-US" sz="1500" dirty="0">
              <a:latin typeface="Arial" panose="020B0604020202020204" pitchFamily="34" charset="0"/>
            </a:endParaRPr>
          </a:p>
        </p:txBody>
      </p:sp>
      <p:sp>
        <p:nvSpPr>
          <p:cNvPr id="18" name="Text Placeholder 6">
            <a:extLst>
              <a:ext uri="{FF2B5EF4-FFF2-40B4-BE49-F238E27FC236}">
                <a16:creationId xmlns:a16="http://schemas.microsoft.com/office/drawing/2014/main" id="{7A1126CC-2066-6F4C-82C4-EAA55733C104}"/>
              </a:ext>
            </a:extLst>
          </p:cNvPr>
          <p:cNvSpPr txBox="1">
            <a:spLocks/>
          </p:cNvSpPr>
          <p:nvPr/>
        </p:nvSpPr>
        <p:spPr>
          <a:xfrm>
            <a:off x="262582" y="331361"/>
            <a:ext cx="3623618" cy="216329"/>
          </a:xfrm>
          <a:prstGeom prst="rect">
            <a:avLst/>
          </a:prstGeom>
        </p:spPr>
        <p:txBody>
          <a:bodyPr/>
          <a:lstStyle>
            <a:lvl1pPr marL="0" indent="0" algn="l" defTabSz="385753" rtl="0" eaLnBrk="1" latinLnBrk="0" hangingPunct="1">
              <a:lnSpc>
                <a:spcPct val="90000"/>
              </a:lnSpc>
              <a:spcBef>
                <a:spcPts val="422"/>
              </a:spcBef>
              <a:buFont typeface="Arial" panose="020B0604020202020204" pitchFamily="34" charset="0"/>
              <a:buNone/>
              <a:defRPr lang="en-US" sz="1350" b="0" i="0" kern="1200" dirty="0" smtClean="0">
                <a:solidFill>
                  <a:schemeClr val="tx1"/>
                </a:solidFill>
                <a:latin typeface="Arial" panose="020B0604020202020204" pitchFamily="34" charset="0"/>
                <a:ea typeface="Roboto" panose="02000000000000000000" pitchFamily="2" charset="0"/>
                <a:cs typeface="+mn-cs"/>
              </a:defRPr>
            </a:lvl1pPr>
            <a:lvl2pPr marL="192876" indent="0" algn="l" defTabSz="385753" rtl="0" eaLnBrk="1" latinLnBrk="0" hangingPunct="1">
              <a:lnSpc>
                <a:spcPct val="90000"/>
              </a:lnSpc>
              <a:spcBef>
                <a:spcPts val="211"/>
              </a:spcBef>
              <a:buFont typeface="Arial" panose="020B0604020202020204" pitchFamily="34" charset="0"/>
              <a:buNone/>
              <a:defRPr lang="en-US" sz="760" kern="1200" dirty="0" smtClean="0">
                <a:solidFill>
                  <a:schemeClr val="tx1"/>
                </a:solidFill>
                <a:latin typeface="Arial" panose="020B0604020202020204" pitchFamily="34" charset="0"/>
                <a:ea typeface="Roboto" panose="02000000000000000000" pitchFamily="2" charset="0"/>
                <a:cs typeface="+mn-cs"/>
              </a:defRPr>
            </a:lvl2pPr>
            <a:lvl3pPr marL="385753" indent="0" algn="l" defTabSz="385753" rtl="0" eaLnBrk="1" latinLnBrk="0" hangingPunct="1">
              <a:lnSpc>
                <a:spcPct val="90000"/>
              </a:lnSpc>
              <a:spcBef>
                <a:spcPts val="211"/>
              </a:spcBef>
              <a:buFont typeface="Arial" panose="020B0604020202020204" pitchFamily="34" charset="0"/>
              <a:buNone/>
              <a:defRPr lang="en-US" sz="760" kern="1200" dirty="0" smtClean="0">
                <a:solidFill>
                  <a:schemeClr val="tx1"/>
                </a:solidFill>
                <a:latin typeface="Arial" panose="020B0604020202020204" pitchFamily="34" charset="0"/>
                <a:ea typeface="Roboto" panose="02000000000000000000" pitchFamily="2" charset="0"/>
                <a:cs typeface="+mn-cs"/>
              </a:defRPr>
            </a:lvl3pPr>
            <a:lvl4pPr marL="578630" indent="0" algn="l" defTabSz="385753" rtl="0" eaLnBrk="1" latinLnBrk="0" hangingPunct="1">
              <a:lnSpc>
                <a:spcPct val="90000"/>
              </a:lnSpc>
              <a:spcBef>
                <a:spcPts val="211"/>
              </a:spcBef>
              <a:buFont typeface="Arial" panose="020B0604020202020204" pitchFamily="34" charset="0"/>
              <a:buNone/>
              <a:defRPr lang="en-US" sz="760" kern="1200" dirty="0" smtClean="0">
                <a:solidFill>
                  <a:schemeClr val="tx1"/>
                </a:solidFill>
                <a:latin typeface="Arial" panose="020B0604020202020204" pitchFamily="34" charset="0"/>
                <a:ea typeface="Roboto" panose="02000000000000000000" pitchFamily="2" charset="0"/>
                <a:cs typeface="+mn-cs"/>
              </a:defRPr>
            </a:lvl4pPr>
            <a:lvl5pPr marL="771506" indent="0" algn="l" defTabSz="385753" rtl="0" eaLnBrk="1" latinLnBrk="0" hangingPunct="1">
              <a:lnSpc>
                <a:spcPct val="90000"/>
              </a:lnSpc>
              <a:spcBef>
                <a:spcPts val="211"/>
              </a:spcBef>
              <a:buFont typeface="Arial" panose="020B0604020202020204" pitchFamily="34" charset="0"/>
              <a:buNone/>
              <a:defRPr lang="en-US" sz="760" kern="1200" dirty="0">
                <a:solidFill>
                  <a:schemeClr val="tx1"/>
                </a:solidFill>
                <a:latin typeface="Arial" panose="020B0604020202020204" pitchFamily="34" charset="0"/>
                <a:ea typeface="Roboto" panose="02000000000000000000" pitchFamily="2" charset="0"/>
                <a:cs typeface="+mn-cs"/>
              </a:defRPr>
            </a:lvl5pPr>
            <a:lvl6pPr marL="1060821"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697"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574"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51"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fontAlgn="auto">
              <a:spcAft>
                <a:spcPts val="0"/>
              </a:spcAft>
            </a:pPr>
            <a:r>
              <a:rPr lang="en-US" dirty="0">
                <a:solidFill>
                  <a:schemeClr val="tx2"/>
                </a:solidFill>
                <a:cs typeface="Arial" panose="020B0604020202020204" pitchFamily="34" charset="0"/>
              </a:rPr>
              <a:t>DRUG-SUSCEPTIBILITY TESTING</a:t>
            </a:r>
            <a:endParaRPr lang="en-US" dirty="0"/>
          </a:p>
          <a:p>
            <a:pPr fontAlgn="auto">
              <a:spcAft>
                <a:spcPts val="0"/>
              </a:spcAft>
            </a:pPr>
            <a:endParaRPr lang="en-US" dirty="0"/>
          </a:p>
        </p:txBody>
      </p:sp>
    </p:spTree>
    <p:extLst>
      <p:ext uri="{BB962C8B-B14F-4D97-AF65-F5344CB8AC3E}">
        <p14:creationId xmlns:p14="http://schemas.microsoft.com/office/powerpoint/2010/main" val="3190788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
          <p:cNvSpPr>
            <a:spLocks noChangeArrowheads="1"/>
          </p:cNvSpPr>
          <p:nvPr/>
        </p:nvSpPr>
        <p:spPr bwMode="auto">
          <a:xfrm>
            <a:off x="1143000" y="2343150"/>
            <a:ext cx="5829300" cy="3086100"/>
          </a:xfrm>
          <a:prstGeom prst="rect">
            <a:avLst/>
          </a:prstGeom>
          <a:noFill/>
          <a:ln w="9525">
            <a:noFill/>
            <a:miter lim="800000"/>
            <a:headEnd/>
            <a:tailEnd/>
          </a:ln>
        </p:spPr>
        <p:txBody>
          <a:bodyPr/>
          <a:lstStyle/>
          <a:p>
            <a:pPr marL="257175" indent="-257175"/>
            <a:endParaRPr lang="en-US" sz="1800" dirty="0">
              <a:solidFill>
                <a:srgbClr val="0073FF"/>
              </a:solidFill>
              <a:latin typeface="AmericanTypewriter Medium" pitchFamily="28" charset="0"/>
            </a:endParaRPr>
          </a:p>
          <a:p>
            <a:pPr marL="257175" indent="-257175"/>
            <a:endParaRPr lang="en-US" sz="1800" dirty="0">
              <a:solidFill>
                <a:srgbClr val="0073FF"/>
              </a:solidFill>
              <a:ea typeface="Batang" charset="-127"/>
            </a:endParaRPr>
          </a:p>
        </p:txBody>
      </p:sp>
      <p:sp>
        <p:nvSpPr>
          <p:cNvPr id="32770" name="Rectangle 7"/>
          <p:cNvSpPr>
            <a:spLocks noChangeArrowheads="1"/>
          </p:cNvSpPr>
          <p:nvPr/>
        </p:nvSpPr>
        <p:spPr bwMode="auto">
          <a:xfrm>
            <a:off x="1657350" y="914400"/>
            <a:ext cx="5829300" cy="800100"/>
          </a:xfrm>
          <a:prstGeom prst="rect">
            <a:avLst/>
          </a:prstGeom>
          <a:noFill/>
          <a:ln w="9525">
            <a:noFill/>
            <a:miter lim="800000"/>
            <a:headEnd/>
            <a:tailEnd/>
          </a:ln>
        </p:spPr>
        <p:txBody>
          <a:bodyPr anchor="ctr"/>
          <a:lstStyle/>
          <a:p>
            <a:pPr algn="ctr" eaLnBrk="1" hangingPunct="1"/>
            <a:endParaRPr lang="en-US" sz="3600">
              <a:solidFill>
                <a:srgbClr val="0073FF"/>
              </a:solidFill>
              <a:latin typeface="AmericanTypewriter Medium" pitchFamily="28" charset="0"/>
            </a:endParaRPr>
          </a:p>
        </p:txBody>
      </p:sp>
      <p:sp>
        <p:nvSpPr>
          <p:cNvPr id="32771" name="Rectangle 8"/>
          <p:cNvSpPr>
            <a:spLocks noChangeArrowheads="1"/>
          </p:cNvSpPr>
          <p:nvPr/>
        </p:nvSpPr>
        <p:spPr bwMode="auto">
          <a:xfrm>
            <a:off x="1543050" y="1828800"/>
            <a:ext cx="6172200" cy="3371850"/>
          </a:xfrm>
          <a:prstGeom prst="rect">
            <a:avLst/>
          </a:prstGeom>
          <a:noFill/>
          <a:ln w="9525">
            <a:noFill/>
            <a:miter lim="800000"/>
            <a:headEnd/>
            <a:tailEnd/>
          </a:ln>
        </p:spPr>
        <p:txBody>
          <a:bodyPr/>
          <a:lstStyle/>
          <a:p>
            <a:pPr marL="257175" indent="-257175" eaLnBrk="1" hangingPunct="1">
              <a:lnSpc>
                <a:spcPct val="80000"/>
              </a:lnSpc>
              <a:spcBef>
                <a:spcPct val="20000"/>
              </a:spcBef>
            </a:pPr>
            <a:endParaRPr lang="en-US" sz="1800">
              <a:solidFill>
                <a:srgbClr val="0073FF"/>
              </a:solidFill>
              <a:latin typeface="AmericanTypewriter Medium" pitchFamily="28" charset="0"/>
            </a:endParaRPr>
          </a:p>
          <a:p>
            <a:pPr marL="257175" indent="-257175" eaLnBrk="1" hangingPunct="1">
              <a:lnSpc>
                <a:spcPct val="80000"/>
              </a:lnSpc>
              <a:spcBef>
                <a:spcPct val="20000"/>
              </a:spcBef>
            </a:pPr>
            <a:endParaRPr lang="en-US" sz="2700">
              <a:solidFill>
                <a:srgbClr val="0073FF"/>
              </a:solidFill>
              <a:latin typeface="AmericanTypewriter Medium" pitchFamily="28" charset="0"/>
            </a:endParaRPr>
          </a:p>
        </p:txBody>
      </p:sp>
      <p:sp>
        <p:nvSpPr>
          <p:cNvPr id="7" name="Text Placeholder 6">
            <a:extLst>
              <a:ext uri="{FF2B5EF4-FFF2-40B4-BE49-F238E27FC236}">
                <a16:creationId xmlns:a16="http://schemas.microsoft.com/office/drawing/2014/main" id="{7D13B015-E496-8241-83CC-53BC0F1F174A}"/>
              </a:ext>
            </a:extLst>
          </p:cNvPr>
          <p:cNvSpPr>
            <a:spLocks noGrp="1"/>
          </p:cNvSpPr>
          <p:nvPr>
            <p:ph type="body" sz="quarter" idx="13"/>
          </p:nvPr>
        </p:nvSpPr>
        <p:spPr>
          <a:xfrm>
            <a:off x="262582" y="331361"/>
            <a:ext cx="3318818" cy="601951"/>
          </a:xfrm>
          <a:prstGeom prst="rect">
            <a:avLst/>
          </a:prstGeom>
        </p:spPr>
        <p:txBody>
          <a:bodyPr/>
          <a:lstStyle/>
          <a:p>
            <a:r>
              <a:rPr lang="en-US" dirty="0">
                <a:solidFill>
                  <a:schemeClr val="tx2"/>
                </a:solidFill>
                <a:latin typeface="Arial" panose="020B0604020202020204" pitchFamily="34" charset="0"/>
                <a:cs typeface="Arial" panose="020B0604020202020204" pitchFamily="34" charset="0"/>
              </a:rPr>
              <a:t>DRUG-SUSCEPTIBILITY TESTING</a:t>
            </a:r>
            <a:endParaRPr lang="en-US" dirty="0">
              <a:latin typeface="Arial" panose="020B0604020202020204" pitchFamily="34" charset="0"/>
            </a:endParaRPr>
          </a:p>
          <a:p>
            <a:endParaRPr lang="en-US" dirty="0">
              <a:latin typeface="Arial" panose="020B0604020202020204" pitchFamily="34" charset="0"/>
            </a:endParaRPr>
          </a:p>
        </p:txBody>
      </p:sp>
      <p:sp>
        <p:nvSpPr>
          <p:cNvPr id="6" name="Title 5">
            <a:extLst>
              <a:ext uri="{FF2B5EF4-FFF2-40B4-BE49-F238E27FC236}">
                <a16:creationId xmlns:a16="http://schemas.microsoft.com/office/drawing/2014/main" id="{2521A267-0D7E-D548-A7E6-E35F7D433B0F}"/>
              </a:ext>
            </a:extLst>
          </p:cNvPr>
          <p:cNvSpPr>
            <a:spLocks noGrp="1"/>
          </p:cNvSpPr>
          <p:nvPr>
            <p:ph type="title"/>
          </p:nvPr>
        </p:nvSpPr>
        <p:spPr>
          <a:xfrm>
            <a:off x="595391" y="929197"/>
            <a:ext cx="7886700" cy="547690"/>
          </a:xfrm>
          <a:prstGeom prst="rect">
            <a:avLst/>
          </a:prstGeom>
        </p:spPr>
        <p:txBody>
          <a:bodyPr>
            <a:noAutofit/>
          </a:bodyPr>
          <a:lstStyle/>
          <a:p>
            <a:r>
              <a:rPr lang="en-US" dirty="0">
                <a:latin typeface="Arial" panose="020B0604020202020204" pitchFamily="34" charset="0"/>
                <a:ea typeface="ＭＳ Ｐゴシック" charset="0"/>
                <a:cs typeface="ＭＳ Ｐゴシック" charset="0"/>
              </a:rPr>
              <a:t>Next-Generation Sequencing</a:t>
            </a:r>
            <a:br>
              <a:rPr lang="en-US" dirty="0">
                <a:latin typeface="Arial" panose="020B0604020202020204" pitchFamily="34" charset="0"/>
                <a:ea typeface="ＭＳ Ｐゴシック" charset="0"/>
                <a:cs typeface="ＭＳ Ｐゴシック" charset="0"/>
              </a:rPr>
            </a:br>
            <a:endParaRPr lang="en-US" dirty="0"/>
          </a:p>
        </p:txBody>
      </p:sp>
      <p:sp>
        <p:nvSpPr>
          <p:cNvPr id="32772" name="Rectangle 10"/>
          <p:cNvSpPr>
            <a:spLocks noGrp="1" noChangeArrowheads="1"/>
          </p:cNvSpPr>
          <p:nvPr>
            <p:ph idx="4294967295"/>
          </p:nvPr>
        </p:nvSpPr>
        <p:spPr>
          <a:xfrm>
            <a:off x="673100" y="1458958"/>
            <a:ext cx="5118100" cy="1956105"/>
          </a:xfrm>
          <a:prstGeom prst="rect">
            <a:avLst/>
          </a:prstGeom>
        </p:spPr>
        <p:txBody>
          <a:bodyPr/>
          <a:lstStyle/>
          <a:p>
            <a:pPr lvl="1" indent="-187879">
              <a:spcBef>
                <a:spcPts val="900"/>
              </a:spcBef>
            </a:pPr>
            <a:r>
              <a:rPr lang="en-US" sz="1500" dirty="0">
                <a:latin typeface="Arial" panose="020B0604020202020204" pitchFamily="34" charset="0"/>
              </a:rPr>
              <a:t>Next-generation sequencing (NGS) for TB drug resistance can deliver comprehensive DST at high levels of accuracy in a single test and produce results to inform individualized DR-TB treatment regimens in one to two days</a:t>
            </a:r>
          </a:p>
          <a:p>
            <a:pPr lvl="1" indent="-187879">
              <a:spcBef>
                <a:spcPts val="900"/>
              </a:spcBef>
            </a:pPr>
            <a:r>
              <a:rPr lang="en-US" sz="1500" dirty="0">
                <a:latin typeface="Arial" panose="020B0604020202020204" pitchFamily="34" charset="0"/>
              </a:rPr>
              <a:t>NGS can also test for varying degrees of drug resistance and identify multiple strains of TB with different drug resistance profiles in a sample</a:t>
            </a:r>
          </a:p>
        </p:txBody>
      </p:sp>
      <p:pic>
        <p:nvPicPr>
          <p:cNvPr id="9218" name="Picture 2">
            <a:extLst>
              <a:ext uri="{FF2B5EF4-FFF2-40B4-BE49-F238E27FC236}">
                <a16:creationId xmlns:a16="http://schemas.microsoft.com/office/drawing/2014/main" id="{6863C182-4B16-194E-99F6-B04A4DBA85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0" t="3575" r="3197" b="3573"/>
          <a:stretch/>
        </p:blipFill>
        <p:spPr bwMode="auto">
          <a:xfrm>
            <a:off x="5713878" y="1300162"/>
            <a:ext cx="2495405" cy="18573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
            <a:extLst>
              <a:ext uri="{FF2B5EF4-FFF2-40B4-BE49-F238E27FC236}">
                <a16:creationId xmlns:a16="http://schemas.microsoft.com/office/drawing/2014/main" id="{DA280B5C-719C-BA4E-A55D-238F8EDC3385}"/>
              </a:ext>
            </a:extLst>
          </p:cNvPr>
          <p:cNvSpPr txBox="1">
            <a:spLocks noChangeArrowheads="1"/>
          </p:cNvSpPr>
          <p:nvPr/>
        </p:nvSpPr>
        <p:spPr bwMode="auto">
          <a:xfrm>
            <a:off x="673100" y="3560412"/>
            <a:ext cx="7912509" cy="223078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ts val="600"/>
              </a:spcAft>
              <a:buFont typeface="Arial" pitchFamily="34" charset="0"/>
              <a:defRPr sz="2000" b="1"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tx2"/>
              </a:buClr>
              <a:buFont typeface="Arial" pitchFamily="34" charset="0"/>
              <a:buChar char="•"/>
              <a:defRPr sz="20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289316" lvl="1" indent="-187879" defTabSz="385753" eaLnBrk="1" hangingPunct="1">
              <a:lnSpc>
                <a:spcPct val="90000"/>
              </a:lnSpc>
              <a:spcBef>
                <a:spcPts val="900"/>
              </a:spcBef>
            </a:pPr>
            <a:r>
              <a:rPr lang="en-US" sz="1500" dirty="0">
                <a:latin typeface="Arial" panose="020B0604020202020204" pitchFamily="34" charset="0"/>
              </a:rPr>
              <a:t>Compared to currently available molecular tests that target specific gene mutations, NGS provides the option of detecting mutations associated with resistance in a wider region of the genome, or even the whole genome</a:t>
            </a:r>
          </a:p>
          <a:p>
            <a:pPr marL="289316" lvl="1" indent="-187879" defTabSz="385753" eaLnBrk="1" hangingPunct="1">
              <a:lnSpc>
                <a:spcPct val="90000"/>
              </a:lnSpc>
              <a:spcBef>
                <a:spcPts val="900"/>
              </a:spcBef>
            </a:pPr>
            <a:r>
              <a:rPr lang="en-US" sz="1500" dirty="0">
                <a:latin typeface="Arial" panose="020B0604020202020204" pitchFamily="34" charset="0"/>
                <a:ea typeface="+mn-ea"/>
                <a:cs typeface="+mn-cs"/>
              </a:rPr>
              <a:t>NGS assays currently require well-equipped laboratories to be performed, with expensive instruments to extract and amplify the DNA from a sample and to sequence the whole or targeted sections of the genome. Once sequenced, special computer software is then used to interpret the sequencing results</a:t>
            </a:r>
          </a:p>
          <a:p>
            <a:pPr marL="289316" lvl="1" indent="-187879" defTabSz="385753" eaLnBrk="1" hangingPunct="1">
              <a:lnSpc>
                <a:spcPct val="90000"/>
              </a:lnSpc>
              <a:spcBef>
                <a:spcPts val="900"/>
              </a:spcBef>
            </a:pPr>
            <a:r>
              <a:rPr lang="en-US" sz="1500" dirty="0">
                <a:latin typeface="Arial" panose="020B0604020202020204" pitchFamily="34" charset="0"/>
                <a:ea typeface="+mn-ea"/>
                <a:cs typeface="+mn-cs"/>
              </a:rPr>
              <a:t>Several new NGS assays are under development, including the </a:t>
            </a:r>
            <a:r>
              <a:rPr lang="en-US" sz="1500" b="1" dirty="0" err="1">
                <a:solidFill>
                  <a:srgbClr val="6E4671"/>
                </a:solidFill>
                <a:latin typeface="Arial" panose="020B0604020202020204" pitchFamily="34" charset="0"/>
                <a:ea typeface="+mn-ea"/>
                <a:cs typeface="+mn-cs"/>
              </a:rPr>
              <a:t>Deeplex</a:t>
            </a:r>
            <a:r>
              <a:rPr lang="en-US" sz="1500" b="1" dirty="0">
                <a:solidFill>
                  <a:srgbClr val="6E4671"/>
                </a:solidFill>
                <a:latin typeface="Arial" panose="020B0604020202020204" pitchFamily="34" charset="0"/>
                <a:ea typeface="+mn-ea"/>
                <a:cs typeface="+mn-cs"/>
              </a:rPr>
              <a:t> </a:t>
            </a:r>
            <a:r>
              <a:rPr lang="en-US" sz="1500" b="1" dirty="0" err="1">
                <a:solidFill>
                  <a:srgbClr val="6E4671"/>
                </a:solidFill>
                <a:latin typeface="Arial" panose="020B0604020202020204" pitchFamily="34" charset="0"/>
                <a:ea typeface="+mn-ea"/>
                <a:cs typeface="+mn-cs"/>
              </a:rPr>
              <a:t>Myc</a:t>
            </a:r>
            <a:r>
              <a:rPr lang="en-US" sz="1500" b="1" dirty="0">
                <a:solidFill>
                  <a:srgbClr val="6E4671"/>
                </a:solidFill>
                <a:latin typeface="Arial" panose="020B0604020202020204" pitchFamily="34" charset="0"/>
                <a:ea typeface="+mn-ea"/>
                <a:cs typeface="+mn-cs"/>
              </a:rPr>
              <a:t>-TB </a:t>
            </a:r>
            <a:r>
              <a:rPr lang="en-US" sz="1500" dirty="0">
                <a:latin typeface="Arial" panose="020B0604020202020204" pitchFamily="34" charset="0"/>
                <a:ea typeface="+mn-ea"/>
                <a:cs typeface="+mn-cs"/>
              </a:rPr>
              <a:t>assay by </a:t>
            </a:r>
            <a:r>
              <a:rPr lang="en-US" sz="1500" b="1" dirty="0" err="1">
                <a:solidFill>
                  <a:srgbClr val="6E4671"/>
                </a:solidFill>
                <a:latin typeface="Arial" panose="020B0604020202020204" pitchFamily="34" charset="0"/>
                <a:ea typeface="+mn-ea"/>
                <a:cs typeface="+mn-cs"/>
              </a:rPr>
              <a:t>GenoScreen</a:t>
            </a:r>
            <a:r>
              <a:rPr lang="en-US" sz="1500" dirty="0">
                <a:latin typeface="Arial" panose="020B0604020202020204" pitchFamily="34" charset="0"/>
                <a:ea typeface="+mn-ea"/>
                <a:cs typeface="+mn-cs"/>
              </a:rPr>
              <a:t>, and are expected to be reviewed by the WHO in 2022</a:t>
            </a:r>
          </a:p>
        </p:txBody>
      </p:sp>
      <p:sp>
        <p:nvSpPr>
          <p:cNvPr id="4" name="TextBox 3">
            <a:extLst>
              <a:ext uri="{FF2B5EF4-FFF2-40B4-BE49-F238E27FC236}">
                <a16:creationId xmlns:a16="http://schemas.microsoft.com/office/drawing/2014/main" id="{E618B164-9046-D845-B155-D55D1471E81D}"/>
              </a:ext>
            </a:extLst>
          </p:cNvPr>
          <p:cNvSpPr txBox="1"/>
          <p:nvPr/>
        </p:nvSpPr>
        <p:spPr>
          <a:xfrm>
            <a:off x="5706504" y="3207314"/>
            <a:ext cx="2000250" cy="207749"/>
          </a:xfrm>
          <a:prstGeom prst="rect">
            <a:avLst/>
          </a:prstGeom>
          <a:noFill/>
        </p:spPr>
        <p:txBody>
          <a:bodyPr wrap="square" rtlCol="0">
            <a:spAutoFit/>
          </a:bodyPr>
          <a:lstStyle/>
          <a:p>
            <a:r>
              <a:rPr lang="en-US" sz="750" dirty="0"/>
              <a:t>Image copyright </a:t>
            </a:r>
            <a:r>
              <a:rPr lang="en-US" sz="750" dirty="0" err="1"/>
              <a:t>GenoScreen</a:t>
            </a:r>
            <a:endParaRPr lang="en-US" sz="750" dirty="0"/>
          </a:p>
        </p:txBody>
      </p:sp>
      <p:grpSp>
        <p:nvGrpSpPr>
          <p:cNvPr id="11" name="Group 10">
            <a:extLst>
              <a:ext uri="{FF2B5EF4-FFF2-40B4-BE49-F238E27FC236}">
                <a16:creationId xmlns:a16="http://schemas.microsoft.com/office/drawing/2014/main" id="{9551B210-C7DD-4348-8D4A-FE433427D717}"/>
              </a:ext>
            </a:extLst>
          </p:cNvPr>
          <p:cNvGrpSpPr/>
          <p:nvPr/>
        </p:nvGrpSpPr>
        <p:grpSpPr>
          <a:xfrm>
            <a:off x="115331" y="6249427"/>
            <a:ext cx="480060" cy="608573"/>
            <a:chOff x="289241" y="6046569"/>
            <a:chExt cx="640080" cy="811431"/>
          </a:xfrm>
        </p:grpSpPr>
        <p:sp>
          <p:nvSpPr>
            <p:cNvPr id="12" name="Slide Number Placeholder 3">
              <a:extLst>
                <a:ext uri="{FF2B5EF4-FFF2-40B4-BE49-F238E27FC236}">
                  <a16:creationId xmlns:a16="http://schemas.microsoft.com/office/drawing/2014/main" id="{3E677F1F-DAD9-9548-990A-8582C8ED1299}"/>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41</a:t>
              </a:fld>
              <a:endParaRPr lang="en-US" sz="1350" dirty="0">
                <a:solidFill>
                  <a:schemeClr val="tx2"/>
                </a:solidFill>
                <a:latin typeface="Arial" panose="020B0604020202020204" pitchFamily="34" charset="0"/>
              </a:endParaRPr>
            </a:p>
          </p:txBody>
        </p:sp>
        <p:cxnSp>
          <p:nvCxnSpPr>
            <p:cNvPr id="13" name="Straight Connector 12">
              <a:extLst>
                <a:ext uri="{FF2B5EF4-FFF2-40B4-BE49-F238E27FC236}">
                  <a16:creationId xmlns:a16="http://schemas.microsoft.com/office/drawing/2014/main" id="{65628D60-0560-EB48-8849-F3629B282A08}"/>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028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9C6CB4E1-CAD4-E54D-B7FF-FE17FB79CD5A}"/>
              </a:ext>
            </a:extLst>
          </p:cNvPr>
          <p:cNvSpPr>
            <a:spLocks noGrp="1"/>
          </p:cNvSpPr>
          <p:nvPr>
            <p:ph type="body" sz="quarter" idx="10"/>
          </p:nvPr>
        </p:nvSpPr>
        <p:spPr>
          <a:xfrm>
            <a:off x="2895599" y="1066800"/>
            <a:ext cx="5697347" cy="5736955"/>
          </a:xfrm>
        </p:spPr>
        <p:txBody>
          <a:bodyPr wrap="square">
            <a:spAutoFit/>
          </a:bodyPr>
          <a:lstStyle/>
          <a:p>
            <a:pPr marL="231275">
              <a:lnSpc>
                <a:spcPct val="100000"/>
              </a:lnSpc>
            </a:pPr>
            <a:r>
              <a:rPr lang="en-US" sz="1350" dirty="0"/>
              <a:t>Universal drug-susceptibility testing means that all people being evaluated for TB should also receive DST as part of the initial TB test, with follow-up DST as needed</a:t>
            </a:r>
            <a:endParaRPr lang="en-CA" sz="1350" dirty="0"/>
          </a:p>
          <a:p>
            <a:pPr marL="507198" lvl="1" indent="-200021" fontAlgn="auto">
              <a:spcAft>
                <a:spcPts val="0"/>
              </a:spcAft>
            </a:pPr>
            <a:r>
              <a:rPr lang="en-CA" sz="1350" dirty="0"/>
              <a:t>True</a:t>
            </a:r>
          </a:p>
          <a:p>
            <a:pPr marL="507198" lvl="1" indent="-200021" fontAlgn="auto">
              <a:spcAft>
                <a:spcPts val="0"/>
              </a:spcAft>
            </a:pPr>
            <a:r>
              <a:rPr lang="en-CA" sz="1350" dirty="0"/>
              <a:t>False</a:t>
            </a:r>
          </a:p>
          <a:p>
            <a:pPr lvl="1"/>
            <a:endParaRPr lang="en-CA" sz="1350" dirty="0"/>
          </a:p>
          <a:p>
            <a:pPr marL="231275">
              <a:lnSpc>
                <a:spcPct val="100000"/>
              </a:lnSpc>
            </a:pPr>
            <a:r>
              <a:rPr lang="en-CA" sz="1350" dirty="0"/>
              <a:t>Match the molecular test with the appropriate level of complexity</a:t>
            </a:r>
          </a:p>
          <a:p>
            <a:pPr marL="507198" lvl="1" indent="-200021"/>
            <a:r>
              <a:rPr lang="en-CA" sz="1350" dirty="0"/>
              <a:t>Rapid molecular tests			           d)  High complexity</a:t>
            </a:r>
          </a:p>
          <a:p>
            <a:pPr marL="507198" lvl="1" indent="-200021"/>
            <a:r>
              <a:rPr lang="en-CA" sz="1350" dirty="0"/>
              <a:t>High-throughput molecular tests		   e)  Low complexity</a:t>
            </a:r>
          </a:p>
          <a:p>
            <a:pPr marL="507198" lvl="1" indent="-200021"/>
            <a:r>
              <a:rPr lang="en-CA" sz="1350" dirty="0"/>
              <a:t>Line probe assays			                    f)  Moderate complexity</a:t>
            </a:r>
          </a:p>
          <a:p>
            <a:pPr marL="124297" lvl="1" indent="0">
              <a:buNone/>
            </a:pPr>
            <a:endParaRPr lang="en-CA" sz="1350" dirty="0"/>
          </a:p>
          <a:p>
            <a:pPr marL="231275">
              <a:lnSpc>
                <a:spcPct val="100000"/>
              </a:lnSpc>
            </a:pPr>
            <a:r>
              <a:rPr lang="en-CA" sz="1350" dirty="0"/>
              <a:t>Because the genetic targets associated with resistance to new and repurposed drugs (i.e., BDQ, LZD, PTD, DLM) have not yet been sufficiently defined, the following test must be used for DST:</a:t>
            </a:r>
          </a:p>
          <a:p>
            <a:pPr marL="507198" lvl="1" indent="-200021"/>
            <a:r>
              <a:rPr lang="en-CA" sz="1350" dirty="0"/>
              <a:t>Rapid molecular tests</a:t>
            </a:r>
          </a:p>
          <a:p>
            <a:pPr marL="507198" lvl="1" indent="-200021"/>
            <a:r>
              <a:rPr lang="en-CA" sz="1350" dirty="0"/>
              <a:t>High-throughput molecular tests</a:t>
            </a:r>
          </a:p>
          <a:p>
            <a:pPr marL="507198" lvl="1" indent="-200021"/>
            <a:r>
              <a:rPr lang="en-CA" sz="1350" dirty="0"/>
              <a:t>Line probe assays</a:t>
            </a:r>
          </a:p>
          <a:p>
            <a:pPr marL="507198" lvl="1" indent="-200021"/>
            <a:r>
              <a:rPr lang="en-CA" sz="1350" dirty="0"/>
              <a:t>TB culture</a:t>
            </a:r>
          </a:p>
          <a:p>
            <a:pPr marL="507198" lvl="1" indent="-200021"/>
            <a:r>
              <a:rPr lang="en-CA" sz="1350" dirty="0"/>
              <a:t>Next generation sequencing</a:t>
            </a:r>
          </a:p>
          <a:p>
            <a:pPr lvl="1"/>
            <a:endParaRPr lang="en-CA" dirty="0"/>
          </a:p>
          <a:p>
            <a:pPr lvl="1"/>
            <a:endParaRPr lang="en-CA" dirty="0"/>
          </a:p>
          <a:p>
            <a:endParaRPr lang="en-CA" dirty="0"/>
          </a:p>
          <a:p>
            <a:pPr lvl="1"/>
            <a:endParaRPr lang="en-CA" dirty="0"/>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5D399990-4705-8F4C-9795-CE2DA497A05B}"/>
                  </a:ext>
                </a:extLst>
              </p14:cNvPr>
              <p14:cNvContentPartPr/>
              <p14:nvPr/>
            </p14:nvContentPartPr>
            <p14:xfrm>
              <a:off x="3975465" y="3845011"/>
              <a:ext cx="270" cy="270"/>
            </p14:xfrm>
          </p:contentPart>
        </mc:Choice>
        <mc:Fallback xmlns="">
          <p:pic>
            <p:nvPicPr>
              <p:cNvPr id="5" name="Ink 4">
                <a:extLst>
                  <a:ext uri="{FF2B5EF4-FFF2-40B4-BE49-F238E27FC236}">
                    <a16:creationId xmlns:a16="http://schemas.microsoft.com/office/drawing/2014/main" id="{5D399990-4705-8F4C-9795-CE2DA497A05B}"/>
                  </a:ext>
                </a:extLst>
              </p:cNvPr>
              <p:cNvPicPr/>
              <p:nvPr/>
            </p:nvPicPr>
            <p:blipFill>
              <a:blip r:embed="rId4"/>
              <a:stretch>
                <a:fillRect/>
              </a:stretch>
            </p:blipFill>
            <p:spPr>
              <a:xfrm>
                <a:off x="3972225" y="3841771"/>
                <a:ext cx="6750" cy="6750"/>
              </a:xfrm>
              <a:prstGeom prst="rect">
                <a:avLst/>
              </a:prstGeom>
            </p:spPr>
          </p:pic>
        </mc:Fallback>
      </mc:AlternateContent>
      <p:cxnSp>
        <p:nvCxnSpPr>
          <p:cNvPr id="32" name="Elbow Connector 31">
            <a:extLst>
              <a:ext uri="{FF2B5EF4-FFF2-40B4-BE49-F238E27FC236}">
                <a16:creationId xmlns:a16="http://schemas.microsoft.com/office/drawing/2014/main" id="{8FD05680-5F02-E84E-B9AB-C777C8148D3E}"/>
              </a:ext>
            </a:extLst>
          </p:cNvPr>
          <p:cNvCxnSpPr>
            <a:cxnSpLocks/>
          </p:cNvCxnSpPr>
          <p:nvPr/>
        </p:nvCxnSpPr>
        <p:spPr>
          <a:xfrm>
            <a:off x="5189444" y="2861321"/>
            <a:ext cx="1372721" cy="290563"/>
          </a:xfrm>
          <a:prstGeom prst="bentConnector3">
            <a:avLst>
              <a:gd name="adj1" fmla="val 86572"/>
            </a:avLst>
          </a:prstGeom>
          <a:ln w="12700">
            <a:solidFill>
              <a:srgbClr val="6E4671">
                <a:alpha val="54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a:extLst>
              <a:ext uri="{FF2B5EF4-FFF2-40B4-BE49-F238E27FC236}">
                <a16:creationId xmlns:a16="http://schemas.microsoft.com/office/drawing/2014/main" id="{8E9BA443-1CD2-414D-86C3-B826FFC76CAE}"/>
              </a:ext>
            </a:extLst>
          </p:cNvPr>
          <p:cNvCxnSpPr>
            <a:cxnSpLocks/>
          </p:cNvCxnSpPr>
          <p:nvPr/>
        </p:nvCxnSpPr>
        <p:spPr>
          <a:xfrm>
            <a:off x="5951444" y="3166056"/>
            <a:ext cx="628650" cy="262944"/>
          </a:xfrm>
          <a:prstGeom prst="bentConnector3">
            <a:avLst>
              <a:gd name="adj1" fmla="val 38592"/>
            </a:avLst>
          </a:prstGeom>
          <a:ln w="12700">
            <a:solidFill>
              <a:srgbClr val="6E467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7597A33E-8A67-3548-9F39-476482F01E7D}"/>
              </a:ext>
            </a:extLst>
          </p:cNvPr>
          <p:cNvCxnSpPr>
            <a:cxnSpLocks/>
          </p:cNvCxnSpPr>
          <p:nvPr/>
        </p:nvCxnSpPr>
        <p:spPr>
          <a:xfrm flipV="1">
            <a:off x="4953000" y="2903113"/>
            <a:ext cx="1627094" cy="525887"/>
          </a:xfrm>
          <a:prstGeom prst="bentConnector3">
            <a:avLst>
              <a:gd name="adj1" fmla="val 69284"/>
            </a:avLst>
          </a:prstGeom>
          <a:ln w="12700">
            <a:solidFill>
              <a:srgbClr val="6E4671">
                <a:alpha val="69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50487C8-6486-8747-9C08-C42695E3236A}"/>
              </a:ext>
            </a:extLst>
          </p:cNvPr>
          <p:cNvGrpSpPr/>
          <p:nvPr/>
        </p:nvGrpSpPr>
        <p:grpSpPr>
          <a:xfrm>
            <a:off x="115331" y="6249427"/>
            <a:ext cx="480060" cy="608573"/>
            <a:chOff x="289241" y="6046569"/>
            <a:chExt cx="640080" cy="811431"/>
          </a:xfrm>
        </p:grpSpPr>
        <p:sp>
          <p:nvSpPr>
            <p:cNvPr id="10" name="Slide Number Placeholder 3">
              <a:extLst>
                <a:ext uri="{FF2B5EF4-FFF2-40B4-BE49-F238E27FC236}">
                  <a16:creationId xmlns:a16="http://schemas.microsoft.com/office/drawing/2014/main" id="{6F56F1DB-303C-AE42-9864-603C0E4ADAF4}"/>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42</a:t>
              </a:fld>
              <a:endParaRPr lang="en-US" sz="1350" dirty="0">
                <a:solidFill>
                  <a:schemeClr val="tx2"/>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B4EF681C-B381-864C-A19C-BE090F7D6BF3}"/>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
        <p:nvSpPr>
          <p:cNvPr id="12" name="Text Placeholder 6">
            <a:extLst>
              <a:ext uri="{FF2B5EF4-FFF2-40B4-BE49-F238E27FC236}">
                <a16:creationId xmlns:a16="http://schemas.microsoft.com/office/drawing/2014/main" id="{6FCD752F-ED64-C748-ADD1-EDDEBB7BC3A8}"/>
              </a:ext>
            </a:extLst>
          </p:cNvPr>
          <p:cNvSpPr txBox="1">
            <a:spLocks/>
          </p:cNvSpPr>
          <p:nvPr/>
        </p:nvSpPr>
        <p:spPr>
          <a:xfrm>
            <a:off x="262582" y="331361"/>
            <a:ext cx="3318818" cy="601951"/>
          </a:xfrm>
          <a:prstGeom prst="rect">
            <a:avLst/>
          </a:prstGeom>
        </p:spPr>
        <p:txBody>
          <a:bodyPr/>
          <a:lstStyle>
            <a:lvl1pPr marL="96439" indent="-96439" algn="l" defTabSz="385753" rtl="0" eaLnBrk="1" latinLnBrk="0" hangingPunct="1">
              <a:lnSpc>
                <a:spcPct val="90000"/>
              </a:lnSpc>
              <a:spcBef>
                <a:spcPts val="422"/>
              </a:spcBef>
              <a:buFont typeface="Arial" panose="020B0604020202020204" pitchFamily="34" charset="0"/>
              <a:buChar char="•"/>
              <a:defRPr sz="1181" kern="1200">
                <a:solidFill>
                  <a:schemeClr val="tx1"/>
                </a:solidFill>
                <a:latin typeface="+mn-lt"/>
                <a:ea typeface="+mn-ea"/>
                <a:cs typeface="+mn-cs"/>
              </a:defRPr>
            </a:lvl1pPr>
            <a:lvl2pPr marL="289316" indent="-96439" algn="l" defTabSz="385753" rtl="0" eaLnBrk="1" latinLnBrk="0" hangingPunct="1">
              <a:lnSpc>
                <a:spcPct val="90000"/>
              </a:lnSpc>
              <a:spcBef>
                <a:spcPts val="211"/>
              </a:spcBef>
              <a:buFont typeface="Arial" panose="020B0604020202020204" pitchFamily="34" charset="0"/>
              <a:buChar char="•"/>
              <a:defRPr sz="1013" kern="1200">
                <a:solidFill>
                  <a:schemeClr val="tx1"/>
                </a:solidFill>
                <a:latin typeface="+mn-lt"/>
                <a:ea typeface="+mn-ea"/>
                <a:cs typeface="+mn-cs"/>
              </a:defRPr>
            </a:lvl2pPr>
            <a:lvl3pPr marL="482192" indent="-96439" algn="l" defTabSz="385753" rtl="0" eaLnBrk="1" latinLnBrk="0" hangingPunct="1">
              <a:lnSpc>
                <a:spcPct val="90000"/>
              </a:lnSpc>
              <a:spcBef>
                <a:spcPts val="211"/>
              </a:spcBef>
              <a:buFont typeface="Arial" panose="020B0604020202020204" pitchFamily="34" charset="0"/>
              <a:buChar char="•"/>
              <a:defRPr sz="844" kern="1200">
                <a:solidFill>
                  <a:schemeClr val="tx1"/>
                </a:solidFill>
                <a:latin typeface="+mn-lt"/>
                <a:ea typeface="+mn-ea"/>
                <a:cs typeface="+mn-cs"/>
              </a:defRPr>
            </a:lvl3pPr>
            <a:lvl4pPr marL="675068"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4pPr>
            <a:lvl5pPr marL="867944"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5pPr>
            <a:lvl6pPr marL="1060821"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697"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574"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51"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marL="0" indent="0" fontAlgn="auto">
              <a:spcAft>
                <a:spcPts val="0"/>
              </a:spcAft>
              <a:buNone/>
            </a:pPr>
            <a:r>
              <a:rPr lang="en-US" sz="1350" dirty="0">
                <a:solidFill>
                  <a:schemeClr val="tx2"/>
                </a:solidFill>
                <a:latin typeface="Arial" panose="020B0604020202020204" pitchFamily="34" charset="0"/>
                <a:cs typeface="Arial" panose="020B0604020202020204" pitchFamily="34" charset="0"/>
              </a:rPr>
              <a:t>DRUG-SUSCEPTIBILITY </a:t>
            </a:r>
          </a:p>
          <a:p>
            <a:pPr marL="0" indent="0" fontAlgn="auto">
              <a:spcAft>
                <a:spcPts val="0"/>
              </a:spcAft>
              <a:buNone/>
            </a:pPr>
            <a:r>
              <a:rPr lang="en-US" sz="1350" dirty="0">
                <a:solidFill>
                  <a:schemeClr val="tx2"/>
                </a:solidFill>
                <a:latin typeface="Arial" panose="020B0604020202020204" pitchFamily="34" charset="0"/>
                <a:cs typeface="Arial" panose="020B0604020202020204" pitchFamily="34" charset="0"/>
              </a:rPr>
              <a:t>TESTING</a:t>
            </a:r>
            <a:endParaRPr lang="en-US" sz="1350" dirty="0">
              <a:latin typeface="Arial" panose="020B0604020202020204" pitchFamily="34" charset="0"/>
            </a:endParaRPr>
          </a:p>
          <a:p>
            <a:pPr fontAlgn="auto">
              <a:spcAft>
                <a:spcPts val="0"/>
              </a:spcAft>
            </a:pPr>
            <a:endParaRPr lang="en-US" dirty="0">
              <a:latin typeface="Arial" panose="020B0604020202020204" pitchFamily="34" charset="0"/>
            </a:endParaRPr>
          </a:p>
        </p:txBody>
      </p:sp>
    </p:spTree>
    <p:extLst>
      <p:ext uri="{BB962C8B-B14F-4D97-AF65-F5344CB8AC3E}">
        <p14:creationId xmlns:p14="http://schemas.microsoft.com/office/powerpoint/2010/main" val="294846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9">
                                            <p:txEl>
                                              <p:pRg st="1" end="1"/>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8" presetClass="emph" presetSubtype="0" fill="hold" nodeType="clickEffect">
                                  <p:stCondLst>
                                    <p:cond delay="0"/>
                                  </p:stCondLst>
                                  <p:iterate type="lt">
                                    <p:tmPct val="4000"/>
                                  </p:iterate>
                                  <p:childTnLst>
                                    <p:set>
                                      <p:cBhvr override="childStyle">
                                        <p:cTn id="22" dur="500" fill="hold"/>
                                        <p:tgtEl>
                                          <p:spTgt spid="9">
                                            <p:txEl>
                                              <p:pRg st="13" end="1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EACFCEE-61A7-1148-9F77-467C30B1EFD0}"/>
              </a:ext>
            </a:extLst>
          </p:cNvPr>
          <p:cNvSpPr>
            <a:spLocks noGrp="1"/>
          </p:cNvSpPr>
          <p:nvPr>
            <p:ph type="body" sz="quarter" idx="10"/>
          </p:nvPr>
        </p:nvSpPr>
        <p:spPr/>
        <p:txBody>
          <a:bodyPr/>
          <a:lstStyle/>
          <a:p>
            <a:r>
              <a:rPr lang="en-US" dirty="0"/>
              <a:t>TB TREATMENT MONITORING</a:t>
            </a:r>
          </a:p>
        </p:txBody>
      </p:sp>
      <p:grpSp>
        <p:nvGrpSpPr>
          <p:cNvPr id="6" name="Group 5">
            <a:extLst>
              <a:ext uri="{FF2B5EF4-FFF2-40B4-BE49-F238E27FC236}">
                <a16:creationId xmlns:a16="http://schemas.microsoft.com/office/drawing/2014/main" id="{94554402-AC7E-9B48-ADD9-B0D2A31B043E}"/>
              </a:ext>
            </a:extLst>
          </p:cNvPr>
          <p:cNvGrpSpPr/>
          <p:nvPr/>
        </p:nvGrpSpPr>
        <p:grpSpPr>
          <a:xfrm>
            <a:off x="115331" y="6249427"/>
            <a:ext cx="480060" cy="608573"/>
            <a:chOff x="289241" y="6046569"/>
            <a:chExt cx="640080" cy="811431"/>
          </a:xfrm>
        </p:grpSpPr>
        <p:sp>
          <p:nvSpPr>
            <p:cNvPr id="7" name="Slide Number Placeholder 3">
              <a:extLst>
                <a:ext uri="{FF2B5EF4-FFF2-40B4-BE49-F238E27FC236}">
                  <a16:creationId xmlns:a16="http://schemas.microsoft.com/office/drawing/2014/main" id="{C1613403-9669-764C-A106-2678F658BE05}"/>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43</a:t>
              </a:fld>
              <a:endParaRPr lang="en-US" sz="1350" dirty="0">
                <a:solidFill>
                  <a:schemeClr val="tx2"/>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C5B9176D-7E12-3F4C-9FB0-FE21657D8514}"/>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87280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
          <p:cNvSpPr>
            <a:spLocks noChangeArrowheads="1"/>
          </p:cNvSpPr>
          <p:nvPr/>
        </p:nvSpPr>
        <p:spPr bwMode="auto">
          <a:xfrm>
            <a:off x="1143000" y="2343150"/>
            <a:ext cx="5829300" cy="3086100"/>
          </a:xfrm>
          <a:prstGeom prst="rect">
            <a:avLst/>
          </a:prstGeom>
          <a:noFill/>
          <a:ln w="9525">
            <a:noFill/>
            <a:miter lim="800000"/>
            <a:headEnd/>
            <a:tailEnd/>
          </a:ln>
        </p:spPr>
        <p:txBody>
          <a:bodyPr/>
          <a:lstStyle/>
          <a:p>
            <a:pPr marL="257175" indent="-257175"/>
            <a:endParaRPr lang="en-US" sz="1800" dirty="0">
              <a:solidFill>
                <a:srgbClr val="0073FF"/>
              </a:solidFill>
              <a:latin typeface="AmericanTypewriter Medium" pitchFamily="28" charset="0"/>
            </a:endParaRPr>
          </a:p>
          <a:p>
            <a:pPr marL="257175" indent="-257175"/>
            <a:endParaRPr lang="en-US" sz="1800" dirty="0">
              <a:solidFill>
                <a:srgbClr val="0073FF"/>
              </a:solidFill>
              <a:ea typeface="Batang" charset="-127"/>
            </a:endParaRPr>
          </a:p>
        </p:txBody>
      </p:sp>
      <p:sp>
        <p:nvSpPr>
          <p:cNvPr id="32771" name="Rectangle 8"/>
          <p:cNvSpPr>
            <a:spLocks noChangeArrowheads="1"/>
          </p:cNvSpPr>
          <p:nvPr/>
        </p:nvSpPr>
        <p:spPr bwMode="auto">
          <a:xfrm>
            <a:off x="1543050" y="1828800"/>
            <a:ext cx="6172200" cy="3371850"/>
          </a:xfrm>
          <a:prstGeom prst="rect">
            <a:avLst/>
          </a:prstGeom>
          <a:noFill/>
          <a:ln w="9525">
            <a:noFill/>
            <a:miter lim="800000"/>
            <a:headEnd/>
            <a:tailEnd/>
          </a:ln>
        </p:spPr>
        <p:txBody>
          <a:bodyPr/>
          <a:lstStyle/>
          <a:p>
            <a:pPr marL="257175" indent="-257175" eaLnBrk="1" hangingPunct="1">
              <a:lnSpc>
                <a:spcPct val="80000"/>
              </a:lnSpc>
              <a:spcBef>
                <a:spcPct val="20000"/>
              </a:spcBef>
            </a:pPr>
            <a:endParaRPr lang="en-US" sz="1800">
              <a:solidFill>
                <a:srgbClr val="0073FF"/>
              </a:solidFill>
              <a:latin typeface="AmericanTypewriter Medium" pitchFamily="28" charset="0"/>
            </a:endParaRPr>
          </a:p>
          <a:p>
            <a:pPr marL="257175" indent="-257175" eaLnBrk="1" hangingPunct="1">
              <a:lnSpc>
                <a:spcPct val="80000"/>
              </a:lnSpc>
              <a:spcBef>
                <a:spcPct val="20000"/>
              </a:spcBef>
            </a:pPr>
            <a:endParaRPr lang="en-US" sz="2700">
              <a:solidFill>
                <a:srgbClr val="0073FF"/>
              </a:solidFill>
              <a:latin typeface="AmericanTypewriter Medium" pitchFamily="28" charset="0"/>
            </a:endParaRPr>
          </a:p>
        </p:txBody>
      </p:sp>
      <p:sp>
        <p:nvSpPr>
          <p:cNvPr id="6" name="Text Placeholder 5">
            <a:extLst>
              <a:ext uri="{FF2B5EF4-FFF2-40B4-BE49-F238E27FC236}">
                <a16:creationId xmlns:a16="http://schemas.microsoft.com/office/drawing/2014/main" id="{7C51D7BE-4A00-864F-BA3B-52FBA0FF63E0}"/>
              </a:ext>
            </a:extLst>
          </p:cNvPr>
          <p:cNvSpPr>
            <a:spLocks noGrp="1"/>
          </p:cNvSpPr>
          <p:nvPr>
            <p:ph type="body" sz="quarter" idx="13"/>
          </p:nvPr>
        </p:nvSpPr>
        <p:spPr>
          <a:xfrm>
            <a:off x="262581" y="331361"/>
            <a:ext cx="2633013" cy="601951"/>
          </a:xfrm>
          <a:prstGeom prst="rect">
            <a:avLst/>
          </a:prstGeom>
        </p:spPr>
        <p:txBody>
          <a:bodyPr/>
          <a:lstStyle/>
          <a:p>
            <a:r>
              <a:rPr lang="en-US" dirty="0">
                <a:latin typeface="Arial" panose="020B0604020202020204" pitchFamily="34" charset="0"/>
              </a:rPr>
              <a:t>TREATMENT MONITORING</a:t>
            </a:r>
          </a:p>
        </p:txBody>
      </p:sp>
      <p:sp>
        <p:nvSpPr>
          <p:cNvPr id="5" name="Title 4">
            <a:extLst>
              <a:ext uri="{FF2B5EF4-FFF2-40B4-BE49-F238E27FC236}">
                <a16:creationId xmlns:a16="http://schemas.microsoft.com/office/drawing/2014/main" id="{A659D923-7ECD-C945-B8CE-8328FDCAF7C4}"/>
              </a:ext>
            </a:extLst>
          </p:cNvPr>
          <p:cNvSpPr>
            <a:spLocks noGrp="1"/>
          </p:cNvSpPr>
          <p:nvPr>
            <p:ph type="title"/>
          </p:nvPr>
        </p:nvSpPr>
        <p:spPr>
          <a:prstGeom prst="rect">
            <a:avLst/>
          </a:prstGeom>
        </p:spPr>
        <p:txBody>
          <a:bodyPr>
            <a:normAutofit fontScale="90000"/>
          </a:bodyPr>
          <a:lstStyle/>
          <a:p>
            <a:r>
              <a:rPr lang="en-US" dirty="0">
                <a:latin typeface="Arial" panose="020B0604020202020204" pitchFamily="34" charset="0"/>
                <a:ea typeface="ＭＳ Ｐゴシック" charset="0"/>
                <a:cs typeface="ＭＳ Ｐゴシック" charset="0"/>
              </a:rPr>
              <a:t>Treatment Monitoring Tools</a:t>
            </a:r>
            <a:br>
              <a:rPr lang="en-US" dirty="0">
                <a:latin typeface="Arial" panose="020B0604020202020204" pitchFamily="34" charset="0"/>
                <a:ea typeface="ＭＳ Ｐゴシック" charset="0"/>
                <a:cs typeface="ＭＳ Ｐゴシック" charset="0"/>
              </a:rPr>
            </a:br>
            <a:endParaRPr lang="en-US" dirty="0"/>
          </a:p>
        </p:txBody>
      </p:sp>
      <p:sp>
        <p:nvSpPr>
          <p:cNvPr id="32772" name="Rectangle 10"/>
          <p:cNvSpPr>
            <a:spLocks noGrp="1" noChangeArrowheads="1"/>
          </p:cNvSpPr>
          <p:nvPr>
            <p:ph idx="4294967295"/>
          </p:nvPr>
        </p:nvSpPr>
        <p:spPr>
          <a:xfrm>
            <a:off x="614441" y="1828800"/>
            <a:ext cx="7462759" cy="4159985"/>
          </a:xfrm>
          <a:prstGeom prst="rect">
            <a:avLst/>
          </a:prstGeom>
        </p:spPr>
        <p:txBody>
          <a:bodyPr wrap="square">
            <a:spAutoFit/>
          </a:bodyPr>
          <a:lstStyle/>
          <a:p>
            <a:pPr marL="0" indent="0">
              <a:spcBef>
                <a:spcPts val="900"/>
              </a:spcBef>
              <a:buNone/>
            </a:pPr>
            <a:r>
              <a:rPr lang="en-US" sz="1600" b="1" dirty="0">
                <a:latin typeface="Arial" panose="020B0604020202020204" pitchFamily="34" charset="0"/>
              </a:rPr>
              <a:t>Why we need tests for treatment monitoring</a:t>
            </a:r>
          </a:p>
          <a:p>
            <a:pPr lvl="1">
              <a:lnSpc>
                <a:spcPts val="1770"/>
              </a:lnSpc>
              <a:spcBef>
                <a:spcPts val="900"/>
              </a:spcBef>
            </a:pPr>
            <a:r>
              <a:rPr lang="en-US" sz="1400" dirty="0">
                <a:latin typeface="Arial" panose="020B0604020202020204" pitchFamily="34" charset="0"/>
              </a:rPr>
              <a:t>During treatment for drug-susceptible or drug-resistant TB, it is essential that the effectiveness of the treatment regimen is closely monitored, in order to </a:t>
            </a:r>
            <a:r>
              <a:rPr lang="en-US" sz="1400" b="1" dirty="0">
                <a:solidFill>
                  <a:srgbClr val="6E4671"/>
                </a:solidFill>
                <a:latin typeface="Arial" panose="020B0604020202020204" pitchFamily="34" charset="0"/>
              </a:rPr>
              <a:t>identify treatment failure as quickly as possible so that the treatment regimen can be adjusted if needed</a:t>
            </a:r>
          </a:p>
          <a:p>
            <a:pPr lvl="1">
              <a:lnSpc>
                <a:spcPts val="1770"/>
              </a:lnSpc>
              <a:spcBef>
                <a:spcPts val="900"/>
              </a:spcBef>
            </a:pPr>
            <a:r>
              <a:rPr lang="en-US" sz="1400" dirty="0">
                <a:latin typeface="Arial" panose="020B0604020202020204" pitchFamily="34" charset="0"/>
              </a:rPr>
              <a:t>The pivotal moment in TB treatment is the conversion of samples from TB-positive to </a:t>
            </a:r>
            <a:br>
              <a:rPr lang="en-US" sz="1400" dirty="0">
                <a:latin typeface="Arial" panose="020B0604020202020204" pitchFamily="34" charset="0"/>
              </a:rPr>
            </a:br>
            <a:r>
              <a:rPr lang="en-US" sz="1400" dirty="0">
                <a:latin typeface="Arial" panose="020B0604020202020204" pitchFamily="34" charset="0"/>
              </a:rPr>
              <a:t>TB-negative, which generally takes place after two to three months of treatment</a:t>
            </a:r>
          </a:p>
          <a:p>
            <a:pPr marL="0" indent="0">
              <a:spcBef>
                <a:spcPts val="900"/>
              </a:spcBef>
              <a:buNone/>
            </a:pPr>
            <a:r>
              <a:rPr lang="en-US" sz="1600" b="1" dirty="0">
                <a:latin typeface="Arial" panose="020B0604020202020204" pitchFamily="34" charset="0"/>
              </a:rPr>
              <a:t>Currently available tools for treatment monitoring:</a:t>
            </a:r>
          </a:p>
          <a:p>
            <a:pPr lvl="1">
              <a:lnSpc>
                <a:spcPts val="1770"/>
              </a:lnSpc>
              <a:spcBef>
                <a:spcPts val="900"/>
              </a:spcBef>
            </a:pPr>
            <a:r>
              <a:rPr lang="en-US" sz="1400" dirty="0">
                <a:latin typeface="Arial" panose="020B0604020202020204" pitchFamily="34" charset="0"/>
              </a:rPr>
              <a:t>The tools currently used to monitor TB treatment include </a:t>
            </a:r>
            <a:r>
              <a:rPr lang="en-US" sz="1400" b="1" dirty="0">
                <a:solidFill>
                  <a:srgbClr val="6E4671"/>
                </a:solidFill>
                <a:latin typeface="Arial" panose="020B0604020202020204" pitchFamily="34" charset="0"/>
              </a:rPr>
              <a:t>smear microscopy</a:t>
            </a:r>
            <a:r>
              <a:rPr lang="en-US" sz="1400" dirty="0">
                <a:latin typeface="Arial" panose="020B0604020202020204" pitchFamily="34" charset="0"/>
              </a:rPr>
              <a:t>, which </a:t>
            </a:r>
            <a:br>
              <a:rPr lang="en-US" sz="1400" dirty="0">
                <a:latin typeface="Arial" panose="020B0604020202020204" pitchFamily="34" charset="0"/>
              </a:rPr>
            </a:br>
            <a:r>
              <a:rPr lang="en-US" sz="1400" dirty="0">
                <a:latin typeface="Arial" panose="020B0604020202020204" pitchFamily="34" charset="0"/>
              </a:rPr>
              <a:t>has low sensitivity, and </a:t>
            </a:r>
            <a:r>
              <a:rPr lang="en-US" sz="1400" b="1" dirty="0">
                <a:solidFill>
                  <a:srgbClr val="6E4671"/>
                </a:solidFill>
                <a:latin typeface="Arial" panose="020B0604020202020204" pitchFamily="34" charset="0"/>
              </a:rPr>
              <a:t>culture</a:t>
            </a:r>
            <a:r>
              <a:rPr lang="en-US" sz="1400" dirty="0">
                <a:latin typeface="Arial" panose="020B0604020202020204" pitchFamily="34" charset="0"/>
              </a:rPr>
              <a:t>, which takes 2-6 weeks for results</a:t>
            </a:r>
          </a:p>
          <a:p>
            <a:pPr lvl="1">
              <a:lnSpc>
                <a:spcPts val="1770"/>
              </a:lnSpc>
              <a:spcBef>
                <a:spcPts val="900"/>
              </a:spcBef>
            </a:pPr>
            <a:r>
              <a:rPr lang="en-US" sz="1400" b="1" dirty="0">
                <a:solidFill>
                  <a:srgbClr val="6E4671"/>
                </a:solidFill>
                <a:latin typeface="Arial" panose="020B0604020202020204" pitchFamily="34" charset="0"/>
              </a:rPr>
              <a:t>Currently available molecular tests cannot be used for treatment monitoring </a:t>
            </a:r>
            <a:r>
              <a:rPr lang="en-US" sz="1400" dirty="0">
                <a:latin typeface="Arial" panose="020B0604020202020204" pitchFamily="34" charset="0"/>
              </a:rPr>
              <a:t>because they cannot differentiate between dead and live TB bacilli</a:t>
            </a:r>
          </a:p>
          <a:p>
            <a:pPr lvl="1">
              <a:spcBef>
                <a:spcPts val="900"/>
              </a:spcBef>
            </a:pPr>
            <a:r>
              <a:rPr lang="en-US" sz="1400" dirty="0">
                <a:latin typeface="Arial" panose="020B0604020202020204" pitchFamily="34" charset="0"/>
              </a:rPr>
              <a:t>Research is underway to develop new and better tests for TB treatment monitoring</a:t>
            </a:r>
          </a:p>
          <a:p>
            <a:endParaRPr lang="en-US" dirty="0">
              <a:latin typeface="Arial" panose="020B0604020202020204" pitchFamily="34" charset="0"/>
            </a:endParaRPr>
          </a:p>
          <a:p>
            <a:endParaRPr lang="en-US" dirty="0">
              <a:latin typeface="Arial" panose="020B0604020202020204" pitchFamily="34" charset="0"/>
            </a:endParaRPr>
          </a:p>
        </p:txBody>
      </p:sp>
      <p:grpSp>
        <p:nvGrpSpPr>
          <p:cNvPr id="7" name="Group 6">
            <a:extLst>
              <a:ext uri="{FF2B5EF4-FFF2-40B4-BE49-F238E27FC236}">
                <a16:creationId xmlns:a16="http://schemas.microsoft.com/office/drawing/2014/main" id="{BF6B1E31-DF32-5B47-9885-4769A20E9A0C}"/>
              </a:ext>
            </a:extLst>
          </p:cNvPr>
          <p:cNvGrpSpPr/>
          <p:nvPr/>
        </p:nvGrpSpPr>
        <p:grpSpPr>
          <a:xfrm>
            <a:off x="115331" y="6249427"/>
            <a:ext cx="480060" cy="608573"/>
            <a:chOff x="289241" y="6046569"/>
            <a:chExt cx="640080" cy="811431"/>
          </a:xfrm>
        </p:grpSpPr>
        <p:sp>
          <p:nvSpPr>
            <p:cNvPr id="8" name="Slide Number Placeholder 3">
              <a:extLst>
                <a:ext uri="{FF2B5EF4-FFF2-40B4-BE49-F238E27FC236}">
                  <a16:creationId xmlns:a16="http://schemas.microsoft.com/office/drawing/2014/main" id="{04477EEC-CF2F-3D48-B953-CA51A4D70A43}"/>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44</a:t>
              </a:fld>
              <a:endParaRPr lang="en-US" sz="1350" dirty="0">
                <a:solidFill>
                  <a:schemeClr val="tx2"/>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11995992-3E8A-F141-8AEE-B472216346CE}"/>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8456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
          <p:cNvSpPr>
            <a:spLocks noChangeArrowheads="1"/>
          </p:cNvSpPr>
          <p:nvPr/>
        </p:nvSpPr>
        <p:spPr bwMode="auto">
          <a:xfrm>
            <a:off x="1143000" y="2343150"/>
            <a:ext cx="5829300" cy="3086100"/>
          </a:xfrm>
          <a:prstGeom prst="rect">
            <a:avLst/>
          </a:prstGeom>
          <a:noFill/>
          <a:ln w="9525">
            <a:noFill/>
            <a:miter lim="800000"/>
            <a:headEnd/>
            <a:tailEnd/>
          </a:ln>
        </p:spPr>
        <p:txBody>
          <a:bodyPr/>
          <a:lstStyle/>
          <a:p>
            <a:pPr marL="257175" indent="-257175"/>
            <a:endParaRPr lang="en-US" sz="1800" dirty="0">
              <a:solidFill>
                <a:srgbClr val="0073FF"/>
              </a:solidFill>
              <a:latin typeface="AmericanTypewriter Medium" pitchFamily="28" charset="0"/>
            </a:endParaRPr>
          </a:p>
          <a:p>
            <a:pPr marL="257175" indent="-257175"/>
            <a:endParaRPr lang="en-US" sz="1800" dirty="0">
              <a:solidFill>
                <a:srgbClr val="0073FF"/>
              </a:solidFill>
              <a:ea typeface="Batang" charset="-127"/>
            </a:endParaRPr>
          </a:p>
        </p:txBody>
      </p:sp>
      <p:sp>
        <p:nvSpPr>
          <p:cNvPr id="32770" name="Rectangle 7"/>
          <p:cNvSpPr>
            <a:spLocks noChangeArrowheads="1"/>
          </p:cNvSpPr>
          <p:nvPr/>
        </p:nvSpPr>
        <p:spPr bwMode="auto">
          <a:xfrm>
            <a:off x="1657350" y="914400"/>
            <a:ext cx="5829300" cy="800100"/>
          </a:xfrm>
          <a:prstGeom prst="rect">
            <a:avLst/>
          </a:prstGeom>
          <a:noFill/>
          <a:ln w="9525">
            <a:noFill/>
            <a:miter lim="800000"/>
            <a:headEnd/>
            <a:tailEnd/>
          </a:ln>
        </p:spPr>
        <p:txBody>
          <a:bodyPr anchor="ctr"/>
          <a:lstStyle/>
          <a:p>
            <a:pPr algn="ctr" eaLnBrk="1" hangingPunct="1"/>
            <a:endParaRPr lang="en-US" sz="3600">
              <a:solidFill>
                <a:srgbClr val="0073FF"/>
              </a:solidFill>
              <a:latin typeface="AmericanTypewriter Medium" pitchFamily="28" charset="0"/>
            </a:endParaRPr>
          </a:p>
        </p:txBody>
      </p:sp>
      <p:sp>
        <p:nvSpPr>
          <p:cNvPr id="32771" name="Rectangle 8"/>
          <p:cNvSpPr>
            <a:spLocks noChangeArrowheads="1"/>
          </p:cNvSpPr>
          <p:nvPr/>
        </p:nvSpPr>
        <p:spPr bwMode="auto">
          <a:xfrm>
            <a:off x="1543050" y="1828800"/>
            <a:ext cx="6172200" cy="3371850"/>
          </a:xfrm>
          <a:prstGeom prst="rect">
            <a:avLst/>
          </a:prstGeom>
          <a:noFill/>
          <a:ln w="9525">
            <a:noFill/>
            <a:miter lim="800000"/>
            <a:headEnd/>
            <a:tailEnd/>
          </a:ln>
        </p:spPr>
        <p:txBody>
          <a:bodyPr/>
          <a:lstStyle/>
          <a:p>
            <a:pPr marL="257175" indent="-257175" eaLnBrk="1" hangingPunct="1">
              <a:lnSpc>
                <a:spcPct val="80000"/>
              </a:lnSpc>
              <a:spcBef>
                <a:spcPct val="20000"/>
              </a:spcBef>
            </a:pPr>
            <a:endParaRPr lang="en-US" sz="1800">
              <a:solidFill>
                <a:srgbClr val="0073FF"/>
              </a:solidFill>
              <a:latin typeface="AmericanTypewriter Medium" pitchFamily="28" charset="0"/>
            </a:endParaRPr>
          </a:p>
          <a:p>
            <a:pPr marL="257175" indent="-257175" eaLnBrk="1" hangingPunct="1">
              <a:lnSpc>
                <a:spcPct val="80000"/>
              </a:lnSpc>
              <a:spcBef>
                <a:spcPct val="20000"/>
              </a:spcBef>
            </a:pPr>
            <a:endParaRPr lang="en-US" sz="2700">
              <a:solidFill>
                <a:srgbClr val="0073FF"/>
              </a:solidFill>
              <a:latin typeface="AmericanTypewriter Medium" pitchFamily="28" charset="0"/>
            </a:endParaRPr>
          </a:p>
        </p:txBody>
      </p:sp>
      <p:sp>
        <p:nvSpPr>
          <p:cNvPr id="7" name="Text Placeholder 6">
            <a:extLst>
              <a:ext uri="{FF2B5EF4-FFF2-40B4-BE49-F238E27FC236}">
                <a16:creationId xmlns:a16="http://schemas.microsoft.com/office/drawing/2014/main" id="{9A2785EC-A8D9-5246-BDFB-3A50D9440006}"/>
              </a:ext>
            </a:extLst>
          </p:cNvPr>
          <p:cNvSpPr>
            <a:spLocks noGrp="1"/>
          </p:cNvSpPr>
          <p:nvPr>
            <p:ph type="body" sz="quarter" idx="13"/>
          </p:nvPr>
        </p:nvSpPr>
        <p:spPr>
          <a:xfrm>
            <a:off x="262582" y="331361"/>
            <a:ext cx="2556818" cy="601951"/>
          </a:xfrm>
          <a:prstGeom prst="rect">
            <a:avLst/>
          </a:prstGeom>
        </p:spPr>
        <p:txBody>
          <a:bodyPr/>
          <a:lstStyle/>
          <a:p>
            <a:r>
              <a:rPr lang="en-US" dirty="0">
                <a:latin typeface="Arial" panose="020B0604020202020204" pitchFamily="34" charset="0"/>
              </a:rPr>
              <a:t>TREATMENT MONITORING</a:t>
            </a:r>
          </a:p>
          <a:p>
            <a:endParaRPr lang="en-US" dirty="0">
              <a:latin typeface="Arial" panose="020B0604020202020204" pitchFamily="34" charset="0"/>
            </a:endParaRPr>
          </a:p>
        </p:txBody>
      </p:sp>
      <p:sp>
        <p:nvSpPr>
          <p:cNvPr id="6" name="Title 5">
            <a:extLst>
              <a:ext uri="{FF2B5EF4-FFF2-40B4-BE49-F238E27FC236}">
                <a16:creationId xmlns:a16="http://schemas.microsoft.com/office/drawing/2014/main" id="{267FBCD1-CC71-D34F-92C6-75189BBE53A5}"/>
              </a:ext>
            </a:extLst>
          </p:cNvPr>
          <p:cNvSpPr>
            <a:spLocks noGrp="1"/>
          </p:cNvSpPr>
          <p:nvPr>
            <p:ph type="title"/>
          </p:nvPr>
        </p:nvSpPr>
        <p:spPr>
          <a:prstGeom prst="rect">
            <a:avLst/>
          </a:prstGeom>
        </p:spPr>
        <p:txBody>
          <a:bodyPr/>
          <a:lstStyle/>
          <a:p>
            <a:r>
              <a:rPr lang="en-US" dirty="0">
                <a:latin typeface="Arial" panose="020B0604020202020204" pitchFamily="34" charset="0"/>
                <a:ea typeface="ＭＳ Ｐゴシック" charset="0"/>
                <a:cs typeface="ＭＳ Ｐゴシック" charset="0"/>
              </a:rPr>
              <a:t>Treatment Monitoring Tools</a:t>
            </a:r>
            <a:endParaRPr lang="en-US" dirty="0"/>
          </a:p>
        </p:txBody>
      </p:sp>
      <p:sp>
        <p:nvSpPr>
          <p:cNvPr id="32772" name="Rectangle 10"/>
          <p:cNvSpPr>
            <a:spLocks noGrp="1" noChangeArrowheads="1"/>
          </p:cNvSpPr>
          <p:nvPr>
            <p:ph idx="4294967295"/>
          </p:nvPr>
        </p:nvSpPr>
        <p:spPr>
          <a:xfrm>
            <a:off x="1028700" y="1714500"/>
            <a:ext cx="6972300" cy="2590367"/>
          </a:xfrm>
          <a:prstGeom prst="rect">
            <a:avLst/>
          </a:prstGeom>
        </p:spPr>
        <p:txBody>
          <a:bodyPr/>
          <a:lstStyle/>
          <a:p>
            <a:pPr marL="0" indent="0">
              <a:buNone/>
            </a:pPr>
            <a:r>
              <a:rPr lang="en-US" sz="1600" b="1" dirty="0">
                <a:latin typeface="Arial" panose="020B0604020202020204" pitchFamily="34" charset="0"/>
              </a:rPr>
              <a:t>New tools in the pipeline:</a:t>
            </a:r>
          </a:p>
          <a:p>
            <a:pPr lvl="1" indent="-187879" fontAlgn="base">
              <a:spcBef>
                <a:spcPts val="900"/>
              </a:spcBef>
              <a:spcAft>
                <a:spcPct val="0"/>
              </a:spcAft>
              <a:buClr>
                <a:schemeClr val="tx2"/>
              </a:buClr>
            </a:pPr>
            <a:r>
              <a:rPr lang="en-US" sz="1500" b="1" dirty="0">
                <a:latin typeface="Arial" panose="020B0604020202020204" pitchFamily="34" charset="0"/>
              </a:rPr>
              <a:t>TB Molecular Bacterial Load Assay (MBLA): </a:t>
            </a:r>
            <a:r>
              <a:rPr lang="en-US" sz="1500" dirty="0">
                <a:latin typeface="Arial" panose="020B0604020202020204" pitchFamily="34" charset="0"/>
              </a:rPr>
              <a:t>MBLA is a molecular test that utilizes PCR  to amplify a specific RNA gene (16S ribosomal  RNA) from viable TB bacteria in order to quantify  the number of live TB bacteria in sputum, essentially performing the same task as mycobacterial liquid culture in a matter of hours instead of weeks</a:t>
            </a:r>
          </a:p>
          <a:p>
            <a:pPr lvl="1" indent="-187879" fontAlgn="base">
              <a:spcBef>
                <a:spcPts val="900"/>
              </a:spcBef>
              <a:spcAft>
                <a:spcPct val="0"/>
              </a:spcAft>
              <a:buClr>
                <a:schemeClr val="tx2"/>
              </a:buClr>
            </a:pPr>
            <a:r>
              <a:rPr lang="en-US" sz="1500" b="1" dirty="0">
                <a:latin typeface="Arial" panose="020B0604020202020204" pitchFamily="34" charset="0"/>
              </a:rPr>
              <a:t>Transcriptomic biomarker tests: </a:t>
            </a:r>
            <a:r>
              <a:rPr lang="en-US" sz="1500" dirty="0">
                <a:latin typeface="Arial" panose="020B0604020202020204" pitchFamily="34" charset="0"/>
              </a:rPr>
              <a:t>These tests also utilize PCR and can be used to detect and quantify specific changes to a person’s RNA, or </a:t>
            </a:r>
            <a:r>
              <a:rPr lang="en-US" sz="1500" b="1" dirty="0">
                <a:solidFill>
                  <a:srgbClr val="6E4671"/>
                </a:solidFill>
                <a:latin typeface="Arial" panose="020B0604020202020204" pitchFamily="34" charset="0"/>
              </a:rPr>
              <a:t>transcriptome</a:t>
            </a:r>
            <a:r>
              <a:rPr lang="en-US" sz="1500" dirty="0">
                <a:latin typeface="Arial" panose="020B0604020202020204" pitchFamily="34" charset="0"/>
              </a:rPr>
              <a:t>, that indicate different stages of TB, including non progressing TB infection, incipient TB, active TB disease, treatment success or failure, and post-treatment cure</a:t>
            </a:r>
          </a:p>
          <a:p>
            <a:pPr lvl="2"/>
            <a:endParaRPr lang="en-US" dirty="0">
              <a:latin typeface="Arial" panose="020B0604020202020204" pitchFamily="34" charset="0"/>
            </a:endParaRPr>
          </a:p>
          <a:p>
            <a:endParaRPr lang="en-US" dirty="0">
              <a:latin typeface="Arial" panose="020B0604020202020204" pitchFamily="34" charset="0"/>
            </a:endParaRPr>
          </a:p>
        </p:txBody>
      </p:sp>
      <p:pic>
        <p:nvPicPr>
          <p:cNvPr id="10242" name="Picture 2">
            <a:extLst>
              <a:ext uri="{FF2B5EF4-FFF2-40B4-BE49-F238E27FC236}">
                <a16:creationId xmlns:a16="http://schemas.microsoft.com/office/drawing/2014/main" id="{040BD64D-A691-0D41-84DA-C88F2D77BD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67" b="11541"/>
          <a:stretch/>
        </p:blipFill>
        <p:spPr bwMode="auto">
          <a:xfrm>
            <a:off x="2176182" y="4495639"/>
            <a:ext cx="4684059" cy="14903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9D6FD87-618C-5142-B2DC-846B30032C91}"/>
              </a:ext>
            </a:extLst>
          </p:cNvPr>
          <p:cNvSpPr txBox="1"/>
          <p:nvPr/>
        </p:nvSpPr>
        <p:spPr>
          <a:xfrm>
            <a:off x="2133600" y="6034648"/>
            <a:ext cx="1600200" cy="207749"/>
          </a:xfrm>
          <a:prstGeom prst="rect">
            <a:avLst/>
          </a:prstGeom>
          <a:noFill/>
        </p:spPr>
        <p:txBody>
          <a:bodyPr wrap="square" rtlCol="0">
            <a:spAutoFit/>
          </a:bodyPr>
          <a:lstStyle/>
          <a:p>
            <a:r>
              <a:rPr lang="en-US" sz="750" dirty="0"/>
              <a:t>Image copyright </a:t>
            </a:r>
            <a:r>
              <a:rPr lang="en-US" sz="750" dirty="0" err="1"/>
              <a:t>LifeArc</a:t>
            </a:r>
            <a:endParaRPr lang="en-US" sz="750" dirty="0"/>
          </a:p>
        </p:txBody>
      </p:sp>
      <p:grpSp>
        <p:nvGrpSpPr>
          <p:cNvPr id="10" name="Group 9">
            <a:extLst>
              <a:ext uri="{FF2B5EF4-FFF2-40B4-BE49-F238E27FC236}">
                <a16:creationId xmlns:a16="http://schemas.microsoft.com/office/drawing/2014/main" id="{CC556AC3-A0AF-F045-9D2E-BEBEDA9EDEF1}"/>
              </a:ext>
            </a:extLst>
          </p:cNvPr>
          <p:cNvGrpSpPr/>
          <p:nvPr/>
        </p:nvGrpSpPr>
        <p:grpSpPr>
          <a:xfrm>
            <a:off x="115331" y="6249427"/>
            <a:ext cx="480060" cy="608573"/>
            <a:chOff x="289241" y="6046569"/>
            <a:chExt cx="640080" cy="811431"/>
          </a:xfrm>
        </p:grpSpPr>
        <p:sp>
          <p:nvSpPr>
            <p:cNvPr id="11" name="Slide Number Placeholder 3">
              <a:extLst>
                <a:ext uri="{FF2B5EF4-FFF2-40B4-BE49-F238E27FC236}">
                  <a16:creationId xmlns:a16="http://schemas.microsoft.com/office/drawing/2014/main" id="{DE837327-4DD8-8042-9ED7-88EF58537A82}"/>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45</a:t>
              </a:fld>
              <a:endParaRPr lang="en-US" sz="1350" dirty="0">
                <a:solidFill>
                  <a:schemeClr val="tx2"/>
                </a:solidFill>
                <a:latin typeface="Arial" panose="020B0604020202020204" pitchFamily="34" charset="0"/>
              </a:endParaRPr>
            </a:p>
          </p:txBody>
        </p:sp>
        <p:cxnSp>
          <p:nvCxnSpPr>
            <p:cNvPr id="12" name="Straight Connector 11">
              <a:extLst>
                <a:ext uri="{FF2B5EF4-FFF2-40B4-BE49-F238E27FC236}">
                  <a16:creationId xmlns:a16="http://schemas.microsoft.com/office/drawing/2014/main" id="{18893575-C890-9E40-A5EE-39DE93F23C03}"/>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0786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27569B3F-517C-FF48-B8B6-2BAD8B6E4C68}"/>
              </a:ext>
            </a:extLst>
          </p:cNvPr>
          <p:cNvSpPr>
            <a:spLocks noGrp="1"/>
          </p:cNvSpPr>
          <p:nvPr>
            <p:ph type="body" sz="quarter" idx="10"/>
          </p:nvPr>
        </p:nvSpPr>
        <p:spPr>
          <a:xfrm>
            <a:off x="3276600" y="1369788"/>
            <a:ext cx="5054203" cy="4857227"/>
          </a:xfrm>
          <a:prstGeom prst="rect">
            <a:avLst/>
          </a:prstGeom>
        </p:spPr>
        <p:txBody>
          <a:bodyPr>
            <a:spAutoFit/>
          </a:bodyPr>
          <a:lstStyle/>
          <a:p>
            <a:r>
              <a:rPr lang="en-US" sz="1350" dirty="0"/>
              <a:t>Tools currently used to monitor TB treatment include</a:t>
            </a:r>
            <a:r>
              <a:rPr lang="en-CA" sz="1350" dirty="0"/>
              <a:t>:</a:t>
            </a:r>
          </a:p>
          <a:p>
            <a:pPr lvl="1" indent="-200021">
              <a:lnSpc>
                <a:spcPct val="100000"/>
              </a:lnSpc>
            </a:pPr>
            <a:r>
              <a:rPr lang="en-CA" sz="1350" dirty="0"/>
              <a:t>Rapid molecular tests</a:t>
            </a:r>
          </a:p>
          <a:p>
            <a:pPr lvl="1" indent="-200021">
              <a:lnSpc>
                <a:spcPct val="100000"/>
              </a:lnSpc>
            </a:pPr>
            <a:r>
              <a:rPr lang="en-CA" sz="1350" dirty="0"/>
              <a:t>Smear microscopy</a:t>
            </a:r>
          </a:p>
          <a:p>
            <a:pPr lvl="1" indent="-200021">
              <a:lnSpc>
                <a:spcPct val="100000"/>
              </a:lnSpc>
            </a:pPr>
            <a:r>
              <a:rPr lang="en-CA" sz="1350" dirty="0"/>
              <a:t>TB culture</a:t>
            </a:r>
          </a:p>
          <a:p>
            <a:pPr lvl="1" indent="-200021">
              <a:lnSpc>
                <a:spcPct val="100000"/>
              </a:lnSpc>
            </a:pPr>
            <a:r>
              <a:rPr lang="en-CA" sz="1350" dirty="0"/>
              <a:t>Next generation sequencing</a:t>
            </a:r>
            <a:endParaRPr lang="en-CA" sz="1350" u="sng" dirty="0">
              <a:solidFill>
                <a:srgbClr val="6E4671"/>
              </a:solidFill>
            </a:endParaRPr>
          </a:p>
          <a:p>
            <a:pPr lvl="1"/>
            <a:endParaRPr lang="en-CA" sz="1350" dirty="0"/>
          </a:p>
          <a:p>
            <a:pPr marL="231275"/>
            <a:r>
              <a:rPr lang="en-CA" sz="1350" dirty="0"/>
              <a:t>Treatment monitoring is necessary </a:t>
            </a:r>
            <a:r>
              <a:rPr lang="en-US" sz="1350" dirty="0"/>
              <a:t>to identify treatment failure as quickly as possible so that the treatment regimen can be adjusted if needed</a:t>
            </a:r>
            <a:endParaRPr lang="en-CA" sz="1350" dirty="0"/>
          </a:p>
          <a:p>
            <a:pPr lvl="1" indent="-200021">
              <a:lnSpc>
                <a:spcPct val="100000"/>
              </a:lnSpc>
            </a:pPr>
            <a:r>
              <a:rPr lang="en-CA" sz="1350" dirty="0"/>
              <a:t>True</a:t>
            </a:r>
          </a:p>
          <a:p>
            <a:pPr lvl="1" indent="-200021">
              <a:lnSpc>
                <a:spcPct val="100000"/>
              </a:lnSpc>
            </a:pPr>
            <a:r>
              <a:rPr lang="en-CA" sz="1350" dirty="0"/>
              <a:t>False</a:t>
            </a:r>
          </a:p>
          <a:p>
            <a:pPr lvl="1"/>
            <a:endParaRPr lang="en-CA" sz="1350" dirty="0"/>
          </a:p>
          <a:p>
            <a:pPr marL="231275"/>
            <a:r>
              <a:rPr lang="en-CA" sz="1350" dirty="0"/>
              <a:t>New tools in development for treatment monitoring may also have application for detecting different stages of TB, </a:t>
            </a:r>
            <a:r>
              <a:rPr lang="en-US" sz="1350" dirty="0"/>
              <a:t>including non-progressing TB infection, incipient TB, and active TB disease</a:t>
            </a:r>
            <a:r>
              <a:rPr lang="en-CA" sz="1350" dirty="0"/>
              <a:t>:</a:t>
            </a:r>
          </a:p>
          <a:p>
            <a:pPr lvl="1" indent="-200021"/>
            <a:r>
              <a:rPr lang="en-CA" sz="1350" dirty="0"/>
              <a:t>True</a:t>
            </a:r>
          </a:p>
          <a:p>
            <a:pPr lvl="1" indent="-200021"/>
            <a:r>
              <a:rPr lang="en-CA" sz="1350" dirty="0"/>
              <a:t>False</a:t>
            </a:r>
            <a:endParaRPr lang="en-CA" dirty="0"/>
          </a:p>
          <a:p>
            <a:endParaRPr lang="en-CA" dirty="0"/>
          </a:p>
          <a:p>
            <a:pPr lvl="1"/>
            <a:endParaRPr lang="en-CA" dirty="0"/>
          </a:p>
        </p:txBody>
      </p:sp>
      <p:grpSp>
        <p:nvGrpSpPr>
          <p:cNvPr id="4" name="Group 3">
            <a:extLst>
              <a:ext uri="{FF2B5EF4-FFF2-40B4-BE49-F238E27FC236}">
                <a16:creationId xmlns:a16="http://schemas.microsoft.com/office/drawing/2014/main" id="{A6FC77D3-606D-7F43-B075-78A2FB181B05}"/>
              </a:ext>
            </a:extLst>
          </p:cNvPr>
          <p:cNvGrpSpPr/>
          <p:nvPr/>
        </p:nvGrpSpPr>
        <p:grpSpPr>
          <a:xfrm>
            <a:off x="115331" y="6249427"/>
            <a:ext cx="480060" cy="608573"/>
            <a:chOff x="289241" y="6046569"/>
            <a:chExt cx="640080" cy="811431"/>
          </a:xfrm>
        </p:grpSpPr>
        <p:sp>
          <p:nvSpPr>
            <p:cNvPr id="5" name="Slide Number Placeholder 3">
              <a:extLst>
                <a:ext uri="{FF2B5EF4-FFF2-40B4-BE49-F238E27FC236}">
                  <a16:creationId xmlns:a16="http://schemas.microsoft.com/office/drawing/2014/main" id="{59585EA8-733F-764F-B522-D60FB110457A}"/>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46</a:t>
              </a:fld>
              <a:endParaRPr lang="en-US" sz="1350" dirty="0">
                <a:solidFill>
                  <a:schemeClr val="tx2"/>
                </a:solidFill>
                <a:latin typeface="Arial" panose="020B0604020202020204" pitchFamily="34" charset="0"/>
              </a:endParaRPr>
            </a:p>
          </p:txBody>
        </p:sp>
        <p:cxnSp>
          <p:nvCxnSpPr>
            <p:cNvPr id="6" name="Straight Connector 5">
              <a:extLst>
                <a:ext uri="{FF2B5EF4-FFF2-40B4-BE49-F238E27FC236}">
                  <a16:creationId xmlns:a16="http://schemas.microsoft.com/office/drawing/2014/main" id="{BB344574-12A5-E64D-86A6-CCF9FE0DED13}"/>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
        <p:nvSpPr>
          <p:cNvPr id="7" name="Text Placeholder 6">
            <a:extLst>
              <a:ext uri="{FF2B5EF4-FFF2-40B4-BE49-F238E27FC236}">
                <a16:creationId xmlns:a16="http://schemas.microsoft.com/office/drawing/2014/main" id="{C15C5DDB-42CF-C04B-9F6C-FC4C12EA97CB}"/>
              </a:ext>
            </a:extLst>
          </p:cNvPr>
          <p:cNvSpPr txBox="1">
            <a:spLocks/>
          </p:cNvSpPr>
          <p:nvPr/>
        </p:nvSpPr>
        <p:spPr>
          <a:xfrm>
            <a:off x="262582" y="331361"/>
            <a:ext cx="2556818" cy="601951"/>
          </a:xfrm>
          <a:prstGeom prst="rect">
            <a:avLst/>
          </a:prstGeom>
        </p:spPr>
        <p:txBody>
          <a:bodyPr/>
          <a:lstStyle>
            <a:lvl1pPr marL="96439" indent="-96439" algn="l" defTabSz="385753" rtl="0" eaLnBrk="1" latinLnBrk="0" hangingPunct="1">
              <a:lnSpc>
                <a:spcPct val="90000"/>
              </a:lnSpc>
              <a:spcBef>
                <a:spcPts val="422"/>
              </a:spcBef>
              <a:buFont typeface="Arial" panose="020B0604020202020204" pitchFamily="34" charset="0"/>
              <a:buChar char="•"/>
              <a:defRPr sz="1181" kern="1200">
                <a:solidFill>
                  <a:schemeClr val="tx1"/>
                </a:solidFill>
                <a:latin typeface="+mn-lt"/>
                <a:ea typeface="+mn-ea"/>
                <a:cs typeface="+mn-cs"/>
              </a:defRPr>
            </a:lvl1pPr>
            <a:lvl2pPr marL="289316" indent="-96439" algn="l" defTabSz="385753" rtl="0" eaLnBrk="1" latinLnBrk="0" hangingPunct="1">
              <a:lnSpc>
                <a:spcPct val="90000"/>
              </a:lnSpc>
              <a:spcBef>
                <a:spcPts val="211"/>
              </a:spcBef>
              <a:buFont typeface="Arial" panose="020B0604020202020204" pitchFamily="34" charset="0"/>
              <a:buChar char="•"/>
              <a:defRPr sz="1013" kern="1200">
                <a:solidFill>
                  <a:schemeClr val="tx1"/>
                </a:solidFill>
                <a:latin typeface="+mn-lt"/>
                <a:ea typeface="+mn-ea"/>
                <a:cs typeface="+mn-cs"/>
              </a:defRPr>
            </a:lvl2pPr>
            <a:lvl3pPr marL="482192" indent="-96439" algn="l" defTabSz="385753" rtl="0" eaLnBrk="1" latinLnBrk="0" hangingPunct="1">
              <a:lnSpc>
                <a:spcPct val="90000"/>
              </a:lnSpc>
              <a:spcBef>
                <a:spcPts val="211"/>
              </a:spcBef>
              <a:buFont typeface="Arial" panose="020B0604020202020204" pitchFamily="34" charset="0"/>
              <a:buChar char="•"/>
              <a:defRPr sz="844" kern="1200">
                <a:solidFill>
                  <a:schemeClr val="tx1"/>
                </a:solidFill>
                <a:latin typeface="+mn-lt"/>
                <a:ea typeface="+mn-ea"/>
                <a:cs typeface="+mn-cs"/>
              </a:defRPr>
            </a:lvl3pPr>
            <a:lvl4pPr marL="675068"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4pPr>
            <a:lvl5pPr marL="867944"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5pPr>
            <a:lvl6pPr marL="1060821"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697"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574"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51"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marL="0" indent="0" fontAlgn="auto">
              <a:spcAft>
                <a:spcPts val="0"/>
              </a:spcAft>
              <a:buNone/>
            </a:pPr>
            <a:r>
              <a:rPr lang="en-US" sz="1350" dirty="0">
                <a:latin typeface="Arial" panose="020B0604020202020204" pitchFamily="34" charset="0"/>
              </a:rPr>
              <a:t>TREATMENT MONITORING</a:t>
            </a:r>
          </a:p>
          <a:p>
            <a:pPr fontAlgn="auto">
              <a:spcAft>
                <a:spcPts val="0"/>
              </a:spcAft>
            </a:pPr>
            <a:endParaRPr lang="en-US" dirty="0">
              <a:latin typeface="Arial" panose="020B0604020202020204" pitchFamily="34" charset="0"/>
            </a:endParaRPr>
          </a:p>
        </p:txBody>
      </p:sp>
    </p:spTree>
    <p:extLst>
      <p:ext uri="{BB962C8B-B14F-4D97-AF65-F5344CB8AC3E}">
        <p14:creationId xmlns:p14="http://schemas.microsoft.com/office/powerpoint/2010/main" val="420584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10">
                                            <p:txEl>
                                              <p:pRg st="2" end="2"/>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4000"/>
                                  </p:iterate>
                                  <p:childTnLst>
                                    <p:set>
                                      <p:cBhvr override="childStyle">
                                        <p:cTn id="8" dur="500" fill="hold"/>
                                        <p:tgtEl>
                                          <p:spTgt spid="10">
                                            <p:txEl>
                                              <p:pRg st="3" end="3"/>
                                            </p:txEl>
                                          </p:spTgt>
                                        </p:tgtEl>
                                        <p:attrNameLst>
                                          <p:attrName>style.textDecorationUnderline</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8" presetClass="emph" presetSubtype="0" fill="hold" nodeType="clickEffect">
                                  <p:stCondLst>
                                    <p:cond delay="0"/>
                                  </p:stCondLst>
                                  <p:iterate type="lt">
                                    <p:tmPct val="4000"/>
                                  </p:iterate>
                                  <p:childTnLst>
                                    <p:set>
                                      <p:cBhvr override="childStyle">
                                        <p:cTn id="12" dur="500" fill="hold"/>
                                        <p:tgtEl>
                                          <p:spTgt spid="10">
                                            <p:txEl>
                                              <p:pRg st="7" end="7"/>
                                            </p:txEl>
                                          </p:spTgt>
                                        </p:tgtEl>
                                        <p:attrNameLst>
                                          <p:attrName>style.textDecorationUnderline</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8" presetClass="emph" presetSubtype="0" fill="hold" nodeType="clickEffect">
                                  <p:stCondLst>
                                    <p:cond delay="0"/>
                                  </p:stCondLst>
                                  <p:iterate type="lt">
                                    <p:tmPct val="4000"/>
                                  </p:iterate>
                                  <p:childTnLst>
                                    <p:set>
                                      <p:cBhvr override="childStyle">
                                        <p:cTn id="16" dur="500" fill="hold"/>
                                        <p:tgtEl>
                                          <p:spTgt spid="10">
                                            <p:txEl>
                                              <p:pRg st="11" end="1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D536B9C-4027-5346-85A4-9814A19D3147}"/>
              </a:ext>
            </a:extLst>
          </p:cNvPr>
          <p:cNvSpPr>
            <a:spLocks noGrp="1"/>
          </p:cNvSpPr>
          <p:nvPr>
            <p:ph type="body" sz="quarter" idx="10"/>
          </p:nvPr>
        </p:nvSpPr>
        <p:spPr/>
        <p:txBody>
          <a:bodyPr/>
          <a:lstStyle/>
          <a:p>
            <a:r>
              <a:rPr lang="en-US" dirty="0"/>
              <a:t>TESTING FOR TB INFECTION</a:t>
            </a:r>
          </a:p>
        </p:txBody>
      </p:sp>
      <p:grpSp>
        <p:nvGrpSpPr>
          <p:cNvPr id="3" name="Group 2">
            <a:extLst>
              <a:ext uri="{FF2B5EF4-FFF2-40B4-BE49-F238E27FC236}">
                <a16:creationId xmlns:a16="http://schemas.microsoft.com/office/drawing/2014/main" id="{604CF06B-7C9E-B843-B724-FC19EDB98D94}"/>
              </a:ext>
            </a:extLst>
          </p:cNvPr>
          <p:cNvGrpSpPr/>
          <p:nvPr/>
        </p:nvGrpSpPr>
        <p:grpSpPr>
          <a:xfrm>
            <a:off x="115331" y="6249427"/>
            <a:ext cx="480060" cy="608573"/>
            <a:chOff x="289241" y="6046569"/>
            <a:chExt cx="640080" cy="811431"/>
          </a:xfrm>
        </p:grpSpPr>
        <p:sp>
          <p:nvSpPr>
            <p:cNvPr id="4" name="Slide Number Placeholder 3">
              <a:extLst>
                <a:ext uri="{FF2B5EF4-FFF2-40B4-BE49-F238E27FC236}">
                  <a16:creationId xmlns:a16="http://schemas.microsoft.com/office/drawing/2014/main" id="{43562CF3-8141-814B-97FE-1805088F02C6}"/>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47</a:t>
              </a:fld>
              <a:endParaRPr lang="en-US" sz="1350" dirty="0">
                <a:solidFill>
                  <a:schemeClr val="tx2"/>
                </a:solidFill>
                <a:latin typeface="Arial" panose="020B0604020202020204" pitchFamily="34" charset="0"/>
              </a:endParaRPr>
            </a:p>
          </p:txBody>
        </p:sp>
        <p:cxnSp>
          <p:nvCxnSpPr>
            <p:cNvPr id="6" name="Straight Connector 5">
              <a:extLst>
                <a:ext uri="{FF2B5EF4-FFF2-40B4-BE49-F238E27FC236}">
                  <a16:creationId xmlns:a16="http://schemas.microsoft.com/office/drawing/2014/main" id="{19E1E606-C2DE-5B47-B094-B922A0C3285C}"/>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6914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a:extLst>
              <a:ext uri="{FF2B5EF4-FFF2-40B4-BE49-F238E27FC236}">
                <a16:creationId xmlns:a16="http://schemas.microsoft.com/office/drawing/2014/main" id="{16CC0323-E081-3F4E-881D-CCDABB8451EF}"/>
              </a:ext>
            </a:extLst>
          </p:cNvPr>
          <p:cNvSpPr txBox="1">
            <a:spLocks noChangeArrowheads="1"/>
          </p:cNvSpPr>
          <p:nvPr/>
        </p:nvSpPr>
        <p:spPr>
          <a:xfrm>
            <a:off x="1066800" y="1766113"/>
            <a:ext cx="6743700" cy="1825256"/>
          </a:xfrm>
          <a:prstGeom prst="rect">
            <a:avLst/>
          </a:prstGeom>
        </p:spPr>
        <p:txBody>
          <a:bodyPr/>
          <a:lstStyle>
            <a:lvl1pPr marL="342900" indent="-342900" algn="l" rtl="0" eaLnBrk="0" fontAlgn="base" hangingPunct="0">
              <a:spcBef>
                <a:spcPct val="20000"/>
              </a:spcBef>
              <a:spcAft>
                <a:spcPts val="600"/>
              </a:spcAft>
              <a:buFont typeface="Arial" pitchFamily="34" charset="0"/>
              <a:defRPr sz="2000" b="1"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tx2"/>
              </a:buClr>
              <a:buFont typeface="Arial" pitchFamily="34" charset="0"/>
              <a:buChar char="•"/>
              <a:defRPr sz="20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0" indent="0" eaLnBrk="1" hangingPunct="1"/>
            <a:r>
              <a:rPr lang="en-US" sz="1600" dirty="0">
                <a:latin typeface="Arial" panose="020B0604020202020204" pitchFamily="34" charset="0"/>
              </a:rPr>
              <a:t>Who is most at risk of TB infection progressing to active TB?</a:t>
            </a:r>
          </a:p>
          <a:p>
            <a:pPr marL="365760" lvl="1" eaLnBrk="1" hangingPunct="1">
              <a:spcBef>
                <a:spcPts val="900"/>
              </a:spcBef>
            </a:pPr>
            <a:r>
              <a:rPr lang="en-US" sz="1400" dirty="0">
                <a:latin typeface="Arial" panose="020B0604020202020204" pitchFamily="34" charset="0"/>
              </a:rPr>
              <a:t>A quarter of the world’s population has TB infection, and overall, people with TB infection have a 5 to 15 percent lifetime risk of developing active TB, but </a:t>
            </a:r>
            <a:r>
              <a:rPr lang="en-US" sz="1400" b="1" dirty="0">
                <a:solidFill>
                  <a:srgbClr val="6E4671"/>
                </a:solidFill>
                <a:latin typeface="Arial" panose="020B0604020202020204" pitchFamily="34" charset="0"/>
              </a:rPr>
              <a:t>this risk is much higher for PLHIV and close contacts of people with TB</a:t>
            </a:r>
          </a:p>
          <a:p>
            <a:pPr marL="365760" lvl="1" eaLnBrk="1" hangingPunct="1">
              <a:spcBef>
                <a:spcPts val="900"/>
              </a:spcBef>
            </a:pPr>
            <a:r>
              <a:rPr lang="en-US" sz="1400" dirty="0">
                <a:latin typeface="Arial" panose="020B0604020202020204" pitchFamily="34" charset="0"/>
              </a:rPr>
              <a:t>Testing for TB infection helps determine who should take TB preventive therapy (TPT), but </a:t>
            </a:r>
            <a:r>
              <a:rPr lang="en-US" sz="1400" b="1" dirty="0">
                <a:solidFill>
                  <a:srgbClr val="6E4671"/>
                </a:solidFill>
                <a:latin typeface="Arial" panose="020B0604020202020204" pitchFamily="34" charset="0"/>
              </a:rPr>
              <a:t>diagnosing TB infection is not a precondition for initiating TPT among PLHIV and among children who are household contacts of people with TB</a:t>
            </a:r>
          </a:p>
        </p:txBody>
      </p:sp>
      <p:sp>
        <p:nvSpPr>
          <p:cNvPr id="2" name="Text Placeholder 1">
            <a:extLst>
              <a:ext uri="{FF2B5EF4-FFF2-40B4-BE49-F238E27FC236}">
                <a16:creationId xmlns:a16="http://schemas.microsoft.com/office/drawing/2014/main" id="{3441296D-6671-C748-8C80-BCB66DD4A381}"/>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TB INFECTION</a:t>
            </a:r>
          </a:p>
        </p:txBody>
      </p:sp>
      <p:grpSp>
        <p:nvGrpSpPr>
          <p:cNvPr id="5" name="Group 4">
            <a:extLst>
              <a:ext uri="{FF2B5EF4-FFF2-40B4-BE49-F238E27FC236}">
                <a16:creationId xmlns:a16="http://schemas.microsoft.com/office/drawing/2014/main" id="{4BB4DB69-2B49-3A4D-B682-1B8074EB7C0F}"/>
              </a:ext>
            </a:extLst>
          </p:cNvPr>
          <p:cNvGrpSpPr/>
          <p:nvPr/>
        </p:nvGrpSpPr>
        <p:grpSpPr>
          <a:xfrm>
            <a:off x="115331" y="6249427"/>
            <a:ext cx="480060" cy="608573"/>
            <a:chOff x="289241" y="6046569"/>
            <a:chExt cx="640080" cy="811431"/>
          </a:xfrm>
        </p:grpSpPr>
        <p:sp>
          <p:nvSpPr>
            <p:cNvPr id="6" name="Slide Number Placeholder 3">
              <a:extLst>
                <a:ext uri="{FF2B5EF4-FFF2-40B4-BE49-F238E27FC236}">
                  <a16:creationId xmlns:a16="http://schemas.microsoft.com/office/drawing/2014/main" id="{DE0F1516-0EB9-A44B-9091-0D3366B1332D}"/>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48</a:t>
              </a:fld>
              <a:endParaRPr lang="en-US" sz="1350" dirty="0">
                <a:solidFill>
                  <a:schemeClr val="tx2"/>
                </a:solidFill>
                <a:latin typeface="Arial" panose="020B0604020202020204" pitchFamily="34" charset="0"/>
              </a:endParaRPr>
            </a:p>
          </p:txBody>
        </p:sp>
        <p:cxnSp>
          <p:nvCxnSpPr>
            <p:cNvPr id="7" name="Straight Connector 6">
              <a:extLst>
                <a:ext uri="{FF2B5EF4-FFF2-40B4-BE49-F238E27FC236}">
                  <a16:creationId xmlns:a16="http://schemas.microsoft.com/office/drawing/2014/main" id="{23A6ED7C-3853-A84F-AFC5-1BD516B32C35}"/>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
        <p:nvSpPr>
          <p:cNvPr id="10" name="Title 3">
            <a:extLst>
              <a:ext uri="{FF2B5EF4-FFF2-40B4-BE49-F238E27FC236}">
                <a16:creationId xmlns:a16="http://schemas.microsoft.com/office/drawing/2014/main" id="{C12D2921-E9D4-C84D-8F9F-31D66D81FA57}"/>
              </a:ext>
            </a:extLst>
          </p:cNvPr>
          <p:cNvSpPr>
            <a:spLocks noGrp="1"/>
          </p:cNvSpPr>
          <p:nvPr>
            <p:ph type="title"/>
          </p:nvPr>
        </p:nvSpPr>
        <p:spPr>
          <a:xfrm>
            <a:off x="628650" y="1143000"/>
            <a:ext cx="7886700" cy="547690"/>
          </a:xfrm>
          <a:prstGeom prst="rect">
            <a:avLst/>
          </a:prstGeom>
        </p:spPr>
        <p:txBody>
          <a:bodyPr>
            <a:normAutofit/>
          </a:bodyPr>
          <a:lstStyle/>
          <a:p>
            <a:r>
              <a:rPr lang="en-US" dirty="0">
                <a:latin typeface="Arial" panose="020B0604020202020204" pitchFamily="34" charset="0"/>
                <a:ea typeface="ＭＳ Ｐゴシック" charset="0"/>
                <a:cs typeface="ＭＳ Ｐゴシック" charset="0"/>
              </a:rPr>
              <a:t>Testing For TB Infection</a:t>
            </a:r>
            <a:endParaRPr lang="en-US" dirty="0"/>
          </a:p>
        </p:txBody>
      </p:sp>
    </p:spTree>
    <p:extLst>
      <p:ext uri="{BB962C8B-B14F-4D97-AF65-F5344CB8AC3E}">
        <p14:creationId xmlns:p14="http://schemas.microsoft.com/office/powerpoint/2010/main" val="38192862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a:extLst>
              <a:ext uri="{FF2B5EF4-FFF2-40B4-BE49-F238E27FC236}">
                <a16:creationId xmlns:a16="http://schemas.microsoft.com/office/drawing/2014/main" id="{16CC0323-E081-3F4E-881D-CCDABB8451EF}"/>
              </a:ext>
            </a:extLst>
          </p:cNvPr>
          <p:cNvSpPr txBox="1">
            <a:spLocks noChangeArrowheads="1"/>
          </p:cNvSpPr>
          <p:nvPr/>
        </p:nvSpPr>
        <p:spPr>
          <a:xfrm>
            <a:off x="914400" y="1828800"/>
            <a:ext cx="7086600" cy="2440459"/>
          </a:xfrm>
          <a:prstGeom prst="rect">
            <a:avLst/>
          </a:prstGeom>
        </p:spPr>
        <p:txBody>
          <a:bodyPr/>
          <a:lstStyle>
            <a:lvl1pPr marL="342900" indent="-342900" algn="l" rtl="0" eaLnBrk="0" fontAlgn="base" hangingPunct="0">
              <a:spcBef>
                <a:spcPct val="20000"/>
              </a:spcBef>
              <a:spcAft>
                <a:spcPts val="600"/>
              </a:spcAft>
              <a:buFont typeface="Arial" pitchFamily="34" charset="0"/>
              <a:defRPr sz="2000" b="1"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tx2"/>
              </a:buClr>
              <a:buFont typeface="Arial" pitchFamily="34" charset="0"/>
              <a:buChar char="•"/>
              <a:defRPr sz="20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eaLnBrk="1" hangingPunct="1"/>
            <a:r>
              <a:rPr lang="en-US" sz="1600" dirty="0">
                <a:latin typeface="Arial" panose="020B0604020202020204" pitchFamily="34" charset="0"/>
              </a:rPr>
              <a:t>Diagnosing TB infection:</a:t>
            </a:r>
          </a:p>
          <a:p>
            <a:pPr marL="365760" lvl="1" eaLnBrk="1" hangingPunct="1">
              <a:spcBef>
                <a:spcPts val="900"/>
              </a:spcBef>
            </a:pPr>
            <a:r>
              <a:rPr lang="en-US" sz="1400" dirty="0">
                <a:latin typeface="Arial" panose="020B0604020202020204" pitchFamily="34" charset="0"/>
              </a:rPr>
              <a:t>There are two types of tools used to detect TB infection: </a:t>
            </a:r>
            <a:r>
              <a:rPr lang="en-US" sz="1400" b="1" dirty="0">
                <a:solidFill>
                  <a:srgbClr val="6E4671"/>
                </a:solidFill>
                <a:latin typeface="Arial" panose="020B0604020202020204" pitchFamily="34" charset="0"/>
              </a:rPr>
              <a:t>skin tests </a:t>
            </a:r>
            <a:r>
              <a:rPr lang="en-US" sz="1400" dirty="0">
                <a:latin typeface="Arial" panose="020B0604020202020204" pitchFamily="34" charset="0"/>
              </a:rPr>
              <a:t>and blood tests, also called </a:t>
            </a:r>
            <a:r>
              <a:rPr lang="en-US" sz="1400" b="1" dirty="0">
                <a:solidFill>
                  <a:srgbClr val="6E4671"/>
                </a:solidFill>
                <a:latin typeface="Arial" panose="020B0604020202020204" pitchFamily="34" charset="0"/>
              </a:rPr>
              <a:t>interferon gamma release assays (IGRAs)</a:t>
            </a:r>
          </a:p>
          <a:p>
            <a:pPr marL="365760" lvl="1" eaLnBrk="1" hangingPunct="1">
              <a:spcBef>
                <a:spcPts val="900"/>
              </a:spcBef>
            </a:pPr>
            <a:r>
              <a:rPr lang="en-US" sz="1400" dirty="0">
                <a:latin typeface="Arial" panose="020B0604020202020204" pitchFamily="34" charset="0"/>
              </a:rPr>
              <a:t>Both types of tools test for the presence of TB antibodies in the body, indicating that a person had prior exposure to TB and developed an immune response</a:t>
            </a:r>
          </a:p>
          <a:p>
            <a:pPr marL="365760" lvl="1" eaLnBrk="1" hangingPunct="1">
              <a:spcBef>
                <a:spcPts val="900"/>
              </a:spcBef>
            </a:pPr>
            <a:r>
              <a:rPr lang="en-US" sz="1400" dirty="0">
                <a:latin typeface="Arial" panose="020B0604020202020204" pitchFamily="34" charset="0"/>
              </a:rPr>
              <a:t>Because tests for TB infection detect antibodies and cannot differentiate between TB infection and active TB, people who test positive for TB infection should be further evaluated for active TB. If active TB is ruled out, then that person may be diagnosed with TB infection</a:t>
            </a:r>
          </a:p>
          <a:p>
            <a:pPr marL="365760" lvl="1" eaLnBrk="1" hangingPunct="1">
              <a:spcBef>
                <a:spcPts val="900"/>
              </a:spcBef>
            </a:pPr>
            <a:r>
              <a:rPr lang="en-US" sz="1400" dirty="0">
                <a:latin typeface="Arial" panose="020B0604020202020204" pitchFamily="34" charset="0"/>
              </a:rPr>
              <a:t>Research is underway to develop new tests capable of differentiating between TB infection and active disease</a:t>
            </a:r>
          </a:p>
          <a:p>
            <a:pPr marL="120253" indent="0" eaLnBrk="1" hangingPunct="1">
              <a:spcBef>
                <a:spcPts val="774"/>
              </a:spcBef>
            </a:pPr>
            <a:endParaRPr lang="en-US" sz="1350" b="0" dirty="0">
              <a:latin typeface="Arial" panose="020B0604020202020204" pitchFamily="34" charset="0"/>
            </a:endParaRPr>
          </a:p>
          <a:p>
            <a:pPr marL="0" indent="0" eaLnBrk="1" hangingPunct="1"/>
            <a:endParaRPr lang="en-US" sz="1500" b="0" dirty="0">
              <a:latin typeface="Arial" panose="020B0604020202020204" pitchFamily="34" charset="0"/>
            </a:endParaRPr>
          </a:p>
        </p:txBody>
      </p:sp>
      <p:sp>
        <p:nvSpPr>
          <p:cNvPr id="2" name="Text Placeholder 1">
            <a:extLst>
              <a:ext uri="{FF2B5EF4-FFF2-40B4-BE49-F238E27FC236}">
                <a16:creationId xmlns:a16="http://schemas.microsoft.com/office/drawing/2014/main" id="{3441296D-6671-C748-8C80-BCB66DD4A381}"/>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TB INFECTION</a:t>
            </a:r>
          </a:p>
        </p:txBody>
      </p:sp>
      <p:grpSp>
        <p:nvGrpSpPr>
          <p:cNvPr id="5" name="Group 4">
            <a:extLst>
              <a:ext uri="{FF2B5EF4-FFF2-40B4-BE49-F238E27FC236}">
                <a16:creationId xmlns:a16="http://schemas.microsoft.com/office/drawing/2014/main" id="{428AAFDF-B0AE-EE48-A839-CFC4D862D669}"/>
              </a:ext>
            </a:extLst>
          </p:cNvPr>
          <p:cNvGrpSpPr/>
          <p:nvPr/>
        </p:nvGrpSpPr>
        <p:grpSpPr>
          <a:xfrm>
            <a:off x="115331" y="6249427"/>
            <a:ext cx="480060" cy="608573"/>
            <a:chOff x="289241" y="6046569"/>
            <a:chExt cx="640080" cy="811431"/>
          </a:xfrm>
        </p:grpSpPr>
        <p:sp>
          <p:nvSpPr>
            <p:cNvPr id="6" name="Slide Number Placeholder 3">
              <a:extLst>
                <a:ext uri="{FF2B5EF4-FFF2-40B4-BE49-F238E27FC236}">
                  <a16:creationId xmlns:a16="http://schemas.microsoft.com/office/drawing/2014/main" id="{41FFBFE4-AD69-5A4F-8258-C25B05561284}"/>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49</a:t>
              </a:fld>
              <a:endParaRPr lang="en-US" sz="1350" dirty="0">
                <a:solidFill>
                  <a:schemeClr val="tx2"/>
                </a:solidFill>
                <a:latin typeface="Arial" panose="020B0604020202020204" pitchFamily="34" charset="0"/>
              </a:endParaRPr>
            </a:p>
          </p:txBody>
        </p:sp>
        <p:cxnSp>
          <p:nvCxnSpPr>
            <p:cNvPr id="7" name="Straight Connector 6">
              <a:extLst>
                <a:ext uri="{FF2B5EF4-FFF2-40B4-BE49-F238E27FC236}">
                  <a16:creationId xmlns:a16="http://schemas.microsoft.com/office/drawing/2014/main" id="{DFC38523-FA57-1D40-BCC6-85053180E8DA}"/>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
        <p:nvSpPr>
          <p:cNvPr id="12" name="Title 3">
            <a:extLst>
              <a:ext uri="{FF2B5EF4-FFF2-40B4-BE49-F238E27FC236}">
                <a16:creationId xmlns:a16="http://schemas.microsoft.com/office/drawing/2014/main" id="{E4B4DB99-F348-2343-9039-660DF491DD87}"/>
              </a:ext>
            </a:extLst>
          </p:cNvPr>
          <p:cNvSpPr>
            <a:spLocks noGrp="1"/>
          </p:cNvSpPr>
          <p:nvPr>
            <p:ph type="title"/>
          </p:nvPr>
        </p:nvSpPr>
        <p:spPr>
          <a:xfrm>
            <a:off x="628650" y="1143000"/>
            <a:ext cx="7886700" cy="547690"/>
          </a:xfrm>
          <a:prstGeom prst="rect">
            <a:avLst/>
          </a:prstGeom>
        </p:spPr>
        <p:txBody>
          <a:bodyPr>
            <a:normAutofit/>
          </a:bodyPr>
          <a:lstStyle/>
          <a:p>
            <a:r>
              <a:rPr lang="en-US" dirty="0">
                <a:latin typeface="Arial" panose="020B0604020202020204" pitchFamily="34" charset="0"/>
                <a:ea typeface="ＭＳ Ｐゴシック" charset="0"/>
                <a:cs typeface="ＭＳ Ｐゴシック" charset="0"/>
              </a:rPr>
              <a:t>Testing For TB Infection</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781047" y="1225019"/>
            <a:ext cx="7886700" cy="410768"/>
          </a:xfrm>
          <a:prstGeom prst="rect">
            <a:avLst/>
          </a:prstGeom>
        </p:spPr>
        <p:txBody>
          <a:bodyPr rtlCol="0">
            <a:noAutofit/>
          </a:bodyPr>
          <a:lstStyle/>
          <a:p>
            <a:r>
              <a:rPr lang="en-US" dirty="0"/>
              <a:t>What is Diagnosis?</a:t>
            </a:r>
          </a:p>
        </p:txBody>
      </p:sp>
      <p:sp>
        <p:nvSpPr>
          <p:cNvPr id="21506" name="Rectangle 3"/>
          <p:cNvSpPr>
            <a:spLocks noGrp="1" noChangeArrowheads="1"/>
          </p:cNvSpPr>
          <p:nvPr>
            <p:ph idx="4294967295"/>
          </p:nvPr>
        </p:nvSpPr>
        <p:spPr>
          <a:xfrm>
            <a:off x="781047" y="1693593"/>
            <a:ext cx="7150918" cy="614094"/>
          </a:xfrm>
          <a:prstGeom prst="rect">
            <a:avLst/>
          </a:prstGeom>
        </p:spPr>
        <p:txBody>
          <a:bodyPr/>
          <a:lstStyle/>
          <a:p>
            <a:pPr marL="0" indent="0">
              <a:buNone/>
            </a:pPr>
            <a:r>
              <a:rPr lang="en-US" sz="1600" dirty="0">
                <a:latin typeface="Arial" panose="020B0604020202020204" pitchFamily="34" charset="0"/>
              </a:rPr>
              <a:t>Diagnosis is the determination that a person has active TB, and results in the clinical decision to initiate treatment</a:t>
            </a:r>
          </a:p>
        </p:txBody>
      </p:sp>
      <p:sp>
        <p:nvSpPr>
          <p:cNvPr id="5" name="Rectangle 3">
            <a:extLst>
              <a:ext uri="{FF2B5EF4-FFF2-40B4-BE49-F238E27FC236}">
                <a16:creationId xmlns:a16="http://schemas.microsoft.com/office/drawing/2014/main" id="{78CBD722-D4E3-D247-B79B-49AC5F89148B}"/>
              </a:ext>
            </a:extLst>
          </p:cNvPr>
          <p:cNvSpPr txBox="1">
            <a:spLocks noChangeArrowheads="1"/>
          </p:cNvSpPr>
          <p:nvPr/>
        </p:nvSpPr>
        <p:spPr bwMode="auto">
          <a:xfrm>
            <a:off x="609663" y="2379987"/>
            <a:ext cx="4170858" cy="362284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ts val="600"/>
              </a:spcAft>
              <a:buFont typeface="Arial" pitchFamily="34" charset="0"/>
              <a:defRPr sz="2000" b="1"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tx2"/>
              </a:buClr>
              <a:buFont typeface="Arial" pitchFamily="34" charset="0"/>
              <a:buChar char="•"/>
              <a:defRPr sz="20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lvl="1" eaLnBrk="1" hangingPunct="1">
              <a:spcBef>
                <a:spcPts val="450"/>
              </a:spcBef>
            </a:pPr>
            <a:r>
              <a:rPr lang="en-US" sz="1400" dirty="0">
                <a:latin typeface="Arial" panose="020B0604020202020204" pitchFamily="34" charset="0"/>
                <a:ea typeface="Batang" charset="-127"/>
              </a:rPr>
              <a:t>Diagnosis can be determined following:</a:t>
            </a:r>
          </a:p>
          <a:p>
            <a:pPr marL="754380" lvl="2" indent="-205740" eaLnBrk="1" hangingPunct="1">
              <a:spcBef>
                <a:spcPts val="450"/>
              </a:spcBef>
              <a:buFont typeface="+mj-lt"/>
              <a:buAutoNum type="arabicPeriod"/>
            </a:pPr>
            <a:r>
              <a:rPr lang="en-US" sz="1400" dirty="0">
                <a:latin typeface="Arial" panose="020B0604020202020204" pitchFamily="34" charset="0"/>
                <a:ea typeface="Batang" charset="-127"/>
              </a:rPr>
              <a:t>Microbiological confirmation of the presence of TB bacteria using a WHO-recommended diagnostic test; or</a:t>
            </a:r>
          </a:p>
          <a:p>
            <a:pPr marL="754380" lvl="2" indent="-205740" eaLnBrk="1" hangingPunct="1">
              <a:spcBef>
                <a:spcPts val="450"/>
              </a:spcBef>
              <a:buFont typeface="+mj-lt"/>
              <a:buAutoNum type="arabicPeriod"/>
            </a:pPr>
            <a:r>
              <a:rPr lang="en-US" sz="1400" dirty="0">
                <a:latin typeface="Arial" panose="020B0604020202020204" pitchFamily="34" charset="0"/>
                <a:ea typeface="Batang" charset="-127"/>
              </a:rPr>
              <a:t>Clinical judgement of the presence of TB based on signs and symptoms and assessed risk of TB, even in the absence of a positive TB diagnostic test result (especially among children and PLHIV)</a:t>
            </a:r>
          </a:p>
          <a:p>
            <a:pPr lvl="1" eaLnBrk="1" hangingPunct="1">
              <a:spcBef>
                <a:spcPts val="450"/>
              </a:spcBef>
            </a:pPr>
            <a:r>
              <a:rPr lang="en-US" sz="1400" dirty="0">
                <a:latin typeface="Arial" panose="020B0604020202020204" pitchFamily="34" charset="0"/>
                <a:ea typeface="Batang" charset="-127"/>
              </a:rPr>
              <a:t>Following a positive TB diagnosis, further drug-susceptibility testing is required to identify the most appropriate anti-TB drug treatment regimen</a:t>
            </a:r>
          </a:p>
        </p:txBody>
      </p:sp>
      <p:grpSp>
        <p:nvGrpSpPr>
          <p:cNvPr id="8" name="Group 7">
            <a:extLst>
              <a:ext uri="{FF2B5EF4-FFF2-40B4-BE49-F238E27FC236}">
                <a16:creationId xmlns:a16="http://schemas.microsoft.com/office/drawing/2014/main" id="{1E7AFEBE-D6E1-E643-9E24-66065B8D0364}"/>
              </a:ext>
            </a:extLst>
          </p:cNvPr>
          <p:cNvGrpSpPr/>
          <p:nvPr/>
        </p:nvGrpSpPr>
        <p:grpSpPr>
          <a:xfrm>
            <a:off x="115331" y="6249427"/>
            <a:ext cx="480060" cy="608573"/>
            <a:chOff x="289241" y="6046569"/>
            <a:chExt cx="640080" cy="811431"/>
          </a:xfrm>
        </p:grpSpPr>
        <p:sp>
          <p:nvSpPr>
            <p:cNvPr id="9" name="Slide Number Placeholder 3">
              <a:extLst>
                <a:ext uri="{FF2B5EF4-FFF2-40B4-BE49-F238E27FC236}">
                  <a16:creationId xmlns:a16="http://schemas.microsoft.com/office/drawing/2014/main" id="{F2896475-C162-1D40-AFF0-DAFF55A5A1A8}"/>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5</a:t>
              </a:fld>
              <a:endParaRPr lang="en-US" sz="1350" dirty="0">
                <a:solidFill>
                  <a:schemeClr val="tx2"/>
                </a:solidFill>
                <a:latin typeface="Arial" panose="020B0604020202020204" pitchFamily="34" charset="0"/>
              </a:endParaRPr>
            </a:p>
          </p:txBody>
        </p:sp>
        <p:cxnSp>
          <p:nvCxnSpPr>
            <p:cNvPr id="10" name="Straight Connector 9">
              <a:extLst>
                <a:ext uri="{FF2B5EF4-FFF2-40B4-BE49-F238E27FC236}">
                  <a16:creationId xmlns:a16="http://schemas.microsoft.com/office/drawing/2014/main" id="{E5E069AD-B22E-754D-B5B9-8D2E13CF3C1E}"/>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
        <p:nvSpPr>
          <p:cNvPr id="11" name="Rectangle 3">
            <a:extLst>
              <a:ext uri="{FF2B5EF4-FFF2-40B4-BE49-F238E27FC236}">
                <a16:creationId xmlns:a16="http://schemas.microsoft.com/office/drawing/2014/main" id="{4FE120E0-AAF8-9646-ACE1-761F1566CAE3}"/>
              </a:ext>
            </a:extLst>
          </p:cNvPr>
          <p:cNvSpPr>
            <a:spLocks noGrp="1" noChangeArrowheads="1"/>
          </p:cNvSpPr>
          <p:nvPr>
            <p:ph type="body" sz="quarter" idx="13"/>
          </p:nvPr>
        </p:nvSpPr>
        <p:spPr>
          <a:xfrm>
            <a:off x="262582" y="331361"/>
            <a:ext cx="1946312" cy="601951"/>
          </a:xfrm>
          <a:prstGeom prst="rect">
            <a:avLst/>
          </a:prstGeom>
        </p:spPr>
        <p:txBody>
          <a:bodyPr/>
          <a:lstStyle/>
          <a:p>
            <a:pPr marL="0" indent="0">
              <a:buNone/>
            </a:pPr>
            <a:r>
              <a:rPr lang="en-US" dirty="0">
                <a:latin typeface="Arial" panose="020B0604020202020204" pitchFamily="34" charset="0"/>
                <a:cs typeface="Arial" panose="020B0604020202020204" pitchFamily="34" charset="0"/>
              </a:rPr>
              <a:t>FUNDAMENTALS</a:t>
            </a:r>
          </a:p>
        </p:txBody>
      </p:sp>
      <p:pic>
        <p:nvPicPr>
          <p:cNvPr id="14" name="Picture 13" descr="A picture containing text, indoor&#10;&#10;Description automatically generated">
            <a:extLst>
              <a:ext uri="{FF2B5EF4-FFF2-40B4-BE49-F238E27FC236}">
                <a16:creationId xmlns:a16="http://schemas.microsoft.com/office/drawing/2014/main" id="{371638A1-479E-E242-9C7A-6044C28C330A}"/>
              </a:ext>
            </a:extLst>
          </p:cNvPr>
          <p:cNvPicPr>
            <a:picLocks noChangeAspect="1"/>
          </p:cNvPicPr>
          <p:nvPr/>
        </p:nvPicPr>
        <p:blipFill rotWithShape="1">
          <a:blip r:embed="rId3">
            <a:extLst>
              <a:ext uri="{28A0092B-C50C-407E-A947-70E740481C1C}">
                <a14:useLocalDpi xmlns:a14="http://schemas.microsoft.com/office/drawing/2010/main" val="0"/>
              </a:ext>
            </a:extLst>
          </a:blip>
          <a:srcRect l="43184" t="23208" r="8190" b="6983"/>
          <a:stretch/>
        </p:blipFill>
        <p:spPr>
          <a:xfrm>
            <a:off x="5181600" y="2667000"/>
            <a:ext cx="2263791" cy="2179320"/>
          </a:xfrm>
          <a:prstGeom prst="ellipse">
            <a:avLst/>
          </a:prstGeom>
        </p:spPr>
      </p:pic>
    </p:spTree>
    <p:extLst>
      <p:ext uri="{BB962C8B-B14F-4D97-AF65-F5344CB8AC3E}">
        <p14:creationId xmlns:p14="http://schemas.microsoft.com/office/powerpoint/2010/main" val="25307659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4"/>
          <p:cNvSpPr>
            <a:spLocks noChangeArrowheads="1"/>
          </p:cNvSpPr>
          <p:nvPr/>
        </p:nvSpPr>
        <p:spPr bwMode="auto">
          <a:xfrm>
            <a:off x="1657350" y="914400"/>
            <a:ext cx="5829300" cy="800100"/>
          </a:xfrm>
          <a:prstGeom prst="rect">
            <a:avLst/>
          </a:prstGeom>
          <a:noFill/>
          <a:ln w="9525">
            <a:noFill/>
            <a:miter lim="800000"/>
            <a:headEnd/>
            <a:tailEnd/>
          </a:ln>
        </p:spPr>
        <p:txBody>
          <a:bodyPr anchor="ctr"/>
          <a:lstStyle/>
          <a:p>
            <a:pPr algn="ctr" eaLnBrk="1" hangingPunct="1"/>
            <a:endParaRPr lang="en-US" sz="3600">
              <a:solidFill>
                <a:srgbClr val="0073FF"/>
              </a:solidFill>
              <a:latin typeface="AmericanTypewriter Medium" pitchFamily="28" charset="0"/>
            </a:endParaRPr>
          </a:p>
        </p:txBody>
      </p:sp>
      <p:pic>
        <p:nvPicPr>
          <p:cNvPr id="60421" name="Picture 1" descr="h9991648_001.jpg"/>
          <p:cNvPicPr>
            <a:picLocks noChangeAspect="1"/>
          </p:cNvPicPr>
          <p:nvPr/>
        </p:nvPicPr>
        <p:blipFill>
          <a:blip r:embed="rId3"/>
          <a:srcRect/>
          <a:stretch>
            <a:fillRect/>
          </a:stretch>
        </p:blipFill>
        <p:spPr bwMode="auto">
          <a:xfrm>
            <a:off x="5816290" y="1904644"/>
            <a:ext cx="2712507" cy="1769273"/>
          </a:xfrm>
          <a:prstGeom prst="rect">
            <a:avLst/>
          </a:prstGeom>
          <a:noFill/>
          <a:ln w="9525">
            <a:noFill/>
            <a:miter lim="800000"/>
            <a:headEnd/>
            <a:tailEnd/>
          </a:ln>
        </p:spPr>
      </p:pic>
      <p:sp>
        <p:nvSpPr>
          <p:cNvPr id="18" name="Rectangle 10">
            <a:extLst>
              <a:ext uri="{FF2B5EF4-FFF2-40B4-BE49-F238E27FC236}">
                <a16:creationId xmlns:a16="http://schemas.microsoft.com/office/drawing/2014/main" id="{E1127A90-ED31-5C48-ABD1-77A62D18377D}"/>
              </a:ext>
            </a:extLst>
          </p:cNvPr>
          <p:cNvSpPr txBox="1">
            <a:spLocks noChangeArrowheads="1"/>
          </p:cNvSpPr>
          <p:nvPr/>
        </p:nvSpPr>
        <p:spPr>
          <a:xfrm>
            <a:off x="933566" y="1717584"/>
            <a:ext cx="5010034" cy="3730252"/>
          </a:xfrm>
          <a:prstGeom prst="rect">
            <a:avLst/>
          </a:prstGeom>
        </p:spPr>
        <p:txBody>
          <a:bodyPr wrap="square">
            <a:spAutoFit/>
          </a:bodyPr>
          <a:lstStyle>
            <a:lvl1pPr marL="342900" indent="-342900" algn="l" rtl="0" eaLnBrk="0" fontAlgn="base" hangingPunct="0">
              <a:spcBef>
                <a:spcPct val="20000"/>
              </a:spcBef>
              <a:spcAft>
                <a:spcPts val="600"/>
              </a:spcAft>
              <a:buFont typeface="Arial" pitchFamily="34" charset="0"/>
              <a:defRPr sz="2000" b="1"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tx2"/>
              </a:buClr>
              <a:buFont typeface="Arial" pitchFamily="34" charset="0"/>
              <a:buChar char="•"/>
              <a:defRPr sz="20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eaLnBrk="1" hangingPunct="1"/>
            <a:r>
              <a:rPr lang="en-US" sz="1600" dirty="0">
                <a:latin typeface="Arial" panose="020B0604020202020204" pitchFamily="34" charset="0"/>
              </a:rPr>
              <a:t>Tuberculin Skin Tests (TST):</a:t>
            </a:r>
          </a:p>
          <a:p>
            <a:pPr marL="365760" lvl="1" eaLnBrk="1" hangingPunct="1">
              <a:spcBef>
                <a:spcPts val="900"/>
              </a:spcBef>
            </a:pPr>
            <a:r>
              <a:rPr lang="en-US" sz="1400" dirty="0">
                <a:latin typeface="Arial" panose="020B0604020202020204" pitchFamily="34" charset="0"/>
              </a:rPr>
              <a:t>Tuberculin skin tests are the most common test for TB infection globally. </a:t>
            </a:r>
            <a:r>
              <a:rPr lang="en-US" sz="1400" b="1" dirty="0">
                <a:solidFill>
                  <a:srgbClr val="6E4671"/>
                </a:solidFill>
                <a:latin typeface="Arial" panose="020B0604020202020204" pitchFamily="34" charset="0"/>
              </a:rPr>
              <a:t>These tests are inexpensive and appropriate for use in low-resource settings</a:t>
            </a:r>
          </a:p>
          <a:p>
            <a:pPr marL="365760" lvl="1" eaLnBrk="1" hangingPunct="1">
              <a:spcBef>
                <a:spcPts val="900"/>
              </a:spcBef>
            </a:pPr>
            <a:r>
              <a:rPr lang="en-US" sz="1400" dirty="0">
                <a:latin typeface="Arial" panose="020B0604020202020204" pitchFamily="34" charset="0"/>
              </a:rPr>
              <a:t>The test consists of an injection of tuberculin antigens just under the skin—usually in the arm—and an assessment after 48–72 hours to measure the size of the swelling at the site of the injection. The size of the swelling is associated with the strength of the immune response and indicates the presence of antibodies to the tuberculin antigens, and therefore prior exposure to TB</a:t>
            </a:r>
          </a:p>
          <a:p>
            <a:pPr eaLnBrk="1" hangingPunct="1"/>
            <a:endParaRPr lang="en-US" sz="1350" b="0" dirty="0">
              <a:latin typeface="Arial" panose="020B0604020202020204" pitchFamily="34" charset="0"/>
            </a:endParaRPr>
          </a:p>
          <a:p>
            <a:pPr eaLnBrk="1" hangingPunct="1"/>
            <a:endParaRPr lang="en-US" sz="1350" b="0" dirty="0">
              <a:latin typeface="Arial" panose="020B0604020202020204" pitchFamily="34" charset="0"/>
            </a:endParaRPr>
          </a:p>
          <a:p>
            <a:pPr marL="0" indent="0" eaLnBrk="1" hangingPunct="1"/>
            <a:endParaRPr lang="en-US" sz="1500" b="0" dirty="0">
              <a:latin typeface="Arial" panose="020B0604020202020204" pitchFamily="34" charset="0"/>
            </a:endParaRPr>
          </a:p>
        </p:txBody>
      </p:sp>
      <p:sp>
        <p:nvSpPr>
          <p:cNvPr id="3" name="TextBox 2">
            <a:extLst>
              <a:ext uri="{FF2B5EF4-FFF2-40B4-BE49-F238E27FC236}">
                <a16:creationId xmlns:a16="http://schemas.microsoft.com/office/drawing/2014/main" id="{269810D1-15B8-2C43-BA13-94676CFD9CAA}"/>
              </a:ext>
            </a:extLst>
          </p:cNvPr>
          <p:cNvSpPr txBox="1"/>
          <p:nvPr/>
        </p:nvSpPr>
        <p:spPr>
          <a:xfrm>
            <a:off x="6033362" y="3661809"/>
            <a:ext cx="2057400" cy="207749"/>
          </a:xfrm>
          <a:prstGeom prst="rect">
            <a:avLst/>
          </a:prstGeom>
          <a:noFill/>
        </p:spPr>
        <p:txBody>
          <a:bodyPr wrap="square" rtlCol="0">
            <a:spAutoFit/>
          </a:bodyPr>
          <a:lstStyle/>
          <a:p>
            <a:r>
              <a:rPr lang="en-US" sz="750" dirty="0"/>
              <a:t>Image copyright Healthwise, Incorporated</a:t>
            </a:r>
          </a:p>
        </p:txBody>
      </p:sp>
      <p:sp>
        <p:nvSpPr>
          <p:cNvPr id="21" name="Rectangle 10">
            <a:extLst>
              <a:ext uri="{FF2B5EF4-FFF2-40B4-BE49-F238E27FC236}">
                <a16:creationId xmlns:a16="http://schemas.microsoft.com/office/drawing/2014/main" id="{B44092CD-EAFA-E949-96AF-B614611EBB61}"/>
              </a:ext>
            </a:extLst>
          </p:cNvPr>
          <p:cNvSpPr txBox="1">
            <a:spLocks noChangeArrowheads="1"/>
          </p:cNvSpPr>
          <p:nvPr/>
        </p:nvSpPr>
        <p:spPr>
          <a:xfrm>
            <a:off x="883023" y="4572000"/>
            <a:ext cx="7296035" cy="1279738"/>
          </a:xfrm>
          <a:prstGeom prst="rect">
            <a:avLst/>
          </a:prstGeom>
        </p:spPr>
        <p:txBody>
          <a:bodyPr/>
          <a:lstStyle>
            <a:lvl1pPr marL="342900" indent="-342900" algn="l" rtl="0" eaLnBrk="0" fontAlgn="base" hangingPunct="0">
              <a:spcBef>
                <a:spcPct val="20000"/>
              </a:spcBef>
              <a:spcAft>
                <a:spcPts val="600"/>
              </a:spcAft>
              <a:buFont typeface="Arial" pitchFamily="34" charset="0"/>
              <a:defRPr sz="2000" b="1"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tx2"/>
              </a:buClr>
              <a:buFont typeface="Arial" pitchFamily="34" charset="0"/>
              <a:buChar char="•"/>
              <a:defRPr sz="20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65760" lvl="1" eaLnBrk="1" hangingPunct="1">
              <a:spcBef>
                <a:spcPts val="900"/>
              </a:spcBef>
            </a:pPr>
            <a:r>
              <a:rPr lang="en-US" sz="1400" dirty="0">
                <a:latin typeface="Arial" panose="020B0604020202020204" pitchFamily="34" charset="0"/>
              </a:rPr>
              <a:t>Because some of the tuberculin antigens used in TST are common to those used in the </a:t>
            </a:r>
            <a:r>
              <a:rPr lang="en-US" sz="1400" dirty="0" err="1">
                <a:latin typeface="Arial" panose="020B0604020202020204" pitchFamily="34" charset="0"/>
              </a:rPr>
              <a:t>Bacille</a:t>
            </a:r>
            <a:r>
              <a:rPr lang="en-US" sz="1400" dirty="0">
                <a:latin typeface="Arial" panose="020B0604020202020204" pitchFamily="34" charset="0"/>
              </a:rPr>
              <a:t> Calmette-</a:t>
            </a:r>
            <a:r>
              <a:rPr lang="en-US" sz="1400" dirty="0" err="1">
                <a:latin typeface="Arial" panose="020B0604020202020204" pitchFamily="34" charset="0"/>
              </a:rPr>
              <a:t>Guérin</a:t>
            </a:r>
            <a:r>
              <a:rPr lang="en-US" sz="1400" dirty="0">
                <a:latin typeface="Arial" panose="020B0604020202020204" pitchFamily="34" charset="0"/>
              </a:rPr>
              <a:t> (BCG) TB vaccine, </a:t>
            </a:r>
            <a:r>
              <a:rPr lang="en-US" sz="1400" b="1" dirty="0">
                <a:solidFill>
                  <a:srgbClr val="6E4671"/>
                </a:solidFill>
                <a:latin typeface="Arial" panose="020B0604020202020204" pitchFamily="34" charset="0"/>
              </a:rPr>
              <a:t>TST may indicate an immune response among people with prior BCG vaccination who do not have TB infection</a:t>
            </a:r>
          </a:p>
          <a:p>
            <a:pPr marL="365760" lvl="1" eaLnBrk="1" hangingPunct="1">
              <a:spcBef>
                <a:spcPts val="900"/>
              </a:spcBef>
            </a:pPr>
            <a:r>
              <a:rPr lang="en-US" sz="1400" dirty="0">
                <a:latin typeface="Arial" panose="020B0604020202020204" pitchFamily="34" charset="0"/>
              </a:rPr>
              <a:t>New skin tests such as</a:t>
            </a:r>
            <a:r>
              <a:rPr lang="en-US" sz="1400" b="1" dirty="0">
                <a:solidFill>
                  <a:srgbClr val="6E4671"/>
                </a:solidFill>
                <a:latin typeface="Arial" panose="020B0604020202020204" pitchFamily="34" charset="0"/>
              </a:rPr>
              <a:t> C-Tb </a:t>
            </a:r>
            <a:r>
              <a:rPr lang="en-US" sz="1400" dirty="0">
                <a:latin typeface="Arial" panose="020B0604020202020204" pitchFamily="34" charset="0"/>
              </a:rPr>
              <a:t>from the Serum Institute of India and </a:t>
            </a:r>
            <a:r>
              <a:rPr lang="en-US" sz="1400" b="1" dirty="0" err="1">
                <a:solidFill>
                  <a:srgbClr val="6E4671"/>
                </a:solidFill>
                <a:latin typeface="Arial" panose="020B0604020202020204" pitchFamily="34" charset="0"/>
              </a:rPr>
              <a:t>Diaskintest</a:t>
            </a:r>
            <a:r>
              <a:rPr lang="en-US" sz="1400" b="1" dirty="0">
                <a:solidFill>
                  <a:srgbClr val="6E4671"/>
                </a:solidFill>
                <a:latin typeface="Arial" panose="020B0604020202020204" pitchFamily="34" charset="0"/>
              </a:rPr>
              <a:t> </a:t>
            </a:r>
            <a:r>
              <a:rPr lang="en-US" sz="1400" dirty="0">
                <a:latin typeface="Arial" panose="020B0604020202020204" pitchFamily="34" charset="0"/>
              </a:rPr>
              <a:t>from </a:t>
            </a:r>
            <a:r>
              <a:rPr lang="en-US" sz="1400" dirty="0" err="1">
                <a:latin typeface="Arial" panose="020B0604020202020204" pitchFamily="34" charset="0"/>
              </a:rPr>
              <a:t>Generium</a:t>
            </a:r>
            <a:r>
              <a:rPr lang="en-US" sz="1400" dirty="0">
                <a:latin typeface="Arial" panose="020B0604020202020204" pitchFamily="34" charset="0"/>
              </a:rPr>
              <a:t> use different TB antigens that do not overlap with those used in the BCG vaccine, thereby improving the specificity of these skin tests</a:t>
            </a:r>
          </a:p>
          <a:p>
            <a:pPr marL="0" indent="0" eaLnBrk="1" hangingPunct="1"/>
            <a:endParaRPr lang="en-US" sz="1200" b="0" dirty="0">
              <a:latin typeface="Arial" panose="020B0604020202020204" pitchFamily="34" charset="0"/>
            </a:endParaRPr>
          </a:p>
        </p:txBody>
      </p:sp>
      <p:sp>
        <p:nvSpPr>
          <p:cNvPr id="6" name="Text Placeholder 5">
            <a:extLst>
              <a:ext uri="{FF2B5EF4-FFF2-40B4-BE49-F238E27FC236}">
                <a16:creationId xmlns:a16="http://schemas.microsoft.com/office/drawing/2014/main" id="{F134E114-31B7-4E4A-82D3-C77D8279EF70}"/>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TB INFECTION</a:t>
            </a:r>
          </a:p>
          <a:p>
            <a:endParaRPr lang="en-US" dirty="0">
              <a:latin typeface="Arial" panose="020B0604020202020204" pitchFamily="34" charset="0"/>
            </a:endParaRPr>
          </a:p>
        </p:txBody>
      </p:sp>
      <p:sp>
        <p:nvSpPr>
          <p:cNvPr id="4" name="Title 3">
            <a:extLst>
              <a:ext uri="{FF2B5EF4-FFF2-40B4-BE49-F238E27FC236}">
                <a16:creationId xmlns:a16="http://schemas.microsoft.com/office/drawing/2014/main" id="{A9DA74A2-205C-EC47-B7B2-181A4898666C}"/>
              </a:ext>
            </a:extLst>
          </p:cNvPr>
          <p:cNvSpPr>
            <a:spLocks noGrp="1"/>
          </p:cNvSpPr>
          <p:nvPr>
            <p:ph type="title"/>
          </p:nvPr>
        </p:nvSpPr>
        <p:spPr>
          <a:prstGeom prst="rect">
            <a:avLst/>
          </a:prstGeom>
        </p:spPr>
        <p:txBody>
          <a:bodyPr>
            <a:normAutofit/>
          </a:bodyPr>
          <a:lstStyle/>
          <a:p>
            <a:r>
              <a:rPr lang="en-US" dirty="0">
                <a:latin typeface="Arial" panose="020B0604020202020204" pitchFamily="34" charset="0"/>
                <a:ea typeface="ＭＳ Ｐゴシック" charset="0"/>
                <a:cs typeface="ＭＳ Ｐゴシック" charset="0"/>
              </a:rPr>
              <a:t>Testing For TB Infection</a:t>
            </a:r>
            <a:endParaRPr lang="en-US" dirty="0"/>
          </a:p>
        </p:txBody>
      </p:sp>
      <p:grpSp>
        <p:nvGrpSpPr>
          <p:cNvPr id="9" name="Group 8">
            <a:extLst>
              <a:ext uri="{FF2B5EF4-FFF2-40B4-BE49-F238E27FC236}">
                <a16:creationId xmlns:a16="http://schemas.microsoft.com/office/drawing/2014/main" id="{589DBF16-3925-3241-B299-C411654FEB18}"/>
              </a:ext>
            </a:extLst>
          </p:cNvPr>
          <p:cNvGrpSpPr/>
          <p:nvPr/>
        </p:nvGrpSpPr>
        <p:grpSpPr>
          <a:xfrm>
            <a:off x="115331" y="6249427"/>
            <a:ext cx="480060" cy="608573"/>
            <a:chOff x="289241" y="6046569"/>
            <a:chExt cx="640080" cy="811431"/>
          </a:xfrm>
        </p:grpSpPr>
        <p:sp>
          <p:nvSpPr>
            <p:cNvPr id="10" name="Slide Number Placeholder 3">
              <a:extLst>
                <a:ext uri="{FF2B5EF4-FFF2-40B4-BE49-F238E27FC236}">
                  <a16:creationId xmlns:a16="http://schemas.microsoft.com/office/drawing/2014/main" id="{58BE4CDD-8F35-6A45-820C-D1C148909AED}"/>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50</a:t>
              </a:fld>
              <a:endParaRPr lang="en-US" sz="1350" dirty="0">
                <a:solidFill>
                  <a:schemeClr val="tx2"/>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C3A7F493-FC3A-974E-9C22-772BFE05EA12}"/>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4"/>
          <p:cNvSpPr>
            <a:spLocks noChangeArrowheads="1"/>
          </p:cNvSpPr>
          <p:nvPr/>
        </p:nvSpPr>
        <p:spPr bwMode="auto">
          <a:xfrm>
            <a:off x="1657350" y="914400"/>
            <a:ext cx="5829300" cy="800100"/>
          </a:xfrm>
          <a:prstGeom prst="rect">
            <a:avLst/>
          </a:prstGeom>
          <a:noFill/>
          <a:ln w="9525">
            <a:noFill/>
            <a:miter lim="800000"/>
            <a:headEnd/>
            <a:tailEnd/>
          </a:ln>
        </p:spPr>
        <p:txBody>
          <a:bodyPr anchor="ctr"/>
          <a:lstStyle/>
          <a:p>
            <a:pPr algn="ctr" eaLnBrk="1" hangingPunct="1"/>
            <a:endParaRPr lang="en-US" sz="3600">
              <a:solidFill>
                <a:srgbClr val="0073FF"/>
              </a:solidFill>
              <a:latin typeface="AmericanTypewriter Medium" pitchFamily="28" charset="0"/>
            </a:endParaRPr>
          </a:p>
        </p:txBody>
      </p:sp>
      <p:sp>
        <p:nvSpPr>
          <p:cNvPr id="18" name="Rectangle 10">
            <a:extLst>
              <a:ext uri="{FF2B5EF4-FFF2-40B4-BE49-F238E27FC236}">
                <a16:creationId xmlns:a16="http://schemas.microsoft.com/office/drawing/2014/main" id="{E1127A90-ED31-5C48-ABD1-77A62D18377D}"/>
              </a:ext>
            </a:extLst>
          </p:cNvPr>
          <p:cNvSpPr txBox="1">
            <a:spLocks noChangeArrowheads="1"/>
          </p:cNvSpPr>
          <p:nvPr/>
        </p:nvSpPr>
        <p:spPr>
          <a:xfrm>
            <a:off x="929084" y="1701053"/>
            <a:ext cx="4557316" cy="2000250"/>
          </a:xfrm>
          <a:prstGeom prst="rect">
            <a:avLst/>
          </a:prstGeom>
        </p:spPr>
        <p:txBody>
          <a:bodyPr/>
          <a:lstStyle>
            <a:lvl1pPr marL="342900" indent="-342900" algn="l" rtl="0" eaLnBrk="0" fontAlgn="base" hangingPunct="0">
              <a:spcBef>
                <a:spcPct val="20000"/>
              </a:spcBef>
              <a:spcAft>
                <a:spcPts val="600"/>
              </a:spcAft>
              <a:buFont typeface="Arial" pitchFamily="34" charset="0"/>
              <a:defRPr sz="2000" b="1"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tx2"/>
              </a:buClr>
              <a:buFont typeface="Arial" pitchFamily="34" charset="0"/>
              <a:buChar char="•"/>
              <a:defRPr sz="20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0" eaLnBrk="1" hangingPunct="1"/>
            <a:r>
              <a:rPr lang="en-US" sz="1600" dirty="0">
                <a:latin typeface="Arial" panose="020B0604020202020204" pitchFamily="34" charset="0"/>
              </a:rPr>
              <a:t>Interferon Gamma Release Assays (IGRAs):</a:t>
            </a:r>
          </a:p>
          <a:p>
            <a:pPr marL="365760" lvl="1" indent="-182880" eaLnBrk="1" hangingPunct="1">
              <a:spcBef>
                <a:spcPts val="900"/>
              </a:spcBef>
            </a:pPr>
            <a:r>
              <a:rPr lang="en-US" sz="1400" dirty="0">
                <a:latin typeface="Arial" panose="020B0604020202020204" pitchFamily="34" charset="0"/>
              </a:rPr>
              <a:t>IGRAs are laboratory-based blood tests for TB infection with high sensitivity and specificity that are not affected by prior BCG vaccination</a:t>
            </a:r>
          </a:p>
          <a:p>
            <a:pPr marL="365760" lvl="1" indent="-182880" eaLnBrk="1" hangingPunct="1">
              <a:spcBef>
                <a:spcPts val="900"/>
              </a:spcBef>
            </a:pPr>
            <a:r>
              <a:rPr lang="en-US" sz="1400" dirty="0">
                <a:latin typeface="Arial" panose="020B0604020202020204" pitchFamily="34" charset="0"/>
              </a:rPr>
              <a:t>These tests are expensive and require laboratory infrastructure, so they have not been commonly implemented in low- and middle-income countries</a:t>
            </a:r>
          </a:p>
          <a:p>
            <a:pPr marL="0" indent="0" eaLnBrk="1" hangingPunct="1"/>
            <a:endParaRPr lang="en-US" sz="1500" b="0" dirty="0">
              <a:latin typeface="Arial" panose="020B0604020202020204" pitchFamily="34" charset="0"/>
            </a:endParaRPr>
          </a:p>
        </p:txBody>
      </p:sp>
      <p:pic>
        <p:nvPicPr>
          <p:cNvPr id="15362" name="Picture 2">
            <a:extLst>
              <a:ext uri="{FF2B5EF4-FFF2-40B4-BE49-F238E27FC236}">
                <a16:creationId xmlns:a16="http://schemas.microsoft.com/office/drawing/2014/main" id="{9C265F53-EB6C-FA4B-8AAF-324BE5AD5A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97" r="13034"/>
          <a:stretch/>
        </p:blipFill>
        <p:spPr bwMode="auto">
          <a:xfrm>
            <a:off x="5539783" y="1727900"/>
            <a:ext cx="2766018" cy="17145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A2B9389-8240-B84B-ACDE-D750F5C22063}"/>
              </a:ext>
            </a:extLst>
          </p:cNvPr>
          <p:cNvSpPr txBox="1"/>
          <p:nvPr/>
        </p:nvSpPr>
        <p:spPr>
          <a:xfrm>
            <a:off x="5486400" y="3453762"/>
            <a:ext cx="2231453" cy="207749"/>
          </a:xfrm>
          <a:prstGeom prst="rect">
            <a:avLst/>
          </a:prstGeom>
          <a:noFill/>
        </p:spPr>
        <p:txBody>
          <a:bodyPr wrap="square" rtlCol="0">
            <a:spAutoFit/>
          </a:bodyPr>
          <a:lstStyle/>
          <a:p>
            <a:r>
              <a:rPr lang="en-US" sz="750" dirty="0"/>
              <a:t>Image copyright Quest Diagnostics</a:t>
            </a:r>
          </a:p>
        </p:txBody>
      </p:sp>
      <p:sp>
        <p:nvSpPr>
          <p:cNvPr id="11" name="Rectangle 10">
            <a:extLst>
              <a:ext uri="{FF2B5EF4-FFF2-40B4-BE49-F238E27FC236}">
                <a16:creationId xmlns:a16="http://schemas.microsoft.com/office/drawing/2014/main" id="{115D5C52-7704-5E4D-9C4E-DA0736C62A7C}"/>
              </a:ext>
            </a:extLst>
          </p:cNvPr>
          <p:cNvSpPr txBox="1">
            <a:spLocks noChangeArrowheads="1"/>
          </p:cNvSpPr>
          <p:nvPr/>
        </p:nvSpPr>
        <p:spPr>
          <a:xfrm>
            <a:off x="906673" y="3810000"/>
            <a:ext cx="7399128" cy="2209800"/>
          </a:xfrm>
          <a:prstGeom prst="rect">
            <a:avLst/>
          </a:prstGeom>
        </p:spPr>
        <p:txBody>
          <a:bodyPr/>
          <a:lstStyle>
            <a:lvl1pPr marL="342900" indent="-342900" algn="l" rtl="0" eaLnBrk="0" fontAlgn="base" hangingPunct="0">
              <a:spcBef>
                <a:spcPct val="20000"/>
              </a:spcBef>
              <a:spcAft>
                <a:spcPts val="600"/>
              </a:spcAft>
              <a:buFont typeface="Arial" pitchFamily="34" charset="0"/>
              <a:defRPr sz="2000" b="1"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tx2"/>
              </a:buClr>
              <a:buFont typeface="Arial" pitchFamily="34" charset="0"/>
              <a:buChar char="•"/>
              <a:defRPr sz="20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65760" lvl="1" indent="-182880" eaLnBrk="1" hangingPunct="1">
              <a:spcBef>
                <a:spcPts val="900"/>
              </a:spcBef>
            </a:pPr>
            <a:r>
              <a:rPr lang="en-US" sz="1400" dirty="0">
                <a:latin typeface="Arial" panose="020B0604020202020204" pitchFamily="34" charset="0"/>
              </a:rPr>
              <a:t>WHO recommends two commercially available IGRAs:</a:t>
            </a:r>
          </a:p>
          <a:p>
            <a:pPr marL="548640" lvl="2" indent="-182880" eaLnBrk="1" hangingPunct="1">
              <a:spcBef>
                <a:spcPts val="900"/>
              </a:spcBef>
            </a:pPr>
            <a:r>
              <a:rPr lang="en-US" sz="1400" b="1" dirty="0">
                <a:solidFill>
                  <a:srgbClr val="6E4671"/>
                </a:solidFill>
                <a:latin typeface="Arial" panose="020B0604020202020204" pitchFamily="34" charset="0"/>
              </a:rPr>
              <a:t>QuantiFERON-TB Gold Plus</a:t>
            </a:r>
            <a:r>
              <a:rPr lang="en-US" sz="1400" dirty="0">
                <a:latin typeface="Arial" panose="020B0604020202020204" pitchFamily="34" charset="0"/>
              </a:rPr>
              <a:t>, manufactured by Qiagen</a:t>
            </a:r>
          </a:p>
          <a:p>
            <a:pPr marL="548640" lvl="2" indent="-182880" eaLnBrk="1" hangingPunct="1">
              <a:spcBef>
                <a:spcPts val="900"/>
              </a:spcBef>
            </a:pPr>
            <a:r>
              <a:rPr lang="en-US" sz="1400" b="1" dirty="0">
                <a:solidFill>
                  <a:srgbClr val="6E4671"/>
                </a:solidFill>
                <a:latin typeface="Arial" panose="020B0604020202020204" pitchFamily="34" charset="0"/>
              </a:rPr>
              <a:t>T-SPOT.TB</a:t>
            </a:r>
            <a:r>
              <a:rPr lang="en-US" sz="1400" dirty="0">
                <a:latin typeface="Arial" panose="020B0604020202020204" pitchFamily="34" charset="0"/>
              </a:rPr>
              <a:t>, manufactured by Oxford </a:t>
            </a:r>
            <a:r>
              <a:rPr lang="en-US" sz="1400" dirty="0" err="1">
                <a:latin typeface="Arial" panose="020B0604020202020204" pitchFamily="34" charset="0"/>
              </a:rPr>
              <a:t>Immunotec</a:t>
            </a:r>
            <a:endParaRPr lang="en-US" sz="1400" dirty="0">
              <a:latin typeface="Arial" panose="020B0604020202020204" pitchFamily="34" charset="0"/>
            </a:endParaRPr>
          </a:p>
          <a:p>
            <a:pPr marL="365760" lvl="1" indent="-182880" eaLnBrk="1" hangingPunct="1">
              <a:spcBef>
                <a:spcPts val="900"/>
              </a:spcBef>
            </a:pPr>
            <a:r>
              <a:rPr lang="en-US" sz="1400" dirty="0">
                <a:latin typeface="Arial" panose="020B0604020202020204" pitchFamily="34" charset="0"/>
              </a:rPr>
              <a:t>To address limited access to IGRA testing in low- and middle-income countries, Qiagen is developing Access QFT, a lateral flow IGRA test that produces results in less than 20 minutes and can be used at the community level—the same level as skin tests. Access QFT uses a digital reader to accurately read the lateral flow test result and is expected to be priced at about $10 per test</a:t>
            </a:r>
          </a:p>
        </p:txBody>
      </p:sp>
      <p:sp>
        <p:nvSpPr>
          <p:cNvPr id="5" name="Text Placeholder 4">
            <a:extLst>
              <a:ext uri="{FF2B5EF4-FFF2-40B4-BE49-F238E27FC236}">
                <a16:creationId xmlns:a16="http://schemas.microsoft.com/office/drawing/2014/main" id="{A44DD15C-1651-7D43-85DA-73631BA80FF4}"/>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TB INFECTION</a:t>
            </a:r>
          </a:p>
          <a:p>
            <a:endParaRPr lang="en-US" dirty="0">
              <a:latin typeface="Arial" panose="020B0604020202020204" pitchFamily="34" charset="0"/>
            </a:endParaRPr>
          </a:p>
        </p:txBody>
      </p:sp>
      <p:sp>
        <p:nvSpPr>
          <p:cNvPr id="3" name="Title 2">
            <a:extLst>
              <a:ext uri="{FF2B5EF4-FFF2-40B4-BE49-F238E27FC236}">
                <a16:creationId xmlns:a16="http://schemas.microsoft.com/office/drawing/2014/main" id="{FB8BD073-B727-2642-8B97-20D9BA011358}"/>
              </a:ext>
            </a:extLst>
          </p:cNvPr>
          <p:cNvSpPr>
            <a:spLocks noGrp="1"/>
          </p:cNvSpPr>
          <p:nvPr>
            <p:ph type="title"/>
          </p:nvPr>
        </p:nvSpPr>
        <p:spPr>
          <a:prstGeom prst="rect">
            <a:avLst/>
          </a:prstGeom>
        </p:spPr>
        <p:txBody>
          <a:bodyPr>
            <a:normAutofit/>
          </a:bodyPr>
          <a:lstStyle/>
          <a:p>
            <a:r>
              <a:rPr lang="en-US" dirty="0">
                <a:latin typeface="Arial" panose="020B0604020202020204" pitchFamily="34" charset="0"/>
                <a:ea typeface="ＭＳ Ｐゴシック" charset="0"/>
                <a:cs typeface="ＭＳ Ｐゴシック" charset="0"/>
              </a:rPr>
              <a:t>Testing For TB Infection</a:t>
            </a:r>
            <a:endParaRPr lang="en-US" dirty="0"/>
          </a:p>
        </p:txBody>
      </p:sp>
      <p:grpSp>
        <p:nvGrpSpPr>
          <p:cNvPr id="9" name="Group 8">
            <a:extLst>
              <a:ext uri="{FF2B5EF4-FFF2-40B4-BE49-F238E27FC236}">
                <a16:creationId xmlns:a16="http://schemas.microsoft.com/office/drawing/2014/main" id="{F840ACF2-8B75-C74E-838F-F9C169C6EBB9}"/>
              </a:ext>
            </a:extLst>
          </p:cNvPr>
          <p:cNvGrpSpPr/>
          <p:nvPr/>
        </p:nvGrpSpPr>
        <p:grpSpPr>
          <a:xfrm>
            <a:off x="115331" y="6249427"/>
            <a:ext cx="480060" cy="608573"/>
            <a:chOff x="289241" y="6046569"/>
            <a:chExt cx="640080" cy="811431"/>
          </a:xfrm>
        </p:grpSpPr>
        <p:sp>
          <p:nvSpPr>
            <p:cNvPr id="10" name="Slide Number Placeholder 3">
              <a:extLst>
                <a:ext uri="{FF2B5EF4-FFF2-40B4-BE49-F238E27FC236}">
                  <a16:creationId xmlns:a16="http://schemas.microsoft.com/office/drawing/2014/main" id="{3B5F478C-501A-6340-BB05-EDB51E9AB446}"/>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51</a:t>
              </a:fld>
              <a:endParaRPr lang="en-US" sz="1350" dirty="0">
                <a:solidFill>
                  <a:schemeClr val="tx2"/>
                </a:solidFill>
                <a:latin typeface="Arial" panose="020B0604020202020204" pitchFamily="34" charset="0"/>
              </a:endParaRPr>
            </a:p>
          </p:txBody>
        </p:sp>
        <p:cxnSp>
          <p:nvCxnSpPr>
            <p:cNvPr id="12" name="Straight Connector 11">
              <a:extLst>
                <a:ext uri="{FF2B5EF4-FFF2-40B4-BE49-F238E27FC236}">
                  <a16:creationId xmlns:a16="http://schemas.microsoft.com/office/drawing/2014/main" id="{3768B433-579F-064A-ABB2-5F2AE1199792}"/>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16313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B0BB7BEA-4840-8F43-826A-6BD03BE7507A}"/>
              </a:ext>
            </a:extLst>
          </p:cNvPr>
          <p:cNvSpPr>
            <a:spLocks noGrp="1"/>
          </p:cNvSpPr>
          <p:nvPr>
            <p:ph sz="half" idx="4294967295"/>
          </p:nvPr>
        </p:nvSpPr>
        <p:spPr>
          <a:xfrm>
            <a:off x="3200400" y="1447800"/>
            <a:ext cx="4914900" cy="4029565"/>
          </a:xfrm>
          <a:prstGeom prst="rect">
            <a:avLst/>
          </a:prstGeom>
        </p:spPr>
        <p:txBody>
          <a:bodyPr wrap="square">
            <a:spAutoFit/>
          </a:bodyPr>
          <a:lstStyle/>
          <a:p>
            <a:pPr marL="342900" indent="-342900">
              <a:buFont typeface="+mj-lt"/>
              <a:buAutoNum type="arabicPeriod"/>
            </a:pPr>
            <a:r>
              <a:rPr lang="en-US" sz="1350" dirty="0">
                <a:latin typeface="Arial" panose="020B0604020202020204" pitchFamily="34" charset="0"/>
                <a:cs typeface="Arial" panose="020B0604020202020204" pitchFamily="34" charset="0"/>
              </a:rPr>
              <a:t>PLHIV and close contacts of people with TB have low risk of TB infection</a:t>
            </a:r>
            <a:endParaRPr lang="en-CA" sz="1350" dirty="0">
              <a:latin typeface="Arial" panose="020B0604020202020204" pitchFamily="34" charset="0"/>
              <a:cs typeface="Arial" panose="020B0604020202020204" pitchFamily="34" charset="0"/>
            </a:endParaRPr>
          </a:p>
          <a:p>
            <a:pPr marL="728653" lvl="2" indent="-342900">
              <a:buFont typeface="+mj-lt"/>
              <a:buAutoNum type="alphaLcParenR"/>
            </a:pPr>
            <a:r>
              <a:rPr lang="en-CA" sz="1350" dirty="0">
                <a:latin typeface="Arial" panose="020B0604020202020204" pitchFamily="34" charset="0"/>
                <a:cs typeface="Arial" panose="020B0604020202020204" pitchFamily="34" charset="0"/>
              </a:rPr>
              <a:t>True</a:t>
            </a:r>
          </a:p>
          <a:p>
            <a:pPr marL="728653" lvl="2" indent="-342900">
              <a:buFont typeface="+mj-lt"/>
              <a:buAutoNum type="alphaLcParenR"/>
            </a:pPr>
            <a:r>
              <a:rPr lang="en-CA" sz="1350" dirty="0">
                <a:latin typeface="Arial" panose="020B0604020202020204" pitchFamily="34" charset="0"/>
                <a:cs typeface="Arial" panose="020B0604020202020204" pitchFamily="34" charset="0"/>
              </a:rPr>
              <a:t>False</a:t>
            </a:r>
          </a:p>
          <a:p>
            <a:pPr marL="535777" lvl="1" indent="-342900">
              <a:buFont typeface="+mj-lt"/>
              <a:buAutoNum type="alphaLcParenR"/>
            </a:pPr>
            <a:endParaRPr lang="en-CA" sz="1350" dirty="0">
              <a:latin typeface="Arial" panose="020B0604020202020204" pitchFamily="34" charset="0"/>
              <a:cs typeface="Arial" panose="020B0604020202020204" pitchFamily="34" charset="0"/>
            </a:endParaRPr>
          </a:p>
          <a:p>
            <a:pPr marL="342900" indent="-342900">
              <a:buFont typeface="+mj-lt"/>
              <a:buAutoNum type="arabicPeriod"/>
            </a:pPr>
            <a:r>
              <a:rPr lang="en-US" sz="1350" dirty="0">
                <a:latin typeface="Arial" panose="020B0604020202020204" pitchFamily="34" charset="0"/>
                <a:cs typeface="Arial" panose="020B0604020202020204" pitchFamily="34" charset="0"/>
              </a:rPr>
              <a:t>Testing for TB infection is a precondition for initiating TB preventive therapy among PLHIV and among children who are household contacts of people with TB  </a:t>
            </a:r>
            <a:endParaRPr lang="en-CA" sz="1350" dirty="0">
              <a:latin typeface="Arial" panose="020B0604020202020204" pitchFamily="34" charset="0"/>
              <a:cs typeface="Arial" panose="020B0604020202020204" pitchFamily="34" charset="0"/>
            </a:endParaRPr>
          </a:p>
          <a:p>
            <a:pPr marL="728653" lvl="2" indent="-342900">
              <a:buFont typeface="+mj-lt"/>
              <a:buAutoNum type="alphaLcParenR"/>
            </a:pPr>
            <a:r>
              <a:rPr lang="en-CA" sz="1350" dirty="0">
                <a:latin typeface="Arial" panose="020B0604020202020204" pitchFamily="34" charset="0"/>
                <a:cs typeface="Arial" panose="020B0604020202020204" pitchFamily="34" charset="0"/>
              </a:rPr>
              <a:t>True</a:t>
            </a:r>
          </a:p>
          <a:p>
            <a:pPr marL="728653" lvl="2" indent="-342900">
              <a:buFont typeface="+mj-lt"/>
              <a:buAutoNum type="alphaLcParenR"/>
            </a:pPr>
            <a:r>
              <a:rPr lang="en-CA" sz="1350" dirty="0">
                <a:latin typeface="Arial" panose="020B0604020202020204" pitchFamily="34" charset="0"/>
                <a:cs typeface="Arial" panose="020B0604020202020204" pitchFamily="34" charset="0"/>
              </a:rPr>
              <a:t>False</a:t>
            </a:r>
          </a:p>
          <a:p>
            <a:pPr marL="535777" lvl="1" indent="-342900">
              <a:buFont typeface="+mj-lt"/>
              <a:buAutoNum type="alphaLcParenR"/>
            </a:pPr>
            <a:endParaRPr lang="en-CA" sz="1350" dirty="0">
              <a:latin typeface="Arial" panose="020B0604020202020204" pitchFamily="34" charset="0"/>
              <a:cs typeface="Arial" panose="020B0604020202020204" pitchFamily="34" charset="0"/>
            </a:endParaRPr>
          </a:p>
          <a:p>
            <a:pPr marL="342900" indent="-342900">
              <a:buFont typeface="+mj-lt"/>
              <a:buAutoNum type="arabicPeriod"/>
            </a:pPr>
            <a:r>
              <a:rPr lang="en-US" sz="1350" dirty="0">
                <a:latin typeface="Arial" panose="020B0604020202020204" pitchFamily="34" charset="0"/>
                <a:cs typeface="Arial" panose="020B0604020202020204" pitchFamily="34" charset="0"/>
              </a:rPr>
              <a:t>Which of the following tests for TB infection are not affected by prior </a:t>
            </a:r>
            <a:r>
              <a:rPr lang="en-US" sz="1350" dirty="0" err="1">
                <a:latin typeface="Arial" panose="020B0604020202020204" pitchFamily="34" charset="0"/>
                <a:cs typeface="Arial" panose="020B0604020202020204" pitchFamily="34" charset="0"/>
              </a:rPr>
              <a:t>Bacille</a:t>
            </a:r>
            <a:r>
              <a:rPr lang="en-US" sz="1350" dirty="0">
                <a:latin typeface="Arial" panose="020B0604020202020204" pitchFamily="34" charset="0"/>
                <a:cs typeface="Arial" panose="020B0604020202020204" pitchFamily="34" charset="0"/>
              </a:rPr>
              <a:t> Calmette-</a:t>
            </a:r>
            <a:r>
              <a:rPr lang="en-US" sz="1350" dirty="0" err="1">
                <a:latin typeface="Arial" panose="020B0604020202020204" pitchFamily="34" charset="0"/>
                <a:cs typeface="Arial" panose="020B0604020202020204" pitchFamily="34" charset="0"/>
              </a:rPr>
              <a:t>Guérin</a:t>
            </a:r>
            <a:r>
              <a:rPr lang="en-US" sz="1350" dirty="0">
                <a:latin typeface="Arial" panose="020B0604020202020204" pitchFamily="34" charset="0"/>
                <a:cs typeface="Arial" panose="020B0604020202020204" pitchFamily="34" charset="0"/>
              </a:rPr>
              <a:t> (BCG) vaccination</a:t>
            </a:r>
            <a:r>
              <a:rPr lang="en-CA" sz="1350" dirty="0">
                <a:latin typeface="Arial" panose="020B0604020202020204" pitchFamily="34" charset="0"/>
                <a:cs typeface="Arial" panose="020B0604020202020204" pitchFamily="34" charset="0"/>
              </a:rPr>
              <a:t>:</a:t>
            </a:r>
          </a:p>
          <a:p>
            <a:pPr marL="728653" lvl="2" indent="-342900">
              <a:buFont typeface="+mj-lt"/>
              <a:buAutoNum type="alphaLcParenR"/>
            </a:pPr>
            <a:r>
              <a:rPr lang="en-CA" sz="1350" dirty="0">
                <a:latin typeface="Arial" panose="020B0604020202020204" pitchFamily="34" charset="0"/>
                <a:cs typeface="Arial" panose="020B0604020202020204" pitchFamily="34" charset="0"/>
              </a:rPr>
              <a:t>Tuberculin Skin Test (TST)</a:t>
            </a:r>
          </a:p>
          <a:p>
            <a:pPr marL="728653" lvl="2" indent="-342900">
              <a:buFont typeface="+mj-lt"/>
              <a:buAutoNum type="alphaLcParenR"/>
            </a:pPr>
            <a:r>
              <a:rPr lang="en-CA" sz="1350" dirty="0">
                <a:latin typeface="Arial" panose="020B0604020202020204" pitchFamily="34" charset="0"/>
                <a:cs typeface="Arial" panose="020B0604020202020204" pitchFamily="34" charset="0"/>
              </a:rPr>
              <a:t>C-TB</a:t>
            </a:r>
          </a:p>
          <a:p>
            <a:pPr marL="728653" lvl="2" indent="-342900">
              <a:buFont typeface="+mj-lt"/>
              <a:buAutoNum type="alphaLcParenR"/>
            </a:pPr>
            <a:r>
              <a:rPr lang="en-CA" sz="1350" dirty="0" err="1">
                <a:latin typeface="Arial" panose="020B0604020202020204" pitchFamily="34" charset="0"/>
                <a:cs typeface="Arial" panose="020B0604020202020204" pitchFamily="34" charset="0"/>
              </a:rPr>
              <a:t>Diaskintest</a:t>
            </a:r>
            <a:endParaRPr lang="en-CA" sz="1350" dirty="0">
              <a:latin typeface="Arial" panose="020B0604020202020204" pitchFamily="34" charset="0"/>
              <a:cs typeface="Arial" panose="020B0604020202020204" pitchFamily="34" charset="0"/>
            </a:endParaRPr>
          </a:p>
          <a:p>
            <a:pPr marL="728653" lvl="2" indent="-342900">
              <a:buFont typeface="+mj-lt"/>
              <a:buAutoNum type="alphaLcParenR"/>
            </a:pPr>
            <a:r>
              <a:rPr lang="en-CA" sz="1350" dirty="0">
                <a:latin typeface="Arial" panose="020B0604020202020204" pitchFamily="34" charset="0"/>
                <a:cs typeface="Arial" panose="020B0604020202020204" pitchFamily="34" charset="0"/>
              </a:rPr>
              <a:t>Interferon gamma release assays (IGRAs)</a:t>
            </a:r>
          </a:p>
          <a:p>
            <a:pPr marL="728653" lvl="2" indent="-342900">
              <a:buFont typeface="+mj-lt"/>
              <a:buAutoNum type="alphaLcParenR"/>
            </a:pPr>
            <a:r>
              <a:rPr lang="en-CA" sz="1350" dirty="0">
                <a:latin typeface="Arial" panose="020B0604020202020204" pitchFamily="34" charset="0"/>
                <a:cs typeface="Arial" panose="020B0604020202020204" pitchFamily="34" charset="0"/>
              </a:rPr>
              <a:t>Access QFT</a:t>
            </a:r>
            <a:endParaRPr lang="en-CA" sz="1350" dirty="0">
              <a:latin typeface="Arial" panose="020B0604020202020204" pitchFamily="34" charset="0"/>
            </a:endParaRPr>
          </a:p>
        </p:txBody>
      </p:sp>
      <p:grpSp>
        <p:nvGrpSpPr>
          <p:cNvPr id="5" name="Group 4">
            <a:extLst>
              <a:ext uri="{FF2B5EF4-FFF2-40B4-BE49-F238E27FC236}">
                <a16:creationId xmlns:a16="http://schemas.microsoft.com/office/drawing/2014/main" id="{4BEA0767-2433-9842-BA74-CE8DFB007CB8}"/>
              </a:ext>
            </a:extLst>
          </p:cNvPr>
          <p:cNvGrpSpPr/>
          <p:nvPr/>
        </p:nvGrpSpPr>
        <p:grpSpPr>
          <a:xfrm>
            <a:off x="115331" y="6249427"/>
            <a:ext cx="480060" cy="608573"/>
            <a:chOff x="289241" y="6046569"/>
            <a:chExt cx="640080" cy="811431"/>
          </a:xfrm>
        </p:grpSpPr>
        <p:sp>
          <p:nvSpPr>
            <p:cNvPr id="6" name="Slide Number Placeholder 3">
              <a:extLst>
                <a:ext uri="{FF2B5EF4-FFF2-40B4-BE49-F238E27FC236}">
                  <a16:creationId xmlns:a16="http://schemas.microsoft.com/office/drawing/2014/main" id="{50C46D40-F806-B449-92F4-2B8F7B3072B7}"/>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52</a:t>
              </a:fld>
              <a:endParaRPr lang="en-US" sz="1350" dirty="0">
                <a:solidFill>
                  <a:schemeClr val="tx2"/>
                </a:solidFill>
                <a:latin typeface="Arial" panose="020B0604020202020204" pitchFamily="34" charset="0"/>
              </a:endParaRPr>
            </a:p>
          </p:txBody>
        </p:sp>
        <p:cxnSp>
          <p:nvCxnSpPr>
            <p:cNvPr id="7" name="Straight Connector 6">
              <a:extLst>
                <a:ext uri="{FF2B5EF4-FFF2-40B4-BE49-F238E27FC236}">
                  <a16:creationId xmlns:a16="http://schemas.microsoft.com/office/drawing/2014/main" id="{0213FBC9-F7FE-8645-80F2-51CB4FF3232B}"/>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
        <p:nvSpPr>
          <p:cNvPr id="8" name="Text Placeholder 4">
            <a:extLst>
              <a:ext uri="{FF2B5EF4-FFF2-40B4-BE49-F238E27FC236}">
                <a16:creationId xmlns:a16="http://schemas.microsoft.com/office/drawing/2014/main" id="{C2AD7DF6-BEEE-BB40-82C7-71A6991ED033}"/>
              </a:ext>
            </a:extLst>
          </p:cNvPr>
          <p:cNvSpPr txBox="1">
            <a:spLocks/>
          </p:cNvSpPr>
          <p:nvPr/>
        </p:nvSpPr>
        <p:spPr>
          <a:xfrm>
            <a:off x="262582" y="331361"/>
            <a:ext cx="1946312" cy="601951"/>
          </a:xfrm>
          <a:prstGeom prst="rect">
            <a:avLst/>
          </a:prstGeom>
        </p:spPr>
        <p:txBody>
          <a:bodyPr/>
          <a:lstStyle>
            <a:lvl1pPr marL="96439" indent="-96439" algn="l" defTabSz="385753" rtl="0" eaLnBrk="1" latinLnBrk="0" hangingPunct="1">
              <a:lnSpc>
                <a:spcPct val="90000"/>
              </a:lnSpc>
              <a:spcBef>
                <a:spcPts val="422"/>
              </a:spcBef>
              <a:buFont typeface="Arial" panose="020B0604020202020204" pitchFamily="34" charset="0"/>
              <a:buChar char="•"/>
              <a:defRPr sz="1181" kern="1200">
                <a:solidFill>
                  <a:schemeClr val="tx1"/>
                </a:solidFill>
                <a:latin typeface="+mn-lt"/>
                <a:ea typeface="+mn-ea"/>
                <a:cs typeface="+mn-cs"/>
              </a:defRPr>
            </a:lvl1pPr>
            <a:lvl2pPr marL="289316" indent="-96439" algn="l" defTabSz="385753" rtl="0" eaLnBrk="1" latinLnBrk="0" hangingPunct="1">
              <a:lnSpc>
                <a:spcPct val="90000"/>
              </a:lnSpc>
              <a:spcBef>
                <a:spcPts val="211"/>
              </a:spcBef>
              <a:buFont typeface="Arial" panose="020B0604020202020204" pitchFamily="34" charset="0"/>
              <a:buChar char="•"/>
              <a:defRPr sz="1013" kern="1200">
                <a:solidFill>
                  <a:schemeClr val="tx1"/>
                </a:solidFill>
                <a:latin typeface="+mn-lt"/>
                <a:ea typeface="+mn-ea"/>
                <a:cs typeface="+mn-cs"/>
              </a:defRPr>
            </a:lvl2pPr>
            <a:lvl3pPr marL="482192" indent="-96439" algn="l" defTabSz="385753" rtl="0" eaLnBrk="1" latinLnBrk="0" hangingPunct="1">
              <a:lnSpc>
                <a:spcPct val="90000"/>
              </a:lnSpc>
              <a:spcBef>
                <a:spcPts val="211"/>
              </a:spcBef>
              <a:buFont typeface="Arial" panose="020B0604020202020204" pitchFamily="34" charset="0"/>
              <a:buChar char="•"/>
              <a:defRPr sz="844" kern="1200">
                <a:solidFill>
                  <a:schemeClr val="tx1"/>
                </a:solidFill>
                <a:latin typeface="+mn-lt"/>
                <a:ea typeface="+mn-ea"/>
                <a:cs typeface="+mn-cs"/>
              </a:defRPr>
            </a:lvl3pPr>
            <a:lvl4pPr marL="675068"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4pPr>
            <a:lvl5pPr marL="867944"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5pPr>
            <a:lvl6pPr marL="1060821"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697"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574"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51"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marL="0" indent="0" fontAlgn="auto">
              <a:spcAft>
                <a:spcPts val="0"/>
              </a:spcAft>
              <a:buNone/>
            </a:pPr>
            <a:r>
              <a:rPr lang="en-US" sz="1350" dirty="0">
                <a:latin typeface="Arial" panose="020B0604020202020204" pitchFamily="34" charset="0"/>
              </a:rPr>
              <a:t>TB INFECTION</a:t>
            </a:r>
          </a:p>
          <a:p>
            <a:pPr fontAlgn="auto">
              <a:spcAft>
                <a:spcPts val="0"/>
              </a:spcAft>
            </a:pPr>
            <a:endParaRPr lang="en-US" dirty="0">
              <a:latin typeface="Arial" panose="020B0604020202020204" pitchFamily="34" charset="0"/>
            </a:endParaRPr>
          </a:p>
        </p:txBody>
      </p:sp>
    </p:spTree>
    <p:extLst>
      <p:ext uri="{BB962C8B-B14F-4D97-AF65-F5344CB8AC3E}">
        <p14:creationId xmlns:p14="http://schemas.microsoft.com/office/powerpoint/2010/main" val="85345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12">
                                            <p:txEl>
                                              <p:pRg st="2" end="2"/>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12">
                                            <p:txEl>
                                              <p:pRg st="6" end="6"/>
                                            </p:txEl>
                                          </p:spTgt>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8" presetClass="emph" presetSubtype="0" fill="hold" nodeType="clickEffect">
                                  <p:stCondLst>
                                    <p:cond delay="0"/>
                                  </p:stCondLst>
                                  <p:iterate type="lt">
                                    <p:tmPct val="4000"/>
                                  </p:iterate>
                                  <p:childTnLst>
                                    <p:set>
                                      <p:cBhvr override="childStyle">
                                        <p:cTn id="14" dur="500" fill="hold"/>
                                        <p:tgtEl>
                                          <p:spTgt spid="12">
                                            <p:txEl>
                                              <p:pRg st="10" end="10"/>
                                            </p:txEl>
                                          </p:spTgt>
                                        </p:tgtEl>
                                        <p:attrNameLst>
                                          <p:attrName>style.textDecorationUnderline</p:attrName>
                                        </p:attrNameLst>
                                      </p:cBhvr>
                                      <p:to>
                                        <p:strVal val="true"/>
                                      </p:to>
                                    </p:set>
                                  </p:childTnLst>
                                </p:cTn>
                              </p:par>
                              <p:par>
                                <p:cTn id="15" presetID="18" presetClass="emph" presetSubtype="0" fill="hold" nodeType="withEffect">
                                  <p:stCondLst>
                                    <p:cond delay="0"/>
                                  </p:stCondLst>
                                  <p:iterate type="lt">
                                    <p:tmPct val="4000"/>
                                  </p:iterate>
                                  <p:childTnLst>
                                    <p:set>
                                      <p:cBhvr override="childStyle">
                                        <p:cTn id="16" dur="500" fill="hold"/>
                                        <p:tgtEl>
                                          <p:spTgt spid="12">
                                            <p:txEl>
                                              <p:pRg st="11" end="11"/>
                                            </p:txEl>
                                          </p:spTgt>
                                        </p:tgtEl>
                                        <p:attrNameLst>
                                          <p:attrName>style.textDecorationUnderline</p:attrName>
                                        </p:attrNameLst>
                                      </p:cBhvr>
                                      <p:to>
                                        <p:strVal val="true"/>
                                      </p:to>
                                    </p:set>
                                  </p:childTnLst>
                                </p:cTn>
                              </p:par>
                              <p:par>
                                <p:cTn id="17" presetID="18" presetClass="emph" presetSubtype="0" fill="hold" nodeType="withEffect">
                                  <p:stCondLst>
                                    <p:cond delay="0"/>
                                  </p:stCondLst>
                                  <p:iterate type="lt">
                                    <p:tmPct val="4000"/>
                                  </p:iterate>
                                  <p:childTnLst>
                                    <p:set>
                                      <p:cBhvr override="childStyle">
                                        <p:cTn id="18" dur="500" fill="hold"/>
                                        <p:tgtEl>
                                          <p:spTgt spid="12">
                                            <p:txEl>
                                              <p:pRg st="12" end="12"/>
                                            </p:txEl>
                                          </p:spTgt>
                                        </p:tgtEl>
                                        <p:attrNameLst>
                                          <p:attrName>style.textDecorationUnderline</p:attrName>
                                        </p:attrNameLst>
                                      </p:cBhvr>
                                      <p:to>
                                        <p:strVal val="true"/>
                                      </p:to>
                                    </p:set>
                                  </p:childTnLst>
                                </p:cTn>
                              </p:par>
                              <p:par>
                                <p:cTn id="19" presetID="18" presetClass="emph" presetSubtype="0" fill="hold" nodeType="withEffect">
                                  <p:stCondLst>
                                    <p:cond delay="0"/>
                                  </p:stCondLst>
                                  <p:iterate type="lt">
                                    <p:tmPct val="4000"/>
                                  </p:iterate>
                                  <p:childTnLst>
                                    <p:set>
                                      <p:cBhvr override="childStyle">
                                        <p:cTn id="20" dur="500" fill="hold"/>
                                        <p:tgtEl>
                                          <p:spTgt spid="12">
                                            <p:txEl>
                                              <p:pRg st="13" end="1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EB96FF8-2D28-EE43-9AF7-3A0AC7677194}"/>
              </a:ext>
            </a:extLst>
          </p:cNvPr>
          <p:cNvSpPr>
            <a:spLocks noGrp="1"/>
          </p:cNvSpPr>
          <p:nvPr>
            <p:ph type="body" sz="quarter" idx="10"/>
          </p:nvPr>
        </p:nvSpPr>
        <p:spPr/>
        <p:txBody>
          <a:bodyPr/>
          <a:lstStyle/>
          <a:p>
            <a:r>
              <a:rPr lang="en-US" dirty="0"/>
              <a:t>GLOBAL STATISTICS</a:t>
            </a:r>
          </a:p>
        </p:txBody>
      </p:sp>
      <p:grpSp>
        <p:nvGrpSpPr>
          <p:cNvPr id="6" name="Group 5">
            <a:extLst>
              <a:ext uri="{FF2B5EF4-FFF2-40B4-BE49-F238E27FC236}">
                <a16:creationId xmlns:a16="http://schemas.microsoft.com/office/drawing/2014/main" id="{26FE11D8-E4D6-F042-9B9E-93C816A00C9B}"/>
              </a:ext>
            </a:extLst>
          </p:cNvPr>
          <p:cNvGrpSpPr/>
          <p:nvPr/>
        </p:nvGrpSpPr>
        <p:grpSpPr>
          <a:xfrm>
            <a:off x="115331" y="6249427"/>
            <a:ext cx="480060" cy="608573"/>
            <a:chOff x="289241" y="6046569"/>
            <a:chExt cx="640080" cy="811431"/>
          </a:xfrm>
        </p:grpSpPr>
        <p:sp>
          <p:nvSpPr>
            <p:cNvPr id="7" name="Slide Number Placeholder 3">
              <a:extLst>
                <a:ext uri="{FF2B5EF4-FFF2-40B4-BE49-F238E27FC236}">
                  <a16:creationId xmlns:a16="http://schemas.microsoft.com/office/drawing/2014/main" id="{FE41BD11-837F-804C-BE50-261284DF8524}"/>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53</a:t>
              </a:fld>
              <a:endParaRPr lang="en-US" sz="1350" dirty="0">
                <a:solidFill>
                  <a:schemeClr val="tx2"/>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608B255C-66F4-C44F-85B3-6D424DBEA978}"/>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7732C61-1FFF-6740-BEE8-235EBAC5614B}"/>
              </a:ext>
            </a:extLst>
          </p:cNvPr>
          <p:cNvSpPr txBox="1"/>
          <p:nvPr/>
        </p:nvSpPr>
        <p:spPr>
          <a:xfrm>
            <a:off x="537915" y="6365056"/>
            <a:ext cx="2971800" cy="323165"/>
          </a:xfrm>
          <a:prstGeom prst="rect">
            <a:avLst/>
          </a:prstGeom>
          <a:noFill/>
        </p:spPr>
        <p:txBody>
          <a:bodyPr wrap="square" rtlCol="0">
            <a:spAutoFit/>
          </a:bodyPr>
          <a:lstStyle/>
          <a:p>
            <a:pPr algn="ctr"/>
            <a:r>
              <a:rPr lang="en-US" sz="750" dirty="0"/>
              <a:t>Source: </a:t>
            </a:r>
            <a:r>
              <a:rPr lang="en-US" sz="750" i="1" dirty="0"/>
              <a:t>WHO Global Tuberculosis Report 2019</a:t>
            </a:r>
            <a:r>
              <a:rPr lang="en-US" sz="750" dirty="0"/>
              <a:t>; Adapted from TAG’s </a:t>
            </a:r>
            <a:r>
              <a:rPr lang="en-US" sz="750" i="1" dirty="0"/>
              <a:t>An Activist’s Guide to Tuberculosis Diagnostic Tools</a:t>
            </a:r>
          </a:p>
        </p:txBody>
      </p:sp>
      <p:sp>
        <p:nvSpPr>
          <p:cNvPr id="6" name="Text Placeholder 5">
            <a:extLst>
              <a:ext uri="{FF2B5EF4-FFF2-40B4-BE49-F238E27FC236}">
                <a16:creationId xmlns:a16="http://schemas.microsoft.com/office/drawing/2014/main" id="{84906416-EF27-AE43-9453-C3BC36096FED}"/>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GLOBAL STATISTICS</a:t>
            </a:r>
          </a:p>
        </p:txBody>
      </p:sp>
      <p:sp>
        <p:nvSpPr>
          <p:cNvPr id="4" name="Title 3">
            <a:extLst>
              <a:ext uri="{FF2B5EF4-FFF2-40B4-BE49-F238E27FC236}">
                <a16:creationId xmlns:a16="http://schemas.microsoft.com/office/drawing/2014/main" id="{3127E812-BCB5-1A44-A5BD-D604E3B993CB}"/>
              </a:ext>
            </a:extLst>
          </p:cNvPr>
          <p:cNvSpPr>
            <a:spLocks noGrp="1"/>
          </p:cNvSpPr>
          <p:nvPr>
            <p:ph type="title"/>
          </p:nvPr>
        </p:nvSpPr>
        <p:spPr>
          <a:prstGeom prst="rect">
            <a:avLst/>
          </a:prstGeom>
        </p:spPr>
        <p:txBody>
          <a:bodyPr>
            <a:noAutofit/>
          </a:bodyPr>
          <a:lstStyle/>
          <a:p>
            <a:r>
              <a:rPr lang="en-US" dirty="0">
                <a:latin typeface="Arial" panose="020B0604020202020204" pitchFamily="34" charset="0"/>
              </a:rPr>
              <a:t>The Global State Of TB, 2018</a:t>
            </a:r>
            <a:br>
              <a:rPr lang="en-US" dirty="0">
                <a:latin typeface="Arial" panose="020B0604020202020204" pitchFamily="34" charset="0"/>
                <a:ea typeface="ＭＳ Ｐゴシック" charset="0"/>
                <a:cs typeface="ＭＳ Ｐゴシック" charset="0"/>
              </a:rPr>
            </a:br>
            <a:endParaRPr lang="en-US" dirty="0"/>
          </a:p>
        </p:txBody>
      </p:sp>
      <p:grpSp>
        <p:nvGrpSpPr>
          <p:cNvPr id="7" name="Group 6">
            <a:extLst>
              <a:ext uri="{FF2B5EF4-FFF2-40B4-BE49-F238E27FC236}">
                <a16:creationId xmlns:a16="http://schemas.microsoft.com/office/drawing/2014/main" id="{A50A12A1-A054-8C4D-9A39-0A221F531F82}"/>
              </a:ext>
            </a:extLst>
          </p:cNvPr>
          <p:cNvGrpSpPr/>
          <p:nvPr/>
        </p:nvGrpSpPr>
        <p:grpSpPr>
          <a:xfrm>
            <a:off x="115331" y="6249427"/>
            <a:ext cx="480060" cy="608573"/>
            <a:chOff x="289241" y="6046569"/>
            <a:chExt cx="640080" cy="811431"/>
          </a:xfrm>
        </p:grpSpPr>
        <p:sp>
          <p:nvSpPr>
            <p:cNvPr id="8" name="Slide Number Placeholder 3">
              <a:extLst>
                <a:ext uri="{FF2B5EF4-FFF2-40B4-BE49-F238E27FC236}">
                  <a16:creationId xmlns:a16="http://schemas.microsoft.com/office/drawing/2014/main" id="{5D84A607-8F9E-F448-8600-20376B8EEAF1}"/>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54</a:t>
              </a:fld>
              <a:endParaRPr lang="en-US" sz="1350" dirty="0">
                <a:solidFill>
                  <a:schemeClr val="tx2"/>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3D380549-E130-9947-9A5F-464241F60025}"/>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458A8C41-2CDD-0446-A73B-79B3DC7C0B6B}"/>
              </a:ext>
            </a:extLst>
          </p:cNvPr>
          <p:cNvPicPr>
            <a:picLocks noChangeAspect="1"/>
          </p:cNvPicPr>
          <p:nvPr/>
        </p:nvPicPr>
        <p:blipFill rotWithShape="1">
          <a:blip r:embed="rId2"/>
          <a:srcRect b="48606"/>
          <a:stretch/>
        </p:blipFill>
        <p:spPr>
          <a:xfrm>
            <a:off x="419100" y="2199290"/>
            <a:ext cx="3959916" cy="2294429"/>
          </a:xfrm>
          <a:prstGeom prst="rect">
            <a:avLst/>
          </a:prstGeom>
        </p:spPr>
      </p:pic>
      <p:pic>
        <p:nvPicPr>
          <p:cNvPr id="10" name="Picture 9">
            <a:extLst>
              <a:ext uri="{FF2B5EF4-FFF2-40B4-BE49-F238E27FC236}">
                <a16:creationId xmlns:a16="http://schemas.microsoft.com/office/drawing/2014/main" id="{7336D4A0-FF8C-8246-A758-71C17CDB844A}"/>
              </a:ext>
            </a:extLst>
          </p:cNvPr>
          <p:cNvPicPr>
            <a:picLocks noChangeAspect="1"/>
          </p:cNvPicPr>
          <p:nvPr/>
        </p:nvPicPr>
        <p:blipFill rotWithShape="1">
          <a:blip r:embed="rId2"/>
          <a:srcRect t="53101"/>
          <a:stretch/>
        </p:blipFill>
        <p:spPr>
          <a:xfrm>
            <a:off x="4555434" y="2209800"/>
            <a:ext cx="3959916" cy="2093793"/>
          </a:xfrm>
          <a:prstGeom prst="rect">
            <a:avLst/>
          </a:prstGeom>
        </p:spPr>
      </p:pic>
    </p:spTree>
    <p:extLst>
      <p:ext uri="{BB962C8B-B14F-4D97-AF65-F5344CB8AC3E}">
        <p14:creationId xmlns:p14="http://schemas.microsoft.com/office/powerpoint/2010/main" val="34801964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8004A5-E2EB-A647-A14B-008889D6B6AC}"/>
              </a:ext>
            </a:extLst>
          </p:cNvPr>
          <p:cNvPicPr>
            <a:picLocks noChangeAspect="1"/>
          </p:cNvPicPr>
          <p:nvPr/>
        </p:nvPicPr>
        <p:blipFill rotWithShape="1">
          <a:blip r:embed="rId2"/>
          <a:srcRect b="707"/>
          <a:stretch/>
        </p:blipFill>
        <p:spPr>
          <a:xfrm>
            <a:off x="1264641" y="1500968"/>
            <a:ext cx="6118905" cy="4818577"/>
          </a:xfrm>
          <a:prstGeom prst="rect">
            <a:avLst/>
          </a:prstGeom>
        </p:spPr>
      </p:pic>
      <p:sp>
        <p:nvSpPr>
          <p:cNvPr id="9" name="TextBox 5">
            <a:extLst>
              <a:ext uri="{FF2B5EF4-FFF2-40B4-BE49-F238E27FC236}">
                <a16:creationId xmlns:a16="http://schemas.microsoft.com/office/drawing/2014/main" id="{692234D9-5197-2B4A-86AF-5C1512DBE178}"/>
              </a:ext>
            </a:extLst>
          </p:cNvPr>
          <p:cNvSpPr txBox="1">
            <a:spLocks noChangeArrowheads="1"/>
          </p:cNvSpPr>
          <p:nvPr/>
        </p:nvSpPr>
        <p:spPr bwMode="auto">
          <a:xfrm>
            <a:off x="628650" y="6478158"/>
            <a:ext cx="1417376" cy="207749"/>
          </a:xfrm>
          <a:prstGeom prst="rect">
            <a:avLst/>
          </a:prstGeom>
          <a:noFill/>
          <a:ln w="9525">
            <a:noFill/>
            <a:miter lim="800000"/>
            <a:headEnd/>
            <a:tailEnd/>
          </a:ln>
        </p:spPr>
        <p:txBody>
          <a:bodyPr wrap="none">
            <a:spAutoFit/>
          </a:bodyPr>
          <a:lstStyle/>
          <a:p>
            <a:pPr algn="ctr"/>
            <a:r>
              <a:rPr lang="en-US" sz="750" dirty="0"/>
              <a:t>Source: </a:t>
            </a:r>
            <a:r>
              <a:rPr lang="en-US" sz="750" i="1" dirty="0"/>
              <a:t>Step Up for TB 2020</a:t>
            </a:r>
          </a:p>
        </p:txBody>
      </p:sp>
      <p:sp>
        <p:nvSpPr>
          <p:cNvPr id="2" name="Text Placeholder 1">
            <a:extLst>
              <a:ext uri="{FF2B5EF4-FFF2-40B4-BE49-F238E27FC236}">
                <a16:creationId xmlns:a16="http://schemas.microsoft.com/office/drawing/2014/main" id="{42D2FDE2-7983-8F49-9AF8-2BEF15A1FE23}"/>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GLOBAL STATISTICS</a:t>
            </a:r>
          </a:p>
          <a:p>
            <a:endParaRPr lang="en-US" dirty="0">
              <a:latin typeface="Arial" panose="020B0604020202020204" pitchFamily="34" charset="0"/>
            </a:endParaRPr>
          </a:p>
        </p:txBody>
      </p:sp>
      <p:sp>
        <p:nvSpPr>
          <p:cNvPr id="3" name="Title 2">
            <a:extLst>
              <a:ext uri="{FF2B5EF4-FFF2-40B4-BE49-F238E27FC236}">
                <a16:creationId xmlns:a16="http://schemas.microsoft.com/office/drawing/2014/main" id="{55A19C30-FC66-D040-BE96-CDD4F9A61D09}"/>
              </a:ext>
            </a:extLst>
          </p:cNvPr>
          <p:cNvSpPr>
            <a:spLocks noGrp="1"/>
          </p:cNvSpPr>
          <p:nvPr>
            <p:ph type="title"/>
          </p:nvPr>
        </p:nvSpPr>
        <p:spPr>
          <a:xfrm>
            <a:off x="628650" y="933312"/>
            <a:ext cx="7886700" cy="547690"/>
          </a:xfrm>
        </p:spPr>
        <p:txBody>
          <a:bodyPr/>
          <a:lstStyle/>
          <a:p>
            <a:r>
              <a:rPr lang="en-US" dirty="0"/>
              <a:t>TB Diagnosis &amp; Notification</a:t>
            </a:r>
            <a:br>
              <a:rPr lang="en-US" dirty="0"/>
            </a:br>
            <a:endParaRPr lang="en-US" dirty="0"/>
          </a:p>
        </p:txBody>
      </p:sp>
      <p:grpSp>
        <p:nvGrpSpPr>
          <p:cNvPr id="6" name="Group 5">
            <a:extLst>
              <a:ext uri="{FF2B5EF4-FFF2-40B4-BE49-F238E27FC236}">
                <a16:creationId xmlns:a16="http://schemas.microsoft.com/office/drawing/2014/main" id="{EB933643-AFF1-CB4E-B629-CFCA20E20713}"/>
              </a:ext>
            </a:extLst>
          </p:cNvPr>
          <p:cNvGrpSpPr/>
          <p:nvPr/>
        </p:nvGrpSpPr>
        <p:grpSpPr>
          <a:xfrm>
            <a:off x="115331" y="6249427"/>
            <a:ext cx="480060" cy="608573"/>
            <a:chOff x="289241" y="6046569"/>
            <a:chExt cx="640080" cy="811431"/>
          </a:xfrm>
        </p:grpSpPr>
        <p:sp>
          <p:nvSpPr>
            <p:cNvPr id="7" name="Slide Number Placeholder 3">
              <a:extLst>
                <a:ext uri="{FF2B5EF4-FFF2-40B4-BE49-F238E27FC236}">
                  <a16:creationId xmlns:a16="http://schemas.microsoft.com/office/drawing/2014/main" id="{6901E04F-59F5-4A48-AEDC-D61F7CEB13DD}"/>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55</a:t>
              </a:fld>
              <a:endParaRPr lang="en-US" sz="1350" dirty="0">
                <a:solidFill>
                  <a:schemeClr val="tx2"/>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3EEDA3C0-1DF0-FE4F-8ED1-26AFB668C4D3}"/>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70415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480351-DACD-F84C-BB01-3F8F3F8399E2}"/>
              </a:ext>
            </a:extLst>
          </p:cNvPr>
          <p:cNvPicPr>
            <a:picLocks noChangeAspect="1"/>
          </p:cNvPicPr>
          <p:nvPr/>
        </p:nvPicPr>
        <p:blipFill>
          <a:blip r:embed="rId2"/>
          <a:stretch>
            <a:fillRect/>
          </a:stretch>
        </p:blipFill>
        <p:spPr>
          <a:xfrm>
            <a:off x="1066800" y="1295400"/>
            <a:ext cx="6969537" cy="4692237"/>
          </a:xfrm>
          <a:prstGeom prst="rect">
            <a:avLst/>
          </a:prstGeom>
        </p:spPr>
      </p:pic>
      <p:sp>
        <p:nvSpPr>
          <p:cNvPr id="10" name="TextBox 5">
            <a:extLst>
              <a:ext uri="{FF2B5EF4-FFF2-40B4-BE49-F238E27FC236}">
                <a16:creationId xmlns:a16="http://schemas.microsoft.com/office/drawing/2014/main" id="{C383D563-7873-824E-8932-C9E586F101AB}"/>
              </a:ext>
            </a:extLst>
          </p:cNvPr>
          <p:cNvSpPr txBox="1">
            <a:spLocks noChangeArrowheads="1"/>
          </p:cNvSpPr>
          <p:nvPr/>
        </p:nvSpPr>
        <p:spPr bwMode="auto">
          <a:xfrm>
            <a:off x="595391" y="6490185"/>
            <a:ext cx="1939955" cy="207749"/>
          </a:xfrm>
          <a:prstGeom prst="rect">
            <a:avLst/>
          </a:prstGeom>
          <a:noFill/>
          <a:ln w="9525">
            <a:noFill/>
            <a:miter lim="800000"/>
            <a:headEnd/>
            <a:tailEnd/>
          </a:ln>
        </p:spPr>
        <p:txBody>
          <a:bodyPr wrap="none">
            <a:spAutoFit/>
          </a:bodyPr>
          <a:lstStyle/>
          <a:p>
            <a:pPr algn="ctr"/>
            <a:r>
              <a:rPr lang="en-US" sz="750" dirty="0"/>
              <a:t>Source: </a:t>
            </a:r>
            <a:r>
              <a:rPr lang="en-US" sz="750" i="1" dirty="0"/>
              <a:t>Global Tuberculosis Report 2020</a:t>
            </a:r>
          </a:p>
        </p:txBody>
      </p:sp>
      <p:sp>
        <p:nvSpPr>
          <p:cNvPr id="2" name="Text Placeholder 1">
            <a:extLst>
              <a:ext uri="{FF2B5EF4-FFF2-40B4-BE49-F238E27FC236}">
                <a16:creationId xmlns:a16="http://schemas.microsoft.com/office/drawing/2014/main" id="{94B75614-F9F4-674D-88C7-3D56E0E26161}"/>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GLOBAL STATISTICS</a:t>
            </a:r>
          </a:p>
        </p:txBody>
      </p:sp>
      <p:sp>
        <p:nvSpPr>
          <p:cNvPr id="3" name="Title 2">
            <a:extLst>
              <a:ext uri="{FF2B5EF4-FFF2-40B4-BE49-F238E27FC236}">
                <a16:creationId xmlns:a16="http://schemas.microsoft.com/office/drawing/2014/main" id="{4EA9FF5F-1F0F-D340-B1F2-4A22FB8B33B2}"/>
              </a:ext>
            </a:extLst>
          </p:cNvPr>
          <p:cNvSpPr>
            <a:spLocks noGrp="1"/>
          </p:cNvSpPr>
          <p:nvPr>
            <p:ph type="title"/>
          </p:nvPr>
        </p:nvSpPr>
        <p:spPr>
          <a:xfrm>
            <a:off x="628649" y="908370"/>
            <a:ext cx="7886700" cy="547690"/>
          </a:xfrm>
        </p:spPr>
        <p:txBody>
          <a:bodyPr/>
          <a:lstStyle/>
          <a:p>
            <a:pPr>
              <a:lnSpc>
                <a:spcPts val="2344"/>
              </a:lnSpc>
            </a:pPr>
            <a:r>
              <a:rPr lang="en-US" dirty="0"/>
              <a:t>Rapid Testing For TB</a:t>
            </a:r>
          </a:p>
        </p:txBody>
      </p:sp>
      <p:grpSp>
        <p:nvGrpSpPr>
          <p:cNvPr id="6" name="Group 5">
            <a:extLst>
              <a:ext uri="{FF2B5EF4-FFF2-40B4-BE49-F238E27FC236}">
                <a16:creationId xmlns:a16="http://schemas.microsoft.com/office/drawing/2014/main" id="{C0253DC4-7CAD-4A40-B87C-897149943AAD}"/>
              </a:ext>
            </a:extLst>
          </p:cNvPr>
          <p:cNvGrpSpPr/>
          <p:nvPr/>
        </p:nvGrpSpPr>
        <p:grpSpPr>
          <a:xfrm>
            <a:off x="115331" y="6249427"/>
            <a:ext cx="480060" cy="608573"/>
            <a:chOff x="289241" y="6046569"/>
            <a:chExt cx="640080" cy="811431"/>
          </a:xfrm>
        </p:grpSpPr>
        <p:sp>
          <p:nvSpPr>
            <p:cNvPr id="7" name="Slide Number Placeholder 3">
              <a:extLst>
                <a:ext uri="{FF2B5EF4-FFF2-40B4-BE49-F238E27FC236}">
                  <a16:creationId xmlns:a16="http://schemas.microsoft.com/office/drawing/2014/main" id="{7EE88232-962A-8947-BA0A-8B818E9EE567}"/>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56</a:t>
              </a:fld>
              <a:endParaRPr lang="en-US" sz="1350" dirty="0">
                <a:solidFill>
                  <a:schemeClr val="tx2"/>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C9403730-A60E-BE4A-8E9B-D665E6BB2ACD}"/>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433544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EC96A-64DA-464B-A0A7-FBC60508D4A9}"/>
              </a:ext>
            </a:extLst>
          </p:cNvPr>
          <p:cNvPicPr>
            <a:picLocks noChangeAspect="1"/>
          </p:cNvPicPr>
          <p:nvPr/>
        </p:nvPicPr>
        <p:blipFill>
          <a:blip r:embed="rId2"/>
          <a:stretch>
            <a:fillRect/>
          </a:stretch>
        </p:blipFill>
        <p:spPr>
          <a:xfrm>
            <a:off x="1017752" y="1432670"/>
            <a:ext cx="7108495" cy="4785791"/>
          </a:xfrm>
          <a:prstGeom prst="rect">
            <a:avLst/>
          </a:prstGeom>
        </p:spPr>
      </p:pic>
      <p:sp>
        <p:nvSpPr>
          <p:cNvPr id="10" name="TextBox 5">
            <a:extLst>
              <a:ext uri="{FF2B5EF4-FFF2-40B4-BE49-F238E27FC236}">
                <a16:creationId xmlns:a16="http://schemas.microsoft.com/office/drawing/2014/main" id="{FA2D62DA-BD36-EA4A-A557-BEA26290BAA3}"/>
              </a:ext>
            </a:extLst>
          </p:cNvPr>
          <p:cNvSpPr txBox="1">
            <a:spLocks noChangeArrowheads="1"/>
          </p:cNvSpPr>
          <p:nvPr/>
        </p:nvSpPr>
        <p:spPr bwMode="auto">
          <a:xfrm>
            <a:off x="628650" y="6490706"/>
            <a:ext cx="1939955" cy="207749"/>
          </a:xfrm>
          <a:prstGeom prst="rect">
            <a:avLst/>
          </a:prstGeom>
          <a:noFill/>
          <a:ln w="9525">
            <a:noFill/>
            <a:miter lim="800000"/>
            <a:headEnd/>
            <a:tailEnd/>
          </a:ln>
        </p:spPr>
        <p:txBody>
          <a:bodyPr wrap="none">
            <a:spAutoFit/>
          </a:bodyPr>
          <a:lstStyle/>
          <a:p>
            <a:pPr algn="ctr"/>
            <a:r>
              <a:rPr lang="en-US" sz="750" dirty="0"/>
              <a:t>Source: </a:t>
            </a:r>
            <a:r>
              <a:rPr lang="en-US" sz="750" i="1" dirty="0"/>
              <a:t>Global Tuberculosis Report 2020</a:t>
            </a:r>
          </a:p>
        </p:txBody>
      </p:sp>
      <p:sp>
        <p:nvSpPr>
          <p:cNvPr id="5" name="Text Placeholder 4">
            <a:extLst>
              <a:ext uri="{FF2B5EF4-FFF2-40B4-BE49-F238E27FC236}">
                <a16:creationId xmlns:a16="http://schemas.microsoft.com/office/drawing/2014/main" id="{A02FB383-10B5-2345-98DE-6E2162ADBC60}"/>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GLOBAL STATISTICS</a:t>
            </a:r>
          </a:p>
        </p:txBody>
      </p:sp>
      <p:sp>
        <p:nvSpPr>
          <p:cNvPr id="3" name="Title 2">
            <a:extLst>
              <a:ext uri="{FF2B5EF4-FFF2-40B4-BE49-F238E27FC236}">
                <a16:creationId xmlns:a16="http://schemas.microsoft.com/office/drawing/2014/main" id="{0EF5FE55-0C77-9C47-A28B-3786677BA25E}"/>
              </a:ext>
            </a:extLst>
          </p:cNvPr>
          <p:cNvSpPr>
            <a:spLocks noGrp="1"/>
          </p:cNvSpPr>
          <p:nvPr>
            <p:ph type="title"/>
          </p:nvPr>
        </p:nvSpPr>
        <p:spPr>
          <a:xfrm>
            <a:off x="628650" y="884980"/>
            <a:ext cx="7886700" cy="547690"/>
          </a:xfrm>
          <a:prstGeom prst="rect">
            <a:avLst/>
          </a:prstGeom>
        </p:spPr>
        <p:txBody>
          <a:bodyPr>
            <a:noAutofit/>
          </a:bodyPr>
          <a:lstStyle/>
          <a:p>
            <a:r>
              <a:rPr lang="en-US" dirty="0">
                <a:latin typeface="Arial" panose="020B0604020202020204" pitchFamily="34" charset="0"/>
              </a:rPr>
              <a:t>Testing For RIF Resistance</a:t>
            </a:r>
            <a:endParaRPr lang="en-US" dirty="0"/>
          </a:p>
        </p:txBody>
      </p:sp>
      <p:grpSp>
        <p:nvGrpSpPr>
          <p:cNvPr id="6" name="Group 5">
            <a:extLst>
              <a:ext uri="{FF2B5EF4-FFF2-40B4-BE49-F238E27FC236}">
                <a16:creationId xmlns:a16="http://schemas.microsoft.com/office/drawing/2014/main" id="{ABBC40E4-6C0E-4246-A430-FA802FAE8C6E}"/>
              </a:ext>
            </a:extLst>
          </p:cNvPr>
          <p:cNvGrpSpPr/>
          <p:nvPr/>
        </p:nvGrpSpPr>
        <p:grpSpPr>
          <a:xfrm>
            <a:off x="115331" y="6249427"/>
            <a:ext cx="480060" cy="608573"/>
            <a:chOff x="289241" y="6046569"/>
            <a:chExt cx="640080" cy="811431"/>
          </a:xfrm>
        </p:grpSpPr>
        <p:sp>
          <p:nvSpPr>
            <p:cNvPr id="7" name="Slide Number Placeholder 3">
              <a:extLst>
                <a:ext uri="{FF2B5EF4-FFF2-40B4-BE49-F238E27FC236}">
                  <a16:creationId xmlns:a16="http://schemas.microsoft.com/office/drawing/2014/main" id="{D373EC98-85AF-914E-862D-CE51F6AC4840}"/>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57</a:t>
              </a:fld>
              <a:endParaRPr lang="en-US" sz="1350" dirty="0">
                <a:solidFill>
                  <a:schemeClr val="tx2"/>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09A36CEF-13D1-E440-8C1D-9FFF42A39DD1}"/>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96176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85763B-E75D-764B-99A0-D18731E94DE3}"/>
              </a:ext>
            </a:extLst>
          </p:cNvPr>
          <p:cNvPicPr>
            <a:picLocks noChangeAspect="1"/>
          </p:cNvPicPr>
          <p:nvPr/>
        </p:nvPicPr>
        <p:blipFill>
          <a:blip r:embed="rId2"/>
          <a:stretch>
            <a:fillRect/>
          </a:stretch>
        </p:blipFill>
        <p:spPr>
          <a:xfrm>
            <a:off x="986787" y="1424508"/>
            <a:ext cx="7166613" cy="4824919"/>
          </a:xfrm>
          <a:prstGeom prst="rect">
            <a:avLst/>
          </a:prstGeom>
        </p:spPr>
      </p:pic>
      <p:sp>
        <p:nvSpPr>
          <p:cNvPr id="5" name="Text Placeholder 4">
            <a:extLst>
              <a:ext uri="{FF2B5EF4-FFF2-40B4-BE49-F238E27FC236}">
                <a16:creationId xmlns:a16="http://schemas.microsoft.com/office/drawing/2014/main" id="{D054AADB-8B04-7E4F-AD23-8209842BDF98}"/>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GLOBAL STATISTICS</a:t>
            </a:r>
          </a:p>
        </p:txBody>
      </p:sp>
      <p:sp>
        <p:nvSpPr>
          <p:cNvPr id="2" name="Title 1">
            <a:extLst>
              <a:ext uri="{FF2B5EF4-FFF2-40B4-BE49-F238E27FC236}">
                <a16:creationId xmlns:a16="http://schemas.microsoft.com/office/drawing/2014/main" id="{615D8407-9414-4748-93BF-D3BE59F38F67}"/>
              </a:ext>
            </a:extLst>
          </p:cNvPr>
          <p:cNvSpPr>
            <a:spLocks noGrp="1"/>
          </p:cNvSpPr>
          <p:nvPr>
            <p:ph type="title"/>
          </p:nvPr>
        </p:nvSpPr>
        <p:spPr>
          <a:xfrm>
            <a:off x="647700" y="900110"/>
            <a:ext cx="7886700" cy="547690"/>
          </a:xfrm>
          <a:prstGeom prst="rect">
            <a:avLst/>
          </a:prstGeom>
        </p:spPr>
        <p:txBody>
          <a:bodyPr>
            <a:noAutofit/>
          </a:bodyPr>
          <a:lstStyle/>
          <a:p>
            <a:r>
              <a:rPr lang="en-US" dirty="0">
                <a:latin typeface="Arial" panose="020B0604020202020204" pitchFamily="34" charset="0"/>
              </a:rPr>
              <a:t>Testing For FLQ Resistance</a:t>
            </a:r>
            <a:br>
              <a:rPr lang="en-US" dirty="0">
                <a:latin typeface="Arial" panose="020B0604020202020204" pitchFamily="34" charset="0"/>
              </a:rPr>
            </a:br>
            <a:endParaRPr lang="en-US" dirty="0"/>
          </a:p>
        </p:txBody>
      </p:sp>
      <p:sp>
        <p:nvSpPr>
          <p:cNvPr id="9" name="TextBox 5">
            <a:extLst>
              <a:ext uri="{FF2B5EF4-FFF2-40B4-BE49-F238E27FC236}">
                <a16:creationId xmlns:a16="http://schemas.microsoft.com/office/drawing/2014/main" id="{692234D9-5197-2B4A-86AF-5C1512DBE178}"/>
              </a:ext>
            </a:extLst>
          </p:cNvPr>
          <p:cNvSpPr txBox="1">
            <a:spLocks noChangeArrowheads="1"/>
          </p:cNvSpPr>
          <p:nvPr/>
        </p:nvSpPr>
        <p:spPr bwMode="auto">
          <a:xfrm>
            <a:off x="628650" y="6478158"/>
            <a:ext cx="1939955" cy="207749"/>
          </a:xfrm>
          <a:prstGeom prst="rect">
            <a:avLst/>
          </a:prstGeom>
          <a:noFill/>
          <a:ln w="9525">
            <a:noFill/>
            <a:miter lim="800000"/>
            <a:headEnd/>
            <a:tailEnd/>
          </a:ln>
        </p:spPr>
        <p:txBody>
          <a:bodyPr wrap="none">
            <a:spAutoFit/>
          </a:bodyPr>
          <a:lstStyle/>
          <a:p>
            <a:pPr algn="ctr"/>
            <a:r>
              <a:rPr lang="en-US" sz="750" dirty="0"/>
              <a:t>Source: </a:t>
            </a:r>
            <a:r>
              <a:rPr lang="en-US" sz="750" i="1" dirty="0"/>
              <a:t>Global Tuberculosis Report 2020</a:t>
            </a:r>
          </a:p>
        </p:txBody>
      </p:sp>
      <p:grpSp>
        <p:nvGrpSpPr>
          <p:cNvPr id="6" name="Group 5">
            <a:extLst>
              <a:ext uri="{FF2B5EF4-FFF2-40B4-BE49-F238E27FC236}">
                <a16:creationId xmlns:a16="http://schemas.microsoft.com/office/drawing/2014/main" id="{237E0506-E800-3448-AAB0-073160FCB3E6}"/>
              </a:ext>
            </a:extLst>
          </p:cNvPr>
          <p:cNvGrpSpPr/>
          <p:nvPr/>
        </p:nvGrpSpPr>
        <p:grpSpPr>
          <a:xfrm>
            <a:off x="115331" y="6249427"/>
            <a:ext cx="480060" cy="608573"/>
            <a:chOff x="289241" y="6046569"/>
            <a:chExt cx="640080" cy="811431"/>
          </a:xfrm>
        </p:grpSpPr>
        <p:sp>
          <p:nvSpPr>
            <p:cNvPr id="7" name="Slide Number Placeholder 3">
              <a:extLst>
                <a:ext uri="{FF2B5EF4-FFF2-40B4-BE49-F238E27FC236}">
                  <a16:creationId xmlns:a16="http://schemas.microsoft.com/office/drawing/2014/main" id="{E9CA30B9-93AB-974C-9113-841A526111CC}"/>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58</a:t>
              </a:fld>
              <a:endParaRPr lang="en-US" sz="1350" dirty="0">
                <a:solidFill>
                  <a:schemeClr val="tx2"/>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0E1690B0-8407-6847-A358-FA22FB27E1A4}"/>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31614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6A19C6F-456B-9842-AA63-8EA996409817}"/>
              </a:ext>
            </a:extLst>
          </p:cNvPr>
          <p:cNvSpPr>
            <a:spLocks noGrp="1"/>
          </p:cNvSpPr>
          <p:nvPr>
            <p:ph type="body" sz="quarter" idx="10"/>
          </p:nvPr>
        </p:nvSpPr>
        <p:spPr/>
        <p:txBody>
          <a:bodyPr/>
          <a:lstStyle/>
          <a:p>
            <a:r>
              <a:rPr lang="en-US" dirty="0"/>
              <a:t>RESEARCH</a:t>
            </a:r>
          </a:p>
        </p:txBody>
      </p:sp>
      <p:grpSp>
        <p:nvGrpSpPr>
          <p:cNvPr id="3" name="Group 2">
            <a:extLst>
              <a:ext uri="{FF2B5EF4-FFF2-40B4-BE49-F238E27FC236}">
                <a16:creationId xmlns:a16="http://schemas.microsoft.com/office/drawing/2014/main" id="{959CCD2B-8DCF-6D40-B3F7-FEF84E15AA1B}"/>
              </a:ext>
            </a:extLst>
          </p:cNvPr>
          <p:cNvGrpSpPr/>
          <p:nvPr/>
        </p:nvGrpSpPr>
        <p:grpSpPr>
          <a:xfrm>
            <a:off x="115331" y="6249427"/>
            <a:ext cx="480060" cy="608573"/>
            <a:chOff x="289241" y="6046569"/>
            <a:chExt cx="640080" cy="811431"/>
          </a:xfrm>
        </p:grpSpPr>
        <p:sp>
          <p:nvSpPr>
            <p:cNvPr id="4" name="Slide Number Placeholder 3">
              <a:extLst>
                <a:ext uri="{FF2B5EF4-FFF2-40B4-BE49-F238E27FC236}">
                  <a16:creationId xmlns:a16="http://schemas.microsoft.com/office/drawing/2014/main" id="{C14310AA-5642-924F-9338-1913D2839C78}"/>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59</a:t>
              </a:fld>
              <a:endParaRPr lang="en-US" sz="1350" dirty="0">
                <a:solidFill>
                  <a:schemeClr val="tx2"/>
                </a:solidFill>
                <a:latin typeface="Arial" panose="020B0604020202020204" pitchFamily="34" charset="0"/>
              </a:endParaRPr>
            </a:p>
          </p:txBody>
        </p:sp>
        <p:cxnSp>
          <p:nvCxnSpPr>
            <p:cNvPr id="6" name="Straight Connector 5">
              <a:extLst>
                <a:ext uri="{FF2B5EF4-FFF2-40B4-BE49-F238E27FC236}">
                  <a16:creationId xmlns:a16="http://schemas.microsoft.com/office/drawing/2014/main" id="{22C62B3F-1724-AE49-BC91-159562FA658A}"/>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2863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77B839-3FA2-3E4D-8BFD-C1A9C921702F}"/>
              </a:ext>
            </a:extLst>
          </p:cNvPr>
          <p:cNvPicPr>
            <a:picLocks noChangeAspect="1"/>
          </p:cNvPicPr>
          <p:nvPr/>
        </p:nvPicPr>
        <p:blipFill>
          <a:blip r:embed="rId3"/>
          <a:stretch>
            <a:fillRect/>
          </a:stretch>
        </p:blipFill>
        <p:spPr>
          <a:xfrm>
            <a:off x="1235738" y="1900378"/>
            <a:ext cx="6659617" cy="3866874"/>
          </a:xfrm>
          <a:prstGeom prst="rect">
            <a:avLst/>
          </a:prstGeom>
        </p:spPr>
      </p:pic>
      <p:sp>
        <p:nvSpPr>
          <p:cNvPr id="2" name="TextBox 1">
            <a:extLst>
              <a:ext uri="{FF2B5EF4-FFF2-40B4-BE49-F238E27FC236}">
                <a16:creationId xmlns:a16="http://schemas.microsoft.com/office/drawing/2014/main" id="{1C5A630E-120C-454D-8156-44FAFA27DA0D}"/>
              </a:ext>
            </a:extLst>
          </p:cNvPr>
          <p:cNvSpPr txBox="1"/>
          <p:nvPr/>
        </p:nvSpPr>
        <p:spPr>
          <a:xfrm>
            <a:off x="5410200" y="5200068"/>
            <a:ext cx="1943100" cy="323165"/>
          </a:xfrm>
          <a:prstGeom prst="rect">
            <a:avLst/>
          </a:prstGeom>
          <a:noFill/>
        </p:spPr>
        <p:txBody>
          <a:bodyPr wrap="square" rtlCol="0">
            <a:spAutoFit/>
          </a:bodyPr>
          <a:lstStyle/>
          <a:p>
            <a:r>
              <a:rPr lang="en-US" sz="750" dirty="0"/>
              <a:t>Adapted from TAG’s </a:t>
            </a:r>
            <a:r>
              <a:rPr lang="en-US" sz="750" i="1" dirty="0"/>
              <a:t>An Activist’s Guide to Tuberculosis Diagnostic Tools</a:t>
            </a:r>
          </a:p>
        </p:txBody>
      </p:sp>
      <p:sp>
        <p:nvSpPr>
          <p:cNvPr id="11" name="Rectangle 3">
            <a:extLst>
              <a:ext uri="{FF2B5EF4-FFF2-40B4-BE49-F238E27FC236}">
                <a16:creationId xmlns:a16="http://schemas.microsoft.com/office/drawing/2014/main" id="{2DA15AA4-8A6A-FF48-8309-C41B274619D3}"/>
              </a:ext>
            </a:extLst>
          </p:cNvPr>
          <p:cNvSpPr>
            <a:spLocks noGrp="1" noChangeArrowheads="1"/>
          </p:cNvSpPr>
          <p:nvPr>
            <p:ph type="body" sz="quarter" idx="13"/>
          </p:nvPr>
        </p:nvSpPr>
        <p:spPr>
          <a:prstGeom prst="rect">
            <a:avLst/>
          </a:prstGeom>
        </p:spPr>
        <p:txBody>
          <a:bodyPr/>
          <a:lstStyle/>
          <a:p>
            <a:pPr marL="0" indent="0">
              <a:buNone/>
            </a:pPr>
            <a:r>
              <a:rPr lang="en-US" dirty="0">
                <a:latin typeface="Arial" panose="020B0604020202020204" pitchFamily="34" charset="0"/>
                <a:cs typeface="Arial" panose="020B0604020202020204" pitchFamily="34" charset="0"/>
              </a:rPr>
              <a:t>FUNDAMENTALS</a:t>
            </a:r>
          </a:p>
        </p:txBody>
      </p:sp>
      <p:sp>
        <p:nvSpPr>
          <p:cNvPr id="4" name="Title 3">
            <a:extLst>
              <a:ext uri="{FF2B5EF4-FFF2-40B4-BE49-F238E27FC236}">
                <a16:creationId xmlns:a16="http://schemas.microsoft.com/office/drawing/2014/main" id="{9864453E-0E52-4749-AD93-D02BDC7E5408}"/>
              </a:ext>
            </a:extLst>
          </p:cNvPr>
          <p:cNvSpPr>
            <a:spLocks noGrp="1"/>
          </p:cNvSpPr>
          <p:nvPr>
            <p:ph type="title"/>
          </p:nvPr>
        </p:nvSpPr>
        <p:spPr/>
        <p:txBody>
          <a:bodyPr/>
          <a:lstStyle/>
          <a:p>
            <a:r>
              <a:rPr lang="en-US" dirty="0"/>
              <a:t>The highest standard of care for TB diagnosis</a:t>
            </a:r>
            <a:br>
              <a:rPr lang="en-US" dirty="0"/>
            </a:br>
            <a:endParaRPr lang="en-US" dirty="0"/>
          </a:p>
        </p:txBody>
      </p:sp>
      <p:grpSp>
        <p:nvGrpSpPr>
          <p:cNvPr id="7" name="Group 6">
            <a:extLst>
              <a:ext uri="{FF2B5EF4-FFF2-40B4-BE49-F238E27FC236}">
                <a16:creationId xmlns:a16="http://schemas.microsoft.com/office/drawing/2014/main" id="{43A39101-9FF8-494A-8F37-9826EE5BB07D}"/>
              </a:ext>
            </a:extLst>
          </p:cNvPr>
          <p:cNvGrpSpPr/>
          <p:nvPr/>
        </p:nvGrpSpPr>
        <p:grpSpPr>
          <a:xfrm>
            <a:off x="115331" y="6249427"/>
            <a:ext cx="480060" cy="608573"/>
            <a:chOff x="289241" y="6046569"/>
            <a:chExt cx="640080" cy="811431"/>
          </a:xfrm>
        </p:grpSpPr>
        <p:sp>
          <p:nvSpPr>
            <p:cNvPr id="8" name="Slide Number Placeholder 3">
              <a:extLst>
                <a:ext uri="{FF2B5EF4-FFF2-40B4-BE49-F238E27FC236}">
                  <a16:creationId xmlns:a16="http://schemas.microsoft.com/office/drawing/2014/main" id="{535B3C81-1AB5-584C-8DD0-2133E60E24F7}"/>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6</a:t>
              </a:fld>
              <a:endParaRPr lang="en-US" sz="1350" dirty="0">
                <a:solidFill>
                  <a:schemeClr val="tx2"/>
                </a:solidFill>
                <a:latin typeface="Arial" panose="020B0604020202020204" pitchFamily="34" charset="0"/>
              </a:endParaRPr>
            </a:p>
          </p:txBody>
        </p:sp>
        <p:cxnSp>
          <p:nvCxnSpPr>
            <p:cNvPr id="10" name="Straight Connector 9">
              <a:extLst>
                <a:ext uri="{FF2B5EF4-FFF2-40B4-BE49-F238E27FC236}">
                  <a16:creationId xmlns:a16="http://schemas.microsoft.com/office/drawing/2014/main" id="{B264AF60-AD9A-F044-AEC7-0457DAABEE61}"/>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063481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8623085C-E814-B746-8DD5-7DB3EBD40310}"/>
              </a:ext>
            </a:extLst>
          </p:cNvPr>
          <p:cNvSpPr txBox="1">
            <a:spLocks/>
          </p:cNvSpPr>
          <p:nvPr/>
        </p:nvSpPr>
        <p:spPr>
          <a:xfrm>
            <a:off x="728741" y="1456823"/>
            <a:ext cx="7886700" cy="3895872"/>
          </a:xfrm>
          <a:prstGeom prst="rect">
            <a:avLst/>
          </a:prstGeom>
        </p:spPr>
        <p:txBody>
          <a:bodyPr/>
          <a:lstStyle>
            <a:lvl1pPr marL="342900" indent="-342900" algn="l" rtl="0" eaLnBrk="0" fontAlgn="base" hangingPunct="0">
              <a:spcBef>
                <a:spcPct val="20000"/>
              </a:spcBef>
              <a:spcAft>
                <a:spcPts val="600"/>
              </a:spcAft>
              <a:buFont typeface="Arial" pitchFamily="34" charset="0"/>
              <a:defRPr sz="2000" b="1" kern="1200">
                <a:solidFill>
                  <a:schemeClr val="tx1"/>
                </a:solidFill>
                <a:latin typeface="+mn-lt"/>
                <a:ea typeface="MS PGothic" panose="020B0600070205080204" pitchFamily="34" charset="-128"/>
                <a:cs typeface="MS PGothic" charset="0"/>
              </a:defRPr>
            </a:lvl1pPr>
            <a:lvl2pPr marL="457200" indent="-182563" algn="l" rtl="0" eaLnBrk="0" fontAlgn="base" hangingPunct="0">
              <a:spcBef>
                <a:spcPct val="20000"/>
              </a:spcBef>
              <a:spcAft>
                <a:spcPct val="0"/>
              </a:spcAft>
              <a:buClr>
                <a:schemeClr val="tx2"/>
              </a:buClr>
              <a:buFont typeface="Arial" pitchFamily="34" charset="0"/>
              <a:buChar char="•"/>
              <a:defRPr sz="2000" kern="1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Arial" pitchFamily="34" charset="0"/>
              <a:buChar char="•"/>
              <a:defRPr kern="1200">
                <a:solidFill>
                  <a:schemeClr val="tx1"/>
                </a:solidFill>
                <a:latin typeface="+mn-lt"/>
                <a:ea typeface="MS PGothic" panose="020B0600070205080204" pitchFamily="34" charset="-128"/>
                <a:cs typeface="MS PGothic" charset="0"/>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0" indent="0" eaLnBrk="1" hangingPunct="1">
              <a:lnSpc>
                <a:spcPct val="90000"/>
              </a:lnSpc>
            </a:pPr>
            <a:r>
              <a:rPr lang="en-US" sz="1600" b="0" dirty="0">
                <a:latin typeface="Arial" panose="020B0604020202020204" pitchFamily="34" charset="0"/>
              </a:rPr>
              <a:t>WHO and the Foundation for Innovative New Diagnostics (FIND) developed a set of </a:t>
            </a:r>
            <a:r>
              <a:rPr lang="en-US" sz="1600" dirty="0">
                <a:solidFill>
                  <a:srgbClr val="6E4671"/>
                </a:solidFill>
                <a:latin typeface="Arial" panose="020B0604020202020204" pitchFamily="34" charset="0"/>
              </a:rPr>
              <a:t>target product profiles (TPPs) to guide the development of new TB diagnostic tools</a:t>
            </a:r>
          </a:p>
          <a:p>
            <a:pPr marL="300038" lvl="1" indent="-214313" eaLnBrk="1" hangingPunct="1">
              <a:lnSpc>
                <a:spcPct val="90000"/>
              </a:lnSpc>
            </a:pPr>
            <a:r>
              <a:rPr lang="en-US" sz="1500" dirty="0">
                <a:latin typeface="Arial" panose="020B0604020202020204" pitchFamily="34" charset="0"/>
              </a:rPr>
              <a:t>The TPPs </a:t>
            </a:r>
            <a:r>
              <a:rPr lang="en-US" sz="1500" b="1" dirty="0">
                <a:solidFill>
                  <a:srgbClr val="6E4671"/>
                </a:solidFill>
                <a:latin typeface="Arial" panose="020B0604020202020204" pitchFamily="34" charset="0"/>
              </a:rPr>
              <a:t>detail the types of tools that are needed </a:t>
            </a:r>
            <a:r>
              <a:rPr lang="en-US" sz="1500" dirty="0">
                <a:latin typeface="Arial" panose="020B0604020202020204" pitchFamily="34" charset="0"/>
              </a:rPr>
              <a:t>according to different use cases and </a:t>
            </a:r>
            <a:r>
              <a:rPr lang="en-US" sz="1500" b="1" dirty="0">
                <a:solidFill>
                  <a:srgbClr val="6E4671"/>
                </a:solidFill>
                <a:latin typeface="Arial" panose="020B0604020202020204" pitchFamily="34" charset="0"/>
              </a:rPr>
              <a:t>establish the criteria these tools should meet </a:t>
            </a:r>
            <a:r>
              <a:rPr lang="en-US" sz="1500" dirty="0">
                <a:latin typeface="Arial" panose="020B0604020202020204" pitchFamily="34" charset="0"/>
              </a:rPr>
              <a:t>in terms of optimal and minimal performance and operational characteristics. The TPPs include:</a:t>
            </a:r>
          </a:p>
          <a:p>
            <a:pPr marL="885825" lvl="2" indent="-285750" eaLnBrk="1" hangingPunct="1">
              <a:lnSpc>
                <a:spcPct val="90000"/>
              </a:lnSpc>
              <a:spcBef>
                <a:spcPts val="900"/>
              </a:spcBef>
            </a:pPr>
            <a:r>
              <a:rPr lang="en-US" sz="1400" dirty="0">
                <a:latin typeface="Arial" panose="020B0604020202020204" pitchFamily="34" charset="0"/>
              </a:rPr>
              <a:t>A rapid biomarker-based non-sputum-based test for detecting TB</a:t>
            </a:r>
          </a:p>
          <a:p>
            <a:pPr marL="885825" lvl="2" indent="-285750" eaLnBrk="1" hangingPunct="1">
              <a:lnSpc>
                <a:spcPct val="90000"/>
              </a:lnSpc>
              <a:spcBef>
                <a:spcPts val="900"/>
              </a:spcBef>
            </a:pPr>
            <a:r>
              <a:rPr lang="en-US" sz="1400" dirty="0">
                <a:latin typeface="Arial" panose="020B0604020202020204" pitchFamily="34" charset="0"/>
              </a:rPr>
              <a:t>Community-based triage or referral test for identifying people with presumptive TB</a:t>
            </a:r>
          </a:p>
          <a:p>
            <a:pPr marL="885825" lvl="2" indent="-285750" eaLnBrk="1" hangingPunct="1">
              <a:lnSpc>
                <a:spcPct val="90000"/>
              </a:lnSpc>
              <a:spcBef>
                <a:spcPts val="900"/>
              </a:spcBef>
            </a:pPr>
            <a:r>
              <a:rPr lang="en-US" sz="1400" dirty="0">
                <a:latin typeface="Arial" panose="020B0604020202020204" pitchFamily="34" charset="0"/>
              </a:rPr>
              <a:t>Rapid sputum-based test for detecting TB at peripheral </a:t>
            </a:r>
            <a:r>
              <a:rPr lang="en-US" sz="1400" dirty="0" err="1">
                <a:latin typeface="Arial" panose="020B0604020202020204" pitchFamily="34" charset="0"/>
              </a:rPr>
              <a:t>centres</a:t>
            </a:r>
            <a:r>
              <a:rPr lang="en-US" sz="1400" dirty="0">
                <a:latin typeface="Arial" panose="020B0604020202020204" pitchFamily="34" charset="0"/>
              </a:rPr>
              <a:t> </a:t>
            </a:r>
          </a:p>
          <a:p>
            <a:pPr marL="885825" lvl="2" indent="-285750" eaLnBrk="1" hangingPunct="1">
              <a:lnSpc>
                <a:spcPct val="90000"/>
              </a:lnSpc>
              <a:spcBef>
                <a:spcPts val="900"/>
              </a:spcBef>
            </a:pPr>
            <a:r>
              <a:rPr lang="en-US" sz="1400" dirty="0">
                <a:latin typeface="Arial" panose="020B0604020202020204" pitchFamily="34" charset="0"/>
              </a:rPr>
              <a:t>Next-generation drug-susceptibility testing at peripheral </a:t>
            </a:r>
            <a:r>
              <a:rPr lang="en-US" sz="1400" dirty="0" err="1">
                <a:latin typeface="Arial" panose="020B0604020202020204" pitchFamily="34" charset="0"/>
              </a:rPr>
              <a:t>centres</a:t>
            </a:r>
            <a:endParaRPr lang="en-US" sz="1400" dirty="0">
              <a:latin typeface="Arial" panose="020B0604020202020204" pitchFamily="34" charset="0"/>
            </a:endParaRPr>
          </a:p>
          <a:p>
            <a:pPr marL="885825" lvl="2" indent="-285750" eaLnBrk="1" hangingPunct="1">
              <a:lnSpc>
                <a:spcPct val="90000"/>
              </a:lnSpc>
              <a:spcBef>
                <a:spcPts val="900"/>
              </a:spcBef>
            </a:pPr>
            <a:r>
              <a:rPr lang="en-US" sz="1400" dirty="0">
                <a:latin typeface="Arial" panose="020B0604020202020204" pitchFamily="34" charset="0"/>
              </a:rPr>
              <a:t>Detection of resistance associated mutations in </a:t>
            </a:r>
            <a:r>
              <a:rPr lang="en-US" sz="1400" i="1" dirty="0">
                <a:latin typeface="Arial" panose="020B0604020202020204" pitchFamily="34" charset="0"/>
              </a:rPr>
              <a:t>Mycobacterium tuberculosis </a:t>
            </a:r>
            <a:r>
              <a:rPr lang="en-US" sz="1400" dirty="0">
                <a:latin typeface="Arial" panose="020B0604020202020204" pitchFamily="34" charset="0"/>
              </a:rPr>
              <a:t>complex utilizing Next Generation Sequencing</a:t>
            </a:r>
          </a:p>
          <a:p>
            <a:pPr marL="885825" lvl="2" indent="-285750" eaLnBrk="1" hangingPunct="1">
              <a:lnSpc>
                <a:spcPct val="90000"/>
              </a:lnSpc>
              <a:spcBef>
                <a:spcPts val="900"/>
              </a:spcBef>
            </a:pPr>
            <a:r>
              <a:rPr lang="en-US" sz="1400" dirty="0">
                <a:latin typeface="Arial" panose="020B0604020202020204" pitchFamily="34" charset="0"/>
              </a:rPr>
              <a:t>Tests for predicting progression from tuberculosis infection to active disease</a:t>
            </a:r>
          </a:p>
          <a:p>
            <a:pPr marL="814388" lvl="2" indent="-214313" eaLnBrk="1" hangingPunct="1">
              <a:lnSpc>
                <a:spcPct val="90000"/>
              </a:lnSpc>
            </a:pPr>
            <a:endParaRPr lang="en-US" sz="1350" dirty="0">
              <a:latin typeface="Arial" panose="020B0604020202020204" pitchFamily="34" charset="0"/>
            </a:endParaRPr>
          </a:p>
          <a:p>
            <a:pPr marL="300038" lvl="1" indent="-214313" eaLnBrk="1" hangingPunct="1">
              <a:lnSpc>
                <a:spcPct val="90000"/>
              </a:lnSpc>
            </a:pPr>
            <a:r>
              <a:rPr lang="en-US" sz="1500" dirty="0">
                <a:latin typeface="Arial" panose="020B0604020202020204" pitchFamily="34" charset="0"/>
              </a:rPr>
              <a:t>A number of WHO-recommended diagnostic tools that are currently in use meet some of the minimal and optimal TPP criteria, but none meet all of the minimal TPP criteria, underscoring the urgent need for continued research, development, and innovation</a:t>
            </a:r>
            <a:endParaRPr lang="en-CA" sz="1500" dirty="0">
              <a:latin typeface="Arial" panose="020B0604020202020204" pitchFamily="34" charset="0"/>
            </a:endParaRPr>
          </a:p>
          <a:p>
            <a:pPr marL="300038" lvl="1" indent="-214313" eaLnBrk="1" hangingPunct="1">
              <a:lnSpc>
                <a:spcPct val="90000"/>
              </a:lnSpc>
            </a:pPr>
            <a:endParaRPr lang="en-CA" sz="1350" dirty="0">
              <a:latin typeface="Arial" panose="020B0604020202020204" pitchFamily="34" charset="0"/>
            </a:endParaRPr>
          </a:p>
          <a:p>
            <a:pPr marL="214313" indent="-214313" eaLnBrk="1" hangingPunct="1">
              <a:lnSpc>
                <a:spcPct val="90000"/>
              </a:lnSpc>
              <a:buFont typeface="Arial" panose="020B0604020202020204" pitchFamily="34" charset="0"/>
              <a:buChar char="•"/>
            </a:pPr>
            <a:endParaRPr lang="en-CA" sz="1350" b="0" dirty="0">
              <a:latin typeface="Arial" panose="020B0604020202020204" pitchFamily="34" charset="0"/>
            </a:endParaRPr>
          </a:p>
        </p:txBody>
      </p:sp>
      <p:sp>
        <p:nvSpPr>
          <p:cNvPr id="2" name="Text Placeholder 1">
            <a:extLst>
              <a:ext uri="{FF2B5EF4-FFF2-40B4-BE49-F238E27FC236}">
                <a16:creationId xmlns:a16="http://schemas.microsoft.com/office/drawing/2014/main" id="{6261AE2F-9D1D-1542-BD4C-95DA009A60F0}"/>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RESEARCH</a:t>
            </a:r>
          </a:p>
        </p:txBody>
      </p:sp>
      <p:sp>
        <p:nvSpPr>
          <p:cNvPr id="3" name="Title 2">
            <a:extLst>
              <a:ext uri="{FF2B5EF4-FFF2-40B4-BE49-F238E27FC236}">
                <a16:creationId xmlns:a16="http://schemas.microsoft.com/office/drawing/2014/main" id="{A2333217-4C2E-9B4F-9220-0C3CB7E7ACE5}"/>
              </a:ext>
            </a:extLst>
          </p:cNvPr>
          <p:cNvSpPr>
            <a:spLocks noGrp="1"/>
          </p:cNvSpPr>
          <p:nvPr>
            <p:ph type="title"/>
          </p:nvPr>
        </p:nvSpPr>
        <p:spPr>
          <a:xfrm>
            <a:off x="595391" y="935409"/>
            <a:ext cx="7886700" cy="547690"/>
          </a:xfrm>
          <a:prstGeom prst="rect">
            <a:avLst/>
          </a:prstGeom>
        </p:spPr>
        <p:txBody>
          <a:bodyPr>
            <a:noAutofit/>
          </a:bodyPr>
          <a:lstStyle/>
          <a:p>
            <a:r>
              <a:rPr lang="en-US" dirty="0">
                <a:latin typeface="Arial" panose="020B0604020202020204" pitchFamily="34" charset="0"/>
              </a:rPr>
              <a:t>Target Product Profiles</a:t>
            </a:r>
            <a:endParaRPr lang="en-US" dirty="0"/>
          </a:p>
        </p:txBody>
      </p:sp>
      <p:grpSp>
        <p:nvGrpSpPr>
          <p:cNvPr id="5" name="Group 4">
            <a:extLst>
              <a:ext uri="{FF2B5EF4-FFF2-40B4-BE49-F238E27FC236}">
                <a16:creationId xmlns:a16="http://schemas.microsoft.com/office/drawing/2014/main" id="{E67918A0-FED1-C74F-BBA3-5B1579CC6325}"/>
              </a:ext>
            </a:extLst>
          </p:cNvPr>
          <p:cNvGrpSpPr/>
          <p:nvPr/>
        </p:nvGrpSpPr>
        <p:grpSpPr>
          <a:xfrm>
            <a:off x="115331" y="6249427"/>
            <a:ext cx="480060" cy="608573"/>
            <a:chOff x="289241" y="6046569"/>
            <a:chExt cx="640080" cy="811431"/>
          </a:xfrm>
        </p:grpSpPr>
        <p:sp>
          <p:nvSpPr>
            <p:cNvPr id="6" name="Slide Number Placeholder 3">
              <a:extLst>
                <a:ext uri="{FF2B5EF4-FFF2-40B4-BE49-F238E27FC236}">
                  <a16:creationId xmlns:a16="http://schemas.microsoft.com/office/drawing/2014/main" id="{6153523D-90DA-F648-ABAA-406DE98EF7B4}"/>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60</a:t>
              </a:fld>
              <a:endParaRPr lang="en-US" sz="1350" dirty="0">
                <a:solidFill>
                  <a:schemeClr val="tx2"/>
                </a:solidFill>
                <a:latin typeface="Arial" panose="020B0604020202020204" pitchFamily="34" charset="0"/>
              </a:endParaRPr>
            </a:p>
          </p:txBody>
        </p:sp>
        <p:cxnSp>
          <p:nvCxnSpPr>
            <p:cNvPr id="7" name="Straight Connector 6">
              <a:extLst>
                <a:ext uri="{FF2B5EF4-FFF2-40B4-BE49-F238E27FC236}">
                  <a16:creationId xmlns:a16="http://schemas.microsoft.com/office/drawing/2014/main" id="{2EAE8135-4B4C-6A46-B975-09D1647EC684}"/>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820701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0B3C47-ECE1-D646-81B0-C33CFD7F866D}"/>
              </a:ext>
            </a:extLst>
          </p:cNvPr>
          <p:cNvPicPr>
            <a:picLocks noChangeAspect="1"/>
          </p:cNvPicPr>
          <p:nvPr/>
        </p:nvPicPr>
        <p:blipFill>
          <a:blip r:embed="rId2"/>
          <a:srcRect/>
          <a:stretch/>
        </p:blipFill>
        <p:spPr>
          <a:xfrm>
            <a:off x="1371600" y="1501279"/>
            <a:ext cx="6053185" cy="4476304"/>
          </a:xfrm>
          <a:prstGeom prst="rect">
            <a:avLst/>
          </a:prstGeom>
        </p:spPr>
      </p:pic>
      <p:sp>
        <p:nvSpPr>
          <p:cNvPr id="8" name="TextBox 5">
            <a:extLst>
              <a:ext uri="{FF2B5EF4-FFF2-40B4-BE49-F238E27FC236}">
                <a16:creationId xmlns:a16="http://schemas.microsoft.com/office/drawing/2014/main" id="{36507B01-007A-C04E-BEB0-0AB6BEC99531}"/>
              </a:ext>
            </a:extLst>
          </p:cNvPr>
          <p:cNvSpPr txBox="1">
            <a:spLocks noChangeArrowheads="1"/>
          </p:cNvSpPr>
          <p:nvPr/>
        </p:nvSpPr>
        <p:spPr bwMode="auto">
          <a:xfrm>
            <a:off x="590136" y="6486307"/>
            <a:ext cx="2720617" cy="207749"/>
          </a:xfrm>
          <a:prstGeom prst="rect">
            <a:avLst/>
          </a:prstGeom>
          <a:noFill/>
          <a:ln w="9525">
            <a:noFill/>
            <a:miter lim="800000"/>
            <a:headEnd/>
            <a:tailEnd/>
          </a:ln>
        </p:spPr>
        <p:txBody>
          <a:bodyPr wrap="none">
            <a:spAutoFit/>
          </a:bodyPr>
          <a:lstStyle/>
          <a:p>
            <a:pPr algn="ctr"/>
            <a:r>
              <a:rPr lang="en-US" sz="750" dirty="0"/>
              <a:t>Source: </a:t>
            </a:r>
            <a:r>
              <a:rPr lang="en-US" sz="750" i="1" dirty="0"/>
              <a:t>Tuberculosis Research Funding Trends 2005–2019</a:t>
            </a:r>
          </a:p>
        </p:txBody>
      </p:sp>
      <p:sp>
        <p:nvSpPr>
          <p:cNvPr id="2" name="Text Placeholder 1">
            <a:extLst>
              <a:ext uri="{FF2B5EF4-FFF2-40B4-BE49-F238E27FC236}">
                <a16:creationId xmlns:a16="http://schemas.microsoft.com/office/drawing/2014/main" id="{21AC0BC4-93D3-8744-A23B-CC6C38B30C9F}"/>
              </a:ext>
            </a:extLst>
          </p:cNvPr>
          <p:cNvSpPr>
            <a:spLocks noGrp="1"/>
          </p:cNvSpPr>
          <p:nvPr>
            <p:ph type="body" sz="quarter" idx="13"/>
          </p:nvPr>
        </p:nvSpPr>
        <p:spPr/>
        <p:txBody>
          <a:bodyPr/>
          <a:lstStyle/>
          <a:p>
            <a:r>
              <a:rPr lang="en-US" dirty="0"/>
              <a:t>RESEARCH</a:t>
            </a:r>
          </a:p>
          <a:p>
            <a:endParaRPr lang="en-US" dirty="0"/>
          </a:p>
        </p:txBody>
      </p:sp>
      <p:sp>
        <p:nvSpPr>
          <p:cNvPr id="5" name="Title 4">
            <a:extLst>
              <a:ext uri="{FF2B5EF4-FFF2-40B4-BE49-F238E27FC236}">
                <a16:creationId xmlns:a16="http://schemas.microsoft.com/office/drawing/2014/main" id="{10B68DC5-7811-9942-A123-2C17131BB40C}"/>
              </a:ext>
            </a:extLst>
          </p:cNvPr>
          <p:cNvSpPr>
            <a:spLocks noGrp="1"/>
          </p:cNvSpPr>
          <p:nvPr>
            <p:ph type="title"/>
          </p:nvPr>
        </p:nvSpPr>
        <p:spPr>
          <a:xfrm>
            <a:off x="595391" y="933312"/>
            <a:ext cx="7886700" cy="547690"/>
          </a:xfrm>
        </p:spPr>
        <p:txBody>
          <a:bodyPr/>
          <a:lstStyle/>
          <a:p>
            <a:r>
              <a:rPr lang="en-US" dirty="0"/>
              <a:t>TB Research Funding, 2019</a:t>
            </a:r>
          </a:p>
        </p:txBody>
      </p:sp>
      <p:grpSp>
        <p:nvGrpSpPr>
          <p:cNvPr id="6" name="Group 5">
            <a:extLst>
              <a:ext uri="{FF2B5EF4-FFF2-40B4-BE49-F238E27FC236}">
                <a16:creationId xmlns:a16="http://schemas.microsoft.com/office/drawing/2014/main" id="{167BF10D-A016-424E-9A28-B9F16F8D08CB}"/>
              </a:ext>
            </a:extLst>
          </p:cNvPr>
          <p:cNvGrpSpPr/>
          <p:nvPr/>
        </p:nvGrpSpPr>
        <p:grpSpPr>
          <a:xfrm>
            <a:off x="115331" y="6249427"/>
            <a:ext cx="480060" cy="608573"/>
            <a:chOff x="289241" y="6046569"/>
            <a:chExt cx="640080" cy="811431"/>
          </a:xfrm>
        </p:grpSpPr>
        <p:sp>
          <p:nvSpPr>
            <p:cNvPr id="7" name="Slide Number Placeholder 3">
              <a:extLst>
                <a:ext uri="{FF2B5EF4-FFF2-40B4-BE49-F238E27FC236}">
                  <a16:creationId xmlns:a16="http://schemas.microsoft.com/office/drawing/2014/main" id="{137BD1E9-DF35-B14A-AEF9-DCB2086D8B9A}"/>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61</a:t>
              </a:fld>
              <a:endParaRPr lang="en-US" sz="1350" dirty="0">
                <a:solidFill>
                  <a:schemeClr val="tx2"/>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BB4849C4-3677-1E49-A2DF-A8913D0723AD}"/>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02289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3A9EBA-0508-0447-83CF-240D6AF471CB}"/>
              </a:ext>
            </a:extLst>
          </p:cNvPr>
          <p:cNvPicPr>
            <a:picLocks noChangeAspect="1"/>
          </p:cNvPicPr>
          <p:nvPr/>
        </p:nvPicPr>
        <p:blipFill>
          <a:blip r:embed="rId2"/>
          <a:stretch>
            <a:fillRect/>
          </a:stretch>
        </p:blipFill>
        <p:spPr>
          <a:xfrm>
            <a:off x="1752600" y="1433209"/>
            <a:ext cx="5257800" cy="4545337"/>
          </a:xfrm>
          <a:prstGeom prst="rect">
            <a:avLst/>
          </a:prstGeom>
        </p:spPr>
      </p:pic>
      <p:sp>
        <p:nvSpPr>
          <p:cNvPr id="11" name="TextBox 5">
            <a:extLst>
              <a:ext uri="{FF2B5EF4-FFF2-40B4-BE49-F238E27FC236}">
                <a16:creationId xmlns:a16="http://schemas.microsoft.com/office/drawing/2014/main" id="{01CC8FB8-8D3B-0C40-AAE7-70C394F5CB88}"/>
              </a:ext>
            </a:extLst>
          </p:cNvPr>
          <p:cNvSpPr txBox="1">
            <a:spLocks noChangeArrowheads="1"/>
          </p:cNvSpPr>
          <p:nvPr/>
        </p:nvSpPr>
        <p:spPr bwMode="auto">
          <a:xfrm>
            <a:off x="605901" y="6477000"/>
            <a:ext cx="2720617" cy="207749"/>
          </a:xfrm>
          <a:prstGeom prst="rect">
            <a:avLst/>
          </a:prstGeom>
          <a:noFill/>
          <a:ln w="9525">
            <a:noFill/>
            <a:miter lim="800000"/>
            <a:headEnd/>
            <a:tailEnd/>
          </a:ln>
        </p:spPr>
        <p:txBody>
          <a:bodyPr wrap="none">
            <a:spAutoFit/>
          </a:bodyPr>
          <a:lstStyle/>
          <a:p>
            <a:pPr algn="ctr"/>
            <a:r>
              <a:rPr lang="en-US" sz="750" dirty="0"/>
              <a:t>Source: </a:t>
            </a:r>
            <a:r>
              <a:rPr lang="en-US" sz="750" i="1" dirty="0"/>
              <a:t>Tuberculosis Research Funding Trends 2005–2019</a:t>
            </a:r>
          </a:p>
        </p:txBody>
      </p:sp>
      <p:sp>
        <p:nvSpPr>
          <p:cNvPr id="7" name="Text Placeholder 6">
            <a:extLst>
              <a:ext uri="{FF2B5EF4-FFF2-40B4-BE49-F238E27FC236}">
                <a16:creationId xmlns:a16="http://schemas.microsoft.com/office/drawing/2014/main" id="{05541F21-9025-1940-9D94-D642D455CD42}"/>
              </a:ext>
            </a:extLst>
          </p:cNvPr>
          <p:cNvSpPr>
            <a:spLocks noGrp="1"/>
          </p:cNvSpPr>
          <p:nvPr>
            <p:ph type="body" sz="quarter" idx="13"/>
          </p:nvPr>
        </p:nvSpPr>
        <p:spPr/>
        <p:txBody>
          <a:bodyPr/>
          <a:lstStyle/>
          <a:p>
            <a:r>
              <a:rPr lang="en-US" dirty="0"/>
              <a:t>RESEARCH</a:t>
            </a:r>
          </a:p>
          <a:p>
            <a:endParaRPr lang="en-US" dirty="0"/>
          </a:p>
        </p:txBody>
      </p:sp>
      <p:sp>
        <p:nvSpPr>
          <p:cNvPr id="2" name="Title 1">
            <a:extLst>
              <a:ext uri="{FF2B5EF4-FFF2-40B4-BE49-F238E27FC236}">
                <a16:creationId xmlns:a16="http://schemas.microsoft.com/office/drawing/2014/main" id="{5BAFD033-3A56-DF4C-9046-CF076003AED8}"/>
              </a:ext>
            </a:extLst>
          </p:cNvPr>
          <p:cNvSpPr>
            <a:spLocks noGrp="1"/>
          </p:cNvSpPr>
          <p:nvPr>
            <p:ph type="title"/>
          </p:nvPr>
        </p:nvSpPr>
        <p:spPr>
          <a:xfrm>
            <a:off x="605901" y="831258"/>
            <a:ext cx="7886700" cy="547690"/>
          </a:xfrm>
        </p:spPr>
        <p:txBody>
          <a:bodyPr/>
          <a:lstStyle/>
          <a:p>
            <a:r>
              <a:rPr lang="en-US" dirty="0"/>
              <a:t>TB Research Funding, 2019</a:t>
            </a:r>
            <a:br>
              <a:rPr lang="en-US" dirty="0"/>
            </a:br>
            <a:endParaRPr lang="en-US" dirty="0"/>
          </a:p>
        </p:txBody>
      </p:sp>
      <p:grpSp>
        <p:nvGrpSpPr>
          <p:cNvPr id="6" name="Group 5">
            <a:extLst>
              <a:ext uri="{FF2B5EF4-FFF2-40B4-BE49-F238E27FC236}">
                <a16:creationId xmlns:a16="http://schemas.microsoft.com/office/drawing/2014/main" id="{6949E9C2-7FA3-8442-BBDB-67F3EB393E84}"/>
              </a:ext>
            </a:extLst>
          </p:cNvPr>
          <p:cNvGrpSpPr/>
          <p:nvPr/>
        </p:nvGrpSpPr>
        <p:grpSpPr>
          <a:xfrm>
            <a:off x="115331" y="6249427"/>
            <a:ext cx="480060" cy="608573"/>
            <a:chOff x="289241" y="6046569"/>
            <a:chExt cx="640080" cy="811431"/>
          </a:xfrm>
        </p:grpSpPr>
        <p:sp>
          <p:nvSpPr>
            <p:cNvPr id="9" name="Slide Number Placeholder 3">
              <a:extLst>
                <a:ext uri="{FF2B5EF4-FFF2-40B4-BE49-F238E27FC236}">
                  <a16:creationId xmlns:a16="http://schemas.microsoft.com/office/drawing/2014/main" id="{919DDEC7-0800-7249-81F4-AD24EC6C0B99}"/>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62</a:t>
              </a:fld>
              <a:endParaRPr lang="en-US" sz="1350" dirty="0">
                <a:solidFill>
                  <a:schemeClr val="tx2"/>
                </a:solidFill>
                <a:latin typeface="Arial" panose="020B0604020202020204" pitchFamily="34" charset="0"/>
              </a:endParaRPr>
            </a:p>
          </p:txBody>
        </p:sp>
        <p:cxnSp>
          <p:nvCxnSpPr>
            <p:cNvPr id="10" name="Straight Connector 9">
              <a:extLst>
                <a:ext uri="{FF2B5EF4-FFF2-40B4-BE49-F238E27FC236}">
                  <a16:creationId xmlns:a16="http://schemas.microsoft.com/office/drawing/2014/main" id="{3F47F02D-A769-774C-8869-B758D4852309}"/>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28D78D3-8080-DF4A-8FF2-B314E6613086}"/>
              </a:ext>
            </a:extLst>
          </p:cNvPr>
          <p:cNvSpPr>
            <a:spLocks noGrp="1"/>
          </p:cNvSpPr>
          <p:nvPr>
            <p:ph type="body" sz="quarter" idx="10"/>
          </p:nvPr>
        </p:nvSpPr>
        <p:spPr/>
        <p:txBody>
          <a:bodyPr/>
          <a:lstStyle/>
          <a:p>
            <a:r>
              <a:rPr lang="en-US" dirty="0"/>
              <a:t>ACCESS TO TB DIAGNOSTIC TESTING</a:t>
            </a:r>
          </a:p>
        </p:txBody>
      </p:sp>
      <p:grpSp>
        <p:nvGrpSpPr>
          <p:cNvPr id="6" name="Group 5">
            <a:extLst>
              <a:ext uri="{FF2B5EF4-FFF2-40B4-BE49-F238E27FC236}">
                <a16:creationId xmlns:a16="http://schemas.microsoft.com/office/drawing/2014/main" id="{9CA66046-8536-2B43-B1CC-56A6132D1622}"/>
              </a:ext>
            </a:extLst>
          </p:cNvPr>
          <p:cNvGrpSpPr/>
          <p:nvPr/>
        </p:nvGrpSpPr>
        <p:grpSpPr>
          <a:xfrm>
            <a:off x="115331" y="6249427"/>
            <a:ext cx="480060" cy="608573"/>
            <a:chOff x="289241" y="6046569"/>
            <a:chExt cx="640080" cy="811431"/>
          </a:xfrm>
        </p:grpSpPr>
        <p:sp>
          <p:nvSpPr>
            <p:cNvPr id="7" name="Slide Number Placeholder 3">
              <a:extLst>
                <a:ext uri="{FF2B5EF4-FFF2-40B4-BE49-F238E27FC236}">
                  <a16:creationId xmlns:a16="http://schemas.microsoft.com/office/drawing/2014/main" id="{11B7FBA1-C2DC-584B-8E3B-2F58ACBA1A1D}"/>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63</a:t>
              </a:fld>
              <a:endParaRPr lang="en-US" sz="1350" dirty="0">
                <a:solidFill>
                  <a:schemeClr val="tx2"/>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F49AC683-7700-6D41-83AD-368D49420F39}"/>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69607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A58A51F-DBFA-CA4A-8176-31A7725097F3}"/>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ACCESS</a:t>
            </a:r>
          </a:p>
        </p:txBody>
      </p:sp>
      <p:sp>
        <p:nvSpPr>
          <p:cNvPr id="6" name="Title 5">
            <a:extLst>
              <a:ext uri="{FF2B5EF4-FFF2-40B4-BE49-F238E27FC236}">
                <a16:creationId xmlns:a16="http://schemas.microsoft.com/office/drawing/2014/main" id="{F6120B5A-11EA-4848-8456-8C5D5F5BC25D}"/>
              </a:ext>
            </a:extLst>
          </p:cNvPr>
          <p:cNvSpPr>
            <a:spLocks noGrp="1"/>
          </p:cNvSpPr>
          <p:nvPr>
            <p:ph type="title"/>
          </p:nvPr>
        </p:nvSpPr>
        <p:spPr>
          <a:prstGeom prst="rect">
            <a:avLst/>
          </a:prstGeom>
        </p:spPr>
        <p:txBody>
          <a:bodyPr>
            <a:normAutofit fontScale="90000"/>
          </a:bodyPr>
          <a:lstStyle/>
          <a:p>
            <a:r>
              <a:rPr lang="en-US" dirty="0">
                <a:latin typeface="Arial" panose="020B0604020202020204" pitchFamily="34" charset="0"/>
              </a:rPr>
              <a:t>The Right To Quality TB Diagnostic Testing</a:t>
            </a:r>
            <a:br>
              <a:rPr lang="en-US" dirty="0">
                <a:latin typeface="Arial" panose="020B0604020202020204" pitchFamily="34" charset="0"/>
                <a:ea typeface="ＭＳ Ｐゴシック" charset="0"/>
                <a:cs typeface="ＭＳ Ｐゴシック" charset="0"/>
              </a:rPr>
            </a:br>
            <a:endParaRPr lang="en-US" dirty="0"/>
          </a:p>
        </p:txBody>
      </p:sp>
      <p:sp>
        <p:nvSpPr>
          <p:cNvPr id="5" name="Content Placeholder 4">
            <a:extLst>
              <a:ext uri="{FF2B5EF4-FFF2-40B4-BE49-F238E27FC236}">
                <a16:creationId xmlns:a16="http://schemas.microsoft.com/office/drawing/2014/main" id="{624009C1-0FB5-4EFD-9CCE-AF6749395FB5}"/>
              </a:ext>
            </a:extLst>
          </p:cNvPr>
          <p:cNvSpPr>
            <a:spLocks noGrp="1"/>
          </p:cNvSpPr>
          <p:nvPr>
            <p:ph idx="4294967295"/>
          </p:nvPr>
        </p:nvSpPr>
        <p:spPr>
          <a:xfrm>
            <a:off x="914400" y="1900378"/>
            <a:ext cx="7086600" cy="3967022"/>
          </a:xfrm>
          <a:prstGeom prst="rect">
            <a:avLst/>
          </a:prstGeom>
        </p:spPr>
        <p:txBody>
          <a:bodyPr>
            <a:normAutofit lnSpcReduction="10000"/>
          </a:bodyPr>
          <a:lstStyle/>
          <a:p>
            <a:pPr marL="0" indent="0">
              <a:buNone/>
            </a:pPr>
            <a:r>
              <a:rPr lang="en-US" sz="1600" b="1" dirty="0">
                <a:latin typeface="Arial" panose="020B0604020202020204" pitchFamily="34" charset="0"/>
              </a:rPr>
              <a:t>Right to Science</a:t>
            </a:r>
          </a:p>
          <a:p>
            <a:pPr lvl="1">
              <a:lnSpc>
                <a:spcPct val="100000"/>
              </a:lnSpc>
              <a:spcBef>
                <a:spcPts val="900"/>
              </a:spcBef>
            </a:pPr>
            <a:r>
              <a:rPr lang="en-US" sz="1500" b="1" dirty="0">
                <a:solidFill>
                  <a:srgbClr val="6E4671"/>
                </a:solidFill>
                <a:latin typeface="Arial" panose="020B0604020202020204" pitchFamily="34" charset="0"/>
              </a:rPr>
              <a:t>All people at risk of TB have the right to quality TB diagnostic testing at the highest standard of care</a:t>
            </a:r>
          </a:p>
          <a:p>
            <a:pPr lvl="1">
              <a:lnSpc>
                <a:spcPct val="100000"/>
              </a:lnSpc>
              <a:spcBef>
                <a:spcPts val="900"/>
              </a:spcBef>
            </a:pPr>
            <a:r>
              <a:rPr lang="en-US" sz="1500" dirty="0">
                <a:latin typeface="Arial" panose="020B0604020202020204" pitchFamily="34" charset="0"/>
              </a:rPr>
              <a:t>In 2020, the United Nations Committee on Economic, Social, and Cultural Rights (CESCR) released a general comment on the right of all people to the benefits and applications of scientific progress</a:t>
            </a:r>
          </a:p>
          <a:p>
            <a:pPr lvl="1">
              <a:lnSpc>
                <a:spcPct val="100000"/>
              </a:lnSpc>
              <a:spcBef>
                <a:spcPts val="900"/>
              </a:spcBef>
            </a:pPr>
            <a:r>
              <a:rPr lang="en-US" sz="1500" dirty="0">
                <a:latin typeface="Arial" panose="020B0604020202020204" pitchFamily="34" charset="0"/>
              </a:rPr>
              <a:t>In the comment, the CESCR explained that an essential element of the right is “</a:t>
            </a:r>
            <a:r>
              <a:rPr lang="en-US" sz="1500" b="1" dirty="0">
                <a:solidFill>
                  <a:srgbClr val="6E4671"/>
                </a:solidFill>
                <a:latin typeface="Arial" panose="020B0604020202020204" pitchFamily="34" charset="0"/>
              </a:rPr>
              <a:t>quality,” </a:t>
            </a:r>
            <a:r>
              <a:rPr lang="en-US" sz="1500" dirty="0">
                <a:latin typeface="Arial" panose="020B0604020202020204" pitchFamily="34" charset="0"/>
              </a:rPr>
              <a:t>which it defined as </a:t>
            </a:r>
            <a:r>
              <a:rPr lang="en-US" sz="1500" b="1" dirty="0">
                <a:solidFill>
                  <a:srgbClr val="6E4671"/>
                </a:solidFill>
                <a:latin typeface="Arial" panose="020B0604020202020204" pitchFamily="34" charset="0"/>
              </a:rPr>
              <a:t>“the most advanced, up-to-date and generally accepted and verifiable science available at the time, according to the standards generally accepted by the scientific community”</a:t>
            </a:r>
          </a:p>
          <a:p>
            <a:pPr lvl="1">
              <a:lnSpc>
                <a:spcPct val="100000"/>
              </a:lnSpc>
              <a:spcBef>
                <a:spcPts val="900"/>
              </a:spcBef>
            </a:pPr>
            <a:r>
              <a:rPr lang="en-US" sz="1500" dirty="0">
                <a:latin typeface="Arial" panose="020B0604020202020204" pitchFamily="34" charset="0"/>
              </a:rPr>
              <a:t>Under the right to science, countries are obligated to provide access to WHO-recommended TB diagnostic testing to all people at risk of TB</a:t>
            </a:r>
          </a:p>
          <a:p>
            <a:pPr lvl="1">
              <a:lnSpc>
                <a:spcPct val="100000"/>
              </a:lnSpc>
              <a:spcBef>
                <a:spcPts val="900"/>
              </a:spcBef>
            </a:pPr>
            <a:r>
              <a:rPr lang="en-US" sz="1500" dirty="0">
                <a:latin typeface="Arial" panose="020B0604020202020204" pitchFamily="34" charset="0"/>
              </a:rPr>
              <a:t>However, realizing this right in practice requires </a:t>
            </a:r>
            <a:r>
              <a:rPr lang="en-US" sz="1500" b="1" dirty="0">
                <a:solidFill>
                  <a:srgbClr val="6E4671"/>
                </a:solidFill>
                <a:latin typeface="Arial" panose="020B0604020202020204" pitchFamily="34" charset="0"/>
              </a:rPr>
              <a:t>identifying the barriers that prevent access </a:t>
            </a:r>
            <a:r>
              <a:rPr lang="en-US" sz="1500" dirty="0">
                <a:latin typeface="Arial" panose="020B0604020202020204" pitchFamily="34" charset="0"/>
              </a:rPr>
              <a:t>to quality TB diagnostic testing and </a:t>
            </a:r>
            <a:r>
              <a:rPr lang="en-US" sz="1500" b="1" dirty="0">
                <a:solidFill>
                  <a:srgbClr val="6E4671"/>
                </a:solidFill>
                <a:latin typeface="Arial" panose="020B0604020202020204" pitchFamily="34" charset="0"/>
              </a:rPr>
              <a:t>developing advocacy initiatives to address and remove them</a:t>
            </a:r>
          </a:p>
          <a:p>
            <a:pPr lvl="1"/>
            <a:endParaRPr lang="en-US" dirty="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p:txBody>
      </p:sp>
      <p:grpSp>
        <p:nvGrpSpPr>
          <p:cNvPr id="7" name="Group 6">
            <a:extLst>
              <a:ext uri="{FF2B5EF4-FFF2-40B4-BE49-F238E27FC236}">
                <a16:creationId xmlns:a16="http://schemas.microsoft.com/office/drawing/2014/main" id="{437AF17C-8DB7-E047-B929-6887C8F80F4D}"/>
              </a:ext>
            </a:extLst>
          </p:cNvPr>
          <p:cNvGrpSpPr/>
          <p:nvPr/>
        </p:nvGrpSpPr>
        <p:grpSpPr>
          <a:xfrm>
            <a:off x="115331" y="6249427"/>
            <a:ext cx="480060" cy="608573"/>
            <a:chOff x="289241" y="6046569"/>
            <a:chExt cx="640080" cy="811431"/>
          </a:xfrm>
        </p:grpSpPr>
        <p:sp>
          <p:nvSpPr>
            <p:cNvPr id="8" name="Slide Number Placeholder 3">
              <a:extLst>
                <a:ext uri="{FF2B5EF4-FFF2-40B4-BE49-F238E27FC236}">
                  <a16:creationId xmlns:a16="http://schemas.microsoft.com/office/drawing/2014/main" id="{6EC0FE0D-718B-2345-8442-69AE0AACB48D}"/>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64</a:t>
              </a:fld>
              <a:endParaRPr lang="en-US" sz="1350" dirty="0">
                <a:solidFill>
                  <a:schemeClr val="tx2"/>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BDDB70AB-1D7E-334D-9BB8-BA13940E70E1}"/>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99381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02C56C8-485F-FB4D-A49E-FC4106BD8944}"/>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ACCESS</a:t>
            </a:r>
          </a:p>
        </p:txBody>
      </p:sp>
      <p:sp>
        <p:nvSpPr>
          <p:cNvPr id="6" name="Title 5">
            <a:extLst>
              <a:ext uri="{FF2B5EF4-FFF2-40B4-BE49-F238E27FC236}">
                <a16:creationId xmlns:a16="http://schemas.microsoft.com/office/drawing/2014/main" id="{BBF2C4D3-7B6A-0C42-A49E-FCD3C32D73BE}"/>
              </a:ext>
            </a:extLst>
          </p:cNvPr>
          <p:cNvSpPr>
            <a:spLocks noGrp="1"/>
          </p:cNvSpPr>
          <p:nvPr>
            <p:ph type="title"/>
          </p:nvPr>
        </p:nvSpPr>
        <p:spPr>
          <a:prstGeom prst="rect">
            <a:avLst/>
          </a:prstGeom>
        </p:spPr>
        <p:txBody>
          <a:bodyPr>
            <a:noAutofit/>
          </a:bodyPr>
          <a:lstStyle/>
          <a:p>
            <a:r>
              <a:rPr lang="en-US" dirty="0">
                <a:latin typeface="Arial" panose="020B0604020202020204" pitchFamily="34" charset="0"/>
              </a:rPr>
              <a:t>Identifying Access Barriers (1/2)</a:t>
            </a:r>
            <a:br>
              <a:rPr lang="en-US" dirty="0">
                <a:latin typeface="Arial" panose="020B0604020202020204" pitchFamily="34" charset="0"/>
                <a:ea typeface="ＭＳ Ｐゴシック" charset="0"/>
                <a:cs typeface="ＭＳ Ｐゴシック" charset="0"/>
              </a:rPr>
            </a:br>
            <a:endParaRPr lang="en-US" dirty="0"/>
          </a:p>
        </p:txBody>
      </p:sp>
      <p:sp>
        <p:nvSpPr>
          <p:cNvPr id="5" name="Content Placeholder 4">
            <a:extLst>
              <a:ext uri="{FF2B5EF4-FFF2-40B4-BE49-F238E27FC236}">
                <a16:creationId xmlns:a16="http://schemas.microsoft.com/office/drawing/2014/main" id="{624009C1-0FB5-4EFD-9CCE-AF6749395FB5}"/>
              </a:ext>
            </a:extLst>
          </p:cNvPr>
          <p:cNvSpPr>
            <a:spLocks noGrp="1"/>
          </p:cNvSpPr>
          <p:nvPr>
            <p:ph idx="4294967295"/>
          </p:nvPr>
        </p:nvSpPr>
        <p:spPr>
          <a:xfrm>
            <a:off x="990600" y="1766740"/>
            <a:ext cx="7391400" cy="4163704"/>
          </a:xfrm>
          <a:prstGeom prst="rect">
            <a:avLst/>
          </a:prstGeom>
        </p:spPr>
        <p:txBody>
          <a:bodyPr wrap="square">
            <a:spAutoFit/>
          </a:bodyPr>
          <a:lstStyle/>
          <a:p>
            <a:pPr marL="0" indent="0">
              <a:buNone/>
            </a:pPr>
            <a:r>
              <a:rPr lang="en-US" sz="1600" b="1" dirty="0">
                <a:latin typeface="Arial" panose="020B0604020202020204" pitchFamily="34" charset="0"/>
              </a:rPr>
              <a:t>Identifying barriers to access is the first step toward promoting access</a:t>
            </a:r>
          </a:p>
          <a:p>
            <a:pPr marL="0" indent="0">
              <a:spcBef>
                <a:spcPts val="1022"/>
              </a:spcBef>
              <a:buNone/>
            </a:pPr>
            <a:r>
              <a:rPr lang="en-US" sz="1500" b="1" dirty="0">
                <a:latin typeface="Arial" panose="020B0604020202020204" pitchFamily="34" charset="0"/>
              </a:rPr>
              <a:t>1. Insufficient country uptake and implementation of tools and policies</a:t>
            </a:r>
          </a:p>
          <a:p>
            <a:pPr lvl="1">
              <a:spcBef>
                <a:spcPts val="900"/>
              </a:spcBef>
            </a:pPr>
            <a:r>
              <a:rPr lang="en-US" sz="1400" b="1" dirty="0">
                <a:solidFill>
                  <a:srgbClr val="6E4671"/>
                </a:solidFill>
                <a:latin typeface="Arial" panose="020B0604020202020204" pitchFamily="34" charset="0"/>
              </a:rPr>
              <a:t>Many countries are slow to adopt the latest WHO policies on TB diagnostic tools and algorithms</a:t>
            </a:r>
            <a:r>
              <a:rPr lang="en-US" sz="1400" dirty="0">
                <a:latin typeface="Arial" panose="020B0604020202020204" pitchFamily="34" charset="0"/>
              </a:rPr>
              <a:t>, and implement a lower standard of care than what WHO recommends</a:t>
            </a:r>
          </a:p>
          <a:p>
            <a:pPr lvl="1">
              <a:spcBef>
                <a:spcPts val="900"/>
              </a:spcBef>
            </a:pPr>
            <a:r>
              <a:rPr lang="en-US" sz="1400" dirty="0">
                <a:latin typeface="Arial" panose="020B0604020202020204" pitchFamily="34" charset="0"/>
              </a:rPr>
              <a:t>An example is the slow uptake of urine-LAM testing despite its WHO recommendation since 2015, its low cost at just $3.70 per test, and its proven mortality benefit among PLHIV with advanced HIV disease</a:t>
            </a:r>
          </a:p>
          <a:p>
            <a:pPr marL="0" indent="0">
              <a:lnSpc>
                <a:spcPct val="100000"/>
              </a:lnSpc>
              <a:spcBef>
                <a:spcPts val="1022"/>
              </a:spcBef>
              <a:buNone/>
            </a:pPr>
            <a:r>
              <a:rPr lang="en-US" sz="1500" b="1" dirty="0">
                <a:latin typeface="Arial" panose="020B0604020202020204" pitchFamily="34" charset="0"/>
              </a:rPr>
              <a:t>2. Unfair and high pricing</a:t>
            </a:r>
          </a:p>
          <a:p>
            <a:pPr lvl="1">
              <a:lnSpc>
                <a:spcPct val="100000"/>
              </a:lnSpc>
              <a:spcBef>
                <a:spcPts val="900"/>
              </a:spcBef>
            </a:pPr>
            <a:r>
              <a:rPr lang="en-US" sz="1400" dirty="0">
                <a:latin typeface="Arial" panose="020B0604020202020204" pitchFamily="34" charset="0"/>
              </a:rPr>
              <a:t>The prices of most TB diagnostic tests are not transparent, despite public investment in the development of many of these tests, so </a:t>
            </a:r>
            <a:r>
              <a:rPr lang="en-US" sz="1400" b="1" dirty="0">
                <a:solidFill>
                  <a:srgbClr val="6E4671"/>
                </a:solidFill>
                <a:latin typeface="Arial" panose="020B0604020202020204" pitchFamily="34" charset="0"/>
              </a:rPr>
              <a:t>it is unclear how much profit is being made by private companies off the sale of each test</a:t>
            </a:r>
            <a:r>
              <a:rPr lang="en-US" sz="1400" dirty="0">
                <a:latin typeface="Arial" panose="020B0604020202020204" pitchFamily="34" charset="0"/>
              </a:rPr>
              <a:t>. These prices are also often very high, preventing many countries from being able to fully scale up these tests according to WHO policy </a:t>
            </a:r>
          </a:p>
          <a:p>
            <a:pPr lvl="1">
              <a:lnSpc>
                <a:spcPct val="100000"/>
              </a:lnSpc>
              <a:spcBef>
                <a:spcPts val="900"/>
              </a:spcBef>
            </a:pPr>
            <a:r>
              <a:rPr lang="en-US" sz="1400" dirty="0">
                <a:latin typeface="Arial" panose="020B0604020202020204" pitchFamily="34" charset="0"/>
              </a:rPr>
              <a:t>An example is the </a:t>
            </a:r>
            <a:r>
              <a:rPr lang="en-US" sz="1400" b="1" dirty="0">
                <a:solidFill>
                  <a:srgbClr val="6E4671"/>
                </a:solidFill>
                <a:latin typeface="Arial" panose="020B0604020202020204" pitchFamily="34" charset="0"/>
              </a:rPr>
              <a:t>high cost of GeneXpert TB tests at $10 per test</a:t>
            </a:r>
            <a:r>
              <a:rPr lang="en-US" sz="1400" dirty="0">
                <a:latin typeface="Arial" panose="020B0604020202020204" pitchFamily="34" charset="0"/>
              </a:rPr>
              <a:t>, despite evidence that it costs $3-$5 to manufacture each test. This high cost has limited country uptake of GeneXpert testing and the ability to scale up rapid molecular testing as the initial TB test</a:t>
            </a:r>
          </a:p>
        </p:txBody>
      </p:sp>
      <p:grpSp>
        <p:nvGrpSpPr>
          <p:cNvPr id="7" name="Group 6">
            <a:extLst>
              <a:ext uri="{FF2B5EF4-FFF2-40B4-BE49-F238E27FC236}">
                <a16:creationId xmlns:a16="http://schemas.microsoft.com/office/drawing/2014/main" id="{63F89B79-E9FB-2448-BC69-88A70765CD49}"/>
              </a:ext>
            </a:extLst>
          </p:cNvPr>
          <p:cNvGrpSpPr/>
          <p:nvPr/>
        </p:nvGrpSpPr>
        <p:grpSpPr>
          <a:xfrm>
            <a:off x="115331" y="6249427"/>
            <a:ext cx="480060" cy="608573"/>
            <a:chOff x="289241" y="6046569"/>
            <a:chExt cx="640080" cy="811431"/>
          </a:xfrm>
        </p:grpSpPr>
        <p:sp>
          <p:nvSpPr>
            <p:cNvPr id="8" name="Slide Number Placeholder 3">
              <a:extLst>
                <a:ext uri="{FF2B5EF4-FFF2-40B4-BE49-F238E27FC236}">
                  <a16:creationId xmlns:a16="http://schemas.microsoft.com/office/drawing/2014/main" id="{C1F947FC-CBF3-A641-9361-AB613FAF9BB1}"/>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65</a:t>
              </a:fld>
              <a:endParaRPr lang="en-US" sz="1350" dirty="0">
                <a:solidFill>
                  <a:schemeClr val="tx2"/>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B2A93E23-6459-2E42-97A3-D6C29ACC9898}"/>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902269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02C56C8-485F-FB4D-A49E-FC4106BD8944}"/>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ACCESS</a:t>
            </a:r>
          </a:p>
        </p:txBody>
      </p:sp>
      <p:sp>
        <p:nvSpPr>
          <p:cNvPr id="6" name="Title 5">
            <a:extLst>
              <a:ext uri="{FF2B5EF4-FFF2-40B4-BE49-F238E27FC236}">
                <a16:creationId xmlns:a16="http://schemas.microsoft.com/office/drawing/2014/main" id="{BBF2C4D3-7B6A-0C42-A49E-FCD3C32D73BE}"/>
              </a:ext>
            </a:extLst>
          </p:cNvPr>
          <p:cNvSpPr>
            <a:spLocks noGrp="1"/>
          </p:cNvSpPr>
          <p:nvPr>
            <p:ph type="title"/>
          </p:nvPr>
        </p:nvSpPr>
        <p:spPr>
          <a:prstGeom prst="rect">
            <a:avLst/>
          </a:prstGeom>
        </p:spPr>
        <p:txBody>
          <a:bodyPr>
            <a:noAutofit/>
          </a:bodyPr>
          <a:lstStyle/>
          <a:p>
            <a:r>
              <a:rPr lang="en-US" dirty="0">
                <a:latin typeface="Arial" panose="020B0604020202020204" pitchFamily="34" charset="0"/>
              </a:rPr>
              <a:t>Identifying Access Barriers (2/2)</a:t>
            </a:r>
            <a:br>
              <a:rPr lang="en-US" dirty="0">
                <a:latin typeface="Arial" panose="020B0604020202020204" pitchFamily="34" charset="0"/>
                <a:ea typeface="ＭＳ Ｐゴシック" charset="0"/>
                <a:cs typeface="ＭＳ Ｐゴシック" charset="0"/>
              </a:rPr>
            </a:br>
            <a:endParaRPr lang="en-US" dirty="0"/>
          </a:p>
        </p:txBody>
      </p:sp>
      <p:sp>
        <p:nvSpPr>
          <p:cNvPr id="5" name="Content Placeholder 4">
            <a:extLst>
              <a:ext uri="{FF2B5EF4-FFF2-40B4-BE49-F238E27FC236}">
                <a16:creationId xmlns:a16="http://schemas.microsoft.com/office/drawing/2014/main" id="{624009C1-0FB5-4EFD-9CCE-AF6749395FB5}"/>
              </a:ext>
            </a:extLst>
          </p:cNvPr>
          <p:cNvSpPr>
            <a:spLocks noGrp="1"/>
          </p:cNvSpPr>
          <p:nvPr>
            <p:ph idx="4294967295"/>
          </p:nvPr>
        </p:nvSpPr>
        <p:spPr>
          <a:xfrm>
            <a:off x="990600" y="1797050"/>
            <a:ext cx="6915150" cy="3263900"/>
          </a:xfrm>
          <a:prstGeom prst="rect">
            <a:avLst/>
          </a:prstGeom>
        </p:spPr>
        <p:txBody>
          <a:bodyPr/>
          <a:lstStyle/>
          <a:p>
            <a:pPr marL="0" indent="0">
              <a:spcBef>
                <a:spcPts val="1022"/>
              </a:spcBef>
              <a:buNone/>
            </a:pPr>
            <a:r>
              <a:rPr lang="en-US" sz="1500" b="1" dirty="0">
                <a:latin typeface="Arial" panose="020B0604020202020204" pitchFamily="34" charset="0"/>
              </a:rPr>
              <a:t>3. Insufficient investment in TB diagnostics research &amp; development</a:t>
            </a:r>
          </a:p>
          <a:p>
            <a:pPr lvl="1">
              <a:spcBef>
                <a:spcPts val="900"/>
              </a:spcBef>
            </a:pPr>
            <a:r>
              <a:rPr lang="en-US" sz="1400" dirty="0">
                <a:latin typeface="Arial" panose="020B0604020202020204" pitchFamily="34" charset="0"/>
              </a:rPr>
              <a:t>Investments in COVID-19 diagnostics fueled the rapid development of many low-cost and effective tests in the first year of the pandemic. Meanwhile</a:t>
            </a:r>
            <a:r>
              <a:rPr lang="en-US" sz="1350" dirty="0">
                <a:latin typeface="Arial" panose="020B0604020202020204" pitchFamily="34" charset="0"/>
              </a:rPr>
              <a:t>, </a:t>
            </a:r>
            <a:r>
              <a:rPr lang="en-US" sz="1400" b="1" dirty="0">
                <a:solidFill>
                  <a:srgbClr val="6E4671"/>
                </a:solidFill>
                <a:latin typeface="Arial" panose="020B0604020202020204" pitchFamily="34" charset="0"/>
              </a:rPr>
              <a:t>years of insufficient investment in TB diagnostics research has yielded slow results and diagnostic tools that do not yet meet the WHO target product profiles</a:t>
            </a:r>
          </a:p>
        </p:txBody>
      </p:sp>
      <p:grpSp>
        <p:nvGrpSpPr>
          <p:cNvPr id="7" name="Group 6">
            <a:extLst>
              <a:ext uri="{FF2B5EF4-FFF2-40B4-BE49-F238E27FC236}">
                <a16:creationId xmlns:a16="http://schemas.microsoft.com/office/drawing/2014/main" id="{FD4994F1-1575-1040-A89C-C4CA03312CF1}"/>
              </a:ext>
            </a:extLst>
          </p:cNvPr>
          <p:cNvGrpSpPr/>
          <p:nvPr/>
        </p:nvGrpSpPr>
        <p:grpSpPr>
          <a:xfrm>
            <a:off x="115331" y="6249427"/>
            <a:ext cx="480060" cy="608573"/>
            <a:chOff x="289241" y="6046569"/>
            <a:chExt cx="640080" cy="811431"/>
          </a:xfrm>
        </p:grpSpPr>
        <p:sp>
          <p:nvSpPr>
            <p:cNvPr id="8" name="Slide Number Placeholder 3">
              <a:extLst>
                <a:ext uri="{FF2B5EF4-FFF2-40B4-BE49-F238E27FC236}">
                  <a16:creationId xmlns:a16="http://schemas.microsoft.com/office/drawing/2014/main" id="{740DC819-942A-9A4B-8912-09A01070041C}"/>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66</a:t>
              </a:fld>
              <a:endParaRPr lang="en-US" sz="1350" dirty="0">
                <a:solidFill>
                  <a:schemeClr val="tx2"/>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324046DF-BFE0-F94F-A3EE-373B44A2D5B8}"/>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407391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4241011-8E93-BC4D-AC6F-5B5C80649953}"/>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ACCESS</a:t>
            </a:r>
          </a:p>
        </p:txBody>
      </p:sp>
      <p:sp>
        <p:nvSpPr>
          <p:cNvPr id="9" name="Title 8">
            <a:extLst>
              <a:ext uri="{FF2B5EF4-FFF2-40B4-BE49-F238E27FC236}">
                <a16:creationId xmlns:a16="http://schemas.microsoft.com/office/drawing/2014/main" id="{199DA5F2-1D37-AF48-8BF6-F6B1DA489A5D}"/>
              </a:ext>
            </a:extLst>
          </p:cNvPr>
          <p:cNvSpPr>
            <a:spLocks noGrp="1"/>
          </p:cNvSpPr>
          <p:nvPr>
            <p:ph type="title"/>
          </p:nvPr>
        </p:nvSpPr>
        <p:spPr>
          <a:prstGeom prst="rect">
            <a:avLst/>
          </a:prstGeom>
        </p:spPr>
        <p:txBody>
          <a:bodyPr>
            <a:normAutofit/>
          </a:bodyPr>
          <a:lstStyle/>
          <a:p>
            <a:pPr>
              <a:defRPr/>
            </a:pPr>
            <a:r>
              <a:rPr lang="en-US" dirty="0">
                <a:latin typeface="Arial" panose="020B0604020202020204" pitchFamily="34" charset="0"/>
              </a:rPr>
              <a:t>Promoting Access (1/2)</a:t>
            </a:r>
            <a:endParaRPr lang="en-US" dirty="0">
              <a:latin typeface="Arial" panose="020B0604020202020204" pitchFamily="34" charset="0"/>
              <a:ea typeface="ＭＳ Ｐゴシック" charset="0"/>
              <a:cs typeface="ＭＳ Ｐゴシック" charset="0"/>
            </a:endParaRPr>
          </a:p>
        </p:txBody>
      </p:sp>
      <p:sp>
        <p:nvSpPr>
          <p:cNvPr id="5" name="Content Placeholder 4">
            <a:extLst>
              <a:ext uri="{FF2B5EF4-FFF2-40B4-BE49-F238E27FC236}">
                <a16:creationId xmlns:a16="http://schemas.microsoft.com/office/drawing/2014/main" id="{624009C1-0FB5-4EFD-9CCE-AF6749395FB5}"/>
              </a:ext>
            </a:extLst>
          </p:cNvPr>
          <p:cNvSpPr>
            <a:spLocks noGrp="1"/>
          </p:cNvSpPr>
          <p:nvPr>
            <p:ph idx="4294967295"/>
          </p:nvPr>
        </p:nvSpPr>
        <p:spPr>
          <a:xfrm>
            <a:off x="838200" y="1778550"/>
            <a:ext cx="7391400" cy="4251164"/>
          </a:xfrm>
          <a:prstGeom prst="rect">
            <a:avLst/>
          </a:prstGeom>
        </p:spPr>
        <p:txBody>
          <a:bodyPr wrap="square">
            <a:spAutoFit/>
          </a:bodyPr>
          <a:lstStyle/>
          <a:p>
            <a:pPr marL="0" indent="0">
              <a:spcBef>
                <a:spcPts val="900"/>
              </a:spcBef>
              <a:buNone/>
            </a:pPr>
            <a:r>
              <a:rPr lang="en-US" sz="1500" b="1" dirty="0">
                <a:latin typeface="Arial" panose="020B0604020202020204" pitchFamily="34" charset="0"/>
              </a:rPr>
              <a:t>1. Country uptake and implementation of tools and policies</a:t>
            </a:r>
          </a:p>
          <a:p>
            <a:pPr lvl="1">
              <a:spcBef>
                <a:spcPts val="900"/>
              </a:spcBef>
            </a:pPr>
            <a:r>
              <a:rPr lang="en-US" sz="1400" b="1" dirty="0">
                <a:solidFill>
                  <a:srgbClr val="6E4671"/>
                </a:solidFill>
                <a:latin typeface="Arial" panose="020B0604020202020204" pitchFamily="34" charset="0"/>
              </a:rPr>
              <a:t>Countries should rapidly adopt new WHO policies on TB diagnostic tools and algorithms and fully implement them in country programs, and should allocate sufficient funding to do so</a:t>
            </a:r>
          </a:p>
          <a:p>
            <a:pPr lvl="1">
              <a:lnSpc>
                <a:spcPct val="100000"/>
              </a:lnSpc>
              <a:spcBef>
                <a:spcPts val="900"/>
              </a:spcBef>
            </a:pPr>
            <a:r>
              <a:rPr lang="en-US" sz="1400" dirty="0">
                <a:latin typeface="Arial" panose="020B0604020202020204" pitchFamily="34" charset="0"/>
              </a:rPr>
              <a:t>Increased funding from global donors and lower prices for TB diagnostic tools are also needed to support country uptake and implementation of TB diagnostic testing according to the highest standard of care</a:t>
            </a:r>
          </a:p>
          <a:p>
            <a:pPr marL="0" indent="0">
              <a:lnSpc>
                <a:spcPct val="110000"/>
              </a:lnSpc>
              <a:spcBef>
                <a:spcPts val="1022"/>
              </a:spcBef>
              <a:buNone/>
            </a:pPr>
            <a:r>
              <a:rPr lang="en-US" sz="1500" b="1" dirty="0">
                <a:latin typeface="Arial" panose="020B0604020202020204" pitchFamily="34" charset="0"/>
              </a:rPr>
              <a:t>2. Fair pricing</a:t>
            </a:r>
          </a:p>
          <a:p>
            <a:pPr lvl="1">
              <a:spcBef>
                <a:spcPts val="900"/>
              </a:spcBef>
            </a:pPr>
            <a:r>
              <a:rPr lang="en-US" sz="1400" b="1" dirty="0">
                <a:solidFill>
                  <a:srgbClr val="6E4671"/>
                </a:solidFill>
                <a:latin typeface="Arial" panose="020B0604020202020204" pitchFamily="34" charset="0"/>
              </a:rPr>
              <a:t>TB diagnostic testing at the highest standard of care should be free for all people at risk of TB</a:t>
            </a:r>
            <a:r>
              <a:rPr lang="en-US" sz="1400" dirty="0">
                <a:latin typeface="Arial" panose="020B0604020202020204" pitchFamily="34" charset="0"/>
              </a:rPr>
              <a:t>. For countries to realize this, </a:t>
            </a:r>
            <a:r>
              <a:rPr lang="en-US" sz="1400" b="1" dirty="0">
                <a:solidFill>
                  <a:srgbClr val="6E4671"/>
                </a:solidFill>
                <a:latin typeface="Arial" panose="020B0604020202020204" pitchFamily="34" charset="0"/>
              </a:rPr>
              <a:t>TB diagnostic tools must be priced fairly and affordably, based on cost-of-goods-sold (COGS) and volumes</a:t>
            </a:r>
          </a:p>
          <a:p>
            <a:pPr lvl="1">
              <a:spcBef>
                <a:spcPts val="900"/>
              </a:spcBef>
            </a:pPr>
            <a:r>
              <a:rPr lang="en-US" sz="1400" dirty="0">
                <a:latin typeface="Arial" panose="020B0604020202020204" pitchFamily="34" charset="0"/>
              </a:rPr>
              <a:t>COGS should be public information, and fair pricing should be determined by a normative body using a standardized methodology that allows for reasonable profit</a:t>
            </a:r>
          </a:p>
          <a:p>
            <a:pPr lvl="1">
              <a:spcBef>
                <a:spcPts val="900"/>
              </a:spcBef>
            </a:pPr>
            <a:r>
              <a:rPr lang="en-US" sz="1400" dirty="0">
                <a:latin typeface="Arial" panose="020B0604020202020204" pitchFamily="34" charset="0"/>
              </a:rPr>
              <a:t>Donors should require COGS transparency and fair pricing as part of all research and development funding agreements and procurement contracts with diagnostics companies</a:t>
            </a:r>
          </a:p>
          <a:p>
            <a:pPr lvl="1"/>
            <a:endParaRPr lang="en-US" sz="1350" dirty="0">
              <a:latin typeface="Arial" panose="020B0604020202020204" pitchFamily="34" charset="0"/>
            </a:endParaRPr>
          </a:p>
        </p:txBody>
      </p:sp>
      <p:grpSp>
        <p:nvGrpSpPr>
          <p:cNvPr id="6" name="Group 5">
            <a:extLst>
              <a:ext uri="{FF2B5EF4-FFF2-40B4-BE49-F238E27FC236}">
                <a16:creationId xmlns:a16="http://schemas.microsoft.com/office/drawing/2014/main" id="{854277D7-75B1-1F41-BF4C-4EB6DEEE4C90}"/>
              </a:ext>
            </a:extLst>
          </p:cNvPr>
          <p:cNvGrpSpPr/>
          <p:nvPr/>
        </p:nvGrpSpPr>
        <p:grpSpPr>
          <a:xfrm>
            <a:off x="115331" y="6249427"/>
            <a:ext cx="480060" cy="608573"/>
            <a:chOff x="289241" y="6046569"/>
            <a:chExt cx="640080" cy="811431"/>
          </a:xfrm>
        </p:grpSpPr>
        <p:sp>
          <p:nvSpPr>
            <p:cNvPr id="7" name="Slide Number Placeholder 3">
              <a:extLst>
                <a:ext uri="{FF2B5EF4-FFF2-40B4-BE49-F238E27FC236}">
                  <a16:creationId xmlns:a16="http://schemas.microsoft.com/office/drawing/2014/main" id="{6CB64725-4F72-0B42-8F5D-D23C2D1C3F00}"/>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67</a:t>
              </a:fld>
              <a:endParaRPr lang="en-US" sz="1350" dirty="0">
                <a:solidFill>
                  <a:schemeClr val="tx2"/>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C534A3D2-6185-D54F-A662-1C527018472D}"/>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15211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4241011-8E93-BC4D-AC6F-5B5C80649953}"/>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ACCESS</a:t>
            </a:r>
          </a:p>
        </p:txBody>
      </p:sp>
      <p:sp>
        <p:nvSpPr>
          <p:cNvPr id="9" name="Title 8">
            <a:extLst>
              <a:ext uri="{FF2B5EF4-FFF2-40B4-BE49-F238E27FC236}">
                <a16:creationId xmlns:a16="http://schemas.microsoft.com/office/drawing/2014/main" id="{199DA5F2-1D37-AF48-8BF6-F6B1DA489A5D}"/>
              </a:ext>
            </a:extLst>
          </p:cNvPr>
          <p:cNvSpPr>
            <a:spLocks noGrp="1"/>
          </p:cNvSpPr>
          <p:nvPr>
            <p:ph type="title"/>
          </p:nvPr>
        </p:nvSpPr>
        <p:spPr>
          <a:prstGeom prst="rect">
            <a:avLst/>
          </a:prstGeom>
        </p:spPr>
        <p:txBody>
          <a:bodyPr>
            <a:normAutofit/>
          </a:bodyPr>
          <a:lstStyle/>
          <a:p>
            <a:pPr>
              <a:defRPr/>
            </a:pPr>
            <a:r>
              <a:rPr lang="en-US" dirty="0">
                <a:latin typeface="Arial" panose="020B0604020202020204" pitchFamily="34" charset="0"/>
              </a:rPr>
              <a:t>Promoting Access (2/2)</a:t>
            </a:r>
            <a:endParaRPr lang="en-US" dirty="0">
              <a:latin typeface="Arial" panose="020B0604020202020204" pitchFamily="34" charset="0"/>
              <a:ea typeface="ＭＳ Ｐゴシック" charset="0"/>
              <a:cs typeface="ＭＳ Ｐゴシック" charset="0"/>
            </a:endParaRPr>
          </a:p>
        </p:txBody>
      </p:sp>
      <p:sp>
        <p:nvSpPr>
          <p:cNvPr id="5" name="Content Placeholder 4">
            <a:extLst>
              <a:ext uri="{FF2B5EF4-FFF2-40B4-BE49-F238E27FC236}">
                <a16:creationId xmlns:a16="http://schemas.microsoft.com/office/drawing/2014/main" id="{624009C1-0FB5-4EFD-9CCE-AF6749395FB5}"/>
              </a:ext>
            </a:extLst>
          </p:cNvPr>
          <p:cNvSpPr>
            <a:spLocks noGrp="1"/>
          </p:cNvSpPr>
          <p:nvPr>
            <p:ph idx="4294967295"/>
          </p:nvPr>
        </p:nvSpPr>
        <p:spPr>
          <a:xfrm>
            <a:off x="838200" y="1828800"/>
            <a:ext cx="7543800" cy="2271904"/>
          </a:xfrm>
          <a:prstGeom prst="rect">
            <a:avLst/>
          </a:prstGeom>
        </p:spPr>
        <p:txBody>
          <a:bodyPr wrap="square">
            <a:spAutoFit/>
          </a:bodyPr>
          <a:lstStyle/>
          <a:p>
            <a:pPr marL="0" indent="0">
              <a:lnSpc>
                <a:spcPct val="100000"/>
              </a:lnSpc>
              <a:spcBef>
                <a:spcPts val="1022"/>
              </a:spcBef>
              <a:buNone/>
            </a:pPr>
            <a:r>
              <a:rPr lang="en-US" sz="1500" b="1" dirty="0">
                <a:latin typeface="Arial" panose="020B0604020202020204" pitchFamily="34" charset="0"/>
              </a:rPr>
              <a:t>3. Investment in TB diagnostics research &amp; development</a:t>
            </a:r>
          </a:p>
          <a:p>
            <a:pPr lvl="1">
              <a:lnSpc>
                <a:spcPct val="100000"/>
              </a:lnSpc>
              <a:spcBef>
                <a:spcPts val="900"/>
              </a:spcBef>
            </a:pPr>
            <a:r>
              <a:rPr lang="en-US" sz="1400" b="1" dirty="0">
                <a:solidFill>
                  <a:srgbClr val="6E4671"/>
                </a:solidFill>
                <a:latin typeface="Arial" panose="020B0604020202020204" pitchFamily="34" charset="0"/>
              </a:rPr>
              <a:t>Investments by donors and countries in the research and development of new TB diagnostics must be increased</a:t>
            </a:r>
            <a:r>
              <a:rPr lang="en-US" sz="1400" dirty="0">
                <a:latin typeface="Arial" panose="020B0604020202020204" pitchFamily="34" charset="0"/>
              </a:rPr>
              <a:t>, in order to accelerate development of the TB diagnostic tools that are needed according to the WHO target product profiles</a:t>
            </a:r>
          </a:p>
          <a:p>
            <a:pPr lvl="1">
              <a:lnSpc>
                <a:spcPct val="100000"/>
              </a:lnSpc>
              <a:spcBef>
                <a:spcPts val="900"/>
              </a:spcBef>
            </a:pPr>
            <a:r>
              <a:rPr lang="en-US" sz="1400" b="1" dirty="0">
                <a:solidFill>
                  <a:srgbClr val="6E4671"/>
                </a:solidFill>
                <a:latin typeface="Arial" panose="020B0604020202020204" pitchFamily="34" charset="0"/>
              </a:rPr>
              <a:t>Funders and developers must engage TB-affected communities in all stages of TB diagnostics research and development </a:t>
            </a:r>
            <a:r>
              <a:rPr lang="en-US" sz="1400" dirty="0">
                <a:latin typeface="Arial" panose="020B0604020202020204" pitchFamily="34" charset="0"/>
              </a:rPr>
              <a:t>to ensure that new TB diagnostic tools are developed with community input and reflect community needs and priorities</a:t>
            </a:r>
          </a:p>
          <a:p>
            <a:pPr lvl="1"/>
            <a:endParaRPr lang="en-US" sz="1350" dirty="0">
              <a:latin typeface="Arial" panose="020B0604020202020204" pitchFamily="34" charset="0"/>
            </a:endParaRPr>
          </a:p>
          <a:p>
            <a:pPr lvl="1"/>
            <a:endParaRPr lang="en-US" sz="1350" dirty="0">
              <a:latin typeface="Arial" panose="020B0604020202020204" pitchFamily="34" charset="0"/>
            </a:endParaRPr>
          </a:p>
        </p:txBody>
      </p:sp>
      <p:grpSp>
        <p:nvGrpSpPr>
          <p:cNvPr id="6" name="Group 5">
            <a:extLst>
              <a:ext uri="{FF2B5EF4-FFF2-40B4-BE49-F238E27FC236}">
                <a16:creationId xmlns:a16="http://schemas.microsoft.com/office/drawing/2014/main" id="{BE150A15-BB16-2345-9B53-2B7E44F9B2CD}"/>
              </a:ext>
            </a:extLst>
          </p:cNvPr>
          <p:cNvGrpSpPr/>
          <p:nvPr/>
        </p:nvGrpSpPr>
        <p:grpSpPr>
          <a:xfrm>
            <a:off x="115331" y="6249427"/>
            <a:ext cx="480060" cy="608573"/>
            <a:chOff x="289241" y="6046569"/>
            <a:chExt cx="640080" cy="811431"/>
          </a:xfrm>
        </p:grpSpPr>
        <p:sp>
          <p:nvSpPr>
            <p:cNvPr id="7" name="Slide Number Placeholder 3">
              <a:extLst>
                <a:ext uri="{FF2B5EF4-FFF2-40B4-BE49-F238E27FC236}">
                  <a16:creationId xmlns:a16="http://schemas.microsoft.com/office/drawing/2014/main" id="{9C0EB8B4-0D9E-994B-B9D3-8834FA79F4D2}"/>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68</a:t>
              </a:fld>
              <a:endParaRPr lang="en-US" sz="1350" dirty="0">
                <a:solidFill>
                  <a:schemeClr val="tx2"/>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22C9F536-EE16-264A-A7D3-BC95B3D4A23B}"/>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545478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A49497D-AF6D-0F43-813E-CB0784E56889}"/>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ACCESS</a:t>
            </a:r>
          </a:p>
        </p:txBody>
      </p:sp>
      <p:sp>
        <p:nvSpPr>
          <p:cNvPr id="2" name="Title 1"/>
          <p:cNvSpPr>
            <a:spLocks noGrp="1"/>
          </p:cNvSpPr>
          <p:nvPr>
            <p:ph type="title"/>
          </p:nvPr>
        </p:nvSpPr>
        <p:spPr>
          <a:xfrm>
            <a:off x="628650" y="1026317"/>
            <a:ext cx="7886700" cy="547690"/>
          </a:xfrm>
          <a:prstGeom prst="rect">
            <a:avLst/>
          </a:prstGeom>
        </p:spPr>
        <p:txBody>
          <a:bodyPr>
            <a:noAutofit/>
          </a:bodyPr>
          <a:lstStyle/>
          <a:p>
            <a:r>
              <a:rPr lang="en-US" dirty="0"/>
              <a:t>Define Access Barriers Along The TB Care Cascade In Your Community</a:t>
            </a:r>
          </a:p>
        </p:txBody>
      </p:sp>
      <p:grpSp>
        <p:nvGrpSpPr>
          <p:cNvPr id="23" name="Group 22">
            <a:extLst>
              <a:ext uri="{FF2B5EF4-FFF2-40B4-BE49-F238E27FC236}">
                <a16:creationId xmlns:a16="http://schemas.microsoft.com/office/drawing/2014/main" id="{AB7B28C2-FCEE-EF4A-BC68-39BB60A3DC1A}"/>
              </a:ext>
            </a:extLst>
          </p:cNvPr>
          <p:cNvGrpSpPr/>
          <p:nvPr/>
        </p:nvGrpSpPr>
        <p:grpSpPr>
          <a:xfrm>
            <a:off x="115331" y="6249427"/>
            <a:ext cx="480060" cy="608573"/>
            <a:chOff x="289241" y="6046569"/>
            <a:chExt cx="640080" cy="811431"/>
          </a:xfrm>
        </p:grpSpPr>
        <p:sp>
          <p:nvSpPr>
            <p:cNvPr id="24" name="Slide Number Placeholder 3">
              <a:extLst>
                <a:ext uri="{FF2B5EF4-FFF2-40B4-BE49-F238E27FC236}">
                  <a16:creationId xmlns:a16="http://schemas.microsoft.com/office/drawing/2014/main" id="{02FE8A1A-2103-3541-A047-42BFCA024DFF}"/>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69</a:t>
              </a:fld>
              <a:endParaRPr lang="en-US" sz="1350" dirty="0">
                <a:solidFill>
                  <a:schemeClr val="tx2"/>
                </a:solidFill>
                <a:latin typeface="Arial" panose="020B0604020202020204" pitchFamily="34" charset="0"/>
              </a:endParaRPr>
            </a:p>
          </p:txBody>
        </p:sp>
        <p:cxnSp>
          <p:nvCxnSpPr>
            <p:cNvPr id="25" name="Straight Connector 24">
              <a:extLst>
                <a:ext uri="{FF2B5EF4-FFF2-40B4-BE49-F238E27FC236}">
                  <a16:creationId xmlns:a16="http://schemas.microsoft.com/office/drawing/2014/main" id="{706046F2-9B20-254B-B4ED-E12B058846E3}"/>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67D4447C-BF8C-C346-8F44-36510988C737}"/>
              </a:ext>
            </a:extLst>
          </p:cNvPr>
          <p:cNvGrpSpPr/>
          <p:nvPr/>
        </p:nvGrpSpPr>
        <p:grpSpPr>
          <a:xfrm>
            <a:off x="388941" y="2286000"/>
            <a:ext cx="7924510" cy="3500938"/>
            <a:chOff x="52134" y="2058764"/>
            <a:chExt cx="8538509" cy="3772194"/>
          </a:xfrm>
        </p:grpSpPr>
        <p:sp>
          <p:nvSpPr>
            <p:cNvPr id="28" name="TextBox 27">
              <a:extLst>
                <a:ext uri="{FF2B5EF4-FFF2-40B4-BE49-F238E27FC236}">
                  <a16:creationId xmlns:a16="http://schemas.microsoft.com/office/drawing/2014/main" id="{C90397DF-D301-E347-87F5-8E34C96F630A}"/>
                </a:ext>
              </a:extLst>
            </p:cNvPr>
            <p:cNvSpPr txBox="1"/>
            <p:nvPr/>
          </p:nvSpPr>
          <p:spPr>
            <a:xfrm>
              <a:off x="52134" y="4007307"/>
              <a:ext cx="646665" cy="1823651"/>
            </a:xfrm>
            <a:prstGeom prst="rect">
              <a:avLst/>
            </a:prstGeom>
            <a:noFill/>
          </p:spPr>
          <p:txBody>
            <a:bodyPr vert="vert270" wrap="square" rtlCol="0">
              <a:spAutoFit/>
            </a:bodyPr>
            <a:lstStyle/>
            <a:p>
              <a:pPr algn="r"/>
              <a:r>
                <a:rPr lang="en-US" sz="1350" b="1" dirty="0">
                  <a:cs typeface="Arial" panose="020B0604020202020204" pitchFamily="34" charset="0"/>
                </a:rPr>
                <a:t>Challenges in health programs</a:t>
              </a:r>
            </a:p>
          </p:txBody>
        </p:sp>
        <p:grpSp>
          <p:nvGrpSpPr>
            <p:cNvPr id="3" name="Group 2">
              <a:extLst>
                <a:ext uri="{FF2B5EF4-FFF2-40B4-BE49-F238E27FC236}">
                  <a16:creationId xmlns:a16="http://schemas.microsoft.com/office/drawing/2014/main" id="{0EA143BF-F147-664A-AF7C-2951C913A81E}"/>
                </a:ext>
              </a:extLst>
            </p:cNvPr>
            <p:cNvGrpSpPr/>
            <p:nvPr/>
          </p:nvGrpSpPr>
          <p:grpSpPr>
            <a:xfrm>
              <a:off x="56223" y="2058764"/>
              <a:ext cx="8534420" cy="2502540"/>
              <a:chOff x="56223" y="2058764"/>
              <a:chExt cx="8534420" cy="2502540"/>
            </a:xfrm>
          </p:grpSpPr>
          <p:pic>
            <p:nvPicPr>
              <p:cNvPr id="60" name="Picture 59">
                <a:extLst>
                  <a:ext uri="{FF2B5EF4-FFF2-40B4-BE49-F238E27FC236}">
                    <a16:creationId xmlns:a16="http://schemas.microsoft.com/office/drawing/2014/main" id="{E8F1569F-1F4A-7C4C-A5A4-370BE2079DDA}"/>
                  </a:ext>
                </a:extLst>
              </p:cNvPr>
              <p:cNvPicPr>
                <a:picLocks noChangeAspect="1"/>
              </p:cNvPicPr>
              <p:nvPr/>
            </p:nvPicPr>
            <p:blipFill>
              <a:blip r:embed="rId3"/>
              <a:stretch>
                <a:fillRect/>
              </a:stretch>
            </p:blipFill>
            <p:spPr>
              <a:xfrm>
                <a:off x="5964590" y="2929013"/>
                <a:ext cx="754575" cy="876937"/>
              </a:xfrm>
              <a:prstGeom prst="rect">
                <a:avLst/>
              </a:prstGeom>
            </p:spPr>
          </p:pic>
          <p:pic>
            <p:nvPicPr>
              <p:cNvPr id="61" name="Picture 60">
                <a:extLst>
                  <a:ext uri="{FF2B5EF4-FFF2-40B4-BE49-F238E27FC236}">
                    <a16:creationId xmlns:a16="http://schemas.microsoft.com/office/drawing/2014/main" id="{B08ED109-6A0F-2B43-ABF7-4CCB61D71B49}"/>
                  </a:ext>
                </a:extLst>
              </p:cNvPr>
              <p:cNvPicPr>
                <a:picLocks noChangeAspect="1"/>
              </p:cNvPicPr>
              <p:nvPr/>
            </p:nvPicPr>
            <p:blipFill>
              <a:blip r:embed="rId3"/>
              <a:stretch>
                <a:fillRect/>
              </a:stretch>
            </p:blipFill>
            <p:spPr>
              <a:xfrm>
                <a:off x="4572951" y="2928484"/>
                <a:ext cx="754575" cy="876937"/>
              </a:xfrm>
              <a:prstGeom prst="rect">
                <a:avLst/>
              </a:prstGeom>
            </p:spPr>
          </p:pic>
          <p:pic>
            <p:nvPicPr>
              <p:cNvPr id="62" name="Picture 61">
                <a:extLst>
                  <a:ext uri="{FF2B5EF4-FFF2-40B4-BE49-F238E27FC236}">
                    <a16:creationId xmlns:a16="http://schemas.microsoft.com/office/drawing/2014/main" id="{F17F07F5-96D3-D14B-B769-B85D38315B32}"/>
                  </a:ext>
                </a:extLst>
              </p:cNvPr>
              <p:cNvPicPr>
                <a:picLocks noChangeAspect="1"/>
              </p:cNvPicPr>
              <p:nvPr/>
            </p:nvPicPr>
            <p:blipFill>
              <a:blip r:embed="rId3"/>
              <a:stretch>
                <a:fillRect/>
              </a:stretch>
            </p:blipFill>
            <p:spPr>
              <a:xfrm>
                <a:off x="3214715" y="2933132"/>
                <a:ext cx="754575" cy="876937"/>
              </a:xfrm>
              <a:prstGeom prst="rect">
                <a:avLst/>
              </a:prstGeom>
            </p:spPr>
          </p:pic>
          <p:pic>
            <p:nvPicPr>
              <p:cNvPr id="63" name="Picture 62">
                <a:extLst>
                  <a:ext uri="{FF2B5EF4-FFF2-40B4-BE49-F238E27FC236}">
                    <a16:creationId xmlns:a16="http://schemas.microsoft.com/office/drawing/2014/main" id="{8B705EAC-C355-8C4D-BDB2-BC74B0660F15}"/>
                  </a:ext>
                </a:extLst>
              </p:cNvPr>
              <p:cNvPicPr>
                <a:picLocks noChangeAspect="1"/>
              </p:cNvPicPr>
              <p:nvPr/>
            </p:nvPicPr>
            <p:blipFill>
              <a:blip r:embed="rId3"/>
              <a:stretch>
                <a:fillRect/>
              </a:stretch>
            </p:blipFill>
            <p:spPr>
              <a:xfrm>
                <a:off x="1849867" y="2933132"/>
                <a:ext cx="754575" cy="876937"/>
              </a:xfrm>
              <a:prstGeom prst="rect">
                <a:avLst/>
              </a:prstGeom>
            </p:spPr>
          </p:pic>
          <p:pic>
            <p:nvPicPr>
              <p:cNvPr id="11" name="Picture 10">
                <a:extLst>
                  <a:ext uri="{FF2B5EF4-FFF2-40B4-BE49-F238E27FC236}">
                    <a16:creationId xmlns:a16="http://schemas.microsoft.com/office/drawing/2014/main" id="{D1CD42E8-93B7-494C-8640-940E6C5A0A4A}"/>
                  </a:ext>
                </a:extLst>
              </p:cNvPr>
              <p:cNvPicPr>
                <a:picLocks noChangeAspect="1"/>
              </p:cNvPicPr>
              <p:nvPr/>
            </p:nvPicPr>
            <p:blipFill>
              <a:blip r:embed="rId3"/>
              <a:stretch>
                <a:fillRect/>
              </a:stretch>
            </p:blipFill>
            <p:spPr>
              <a:xfrm>
                <a:off x="7343756" y="2933132"/>
                <a:ext cx="754575" cy="876937"/>
              </a:xfrm>
              <a:prstGeom prst="rect">
                <a:avLst/>
              </a:prstGeom>
            </p:spPr>
          </p:pic>
          <p:sp>
            <p:nvSpPr>
              <p:cNvPr id="5" name="Frame 4">
                <a:extLst>
                  <a:ext uri="{FF2B5EF4-FFF2-40B4-BE49-F238E27FC236}">
                    <a16:creationId xmlns:a16="http://schemas.microsoft.com/office/drawing/2014/main" id="{C7BD8525-2A54-7F45-A10C-9CE46CC25E1F}"/>
                  </a:ext>
                </a:extLst>
              </p:cNvPr>
              <p:cNvSpPr/>
              <p:nvPr/>
            </p:nvSpPr>
            <p:spPr>
              <a:xfrm>
                <a:off x="1521452" y="2842673"/>
                <a:ext cx="4105202" cy="1030892"/>
              </a:xfrm>
              <a:prstGeom prst="frame">
                <a:avLst>
                  <a:gd name="adj1" fmla="val 2881"/>
                </a:avLst>
              </a:prstGeom>
              <a:solidFill>
                <a:srgbClr val="D2282E"/>
              </a:solidFill>
              <a:ln>
                <a:solidFill>
                  <a:srgbClr val="D228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latin typeface="Arial" panose="020B0604020202020204" pitchFamily="34" charset="0"/>
                </a:endParaRPr>
              </a:p>
            </p:txBody>
          </p:sp>
          <p:cxnSp>
            <p:nvCxnSpPr>
              <p:cNvPr id="26" name="Straight Connector 25">
                <a:extLst>
                  <a:ext uri="{FF2B5EF4-FFF2-40B4-BE49-F238E27FC236}">
                    <a16:creationId xmlns:a16="http://schemas.microsoft.com/office/drawing/2014/main" id="{4424D5B4-64DD-B74A-B504-4D1EFBFA8746}"/>
                  </a:ext>
                </a:extLst>
              </p:cNvPr>
              <p:cNvCxnSpPr>
                <a:cxnSpLocks/>
              </p:cNvCxnSpPr>
              <p:nvPr/>
            </p:nvCxnSpPr>
            <p:spPr>
              <a:xfrm>
                <a:off x="504128" y="3873566"/>
                <a:ext cx="7829550" cy="16522"/>
              </a:xfrm>
              <a:prstGeom prst="line">
                <a:avLst/>
              </a:prstGeom>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60CD4552-38C4-434E-8F9F-1415AB26234E}"/>
                  </a:ext>
                </a:extLst>
              </p:cNvPr>
              <p:cNvSpPr txBox="1"/>
              <p:nvPr/>
            </p:nvSpPr>
            <p:spPr>
              <a:xfrm>
                <a:off x="56223" y="2058764"/>
                <a:ext cx="646665" cy="1482518"/>
              </a:xfrm>
              <a:prstGeom prst="rect">
                <a:avLst/>
              </a:prstGeom>
              <a:noFill/>
            </p:spPr>
            <p:txBody>
              <a:bodyPr vert="vert270" wrap="square" rtlCol="0">
                <a:spAutoFit/>
              </a:bodyPr>
              <a:lstStyle/>
              <a:p>
                <a:pPr algn="r"/>
                <a:r>
                  <a:rPr lang="en-US" sz="1350" b="1" dirty="0">
                    <a:cs typeface="Arial" panose="020B0604020202020204" pitchFamily="34" charset="0"/>
                  </a:rPr>
                  <a:t>Challenges in communities</a:t>
                </a:r>
              </a:p>
            </p:txBody>
          </p:sp>
          <p:pic>
            <p:nvPicPr>
              <p:cNvPr id="33" name="Picture 2" descr="Cough - Cough Png, Transparent Png , Transparent Png Image - PNGitem">
                <a:extLst>
                  <a:ext uri="{FF2B5EF4-FFF2-40B4-BE49-F238E27FC236}">
                    <a16:creationId xmlns:a16="http://schemas.microsoft.com/office/drawing/2014/main" id="{A27C81E9-B3E9-BA43-AA04-A7E1F9658CB8}"/>
                  </a:ext>
                </a:extLst>
              </p:cNvPr>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1990063" y="3095810"/>
                <a:ext cx="406089" cy="397144"/>
              </a:xfrm>
              <a:prstGeom prst="ellipse">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CCD6270-68F5-8A47-B3F2-6232312DC64B}"/>
                  </a:ext>
                </a:extLst>
              </p:cNvPr>
              <p:cNvSpPr txBox="1"/>
              <p:nvPr/>
            </p:nvSpPr>
            <p:spPr>
              <a:xfrm>
                <a:off x="1623919" y="4004496"/>
                <a:ext cx="1404013" cy="553998"/>
              </a:xfrm>
              <a:prstGeom prst="rect">
                <a:avLst/>
              </a:prstGeom>
              <a:noFill/>
            </p:spPr>
            <p:txBody>
              <a:bodyPr wrap="square" rtlCol="0">
                <a:spAutoFit/>
              </a:bodyPr>
              <a:lstStyle/>
              <a:p>
                <a:r>
                  <a:rPr lang="en-US" sz="1500" dirty="0">
                    <a:cs typeface="Arial" panose="020B0604020202020204" pitchFamily="34" charset="0"/>
                  </a:rPr>
                  <a:t>Recognizing symptoms</a:t>
                </a:r>
              </a:p>
            </p:txBody>
          </p:sp>
          <p:pic>
            <p:nvPicPr>
              <p:cNvPr id="38" name="Picture 12" descr="Happy Stick Figure - ClipArt Best">
                <a:extLst>
                  <a:ext uri="{FF2B5EF4-FFF2-40B4-BE49-F238E27FC236}">
                    <a16:creationId xmlns:a16="http://schemas.microsoft.com/office/drawing/2014/main" id="{10361C7A-A7F8-C54E-B24C-3FD7355EB6D0}"/>
                  </a:ext>
                </a:extLst>
              </p:cNvPr>
              <p:cNvPicPr>
                <a:picLocks noChangeAspect="1" noChangeArrowheads="1"/>
              </p:cNvPicPr>
              <p:nvPr/>
            </p:nvPicPr>
            <p:blipFill>
              <a:blip r:embed="rId5">
                <a:biLevel thresh="50000"/>
                <a:extLst>
                  <a:ext uri="{28A0092B-C50C-407E-A947-70E740481C1C}">
                    <a14:useLocalDpi xmlns:a14="http://schemas.microsoft.com/office/drawing/2010/main" val="0"/>
                  </a:ext>
                </a:extLst>
              </a:blip>
              <a:srcRect/>
              <a:stretch>
                <a:fillRect/>
              </a:stretch>
            </p:blipFill>
            <p:spPr bwMode="auto">
              <a:xfrm>
                <a:off x="7463435" y="3036774"/>
                <a:ext cx="515216" cy="515216"/>
              </a:xfrm>
              <a:prstGeom prst="ellipse">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65EAF167-2325-9E4B-BB19-B65D3B4BC72F}"/>
                  </a:ext>
                </a:extLst>
              </p:cNvPr>
              <p:cNvSpPr txBox="1"/>
              <p:nvPr/>
            </p:nvSpPr>
            <p:spPr>
              <a:xfrm>
                <a:off x="7186630" y="3982233"/>
                <a:ext cx="1404013" cy="553998"/>
              </a:xfrm>
              <a:prstGeom prst="rect">
                <a:avLst/>
              </a:prstGeom>
              <a:noFill/>
            </p:spPr>
            <p:txBody>
              <a:bodyPr wrap="square" rtlCol="0">
                <a:spAutoFit/>
              </a:bodyPr>
              <a:lstStyle/>
              <a:p>
                <a:r>
                  <a:rPr lang="en-US" sz="1500" dirty="0">
                    <a:cs typeface="Arial" panose="020B0604020202020204" pitchFamily="34" charset="0"/>
                  </a:rPr>
                  <a:t>Completing</a:t>
                </a:r>
              </a:p>
              <a:p>
                <a:r>
                  <a:rPr lang="en-US" sz="1500" dirty="0">
                    <a:cs typeface="Arial" panose="020B0604020202020204" pitchFamily="34" charset="0"/>
                  </a:rPr>
                  <a:t>treatment</a:t>
                </a:r>
              </a:p>
            </p:txBody>
          </p:sp>
          <p:sp>
            <p:nvSpPr>
              <p:cNvPr id="40" name="TextBox 39">
                <a:extLst>
                  <a:ext uri="{FF2B5EF4-FFF2-40B4-BE49-F238E27FC236}">
                    <a16:creationId xmlns:a16="http://schemas.microsoft.com/office/drawing/2014/main" id="{D84AD47D-584D-054C-BFF3-0E5D04F61150}"/>
                  </a:ext>
                </a:extLst>
              </p:cNvPr>
              <p:cNvSpPr txBox="1"/>
              <p:nvPr/>
            </p:nvSpPr>
            <p:spPr>
              <a:xfrm>
                <a:off x="5869656" y="4007306"/>
                <a:ext cx="1404013" cy="553998"/>
              </a:xfrm>
              <a:prstGeom prst="rect">
                <a:avLst/>
              </a:prstGeom>
              <a:noFill/>
            </p:spPr>
            <p:txBody>
              <a:bodyPr wrap="square" rtlCol="0">
                <a:spAutoFit/>
              </a:bodyPr>
              <a:lstStyle/>
              <a:p>
                <a:r>
                  <a:rPr lang="en-US" sz="1500" dirty="0">
                    <a:cs typeface="Arial" panose="020B0604020202020204" pitchFamily="34" charset="0"/>
                  </a:rPr>
                  <a:t>Starting</a:t>
                </a:r>
              </a:p>
              <a:p>
                <a:r>
                  <a:rPr lang="en-US" sz="1500" dirty="0">
                    <a:cs typeface="Arial" panose="020B0604020202020204" pitchFamily="34" charset="0"/>
                  </a:rPr>
                  <a:t>treatment</a:t>
                </a:r>
              </a:p>
            </p:txBody>
          </p:sp>
          <p:pic>
            <p:nvPicPr>
              <p:cNvPr id="43" name="Picture 42">
                <a:extLst>
                  <a:ext uri="{FF2B5EF4-FFF2-40B4-BE49-F238E27FC236}">
                    <a16:creationId xmlns:a16="http://schemas.microsoft.com/office/drawing/2014/main" id="{9F9E9B26-5A28-054F-9B6C-D5B962BF70FE}"/>
                  </a:ext>
                </a:extLst>
              </p:cNvPr>
              <p:cNvPicPr>
                <a:picLocks noChangeAspect="1"/>
              </p:cNvPicPr>
              <p:nvPr/>
            </p:nvPicPr>
            <p:blipFill>
              <a:blip r:embed="rId6"/>
              <a:stretch>
                <a:fillRect/>
              </a:stretch>
            </p:blipFill>
            <p:spPr>
              <a:xfrm>
                <a:off x="6216287" y="3132340"/>
                <a:ext cx="251182" cy="326537"/>
              </a:xfrm>
              <a:prstGeom prst="rect">
                <a:avLst/>
              </a:prstGeom>
            </p:spPr>
          </p:pic>
          <p:sp>
            <p:nvSpPr>
              <p:cNvPr id="46" name="TextBox 45">
                <a:extLst>
                  <a:ext uri="{FF2B5EF4-FFF2-40B4-BE49-F238E27FC236}">
                    <a16:creationId xmlns:a16="http://schemas.microsoft.com/office/drawing/2014/main" id="{550194A6-CF13-E346-A477-20EA3F41AF1F}"/>
                  </a:ext>
                </a:extLst>
              </p:cNvPr>
              <p:cNvSpPr txBox="1"/>
              <p:nvPr/>
            </p:nvSpPr>
            <p:spPr>
              <a:xfrm>
                <a:off x="4412090" y="4045145"/>
                <a:ext cx="1404013" cy="323165"/>
              </a:xfrm>
              <a:prstGeom prst="rect">
                <a:avLst/>
              </a:prstGeom>
              <a:noFill/>
            </p:spPr>
            <p:txBody>
              <a:bodyPr wrap="square" rtlCol="0">
                <a:spAutoFit/>
              </a:bodyPr>
              <a:lstStyle/>
              <a:p>
                <a:r>
                  <a:rPr lang="en-US" sz="1500" dirty="0">
                    <a:cs typeface="Arial" panose="020B0604020202020204" pitchFamily="34" charset="0"/>
                  </a:rPr>
                  <a:t>Diagnosis</a:t>
                </a:r>
              </a:p>
            </p:txBody>
          </p:sp>
          <p:pic>
            <p:nvPicPr>
              <p:cNvPr id="49" name="Picture 48">
                <a:extLst>
                  <a:ext uri="{FF2B5EF4-FFF2-40B4-BE49-F238E27FC236}">
                    <a16:creationId xmlns:a16="http://schemas.microsoft.com/office/drawing/2014/main" id="{DF82E00F-9BE3-1541-BCDF-AB8B3A11B0AE}"/>
                  </a:ext>
                </a:extLst>
              </p:cNvPr>
              <p:cNvPicPr>
                <a:picLocks noChangeAspect="1"/>
              </p:cNvPicPr>
              <p:nvPr/>
            </p:nvPicPr>
            <p:blipFill>
              <a:blip r:embed="rId7"/>
              <a:stretch>
                <a:fillRect/>
              </a:stretch>
            </p:blipFill>
            <p:spPr>
              <a:xfrm>
                <a:off x="4749964" y="3131811"/>
                <a:ext cx="400550" cy="340873"/>
              </a:xfrm>
              <a:prstGeom prst="rect">
                <a:avLst/>
              </a:prstGeom>
            </p:spPr>
          </p:pic>
          <p:sp>
            <p:nvSpPr>
              <p:cNvPr id="56" name="TextBox 55">
                <a:extLst>
                  <a:ext uri="{FF2B5EF4-FFF2-40B4-BE49-F238E27FC236}">
                    <a16:creationId xmlns:a16="http://schemas.microsoft.com/office/drawing/2014/main" id="{1C34BC27-B78A-6D46-9DC6-C2AAA22F1D76}"/>
                  </a:ext>
                </a:extLst>
              </p:cNvPr>
              <p:cNvSpPr txBox="1"/>
              <p:nvPr/>
            </p:nvSpPr>
            <p:spPr>
              <a:xfrm>
                <a:off x="3110176" y="3990299"/>
                <a:ext cx="989702" cy="553998"/>
              </a:xfrm>
              <a:prstGeom prst="rect">
                <a:avLst/>
              </a:prstGeom>
              <a:noFill/>
            </p:spPr>
            <p:txBody>
              <a:bodyPr wrap="square" rtlCol="0">
                <a:spAutoFit/>
              </a:bodyPr>
              <a:lstStyle/>
              <a:p>
                <a:r>
                  <a:rPr lang="en-US" sz="1500" dirty="0">
                    <a:cs typeface="Arial" panose="020B0604020202020204" pitchFamily="34" charset="0"/>
                  </a:rPr>
                  <a:t>Seeking </a:t>
                </a:r>
              </a:p>
              <a:p>
                <a:r>
                  <a:rPr lang="en-US" sz="1500" dirty="0">
                    <a:cs typeface="Arial" panose="020B0604020202020204" pitchFamily="34" charset="0"/>
                  </a:rPr>
                  <a:t>care</a:t>
                </a:r>
              </a:p>
            </p:txBody>
          </p:sp>
          <p:pic>
            <p:nvPicPr>
              <p:cNvPr id="59" name="Picture 58">
                <a:extLst>
                  <a:ext uri="{FF2B5EF4-FFF2-40B4-BE49-F238E27FC236}">
                    <a16:creationId xmlns:a16="http://schemas.microsoft.com/office/drawing/2014/main" id="{21430C22-B382-2B47-9A03-84D53C561173}"/>
                  </a:ext>
                </a:extLst>
              </p:cNvPr>
              <p:cNvPicPr>
                <a:picLocks noChangeAspect="1"/>
              </p:cNvPicPr>
              <p:nvPr/>
            </p:nvPicPr>
            <p:blipFill>
              <a:blip r:embed="rId8"/>
              <a:stretch>
                <a:fillRect/>
              </a:stretch>
            </p:blipFill>
            <p:spPr>
              <a:xfrm>
                <a:off x="3448955" y="3113362"/>
                <a:ext cx="286095" cy="387069"/>
              </a:xfrm>
              <a:prstGeom prst="rect">
                <a:avLst/>
              </a:prstGeom>
            </p:spPr>
          </p:pic>
        </p:grpSp>
      </p:grpSp>
    </p:spTree>
    <p:extLst>
      <p:ext uri="{BB962C8B-B14F-4D97-AF65-F5344CB8AC3E}">
        <p14:creationId xmlns:p14="http://schemas.microsoft.com/office/powerpoint/2010/main" val="1898917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2B603824-EFE9-CB41-B168-AA427870579A}"/>
              </a:ext>
            </a:extLst>
          </p:cNvPr>
          <p:cNvSpPr>
            <a:spLocks noGrp="1" noChangeArrowheads="1"/>
          </p:cNvSpPr>
          <p:nvPr>
            <p:ph type="body" sz="quarter" idx="13"/>
          </p:nvPr>
        </p:nvSpPr>
        <p:spPr>
          <a:prstGeom prst="rect">
            <a:avLst/>
          </a:prstGeom>
        </p:spPr>
        <p:txBody>
          <a:bodyPr/>
          <a:lstStyle/>
          <a:p>
            <a:pPr marL="0" indent="0">
              <a:buNone/>
            </a:pPr>
            <a:r>
              <a:rPr lang="en-US" dirty="0">
                <a:latin typeface="Arial" panose="020B0604020202020204" pitchFamily="34" charset="0"/>
                <a:cs typeface="Arial" panose="020B0604020202020204" pitchFamily="34" charset="0"/>
              </a:rPr>
              <a:t>FUNDAMENTALS</a:t>
            </a:r>
          </a:p>
        </p:txBody>
      </p:sp>
      <p:sp>
        <p:nvSpPr>
          <p:cNvPr id="8" name="Title 7">
            <a:extLst>
              <a:ext uri="{FF2B5EF4-FFF2-40B4-BE49-F238E27FC236}">
                <a16:creationId xmlns:a16="http://schemas.microsoft.com/office/drawing/2014/main" id="{047C5147-8CAD-DB4F-995E-47A63092F767}"/>
              </a:ext>
            </a:extLst>
          </p:cNvPr>
          <p:cNvSpPr>
            <a:spLocks noGrp="1"/>
          </p:cNvSpPr>
          <p:nvPr>
            <p:ph type="title"/>
          </p:nvPr>
        </p:nvSpPr>
        <p:spPr/>
        <p:txBody>
          <a:bodyPr>
            <a:noAutofit/>
          </a:bodyPr>
          <a:lstStyle/>
          <a:p>
            <a:r>
              <a:rPr lang="en-US" dirty="0">
                <a:latin typeface="Arial" panose="020B0604020202020204" pitchFamily="34" charset="0"/>
                <a:ea typeface="ＭＳ Ｐゴシック" charset="0"/>
                <a:cs typeface="Arial Black"/>
              </a:rPr>
              <a:t>Key Vocabulary</a:t>
            </a:r>
            <a:br>
              <a:rPr lang="en-US" dirty="0">
                <a:latin typeface="Arial" panose="020B0604020202020204" pitchFamily="34" charset="0"/>
                <a:ea typeface="ＭＳ Ｐゴシック" charset="0"/>
                <a:cs typeface="Arial Black"/>
              </a:rPr>
            </a:br>
            <a:endParaRPr lang="en-US" dirty="0"/>
          </a:p>
        </p:txBody>
      </p:sp>
      <p:sp>
        <p:nvSpPr>
          <p:cNvPr id="23554" name="Content Placeholder 2"/>
          <p:cNvSpPr>
            <a:spLocks noGrp="1"/>
          </p:cNvSpPr>
          <p:nvPr>
            <p:ph sz="half" idx="4294967295"/>
          </p:nvPr>
        </p:nvSpPr>
        <p:spPr>
          <a:xfrm>
            <a:off x="1235738" y="1690690"/>
            <a:ext cx="6400800" cy="3719513"/>
          </a:xfrm>
          <a:prstGeom prst="rect">
            <a:avLst/>
          </a:prstGeom>
        </p:spPr>
        <p:txBody>
          <a:bodyPr/>
          <a:lstStyle/>
          <a:p>
            <a:pPr marL="342900" indent="-342900">
              <a:lnSpc>
                <a:spcPts val="1845"/>
              </a:lnSpc>
              <a:spcBef>
                <a:spcPts val="1950"/>
              </a:spcBef>
              <a:buNone/>
            </a:pPr>
            <a:r>
              <a:rPr lang="en-CA" sz="1600" b="1" dirty="0">
                <a:latin typeface="Arial" panose="020B0604020202020204" pitchFamily="34" charset="0"/>
              </a:rPr>
              <a:t>Sensitivity: </a:t>
            </a:r>
            <a:r>
              <a:rPr lang="en-US" sz="1600" dirty="0">
                <a:latin typeface="Arial" panose="020B0604020202020204" pitchFamily="34" charset="0"/>
              </a:rPr>
              <a:t>the proportion of people that a test correctly identifies as having a disease or condition</a:t>
            </a:r>
            <a:br>
              <a:rPr lang="en-US" sz="1600" dirty="0">
                <a:latin typeface="Arial" panose="020B0604020202020204" pitchFamily="34" charset="0"/>
              </a:rPr>
            </a:br>
            <a:r>
              <a:rPr lang="en-US" sz="1600" dirty="0">
                <a:latin typeface="Arial" panose="020B0604020202020204" pitchFamily="34" charset="0"/>
              </a:rPr>
              <a:t>Note: </a:t>
            </a:r>
            <a:r>
              <a:rPr lang="en-US" sz="1600" dirty="0">
                <a:solidFill>
                  <a:srgbClr val="6E4671"/>
                </a:solidFill>
                <a:latin typeface="Arial" panose="020B0604020202020204" pitchFamily="34" charset="0"/>
              </a:rPr>
              <a:t>TB screening tools must be sensitive</a:t>
            </a:r>
          </a:p>
          <a:p>
            <a:pPr marL="342900" indent="-342900">
              <a:lnSpc>
                <a:spcPts val="1845"/>
              </a:lnSpc>
              <a:spcBef>
                <a:spcPts val="1950"/>
              </a:spcBef>
              <a:buNone/>
            </a:pPr>
            <a:r>
              <a:rPr lang="en-CA" sz="1600" b="1" dirty="0">
                <a:latin typeface="Arial" panose="020B0604020202020204" pitchFamily="34" charset="0"/>
              </a:rPr>
              <a:t>Specificity: </a:t>
            </a:r>
            <a:r>
              <a:rPr lang="en-US" sz="1600" dirty="0">
                <a:latin typeface="Arial" panose="020B0604020202020204" pitchFamily="34" charset="0"/>
              </a:rPr>
              <a:t>the proportion of people that a test correctly identifies as </a:t>
            </a:r>
            <a:r>
              <a:rPr lang="en-US" sz="1600" dirty="0">
                <a:solidFill>
                  <a:srgbClr val="6E4671"/>
                </a:solidFill>
                <a:latin typeface="Arial" panose="020B0604020202020204" pitchFamily="34" charset="0"/>
              </a:rPr>
              <a:t>NOT</a:t>
            </a:r>
            <a:r>
              <a:rPr lang="en-US" sz="1600" dirty="0">
                <a:latin typeface="Arial" panose="020B0604020202020204" pitchFamily="34" charset="0"/>
              </a:rPr>
              <a:t> having a disease or condition condition</a:t>
            </a:r>
            <a:br>
              <a:rPr lang="en-US" sz="1600" dirty="0">
                <a:latin typeface="Arial" panose="020B0604020202020204" pitchFamily="34" charset="0"/>
              </a:rPr>
            </a:br>
            <a:r>
              <a:rPr lang="en-US" sz="1600" dirty="0">
                <a:latin typeface="Arial" panose="020B0604020202020204" pitchFamily="34" charset="0"/>
              </a:rPr>
              <a:t>Note: </a:t>
            </a:r>
            <a:r>
              <a:rPr lang="en-US" sz="1600" dirty="0">
                <a:solidFill>
                  <a:srgbClr val="6E4671"/>
                </a:solidFill>
                <a:latin typeface="Arial" panose="020B0604020202020204" pitchFamily="34" charset="0"/>
              </a:rPr>
              <a:t>TB diagnostic tools must be sensitive and specific</a:t>
            </a:r>
          </a:p>
          <a:p>
            <a:pPr marL="342900" indent="-342900">
              <a:lnSpc>
                <a:spcPts val="1845"/>
              </a:lnSpc>
              <a:spcBef>
                <a:spcPts val="1950"/>
              </a:spcBef>
              <a:buNone/>
            </a:pPr>
            <a:r>
              <a:rPr lang="en-CA" sz="1600" b="1" dirty="0">
                <a:latin typeface="Arial" panose="020B0604020202020204" pitchFamily="34" charset="0"/>
              </a:rPr>
              <a:t>False Negative: </a:t>
            </a:r>
            <a:r>
              <a:rPr lang="en-CA" sz="1600" dirty="0">
                <a:latin typeface="Arial" panose="020B0604020202020204" pitchFamily="34" charset="0"/>
              </a:rPr>
              <a:t>when someone who has TB incorrectly receives a negative test result, due to imperfect test sensitivity</a:t>
            </a:r>
          </a:p>
          <a:p>
            <a:pPr marL="342900" indent="-342900">
              <a:lnSpc>
                <a:spcPts val="1845"/>
              </a:lnSpc>
              <a:spcBef>
                <a:spcPts val="1950"/>
              </a:spcBef>
              <a:buNone/>
            </a:pPr>
            <a:r>
              <a:rPr lang="en-CA" sz="1600" b="1" dirty="0">
                <a:latin typeface="Arial" panose="020B0604020202020204" pitchFamily="34" charset="0"/>
              </a:rPr>
              <a:t>False Positive: </a:t>
            </a:r>
            <a:r>
              <a:rPr lang="en-CA" sz="1600" dirty="0">
                <a:latin typeface="Arial" panose="020B0604020202020204" pitchFamily="34" charset="0"/>
              </a:rPr>
              <a:t>when someone who does </a:t>
            </a:r>
            <a:r>
              <a:rPr lang="en-CA" sz="1600" dirty="0">
                <a:solidFill>
                  <a:srgbClr val="6E4671"/>
                </a:solidFill>
                <a:latin typeface="Arial" panose="020B0604020202020204" pitchFamily="34" charset="0"/>
              </a:rPr>
              <a:t>NOT</a:t>
            </a:r>
            <a:r>
              <a:rPr lang="en-CA" sz="1600" dirty="0">
                <a:latin typeface="Arial" panose="020B0604020202020204" pitchFamily="34" charset="0"/>
              </a:rPr>
              <a:t> have TB incorrectly receives a positive test result, due to imperfect test specificity</a:t>
            </a:r>
            <a:endParaRPr lang="en-US" sz="1600" dirty="0">
              <a:latin typeface="Arial" panose="020B0604020202020204" pitchFamily="34" charset="0"/>
            </a:endParaRPr>
          </a:p>
        </p:txBody>
      </p:sp>
      <p:grpSp>
        <p:nvGrpSpPr>
          <p:cNvPr id="5" name="Group 4">
            <a:extLst>
              <a:ext uri="{FF2B5EF4-FFF2-40B4-BE49-F238E27FC236}">
                <a16:creationId xmlns:a16="http://schemas.microsoft.com/office/drawing/2014/main" id="{82C6CC44-C70D-B844-B1DD-3E8D8FD0ADD6}"/>
              </a:ext>
            </a:extLst>
          </p:cNvPr>
          <p:cNvGrpSpPr/>
          <p:nvPr/>
        </p:nvGrpSpPr>
        <p:grpSpPr>
          <a:xfrm>
            <a:off x="115331" y="6249427"/>
            <a:ext cx="480060" cy="608573"/>
            <a:chOff x="289241" y="6046569"/>
            <a:chExt cx="640080" cy="811431"/>
          </a:xfrm>
        </p:grpSpPr>
        <p:sp>
          <p:nvSpPr>
            <p:cNvPr id="6" name="Slide Number Placeholder 3">
              <a:extLst>
                <a:ext uri="{FF2B5EF4-FFF2-40B4-BE49-F238E27FC236}">
                  <a16:creationId xmlns:a16="http://schemas.microsoft.com/office/drawing/2014/main" id="{C64644B5-820A-274D-A878-F2E1A6DABB13}"/>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7</a:t>
              </a:fld>
              <a:endParaRPr lang="en-US" sz="1350" dirty="0">
                <a:solidFill>
                  <a:schemeClr val="tx2"/>
                </a:solidFill>
                <a:latin typeface="Arial" panose="020B0604020202020204" pitchFamily="34" charset="0"/>
              </a:endParaRPr>
            </a:p>
          </p:txBody>
        </p:sp>
        <p:cxnSp>
          <p:nvCxnSpPr>
            <p:cNvPr id="7" name="Straight Connector 6">
              <a:extLst>
                <a:ext uri="{FF2B5EF4-FFF2-40B4-BE49-F238E27FC236}">
                  <a16:creationId xmlns:a16="http://schemas.microsoft.com/office/drawing/2014/main" id="{CD3210FD-A20C-2A44-B3A6-EFED109E7637}"/>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3646C2B-2D3C-454C-8780-5FBFA89FB4B2}"/>
              </a:ext>
            </a:extLst>
          </p:cNvPr>
          <p:cNvSpPr>
            <a:spLocks noGrp="1"/>
          </p:cNvSpPr>
          <p:nvPr>
            <p:ph type="body" sz="quarter" idx="10"/>
          </p:nvPr>
        </p:nvSpPr>
        <p:spPr/>
        <p:txBody>
          <a:bodyPr/>
          <a:lstStyle/>
          <a:p>
            <a:r>
              <a:rPr lang="en-US" dirty="0"/>
              <a:t>TAKING ACTION</a:t>
            </a:r>
          </a:p>
        </p:txBody>
      </p:sp>
      <p:grpSp>
        <p:nvGrpSpPr>
          <p:cNvPr id="3" name="Group 2">
            <a:extLst>
              <a:ext uri="{FF2B5EF4-FFF2-40B4-BE49-F238E27FC236}">
                <a16:creationId xmlns:a16="http://schemas.microsoft.com/office/drawing/2014/main" id="{FC99A782-60CB-824C-8CF3-DD9E17C4ECC4}"/>
              </a:ext>
            </a:extLst>
          </p:cNvPr>
          <p:cNvGrpSpPr/>
          <p:nvPr/>
        </p:nvGrpSpPr>
        <p:grpSpPr>
          <a:xfrm>
            <a:off x="115331" y="6249427"/>
            <a:ext cx="480060" cy="608573"/>
            <a:chOff x="289241" y="6046569"/>
            <a:chExt cx="640080" cy="811431"/>
          </a:xfrm>
        </p:grpSpPr>
        <p:sp>
          <p:nvSpPr>
            <p:cNvPr id="4" name="Slide Number Placeholder 3">
              <a:extLst>
                <a:ext uri="{FF2B5EF4-FFF2-40B4-BE49-F238E27FC236}">
                  <a16:creationId xmlns:a16="http://schemas.microsoft.com/office/drawing/2014/main" id="{FC1960DC-20A0-9047-96BA-C23C276BCC23}"/>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70</a:t>
              </a:fld>
              <a:endParaRPr lang="en-US" sz="1350" dirty="0">
                <a:solidFill>
                  <a:schemeClr val="tx2"/>
                </a:solidFill>
                <a:latin typeface="Arial" panose="020B0604020202020204" pitchFamily="34" charset="0"/>
              </a:endParaRPr>
            </a:p>
          </p:txBody>
        </p:sp>
        <p:cxnSp>
          <p:nvCxnSpPr>
            <p:cNvPr id="6" name="Straight Connector 5">
              <a:extLst>
                <a:ext uri="{FF2B5EF4-FFF2-40B4-BE49-F238E27FC236}">
                  <a16:creationId xmlns:a16="http://schemas.microsoft.com/office/drawing/2014/main" id="{D9BC5478-14C5-3246-8031-F31F38E4287E}"/>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53948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EE3CAC-15F0-C24A-AB22-178891B9BD29}"/>
              </a:ext>
            </a:extLst>
          </p:cNvPr>
          <p:cNvSpPr txBox="1"/>
          <p:nvPr/>
        </p:nvSpPr>
        <p:spPr>
          <a:xfrm>
            <a:off x="1202405" y="5105400"/>
            <a:ext cx="6569999" cy="1061829"/>
          </a:xfrm>
          <a:prstGeom prst="rect">
            <a:avLst/>
          </a:prstGeom>
          <a:noFill/>
        </p:spPr>
        <p:txBody>
          <a:bodyPr wrap="square" rtlCol="0">
            <a:spAutoFit/>
          </a:bodyPr>
          <a:lstStyle/>
          <a:p>
            <a:r>
              <a:rPr lang="en-US" sz="1600" dirty="0"/>
              <a:t>Realizing the highest standard of care for TB diagnosis requires accountability and action from </a:t>
            </a:r>
            <a:r>
              <a:rPr lang="en-US" sz="1600" b="1" dirty="0">
                <a:solidFill>
                  <a:srgbClr val="6E4671"/>
                </a:solidFill>
              </a:rPr>
              <a:t>country governments, global donors</a:t>
            </a:r>
            <a:r>
              <a:rPr lang="en-US" sz="1600" dirty="0"/>
              <a:t>, and </a:t>
            </a:r>
            <a:r>
              <a:rPr lang="en-US" sz="1600" b="1" dirty="0">
                <a:solidFill>
                  <a:srgbClr val="6E4671"/>
                </a:solidFill>
              </a:rPr>
              <a:t>diagnostics companies. </a:t>
            </a:r>
            <a:r>
              <a:rPr lang="en-US" sz="1600" b="1" dirty="0"/>
              <a:t>Activists can demand this by:</a:t>
            </a:r>
          </a:p>
          <a:p>
            <a:endParaRPr lang="en-US" sz="1500" dirty="0"/>
          </a:p>
        </p:txBody>
      </p:sp>
      <p:grpSp>
        <p:nvGrpSpPr>
          <p:cNvPr id="3" name="Group 2">
            <a:extLst>
              <a:ext uri="{FF2B5EF4-FFF2-40B4-BE49-F238E27FC236}">
                <a16:creationId xmlns:a16="http://schemas.microsoft.com/office/drawing/2014/main" id="{8C16EBA3-0036-3041-9FE4-4B7D32FD2258}"/>
              </a:ext>
            </a:extLst>
          </p:cNvPr>
          <p:cNvGrpSpPr/>
          <p:nvPr/>
        </p:nvGrpSpPr>
        <p:grpSpPr>
          <a:xfrm>
            <a:off x="1202405" y="1004649"/>
            <a:ext cx="6460462" cy="3856992"/>
            <a:chOff x="1202405" y="1004649"/>
            <a:chExt cx="6460462" cy="3856992"/>
          </a:xfrm>
        </p:grpSpPr>
        <p:pic>
          <p:nvPicPr>
            <p:cNvPr id="7" name="Picture 6">
              <a:extLst>
                <a:ext uri="{FF2B5EF4-FFF2-40B4-BE49-F238E27FC236}">
                  <a16:creationId xmlns:a16="http://schemas.microsoft.com/office/drawing/2014/main" id="{E919BB78-7863-D042-A53D-81BE4AF21F3D}"/>
                </a:ext>
              </a:extLst>
            </p:cNvPr>
            <p:cNvPicPr>
              <a:picLocks noChangeAspect="1"/>
            </p:cNvPicPr>
            <p:nvPr/>
          </p:nvPicPr>
          <p:blipFill rotWithShape="1">
            <a:blip r:embed="rId2"/>
            <a:srcRect l="2908" t="14483" r="5039" b="2758"/>
            <a:stretch/>
          </p:blipFill>
          <p:spPr>
            <a:xfrm>
              <a:off x="1202405" y="1004649"/>
              <a:ext cx="6460462" cy="3856992"/>
            </a:xfrm>
            <a:prstGeom prst="rect">
              <a:avLst/>
            </a:prstGeom>
          </p:spPr>
        </p:pic>
        <p:sp>
          <p:nvSpPr>
            <p:cNvPr id="12" name="TextBox 11">
              <a:extLst>
                <a:ext uri="{FF2B5EF4-FFF2-40B4-BE49-F238E27FC236}">
                  <a16:creationId xmlns:a16="http://schemas.microsoft.com/office/drawing/2014/main" id="{3450431A-2C71-4B46-A0D8-767B582DACE0}"/>
                </a:ext>
              </a:extLst>
            </p:cNvPr>
            <p:cNvSpPr txBox="1"/>
            <p:nvPr/>
          </p:nvSpPr>
          <p:spPr>
            <a:xfrm>
              <a:off x="6062660" y="4610017"/>
              <a:ext cx="1600200" cy="207749"/>
            </a:xfrm>
            <a:prstGeom prst="rect">
              <a:avLst/>
            </a:prstGeom>
            <a:noFill/>
          </p:spPr>
          <p:txBody>
            <a:bodyPr wrap="square" rtlCol="0">
              <a:spAutoFit/>
            </a:bodyPr>
            <a:lstStyle/>
            <a:p>
              <a:r>
                <a:rPr lang="en-US" sz="750" dirty="0">
                  <a:solidFill>
                    <a:schemeClr val="bg1"/>
                  </a:solidFill>
                </a:rPr>
                <a:t>Image credit Noah </a:t>
              </a:r>
              <a:r>
                <a:rPr lang="en-US" sz="750" dirty="0" err="1">
                  <a:solidFill>
                    <a:schemeClr val="bg1"/>
                  </a:solidFill>
                </a:rPr>
                <a:t>Seelam</a:t>
              </a:r>
              <a:r>
                <a:rPr lang="en-US" sz="750" dirty="0">
                  <a:solidFill>
                    <a:schemeClr val="bg1"/>
                  </a:solidFill>
                </a:rPr>
                <a:t>/AFP</a:t>
              </a:r>
            </a:p>
          </p:txBody>
        </p:sp>
      </p:grpSp>
      <p:sp>
        <p:nvSpPr>
          <p:cNvPr id="8" name="Text Placeholder 7">
            <a:extLst>
              <a:ext uri="{FF2B5EF4-FFF2-40B4-BE49-F238E27FC236}">
                <a16:creationId xmlns:a16="http://schemas.microsoft.com/office/drawing/2014/main" id="{DA37DCED-EC38-A744-AD4A-5800DDA5973F}"/>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TAKING ACTION</a:t>
            </a:r>
          </a:p>
        </p:txBody>
      </p:sp>
      <p:grpSp>
        <p:nvGrpSpPr>
          <p:cNvPr id="9" name="Group 8">
            <a:extLst>
              <a:ext uri="{FF2B5EF4-FFF2-40B4-BE49-F238E27FC236}">
                <a16:creationId xmlns:a16="http://schemas.microsoft.com/office/drawing/2014/main" id="{7F54F428-CEA1-DB49-8727-9374D6A1361E}"/>
              </a:ext>
            </a:extLst>
          </p:cNvPr>
          <p:cNvGrpSpPr/>
          <p:nvPr/>
        </p:nvGrpSpPr>
        <p:grpSpPr>
          <a:xfrm>
            <a:off x="115331" y="6249427"/>
            <a:ext cx="480060" cy="608573"/>
            <a:chOff x="289241" y="6046569"/>
            <a:chExt cx="640080" cy="811431"/>
          </a:xfrm>
        </p:grpSpPr>
        <p:sp>
          <p:nvSpPr>
            <p:cNvPr id="10" name="Slide Number Placeholder 3">
              <a:extLst>
                <a:ext uri="{FF2B5EF4-FFF2-40B4-BE49-F238E27FC236}">
                  <a16:creationId xmlns:a16="http://schemas.microsoft.com/office/drawing/2014/main" id="{249757E4-D23D-F845-AB0D-B5A8C68A6736}"/>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71</a:t>
              </a:fld>
              <a:endParaRPr lang="en-US" sz="1350" dirty="0">
                <a:solidFill>
                  <a:schemeClr val="tx2"/>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6EAE206D-997F-E444-BDE3-3E9416E086B3}"/>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857137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28F6A2B-3A78-8A46-B60B-8FD3AADDD9DA}"/>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TAKING ACTION</a:t>
            </a:r>
          </a:p>
          <a:p>
            <a:endParaRPr lang="en-US" dirty="0">
              <a:latin typeface="Arial" panose="020B0604020202020204" pitchFamily="34" charset="0"/>
            </a:endParaRPr>
          </a:p>
        </p:txBody>
      </p:sp>
      <p:sp>
        <p:nvSpPr>
          <p:cNvPr id="6" name="Title 5">
            <a:extLst>
              <a:ext uri="{FF2B5EF4-FFF2-40B4-BE49-F238E27FC236}">
                <a16:creationId xmlns:a16="http://schemas.microsoft.com/office/drawing/2014/main" id="{AE0D3495-8E31-1846-BC62-D0C2CDFC6790}"/>
              </a:ext>
            </a:extLst>
          </p:cNvPr>
          <p:cNvSpPr>
            <a:spLocks noGrp="1"/>
          </p:cNvSpPr>
          <p:nvPr>
            <p:ph type="title"/>
          </p:nvPr>
        </p:nvSpPr>
        <p:spPr>
          <a:xfrm>
            <a:off x="2048304" y="751431"/>
            <a:ext cx="2404502" cy="377565"/>
          </a:xfrm>
          <a:prstGeom prst="rect">
            <a:avLst/>
          </a:prstGeom>
        </p:spPr>
        <p:txBody>
          <a:bodyPr>
            <a:normAutofit fontScale="90000"/>
          </a:bodyPr>
          <a:lstStyle/>
          <a:p>
            <a:r>
              <a:rPr lang="en-US" dirty="0">
                <a:latin typeface="Arial" panose="020B0604020202020204" pitchFamily="34" charset="0"/>
              </a:rPr>
              <a:t>Taking Action</a:t>
            </a:r>
            <a:br>
              <a:rPr lang="en-US" dirty="0">
                <a:latin typeface="Arial" panose="020B0604020202020204" pitchFamily="34" charset="0"/>
              </a:rPr>
            </a:br>
            <a:endParaRPr lang="en-US" dirty="0"/>
          </a:p>
        </p:txBody>
      </p:sp>
      <p:grpSp>
        <p:nvGrpSpPr>
          <p:cNvPr id="9" name="Group 8">
            <a:extLst>
              <a:ext uri="{FF2B5EF4-FFF2-40B4-BE49-F238E27FC236}">
                <a16:creationId xmlns:a16="http://schemas.microsoft.com/office/drawing/2014/main" id="{45CEC077-7E4A-234C-9939-14C6437C0844}"/>
              </a:ext>
            </a:extLst>
          </p:cNvPr>
          <p:cNvGrpSpPr/>
          <p:nvPr/>
        </p:nvGrpSpPr>
        <p:grpSpPr>
          <a:xfrm>
            <a:off x="115331" y="6249427"/>
            <a:ext cx="480060" cy="608573"/>
            <a:chOff x="289241" y="6046569"/>
            <a:chExt cx="640080" cy="811431"/>
          </a:xfrm>
        </p:grpSpPr>
        <p:sp>
          <p:nvSpPr>
            <p:cNvPr id="10" name="Slide Number Placeholder 3">
              <a:extLst>
                <a:ext uri="{FF2B5EF4-FFF2-40B4-BE49-F238E27FC236}">
                  <a16:creationId xmlns:a16="http://schemas.microsoft.com/office/drawing/2014/main" id="{EF8FC4B5-6A41-424F-8D3B-42EED25F3917}"/>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72</a:t>
              </a:fld>
              <a:endParaRPr lang="en-US" sz="1350" dirty="0">
                <a:solidFill>
                  <a:schemeClr val="tx2"/>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4E06587F-6455-F74D-86D4-7EFBE700D971}"/>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0F50EAB4-B6B1-E344-9235-6865A2154817}"/>
              </a:ext>
            </a:extLst>
          </p:cNvPr>
          <p:cNvSpPr/>
          <p:nvPr/>
        </p:nvSpPr>
        <p:spPr>
          <a:xfrm>
            <a:off x="244189" y="3049208"/>
            <a:ext cx="1519555" cy="1323439"/>
          </a:xfrm>
          <a:prstGeom prst="rect">
            <a:avLst/>
          </a:prstGeom>
          <a:noFill/>
        </p:spPr>
        <p:txBody>
          <a:bodyPr wrap="square">
            <a:spAutoFit/>
          </a:bodyPr>
          <a:lstStyle/>
          <a:p>
            <a:pPr algn="r"/>
            <a:r>
              <a:rPr lang="en-US" sz="1600" b="1" dirty="0"/>
              <a:t>Calling on country governments to: </a:t>
            </a:r>
          </a:p>
          <a:p>
            <a:pPr algn="r"/>
            <a:endParaRPr lang="en-US" sz="1600" b="1"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717343A2-24BB-A742-8B17-D4DA2F3FB419}"/>
              </a:ext>
            </a:extLst>
          </p:cNvPr>
          <p:cNvGrpSpPr/>
          <p:nvPr/>
        </p:nvGrpSpPr>
        <p:grpSpPr>
          <a:xfrm>
            <a:off x="459661" y="1614097"/>
            <a:ext cx="1334328" cy="1334328"/>
            <a:chOff x="748135" y="2094672"/>
            <a:chExt cx="1334328" cy="1334328"/>
          </a:xfrm>
        </p:grpSpPr>
        <p:pic>
          <p:nvPicPr>
            <p:cNvPr id="13" name="Picture 12" descr="A picture containing cosmetic&#10;&#10;Description automatically generated">
              <a:extLst>
                <a:ext uri="{FF2B5EF4-FFF2-40B4-BE49-F238E27FC236}">
                  <a16:creationId xmlns:a16="http://schemas.microsoft.com/office/drawing/2014/main" id="{1E9AAF1E-EE3B-6D43-BCAE-E1A2CB9378D7}"/>
                </a:ext>
              </a:extLst>
            </p:cNvPr>
            <p:cNvPicPr>
              <a:picLocks noChangeAspect="1"/>
            </p:cNvPicPr>
            <p:nvPr/>
          </p:nvPicPr>
          <p:blipFill>
            <a:blip r:embed="rId2">
              <a:alphaModFix amt="85000"/>
            </a:blip>
            <a:stretch>
              <a:fillRect/>
            </a:stretch>
          </p:blipFill>
          <p:spPr>
            <a:xfrm>
              <a:off x="748135" y="2094672"/>
              <a:ext cx="1334328" cy="1334328"/>
            </a:xfrm>
            <a:prstGeom prst="rect">
              <a:avLst/>
            </a:prstGeom>
          </p:spPr>
        </p:pic>
        <p:pic>
          <p:nvPicPr>
            <p:cNvPr id="14" name="Picture 13">
              <a:extLst>
                <a:ext uri="{FF2B5EF4-FFF2-40B4-BE49-F238E27FC236}">
                  <a16:creationId xmlns:a16="http://schemas.microsoft.com/office/drawing/2014/main" id="{80AA94C2-B771-C443-91E4-B7BEFB1E372A}"/>
                </a:ext>
              </a:extLst>
            </p:cNvPr>
            <p:cNvPicPr>
              <a:picLocks noChangeAspect="1"/>
            </p:cNvPicPr>
            <p:nvPr/>
          </p:nvPicPr>
          <p:blipFill>
            <a:blip r:embed="rId3"/>
            <a:stretch>
              <a:fillRect/>
            </a:stretch>
          </p:blipFill>
          <p:spPr>
            <a:xfrm>
              <a:off x="1021978" y="2313210"/>
              <a:ext cx="549266" cy="948731"/>
            </a:xfrm>
            <a:prstGeom prst="rect">
              <a:avLst/>
            </a:prstGeom>
          </p:spPr>
        </p:pic>
      </p:grpSp>
      <p:grpSp>
        <p:nvGrpSpPr>
          <p:cNvPr id="12" name="Group 11">
            <a:extLst>
              <a:ext uri="{FF2B5EF4-FFF2-40B4-BE49-F238E27FC236}">
                <a16:creationId xmlns:a16="http://schemas.microsoft.com/office/drawing/2014/main" id="{114D0083-BD6D-984D-8DB5-BD6B591F273F}"/>
              </a:ext>
            </a:extLst>
          </p:cNvPr>
          <p:cNvGrpSpPr/>
          <p:nvPr/>
        </p:nvGrpSpPr>
        <p:grpSpPr>
          <a:xfrm>
            <a:off x="2208894" y="1219567"/>
            <a:ext cx="5638801" cy="592553"/>
            <a:chOff x="1600426" y="1735"/>
            <a:chExt cx="4801279" cy="835150"/>
          </a:xfrm>
        </p:grpSpPr>
        <p:sp>
          <p:nvSpPr>
            <p:cNvPr id="16" name="Rectangle 15">
              <a:extLst>
                <a:ext uri="{FF2B5EF4-FFF2-40B4-BE49-F238E27FC236}">
                  <a16:creationId xmlns:a16="http://schemas.microsoft.com/office/drawing/2014/main" id="{9B143DD2-1DAB-A84A-8BB9-E01C4B29DCE5}"/>
                </a:ext>
              </a:extLst>
            </p:cNvPr>
            <p:cNvSpPr/>
            <p:nvPr/>
          </p:nvSpPr>
          <p:spPr>
            <a:xfrm>
              <a:off x="1600426" y="1735"/>
              <a:ext cx="4801279" cy="835150"/>
            </a:xfrm>
            <a:prstGeom prst="rect">
              <a:avLst/>
            </a:prstGeom>
            <a:solidFill>
              <a:srgbClr val="6E4671">
                <a:alpha val="9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TextBox 16">
              <a:extLst>
                <a:ext uri="{FF2B5EF4-FFF2-40B4-BE49-F238E27FC236}">
                  <a16:creationId xmlns:a16="http://schemas.microsoft.com/office/drawing/2014/main" id="{6FB8F936-68CD-7F41-9013-68122C077F94}"/>
                </a:ext>
              </a:extLst>
            </p:cNvPr>
            <p:cNvSpPr txBox="1"/>
            <p:nvPr/>
          </p:nvSpPr>
          <p:spPr>
            <a:xfrm>
              <a:off x="1600426" y="1735"/>
              <a:ext cx="4801279" cy="835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7393" tIns="127000" rIns="97393" bIns="127000" numCol="1" spcCol="1270" anchor="ctr" anchorCtr="0">
              <a:noAutofit/>
            </a:bodyPr>
            <a:lstStyle/>
            <a:p>
              <a:pPr lvl="0"/>
              <a:r>
                <a:rPr lang="en-US" sz="1400" dirty="0">
                  <a:solidFill>
                    <a:srgbClr val="000000">
                      <a:hueOff val="0"/>
                      <a:satOff val="0"/>
                      <a:lumOff val="0"/>
                      <a:alphaOff val="0"/>
                    </a:srgbClr>
                  </a:solidFill>
                  <a:latin typeface="Arial" panose="020B0604020202020204" pitchFamily="34" charset="0"/>
                  <a:cs typeface="Arial" panose="020B0604020202020204" pitchFamily="34" charset="0"/>
                </a:rPr>
                <a:t>Increase funding for TB research and development (R&amp;D).</a:t>
              </a:r>
              <a:endParaRPr lang="en-US" sz="1400" dirty="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E0B86461-3690-144E-A39C-254960F448D5}"/>
              </a:ext>
            </a:extLst>
          </p:cNvPr>
          <p:cNvGrpSpPr/>
          <p:nvPr/>
        </p:nvGrpSpPr>
        <p:grpSpPr>
          <a:xfrm>
            <a:off x="2184380" y="1902691"/>
            <a:ext cx="5651058" cy="781393"/>
            <a:chOff x="1589989" y="-94998"/>
            <a:chExt cx="4811715" cy="835150"/>
          </a:xfrm>
        </p:grpSpPr>
        <p:sp>
          <p:nvSpPr>
            <p:cNvPr id="20" name="Rectangle 19">
              <a:extLst>
                <a:ext uri="{FF2B5EF4-FFF2-40B4-BE49-F238E27FC236}">
                  <a16:creationId xmlns:a16="http://schemas.microsoft.com/office/drawing/2014/main" id="{509520BD-9B28-6E43-ACAA-D9D58D91966C}"/>
                </a:ext>
              </a:extLst>
            </p:cNvPr>
            <p:cNvSpPr/>
            <p:nvPr/>
          </p:nvSpPr>
          <p:spPr>
            <a:xfrm>
              <a:off x="1600425" y="-94998"/>
              <a:ext cx="4801279" cy="835150"/>
            </a:xfrm>
            <a:prstGeom prst="rect">
              <a:avLst/>
            </a:prstGeom>
            <a:solidFill>
              <a:srgbClr val="6E4671">
                <a:alpha val="9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1" name="TextBox 20">
              <a:extLst>
                <a:ext uri="{FF2B5EF4-FFF2-40B4-BE49-F238E27FC236}">
                  <a16:creationId xmlns:a16="http://schemas.microsoft.com/office/drawing/2014/main" id="{D8C94194-F911-FF49-A34D-763BF6DDC075}"/>
                </a:ext>
              </a:extLst>
            </p:cNvPr>
            <p:cNvSpPr txBox="1"/>
            <p:nvPr/>
          </p:nvSpPr>
          <p:spPr>
            <a:xfrm>
              <a:off x="1589989" y="-94998"/>
              <a:ext cx="4801279" cy="835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7393" tIns="127000" rIns="97393" bIns="127000" numCol="1" spcCol="1270" anchor="ctr" anchorCtr="0">
              <a:noAutofit/>
            </a:bodyPr>
            <a:lstStyle/>
            <a:p>
              <a:pPr lvl="0" defTabSz="444500">
                <a:lnSpc>
                  <a:spcPct val="90000"/>
                </a:lnSpc>
                <a:spcAft>
                  <a:spcPct val="35000"/>
                </a:spcAft>
              </a:pPr>
              <a:r>
                <a:rPr lang="en-US" sz="1400" dirty="0">
                  <a:solidFill>
                    <a:srgbClr val="000000">
                      <a:hueOff val="0"/>
                      <a:satOff val="0"/>
                      <a:lumOff val="0"/>
                      <a:alphaOff val="0"/>
                    </a:srgbClr>
                  </a:solidFill>
                  <a:latin typeface="Arial" panose="020B0604020202020204" pitchFamily="34" charset="0"/>
                  <a:cs typeface="Arial" panose="020B0604020202020204" pitchFamily="34" charset="0"/>
                </a:rPr>
                <a:t>Include conditions of cost-of-goods-sold (COGS) transparency and fair pricing as part of all R&amp;D funding agreements with TB diagnostics developers.</a:t>
              </a:r>
            </a:p>
          </p:txBody>
        </p:sp>
      </p:grpSp>
      <p:grpSp>
        <p:nvGrpSpPr>
          <p:cNvPr id="22" name="Group 21">
            <a:extLst>
              <a:ext uri="{FF2B5EF4-FFF2-40B4-BE49-F238E27FC236}">
                <a16:creationId xmlns:a16="http://schemas.microsoft.com/office/drawing/2014/main" id="{CC18CC2E-B7E0-5148-82F4-4B4932D362EC}"/>
              </a:ext>
            </a:extLst>
          </p:cNvPr>
          <p:cNvGrpSpPr/>
          <p:nvPr/>
        </p:nvGrpSpPr>
        <p:grpSpPr>
          <a:xfrm>
            <a:off x="2208893" y="2777714"/>
            <a:ext cx="5638801" cy="960841"/>
            <a:chOff x="1600426" y="1735"/>
            <a:chExt cx="4801279" cy="835150"/>
          </a:xfrm>
        </p:grpSpPr>
        <p:sp>
          <p:nvSpPr>
            <p:cNvPr id="23" name="Rectangle 22">
              <a:extLst>
                <a:ext uri="{FF2B5EF4-FFF2-40B4-BE49-F238E27FC236}">
                  <a16:creationId xmlns:a16="http://schemas.microsoft.com/office/drawing/2014/main" id="{7F0CDBCC-867C-DC40-B451-93510E18AA9E}"/>
                </a:ext>
              </a:extLst>
            </p:cNvPr>
            <p:cNvSpPr/>
            <p:nvPr/>
          </p:nvSpPr>
          <p:spPr>
            <a:xfrm>
              <a:off x="1600426" y="1735"/>
              <a:ext cx="4801279" cy="835150"/>
            </a:xfrm>
            <a:prstGeom prst="rect">
              <a:avLst/>
            </a:prstGeom>
            <a:solidFill>
              <a:srgbClr val="6E4671">
                <a:alpha val="9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4" name="TextBox 23">
              <a:extLst>
                <a:ext uri="{FF2B5EF4-FFF2-40B4-BE49-F238E27FC236}">
                  <a16:creationId xmlns:a16="http://schemas.microsoft.com/office/drawing/2014/main" id="{04F23510-0F5C-AB4C-B774-7A001A2854E8}"/>
                </a:ext>
              </a:extLst>
            </p:cNvPr>
            <p:cNvSpPr txBox="1"/>
            <p:nvPr/>
          </p:nvSpPr>
          <p:spPr>
            <a:xfrm>
              <a:off x="1600426" y="1735"/>
              <a:ext cx="4801279" cy="835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7393" tIns="127000" rIns="97393" bIns="127000" numCol="1" spcCol="1270" anchor="ctr" anchorCtr="0">
              <a:noAutofit/>
            </a:bodyPr>
            <a:lstStyle/>
            <a:p>
              <a:pPr lvl="0" defTabSz="444500">
                <a:lnSpc>
                  <a:spcPct val="90000"/>
                </a:lnSpc>
                <a:spcAft>
                  <a:spcPct val="35000"/>
                </a:spcAft>
              </a:pPr>
              <a:r>
                <a:rPr lang="en-US" sz="1400" dirty="0">
                  <a:solidFill>
                    <a:srgbClr val="000000">
                      <a:hueOff val="0"/>
                      <a:satOff val="0"/>
                      <a:lumOff val="0"/>
                      <a:alphaOff val="0"/>
                    </a:srgbClr>
                  </a:solidFill>
                  <a:latin typeface="Arial" panose="020B0604020202020204" pitchFamily="34" charset="0"/>
                  <a:cs typeface="Arial" panose="020B0604020202020204" pitchFamily="34" charset="0"/>
                </a:rPr>
                <a:t>Increase domestic funding for health and expand TB budgets to sufficiently invest in strengthening national health systems and fully scaling-up and implementing quality TB diagnostic tools in accordance with WHO recommendations.</a:t>
              </a:r>
            </a:p>
          </p:txBody>
        </p:sp>
      </p:grpSp>
      <p:grpSp>
        <p:nvGrpSpPr>
          <p:cNvPr id="25" name="Group 24">
            <a:extLst>
              <a:ext uri="{FF2B5EF4-FFF2-40B4-BE49-F238E27FC236}">
                <a16:creationId xmlns:a16="http://schemas.microsoft.com/office/drawing/2014/main" id="{2DB77F3F-7782-3540-A1E2-EADA9A175E15}"/>
              </a:ext>
            </a:extLst>
          </p:cNvPr>
          <p:cNvGrpSpPr/>
          <p:nvPr/>
        </p:nvGrpSpPr>
        <p:grpSpPr>
          <a:xfrm>
            <a:off x="2208893" y="3832185"/>
            <a:ext cx="5638801" cy="663615"/>
            <a:chOff x="1600426" y="1735"/>
            <a:chExt cx="4801279" cy="835150"/>
          </a:xfrm>
        </p:grpSpPr>
        <p:sp>
          <p:nvSpPr>
            <p:cNvPr id="26" name="Rectangle 25">
              <a:extLst>
                <a:ext uri="{FF2B5EF4-FFF2-40B4-BE49-F238E27FC236}">
                  <a16:creationId xmlns:a16="http://schemas.microsoft.com/office/drawing/2014/main" id="{616723CC-4201-8745-B84A-BDF9EC882EFE}"/>
                </a:ext>
              </a:extLst>
            </p:cNvPr>
            <p:cNvSpPr/>
            <p:nvPr/>
          </p:nvSpPr>
          <p:spPr>
            <a:xfrm>
              <a:off x="1600426" y="1735"/>
              <a:ext cx="4801279" cy="835150"/>
            </a:xfrm>
            <a:prstGeom prst="rect">
              <a:avLst/>
            </a:prstGeom>
            <a:solidFill>
              <a:srgbClr val="6E4671">
                <a:alpha val="9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7" name="TextBox 26">
              <a:extLst>
                <a:ext uri="{FF2B5EF4-FFF2-40B4-BE49-F238E27FC236}">
                  <a16:creationId xmlns:a16="http://schemas.microsoft.com/office/drawing/2014/main" id="{9C66C497-FACF-8F48-B076-4D3380EE3ACD}"/>
                </a:ext>
              </a:extLst>
            </p:cNvPr>
            <p:cNvSpPr txBox="1"/>
            <p:nvPr/>
          </p:nvSpPr>
          <p:spPr>
            <a:xfrm>
              <a:off x="1600426" y="1735"/>
              <a:ext cx="4801279" cy="835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7393" tIns="127000" rIns="97393" bIns="127000" numCol="1" spcCol="1270" anchor="ctr" anchorCtr="0">
              <a:noAutofit/>
            </a:bodyPr>
            <a:lstStyle/>
            <a:p>
              <a:pPr lvl="0" defTabSz="444500">
                <a:lnSpc>
                  <a:spcPct val="90000"/>
                </a:lnSpc>
                <a:spcAft>
                  <a:spcPct val="35000"/>
                </a:spcAft>
              </a:pPr>
              <a:r>
                <a:rPr lang="en-US" sz="1400" dirty="0">
                  <a:solidFill>
                    <a:srgbClr val="000000">
                      <a:hueOff val="0"/>
                      <a:satOff val="0"/>
                      <a:lumOff val="0"/>
                      <a:alphaOff val="0"/>
                    </a:srgbClr>
                  </a:solidFill>
                  <a:latin typeface="Arial" panose="020B0604020202020204" pitchFamily="34" charset="0"/>
                  <a:cs typeface="Arial" panose="020B0604020202020204" pitchFamily="34" charset="0"/>
                </a:rPr>
                <a:t>Engage in pooled procurement with other countries and global donors to secure TB diagnostic tools at the lowest possible prices through shared volumes.</a:t>
              </a:r>
            </a:p>
          </p:txBody>
        </p:sp>
      </p:grpSp>
      <p:grpSp>
        <p:nvGrpSpPr>
          <p:cNvPr id="28" name="Group 27">
            <a:extLst>
              <a:ext uri="{FF2B5EF4-FFF2-40B4-BE49-F238E27FC236}">
                <a16:creationId xmlns:a16="http://schemas.microsoft.com/office/drawing/2014/main" id="{2FC49F59-8872-7043-B084-58FD7F1A6D89}"/>
              </a:ext>
            </a:extLst>
          </p:cNvPr>
          <p:cNvGrpSpPr/>
          <p:nvPr/>
        </p:nvGrpSpPr>
        <p:grpSpPr>
          <a:xfrm>
            <a:off x="2210185" y="4591327"/>
            <a:ext cx="5638801" cy="514073"/>
            <a:chOff x="1600426" y="1735"/>
            <a:chExt cx="4801279" cy="835150"/>
          </a:xfrm>
        </p:grpSpPr>
        <p:sp>
          <p:nvSpPr>
            <p:cNvPr id="29" name="Rectangle 28">
              <a:extLst>
                <a:ext uri="{FF2B5EF4-FFF2-40B4-BE49-F238E27FC236}">
                  <a16:creationId xmlns:a16="http://schemas.microsoft.com/office/drawing/2014/main" id="{7410FD70-72A6-5442-9673-86862557B72E}"/>
                </a:ext>
              </a:extLst>
            </p:cNvPr>
            <p:cNvSpPr/>
            <p:nvPr/>
          </p:nvSpPr>
          <p:spPr>
            <a:xfrm>
              <a:off x="1600426" y="1735"/>
              <a:ext cx="4801279" cy="835150"/>
            </a:xfrm>
            <a:prstGeom prst="rect">
              <a:avLst/>
            </a:prstGeom>
            <a:solidFill>
              <a:srgbClr val="6E4671">
                <a:alpha val="9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0" name="TextBox 29">
              <a:extLst>
                <a:ext uri="{FF2B5EF4-FFF2-40B4-BE49-F238E27FC236}">
                  <a16:creationId xmlns:a16="http://schemas.microsoft.com/office/drawing/2014/main" id="{65AC0779-58D2-954F-A12C-1B82CC666A03}"/>
                </a:ext>
              </a:extLst>
            </p:cNvPr>
            <p:cNvSpPr txBox="1"/>
            <p:nvPr/>
          </p:nvSpPr>
          <p:spPr>
            <a:xfrm>
              <a:off x="1600426" y="1735"/>
              <a:ext cx="4801279" cy="835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7393" tIns="127000" rIns="97393" bIns="127000" numCol="1" spcCol="1270" anchor="ctr" anchorCtr="0">
              <a:noAutofit/>
            </a:bodyPr>
            <a:lstStyle/>
            <a:p>
              <a:pPr lvl="0" defTabSz="444500">
                <a:lnSpc>
                  <a:spcPct val="90000"/>
                </a:lnSpc>
                <a:spcAft>
                  <a:spcPct val="35000"/>
                </a:spcAft>
              </a:pPr>
              <a:r>
                <a:rPr lang="en-US" sz="1400" dirty="0">
                  <a:solidFill>
                    <a:srgbClr val="000000">
                      <a:hueOff val="0"/>
                      <a:satOff val="0"/>
                      <a:lumOff val="0"/>
                      <a:alphaOff val="0"/>
                    </a:srgbClr>
                  </a:solidFill>
                  <a:latin typeface="Arial" panose="020B0604020202020204" pitchFamily="34" charset="0"/>
                  <a:cs typeface="Arial" panose="020B0604020202020204" pitchFamily="34" charset="0"/>
                </a:rPr>
                <a:t>Update national TB and HIV program policies and implementation guidelines in accordance with new WHO recommendations.</a:t>
              </a:r>
            </a:p>
          </p:txBody>
        </p:sp>
      </p:grpSp>
      <p:grpSp>
        <p:nvGrpSpPr>
          <p:cNvPr id="31" name="Group 30">
            <a:extLst>
              <a:ext uri="{FF2B5EF4-FFF2-40B4-BE49-F238E27FC236}">
                <a16:creationId xmlns:a16="http://schemas.microsoft.com/office/drawing/2014/main" id="{B6EB06F7-AF61-4044-A8CF-0E8CC412055A}"/>
              </a:ext>
            </a:extLst>
          </p:cNvPr>
          <p:cNvGrpSpPr/>
          <p:nvPr/>
        </p:nvGrpSpPr>
        <p:grpSpPr>
          <a:xfrm>
            <a:off x="2208892" y="5208815"/>
            <a:ext cx="5638801" cy="1096072"/>
            <a:chOff x="1600426" y="1735"/>
            <a:chExt cx="4801279" cy="835150"/>
          </a:xfrm>
        </p:grpSpPr>
        <p:sp>
          <p:nvSpPr>
            <p:cNvPr id="32" name="Rectangle 31">
              <a:extLst>
                <a:ext uri="{FF2B5EF4-FFF2-40B4-BE49-F238E27FC236}">
                  <a16:creationId xmlns:a16="http://schemas.microsoft.com/office/drawing/2014/main" id="{1B63EA67-76DB-CF46-8C92-1B1320052B59}"/>
                </a:ext>
              </a:extLst>
            </p:cNvPr>
            <p:cNvSpPr/>
            <p:nvPr/>
          </p:nvSpPr>
          <p:spPr>
            <a:xfrm>
              <a:off x="1600426" y="1735"/>
              <a:ext cx="4801279" cy="835150"/>
            </a:xfrm>
            <a:prstGeom prst="rect">
              <a:avLst/>
            </a:prstGeom>
            <a:solidFill>
              <a:srgbClr val="6E4671">
                <a:alpha val="9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3" name="TextBox 32">
              <a:extLst>
                <a:ext uri="{FF2B5EF4-FFF2-40B4-BE49-F238E27FC236}">
                  <a16:creationId xmlns:a16="http://schemas.microsoft.com/office/drawing/2014/main" id="{1389DB04-6E72-9E4D-BC10-867E11F1090E}"/>
                </a:ext>
              </a:extLst>
            </p:cNvPr>
            <p:cNvSpPr txBox="1"/>
            <p:nvPr/>
          </p:nvSpPr>
          <p:spPr>
            <a:xfrm>
              <a:off x="1600426" y="1735"/>
              <a:ext cx="4801279" cy="835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7393" tIns="127000" rIns="97393" bIns="127000" numCol="1" spcCol="1270" anchor="ctr" anchorCtr="0">
              <a:noAutofit/>
            </a:bodyPr>
            <a:lstStyle/>
            <a:p>
              <a:pPr lvl="0" defTabSz="444500">
                <a:lnSpc>
                  <a:spcPct val="90000"/>
                </a:lnSpc>
                <a:spcAft>
                  <a:spcPct val="35000"/>
                </a:spcAft>
              </a:pPr>
              <a:r>
                <a:rPr lang="en-US" sz="1400" dirty="0">
                  <a:solidFill>
                    <a:srgbClr val="000000">
                      <a:hueOff val="0"/>
                      <a:satOff val="0"/>
                      <a:lumOff val="0"/>
                      <a:alphaOff val="0"/>
                    </a:srgbClr>
                  </a:solidFill>
                  <a:latin typeface="Arial" panose="020B0604020202020204" pitchFamily="34" charset="0"/>
                  <a:cs typeface="Arial" panose="020B0604020202020204" pitchFamily="34" charset="0"/>
                </a:rPr>
                <a:t>Establish clear plans for the rapid introduction, scale-up, and implementation of WHO-recommended TB diagnostic tools and algorithms, including through countrywide training of health workers and lab technicians in the use of new diagnostic tools and technologies.</a:t>
              </a:r>
            </a:p>
          </p:txBody>
        </p:sp>
      </p:grpSp>
    </p:spTree>
    <p:extLst>
      <p:ext uri="{BB962C8B-B14F-4D97-AF65-F5344CB8AC3E}">
        <p14:creationId xmlns:p14="http://schemas.microsoft.com/office/powerpoint/2010/main" val="10249898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FB75A43-B96E-6D43-BA90-4D31BA7732A4}"/>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TAKING ACTION</a:t>
            </a:r>
          </a:p>
          <a:p>
            <a:endParaRPr lang="en-US" dirty="0">
              <a:latin typeface="Arial" panose="020B0604020202020204" pitchFamily="34" charset="0"/>
            </a:endParaRPr>
          </a:p>
        </p:txBody>
      </p:sp>
      <p:sp>
        <p:nvSpPr>
          <p:cNvPr id="6" name="Title 5">
            <a:extLst>
              <a:ext uri="{FF2B5EF4-FFF2-40B4-BE49-F238E27FC236}">
                <a16:creationId xmlns:a16="http://schemas.microsoft.com/office/drawing/2014/main" id="{DC2A4D80-07A8-F04F-80CC-E4E218D78A01}"/>
              </a:ext>
            </a:extLst>
          </p:cNvPr>
          <p:cNvSpPr>
            <a:spLocks noGrp="1"/>
          </p:cNvSpPr>
          <p:nvPr>
            <p:ph type="title"/>
          </p:nvPr>
        </p:nvSpPr>
        <p:spPr>
          <a:xfrm>
            <a:off x="2133600" y="951393"/>
            <a:ext cx="4963891" cy="547690"/>
          </a:xfrm>
          <a:prstGeom prst="rect">
            <a:avLst/>
          </a:prstGeom>
        </p:spPr>
        <p:txBody>
          <a:bodyPr>
            <a:normAutofit fontScale="90000"/>
          </a:bodyPr>
          <a:lstStyle/>
          <a:p>
            <a:r>
              <a:rPr lang="en-US" dirty="0">
                <a:latin typeface="Arial" panose="020B0604020202020204" pitchFamily="34" charset="0"/>
              </a:rPr>
              <a:t>Taking Action</a:t>
            </a:r>
            <a:br>
              <a:rPr lang="en-US" dirty="0">
                <a:latin typeface="Arial" panose="020B0604020202020204" pitchFamily="34" charset="0"/>
              </a:rPr>
            </a:br>
            <a:endParaRPr lang="en-US" dirty="0"/>
          </a:p>
        </p:txBody>
      </p:sp>
      <p:grpSp>
        <p:nvGrpSpPr>
          <p:cNvPr id="2" name="Group 1">
            <a:extLst>
              <a:ext uri="{FF2B5EF4-FFF2-40B4-BE49-F238E27FC236}">
                <a16:creationId xmlns:a16="http://schemas.microsoft.com/office/drawing/2014/main" id="{692FDAE8-F09A-4B4A-BD3A-4F7AB332597F}"/>
              </a:ext>
            </a:extLst>
          </p:cNvPr>
          <p:cNvGrpSpPr/>
          <p:nvPr/>
        </p:nvGrpSpPr>
        <p:grpSpPr>
          <a:xfrm>
            <a:off x="456381" y="1614097"/>
            <a:ext cx="1334328" cy="1334328"/>
            <a:chOff x="660890" y="2048644"/>
            <a:chExt cx="1334328" cy="1334328"/>
          </a:xfrm>
        </p:grpSpPr>
        <p:pic>
          <p:nvPicPr>
            <p:cNvPr id="15" name="Picture 14" descr="A picture containing cosmetic&#10;&#10;Description automatically generated">
              <a:extLst>
                <a:ext uri="{FF2B5EF4-FFF2-40B4-BE49-F238E27FC236}">
                  <a16:creationId xmlns:a16="http://schemas.microsoft.com/office/drawing/2014/main" id="{C1616818-363B-CC43-9904-3A07B322FC6C}"/>
                </a:ext>
              </a:extLst>
            </p:cNvPr>
            <p:cNvPicPr>
              <a:picLocks noChangeAspect="1"/>
            </p:cNvPicPr>
            <p:nvPr/>
          </p:nvPicPr>
          <p:blipFill>
            <a:blip r:embed="rId2">
              <a:alphaModFix amt="85000"/>
            </a:blip>
            <a:stretch>
              <a:fillRect/>
            </a:stretch>
          </p:blipFill>
          <p:spPr>
            <a:xfrm>
              <a:off x="660890" y="2048644"/>
              <a:ext cx="1334328" cy="1334328"/>
            </a:xfrm>
            <a:prstGeom prst="rect">
              <a:avLst/>
            </a:prstGeom>
          </p:spPr>
        </p:pic>
        <p:pic>
          <p:nvPicPr>
            <p:cNvPr id="19" name="Picture 18">
              <a:extLst>
                <a:ext uri="{FF2B5EF4-FFF2-40B4-BE49-F238E27FC236}">
                  <a16:creationId xmlns:a16="http://schemas.microsoft.com/office/drawing/2014/main" id="{41744194-00F0-CE44-A464-4E0DF90FEAAB}"/>
                </a:ext>
              </a:extLst>
            </p:cNvPr>
            <p:cNvPicPr>
              <a:picLocks noChangeAspect="1"/>
            </p:cNvPicPr>
            <p:nvPr/>
          </p:nvPicPr>
          <p:blipFill>
            <a:blip r:embed="rId3"/>
            <a:stretch>
              <a:fillRect/>
            </a:stretch>
          </p:blipFill>
          <p:spPr>
            <a:xfrm>
              <a:off x="1191471" y="2260888"/>
              <a:ext cx="447655" cy="1001895"/>
            </a:xfrm>
            <a:prstGeom prst="rect">
              <a:avLst/>
            </a:prstGeom>
          </p:spPr>
        </p:pic>
      </p:grpSp>
      <p:grpSp>
        <p:nvGrpSpPr>
          <p:cNvPr id="9" name="Group 8">
            <a:extLst>
              <a:ext uri="{FF2B5EF4-FFF2-40B4-BE49-F238E27FC236}">
                <a16:creationId xmlns:a16="http://schemas.microsoft.com/office/drawing/2014/main" id="{9977FF00-894B-6146-9D4E-A3A4BD1AD1A3}"/>
              </a:ext>
            </a:extLst>
          </p:cNvPr>
          <p:cNvGrpSpPr/>
          <p:nvPr/>
        </p:nvGrpSpPr>
        <p:grpSpPr>
          <a:xfrm>
            <a:off x="115331" y="6249427"/>
            <a:ext cx="480060" cy="608573"/>
            <a:chOff x="289241" y="6046569"/>
            <a:chExt cx="640080" cy="811431"/>
          </a:xfrm>
        </p:grpSpPr>
        <p:sp>
          <p:nvSpPr>
            <p:cNvPr id="10" name="Slide Number Placeholder 3">
              <a:extLst>
                <a:ext uri="{FF2B5EF4-FFF2-40B4-BE49-F238E27FC236}">
                  <a16:creationId xmlns:a16="http://schemas.microsoft.com/office/drawing/2014/main" id="{78512FAD-255B-A249-B689-8B331767B82B}"/>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73</a:t>
              </a:fld>
              <a:endParaRPr lang="en-US" sz="1350" dirty="0">
                <a:solidFill>
                  <a:schemeClr val="tx2"/>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D0DC28A7-2406-7046-87ED-CFBF9C307EE2}"/>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5B8923F5-B63A-E945-BF34-8C76D58D4829}"/>
              </a:ext>
            </a:extLst>
          </p:cNvPr>
          <p:cNvSpPr/>
          <p:nvPr/>
        </p:nvSpPr>
        <p:spPr>
          <a:xfrm>
            <a:off x="272874" y="3040480"/>
            <a:ext cx="1428175" cy="830997"/>
          </a:xfrm>
          <a:prstGeom prst="rect">
            <a:avLst/>
          </a:prstGeom>
          <a:noFill/>
        </p:spPr>
        <p:txBody>
          <a:bodyPr wrap="square">
            <a:spAutoFit/>
          </a:bodyPr>
          <a:lstStyle/>
          <a:p>
            <a:pPr algn="r"/>
            <a:r>
              <a:rPr lang="en-US" sz="1600" b="1" dirty="0"/>
              <a:t>Calling on global donors to: </a:t>
            </a:r>
          </a:p>
        </p:txBody>
      </p:sp>
      <p:grpSp>
        <p:nvGrpSpPr>
          <p:cNvPr id="12" name="Group 11">
            <a:extLst>
              <a:ext uri="{FF2B5EF4-FFF2-40B4-BE49-F238E27FC236}">
                <a16:creationId xmlns:a16="http://schemas.microsoft.com/office/drawing/2014/main" id="{CEFFE876-CA54-8342-8EAE-D329EE98A9C7}"/>
              </a:ext>
            </a:extLst>
          </p:cNvPr>
          <p:cNvGrpSpPr/>
          <p:nvPr/>
        </p:nvGrpSpPr>
        <p:grpSpPr>
          <a:xfrm>
            <a:off x="2208888" y="2147660"/>
            <a:ext cx="5638801" cy="753765"/>
            <a:chOff x="1600426" y="1735"/>
            <a:chExt cx="4801279" cy="835150"/>
          </a:xfrm>
        </p:grpSpPr>
        <p:sp>
          <p:nvSpPr>
            <p:cNvPr id="16" name="Rectangle 15">
              <a:extLst>
                <a:ext uri="{FF2B5EF4-FFF2-40B4-BE49-F238E27FC236}">
                  <a16:creationId xmlns:a16="http://schemas.microsoft.com/office/drawing/2014/main" id="{6FEF3036-4BBA-C140-AC36-3AACE7BC4C0F}"/>
                </a:ext>
              </a:extLst>
            </p:cNvPr>
            <p:cNvSpPr/>
            <p:nvPr/>
          </p:nvSpPr>
          <p:spPr>
            <a:xfrm>
              <a:off x="1600426" y="1735"/>
              <a:ext cx="4801279" cy="835150"/>
            </a:xfrm>
            <a:prstGeom prst="rect">
              <a:avLst/>
            </a:prstGeom>
            <a:solidFill>
              <a:srgbClr val="6E4671">
                <a:alpha val="9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TextBox 16">
              <a:extLst>
                <a:ext uri="{FF2B5EF4-FFF2-40B4-BE49-F238E27FC236}">
                  <a16:creationId xmlns:a16="http://schemas.microsoft.com/office/drawing/2014/main" id="{EA1147E2-7C15-6F4B-A3C2-D50612DC30B6}"/>
                </a:ext>
              </a:extLst>
            </p:cNvPr>
            <p:cNvSpPr txBox="1"/>
            <p:nvPr/>
          </p:nvSpPr>
          <p:spPr>
            <a:xfrm>
              <a:off x="1600426" y="1735"/>
              <a:ext cx="4801279" cy="835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7393" tIns="127000" rIns="97393" bIns="127000" numCol="1" spcCol="1270" anchor="ctr" anchorCtr="0">
              <a:noAutofit/>
            </a:bodyPr>
            <a:lstStyle/>
            <a:p>
              <a:pPr lvl="0" defTabSz="444500">
                <a:lnSpc>
                  <a:spcPct val="90000"/>
                </a:lnSpc>
                <a:spcAft>
                  <a:spcPct val="35000"/>
                </a:spcAft>
              </a:pPr>
              <a:r>
                <a:rPr lang="en-US" sz="1400" dirty="0">
                  <a:solidFill>
                    <a:srgbClr val="000000">
                      <a:hueOff val="0"/>
                      <a:satOff val="0"/>
                      <a:lumOff val="0"/>
                      <a:alphaOff val="0"/>
                    </a:srgbClr>
                  </a:solidFill>
                  <a:latin typeface="Arial" panose="020B0604020202020204" pitchFamily="34" charset="0"/>
                  <a:cs typeface="Arial" panose="020B0604020202020204" pitchFamily="34" charset="0"/>
                </a:rPr>
                <a:t>Include binding access commitments requiring COGS transparency and fair pricing as a condition of R&amp;D funding.</a:t>
              </a:r>
            </a:p>
          </p:txBody>
        </p:sp>
      </p:grpSp>
      <p:grpSp>
        <p:nvGrpSpPr>
          <p:cNvPr id="18" name="Group 17">
            <a:extLst>
              <a:ext uri="{FF2B5EF4-FFF2-40B4-BE49-F238E27FC236}">
                <a16:creationId xmlns:a16="http://schemas.microsoft.com/office/drawing/2014/main" id="{D2857553-082B-3B4E-A271-B0251CA22161}"/>
              </a:ext>
            </a:extLst>
          </p:cNvPr>
          <p:cNvGrpSpPr/>
          <p:nvPr/>
        </p:nvGrpSpPr>
        <p:grpSpPr>
          <a:xfrm>
            <a:off x="2208888" y="5209726"/>
            <a:ext cx="5638801" cy="965490"/>
            <a:chOff x="1600426" y="1735"/>
            <a:chExt cx="4801279" cy="835150"/>
          </a:xfrm>
        </p:grpSpPr>
        <p:sp>
          <p:nvSpPr>
            <p:cNvPr id="20" name="Rectangle 19">
              <a:extLst>
                <a:ext uri="{FF2B5EF4-FFF2-40B4-BE49-F238E27FC236}">
                  <a16:creationId xmlns:a16="http://schemas.microsoft.com/office/drawing/2014/main" id="{A39E79D0-DACC-CA46-8EE5-B6F8CC8A69A6}"/>
                </a:ext>
              </a:extLst>
            </p:cNvPr>
            <p:cNvSpPr/>
            <p:nvPr/>
          </p:nvSpPr>
          <p:spPr>
            <a:xfrm>
              <a:off x="1600426" y="1735"/>
              <a:ext cx="4801279" cy="835150"/>
            </a:xfrm>
            <a:prstGeom prst="rect">
              <a:avLst/>
            </a:prstGeom>
            <a:solidFill>
              <a:srgbClr val="6E4671">
                <a:alpha val="9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1" name="TextBox 20">
              <a:extLst>
                <a:ext uri="{FF2B5EF4-FFF2-40B4-BE49-F238E27FC236}">
                  <a16:creationId xmlns:a16="http://schemas.microsoft.com/office/drawing/2014/main" id="{203010F7-E112-044F-9FEB-561F6661E2D9}"/>
                </a:ext>
              </a:extLst>
            </p:cNvPr>
            <p:cNvSpPr txBox="1"/>
            <p:nvPr/>
          </p:nvSpPr>
          <p:spPr>
            <a:xfrm>
              <a:off x="1600426" y="1735"/>
              <a:ext cx="4801279" cy="835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7393" tIns="127000" rIns="97393" bIns="127000" numCol="1" spcCol="1270" anchor="ctr" anchorCtr="0">
              <a:noAutofit/>
            </a:bodyPr>
            <a:lstStyle/>
            <a:p>
              <a:pPr lvl="0" defTabSz="444500">
                <a:lnSpc>
                  <a:spcPct val="90000"/>
                </a:lnSpc>
                <a:spcAft>
                  <a:spcPct val="35000"/>
                </a:spcAft>
              </a:pPr>
              <a:r>
                <a:rPr lang="en-US" sz="1400" dirty="0">
                  <a:solidFill>
                    <a:srgbClr val="000000">
                      <a:hueOff val="0"/>
                      <a:satOff val="0"/>
                      <a:lumOff val="0"/>
                      <a:alphaOff val="0"/>
                    </a:srgbClr>
                  </a:solidFill>
                  <a:latin typeface="Arial" panose="020B0604020202020204" pitchFamily="34" charset="0"/>
                  <a:cs typeface="Arial" panose="020B0604020202020204" pitchFamily="34" charset="0"/>
                </a:rPr>
                <a:t>Invest in building regional and country know-how and capacity— including through technology transfer—for generic diagnostics manufacturing.</a:t>
              </a:r>
            </a:p>
          </p:txBody>
        </p:sp>
      </p:grpSp>
      <p:grpSp>
        <p:nvGrpSpPr>
          <p:cNvPr id="22" name="Group 21">
            <a:extLst>
              <a:ext uri="{FF2B5EF4-FFF2-40B4-BE49-F238E27FC236}">
                <a16:creationId xmlns:a16="http://schemas.microsoft.com/office/drawing/2014/main" id="{83E6C956-20F7-8649-9214-1AAD205FEF20}"/>
              </a:ext>
            </a:extLst>
          </p:cNvPr>
          <p:cNvGrpSpPr/>
          <p:nvPr/>
        </p:nvGrpSpPr>
        <p:grpSpPr>
          <a:xfrm>
            <a:off x="2208888" y="4032268"/>
            <a:ext cx="5638802" cy="1187790"/>
            <a:chOff x="1600425" y="-17793"/>
            <a:chExt cx="4801280" cy="942719"/>
          </a:xfrm>
        </p:grpSpPr>
        <p:sp>
          <p:nvSpPr>
            <p:cNvPr id="23" name="Rectangle 22">
              <a:extLst>
                <a:ext uri="{FF2B5EF4-FFF2-40B4-BE49-F238E27FC236}">
                  <a16:creationId xmlns:a16="http://schemas.microsoft.com/office/drawing/2014/main" id="{0431037A-00DC-174D-8F4B-E0EC63E72C3C}"/>
                </a:ext>
              </a:extLst>
            </p:cNvPr>
            <p:cNvSpPr/>
            <p:nvPr/>
          </p:nvSpPr>
          <p:spPr>
            <a:xfrm>
              <a:off x="1600426" y="1735"/>
              <a:ext cx="4801279" cy="835150"/>
            </a:xfrm>
            <a:prstGeom prst="rect">
              <a:avLst/>
            </a:prstGeom>
            <a:solidFill>
              <a:srgbClr val="6E4671">
                <a:alpha val="9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4" name="TextBox 23">
              <a:extLst>
                <a:ext uri="{FF2B5EF4-FFF2-40B4-BE49-F238E27FC236}">
                  <a16:creationId xmlns:a16="http://schemas.microsoft.com/office/drawing/2014/main" id="{7F4C84A1-33E5-DD4E-B454-550F89A7230B}"/>
                </a:ext>
              </a:extLst>
            </p:cNvPr>
            <p:cNvSpPr txBox="1"/>
            <p:nvPr/>
          </p:nvSpPr>
          <p:spPr>
            <a:xfrm>
              <a:off x="1600425" y="-17793"/>
              <a:ext cx="4801279" cy="9427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7393" tIns="127000" rIns="97393" bIns="127000" numCol="1" spcCol="1270" anchor="ctr" anchorCtr="0">
              <a:noAutofit/>
            </a:bodyPr>
            <a:lstStyle/>
            <a:p>
              <a:pPr lvl="0" defTabSz="444500">
                <a:lnSpc>
                  <a:spcPct val="90000"/>
                </a:lnSpc>
                <a:spcAft>
                  <a:spcPct val="35000"/>
                </a:spcAft>
              </a:pPr>
              <a:r>
                <a:rPr lang="en-US" sz="1400" dirty="0">
                  <a:solidFill>
                    <a:srgbClr val="000000">
                      <a:hueOff val="0"/>
                      <a:satOff val="0"/>
                      <a:lumOff val="0"/>
                      <a:alphaOff val="0"/>
                    </a:srgbClr>
                  </a:solidFill>
                  <a:latin typeface="Arial" panose="020B0604020202020204" pitchFamily="34" charset="0"/>
                  <a:cs typeface="Arial" panose="020B0604020202020204" pitchFamily="34" charset="0"/>
                </a:rPr>
                <a:t>Coordinate together and with countries to apply collective procurement power and leverage toward negotiating lower prices for TB diagnostic tools reflective of COGS, volumes, and public and philanthropic funding.</a:t>
              </a:r>
            </a:p>
          </p:txBody>
        </p:sp>
      </p:grpSp>
      <p:grpSp>
        <p:nvGrpSpPr>
          <p:cNvPr id="25" name="Group 24">
            <a:extLst>
              <a:ext uri="{FF2B5EF4-FFF2-40B4-BE49-F238E27FC236}">
                <a16:creationId xmlns:a16="http://schemas.microsoft.com/office/drawing/2014/main" id="{2A872D2F-5393-424C-ABC4-E40621539A45}"/>
              </a:ext>
            </a:extLst>
          </p:cNvPr>
          <p:cNvGrpSpPr/>
          <p:nvPr/>
        </p:nvGrpSpPr>
        <p:grpSpPr>
          <a:xfrm>
            <a:off x="2208888" y="3004453"/>
            <a:ext cx="5638801" cy="924787"/>
            <a:chOff x="1600426" y="1735"/>
            <a:chExt cx="4801279" cy="835150"/>
          </a:xfrm>
        </p:grpSpPr>
        <p:sp>
          <p:nvSpPr>
            <p:cNvPr id="26" name="Rectangle 25">
              <a:extLst>
                <a:ext uri="{FF2B5EF4-FFF2-40B4-BE49-F238E27FC236}">
                  <a16:creationId xmlns:a16="http://schemas.microsoft.com/office/drawing/2014/main" id="{A18A87C8-0191-4440-97CF-57AE6EF7F20F}"/>
                </a:ext>
              </a:extLst>
            </p:cNvPr>
            <p:cNvSpPr/>
            <p:nvPr/>
          </p:nvSpPr>
          <p:spPr>
            <a:xfrm>
              <a:off x="1600426" y="1735"/>
              <a:ext cx="4801279" cy="835150"/>
            </a:xfrm>
            <a:prstGeom prst="rect">
              <a:avLst/>
            </a:prstGeom>
            <a:solidFill>
              <a:srgbClr val="6E4671">
                <a:alpha val="9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7" name="TextBox 26">
              <a:extLst>
                <a:ext uri="{FF2B5EF4-FFF2-40B4-BE49-F238E27FC236}">
                  <a16:creationId xmlns:a16="http://schemas.microsoft.com/office/drawing/2014/main" id="{2492F112-1ACA-BF4B-B092-BF9A60BC59ED}"/>
                </a:ext>
              </a:extLst>
            </p:cNvPr>
            <p:cNvSpPr txBox="1"/>
            <p:nvPr/>
          </p:nvSpPr>
          <p:spPr>
            <a:xfrm>
              <a:off x="1600426" y="1735"/>
              <a:ext cx="4801279" cy="835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7393" tIns="127000" rIns="97393" bIns="127000" numCol="1" spcCol="1270" anchor="ctr" anchorCtr="0">
              <a:noAutofit/>
            </a:bodyPr>
            <a:lstStyle/>
            <a:p>
              <a:pPr lvl="0" defTabSz="444500">
                <a:lnSpc>
                  <a:spcPct val="90000"/>
                </a:lnSpc>
                <a:spcAft>
                  <a:spcPct val="35000"/>
                </a:spcAft>
              </a:pPr>
              <a:r>
                <a:rPr lang="en-US" sz="1400" dirty="0">
                  <a:solidFill>
                    <a:srgbClr val="000000">
                      <a:hueOff val="0"/>
                      <a:satOff val="0"/>
                      <a:lumOff val="0"/>
                      <a:alphaOff val="0"/>
                    </a:srgbClr>
                  </a:solidFill>
                  <a:latin typeface="Arial" panose="020B0604020202020204" pitchFamily="34" charset="0"/>
                  <a:cs typeface="Arial" panose="020B0604020202020204" pitchFamily="34" charset="0"/>
                </a:rPr>
                <a:t>Increase funding support for countries to invest in the introduction, full scale-up, and implementation of quality TB diagnostic tools in accordance with WHO recommendations.</a:t>
              </a:r>
            </a:p>
          </p:txBody>
        </p:sp>
      </p:grpSp>
      <p:grpSp>
        <p:nvGrpSpPr>
          <p:cNvPr id="28" name="Group 27">
            <a:extLst>
              <a:ext uri="{FF2B5EF4-FFF2-40B4-BE49-F238E27FC236}">
                <a16:creationId xmlns:a16="http://schemas.microsoft.com/office/drawing/2014/main" id="{A1D18BCD-A3C1-4542-B888-C2BB01D37EC0}"/>
              </a:ext>
            </a:extLst>
          </p:cNvPr>
          <p:cNvGrpSpPr/>
          <p:nvPr/>
        </p:nvGrpSpPr>
        <p:grpSpPr>
          <a:xfrm>
            <a:off x="2213549" y="1496942"/>
            <a:ext cx="5638801" cy="547690"/>
            <a:chOff x="1600426" y="1735"/>
            <a:chExt cx="4801279" cy="835150"/>
          </a:xfrm>
        </p:grpSpPr>
        <p:sp>
          <p:nvSpPr>
            <p:cNvPr id="29" name="Rectangle 28">
              <a:extLst>
                <a:ext uri="{FF2B5EF4-FFF2-40B4-BE49-F238E27FC236}">
                  <a16:creationId xmlns:a16="http://schemas.microsoft.com/office/drawing/2014/main" id="{6BDC40EC-9645-9346-811A-FBD89ADC2DB3}"/>
                </a:ext>
              </a:extLst>
            </p:cNvPr>
            <p:cNvSpPr/>
            <p:nvPr/>
          </p:nvSpPr>
          <p:spPr>
            <a:xfrm>
              <a:off x="1600426" y="1735"/>
              <a:ext cx="4801279" cy="835150"/>
            </a:xfrm>
            <a:prstGeom prst="rect">
              <a:avLst/>
            </a:prstGeom>
            <a:solidFill>
              <a:srgbClr val="6E4671">
                <a:alpha val="9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0" name="TextBox 29">
              <a:extLst>
                <a:ext uri="{FF2B5EF4-FFF2-40B4-BE49-F238E27FC236}">
                  <a16:creationId xmlns:a16="http://schemas.microsoft.com/office/drawing/2014/main" id="{2CD67DC3-09E1-8E4F-A756-A79E72EA22BE}"/>
                </a:ext>
              </a:extLst>
            </p:cNvPr>
            <p:cNvSpPr txBox="1"/>
            <p:nvPr/>
          </p:nvSpPr>
          <p:spPr>
            <a:xfrm>
              <a:off x="1600426" y="1735"/>
              <a:ext cx="4801279" cy="835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7393" tIns="127000" rIns="97393" bIns="127000" numCol="1" spcCol="1270" anchor="ctr" anchorCtr="0">
              <a:noAutofit/>
            </a:bodyPr>
            <a:lstStyle/>
            <a:p>
              <a:pPr lvl="0"/>
              <a:r>
                <a:rPr lang="en-US" sz="1400" dirty="0">
                  <a:solidFill>
                    <a:srgbClr val="000000">
                      <a:hueOff val="0"/>
                      <a:satOff val="0"/>
                      <a:lumOff val="0"/>
                      <a:alphaOff val="0"/>
                    </a:srgbClr>
                  </a:solidFill>
                  <a:latin typeface="Arial" panose="020B0604020202020204" pitchFamily="34" charset="0"/>
                  <a:cs typeface="Arial" panose="020B0604020202020204" pitchFamily="34" charset="0"/>
                </a:rPr>
                <a:t>Increase funding for R&amp;D of new TB diagnostic tools.</a:t>
              </a:r>
              <a:endParaRPr lang="en-US" sz="1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957450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A9E5B66-2BB9-FF4C-94FF-198499BAB160}"/>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TAKING ACTION</a:t>
            </a:r>
          </a:p>
          <a:p>
            <a:endParaRPr lang="en-US" dirty="0">
              <a:latin typeface="Arial" panose="020B0604020202020204" pitchFamily="34" charset="0"/>
            </a:endParaRPr>
          </a:p>
        </p:txBody>
      </p:sp>
      <p:grpSp>
        <p:nvGrpSpPr>
          <p:cNvPr id="9" name="Group 8">
            <a:extLst>
              <a:ext uri="{FF2B5EF4-FFF2-40B4-BE49-F238E27FC236}">
                <a16:creationId xmlns:a16="http://schemas.microsoft.com/office/drawing/2014/main" id="{32D6CB60-3B87-C94B-BE4C-191A2FD98E46}"/>
              </a:ext>
            </a:extLst>
          </p:cNvPr>
          <p:cNvGrpSpPr/>
          <p:nvPr/>
        </p:nvGrpSpPr>
        <p:grpSpPr>
          <a:xfrm>
            <a:off x="115331" y="6249427"/>
            <a:ext cx="480060" cy="608573"/>
            <a:chOff x="289241" y="6046569"/>
            <a:chExt cx="640080" cy="811431"/>
          </a:xfrm>
        </p:grpSpPr>
        <p:sp>
          <p:nvSpPr>
            <p:cNvPr id="10" name="Slide Number Placeholder 3">
              <a:extLst>
                <a:ext uri="{FF2B5EF4-FFF2-40B4-BE49-F238E27FC236}">
                  <a16:creationId xmlns:a16="http://schemas.microsoft.com/office/drawing/2014/main" id="{22A85146-7CC5-3545-B222-4A07E07C6787}"/>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74</a:t>
              </a:fld>
              <a:endParaRPr lang="en-US" sz="1350" dirty="0">
                <a:solidFill>
                  <a:schemeClr val="tx2"/>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F49D8928-4D55-6449-88B5-EEB9674B1412}"/>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
        <p:nvSpPr>
          <p:cNvPr id="16" name="Text Placeholder 6">
            <a:extLst>
              <a:ext uri="{FF2B5EF4-FFF2-40B4-BE49-F238E27FC236}">
                <a16:creationId xmlns:a16="http://schemas.microsoft.com/office/drawing/2014/main" id="{8F06C261-11C9-FE47-A5F9-1BE6641F69F3}"/>
              </a:ext>
            </a:extLst>
          </p:cNvPr>
          <p:cNvSpPr txBox="1">
            <a:spLocks/>
          </p:cNvSpPr>
          <p:nvPr/>
        </p:nvSpPr>
        <p:spPr>
          <a:xfrm>
            <a:off x="262582" y="331361"/>
            <a:ext cx="1946312" cy="601951"/>
          </a:xfrm>
          <a:prstGeom prst="rect">
            <a:avLst/>
          </a:prstGeom>
        </p:spPr>
        <p:txBody>
          <a:bodyPr/>
          <a:lstStyle>
            <a:lvl1pPr marL="0" indent="0" algn="l" defTabSz="385753" rtl="0" eaLnBrk="1" latinLnBrk="0" hangingPunct="1">
              <a:lnSpc>
                <a:spcPct val="90000"/>
              </a:lnSpc>
              <a:spcBef>
                <a:spcPts val="422"/>
              </a:spcBef>
              <a:buFont typeface="Arial" panose="020B0604020202020204" pitchFamily="34" charset="0"/>
              <a:buNone/>
              <a:defRPr lang="en-US" sz="1350" b="0" i="0" kern="1200" dirty="0" smtClean="0">
                <a:solidFill>
                  <a:schemeClr val="tx1"/>
                </a:solidFill>
                <a:latin typeface="Arial" panose="020B0604020202020204" pitchFamily="34" charset="0"/>
                <a:ea typeface="Roboto" panose="02000000000000000000" pitchFamily="2" charset="0"/>
                <a:cs typeface="+mn-cs"/>
              </a:defRPr>
            </a:lvl1pPr>
            <a:lvl2pPr marL="192876" indent="0" algn="l" defTabSz="385753" rtl="0" eaLnBrk="1" latinLnBrk="0" hangingPunct="1">
              <a:lnSpc>
                <a:spcPct val="90000"/>
              </a:lnSpc>
              <a:spcBef>
                <a:spcPts val="211"/>
              </a:spcBef>
              <a:buFont typeface="Arial" panose="020B0604020202020204" pitchFamily="34" charset="0"/>
              <a:buNone/>
              <a:defRPr lang="en-US" sz="760" kern="1200" dirty="0" smtClean="0">
                <a:solidFill>
                  <a:schemeClr val="tx1"/>
                </a:solidFill>
                <a:latin typeface="Arial" panose="020B0604020202020204" pitchFamily="34" charset="0"/>
                <a:ea typeface="Roboto" panose="02000000000000000000" pitchFamily="2" charset="0"/>
                <a:cs typeface="+mn-cs"/>
              </a:defRPr>
            </a:lvl2pPr>
            <a:lvl3pPr marL="385753" indent="0" algn="l" defTabSz="385753" rtl="0" eaLnBrk="1" latinLnBrk="0" hangingPunct="1">
              <a:lnSpc>
                <a:spcPct val="90000"/>
              </a:lnSpc>
              <a:spcBef>
                <a:spcPts val="211"/>
              </a:spcBef>
              <a:buFont typeface="Arial" panose="020B0604020202020204" pitchFamily="34" charset="0"/>
              <a:buNone/>
              <a:defRPr lang="en-US" sz="760" kern="1200" dirty="0" smtClean="0">
                <a:solidFill>
                  <a:schemeClr val="tx1"/>
                </a:solidFill>
                <a:latin typeface="Arial" panose="020B0604020202020204" pitchFamily="34" charset="0"/>
                <a:ea typeface="Roboto" panose="02000000000000000000" pitchFamily="2" charset="0"/>
                <a:cs typeface="+mn-cs"/>
              </a:defRPr>
            </a:lvl3pPr>
            <a:lvl4pPr marL="578630" indent="0" algn="l" defTabSz="385753" rtl="0" eaLnBrk="1" latinLnBrk="0" hangingPunct="1">
              <a:lnSpc>
                <a:spcPct val="90000"/>
              </a:lnSpc>
              <a:spcBef>
                <a:spcPts val="211"/>
              </a:spcBef>
              <a:buFont typeface="Arial" panose="020B0604020202020204" pitchFamily="34" charset="0"/>
              <a:buNone/>
              <a:defRPr lang="en-US" sz="760" kern="1200" dirty="0" smtClean="0">
                <a:solidFill>
                  <a:schemeClr val="tx1"/>
                </a:solidFill>
                <a:latin typeface="Arial" panose="020B0604020202020204" pitchFamily="34" charset="0"/>
                <a:ea typeface="Roboto" panose="02000000000000000000" pitchFamily="2" charset="0"/>
                <a:cs typeface="+mn-cs"/>
              </a:defRPr>
            </a:lvl4pPr>
            <a:lvl5pPr marL="771506" indent="0" algn="l" defTabSz="385753" rtl="0" eaLnBrk="1" latinLnBrk="0" hangingPunct="1">
              <a:lnSpc>
                <a:spcPct val="90000"/>
              </a:lnSpc>
              <a:spcBef>
                <a:spcPts val="211"/>
              </a:spcBef>
              <a:buFont typeface="Arial" panose="020B0604020202020204" pitchFamily="34" charset="0"/>
              <a:buNone/>
              <a:defRPr lang="en-US" sz="760" kern="1200" dirty="0">
                <a:solidFill>
                  <a:schemeClr val="tx1"/>
                </a:solidFill>
                <a:latin typeface="Arial" panose="020B0604020202020204" pitchFamily="34" charset="0"/>
                <a:ea typeface="Roboto" panose="02000000000000000000" pitchFamily="2" charset="0"/>
                <a:cs typeface="+mn-cs"/>
              </a:defRPr>
            </a:lvl5pPr>
            <a:lvl6pPr marL="1060821"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697"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574"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51"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fontAlgn="auto">
              <a:spcAft>
                <a:spcPts val="0"/>
              </a:spcAft>
            </a:pPr>
            <a:r>
              <a:rPr lang="en-US"/>
              <a:t>TAKING ACTION</a:t>
            </a:r>
          </a:p>
          <a:p>
            <a:pPr fontAlgn="auto">
              <a:spcAft>
                <a:spcPts val="0"/>
              </a:spcAft>
            </a:pPr>
            <a:endParaRPr lang="en-US"/>
          </a:p>
        </p:txBody>
      </p:sp>
      <p:sp>
        <p:nvSpPr>
          <p:cNvPr id="17" name="Title 5">
            <a:extLst>
              <a:ext uri="{FF2B5EF4-FFF2-40B4-BE49-F238E27FC236}">
                <a16:creationId xmlns:a16="http://schemas.microsoft.com/office/drawing/2014/main" id="{1EB40BB8-644C-8347-A66F-0F5C3DFBF9FC}"/>
              </a:ext>
            </a:extLst>
          </p:cNvPr>
          <p:cNvSpPr txBox="1">
            <a:spLocks/>
          </p:cNvSpPr>
          <p:nvPr/>
        </p:nvSpPr>
        <p:spPr>
          <a:xfrm>
            <a:off x="2208894" y="1130533"/>
            <a:ext cx="5139399" cy="588441"/>
          </a:xfrm>
          <a:prstGeom prst="rect">
            <a:avLst/>
          </a:prstGeom>
        </p:spPr>
        <p:txBody>
          <a:bodyPr>
            <a:noAutofit/>
          </a:bodyPr>
          <a:lstStyle>
            <a:lvl1pPr algn="l" defTabSz="385753" rtl="0" eaLnBrk="1" latinLnBrk="0" hangingPunct="1">
              <a:lnSpc>
                <a:spcPct val="90000"/>
              </a:lnSpc>
              <a:spcBef>
                <a:spcPct val="0"/>
              </a:spcBef>
              <a:buNone/>
              <a:defRPr lang="en-US" sz="2400" b="1" i="0" kern="1200" dirty="0" smtClean="0">
                <a:solidFill>
                  <a:srgbClr val="6E4671"/>
                </a:solidFill>
                <a:latin typeface="Arial" panose="020B0604020202020204" pitchFamily="34" charset="0"/>
                <a:ea typeface="+mn-ea"/>
                <a:cs typeface="Arial" panose="020B0604020202020204" pitchFamily="34" charset="0"/>
              </a:defRPr>
            </a:lvl1pPr>
          </a:lstStyle>
          <a:p>
            <a:pPr fontAlgn="auto">
              <a:spcAft>
                <a:spcPts val="0"/>
              </a:spcAft>
            </a:pPr>
            <a:r>
              <a:rPr lang="en-US" dirty="0"/>
              <a:t>Taking Action</a:t>
            </a:r>
          </a:p>
        </p:txBody>
      </p:sp>
      <p:grpSp>
        <p:nvGrpSpPr>
          <p:cNvPr id="19" name="Group 18">
            <a:extLst>
              <a:ext uri="{FF2B5EF4-FFF2-40B4-BE49-F238E27FC236}">
                <a16:creationId xmlns:a16="http://schemas.microsoft.com/office/drawing/2014/main" id="{7003433C-EFDB-2540-97A4-206BAA7759AC}"/>
              </a:ext>
            </a:extLst>
          </p:cNvPr>
          <p:cNvGrpSpPr/>
          <p:nvPr/>
        </p:nvGrpSpPr>
        <p:grpSpPr>
          <a:xfrm>
            <a:off x="115331" y="6249427"/>
            <a:ext cx="480060" cy="608573"/>
            <a:chOff x="289241" y="6046569"/>
            <a:chExt cx="640080" cy="811431"/>
          </a:xfrm>
        </p:grpSpPr>
        <p:sp>
          <p:nvSpPr>
            <p:cNvPr id="20" name="Slide Number Placeholder 3">
              <a:extLst>
                <a:ext uri="{FF2B5EF4-FFF2-40B4-BE49-F238E27FC236}">
                  <a16:creationId xmlns:a16="http://schemas.microsoft.com/office/drawing/2014/main" id="{FECB25D0-2874-424B-9D90-295CAC782184}"/>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74</a:t>
              </a:fld>
              <a:endParaRPr lang="en-US" sz="1350" dirty="0">
                <a:solidFill>
                  <a:schemeClr val="tx2"/>
                </a:solidFill>
                <a:latin typeface="Arial" panose="020B0604020202020204" pitchFamily="34" charset="0"/>
              </a:endParaRPr>
            </a:p>
          </p:txBody>
        </p:sp>
        <p:cxnSp>
          <p:nvCxnSpPr>
            <p:cNvPr id="21" name="Straight Connector 20">
              <a:extLst>
                <a:ext uri="{FF2B5EF4-FFF2-40B4-BE49-F238E27FC236}">
                  <a16:creationId xmlns:a16="http://schemas.microsoft.com/office/drawing/2014/main" id="{757711E9-79AA-B24F-A613-87405D980D55}"/>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B0863A75-2A71-3246-AA38-2EB4DE6DBE81}"/>
              </a:ext>
            </a:extLst>
          </p:cNvPr>
          <p:cNvSpPr/>
          <p:nvPr/>
        </p:nvSpPr>
        <p:spPr>
          <a:xfrm>
            <a:off x="273092" y="3103877"/>
            <a:ext cx="1524754" cy="1077218"/>
          </a:xfrm>
          <a:prstGeom prst="rect">
            <a:avLst/>
          </a:prstGeom>
          <a:noFill/>
        </p:spPr>
        <p:txBody>
          <a:bodyPr wrap="square">
            <a:spAutoFit/>
          </a:bodyPr>
          <a:lstStyle/>
          <a:p>
            <a:pPr algn="r"/>
            <a:r>
              <a:rPr lang="en-US" sz="1600" b="1" dirty="0"/>
              <a:t>Calling on diagnostics companies to: </a:t>
            </a:r>
          </a:p>
        </p:txBody>
      </p:sp>
      <p:grpSp>
        <p:nvGrpSpPr>
          <p:cNvPr id="5" name="Group 4">
            <a:extLst>
              <a:ext uri="{FF2B5EF4-FFF2-40B4-BE49-F238E27FC236}">
                <a16:creationId xmlns:a16="http://schemas.microsoft.com/office/drawing/2014/main" id="{87D0CBE7-5071-414A-BE91-06EB31367573}"/>
              </a:ext>
            </a:extLst>
          </p:cNvPr>
          <p:cNvGrpSpPr/>
          <p:nvPr/>
        </p:nvGrpSpPr>
        <p:grpSpPr>
          <a:xfrm>
            <a:off x="463522" y="1620735"/>
            <a:ext cx="1334328" cy="1334328"/>
            <a:chOff x="660890" y="2048644"/>
            <a:chExt cx="1334328" cy="1334328"/>
          </a:xfrm>
        </p:grpSpPr>
        <p:pic>
          <p:nvPicPr>
            <p:cNvPr id="14" name="Picture 13" descr="A picture containing cosmetic&#10;&#10;Description automatically generated">
              <a:extLst>
                <a:ext uri="{FF2B5EF4-FFF2-40B4-BE49-F238E27FC236}">
                  <a16:creationId xmlns:a16="http://schemas.microsoft.com/office/drawing/2014/main" id="{5C9E75AF-6716-E64A-BD76-75C73E6B7B5F}"/>
                </a:ext>
              </a:extLst>
            </p:cNvPr>
            <p:cNvPicPr>
              <a:picLocks noChangeAspect="1"/>
            </p:cNvPicPr>
            <p:nvPr/>
          </p:nvPicPr>
          <p:blipFill>
            <a:blip r:embed="rId3">
              <a:alphaModFix amt="85000"/>
            </a:blip>
            <a:stretch>
              <a:fillRect/>
            </a:stretch>
          </p:blipFill>
          <p:spPr>
            <a:xfrm>
              <a:off x="660890" y="2048644"/>
              <a:ext cx="1334328" cy="1334328"/>
            </a:xfrm>
            <a:prstGeom prst="rect">
              <a:avLst/>
            </a:prstGeom>
          </p:spPr>
        </p:pic>
        <p:pic>
          <p:nvPicPr>
            <p:cNvPr id="15" name="Picture 14">
              <a:extLst>
                <a:ext uri="{FF2B5EF4-FFF2-40B4-BE49-F238E27FC236}">
                  <a16:creationId xmlns:a16="http://schemas.microsoft.com/office/drawing/2014/main" id="{0D82AEFD-83D2-694C-9401-62F9C554E0F4}"/>
                </a:ext>
              </a:extLst>
            </p:cNvPr>
            <p:cNvPicPr>
              <a:picLocks noChangeAspect="1"/>
            </p:cNvPicPr>
            <p:nvPr/>
          </p:nvPicPr>
          <p:blipFill>
            <a:blip r:embed="rId4"/>
            <a:stretch>
              <a:fillRect/>
            </a:stretch>
          </p:blipFill>
          <p:spPr>
            <a:xfrm>
              <a:off x="1073252" y="2207224"/>
              <a:ext cx="488241" cy="1017167"/>
            </a:xfrm>
            <a:prstGeom prst="rect">
              <a:avLst/>
            </a:prstGeom>
          </p:spPr>
        </p:pic>
      </p:grpSp>
      <p:grpSp>
        <p:nvGrpSpPr>
          <p:cNvPr id="18" name="Group 17">
            <a:extLst>
              <a:ext uri="{FF2B5EF4-FFF2-40B4-BE49-F238E27FC236}">
                <a16:creationId xmlns:a16="http://schemas.microsoft.com/office/drawing/2014/main" id="{91B24CAC-8C74-8D49-873B-ED8ACFE362B6}"/>
              </a:ext>
            </a:extLst>
          </p:cNvPr>
          <p:cNvGrpSpPr/>
          <p:nvPr/>
        </p:nvGrpSpPr>
        <p:grpSpPr>
          <a:xfrm>
            <a:off x="2286000" y="1792122"/>
            <a:ext cx="5638801" cy="588441"/>
            <a:chOff x="1600426" y="1735"/>
            <a:chExt cx="4801279" cy="835150"/>
          </a:xfrm>
        </p:grpSpPr>
        <p:sp>
          <p:nvSpPr>
            <p:cNvPr id="24" name="Rectangle 23">
              <a:extLst>
                <a:ext uri="{FF2B5EF4-FFF2-40B4-BE49-F238E27FC236}">
                  <a16:creationId xmlns:a16="http://schemas.microsoft.com/office/drawing/2014/main" id="{5ACEC209-0ACC-1543-9038-21D0145428D6}"/>
                </a:ext>
              </a:extLst>
            </p:cNvPr>
            <p:cNvSpPr/>
            <p:nvPr/>
          </p:nvSpPr>
          <p:spPr>
            <a:xfrm>
              <a:off x="1600426" y="1735"/>
              <a:ext cx="4801279" cy="835150"/>
            </a:xfrm>
            <a:prstGeom prst="rect">
              <a:avLst/>
            </a:prstGeom>
            <a:solidFill>
              <a:srgbClr val="6E4671">
                <a:alpha val="9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5" name="TextBox 24">
              <a:extLst>
                <a:ext uri="{FF2B5EF4-FFF2-40B4-BE49-F238E27FC236}">
                  <a16:creationId xmlns:a16="http://schemas.microsoft.com/office/drawing/2014/main" id="{78E3A577-AA9C-6B45-B5AB-7BD3DEE7946F}"/>
                </a:ext>
              </a:extLst>
            </p:cNvPr>
            <p:cNvSpPr txBox="1"/>
            <p:nvPr/>
          </p:nvSpPr>
          <p:spPr>
            <a:xfrm>
              <a:off x="1600426" y="1735"/>
              <a:ext cx="4801279" cy="835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7393" tIns="127000" rIns="97393" bIns="127000" numCol="1" spcCol="1270" anchor="ctr" anchorCtr="0">
              <a:noAutofit/>
            </a:bodyPr>
            <a:lstStyle/>
            <a:p>
              <a:pPr marL="0" lvl="0" indent="0" algn="l" defTabSz="444500">
                <a:lnSpc>
                  <a:spcPct val="90000"/>
                </a:lnSpc>
                <a:spcBef>
                  <a:spcPct val="0"/>
                </a:spcBef>
                <a:spcAft>
                  <a:spcPct val="35000"/>
                </a:spcAft>
                <a:buNone/>
              </a:pPr>
              <a:r>
                <a:rPr lang="en-US" sz="1400" dirty="0">
                  <a:solidFill>
                    <a:srgbClr val="000000">
                      <a:hueOff val="0"/>
                      <a:satOff val="0"/>
                      <a:lumOff val="0"/>
                      <a:alphaOff val="0"/>
                    </a:srgbClr>
                  </a:solidFill>
                  <a:latin typeface="Arial" panose="020B0604020202020204" pitchFamily="34" charset="0"/>
                  <a:cs typeface="Arial" panose="020B0604020202020204" pitchFamily="34" charset="0"/>
                </a:rPr>
                <a:t>I</a:t>
              </a:r>
              <a:r>
                <a:rPr lang="en-US" sz="1400" kern="1200" dirty="0">
                  <a:solidFill>
                    <a:srgbClr val="000000">
                      <a:hueOff val="0"/>
                      <a:satOff val="0"/>
                      <a:lumOff val="0"/>
                      <a:alphaOff val="0"/>
                    </a:srgbClr>
                  </a:solidFill>
                  <a:latin typeface="Arial" panose="020B0604020202020204" pitchFamily="34" charset="0"/>
                  <a:cs typeface="Arial" panose="020B0604020202020204" pitchFamily="34" charset="0"/>
                </a:rPr>
                <a:t>ncrease funding for R&amp;D of new TB diagnostic tools.</a:t>
              </a:r>
              <a:endParaRPr lang="en-US" sz="1400" b="0" i="0" kern="1200" dirty="0">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E247FE43-0FE7-C348-9E2F-ACA2AA7B48AD}"/>
              </a:ext>
            </a:extLst>
          </p:cNvPr>
          <p:cNvGrpSpPr/>
          <p:nvPr/>
        </p:nvGrpSpPr>
        <p:grpSpPr>
          <a:xfrm>
            <a:off x="2286000" y="2645629"/>
            <a:ext cx="5638801" cy="1204104"/>
            <a:chOff x="1600426" y="1232152"/>
            <a:chExt cx="4801279" cy="835150"/>
          </a:xfrm>
        </p:grpSpPr>
        <p:sp>
          <p:nvSpPr>
            <p:cNvPr id="27" name="Rectangle 26">
              <a:extLst>
                <a:ext uri="{FF2B5EF4-FFF2-40B4-BE49-F238E27FC236}">
                  <a16:creationId xmlns:a16="http://schemas.microsoft.com/office/drawing/2014/main" id="{A8B5C7F5-9833-F74C-9CA7-436E498BDD1C}"/>
                </a:ext>
              </a:extLst>
            </p:cNvPr>
            <p:cNvSpPr/>
            <p:nvPr/>
          </p:nvSpPr>
          <p:spPr>
            <a:xfrm>
              <a:off x="1600426" y="1232152"/>
              <a:ext cx="4801279" cy="835150"/>
            </a:xfrm>
            <a:prstGeom prst="rect">
              <a:avLst/>
            </a:prstGeom>
            <a:solidFill>
              <a:srgbClr val="6E4671">
                <a:alpha val="9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8" name="TextBox 27">
              <a:extLst>
                <a:ext uri="{FF2B5EF4-FFF2-40B4-BE49-F238E27FC236}">
                  <a16:creationId xmlns:a16="http://schemas.microsoft.com/office/drawing/2014/main" id="{964A4FFB-2E0E-3745-9C5F-4C3F77342941}"/>
                </a:ext>
              </a:extLst>
            </p:cNvPr>
            <p:cNvSpPr txBox="1"/>
            <p:nvPr/>
          </p:nvSpPr>
          <p:spPr>
            <a:xfrm>
              <a:off x="1600426" y="1232152"/>
              <a:ext cx="4801279" cy="835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7393" tIns="127000" rIns="97393" bIns="127000" numCol="1" spcCol="1270" anchor="ctr" anchorCtr="0">
              <a:noAutofit/>
            </a:bodyPr>
            <a:lstStyle/>
            <a:p>
              <a:pPr marL="0" lvl="0" indent="0" algn="l" defTabSz="444500">
                <a:lnSpc>
                  <a:spcPct val="90000"/>
                </a:lnSpc>
                <a:spcBef>
                  <a:spcPct val="0"/>
                </a:spcBef>
                <a:spcAft>
                  <a:spcPct val="35000"/>
                </a:spcAft>
                <a:buNone/>
              </a:pPr>
              <a:r>
                <a:rPr lang="en-US" sz="1400" dirty="0">
                  <a:solidFill>
                    <a:srgbClr val="000000">
                      <a:hueOff val="0"/>
                      <a:satOff val="0"/>
                      <a:lumOff val="0"/>
                      <a:alphaOff val="0"/>
                    </a:srgbClr>
                  </a:solidFill>
                  <a:latin typeface="Arial" panose="020B0604020202020204" pitchFamily="34" charset="0"/>
                  <a:cs typeface="Arial" panose="020B0604020202020204" pitchFamily="34" charset="0"/>
                </a:rPr>
                <a:t>I</a:t>
              </a:r>
              <a:r>
                <a:rPr lang="en-US" sz="1400" kern="1200" dirty="0">
                  <a:solidFill>
                    <a:srgbClr val="000000">
                      <a:hueOff val="0"/>
                      <a:satOff val="0"/>
                      <a:lumOff val="0"/>
                      <a:alphaOff val="0"/>
                    </a:srgbClr>
                  </a:solidFill>
                  <a:latin typeface="Arial" panose="020B0604020202020204" pitchFamily="34" charset="0"/>
                  <a:cs typeface="Arial" panose="020B0604020202020204" pitchFamily="34" charset="0"/>
                </a:rPr>
                <a:t>nvest in the R&amp;D of new TB diagnostic tools in line with the WHO target product profiles and engage communities—including community advisory boards (CABs)—to inform design and access considerations in the early stages of the development of these new tools.</a:t>
              </a:r>
              <a:endParaRPr lang="en-US" sz="1400" b="0" i="0" kern="1200" dirty="0">
                <a:solidFill>
                  <a:srgbClr val="000000">
                    <a:hueOff val="0"/>
                    <a:satOff val="0"/>
                    <a:lumOff val="0"/>
                    <a:alphaOff val="0"/>
                  </a:srgbClr>
                </a:solidFill>
                <a:latin typeface="Arial" panose="020B0604020202020204" pitchFamily="34" charset="0"/>
                <a:ea typeface="+mn-ea"/>
                <a:cs typeface="Arial" panose="020B0604020202020204" pitchFamily="34" charset="0"/>
              </a:endParaRPr>
            </a:p>
          </p:txBody>
        </p:sp>
      </p:grpSp>
      <p:grpSp>
        <p:nvGrpSpPr>
          <p:cNvPr id="29" name="Group 28">
            <a:extLst>
              <a:ext uri="{FF2B5EF4-FFF2-40B4-BE49-F238E27FC236}">
                <a16:creationId xmlns:a16="http://schemas.microsoft.com/office/drawing/2014/main" id="{5C00D1CD-3B68-C04F-B499-3D91641AA284}"/>
              </a:ext>
            </a:extLst>
          </p:cNvPr>
          <p:cNvGrpSpPr/>
          <p:nvPr/>
        </p:nvGrpSpPr>
        <p:grpSpPr>
          <a:xfrm>
            <a:off x="2286000" y="4114800"/>
            <a:ext cx="5638801" cy="1524000"/>
            <a:chOff x="1600426" y="2504466"/>
            <a:chExt cx="4801279" cy="835401"/>
          </a:xfrm>
        </p:grpSpPr>
        <p:sp>
          <p:nvSpPr>
            <p:cNvPr id="30" name="Rectangle 29">
              <a:extLst>
                <a:ext uri="{FF2B5EF4-FFF2-40B4-BE49-F238E27FC236}">
                  <a16:creationId xmlns:a16="http://schemas.microsoft.com/office/drawing/2014/main" id="{B917F9D3-B1FE-A14F-B745-737B19DD2D46}"/>
                </a:ext>
              </a:extLst>
            </p:cNvPr>
            <p:cNvSpPr/>
            <p:nvPr/>
          </p:nvSpPr>
          <p:spPr>
            <a:xfrm>
              <a:off x="1600426" y="2504467"/>
              <a:ext cx="4801279" cy="835400"/>
            </a:xfrm>
            <a:prstGeom prst="rect">
              <a:avLst/>
            </a:prstGeom>
            <a:solidFill>
              <a:srgbClr val="6E4671">
                <a:alpha val="9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1" name="TextBox 30">
              <a:extLst>
                <a:ext uri="{FF2B5EF4-FFF2-40B4-BE49-F238E27FC236}">
                  <a16:creationId xmlns:a16="http://schemas.microsoft.com/office/drawing/2014/main" id="{54710789-410A-6B41-9D5B-30FE8337B6EC}"/>
                </a:ext>
              </a:extLst>
            </p:cNvPr>
            <p:cNvSpPr txBox="1"/>
            <p:nvPr/>
          </p:nvSpPr>
          <p:spPr>
            <a:xfrm>
              <a:off x="1600426" y="2504466"/>
              <a:ext cx="4801279" cy="8354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7393" tIns="127000" rIns="97393" bIns="127000" numCol="1" spcCol="1270" anchor="ctr" anchorCtr="0">
              <a:noAutofit/>
            </a:bodyPr>
            <a:lstStyle/>
            <a:p>
              <a:pPr marL="0" lvl="0" indent="0" algn="l" defTabSz="444500">
                <a:lnSpc>
                  <a:spcPct val="90000"/>
                </a:lnSpc>
                <a:spcBef>
                  <a:spcPct val="0"/>
                </a:spcBef>
                <a:spcAft>
                  <a:spcPct val="35000"/>
                </a:spcAft>
                <a:buNone/>
              </a:pPr>
              <a:r>
                <a:rPr lang="en-US" sz="1400" dirty="0">
                  <a:solidFill>
                    <a:srgbClr val="000000">
                      <a:hueOff val="0"/>
                      <a:satOff val="0"/>
                      <a:lumOff val="0"/>
                      <a:alphaOff val="0"/>
                    </a:srgbClr>
                  </a:solidFill>
                  <a:latin typeface="Arial" panose="020B0604020202020204" pitchFamily="34" charset="0"/>
                  <a:cs typeface="Arial" panose="020B0604020202020204" pitchFamily="34" charset="0"/>
                </a:rPr>
                <a:t>E</a:t>
              </a:r>
              <a:r>
                <a:rPr lang="en-US" sz="1400" kern="1200" dirty="0">
                  <a:solidFill>
                    <a:srgbClr val="000000">
                      <a:hueOff val="0"/>
                      <a:satOff val="0"/>
                      <a:lumOff val="0"/>
                      <a:alphaOff val="0"/>
                    </a:srgbClr>
                  </a:solidFill>
                  <a:latin typeface="Arial" panose="020B0604020202020204" pitchFamily="34" charset="0"/>
                  <a:cs typeface="Arial" panose="020B0604020202020204" pitchFamily="34" charset="0"/>
                </a:rPr>
                <a:t>nsure that new TB diagnostic tools are accessible in all countries with high burdens of TB, that service and maintenance plans—if applicable—are effective and priced equitably and affordably, and that sufficient manufacturing capacity is in place to reach volumes that fully meet the supply and pricing needs of all high-TB-burden countries.</a:t>
              </a:r>
              <a:endParaRPr lang="en-US" sz="1400" b="0" i="0" kern="1200" dirty="0">
                <a:solidFill>
                  <a:srgbClr val="000000">
                    <a:hueOff val="0"/>
                    <a:satOff val="0"/>
                    <a:lumOff val="0"/>
                    <a:alphaOff val="0"/>
                  </a:srgbClr>
                </a:solidFill>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261816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078BC12-F71C-CE4C-A58D-16CDC245AF26}"/>
              </a:ext>
            </a:extLst>
          </p:cNvPr>
          <p:cNvSpPr>
            <a:spLocks noGrp="1"/>
          </p:cNvSpPr>
          <p:nvPr>
            <p:ph type="body" sz="quarter" idx="10"/>
          </p:nvPr>
        </p:nvSpPr>
        <p:spPr/>
        <p:txBody>
          <a:bodyPr/>
          <a:lstStyle/>
          <a:p>
            <a:r>
              <a:rPr lang="en-US" dirty="0"/>
              <a:t>KEY TAKEAWAYS</a:t>
            </a:r>
          </a:p>
        </p:txBody>
      </p:sp>
      <p:grpSp>
        <p:nvGrpSpPr>
          <p:cNvPr id="3" name="Group 2">
            <a:extLst>
              <a:ext uri="{FF2B5EF4-FFF2-40B4-BE49-F238E27FC236}">
                <a16:creationId xmlns:a16="http://schemas.microsoft.com/office/drawing/2014/main" id="{CB7381C5-9324-2F46-A28A-3995D3CF8FA0}"/>
              </a:ext>
            </a:extLst>
          </p:cNvPr>
          <p:cNvGrpSpPr/>
          <p:nvPr/>
        </p:nvGrpSpPr>
        <p:grpSpPr>
          <a:xfrm>
            <a:off x="115331" y="6249427"/>
            <a:ext cx="480060" cy="608573"/>
            <a:chOff x="289241" y="6046569"/>
            <a:chExt cx="640080" cy="811431"/>
          </a:xfrm>
        </p:grpSpPr>
        <p:sp>
          <p:nvSpPr>
            <p:cNvPr id="4" name="Slide Number Placeholder 3">
              <a:extLst>
                <a:ext uri="{FF2B5EF4-FFF2-40B4-BE49-F238E27FC236}">
                  <a16:creationId xmlns:a16="http://schemas.microsoft.com/office/drawing/2014/main" id="{90FC1126-D42E-B343-9595-F98CC8F1D95B}"/>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75</a:t>
              </a:fld>
              <a:endParaRPr lang="en-US" sz="1350" dirty="0">
                <a:solidFill>
                  <a:schemeClr val="tx2"/>
                </a:solidFill>
                <a:latin typeface="Arial" panose="020B0604020202020204" pitchFamily="34" charset="0"/>
              </a:endParaRPr>
            </a:p>
          </p:txBody>
        </p:sp>
        <p:cxnSp>
          <p:nvCxnSpPr>
            <p:cNvPr id="6" name="Straight Connector 5">
              <a:extLst>
                <a:ext uri="{FF2B5EF4-FFF2-40B4-BE49-F238E27FC236}">
                  <a16:creationId xmlns:a16="http://schemas.microsoft.com/office/drawing/2014/main" id="{1BB0C936-265C-4047-8763-5EAB339CECB0}"/>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03951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3"/>
          <p:cNvSpPr>
            <a:spLocks noChangeArrowheads="1"/>
          </p:cNvSpPr>
          <p:nvPr/>
        </p:nvSpPr>
        <p:spPr bwMode="auto">
          <a:xfrm>
            <a:off x="1657350" y="914400"/>
            <a:ext cx="5829300" cy="800100"/>
          </a:xfrm>
          <a:prstGeom prst="rect">
            <a:avLst/>
          </a:prstGeom>
          <a:noFill/>
          <a:ln w="9525">
            <a:noFill/>
            <a:miter lim="800000"/>
            <a:headEnd/>
            <a:tailEnd/>
          </a:ln>
        </p:spPr>
        <p:txBody>
          <a:bodyPr anchor="ctr"/>
          <a:lstStyle/>
          <a:p>
            <a:pPr algn="ctr" eaLnBrk="1" hangingPunct="1"/>
            <a:endParaRPr lang="en-US" sz="3600">
              <a:solidFill>
                <a:srgbClr val="0073FF"/>
              </a:solidFill>
              <a:latin typeface="AmericanTypewriter Medium" pitchFamily="28" charset="0"/>
            </a:endParaRPr>
          </a:p>
        </p:txBody>
      </p:sp>
      <p:sp>
        <p:nvSpPr>
          <p:cNvPr id="70658" name="Rectangle 4"/>
          <p:cNvSpPr>
            <a:spLocks noChangeArrowheads="1"/>
          </p:cNvSpPr>
          <p:nvPr/>
        </p:nvSpPr>
        <p:spPr bwMode="auto">
          <a:xfrm>
            <a:off x="1543050" y="1828800"/>
            <a:ext cx="6172200" cy="3371850"/>
          </a:xfrm>
          <a:prstGeom prst="rect">
            <a:avLst/>
          </a:prstGeom>
          <a:noFill/>
          <a:ln w="9525">
            <a:noFill/>
            <a:miter lim="800000"/>
            <a:headEnd/>
            <a:tailEnd/>
          </a:ln>
        </p:spPr>
        <p:txBody>
          <a:bodyPr/>
          <a:lstStyle/>
          <a:p>
            <a:pPr marL="257175" indent="-257175" eaLnBrk="1" hangingPunct="1">
              <a:lnSpc>
                <a:spcPct val="80000"/>
              </a:lnSpc>
              <a:spcBef>
                <a:spcPct val="20000"/>
              </a:spcBef>
            </a:pPr>
            <a:endParaRPr lang="en-US" sz="1800">
              <a:solidFill>
                <a:srgbClr val="0073FF"/>
              </a:solidFill>
              <a:latin typeface="AmericanTypewriter Medium" pitchFamily="28" charset="0"/>
            </a:endParaRPr>
          </a:p>
          <a:p>
            <a:pPr marL="257175" indent="-257175" eaLnBrk="1" hangingPunct="1">
              <a:lnSpc>
                <a:spcPct val="80000"/>
              </a:lnSpc>
              <a:spcBef>
                <a:spcPct val="20000"/>
              </a:spcBef>
            </a:pPr>
            <a:endParaRPr lang="en-US" sz="2700">
              <a:solidFill>
                <a:srgbClr val="0073FF"/>
              </a:solidFill>
              <a:latin typeface="AmericanTypewriter Medium" pitchFamily="28" charset="0"/>
            </a:endParaRPr>
          </a:p>
        </p:txBody>
      </p:sp>
      <p:sp>
        <p:nvSpPr>
          <p:cNvPr id="70659" name="Rectangle 5"/>
          <p:cNvSpPr>
            <a:spLocks noChangeArrowheads="1"/>
          </p:cNvSpPr>
          <p:nvPr/>
        </p:nvSpPr>
        <p:spPr bwMode="auto">
          <a:xfrm>
            <a:off x="4262438" y="2365772"/>
            <a:ext cx="184731" cy="369332"/>
          </a:xfrm>
          <a:prstGeom prst="rect">
            <a:avLst/>
          </a:prstGeom>
          <a:noFill/>
          <a:ln w="9525">
            <a:noFill/>
            <a:miter lim="800000"/>
            <a:headEnd/>
            <a:tailEnd/>
          </a:ln>
        </p:spPr>
        <p:txBody>
          <a:bodyPr wrap="none">
            <a:spAutoFit/>
          </a:bodyPr>
          <a:lstStyle/>
          <a:p>
            <a:endParaRPr lang="en-US" sz="1800"/>
          </a:p>
        </p:txBody>
      </p:sp>
      <p:sp>
        <p:nvSpPr>
          <p:cNvPr id="70660" name="Rectangle 6"/>
          <p:cNvSpPr>
            <a:spLocks noChangeArrowheads="1"/>
          </p:cNvSpPr>
          <p:nvPr/>
        </p:nvSpPr>
        <p:spPr bwMode="auto">
          <a:xfrm>
            <a:off x="1657350" y="2343150"/>
            <a:ext cx="5886450" cy="369332"/>
          </a:xfrm>
          <a:prstGeom prst="rect">
            <a:avLst/>
          </a:prstGeom>
          <a:noFill/>
          <a:ln w="9525">
            <a:noFill/>
            <a:miter lim="800000"/>
            <a:headEnd/>
            <a:tailEnd/>
          </a:ln>
        </p:spPr>
        <p:txBody>
          <a:bodyPr>
            <a:spAutoFit/>
          </a:bodyPr>
          <a:lstStyle/>
          <a:p>
            <a:endParaRPr lang="en-US" sz="1800"/>
          </a:p>
        </p:txBody>
      </p:sp>
      <p:sp>
        <p:nvSpPr>
          <p:cNvPr id="70661" name="Rectangle 7"/>
          <p:cNvSpPr>
            <a:spLocks noChangeArrowheads="1"/>
          </p:cNvSpPr>
          <p:nvPr/>
        </p:nvSpPr>
        <p:spPr bwMode="auto">
          <a:xfrm>
            <a:off x="4100513" y="2712244"/>
            <a:ext cx="184731" cy="369332"/>
          </a:xfrm>
          <a:prstGeom prst="rect">
            <a:avLst/>
          </a:prstGeom>
          <a:noFill/>
          <a:ln w="9525">
            <a:noFill/>
            <a:miter lim="800000"/>
            <a:headEnd/>
            <a:tailEnd/>
          </a:ln>
        </p:spPr>
        <p:txBody>
          <a:bodyPr wrap="none">
            <a:spAutoFit/>
          </a:bodyPr>
          <a:lstStyle/>
          <a:p>
            <a:endParaRPr lang="en-US" sz="1800"/>
          </a:p>
        </p:txBody>
      </p:sp>
      <p:sp>
        <p:nvSpPr>
          <p:cNvPr id="70663" name="Rectangle 9"/>
          <p:cNvSpPr>
            <a:spLocks noChangeArrowheads="1"/>
          </p:cNvSpPr>
          <p:nvPr/>
        </p:nvSpPr>
        <p:spPr bwMode="auto">
          <a:xfrm>
            <a:off x="4416029" y="2158604"/>
            <a:ext cx="184731" cy="369332"/>
          </a:xfrm>
          <a:prstGeom prst="rect">
            <a:avLst/>
          </a:prstGeom>
          <a:noFill/>
          <a:ln w="9525">
            <a:noFill/>
            <a:miter lim="800000"/>
            <a:headEnd/>
            <a:tailEnd/>
          </a:ln>
        </p:spPr>
        <p:txBody>
          <a:bodyPr wrap="none">
            <a:spAutoFit/>
          </a:bodyPr>
          <a:lstStyle/>
          <a:p>
            <a:endParaRPr lang="en-US" sz="1800"/>
          </a:p>
        </p:txBody>
      </p:sp>
      <p:sp>
        <p:nvSpPr>
          <p:cNvPr id="6" name="Text Placeholder 5">
            <a:extLst>
              <a:ext uri="{FF2B5EF4-FFF2-40B4-BE49-F238E27FC236}">
                <a16:creationId xmlns:a16="http://schemas.microsoft.com/office/drawing/2014/main" id="{EE852ED3-6609-7146-B05C-D8324D0FFF92}"/>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KEY TAKEAWAYS</a:t>
            </a:r>
          </a:p>
        </p:txBody>
      </p:sp>
      <p:sp>
        <p:nvSpPr>
          <p:cNvPr id="13" name="Title 1">
            <a:extLst>
              <a:ext uri="{FF2B5EF4-FFF2-40B4-BE49-F238E27FC236}">
                <a16:creationId xmlns:a16="http://schemas.microsoft.com/office/drawing/2014/main" id="{D36DEAE8-BDF7-7E47-8287-A1B9F4CC2112}"/>
              </a:ext>
            </a:extLst>
          </p:cNvPr>
          <p:cNvSpPr>
            <a:spLocks noGrp="1"/>
          </p:cNvSpPr>
          <p:nvPr>
            <p:ph type="title"/>
          </p:nvPr>
        </p:nvSpPr>
        <p:spPr>
          <a:prstGeom prst="rect">
            <a:avLst/>
          </a:prstGeom>
        </p:spPr>
        <p:txBody>
          <a:bodyPr rtlCol="0">
            <a:normAutofit/>
          </a:bodyPr>
          <a:lstStyle/>
          <a:p>
            <a:r>
              <a:rPr lang="en-US" dirty="0"/>
              <a:t>TB Diagnosis Key Takeaways (1/2)</a:t>
            </a:r>
          </a:p>
        </p:txBody>
      </p:sp>
      <p:sp>
        <p:nvSpPr>
          <p:cNvPr id="70664" name="Rectangle 13"/>
          <p:cNvSpPr>
            <a:spLocks noGrp="1" noChangeArrowheads="1"/>
          </p:cNvSpPr>
          <p:nvPr>
            <p:ph idx="4294967295"/>
          </p:nvPr>
        </p:nvSpPr>
        <p:spPr>
          <a:xfrm>
            <a:off x="1116990" y="1943100"/>
            <a:ext cx="7036409" cy="3590786"/>
          </a:xfrm>
          <a:prstGeom prst="rect">
            <a:avLst/>
          </a:prstGeom>
        </p:spPr>
        <p:txBody>
          <a:bodyPr/>
          <a:lstStyle/>
          <a:p>
            <a:pPr marL="257175" indent="-188595">
              <a:lnSpc>
                <a:spcPts val="1950"/>
              </a:lnSpc>
              <a:spcBef>
                <a:spcPts val="900"/>
              </a:spcBef>
            </a:pPr>
            <a:r>
              <a:rPr lang="en-US" sz="1600" b="1" dirty="0">
                <a:latin typeface="Arial" panose="020B0604020202020204" pitchFamily="34" charset="0"/>
              </a:rPr>
              <a:t>All people at risk of TB have the right to quality TB diagnostic testing at the highest standard of care</a:t>
            </a:r>
          </a:p>
          <a:p>
            <a:pPr marL="257175" indent="-188595">
              <a:lnSpc>
                <a:spcPts val="1950"/>
              </a:lnSpc>
              <a:spcBef>
                <a:spcPts val="900"/>
              </a:spcBef>
            </a:pPr>
            <a:r>
              <a:rPr lang="en-US" sz="1600" b="1" dirty="0">
                <a:latin typeface="Arial" panose="020B0604020202020204" pitchFamily="34" charset="0"/>
              </a:rPr>
              <a:t>People at high risk of TB, including PLHIV and household contacts of people with TB, should be systematically screened for TB</a:t>
            </a:r>
          </a:p>
          <a:p>
            <a:pPr marL="257175" indent="-188595">
              <a:lnSpc>
                <a:spcPts val="1950"/>
              </a:lnSpc>
              <a:spcBef>
                <a:spcPts val="900"/>
              </a:spcBef>
            </a:pPr>
            <a:r>
              <a:rPr lang="en-US" sz="1600" b="1" dirty="0">
                <a:latin typeface="Arial" panose="020B0604020202020204" pitchFamily="34" charset="0"/>
              </a:rPr>
              <a:t>WHO recommends rapid molecular testing as the initial TB test for all</a:t>
            </a:r>
          </a:p>
          <a:p>
            <a:pPr marL="257175" indent="-188595">
              <a:lnSpc>
                <a:spcPts val="1950"/>
              </a:lnSpc>
              <a:spcBef>
                <a:spcPts val="900"/>
              </a:spcBef>
            </a:pPr>
            <a:r>
              <a:rPr lang="en-US" sz="1600" b="1" dirty="0">
                <a:latin typeface="Arial" panose="020B0604020202020204" pitchFamily="34" charset="0"/>
              </a:rPr>
              <a:t>PLHIV should receive point-of-care urine-LAM testing and rapid molecular testing according to WHO recommendations</a:t>
            </a:r>
          </a:p>
          <a:p>
            <a:pPr marL="257175" indent="-188595">
              <a:lnSpc>
                <a:spcPts val="1950"/>
              </a:lnSpc>
              <a:spcBef>
                <a:spcPts val="900"/>
              </a:spcBef>
            </a:pPr>
            <a:r>
              <a:rPr lang="en-US" sz="1600" b="1" dirty="0">
                <a:latin typeface="Arial" panose="020B0604020202020204" pitchFamily="34" charset="0"/>
              </a:rPr>
              <a:t>Microbiological confirmation of TB should be attempted, but PLHIV and children can be diagnosed based on clinical judgement</a:t>
            </a:r>
          </a:p>
        </p:txBody>
      </p:sp>
      <p:grpSp>
        <p:nvGrpSpPr>
          <p:cNvPr id="11" name="Group 10">
            <a:extLst>
              <a:ext uri="{FF2B5EF4-FFF2-40B4-BE49-F238E27FC236}">
                <a16:creationId xmlns:a16="http://schemas.microsoft.com/office/drawing/2014/main" id="{DE6B6AA9-6A16-BC4E-AF50-A564673C258D}"/>
              </a:ext>
            </a:extLst>
          </p:cNvPr>
          <p:cNvGrpSpPr/>
          <p:nvPr/>
        </p:nvGrpSpPr>
        <p:grpSpPr>
          <a:xfrm>
            <a:off x="115331" y="6249427"/>
            <a:ext cx="480060" cy="608573"/>
            <a:chOff x="289241" y="6046569"/>
            <a:chExt cx="640080" cy="811431"/>
          </a:xfrm>
        </p:grpSpPr>
        <p:sp>
          <p:nvSpPr>
            <p:cNvPr id="12" name="Slide Number Placeholder 3">
              <a:extLst>
                <a:ext uri="{FF2B5EF4-FFF2-40B4-BE49-F238E27FC236}">
                  <a16:creationId xmlns:a16="http://schemas.microsoft.com/office/drawing/2014/main" id="{C3CE19C6-2E2F-B640-BF48-B8E14FA2C9D1}"/>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76</a:t>
              </a:fld>
              <a:endParaRPr lang="en-US" sz="1350" dirty="0">
                <a:solidFill>
                  <a:schemeClr val="tx2"/>
                </a:solidFill>
                <a:latin typeface="Arial" panose="020B0604020202020204" pitchFamily="34" charset="0"/>
              </a:endParaRPr>
            </a:p>
          </p:txBody>
        </p:sp>
        <p:cxnSp>
          <p:nvCxnSpPr>
            <p:cNvPr id="14" name="Straight Connector 13">
              <a:extLst>
                <a:ext uri="{FF2B5EF4-FFF2-40B4-BE49-F238E27FC236}">
                  <a16:creationId xmlns:a16="http://schemas.microsoft.com/office/drawing/2014/main" id="{1DBF6D57-95A1-B44D-988E-A1EEA5A96FE3}"/>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3"/>
          <p:cNvSpPr>
            <a:spLocks noChangeArrowheads="1"/>
          </p:cNvSpPr>
          <p:nvPr/>
        </p:nvSpPr>
        <p:spPr bwMode="auto">
          <a:xfrm>
            <a:off x="1657350" y="914400"/>
            <a:ext cx="5829300" cy="800100"/>
          </a:xfrm>
          <a:prstGeom prst="rect">
            <a:avLst/>
          </a:prstGeom>
          <a:noFill/>
          <a:ln w="9525">
            <a:noFill/>
            <a:miter lim="800000"/>
            <a:headEnd/>
            <a:tailEnd/>
          </a:ln>
        </p:spPr>
        <p:txBody>
          <a:bodyPr anchor="ctr"/>
          <a:lstStyle/>
          <a:p>
            <a:pPr algn="ctr" eaLnBrk="1" hangingPunct="1"/>
            <a:endParaRPr lang="en-US" sz="3600">
              <a:solidFill>
                <a:srgbClr val="0073FF"/>
              </a:solidFill>
              <a:latin typeface="AmericanTypewriter Medium" pitchFamily="28" charset="0"/>
            </a:endParaRPr>
          </a:p>
        </p:txBody>
      </p:sp>
      <p:sp>
        <p:nvSpPr>
          <p:cNvPr id="70658" name="Rectangle 4"/>
          <p:cNvSpPr>
            <a:spLocks noChangeArrowheads="1"/>
          </p:cNvSpPr>
          <p:nvPr/>
        </p:nvSpPr>
        <p:spPr bwMode="auto">
          <a:xfrm>
            <a:off x="1543050" y="1828800"/>
            <a:ext cx="6172200" cy="3371850"/>
          </a:xfrm>
          <a:prstGeom prst="rect">
            <a:avLst/>
          </a:prstGeom>
          <a:noFill/>
          <a:ln w="9525">
            <a:noFill/>
            <a:miter lim="800000"/>
            <a:headEnd/>
            <a:tailEnd/>
          </a:ln>
        </p:spPr>
        <p:txBody>
          <a:bodyPr/>
          <a:lstStyle/>
          <a:p>
            <a:pPr marL="257175" indent="-257175" eaLnBrk="1" hangingPunct="1">
              <a:lnSpc>
                <a:spcPct val="80000"/>
              </a:lnSpc>
              <a:spcBef>
                <a:spcPct val="20000"/>
              </a:spcBef>
            </a:pPr>
            <a:endParaRPr lang="en-US" sz="1800">
              <a:solidFill>
                <a:srgbClr val="0073FF"/>
              </a:solidFill>
              <a:latin typeface="AmericanTypewriter Medium" pitchFamily="28" charset="0"/>
            </a:endParaRPr>
          </a:p>
          <a:p>
            <a:pPr marL="257175" indent="-257175" eaLnBrk="1" hangingPunct="1">
              <a:lnSpc>
                <a:spcPct val="80000"/>
              </a:lnSpc>
              <a:spcBef>
                <a:spcPct val="20000"/>
              </a:spcBef>
            </a:pPr>
            <a:endParaRPr lang="en-US" sz="2700">
              <a:solidFill>
                <a:srgbClr val="0073FF"/>
              </a:solidFill>
              <a:latin typeface="AmericanTypewriter Medium" pitchFamily="28" charset="0"/>
            </a:endParaRPr>
          </a:p>
        </p:txBody>
      </p:sp>
      <p:sp>
        <p:nvSpPr>
          <p:cNvPr id="70659" name="Rectangle 5"/>
          <p:cNvSpPr>
            <a:spLocks noChangeArrowheads="1"/>
          </p:cNvSpPr>
          <p:nvPr/>
        </p:nvSpPr>
        <p:spPr bwMode="auto">
          <a:xfrm>
            <a:off x="4262438" y="2365772"/>
            <a:ext cx="184731" cy="369332"/>
          </a:xfrm>
          <a:prstGeom prst="rect">
            <a:avLst/>
          </a:prstGeom>
          <a:noFill/>
          <a:ln w="9525">
            <a:noFill/>
            <a:miter lim="800000"/>
            <a:headEnd/>
            <a:tailEnd/>
          </a:ln>
        </p:spPr>
        <p:txBody>
          <a:bodyPr wrap="none">
            <a:spAutoFit/>
          </a:bodyPr>
          <a:lstStyle/>
          <a:p>
            <a:endParaRPr lang="en-US" sz="1800"/>
          </a:p>
        </p:txBody>
      </p:sp>
      <p:sp>
        <p:nvSpPr>
          <p:cNvPr id="70660" name="Rectangle 6"/>
          <p:cNvSpPr>
            <a:spLocks noChangeArrowheads="1"/>
          </p:cNvSpPr>
          <p:nvPr/>
        </p:nvSpPr>
        <p:spPr bwMode="auto">
          <a:xfrm>
            <a:off x="1657350" y="2343150"/>
            <a:ext cx="5886450" cy="369332"/>
          </a:xfrm>
          <a:prstGeom prst="rect">
            <a:avLst/>
          </a:prstGeom>
          <a:noFill/>
          <a:ln w="9525">
            <a:noFill/>
            <a:miter lim="800000"/>
            <a:headEnd/>
            <a:tailEnd/>
          </a:ln>
        </p:spPr>
        <p:txBody>
          <a:bodyPr>
            <a:spAutoFit/>
          </a:bodyPr>
          <a:lstStyle/>
          <a:p>
            <a:endParaRPr lang="en-US" sz="1800"/>
          </a:p>
        </p:txBody>
      </p:sp>
      <p:sp>
        <p:nvSpPr>
          <p:cNvPr id="70661" name="Rectangle 7"/>
          <p:cNvSpPr>
            <a:spLocks noChangeArrowheads="1"/>
          </p:cNvSpPr>
          <p:nvPr/>
        </p:nvSpPr>
        <p:spPr bwMode="auto">
          <a:xfrm>
            <a:off x="4100513" y="2712244"/>
            <a:ext cx="184731" cy="369332"/>
          </a:xfrm>
          <a:prstGeom prst="rect">
            <a:avLst/>
          </a:prstGeom>
          <a:noFill/>
          <a:ln w="9525">
            <a:noFill/>
            <a:miter lim="800000"/>
            <a:headEnd/>
            <a:tailEnd/>
          </a:ln>
        </p:spPr>
        <p:txBody>
          <a:bodyPr wrap="none">
            <a:spAutoFit/>
          </a:bodyPr>
          <a:lstStyle/>
          <a:p>
            <a:endParaRPr lang="en-US" sz="1800"/>
          </a:p>
        </p:txBody>
      </p:sp>
      <p:sp>
        <p:nvSpPr>
          <p:cNvPr id="70663" name="Rectangle 9"/>
          <p:cNvSpPr>
            <a:spLocks noChangeArrowheads="1"/>
          </p:cNvSpPr>
          <p:nvPr/>
        </p:nvSpPr>
        <p:spPr bwMode="auto">
          <a:xfrm>
            <a:off x="4416029" y="2158604"/>
            <a:ext cx="184731" cy="369332"/>
          </a:xfrm>
          <a:prstGeom prst="rect">
            <a:avLst/>
          </a:prstGeom>
          <a:noFill/>
          <a:ln w="9525">
            <a:noFill/>
            <a:miter lim="800000"/>
            <a:headEnd/>
            <a:tailEnd/>
          </a:ln>
        </p:spPr>
        <p:txBody>
          <a:bodyPr wrap="none">
            <a:spAutoFit/>
          </a:bodyPr>
          <a:lstStyle/>
          <a:p>
            <a:endParaRPr lang="en-US" sz="1800"/>
          </a:p>
        </p:txBody>
      </p:sp>
      <p:sp>
        <p:nvSpPr>
          <p:cNvPr id="6" name="Text Placeholder 5">
            <a:extLst>
              <a:ext uri="{FF2B5EF4-FFF2-40B4-BE49-F238E27FC236}">
                <a16:creationId xmlns:a16="http://schemas.microsoft.com/office/drawing/2014/main" id="{EE852ED3-6609-7146-B05C-D8324D0FFF92}"/>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KEY TAKEAWAYS</a:t>
            </a:r>
          </a:p>
        </p:txBody>
      </p:sp>
      <p:sp>
        <p:nvSpPr>
          <p:cNvPr id="13" name="Title 1">
            <a:extLst>
              <a:ext uri="{FF2B5EF4-FFF2-40B4-BE49-F238E27FC236}">
                <a16:creationId xmlns:a16="http://schemas.microsoft.com/office/drawing/2014/main" id="{D36DEAE8-BDF7-7E47-8287-A1B9F4CC2112}"/>
              </a:ext>
            </a:extLst>
          </p:cNvPr>
          <p:cNvSpPr>
            <a:spLocks noGrp="1"/>
          </p:cNvSpPr>
          <p:nvPr>
            <p:ph type="title"/>
          </p:nvPr>
        </p:nvSpPr>
        <p:spPr>
          <a:prstGeom prst="rect">
            <a:avLst/>
          </a:prstGeom>
        </p:spPr>
        <p:txBody>
          <a:bodyPr rtlCol="0">
            <a:normAutofit/>
          </a:bodyPr>
          <a:lstStyle/>
          <a:p>
            <a:r>
              <a:rPr lang="en-US" dirty="0"/>
              <a:t>TB Diagnosis Key Takeaways (2/2)</a:t>
            </a:r>
            <a:endParaRPr lang="en-US" sz="1050" dirty="0"/>
          </a:p>
        </p:txBody>
      </p:sp>
      <p:sp>
        <p:nvSpPr>
          <p:cNvPr id="70664" name="Rectangle 13"/>
          <p:cNvSpPr>
            <a:spLocks noGrp="1" noChangeArrowheads="1"/>
          </p:cNvSpPr>
          <p:nvPr>
            <p:ph idx="4294967295"/>
          </p:nvPr>
        </p:nvSpPr>
        <p:spPr>
          <a:xfrm>
            <a:off x="1143000" y="1864314"/>
            <a:ext cx="7010400" cy="3263900"/>
          </a:xfrm>
          <a:prstGeom prst="rect">
            <a:avLst/>
          </a:prstGeom>
        </p:spPr>
        <p:txBody>
          <a:bodyPr/>
          <a:lstStyle/>
          <a:p>
            <a:pPr marL="257175" indent="-188595">
              <a:lnSpc>
                <a:spcPts val="1950"/>
              </a:lnSpc>
              <a:spcBef>
                <a:spcPts val="900"/>
              </a:spcBef>
            </a:pPr>
            <a:r>
              <a:rPr lang="en-US" sz="1600" b="1" dirty="0">
                <a:latin typeface="Arial" panose="020B0604020202020204" pitchFamily="34" charset="0"/>
              </a:rPr>
              <a:t>All people diagnosed with TB should receive drug-susceptibility testing </a:t>
            </a:r>
          </a:p>
          <a:p>
            <a:pPr marL="257175" indent="-188595">
              <a:lnSpc>
                <a:spcPts val="1950"/>
              </a:lnSpc>
              <a:spcBef>
                <a:spcPts val="900"/>
              </a:spcBef>
            </a:pPr>
            <a:r>
              <a:rPr lang="en-US" sz="1600" b="1" dirty="0">
                <a:latin typeface="Arial" panose="020B0604020202020204" pitchFamily="34" charset="0"/>
              </a:rPr>
              <a:t>Treatment monitoring is essential to ensure that anti-TB drugs are working</a:t>
            </a:r>
          </a:p>
          <a:p>
            <a:pPr marL="257175" indent="-188595">
              <a:lnSpc>
                <a:spcPts val="1950"/>
              </a:lnSpc>
              <a:spcBef>
                <a:spcPts val="900"/>
              </a:spcBef>
            </a:pPr>
            <a:r>
              <a:rPr lang="en-US" sz="1600" b="1" dirty="0">
                <a:latin typeface="Arial" panose="020B0604020202020204" pitchFamily="34" charset="0"/>
              </a:rPr>
              <a:t>Diagnosing TB infection is not required for initiating TB preventive therapy among PLHIV and among children who are household contacts of people with TB</a:t>
            </a:r>
          </a:p>
          <a:p>
            <a:pPr marL="257175" indent="-188595">
              <a:lnSpc>
                <a:spcPts val="1950"/>
              </a:lnSpc>
              <a:spcBef>
                <a:spcPts val="900"/>
              </a:spcBef>
            </a:pPr>
            <a:r>
              <a:rPr lang="en-US" sz="1600" b="1" dirty="0">
                <a:latin typeface="Arial" panose="020B0604020202020204" pitchFamily="34" charset="0"/>
              </a:rPr>
              <a:t>Increased investment in TB diagnostics research and development and improved access to TB diagnostic tools is necessary to close the TB diagnostics gap</a:t>
            </a:r>
          </a:p>
          <a:p>
            <a:pPr marL="257175" indent="-188595">
              <a:lnSpc>
                <a:spcPts val="1950"/>
              </a:lnSpc>
              <a:spcBef>
                <a:spcPts val="900"/>
              </a:spcBef>
            </a:pPr>
            <a:r>
              <a:rPr lang="en-US" sz="1600" b="1" dirty="0">
                <a:latin typeface="Arial" panose="020B0604020202020204" pitchFamily="34" charset="0"/>
              </a:rPr>
              <a:t>Advocacy by and engagement of affected communities is essential to set the agenda and priorities for TB diagnostics research and access</a:t>
            </a:r>
          </a:p>
        </p:txBody>
      </p:sp>
      <p:grpSp>
        <p:nvGrpSpPr>
          <p:cNvPr id="11" name="Group 10">
            <a:extLst>
              <a:ext uri="{FF2B5EF4-FFF2-40B4-BE49-F238E27FC236}">
                <a16:creationId xmlns:a16="http://schemas.microsoft.com/office/drawing/2014/main" id="{6D4AD498-62EA-5740-A180-E710D75B55E3}"/>
              </a:ext>
            </a:extLst>
          </p:cNvPr>
          <p:cNvGrpSpPr/>
          <p:nvPr/>
        </p:nvGrpSpPr>
        <p:grpSpPr>
          <a:xfrm>
            <a:off x="115331" y="6249427"/>
            <a:ext cx="480060" cy="608573"/>
            <a:chOff x="289241" y="6046569"/>
            <a:chExt cx="640080" cy="811431"/>
          </a:xfrm>
        </p:grpSpPr>
        <p:sp>
          <p:nvSpPr>
            <p:cNvPr id="12" name="Slide Number Placeholder 3">
              <a:extLst>
                <a:ext uri="{FF2B5EF4-FFF2-40B4-BE49-F238E27FC236}">
                  <a16:creationId xmlns:a16="http://schemas.microsoft.com/office/drawing/2014/main" id="{472E5D14-2D60-0545-AAF4-7B3360BD9E10}"/>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77</a:t>
              </a:fld>
              <a:endParaRPr lang="en-US" sz="1350" dirty="0">
                <a:solidFill>
                  <a:schemeClr val="tx2"/>
                </a:solidFill>
                <a:latin typeface="Arial" panose="020B0604020202020204" pitchFamily="34" charset="0"/>
              </a:endParaRPr>
            </a:p>
          </p:txBody>
        </p:sp>
        <p:cxnSp>
          <p:nvCxnSpPr>
            <p:cNvPr id="14" name="Straight Connector 13">
              <a:extLst>
                <a:ext uri="{FF2B5EF4-FFF2-40B4-BE49-F238E27FC236}">
                  <a16:creationId xmlns:a16="http://schemas.microsoft.com/office/drawing/2014/main" id="{3F6B195C-97A9-734B-9731-9DFABE479FCB}"/>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50369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C3DDF42-EE1D-654E-93F8-AC137E282F23}"/>
              </a:ext>
            </a:extLst>
          </p:cNvPr>
          <p:cNvSpPr>
            <a:spLocks noGrp="1"/>
          </p:cNvSpPr>
          <p:nvPr>
            <p:ph type="body" sz="quarter" idx="13"/>
          </p:nvPr>
        </p:nvSpPr>
        <p:spPr>
          <a:prstGeom prst="rect">
            <a:avLst/>
          </a:prstGeom>
        </p:spPr>
        <p:txBody>
          <a:bodyPr/>
          <a:lstStyle/>
          <a:p>
            <a:r>
              <a:rPr lang="en-US" dirty="0">
                <a:latin typeface="Arial" panose="020B0604020202020204" pitchFamily="34" charset="0"/>
              </a:rPr>
              <a:t>KEY TAKEAWAYS</a:t>
            </a:r>
          </a:p>
          <a:p>
            <a:endParaRPr lang="en-US" dirty="0">
              <a:latin typeface="Arial" panose="020B0604020202020204" pitchFamily="34" charset="0"/>
            </a:endParaRPr>
          </a:p>
        </p:txBody>
      </p:sp>
      <p:sp>
        <p:nvSpPr>
          <p:cNvPr id="2" name="Title 1"/>
          <p:cNvSpPr>
            <a:spLocks noGrp="1"/>
          </p:cNvSpPr>
          <p:nvPr>
            <p:ph type="title"/>
          </p:nvPr>
        </p:nvSpPr>
        <p:spPr>
          <a:prstGeom prst="rect">
            <a:avLst/>
          </a:prstGeom>
        </p:spPr>
        <p:txBody>
          <a:bodyPr rtlCol="0">
            <a:normAutofit/>
          </a:bodyPr>
          <a:lstStyle/>
          <a:p>
            <a:r>
              <a:rPr lang="en-US" dirty="0"/>
              <a:t>Additional Resources</a:t>
            </a:r>
          </a:p>
        </p:txBody>
      </p:sp>
      <p:sp>
        <p:nvSpPr>
          <p:cNvPr id="6" name="TextBox 5">
            <a:extLst>
              <a:ext uri="{FF2B5EF4-FFF2-40B4-BE49-F238E27FC236}">
                <a16:creationId xmlns:a16="http://schemas.microsoft.com/office/drawing/2014/main" id="{27FDE613-8484-C749-8F7F-1735DBC6958A}"/>
              </a:ext>
            </a:extLst>
          </p:cNvPr>
          <p:cNvSpPr txBox="1"/>
          <p:nvPr/>
        </p:nvSpPr>
        <p:spPr>
          <a:xfrm>
            <a:off x="1055633" y="1779899"/>
            <a:ext cx="7467600" cy="3670236"/>
          </a:xfrm>
          <a:prstGeom prst="rect">
            <a:avLst/>
          </a:prstGeom>
          <a:noFill/>
        </p:spPr>
        <p:txBody>
          <a:bodyPr wrap="square" rtlCol="0">
            <a:spAutoFit/>
          </a:bodyPr>
          <a:lstStyle/>
          <a:p>
            <a:pPr>
              <a:spcBef>
                <a:spcPts val="900"/>
              </a:spcBef>
            </a:pPr>
            <a:r>
              <a:rPr lang="en-US" sz="1500" b="1" dirty="0"/>
              <a:t>An Activist’s Guide to Tuberculosis Diagnostic Tools:</a:t>
            </a:r>
            <a:br>
              <a:rPr lang="en-US" sz="1500" b="1" dirty="0"/>
            </a:br>
            <a:r>
              <a:rPr lang="en-US" sz="1500" dirty="0">
                <a:solidFill>
                  <a:srgbClr val="6E4671"/>
                </a:solidFill>
                <a:hlinkClick r:id="rId2">
                  <a:extLst>
                    <a:ext uri="{A12FA001-AC4F-418D-AE19-62706E023703}">
                      <ahyp:hlinkClr xmlns:ahyp="http://schemas.microsoft.com/office/drawing/2018/hyperlinkcolor" val="tx"/>
                    </a:ext>
                  </a:extLst>
                </a:hlinkClick>
              </a:rPr>
              <a:t>https://www.treatmentactiongroup.org/publication/an-activists-guide-to-tuberculosis-diagnostic-tools/</a:t>
            </a:r>
            <a:r>
              <a:rPr lang="en-US" sz="1500" dirty="0">
                <a:solidFill>
                  <a:srgbClr val="6E4671"/>
                </a:solidFill>
              </a:rPr>
              <a:t> </a:t>
            </a:r>
          </a:p>
          <a:p>
            <a:pPr>
              <a:spcBef>
                <a:spcPts val="900"/>
              </a:spcBef>
            </a:pPr>
            <a:r>
              <a:rPr lang="en-US" sz="1500" b="1" dirty="0"/>
              <a:t>An Activist’s Guide to the LAM Test:</a:t>
            </a:r>
            <a:br>
              <a:rPr lang="en-US" sz="1500" dirty="0"/>
            </a:br>
            <a:r>
              <a:rPr lang="en-US" sz="1500" dirty="0">
                <a:solidFill>
                  <a:srgbClr val="6E4671"/>
                </a:solidFill>
                <a:hlinkClick r:id="rId3">
                  <a:extLst>
                    <a:ext uri="{A12FA001-AC4F-418D-AE19-62706E023703}">
                      <ahyp:hlinkClr xmlns:ahyp="http://schemas.microsoft.com/office/drawing/2018/hyperlinkcolor" val="tx"/>
                    </a:ext>
                  </a:extLst>
                </a:hlinkClick>
              </a:rPr>
              <a:t>https://www.treatmentactiongroup.org/publication/an-activists-guide-to-the-tb-lam-test/</a:t>
            </a:r>
            <a:r>
              <a:rPr lang="en-US" sz="1500" dirty="0">
                <a:solidFill>
                  <a:srgbClr val="6E4671"/>
                </a:solidFill>
              </a:rPr>
              <a:t> </a:t>
            </a:r>
          </a:p>
          <a:p>
            <a:pPr>
              <a:spcBef>
                <a:spcPts val="900"/>
              </a:spcBef>
            </a:pPr>
            <a:r>
              <a:rPr lang="en-US" sz="1500" b="1" dirty="0"/>
              <a:t>Tuberculosis Diagnostics Pipeline Report:</a:t>
            </a:r>
            <a:br>
              <a:rPr lang="en-US" sz="1500" dirty="0"/>
            </a:br>
            <a:r>
              <a:rPr lang="en-US" sz="1500" dirty="0">
                <a:solidFill>
                  <a:srgbClr val="6E4671"/>
                </a:solidFill>
                <a:hlinkClick r:id="rId4">
                  <a:extLst>
                    <a:ext uri="{A12FA001-AC4F-418D-AE19-62706E023703}">
                      <ahyp:hlinkClr xmlns:ahyp="http://schemas.microsoft.com/office/drawing/2018/hyperlinkcolor" val="tx"/>
                    </a:ext>
                  </a:extLst>
                </a:hlinkClick>
              </a:rPr>
              <a:t>https://www.treatmentactiongroup.org/resources/pipeline-report/2020-pipeline-report/</a:t>
            </a:r>
            <a:r>
              <a:rPr lang="en-US" sz="1500" dirty="0">
                <a:solidFill>
                  <a:srgbClr val="6E4671"/>
                </a:solidFill>
              </a:rPr>
              <a:t> </a:t>
            </a:r>
          </a:p>
          <a:p>
            <a:pPr>
              <a:spcBef>
                <a:spcPts val="900"/>
              </a:spcBef>
            </a:pPr>
            <a:r>
              <a:rPr lang="en-US" sz="1500" b="1" dirty="0"/>
              <a:t>Tuberculosis Research Funding Trends 2005–2019:</a:t>
            </a:r>
            <a:br>
              <a:rPr lang="en-US" sz="1500" dirty="0"/>
            </a:br>
            <a:r>
              <a:rPr lang="en-US" sz="1500" dirty="0">
                <a:solidFill>
                  <a:srgbClr val="6E4671"/>
                </a:solidFill>
                <a:hlinkClick r:id="rId5">
                  <a:extLst>
                    <a:ext uri="{A12FA001-AC4F-418D-AE19-62706E023703}">
                      <ahyp:hlinkClr xmlns:ahyp="http://schemas.microsoft.com/office/drawing/2018/hyperlinkcolor" val="tx"/>
                    </a:ext>
                  </a:extLst>
                </a:hlinkClick>
              </a:rPr>
              <a:t>https://www.treatmentactiongroup.org/resources/tbrd-report/tbrd-report-2020/</a:t>
            </a:r>
            <a:r>
              <a:rPr lang="en-US" sz="1500" dirty="0">
                <a:solidFill>
                  <a:srgbClr val="6E4671"/>
                </a:solidFill>
              </a:rPr>
              <a:t> </a:t>
            </a:r>
          </a:p>
          <a:p>
            <a:pPr>
              <a:spcBef>
                <a:spcPts val="900"/>
              </a:spcBef>
            </a:pPr>
            <a:r>
              <a:rPr lang="en-US" sz="1500" b="1" dirty="0"/>
              <a:t>Step Up for TB Report:</a:t>
            </a:r>
            <a:br>
              <a:rPr lang="en-US" sz="1500" dirty="0"/>
            </a:br>
            <a:r>
              <a:rPr lang="en-US" sz="1500" dirty="0">
                <a:solidFill>
                  <a:srgbClr val="6E4671"/>
                </a:solidFill>
                <a:hlinkClick r:id="rId6">
                  <a:extLst>
                    <a:ext uri="{A12FA001-AC4F-418D-AE19-62706E023703}">
                      <ahyp:hlinkClr xmlns:ahyp="http://schemas.microsoft.com/office/drawing/2018/hyperlinkcolor" val="tx"/>
                    </a:ext>
                  </a:extLst>
                </a:hlinkClick>
              </a:rPr>
              <a:t>https://www.msf.org/step-tb-report-2020</a:t>
            </a:r>
            <a:r>
              <a:rPr lang="en-US" sz="1500" dirty="0">
                <a:solidFill>
                  <a:srgbClr val="6E4671"/>
                </a:solidFill>
              </a:rPr>
              <a:t> </a:t>
            </a:r>
          </a:p>
          <a:p>
            <a:pPr>
              <a:spcBef>
                <a:spcPts val="900"/>
              </a:spcBef>
            </a:pPr>
            <a:r>
              <a:rPr lang="en-US" sz="1500" b="1" dirty="0"/>
              <a:t>Global Tuberculosis Report:</a:t>
            </a:r>
            <a:br>
              <a:rPr lang="en-US" sz="1500" dirty="0"/>
            </a:br>
            <a:r>
              <a:rPr lang="en-US" sz="1500" dirty="0">
                <a:solidFill>
                  <a:srgbClr val="6E4671"/>
                </a:solidFill>
                <a:hlinkClick r:id="rId7">
                  <a:extLst>
                    <a:ext uri="{A12FA001-AC4F-418D-AE19-62706E023703}">
                      <ahyp:hlinkClr xmlns:ahyp="http://schemas.microsoft.com/office/drawing/2018/hyperlinkcolor" val="tx"/>
                    </a:ext>
                  </a:extLst>
                </a:hlinkClick>
              </a:rPr>
              <a:t>https://www.who.int/publications/i/item/9789240013131</a:t>
            </a:r>
            <a:r>
              <a:rPr lang="en-US" sz="1500" dirty="0">
                <a:solidFill>
                  <a:srgbClr val="6E4671"/>
                </a:solidFill>
              </a:rPr>
              <a:t> </a:t>
            </a:r>
          </a:p>
        </p:txBody>
      </p:sp>
      <p:grpSp>
        <p:nvGrpSpPr>
          <p:cNvPr id="5" name="Group 4">
            <a:extLst>
              <a:ext uri="{FF2B5EF4-FFF2-40B4-BE49-F238E27FC236}">
                <a16:creationId xmlns:a16="http://schemas.microsoft.com/office/drawing/2014/main" id="{006CA5B4-6FD3-A143-A1E1-9A9BE217E5F9}"/>
              </a:ext>
            </a:extLst>
          </p:cNvPr>
          <p:cNvGrpSpPr/>
          <p:nvPr/>
        </p:nvGrpSpPr>
        <p:grpSpPr>
          <a:xfrm>
            <a:off x="115331" y="6249427"/>
            <a:ext cx="480060" cy="608573"/>
            <a:chOff x="289241" y="6046569"/>
            <a:chExt cx="640080" cy="811431"/>
          </a:xfrm>
        </p:grpSpPr>
        <p:sp>
          <p:nvSpPr>
            <p:cNvPr id="7" name="Slide Number Placeholder 3">
              <a:extLst>
                <a:ext uri="{FF2B5EF4-FFF2-40B4-BE49-F238E27FC236}">
                  <a16:creationId xmlns:a16="http://schemas.microsoft.com/office/drawing/2014/main" id="{203CF257-5A6E-BD4D-A6DC-206974C99467}"/>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78</a:t>
              </a:fld>
              <a:endParaRPr lang="en-US" sz="1350" dirty="0">
                <a:solidFill>
                  <a:schemeClr val="tx2"/>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C893E854-73E9-EF4C-B0B3-E4E0236E2CE8}"/>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5B66B7EA-5898-D54D-8F13-F31DB109A4A9}"/>
              </a:ext>
            </a:extLst>
          </p:cNvPr>
          <p:cNvSpPr>
            <a:spLocks noGrp="1" noChangeArrowheads="1"/>
          </p:cNvSpPr>
          <p:nvPr>
            <p:ph type="body" sz="quarter" idx="13"/>
          </p:nvPr>
        </p:nvSpPr>
        <p:spPr>
          <a:prstGeom prst="rect">
            <a:avLst/>
          </a:prstGeom>
        </p:spPr>
        <p:txBody>
          <a:bodyPr/>
          <a:lstStyle/>
          <a:p>
            <a:pPr marL="0" indent="0">
              <a:buNone/>
            </a:pPr>
            <a:r>
              <a:rPr lang="en-US" dirty="0">
                <a:latin typeface="Arial" panose="020B0604020202020204" pitchFamily="34" charset="0"/>
                <a:cs typeface="Arial" panose="020B0604020202020204" pitchFamily="34" charset="0"/>
              </a:rPr>
              <a:t>FUNDAMENTALS</a:t>
            </a:r>
          </a:p>
        </p:txBody>
      </p:sp>
      <p:sp>
        <p:nvSpPr>
          <p:cNvPr id="8" name="Title 7">
            <a:extLst>
              <a:ext uri="{FF2B5EF4-FFF2-40B4-BE49-F238E27FC236}">
                <a16:creationId xmlns:a16="http://schemas.microsoft.com/office/drawing/2014/main" id="{8BB7F0D0-5774-3646-B51F-938ED5FEC3A6}"/>
              </a:ext>
            </a:extLst>
          </p:cNvPr>
          <p:cNvSpPr>
            <a:spLocks noGrp="1"/>
          </p:cNvSpPr>
          <p:nvPr>
            <p:ph type="title"/>
          </p:nvPr>
        </p:nvSpPr>
        <p:spPr/>
        <p:txBody>
          <a:bodyPr/>
          <a:lstStyle/>
          <a:p>
            <a:r>
              <a:rPr lang="en-US" dirty="0">
                <a:latin typeface="Arial" panose="020B0604020202020204" pitchFamily="34" charset="0"/>
                <a:ea typeface="ＭＳ Ｐゴシック" charset="0"/>
                <a:cs typeface="Arial Black"/>
              </a:rPr>
              <a:t>Key Vocabulary</a:t>
            </a:r>
            <a:endParaRPr lang="en-US" dirty="0"/>
          </a:p>
        </p:txBody>
      </p:sp>
      <p:sp>
        <p:nvSpPr>
          <p:cNvPr id="23554" name="Content Placeholder 2"/>
          <p:cNvSpPr>
            <a:spLocks noGrp="1"/>
          </p:cNvSpPr>
          <p:nvPr>
            <p:ph sz="half" idx="4294967295"/>
          </p:nvPr>
        </p:nvSpPr>
        <p:spPr>
          <a:xfrm>
            <a:off x="1194491" y="1797050"/>
            <a:ext cx="6400800" cy="3263900"/>
          </a:xfrm>
          <a:prstGeom prst="rect">
            <a:avLst/>
          </a:prstGeom>
        </p:spPr>
        <p:txBody>
          <a:bodyPr/>
          <a:lstStyle/>
          <a:p>
            <a:pPr marL="342900" indent="-342900">
              <a:lnSpc>
                <a:spcPts val="1845"/>
              </a:lnSpc>
              <a:spcBef>
                <a:spcPts val="1350"/>
              </a:spcBef>
              <a:buNone/>
            </a:pPr>
            <a:r>
              <a:rPr lang="en-CA" sz="1600" b="1" dirty="0">
                <a:latin typeface="Arial" panose="020B0604020202020204" pitchFamily="34" charset="0"/>
              </a:rPr>
              <a:t>Microbiological confirmation: </a:t>
            </a:r>
            <a:r>
              <a:rPr lang="en-US" sz="1600" dirty="0">
                <a:latin typeface="Arial" panose="020B0604020202020204" pitchFamily="34" charset="0"/>
              </a:rPr>
              <a:t>diagnosing TB with a sensitive and specific test to confirm the presence of </a:t>
            </a:r>
            <a:r>
              <a:rPr lang="en-US" sz="1600" i="1" dirty="0">
                <a:latin typeface="Arial" panose="020B0604020202020204" pitchFamily="34" charset="0"/>
              </a:rPr>
              <a:t>Mycobacterium tuberculosis</a:t>
            </a:r>
            <a:r>
              <a:rPr lang="en-US" sz="1600" dirty="0">
                <a:latin typeface="Arial" panose="020B0604020202020204" pitchFamily="34" charset="0"/>
              </a:rPr>
              <a:t>, the bacterium that causes TB, in a sample by: </a:t>
            </a:r>
          </a:p>
          <a:p>
            <a:pPr marL="718657" lvl="1" indent="-251460">
              <a:lnSpc>
                <a:spcPts val="1845"/>
              </a:lnSpc>
              <a:spcBef>
                <a:spcPts val="150"/>
              </a:spcBef>
              <a:buFont typeface="+mj-lt"/>
              <a:buAutoNum type="arabicPeriod"/>
            </a:pPr>
            <a:r>
              <a:rPr lang="en-US" sz="1600" dirty="0">
                <a:latin typeface="Arial" panose="020B0604020202020204" pitchFamily="34" charset="0"/>
              </a:rPr>
              <a:t>detecting TB DNA (</a:t>
            </a:r>
            <a:r>
              <a:rPr lang="en-US" sz="1600" dirty="0">
                <a:solidFill>
                  <a:srgbClr val="6E4671"/>
                </a:solidFill>
                <a:latin typeface="Arial" panose="020B0604020202020204" pitchFamily="34" charset="0"/>
              </a:rPr>
              <a:t>genotypic</a:t>
            </a:r>
            <a:r>
              <a:rPr lang="en-US" sz="1600" dirty="0">
                <a:latin typeface="Arial" panose="020B0604020202020204" pitchFamily="34" charset="0"/>
              </a:rPr>
              <a:t>), or </a:t>
            </a:r>
          </a:p>
          <a:p>
            <a:pPr marL="718657" lvl="1" indent="-251460">
              <a:lnSpc>
                <a:spcPts val="1845"/>
              </a:lnSpc>
              <a:spcBef>
                <a:spcPts val="150"/>
              </a:spcBef>
              <a:buFont typeface="+mj-lt"/>
              <a:buAutoNum type="arabicPeriod"/>
            </a:pPr>
            <a:r>
              <a:rPr lang="en-US" sz="1600" dirty="0">
                <a:latin typeface="Arial" panose="020B0604020202020204" pitchFamily="34" charset="0"/>
              </a:rPr>
              <a:t>by growing and visually seeing TB bacteria (</a:t>
            </a:r>
            <a:r>
              <a:rPr lang="en-US" sz="1600" dirty="0">
                <a:solidFill>
                  <a:srgbClr val="6E4671"/>
                </a:solidFill>
                <a:latin typeface="Arial" panose="020B0604020202020204" pitchFamily="34" charset="0"/>
              </a:rPr>
              <a:t>phenotypic</a:t>
            </a:r>
            <a:r>
              <a:rPr lang="en-US" sz="1600" dirty="0">
                <a:latin typeface="Arial" panose="020B0604020202020204" pitchFamily="34" charset="0"/>
              </a:rPr>
              <a:t>)</a:t>
            </a:r>
          </a:p>
          <a:p>
            <a:pPr marL="342900" indent="-342900">
              <a:lnSpc>
                <a:spcPts val="1845"/>
              </a:lnSpc>
              <a:spcBef>
                <a:spcPts val="1350"/>
              </a:spcBef>
              <a:buNone/>
            </a:pPr>
            <a:r>
              <a:rPr lang="en-CA" sz="1600" b="1" dirty="0">
                <a:latin typeface="Arial" panose="020B0604020202020204" pitchFamily="34" charset="0"/>
              </a:rPr>
              <a:t>Drug-susceptibility testing (DST): </a:t>
            </a:r>
            <a:r>
              <a:rPr lang="en-US" sz="1600" dirty="0">
                <a:latin typeface="Arial" panose="020B0604020202020204" pitchFamily="34" charset="0"/>
              </a:rPr>
              <a:t>using genotypic or phenotypic tests to determine if the strains of TB that have infected a person are susceptible or resistant to first-line or second-line anti-TB drugs, to inform the most appropriate treatment</a:t>
            </a:r>
          </a:p>
          <a:p>
            <a:pPr marL="342900" indent="-342900">
              <a:lnSpc>
                <a:spcPts val="1845"/>
              </a:lnSpc>
              <a:spcBef>
                <a:spcPts val="1350"/>
              </a:spcBef>
              <a:buNone/>
            </a:pPr>
            <a:r>
              <a:rPr lang="en-CA" sz="1600" b="1" dirty="0">
                <a:latin typeface="Arial" panose="020B0604020202020204" pitchFamily="34" charset="0"/>
              </a:rPr>
              <a:t>TB biomarker</a:t>
            </a:r>
            <a:r>
              <a:rPr lang="en-CA" sz="1600" dirty="0">
                <a:latin typeface="Arial" panose="020B0604020202020204" pitchFamily="34" charset="0"/>
              </a:rPr>
              <a:t>: physical material or a change in the body that can be detected to indirectly point to the presence of TB and/or the severity or stage of TB disease</a:t>
            </a:r>
          </a:p>
        </p:txBody>
      </p:sp>
      <p:grpSp>
        <p:nvGrpSpPr>
          <p:cNvPr id="5" name="Group 4">
            <a:extLst>
              <a:ext uri="{FF2B5EF4-FFF2-40B4-BE49-F238E27FC236}">
                <a16:creationId xmlns:a16="http://schemas.microsoft.com/office/drawing/2014/main" id="{7E46B53D-7D90-6F40-8DC5-BDF2220A3D6F}"/>
              </a:ext>
            </a:extLst>
          </p:cNvPr>
          <p:cNvGrpSpPr/>
          <p:nvPr/>
        </p:nvGrpSpPr>
        <p:grpSpPr>
          <a:xfrm>
            <a:off x="115331" y="6249427"/>
            <a:ext cx="480060" cy="608573"/>
            <a:chOff x="289241" y="6046569"/>
            <a:chExt cx="640080" cy="811431"/>
          </a:xfrm>
        </p:grpSpPr>
        <p:sp>
          <p:nvSpPr>
            <p:cNvPr id="6" name="Slide Number Placeholder 3">
              <a:extLst>
                <a:ext uri="{FF2B5EF4-FFF2-40B4-BE49-F238E27FC236}">
                  <a16:creationId xmlns:a16="http://schemas.microsoft.com/office/drawing/2014/main" id="{099D589F-DB63-EC40-AAF4-D7225F8DC15E}"/>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8</a:t>
              </a:fld>
              <a:endParaRPr lang="en-US" sz="1350" dirty="0">
                <a:solidFill>
                  <a:schemeClr val="tx2"/>
                </a:solidFill>
                <a:latin typeface="Arial" panose="020B0604020202020204" pitchFamily="34" charset="0"/>
              </a:endParaRPr>
            </a:p>
          </p:txBody>
        </p:sp>
        <p:cxnSp>
          <p:nvCxnSpPr>
            <p:cNvPr id="7" name="Straight Connector 6">
              <a:extLst>
                <a:ext uri="{FF2B5EF4-FFF2-40B4-BE49-F238E27FC236}">
                  <a16:creationId xmlns:a16="http://schemas.microsoft.com/office/drawing/2014/main" id="{E01330E3-201F-724A-A626-CF7C95D0CA27}"/>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61106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type="body" sz="quarter" idx="10"/>
          </p:nvPr>
        </p:nvSpPr>
        <p:spPr>
          <a:xfrm>
            <a:off x="3200400" y="1295400"/>
            <a:ext cx="5181600" cy="4470455"/>
          </a:xfrm>
          <a:prstGeom prst="rect">
            <a:avLst/>
          </a:prstGeom>
        </p:spPr>
        <p:txBody>
          <a:bodyPr wrap="square">
            <a:spAutoFit/>
          </a:bodyPr>
          <a:lstStyle/>
          <a:p>
            <a:r>
              <a:rPr lang="en-CA" sz="1350" b="1" dirty="0"/>
              <a:t>Which groups of people should be screened for TB?</a:t>
            </a:r>
          </a:p>
          <a:p>
            <a:pPr marL="484338" lvl="1">
              <a:lnSpc>
                <a:spcPts val="1575"/>
              </a:lnSpc>
            </a:pPr>
            <a:r>
              <a:rPr lang="en-CA" sz="1350" dirty="0"/>
              <a:t>People living with HIV</a:t>
            </a:r>
          </a:p>
          <a:p>
            <a:pPr marL="484338" lvl="1">
              <a:lnSpc>
                <a:spcPts val="1575"/>
              </a:lnSpc>
            </a:pPr>
            <a:r>
              <a:rPr lang="en-CA" sz="1350" dirty="0"/>
              <a:t>Children who are household contacts of people with TB</a:t>
            </a:r>
          </a:p>
          <a:p>
            <a:pPr marL="484338" lvl="1">
              <a:lnSpc>
                <a:spcPts val="1575"/>
              </a:lnSpc>
            </a:pPr>
            <a:r>
              <a:rPr lang="en-CA" sz="1350" dirty="0"/>
              <a:t>People at high risk of TB</a:t>
            </a:r>
          </a:p>
          <a:p>
            <a:pPr marL="484338" lvl="1">
              <a:lnSpc>
                <a:spcPts val="1575"/>
              </a:lnSpc>
            </a:pPr>
            <a:r>
              <a:rPr lang="en-CA" sz="1350" dirty="0"/>
              <a:t>People at low risk of TB</a:t>
            </a:r>
          </a:p>
          <a:p>
            <a:pPr lvl="1"/>
            <a:endParaRPr lang="en-CA" sz="1350" dirty="0"/>
          </a:p>
          <a:p>
            <a:r>
              <a:rPr lang="en-CA" sz="1350" b="1" dirty="0"/>
              <a:t>Microbiological confirmation of TB is required in all cases in order to diagnose TB</a:t>
            </a:r>
          </a:p>
          <a:p>
            <a:pPr marL="484338" lvl="1">
              <a:lnSpc>
                <a:spcPts val="1575"/>
              </a:lnSpc>
            </a:pPr>
            <a:r>
              <a:rPr lang="en-CA" sz="1350" dirty="0"/>
              <a:t>True</a:t>
            </a:r>
          </a:p>
          <a:p>
            <a:pPr marL="484338" lvl="1">
              <a:lnSpc>
                <a:spcPts val="1575"/>
              </a:lnSpc>
            </a:pPr>
            <a:r>
              <a:rPr lang="en-CA" sz="1350" dirty="0"/>
              <a:t>False</a:t>
            </a:r>
          </a:p>
          <a:p>
            <a:pPr lvl="1"/>
            <a:endParaRPr lang="en-CA" sz="1350" dirty="0"/>
          </a:p>
          <a:p>
            <a:r>
              <a:rPr lang="en-CA" sz="1350" b="1" dirty="0"/>
              <a:t>If a diagnostic test produces a large number of false positive results, it has:</a:t>
            </a:r>
          </a:p>
          <a:p>
            <a:pPr marL="484338" lvl="1">
              <a:lnSpc>
                <a:spcPts val="1575"/>
              </a:lnSpc>
            </a:pPr>
            <a:r>
              <a:rPr lang="en-CA" sz="1350" dirty="0"/>
              <a:t>Low sensitivity</a:t>
            </a:r>
          </a:p>
          <a:p>
            <a:pPr marL="484338" lvl="1">
              <a:lnSpc>
                <a:spcPts val="1575"/>
              </a:lnSpc>
            </a:pPr>
            <a:r>
              <a:rPr lang="en-CA" sz="1350" dirty="0"/>
              <a:t>High sensitivity</a:t>
            </a:r>
          </a:p>
          <a:p>
            <a:pPr marL="484338" lvl="1">
              <a:lnSpc>
                <a:spcPts val="1575"/>
              </a:lnSpc>
            </a:pPr>
            <a:r>
              <a:rPr lang="en-CA" sz="1350" dirty="0"/>
              <a:t>Low specificity</a:t>
            </a:r>
          </a:p>
          <a:p>
            <a:pPr marL="484338" lvl="1">
              <a:lnSpc>
                <a:spcPts val="1575"/>
              </a:lnSpc>
            </a:pPr>
            <a:r>
              <a:rPr lang="en-CA" sz="1350" dirty="0"/>
              <a:t>High specificity</a:t>
            </a:r>
          </a:p>
        </p:txBody>
      </p:sp>
      <p:grpSp>
        <p:nvGrpSpPr>
          <p:cNvPr id="4" name="Group 3">
            <a:extLst>
              <a:ext uri="{FF2B5EF4-FFF2-40B4-BE49-F238E27FC236}">
                <a16:creationId xmlns:a16="http://schemas.microsoft.com/office/drawing/2014/main" id="{00CCEEF0-9F2B-9F4C-A7C8-C9C18785420A}"/>
              </a:ext>
            </a:extLst>
          </p:cNvPr>
          <p:cNvGrpSpPr/>
          <p:nvPr/>
        </p:nvGrpSpPr>
        <p:grpSpPr>
          <a:xfrm>
            <a:off x="115331" y="6249427"/>
            <a:ext cx="480060" cy="608573"/>
            <a:chOff x="289241" y="6046569"/>
            <a:chExt cx="640080" cy="811431"/>
          </a:xfrm>
        </p:grpSpPr>
        <p:sp>
          <p:nvSpPr>
            <p:cNvPr id="5" name="Slide Number Placeholder 3">
              <a:extLst>
                <a:ext uri="{FF2B5EF4-FFF2-40B4-BE49-F238E27FC236}">
                  <a16:creationId xmlns:a16="http://schemas.microsoft.com/office/drawing/2014/main" id="{D3E72A59-FD59-0A43-99B3-2B53970CE129}"/>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9</a:t>
              </a:fld>
              <a:endParaRPr lang="en-US" sz="1350" dirty="0">
                <a:solidFill>
                  <a:schemeClr val="tx2"/>
                </a:solidFill>
                <a:latin typeface="Arial" panose="020B0604020202020204" pitchFamily="34" charset="0"/>
              </a:endParaRPr>
            </a:p>
          </p:txBody>
        </p:sp>
        <p:cxnSp>
          <p:nvCxnSpPr>
            <p:cNvPr id="6" name="Straight Connector 5">
              <a:extLst>
                <a:ext uri="{FF2B5EF4-FFF2-40B4-BE49-F238E27FC236}">
                  <a16:creationId xmlns:a16="http://schemas.microsoft.com/office/drawing/2014/main" id="{5DB800F6-54CE-7E4A-A471-0FACAF91DDA6}"/>
                </a:ext>
              </a:extLst>
            </p:cNvPr>
            <p:cNvCxnSpPr>
              <a:cxnSpLocks/>
            </p:cNvCxnSpPr>
            <p:nvPr/>
          </p:nvCxnSpPr>
          <p:spPr>
            <a:xfrm>
              <a:off x="870203" y="6046569"/>
              <a:ext cx="0" cy="811431"/>
            </a:xfrm>
            <a:prstGeom prst="line">
              <a:avLst/>
            </a:prstGeom>
            <a:ln w="12700">
              <a:solidFill>
                <a:srgbClr val="6E4671"/>
              </a:solidFill>
            </a:ln>
          </p:spPr>
          <p:style>
            <a:lnRef idx="1">
              <a:schemeClr val="accent1"/>
            </a:lnRef>
            <a:fillRef idx="0">
              <a:schemeClr val="accent1"/>
            </a:fillRef>
            <a:effectRef idx="0">
              <a:schemeClr val="accent1"/>
            </a:effectRef>
            <a:fontRef idx="minor">
              <a:schemeClr val="tx1"/>
            </a:fontRef>
          </p:style>
        </p:cxnSp>
      </p:grpSp>
      <p:sp>
        <p:nvSpPr>
          <p:cNvPr id="8" name="Rectangle 3">
            <a:extLst>
              <a:ext uri="{FF2B5EF4-FFF2-40B4-BE49-F238E27FC236}">
                <a16:creationId xmlns:a16="http://schemas.microsoft.com/office/drawing/2014/main" id="{DA6F7C7D-28EF-2147-8942-6B18F600A7FE}"/>
              </a:ext>
            </a:extLst>
          </p:cNvPr>
          <p:cNvSpPr txBox="1">
            <a:spLocks noChangeArrowheads="1"/>
          </p:cNvSpPr>
          <p:nvPr/>
        </p:nvSpPr>
        <p:spPr>
          <a:xfrm>
            <a:off x="262582" y="331361"/>
            <a:ext cx="1946312" cy="601951"/>
          </a:xfrm>
          <a:prstGeom prst="rect">
            <a:avLst/>
          </a:prstGeom>
        </p:spPr>
        <p:txBody>
          <a:bodyPr/>
          <a:lstStyle>
            <a:lvl1pPr marL="96439" indent="-96439" algn="l" defTabSz="385753" rtl="0" eaLnBrk="1" latinLnBrk="0" hangingPunct="1">
              <a:lnSpc>
                <a:spcPct val="90000"/>
              </a:lnSpc>
              <a:spcBef>
                <a:spcPts val="422"/>
              </a:spcBef>
              <a:buFont typeface="Arial" panose="020B0604020202020204" pitchFamily="34" charset="0"/>
              <a:buChar char="•"/>
              <a:defRPr sz="1181" kern="1200">
                <a:solidFill>
                  <a:schemeClr val="tx1"/>
                </a:solidFill>
                <a:latin typeface="+mn-lt"/>
                <a:ea typeface="+mn-ea"/>
                <a:cs typeface="+mn-cs"/>
              </a:defRPr>
            </a:lvl1pPr>
            <a:lvl2pPr marL="289316" indent="-96439" algn="l" defTabSz="385753" rtl="0" eaLnBrk="1" latinLnBrk="0" hangingPunct="1">
              <a:lnSpc>
                <a:spcPct val="90000"/>
              </a:lnSpc>
              <a:spcBef>
                <a:spcPts val="211"/>
              </a:spcBef>
              <a:buFont typeface="Arial" panose="020B0604020202020204" pitchFamily="34" charset="0"/>
              <a:buChar char="•"/>
              <a:defRPr sz="1013" kern="1200">
                <a:solidFill>
                  <a:schemeClr val="tx1"/>
                </a:solidFill>
                <a:latin typeface="+mn-lt"/>
                <a:ea typeface="+mn-ea"/>
                <a:cs typeface="+mn-cs"/>
              </a:defRPr>
            </a:lvl2pPr>
            <a:lvl3pPr marL="482192" indent="-96439" algn="l" defTabSz="385753" rtl="0" eaLnBrk="1" latinLnBrk="0" hangingPunct="1">
              <a:lnSpc>
                <a:spcPct val="90000"/>
              </a:lnSpc>
              <a:spcBef>
                <a:spcPts val="211"/>
              </a:spcBef>
              <a:buFont typeface="Arial" panose="020B0604020202020204" pitchFamily="34" charset="0"/>
              <a:buChar char="•"/>
              <a:defRPr sz="844" kern="1200">
                <a:solidFill>
                  <a:schemeClr val="tx1"/>
                </a:solidFill>
                <a:latin typeface="+mn-lt"/>
                <a:ea typeface="+mn-ea"/>
                <a:cs typeface="+mn-cs"/>
              </a:defRPr>
            </a:lvl3pPr>
            <a:lvl4pPr marL="675068"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4pPr>
            <a:lvl5pPr marL="867944"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5pPr>
            <a:lvl6pPr marL="1060821"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697"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574"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51" indent="-96439" algn="l" defTabSz="38575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1350" dirty="0">
                <a:latin typeface="Arial" panose="020B0604020202020204" pitchFamily="34" charset="0"/>
                <a:cs typeface="Arial" panose="020B0604020202020204" pitchFamily="34" charset="0"/>
              </a:rPr>
              <a:t>FUNDAMENTALS</a:t>
            </a:r>
          </a:p>
        </p:txBody>
      </p:sp>
    </p:spTree>
    <p:extLst>
      <p:ext uri="{BB962C8B-B14F-4D97-AF65-F5344CB8AC3E}">
        <p14:creationId xmlns:p14="http://schemas.microsoft.com/office/powerpoint/2010/main" val="12583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23554">
                                            <p:txEl>
                                              <p:pRg st="1" end="1"/>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4000"/>
                                  </p:iterate>
                                  <p:childTnLst>
                                    <p:set>
                                      <p:cBhvr override="childStyle">
                                        <p:cTn id="8" dur="500" fill="hold"/>
                                        <p:tgtEl>
                                          <p:spTgt spid="23554">
                                            <p:txEl>
                                              <p:pRg st="2" end="2"/>
                                            </p:txEl>
                                          </p:spTgt>
                                        </p:tgtEl>
                                        <p:attrNameLst>
                                          <p:attrName>style.textDecorationUnderline</p:attrName>
                                        </p:attrNameLst>
                                      </p:cBhvr>
                                      <p:to>
                                        <p:strVal val="true"/>
                                      </p:to>
                                    </p:set>
                                  </p:childTnLst>
                                </p:cTn>
                              </p:par>
                              <p:par>
                                <p:cTn id="9" presetID="18" presetClass="emph" presetSubtype="0" fill="hold" nodeType="withEffect">
                                  <p:stCondLst>
                                    <p:cond delay="0"/>
                                  </p:stCondLst>
                                  <p:iterate type="lt">
                                    <p:tmPct val="4000"/>
                                  </p:iterate>
                                  <p:childTnLst>
                                    <p:set>
                                      <p:cBhvr override="childStyle">
                                        <p:cTn id="10" dur="500" fill="hold"/>
                                        <p:tgtEl>
                                          <p:spTgt spid="23554">
                                            <p:txEl>
                                              <p:pRg st="3" end="3"/>
                                            </p:txEl>
                                          </p:spTgt>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8" presetClass="emph" presetSubtype="0" fill="hold" nodeType="clickEffect">
                                  <p:stCondLst>
                                    <p:cond delay="0"/>
                                  </p:stCondLst>
                                  <p:iterate type="lt">
                                    <p:tmPct val="4000"/>
                                  </p:iterate>
                                  <p:childTnLst>
                                    <p:set>
                                      <p:cBhvr override="childStyle">
                                        <p:cTn id="14" dur="500" fill="hold"/>
                                        <p:tgtEl>
                                          <p:spTgt spid="23554">
                                            <p:txEl>
                                              <p:pRg st="8" end="8"/>
                                            </p:txEl>
                                          </p:spTgt>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8" presetClass="emph" presetSubtype="0" fill="hold" nodeType="clickEffect">
                                  <p:stCondLst>
                                    <p:cond delay="0"/>
                                  </p:stCondLst>
                                  <p:iterate type="lt">
                                    <p:tmPct val="4000"/>
                                  </p:iterate>
                                  <p:childTnLst>
                                    <p:set>
                                      <p:cBhvr override="childStyle">
                                        <p:cTn id="18" dur="500" fill="hold"/>
                                        <p:tgtEl>
                                          <p:spTgt spid="23554">
                                            <p:txEl>
                                              <p:pRg st="13" end="1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_Office Theme">
  <a:themeElements>
    <a:clrScheme name="Custom 3">
      <a:dk1>
        <a:srgbClr val="000000"/>
      </a:dk1>
      <a:lt1>
        <a:srgbClr val="FFFFFF"/>
      </a:lt1>
      <a:dk2>
        <a:srgbClr val="44546A"/>
      </a:dk2>
      <a:lt2>
        <a:srgbClr val="E7E6E6"/>
      </a:lt2>
      <a:accent1>
        <a:srgbClr val="0098A9"/>
      </a:accent1>
      <a:accent2>
        <a:srgbClr val="ED7D31"/>
      </a:accent2>
      <a:accent3>
        <a:srgbClr val="A5A5A5"/>
      </a:accent3>
      <a:accent4>
        <a:srgbClr val="FFC000"/>
      </a:accent4>
      <a:accent5>
        <a:srgbClr val="5B9BD5"/>
      </a:accent5>
      <a:accent6>
        <a:srgbClr val="70AD47"/>
      </a:accent6>
      <a:hlink>
        <a:srgbClr val="0298A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114556</TotalTime>
  <Words>7203</Words>
  <Application>Microsoft Macintosh PowerPoint</Application>
  <PresentationFormat>On-screen Show (4:3)</PresentationFormat>
  <Paragraphs>710</Paragraphs>
  <Slides>78</Slides>
  <Notes>52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78</vt:i4>
      </vt:variant>
    </vt:vector>
  </HeadingPairs>
  <TitlesOfParts>
    <vt:vector size="83" baseType="lpstr">
      <vt:lpstr>AmericanTypewriter Medium</vt:lpstr>
      <vt:lpstr>Arial</vt:lpstr>
      <vt:lpstr>Calibri</vt:lpstr>
      <vt:lpstr>Gotham Bold</vt:lpstr>
      <vt:lpstr>4_Office Theme</vt:lpstr>
      <vt:lpstr>PowerPoint Presentation</vt:lpstr>
      <vt:lpstr>PowerPoint Presentation</vt:lpstr>
      <vt:lpstr>PowerPoint Presentation</vt:lpstr>
      <vt:lpstr>What is Screening?</vt:lpstr>
      <vt:lpstr>What is Diagnosis?</vt:lpstr>
      <vt:lpstr>The highest standard of care for TB diagnosis </vt:lpstr>
      <vt:lpstr>Key Vocabulary </vt:lpstr>
      <vt:lpstr>Key Vocabulary</vt:lpstr>
      <vt:lpstr>PowerPoint Presentation</vt:lpstr>
      <vt:lpstr>PowerPoint Presentation</vt:lpstr>
      <vt:lpstr>TB Screening Approaches</vt:lpstr>
      <vt:lpstr>TB Screening Approaches</vt:lpstr>
      <vt:lpstr>TB Screening Tools</vt:lpstr>
      <vt:lpstr>TB Screening Tools</vt:lpstr>
      <vt:lpstr>TB Screening Tools</vt:lpstr>
      <vt:lpstr>PowerPoint Presentation</vt:lpstr>
      <vt:lpstr>PowerPoint Presentation</vt:lpstr>
      <vt:lpstr>How To Diagnose Active TB </vt:lpstr>
      <vt:lpstr>Microbiological Confirmation </vt:lpstr>
      <vt:lpstr>Obtaining Samples For Testing (1/2) </vt:lpstr>
      <vt:lpstr>Obtaining Samples For Testing (2/2)</vt:lpstr>
      <vt:lpstr>Molecular Tests (NAATs) </vt:lpstr>
      <vt:lpstr>Molecular Tests (NAATs)</vt:lpstr>
      <vt:lpstr>Molecular Tests (NAATs)</vt:lpstr>
      <vt:lpstr>Molecular Tests (NAATs)</vt:lpstr>
      <vt:lpstr>Molecular Tests (NAATs)</vt:lpstr>
      <vt:lpstr>Urine Lam Tests </vt:lpstr>
      <vt:lpstr>Urine Lam Tests </vt:lpstr>
      <vt:lpstr>Urine Lam Tests </vt:lpstr>
      <vt:lpstr>Urine Lam Tests </vt:lpstr>
      <vt:lpstr>TB &amp; COVID-19 Testing </vt:lpstr>
      <vt:lpstr>PowerPoint Presentation</vt:lpstr>
      <vt:lpstr>PowerPoint Presentation</vt:lpstr>
      <vt:lpstr>Overview Of DST (1/2) </vt:lpstr>
      <vt:lpstr>Overview Of DST (2/2)</vt:lpstr>
      <vt:lpstr>Technologies For DST </vt:lpstr>
      <vt:lpstr>Molecular Tests (NAATs) </vt:lpstr>
      <vt:lpstr>Molecular Tests (NAATs)</vt:lpstr>
      <vt:lpstr>Molecular Tests (NAATs)</vt:lpstr>
      <vt:lpstr>TB Culture </vt:lpstr>
      <vt:lpstr>Next-Generation Sequencing </vt:lpstr>
      <vt:lpstr>PowerPoint Presentation</vt:lpstr>
      <vt:lpstr>PowerPoint Presentation</vt:lpstr>
      <vt:lpstr>Treatment Monitoring Tools </vt:lpstr>
      <vt:lpstr>Treatment Monitoring Tools</vt:lpstr>
      <vt:lpstr>PowerPoint Presentation</vt:lpstr>
      <vt:lpstr>PowerPoint Presentation</vt:lpstr>
      <vt:lpstr>Testing For TB Infection</vt:lpstr>
      <vt:lpstr>Testing For TB Infection</vt:lpstr>
      <vt:lpstr>Testing For TB Infection</vt:lpstr>
      <vt:lpstr>Testing For TB Infection</vt:lpstr>
      <vt:lpstr>PowerPoint Presentation</vt:lpstr>
      <vt:lpstr>PowerPoint Presentation</vt:lpstr>
      <vt:lpstr>The Global State Of TB, 2018 </vt:lpstr>
      <vt:lpstr>TB Diagnosis &amp; Notification </vt:lpstr>
      <vt:lpstr>Rapid Testing For TB</vt:lpstr>
      <vt:lpstr>Testing For RIF Resistance</vt:lpstr>
      <vt:lpstr>Testing For FLQ Resistance </vt:lpstr>
      <vt:lpstr>PowerPoint Presentation</vt:lpstr>
      <vt:lpstr>Target Product Profiles</vt:lpstr>
      <vt:lpstr>TB Research Funding, 2019</vt:lpstr>
      <vt:lpstr>TB Research Funding, 2019 </vt:lpstr>
      <vt:lpstr>PowerPoint Presentation</vt:lpstr>
      <vt:lpstr>The Right To Quality TB Diagnostic Testing </vt:lpstr>
      <vt:lpstr>Identifying Access Barriers (1/2) </vt:lpstr>
      <vt:lpstr>Identifying Access Barriers (2/2) </vt:lpstr>
      <vt:lpstr>Promoting Access (1/2)</vt:lpstr>
      <vt:lpstr>Promoting Access (2/2)</vt:lpstr>
      <vt:lpstr>Define Access Barriers Along The TB Care Cascade In Your Community</vt:lpstr>
      <vt:lpstr>PowerPoint Presentation</vt:lpstr>
      <vt:lpstr>PowerPoint Presentation</vt:lpstr>
      <vt:lpstr>Taking Action </vt:lpstr>
      <vt:lpstr>Taking Action </vt:lpstr>
      <vt:lpstr>PowerPoint Presentation</vt:lpstr>
      <vt:lpstr>PowerPoint Presentation</vt:lpstr>
      <vt:lpstr>TB Diagnosis Key Takeaways (1/2)</vt:lpstr>
      <vt:lpstr>TB Diagnosis Key Takeaways (2/2)</vt:lpstr>
      <vt:lpstr>Additional Resources</vt:lpstr>
    </vt:vector>
  </TitlesOfParts>
  <Company>Treatment Action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Tag 2</cp:lastModifiedBy>
  <cp:revision>1464</cp:revision>
  <cp:lastPrinted>2010-12-15T20:18:07Z</cp:lastPrinted>
  <dcterms:created xsi:type="dcterms:W3CDTF">2009-03-24T20:16:27Z</dcterms:created>
  <dcterms:modified xsi:type="dcterms:W3CDTF">2021-04-26T15:34:27Z</dcterms:modified>
</cp:coreProperties>
</file>