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947" r:id="rId1"/>
  </p:sldMasterIdLst>
  <p:notesMasterIdLst>
    <p:notesMasterId r:id="rId68"/>
  </p:notesMasterIdLst>
  <p:handoutMasterIdLst>
    <p:handoutMasterId r:id="rId69"/>
  </p:handoutMasterIdLst>
  <p:sldIdLst>
    <p:sldId id="370" r:id="rId2"/>
    <p:sldId id="313" r:id="rId3"/>
    <p:sldId id="347" r:id="rId4"/>
    <p:sldId id="294" r:id="rId5"/>
    <p:sldId id="270" r:id="rId6"/>
    <p:sldId id="329" r:id="rId7"/>
    <p:sldId id="373" r:id="rId8"/>
    <p:sldId id="296" r:id="rId9"/>
    <p:sldId id="391" r:id="rId10"/>
    <p:sldId id="346" r:id="rId11"/>
    <p:sldId id="393" r:id="rId12"/>
    <p:sldId id="279" r:id="rId13"/>
    <p:sldId id="390" r:id="rId14"/>
    <p:sldId id="392" r:id="rId15"/>
    <p:sldId id="394" r:id="rId16"/>
    <p:sldId id="395" r:id="rId17"/>
    <p:sldId id="380" r:id="rId18"/>
    <p:sldId id="379" r:id="rId19"/>
    <p:sldId id="385" r:id="rId20"/>
    <p:sldId id="396" r:id="rId21"/>
    <p:sldId id="426" r:id="rId22"/>
    <p:sldId id="365" r:id="rId23"/>
    <p:sldId id="381" r:id="rId24"/>
    <p:sldId id="357" r:id="rId25"/>
    <p:sldId id="402" r:id="rId26"/>
    <p:sldId id="403" r:id="rId27"/>
    <p:sldId id="372" r:id="rId28"/>
    <p:sldId id="382" r:id="rId29"/>
    <p:sldId id="291" r:id="rId30"/>
    <p:sldId id="404" r:id="rId31"/>
    <p:sldId id="427" r:id="rId32"/>
    <p:sldId id="405" r:id="rId33"/>
    <p:sldId id="406" r:id="rId34"/>
    <p:sldId id="338" r:id="rId35"/>
    <p:sldId id="399" r:id="rId36"/>
    <p:sldId id="422" r:id="rId37"/>
    <p:sldId id="421" r:id="rId38"/>
    <p:sldId id="423" r:id="rId39"/>
    <p:sldId id="409" r:id="rId40"/>
    <p:sldId id="412" r:id="rId41"/>
    <p:sldId id="410" r:id="rId42"/>
    <p:sldId id="411" r:id="rId43"/>
    <p:sldId id="407" r:id="rId44"/>
    <p:sldId id="400" r:id="rId45"/>
    <p:sldId id="345" r:id="rId46"/>
    <p:sldId id="419" r:id="rId47"/>
    <p:sldId id="302" r:id="rId48"/>
    <p:sldId id="330" r:id="rId49"/>
    <p:sldId id="383" r:id="rId50"/>
    <p:sldId id="274" r:id="rId51"/>
    <p:sldId id="261" r:id="rId52"/>
    <p:sldId id="267" r:id="rId53"/>
    <p:sldId id="297" r:id="rId54"/>
    <p:sldId id="367" r:id="rId55"/>
    <p:sldId id="384" r:id="rId56"/>
    <p:sldId id="424" r:id="rId57"/>
    <p:sldId id="289" r:id="rId58"/>
    <p:sldId id="420" r:id="rId59"/>
    <p:sldId id="408" r:id="rId60"/>
    <p:sldId id="415" r:id="rId61"/>
    <p:sldId id="416" r:id="rId62"/>
    <p:sldId id="417" r:id="rId63"/>
    <p:sldId id="418" r:id="rId64"/>
    <p:sldId id="375" r:id="rId65"/>
    <p:sldId id="374" r:id="rId66"/>
    <p:sldId id="386" r:id="rId67"/>
  </p:sldIdLst>
  <p:sldSz cx="9144000" cy="6858000" type="screen4x3"/>
  <p:notesSz cx="6858000" cy="9144000"/>
  <p:defaultTextStyle>
    <a:defPPr>
      <a:defRPr lang="en-US"/>
    </a:defPPr>
    <a:lvl1pPr algn="ctr" rtl="0" eaLnBrk="0" fontAlgn="base" hangingPunct="0">
      <a:spcBef>
        <a:spcPct val="0"/>
      </a:spcBef>
      <a:spcAft>
        <a:spcPct val="0"/>
      </a:spcAft>
      <a:defRPr sz="3200" kern="1200">
        <a:solidFill>
          <a:schemeClr val="tx1"/>
        </a:solidFill>
        <a:latin typeface="AmericanTypewriter Medium" charset="0"/>
        <a:ea typeface="ＭＳ Ｐゴシック" charset="0"/>
        <a:cs typeface="ＭＳ Ｐゴシック" charset="0"/>
      </a:defRPr>
    </a:lvl1pPr>
    <a:lvl2pPr marL="609585" algn="ctr" rtl="0" eaLnBrk="0" fontAlgn="base" hangingPunct="0">
      <a:spcBef>
        <a:spcPct val="0"/>
      </a:spcBef>
      <a:spcAft>
        <a:spcPct val="0"/>
      </a:spcAft>
      <a:defRPr sz="3200" kern="1200">
        <a:solidFill>
          <a:schemeClr val="tx1"/>
        </a:solidFill>
        <a:latin typeface="AmericanTypewriter Medium" charset="0"/>
        <a:ea typeface="ＭＳ Ｐゴシック" charset="0"/>
        <a:cs typeface="ＭＳ Ｐゴシック" charset="0"/>
      </a:defRPr>
    </a:lvl2pPr>
    <a:lvl3pPr marL="1219170" algn="ctr" rtl="0" eaLnBrk="0" fontAlgn="base" hangingPunct="0">
      <a:spcBef>
        <a:spcPct val="0"/>
      </a:spcBef>
      <a:spcAft>
        <a:spcPct val="0"/>
      </a:spcAft>
      <a:defRPr sz="3200" kern="1200">
        <a:solidFill>
          <a:schemeClr val="tx1"/>
        </a:solidFill>
        <a:latin typeface="AmericanTypewriter Medium" charset="0"/>
        <a:ea typeface="ＭＳ Ｐゴシック" charset="0"/>
        <a:cs typeface="ＭＳ Ｐゴシック" charset="0"/>
      </a:defRPr>
    </a:lvl3pPr>
    <a:lvl4pPr marL="1828754" algn="ctr" rtl="0" eaLnBrk="0" fontAlgn="base" hangingPunct="0">
      <a:spcBef>
        <a:spcPct val="0"/>
      </a:spcBef>
      <a:spcAft>
        <a:spcPct val="0"/>
      </a:spcAft>
      <a:defRPr sz="3200" kern="1200">
        <a:solidFill>
          <a:schemeClr val="tx1"/>
        </a:solidFill>
        <a:latin typeface="AmericanTypewriter Medium" charset="0"/>
        <a:ea typeface="ＭＳ Ｐゴシック" charset="0"/>
        <a:cs typeface="ＭＳ Ｐゴシック" charset="0"/>
      </a:defRPr>
    </a:lvl4pPr>
    <a:lvl5pPr marL="2438339" algn="ctr" rtl="0" eaLnBrk="0" fontAlgn="base" hangingPunct="0">
      <a:spcBef>
        <a:spcPct val="0"/>
      </a:spcBef>
      <a:spcAft>
        <a:spcPct val="0"/>
      </a:spcAft>
      <a:defRPr sz="3200" kern="1200">
        <a:solidFill>
          <a:schemeClr val="tx1"/>
        </a:solidFill>
        <a:latin typeface="AmericanTypewriter Medium" charset="0"/>
        <a:ea typeface="ＭＳ Ｐゴシック" charset="0"/>
        <a:cs typeface="ＭＳ Ｐゴシック" charset="0"/>
      </a:defRPr>
    </a:lvl5pPr>
    <a:lvl6pPr marL="3047924" algn="l" defTabSz="609585" rtl="0" eaLnBrk="1" latinLnBrk="0" hangingPunct="1">
      <a:defRPr sz="3200" kern="1200">
        <a:solidFill>
          <a:schemeClr val="tx1"/>
        </a:solidFill>
        <a:latin typeface="AmericanTypewriter Medium" charset="0"/>
        <a:ea typeface="ＭＳ Ｐゴシック" charset="0"/>
        <a:cs typeface="ＭＳ Ｐゴシック" charset="0"/>
      </a:defRPr>
    </a:lvl6pPr>
    <a:lvl7pPr marL="3657509" algn="l" defTabSz="609585" rtl="0" eaLnBrk="1" latinLnBrk="0" hangingPunct="1">
      <a:defRPr sz="3200" kern="1200">
        <a:solidFill>
          <a:schemeClr val="tx1"/>
        </a:solidFill>
        <a:latin typeface="AmericanTypewriter Medium" charset="0"/>
        <a:ea typeface="ＭＳ Ｐゴシック" charset="0"/>
        <a:cs typeface="ＭＳ Ｐゴシック" charset="0"/>
      </a:defRPr>
    </a:lvl7pPr>
    <a:lvl8pPr marL="4267093" algn="l" defTabSz="609585" rtl="0" eaLnBrk="1" latinLnBrk="0" hangingPunct="1">
      <a:defRPr sz="3200" kern="1200">
        <a:solidFill>
          <a:schemeClr val="tx1"/>
        </a:solidFill>
        <a:latin typeface="AmericanTypewriter Medium" charset="0"/>
        <a:ea typeface="ＭＳ Ｐゴシック" charset="0"/>
        <a:cs typeface="ＭＳ Ｐゴシック" charset="0"/>
      </a:defRPr>
    </a:lvl8pPr>
    <a:lvl9pPr marL="4876678" algn="l" defTabSz="609585" rtl="0" eaLnBrk="1" latinLnBrk="0" hangingPunct="1">
      <a:defRPr sz="3200" kern="1200">
        <a:solidFill>
          <a:schemeClr val="tx1"/>
        </a:solidFill>
        <a:latin typeface="AmericanTypewriter Medium"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319" userDrawn="1">
          <p15:clr>
            <a:srgbClr val="A4A3A4"/>
          </p15:clr>
        </p15:guide>
        <p15:guide id="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rica Lessem" initials="" lastIdx="11" clrIdx="0"/>
  <p:cmAuthor id="1" name="Adam Almeida" initials="" lastIdx="5" clrIdx="1"/>
  <p:cmAuthor id="2" name="Jennifer Furin" initials="JF" lastIdx="3" clrIdx="2">
    <p:extLst>
      <p:ext uri="{19B8F6BF-5375-455C-9EA6-DF929625EA0E}">
        <p15:presenceInfo xmlns:p15="http://schemas.microsoft.com/office/powerpoint/2012/main" userId="3093f56f93ab9df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8AA"/>
    <a:srgbClr val="ADB9CA"/>
    <a:srgbClr val="FADCE5"/>
    <a:srgbClr val="FF0000"/>
    <a:srgbClr val="AAB4C7"/>
    <a:srgbClr val="945FDC"/>
    <a:srgbClr val="713DFF"/>
    <a:srgbClr val="7E1605"/>
    <a:srgbClr val="AACA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2"/>
    <p:restoredTop sz="86783" autoAdjust="0"/>
  </p:normalViewPr>
  <p:slideViewPr>
    <p:cSldViewPr>
      <p:cViewPr varScale="1">
        <p:scale>
          <a:sx n="93" d="100"/>
          <a:sy n="93" d="100"/>
        </p:scale>
        <p:origin x="1432" y="200"/>
      </p:cViewPr>
      <p:guideLst>
        <p:guide orient="horz" pos="4319"/>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8909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fld id="{CCCB92F7-237B-5B46-A3A5-89A435313269}" type="datetime1">
              <a:rPr lang="en-US"/>
              <a:pPr>
                <a:defRPr/>
              </a:pPr>
              <a:t>4/23/21</a:t>
            </a:fld>
            <a:endParaRPr lang="en-US"/>
          </a:p>
        </p:txBody>
      </p:sp>
      <p:sp>
        <p:nvSpPr>
          <p:cNvPr id="8909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8909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637BC4A8-1D39-4C40-8825-AC56EA939F33}" type="slidenum">
              <a:rPr lang="en-US"/>
              <a:pPr>
                <a:defRPr/>
              </a:pPr>
              <a:t>‹#›</a:t>
            </a:fld>
            <a:endParaRPr lang="en-US"/>
          </a:p>
        </p:txBody>
      </p:sp>
    </p:spTree>
    <p:extLst>
      <p:ext uri="{BB962C8B-B14F-4D97-AF65-F5344CB8AC3E}">
        <p14:creationId xmlns:p14="http://schemas.microsoft.com/office/powerpoint/2010/main" val="1818521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348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8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8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348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B41637EB-0A50-6946-88EF-7A4C1122781F}" type="slidenum">
              <a:rPr lang="en-US"/>
              <a:pPr>
                <a:defRPr/>
              </a:pPr>
              <a:t>‹#›</a:t>
            </a:fld>
            <a:endParaRPr lang="en-US"/>
          </a:p>
        </p:txBody>
      </p:sp>
    </p:spTree>
    <p:extLst>
      <p:ext uri="{BB962C8B-B14F-4D97-AF65-F5344CB8AC3E}">
        <p14:creationId xmlns:p14="http://schemas.microsoft.com/office/powerpoint/2010/main" val="42823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mericanTypewriter Medium" charset="0"/>
        <a:ea typeface="ＭＳ Ｐゴシック" pitchFamily="1" charset="-128"/>
        <a:cs typeface="ＭＳ Ｐゴシック" charset="-128"/>
      </a:defRPr>
    </a:lvl1pPr>
    <a:lvl2pPr marL="609585" algn="l" rtl="0" eaLnBrk="0" fontAlgn="base" hangingPunct="0">
      <a:spcBef>
        <a:spcPct val="30000"/>
      </a:spcBef>
      <a:spcAft>
        <a:spcPct val="0"/>
      </a:spcAft>
      <a:defRPr sz="1600" kern="1200">
        <a:solidFill>
          <a:schemeClr val="tx1"/>
        </a:solidFill>
        <a:latin typeface="AmericanTypewriter Medium" charset="0"/>
        <a:ea typeface="ＭＳ Ｐゴシック" pitchFamily="1" charset="-128"/>
        <a:cs typeface="+mn-cs"/>
      </a:defRPr>
    </a:lvl2pPr>
    <a:lvl3pPr marL="1219170" algn="l" rtl="0" eaLnBrk="0" fontAlgn="base" hangingPunct="0">
      <a:spcBef>
        <a:spcPct val="30000"/>
      </a:spcBef>
      <a:spcAft>
        <a:spcPct val="0"/>
      </a:spcAft>
      <a:defRPr sz="1600" kern="1200">
        <a:solidFill>
          <a:schemeClr val="tx1"/>
        </a:solidFill>
        <a:latin typeface="AmericanTypewriter Medium" charset="0"/>
        <a:ea typeface="ＭＳ Ｐゴシック" pitchFamily="1" charset="-128"/>
        <a:cs typeface="+mn-cs"/>
      </a:defRPr>
    </a:lvl3pPr>
    <a:lvl4pPr marL="1828754" algn="l" rtl="0" eaLnBrk="0" fontAlgn="base" hangingPunct="0">
      <a:spcBef>
        <a:spcPct val="30000"/>
      </a:spcBef>
      <a:spcAft>
        <a:spcPct val="0"/>
      </a:spcAft>
      <a:defRPr sz="1600" kern="1200">
        <a:solidFill>
          <a:schemeClr val="tx1"/>
        </a:solidFill>
        <a:latin typeface="AmericanTypewriter Medium" charset="0"/>
        <a:ea typeface="ＭＳ Ｐゴシック" pitchFamily="1" charset="-128"/>
        <a:cs typeface="+mn-cs"/>
      </a:defRPr>
    </a:lvl4pPr>
    <a:lvl5pPr marL="2438339" algn="l" rtl="0" eaLnBrk="0" fontAlgn="base" hangingPunct="0">
      <a:spcBef>
        <a:spcPct val="30000"/>
      </a:spcBef>
      <a:spcAft>
        <a:spcPct val="0"/>
      </a:spcAft>
      <a:defRPr sz="1600" kern="1200">
        <a:solidFill>
          <a:schemeClr val="tx1"/>
        </a:solidFill>
        <a:latin typeface="AmericanTypewriter Medium" charset="0"/>
        <a:ea typeface="ＭＳ Ｐゴシック" pitchFamily="1" charset="-128"/>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who.int/substance_abuse/publications/en/PositionPaper_English.pdf"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www.who.int/emlib/Medicines.aspx"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pPr eaLnBrk="1" hangingPunct="1"/>
            <a:fld id="{4EAAD835-2949-7C46-8B7D-F5BA04B02E6E}" type="slidenum">
              <a:rPr lang="en-US" sz="1200">
                <a:latin typeface="Arial" panose="020B0604020202020204" pitchFamily="34" charset="0"/>
              </a:rPr>
              <a:pPr eaLnBrk="1" hangingPunct="1"/>
              <a:t>1</a:t>
            </a:fld>
            <a:endParaRPr lang="en-US" sz="1200" dirty="0">
              <a:latin typeface="Arial" panose="020B0604020202020204" pitchFamily="34" charset="0"/>
            </a:endParaRPr>
          </a:p>
        </p:txBody>
      </p:sp>
      <p:sp>
        <p:nvSpPr>
          <p:cNvPr id="17410" name="Rectangle 2"/>
          <p:cNvSpPr>
            <a:spLocks noGrp="1" noRot="1" noChangeAspect="1" noChangeArrowheads="1" noTextEdit="1"/>
          </p:cNvSpPr>
          <p:nvPr>
            <p:ph type="sldImg"/>
          </p:nvPr>
        </p:nvSpPr>
        <p:spPr>
          <a:xfrm>
            <a:off x="292100" y="381000"/>
            <a:ext cx="2844800" cy="2133600"/>
          </a:xfrm>
          <a:ln/>
        </p:spPr>
      </p:sp>
      <p:sp>
        <p:nvSpPr>
          <p:cNvPr id="17411" name="Rectangle 3"/>
          <p:cNvSpPr>
            <a:spLocks noGrp="1" noChangeArrowheads="1"/>
          </p:cNvSpPr>
          <p:nvPr>
            <p:ph type="body" idx="1"/>
          </p:nvPr>
        </p:nvSpPr>
        <p:spPr>
          <a:xfrm flipH="1">
            <a:off x="-2147483648" y="2147483647"/>
            <a:ext cx="2147483647" cy="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solidFill>
                <a:schemeClr val="bg1"/>
              </a:solidFill>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F285592E-AE12-2140-B7E3-DC4B09D1E74C}" type="slidenum">
              <a:rPr lang="en-US" sz="1200"/>
              <a:pPr/>
              <a:t>10</a:t>
            </a:fld>
            <a:endParaRPr lang="en-US" sz="1200"/>
          </a:p>
        </p:txBody>
      </p:sp>
      <p:sp>
        <p:nvSpPr>
          <p:cNvPr id="29698" name="Rectangle 2"/>
          <p:cNvSpPr>
            <a:spLocks noGrp="1" noRot="1" noChangeAspect="1" noChangeArrowheads="1" noTextEdit="1"/>
          </p:cNvSpPr>
          <p:nvPr>
            <p:ph type="sldImg"/>
          </p:nvPr>
        </p:nvSpPr>
        <p:spPr>
          <a:xfrm>
            <a:off x="1143000" y="685800"/>
            <a:ext cx="4572000" cy="3429000"/>
          </a:xfrm>
          <a:ln/>
        </p:spPr>
      </p:sp>
      <p:sp>
        <p:nvSpPr>
          <p:cNvPr id="29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F285592E-AE12-2140-B7E3-DC4B09D1E74C}" type="slidenum">
              <a:rPr lang="en-US" sz="1200"/>
              <a:pPr/>
              <a:t>11</a:t>
            </a:fld>
            <a:endParaRPr lang="en-US" sz="1200"/>
          </a:p>
        </p:txBody>
      </p:sp>
      <p:sp>
        <p:nvSpPr>
          <p:cNvPr id="29698" name="Rectangle 2"/>
          <p:cNvSpPr>
            <a:spLocks noGrp="1" noRot="1" noChangeAspect="1" noChangeArrowheads="1" noTextEdit="1"/>
          </p:cNvSpPr>
          <p:nvPr>
            <p:ph type="sldImg"/>
          </p:nvPr>
        </p:nvSpPr>
        <p:spPr>
          <a:xfrm>
            <a:off x="1143000" y="685800"/>
            <a:ext cx="4572000" cy="3429000"/>
          </a:xfrm>
          <a:ln/>
        </p:spPr>
      </p:sp>
      <p:sp>
        <p:nvSpPr>
          <p:cNvPr id="29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94186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34DAD32B-C46A-C04B-94B5-9DEB9020264D}" type="slidenum">
              <a:rPr lang="en-US" sz="1200"/>
              <a:pPr/>
              <a:t>12</a:t>
            </a:fld>
            <a:endParaRPr lang="en-US" sz="1200"/>
          </a:p>
        </p:txBody>
      </p:sp>
      <p:sp>
        <p:nvSpPr>
          <p:cNvPr id="31746" name="Rectangle 2"/>
          <p:cNvSpPr>
            <a:spLocks noGrp="1" noRot="1" noChangeAspect="1" noChangeArrowheads="1" noTextEdit="1"/>
          </p:cNvSpPr>
          <p:nvPr>
            <p:ph type="sldImg"/>
          </p:nvPr>
        </p:nvSpPr>
        <p:spPr>
          <a:xfrm>
            <a:off x="1143000" y="685800"/>
            <a:ext cx="4572000" cy="3429000"/>
          </a:xfrm>
          <a:ln/>
        </p:spPr>
      </p:sp>
      <p:sp>
        <p:nvSpPr>
          <p:cNvPr id="31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000" b="1" dirty="0"/>
              <a:t>DRUG SENSITIVE TB (susceptible to all medicines; can be treated with first-line medicines)</a:t>
            </a:r>
          </a:p>
          <a:p>
            <a:r>
              <a:rPr lang="en-US" sz="1000" dirty="0"/>
              <a:t>The standard of care for drug-sensitive TB is a 6-month regimen broken out into two parts:</a:t>
            </a:r>
          </a:p>
          <a:p>
            <a:r>
              <a:rPr lang="en-US" sz="1000" dirty="0"/>
              <a:t>Part I is the intensive phase, which is made up of 4 drugs taken for 2 months –the number represents the duration and each letter represents a TB medicine, so 4HRZE – represents four months of isoniazid, rifampicin, pyrazinamide, and ethambutol taken daily.</a:t>
            </a:r>
          </a:p>
          <a:p>
            <a:r>
              <a:rPr lang="en-US" sz="1000" dirty="0"/>
              <a:t>Part II is the continuation phase, which is made up of 2 drugs taken for 4 months – represented by 4HR – which stands for four months of isoniazid and rifampin taken daily </a:t>
            </a:r>
          </a:p>
          <a:p>
            <a:pPr eaLnBrk="1" hangingPunct="1"/>
            <a:endParaRPr lang="en-US" sz="1000" dirty="0">
              <a:latin typeface="Arial" panose="020B0604020202020204" pitchFamily="34" charset="0"/>
              <a:ea typeface="ＭＳ Ｐゴシック" charset="0"/>
              <a:cs typeface="ＭＳ Ｐゴシック" charset="0"/>
            </a:endParaRPr>
          </a:p>
          <a:p>
            <a:pPr eaLnBrk="1" hangingPunct="1"/>
            <a:r>
              <a:rPr lang="en-US" sz="1000" dirty="0">
                <a:latin typeface="Arial" panose="020B0604020202020204" pitchFamily="34" charset="0"/>
                <a:ea typeface="ＭＳ Ｐゴシック" charset="0"/>
                <a:cs typeface="ＭＳ Ｐゴシック" charset="0"/>
              </a:rPr>
              <a:t>This regimen has been around for decades and is widely used and available in fixed-dose combination tablets, including those that disperse in liquid for easier administration to children. In trials, this regimen has proven to successfully cure &gt;90% of people with drug-susceptible TB.</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These results were presented at the 2020 Union Conference, and a more detailed write up can be found in TAG’s 2020 TB Treatment Pipeline Report: https://</a:t>
            </a:r>
            <a:r>
              <a:rPr lang="en-US" dirty="0" err="1"/>
              <a:t>www.treatmentactiongroup.org</a:t>
            </a:r>
            <a:r>
              <a:rPr lang="en-US" dirty="0"/>
              <a:t>/wp-content/uploads/2020/11/pipeline_tb_treatment_2020_final.pdf.</a:t>
            </a:r>
          </a:p>
          <a:p>
            <a:endParaRPr lang="en-US" dirty="0"/>
          </a:p>
          <a:p>
            <a:r>
              <a:rPr lang="en-US" dirty="0"/>
              <a:t>These data have not yet been published in a peer reviewed journal and the WHO has not yet reviewed these findings or issued guidance on the use of the 4-month regimen for drug-sensitive TB.</a:t>
            </a:r>
          </a:p>
          <a:p>
            <a:endParaRPr lang="en-US" dirty="0"/>
          </a:p>
          <a:p>
            <a:r>
              <a:rPr lang="en-US" dirty="0"/>
              <a:t>All of the drugs contained in this regimen have been around and in use against TB for decades, what’s new is the combination, which has allowed for treatment duration to be cut by two months.</a:t>
            </a:r>
          </a:p>
          <a:p>
            <a:endParaRPr lang="en-US" dirty="0"/>
          </a:p>
          <a:p>
            <a:r>
              <a:rPr lang="en-US" dirty="0"/>
              <a:t>This regimen won’t be able to be given to children until pediatric studies determine rifapentine dosing and safety in children (to match the 1,200 mg dosing given to adults in TBTC Study 31).</a:t>
            </a:r>
          </a:p>
          <a:p>
            <a:endParaRPr lang="en-US" dirty="0"/>
          </a:p>
          <a:p>
            <a:r>
              <a:rPr lang="en-US" dirty="0"/>
              <a:t>Rifapentine and isoniazid are also used to treat TB infection / latent TB (the left side of slide #4) – there are two different regimens (covered in more detail in the TB Prevention module) – 3HP [3-months of once weekly isoniazid and rifapentine; rifapentine is dosed at 900 mg] and 1HP [1 month of daily isoniazid and rifapentine; rifapentine is dosed at 600 mg]</a:t>
            </a:r>
          </a:p>
        </p:txBody>
      </p:sp>
      <p:sp>
        <p:nvSpPr>
          <p:cNvPr id="4" name="Slide Number Placeholder 3"/>
          <p:cNvSpPr>
            <a:spLocks noGrp="1"/>
          </p:cNvSpPr>
          <p:nvPr>
            <p:ph type="sldNum" sz="quarter" idx="5"/>
          </p:nvPr>
        </p:nvSpPr>
        <p:spPr/>
        <p:txBody>
          <a:bodyPr/>
          <a:lstStyle/>
          <a:p>
            <a:pPr>
              <a:defRPr/>
            </a:pPr>
            <a:fld id="{B41637EB-0A50-6946-88EF-7A4C1122781F}" type="slidenum">
              <a:rPr lang="en-US" smtClean="0"/>
              <a:pPr>
                <a:defRPr/>
              </a:pPr>
              <a:t>13</a:t>
            </a:fld>
            <a:endParaRPr lang="en-US"/>
          </a:p>
        </p:txBody>
      </p:sp>
    </p:spTree>
    <p:extLst>
      <p:ext uri="{BB962C8B-B14F-4D97-AF65-F5344CB8AC3E}">
        <p14:creationId xmlns:p14="http://schemas.microsoft.com/office/powerpoint/2010/main" val="2102546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These results were presented at the 2020 Union Conference, and a more detailed write up can be found in TAG’s 2020 TB Treatment Pipeline Report: https://</a:t>
            </a:r>
            <a:r>
              <a:rPr lang="en-US" dirty="0" err="1"/>
              <a:t>www.treatmentactiongroup.org</a:t>
            </a:r>
            <a:r>
              <a:rPr lang="en-US" dirty="0"/>
              <a:t>/wp-content/uploads/2020/11/pipeline_tb_treatment_2020_final.pdf.</a:t>
            </a:r>
          </a:p>
          <a:p>
            <a:endParaRPr lang="en-US" dirty="0"/>
          </a:p>
          <a:p>
            <a:r>
              <a:rPr lang="en-US" dirty="0"/>
              <a:t>These data have not yet been published in a peer reviewed journal and the WHO has not yet reviewed these findings or issued guidance on the use of the 4-month regimen for drug-sensitive TB.</a:t>
            </a:r>
          </a:p>
          <a:p>
            <a:endParaRPr lang="en-US" dirty="0"/>
          </a:p>
          <a:p>
            <a:r>
              <a:rPr lang="en-US" sz="1200" kern="1200" dirty="0">
                <a:solidFill>
                  <a:schemeClr val="tx1"/>
                </a:solidFill>
                <a:effectLst/>
                <a:latin typeface="AmericanTypewriter Medium" charset="0"/>
                <a:ea typeface="ＭＳ Ｐゴシック" pitchFamily="1" charset="-128"/>
                <a:cs typeface="ＭＳ Ｐゴシック" charset="-128"/>
              </a:rPr>
              <a:t>The four-month regimen is something that programs can move to implement right away, as they should already have access to the tools used in the trial to determine minimal/ non-severe TB (smear microscopy and X-ray) and to treat minimal TB according to the four-month regimen. The medicines and formulations required for the four-month regimen are exactly the same as those already in use for the six-month standard of care—the continuation phase of treatment just ends two months earlier. </a:t>
            </a:r>
          </a:p>
          <a:p>
            <a:endParaRPr lang="en-US" sz="1200" kern="1200" dirty="0">
              <a:solidFill>
                <a:schemeClr val="tx1"/>
              </a:solidFill>
              <a:effectLst/>
              <a:latin typeface="AmericanTypewriter Medium" charset="0"/>
              <a:ea typeface="ＭＳ Ｐゴシック" pitchFamily="1" charset="-128"/>
            </a:endParaRPr>
          </a:p>
          <a:p>
            <a:r>
              <a:rPr lang="en-US" sz="1200" kern="1200" dirty="0">
                <a:solidFill>
                  <a:schemeClr val="tx1"/>
                </a:solidFill>
                <a:effectLst/>
                <a:latin typeface="AmericanTypewriter Medium" charset="0"/>
                <a:ea typeface="ＭＳ Ｐゴシック" pitchFamily="1" charset="-128"/>
                <a:cs typeface="ＭＳ Ｐゴシック" charset="-128"/>
              </a:rPr>
              <a:t>Ongoing work by the SHINE investigators to define minimal TB when molecular tests are used as the initial test (as opposed to smear microscopy) in line with WHO guidelines, will be important for implementation.</a:t>
            </a:r>
            <a:r>
              <a:rPr lang="en-US" dirty="0">
                <a:effectLst/>
              </a:rPr>
              <a:t> </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41637EB-0A50-6946-88EF-7A4C1122781F}" type="slidenum">
              <a:rPr lang="en-US" smtClean="0"/>
              <a:pPr>
                <a:defRPr/>
              </a:pPr>
              <a:t>14</a:t>
            </a:fld>
            <a:endParaRPr lang="en-US"/>
          </a:p>
        </p:txBody>
      </p:sp>
    </p:spTree>
    <p:extLst>
      <p:ext uri="{BB962C8B-B14F-4D97-AF65-F5344CB8AC3E}">
        <p14:creationId xmlns:p14="http://schemas.microsoft.com/office/powerpoint/2010/main" val="313436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F285592E-AE12-2140-B7E3-DC4B09D1E74C}" type="slidenum">
              <a:rPr lang="en-US" sz="1200"/>
              <a:pPr/>
              <a:t>15</a:t>
            </a:fld>
            <a:endParaRPr lang="en-US" sz="1200"/>
          </a:p>
        </p:txBody>
      </p:sp>
      <p:sp>
        <p:nvSpPr>
          <p:cNvPr id="29698" name="Rectangle 2"/>
          <p:cNvSpPr>
            <a:spLocks noGrp="1" noRot="1" noChangeAspect="1" noChangeArrowheads="1" noTextEdit="1"/>
          </p:cNvSpPr>
          <p:nvPr>
            <p:ph type="sldImg"/>
          </p:nvPr>
        </p:nvSpPr>
        <p:spPr>
          <a:xfrm>
            <a:off x="1143000" y="685800"/>
            <a:ext cx="4572000" cy="3429000"/>
          </a:xfrm>
          <a:ln/>
        </p:spPr>
      </p:sp>
      <p:sp>
        <p:nvSpPr>
          <p:cNvPr id="29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7741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100" y="304800"/>
            <a:ext cx="2844800" cy="2133600"/>
          </a:xfrm>
        </p:spPr>
      </p:sp>
      <p:sp>
        <p:nvSpPr>
          <p:cNvPr id="3" name="Notes Placeholder 2"/>
          <p:cNvSpPr>
            <a:spLocks noGrp="1"/>
          </p:cNvSpPr>
          <p:nvPr>
            <p:ph type="body" idx="1"/>
          </p:nvPr>
        </p:nvSpPr>
        <p:spPr/>
        <p:txBody>
          <a:bodyPr/>
          <a:lstStyle/>
          <a:p>
            <a:r>
              <a:rPr lang="en-US" b="1" dirty="0"/>
              <a:t>FACILITATOR PROMPT:</a:t>
            </a:r>
          </a:p>
          <a:p>
            <a:r>
              <a:rPr lang="en-US" b="1" dirty="0"/>
              <a:t>Instruct participants to place an “X” next to each drug or drug class that will not work in line with the type of TB listed at the top of the column.</a:t>
            </a:r>
          </a:p>
          <a:p>
            <a:endParaRPr lang="en-US" b="1" dirty="0"/>
          </a:p>
          <a:p>
            <a:r>
              <a:rPr lang="en-US" b="1" dirty="0"/>
              <a:t>BONUS: ask participants to name a drug in the fluoroquinolone class</a:t>
            </a:r>
          </a:p>
          <a:p>
            <a:r>
              <a:rPr lang="en-US" b="1" dirty="0"/>
              <a:t>Answer: moxifloxacin or levofloxacin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0947C922-F218-BC48-9593-FC35A55AE8ED}" type="slidenum">
              <a:rPr kumimoji="0" lang="en-US" sz="120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134716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ISONIAZID-MONORESISTANT TB</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pitchFamily="-65" charset="-128"/>
                <a:cs typeface="ＭＳ Ｐゴシック" pitchFamily="-65" charset="-128"/>
              </a:rPr>
              <a:t>In people with TB that is resistant to isoniazid alone, the WHO recommends a six month regimen composed of rifampicin, ethambutol, pyrazinamide, and levofloxacin.7 People unable to tolerate treatment with levofloxacin can be treated with six months of rifampicin, ethambutol, and pyrazinamide. Higher doses of isoniazid may be able to overcome resistance conferred by certain mutations (</a:t>
            </a:r>
            <a:r>
              <a:rPr lang="en-US" sz="1200" b="0" kern="1200" dirty="0" err="1">
                <a:solidFill>
                  <a:schemeClr val="tx1"/>
                </a:solidFill>
                <a:effectLst/>
                <a:latin typeface="Arial" pitchFamily="-111" charset="0"/>
                <a:ea typeface="ＭＳ Ｐゴシック" pitchFamily="-65" charset="-128"/>
                <a:cs typeface="ＭＳ Ｐゴシック" pitchFamily="-65" charset="-128"/>
              </a:rPr>
              <a:t>inhA</a:t>
            </a:r>
            <a:r>
              <a:rPr lang="en-US" sz="1200" kern="1200" dirty="0">
                <a:solidFill>
                  <a:schemeClr val="tx1"/>
                </a:solidFill>
                <a:effectLst/>
                <a:latin typeface="Arial" pitchFamily="-111" charset="0"/>
                <a:ea typeface="ＭＳ Ｐゴシック" pitchFamily="-65" charset="-128"/>
                <a:cs typeface="ＭＳ Ｐゴシック" pitchFamily="-65" charset="-128"/>
              </a:rPr>
              <a:t>), but evidence in humans is limited. Whether or not to include isoniazid, and at an increased or standard dose, is left to provider discretion as there is no clear evidence that the addition of isoniazid to these regimens offers benefit or causes harm to people with HR-TB. The use of fixed-dose combinations (rather than provider discretion) may dictate the inclusion of isoniazid alongside the other medicines recommended for the treatment of HR-TB. </a:t>
            </a:r>
            <a:endParaRPr lang="en-US" b="0" dirty="0"/>
          </a:p>
          <a:p>
            <a:endParaRPr lang="en-US" dirty="0"/>
          </a:p>
        </p:txBody>
      </p:sp>
      <p:sp>
        <p:nvSpPr>
          <p:cNvPr id="4" name="Slide Number Placeholder 3"/>
          <p:cNvSpPr>
            <a:spLocks noGrp="1"/>
          </p:cNvSpPr>
          <p:nvPr>
            <p:ph type="sldNum" sz="quarter" idx="5"/>
          </p:nvPr>
        </p:nvSpPr>
        <p:spPr/>
        <p:txBody>
          <a:bodyPr/>
          <a:lstStyle/>
          <a:p>
            <a:pPr>
              <a:defRPr/>
            </a:pPr>
            <a:fld id="{B41637EB-0A50-6946-88EF-7A4C1122781F}" type="slidenum">
              <a:rPr lang="en-US" smtClean="0"/>
              <a:pPr>
                <a:defRPr/>
              </a:pPr>
              <a:t>17</a:t>
            </a:fld>
            <a:endParaRPr lang="en-US"/>
          </a:p>
        </p:txBody>
      </p:sp>
    </p:spTree>
    <p:extLst>
      <p:ext uri="{BB962C8B-B14F-4D97-AF65-F5344CB8AC3E}">
        <p14:creationId xmlns:p14="http://schemas.microsoft.com/office/powerpoint/2010/main" val="1158204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RIFAMPICIN-/MULTIDRUG-RESISTANT TB (resistant to rifampicin +/- isoniazid; cannot be treated with first-line medicines)</a:t>
            </a:r>
          </a:p>
          <a:p>
            <a:r>
              <a:rPr lang="en-US" dirty="0"/>
              <a:t>The </a:t>
            </a:r>
            <a:r>
              <a:rPr lang="en-US" b="0" dirty="0"/>
              <a:t>9-12 month standardized shorter regimen </a:t>
            </a:r>
            <a:r>
              <a:rPr lang="en-US" dirty="0"/>
              <a:t>– this is a regimen that may already look familiar as it was previously recommended by the WHO since 2016 – the difference here is that </a:t>
            </a:r>
            <a:r>
              <a:rPr lang="en-US" dirty="0" err="1"/>
              <a:t>bedaquiline</a:t>
            </a:r>
            <a:r>
              <a:rPr lang="en-US" dirty="0"/>
              <a:t> is now recommended in place of the injectable agent. </a:t>
            </a:r>
          </a:p>
          <a:p>
            <a:r>
              <a:rPr lang="en-US" dirty="0"/>
              <a:t>The 9-12 month standardized regimen consists of 9-12 months of </a:t>
            </a:r>
            <a:r>
              <a:rPr lang="en-US" dirty="0">
                <a:latin typeface="Arial" panose="020B0604020202020204" pitchFamily="34" charset="0"/>
                <a:cs typeface="Arial" panose="020B0604020202020204" pitchFamily="34" charset="0"/>
              </a:rPr>
              <a:t>clofazimine, moxifloxacin (or levofloxacin), ethambutol, and pyrazinamide, supplemented by high dose isoniazid, ethionamide (or </a:t>
            </a:r>
            <a:r>
              <a:rPr lang="en-US" dirty="0" err="1">
                <a:latin typeface="Arial" panose="020B0604020202020204" pitchFamily="34" charset="0"/>
                <a:cs typeface="Arial" panose="020B0604020202020204" pitchFamily="34" charset="0"/>
              </a:rPr>
              <a:t>prothionamide</a:t>
            </a:r>
            <a:r>
              <a:rPr lang="en-US" dirty="0">
                <a:latin typeface="Arial" panose="020B0604020202020204" pitchFamily="34" charset="0"/>
                <a:cs typeface="Arial" panose="020B0604020202020204" pitchFamily="34" charset="0"/>
              </a:rPr>
              <a:t>) and </a:t>
            </a:r>
            <a:r>
              <a:rPr lang="en-US" dirty="0" err="1">
                <a:solidFill>
                  <a:srgbClr val="EF3E42"/>
                </a:solidFill>
                <a:latin typeface="Arial" panose="020B0604020202020204" pitchFamily="34" charset="0"/>
                <a:cs typeface="Arial" panose="020B0604020202020204" pitchFamily="34" charset="0"/>
              </a:rPr>
              <a:t>bedaquiline</a:t>
            </a:r>
            <a:r>
              <a:rPr lang="en-US" dirty="0">
                <a:solidFill>
                  <a:srgbClr val="EF3E42"/>
                </a:solidFill>
                <a:latin typeface="Arial" panose="020B0604020202020204" pitchFamily="34" charset="0"/>
                <a:cs typeface="Arial" panose="020B0604020202020204" pitchFamily="34" charset="0"/>
              </a:rPr>
              <a:t> for the first 4-6 months.</a:t>
            </a:r>
          </a:p>
          <a:p>
            <a:endParaRPr lang="en-US" dirty="0">
              <a:solidFill>
                <a:srgbClr val="EF3E42"/>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People with RR-/MDR-TB with (1) previous exposure to the medicines used in the 9-12 month standardized, all-oral regimen, or with (2) extensive TB disease, or with (3) severe extrapulmonary TB, or with (4) resistance to the fluoroquinolones are not eligible for the 9-12 month standardized, all-oral regimen, and would instead likely be treated with a longer individualized, all-oral regimen (more on this on slide 20).</a:t>
            </a:r>
            <a:endParaRPr lang="en-US" b="1" dirty="0">
              <a:solidFill>
                <a:srgbClr val="EF3E42"/>
              </a:solidFill>
              <a:latin typeface="Arial" panose="020B0604020202020204" pitchFamily="34" charset="0"/>
              <a:cs typeface="Arial" panose="020B0604020202020204" pitchFamily="34" charset="0"/>
            </a:endParaRPr>
          </a:p>
          <a:p>
            <a:endParaRPr lang="en-US" dirty="0">
              <a:solidFill>
                <a:srgbClr val="EF3E42"/>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Modifications to the 9-12 month standardized shorter regimen are allowed, but only under conditions of operational research because of uncertainty regarding the safety and efficacy of these modifications (more on slide 19).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solidFill>
                <a:srgbClr val="EF3E42"/>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B41637EB-0A50-6946-88EF-7A4C1122781F}" type="slidenum">
              <a:rPr lang="en-US" smtClean="0"/>
              <a:pPr>
                <a:defRPr/>
              </a:pPr>
              <a:t>18</a:t>
            </a:fld>
            <a:endParaRPr lang="en-US"/>
          </a:p>
        </p:txBody>
      </p:sp>
    </p:spTree>
    <p:extLst>
      <p:ext uri="{BB962C8B-B14F-4D97-AF65-F5344CB8AC3E}">
        <p14:creationId xmlns:p14="http://schemas.microsoft.com/office/powerpoint/2010/main" val="2127310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41637EB-0A50-6946-88EF-7A4C1122781F}" type="slidenum">
              <a:rPr lang="en-US" smtClean="0"/>
              <a:pPr>
                <a:defRPr/>
              </a:pPr>
              <a:t>19</a:t>
            </a:fld>
            <a:endParaRPr lang="en-US"/>
          </a:p>
        </p:txBody>
      </p:sp>
    </p:spTree>
    <p:extLst>
      <p:ext uri="{BB962C8B-B14F-4D97-AF65-F5344CB8AC3E}">
        <p14:creationId xmlns:p14="http://schemas.microsoft.com/office/powerpoint/2010/main" val="10275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BFCB0A43-DBD5-E649-88F1-616AFFFF81EF}" type="slidenum">
              <a:rPr lang="en-US" sz="1200"/>
              <a:pPr/>
              <a:t>2</a:t>
            </a:fld>
            <a:endParaRPr lang="en-US" sz="1200"/>
          </a:p>
        </p:txBody>
      </p:sp>
      <p:sp>
        <p:nvSpPr>
          <p:cNvPr id="19458" name="Rectangle 2"/>
          <p:cNvSpPr>
            <a:spLocks noGrp="1" noRot="1" noChangeAspect="1" noChangeArrowheads="1" noTextEdit="1"/>
          </p:cNvSpPr>
          <p:nvPr>
            <p:ph type="sldImg"/>
          </p:nvPr>
        </p:nvSpPr>
        <p:spPr>
          <a:xfrm>
            <a:off x="1143000" y="685800"/>
            <a:ext cx="4572000" cy="3429000"/>
          </a:xfrm>
          <a:ln/>
        </p:spPr>
      </p:sp>
      <p:sp>
        <p:nvSpPr>
          <p:cNvPr id="19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a:t>Under program conditions, people with RR-/MDR-TB with previous exposure to the medicines used in the 9-12 month standardized, all-oral regimen, or with extensive TB disease, or with severe extrapulmonary TB, or with resistance to the fluoroquinolones should instead be treated with the 18-20 month individualized regimen, constructed according to the table on the slide. These groups are not eligible for the 9-12 month standardized, all-oral regimen.</a:t>
            </a:r>
          </a:p>
          <a:p>
            <a:endParaRPr lang="en-US" b="1" dirty="0"/>
          </a:p>
          <a:p>
            <a:endParaRPr lang="en-US" b="1" dirty="0"/>
          </a:p>
        </p:txBody>
      </p:sp>
      <p:sp>
        <p:nvSpPr>
          <p:cNvPr id="4" name="Slide Number Placeholder 3"/>
          <p:cNvSpPr>
            <a:spLocks noGrp="1"/>
          </p:cNvSpPr>
          <p:nvPr>
            <p:ph type="sldNum" sz="quarter" idx="10"/>
          </p:nvPr>
        </p:nvSpPr>
        <p:spPr/>
        <p:txBody>
          <a:bodyPr/>
          <a:lstStyle/>
          <a:p>
            <a:pPr>
              <a:defRPr/>
            </a:pPr>
            <a:fld id="{B41637EB-0A50-6946-88EF-7A4C1122781F}" type="slidenum">
              <a:rPr lang="en-US" smtClean="0"/>
              <a:pPr>
                <a:defRPr/>
              </a:pPr>
              <a:t>20</a:t>
            </a:fld>
            <a:endParaRPr lang="en-US"/>
          </a:p>
        </p:txBody>
      </p:sp>
    </p:spTree>
    <p:extLst>
      <p:ext uri="{BB962C8B-B14F-4D97-AF65-F5344CB8AC3E}">
        <p14:creationId xmlns:p14="http://schemas.microsoft.com/office/powerpoint/2010/main" val="823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solidFill>
                  <a:srgbClr val="EF3E42"/>
                </a:solidFill>
                <a:latin typeface="Arial" panose="020B0604020202020204" pitchFamily="34" charset="0"/>
                <a:cs typeface="Arial" panose="020B0604020202020204" pitchFamily="34" charset="0"/>
              </a:rPr>
              <a:t>FACILITATOR PROMPT:</a:t>
            </a:r>
          </a:p>
          <a:p>
            <a:r>
              <a:rPr lang="en-US" b="1" dirty="0">
                <a:solidFill>
                  <a:srgbClr val="EF3E42"/>
                </a:solidFill>
                <a:latin typeface="Arial" panose="020B0604020202020204" pitchFamily="34" charset="0"/>
                <a:cs typeface="Arial" panose="020B0604020202020204" pitchFamily="34" charset="0"/>
              </a:rPr>
              <a:t>Who remembers how pre-XDR-TB is defined?</a:t>
            </a:r>
          </a:p>
          <a:p>
            <a:r>
              <a:rPr lang="en-US" b="1" dirty="0">
                <a:solidFill>
                  <a:srgbClr val="EF3E42"/>
                </a:solidFill>
                <a:latin typeface="Arial" panose="020B0604020202020204" pitchFamily="34" charset="0"/>
                <a:cs typeface="Arial" panose="020B0604020202020204" pitchFamily="34" charset="0"/>
              </a:rPr>
              <a:t>A:</a:t>
            </a:r>
            <a:r>
              <a:rPr lang="en-US" b="0" dirty="0">
                <a:solidFill>
                  <a:srgbClr val="EF3E42"/>
                </a:solidFill>
                <a:latin typeface="Arial" panose="020B0604020202020204" pitchFamily="34" charset="0"/>
                <a:cs typeface="Arial" panose="020B0604020202020204" pitchFamily="34" charset="0"/>
              </a:rPr>
              <a:t> MDR-TB with additional fluoroquinolone resistance; TB that is resistant to rifampicin, isoniazid, AND moxifloxacin or levofloxacin.</a:t>
            </a:r>
            <a:endParaRPr lang="en-US" b="1" dirty="0">
              <a:solidFill>
                <a:srgbClr val="EF3E42"/>
              </a:solidFill>
              <a:latin typeface="Arial" panose="020B0604020202020204" pitchFamily="34" charset="0"/>
              <a:cs typeface="Arial" panose="020B0604020202020204" pitchFamily="34" charset="0"/>
            </a:endParaRPr>
          </a:p>
          <a:p>
            <a:endParaRPr lang="en-US" b="1" dirty="0">
              <a:solidFill>
                <a:srgbClr val="EF3E42"/>
              </a:solidFill>
              <a:latin typeface="Arial" panose="020B0604020202020204" pitchFamily="34" charset="0"/>
              <a:cs typeface="Arial" panose="020B0604020202020204" pitchFamily="34" charset="0"/>
            </a:endParaRPr>
          </a:p>
          <a:p>
            <a:r>
              <a:rPr lang="en-US" b="1" dirty="0">
                <a:solidFill>
                  <a:srgbClr val="EF3E42"/>
                </a:solidFill>
                <a:latin typeface="Arial" panose="020B0604020202020204" pitchFamily="34" charset="0"/>
                <a:cs typeface="Arial" panose="020B0604020202020204" pitchFamily="34" charset="0"/>
              </a:rPr>
              <a:t>PRE-XDR-TB (MDR-TB with additional resistance to fluoroquinolones)</a:t>
            </a:r>
          </a:p>
          <a:p>
            <a:r>
              <a:rPr lang="en-US" dirty="0"/>
              <a:t>Under routine program conditions, the WHO recommends an </a:t>
            </a:r>
            <a:r>
              <a:rPr lang="en-US" b="0" dirty="0"/>
              <a:t>18-20 month individualized regimen for pre-XDR-TB and XDR-TB</a:t>
            </a:r>
            <a:r>
              <a:rPr lang="en-US" b="1" dirty="0"/>
              <a:t>, </a:t>
            </a:r>
            <a:r>
              <a:rPr lang="en-US" dirty="0"/>
              <a:t>constructed according to the drug-resistance profile and the table on the previous slide, starting with Group A and B and working down the list until a regimen with 4-5 effective medicines can be constructed.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Under conditions of operational research, because of uncertainties given the small number of participants in the Nix-TB trial, and the significant toxicity observed with the high dose of linezolid used, is the Nix-TB regimen, which consists of </a:t>
            </a:r>
            <a:r>
              <a:rPr lang="en-US" dirty="0" err="1"/>
              <a:t>bedaquiline</a:t>
            </a:r>
            <a:r>
              <a:rPr lang="en-US" dirty="0"/>
              <a:t>, linezolid and </a:t>
            </a:r>
            <a:r>
              <a:rPr lang="en-US" dirty="0" err="1"/>
              <a:t>pretomanid</a:t>
            </a:r>
            <a:r>
              <a:rPr lang="en-US" dirty="0"/>
              <a:t>. The Nix-TB regimen, also commonly referred to as the </a:t>
            </a:r>
            <a:r>
              <a:rPr lang="en-US" dirty="0" err="1"/>
              <a:t>BPaL</a:t>
            </a:r>
            <a:r>
              <a:rPr lang="en-US" dirty="0"/>
              <a:t> regimen, is only recommended for use for the treatment of pre-XDR, and treatment intolerant or non-responsive MDR-TB, and again, only under conditions of operational research.</a:t>
            </a:r>
          </a:p>
        </p:txBody>
      </p:sp>
      <p:sp>
        <p:nvSpPr>
          <p:cNvPr id="4" name="Slide Number Placeholder 3"/>
          <p:cNvSpPr>
            <a:spLocks noGrp="1"/>
          </p:cNvSpPr>
          <p:nvPr>
            <p:ph type="sldNum" sz="quarter" idx="10"/>
          </p:nvPr>
        </p:nvSpPr>
        <p:spPr/>
        <p:txBody>
          <a:bodyPr/>
          <a:lstStyle/>
          <a:p>
            <a:pPr>
              <a:defRPr/>
            </a:pPr>
            <a:fld id="{B41637EB-0A50-6946-88EF-7A4C1122781F}" type="slidenum">
              <a:rPr lang="en-US" smtClean="0"/>
              <a:pPr>
                <a:defRPr/>
              </a:pPr>
              <a:t>21</a:t>
            </a:fld>
            <a:endParaRPr lang="en-US"/>
          </a:p>
        </p:txBody>
      </p:sp>
    </p:spTree>
    <p:extLst>
      <p:ext uri="{BB962C8B-B14F-4D97-AF65-F5344CB8AC3E}">
        <p14:creationId xmlns:p14="http://schemas.microsoft.com/office/powerpoint/2010/main" val="1080326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292100" y="304800"/>
            <a:ext cx="2844800" cy="2133600"/>
          </a:xfrm>
          <a:ln/>
        </p:spPr>
      </p:sp>
      <p:sp>
        <p:nvSpPr>
          <p:cNvPr id="29698" name="Rectangle 3"/>
          <p:cNvSpPr>
            <a:spLocks noGrp="1" noChangeArrowheads="1"/>
          </p:cNvSpPr>
          <p:nvPr>
            <p:ph type="body" idx="1"/>
          </p:nvPr>
        </p:nvSpPr>
        <p:spPr>
          <a:xfrm>
            <a:off x="381000" y="2971800"/>
            <a:ext cx="6019800" cy="6810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000" b="1" dirty="0"/>
              <a:t>ANSWER KEY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1" dirty="0"/>
              <a:t>(1) </a:t>
            </a:r>
            <a:r>
              <a:rPr lang="en-US" sz="1000" b="1" dirty="0">
                <a:latin typeface="Arial" charset="0"/>
              </a:rPr>
              <a:t>Which of the following groups are eligible for the 9-12-month standardized, all-oral regimen?</a:t>
            </a:r>
          </a:p>
          <a:p>
            <a:r>
              <a:rPr lang="en-US" sz="1000" b="1" dirty="0"/>
              <a:t>A: </a:t>
            </a:r>
            <a:r>
              <a:rPr lang="en-US" sz="1000" b="0" dirty="0"/>
              <a:t>the answer is (C) children</a:t>
            </a:r>
          </a:p>
          <a:p>
            <a:endParaRPr lang="en-US" sz="1000" b="1" dirty="0"/>
          </a:p>
          <a:p>
            <a:r>
              <a:rPr lang="en-US" sz="1000" b="1" dirty="0"/>
              <a:t>(2) How would a regimen be constructed if a person were diagnosed with TB resistant to rifampicin and isoniazid only?</a:t>
            </a:r>
          </a:p>
          <a:p>
            <a:r>
              <a:rPr lang="en-US" sz="1000" b="1" dirty="0"/>
              <a:t>A1: </a:t>
            </a:r>
            <a:r>
              <a:rPr lang="en-US" sz="1000" b="0" dirty="0"/>
              <a:t>18-20 months of </a:t>
            </a:r>
            <a:r>
              <a:rPr lang="en-US" sz="1000" b="0" dirty="0" err="1"/>
              <a:t>Lfx</a:t>
            </a:r>
            <a:r>
              <a:rPr lang="en-US" sz="1000" b="0" dirty="0"/>
              <a:t> + </a:t>
            </a:r>
            <a:r>
              <a:rPr lang="en-US" sz="1000" b="0" dirty="0" err="1"/>
              <a:t>Bdq</a:t>
            </a:r>
            <a:r>
              <a:rPr lang="en-US" sz="1000" b="0" dirty="0"/>
              <a:t> + </a:t>
            </a:r>
            <a:r>
              <a:rPr lang="en-US" sz="1000" b="0" dirty="0" err="1"/>
              <a:t>Lzd</a:t>
            </a:r>
            <a:r>
              <a:rPr lang="en-US" sz="1000" b="0" dirty="0"/>
              <a:t> + </a:t>
            </a:r>
            <a:r>
              <a:rPr lang="en-US" sz="1000" b="0" dirty="0" err="1"/>
              <a:t>Cfz</a:t>
            </a:r>
            <a:r>
              <a:rPr lang="en-US" sz="1000" b="0" dirty="0"/>
              <a:t> +/- Cs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1" dirty="0"/>
              <a:t>A2: </a:t>
            </a:r>
            <a:r>
              <a:rPr lang="en-US" sz="1000" dirty="0">
                <a:solidFill>
                  <a:schemeClr val="tx2"/>
                </a:solidFill>
              </a:rPr>
              <a:t>6 </a:t>
            </a:r>
            <a:r>
              <a:rPr lang="en-US" sz="1000" dirty="0" err="1">
                <a:solidFill>
                  <a:schemeClr val="tx2"/>
                </a:solidFill>
              </a:rPr>
              <a:t>Bdq</a:t>
            </a:r>
            <a:r>
              <a:rPr lang="en-US" sz="1000" dirty="0">
                <a:solidFill>
                  <a:schemeClr val="tx2"/>
                </a:solidFill>
              </a:rPr>
              <a:t> + 4-6 </a:t>
            </a:r>
            <a:r>
              <a:rPr lang="en-US" sz="1000" dirty="0" err="1">
                <a:solidFill>
                  <a:schemeClr val="tx2"/>
                </a:solidFill>
              </a:rPr>
              <a:t>Eto</a:t>
            </a:r>
            <a:r>
              <a:rPr lang="en-US" sz="1000" dirty="0">
                <a:solidFill>
                  <a:schemeClr val="tx2"/>
                </a:solidFill>
              </a:rPr>
              <a:t> </a:t>
            </a:r>
            <a:r>
              <a:rPr lang="en-US" sz="1000" dirty="0" err="1">
                <a:solidFill>
                  <a:schemeClr val="tx2"/>
                </a:solidFill>
              </a:rPr>
              <a:t>hdH</a:t>
            </a:r>
            <a:r>
              <a:rPr lang="en-US" sz="1000" dirty="0">
                <a:solidFill>
                  <a:schemeClr val="tx2"/>
                </a:solidFill>
              </a:rPr>
              <a:t> </a:t>
            </a:r>
            <a:r>
              <a:rPr lang="en-US" sz="1000" dirty="0" err="1">
                <a:solidFill>
                  <a:schemeClr val="tx2"/>
                </a:solidFill>
              </a:rPr>
              <a:t>Lfx</a:t>
            </a:r>
            <a:r>
              <a:rPr lang="en-US" sz="1000" dirty="0">
                <a:solidFill>
                  <a:schemeClr val="tx2"/>
                </a:solidFill>
              </a:rPr>
              <a:t> </a:t>
            </a:r>
            <a:r>
              <a:rPr lang="en-US" sz="1000" dirty="0" err="1">
                <a:solidFill>
                  <a:schemeClr val="tx2"/>
                </a:solidFill>
              </a:rPr>
              <a:t>Cfz</a:t>
            </a:r>
            <a:r>
              <a:rPr lang="en-US" sz="1000" dirty="0">
                <a:solidFill>
                  <a:schemeClr val="tx2"/>
                </a:solidFill>
              </a:rPr>
              <a:t> Z E / 5-6 </a:t>
            </a:r>
            <a:r>
              <a:rPr lang="en-US" sz="1000" dirty="0" err="1">
                <a:solidFill>
                  <a:schemeClr val="tx2"/>
                </a:solidFill>
              </a:rPr>
              <a:t>Lfx</a:t>
            </a:r>
            <a:r>
              <a:rPr lang="en-US" sz="1000" dirty="0">
                <a:solidFill>
                  <a:schemeClr val="tx2"/>
                </a:solidFill>
              </a:rPr>
              <a:t> </a:t>
            </a:r>
            <a:r>
              <a:rPr lang="en-US" sz="1000" dirty="0" err="1">
                <a:solidFill>
                  <a:schemeClr val="tx2"/>
                </a:solidFill>
              </a:rPr>
              <a:t>Cfz</a:t>
            </a:r>
            <a:r>
              <a:rPr lang="en-US" sz="1000" dirty="0">
                <a:solidFill>
                  <a:schemeClr val="tx2"/>
                </a:solidFill>
              </a:rPr>
              <a:t> Z 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p>
          <a:p>
            <a:r>
              <a:rPr lang="en-US" sz="1000" b="1" dirty="0"/>
              <a:t>(3) What about if a person were diagnosed with TB resistant to rifampicin, isoniazid, and moxifloxacin?</a:t>
            </a:r>
          </a:p>
          <a:p>
            <a:r>
              <a:rPr lang="en-US" sz="1000" b="1" dirty="0"/>
              <a:t>A: </a:t>
            </a:r>
            <a:r>
              <a:rPr lang="en-US" sz="1000" b="0" dirty="0"/>
              <a:t>18-20 months </a:t>
            </a:r>
            <a:r>
              <a:rPr lang="en-US" sz="1000" b="0" dirty="0" err="1"/>
              <a:t>Bdq</a:t>
            </a:r>
            <a:r>
              <a:rPr lang="en-US" sz="1000" b="0" dirty="0"/>
              <a:t> + </a:t>
            </a:r>
            <a:r>
              <a:rPr lang="en-US" sz="1000" b="0" dirty="0" err="1"/>
              <a:t>Lzd</a:t>
            </a:r>
            <a:r>
              <a:rPr lang="en-US" sz="1000" b="0" dirty="0"/>
              <a:t> + </a:t>
            </a:r>
            <a:r>
              <a:rPr lang="en-US" sz="1000" b="0" dirty="0" err="1"/>
              <a:t>Cfz</a:t>
            </a:r>
            <a:r>
              <a:rPr lang="en-US" sz="1000" b="0" dirty="0"/>
              <a:t>  Cs +/- E or </a:t>
            </a:r>
            <a:r>
              <a:rPr lang="en-US" sz="1000" b="0" dirty="0" err="1"/>
              <a:t>Dlm</a:t>
            </a:r>
            <a:endParaRPr lang="en-US" sz="1000" b="0" dirty="0"/>
          </a:p>
        </p:txBody>
      </p:sp>
    </p:spTree>
    <p:extLst>
      <p:ext uri="{BB962C8B-B14F-4D97-AF65-F5344CB8AC3E}">
        <p14:creationId xmlns:p14="http://schemas.microsoft.com/office/powerpoint/2010/main" val="964067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FACILITATOR PROMPT:</a:t>
            </a:r>
          </a:p>
          <a:p>
            <a:r>
              <a:rPr lang="en-US" b="1" dirty="0"/>
              <a:t>Ask participants if they remember the new definition for XDR-TB</a:t>
            </a:r>
          </a:p>
          <a:p>
            <a:r>
              <a:rPr lang="en-US" b="1" dirty="0"/>
              <a:t>A: </a:t>
            </a:r>
            <a:r>
              <a:rPr lang="en-US" b="0" dirty="0"/>
              <a:t>MDR-TB with additional resistance to fluoroquinolones AND other group A medicines, i.e., </a:t>
            </a:r>
            <a:r>
              <a:rPr lang="en-US" b="0" dirty="0" err="1"/>
              <a:t>bedaquiline</a:t>
            </a:r>
            <a:r>
              <a:rPr lang="en-US" b="0" dirty="0"/>
              <a:t> +/- linezolid</a:t>
            </a:r>
          </a:p>
          <a:p>
            <a:endParaRPr lang="en-US" b="1" dirty="0"/>
          </a:p>
          <a:p>
            <a:r>
              <a:rPr lang="en-US" b="1" dirty="0"/>
              <a:t>XDR-TB (MDR-TB with additional resistance to fluoroquinolones and other group A medicines, i.e., </a:t>
            </a:r>
            <a:r>
              <a:rPr lang="en-US" b="1" dirty="0" err="1"/>
              <a:t>bedaquiline</a:t>
            </a:r>
            <a:r>
              <a:rPr lang="en-US" b="1" dirty="0"/>
              <a:t> +/- linezolid)</a:t>
            </a:r>
          </a:p>
          <a:p>
            <a:r>
              <a:rPr lang="en-US" dirty="0"/>
              <a:t>XDR-TB can be treated under routine program conditions using an 18-20-month individualized regimen, again constructed according to the table slide 20 given that by definition this type of TB is resistant to some of our most powerful second line medicines (i.e., fluoroquinolones, </a:t>
            </a:r>
            <a:r>
              <a:rPr lang="en-US" dirty="0" err="1"/>
              <a:t>bedaquiline</a:t>
            </a:r>
            <a:r>
              <a:rPr lang="en-US" dirty="0"/>
              <a:t>, linezolid – Group A); regimens designed to treat XDR-TB are also commonly referred to as salvage regimens.</a:t>
            </a:r>
          </a:p>
          <a:p>
            <a:endParaRPr lang="en-US" dirty="0"/>
          </a:p>
        </p:txBody>
      </p:sp>
      <p:sp>
        <p:nvSpPr>
          <p:cNvPr id="4" name="Slide Number Placeholder 3"/>
          <p:cNvSpPr>
            <a:spLocks noGrp="1"/>
          </p:cNvSpPr>
          <p:nvPr>
            <p:ph type="sldNum" sz="quarter" idx="5"/>
          </p:nvPr>
        </p:nvSpPr>
        <p:spPr/>
        <p:txBody>
          <a:bodyPr/>
          <a:lstStyle/>
          <a:p>
            <a:pPr>
              <a:defRPr/>
            </a:pPr>
            <a:fld id="{B41637EB-0A50-6946-88EF-7A4C1122781F}" type="slidenum">
              <a:rPr lang="en-US" smtClean="0"/>
              <a:pPr>
                <a:defRPr/>
              </a:pPr>
              <a:t>23</a:t>
            </a:fld>
            <a:endParaRPr lang="en-US"/>
          </a:p>
        </p:txBody>
      </p:sp>
    </p:spTree>
    <p:extLst>
      <p:ext uri="{BB962C8B-B14F-4D97-AF65-F5344CB8AC3E}">
        <p14:creationId xmlns:p14="http://schemas.microsoft.com/office/powerpoint/2010/main" val="607481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100" y="304800"/>
            <a:ext cx="2844800" cy="2133600"/>
          </a:xfrm>
        </p:spPr>
      </p:sp>
      <p:sp>
        <p:nvSpPr>
          <p:cNvPr id="3" name="Notes Placeholder 2"/>
          <p:cNvSpPr>
            <a:spLocks noGrp="1"/>
          </p:cNvSpPr>
          <p:nvPr>
            <p:ph type="body" idx="1"/>
          </p:nvPr>
        </p:nvSpPr>
        <p:spPr/>
        <p:txBody>
          <a:bodyPr/>
          <a:lstStyle/>
          <a:p>
            <a:r>
              <a:rPr lang="en-US" b="1" dirty="0"/>
              <a:t>FACILITATOR PROMPT:</a:t>
            </a:r>
          </a:p>
          <a:p>
            <a:r>
              <a:rPr lang="en-US" b="1" dirty="0"/>
              <a:t>For each type of TB listed on the screen describe the regimen(s) that would be used according to WHO recommendations.</a:t>
            </a:r>
          </a:p>
          <a:p>
            <a:endParaRPr lang="en-US" b="1" dirty="0"/>
          </a:p>
          <a:p>
            <a:endParaRPr lang="en-US" b="1" dirty="0"/>
          </a:p>
          <a:p>
            <a:r>
              <a:rPr lang="en-US" b="1" dirty="0"/>
              <a:t>DRUG SENSITIVE TB (susceptible to all medicines; can be treated with first-line medicines)</a:t>
            </a:r>
          </a:p>
          <a:p>
            <a:r>
              <a:rPr lang="en-US" dirty="0"/>
              <a:t>The standard of care for drug-sensitive TB is a 6-month regimen broken out into two parts:</a:t>
            </a:r>
          </a:p>
          <a:p>
            <a:r>
              <a:rPr lang="en-US" dirty="0"/>
              <a:t>Part I is the intensive phase, which is made up of 4 drugs taken for 2 months –the number represents the duration and each letter represents a TB medicine, so 4HRZE – represents four months of isoniazid, rifampicin, pyrazinamide, and ethambutol taken daily.</a:t>
            </a:r>
          </a:p>
          <a:p>
            <a:r>
              <a:rPr lang="en-US" dirty="0"/>
              <a:t>Part II is the continuation phase, which is made up of 2 drugs taken for 4 months – represented by 4HR – which stands for four months of isoniazid and rifampin taken daily </a:t>
            </a:r>
          </a:p>
          <a:p>
            <a:endParaRPr lang="en-US" dirty="0"/>
          </a:p>
          <a:p>
            <a:r>
              <a:rPr lang="en-US" b="1" dirty="0"/>
              <a:t>ISONIAZID-MONORESISTANT TB</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1" charset="0"/>
                <a:ea typeface="ＭＳ Ｐゴシック" pitchFamily="-65" charset="-128"/>
                <a:cs typeface="ＭＳ Ｐゴシック" pitchFamily="-65" charset="-128"/>
              </a:rPr>
              <a:t>In people with TB that is resistant to isoniazid alone, the WHO recommends a six month regimen composed of rifampicin, ethambutol, pyrazinamide, and levofloxacin.7 People unable to tolerate treatment with levofloxacin can be treated with six months of rifampicin, ethambutol, and pyrazinamide. Higher doses of isoniazid may be able to overcome resistance conferred by certain mutations (</a:t>
            </a:r>
            <a:r>
              <a:rPr lang="en-US" sz="1200" b="0" kern="1200" dirty="0" err="1">
                <a:solidFill>
                  <a:schemeClr val="tx1"/>
                </a:solidFill>
                <a:effectLst/>
                <a:latin typeface="Arial" pitchFamily="-111" charset="0"/>
                <a:ea typeface="ＭＳ Ｐゴシック" pitchFamily="-65" charset="-128"/>
                <a:cs typeface="ＭＳ Ｐゴシック" pitchFamily="-65" charset="-128"/>
              </a:rPr>
              <a:t>inhA</a:t>
            </a:r>
            <a:r>
              <a:rPr lang="en-US" sz="1200" kern="1200" dirty="0">
                <a:solidFill>
                  <a:schemeClr val="tx1"/>
                </a:solidFill>
                <a:effectLst/>
                <a:latin typeface="Arial" pitchFamily="-111" charset="0"/>
                <a:ea typeface="ＭＳ Ｐゴシック" pitchFamily="-65" charset="-128"/>
                <a:cs typeface="ＭＳ Ｐゴシック" pitchFamily="-65" charset="-128"/>
              </a:rPr>
              <a:t>), but evidence in humans is limited. Whether or not to include isoniazid, and at an increased or standard dose, is left to provider discretion as there is no clear evidence that the addition of isoniazid to these regimens offers benefit or causes harm to people with HR-TB. The use of fixed-dose combinations (rather than provider discretion) may dictate the inclusion of isoniazid alongside the other medicines recommended for the treatment of HR-TB. </a:t>
            </a:r>
            <a:endParaRPr lang="en-US" b="0"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RIFAMPICIN-/MULTIDRUG-RESISTANT TB (resistant to rifampicin +/- isoniazid; cannot be treated with first-line medicines)</a:t>
            </a:r>
          </a:p>
          <a:p>
            <a:r>
              <a:rPr lang="en-US" dirty="0"/>
              <a:t>The </a:t>
            </a:r>
            <a:r>
              <a:rPr lang="en-US" b="0" dirty="0"/>
              <a:t>9-12 month standardized shorter regimen </a:t>
            </a:r>
            <a:r>
              <a:rPr lang="en-US" dirty="0"/>
              <a:t>– this is a regimen that may already look familiar as it was previously recommended by the WHO since 2016 – the difference here is that </a:t>
            </a:r>
            <a:r>
              <a:rPr lang="en-US" dirty="0" err="1"/>
              <a:t>bedaquiline</a:t>
            </a:r>
            <a:r>
              <a:rPr lang="en-US" dirty="0"/>
              <a:t> is now recommended in place of the injectable agent. </a:t>
            </a:r>
          </a:p>
          <a:p>
            <a:r>
              <a:rPr lang="en-US" dirty="0"/>
              <a:t>The 9-12 month standardized regimen consists of 9-12 months of </a:t>
            </a:r>
            <a:r>
              <a:rPr lang="en-US" dirty="0">
                <a:latin typeface="Arial" panose="020B0604020202020204" pitchFamily="34" charset="0"/>
                <a:cs typeface="Arial" panose="020B0604020202020204" pitchFamily="34" charset="0"/>
              </a:rPr>
              <a:t>clofazimine, moxifloxacin (or levofloxacin), ethambutol, and pyrazinamide, supplemented by high dose isoniazid, ethionamide (or </a:t>
            </a:r>
            <a:r>
              <a:rPr lang="en-US" dirty="0" err="1">
                <a:latin typeface="Arial" panose="020B0604020202020204" pitchFamily="34" charset="0"/>
                <a:cs typeface="Arial" panose="020B0604020202020204" pitchFamily="34" charset="0"/>
              </a:rPr>
              <a:t>prothionamide</a:t>
            </a:r>
            <a:r>
              <a:rPr lang="en-US" dirty="0">
                <a:latin typeface="Arial" panose="020B0604020202020204" pitchFamily="34" charset="0"/>
                <a:cs typeface="Arial" panose="020B0604020202020204" pitchFamily="34" charset="0"/>
              </a:rPr>
              <a:t>) and </a:t>
            </a:r>
            <a:r>
              <a:rPr lang="en-US" dirty="0" err="1">
                <a:solidFill>
                  <a:srgbClr val="EF3E42"/>
                </a:solidFill>
                <a:latin typeface="Arial" panose="020B0604020202020204" pitchFamily="34" charset="0"/>
                <a:cs typeface="Arial" panose="020B0604020202020204" pitchFamily="34" charset="0"/>
              </a:rPr>
              <a:t>bedaquiline</a:t>
            </a:r>
            <a:r>
              <a:rPr lang="en-US" dirty="0">
                <a:solidFill>
                  <a:srgbClr val="EF3E42"/>
                </a:solidFill>
                <a:latin typeface="Arial" panose="020B0604020202020204" pitchFamily="34" charset="0"/>
                <a:cs typeface="Arial" panose="020B0604020202020204" pitchFamily="34" charset="0"/>
              </a:rPr>
              <a:t> for the first 4-6 months.</a:t>
            </a:r>
          </a:p>
          <a:p>
            <a:endParaRPr lang="en-US" dirty="0">
              <a:solidFill>
                <a:srgbClr val="EF3E42"/>
              </a:solidFill>
              <a:latin typeface="Arial" panose="020B0604020202020204" pitchFamily="34" charset="0"/>
              <a:cs typeface="Arial" panose="020B0604020202020204" pitchFamily="34" charset="0"/>
            </a:endParaRPr>
          </a:p>
          <a:p>
            <a:r>
              <a:rPr lang="en-US" dirty="0"/>
              <a:t>Modifications to the 9-12 month standardized shorter regimen are allowed, but only under conditions of operational research because of uncertainty regarding the safety and efficacy of these modifications. If someone is resistant to or unable to tolerate any of the medications contained in the standardized shorter regimen, they may receive a modified version of the shorter regimen under operational research.</a:t>
            </a:r>
            <a:endParaRPr lang="en-US" dirty="0">
              <a:solidFill>
                <a:srgbClr val="EF3E42"/>
              </a:solidFill>
              <a:latin typeface="Arial" panose="020B0604020202020204" pitchFamily="34" charset="0"/>
              <a:cs typeface="Arial" panose="020B0604020202020204" pitchFamily="34" charset="0"/>
            </a:endParaRPr>
          </a:p>
          <a:p>
            <a:endParaRPr lang="en-US" b="1" dirty="0">
              <a:solidFill>
                <a:srgbClr val="EF3E42"/>
              </a:solidFill>
              <a:latin typeface="Arial" panose="020B0604020202020204" pitchFamily="34" charset="0"/>
              <a:cs typeface="Arial" panose="020B0604020202020204" pitchFamily="34" charset="0"/>
            </a:endParaRPr>
          </a:p>
          <a:p>
            <a:r>
              <a:rPr lang="en-US" b="1" dirty="0">
                <a:solidFill>
                  <a:srgbClr val="EF3E42"/>
                </a:solidFill>
                <a:latin typeface="Arial" panose="020B0604020202020204" pitchFamily="34" charset="0"/>
                <a:cs typeface="Arial" panose="020B0604020202020204" pitchFamily="34" charset="0"/>
              </a:rPr>
              <a:t>PRE-XDR-TB (MDR-TB with additional resistance to fluoroquinolones)</a:t>
            </a:r>
          </a:p>
          <a:p>
            <a:r>
              <a:rPr lang="en-US" dirty="0"/>
              <a:t>Under routine program conditions, the WHO recommends an </a:t>
            </a:r>
            <a:r>
              <a:rPr lang="en-US" b="0" dirty="0"/>
              <a:t>18-20 month individualized regimen for pre-XDR-TB and XDR-TB</a:t>
            </a:r>
            <a:r>
              <a:rPr lang="en-US" b="1" dirty="0"/>
              <a:t>, </a:t>
            </a:r>
            <a:r>
              <a:rPr lang="en-US" dirty="0"/>
              <a:t>constructed according to the drug-resistance profile and the table on the previous slide, starting with Group A and B and working down the list until a regimen with 4-5 effective medicines can be constructed.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Under conditions of operational research, because of uncertainties given the small number of participants in the Nix-TB trial, and the significant toxicity observed with the high dose of linezolid used, is the Nix-TB regimen, which consists of </a:t>
            </a:r>
            <a:r>
              <a:rPr lang="en-US" dirty="0" err="1"/>
              <a:t>bedaquiline</a:t>
            </a:r>
            <a:r>
              <a:rPr lang="en-US" dirty="0"/>
              <a:t>, linezolid and </a:t>
            </a:r>
            <a:r>
              <a:rPr lang="en-US" dirty="0" err="1"/>
              <a:t>pretomanid</a:t>
            </a:r>
            <a:r>
              <a:rPr lang="en-US" dirty="0"/>
              <a:t>. The Nix-TB regimen, also commonly referred to as the </a:t>
            </a:r>
            <a:r>
              <a:rPr lang="en-US" dirty="0" err="1"/>
              <a:t>BPaL</a:t>
            </a:r>
            <a:r>
              <a:rPr lang="en-US" dirty="0"/>
              <a:t> regimen, is only recommended for use for the treatment of pre-XDR, </a:t>
            </a:r>
            <a:r>
              <a:rPr lang="en-US" dirty="0" err="1"/>
              <a:t>andTI</a:t>
            </a:r>
            <a:r>
              <a:rPr lang="en-US" dirty="0"/>
              <a:t>/NR-MDR-TB, and again, only under conditions of operational research.</a:t>
            </a:r>
          </a:p>
          <a:p>
            <a:endParaRPr lang="en-US" dirty="0"/>
          </a:p>
          <a:p>
            <a:r>
              <a:rPr lang="en-US" b="1" dirty="0"/>
              <a:t>XDR-TB (MDR-TB with additional resistance to fluoroquinolones and other group A medicines, i.e., </a:t>
            </a:r>
            <a:r>
              <a:rPr lang="en-US" b="1" dirty="0" err="1"/>
              <a:t>bedaquiline</a:t>
            </a:r>
            <a:r>
              <a:rPr lang="en-US" b="1" dirty="0"/>
              <a:t> +/- linezolid)</a:t>
            </a:r>
          </a:p>
          <a:p>
            <a:r>
              <a:rPr lang="en-US" dirty="0"/>
              <a:t>XDR-TB can be treated under routine program conditions using an 18-20-month individualized regimen, again constructed according to the table on slide 20– given that by definition this type of TB is resistant to some of our most powerful second line medicines (i.e., fluoroquinolones, </a:t>
            </a:r>
            <a:r>
              <a:rPr lang="en-US" dirty="0" err="1"/>
              <a:t>bedaquiline</a:t>
            </a:r>
            <a:r>
              <a:rPr lang="en-US" dirty="0"/>
              <a:t>, linezolid – Group A); regimens designed to treat XDR-TB are also commonly referred to as salvage regimens.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7C922-F218-BC48-9593-FC35A55AE8ED}" type="slidenum">
              <a:rPr kumimoji="0" lang="en-US" sz="120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4101706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086D8B-CEAC-824E-B53F-FC9541064797}" type="slidenum">
              <a:rPr kumimoji="0" lang="en-US" sz="1200" b="0" i="0" u="none" strike="noStrike" kern="1200" cap="none" spc="0" normalizeH="0" baseline="0" noProof="0">
                <a:ln>
                  <a:noFill/>
                </a:ln>
                <a:solidFill>
                  <a:srgbClr val="000000"/>
                </a:solidFill>
                <a:effectLst/>
                <a:uLnTx/>
                <a:uFillTx/>
                <a:latin typeface="AmericanTypewriter Medium"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mericanTypewriter Medium" charset="0"/>
              <a:ea typeface="ＭＳ Ｐゴシック" charset="0"/>
            </a:endParaRPr>
          </a:p>
        </p:txBody>
      </p:sp>
      <p:sp>
        <p:nvSpPr>
          <p:cNvPr id="35842" name="Rectangle 2"/>
          <p:cNvSpPr>
            <a:spLocks noGrp="1" noRot="1" noChangeAspect="1" noChangeArrowheads="1" noTextEdit="1"/>
          </p:cNvSpPr>
          <p:nvPr>
            <p:ph type="sldImg"/>
          </p:nvPr>
        </p:nvSpPr>
        <p:spPr>
          <a:xfrm>
            <a:off x="1143000" y="685800"/>
            <a:ext cx="4572000" cy="3429000"/>
          </a:xfrm>
          <a:ln/>
        </p:spPr>
      </p:sp>
      <p:sp>
        <p:nvSpPr>
          <p:cNvPr id="35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First line medicines are commonly manufactured and administered as fixed-dose combinations; each tablet contains a certain amount of each medicine in the regimen.</a:t>
            </a:r>
          </a:p>
        </p:txBody>
      </p:sp>
    </p:spTree>
    <p:extLst>
      <p:ext uri="{BB962C8B-B14F-4D97-AF65-F5344CB8AC3E}">
        <p14:creationId xmlns:p14="http://schemas.microsoft.com/office/powerpoint/2010/main" val="1849691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086D8B-CEAC-824E-B53F-FC9541064797}" type="slidenum">
              <a:rPr kumimoji="0" lang="en-US" sz="1200" b="0" i="0" u="none" strike="noStrike" kern="1200" cap="none" spc="0" normalizeH="0" baseline="0" noProof="0">
                <a:ln>
                  <a:noFill/>
                </a:ln>
                <a:solidFill>
                  <a:srgbClr val="000000"/>
                </a:solidFill>
                <a:effectLst/>
                <a:uLnTx/>
                <a:uFillTx/>
                <a:latin typeface="AmericanTypewriter Medium"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mericanTypewriter Medium" charset="0"/>
              <a:ea typeface="ＭＳ Ｐゴシック" charset="0"/>
            </a:endParaRPr>
          </a:p>
        </p:txBody>
      </p:sp>
      <p:sp>
        <p:nvSpPr>
          <p:cNvPr id="35842" name="Rectangle 2"/>
          <p:cNvSpPr>
            <a:spLocks noGrp="1" noRot="1" noChangeAspect="1" noChangeArrowheads="1" noTextEdit="1"/>
          </p:cNvSpPr>
          <p:nvPr>
            <p:ph type="sldImg"/>
          </p:nvPr>
        </p:nvSpPr>
        <p:spPr>
          <a:xfrm>
            <a:off x="1143000" y="685800"/>
            <a:ext cx="4572000" cy="3429000"/>
          </a:xfrm>
          <a:ln/>
        </p:spPr>
      </p:sp>
      <p:sp>
        <p:nvSpPr>
          <p:cNvPr id="35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926761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70086D8B-CEAC-824E-B53F-FC9541064797}" type="slidenum">
              <a:rPr lang="en-US" sz="1200"/>
              <a:pPr/>
              <a:t>27</a:t>
            </a:fld>
            <a:endParaRPr lang="en-US" sz="1200"/>
          </a:p>
        </p:txBody>
      </p:sp>
      <p:sp>
        <p:nvSpPr>
          <p:cNvPr id="35842" name="Rectangle 2"/>
          <p:cNvSpPr>
            <a:spLocks noGrp="1" noRot="1" noChangeAspect="1" noChangeArrowheads="1" noTextEdit="1"/>
          </p:cNvSpPr>
          <p:nvPr>
            <p:ph type="sldImg"/>
          </p:nvPr>
        </p:nvSpPr>
        <p:spPr>
          <a:xfrm>
            <a:off x="1143000" y="685800"/>
            <a:ext cx="4572000" cy="3429000"/>
          </a:xfrm>
          <a:ln/>
        </p:spPr>
      </p:sp>
      <p:sp>
        <p:nvSpPr>
          <p:cNvPr id="35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1404873D-7189-F846-983C-73FC09CB394D}" type="slidenum">
              <a:rPr lang="en-US" sz="1200"/>
              <a:pPr/>
              <a:t>28</a:t>
            </a:fld>
            <a:endParaRPr lang="en-US" sz="1200"/>
          </a:p>
        </p:txBody>
      </p:sp>
      <p:sp>
        <p:nvSpPr>
          <p:cNvPr id="37890" name="Rectangle 2"/>
          <p:cNvSpPr>
            <a:spLocks noGrp="1" noRot="1" noChangeAspect="1" noChangeArrowheads="1" noTextEdit="1"/>
          </p:cNvSpPr>
          <p:nvPr>
            <p:ph type="sldImg"/>
          </p:nvPr>
        </p:nvSpPr>
        <p:spPr>
          <a:xfrm>
            <a:off x="1143000" y="685800"/>
            <a:ext cx="4572000" cy="3429000"/>
          </a:xfrm>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1000" dirty="0">
              <a:ea typeface="ＭＳ Ｐゴシック" charset="0"/>
              <a:cs typeface="ＭＳ Ｐゴシック" charset="0"/>
            </a:endParaRPr>
          </a:p>
          <a:p>
            <a:pPr eaLnBrk="1" hangingPunct="1"/>
            <a:endParaRPr lang="en-US" sz="1000" dirty="0">
              <a:ea typeface="ＭＳ Ｐゴシック" charset="0"/>
              <a:cs typeface="ＭＳ Ｐゴシック" charset="0"/>
            </a:endParaRPr>
          </a:p>
          <a:p>
            <a:pPr eaLnBrk="1" hangingPunct="1"/>
            <a:endParaRPr lang="en-US" sz="1000" dirty="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1404873D-7189-F846-983C-73FC09CB394D}" type="slidenum">
              <a:rPr lang="en-US" sz="1200"/>
              <a:pPr/>
              <a:t>29</a:t>
            </a:fld>
            <a:endParaRPr lang="en-US" sz="1200"/>
          </a:p>
        </p:txBody>
      </p:sp>
      <p:sp>
        <p:nvSpPr>
          <p:cNvPr id="37890" name="Rectangle 2"/>
          <p:cNvSpPr>
            <a:spLocks noGrp="1" noRot="1" noChangeAspect="1" noChangeArrowheads="1" noTextEdit="1"/>
          </p:cNvSpPr>
          <p:nvPr>
            <p:ph type="sldImg"/>
          </p:nvPr>
        </p:nvSpPr>
        <p:spPr>
          <a:xfrm>
            <a:off x="1143000" y="685800"/>
            <a:ext cx="4572000" cy="3429000"/>
          </a:xfrm>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ea typeface="ＭＳ Ｐゴシック" charset="0"/>
                <a:cs typeface="ＭＳ Ｐゴシック" charset="0"/>
              </a:rPr>
              <a:t>For more information on treating TB/HIV coinfection see:</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Chapter 8 of the 2014 </a:t>
            </a:r>
            <a:r>
              <a:rPr lang="en-US" b="1" i="1" dirty="0">
                <a:ea typeface="ＭＳ Ｐゴシック" charset="0"/>
                <a:cs typeface="ＭＳ Ｐゴシック" charset="0"/>
              </a:rPr>
              <a:t>WHO Companion Handbook to the Guidelines for the programmatic management of drug-resistant TB</a:t>
            </a:r>
            <a:r>
              <a:rPr lang="en-US" dirty="0">
                <a:ea typeface="ＭＳ Ｐゴシック" charset="0"/>
                <a:cs typeface="ＭＳ Ｐゴシック" charset="0"/>
              </a:rPr>
              <a:t>, </a:t>
            </a:r>
            <a:r>
              <a:rPr lang="en-US" altLang="ja-JP" dirty="0">
                <a:ea typeface="ＭＳ Ｐゴシック" charset="0"/>
                <a:cs typeface="ＭＳ Ｐゴシック" charset="0"/>
              </a:rPr>
              <a:t>which can be found at: https://</a:t>
            </a:r>
            <a:r>
              <a:rPr lang="en-US" altLang="ja-JP" dirty="0" err="1">
                <a:ea typeface="ＭＳ Ｐゴシック" charset="0"/>
                <a:cs typeface="ＭＳ Ｐゴシック" charset="0"/>
              </a:rPr>
              <a:t>apps.who.int</a:t>
            </a:r>
            <a:r>
              <a:rPr lang="en-US" altLang="ja-JP" dirty="0">
                <a:ea typeface="ＭＳ Ｐゴシック" charset="0"/>
                <a:cs typeface="ＭＳ Ｐゴシック" charset="0"/>
              </a:rPr>
              <a:t>/iris/bitstream/handle/10665/130918/9789241548809_eng.pdf;jsessionid=47BCABD109F34F61CF232C0B6C3BD97A?sequence=1 </a:t>
            </a:r>
          </a:p>
          <a:p>
            <a:pPr eaLnBrk="1" hangingPunct="1"/>
            <a:endParaRPr lang="en-US" altLang="ja-JP" dirty="0">
              <a:ea typeface="ＭＳ Ｐゴシック" charset="0"/>
              <a:cs typeface="ＭＳ Ｐゴシック" charset="0"/>
            </a:endParaRPr>
          </a:p>
          <a:p>
            <a:pPr eaLnBrk="1" hangingPunct="1"/>
            <a:r>
              <a:rPr lang="en-US" altLang="ja-JP" dirty="0">
                <a:latin typeface="Arial" panose="020B0604020202020204" pitchFamily="34" charset="0"/>
                <a:ea typeface="ＭＳ Ｐゴシック" charset="0"/>
                <a:cs typeface="ＭＳ Ｐゴシック" charset="0"/>
              </a:rPr>
              <a:t>WHO</a:t>
            </a:r>
            <a:r>
              <a:rPr lang="ja-JP" altLang="en-US" i="1">
                <a:ea typeface="ＭＳ Ｐゴシック" charset="0"/>
                <a:cs typeface="ＭＳ Ｐゴシック" charset="0"/>
              </a:rPr>
              <a:t>’</a:t>
            </a:r>
            <a:r>
              <a:rPr lang="en-US" altLang="ja-JP" dirty="0">
                <a:latin typeface="Arial" panose="020B0604020202020204" pitchFamily="34" charset="0"/>
                <a:ea typeface="ＭＳ Ｐゴシック" charset="0"/>
                <a:cs typeface="ＭＳ Ｐゴシック" charset="0"/>
              </a:rPr>
              <a:t>s 2016 Consolidated ART Guidelines and 2019 policy brief on first- and second-line antiretroviral regimens, which can be found at: </a:t>
            </a:r>
            <a:r>
              <a:rPr lang="en-US" altLang="ja-JP" u="none" dirty="0">
                <a:solidFill>
                  <a:srgbClr val="0000FF"/>
                </a:solidFill>
                <a:latin typeface="Arial" panose="020B0604020202020204" pitchFamily="34" charset="0"/>
                <a:ea typeface="ＭＳ Ｐゴシック" charset="0"/>
                <a:cs typeface="ＭＳ Ｐゴシック" charset="0"/>
              </a:rPr>
              <a:t>https://</a:t>
            </a:r>
            <a:r>
              <a:rPr lang="en-US" altLang="ja-JP" u="none" dirty="0" err="1">
                <a:solidFill>
                  <a:srgbClr val="0000FF"/>
                </a:solidFill>
                <a:latin typeface="Arial" panose="020B0604020202020204" pitchFamily="34" charset="0"/>
                <a:ea typeface="ＭＳ Ｐゴシック" charset="0"/>
                <a:cs typeface="ＭＳ Ｐゴシック" charset="0"/>
              </a:rPr>
              <a:t>www.who.int</a:t>
            </a:r>
            <a:r>
              <a:rPr lang="en-US" altLang="ja-JP" u="none" dirty="0">
                <a:solidFill>
                  <a:srgbClr val="0000FF"/>
                </a:solidFill>
                <a:latin typeface="Arial" panose="020B0604020202020204" pitchFamily="34" charset="0"/>
                <a:ea typeface="ＭＳ Ｐゴシック" charset="0"/>
                <a:cs typeface="ＭＳ Ｐゴシック" charset="0"/>
              </a:rPr>
              <a:t>/</a:t>
            </a:r>
            <a:r>
              <a:rPr lang="en-US" altLang="ja-JP" u="none" dirty="0" err="1">
                <a:solidFill>
                  <a:srgbClr val="0000FF"/>
                </a:solidFill>
                <a:latin typeface="Arial" panose="020B0604020202020204" pitchFamily="34" charset="0"/>
                <a:ea typeface="ＭＳ Ｐゴシック" charset="0"/>
                <a:cs typeface="ＭＳ Ｐゴシック" charset="0"/>
              </a:rPr>
              <a:t>hiv</a:t>
            </a:r>
            <a:r>
              <a:rPr lang="en-US" altLang="ja-JP" u="none" dirty="0">
                <a:solidFill>
                  <a:srgbClr val="0000FF"/>
                </a:solidFill>
                <a:latin typeface="Arial" panose="020B0604020202020204" pitchFamily="34" charset="0"/>
                <a:ea typeface="ＭＳ Ｐゴシック" charset="0"/>
                <a:cs typeface="ＭＳ Ｐゴシック" charset="0"/>
              </a:rPr>
              <a:t>/pub/guidelines/</a:t>
            </a:r>
            <a:r>
              <a:rPr lang="en-US" altLang="ja-JP" u="none" dirty="0" err="1">
                <a:solidFill>
                  <a:srgbClr val="0000FF"/>
                </a:solidFill>
                <a:latin typeface="Arial" panose="020B0604020202020204" pitchFamily="34" charset="0"/>
                <a:ea typeface="ＭＳ Ｐゴシック" charset="0"/>
                <a:cs typeface="ＭＳ Ｐゴシック" charset="0"/>
              </a:rPr>
              <a:t>en</a:t>
            </a:r>
            <a:r>
              <a:rPr lang="en-US" altLang="ja-JP" u="none" dirty="0">
                <a:solidFill>
                  <a:srgbClr val="0000FF"/>
                </a:solidFill>
                <a:latin typeface="Arial" panose="020B0604020202020204" pitchFamily="34" charset="0"/>
                <a:ea typeface="ＭＳ Ｐゴシック" charset="0"/>
                <a:cs typeface="ＭＳ Ｐゴシック" charset="0"/>
              </a:rPr>
              <a:t>/</a:t>
            </a:r>
            <a:endParaRPr lang="en-US" sz="1000" i="0" u="none" dirty="0">
              <a:ea typeface="ＭＳ Ｐゴシック" charset="0"/>
              <a:cs typeface="ＭＳ Ｐゴシック" charset="0"/>
            </a:endParaRPr>
          </a:p>
          <a:p>
            <a:pPr eaLnBrk="1" hangingPunct="1"/>
            <a:endParaRPr lang="en-US" sz="1000" dirty="0">
              <a:ea typeface="ＭＳ Ｐゴシック" charset="0"/>
              <a:cs typeface="ＭＳ Ｐゴシック" charset="0"/>
            </a:endParaRPr>
          </a:p>
          <a:p>
            <a:pPr eaLnBrk="1" hangingPunct="1"/>
            <a:endParaRPr lang="en-US" sz="1000"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A6EBCA03-532F-DD42-835C-0FF976EA0DB4}" type="slidenum">
              <a:rPr lang="en-US" sz="1200"/>
              <a:pPr/>
              <a:t>3</a:t>
            </a:fld>
            <a:endParaRPr lang="en-US" sz="1200"/>
          </a:p>
        </p:txBody>
      </p:sp>
      <p:sp>
        <p:nvSpPr>
          <p:cNvPr id="21506" name="Rectangle 2"/>
          <p:cNvSpPr>
            <a:spLocks noGrp="1" noRot="1" noChangeAspect="1" noChangeArrowheads="1" noTextEdit="1"/>
          </p:cNvSpPr>
          <p:nvPr>
            <p:ph type="sldImg"/>
          </p:nvPr>
        </p:nvSpPr>
        <p:spPr>
          <a:xfrm>
            <a:off x="1143000" y="685800"/>
            <a:ext cx="4572000" cy="3429000"/>
          </a:xfrm>
          <a:ln/>
        </p:spPr>
      </p:sp>
      <p:sp>
        <p:nvSpPr>
          <p:cNvPr id="21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1404873D-7189-F846-983C-73FC09CB394D}" type="slidenum">
              <a:rPr lang="en-US" sz="1200"/>
              <a:pPr/>
              <a:t>30</a:t>
            </a:fld>
            <a:endParaRPr lang="en-US" sz="1200"/>
          </a:p>
        </p:txBody>
      </p:sp>
      <p:sp>
        <p:nvSpPr>
          <p:cNvPr id="37890" name="Rectangle 2"/>
          <p:cNvSpPr>
            <a:spLocks noGrp="1" noRot="1" noChangeAspect="1" noChangeArrowheads="1" noTextEdit="1"/>
          </p:cNvSpPr>
          <p:nvPr>
            <p:ph type="sldImg"/>
          </p:nvPr>
        </p:nvSpPr>
        <p:spPr>
          <a:xfrm>
            <a:off x="1143000" y="685800"/>
            <a:ext cx="4572000" cy="3429000"/>
          </a:xfrm>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Overlapping toxicities may also require changing HIV and/or TB medicines.</a:t>
            </a:r>
            <a:endParaRPr lang="en-US" sz="1000" dirty="0">
              <a:ea typeface="ＭＳ Ｐゴシック" charset="0"/>
              <a:cs typeface="ＭＳ Ｐゴシック" charset="0"/>
            </a:endParaRPr>
          </a:p>
          <a:p>
            <a:pPr eaLnBrk="1" hangingPunct="1"/>
            <a:endParaRPr lang="en-US" sz="1000" dirty="0">
              <a:ea typeface="ＭＳ Ｐゴシック" charset="0"/>
              <a:cs typeface="ＭＳ Ｐゴシック" charset="0"/>
            </a:endParaRPr>
          </a:p>
        </p:txBody>
      </p:sp>
    </p:spTree>
    <p:extLst>
      <p:ext uri="{BB962C8B-B14F-4D97-AF65-F5344CB8AC3E}">
        <p14:creationId xmlns:p14="http://schemas.microsoft.com/office/powerpoint/2010/main" val="156623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7860F9C6-4C8C-9040-AEEF-634CA9347D30}" type="slidenum">
              <a:rPr lang="en-US" sz="1200"/>
              <a:pPr/>
              <a:t>31</a:t>
            </a:fld>
            <a:endParaRPr lang="en-US" sz="1200"/>
          </a:p>
        </p:txBody>
      </p:sp>
      <p:sp>
        <p:nvSpPr>
          <p:cNvPr id="39938" name="Rectangle 2"/>
          <p:cNvSpPr>
            <a:spLocks noGrp="1" noRot="1" noChangeAspect="1" noChangeArrowheads="1" noTextEdit="1"/>
          </p:cNvSpPr>
          <p:nvPr>
            <p:ph type="sldImg"/>
          </p:nvPr>
        </p:nvSpPr>
        <p:spPr>
          <a:xfrm>
            <a:off x="1143000" y="685800"/>
            <a:ext cx="4572000" cy="3429000"/>
          </a:xfrm>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ea typeface="ＭＳ Ｐゴシック" charset="0"/>
                <a:cs typeface="ＭＳ Ｐゴシック" charset="0"/>
              </a:rPr>
              <a:t>WHO age and weight-based dosing recommendations and other guidance related to treating TB in children are available from:</a:t>
            </a:r>
          </a:p>
          <a:p>
            <a:pPr fontAlgn="base"/>
            <a:r>
              <a:rPr lang="en-US" altLang="ja-JP" dirty="0">
                <a:latin typeface="Arial" panose="020B0604020202020204" pitchFamily="34" charset="0"/>
                <a:ea typeface="ＭＳ Ｐゴシック" charset="0"/>
                <a:cs typeface="ＭＳ Ｐゴシック" charset="0"/>
              </a:rPr>
              <a:t>2014 / second edition </a:t>
            </a:r>
            <a:r>
              <a:rPr lang="en-US" sz="1200" b="1" i="0" kern="1200" dirty="0">
                <a:solidFill>
                  <a:schemeClr val="tx1"/>
                </a:solidFill>
                <a:effectLst/>
                <a:latin typeface="AmericanTypewriter Medium" charset="0"/>
                <a:ea typeface="ＭＳ Ｐゴシック" pitchFamily="1" charset="-128"/>
                <a:cs typeface="ＭＳ Ｐゴシック" charset="-128"/>
              </a:rPr>
              <a:t>Guidance for national tuberculosis </a:t>
            </a:r>
            <a:r>
              <a:rPr lang="en-US" sz="1200" b="1" i="0" kern="1200" dirty="0" err="1">
                <a:solidFill>
                  <a:schemeClr val="tx1"/>
                </a:solidFill>
                <a:effectLst/>
                <a:latin typeface="AmericanTypewriter Medium" charset="0"/>
                <a:ea typeface="ＭＳ Ｐゴシック" pitchFamily="1" charset="-128"/>
                <a:cs typeface="ＭＳ Ｐゴシック" charset="-128"/>
              </a:rPr>
              <a:t>programmes</a:t>
            </a:r>
            <a:r>
              <a:rPr lang="en-US" sz="1200" b="1" i="0" kern="1200" dirty="0">
                <a:solidFill>
                  <a:schemeClr val="tx1"/>
                </a:solidFill>
                <a:effectLst/>
                <a:latin typeface="AmericanTypewriter Medium" charset="0"/>
                <a:ea typeface="ＭＳ Ｐゴシック" pitchFamily="1" charset="-128"/>
                <a:cs typeface="ＭＳ Ｐゴシック" charset="-128"/>
              </a:rPr>
              <a:t> on the management of tuberculosis in children: </a:t>
            </a:r>
            <a:r>
              <a:rPr lang="en-US" sz="1200" b="0" i="0" kern="1200" dirty="0">
                <a:solidFill>
                  <a:schemeClr val="tx1"/>
                </a:solidFill>
                <a:effectLst/>
                <a:latin typeface="AmericanTypewriter Medium" charset="0"/>
                <a:ea typeface="ＭＳ Ｐゴシック" pitchFamily="1" charset="-128"/>
                <a:cs typeface="ＭＳ Ｐゴシック" charset="-128"/>
              </a:rPr>
              <a:t>https://</a:t>
            </a:r>
            <a:r>
              <a:rPr lang="en-US" sz="1200" b="0" i="0" kern="1200" dirty="0" err="1">
                <a:solidFill>
                  <a:schemeClr val="tx1"/>
                </a:solidFill>
                <a:effectLst/>
                <a:latin typeface="AmericanTypewriter Medium" charset="0"/>
                <a:ea typeface="ＭＳ Ｐゴシック" pitchFamily="1" charset="-128"/>
                <a:cs typeface="ＭＳ Ｐゴシック" charset="-128"/>
              </a:rPr>
              <a:t>www.who.int</a:t>
            </a:r>
            <a:r>
              <a:rPr lang="en-US" sz="1200" b="0" i="0" kern="1200" dirty="0">
                <a:solidFill>
                  <a:schemeClr val="tx1"/>
                </a:solidFill>
                <a:effectLst/>
                <a:latin typeface="AmericanTypewriter Medium" charset="0"/>
                <a:ea typeface="ＭＳ Ｐゴシック" pitchFamily="1" charset="-128"/>
                <a:cs typeface="ＭＳ Ｐゴシック" charset="-128"/>
              </a:rPr>
              <a:t>/tb/publications/</a:t>
            </a:r>
            <a:r>
              <a:rPr lang="en-US" sz="1200" b="0" i="0" kern="1200" dirty="0" err="1">
                <a:solidFill>
                  <a:schemeClr val="tx1"/>
                </a:solidFill>
                <a:effectLst/>
                <a:latin typeface="AmericanTypewriter Medium" charset="0"/>
                <a:ea typeface="ＭＳ Ｐゴシック" pitchFamily="1" charset="-128"/>
                <a:cs typeface="ＭＳ Ｐゴシック" charset="-128"/>
              </a:rPr>
              <a:t>childtb_guidelines</a:t>
            </a:r>
            <a:r>
              <a:rPr lang="en-US" sz="1200" b="0" i="0" kern="1200" dirty="0">
                <a:solidFill>
                  <a:schemeClr val="tx1"/>
                </a:solidFill>
                <a:effectLst/>
                <a:latin typeface="AmericanTypewriter Medium" charset="0"/>
                <a:ea typeface="ＭＳ Ｐゴシック" pitchFamily="1" charset="-128"/>
                <a:cs typeface="ＭＳ Ｐゴシック" charset="-128"/>
              </a:rPr>
              <a:t>/</a:t>
            </a:r>
            <a:r>
              <a:rPr lang="en-US" sz="1200" b="0" i="0" kern="1200" dirty="0" err="1">
                <a:solidFill>
                  <a:schemeClr val="tx1"/>
                </a:solidFill>
                <a:effectLst/>
                <a:latin typeface="AmericanTypewriter Medium" charset="0"/>
                <a:ea typeface="ＭＳ Ｐゴシック" pitchFamily="1" charset="-128"/>
                <a:cs typeface="ＭＳ Ｐゴシック" charset="-128"/>
              </a:rPr>
              <a:t>en</a:t>
            </a:r>
            <a:r>
              <a:rPr lang="en-US" sz="1200" b="0" i="0" kern="1200" dirty="0">
                <a:solidFill>
                  <a:schemeClr val="tx1"/>
                </a:solidFill>
                <a:effectLst/>
                <a:latin typeface="AmericanTypewriter Medium" charset="0"/>
                <a:ea typeface="ＭＳ Ｐゴシック" pitchFamily="1" charset="-128"/>
                <a:cs typeface="ＭＳ Ｐゴシック" charset="-128"/>
              </a:rPr>
              <a:t>/</a:t>
            </a:r>
          </a:p>
          <a:p>
            <a:r>
              <a:rPr lang="en-US" altLang="ja-JP" dirty="0">
                <a:latin typeface="Arial" panose="020B0604020202020204" pitchFamily="34" charset="0"/>
                <a:ea typeface="ＭＳ Ｐゴシック" charset="0"/>
                <a:cs typeface="ＭＳ Ｐゴシック" charset="0"/>
              </a:rPr>
              <a:t>Module 4 of the WHO Operational Handbook on TB: https://</a:t>
            </a:r>
            <a:r>
              <a:rPr lang="en-US" altLang="ja-JP" dirty="0" err="1">
                <a:latin typeface="Arial" panose="020B0604020202020204" pitchFamily="34" charset="0"/>
                <a:ea typeface="ＭＳ Ｐゴシック" charset="0"/>
                <a:cs typeface="ＭＳ Ｐゴシック" charset="0"/>
              </a:rPr>
              <a:t>www.who.int</a:t>
            </a:r>
            <a:r>
              <a:rPr lang="en-US" altLang="ja-JP" dirty="0">
                <a:latin typeface="Arial" panose="020B0604020202020204" pitchFamily="34" charset="0"/>
                <a:ea typeface="ＭＳ Ｐゴシック" charset="0"/>
                <a:cs typeface="ＭＳ Ｐゴシック" charset="0"/>
              </a:rPr>
              <a:t>/publications/</a:t>
            </a:r>
            <a:r>
              <a:rPr lang="en-US" altLang="ja-JP" dirty="0" err="1">
                <a:latin typeface="Arial" panose="020B0604020202020204" pitchFamily="34" charset="0"/>
                <a:ea typeface="ＭＳ Ｐゴシック" charset="0"/>
                <a:cs typeface="ＭＳ Ｐゴシック" charset="0"/>
              </a:rPr>
              <a:t>i</a:t>
            </a:r>
            <a:r>
              <a:rPr lang="en-US" altLang="ja-JP" dirty="0">
                <a:latin typeface="Arial" panose="020B0604020202020204" pitchFamily="34" charset="0"/>
                <a:ea typeface="ＭＳ Ｐゴシック" charset="0"/>
                <a:cs typeface="ＭＳ Ｐゴシック" charset="0"/>
              </a:rPr>
              <a:t>/item/9789240006997</a:t>
            </a:r>
          </a:p>
          <a:p>
            <a:endParaRPr lang="en-US" dirty="0">
              <a:ea typeface="ＭＳ Ｐゴシック" charset="0"/>
              <a:cs typeface="ＭＳ Ｐゴシック" charset="0"/>
            </a:endParaRPr>
          </a:p>
          <a:p>
            <a:pPr eaLnBrk="1" hangingPunct="1">
              <a:buFont typeface="Times" charset="0"/>
              <a:buChar char="•"/>
            </a:pPr>
            <a:endParaRPr lang="en-US" dirty="0">
              <a:ea typeface="ＭＳ Ｐゴシック" charset="0"/>
              <a:cs typeface="ＭＳ Ｐゴシック" charset="0"/>
            </a:endParaRPr>
          </a:p>
          <a:p>
            <a:pPr eaLnBrk="1" hangingPunct="1">
              <a:buFont typeface="Times" charset="0"/>
              <a:buNone/>
            </a:pPr>
            <a:endParaRPr lang="en-US" dirty="0">
              <a:ea typeface="ＭＳ Ｐゴシック" charset="0"/>
              <a:cs typeface="ＭＳ Ｐゴシック" charset="0"/>
            </a:endParaRPr>
          </a:p>
        </p:txBody>
      </p:sp>
    </p:spTree>
    <p:extLst>
      <p:ext uri="{BB962C8B-B14F-4D97-AF65-F5344CB8AC3E}">
        <p14:creationId xmlns:p14="http://schemas.microsoft.com/office/powerpoint/2010/main" val="3723174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7860F9C6-4C8C-9040-AEEF-634CA9347D30}" type="slidenum">
              <a:rPr lang="en-US" sz="1200"/>
              <a:pPr/>
              <a:t>32</a:t>
            </a:fld>
            <a:endParaRPr lang="en-US" sz="1200"/>
          </a:p>
        </p:txBody>
      </p:sp>
      <p:sp>
        <p:nvSpPr>
          <p:cNvPr id="39938" name="Rectangle 2"/>
          <p:cNvSpPr>
            <a:spLocks noGrp="1" noRot="1" noChangeAspect="1" noChangeArrowheads="1" noTextEdit="1"/>
          </p:cNvSpPr>
          <p:nvPr>
            <p:ph type="sldImg"/>
          </p:nvPr>
        </p:nvSpPr>
        <p:spPr>
          <a:xfrm>
            <a:off x="1143000" y="685800"/>
            <a:ext cx="4572000" cy="3429000"/>
          </a:xfrm>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buFont typeface="Times" charset="0"/>
              <a:buNone/>
            </a:pPr>
            <a:endParaRPr lang="en-US" dirty="0">
              <a:ea typeface="ＭＳ Ｐゴシック" charset="0"/>
              <a:cs typeface="ＭＳ Ｐゴシック" charset="0"/>
            </a:endParaRPr>
          </a:p>
        </p:txBody>
      </p:sp>
    </p:spTree>
    <p:extLst>
      <p:ext uri="{BB962C8B-B14F-4D97-AF65-F5344CB8AC3E}">
        <p14:creationId xmlns:p14="http://schemas.microsoft.com/office/powerpoint/2010/main" val="3339760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7860F9C6-4C8C-9040-AEEF-634CA9347D30}" type="slidenum">
              <a:rPr lang="en-US" sz="1200"/>
              <a:pPr/>
              <a:t>33</a:t>
            </a:fld>
            <a:endParaRPr lang="en-US" sz="1200"/>
          </a:p>
        </p:txBody>
      </p:sp>
      <p:sp>
        <p:nvSpPr>
          <p:cNvPr id="39938" name="Rectangle 2"/>
          <p:cNvSpPr>
            <a:spLocks noGrp="1" noRot="1" noChangeAspect="1" noChangeArrowheads="1" noTextEdit="1"/>
          </p:cNvSpPr>
          <p:nvPr>
            <p:ph type="sldImg"/>
          </p:nvPr>
        </p:nvSpPr>
        <p:spPr>
          <a:xfrm>
            <a:off x="1143000" y="685800"/>
            <a:ext cx="4572000" cy="3429000"/>
          </a:xfrm>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ＭＳ Ｐゴシック" charset="0"/>
            </a:endParaRPr>
          </a:p>
          <a:p>
            <a:pPr eaLnBrk="1" hangingPunct="1">
              <a:buFont typeface="Times" charset="0"/>
              <a:buChar char="•"/>
            </a:pPr>
            <a:endParaRPr lang="en-US" dirty="0">
              <a:ea typeface="ＭＳ Ｐゴシック" charset="0"/>
              <a:cs typeface="ＭＳ Ｐゴシック" charset="0"/>
            </a:endParaRPr>
          </a:p>
          <a:p>
            <a:pPr eaLnBrk="1" hangingPunct="1">
              <a:buFont typeface="Times" charset="0"/>
              <a:buNone/>
            </a:pPr>
            <a:endParaRPr lang="en-US" dirty="0">
              <a:ea typeface="ＭＳ Ｐゴシック" charset="0"/>
              <a:cs typeface="ＭＳ Ｐゴシック" charset="0"/>
            </a:endParaRPr>
          </a:p>
        </p:txBody>
      </p:sp>
    </p:spTree>
    <p:extLst>
      <p:ext uri="{BB962C8B-B14F-4D97-AF65-F5344CB8AC3E}">
        <p14:creationId xmlns:p14="http://schemas.microsoft.com/office/powerpoint/2010/main" val="2056592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29459264-21D7-A445-9510-AF9A97A85E47}" type="slidenum">
              <a:rPr lang="en-US" sz="1200"/>
              <a:pPr/>
              <a:t>34</a:t>
            </a:fld>
            <a:endParaRPr lang="en-US" sz="1200"/>
          </a:p>
        </p:txBody>
      </p:sp>
      <p:sp>
        <p:nvSpPr>
          <p:cNvPr id="41986" name="Rectangle 2"/>
          <p:cNvSpPr>
            <a:spLocks noGrp="1" noRot="1" noChangeAspect="1" noChangeArrowheads="1" noTextEdit="1"/>
          </p:cNvSpPr>
          <p:nvPr>
            <p:ph type="sldImg"/>
          </p:nvPr>
        </p:nvSpPr>
        <p:spPr>
          <a:xfrm>
            <a:off x="1143000" y="685800"/>
            <a:ext cx="4572000" cy="3429000"/>
          </a:xfrm>
          <a:ln/>
        </p:spPr>
      </p:sp>
      <p:sp>
        <p:nvSpPr>
          <p:cNvPr id="41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GB" i="1" dirty="0">
                <a:ea typeface="ＭＳ Ｐゴシック" charset="0"/>
                <a:cs typeface="ＭＳ Ｐゴシック" charset="0"/>
              </a:rPr>
              <a:t>*for more information on </a:t>
            </a:r>
            <a:r>
              <a:rPr lang="en-GB" i="1" dirty="0" err="1">
                <a:ea typeface="ＭＳ Ｐゴシック" charset="0"/>
                <a:cs typeface="ＭＳ Ｐゴシック" charset="0"/>
              </a:rPr>
              <a:t>opiod</a:t>
            </a:r>
            <a:r>
              <a:rPr lang="en-GB" i="1" dirty="0">
                <a:ea typeface="ＭＳ Ｐゴシック" charset="0"/>
                <a:cs typeface="ＭＳ Ｐゴシック" charset="0"/>
              </a:rPr>
              <a:t> substitution therapy go to </a:t>
            </a:r>
            <a:r>
              <a:rPr lang="en-GB" u="sng" dirty="0">
                <a:ea typeface="ＭＳ Ｐゴシック" charset="0"/>
                <a:cs typeface="ＭＳ Ｐゴシック" charset="0"/>
                <a:hlinkClick r:id="rId3"/>
              </a:rPr>
              <a:t>http://www.who.int/substance_abuse/publications/en/PositionPaper_English.pdf</a:t>
            </a:r>
            <a:endParaRPr lang="en-GB" dirty="0">
              <a:ea typeface="ＭＳ Ｐゴシック" charset="0"/>
              <a:cs typeface="ＭＳ Ｐゴシック" charset="0"/>
            </a:endParaRPr>
          </a:p>
          <a:p>
            <a:pPr eaLnBrk="1" hangingPunct="1"/>
            <a:r>
              <a:rPr lang="en-GB" i="1" dirty="0">
                <a:ea typeface="ＭＳ Ｐゴシック" charset="0"/>
                <a:cs typeface="ＭＳ Ｐゴシック" charset="0"/>
              </a:rPr>
              <a:t>*for more information on TB drug interactions go to </a:t>
            </a:r>
            <a:r>
              <a:rPr lang="en-GB" u="sng" dirty="0">
                <a:ea typeface="ＭＳ Ｐゴシック" charset="0"/>
                <a:cs typeface="ＭＳ Ｐゴシック" charset="0"/>
                <a:hlinkClick r:id="rId4"/>
              </a:rPr>
              <a:t>http://www.who.int/emlib/Medicines.aspx</a:t>
            </a:r>
            <a:endParaRPr lang="en-GB" u="sng" dirty="0">
              <a:ea typeface="ＭＳ Ｐゴシック" charset="0"/>
              <a:cs typeface="ＭＳ Ｐゴシック" charset="0"/>
            </a:endParaRPr>
          </a:p>
          <a:p>
            <a:pPr eaLnBrk="1" hangingPunct="1"/>
            <a:endParaRPr lang="en-GB" u="sng" dirty="0">
              <a:solidFill>
                <a:srgbClr val="0000FF"/>
              </a:solidFill>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265E7762-B347-5A46-9962-50ACF343C398}" type="slidenum">
              <a:rPr lang="en-US" sz="1200"/>
              <a:pPr/>
              <a:t>35</a:t>
            </a:fld>
            <a:endParaRPr lang="en-US" sz="1200"/>
          </a:p>
        </p:txBody>
      </p:sp>
      <p:sp>
        <p:nvSpPr>
          <p:cNvPr id="44034" name="Rectangle 2"/>
          <p:cNvSpPr>
            <a:spLocks noGrp="1" noRot="1" noChangeAspect="1" noChangeArrowheads="1" noTextEdit="1"/>
          </p:cNvSpPr>
          <p:nvPr>
            <p:ph type="sldImg"/>
          </p:nvPr>
        </p:nvSpPr>
        <p:spPr>
          <a:xfrm>
            <a:off x="1143000" y="685800"/>
            <a:ext cx="4572000" cy="3429000"/>
          </a:xfrm>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11446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41637EB-0A50-6946-88EF-7A4C1122781F}" type="slidenum">
              <a:rPr kumimoji="0" lang="en-US" sz="1200" b="0" i="0" u="none" strike="noStrike" kern="1200" cap="none" spc="0" normalizeH="0" baseline="0" noProof="0" smtClean="0">
                <a:ln>
                  <a:noFill/>
                </a:ln>
                <a:solidFill>
                  <a:srgbClr val="000000"/>
                </a:solidFill>
                <a:effectLst/>
                <a:uLnTx/>
                <a:uFillTx/>
                <a:latin typeface="AmericanTypewriter Medium"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mericanTypewriter Medium" charset="0"/>
              <a:ea typeface="ＭＳ Ｐゴシック" charset="0"/>
            </a:endParaRPr>
          </a:p>
        </p:txBody>
      </p:sp>
    </p:spTree>
    <p:extLst>
      <p:ext uri="{BB962C8B-B14F-4D97-AF65-F5344CB8AC3E}">
        <p14:creationId xmlns:p14="http://schemas.microsoft.com/office/powerpoint/2010/main" val="2119932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41637EB-0A50-6946-88EF-7A4C1122781F}" type="slidenum">
              <a:rPr kumimoji="0" lang="en-US" sz="1200" b="0" i="0" u="none" strike="noStrike" kern="1200" cap="none" spc="0" normalizeH="0" baseline="0" noProof="0" smtClean="0">
                <a:ln>
                  <a:noFill/>
                </a:ln>
                <a:solidFill>
                  <a:srgbClr val="000000"/>
                </a:solidFill>
                <a:effectLst/>
                <a:uLnTx/>
                <a:uFillTx/>
                <a:latin typeface="AmericanTypewriter Medium"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mericanTypewriter Medium" charset="0"/>
              <a:ea typeface="ＭＳ Ｐゴシック" charset="0"/>
            </a:endParaRPr>
          </a:p>
        </p:txBody>
      </p:sp>
    </p:spTree>
    <p:extLst>
      <p:ext uri="{BB962C8B-B14F-4D97-AF65-F5344CB8AC3E}">
        <p14:creationId xmlns:p14="http://schemas.microsoft.com/office/powerpoint/2010/main" val="5370463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a:t>Facilitator prompt: </a:t>
            </a:r>
            <a:r>
              <a:rPr lang="en-US" dirty="0"/>
              <a:t>Ask participants to fill in challenges along the cascade of TB care</a:t>
            </a:r>
          </a:p>
          <a:p>
            <a:r>
              <a:rPr lang="en-US" dirty="0"/>
              <a:t>Once mapped out, discuss potential solutions and advocacy approaches or other strategies that might be employed to address the challenges described.</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41637EB-0A50-6946-88EF-7A4C1122781F}" type="slidenum">
              <a:rPr kumimoji="0" lang="en-US" sz="1200" b="0" i="0" u="none" strike="noStrike" kern="1200" cap="none" spc="0" normalizeH="0" baseline="0" noProof="0" smtClean="0">
                <a:ln>
                  <a:noFill/>
                </a:ln>
                <a:solidFill>
                  <a:srgbClr val="000000"/>
                </a:solidFill>
                <a:effectLst/>
                <a:uLnTx/>
                <a:uFillTx/>
                <a:latin typeface="AmericanTypewriter Medium"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mericanTypewriter Medium" charset="0"/>
              <a:ea typeface="ＭＳ Ｐゴシック" charset="0"/>
            </a:endParaRPr>
          </a:p>
        </p:txBody>
      </p:sp>
    </p:spTree>
    <p:extLst>
      <p:ext uri="{BB962C8B-B14F-4D97-AF65-F5344CB8AC3E}">
        <p14:creationId xmlns:p14="http://schemas.microsoft.com/office/powerpoint/2010/main" val="3468441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265E7762-B347-5A46-9962-50ACF343C398}" type="slidenum">
              <a:rPr lang="en-US" sz="1200"/>
              <a:pPr/>
              <a:t>39</a:t>
            </a:fld>
            <a:endParaRPr lang="en-US" sz="1200"/>
          </a:p>
        </p:txBody>
      </p:sp>
      <p:sp>
        <p:nvSpPr>
          <p:cNvPr id="44034" name="Rectangle 2"/>
          <p:cNvSpPr>
            <a:spLocks noGrp="1" noRot="1" noChangeAspect="1" noChangeArrowheads="1" noTextEdit="1"/>
          </p:cNvSpPr>
          <p:nvPr>
            <p:ph type="sldImg"/>
          </p:nvPr>
        </p:nvSpPr>
        <p:spPr>
          <a:xfrm>
            <a:off x="1143000" y="685800"/>
            <a:ext cx="4572000" cy="3429000"/>
          </a:xfrm>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mericanTypewriter Medium" charset="0"/>
                <a:ea typeface="ＭＳ Ｐゴシック" pitchFamily="1" charset="-128"/>
                <a:cs typeface="ＭＳ Ｐゴシック" charset="-128"/>
              </a:rPr>
              <a:t>REGISTRATION: </a:t>
            </a:r>
            <a:r>
              <a:rPr lang="en-US" sz="1200" kern="1200" dirty="0">
                <a:solidFill>
                  <a:schemeClr val="tx1"/>
                </a:solidFill>
                <a:effectLst/>
                <a:latin typeface="AmericanTypewriter Medium" charset="0"/>
                <a:ea typeface="ＭＳ Ｐゴシック" pitchFamily="1" charset="-128"/>
                <a:cs typeface="ＭＳ Ｐゴシック" charset="-128"/>
              </a:rPr>
              <a:t>the process through which drug sponsors seek regulatory approval. </a:t>
            </a:r>
            <a:endParaRPr lang="en-US" dirty="0"/>
          </a:p>
          <a:p>
            <a:r>
              <a:rPr lang="en-US" sz="1200" b="1" kern="1200" dirty="0">
                <a:solidFill>
                  <a:schemeClr val="tx1"/>
                </a:solidFill>
                <a:effectLst/>
                <a:latin typeface="AmericanTypewriter Medium" charset="0"/>
                <a:ea typeface="ＭＳ Ｐゴシック" pitchFamily="1" charset="-128"/>
                <a:cs typeface="ＭＳ Ｐゴシック" charset="-128"/>
              </a:rPr>
              <a:t>INTELLECTUAL PROPERTY: </a:t>
            </a:r>
            <a:r>
              <a:rPr lang="en-US" sz="1200" kern="1200" dirty="0">
                <a:solidFill>
                  <a:schemeClr val="tx1"/>
                </a:solidFill>
                <a:effectLst/>
                <a:latin typeface="AmericanTypewriter Medium" charset="0"/>
                <a:ea typeface="ＭＳ Ｐゴシック" pitchFamily="1" charset="-128"/>
                <a:cs typeface="ＭＳ Ｐゴシック" charset="-128"/>
              </a:rPr>
              <a:t>a category</a:t>
            </a:r>
            <a:br>
              <a:rPr lang="en-US" sz="1200" kern="1200" dirty="0">
                <a:solidFill>
                  <a:schemeClr val="tx1"/>
                </a:solidFill>
                <a:effectLst/>
                <a:latin typeface="AmericanTypewriter Medium" charset="0"/>
                <a:ea typeface="ＭＳ Ｐゴシック" pitchFamily="1" charset="-128"/>
                <a:cs typeface="ＭＳ Ｐゴシック" charset="-128"/>
              </a:rPr>
            </a:br>
            <a:r>
              <a:rPr lang="en-US" sz="1200" kern="1200" dirty="0">
                <a:solidFill>
                  <a:schemeClr val="tx1"/>
                </a:solidFill>
                <a:effectLst/>
                <a:latin typeface="AmericanTypewriter Medium" charset="0"/>
                <a:ea typeface="ＭＳ Ｐゴシック" pitchFamily="1" charset="-128"/>
                <a:cs typeface="ＭＳ Ｐゴシック" charset="-128"/>
              </a:rPr>
              <a:t>of property, including knowledge and products, over which companies can claim ownership. </a:t>
            </a:r>
            <a:endParaRPr lang="en-US"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833665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100" y="304800"/>
            <a:ext cx="2844800" cy="2133600"/>
          </a:xfrm>
        </p:spPr>
      </p:sp>
      <p:sp>
        <p:nvSpPr>
          <p:cNvPr id="3" name="Notes Placeholder 2"/>
          <p:cNvSpPr>
            <a:spLocks noGrp="1"/>
          </p:cNvSpPr>
          <p:nvPr>
            <p:ph type="body" idx="1"/>
          </p:nvPr>
        </p:nvSpPr>
        <p:spPr/>
        <p:txBody>
          <a:bodyPr/>
          <a:lstStyle/>
          <a:p>
            <a:r>
              <a:rPr lang="en-US" dirty="0"/>
              <a:t>This presentation is focused on treating active TB disease, i.e., TB that is active and growing in the body, causing illness, and can be spread from person to person and fatal if left untreated.</a:t>
            </a:r>
          </a:p>
          <a:p>
            <a:r>
              <a:rPr lang="en-US" dirty="0"/>
              <a:t>There is a separate training module focused on treating TB infection.</a:t>
            </a:r>
          </a:p>
        </p:txBody>
      </p:sp>
      <p:sp>
        <p:nvSpPr>
          <p:cNvPr id="4" name="Slide Number Placeholder 3"/>
          <p:cNvSpPr>
            <a:spLocks noGrp="1"/>
          </p:cNvSpPr>
          <p:nvPr>
            <p:ph type="sldNum" sz="quarter" idx="5"/>
          </p:nvPr>
        </p:nvSpPr>
        <p:spPr/>
        <p:txBody>
          <a:bodyPr/>
          <a:lstStyle/>
          <a:p>
            <a:fld id="{0947C922-F218-BC48-9593-FC35A55AE8ED}" type="slidenum">
              <a:rPr lang="en-US" smtClean="0"/>
              <a:t>4</a:t>
            </a:fld>
            <a:endParaRPr lang="en-US"/>
          </a:p>
        </p:txBody>
      </p:sp>
    </p:spTree>
    <p:extLst>
      <p:ext uri="{BB962C8B-B14F-4D97-AF65-F5344CB8AC3E}">
        <p14:creationId xmlns:p14="http://schemas.microsoft.com/office/powerpoint/2010/main" val="33035327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265E7762-B347-5A46-9962-50ACF343C398}" type="slidenum">
              <a:rPr lang="en-US" sz="1200"/>
              <a:pPr/>
              <a:t>40</a:t>
            </a:fld>
            <a:endParaRPr lang="en-US" sz="1200"/>
          </a:p>
        </p:txBody>
      </p:sp>
      <p:sp>
        <p:nvSpPr>
          <p:cNvPr id="44034" name="Rectangle 2"/>
          <p:cNvSpPr>
            <a:spLocks noGrp="1" noRot="1" noChangeAspect="1" noChangeArrowheads="1" noTextEdit="1"/>
          </p:cNvSpPr>
          <p:nvPr>
            <p:ph type="sldImg"/>
          </p:nvPr>
        </p:nvSpPr>
        <p:spPr>
          <a:xfrm>
            <a:off x="1143000" y="685800"/>
            <a:ext cx="4572000" cy="3429000"/>
          </a:xfrm>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*Table is for adult formulations as of 16 June 2020.</a:t>
            </a:r>
          </a:p>
        </p:txBody>
      </p:sp>
    </p:spTree>
    <p:extLst>
      <p:ext uri="{BB962C8B-B14F-4D97-AF65-F5344CB8AC3E}">
        <p14:creationId xmlns:p14="http://schemas.microsoft.com/office/powerpoint/2010/main" val="21382094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265E7762-B347-5A46-9962-50ACF343C398}" type="slidenum">
              <a:rPr lang="en-US" sz="1200"/>
              <a:pPr/>
              <a:t>41</a:t>
            </a:fld>
            <a:endParaRPr lang="en-US" sz="1200"/>
          </a:p>
        </p:txBody>
      </p:sp>
      <p:sp>
        <p:nvSpPr>
          <p:cNvPr id="44034" name="Rectangle 2"/>
          <p:cNvSpPr>
            <a:spLocks noGrp="1" noRot="1" noChangeAspect="1" noChangeArrowheads="1" noTextEdit="1"/>
          </p:cNvSpPr>
          <p:nvPr>
            <p:ph type="sldImg"/>
          </p:nvPr>
        </p:nvSpPr>
        <p:spPr>
          <a:xfrm>
            <a:off x="1143000" y="685800"/>
            <a:ext cx="4572000" cy="3429000"/>
          </a:xfrm>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1382737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265E7762-B347-5A46-9962-50ACF343C398}" type="slidenum">
              <a:rPr lang="en-US" sz="1200"/>
              <a:pPr/>
              <a:t>42</a:t>
            </a:fld>
            <a:endParaRPr lang="en-US" sz="1200"/>
          </a:p>
        </p:txBody>
      </p:sp>
      <p:sp>
        <p:nvSpPr>
          <p:cNvPr id="44034" name="Rectangle 2"/>
          <p:cNvSpPr>
            <a:spLocks noGrp="1" noRot="1" noChangeAspect="1" noChangeArrowheads="1" noTextEdit="1"/>
          </p:cNvSpPr>
          <p:nvPr>
            <p:ph type="sldImg"/>
          </p:nvPr>
        </p:nvSpPr>
        <p:spPr>
          <a:xfrm>
            <a:off x="1143000" y="685800"/>
            <a:ext cx="4572000" cy="3429000"/>
          </a:xfrm>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a:spcBef>
                <a:spcPts val="0"/>
              </a:spcBef>
              <a:spcAft>
                <a:spcPts val="0"/>
              </a:spcAft>
            </a:pPr>
            <a:r>
              <a:rPr lang="en-US" sz="1200" dirty="0">
                <a:effectLst/>
              </a:rPr>
              <a:t>*Please note that not all relevant international (PCT) applications are listed here. For a more detailed overview of relevant patents and their current status by country (granted, pending, filed) visit </a:t>
            </a:r>
            <a:r>
              <a:rPr lang="en-US" sz="1200" dirty="0" err="1">
                <a:effectLst/>
              </a:rPr>
              <a:t>medspal.org</a:t>
            </a:r>
            <a:r>
              <a:rPr lang="en-US" sz="1200" dirty="0">
                <a:effectLst/>
              </a:rPr>
              <a:t>, conduct a national patent search, or contact your national patent office</a:t>
            </a:r>
          </a:p>
          <a:p>
            <a:pPr marL="0" marR="0">
              <a:spcBef>
                <a:spcPts val="0"/>
              </a:spcBef>
              <a:spcAft>
                <a:spcPts val="0"/>
              </a:spcAft>
            </a:pPr>
            <a:r>
              <a:rPr lang="en-US" sz="1200" dirty="0">
                <a:effectLst/>
              </a:rPr>
              <a:t>**Geographic scope refers to territories where patent holders retained or licensed rights to commercialize products, not territories where patents are granted, pending, or filed</a:t>
            </a:r>
          </a:p>
          <a:p>
            <a:pPr marL="0" marR="0">
              <a:spcBef>
                <a:spcPts val="0"/>
              </a:spcBef>
              <a:spcAft>
                <a:spcPts val="0"/>
              </a:spcAft>
            </a:pPr>
            <a:r>
              <a:rPr lang="en-US" sz="1200" baseline="30000" dirty="0">
                <a:effectLst/>
              </a:rPr>
              <a:t>†</a:t>
            </a:r>
            <a:r>
              <a:rPr lang="en-US" sz="1200" dirty="0">
                <a:effectLst/>
              </a:rPr>
              <a:t>LMIC price range listed for </a:t>
            </a:r>
            <a:r>
              <a:rPr lang="en-US" sz="1200" dirty="0" err="1">
                <a:effectLst/>
              </a:rPr>
              <a:t>bedaquiline</a:t>
            </a:r>
            <a:r>
              <a:rPr lang="en-US" sz="1200" dirty="0">
                <a:effectLst/>
              </a:rPr>
              <a:t> reflects a baseline price of US$57 per month plus up to 20% free goods at annual volumes above 125,000 treatment courses. Up to 30% free goods is possible at annual volumes above 200,000 under the agreement negotiated between J&amp;J and the Stop TB Partnership Global Drug Facility (GDF).</a:t>
            </a:r>
          </a:p>
          <a:p>
            <a:pPr marL="0" marR="0">
              <a:spcBef>
                <a:spcPts val="0"/>
              </a:spcBef>
              <a:spcAft>
                <a:spcPts val="0"/>
              </a:spcAft>
            </a:pPr>
            <a:r>
              <a:rPr lang="en-US" sz="1200" dirty="0">
                <a:effectLst/>
              </a:rPr>
              <a:t> </a:t>
            </a:r>
          </a:p>
          <a:p>
            <a:pPr marL="0" marR="0">
              <a:spcBef>
                <a:spcPts val="0"/>
              </a:spcBef>
              <a:spcAft>
                <a:spcPts val="0"/>
              </a:spcAft>
            </a:pPr>
            <a:r>
              <a:rPr lang="en-US" sz="1200" dirty="0">
                <a:effectLst/>
              </a:rPr>
              <a:t>LMIC means low- and middle-income countries; HIC means high-income countries; and CIS refers to member states of the Commonwealth of Independent States  </a:t>
            </a:r>
            <a:endParaRPr lang="en-US" sz="1200" dirty="0">
              <a:effectLst/>
              <a:latin typeface="Arial" panose="020B0604020202020204" pitchFamily="34" charset="0"/>
              <a:ea typeface="Times New Roman" panose="02020603050405020304" pitchFamily="18"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7030943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265E7762-B347-5A46-9962-50ACF343C398}" type="slidenum">
              <a:rPr lang="en-US" sz="1200"/>
              <a:pPr/>
              <a:t>43</a:t>
            </a:fld>
            <a:endParaRPr lang="en-US" sz="1200"/>
          </a:p>
        </p:txBody>
      </p:sp>
      <p:sp>
        <p:nvSpPr>
          <p:cNvPr id="44034" name="Rectangle 2"/>
          <p:cNvSpPr>
            <a:spLocks noGrp="1" noRot="1" noChangeAspect="1" noChangeArrowheads="1" noTextEdit="1"/>
          </p:cNvSpPr>
          <p:nvPr>
            <p:ph type="sldImg"/>
          </p:nvPr>
        </p:nvSpPr>
        <p:spPr>
          <a:xfrm>
            <a:off x="1143000" y="685800"/>
            <a:ext cx="4572000" cy="3429000"/>
          </a:xfrm>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86872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265E7762-B347-5A46-9962-50ACF343C398}" type="slidenum">
              <a:rPr lang="en-US" sz="1200"/>
              <a:pPr/>
              <a:t>44</a:t>
            </a:fld>
            <a:endParaRPr lang="en-US" sz="1200"/>
          </a:p>
        </p:txBody>
      </p:sp>
      <p:sp>
        <p:nvSpPr>
          <p:cNvPr id="44034" name="Rectangle 2"/>
          <p:cNvSpPr>
            <a:spLocks noGrp="1" noRot="1" noChangeAspect="1" noChangeArrowheads="1" noTextEdit="1"/>
          </p:cNvSpPr>
          <p:nvPr>
            <p:ph type="sldImg"/>
          </p:nvPr>
        </p:nvSpPr>
        <p:spPr>
          <a:xfrm>
            <a:off x="1143000" y="685800"/>
            <a:ext cx="4572000" cy="3429000"/>
          </a:xfrm>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551356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265E7762-B347-5A46-9962-50ACF343C398}" type="slidenum">
              <a:rPr lang="en-US" sz="1200"/>
              <a:pPr/>
              <a:t>45</a:t>
            </a:fld>
            <a:endParaRPr lang="en-US" sz="1200"/>
          </a:p>
        </p:txBody>
      </p:sp>
      <p:sp>
        <p:nvSpPr>
          <p:cNvPr id="44034" name="Rectangle 2"/>
          <p:cNvSpPr>
            <a:spLocks noGrp="1" noRot="1" noChangeAspect="1" noChangeArrowheads="1" noTextEdit="1"/>
          </p:cNvSpPr>
          <p:nvPr>
            <p:ph type="sldImg"/>
          </p:nvPr>
        </p:nvSpPr>
        <p:spPr>
          <a:xfrm>
            <a:off x="1143000" y="685800"/>
            <a:ext cx="4572000" cy="3429000"/>
          </a:xfrm>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265E7762-B347-5A46-9962-50ACF343C398}" type="slidenum">
              <a:rPr lang="en-US" sz="1200"/>
              <a:pPr/>
              <a:t>46</a:t>
            </a:fld>
            <a:endParaRPr lang="en-US" sz="1200"/>
          </a:p>
        </p:txBody>
      </p:sp>
      <p:sp>
        <p:nvSpPr>
          <p:cNvPr id="44034" name="Rectangle 2"/>
          <p:cNvSpPr>
            <a:spLocks noGrp="1" noRot="1" noChangeAspect="1" noChangeArrowheads="1" noTextEdit="1"/>
          </p:cNvSpPr>
          <p:nvPr>
            <p:ph type="sldImg"/>
          </p:nvPr>
        </p:nvSpPr>
        <p:spPr>
          <a:xfrm>
            <a:off x="1143000" y="685800"/>
            <a:ext cx="4572000" cy="3429000"/>
          </a:xfrm>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50286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Even though the protocols we typically focus on are for clinical trials, it’s important to be aware of the research steps that take place and are necessary before a new medicine can be studied in humans.</a:t>
            </a:r>
          </a:p>
          <a:p>
            <a:endParaRPr lang="en-US" dirty="0"/>
          </a:p>
          <a:p>
            <a:r>
              <a:rPr lang="en-US" dirty="0"/>
              <a:t>First we have what are referred to as discovery studies: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mn-cs"/>
              </a:rPr>
              <a:t>“Hit to lead” and “lead optimization” refer to stages </a:t>
            </a:r>
            <a:r>
              <a:rPr lang="en-US" sz="1200" u="none" kern="1200" dirty="0">
                <a:solidFill>
                  <a:schemeClr val="tx1"/>
                </a:solidFill>
                <a:effectLst/>
                <a:latin typeface="Arial" panose="020B0604020202020204" pitchFamily="34" charset="0"/>
                <a:ea typeface="+mn-ea"/>
                <a:cs typeface="+mn-cs"/>
              </a:rPr>
              <a:t>in early drug development where </a:t>
            </a:r>
            <a:r>
              <a:rPr lang="en-US" sz="1200" u="none" strike="noStrike" kern="1200" dirty="0">
                <a:solidFill>
                  <a:schemeClr val="tx1"/>
                </a:solidFill>
                <a:effectLst/>
                <a:latin typeface="Arial" panose="020B0604020202020204" pitchFamily="34" charset="0"/>
                <a:ea typeface="+mn-ea"/>
                <a:cs typeface="+mn-cs"/>
              </a:rPr>
              <a:t>small molecule </a:t>
            </a:r>
            <a:r>
              <a:rPr lang="en-US" sz="1200" u="none" kern="1200" dirty="0">
                <a:solidFill>
                  <a:schemeClr val="tx1"/>
                </a:solidFill>
                <a:effectLst/>
                <a:latin typeface="Arial" panose="020B0604020202020204" pitchFamily="34" charset="0"/>
                <a:ea typeface="+mn-ea"/>
                <a:cs typeface="+mn-cs"/>
              </a:rPr>
              <a:t>hits identified through high throughput screening exercises are evaluated and undergo limited optimization to identify promising </a:t>
            </a:r>
            <a:r>
              <a:rPr lang="en-US" sz="1200" u="none" strike="noStrike" kern="1200" dirty="0">
                <a:solidFill>
                  <a:schemeClr val="tx1"/>
                </a:solidFill>
                <a:effectLst/>
                <a:latin typeface="Arial" panose="020B0604020202020204" pitchFamily="34" charset="0"/>
                <a:ea typeface="+mn-ea"/>
                <a:cs typeface="+mn-cs"/>
              </a:rPr>
              <a:t>lead compounds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Arial" panose="020B0604020202020204" pitchFamily="34" charset="0"/>
                <a:ea typeface="+mn-ea"/>
                <a:cs typeface="+mn-cs"/>
              </a:rPr>
              <a:t>Promising lead compounds then undergo </a:t>
            </a:r>
            <a:r>
              <a:rPr lang="en-US" sz="1200" u="none" kern="1200" dirty="0">
                <a:solidFill>
                  <a:schemeClr val="tx1"/>
                </a:solidFill>
                <a:effectLst/>
                <a:latin typeface="Arial" panose="020B0604020202020204" pitchFamily="34" charset="0"/>
                <a:ea typeface="+mn-ea"/>
                <a:cs typeface="+mn-cs"/>
              </a:rPr>
              <a:t>more extensive optimization in subsequent steps of the drug discovery process, which helps to determine candidates that are potent, targeted, and have characteristics favorable enough for further evaluation and preclinical development.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Arial" panose="020B0604020202020204" pitchFamily="34" charset="0"/>
                <a:ea typeface="+mn-ea"/>
                <a:cs typeface="+mn-cs"/>
              </a:rPr>
              <a:t>Preclinical studies look at safety, toxicity, pharmacokinetics, and metabolism </a:t>
            </a:r>
            <a:endParaRPr lang="en-US" dirty="0"/>
          </a:p>
          <a:p>
            <a:r>
              <a:rPr lang="en-US" dirty="0"/>
              <a:t>Two categories of pre-clinical studies:</a:t>
            </a:r>
          </a:p>
          <a:p>
            <a:r>
              <a:rPr lang="en-US" dirty="0"/>
              <a:t>In vitro: study </a:t>
            </a:r>
            <a:r>
              <a:rPr lang="en-US" sz="1200" kern="1200" dirty="0">
                <a:solidFill>
                  <a:schemeClr val="tx1"/>
                </a:solidFill>
                <a:effectLst/>
                <a:latin typeface="Arial" panose="020B0604020202020204" pitchFamily="34" charset="0"/>
                <a:ea typeface="+mn-ea"/>
                <a:cs typeface="+mn-cs"/>
              </a:rPr>
              <a:t>performed or taking place in a test tube, culture dish, or elsewhere outside a living organism.</a:t>
            </a:r>
          </a:p>
          <a:p>
            <a:r>
              <a:rPr lang="en-US" sz="1200" kern="1200" dirty="0">
                <a:solidFill>
                  <a:schemeClr val="tx1"/>
                </a:solidFill>
                <a:effectLst/>
                <a:latin typeface="Arial" panose="020B0604020202020204" pitchFamily="34" charset="0"/>
                <a:ea typeface="+mn-ea"/>
                <a:cs typeface="+mn-cs"/>
              </a:rPr>
              <a:t>In vivo: study performed or taking place in a living organism, but in the case of preclinical studies, limited to animals or isolated cells.</a:t>
            </a:r>
          </a:p>
          <a:p>
            <a:endParaRPr lang="en-US" sz="1200" kern="1200" dirty="0">
              <a:solidFill>
                <a:schemeClr val="tx1"/>
              </a:solidFill>
              <a:effectLst/>
              <a:latin typeface="Arial" panose="020B0604020202020204" pitchFamily="34" charset="0"/>
              <a:ea typeface="+mn-ea"/>
              <a:cs typeface="+mn-cs"/>
            </a:endParaRPr>
          </a:p>
          <a:p>
            <a:r>
              <a:rPr lang="en-US" sz="1200" u="none" kern="1200" dirty="0">
                <a:solidFill>
                  <a:schemeClr val="tx1"/>
                </a:solidFill>
                <a:effectLst/>
                <a:latin typeface="Arial" panose="020B0604020202020204" pitchFamily="34" charset="0"/>
                <a:ea typeface="+mn-ea"/>
                <a:cs typeface="+mn-cs"/>
              </a:rPr>
              <a:t>Preclinical studies are important for predicting how a compound will behave in the body and for </a:t>
            </a:r>
            <a:r>
              <a:rPr lang="en-US" sz="1200" kern="1200" dirty="0">
                <a:solidFill>
                  <a:schemeClr val="tx1"/>
                </a:solidFill>
                <a:effectLst/>
                <a:latin typeface="Arial" panose="020B0604020202020204" pitchFamily="34" charset="0"/>
                <a:ea typeface="+mn-ea"/>
                <a:cs typeface="+mn-cs"/>
              </a:rPr>
              <a:t>determining whether there are any major toxicities prior to first use in humans in clinical trials.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2FB77D-BAD2-DF43-994B-CA0B393D5A38}" type="slidenum">
              <a:rPr kumimoji="0" lang="en-US" sz="120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5608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1837FB8A-DD14-1D44-9F0C-D54B808E728F}" type="slidenum">
              <a:rPr lang="en-US" sz="1200"/>
              <a:pPr/>
              <a:t>48</a:t>
            </a:fld>
            <a:endParaRPr lang="en-US" sz="1200"/>
          </a:p>
        </p:txBody>
      </p:sp>
      <p:sp>
        <p:nvSpPr>
          <p:cNvPr id="46082" name="Rectangle 2"/>
          <p:cNvSpPr>
            <a:spLocks noGrp="1" noRot="1" noChangeAspect="1" noChangeArrowheads="1" noTextEdit="1"/>
          </p:cNvSpPr>
          <p:nvPr>
            <p:ph type="sldImg"/>
          </p:nvPr>
        </p:nvSpPr>
        <p:spPr>
          <a:xfrm>
            <a:off x="1143000" y="685800"/>
            <a:ext cx="4572000" cy="3429000"/>
          </a:xfrm>
          <a:ln/>
        </p:spPr>
      </p:sp>
      <p:sp>
        <p:nvSpPr>
          <p:cNvPr id="4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a:p>
            <a:pPr marL="228600" indent="-228600">
              <a:buFont typeface="+mj-lt"/>
              <a:buAutoNum type="arabicPeriod"/>
            </a:pPr>
            <a:r>
              <a:rPr lang="en-US" dirty="0"/>
              <a:t>Phase </a:t>
            </a:r>
            <a:r>
              <a:rPr lang="en-US" dirty="0" err="1"/>
              <a:t>Ia</a:t>
            </a:r>
            <a:r>
              <a:rPr lang="en-US" dirty="0"/>
              <a:t> is “first in human” study so primarily a single dose given to handful of healthy volunteers and focused on safety</a:t>
            </a:r>
          </a:p>
          <a:p>
            <a:pPr marL="228600" indent="-228600">
              <a:buFont typeface="+mj-lt"/>
              <a:buAutoNum type="arabicPeriod"/>
            </a:pPr>
            <a:r>
              <a:rPr lang="en-US" dirty="0"/>
              <a:t>Phase </a:t>
            </a:r>
            <a:r>
              <a:rPr lang="en-US" dirty="0" err="1"/>
              <a:t>Ib</a:t>
            </a:r>
            <a:r>
              <a:rPr lang="en-US" dirty="0"/>
              <a:t> is typically a multiple ascending dose study, again given to a handful of healthy volunteers and focused on safety</a:t>
            </a:r>
          </a:p>
          <a:p>
            <a:pPr marL="228600" indent="-228600">
              <a:buFont typeface="+mj-lt"/>
              <a:buAutoNum type="arabicPeriod"/>
            </a:pPr>
            <a:r>
              <a:rPr lang="en-US" dirty="0"/>
              <a:t>Phase II is where we start to get a sense of efficacy, which is how the drug does at killing TB – phase </a:t>
            </a:r>
            <a:r>
              <a:rPr lang="en-US" dirty="0" err="1"/>
              <a:t>IIa</a:t>
            </a:r>
            <a:r>
              <a:rPr lang="en-US" dirty="0"/>
              <a:t> enrolls people with TB, and evaluates early bactericidal activity, EBA – so the ability of the drug of interest to kill TB bacteria typically over the course of 7-14 days</a:t>
            </a:r>
          </a:p>
          <a:p>
            <a:pPr marL="228600" indent="-228600">
              <a:buFont typeface="+mj-lt"/>
              <a:buAutoNum type="arabicPeriod"/>
            </a:pPr>
            <a:r>
              <a:rPr lang="en-US" dirty="0"/>
              <a:t>Phase IIb is where we start to evaluate the efficacy and safety of a drug of interest when it’s given in combination with other medicines and for a longer period of time, typically ranging from 2–6 months; in these trials the outcomes of interest are usually time to sputum culture conversion, which is a fancy way of saying the amount of time it takes someone to test negative for TB</a:t>
            </a:r>
          </a:p>
          <a:p>
            <a:pPr marL="228600" indent="-228600">
              <a:buFont typeface="+mj-lt"/>
              <a:buAutoNum type="arabicPeriod"/>
            </a:pPr>
            <a:r>
              <a:rPr lang="en-US" dirty="0"/>
              <a:t>Phase III trials are much larger and look at drugs in combination and for the full intended duration of treatment; in these trials, the endpoint of interest is relapse free cure</a:t>
            </a:r>
          </a:p>
          <a:p>
            <a:endParaRPr lang="en-US" dirty="0"/>
          </a:p>
          <a:p>
            <a:r>
              <a:rPr lang="en-US" dirty="0"/>
              <a:t>We typically keep an eye on compounds in IIA  -- as how compounds are studied in phase IIb determines accelerated/conditional approval and if and in what regimens they will be evaluated in phase III</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41637EB-0A50-6946-88EF-7A4C1122781F}" type="slidenum">
              <a:rPr lang="en-US" smtClean="0"/>
              <a:pPr>
                <a:defRPr/>
              </a:pPr>
              <a:t>50</a:t>
            </a:fld>
            <a:endParaRPr lang="en-US"/>
          </a:p>
        </p:txBody>
      </p:sp>
    </p:spTree>
    <p:extLst>
      <p:ext uri="{BB962C8B-B14F-4D97-AF65-F5344CB8AC3E}">
        <p14:creationId xmlns:p14="http://schemas.microsoft.com/office/powerpoint/2010/main" val="193651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30FB02EF-EBDF-0D4B-97F2-0107ECA6709C}" type="slidenum">
              <a:rPr lang="en-US" sz="1200"/>
              <a:pPr/>
              <a:t>5</a:t>
            </a:fld>
            <a:endParaRPr lang="en-US" sz="1200"/>
          </a:p>
        </p:txBody>
      </p:sp>
      <p:sp>
        <p:nvSpPr>
          <p:cNvPr id="23554" name="Rectangle 2"/>
          <p:cNvSpPr>
            <a:spLocks noGrp="1" noRot="1" noChangeAspect="1" noChangeArrowheads="1" noTextEdit="1"/>
          </p:cNvSpPr>
          <p:nvPr>
            <p:ph type="sldImg"/>
          </p:nvPr>
        </p:nvSpPr>
        <p:spPr>
          <a:xfrm>
            <a:off x="1143000" y="685800"/>
            <a:ext cx="4572000" cy="3429000"/>
          </a:xfrm>
          <a:ln/>
        </p:spPr>
      </p:sp>
      <p:sp>
        <p:nvSpPr>
          <p:cNvPr id="23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In terms of ongoing and planned research for drug-resistant TB, here you can see the drugs likely to continue to play an important role in the treatment of drug-resistant TB.</a:t>
            </a:r>
          </a:p>
          <a:p>
            <a:endParaRPr lang="en-US" dirty="0"/>
          </a:p>
          <a:p>
            <a:r>
              <a:rPr lang="en-US" dirty="0"/>
              <a:t>These include </a:t>
            </a:r>
            <a:r>
              <a:rPr lang="en-US" dirty="0" err="1"/>
              <a:t>bedaquiline</a:t>
            </a:r>
            <a:r>
              <a:rPr lang="en-US" dirty="0"/>
              <a:t>, linezolid, the </a:t>
            </a:r>
            <a:r>
              <a:rPr lang="en-US" dirty="0" err="1"/>
              <a:t>floroquinolones</a:t>
            </a:r>
            <a:r>
              <a:rPr lang="en-US" dirty="0"/>
              <a:t>; and to a slightly lesser extent </a:t>
            </a:r>
            <a:r>
              <a:rPr lang="en-US" dirty="0" err="1"/>
              <a:t>pretomanid</a:t>
            </a:r>
            <a:r>
              <a:rPr lang="en-US" dirty="0"/>
              <a:t>, </a:t>
            </a:r>
            <a:r>
              <a:rPr lang="en-US" dirty="0" err="1"/>
              <a:t>delamanid</a:t>
            </a:r>
            <a:r>
              <a:rPr lang="en-US" dirty="0"/>
              <a:t>, and clofazimine. </a:t>
            </a:r>
          </a:p>
          <a:p>
            <a:endParaRPr lang="en-US" dirty="0"/>
          </a:p>
          <a:p>
            <a:r>
              <a:rPr lang="en-US" dirty="0"/>
              <a:t>Of note, all of these medicines are already in use for the treatment of drug-resistant TB – these studies are primarily phase IV studies to help us better understand how to optimally combine newer existing and </a:t>
            </a:r>
            <a:r>
              <a:rPr lang="en-US" dirty="0" err="1"/>
              <a:t>repuposed</a:t>
            </a:r>
            <a:r>
              <a:rPr lang="en-US" dirty="0"/>
              <a:t> medicines to shorten treatment and improve outcomes and tolerability. Results are expected between 2021—2023.</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7C922-F218-BC48-9593-FC35A55AE8ED}" type="slidenum">
              <a:rPr kumimoji="0" lang="en-US" sz="120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31492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Here we have the TB drugs that are further upstream in clinical development.</a:t>
            </a:r>
          </a:p>
          <a:p>
            <a:endParaRPr lang="en-US" dirty="0"/>
          </a:p>
          <a:p>
            <a:r>
              <a:rPr lang="en-US" dirty="0"/>
              <a:t>So to orient you to the table working from left to center, we have the target, the name of the compound, the drug class and the mechanism of action, and then on the right we have the sponsor, some familiar and some newer to us, and finally the phase of development.</a:t>
            </a:r>
          </a:p>
          <a:p>
            <a:endParaRPr lang="en-US" sz="1600" b="1" dirty="0">
              <a:latin typeface="Arial" panose="020B0604020202020204" pitchFamily="34" charset="0"/>
              <a:ea typeface="Arial Black" charset="0"/>
              <a:cs typeface="Arial" panose="020B0604020202020204" pitchFamily="34" charset="0"/>
            </a:endParaRPr>
          </a:p>
          <a:p>
            <a:r>
              <a:rPr lang="en-US" sz="1600" b="1" dirty="0">
                <a:latin typeface="Arial" panose="020B0604020202020204" pitchFamily="34" charset="0"/>
                <a:ea typeface="Arial Black" charset="0"/>
                <a:cs typeface="Arial" panose="020B0604020202020204" pitchFamily="34" charset="0"/>
              </a:rPr>
              <a:t>15 compounds in clinical development for TB</a:t>
            </a:r>
          </a:p>
          <a:p>
            <a:pPr marL="800100" lvl="1" indent="-342900" algn="l">
              <a:buFont typeface="Arial" panose="020B0604020202020204" pitchFamily="34" charset="0"/>
              <a:buChar char="•"/>
            </a:pPr>
            <a:r>
              <a:rPr lang="en-US" sz="1600" b="1" dirty="0">
                <a:latin typeface="Arial" panose="020B0604020202020204" pitchFamily="34" charset="0"/>
                <a:ea typeface="Arial Black" charset="0"/>
                <a:cs typeface="Arial" panose="020B0604020202020204" pitchFamily="34" charset="0"/>
              </a:rPr>
              <a:t>8 with novel targets/ mechanisms of action</a:t>
            </a:r>
          </a:p>
          <a:p>
            <a:pPr marL="800100" lvl="1" indent="-342900" algn="l">
              <a:buFont typeface="Arial" panose="020B0604020202020204" pitchFamily="34" charset="0"/>
              <a:buChar char="•"/>
            </a:pPr>
            <a:r>
              <a:rPr lang="en-US" sz="1600" b="1" dirty="0">
                <a:latin typeface="Arial" panose="020B0604020202020204" pitchFamily="34" charset="0"/>
                <a:ea typeface="Arial Black" charset="0"/>
                <a:cs typeface="Arial" panose="020B0604020202020204" pitchFamily="34" charset="0"/>
              </a:rPr>
              <a:t>+ 3 oxazolidinones, 1 riminophenazine, and 2 diarylquinolines, of interest as potential advantaged alternatives to existing TB medicines, linezolid, clofazimine, and </a:t>
            </a:r>
            <a:r>
              <a:rPr lang="en-US" sz="1600" b="1" dirty="0" err="1">
                <a:latin typeface="Arial" panose="020B0604020202020204" pitchFamily="34" charset="0"/>
                <a:ea typeface="Arial Black" charset="0"/>
                <a:cs typeface="Arial" panose="020B0604020202020204" pitchFamily="34" charset="0"/>
              </a:rPr>
              <a:t>bedaquiline</a:t>
            </a:r>
            <a:r>
              <a:rPr lang="en-US" sz="1600" b="1" dirty="0">
                <a:latin typeface="Arial" panose="020B0604020202020204" pitchFamily="34" charset="0"/>
                <a:ea typeface="Arial Black" charset="0"/>
                <a:cs typeface="Arial" panose="020B0604020202020204" pitchFamily="34" charset="0"/>
              </a:rPr>
              <a:t>, respectively </a:t>
            </a:r>
          </a:p>
          <a:p>
            <a:pPr marL="0" lvl="0" indent="0" algn="l">
              <a:buFont typeface="Arial" panose="020B0604020202020204" pitchFamily="34" charset="0"/>
              <a:buNone/>
            </a:pPr>
            <a:endParaRPr lang="en-US" sz="1600" b="1" dirty="0">
              <a:latin typeface="Arial" panose="020B0604020202020204" pitchFamily="34" charset="0"/>
              <a:ea typeface="Arial Black" charset="0"/>
              <a:cs typeface="Arial" panose="020B0604020202020204" pitchFamily="34" charset="0"/>
            </a:endParaRPr>
          </a:p>
          <a:p>
            <a:pPr marL="0" lvl="0" indent="0" algn="l">
              <a:buFont typeface="Arial" panose="020B0604020202020204" pitchFamily="34" charset="0"/>
              <a:buNone/>
            </a:pPr>
            <a:r>
              <a:rPr lang="en-US" sz="1600" b="1" dirty="0">
                <a:latin typeface="Arial" panose="020B0604020202020204" pitchFamily="34" charset="0"/>
                <a:ea typeface="Arial Black" charset="0"/>
                <a:cs typeface="Arial" panose="020B0604020202020204" pitchFamily="34" charset="0"/>
              </a:rPr>
              <a:t>Novel targets:</a:t>
            </a:r>
          </a:p>
          <a:p>
            <a:pPr marL="228600" lvl="0" indent="-228600">
              <a:buFont typeface="+mj-lt"/>
              <a:buAutoNum type="arabicPeriod"/>
            </a:pPr>
            <a:r>
              <a:rPr lang="en-US" sz="1200" b="1" kern="1200" dirty="0" err="1">
                <a:solidFill>
                  <a:schemeClr val="tx1"/>
                </a:solidFill>
                <a:effectLst/>
                <a:latin typeface="AmericanTypewriter Medium" charset="0"/>
                <a:ea typeface="ＭＳ Ｐゴシック" pitchFamily="1" charset="-128"/>
                <a:cs typeface="ＭＳ Ｐゴシック" charset="-128"/>
              </a:rPr>
              <a:t>QcrB</a:t>
            </a:r>
            <a:r>
              <a:rPr lang="en-US" sz="1200" kern="1200" dirty="0">
                <a:solidFill>
                  <a:schemeClr val="tx1"/>
                </a:solidFill>
                <a:effectLst/>
                <a:latin typeface="AmericanTypewriter Medium" charset="0"/>
                <a:ea typeface="ＭＳ Ｐゴシック" pitchFamily="1" charset="-128"/>
                <a:cs typeface="ＭＳ Ｐゴシック" charset="-128"/>
              </a:rPr>
              <a:t> (cytochrome </a:t>
            </a:r>
            <a:r>
              <a:rPr lang="en-US" sz="1200" kern="1200" dirty="0" err="1">
                <a:solidFill>
                  <a:schemeClr val="tx1"/>
                </a:solidFill>
                <a:effectLst/>
                <a:latin typeface="AmericanTypewriter Medium" charset="0"/>
                <a:ea typeface="ＭＳ Ｐゴシック" pitchFamily="1" charset="-128"/>
                <a:cs typeface="ＭＳ Ｐゴシック" charset="-128"/>
              </a:rPr>
              <a:t>bc</a:t>
            </a:r>
            <a:r>
              <a:rPr lang="en-US" sz="1200" kern="1200" dirty="0">
                <a:solidFill>
                  <a:schemeClr val="tx1"/>
                </a:solidFill>
                <a:effectLst/>
                <a:latin typeface="AmericanTypewriter Medium" charset="0"/>
                <a:ea typeface="ＭＳ Ｐゴシック" pitchFamily="1" charset="-128"/>
                <a:cs typeface="ＭＳ Ｐゴシック" charset="-128"/>
              </a:rPr>
              <a:t> complex), an essential component of the respiratory electron transport chain required for ATP synthesis; </a:t>
            </a:r>
          </a:p>
          <a:p>
            <a:pPr marL="228600" lvl="0" indent="-228600">
              <a:buFont typeface="+mj-lt"/>
              <a:buAutoNum type="arabicPeriod"/>
            </a:pPr>
            <a:r>
              <a:rPr lang="en-US" sz="1200" b="1" kern="1200" dirty="0">
                <a:solidFill>
                  <a:schemeClr val="tx1"/>
                </a:solidFill>
                <a:effectLst/>
                <a:latin typeface="AmericanTypewriter Medium" charset="0"/>
                <a:ea typeface="ＭＳ Ｐゴシック" pitchFamily="1" charset="-128"/>
                <a:cs typeface="ＭＳ Ｐゴシック" charset="-128"/>
              </a:rPr>
              <a:t>DprE1</a:t>
            </a:r>
            <a:r>
              <a:rPr lang="en-US" sz="1200" kern="1200" dirty="0">
                <a:solidFill>
                  <a:schemeClr val="tx1"/>
                </a:solidFill>
                <a:effectLst/>
                <a:latin typeface="AmericanTypewriter Medium" charset="0"/>
                <a:ea typeface="ＭＳ Ｐゴシック" pitchFamily="1" charset="-128"/>
                <a:cs typeface="ＭＳ Ｐゴシック" charset="-128"/>
              </a:rPr>
              <a:t> (</a:t>
            </a:r>
            <a:r>
              <a:rPr lang="en-US" sz="1200" kern="1200" dirty="0" err="1">
                <a:solidFill>
                  <a:schemeClr val="tx1"/>
                </a:solidFill>
                <a:effectLst/>
                <a:latin typeface="AmericanTypewriter Medium" charset="0"/>
                <a:ea typeface="ＭＳ Ｐゴシック" pitchFamily="1" charset="-128"/>
                <a:cs typeface="ＭＳ Ｐゴシック" charset="-128"/>
              </a:rPr>
              <a:t>decaprenylphosphoryl</a:t>
            </a:r>
            <a:r>
              <a:rPr lang="en-US" sz="1200" kern="1200" dirty="0">
                <a:solidFill>
                  <a:schemeClr val="tx1"/>
                </a:solidFill>
                <a:effectLst/>
                <a:latin typeface="AmericanTypewriter Medium" charset="0"/>
                <a:ea typeface="ＭＳ Ｐゴシック" pitchFamily="1" charset="-128"/>
                <a:cs typeface="ＭＳ Ｐゴシック" charset="-128"/>
              </a:rPr>
              <a:t>- β-D-ribose 2-epimerase), an enzyme important for cell wall synthesis; </a:t>
            </a:r>
          </a:p>
          <a:p>
            <a:pPr marL="228600" lvl="0" indent="-228600">
              <a:buFont typeface="+mj-lt"/>
              <a:buAutoNum type="arabicPeriod"/>
            </a:pPr>
            <a:r>
              <a:rPr lang="en-US" sz="1200" b="1" kern="1200" dirty="0" err="1">
                <a:solidFill>
                  <a:schemeClr val="tx1"/>
                </a:solidFill>
                <a:effectLst/>
                <a:latin typeface="AmericanTypewriter Medium" charset="0"/>
                <a:ea typeface="ＭＳ Ｐゴシック" pitchFamily="1" charset="-128"/>
                <a:cs typeface="ＭＳ Ｐゴシック" charset="-128"/>
              </a:rPr>
              <a:t>LeuRS</a:t>
            </a:r>
            <a:r>
              <a:rPr lang="en-US" sz="1200" kern="1200" dirty="0">
                <a:solidFill>
                  <a:schemeClr val="tx1"/>
                </a:solidFill>
                <a:effectLst/>
                <a:latin typeface="AmericanTypewriter Medium" charset="0"/>
                <a:ea typeface="ＭＳ Ｐゴシック" pitchFamily="1" charset="-128"/>
                <a:cs typeface="ＭＳ Ｐゴシック" charset="-128"/>
              </a:rPr>
              <a:t> (leucyl-tRNA synthetase), an enzyme important for protein synthesis; </a:t>
            </a:r>
          </a:p>
          <a:p>
            <a:pPr marL="228600" lvl="0" indent="-228600">
              <a:buFont typeface="+mj-lt"/>
              <a:buAutoNum type="arabicPeriod"/>
            </a:pPr>
            <a:r>
              <a:rPr lang="en-US" sz="1200" b="1" kern="1200" dirty="0" err="1">
                <a:solidFill>
                  <a:schemeClr val="tx1"/>
                </a:solidFill>
                <a:effectLst/>
                <a:latin typeface="AmericanTypewriter Medium" charset="0"/>
                <a:ea typeface="ＭＳ Ｐゴシック" pitchFamily="1" charset="-128"/>
                <a:cs typeface="ＭＳ Ｐゴシック" charset="-128"/>
              </a:rPr>
              <a:t>GyrB</a:t>
            </a:r>
            <a:r>
              <a:rPr lang="en-US" sz="1200" kern="1200" dirty="0">
                <a:solidFill>
                  <a:schemeClr val="tx1"/>
                </a:solidFill>
                <a:effectLst/>
                <a:latin typeface="AmericanTypewriter Medium" charset="0"/>
                <a:ea typeface="ＭＳ Ｐゴシック" pitchFamily="1" charset="-128"/>
                <a:cs typeface="ＭＳ Ｐゴシック" charset="-128"/>
              </a:rPr>
              <a:t> (DNA gyrase subunit B), which plays an essential role in DNA replication; and </a:t>
            </a:r>
          </a:p>
          <a:p>
            <a:pPr marL="228600" lvl="0" indent="-228600">
              <a:buFont typeface="+mj-lt"/>
              <a:buAutoNum type="arabicPeriod"/>
            </a:pPr>
            <a:r>
              <a:rPr lang="en-US" sz="1200" kern="1200" dirty="0">
                <a:solidFill>
                  <a:schemeClr val="tx1"/>
                </a:solidFill>
                <a:effectLst/>
                <a:latin typeface="AmericanTypewriter Medium" charset="0"/>
                <a:ea typeface="ＭＳ Ｐゴシック" pitchFamily="1" charset="-128"/>
                <a:cs typeface="ＭＳ Ｐゴシック" charset="-128"/>
              </a:rPr>
              <a:t>Target not yet fully determined,</a:t>
            </a:r>
            <a:r>
              <a:rPr lang="en-US" sz="1200" b="1" kern="1200" dirty="0">
                <a:solidFill>
                  <a:schemeClr val="tx1"/>
                </a:solidFill>
                <a:effectLst/>
                <a:latin typeface="AmericanTypewriter Medium" charset="0"/>
                <a:ea typeface="ＭＳ Ｐゴシック" pitchFamily="1" charset="-128"/>
                <a:cs typeface="ＭＳ Ｐゴシック" charset="-128"/>
              </a:rPr>
              <a:t> </a:t>
            </a:r>
            <a:r>
              <a:rPr lang="en-US" sz="1200" kern="1200" dirty="0">
                <a:solidFill>
                  <a:schemeClr val="tx1"/>
                </a:solidFill>
                <a:effectLst/>
                <a:latin typeface="AmericanTypewriter Medium" charset="0"/>
                <a:ea typeface="ＭＳ Ｐゴシック" pitchFamily="1" charset="-128"/>
                <a:cs typeface="ＭＳ Ｐゴシック" charset="-128"/>
              </a:rPr>
              <a:t>necessary for </a:t>
            </a:r>
            <a:r>
              <a:rPr lang="en-US" sz="1200" b="1" kern="1200" dirty="0">
                <a:solidFill>
                  <a:schemeClr val="tx1"/>
                </a:solidFill>
                <a:effectLst/>
                <a:latin typeface="AmericanTypewriter Medium" charset="0"/>
                <a:ea typeface="ＭＳ Ｐゴシック" pitchFamily="1" charset="-128"/>
                <a:cs typeface="ＭＳ Ｐゴシック" charset="-128"/>
              </a:rPr>
              <a:t>cholesterol catabolism</a:t>
            </a:r>
            <a:r>
              <a:rPr lang="en-US" sz="1200" kern="1200" dirty="0">
                <a:solidFill>
                  <a:schemeClr val="tx1"/>
                </a:solidFill>
                <a:effectLst/>
                <a:latin typeface="AmericanTypewriter Medium" charset="0"/>
                <a:ea typeface="ＭＳ Ｐゴシック" pitchFamily="1" charset="-128"/>
                <a:cs typeface="ＭＳ Ｐゴシック" charset="-128"/>
              </a:rPr>
              <a:t>.</a:t>
            </a:r>
          </a:p>
          <a:p>
            <a:pPr marL="0" lvl="0" indent="0">
              <a:buFont typeface="+mj-lt"/>
              <a:buNone/>
            </a:pPr>
            <a:r>
              <a:rPr lang="en-US" sz="1200" kern="1200" dirty="0">
                <a:solidFill>
                  <a:schemeClr val="tx1"/>
                </a:solidFill>
                <a:effectLst/>
                <a:latin typeface="AmericanTypewriter Medium" charset="0"/>
                <a:ea typeface="ＭＳ Ｐゴシック" pitchFamily="1" charset="-128"/>
                <a:cs typeface="ＭＳ Ｐゴシック" charset="-128"/>
              </a:rPr>
              <a:t>*Compounds that have new targets and/or mechanisms of action are important for constructing effective regimens and staying ahead of drug resistance</a:t>
            </a:r>
            <a:r>
              <a:rPr lang="en-US" dirty="0">
                <a:effectLst/>
              </a:rPr>
              <a:t> </a:t>
            </a:r>
            <a:endParaRPr lang="en-US" sz="1200" kern="1200" dirty="0">
              <a:solidFill>
                <a:schemeClr val="tx1"/>
              </a:solidFill>
              <a:effectLst/>
              <a:latin typeface="AmericanTypewriter Medium" charset="0"/>
              <a:ea typeface="ＭＳ Ｐゴシック" pitchFamily="1" charset="-128"/>
              <a:cs typeface="ＭＳ Ｐゴシック" charset="-128"/>
            </a:endParaRPr>
          </a:p>
          <a:p>
            <a:endParaRPr lang="en-US" dirty="0"/>
          </a:p>
          <a:p>
            <a:r>
              <a:rPr lang="en-US" b="1" dirty="0">
                <a:solidFill>
                  <a:srgbClr val="EF3E42"/>
                </a:solidFill>
                <a:highlight>
                  <a:srgbClr val="FFFF00"/>
                </a:highlight>
              </a:rPr>
              <a:t>***TABLE OBSERVATIONS*** </a:t>
            </a:r>
          </a:p>
          <a:p>
            <a:r>
              <a:rPr lang="en-US" b="0" dirty="0">
                <a:solidFill>
                  <a:srgbClr val="EF3E42"/>
                </a:solidFill>
                <a:highlight>
                  <a:srgbClr val="FFFF00"/>
                </a:highlight>
              </a:rPr>
              <a:t>So, if we look back at the table and the compounds in development, there are a couple of things worth taking note of:</a:t>
            </a:r>
          </a:p>
          <a:p>
            <a:endParaRPr lang="en-US" b="0" dirty="0">
              <a:solidFill>
                <a:srgbClr val="EF3E42"/>
              </a:solidFill>
              <a:highlight>
                <a:srgbClr val="FFFF00"/>
              </a:highlight>
            </a:endParaRPr>
          </a:p>
          <a:p>
            <a:pPr marL="171450" indent="-171450">
              <a:buFont typeface="Arial" panose="020B0604020202020204" pitchFamily="34" charset="0"/>
              <a:buChar char="•"/>
            </a:pPr>
            <a:r>
              <a:rPr lang="en-US" b="0" dirty="0">
                <a:solidFill>
                  <a:srgbClr val="EF3E42"/>
                </a:solidFill>
                <a:highlight>
                  <a:srgbClr val="FFFF00"/>
                </a:highlight>
              </a:rPr>
              <a:t>The two drugs at the very top of the table work by inhibiting the TB bacteria’s ability to make energy – another drug that inhibits energy production is </a:t>
            </a:r>
            <a:r>
              <a:rPr lang="en-US" b="0" dirty="0" err="1">
                <a:solidFill>
                  <a:srgbClr val="EF3E42"/>
                </a:solidFill>
                <a:highlight>
                  <a:srgbClr val="FFFF00"/>
                </a:highlight>
              </a:rPr>
              <a:t>bedaquiline</a:t>
            </a:r>
            <a:r>
              <a:rPr lang="en-US" b="0" dirty="0">
                <a:solidFill>
                  <a:srgbClr val="EF3E42"/>
                </a:solidFill>
                <a:highlight>
                  <a:srgbClr val="FFFF00"/>
                </a:highlight>
              </a:rPr>
              <a:t>, which as you heard previously in this presentation, is a core element of regimens for drug-resistant TB</a:t>
            </a:r>
          </a:p>
          <a:p>
            <a:pPr marL="171450" indent="-171450">
              <a:buFont typeface="Arial" panose="020B0604020202020204" pitchFamily="34" charset="0"/>
              <a:buChar char="•"/>
            </a:pPr>
            <a:r>
              <a:rPr lang="en-US" b="0" dirty="0">
                <a:solidFill>
                  <a:srgbClr val="EF3E42"/>
                </a:solidFill>
                <a:highlight>
                  <a:srgbClr val="FFFF00"/>
                </a:highlight>
              </a:rPr>
              <a:t>The next four drugs in the table work by i</a:t>
            </a:r>
            <a:r>
              <a:rPr lang="en-US" dirty="0"/>
              <a:t>nhibiting the TB bacteria from building its cell wall – two other drugs we’ve already heard about that also inhibit cell wall synthesis are </a:t>
            </a:r>
            <a:r>
              <a:rPr lang="en-US" dirty="0" err="1"/>
              <a:t>delamanid</a:t>
            </a:r>
            <a:r>
              <a:rPr lang="en-US" dirty="0"/>
              <a:t> and </a:t>
            </a:r>
            <a:r>
              <a:rPr lang="en-US" dirty="0" err="1"/>
              <a:t>pretomanid</a:t>
            </a:r>
            <a:r>
              <a:rPr lang="en-US" dirty="0"/>
              <a:t>, both from nitroimidazole class</a:t>
            </a:r>
          </a:p>
          <a:p>
            <a:pPr marL="171450" indent="-171450">
              <a:buFont typeface="Arial" panose="020B0604020202020204" pitchFamily="34" charset="0"/>
              <a:buChar char="•"/>
            </a:pPr>
            <a:r>
              <a:rPr lang="en-US" dirty="0"/>
              <a:t>And finally the next 4 drugs in the table, which inhibit protein synthesis are from the same class as another drug we’ve heard about already, and that, similar to </a:t>
            </a:r>
            <a:r>
              <a:rPr lang="en-US" dirty="0" err="1"/>
              <a:t>bedaquiline</a:t>
            </a:r>
            <a:r>
              <a:rPr lang="en-US" dirty="0"/>
              <a:t>, is a core element of regimens for drug-resistant TB, and that drug is linezolid. The hope is that one of these oxazolidinones will be as effective as linezolid but with a better toxicity and safety profile.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So in the pipeline we have drugs from new classes, and in some cases with new mechanisms of action, and we also have drugs from the same class as existing medicines, but that may have a more favorable safety profile. And the ones we should be paying especially close attention to are those in phase </a:t>
            </a:r>
            <a:r>
              <a:rPr lang="en-US" dirty="0" err="1"/>
              <a:t>IIa</a:t>
            </a:r>
            <a:r>
              <a:rPr lang="en-US" dirty="0"/>
              <a:t> and IIb trials.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7C922-F218-BC48-9593-FC35A55AE8ED}" type="slidenum">
              <a:rPr kumimoji="0" lang="en-US" sz="120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14444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slide shows some of the actors in the TB drug discovery and development space that help move drugs through the pipeline and the various phases of research.</a:t>
            </a:r>
          </a:p>
          <a:p>
            <a:endParaRPr lang="en-US" dirty="0"/>
          </a:p>
          <a:p>
            <a:r>
              <a:rPr lang="en-US" dirty="0"/>
              <a:t>In blue and yellow you can see where the public-private partnerships fit in, mostly in the discovery, pre-clinical and translational stages of development</a:t>
            </a:r>
          </a:p>
          <a:p>
            <a:r>
              <a:rPr lang="en-US" dirty="0"/>
              <a:t>The public partner in the partnerships represented by the blue is the European Union via the Horizon 2020 initiative</a:t>
            </a:r>
          </a:p>
          <a:p>
            <a:r>
              <a:rPr lang="en-US" dirty="0"/>
              <a:t>The public partner in the partnerships represented by the yellow is the Bill and Melinda Gates Foundation</a:t>
            </a:r>
          </a:p>
          <a:p>
            <a:endParaRPr lang="en-US" dirty="0"/>
          </a:p>
          <a:p>
            <a:r>
              <a:rPr lang="en-US" dirty="0"/>
              <a:t>In orange we have pharma and the TB Alliance which is a non-profit organization called a product development partnership, a PDP</a:t>
            </a:r>
          </a:p>
          <a:p>
            <a:endParaRPr lang="en-US" dirty="0"/>
          </a:p>
          <a:p>
            <a:r>
              <a:rPr lang="en-US" dirty="0"/>
              <a:t>And in green we have publicly funded research and clinical trials networks which are focused on the translational and later stages of development</a:t>
            </a:r>
          </a:p>
          <a:p>
            <a:r>
              <a:rPr lang="en-US" dirty="0"/>
              <a:t>ACTG, IMPAACT, TBTC, and TBRU are funded by the US government</a:t>
            </a:r>
          </a:p>
          <a:p>
            <a:r>
              <a:rPr lang="en-US" dirty="0" err="1"/>
              <a:t>PanACEA</a:t>
            </a:r>
            <a:r>
              <a:rPr lang="en-US" dirty="0"/>
              <a:t> is a partnership between European and African governments</a:t>
            </a:r>
          </a:p>
          <a:p>
            <a:r>
              <a:rPr lang="en-US" dirty="0"/>
              <a:t>And the CTCTC is the China TB Clinical Trials Consortium</a:t>
            </a:r>
          </a:p>
          <a:p>
            <a:endParaRPr lang="en-US" dirty="0"/>
          </a:p>
          <a:p>
            <a:r>
              <a:rPr lang="en-US" dirty="0"/>
              <a:t>This figure is not exhaustive but gives you an idea of who is playing what type of role in the discovery and development of TB drugs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7C922-F218-BC48-9593-FC35A55AE8ED}" type="slidenum">
              <a:rPr kumimoji="0" lang="en-US" sz="120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78509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pPr algn="r"/>
            <a:fld id="{416A0116-2AAC-D045-8238-E8E533307BDB}" type="slidenum">
              <a:rPr lang="en-US" sz="1200"/>
              <a:pPr algn="r"/>
              <a:t>54</a:t>
            </a:fld>
            <a:endParaRPr lang="en-US" sz="1200"/>
          </a:p>
        </p:txBody>
      </p:sp>
      <p:sp>
        <p:nvSpPr>
          <p:cNvPr id="5017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5017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dirty="0">
                <a:ea typeface="ＭＳ Ｐゴシック" charset="0"/>
                <a:cs typeface="ＭＳ Ｐゴシック" charset="0"/>
              </a:rPr>
              <a:t>For more information on TB R&amp;D funding trends check out TAG</a:t>
            </a:r>
            <a:r>
              <a:rPr lang="ja-JP" altLang="en-US" dirty="0">
                <a:ea typeface="ＭＳ Ｐゴシック" charset="0"/>
                <a:cs typeface="ＭＳ Ｐゴシック" charset="0"/>
              </a:rPr>
              <a:t>’</a:t>
            </a:r>
            <a:r>
              <a:rPr lang="en-US" altLang="ja-JP" dirty="0">
                <a:ea typeface="ＭＳ Ｐゴシック" charset="0"/>
                <a:cs typeface="ＭＳ Ｐゴシック" charset="0"/>
              </a:rPr>
              <a:t>s TB R&amp;D Resource Tracking Report at http://</a:t>
            </a:r>
            <a:r>
              <a:rPr lang="en-US" altLang="ja-JP" dirty="0" err="1">
                <a:ea typeface="ＭＳ Ｐゴシック" charset="0"/>
                <a:cs typeface="ＭＳ Ｐゴシック" charset="0"/>
              </a:rPr>
              <a:t>www.treatmentactiongroup.org</a:t>
            </a:r>
            <a:r>
              <a:rPr lang="en-US" altLang="ja-JP" dirty="0">
                <a:ea typeface="ＭＳ Ｐゴシック" charset="0"/>
                <a:cs typeface="ＭＳ Ｐゴシック" charset="0"/>
              </a:rPr>
              <a:t>/</a:t>
            </a:r>
            <a:r>
              <a:rPr lang="en-US" altLang="ja-JP" dirty="0" err="1">
                <a:ea typeface="ＭＳ Ｐゴシック" charset="0"/>
                <a:cs typeface="ＭＳ Ｐゴシック" charset="0"/>
              </a:rPr>
              <a:t>tbrd</a:t>
            </a:r>
            <a:endParaRPr lang="en-US" dirty="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41637EB-0A50-6946-88EF-7A4C1122781F}" type="slidenum">
              <a:rPr lang="en-US" smtClean="0"/>
              <a:pPr>
                <a:defRPr/>
              </a:pPr>
              <a:t>56</a:t>
            </a:fld>
            <a:endParaRPr lang="en-US"/>
          </a:p>
        </p:txBody>
      </p:sp>
    </p:spTree>
    <p:extLst>
      <p:ext uri="{BB962C8B-B14F-4D97-AF65-F5344CB8AC3E}">
        <p14:creationId xmlns:p14="http://schemas.microsoft.com/office/powerpoint/2010/main" val="18252099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8C6BDB20-01F9-4742-8838-C61A397B87A0}" type="slidenum">
              <a:rPr lang="en-US" sz="1200"/>
              <a:pPr/>
              <a:t>57</a:t>
            </a:fld>
            <a:endParaRPr lang="en-US" sz="1200"/>
          </a:p>
        </p:txBody>
      </p:sp>
      <p:sp>
        <p:nvSpPr>
          <p:cNvPr id="54274" name="Rectangle 2"/>
          <p:cNvSpPr>
            <a:spLocks noGrp="1" noRot="1" noChangeAspect="1" noChangeArrowheads="1" noTextEdit="1"/>
          </p:cNvSpPr>
          <p:nvPr>
            <p:ph type="sldImg"/>
          </p:nvPr>
        </p:nvSpPr>
        <p:spPr>
          <a:xfrm>
            <a:off x="1143000" y="685800"/>
            <a:ext cx="4572000" cy="3429000"/>
          </a:xfrm>
          <a:ln/>
        </p:spPr>
      </p:sp>
      <p:sp>
        <p:nvSpPr>
          <p:cNvPr id="5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Note to facilitator: This list is by no means exhaustive and facilitators are encouraged to ask group to explore more gaps and challenges of TB treatment that research could address.</a:t>
            </a:r>
          </a:p>
        </p:txBody>
      </p:sp>
    </p:spTree>
    <p:extLst>
      <p:ext uri="{BB962C8B-B14F-4D97-AF65-F5344CB8AC3E}">
        <p14:creationId xmlns:p14="http://schemas.microsoft.com/office/powerpoint/2010/main" val="19898022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265E7762-B347-5A46-9962-50ACF343C398}" type="slidenum">
              <a:rPr lang="en-US" sz="1200"/>
              <a:pPr/>
              <a:t>58</a:t>
            </a:fld>
            <a:endParaRPr lang="en-US" sz="1200"/>
          </a:p>
        </p:txBody>
      </p:sp>
      <p:sp>
        <p:nvSpPr>
          <p:cNvPr id="44034" name="Rectangle 2"/>
          <p:cNvSpPr>
            <a:spLocks noGrp="1" noRot="1" noChangeAspect="1" noChangeArrowheads="1" noTextEdit="1"/>
          </p:cNvSpPr>
          <p:nvPr>
            <p:ph type="sldImg"/>
          </p:nvPr>
        </p:nvSpPr>
        <p:spPr>
          <a:xfrm>
            <a:off x="1143000" y="685800"/>
            <a:ext cx="4572000" cy="3429000"/>
          </a:xfrm>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562190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265E7762-B347-5A46-9962-50ACF343C398}" type="slidenum">
              <a:rPr lang="en-US" sz="1200"/>
              <a:pPr/>
              <a:t>59</a:t>
            </a:fld>
            <a:endParaRPr lang="en-US" sz="1200"/>
          </a:p>
        </p:txBody>
      </p:sp>
      <p:sp>
        <p:nvSpPr>
          <p:cNvPr id="44034" name="Rectangle 2"/>
          <p:cNvSpPr>
            <a:spLocks noGrp="1" noRot="1" noChangeAspect="1" noChangeArrowheads="1" noTextEdit="1"/>
          </p:cNvSpPr>
          <p:nvPr>
            <p:ph type="sldImg"/>
          </p:nvPr>
        </p:nvSpPr>
        <p:spPr>
          <a:xfrm>
            <a:off x="1143000" y="685800"/>
            <a:ext cx="4572000" cy="3429000"/>
          </a:xfrm>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373143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265E7762-B347-5A46-9962-50ACF343C398}" type="slidenum">
              <a:rPr lang="en-US" sz="1200"/>
              <a:pPr/>
              <a:t>60</a:t>
            </a:fld>
            <a:endParaRPr lang="en-US" sz="1200"/>
          </a:p>
        </p:txBody>
      </p:sp>
      <p:sp>
        <p:nvSpPr>
          <p:cNvPr id="44034" name="Rectangle 2"/>
          <p:cNvSpPr>
            <a:spLocks noGrp="1" noRot="1" noChangeAspect="1" noChangeArrowheads="1" noTextEdit="1"/>
          </p:cNvSpPr>
          <p:nvPr>
            <p:ph type="sldImg"/>
          </p:nvPr>
        </p:nvSpPr>
        <p:spPr>
          <a:xfrm>
            <a:off x="1143000" y="685800"/>
            <a:ext cx="4572000" cy="3429000"/>
          </a:xfrm>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221716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265E7762-B347-5A46-9962-50ACF343C398}" type="slidenum">
              <a:rPr lang="en-US" sz="1200"/>
              <a:pPr/>
              <a:t>61</a:t>
            </a:fld>
            <a:endParaRPr lang="en-US" sz="1200"/>
          </a:p>
        </p:txBody>
      </p:sp>
      <p:sp>
        <p:nvSpPr>
          <p:cNvPr id="44034" name="Rectangle 2"/>
          <p:cNvSpPr>
            <a:spLocks noGrp="1" noRot="1" noChangeAspect="1" noChangeArrowheads="1" noTextEdit="1"/>
          </p:cNvSpPr>
          <p:nvPr>
            <p:ph type="sldImg"/>
          </p:nvPr>
        </p:nvSpPr>
        <p:spPr>
          <a:xfrm>
            <a:off x="1143000" y="685800"/>
            <a:ext cx="4572000" cy="3429000"/>
          </a:xfrm>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263829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BC273CB4-6533-2D42-8ED8-06852DF995EB}" type="slidenum">
              <a:rPr lang="en-US" sz="1200"/>
              <a:pPr/>
              <a:t>6</a:t>
            </a:fld>
            <a:endParaRPr lang="en-US" sz="1200"/>
          </a:p>
        </p:txBody>
      </p:sp>
      <p:sp>
        <p:nvSpPr>
          <p:cNvPr id="25602" name="Rectangle 2"/>
          <p:cNvSpPr>
            <a:spLocks noGrp="1" noRot="1" noChangeAspect="1" noChangeArrowheads="1" noTextEdit="1"/>
          </p:cNvSpPr>
          <p:nvPr>
            <p:ph type="sldImg"/>
          </p:nvPr>
        </p:nvSpPr>
        <p:spPr>
          <a:xfrm>
            <a:off x="1143000" y="685800"/>
            <a:ext cx="4572000" cy="3429000"/>
          </a:xfrm>
          <a:ln/>
        </p:spPr>
      </p:sp>
      <p:sp>
        <p:nvSpPr>
          <p:cNvPr id="25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265E7762-B347-5A46-9962-50ACF343C398}" type="slidenum">
              <a:rPr lang="en-US" sz="1200"/>
              <a:pPr/>
              <a:t>62</a:t>
            </a:fld>
            <a:endParaRPr lang="en-US" sz="1200"/>
          </a:p>
        </p:txBody>
      </p:sp>
      <p:sp>
        <p:nvSpPr>
          <p:cNvPr id="44034" name="Rectangle 2"/>
          <p:cNvSpPr>
            <a:spLocks noGrp="1" noRot="1" noChangeAspect="1" noChangeArrowheads="1" noTextEdit="1"/>
          </p:cNvSpPr>
          <p:nvPr>
            <p:ph type="sldImg"/>
          </p:nvPr>
        </p:nvSpPr>
        <p:spPr>
          <a:xfrm>
            <a:off x="1143000" y="685800"/>
            <a:ext cx="4572000" cy="3429000"/>
          </a:xfrm>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569882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265E7762-B347-5A46-9962-50ACF343C398}" type="slidenum">
              <a:rPr lang="en-US" sz="1200"/>
              <a:pPr/>
              <a:t>63</a:t>
            </a:fld>
            <a:endParaRPr lang="en-US" sz="1200"/>
          </a:p>
        </p:txBody>
      </p:sp>
      <p:sp>
        <p:nvSpPr>
          <p:cNvPr id="44034" name="Rectangle 2"/>
          <p:cNvSpPr>
            <a:spLocks noGrp="1" noRot="1" noChangeAspect="1" noChangeArrowheads="1" noTextEdit="1"/>
          </p:cNvSpPr>
          <p:nvPr>
            <p:ph type="sldImg"/>
          </p:nvPr>
        </p:nvSpPr>
        <p:spPr>
          <a:xfrm>
            <a:off x="1143000" y="685800"/>
            <a:ext cx="4572000" cy="3429000"/>
          </a:xfrm>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659828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fld id="{4FA96908-A9A9-8C4A-AD5E-0DB750711809}" type="slidenum">
              <a:rPr lang="en-US" sz="1200"/>
              <a:pPr/>
              <a:t>64</a:t>
            </a:fld>
            <a:endParaRPr lang="en-US" sz="1200"/>
          </a:p>
        </p:txBody>
      </p:sp>
      <p:sp>
        <p:nvSpPr>
          <p:cNvPr id="58370" name="Rectangle 2"/>
          <p:cNvSpPr>
            <a:spLocks noGrp="1" noRot="1" noChangeAspect="1" noChangeArrowheads="1" noTextEdit="1"/>
          </p:cNvSpPr>
          <p:nvPr>
            <p:ph type="sldImg"/>
          </p:nvPr>
        </p:nvSpPr>
        <p:spPr>
          <a:xfrm>
            <a:off x="1143000" y="685800"/>
            <a:ext cx="4572000" cy="3429000"/>
          </a:xfrm>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More in depth coverage of how to detect TB, resistance to TB medicines, and to monitor treatment is covered in the module focused on TB diagnostics.</a:t>
            </a:r>
          </a:p>
          <a:p>
            <a:endParaRPr lang="en-US" dirty="0"/>
          </a:p>
        </p:txBody>
      </p:sp>
      <p:sp>
        <p:nvSpPr>
          <p:cNvPr id="4" name="Slide Number Placeholder 3"/>
          <p:cNvSpPr>
            <a:spLocks noGrp="1"/>
          </p:cNvSpPr>
          <p:nvPr>
            <p:ph type="sldNum" sz="quarter" idx="5"/>
          </p:nvPr>
        </p:nvSpPr>
        <p:spPr/>
        <p:txBody>
          <a:bodyPr/>
          <a:lstStyle/>
          <a:p>
            <a:pPr>
              <a:defRPr/>
            </a:pPr>
            <a:fld id="{B41637EB-0A50-6946-88EF-7A4C1122781F}" type="slidenum">
              <a:rPr lang="en-US" smtClean="0"/>
              <a:pPr>
                <a:defRPr/>
              </a:pPr>
              <a:t>7</a:t>
            </a:fld>
            <a:endParaRPr lang="en-US"/>
          </a:p>
        </p:txBody>
      </p:sp>
    </p:spTree>
    <p:extLst>
      <p:ext uri="{BB962C8B-B14F-4D97-AF65-F5344CB8AC3E}">
        <p14:creationId xmlns:p14="http://schemas.microsoft.com/office/powerpoint/2010/main" val="1652865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100" y="304800"/>
            <a:ext cx="2844800" cy="2133600"/>
          </a:xfrm>
        </p:spPr>
      </p:sp>
      <p:sp>
        <p:nvSpPr>
          <p:cNvPr id="3" name="Notes Placeholder 2"/>
          <p:cNvSpPr>
            <a:spLocks noGrp="1"/>
          </p:cNvSpPr>
          <p:nvPr>
            <p:ph type="body" idx="1"/>
          </p:nvPr>
        </p:nvSpPr>
        <p:spPr/>
        <p:txBody>
          <a:bodyPr/>
          <a:lstStyle/>
          <a:p>
            <a:r>
              <a:rPr lang="en-US" dirty="0"/>
              <a:t>The type of treatment an individual is prescribed will depend on the type of TB they have, often referred to as the “resistance profile”.</a:t>
            </a:r>
          </a:p>
          <a:p>
            <a:endParaRPr lang="en-US" dirty="0"/>
          </a:p>
          <a:p>
            <a:r>
              <a:rPr lang="en-US" dirty="0"/>
              <a:t>Before we get into the different standard of care treatments for drug-sensitive vs. drug-resistant TB, it’s important to understand that there are multiple forms of drug-resistance, each defined by the drugs that will not work against the organism/bacteria given its “resistance profile”.</a:t>
            </a:r>
          </a:p>
          <a:p>
            <a:endParaRPr lang="en-US" dirty="0"/>
          </a:p>
          <a:p>
            <a:r>
              <a:rPr lang="en-US" dirty="0"/>
              <a:t>So drug sensitive or drug-susceptible TB, represented by DS-TB, is TB that is not resistant to anything – our two most powerful drugs, isoniazid and rifampicin will work.</a:t>
            </a:r>
          </a:p>
          <a:p>
            <a:endParaRPr lang="en-US" dirty="0"/>
          </a:p>
          <a:p>
            <a:r>
              <a:rPr lang="en-US" dirty="0"/>
              <a:t>Multidrug-resistant TB or MDR-TB, is TB that is resistant BOTH isoniazid and rifampicin; neither drug will work against this form of TB.</a:t>
            </a:r>
          </a:p>
          <a:p>
            <a:endParaRPr lang="en-US" dirty="0"/>
          </a:p>
          <a:p>
            <a:r>
              <a:rPr lang="en-US" dirty="0"/>
              <a:t>In 2021, the WHO updated the definitions of pre-X and XDR-TB:</a:t>
            </a:r>
          </a:p>
          <a:p>
            <a:r>
              <a:rPr lang="en-US" dirty="0"/>
              <a:t>Pre-extensively drug-resistant TB, represented by pre-XDR-TB, used to be defined as TB that is multidrug-resistant, so resistant to BOTH isoniazid and rifampicin, AND resistant to one of two other important classes of drugs, the fluroquinolones (levofloxacin or moxifloxacin) OR the aminoglycosides, also commonly referred to as the second-line injectables. It is now defined as MDR-TB (resistant to BOTH isoniazid and rifampicin) with additional resistance to fluoroquinolones (i.e., moxifloxacin or levofloxacin)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extensively drug-resistant TB, represented by XDR-TB, used to be defined as TB that is multidrug-resistant, so resistant to BOTH isoniazid and rifampicin, AND resistant to BOTH fluroquinolones and second-line injectable agents. It is not defined as MDR-TB with additional resistance to fluoroquinolones (pre-XDR-TB) AND resistance to other Group A drugs (i.e., </a:t>
            </a:r>
            <a:r>
              <a:rPr lang="en-US" dirty="0" err="1"/>
              <a:t>bedaquiline</a:t>
            </a:r>
            <a:r>
              <a:rPr lang="en-US" dirty="0"/>
              <a:t> and/or linezolid).</a:t>
            </a:r>
          </a:p>
          <a:p>
            <a:endParaRPr lang="en-US" dirty="0"/>
          </a:p>
          <a:p>
            <a:r>
              <a:rPr lang="en-US" dirty="0"/>
              <a:t>Similar to how rifampicin and isoniazid make up the backbone of treatment for drug-sensitive TB, the fluoroquinolones and group A drugs (e.g., </a:t>
            </a:r>
            <a:r>
              <a:rPr lang="en-US" dirty="0" err="1"/>
              <a:t>bedaquiline</a:t>
            </a:r>
            <a:r>
              <a:rPr lang="en-US" dirty="0"/>
              <a:t>) now make up the backbone of treatment for drug-resistant TB. The second-line injectables used to be very important for the treatment of drug-resistant TB but we have since learned that the second-line injectables are not that great, and can cause permanent harm (hearing loss), so these are no longer a part of the standard of care and the definitions have finally caught up to the science and new standard of care.</a:t>
            </a:r>
          </a:p>
          <a:p>
            <a:endParaRPr lang="en-US" dirty="0"/>
          </a:p>
          <a:p>
            <a:r>
              <a:rPr lang="en-US" dirty="0"/>
              <a:t>What remains most important in defining the type of drug-resistant TB we are talking about, and the corresponding standard of care regimens available, is fluoroquinolone resistance (more on this in the training module focused on TB treatment).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0947C922-F218-BC48-9593-FC35A55AE8ED}" type="slidenum">
              <a:rPr kumimoji="0" lang="en-US" sz="120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382307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100" y="304800"/>
            <a:ext cx="2844800" cy="2133600"/>
          </a:xfrm>
        </p:spPr>
      </p:sp>
      <p:sp>
        <p:nvSpPr>
          <p:cNvPr id="3" name="Notes Placeholder 2"/>
          <p:cNvSpPr>
            <a:spLocks noGrp="1"/>
          </p:cNvSpPr>
          <p:nvPr>
            <p:ph type="body" idx="1"/>
          </p:nvPr>
        </p:nvSpPr>
        <p:spPr/>
        <p:txBody>
          <a:bodyPr/>
          <a:lstStyle/>
          <a:p>
            <a:r>
              <a:rPr lang="en-US" b="1" dirty="0"/>
              <a:t>FACILITATOR PROMPT:</a:t>
            </a:r>
          </a:p>
          <a:p>
            <a:r>
              <a:rPr lang="en-US" b="1" dirty="0"/>
              <a:t>How many months is treatment for drug-sensitive TB?</a:t>
            </a:r>
          </a:p>
          <a:p>
            <a:r>
              <a:rPr lang="en-US" b="1" dirty="0"/>
              <a:t>How many medicines are regimens for DS-TB composed of?</a:t>
            </a:r>
          </a:p>
          <a:p>
            <a:r>
              <a:rPr lang="en-US" b="1" dirty="0"/>
              <a:t>Name three first line medicines.</a:t>
            </a:r>
          </a:p>
          <a:p>
            <a:endParaRPr lang="en-US" b="1" dirty="0"/>
          </a:p>
          <a:p>
            <a:r>
              <a:rPr lang="en-US" b="1" dirty="0"/>
              <a:t>How many months is treatment for drug-resistant TB?</a:t>
            </a:r>
          </a:p>
          <a:p>
            <a:r>
              <a:rPr lang="en-US" b="1" dirty="0"/>
              <a:t>How many medicines are regimens for DR-TB composed of?</a:t>
            </a:r>
          </a:p>
          <a:p>
            <a:r>
              <a:rPr lang="en-US" b="1" dirty="0"/>
              <a:t>Name three second line medicines.</a:t>
            </a:r>
          </a:p>
          <a:p>
            <a:endParaRPr lang="en-US" b="1" dirty="0"/>
          </a:p>
          <a:p>
            <a:r>
              <a:rPr lang="en-US" b="1" dirty="0"/>
              <a:t>Bonus: which medicine(s) are included in regimens to treat drug-sensitive and drug-resistant TB?</a:t>
            </a:r>
          </a:p>
          <a:p>
            <a:r>
              <a:rPr lang="en-US" b="0" dirty="0"/>
              <a:t>Answer(s): pyrazinamide, moxifloxacin, high dose isoniazid, ethambutol</a:t>
            </a:r>
            <a:r>
              <a:rPr lang="en-US" b="1" dirty="0"/>
              <a:t>.</a:t>
            </a:r>
          </a:p>
          <a:p>
            <a:endParaRPr lang="en-US" b="1" dirty="0"/>
          </a:p>
          <a:p>
            <a:r>
              <a:rPr lang="en-US" b="0" dirty="0"/>
              <a:t>*Moxifloxacin is a second line drug but is also listed here under drug-sensitive TB because a large phase III study – TBTC Study 31 – recently found a 4-month rifapentine and moxifloxacin containing regimen as good as the 6-month standard of care…more on this later.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47C922-F218-BC48-9593-FC35A55AE8ED}" type="slidenum">
              <a:rPr kumimoji="0" lang="en-US" sz="120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350161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8C3BDCC-C2A3-C74E-9FC4-527261E39089}"/>
              </a:ext>
            </a:extLst>
          </p:cNvPr>
          <p:cNvPicPr>
            <a:picLocks noChangeAspect="1"/>
          </p:cNvPicPr>
          <p:nvPr userDrawn="1"/>
        </p:nvPicPr>
        <p:blipFill rotWithShape="1">
          <a:blip r:embed="rId2">
            <a:alphaModFix amt="93000"/>
            <a:extLst>
              <a:ext uri="{28A0092B-C50C-407E-A947-70E740481C1C}">
                <a14:useLocalDpi xmlns:a14="http://schemas.microsoft.com/office/drawing/2010/main" val="0"/>
              </a:ext>
            </a:extLst>
          </a:blip>
          <a:srcRect t="33090" b="31558"/>
          <a:stretch/>
        </p:blipFill>
        <p:spPr>
          <a:xfrm>
            <a:off x="0" y="2051177"/>
            <a:ext cx="9144000" cy="2880530"/>
          </a:xfrm>
          <a:prstGeom prst="rect">
            <a:avLst/>
          </a:prstGeom>
        </p:spPr>
      </p:pic>
      <p:sp>
        <p:nvSpPr>
          <p:cNvPr id="7" name="Text Placeholder 6">
            <a:extLst>
              <a:ext uri="{FF2B5EF4-FFF2-40B4-BE49-F238E27FC236}">
                <a16:creationId xmlns:a16="http://schemas.microsoft.com/office/drawing/2014/main" id="{3717E0C6-27B3-DC43-9A0A-B41D94A39312}"/>
              </a:ext>
            </a:extLst>
          </p:cNvPr>
          <p:cNvSpPr>
            <a:spLocks noGrp="1"/>
          </p:cNvSpPr>
          <p:nvPr>
            <p:ph type="body" sz="quarter" idx="10" hasCustomPrompt="1"/>
          </p:nvPr>
        </p:nvSpPr>
        <p:spPr>
          <a:xfrm>
            <a:off x="0" y="3025925"/>
            <a:ext cx="9144000" cy="904875"/>
          </a:xfrm>
          <a:prstGeom prst="rect">
            <a:avLst/>
          </a:prstGeom>
        </p:spPr>
        <p:txBody>
          <a:bodyPr/>
          <a:lstStyle>
            <a:lvl1pPr marL="0" indent="0" algn="ctr" defTabSz="514337" rtl="0" eaLnBrk="1" latinLnBrk="0" hangingPunct="1">
              <a:buFontTx/>
              <a:buNone/>
              <a:defRPr lang="en-US" sz="3000" b="1" kern="1200" dirty="0" smtClean="0">
                <a:solidFill>
                  <a:schemeClr val="bg1"/>
                </a:solidFill>
                <a:latin typeface="Arial" panose="020B0604020202020204" pitchFamily="34" charset="0"/>
                <a:ea typeface="+mn-ea"/>
                <a:cs typeface="Arial" panose="020B0604020202020204" pitchFamily="34" charset="0"/>
              </a:defRPr>
            </a:lvl1pPr>
            <a:lvl2pPr marL="0" indent="0" algn="ctr" defTabSz="514337" rtl="0" eaLnBrk="1" latinLnBrk="0" hangingPunct="1">
              <a:buFontTx/>
              <a:buNone/>
              <a:defRPr lang="en-US" sz="2700" kern="1200" dirty="0" smtClean="0">
                <a:solidFill>
                  <a:srgbClr val="F20000"/>
                </a:solidFill>
                <a:latin typeface="Arial" panose="020B0604020202020204" pitchFamily="34" charset="0"/>
                <a:ea typeface="+mn-ea"/>
                <a:cs typeface="+mn-cs"/>
              </a:defRPr>
            </a:lvl2pPr>
            <a:lvl3pPr marL="0" indent="0" algn="ctr" defTabSz="514337" rtl="0" eaLnBrk="1" latinLnBrk="0" hangingPunct="1">
              <a:buFontTx/>
              <a:buNone/>
              <a:defRPr lang="en-US" sz="2700" kern="1200" dirty="0" smtClean="0">
                <a:solidFill>
                  <a:srgbClr val="F20000"/>
                </a:solidFill>
                <a:latin typeface="Arial" panose="020B0604020202020204" pitchFamily="34" charset="0"/>
                <a:ea typeface="+mn-ea"/>
                <a:cs typeface="+mn-cs"/>
              </a:defRPr>
            </a:lvl3pPr>
            <a:lvl4pPr marL="0" indent="0" algn="ctr" defTabSz="514337" rtl="0" eaLnBrk="1" latinLnBrk="0" hangingPunct="1">
              <a:buFontTx/>
              <a:buNone/>
              <a:defRPr lang="en-US" sz="2700" kern="1200" dirty="0" smtClean="0">
                <a:solidFill>
                  <a:srgbClr val="F20000"/>
                </a:solidFill>
                <a:latin typeface="Arial" panose="020B0604020202020204" pitchFamily="34" charset="0"/>
                <a:ea typeface="+mn-ea"/>
                <a:cs typeface="+mn-cs"/>
              </a:defRPr>
            </a:lvl4pPr>
            <a:lvl5pPr marL="0" indent="0" algn="ctr" defTabSz="514337" rtl="0" eaLnBrk="1" latinLnBrk="0" hangingPunct="1">
              <a:buFontTx/>
              <a:buNone/>
              <a:defRPr lang="en-US" sz="2700" kern="1200" dirty="0">
                <a:solidFill>
                  <a:srgbClr val="F20000"/>
                </a:solidFill>
                <a:latin typeface="Arial" panose="020B0604020202020204" pitchFamily="34" charset="0"/>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4003499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b="0"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91052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5B97B996-5E67-3A4C-AA45-D39BC8B857E4}"/>
              </a:ext>
            </a:extLst>
          </p:cNvPr>
          <p:cNvSpPr>
            <a:spLocks noGrp="1"/>
          </p:cNvSpPr>
          <p:nvPr>
            <p:ph type="body" sz="quarter" idx="12" hasCustomPrompt="1"/>
          </p:nvPr>
        </p:nvSpPr>
        <p:spPr>
          <a:xfrm>
            <a:off x="262580" y="331359"/>
            <a:ext cx="2328219" cy="601951"/>
          </a:xfrm>
          <a:prstGeom prst="rect">
            <a:avLst/>
          </a:prstGeom>
        </p:spPr>
        <p:txBody>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257168" indent="0">
              <a:buNone/>
              <a:defRPr lang="en-US" sz="1013" kern="1200" dirty="0" smtClean="0">
                <a:solidFill>
                  <a:schemeClr val="tx1"/>
                </a:solidFill>
                <a:latin typeface="Arial" panose="020B0604020202020204" pitchFamily="34" charset="0"/>
                <a:ea typeface="Roboto" panose="02000000000000000000" pitchFamily="2" charset="0"/>
                <a:cs typeface="+mn-cs"/>
              </a:defRPr>
            </a:lvl2pPr>
            <a:lvl3pPr marL="514337" indent="0">
              <a:buNone/>
              <a:defRPr lang="en-US" sz="1013" kern="1200" dirty="0" smtClean="0">
                <a:solidFill>
                  <a:schemeClr val="tx1"/>
                </a:solidFill>
                <a:latin typeface="Arial" panose="020B0604020202020204" pitchFamily="34" charset="0"/>
                <a:ea typeface="Roboto" panose="02000000000000000000" pitchFamily="2" charset="0"/>
                <a:cs typeface="+mn-cs"/>
              </a:defRPr>
            </a:lvl3pPr>
            <a:lvl4pPr marL="771506" indent="0">
              <a:buNone/>
              <a:defRPr lang="en-US" sz="1013" kern="1200" dirty="0" smtClean="0">
                <a:solidFill>
                  <a:schemeClr val="tx1"/>
                </a:solidFill>
                <a:latin typeface="Arial" panose="020B0604020202020204" pitchFamily="34" charset="0"/>
                <a:ea typeface="Roboto" panose="02000000000000000000" pitchFamily="2" charset="0"/>
                <a:cs typeface="+mn-cs"/>
              </a:defRPr>
            </a:lvl4pPr>
            <a:lvl5pPr marL="1028675" indent="0">
              <a:buNone/>
              <a:defRPr lang="en-US" sz="1013" kern="1200" dirty="0">
                <a:solidFill>
                  <a:schemeClr val="tx1"/>
                </a:solidFill>
                <a:latin typeface="Arial" panose="020B0604020202020204" pitchFamily="34" charset="0"/>
                <a:ea typeface="Roboto" panose="02000000000000000000" pitchFamily="2" charset="0"/>
                <a:cs typeface="+mn-cs"/>
              </a:defRPr>
            </a:lvl5pPr>
          </a:lstStyle>
          <a:p>
            <a:pPr lvl="0"/>
            <a:r>
              <a:rPr lang="en-US" dirty="0"/>
              <a:t>CLICK TO EDIT MASTER TEXT</a:t>
            </a:r>
          </a:p>
        </p:txBody>
      </p:sp>
    </p:spTree>
    <p:extLst>
      <p:ext uri="{BB962C8B-B14F-4D97-AF65-F5344CB8AC3E}">
        <p14:creationId xmlns:p14="http://schemas.microsoft.com/office/powerpoint/2010/main" val="202088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55EE44-9E3E-834B-8764-67753DCB3389}"/>
              </a:ext>
            </a:extLst>
          </p:cNvPr>
          <p:cNvSpPr/>
          <p:nvPr userDrawn="1"/>
        </p:nvSpPr>
        <p:spPr>
          <a:xfrm>
            <a:off x="2499282" y="1"/>
            <a:ext cx="6644719" cy="6858000"/>
          </a:xfrm>
          <a:prstGeom prst="rect">
            <a:avLst/>
          </a:prstGeom>
          <a:solidFill>
            <a:srgbClr val="0298AA">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8" name="Text Placeholder 16">
            <a:extLst>
              <a:ext uri="{FF2B5EF4-FFF2-40B4-BE49-F238E27FC236}">
                <a16:creationId xmlns:a16="http://schemas.microsoft.com/office/drawing/2014/main" id="{48F9F284-FAF3-414B-BF09-9BCC6CA5861D}"/>
              </a:ext>
            </a:extLst>
          </p:cNvPr>
          <p:cNvSpPr txBox="1">
            <a:spLocks/>
          </p:cNvSpPr>
          <p:nvPr userDrawn="1"/>
        </p:nvSpPr>
        <p:spPr>
          <a:xfrm>
            <a:off x="2857500" y="804796"/>
            <a:ext cx="6286501" cy="460382"/>
          </a:xfrm>
          <a:prstGeom prst="rect">
            <a:avLst/>
          </a:prstGeom>
        </p:spPr>
        <p:txBody>
          <a:bodyPr/>
          <a:lst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fontAlgn="auto">
              <a:spcAft>
                <a:spcPts val="0"/>
              </a:spcAft>
              <a:buNone/>
            </a:pPr>
            <a:r>
              <a:rPr lang="en-US" sz="2400" b="1" dirty="0">
                <a:solidFill>
                  <a:srgbClr val="0298AA"/>
                </a:solidFill>
                <a:latin typeface="Arial" panose="020B0604020202020204" pitchFamily="34" charset="0"/>
              </a:rPr>
              <a:t>Taking Action</a:t>
            </a:r>
            <a:endParaRPr lang="en-US" sz="2400" b="0" i="0" dirty="0">
              <a:solidFill>
                <a:srgbClr val="0298AA"/>
              </a:solidFill>
              <a:latin typeface="Arial" panose="020B0604020202020204" pitchFamily="34" charset="0"/>
            </a:endParaRPr>
          </a:p>
        </p:txBody>
      </p:sp>
      <p:sp>
        <p:nvSpPr>
          <p:cNvPr id="9" name="Text Placeholder 13">
            <a:extLst>
              <a:ext uri="{FF2B5EF4-FFF2-40B4-BE49-F238E27FC236}">
                <a16:creationId xmlns:a16="http://schemas.microsoft.com/office/drawing/2014/main" id="{1BAE3CED-E1D7-C443-B3F4-F9058AFFF026}"/>
              </a:ext>
            </a:extLst>
          </p:cNvPr>
          <p:cNvSpPr>
            <a:spLocks noGrp="1"/>
          </p:cNvSpPr>
          <p:nvPr>
            <p:ph type="body" sz="quarter" idx="12" hasCustomPrompt="1"/>
          </p:nvPr>
        </p:nvSpPr>
        <p:spPr>
          <a:xfrm>
            <a:off x="262580" y="331359"/>
            <a:ext cx="2328219" cy="601951"/>
          </a:xfrm>
          <a:prstGeom prst="rect">
            <a:avLst/>
          </a:prstGeom>
        </p:spPr>
        <p:txBody>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257168" indent="0">
              <a:buNone/>
              <a:defRPr lang="en-US" sz="1013" kern="1200" dirty="0" smtClean="0">
                <a:solidFill>
                  <a:schemeClr val="tx1"/>
                </a:solidFill>
                <a:latin typeface="Arial" panose="020B0604020202020204" pitchFamily="34" charset="0"/>
                <a:ea typeface="Roboto" panose="02000000000000000000" pitchFamily="2" charset="0"/>
                <a:cs typeface="+mn-cs"/>
              </a:defRPr>
            </a:lvl2pPr>
            <a:lvl3pPr marL="514337" indent="0">
              <a:buNone/>
              <a:defRPr lang="en-US" sz="1013" kern="1200" dirty="0" smtClean="0">
                <a:solidFill>
                  <a:schemeClr val="tx1"/>
                </a:solidFill>
                <a:latin typeface="Arial" panose="020B0604020202020204" pitchFamily="34" charset="0"/>
                <a:ea typeface="Roboto" panose="02000000000000000000" pitchFamily="2" charset="0"/>
                <a:cs typeface="+mn-cs"/>
              </a:defRPr>
            </a:lvl3pPr>
            <a:lvl4pPr marL="771506" indent="0">
              <a:buNone/>
              <a:defRPr lang="en-US" sz="1013" kern="1200" dirty="0" smtClean="0">
                <a:solidFill>
                  <a:schemeClr val="tx1"/>
                </a:solidFill>
                <a:latin typeface="Arial" panose="020B0604020202020204" pitchFamily="34" charset="0"/>
                <a:ea typeface="Roboto" panose="02000000000000000000" pitchFamily="2" charset="0"/>
                <a:cs typeface="+mn-cs"/>
              </a:defRPr>
            </a:lvl4pPr>
            <a:lvl5pPr marL="1028675" indent="0">
              <a:buNone/>
              <a:defRPr lang="en-US" sz="1013" kern="1200" dirty="0">
                <a:solidFill>
                  <a:schemeClr val="tx1"/>
                </a:solidFill>
                <a:latin typeface="Arial" panose="020B0604020202020204" pitchFamily="34" charset="0"/>
                <a:ea typeface="Roboto" panose="02000000000000000000" pitchFamily="2" charset="0"/>
                <a:cs typeface="+mn-cs"/>
              </a:defRPr>
            </a:lvl5pPr>
          </a:lstStyle>
          <a:p>
            <a:pPr lvl="0"/>
            <a:r>
              <a:rPr lang="en-US" dirty="0"/>
              <a:t>TAKING ACTION</a:t>
            </a:r>
          </a:p>
        </p:txBody>
      </p:sp>
    </p:spTree>
    <p:extLst>
      <p:ext uri="{BB962C8B-B14F-4D97-AF65-F5344CB8AC3E}">
        <p14:creationId xmlns:p14="http://schemas.microsoft.com/office/powerpoint/2010/main" val="1417746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003419-D6A5-9141-8F86-D8DAF4B175B3}"/>
              </a:ext>
            </a:extLst>
          </p:cNvPr>
          <p:cNvSpPr>
            <a:spLocks noGrp="1"/>
          </p:cNvSpPr>
          <p:nvPr>
            <p:ph idx="1"/>
          </p:nvPr>
        </p:nvSpPr>
        <p:spPr>
          <a:xfrm>
            <a:off x="628650" y="1825625"/>
            <a:ext cx="7886700" cy="1284967"/>
          </a:xfrm>
          <a:prstGeom prst="rect">
            <a:avLst/>
          </a:prstGeom>
        </p:spPr>
        <p:txBody>
          <a:bodyPr>
            <a:spAutoFit/>
          </a:bodyPr>
          <a:lstStyle>
            <a:lvl1pPr>
              <a:spcBef>
                <a:spcPts val="750"/>
              </a:spcBef>
              <a:defRPr sz="1500" b="0" i="0">
                <a:latin typeface="Arial" panose="020B0604020202020204" pitchFamily="34" charset="0"/>
              </a:defRPr>
            </a:lvl1pPr>
            <a:lvl2pPr>
              <a:defRPr sz="1500" b="0" i="0">
                <a:latin typeface="Arial" panose="020B0604020202020204" pitchFamily="34" charset="0"/>
              </a:defRPr>
            </a:lvl2pPr>
            <a:lvl3pPr>
              <a:defRPr sz="1500" b="0" i="0">
                <a:latin typeface="Arial" panose="020B0604020202020204" pitchFamily="34" charset="0"/>
              </a:defRPr>
            </a:lvl3pPr>
            <a:lvl4pPr>
              <a:defRPr sz="1500" b="0" i="0">
                <a:latin typeface="Arial" panose="020B0604020202020204" pitchFamily="34" charset="0"/>
              </a:defRPr>
            </a:lvl4pPr>
            <a:lvl5pPr>
              <a:defRPr sz="15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5">
            <a:extLst>
              <a:ext uri="{FF2B5EF4-FFF2-40B4-BE49-F238E27FC236}">
                <a16:creationId xmlns:a16="http://schemas.microsoft.com/office/drawing/2014/main" id="{622520F2-C658-0247-B591-C61F1D23E062}"/>
              </a:ext>
            </a:extLst>
          </p:cNvPr>
          <p:cNvSpPr>
            <a:spLocks noGrp="1"/>
          </p:cNvSpPr>
          <p:nvPr>
            <p:ph type="body" sz="quarter" idx="15"/>
          </p:nvPr>
        </p:nvSpPr>
        <p:spPr>
          <a:xfrm>
            <a:off x="628650" y="1219200"/>
            <a:ext cx="7886700" cy="358560"/>
          </a:xfrm>
          <a:prstGeom prst="rect">
            <a:avLst/>
          </a:prstGeom>
        </p:spPr>
        <p:txBody>
          <a:bodyPr>
            <a:spAutoFit/>
          </a:bodyPr>
          <a:lstStyle>
            <a:lvl1pPr marL="0" indent="0" algn="l" defTabSz="514337" rtl="0" eaLnBrk="1" fontAlgn="auto" latinLnBrk="0" hangingPunct="1">
              <a:lnSpc>
                <a:spcPts val="2025"/>
              </a:lnSpc>
              <a:spcBef>
                <a:spcPts val="0"/>
              </a:spcBef>
              <a:spcAft>
                <a:spcPts val="0"/>
              </a:spcAft>
              <a:buFontTx/>
              <a:buNone/>
              <a:defRPr lang="en-US" sz="2400" b="1" i="0" kern="1200" dirty="0" smtClean="0">
                <a:solidFill>
                  <a:srgbClr val="0298AA"/>
                </a:solidFill>
                <a:latin typeface="Arial" panose="020B0604020202020204" pitchFamily="34" charset="0"/>
                <a:ea typeface="+mn-ea"/>
                <a:cs typeface="Arial" panose="020B0604020202020204" pitchFamily="34" charset="0"/>
              </a:defRPr>
            </a:lvl1pPr>
            <a:lvl2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Aft>
                <a:spcPts val="0"/>
              </a:spcAft>
              <a:buFontTx/>
              <a:buNone/>
              <a:defRPr lang="en-US" sz="2025" b="1" kern="1200" dirty="0">
                <a:solidFill>
                  <a:srgbClr val="F20000"/>
                </a:solidFill>
                <a:latin typeface="Gotham Bold" panose="02000603040000020004" pitchFamily="2" charset="0"/>
                <a:ea typeface="+mn-ea"/>
                <a:cs typeface="+mn-cs"/>
              </a:defRPr>
            </a:lvl5pPr>
          </a:lstStyle>
          <a:p>
            <a:pPr lvl="0"/>
            <a:r>
              <a:rPr lang="en-US" dirty="0"/>
              <a:t>Click to edit Master text</a:t>
            </a:r>
          </a:p>
        </p:txBody>
      </p:sp>
      <p:sp>
        <p:nvSpPr>
          <p:cNvPr id="8" name="Text Placeholder 13">
            <a:extLst>
              <a:ext uri="{FF2B5EF4-FFF2-40B4-BE49-F238E27FC236}">
                <a16:creationId xmlns:a16="http://schemas.microsoft.com/office/drawing/2014/main" id="{FA69CCAB-0559-5B4C-A014-7FAA729E4467}"/>
              </a:ext>
            </a:extLst>
          </p:cNvPr>
          <p:cNvSpPr>
            <a:spLocks noGrp="1"/>
          </p:cNvSpPr>
          <p:nvPr>
            <p:ph type="body" sz="quarter" idx="12" hasCustomPrompt="1"/>
          </p:nvPr>
        </p:nvSpPr>
        <p:spPr>
          <a:xfrm>
            <a:off x="262580" y="331359"/>
            <a:ext cx="2328219" cy="601951"/>
          </a:xfrm>
          <a:prstGeom prst="rect">
            <a:avLst/>
          </a:prstGeom>
        </p:spPr>
        <p:txBody>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257168" indent="0">
              <a:buNone/>
              <a:defRPr lang="en-US" sz="1013" kern="1200" dirty="0" smtClean="0">
                <a:solidFill>
                  <a:schemeClr val="tx1"/>
                </a:solidFill>
                <a:latin typeface="Arial" panose="020B0604020202020204" pitchFamily="34" charset="0"/>
                <a:ea typeface="Roboto" panose="02000000000000000000" pitchFamily="2" charset="0"/>
                <a:cs typeface="+mn-cs"/>
              </a:defRPr>
            </a:lvl2pPr>
            <a:lvl3pPr marL="514337" indent="0">
              <a:buNone/>
              <a:defRPr lang="en-US" sz="1013" kern="1200" dirty="0" smtClean="0">
                <a:solidFill>
                  <a:schemeClr val="tx1"/>
                </a:solidFill>
                <a:latin typeface="Arial" panose="020B0604020202020204" pitchFamily="34" charset="0"/>
                <a:ea typeface="Roboto" panose="02000000000000000000" pitchFamily="2" charset="0"/>
                <a:cs typeface="+mn-cs"/>
              </a:defRPr>
            </a:lvl3pPr>
            <a:lvl4pPr marL="771506" indent="0">
              <a:buNone/>
              <a:defRPr lang="en-US" sz="1013" kern="1200" dirty="0" smtClean="0">
                <a:solidFill>
                  <a:schemeClr val="tx1"/>
                </a:solidFill>
                <a:latin typeface="Arial" panose="020B0604020202020204" pitchFamily="34" charset="0"/>
                <a:ea typeface="Roboto" panose="02000000000000000000" pitchFamily="2" charset="0"/>
                <a:cs typeface="+mn-cs"/>
              </a:defRPr>
            </a:lvl4pPr>
            <a:lvl5pPr marL="1028675" indent="0">
              <a:buNone/>
              <a:defRPr lang="en-US" sz="1013" kern="1200" dirty="0">
                <a:solidFill>
                  <a:schemeClr val="tx1"/>
                </a:solidFill>
                <a:latin typeface="Arial" panose="020B0604020202020204" pitchFamily="34" charset="0"/>
                <a:ea typeface="Roboto" panose="02000000000000000000" pitchFamily="2" charset="0"/>
                <a:cs typeface="+mn-cs"/>
              </a:defRPr>
            </a:lvl5pPr>
          </a:lstStyle>
          <a:p>
            <a:pPr lvl="0"/>
            <a:r>
              <a:rPr lang="en-US" dirty="0"/>
              <a:t>CLICK TO EDIT MASTER TEXT</a:t>
            </a:r>
          </a:p>
        </p:txBody>
      </p:sp>
    </p:spTree>
    <p:extLst>
      <p:ext uri="{BB962C8B-B14F-4D97-AF65-F5344CB8AC3E}">
        <p14:creationId xmlns:p14="http://schemas.microsoft.com/office/powerpoint/2010/main" val="2642291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B4F2A3EE-19D3-E948-AB00-58780ACB3E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9247" y="6122431"/>
            <a:ext cx="1004204" cy="550176"/>
          </a:xfrm>
          <a:prstGeom prst="rect">
            <a:avLst/>
          </a:prstGeom>
        </p:spPr>
      </p:pic>
      <p:sp>
        <p:nvSpPr>
          <p:cNvPr id="6" name="Text Placeholder 13">
            <a:extLst>
              <a:ext uri="{FF2B5EF4-FFF2-40B4-BE49-F238E27FC236}">
                <a16:creationId xmlns:a16="http://schemas.microsoft.com/office/drawing/2014/main" id="{B43AA1FB-08E9-FD48-A87D-C5686C5AA8EF}"/>
              </a:ext>
            </a:extLst>
          </p:cNvPr>
          <p:cNvSpPr>
            <a:spLocks noGrp="1"/>
          </p:cNvSpPr>
          <p:nvPr>
            <p:ph type="body" sz="quarter" idx="12" hasCustomPrompt="1"/>
          </p:nvPr>
        </p:nvSpPr>
        <p:spPr>
          <a:xfrm>
            <a:off x="262580" y="331359"/>
            <a:ext cx="2328219" cy="601951"/>
          </a:xfrm>
          <a:prstGeom prst="rect">
            <a:avLst/>
          </a:prstGeom>
        </p:spPr>
        <p:txBody>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257168" indent="0">
              <a:buNone/>
              <a:defRPr lang="en-US" sz="1013" kern="1200" dirty="0" smtClean="0">
                <a:solidFill>
                  <a:schemeClr val="tx1"/>
                </a:solidFill>
                <a:latin typeface="Arial" panose="020B0604020202020204" pitchFamily="34" charset="0"/>
                <a:ea typeface="Roboto" panose="02000000000000000000" pitchFamily="2" charset="0"/>
                <a:cs typeface="+mn-cs"/>
              </a:defRPr>
            </a:lvl2pPr>
            <a:lvl3pPr marL="514337" indent="0">
              <a:buNone/>
              <a:defRPr lang="en-US" sz="1013" kern="1200" dirty="0" smtClean="0">
                <a:solidFill>
                  <a:schemeClr val="tx1"/>
                </a:solidFill>
                <a:latin typeface="Arial" panose="020B0604020202020204" pitchFamily="34" charset="0"/>
                <a:ea typeface="Roboto" panose="02000000000000000000" pitchFamily="2" charset="0"/>
                <a:cs typeface="+mn-cs"/>
              </a:defRPr>
            </a:lvl3pPr>
            <a:lvl4pPr marL="771506" indent="0">
              <a:buNone/>
              <a:defRPr lang="en-US" sz="1013" kern="1200" dirty="0" smtClean="0">
                <a:solidFill>
                  <a:schemeClr val="tx1"/>
                </a:solidFill>
                <a:latin typeface="Arial" panose="020B0604020202020204" pitchFamily="34" charset="0"/>
                <a:ea typeface="Roboto" panose="02000000000000000000" pitchFamily="2" charset="0"/>
                <a:cs typeface="+mn-cs"/>
              </a:defRPr>
            </a:lvl4pPr>
            <a:lvl5pPr marL="1028675" indent="0">
              <a:buNone/>
              <a:defRPr lang="en-US" sz="1013" kern="1200" dirty="0">
                <a:solidFill>
                  <a:schemeClr val="tx1"/>
                </a:solidFill>
                <a:latin typeface="Arial" panose="020B0604020202020204" pitchFamily="34" charset="0"/>
                <a:ea typeface="Roboto" panose="02000000000000000000" pitchFamily="2" charset="0"/>
                <a:cs typeface="+mn-cs"/>
              </a:defRPr>
            </a:lvl5pPr>
          </a:lstStyle>
          <a:p>
            <a:pPr lvl="0"/>
            <a:r>
              <a:rPr lang="en-US" dirty="0"/>
              <a:t>CLICK TO EDIT MASTER TEXT</a:t>
            </a:r>
          </a:p>
        </p:txBody>
      </p:sp>
    </p:spTree>
    <p:extLst>
      <p:ext uri="{BB962C8B-B14F-4D97-AF65-F5344CB8AC3E}">
        <p14:creationId xmlns:p14="http://schemas.microsoft.com/office/powerpoint/2010/main" val="2051693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003419-D6A5-9141-8F86-D8DAF4B175B3}"/>
              </a:ext>
            </a:extLst>
          </p:cNvPr>
          <p:cNvSpPr>
            <a:spLocks noGrp="1"/>
          </p:cNvSpPr>
          <p:nvPr>
            <p:ph idx="1"/>
          </p:nvPr>
        </p:nvSpPr>
        <p:spPr>
          <a:xfrm>
            <a:off x="628650" y="1825625"/>
            <a:ext cx="7886700" cy="1284967"/>
          </a:xfrm>
          <a:prstGeom prst="rect">
            <a:avLst/>
          </a:prstGeom>
        </p:spPr>
        <p:txBody>
          <a:bodyPr>
            <a:spAutoFit/>
          </a:bodyPr>
          <a:lstStyle>
            <a:lvl1pPr>
              <a:spcBef>
                <a:spcPts val="750"/>
              </a:spcBef>
              <a:defRPr sz="1500" b="0" i="0">
                <a:latin typeface="Arial" panose="020B0604020202020204" pitchFamily="34" charset="0"/>
              </a:defRPr>
            </a:lvl1pPr>
            <a:lvl2pPr>
              <a:defRPr sz="1500" b="0" i="0">
                <a:latin typeface="Arial" panose="020B0604020202020204" pitchFamily="34" charset="0"/>
              </a:defRPr>
            </a:lvl2pPr>
            <a:lvl3pPr>
              <a:defRPr sz="1500" b="0" i="0">
                <a:latin typeface="Arial" panose="020B0604020202020204" pitchFamily="34" charset="0"/>
              </a:defRPr>
            </a:lvl3pPr>
            <a:lvl4pPr>
              <a:defRPr sz="1500" b="0" i="0">
                <a:latin typeface="Arial" panose="020B0604020202020204" pitchFamily="34" charset="0"/>
              </a:defRPr>
            </a:lvl4pPr>
            <a:lvl5pPr>
              <a:defRPr sz="15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15">
            <a:extLst>
              <a:ext uri="{FF2B5EF4-FFF2-40B4-BE49-F238E27FC236}">
                <a16:creationId xmlns:a16="http://schemas.microsoft.com/office/drawing/2014/main" id="{622520F2-C658-0247-B591-C61F1D23E062}"/>
              </a:ext>
            </a:extLst>
          </p:cNvPr>
          <p:cNvSpPr>
            <a:spLocks noGrp="1"/>
          </p:cNvSpPr>
          <p:nvPr>
            <p:ph type="body" sz="quarter" idx="15"/>
          </p:nvPr>
        </p:nvSpPr>
        <p:spPr>
          <a:xfrm>
            <a:off x="628650" y="1219200"/>
            <a:ext cx="7886700" cy="358560"/>
          </a:xfrm>
          <a:prstGeom prst="rect">
            <a:avLst/>
          </a:prstGeom>
        </p:spPr>
        <p:txBody>
          <a:bodyPr>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Aft>
                <a:spcPts val="0"/>
              </a:spcAft>
              <a:buFontTx/>
              <a:buNone/>
              <a:defRPr lang="en-US" sz="2025" b="1" kern="1200" dirty="0">
                <a:solidFill>
                  <a:srgbClr val="F20000"/>
                </a:solidFill>
                <a:latin typeface="Gotham Bold" panose="02000603040000020004" pitchFamily="2" charset="0"/>
                <a:ea typeface="+mn-ea"/>
                <a:cs typeface="+mn-cs"/>
              </a:defRPr>
            </a:lvl5pPr>
          </a:lstStyle>
          <a:p>
            <a:pPr lvl="0"/>
            <a:r>
              <a:rPr lang="en-US" dirty="0"/>
              <a:t>Click to edit Master text</a:t>
            </a:r>
          </a:p>
        </p:txBody>
      </p:sp>
      <p:pic>
        <p:nvPicPr>
          <p:cNvPr id="8" name="Picture 7" descr="Logo, company name&#10;&#10;Description automatically generated">
            <a:extLst>
              <a:ext uri="{FF2B5EF4-FFF2-40B4-BE49-F238E27FC236}">
                <a16:creationId xmlns:a16="http://schemas.microsoft.com/office/drawing/2014/main" id="{549BF69D-6248-B647-9D44-39C32A89A2DD}"/>
              </a:ext>
            </a:extLst>
          </p:cNvPr>
          <p:cNvPicPr>
            <a:picLocks noChangeAspect="1"/>
          </p:cNvPicPr>
          <p:nvPr userDrawn="1"/>
        </p:nvPicPr>
        <p:blipFill>
          <a:blip r:embed="rId2"/>
          <a:stretch>
            <a:fillRect/>
          </a:stretch>
        </p:blipFill>
        <p:spPr>
          <a:xfrm>
            <a:off x="7962486" y="6334812"/>
            <a:ext cx="982731" cy="354735"/>
          </a:xfrm>
          <a:prstGeom prst="rect">
            <a:avLst/>
          </a:prstGeom>
        </p:spPr>
      </p:pic>
      <p:sp>
        <p:nvSpPr>
          <p:cNvPr id="9" name="Text Placeholder 13">
            <a:extLst>
              <a:ext uri="{FF2B5EF4-FFF2-40B4-BE49-F238E27FC236}">
                <a16:creationId xmlns:a16="http://schemas.microsoft.com/office/drawing/2014/main" id="{20C09497-7E3E-6748-9C1A-F7EF8A04BC4D}"/>
              </a:ext>
            </a:extLst>
          </p:cNvPr>
          <p:cNvSpPr>
            <a:spLocks noGrp="1"/>
          </p:cNvSpPr>
          <p:nvPr>
            <p:ph type="body" sz="quarter" idx="12" hasCustomPrompt="1"/>
          </p:nvPr>
        </p:nvSpPr>
        <p:spPr>
          <a:xfrm>
            <a:off x="262580" y="331359"/>
            <a:ext cx="2328219" cy="601951"/>
          </a:xfrm>
          <a:prstGeom prst="rect">
            <a:avLst/>
          </a:prstGeom>
        </p:spPr>
        <p:txBody>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257168" indent="0">
              <a:buNone/>
              <a:defRPr lang="en-US" sz="1013" kern="1200" dirty="0" smtClean="0">
                <a:solidFill>
                  <a:schemeClr val="tx1"/>
                </a:solidFill>
                <a:latin typeface="Arial" panose="020B0604020202020204" pitchFamily="34" charset="0"/>
                <a:ea typeface="Roboto" panose="02000000000000000000" pitchFamily="2" charset="0"/>
                <a:cs typeface="+mn-cs"/>
              </a:defRPr>
            </a:lvl2pPr>
            <a:lvl3pPr marL="514337" indent="0">
              <a:buNone/>
              <a:defRPr lang="en-US" sz="1013" kern="1200" dirty="0" smtClean="0">
                <a:solidFill>
                  <a:schemeClr val="tx1"/>
                </a:solidFill>
                <a:latin typeface="Arial" panose="020B0604020202020204" pitchFamily="34" charset="0"/>
                <a:ea typeface="Roboto" panose="02000000000000000000" pitchFamily="2" charset="0"/>
                <a:cs typeface="+mn-cs"/>
              </a:defRPr>
            </a:lvl3pPr>
            <a:lvl4pPr marL="771506" indent="0">
              <a:buNone/>
              <a:defRPr lang="en-US" sz="1013" kern="1200" dirty="0" smtClean="0">
                <a:solidFill>
                  <a:schemeClr val="tx1"/>
                </a:solidFill>
                <a:latin typeface="Arial" panose="020B0604020202020204" pitchFamily="34" charset="0"/>
                <a:ea typeface="Roboto" panose="02000000000000000000" pitchFamily="2" charset="0"/>
                <a:cs typeface="+mn-cs"/>
              </a:defRPr>
            </a:lvl4pPr>
            <a:lvl5pPr marL="1028675" indent="0">
              <a:buNone/>
              <a:defRPr lang="en-US" sz="1013" kern="1200" dirty="0">
                <a:solidFill>
                  <a:schemeClr val="tx1"/>
                </a:solidFill>
                <a:latin typeface="Arial" panose="020B0604020202020204" pitchFamily="34" charset="0"/>
                <a:ea typeface="Roboto" panose="02000000000000000000" pitchFamily="2" charset="0"/>
                <a:cs typeface="+mn-cs"/>
              </a:defRPr>
            </a:lvl5pPr>
          </a:lstStyle>
          <a:p>
            <a:pPr lvl="0"/>
            <a:r>
              <a:rPr lang="en-US" dirty="0"/>
              <a:t>CLICK TO EDIT MASTER TEXT</a:t>
            </a:r>
          </a:p>
        </p:txBody>
      </p:sp>
    </p:spTree>
    <p:extLst>
      <p:ext uri="{BB962C8B-B14F-4D97-AF65-F5344CB8AC3E}">
        <p14:creationId xmlns:p14="http://schemas.microsoft.com/office/powerpoint/2010/main" val="935074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2629D260-3DA7-574B-A9B7-D50B32A8F622}"/>
              </a:ext>
            </a:extLst>
          </p:cNvPr>
          <p:cNvSpPr>
            <a:spLocks noGrp="1"/>
          </p:cNvSpPr>
          <p:nvPr>
            <p:ph type="body" sz="quarter" idx="12"/>
          </p:nvPr>
        </p:nvSpPr>
        <p:spPr>
          <a:xfrm>
            <a:off x="263129" y="2728913"/>
            <a:ext cx="2552700" cy="605294"/>
          </a:xfrm>
          <a:prstGeom prst="rect">
            <a:avLst/>
          </a:prstGeom>
        </p:spPr>
        <p:txBody>
          <a:bodyPr>
            <a:spAutoFit/>
          </a:bodyPr>
          <a:lstStyle>
            <a:lvl1pPr marL="0" indent="0" algn="l" defTabSz="514337" rtl="0" eaLnBrk="1" fontAlgn="auto" latinLnBrk="0" hangingPunct="1">
              <a:lnSpc>
                <a:spcPts val="2025"/>
              </a:lnSpc>
              <a:spcBef>
                <a:spcPts val="0"/>
              </a:spcBef>
              <a:spcAft>
                <a:spcPts val="0"/>
              </a:spcAft>
              <a:buFontTx/>
              <a:buNone/>
              <a:defRPr lang="en-US" sz="2025" b="1" i="0" kern="1200" dirty="0" smtClean="0">
                <a:solidFill>
                  <a:srgbClr val="0298AA"/>
                </a:solidFill>
                <a:latin typeface="Arial" panose="020B0604020202020204" pitchFamily="34" charset="0"/>
                <a:ea typeface="+mn-ea"/>
                <a:cs typeface="Arial" panose="020B0604020202020204" pitchFamily="34" charset="0"/>
              </a:defRPr>
            </a:lvl1pPr>
            <a:lvl2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Aft>
                <a:spcPts val="0"/>
              </a:spcAft>
              <a:buFontTx/>
              <a:buNone/>
              <a:defRPr lang="en-US" sz="2025" b="1" kern="1200" dirty="0">
                <a:solidFill>
                  <a:srgbClr val="F20000"/>
                </a:solidFill>
                <a:latin typeface="Gotham Bold" panose="02000603040000020004" pitchFamily="2" charset="0"/>
                <a:ea typeface="+mn-ea"/>
                <a:cs typeface="+mn-cs"/>
              </a:defRPr>
            </a:lvl5pPr>
          </a:lstStyle>
          <a:p>
            <a:pPr lvl="0"/>
            <a:r>
              <a:rPr lang="en-US" dirty="0"/>
              <a:t>Click to edit Master text styles</a:t>
            </a:r>
          </a:p>
        </p:txBody>
      </p:sp>
      <p:sp>
        <p:nvSpPr>
          <p:cNvPr id="6" name="Rectangle 5">
            <a:extLst>
              <a:ext uri="{FF2B5EF4-FFF2-40B4-BE49-F238E27FC236}">
                <a16:creationId xmlns:a16="http://schemas.microsoft.com/office/drawing/2014/main" id="{534B150B-005D-4746-BA6C-579DBA4A4FCC}"/>
              </a:ext>
            </a:extLst>
          </p:cNvPr>
          <p:cNvSpPr/>
          <p:nvPr userDrawn="1"/>
        </p:nvSpPr>
        <p:spPr>
          <a:xfrm>
            <a:off x="3812764" y="0"/>
            <a:ext cx="5331236" cy="6858000"/>
          </a:xfrm>
          <a:prstGeom prst="rect">
            <a:avLst/>
          </a:prstGeom>
          <a:solidFill>
            <a:srgbClr val="0298AA">
              <a:alpha val="35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14" name="Text Placeholder 13">
            <a:extLst>
              <a:ext uri="{FF2B5EF4-FFF2-40B4-BE49-F238E27FC236}">
                <a16:creationId xmlns:a16="http://schemas.microsoft.com/office/drawing/2014/main" id="{C5D45136-367C-5F43-997F-AA85C9EC712F}"/>
              </a:ext>
            </a:extLst>
          </p:cNvPr>
          <p:cNvSpPr>
            <a:spLocks noGrp="1"/>
          </p:cNvSpPr>
          <p:nvPr>
            <p:ph type="body" sz="quarter" idx="11" hasCustomPrompt="1"/>
          </p:nvPr>
        </p:nvSpPr>
        <p:spPr>
          <a:xfrm>
            <a:off x="262580" y="331358"/>
            <a:ext cx="3242619" cy="279307"/>
          </a:xfrm>
          <a:prstGeom prst="rect">
            <a:avLst/>
          </a:prstGeom>
        </p:spPr>
        <p:txBody>
          <a:bodyPr wrap="square">
            <a:spAutoFit/>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257168" indent="0">
              <a:buNone/>
              <a:defRPr lang="en-US" sz="1013" kern="1200" dirty="0" smtClean="0">
                <a:solidFill>
                  <a:schemeClr val="tx1"/>
                </a:solidFill>
                <a:latin typeface="Arial" panose="020B0604020202020204" pitchFamily="34" charset="0"/>
                <a:ea typeface="Roboto" panose="02000000000000000000" pitchFamily="2" charset="0"/>
                <a:cs typeface="+mn-cs"/>
              </a:defRPr>
            </a:lvl2pPr>
            <a:lvl3pPr marL="514337" indent="0">
              <a:buNone/>
              <a:defRPr lang="en-US" sz="1013" kern="1200" dirty="0" smtClean="0">
                <a:solidFill>
                  <a:schemeClr val="tx1"/>
                </a:solidFill>
                <a:latin typeface="Arial" panose="020B0604020202020204" pitchFamily="34" charset="0"/>
                <a:ea typeface="Roboto" panose="02000000000000000000" pitchFamily="2" charset="0"/>
                <a:cs typeface="+mn-cs"/>
              </a:defRPr>
            </a:lvl3pPr>
            <a:lvl4pPr marL="771506" indent="0">
              <a:buNone/>
              <a:defRPr lang="en-US" sz="1013" kern="1200" dirty="0" smtClean="0">
                <a:solidFill>
                  <a:schemeClr val="tx1"/>
                </a:solidFill>
                <a:latin typeface="Arial" panose="020B0604020202020204" pitchFamily="34" charset="0"/>
                <a:ea typeface="Roboto" panose="02000000000000000000" pitchFamily="2" charset="0"/>
                <a:cs typeface="+mn-cs"/>
              </a:defRPr>
            </a:lvl4pPr>
            <a:lvl5pPr marL="1028675" indent="0">
              <a:buNone/>
              <a:defRPr lang="en-US" sz="1013" kern="1200" dirty="0">
                <a:solidFill>
                  <a:schemeClr val="tx1"/>
                </a:solidFill>
                <a:latin typeface="Arial" panose="020B0604020202020204" pitchFamily="34" charset="0"/>
                <a:ea typeface="Roboto" panose="02000000000000000000" pitchFamily="2" charset="0"/>
                <a:cs typeface="+mn-cs"/>
              </a:defRPr>
            </a:lvl5pPr>
          </a:lstStyle>
          <a:p>
            <a:pPr lvl="0"/>
            <a:r>
              <a:rPr lang="en-US" dirty="0"/>
              <a:t>CLICK TO EDIT MASTER TEXT</a:t>
            </a:r>
          </a:p>
        </p:txBody>
      </p:sp>
      <p:cxnSp>
        <p:nvCxnSpPr>
          <p:cNvPr id="10" name="Straight Connector 9">
            <a:extLst>
              <a:ext uri="{FF2B5EF4-FFF2-40B4-BE49-F238E27FC236}">
                <a16:creationId xmlns:a16="http://schemas.microsoft.com/office/drawing/2014/main" id="{9559A9AB-067A-9046-A85A-01BD6C3CCBE8}"/>
              </a:ext>
            </a:extLst>
          </p:cNvPr>
          <p:cNvCxnSpPr>
            <a:cxnSpLocks/>
          </p:cNvCxnSpPr>
          <p:nvPr userDrawn="1"/>
        </p:nvCxnSpPr>
        <p:spPr>
          <a:xfrm>
            <a:off x="2" y="4670713"/>
            <a:ext cx="2815937" cy="0"/>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BAA6DD-70CF-F44E-B3A2-09BE2246C34D}"/>
              </a:ext>
            </a:extLst>
          </p:cNvPr>
          <p:cNvCxnSpPr>
            <a:cxnSpLocks/>
          </p:cNvCxnSpPr>
          <p:nvPr userDrawn="1"/>
        </p:nvCxnSpPr>
        <p:spPr>
          <a:xfrm>
            <a:off x="3812764" y="0"/>
            <a:ext cx="0" cy="6858000"/>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812909FE-B22F-CC4B-A3E8-5B353F8BFD51}"/>
              </a:ext>
            </a:extLst>
          </p:cNvPr>
          <p:cNvSpPr>
            <a:spLocks noGrp="1"/>
          </p:cNvSpPr>
          <p:nvPr>
            <p:ph type="body" sz="quarter" idx="13"/>
          </p:nvPr>
        </p:nvSpPr>
        <p:spPr>
          <a:xfrm>
            <a:off x="4279108" y="1038228"/>
            <a:ext cx="4382691" cy="1631216"/>
          </a:xfrm>
          <a:prstGeom prst="rect">
            <a:avLst/>
          </a:prstGeom>
        </p:spPr>
        <p:txBody>
          <a:bodyPr>
            <a:spAutoFit/>
          </a:bodyPr>
          <a:lstStyle>
            <a:lvl1pPr>
              <a:defRPr sz="2000" b="0" i="0">
                <a:latin typeface="Arial" panose="020B0604020202020204" pitchFamily="34" charset="0"/>
              </a:defRPr>
            </a:lvl1pPr>
            <a:lvl2pPr>
              <a:defRPr sz="2000" b="0" i="0">
                <a:latin typeface="Arial" panose="020B0604020202020204" pitchFamily="34" charset="0"/>
              </a:defRPr>
            </a:lvl2pPr>
            <a:lvl3pPr>
              <a:defRPr sz="2000" b="0" i="0">
                <a:latin typeface="Arial" panose="020B0604020202020204" pitchFamily="34" charset="0"/>
              </a:defRPr>
            </a:lvl3pPr>
            <a:lvl4pPr>
              <a:defRPr sz="2000" b="0" i="0">
                <a:latin typeface="Arial" panose="020B0604020202020204" pitchFamily="34" charset="0"/>
              </a:defRPr>
            </a:lvl4pPr>
            <a:lvl5pPr>
              <a:defRPr sz="2000"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4961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7D49049-552F-4992-B616-6D9BC6D91894}"/>
              </a:ext>
            </a:extLst>
          </p:cNvPr>
          <p:cNvSpPr>
            <a:spLocks noGrp="1"/>
          </p:cNvSpPr>
          <p:nvPr>
            <p:ph type="pic" sz="quarter" idx="10" hasCustomPrompt="1"/>
          </p:nvPr>
        </p:nvSpPr>
        <p:spPr>
          <a:xfrm>
            <a:off x="-1" y="933309"/>
            <a:ext cx="4598630" cy="5924692"/>
          </a:xfrm>
          <a:prstGeom prst="rect">
            <a:avLst/>
          </a:prstGeom>
          <a:solidFill>
            <a:schemeClr val="bg1">
              <a:lumMod val="95000"/>
            </a:schemeClr>
          </a:solidFill>
        </p:spPr>
        <p:txBody>
          <a:bodyPr/>
          <a:lstStyle>
            <a:lvl1pPr marL="0" indent="0">
              <a:buNone/>
              <a:defRPr sz="1013" b="0" i="0">
                <a:solidFill>
                  <a:schemeClr val="bg1">
                    <a:lumMod val="50000"/>
                  </a:schemeClr>
                </a:solidFill>
                <a:latin typeface="Arial" panose="020B0604020202020204" pitchFamily="34" charset="0"/>
                <a:ea typeface="Roboto" panose="02000000000000000000" pitchFamily="2" charset="0"/>
                <a:cs typeface="Open Sans" panose="020B0606030504020204" pitchFamily="34" charset="0"/>
              </a:defRPr>
            </a:lvl1pPr>
          </a:lstStyle>
          <a:p>
            <a:r>
              <a:rPr lang="en-ID" dirty="0"/>
              <a:t>Image Placeholder</a:t>
            </a:r>
          </a:p>
        </p:txBody>
      </p:sp>
      <p:cxnSp>
        <p:nvCxnSpPr>
          <p:cNvPr id="13" name="Straight Connector 12">
            <a:extLst>
              <a:ext uri="{FF2B5EF4-FFF2-40B4-BE49-F238E27FC236}">
                <a16:creationId xmlns:a16="http://schemas.microsoft.com/office/drawing/2014/main" id="{6A345DD6-8FD9-BC43-9A3B-4345920A92F8}"/>
              </a:ext>
            </a:extLst>
          </p:cNvPr>
          <p:cNvCxnSpPr>
            <a:cxnSpLocks/>
          </p:cNvCxnSpPr>
          <p:nvPr userDrawn="1"/>
        </p:nvCxnSpPr>
        <p:spPr>
          <a:xfrm>
            <a:off x="4957766" y="1903559"/>
            <a:ext cx="4186237" cy="423"/>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15" name="Text Placeholder 13">
            <a:extLst>
              <a:ext uri="{FF2B5EF4-FFF2-40B4-BE49-F238E27FC236}">
                <a16:creationId xmlns:a16="http://schemas.microsoft.com/office/drawing/2014/main" id="{ABDEDABF-9F94-C746-A979-756C6ACAF4A2}"/>
              </a:ext>
            </a:extLst>
          </p:cNvPr>
          <p:cNvSpPr>
            <a:spLocks noGrp="1"/>
          </p:cNvSpPr>
          <p:nvPr>
            <p:ph type="body" sz="quarter" idx="11" hasCustomPrompt="1"/>
          </p:nvPr>
        </p:nvSpPr>
        <p:spPr>
          <a:xfrm>
            <a:off x="262582" y="331359"/>
            <a:ext cx="2734621" cy="334687"/>
          </a:xfrm>
          <a:prstGeom prst="rect">
            <a:avLst/>
          </a:prstGeom>
        </p:spPr>
        <p:txBody>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257168" indent="0">
              <a:buNone/>
              <a:defRPr lang="en-US" sz="1013" kern="1200" dirty="0" smtClean="0">
                <a:solidFill>
                  <a:schemeClr val="tx1"/>
                </a:solidFill>
                <a:latin typeface="Arial" panose="020B0604020202020204" pitchFamily="34" charset="0"/>
                <a:ea typeface="Roboto" panose="02000000000000000000" pitchFamily="2" charset="0"/>
                <a:cs typeface="+mn-cs"/>
              </a:defRPr>
            </a:lvl2pPr>
            <a:lvl3pPr marL="514337" indent="0">
              <a:buNone/>
              <a:defRPr lang="en-US" sz="1013" kern="1200" dirty="0" smtClean="0">
                <a:solidFill>
                  <a:schemeClr val="tx1"/>
                </a:solidFill>
                <a:latin typeface="Arial" panose="020B0604020202020204" pitchFamily="34" charset="0"/>
                <a:ea typeface="Roboto" panose="02000000000000000000" pitchFamily="2" charset="0"/>
                <a:cs typeface="+mn-cs"/>
              </a:defRPr>
            </a:lvl3pPr>
            <a:lvl4pPr marL="771506" indent="0">
              <a:buNone/>
              <a:defRPr lang="en-US" sz="1013" kern="1200" dirty="0" smtClean="0">
                <a:solidFill>
                  <a:schemeClr val="tx1"/>
                </a:solidFill>
                <a:latin typeface="Arial" panose="020B0604020202020204" pitchFamily="34" charset="0"/>
                <a:ea typeface="Roboto" panose="02000000000000000000" pitchFamily="2" charset="0"/>
                <a:cs typeface="+mn-cs"/>
              </a:defRPr>
            </a:lvl4pPr>
            <a:lvl5pPr marL="1028675" indent="0">
              <a:buNone/>
              <a:defRPr lang="en-US" sz="1013" kern="1200" dirty="0">
                <a:solidFill>
                  <a:schemeClr val="tx1"/>
                </a:solidFill>
                <a:latin typeface="Arial" panose="020B0604020202020204" pitchFamily="34" charset="0"/>
                <a:ea typeface="Roboto" panose="02000000000000000000" pitchFamily="2" charset="0"/>
                <a:cs typeface="+mn-cs"/>
              </a:defRPr>
            </a:lvl5pPr>
          </a:lstStyle>
          <a:p>
            <a:pPr lvl="0"/>
            <a:r>
              <a:rPr lang="en-US" dirty="0"/>
              <a:t>CLICK TO EDIT MASTER TEXT</a:t>
            </a:r>
          </a:p>
        </p:txBody>
      </p:sp>
      <p:sp>
        <p:nvSpPr>
          <p:cNvPr id="17" name="Text Placeholder 16">
            <a:extLst>
              <a:ext uri="{FF2B5EF4-FFF2-40B4-BE49-F238E27FC236}">
                <a16:creationId xmlns:a16="http://schemas.microsoft.com/office/drawing/2014/main" id="{67842332-984F-2F46-8E8B-B97ADF30E475}"/>
              </a:ext>
            </a:extLst>
          </p:cNvPr>
          <p:cNvSpPr>
            <a:spLocks noGrp="1"/>
          </p:cNvSpPr>
          <p:nvPr>
            <p:ph type="body" sz="quarter" idx="13"/>
          </p:nvPr>
        </p:nvSpPr>
        <p:spPr>
          <a:xfrm>
            <a:off x="5029200" y="2144715"/>
            <a:ext cx="3767138" cy="3603723"/>
          </a:xfrm>
          <a:prstGeom prst="rect">
            <a:avLst/>
          </a:prstGeom>
        </p:spPr>
        <p:txBody>
          <a:bodyPr/>
          <a:lstStyle>
            <a:lvl1pPr>
              <a:defRPr sz="2000" b="0" i="0">
                <a:latin typeface="Arial" panose="020B0604020202020204" pitchFamily="34" charset="0"/>
              </a:defRPr>
            </a:lvl1pPr>
            <a:lvl2pPr>
              <a:defRPr sz="1125"/>
            </a:lvl2pPr>
            <a:lvl3pPr>
              <a:defRPr sz="1125"/>
            </a:lvl3pPr>
            <a:lvl4pPr>
              <a:defRPr sz="1125"/>
            </a:lvl4pPr>
            <a:lvl5pPr>
              <a:defRPr sz="1125"/>
            </a:lvl5pPr>
          </a:lstStyle>
          <a:p>
            <a:pPr lvl="0"/>
            <a:r>
              <a:rPr lang="en-US" dirty="0"/>
              <a:t>Click to edit Master text styles</a:t>
            </a:r>
          </a:p>
        </p:txBody>
      </p:sp>
      <p:sp>
        <p:nvSpPr>
          <p:cNvPr id="18" name="Text Placeholder 15">
            <a:extLst>
              <a:ext uri="{FF2B5EF4-FFF2-40B4-BE49-F238E27FC236}">
                <a16:creationId xmlns:a16="http://schemas.microsoft.com/office/drawing/2014/main" id="{03AFBDE9-4A5B-E34A-979E-1C67CB9E4C7E}"/>
              </a:ext>
            </a:extLst>
          </p:cNvPr>
          <p:cNvSpPr>
            <a:spLocks noGrp="1"/>
          </p:cNvSpPr>
          <p:nvPr>
            <p:ph type="body" sz="quarter" idx="14"/>
          </p:nvPr>
        </p:nvSpPr>
        <p:spPr>
          <a:xfrm>
            <a:off x="4993482" y="1269112"/>
            <a:ext cx="3838574" cy="499920"/>
          </a:xfrm>
          <a:prstGeom prst="rect">
            <a:avLst/>
          </a:prstGeom>
        </p:spPr>
        <p:txBody>
          <a:bodyPr/>
          <a:lstStyle>
            <a:lvl1pPr marL="0" indent="0" algn="l" defTabSz="514337" rtl="0" eaLnBrk="1" fontAlgn="auto" latinLnBrk="0" hangingPunct="1">
              <a:lnSpc>
                <a:spcPts val="2025"/>
              </a:lnSpc>
              <a:spcBef>
                <a:spcPts val="0"/>
              </a:spcBef>
              <a:spcAft>
                <a:spcPts val="0"/>
              </a:spcAft>
              <a:buFontTx/>
              <a:buNone/>
              <a:defRPr lang="en-US" sz="2025" b="1" i="0" kern="1200" dirty="0" smtClean="0">
                <a:solidFill>
                  <a:srgbClr val="0298AA"/>
                </a:solidFill>
                <a:latin typeface="Arial" panose="020B0604020202020204" pitchFamily="34" charset="0"/>
                <a:ea typeface="+mn-ea"/>
                <a:cs typeface="Arial" panose="020B0604020202020204" pitchFamily="34" charset="0"/>
              </a:defRPr>
            </a:lvl1pPr>
            <a:lvl2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Aft>
                <a:spcPts val="0"/>
              </a:spcAft>
              <a:buFontTx/>
              <a:buNone/>
              <a:defRPr lang="en-US" sz="2025" b="1" kern="1200" dirty="0">
                <a:solidFill>
                  <a:srgbClr val="F20000"/>
                </a:solidFill>
                <a:latin typeface="Gotham Bold" panose="02000603040000020004" pitchFamily="2" charset="0"/>
                <a:ea typeface="+mn-ea"/>
                <a:cs typeface="+mn-cs"/>
              </a:defRPr>
            </a:lvl5pPr>
          </a:lstStyle>
          <a:p>
            <a:pPr lvl="0"/>
            <a:r>
              <a:rPr lang="en-US" dirty="0"/>
              <a:t>Click to edit Master text</a:t>
            </a:r>
          </a:p>
        </p:txBody>
      </p:sp>
    </p:spTree>
    <p:extLst>
      <p:ext uri="{BB962C8B-B14F-4D97-AF65-F5344CB8AC3E}">
        <p14:creationId xmlns:p14="http://schemas.microsoft.com/office/powerpoint/2010/main" val="3005891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87E445C4-3BA6-1D4B-AC6D-2F1A6C00EBAC}"/>
              </a:ext>
            </a:extLst>
          </p:cNvPr>
          <p:cNvCxnSpPr>
            <a:cxnSpLocks/>
          </p:cNvCxnSpPr>
          <p:nvPr userDrawn="1"/>
        </p:nvCxnSpPr>
        <p:spPr>
          <a:xfrm>
            <a:off x="4924015" y="0"/>
            <a:ext cx="0" cy="6858000"/>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sp>
        <p:nvSpPr>
          <p:cNvPr id="7" name="Text Placeholder 13">
            <a:extLst>
              <a:ext uri="{FF2B5EF4-FFF2-40B4-BE49-F238E27FC236}">
                <a16:creationId xmlns:a16="http://schemas.microsoft.com/office/drawing/2014/main" id="{B0B6E1FC-EDAA-884F-8B2F-9099952B959D}"/>
              </a:ext>
            </a:extLst>
          </p:cNvPr>
          <p:cNvSpPr>
            <a:spLocks noGrp="1"/>
          </p:cNvSpPr>
          <p:nvPr>
            <p:ph type="body" sz="quarter" idx="12" hasCustomPrompt="1"/>
          </p:nvPr>
        </p:nvSpPr>
        <p:spPr>
          <a:xfrm>
            <a:off x="262581" y="331359"/>
            <a:ext cx="3369620" cy="601951"/>
          </a:xfrm>
          <a:prstGeom prst="rect">
            <a:avLst/>
          </a:prstGeom>
        </p:spPr>
        <p:txBody>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257168" indent="0">
              <a:buNone/>
              <a:defRPr lang="en-US" sz="1013" kern="1200" dirty="0" smtClean="0">
                <a:solidFill>
                  <a:schemeClr val="tx1"/>
                </a:solidFill>
                <a:latin typeface="Arial" panose="020B0604020202020204" pitchFamily="34" charset="0"/>
                <a:ea typeface="Roboto" panose="02000000000000000000" pitchFamily="2" charset="0"/>
                <a:cs typeface="+mn-cs"/>
              </a:defRPr>
            </a:lvl2pPr>
            <a:lvl3pPr marL="514337" indent="0">
              <a:buNone/>
              <a:defRPr lang="en-US" sz="1013" kern="1200" dirty="0" smtClean="0">
                <a:solidFill>
                  <a:schemeClr val="tx1"/>
                </a:solidFill>
                <a:latin typeface="Arial" panose="020B0604020202020204" pitchFamily="34" charset="0"/>
                <a:ea typeface="Roboto" panose="02000000000000000000" pitchFamily="2" charset="0"/>
                <a:cs typeface="+mn-cs"/>
              </a:defRPr>
            </a:lvl3pPr>
            <a:lvl4pPr marL="771506" indent="0">
              <a:buNone/>
              <a:defRPr lang="en-US" sz="1013" kern="1200" dirty="0" smtClean="0">
                <a:solidFill>
                  <a:schemeClr val="tx1"/>
                </a:solidFill>
                <a:latin typeface="Arial" panose="020B0604020202020204" pitchFamily="34" charset="0"/>
                <a:ea typeface="Roboto" panose="02000000000000000000" pitchFamily="2" charset="0"/>
                <a:cs typeface="+mn-cs"/>
              </a:defRPr>
            </a:lvl4pPr>
            <a:lvl5pPr marL="1028675" indent="0">
              <a:buNone/>
              <a:defRPr lang="en-US" sz="1013" kern="1200" dirty="0">
                <a:solidFill>
                  <a:schemeClr val="tx1"/>
                </a:solidFill>
                <a:latin typeface="Arial" panose="020B0604020202020204" pitchFamily="34" charset="0"/>
                <a:ea typeface="Roboto" panose="02000000000000000000" pitchFamily="2" charset="0"/>
                <a:cs typeface="+mn-cs"/>
              </a:defRPr>
            </a:lvl5pPr>
          </a:lstStyle>
          <a:p>
            <a:pPr lvl="0"/>
            <a:r>
              <a:rPr lang="en-US" dirty="0"/>
              <a:t>CLICK TO EDIT MASTER TEXT</a:t>
            </a:r>
          </a:p>
        </p:txBody>
      </p:sp>
      <p:cxnSp>
        <p:nvCxnSpPr>
          <p:cNvPr id="9" name="Straight Connector 8">
            <a:extLst>
              <a:ext uri="{FF2B5EF4-FFF2-40B4-BE49-F238E27FC236}">
                <a16:creationId xmlns:a16="http://schemas.microsoft.com/office/drawing/2014/main" id="{9AAFFF3E-0B3E-C040-9E91-07A62F5C76BB}"/>
              </a:ext>
            </a:extLst>
          </p:cNvPr>
          <p:cNvCxnSpPr>
            <a:cxnSpLocks/>
          </p:cNvCxnSpPr>
          <p:nvPr userDrawn="1"/>
        </p:nvCxnSpPr>
        <p:spPr>
          <a:xfrm>
            <a:off x="0" y="1779195"/>
            <a:ext cx="4743450" cy="0"/>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2A87988-6694-024E-87BA-4287582A3746}"/>
              </a:ext>
            </a:extLst>
          </p:cNvPr>
          <p:cNvSpPr>
            <a:spLocks noGrp="1"/>
          </p:cNvSpPr>
          <p:nvPr>
            <p:ph type="body" sz="quarter" idx="15"/>
          </p:nvPr>
        </p:nvSpPr>
        <p:spPr>
          <a:xfrm>
            <a:off x="465535" y="1279275"/>
            <a:ext cx="3838574" cy="499920"/>
          </a:xfrm>
          <a:prstGeom prst="rect">
            <a:avLst/>
          </a:prstGeom>
        </p:spPr>
        <p:txBody>
          <a:bodyPr/>
          <a:lstStyle>
            <a:lvl1pPr marL="0" indent="0" algn="l" defTabSz="514337" rtl="0" eaLnBrk="1" fontAlgn="auto" latinLnBrk="0" hangingPunct="1">
              <a:lnSpc>
                <a:spcPts val="2025"/>
              </a:lnSpc>
              <a:spcBef>
                <a:spcPts val="0"/>
              </a:spcBef>
              <a:spcAft>
                <a:spcPts val="0"/>
              </a:spcAft>
              <a:buFontTx/>
              <a:buNone/>
              <a:defRPr lang="en-US" sz="2400" b="1" i="0" kern="1200" dirty="0" smtClean="0">
                <a:solidFill>
                  <a:srgbClr val="0298AA"/>
                </a:solidFill>
                <a:latin typeface="Arial" panose="020B0604020202020204" pitchFamily="34" charset="0"/>
                <a:ea typeface="+mn-ea"/>
                <a:cs typeface="Arial" panose="020B0604020202020204" pitchFamily="34" charset="0"/>
              </a:defRPr>
            </a:lvl1pPr>
            <a:lvl2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Aft>
                <a:spcPts val="0"/>
              </a:spcAft>
              <a:buFontTx/>
              <a:buNone/>
              <a:defRPr lang="en-US" sz="2025" b="1" kern="1200" dirty="0">
                <a:solidFill>
                  <a:srgbClr val="F20000"/>
                </a:solidFill>
                <a:latin typeface="Gotham Bold" panose="02000603040000020004" pitchFamily="2" charset="0"/>
                <a:ea typeface="+mn-ea"/>
                <a:cs typeface="+mn-cs"/>
              </a:defRPr>
            </a:lvl5pPr>
          </a:lstStyle>
          <a:p>
            <a:pPr lvl="0"/>
            <a:r>
              <a:rPr lang="en-US" dirty="0"/>
              <a:t>Click to edit Master text</a:t>
            </a:r>
          </a:p>
        </p:txBody>
      </p:sp>
    </p:spTree>
    <p:extLst>
      <p:ext uri="{BB962C8B-B14F-4D97-AF65-F5344CB8AC3E}">
        <p14:creationId xmlns:p14="http://schemas.microsoft.com/office/powerpoint/2010/main" val="526560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47DAE9E9-CA7A-5F4B-9320-49EFC79A9771}"/>
              </a:ext>
            </a:extLst>
          </p:cNvPr>
          <p:cNvCxnSpPr>
            <a:cxnSpLocks/>
          </p:cNvCxnSpPr>
          <p:nvPr userDrawn="1"/>
        </p:nvCxnSpPr>
        <p:spPr>
          <a:xfrm flipH="1">
            <a:off x="2319365" y="69710"/>
            <a:ext cx="13302" cy="6857999"/>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sp>
        <p:nvSpPr>
          <p:cNvPr id="9" name="Text Placeholder 13">
            <a:extLst>
              <a:ext uri="{FF2B5EF4-FFF2-40B4-BE49-F238E27FC236}">
                <a16:creationId xmlns:a16="http://schemas.microsoft.com/office/drawing/2014/main" id="{AE73EF6F-A717-A04F-9812-83E4B59D2956}"/>
              </a:ext>
            </a:extLst>
          </p:cNvPr>
          <p:cNvSpPr>
            <a:spLocks noGrp="1"/>
          </p:cNvSpPr>
          <p:nvPr>
            <p:ph type="body" sz="quarter" idx="12" hasCustomPrompt="1"/>
          </p:nvPr>
        </p:nvSpPr>
        <p:spPr>
          <a:xfrm>
            <a:off x="262581" y="331359"/>
            <a:ext cx="1946312" cy="601951"/>
          </a:xfrm>
          <a:prstGeom prst="rect">
            <a:avLst/>
          </a:prstGeom>
        </p:spPr>
        <p:txBody>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257168" indent="0">
              <a:buNone/>
              <a:defRPr lang="en-US" sz="1013" kern="1200" dirty="0" smtClean="0">
                <a:solidFill>
                  <a:schemeClr val="tx1"/>
                </a:solidFill>
                <a:latin typeface="Arial" panose="020B0604020202020204" pitchFamily="34" charset="0"/>
                <a:ea typeface="Roboto" panose="02000000000000000000" pitchFamily="2" charset="0"/>
                <a:cs typeface="+mn-cs"/>
              </a:defRPr>
            </a:lvl2pPr>
            <a:lvl3pPr marL="514337" indent="0">
              <a:buNone/>
              <a:defRPr lang="en-US" sz="1013" kern="1200" dirty="0" smtClean="0">
                <a:solidFill>
                  <a:schemeClr val="tx1"/>
                </a:solidFill>
                <a:latin typeface="Arial" panose="020B0604020202020204" pitchFamily="34" charset="0"/>
                <a:ea typeface="Roboto" panose="02000000000000000000" pitchFamily="2" charset="0"/>
                <a:cs typeface="+mn-cs"/>
              </a:defRPr>
            </a:lvl3pPr>
            <a:lvl4pPr marL="771506" indent="0">
              <a:buNone/>
              <a:defRPr lang="en-US" sz="1013" kern="1200" dirty="0" smtClean="0">
                <a:solidFill>
                  <a:schemeClr val="tx1"/>
                </a:solidFill>
                <a:latin typeface="Arial" panose="020B0604020202020204" pitchFamily="34" charset="0"/>
                <a:ea typeface="Roboto" panose="02000000000000000000" pitchFamily="2" charset="0"/>
                <a:cs typeface="+mn-cs"/>
              </a:defRPr>
            </a:lvl4pPr>
            <a:lvl5pPr marL="1028675" indent="0">
              <a:buNone/>
              <a:defRPr lang="en-US" sz="1013" kern="1200" dirty="0">
                <a:solidFill>
                  <a:schemeClr val="tx1"/>
                </a:solidFill>
                <a:latin typeface="Arial" panose="020B0604020202020204" pitchFamily="34" charset="0"/>
                <a:ea typeface="Roboto" panose="02000000000000000000" pitchFamily="2" charset="0"/>
                <a:cs typeface="+mn-cs"/>
              </a:defRPr>
            </a:lvl5pPr>
          </a:lstStyle>
          <a:p>
            <a:pPr lvl="0"/>
            <a:r>
              <a:rPr lang="en-US" dirty="0"/>
              <a:t>CLICK TO EDIT MASTER TEXT</a:t>
            </a:r>
          </a:p>
        </p:txBody>
      </p:sp>
      <p:cxnSp>
        <p:nvCxnSpPr>
          <p:cNvPr id="11" name="Straight Connector 10">
            <a:extLst>
              <a:ext uri="{FF2B5EF4-FFF2-40B4-BE49-F238E27FC236}">
                <a16:creationId xmlns:a16="http://schemas.microsoft.com/office/drawing/2014/main" id="{33D3EAFB-B279-6A4E-A681-F0534DC81083}"/>
              </a:ext>
            </a:extLst>
          </p:cNvPr>
          <p:cNvCxnSpPr>
            <a:cxnSpLocks/>
          </p:cNvCxnSpPr>
          <p:nvPr userDrawn="1"/>
        </p:nvCxnSpPr>
        <p:spPr>
          <a:xfrm>
            <a:off x="2" y="3885841"/>
            <a:ext cx="2191392" cy="0"/>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sp>
        <p:nvSpPr>
          <p:cNvPr id="15" name="Text Placeholder 15">
            <a:extLst>
              <a:ext uri="{FF2B5EF4-FFF2-40B4-BE49-F238E27FC236}">
                <a16:creationId xmlns:a16="http://schemas.microsoft.com/office/drawing/2014/main" id="{0E4B1C6E-BF28-8E4D-A7E3-62942A229B93}"/>
              </a:ext>
            </a:extLst>
          </p:cNvPr>
          <p:cNvSpPr>
            <a:spLocks noGrp="1"/>
          </p:cNvSpPr>
          <p:nvPr>
            <p:ph type="body" sz="quarter" idx="14"/>
          </p:nvPr>
        </p:nvSpPr>
        <p:spPr>
          <a:xfrm>
            <a:off x="272106" y="2895601"/>
            <a:ext cx="1919288" cy="1553103"/>
          </a:xfrm>
          <a:prstGeom prst="rect">
            <a:avLst/>
          </a:prstGeom>
        </p:spPr>
        <p:txBody>
          <a:bodyPr/>
          <a:lstStyle>
            <a:lvl1pPr marL="0" indent="0" algn="r" defTabSz="514337" rtl="0" eaLnBrk="1" fontAlgn="auto" latinLnBrk="0" hangingPunct="1">
              <a:lnSpc>
                <a:spcPts val="2400"/>
              </a:lnSpc>
              <a:spcBef>
                <a:spcPts val="0"/>
              </a:spcBef>
              <a:spcAft>
                <a:spcPts val="0"/>
              </a:spcAft>
              <a:buFontTx/>
              <a:buNone/>
              <a:defRPr lang="en-US" sz="2700" b="1" i="0" kern="1200" dirty="0" smtClean="0">
                <a:solidFill>
                  <a:srgbClr val="0298AA"/>
                </a:solidFill>
                <a:latin typeface="Arial" panose="020B0604020202020204" pitchFamily="34" charset="0"/>
                <a:ea typeface="+mn-ea"/>
                <a:cs typeface="Arial" panose="020B0604020202020204" pitchFamily="34" charset="0"/>
              </a:defRPr>
            </a:lvl1pPr>
            <a:lvl2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Aft>
                <a:spcPts val="0"/>
              </a:spcAft>
              <a:buFontTx/>
              <a:buNone/>
              <a:defRPr lang="en-US" sz="2025" b="1" kern="1200" dirty="0">
                <a:solidFill>
                  <a:srgbClr val="F20000"/>
                </a:solidFill>
                <a:latin typeface="Gotham Bold" panose="02000603040000020004" pitchFamily="2" charset="0"/>
                <a:ea typeface="+mn-ea"/>
                <a:cs typeface="+mn-cs"/>
              </a:defRPr>
            </a:lvl5pPr>
          </a:lstStyle>
          <a:p>
            <a:pPr lvl="0"/>
            <a:r>
              <a:rPr lang="en-US" dirty="0"/>
              <a:t>Click to edit Master text</a:t>
            </a:r>
          </a:p>
        </p:txBody>
      </p:sp>
      <p:sp>
        <p:nvSpPr>
          <p:cNvPr id="16" name="Text Placeholder 13">
            <a:extLst>
              <a:ext uri="{FF2B5EF4-FFF2-40B4-BE49-F238E27FC236}">
                <a16:creationId xmlns:a16="http://schemas.microsoft.com/office/drawing/2014/main" id="{60C0B8FA-DD41-8942-ABAB-ECA7D95BDBE4}"/>
              </a:ext>
            </a:extLst>
          </p:cNvPr>
          <p:cNvSpPr>
            <a:spLocks noGrp="1"/>
          </p:cNvSpPr>
          <p:nvPr>
            <p:ph type="body" sz="quarter" idx="15"/>
          </p:nvPr>
        </p:nvSpPr>
        <p:spPr>
          <a:xfrm>
            <a:off x="3434588" y="1159227"/>
            <a:ext cx="5212610" cy="4643261"/>
          </a:xfrm>
          <a:prstGeom prst="rect">
            <a:avLst/>
          </a:prstGeom>
        </p:spPr>
        <p:txBody>
          <a:bodyPr/>
          <a:lstStyle>
            <a:lvl1pPr>
              <a:defRPr sz="1125" b="0" i="0">
                <a:latin typeface="Arial" panose="020B0604020202020204" pitchFamily="34" charset="0"/>
              </a:defRPr>
            </a:lvl1pPr>
            <a:lvl2pPr>
              <a:defRPr sz="1125" b="0" i="0">
                <a:latin typeface="Arial" panose="020B0604020202020204" pitchFamily="34" charset="0"/>
              </a:defRPr>
            </a:lvl2pPr>
            <a:lvl3pPr>
              <a:defRPr sz="1125" b="0" i="0">
                <a:latin typeface="Arial" panose="020B0604020202020204" pitchFamily="34" charset="0"/>
              </a:defRPr>
            </a:lvl3pPr>
            <a:lvl4pPr>
              <a:defRPr sz="1125" b="0" i="0">
                <a:latin typeface="Arial" panose="020B0604020202020204" pitchFamily="34" charset="0"/>
              </a:defRPr>
            </a:lvl4pPr>
            <a:lvl5pPr>
              <a:defRPr sz="1125"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0442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47DAE9E9-CA7A-5F4B-9320-49EFC79A9771}"/>
              </a:ext>
            </a:extLst>
          </p:cNvPr>
          <p:cNvCxnSpPr>
            <a:cxnSpLocks/>
          </p:cNvCxnSpPr>
          <p:nvPr userDrawn="1"/>
        </p:nvCxnSpPr>
        <p:spPr>
          <a:xfrm flipH="1">
            <a:off x="2754391" y="3"/>
            <a:ext cx="13302" cy="6857999"/>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sp>
        <p:nvSpPr>
          <p:cNvPr id="9" name="Text Placeholder 13">
            <a:extLst>
              <a:ext uri="{FF2B5EF4-FFF2-40B4-BE49-F238E27FC236}">
                <a16:creationId xmlns:a16="http://schemas.microsoft.com/office/drawing/2014/main" id="{AE73EF6F-A717-A04F-9812-83E4B59D2956}"/>
              </a:ext>
            </a:extLst>
          </p:cNvPr>
          <p:cNvSpPr>
            <a:spLocks noGrp="1"/>
          </p:cNvSpPr>
          <p:nvPr>
            <p:ph type="body" sz="quarter" idx="12" hasCustomPrompt="1"/>
          </p:nvPr>
        </p:nvSpPr>
        <p:spPr>
          <a:xfrm>
            <a:off x="262581" y="331359"/>
            <a:ext cx="1946312" cy="601951"/>
          </a:xfrm>
          <a:prstGeom prst="rect">
            <a:avLst/>
          </a:prstGeom>
        </p:spPr>
        <p:txBody>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257168" indent="0">
              <a:buNone/>
              <a:defRPr lang="en-US" sz="1013" kern="1200" dirty="0" smtClean="0">
                <a:solidFill>
                  <a:schemeClr val="tx1"/>
                </a:solidFill>
                <a:latin typeface="Arial" panose="020B0604020202020204" pitchFamily="34" charset="0"/>
                <a:ea typeface="Roboto" panose="02000000000000000000" pitchFamily="2" charset="0"/>
                <a:cs typeface="+mn-cs"/>
              </a:defRPr>
            </a:lvl2pPr>
            <a:lvl3pPr marL="514337" indent="0">
              <a:buNone/>
              <a:defRPr lang="en-US" sz="1013" kern="1200" dirty="0" smtClean="0">
                <a:solidFill>
                  <a:schemeClr val="tx1"/>
                </a:solidFill>
                <a:latin typeface="Arial" panose="020B0604020202020204" pitchFamily="34" charset="0"/>
                <a:ea typeface="Roboto" panose="02000000000000000000" pitchFamily="2" charset="0"/>
                <a:cs typeface="+mn-cs"/>
              </a:defRPr>
            </a:lvl3pPr>
            <a:lvl4pPr marL="771506" indent="0">
              <a:buNone/>
              <a:defRPr lang="en-US" sz="1013" kern="1200" dirty="0" smtClean="0">
                <a:solidFill>
                  <a:schemeClr val="tx1"/>
                </a:solidFill>
                <a:latin typeface="Arial" panose="020B0604020202020204" pitchFamily="34" charset="0"/>
                <a:ea typeface="Roboto" panose="02000000000000000000" pitchFamily="2" charset="0"/>
                <a:cs typeface="+mn-cs"/>
              </a:defRPr>
            </a:lvl4pPr>
            <a:lvl5pPr marL="1028675" indent="0">
              <a:buNone/>
              <a:defRPr lang="en-US" sz="1013" kern="1200" dirty="0">
                <a:solidFill>
                  <a:schemeClr val="tx1"/>
                </a:solidFill>
                <a:latin typeface="Arial" panose="020B0604020202020204" pitchFamily="34" charset="0"/>
                <a:ea typeface="Roboto" panose="02000000000000000000" pitchFamily="2" charset="0"/>
                <a:cs typeface="+mn-cs"/>
              </a:defRPr>
            </a:lvl5pPr>
          </a:lstStyle>
          <a:p>
            <a:pPr lvl="0"/>
            <a:r>
              <a:rPr lang="en-US" dirty="0"/>
              <a:t>CLICK TO EDIT MASTER TEXT</a:t>
            </a:r>
          </a:p>
        </p:txBody>
      </p:sp>
      <p:cxnSp>
        <p:nvCxnSpPr>
          <p:cNvPr id="11" name="Straight Connector 10">
            <a:extLst>
              <a:ext uri="{FF2B5EF4-FFF2-40B4-BE49-F238E27FC236}">
                <a16:creationId xmlns:a16="http://schemas.microsoft.com/office/drawing/2014/main" id="{33D3EAFB-B279-6A4E-A681-F0534DC81083}"/>
              </a:ext>
            </a:extLst>
          </p:cNvPr>
          <p:cNvCxnSpPr>
            <a:cxnSpLocks/>
          </p:cNvCxnSpPr>
          <p:nvPr userDrawn="1"/>
        </p:nvCxnSpPr>
        <p:spPr>
          <a:xfrm>
            <a:off x="2" y="3885841"/>
            <a:ext cx="2425465" cy="0"/>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sp>
        <p:nvSpPr>
          <p:cNvPr id="15" name="Text Placeholder 15">
            <a:extLst>
              <a:ext uri="{FF2B5EF4-FFF2-40B4-BE49-F238E27FC236}">
                <a16:creationId xmlns:a16="http://schemas.microsoft.com/office/drawing/2014/main" id="{0E4B1C6E-BF28-8E4D-A7E3-62942A229B93}"/>
              </a:ext>
            </a:extLst>
          </p:cNvPr>
          <p:cNvSpPr>
            <a:spLocks noGrp="1"/>
          </p:cNvSpPr>
          <p:nvPr>
            <p:ph type="body" sz="quarter" idx="14"/>
          </p:nvPr>
        </p:nvSpPr>
        <p:spPr>
          <a:xfrm>
            <a:off x="496802" y="2652450"/>
            <a:ext cx="1919288" cy="1553103"/>
          </a:xfrm>
          <a:prstGeom prst="rect">
            <a:avLst/>
          </a:prstGeom>
        </p:spPr>
        <p:txBody>
          <a:bodyPr/>
          <a:lstStyle>
            <a:lvl1pPr marL="0" indent="0" algn="r" defTabSz="514337" rtl="0" eaLnBrk="1" fontAlgn="auto" latinLnBrk="0" hangingPunct="1">
              <a:lnSpc>
                <a:spcPts val="2025"/>
              </a:lnSpc>
              <a:spcBef>
                <a:spcPts val="0"/>
              </a:spcBef>
              <a:spcAft>
                <a:spcPts val="0"/>
              </a:spcAft>
              <a:buFontTx/>
              <a:buNone/>
              <a:defRPr lang="en-US" sz="2025"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Aft>
                <a:spcPts val="0"/>
              </a:spcAft>
              <a:buFontTx/>
              <a:buNone/>
              <a:defRPr lang="en-US" sz="2025" b="1" kern="1200" dirty="0">
                <a:solidFill>
                  <a:srgbClr val="F20000"/>
                </a:solidFill>
                <a:latin typeface="Gotham Bold" panose="02000603040000020004" pitchFamily="2" charset="0"/>
                <a:ea typeface="+mn-ea"/>
                <a:cs typeface="+mn-cs"/>
              </a:defRPr>
            </a:lvl5pPr>
          </a:lstStyle>
          <a:p>
            <a:pPr lvl="0"/>
            <a:r>
              <a:rPr lang="en-US" dirty="0"/>
              <a:t>Click to edit Master text</a:t>
            </a:r>
          </a:p>
        </p:txBody>
      </p:sp>
      <p:sp>
        <p:nvSpPr>
          <p:cNvPr id="16" name="Text Placeholder 13">
            <a:extLst>
              <a:ext uri="{FF2B5EF4-FFF2-40B4-BE49-F238E27FC236}">
                <a16:creationId xmlns:a16="http://schemas.microsoft.com/office/drawing/2014/main" id="{60C0B8FA-DD41-8942-ABAB-ECA7D95BDBE4}"/>
              </a:ext>
            </a:extLst>
          </p:cNvPr>
          <p:cNvSpPr>
            <a:spLocks noGrp="1"/>
          </p:cNvSpPr>
          <p:nvPr>
            <p:ph type="body" sz="quarter" idx="15"/>
          </p:nvPr>
        </p:nvSpPr>
        <p:spPr>
          <a:xfrm>
            <a:off x="3434588" y="1159227"/>
            <a:ext cx="5212610" cy="4643261"/>
          </a:xfrm>
          <a:prstGeom prst="rect">
            <a:avLst/>
          </a:prstGeom>
        </p:spPr>
        <p:txBody>
          <a:bodyPr/>
          <a:lstStyle>
            <a:lvl1pPr>
              <a:defRPr sz="1125" b="0" i="0">
                <a:latin typeface="Arial" panose="020B0604020202020204" pitchFamily="34" charset="0"/>
              </a:defRPr>
            </a:lvl1pPr>
            <a:lvl2pPr>
              <a:defRPr sz="1125" b="0" i="0">
                <a:latin typeface="Arial" panose="020B0604020202020204" pitchFamily="34" charset="0"/>
              </a:defRPr>
            </a:lvl2pPr>
            <a:lvl3pPr>
              <a:defRPr sz="1125" b="0" i="0">
                <a:latin typeface="Arial" panose="020B0604020202020204" pitchFamily="34" charset="0"/>
              </a:defRPr>
            </a:lvl3pPr>
            <a:lvl4pPr>
              <a:defRPr sz="1125" b="0" i="0">
                <a:latin typeface="Arial" panose="020B0604020202020204" pitchFamily="34" charset="0"/>
              </a:defRPr>
            </a:lvl4pPr>
            <a:lvl5pPr>
              <a:defRPr sz="1125" b="0"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1636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Text Placeholder 13">
            <a:extLst>
              <a:ext uri="{FF2B5EF4-FFF2-40B4-BE49-F238E27FC236}">
                <a16:creationId xmlns:a16="http://schemas.microsoft.com/office/drawing/2014/main" id="{AE73EF6F-A717-A04F-9812-83E4B59D2956}"/>
              </a:ext>
            </a:extLst>
          </p:cNvPr>
          <p:cNvSpPr>
            <a:spLocks noGrp="1"/>
          </p:cNvSpPr>
          <p:nvPr>
            <p:ph type="body" sz="quarter" idx="12" hasCustomPrompt="1"/>
          </p:nvPr>
        </p:nvSpPr>
        <p:spPr>
          <a:xfrm>
            <a:off x="262580" y="331359"/>
            <a:ext cx="2328219" cy="601951"/>
          </a:xfrm>
          <a:prstGeom prst="rect">
            <a:avLst/>
          </a:prstGeom>
        </p:spPr>
        <p:txBody>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257168" indent="0">
              <a:buNone/>
              <a:defRPr lang="en-US" sz="1013" kern="1200" dirty="0" smtClean="0">
                <a:solidFill>
                  <a:schemeClr val="tx1"/>
                </a:solidFill>
                <a:latin typeface="Arial" panose="020B0604020202020204" pitchFamily="34" charset="0"/>
                <a:ea typeface="Roboto" panose="02000000000000000000" pitchFamily="2" charset="0"/>
                <a:cs typeface="+mn-cs"/>
              </a:defRPr>
            </a:lvl2pPr>
            <a:lvl3pPr marL="514337" indent="0">
              <a:buNone/>
              <a:defRPr lang="en-US" sz="1013" kern="1200" dirty="0" smtClean="0">
                <a:solidFill>
                  <a:schemeClr val="tx1"/>
                </a:solidFill>
                <a:latin typeface="Arial" panose="020B0604020202020204" pitchFamily="34" charset="0"/>
                <a:ea typeface="Roboto" panose="02000000000000000000" pitchFamily="2" charset="0"/>
                <a:cs typeface="+mn-cs"/>
              </a:defRPr>
            </a:lvl3pPr>
            <a:lvl4pPr marL="771506" indent="0">
              <a:buNone/>
              <a:defRPr lang="en-US" sz="1013" kern="1200" dirty="0" smtClean="0">
                <a:solidFill>
                  <a:schemeClr val="tx1"/>
                </a:solidFill>
                <a:latin typeface="Arial" panose="020B0604020202020204" pitchFamily="34" charset="0"/>
                <a:ea typeface="Roboto" panose="02000000000000000000" pitchFamily="2" charset="0"/>
                <a:cs typeface="+mn-cs"/>
              </a:defRPr>
            </a:lvl4pPr>
            <a:lvl5pPr marL="1028675" indent="0">
              <a:buNone/>
              <a:defRPr lang="en-US" sz="1013" kern="1200" dirty="0">
                <a:solidFill>
                  <a:schemeClr val="tx1"/>
                </a:solidFill>
                <a:latin typeface="Arial" panose="020B0604020202020204" pitchFamily="34" charset="0"/>
                <a:ea typeface="Roboto" panose="02000000000000000000" pitchFamily="2" charset="0"/>
                <a:cs typeface="+mn-cs"/>
              </a:defRPr>
            </a:lvl5pPr>
          </a:lstStyle>
          <a:p>
            <a:pPr lvl="0"/>
            <a:r>
              <a:rPr lang="en-US" dirty="0"/>
              <a:t>CLICK TO EDIT MASTER TEXT</a:t>
            </a:r>
          </a:p>
        </p:txBody>
      </p:sp>
      <p:sp>
        <p:nvSpPr>
          <p:cNvPr id="3" name="Picture Placeholder 2">
            <a:extLst>
              <a:ext uri="{FF2B5EF4-FFF2-40B4-BE49-F238E27FC236}">
                <a16:creationId xmlns:a16="http://schemas.microsoft.com/office/drawing/2014/main" id="{76006514-79EB-C042-A698-C86CF5615AD0}"/>
              </a:ext>
            </a:extLst>
          </p:cNvPr>
          <p:cNvSpPr>
            <a:spLocks noGrp="1"/>
          </p:cNvSpPr>
          <p:nvPr>
            <p:ph type="pic" sz="quarter" idx="15"/>
          </p:nvPr>
        </p:nvSpPr>
        <p:spPr>
          <a:xfrm>
            <a:off x="3251597" y="711201"/>
            <a:ext cx="5562600" cy="5124451"/>
          </a:xfrm>
          <a:prstGeom prst="rect">
            <a:avLst/>
          </a:prstGeom>
        </p:spPr>
        <p:txBody>
          <a:bodyPr/>
          <a:lstStyle>
            <a:lvl1pPr>
              <a:defRPr b="0" i="0">
                <a:latin typeface="Arial" panose="020B0604020202020204" pitchFamily="34" charset="0"/>
              </a:defRPr>
            </a:lvl1pPr>
          </a:lstStyle>
          <a:p>
            <a:endParaRPr lang="en-US" dirty="0"/>
          </a:p>
        </p:txBody>
      </p:sp>
      <p:sp>
        <p:nvSpPr>
          <p:cNvPr id="12" name="Text Placeholder 15">
            <a:extLst>
              <a:ext uri="{FF2B5EF4-FFF2-40B4-BE49-F238E27FC236}">
                <a16:creationId xmlns:a16="http://schemas.microsoft.com/office/drawing/2014/main" id="{ACC610DF-191F-DB44-BA14-A18D7D74342F}"/>
              </a:ext>
            </a:extLst>
          </p:cNvPr>
          <p:cNvSpPr>
            <a:spLocks noGrp="1"/>
          </p:cNvSpPr>
          <p:nvPr>
            <p:ph type="body" sz="quarter" idx="14"/>
          </p:nvPr>
        </p:nvSpPr>
        <p:spPr>
          <a:xfrm>
            <a:off x="496802" y="2652450"/>
            <a:ext cx="1919288" cy="1553103"/>
          </a:xfrm>
          <a:prstGeom prst="rect">
            <a:avLst/>
          </a:prstGeom>
        </p:spPr>
        <p:txBody>
          <a:bodyPr/>
          <a:lstStyle>
            <a:lvl1pPr marL="0" indent="0" algn="r" defTabSz="514337" rtl="0" eaLnBrk="1" fontAlgn="auto" latinLnBrk="0" hangingPunct="1">
              <a:lnSpc>
                <a:spcPts val="2025"/>
              </a:lnSpc>
              <a:spcBef>
                <a:spcPts val="0"/>
              </a:spcBef>
              <a:spcAft>
                <a:spcPts val="0"/>
              </a:spcAft>
              <a:buFontTx/>
              <a:buNone/>
              <a:defRPr lang="en-US" sz="2025"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Aft>
                <a:spcPts val="0"/>
              </a:spcAft>
              <a:buFontTx/>
              <a:buNone/>
              <a:defRPr lang="en-US" sz="2025" b="1" kern="1200" dirty="0">
                <a:solidFill>
                  <a:srgbClr val="F20000"/>
                </a:solidFill>
                <a:latin typeface="Gotham Bold" panose="02000603040000020004" pitchFamily="2" charset="0"/>
                <a:ea typeface="+mn-ea"/>
                <a:cs typeface="+mn-cs"/>
              </a:defRPr>
            </a:lvl5pPr>
          </a:lstStyle>
          <a:p>
            <a:pPr lvl="0"/>
            <a:r>
              <a:rPr lang="en-US" dirty="0"/>
              <a:t>Click to edit Master text</a:t>
            </a:r>
          </a:p>
        </p:txBody>
      </p:sp>
      <p:cxnSp>
        <p:nvCxnSpPr>
          <p:cNvPr id="13" name="Straight Connector 12">
            <a:extLst>
              <a:ext uri="{FF2B5EF4-FFF2-40B4-BE49-F238E27FC236}">
                <a16:creationId xmlns:a16="http://schemas.microsoft.com/office/drawing/2014/main" id="{6CA940F7-E339-5848-91F0-1ECFE5AE80A6}"/>
              </a:ext>
            </a:extLst>
          </p:cNvPr>
          <p:cNvCxnSpPr>
            <a:cxnSpLocks/>
          </p:cNvCxnSpPr>
          <p:nvPr userDrawn="1"/>
        </p:nvCxnSpPr>
        <p:spPr>
          <a:xfrm flipH="1">
            <a:off x="2754391" y="3"/>
            <a:ext cx="13302" cy="6857999"/>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60A4B6-473F-B54C-9649-7F772C74877A}"/>
              </a:ext>
            </a:extLst>
          </p:cNvPr>
          <p:cNvCxnSpPr>
            <a:cxnSpLocks/>
          </p:cNvCxnSpPr>
          <p:nvPr userDrawn="1"/>
        </p:nvCxnSpPr>
        <p:spPr>
          <a:xfrm>
            <a:off x="2" y="3885841"/>
            <a:ext cx="2425465" cy="0"/>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944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415C7DA2-8FAF-47FF-8739-16E530E68E2D}"/>
              </a:ext>
            </a:extLst>
          </p:cNvPr>
          <p:cNvSpPr>
            <a:spLocks noGrp="1"/>
          </p:cNvSpPr>
          <p:nvPr>
            <p:ph type="pic" sz="quarter" idx="12" hasCustomPrompt="1"/>
          </p:nvPr>
        </p:nvSpPr>
        <p:spPr>
          <a:xfrm>
            <a:off x="4571999" y="2"/>
            <a:ext cx="4572000" cy="6857999"/>
          </a:xfrm>
          <a:prstGeom prst="rect">
            <a:avLst/>
          </a:prstGeom>
          <a:solidFill>
            <a:schemeClr val="bg1">
              <a:lumMod val="95000"/>
            </a:schemeClr>
          </a:solidFill>
        </p:spPr>
        <p:txBody>
          <a:bodyPr/>
          <a:lstStyle>
            <a:lvl1pPr marL="0" indent="0">
              <a:buNone/>
              <a:defRPr sz="1013" b="0" i="0">
                <a:solidFill>
                  <a:schemeClr val="bg1">
                    <a:lumMod val="50000"/>
                  </a:schemeClr>
                </a:solidFill>
                <a:latin typeface="Arial" panose="020B0604020202020204" pitchFamily="34" charset="0"/>
                <a:ea typeface="Roboto" panose="02000000000000000000" pitchFamily="2" charset="0"/>
                <a:cs typeface="Open Sans" panose="020B0606030504020204" pitchFamily="34" charset="0"/>
              </a:defRPr>
            </a:lvl1pPr>
          </a:lstStyle>
          <a:p>
            <a:r>
              <a:rPr lang="en-ID" dirty="0"/>
              <a:t>Image Placeholder</a:t>
            </a:r>
          </a:p>
        </p:txBody>
      </p:sp>
      <p:pic>
        <p:nvPicPr>
          <p:cNvPr id="7" name="Picture 6" descr="Logo&#10;&#10;Description automatically generated">
            <a:extLst>
              <a:ext uri="{FF2B5EF4-FFF2-40B4-BE49-F238E27FC236}">
                <a16:creationId xmlns:a16="http://schemas.microsoft.com/office/drawing/2014/main" id="{0D2C087C-07CC-DD43-8540-994841B836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sp>
        <p:nvSpPr>
          <p:cNvPr id="9" name="Text Placeholder 13">
            <a:extLst>
              <a:ext uri="{FF2B5EF4-FFF2-40B4-BE49-F238E27FC236}">
                <a16:creationId xmlns:a16="http://schemas.microsoft.com/office/drawing/2014/main" id="{E225979A-8C95-5840-B0EF-7EA969B7204F}"/>
              </a:ext>
            </a:extLst>
          </p:cNvPr>
          <p:cNvSpPr>
            <a:spLocks noGrp="1"/>
          </p:cNvSpPr>
          <p:nvPr>
            <p:ph type="body" sz="quarter" idx="13" hasCustomPrompt="1"/>
          </p:nvPr>
        </p:nvSpPr>
        <p:spPr>
          <a:xfrm>
            <a:off x="262580" y="331359"/>
            <a:ext cx="2328219" cy="601951"/>
          </a:xfrm>
          <a:prstGeom prst="rect">
            <a:avLst/>
          </a:prstGeom>
        </p:spPr>
        <p:txBody>
          <a:bodyPr/>
          <a:lstStyle>
            <a:lvl1pPr marL="0" indent="0">
              <a:buNone/>
              <a:defRPr lang="en-US" sz="1350" b="0" i="0" kern="1200" dirty="0" smtClean="0">
                <a:solidFill>
                  <a:schemeClr val="tx1"/>
                </a:solidFill>
                <a:latin typeface="Arial" panose="020B0604020202020204" pitchFamily="34" charset="0"/>
                <a:ea typeface="Roboto" panose="02000000000000000000" pitchFamily="2" charset="0"/>
                <a:cs typeface="+mn-cs"/>
              </a:defRPr>
            </a:lvl1pPr>
            <a:lvl2pPr marL="257168" indent="0">
              <a:buNone/>
              <a:defRPr lang="en-US" sz="1013" kern="1200" dirty="0" smtClean="0">
                <a:solidFill>
                  <a:schemeClr val="tx1"/>
                </a:solidFill>
                <a:latin typeface="Arial" panose="020B0604020202020204" pitchFamily="34" charset="0"/>
                <a:ea typeface="Roboto" panose="02000000000000000000" pitchFamily="2" charset="0"/>
                <a:cs typeface="+mn-cs"/>
              </a:defRPr>
            </a:lvl2pPr>
            <a:lvl3pPr marL="514337" indent="0">
              <a:buNone/>
              <a:defRPr lang="en-US" sz="1013" kern="1200" dirty="0" smtClean="0">
                <a:solidFill>
                  <a:schemeClr val="tx1"/>
                </a:solidFill>
                <a:latin typeface="Arial" panose="020B0604020202020204" pitchFamily="34" charset="0"/>
                <a:ea typeface="Roboto" panose="02000000000000000000" pitchFamily="2" charset="0"/>
                <a:cs typeface="+mn-cs"/>
              </a:defRPr>
            </a:lvl3pPr>
            <a:lvl4pPr marL="771506" indent="0">
              <a:buNone/>
              <a:defRPr lang="en-US" sz="1013" kern="1200" dirty="0" smtClean="0">
                <a:solidFill>
                  <a:schemeClr val="tx1"/>
                </a:solidFill>
                <a:latin typeface="Arial" panose="020B0604020202020204" pitchFamily="34" charset="0"/>
                <a:ea typeface="Roboto" panose="02000000000000000000" pitchFamily="2" charset="0"/>
                <a:cs typeface="+mn-cs"/>
              </a:defRPr>
            </a:lvl4pPr>
            <a:lvl5pPr marL="1028675" indent="0">
              <a:buNone/>
              <a:defRPr lang="en-US" sz="1013" kern="1200" dirty="0">
                <a:solidFill>
                  <a:schemeClr val="tx1"/>
                </a:solidFill>
                <a:latin typeface="Arial" panose="020B0604020202020204" pitchFamily="34" charset="0"/>
                <a:ea typeface="Roboto" panose="02000000000000000000" pitchFamily="2" charset="0"/>
                <a:cs typeface="+mn-cs"/>
              </a:defRPr>
            </a:lvl5pPr>
          </a:lstStyle>
          <a:p>
            <a:pPr lvl="0"/>
            <a:r>
              <a:rPr lang="en-US" dirty="0"/>
              <a:t>CLICK TO EDIT MASTER TEXT</a:t>
            </a:r>
          </a:p>
        </p:txBody>
      </p:sp>
    </p:spTree>
    <p:extLst>
      <p:ext uri="{BB962C8B-B14F-4D97-AF65-F5344CB8AC3E}">
        <p14:creationId xmlns:p14="http://schemas.microsoft.com/office/powerpoint/2010/main" val="545886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4891EE-09E9-D64D-A6A9-483033AD2FA3}"/>
              </a:ext>
            </a:extLst>
          </p:cNvPr>
          <p:cNvSpPr/>
          <p:nvPr userDrawn="1"/>
        </p:nvSpPr>
        <p:spPr>
          <a:xfrm>
            <a:off x="0" y="0"/>
            <a:ext cx="2628898"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pic>
        <p:nvPicPr>
          <p:cNvPr id="4" name="Picture 3">
            <a:extLst>
              <a:ext uri="{FF2B5EF4-FFF2-40B4-BE49-F238E27FC236}">
                <a16:creationId xmlns:a16="http://schemas.microsoft.com/office/drawing/2014/main" id="{0BD40E1E-7A95-3643-A7E7-5D3E19A3042E}"/>
              </a:ext>
            </a:extLst>
          </p:cNvPr>
          <p:cNvPicPr>
            <a:picLocks noChangeAspect="1"/>
          </p:cNvPicPr>
          <p:nvPr userDrawn="1"/>
        </p:nvPicPr>
        <p:blipFill>
          <a:blip r:embed="rId2"/>
          <a:stretch>
            <a:fillRect/>
          </a:stretch>
        </p:blipFill>
        <p:spPr>
          <a:xfrm>
            <a:off x="415882" y="1993753"/>
            <a:ext cx="1797134" cy="1816247"/>
          </a:xfrm>
          <a:prstGeom prst="rect">
            <a:avLst/>
          </a:prstGeom>
        </p:spPr>
      </p:pic>
      <p:cxnSp>
        <p:nvCxnSpPr>
          <p:cNvPr id="13" name="Straight Connector 12">
            <a:extLst>
              <a:ext uri="{FF2B5EF4-FFF2-40B4-BE49-F238E27FC236}">
                <a16:creationId xmlns:a16="http://schemas.microsoft.com/office/drawing/2014/main" id="{031A6A86-82FC-6949-B923-CA2C4F7C0404}"/>
              </a:ext>
            </a:extLst>
          </p:cNvPr>
          <p:cNvCxnSpPr>
            <a:cxnSpLocks/>
          </p:cNvCxnSpPr>
          <p:nvPr userDrawn="1"/>
        </p:nvCxnSpPr>
        <p:spPr>
          <a:xfrm>
            <a:off x="2628900" y="0"/>
            <a:ext cx="0" cy="6858000"/>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0A1546E-7461-524B-9CFC-D7A904E75BAF}"/>
              </a:ext>
            </a:extLst>
          </p:cNvPr>
          <p:cNvSpPr>
            <a:spLocks noGrp="1"/>
          </p:cNvSpPr>
          <p:nvPr>
            <p:ph type="body" sz="quarter" idx="10"/>
          </p:nvPr>
        </p:nvSpPr>
        <p:spPr>
          <a:xfrm>
            <a:off x="3224754" y="846138"/>
            <a:ext cx="5054203" cy="5165725"/>
          </a:xfrm>
          <a:prstGeom prst="rect">
            <a:avLst/>
          </a:prstGeom>
        </p:spPr>
        <p:txBody>
          <a:bodyPr/>
          <a:lstStyle>
            <a:lvl1pPr marL="186447" indent="-186447" algn="just">
              <a:buFont typeface="+mj-lt"/>
              <a:buAutoNum type="arabicPeriod"/>
              <a:defRPr b="0" i="0">
                <a:latin typeface="Arial" panose="020B0604020202020204" pitchFamily="34" charset="0"/>
              </a:defRPr>
            </a:lvl1pPr>
            <a:lvl2pPr marL="462904" indent="-205735">
              <a:buFont typeface="+mj-lt"/>
              <a:buAutoNum type="alphaLcParenR"/>
              <a:defRPr b="0" i="0">
                <a:latin typeface="Arial"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00977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432D34E9-7829-D748-B169-A9F5B4F31A6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spTree>
    <p:extLst>
      <p:ext uri="{BB962C8B-B14F-4D97-AF65-F5344CB8AC3E}">
        <p14:creationId xmlns:p14="http://schemas.microsoft.com/office/powerpoint/2010/main" val="1105198041"/>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9" r:id="rId5"/>
    <p:sldLayoutId id="2147483952" r:id="rId6"/>
    <p:sldLayoutId id="2147483953" r:id="rId7"/>
    <p:sldLayoutId id="2147483954" r:id="rId8"/>
    <p:sldLayoutId id="2147483955" r:id="rId9"/>
    <p:sldLayoutId id="2147483956" r:id="rId10"/>
    <p:sldLayoutId id="2147483957" r:id="rId11"/>
    <p:sldLayoutId id="2147483960" r:id="rId12"/>
    <p:sldLayoutId id="2147483958" r:id="rId13"/>
    <p:sldLayoutId id="2147483973" r:id="rId14"/>
    <p:sldLayoutId id="2147483974" r:id="rId15"/>
  </p:sldLayoutIdLst>
  <p:txStyles>
    <p:titleStyle>
      <a:lvl1pPr algn="l" defTabSz="514337"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who.int/tdr/research/tb_hiv/shorrt/en/"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emf"/><Relationship Id="rId7"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2.emf"/><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21.emf"/><Relationship Id="rId5" Type="http://schemas.openxmlformats.org/officeDocument/2006/relationships/image" Target="../media/image14.emf"/><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png"/><Relationship Id="rId7" Type="http://schemas.openxmlformats.org/officeDocument/2006/relationships/image" Target="../media/image26.emf"/><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emf"/></Relationships>
</file>

<file path=ppt/slides/_rels/slide39.xml.rels><?xml version="1.0" encoding="UTF-8" standalone="yes"?>
<Relationships xmlns="http://schemas.openxmlformats.org/package/2006/relationships"><Relationship Id="rId3" Type="http://schemas.openxmlformats.org/officeDocument/2006/relationships/hyperlink" Target="https://www.treatmentactiongroup.org/publication/an-activists-guide-to-tuberculosis-diagnostic-tools/"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www.stoptb.org/gdf/drugsupply/drugs_available.asp"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hyperlink" Target="https://doi.org/10.1093/jac/dkw522"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msfaccess.org/drtb-drugs-under-microscope"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hyperlink" Target="http://www.stoptb.org/suft/"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hyperlink" Target="https://clinicaltrials.gov/ct2/show/NCT03959566?term=SUDOCU&amp;draw=2&amp;rank=1" TargetMode="External"/><Relationship Id="rId3" Type="http://schemas.openxmlformats.org/officeDocument/2006/relationships/hyperlink" Target="https://clinicaltrials.gov/ct2/show/NCT03338621?term=SimpliciTB&amp;rank=1" TargetMode="External"/><Relationship Id="rId7" Type="http://schemas.openxmlformats.org/officeDocument/2006/relationships/hyperlink" Target="https://clinicaltrials.gov/ct2/show/NCT02256696?term=pretomanid&amp;rank=5" TargetMode="External"/><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hyperlink" Target="https://clinicaltrials.gov/ct2/show/NCT03474198?term=TRUNCATE&amp;rank=1" TargetMode="External"/><Relationship Id="rId5" Type="http://schemas.openxmlformats.org/officeDocument/2006/relationships/hyperlink" Target="https://clinicaltrials.gov/ct2/show/NCT02410772?term=TBTC+Study+31&amp;rank=1" TargetMode="External"/><Relationship Id="rId4" Type="http://schemas.openxmlformats.org/officeDocument/2006/relationships/hyperlink" Target="https://clinicaltrials.gov/ct2/show/NCT02581527" TargetMode="External"/><Relationship Id="rId9" Type="http://schemas.openxmlformats.org/officeDocument/2006/relationships/hyperlink" Target="https://clinicaltrials.gov/ct2/show/NCT04550832?term=DECODE&amp;draw=2&amp;rank=1"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clinicaltrials.gov/ct2/show/NCT02754765" TargetMode="External"/><Relationship Id="rId3" Type="http://schemas.openxmlformats.org/officeDocument/2006/relationships/hyperlink" Target="https://clinicaltrials.gov/ct2/show/NCT03338621?term=SimpliciTB&amp;rank=1" TargetMode="External"/><Relationship Id="rId7" Type="http://schemas.openxmlformats.org/officeDocument/2006/relationships/hyperlink" Target="https://clinicaltrials.gov/ct2/show/NCT04062201" TargetMode="External"/><Relationship Id="rId12" Type="http://schemas.openxmlformats.org/officeDocument/2006/relationships/hyperlink" Target="https://clinicaltrials.gov/ct2/show/NCT02619994" TargetMode="External"/><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hyperlink" Target="https://clinicaltrials.gov/ct2/show/NCT02589782" TargetMode="External"/><Relationship Id="rId11" Type="http://schemas.openxmlformats.org/officeDocument/2006/relationships/hyperlink" Target="https://clinicaltrials.gov/ct2/show/NCT02409290" TargetMode="External"/><Relationship Id="rId5" Type="http://schemas.openxmlformats.org/officeDocument/2006/relationships/hyperlink" Target="https://clinicaltrials.gov/ct2/show/NCT03086486?term=NEXT&amp;recrs=a&amp;type=Intr&amp;cond=MDR-TB&amp;phase=2&amp;rank=3" TargetMode="External"/><Relationship Id="rId10" Type="http://schemas.openxmlformats.org/officeDocument/2006/relationships/hyperlink" Target="https://clinicaltrials.gov/ct2/show/NCT02454205" TargetMode="External"/><Relationship Id="rId4" Type="http://schemas.openxmlformats.org/officeDocument/2006/relationships/hyperlink" Target="https://clinicaltrials.gov/ct2/show/NCT02333799?term=Nix-TB&amp;rank=1" TargetMode="External"/><Relationship Id="rId9" Type="http://schemas.openxmlformats.org/officeDocument/2006/relationships/hyperlink" Target="https://clinicaltrials.gov/ct2/show/NCT03896685"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40.emf"/></Relationships>
</file>

<file path=ppt/slides/_rels/slide6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41.emf"/></Relationships>
</file>

<file path=ppt/slides/_rels/slide6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42.emf"/></Relationships>
</file>

<file path=ppt/slides/_rels/slide6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43.e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hyperlink" Target="https://www.treatmentactiongroup.org/resources/pipeline-report/2020-pipeline-report/" TargetMode="External"/><Relationship Id="rId2" Type="http://schemas.openxmlformats.org/officeDocument/2006/relationships/hyperlink" Target="https://www.treatmentactiongroup.org/publication/an-activists-guide-to-treatment-for-drug-resistant-tuberculosis/" TargetMode="External"/><Relationship Id="rId1" Type="http://schemas.openxmlformats.org/officeDocument/2006/relationships/slideLayout" Target="../slideLayouts/slideLayout13.xml"/><Relationship Id="rId6" Type="http://schemas.openxmlformats.org/officeDocument/2006/relationships/hyperlink" Target="https://pdf.usaid.gov/pdf_docs/PA00TNZK.pdf" TargetMode="External"/><Relationship Id="rId5" Type="http://schemas.openxmlformats.org/officeDocument/2006/relationships/hyperlink" Target="https://msfaccess.org/drtb-drugs-under-microscope" TargetMode="External"/><Relationship Id="rId4" Type="http://schemas.openxmlformats.org/officeDocument/2006/relationships/hyperlink" Target="https://www.msf.org/step-tb-report-202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5591E4-4691-C24B-A9AC-DABC89781931}"/>
              </a:ext>
            </a:extLst>
          </p:cNvPr>
          <p:cNvPicPr>
            <a:picLocks noChangeAspect="1"/>
          </p:cNvPicPr>
          <p:nvPr/>
        </p:nvPicPr>
        <p:blipFill>
          <a:blip r:embed="rId3">
            <a:alphaModFix amt="6000"/>
          </a:blip>
          <a:stretch>
            <a:fillRect/>
          </a:stretch>
        </p:blipFill>
        <p:spPr>
          <a:xfrm>
            <a:off x="964671" y="666876"/>
            <a:ext cx="7214655" cy="5652451"/>
          </a:xfrm>
          <a:prstGeom prst="rect">
            <a:avLst/>
          </a:prstGeom>
        </p:spPr>
      </p:pic>
      <p:sp>
        <p:nvSpPr>
          <p:cNvPr id="13" name="TextBox 12">
            <a:extLst>
              <a:ext uri="{FF2B5EF4-FFF2-40B4-BE49-F238E27FC236}">
                <a16:creationId xmlns:a16="http://schemas.microsoft.com/office/drawing/2014/main" id="{5BED9BB0-31E9-BB42-95DB-E13694F262DF}"/>
              </a:ext>
            </a:extLst>
          </p:cNvPr>
          <p:cNvSpPr txBox="1"/>
          <p:nvPr/>
        </p:nvSpPr>
        <p:spPr>
          <a:xfrm>
            <a:off x="1199109" y="2883950"/>
            <a:ext cx="6745783" cy="553998"/>
          </a:xfrm>
          <a:prstGeom prst="rect">
            <a:avLst/>
          </a:prstGeom>
          <a:noFill/>
        </p:spPr>
        <p:txBody>
          <a:bodyPr wrap="square" rtlCol="0">
            <a:spAutoFit/>
          </a:bodyPr>
          <a:lstStyle/>
          <a:p>
            <a:r>
              <a:rPr lang="en-US" sz="3000" b="1" dirty="0">
                <a:solidFill>
                  <a:srgbClr val="0298AA"/>
                </a:solidFill>
                <a:latin typeface="Arial" panose="020B0604020202020204" pitchFamily="34" charset="0"/>
                <a:cs typeface="Arial" panose="020B0604020202020204" pitchFamily="34" charset="0"/>
              </a:rPr>
              <a:t>Tuberculosis Treatment</a:t>
            </a:r>
            <a:endParaRPr lang="en-ID" sz="3000" b="1" dirty="0">
              <a:solidFill>
                <a:srgbClr val="0298AA"/>
              </a:solidFill>
              <a:latin typeface="Arial" panose="020B0604020202020204" pitchFamily="34" charset="0"/>
              <a:ea typeface="Roboto Black" panose="02000000000000000000" pitchFamily="2" charset="0"/>
              <a:cs typeface="Arial" panose="020B0604020202020204" pitchFamily="34" charset="0"/>
            </a:endParaRPr>
          </a:p>
        </p:txBody>
      </p:sp>
      <p:sp>
        <p:nvSpPr>
          <p:cNvPr id="15" name="TextBox 14">
            <a:extLst>
              <a:ext uri="{FF2B5EF4-FFF2-40B4-BE49-F238E27FC236}">
                <a16:creationId xmlns:a16="http://schemas.microsoft.com/office/drawing/2014/main" id="{54016937-90E3-974D-8B0E-18A86521D079}"/>
              </a:ext>
            </a:extLst>
          </p:cNvPr>
          <p:cNvSpPr txBox="1"/>
          <p:nvPr/>
        </p:nvSpPr>
        <p:spPr>
          <a:xfrm>
            <a:off x="2375258" y="3341455"/>
            <a:ext cx="2229870" cy="1061829"/>
          </a:xfrm>
          <a:prstGeom prst="rect">
            <a:avLst/>
          </a:prstGeom>
          <a:noFill/>
        </p:spPr>
        <p:txBody>
          <a:bodyPr wrap="square" rtlCol="0">
            <a:spAutoFit/>
          </a:bodyPr>
          <a:lstStyle/>
          <a:p>
            <a:pPr algn="l" fontAlgn="auto">
              <a:spcBef>
                <a:spcPct val="10000"/>
              </a:spcBef>
              <a:buFont typeface="Arial" pitchFamily="34" charset="0"/>
              <a:buNone/>
              <a:defRPr/>
            </a:pPr>
            <a:r>
              <a:rPr lang="en-US" sz="1500" dirty="0">
                <a:latin typeface="Arial" panose="020B0604020202020204" pitchFamily="34" charset="0"/>
                <a:ea typeface="Roboto" panose="02000000000000000000" pitchFamily="2" charset="0"/>
              </a:rPr>
              <a:t>Treatment Action Group</a:t>
            </a:r>
          </a:p>
          <a:p>
            <a:pPr algn="l" fontAlgn="auto">
              <a:spcBef>
                <a:spcPct val="10000"/>
              </a:spcBef>
              <a:buFont typeface="Arial" pitchFamily="34" charset="0"/>
              <a:buNone/>
              <a:defRPr/>
            </a:pPr>
            <a:r>
              <a:rPr lang="en-US" sz="1500" dirty="0">
                <a:latin typeface="Arial" panose="020B0604020202020204" pitchFamily="34" charset="0"/>
                <a:ea typeface="Roboto" panose="02000000000000000000" pitchFamily="2" charset="0"/>
              </a:rPr>
              <a:t>TB/HIV Advocacy Toolkit</a:t>
            </a:r>
          </a:p>
          <a:p>
            <a:pPr algn="l" fontAlgn="auto">
              <a:spcBef>
                <a:spcPct val="10000"/>
              </a:spcBef>
              <a:buFont typeface="Arial" pitchFamily="34" charset="0"/>
              <a:buNone/>
              <a:defRPr/>
            </a:pPr>
            <a:r>
              <a:rPr lang="en-US" sz="1500" dirty="0">
                <a:latin typeface="Arial" panose="020B0604020202020204" pitchFamily="34" charset="0"/>
                <a:ea typeface="Roboto" panose="02000000000000000000" pitchFamily="2" charset="0"/>
              </a:rPr>
              <a:t>March 2021</a:t>
            </a:r>
          </a:p>
        </p:txBody>
      </p:sp>
      <p:pic>
        <p:nvPicPr>
          <p:cNvPr id="16" name="Picture 15" descr="Logo, company name&#10;&#10;Description automatically generated">
            <a:extLst>
              <a:ext uri="{FF2B5EF4-FFF2-40B4-BE49-F238E27FC236}">
                <a16:creationId xmlns:a16="http://schemas.microsoft.com/office/drawing/2014/main" id="{179773EC-77AC-4743-837C-ECA9FE954E48}"/>
              </a:ext>
            </a:extLst>
          </p:cNvPr>
          <p:cNvPicPr>
            <a:picLocks noChangeAspect="1"/>
          </p:cNvPicPr>
          <p:nvPr/>
        </p:nvPicPr>
        <p:blipFill>
          <a:blip r:embed="rId4"/>
          <a:stretch>
            <a:fillRect/>
          </a:stretch>
        </p:blipFill>
        <p:spPr>
          <a:xfrm>
            <a:off x="7162800" y="232454"/>
            <a:ext cx="1734423" cy="612437"/>
          </a:xfrm>
          <a:prstGeom prst="rect">
            <a:avLst/>
          </a:prstGeom>
        </p:spPr>
      </p:pic>
      <p:sp>
        <p:nvSpPr>
          <p:cNvPr id="3" name="Rectangle 2">
            <a:extLst>
              <a:ext uri="{FF2B5EF4-FFF2-40B4-BE49-F238E27FC236}">
                <a16:creationId xmlns:a16="http://schemas.microsoft.com/office/drawing/2014/main" id="{DF6D8DB6-330F-B341-8D16-AF4E27035890}"/>
              </a:ext>
            </a:extLst>
          </p:cNvPr>
          <p:cNvSpPr/>
          <p:nvPr/>
        </p:nvSpPr>
        <p:spPr>
          <a:xfrm>
            <a:off x="7848600" y="6319327"/>
            <a:ext cx="1143000" cy="386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F43926-C7DD-CE40-B903-73F319013072}"/>
              </a:ext>
            </a:extLst>
          </p:cNvPr>
          <p:cNvSpPr>
            <a:spLocks noGrp="1"/>
          </p:cNvSpPr>
          <p:nvPr>
            <p:ph type="body" sz="quarter" idx="10"/>
          </p:nvPr>
        </p:nvSpPr>
        <p:spPr/>
        <p:txBody>
          <a:bodyPr/>
          <a:lstStyle/>
          <a:p>
            <a:r>
              <a:rPr lang="en-US" dirty="0"/>
              <a:t>HOW TB IS TREATED</a:t>
            </a:r>
          </a:p>
        </p:txBody>
      </p:sp>
      <p:grpSp>
        <p:nvGrpSpPr>
          <p:cNvPr id="3" name="Group 2">
            <a:extLst>
              <a:ext uri="{FF2B5EF4-FFF2-40B4-BE49-F238E27FC236}">
                <a16:creationId xmlns:a16="http://schemas.microsoft.com/office/drawing/2014/main" id="{66FB8782-8F3C-4942-A120-834DBD7182A2}"/>
              </a:ext>
            </a:extLst>
          </p:cNvPr>
          <p:cNvGrpSpPr/>
          <p:nvPr/>
        </p:nvGrpSpPr>
        <p:grpSpPr>
          <a:xfrm>
            <a:off x="115331" y="6249427"/>
            <a:ext cx="480060" cy="608573"/>
            <a:chOff x="289241" y="6046569"/>
            <a:chExt cx="640080" cy="811431"/>
          </a:xfrm>
        </p:grpSpPr>
        <p:sp>
          <p:nvSpPr>
            <p:cNvPr id="4" name="Slide Number Placeholder 3">
              <a:extLst>
                <a:ext uri="{FF2B5EF4-FFF2-40B4-BE49-F238E27FC236}">
                  <a16:creationId xmlns:a16="http://schemas.microsoft.com/office/drawing/2014/main" id="{19DDF308-4496-4D4E-9D78-79607016CA0A}"/>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10</a:t>
              </a:fld>
              <a:endParaRPr lang="en-US" sz="1350" dirty="0">
                <a:solidFill>
                  <a:schemeClr val="tx2"/>
                </a:solidFill>
                <a:latin typeface="Arial" panose="020B0604020202020204" pitchFamily="34" charset="0"/>
              </a:endParaRPr>
            </a:p>
          </p:txBody>
        </p:sp>
        <p:cxnSp>
          <p:nvCxnSpPr>
            <p:cNvPr id="5" name="Straight Connector 4">
              <a:extLst>
                <a:ext uri="{FF2B5EF4-FFF2-40B4-BE49-F238E27FC236}">
                  <a16:creationId xmlns:a16="http://schemas.microsoft.com/office/drawing/2014/main" id="{74FE88A3-C348-5A47-9274-7522009654B5}"/>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61C1BE-E6AD-6647-BA6D-2A1ABBB552F2}"/>
              </a:ext>
            </a:extLst>
          </p:cNvPr>
          <p:cNvSpPr>
            <a:spLocks noGrp="1"/>
          </p:cNvSpPr>
          <p:nvPr>
            <p:ph type="body" sz="quarter" idx="10"/>
          </p:nvPr>
        </p:nvSpPr>
        <p:spPr/>
        <p:txBody>
          <a:bodyPr/>
          <a:lstStyle/>
          <a:p>
            <a:r>
              <a:rPr lang="en-US" dirty="0"/>
              <a:t>DRUG-SENSITIVE TB (DS-TB)</a:t>
            </a:r>
          </a:p>
        </p:txBody>
      </p:sp>
      <p:grpSp>
        <p:nvGrpSpPr>
          <p:cNvPr id="5" name="Group 4">
            <a:extLst>
              <a:ext uri="{FF2B5EF4-FFF2-40B4-BE49-F238E27FC236}">
                <a16:creationId xmlns:a16="http://schemas.microsoft.com/office/drawing/2014/main" id="{884DCB87-5A4C-2746-8946-286AC33684C7}"/>
              </a:ext>
            </a:extLst>
          </p:cNvPr>
          <p:cNvGrpSpPr/>
          <p:nvPr/>
        </p:nvGrpSpPr>
        <p:grpSpPr>
          <a:xfrm>
            <a:off x="115331" y="6249427"/>
            <a:ext cx="480060" cy="608573"/>
            <a:chOff x="289241" y="6046569"/>
            <a:chExt cx="640080" cy="811431"/>
          </a:xfrm>
        </p:grpSpPr>
        <p:sp>
          <p:nvSpPr>
            <p:cNvPr id="6" name="Slide Number Placeholder 3">
              <a:extLst>
                <a:ext uri="{FF2B5EF4-FFF2-40B4-BE49-F238E27FC236}">
                  <a16:creationId xmlns:a16="http://schemas.microsoft.com/office/drawing/2014/main" id="{3ECEA375-673C-5047-952A-D0EFBC7A7A17}"/>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11</a:t>
              </a:fld>
              <a:endParaRPr lang="en-US" sz="1350" dirty="0">
                <a:solidFill>
                  <a:schemeClr val="tx2"/>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29CAA4EC-C7F4-1B46-BAEB-8F475D47D818}"/>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101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3"/>
          <p:cNvSpPr>
            <a:spLocks noGrp="1" noChangeArrowheads="1"/>
          </p:cNvSpPr>
          <p:nvPr>
            <p:ph idx="1"/>
          </p:nvPr>
        </p:nvSpPr>
        <p:spPr>
          <a:xfrm>
            <a:off x="762000" y="1663884"/>
            <a:ext cx="7886700" cy="3395288"/>
          </a:xfrm>
        </p:spPr>
        <p:txBody>
          <a:bodyPr/>
          <a:lstStyle/>
          <a:p>
            <a:pPr marL="0" indent="0">
              <a:buNone/>
              <a:defRPr/>
            </a:pPr>
            <a:r>
              <a:rPr lang="en-US" sz="1600" b="1" dirty="0">
                <a:latin typeface="Arial" panose="020B0604020202020204" pitchFamily="34" charset="0"/>
                <a:cs typeface="Arial" panose="020B0604020202020204" pitchFamily="34" charset="0"/>
              </a:rPr>
              <a:t>There are two phases of treatment for drug-sensitive TB:</a:t>
            </a:r>
          </a:p>
          <a:p>
            <a:pPr marL="548864" lvl="1" indent="-205732">
              <a:spcBef>
                <a:spcPts val="750"/>
              </a:spcBef>
              <a:buFont typeface="Wingdings" charset="2"/>
              <a:buAutoNum type="arabicPlain"/>
              <a:defRPr/>
            </a:pPr>
            <a:r>
              <a:rPr lang="en-US" sz="1600" dirty="0">
                <a:latin typeface="Arial" panose="020B0604020202020204" pitchFamily="34" charset="0"/>
                <a:cs typeface="Arial" panose="020B0604020202020204" pitchFamily="34" charset="0"/>
              </a:rPr>
              <a:t>Initial/intensive phase: to kill actively growing bacteria</a:t>
            </a:r>
          </a:p>
          <a:p>
            <a:pPr marL="548864" lvl="1" indent="-205732">
              <a:spcBef>
                <a:spcPts val="750"/>
              </a:spcBef>
              <a:buFont typeface="Wingdings" charset="2"/>
              <a:buAutoNum type="arabicPlain"/>
              <a:defRPr/>
            </a:pPr>
            <a:r>
              <a:rPr lang="en-US" sz="1600" dirty="0">
                <a:latin typeface="Arial" panose="020B0604020202020204" pitchFamily="34" charset="0"/>
                <a:cs typeface="Arial" panose="020B0604020202020204" pitchFamily="34" charset="0"/>
              </a:rPr>
              <a:t>Continuation phase: to eliminate any remaining bacteria and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reduce treatment failure / relapse</a:t>
            </a:r>
          </a:p>
          <a:p>
            <a:pPr marL="205973" lvl="1" indent="0">
              <a:buNone/>
              <a:defRPr/>
            </a:pPr>
            <a:endParaRPr lang="en-US" sz="1600" dirty="0">
              <a:latin typeface="Arial" panose="020B0604020202020204" pitchFamily="34" charset="0"/>
              <a:cs typeface="Arial" panose="020B0604020202020204" pitchFamily="34" charset="0"/>
            </a:endParaRPr>
          </a:p>
          <a:p>
            <a:pPr marL="80998" lvl="1" indent="0">
              <a:buNone/>
              <a:defRPr/>
            </a:pPr>
            <a:r>
              <a:rPr lang="en-US" sz="1600" b="1" dirty="0">
                <a:latin typeface="Arial" panose="020B0604020202020204" pitchFamily="34" charset="0"/>
                <a:cs typeface="Arial" panose="020B0604020202020204" pitchFamily="34" charset="0"/>
              </a:rPr>
              <a:t>The WHO recommends the following </a:t>
            </a:r>
            <a:r>
              <a:rPr lang="en-US" sz="2100" b="1" dirty="0">
                <a:solidFill>
                  <a:srgbClr val="0298AA"/>
                </a:solidFill>
                <a:cs typeface="Arial" panose="020B0604020202020204" pitchFamily="34" charset="0"/>
              </a:rPr>
              <a:t>6-month regimen</a:t>
            </a:r>
            <a:r>
              <a:rPr lang="en-US" sz="1600" b="1" dirty="0">
                <a:latin typeface="Arial" panose="020B0604020202020204" pitchFamily="34" charset="0"/>
                <a:cs typeface="Arial" panose="020B0604020202020204" pitchFamily="34" charset="0"/>
              </a:rPr>
              <a:t>:</a:t>
            </a:r>
          </a:p>
          <a:p>
            <a:pPr marL="80998" lvl="1" indent="0" algn="ctr">
              <a:buNone/>
              <a:defRPr/>
            </a:pPr>
            <a:endParaRPr lang="en-US" dirty="0">
              <a:solidFill>
                <a:schemeClr val="tx2"/>
              </a:solidFill>
              <a:latin typeface="Arial" panose="020B0604020202020204" pitchFamily="34" charset="0"/>
              <a:cs typeface="Arial" panose="020B0604020202020204" pitchFamily="34" charset="0"/>
            </a:endParaRPr>
          </a:p>
          <a:p>
            <a:pPr marL="80998" lvl="1" indent="0" algn="ctr">
              <a:buNone/>
              <a:defRPr/>
            </a:pPr>
            <a:r>
              <a:rPr lang="en-US" sz="2600" b="1" dirty="0">
                <a:solidFill>
                  <a:srgbClr val="0298AA"/>
                </a:solidFill>
                <a:cs typeface="Arial" panose="020B0604020202020204" pitchFamily="34" charset="0"/>
              </a:rPr>
              <a:t>2 H R Z E / 4 H R</a:t>
            </a:r>
          </a:p>
          <a:p>
            <a:pPr marL="80998" lvl="1" indent="0" algn="ctr">
              <a:buNone/>
              <a:defRPr/>
            </a:pPr>
            <a:endParaRPr lang="en-US" b="1" dirty="0">
              <a:solidFill>
                <a:schemeClr val="tx2"/>
              </a:solidFill>
              <a:latin typeface="Arial" panose="020B0604020202020204" pitchFamily="34" charset="0"/>
              <a:cs typeface="Arial" panose="020B0604020202020204" pitchFamily="34" charset="0"/>
            </a:endParaRPr>
          </a:p>
          <a:p>
            <a:pPr marL="205973" lvl="1" indent="0">
              <a:lnSpc>
                <a:spcPts val="1800"/>
              </a:lnSpc>
              <a:buNone/>
              <a:defRPr/>
            </a:pPr>
            <a:r>
              <a:rPr lang="en-US" sz="1600" b="1" dirty="0">
                <a:solidFill>
                  <a:srgbClr val="000000"/>
                </a:solidFill>
                <a:latin typeface="Arial" panose="020B0604020202020204" pitchFamily="34" charset="0"/>
                <a:cs typeface="Arial" panose="020B0604020202020204" pitchFamily="34" charset="0"/>
              </a:rPr>
              <a:t>Two months of daily treatment with four first-line drugs </a:t>
            </a:r>
            <a:r>
              <a:rPr lang="en-US" sz="1600" dirty="0">
                <a:solidFill>
                  <a:srgbClr val="000000"/>
                </a:solidFill>
                <a:latin typeface="Arial" panose="020B0604020202020204" pitchFamily="34" charset="0"/>
                <a:cs typeface="Arial" panose="020B0604020202020204" pitchFamily="34" charset="0"/>
              </a:rPr>
              <a:t>(isoniazid, rifampicin, pyrazinamide, ethambutol), followed by </a:t>
            </a:r>
            <a:r>
              <a:rPr lang="en-US" sz="1600" b="1" dirty="0">
                <a:solidFill>
                  <a:srgbClr val="000000"/>
                </a:solidFill>
                <a:latin typeface="Arial" panose="020B0604020202020204" pitchFamily="34" charset="0"/>
                <a:cs typeface="Arial" panose="020B0604020202020204" pitchFamily="34" charset="0"/>
              </a:rPr>
              <a:t>four months of daily treatment with isoniazid and rifampicin</a:t>
            </a:r>
          </a:p>
        </p:txBody>
      </p:sp>
      <p:sp>
        <p:nvSpPr>
          <p:cNvPr id="3" name="Text Placeholder 2">
            <a:extLst>
              <a:ext uri="{FF2B5EF4-FFF2-40B4-BE49-F238E27FC236}">
                <a16:creationId xmlns:a16="http://schemas.microsoft.com/office/drawing/2014/main" id="{1CEBB627-751F-C443-AA96-A39D3A7BA327}"/>
              </a:ext>
            </a:extLst>
          </p:cNvPr>
          <p:cNvSpPr>
            <a:spLocks noGrp="1"/>
          </p:cNvSpPr>
          <p:nvPr>
            <p:ph type="body" sz="quarter" idx="15"/>
          </p:nvPr>
        </p:nvSpPr>
        <p:spPr>
          <a:xfrm>
            <a:off x="762000" y="1077262"/>
            <a:ext cx="4476750" cy="354712"/>
          </a:xfrm>
        </p:spPr>
        <p:txBody>
          <a:bodyPr/>
          <a:lstStyle/>
          <a:p>
            <a:r>
              <a:rPr lang="en-US" dirty="0"/>
              <a:t>Drug-Sensitive TB (1/3)</a:t>
            </a:r>
          </a:p>
        </p:txBody>
      </p:sp>
      <p:grpSp>
        <p:nvGrpSpPr>
          <p:cNvPr id="5" name="Group 4">
            <a:extLst>
              <a:ext uri="{FF2B5EF4-FFF2-40B4-BE49-F238E27FC236}">
                <a16:creationId xmlns:a16="http://schemas.microsoft.com/office/drawing/2014/main" id="{5FC24672-E8C5-7449-97DA-BEBFC8178CC3}"/>
              </a:ext>
            </a:extLst>
          </p:cNvPr>
          <p:cNvGrpSpPr/>
          <p:nvPr/>
        </p:nvGrpSpPr>
        <p:grpSpPr>
          <a:xfrm>
            <a:off x="115331" y="6249427"/>
            <a:ext cx="480060" cy="608573"/>
            <a:chOff x="289241" y="6046569"/>
            <a:chExt cx="640080" cy="811431"/>
          </a:xfrm>
        </p:grpSpPr>
        <p:sp>
          <p:nvSpPr>
            <p:cNvPr id="6" name="Slide Number Placeholder 3">
              <a:extLst>
                <a:ext uri="{FF2B5EF4-FFF2-40B4-BE49-F238E27FC236}">
                  <a16:creationId xmlns:a16="http://schemas.microsoft.com/office/drawing/2014/main" id="{C864AE55-13F0-5C47-892A-FEC56BE6105B}"/>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12</a:t>
              </a:fld>
              <a:endParaRPr lang="en-US" sz="1350" dirty="0">
                <a:solidFill>
                  <a:schemeClr val="tx2"/>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1633CD2F-EF0B-774C-AA89-68DB93EA90B8}"/>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A13B8FB8-B62E-F44C-9840-3A9203C098C0}"/>
              </a:ext>
            </a:extLst>
          </p:cNvPr>
          <p:cNvSpPr txBox="1"/>
          <p:nvPr/>
        </p:nvSpPr>
        <p:spPr>
          <a:xfrm>
            <a:off x="221939" y="322548"/>
            <a:ext cx="2223446" cy="300082"/>
          </a:xfrm>
          <a:prstGeom prst="rect">
            <a:avLst/>
          </a:prstGeom>
          <a:noFill/>
        </p:spPr>
        <p:txBody>
          <a:bodyPr wrap="square" rtlCol="0">
            <a:spAutoFit/>
          </a:bodyPr>
          <a:lstStyle/>
          <a:p>
            <a:pPr algn="l"/>
            <a:r>
              <a:rPr lang="en-US" sz="1350" dirty="0">
                <a:solidFill>
                  <a:schemeClr val="tx2"/>
                </a:solidFill>
                <a:latin typeface="Arial" panose="020B0604020202020204" pitchFamily="34" charset="0"/>
                <a:ea typeface="Roboto" panose="02000000000000000000" pitchFamily="2" charset="0"/>
              </a:rPr>
              <a:t>TREATMENT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927A4E-F1BD-47FC-BCD0-7D5FAD90D4EF}"/>
              </a:ext>
            </a:extLst>
          </p:cNvPr>
          <p:cNvSpPr>
            <a:spLocks noGrp="1"/>
          </p:cNvSpPr>
          <p:nvPr>
            <p:ph idx="1"/>
          </p:nvPr>
        </p:nvSpPr>
        <p:spPr>
          <a:xfrm>
            <a:off x="990600" y="1600200"/>
            <a:ext cx="7029450" cy="3722558"/>
          </a:xfrm>
        </p:spPr>
        <p:txBody>
          <a:bodyPr wrap="square">
            <a:spAutoFit/>
          </a:bodyPr>
          <a:lstStyle/>
          <a:p>
            <a:pPr marL="0" indent="0">
              <a:lnSpc>
                <a:spcPts val="1800"/>
              </a:lnSpc>
              <a:buNone/>
              <a:defRPr/>
            </a:pPr>
            <a:r>
              <a:rPr lang="en-US" sz="1600" dirty="0">
                <a:cs typeface="Arial" panose="020B0604020202020204" pitchFamily="34" charset="0"/>
              </a:rPr>
              <a:t>A recent phase III study known as </a:t>
            </a:r>
            <a:r>
              <a:rPr lang="en-US" sz="1600" b="1" dirty="0">
                <a:solidFill>
                  <a:srgbClr val="0298AA"/>
                </a:solidFill>
                <a:cs typeface="Arial" panose="020B0604020202020204" pitchFamily="34" charset="0"/>
              </a:rPr>
              <a:t>TBTC Study 31 / ACTG 5349</a:t>
            </a:r>
            <a:r>
              <a:rPr lang="en-US" sz="1600" dirty="0">
                <a:solidFill>
                  <a:srgbClr val="0298AA"/>
                </a:solidFill>
                <a:cs typeface="Arial" panose="020B0604020202020204" pitchFamily="34" charset="0"/>
              </a:rPr>
              <a:t> </a:t>
            </a:r>
            <a:r>
              <a:rPr lang="en-US" sz="1600" dirty="0">
                <a:cs typeface="Arial" panose="020B0604020202020204" pitchFamily="34" charset="0"/>
              </a:rPr>
              <a:t>assessed a </a:t>
            </a:r>
            <a:r>
              <a:rPr lang="en-US" sz="1600" b="1" u="sng" dirty="0">
                <a:cs typeface="Arial" panose="020B0604020202020204" pitchFamily="34" charset="0"/>
              </a:rPr>
              <a:t>four-month regimen</a:t>
            </a:r>
            <a:r>
              <a:rPr lang="en-US" sz="1600" b="1" dirty="0">
                <a:cs typeface="Arial" panose="020B0604020202020204" pitchFamily="34" charset="0"/>
              </a:rPr>
              <a:t> </a:t>
            </a:r>
            <a:r>
              <a:rPr lang="en-US" sz="1600" dirty="0">
                <a:cs typeface="Arial" panose="020B0604020202020204" pitchFamily="34" charset="0"/>
              </a:rPr>
              <a:t>for drug-susceptible TB: </a:t>
            </a:r>
          </a:p>
          <a:p>
            <a:pPr marL="80998" lvl="1" indent="0" algn="ctr">
              <a:spcBef>
                <a:spcPts val="731"/>
              </a:spcBef>
              <a:buNone/>
              <a:defRPr/>
            </a:pPr>
            <a:r>
              <a:rPr lang="en-US" sz="2600" b="1" dirty="0">
                <a:solidFill>
                  <a:srgbClr val="0298AA"/>
                </a:solidFill>
                <a:cs typeface="Arial" panose="020B0604020202020204" pitchFamily="34" charset="0"/>
              </a:rPr>
              <a:t>2 H P M Z  / 2 H P M</a:t>
            </a:r>
          </a:p>
          <a:p>
            <a:pPr marL="0" indent="0">
              <a:lnSpc>
                <a:spcPts val="1800"/>
              </a:lnSpc>
              <a:buNone/>
              <a:defRPr/>
            </a:pPr>
            <a:r>
              <a:rPr lang="en-US" sz="1600" b="1" dirty="0">
                <a:cs typeface="Arial" panose="020B0604020202020204" pitchFamily="34" charset="0"/>
              </a:rPr>
              <a:t>Two months </a:t>
            </a:r>
            <a:r>
              <a:rPr lang="en-US" sz="1600" dirty="0">
                <a:cs typeface="Arial" panose="020B0604020202020204" pitchFamily="34" charset="0"/>
              </a:rPr>
              <a:t>of daily treatment with </a:t>
            </a:r>
            <a:r>
              <a:rPr lang="en-US" sz="1600" b="1" dirty="0">
                <a:cs typeface="Arial" panose="020B0604020202020204" pitchFamily="34" charset="0"/>
              </a:rPr>
              <a:t>isoniazid</a:t>
            </a:r>
            <a:r>
              <a:rPr lang="en-US" sz="1600" dirty="0">
                <a:cs typeface="Arial" panose="020B0604020202020204" pitchFamily="34" charset="0"/>
              </a:rPr>
              <a:t>, </a:t>
            </a:r>
            <a:r>
              <a:rPr lang="en-US" sz="1600" b="1" dirty="0">
                <a:solidFill>
                  <a:srgbClr val="0298AA"/>
                </a:solidFill>
                <a:cs typeface="Arial" panose="020B0604020202020204" pitchFamily="34" charset="0"/>
              </a:rPr>
              <a:t>rifapentine, moxifloxacin </a:t>
            </a:r>
            <a:r>
              <a:rPr lang="en-US" sz="1600" b="1" dirty="0">
                <a:cs typeface="Arial" panose="020B0604020202020204" pitchFamily="34" charset="0"/>
              </a:rPr>
              <a:t>and pyrazinamide</a:t>
            </a:r>
            <a:r>
              <a:rPr lang="en-US" sz="1600" dirty="0">
                <a:cs typeface="Arial" panose="020B0604020202020204" pitchFamily="34" charset="0"/>
              </a:rPr>
              <a:t>, followed by </a:t>
            </a:r>
            <a:r>
              <a:rPr lang="en-US" sz="1600" b="1" dirty="0">
                <a:cs typeface="Arial" panose="020B0604020202020204" pitchFamily="34" charset="0"/>
              </a:rPr>
              <a:t>two months </a:t>
            </a:r>
            <a:r>
              <a:rPr lang="en-US" sz="1600" dirty="0">
                <a:cs typeface="Arial" panose="020B0604020202020204" pitchFamily="34" charset="0"/>
              </a:rPr>
              <a:t>of daily treatment with </a:t>
            </a:r>
            <a:r>
              <a:rPr lang="en-US" sz="1600" b="1" dirty="0">
                <a:cs typeface="Arial" panose="020B0604020202020204" pitchFamily="34" charset="0"/>
              </a:rPr>
              <a:t>isoniazid</a:t>
            </a:r>
            <a:r>
              <a:rPr lang="en-US" sz="1600" dirty="0">
                <a:cs typeface="Arial" panose="020B0604020202020204" pitchFamily="34" charset="0"/>
              </a:rPr>
              <a:t>, </a:t>
            </a:r>
            <a:r>
              <a:rPr lang="en-US" sz="1600" b="1" dirty="0">
                <a:solidFill>
                  <a:srgbClr val="0298AA"/>
                </a:solidFill>
                <a:cs typeface="Arial" panose="020B0604020202020204" pitchFamily="34" charset="0"/>
              </a:rPr>
              <a:t>rifapentine, moxifloxacin </a:t>
            </a:r>
          </a:p>
          <a:p>
            <a:pPr marL="0" indent="0">
              <a:lnSpc>
                <a:spcPts val="1800"/>
              </a:lnSpc>
              <a:buNone/>
              <a:defRPr/>
            </a:pPr>
            <a:r>
              <a:rPr lang="en-US" sz="1600" dirty="0">
                <a:cs typeface="Arial" panose="020B0604020202020204" pitchFamily="34" charset="0"/>
              </a:rPr>
              <a:t>* Rifapentine replaced rifampicin and moxifloxacin replaced ethambutol</a:t>
            </a:r>
          </a:p>
          <a:p>
            <a:pPr marL="0" indent="0">
              <a:lnSpc>
                <a:spcPts val="1800"/>
              </a:lnSpc>
              <a:buNone/>
              <a:defRPr/>
            </a:pPr>
            <a:r>
              <a:rPr lang="en-US" sz="1600" dirty="0">
                <a:cs typeface="Arial" panose="020B0604020202020204" pitchFamily="34" charset="0"/>
              </a:rPr>
              <a:t>The phase III study compared this 4-month regimen to the 6-month standard of care that has been around for decades (described on the previous slide) </a:t>
            </a:r>
          </a:p>
          <a:p>
            <a:pPr marL="0" indent="0">
              <a:lnSpc>
                <a:spcPts val="1800"/>
              </a:lnSpc>
              <a:buNone/>
              <a:defRPr/>
            </a:pPr>
            <a:r>
              <a:rPr lang="en-US" sz="1600" dirty="0">
                <a:cs typeface="Arial" panose="020B0604020202020204" pitchFamily="34" charset="0"/>
              </a:rPr>
              <a:t>The study found this 4-month regimen to be</a:t>
            </a:r>
            <a:r>
              <a:rPr lang="en-US" sz="1600" b="1" dirty="0">
                <a:cs typeface="Arial" panose="020B0604020202020204" pitchFamily="34" charset="0"/>
              </a:rPr>
              <a:t> non-inferior </a:t>
            </a:r>
            <a:r>
              <a:rPr lang="en-US" sz="1600" dirty="0">
                <a:cs typeface="Arial" panose="020B0604020202020204" pitchFamily="34" charset="0"/>
              </a:rPr>
              <a:t>to (i.e. “not worse than”) the 6-month standard of care that successfully cures ~85% of adults with DS-TB</a:t>
            </a:r>
          </a:p>
        </p:txBody>
      </p:sp>
      <p:sp>
        <p:nvSpPr>
          <p:cNvPr id="5" name="Text Placeholder 4">
            <a:extLst>
              <a:ext uri="{FF2B5EF4-FFF2-40B4-BE49-F238E27FC236}">
                <a16:creationId xmlns:a16="http://schemas.microsoft.com/office/drawing/2014/main" id="{243BAF0D-73D2-4940-BE9D-59569C34F6A4}"/>
              </a:ext>
            </a:extLst>
          </p:cNvPr>
          <p:cNvSpPr>
            <a:spLocks noGrp="1"/>
          </p:cNvSpPr>
          <p:nvPr>
            <p:ph type="body" sz="quarter" idx="15"/>
          </p:nvPr>
        </p:nvSpPr>
        <p:spPr>
          <a:xfrm>
            <a:off x="742950" y="1064010"/>
            <a:ext cx="7886700" cy="358560"/>
          </a:xfrm>
        </p:spPr>
        <p:txBody>
          <a:bodyPr/>
          <a:lstStyle/>
          <a:p>
            <a:r>
              <a:rPr lang="en-US" dirty="0"/>
              <a:t>Drug-Sensitive TB (2/3)</a:t>
            </a:r>
          </a:p>
        </p:txBody>
      </p:sp>
      <p:grpSp>
        <p:nvGrpSpPr>
          <p:cNvPr id="7" name="Group 6">
            <a:extLst>
              <a:ext uri="{FF2B5EF4-FFF2-40B4-BE49-F238E27FC236}">
                <a16:creationId xmlns:a16="http://schemas.microsoft.com/office/drawing/2014/main" id="{E4C68EE2-F113-BD4B-8652-E40989167E6B}"/>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B3F930C7-D6A5-5641-84FE-ECB50B3829BF}"/>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13</a:t>
              </a:fld>
              <a:endParaRPr lang="en-US" sz="1350" dirty="0">
                <a:solidFill>
                  <a:schemeClr val="tx2"/>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322651F2-C5CC-D943-B7BD-B0D1FC9B6973}"/>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72B14BFE-8678-E448-B8E0-9A9A0FBF25CC}"/>
              </a:ext>
            </a:extLst>
          </p:cNvPr>
          <p:cNvSpPr txBox="1"/>
          <p:nvPr/>
        </p:nvSpPr>
        <p:spPr>
          <a:xfrm>
            <a:off x="221939" y="322548"/>
            <a:ext cx="2223446" cy="300082"/>
          </a:xfrm>
          <a:prstGeom prst="rect">
            <a:avLst/>
          </a:prstGeom>
          <a:noFill/>
        </p:spPr>
        <p:txBody>
          <a:bodyPr wrap="square" rtlCol="0">
            <a:spAutoFit/>
          </a:bodyPr>
          <a:lstStyle/>
          <a:p>
            <a:pPr algn="l"/>
            <a:r>
              <a:rPr lang="en-US" sz="1350" dirty="0">
                <a:solidFill>
                  <a:schemeClr val="tx2"/>
                </a:solidFill>
                <a:latin typeface="Arial" panose="020B0604020202020204" pitchFamily="34" charset="0"/>
                <a:ea typeface="Roboto" panose="02000000000000000000" pitchFamily="2" charset="0"/>
              </a:rPr>
              <a:t>TREATMENT</a:t>
            </a:r>
          </a:p>
        </p:txBody>
      </p:sp>
    </p:spTree>
    <p:extLst>
      <p:ext uri="{BB962C8B-B14F-4D97-AF65-F5344CB8AC3E}">
        <p14:creationId xmlns:p14="http://schemas.microsoft.com/office/powerpoint/2010/main" val="3940463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927A4E-F1BD-47FC-BCD0-7D5FAD90D4EF}"/>
              </a:ext>
            </a:extLst>
          </p:cNvPr>
          <p:cNvSpPr>
            <a:spLocks noGrp="1"/>
          </p:cNvSpPr>
          <p:nvPr>
            <p:ph idx="1"/>
          </p:nvPr>
        </p:nvSpPr>
        <p:spPr>
          <a:xfrm>
            <a:off x="1131959" y="1688349"/>
            <a:ext cx="6716641" cy="4522264"/>
          </a:xfrm>
          <a:noFill/>
        </p:spPr>
        <p:txBody>
          <a:bodyPr wrap="square">
            <a:spAutoFit/>
          </a:bodyPr>
          <a:lstStyle/>
          <a:p>
            <a:pPr marL="0" indent="0">
              <a:lnSpc>
                <a:spcPts val="1800"/>
              </a:lnSpc>
              <a:buNone/>
              <a:defRPr/>
            </a:pPr>
            <a:r>
              <a:rPr lang="en-US" sz="1600" dirty="0">
                <a:cs typeface="Arial" panose="020B0604020202020204" pitchFamily="34" charset="0"/>
              </a:rPr>
              <a:t>A recent phase III study in children known as the </a:t>
            </a:r>
            <a:r>
              <a:rPr lang="en-US" sz="1600" b="1" dirty="0">
                <a:solidFill>
                  <a:srgbClr val="0298AA"/>
                </a:solidFill>
                <a:cs typeface="Arial" panose="020B0604020202020204" pitchFamily="34" charset="0"/>
              </a:rPr>
              <a:t>“SHINE” </a:t>
            </a:r>
            <a:r>
              <a:rPr lang="en-US" sz="1600" dirty="0">
                <a:cs typeface="Arial" panose="020B0604020202020204" pitchFamily="34" charset="0"/>
              </a:rPr>
              <a:t>trial assessed a </a:t>
            </a:r>
            <a:r>
              <a:rPr lang="en-US" sz="1600" b="1" u="sng" dirty="0">
                <a:cs typeface="Arial" panose="020B0604020202020204" pitchFamily="34" charset="0"/>
              </a:rPr>
              <a:t>four-month regimen</a:t>
            </a:r>
            <a:r>
              <a:rPr lang="en-US" sz="1600" b="1" dirty="0">
                <a:cs typeface="Arial" panose="020B0604020202020204" pitchFamily="34" charset="0"/>
              </a:rPr>
              <a:t> </a:t>
            </a:r>
            <a:r>
              <a:rPr lang="en-US" sz="1600" dirty="0">
                <a:cs typeface="Arial" panose="020B0604020202020204" pitchFamily="34" charset="0"/>
              </a:rPr>
              <a:t>for drug-susceptible TB in </a:t>
            </a:r>
            <a:r>
              <a:rPr lang="en-US" sz="1600" b="1" u="sng" dirty="0">
                <a:cs typeface="Arial" panose="020B0604020202020204" pitchFamily="34" charset="0"/>
              </a:rPr>
              <a:t>children with minimal</a:t>
            </a:r>
            <a:r>
              <a:rPr lang="en-US" sz="1600" dirty="0">
                <a:cs typeface="Arial" panose="020B0604020202020204" pitchFamily="34" charset="0"/>
              </a:rPr>
              <a:t> disease: </a:t>
            </a:r>
          </a:p>
          <a:p>
            <a:pPr marL="80998" lvl="1" indent="0" algn="ctr">
              <a:spcBef>
                <a:spcPts val="731"/>
              </a:spcBef>
              <a:buNone/>
              <a:defRPr/>
            </a:pPr>
            <a:r>
              <a:rPr lang="en-US" sz="2800" b="1" dirty="0">
                <a:solidFill>
                  <a:srgbClr val="0298AA"/>
                </a:solidFill>
                <a:cs typeface="Arial" panose="020B0604020202020204" pitchFamily="34" charset="0"/>
              </a:rPr>
              <a:t>2 H R Z E  / 2 H R</a:t>
            </a:r>
          </a:p>
          <a:p>
            <a:pPr marL="0" indent="0">
              <a:lnSpc>
                <a:spcPts val="1800"/>
              </a:lnSpc>
              <a:buNone/>
              <a:defRPr/>
            </a:pPr>
            <a:r>
              <a:rPr lang="en-US" sz="1600" b="1" dirty="0">
                <a:cs typeface="Arial" panose="020B0604020202020204" pitchFamily="34" charset="0"/>
              </a:rPr>
              <a:t>Two months </a:t>
            </a:r>
            <a:r>
              <a:rPr lang="en-US" sz="1600" dirty="0">
                <a:cs typeface="Arial" panose="020B0604020202020204" pitchFamily="34" charset="0"/>
              </a:rPr>
              <a:t>of daily treatment with </a:t>
            </a:r>
            <a:r>
              <a:rPr lang="en-US" sz="1600" b="1" dirty="0">
                <a:cs typeface="Arial" panose="020B0604020202020204" pitchFamily="34" charset="0"/>
              </a:rPr>
              <a:t>isoniazid, rifampicin, pyrazinamide</a:t>
            </a:r>
            <a:r>
              <a:rPr lang="en-US" sz="1600" dirty="0">
                <a:cs typeface="Arial" panose="020B0604020202020204" pitchFamily="34" charset="0"/>
              </a:rPr>
              <a:t>, </a:t>
            </a:r>
            <a:r>
              <a:rPr lang="en-US" sz="1600" b="1" dirty="0">
                <a:cs typeface="Arial" panose="020B0604020202020204" pitchFamily="34" charset="0"/>
              </a:rPr>
              <a:t>and ethambutol</a:t>
            </a:r>
            <a:r>
              <a:rPr lang="en-US" sz="1600" dirty="0">
                <a:cs typeface="Arial" panose="020B0604020202020204" pitchFamily="34" charset="0"/>
              </a:rPr>
              <a:t> followed by </a:t>
            </a:r>
            <a:r>
              <a:rPr lang="en-US" sz="1600" b="1" dirty="0">
                <a:cs typeface="Arial" panose="020B0604020202020204" pitchFamily="34" charset="0"/>
              </a:rPr>
              <a:t>two months </a:t>
            </a:r>
            <a:r>
              <a:rPr lang="en-US" sz="1600" dirty="0">
                <a:cs typeface="Arial" panose="020B0604020202020204" pitchFamily="34" charset="0"/>
              </a:rPr>
              <a:t>of daily treatment with </a:t>
            </a:r>
            <a:r>
              <a:rPr lang="en-US" sz="1600" b="1" dirty="0">
                <a:cs typeface="Arial" panose="020B0604020202020204" pitchFamily="34" charset="0"/>
              </a:rPr>
              <a:t>isoniazid and rifampicin</a:t>
            </a:r>
          </a:p>
          <a:p>
            <a:pPr marL="0" indent="0">
              <a:lnSpc>
                <a:spcPts val="1800"/>
              </a:lnSpc>
              <a:buNone/>
              <a:defRPr/>
            </a:pPr>
            <a:r>
              <a:rPr lang="en-US" sz="1600" dirty="0">
                <a:cs typeface="Arial" panose="020B0604020202020204" pitchFamily="34" charset="0"/>
              </a:rPr>
              <a:t>* This regimen is identical to the 6-month standard of care regimen described on slide 11, except the continuation phase of treatment is 2 months shorter</a:t>
            </a:r>
          </a:p>
          <a:p>
            <a:pPr marL="0" indent="0">
              <a:lnSpc>
                <a:spcPts val="1800"/>
              </a:lnSpc>
              <a:buNone/>
              <a:defRPr/>
            </a:pPr>
            <a:r>
              <a:rPr lang="en-US" sz="1600" b="1" dirty="0">
                <a:cs typeface="Arial" panose="020B0604020202020204" pitchFamily="34" charset="0"/>
              </a:rPr>
              <a:t>How is </a:t>
            </a:r>
            <a:r>
              <a:rPr lang="en-US" sz="1600" b="1" u="sng" dirty="0">
                <a:cs typeface="Arial" panose="020B0604020202020204" pitchFamily="34" charset="0"/>
              </a:rPr>
              <a:t>minimal</a:t>
            </a:r>
            <a:r>
              <a:rPr lang="en-US" sz="1600" b="1" dirty="0">
                <a:cs typeface="Arial" panose="020B0604020202020204" pitchFamily="34" charset="0"/>
              </a:rPr>
              <a:t> disease defined?</a:t>
            </a:r>
          </a:p>
          <a:p>
            <a:pPr marL="0" indent="0">
              <a:lnSpc>
                <a:spcPts val="1800"/>
              </a:lnSpc>
              <a:buNone/>
              <a:defRPr/>
            </a:pPr>
            <a:r>
              <a:rPr lang="en-US" sz="1600" i="1" dirty="0">
                <a:cs typeface="Arial" panose="020B0604020202020204" pitchFamily="34" charset="0"/>
              </a:rPr>
              <a:t>TB which is both </a:t>
            </a:r>
            <a:r>
              <a:rPr lang="en-US" sz="1600" i="1" u="sng" dirty="0">
                <a:cs typeface="Arial" panose="020B0604020202020204" pitchFamily="34" charset="0"/>
              </a:rPr>
              <a:t>smear-negative</a:t>
            </a:r>
            <a:r>
              <a:rPr lang="en-US" sz="1600" i="1" dirty="0">
                <a:cs typeface="Arial" panose="020B0604020202020204" pitchFamily="34" charset="0"/>
              </a:rPr>
              <a:t> and </a:t>
            </a:r>
            <a:r>
              <a:rPr lang="en-US" sz="1600" i="1" u="sng" dirty="0">
                <a:cs typeface="Arial" panose="020B0604020202020204" pitchFamily="34" charset="0"/>
              </a:rPr>
              <a:t>non-severe in form</a:t>
            </a:r>
            <a:r>
              <a:rPr lang="en-US" sz="1600" i="1" dirty="0">
                <a:cs typeface="Arial" panose="020B0604020202020204" pitchFamily="34" charset="0"/>
              </a:rPr>
              <a:t> (i.e., in lymph nodes outside of the chest or, if inside of the chest, confined to one lobe of the lungs with no cavities or to lymph nodes without significant airway obstruction and no bilateral airway narrowing).</a:t>
            </a:r>
          </a:p>
          <a:p>
            <a:endParaRPr lang="en-US" dirty="0"/>
          </a:p>
        </p:txBody>
      </p:sp>
      <p:grpSp>
        <p:nvGrpSpPr>
          <p:cNvPr id="7" name="Group 6">
            <a:extLst>
              <a:ext uri="{FF2B5EF4-FFF2-40B4-BE49-F238E27FC236}">
                <a16:creationId xmlns:a16="http://schemas.microsoft.com/office/drawing/2014/main" id="{490CDCD1-8BEB-3B4A-9BA6-0BF842A8EBBC}"/>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24CA5AF6-5A32-7147-8547-C4232FA4224B}"/>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14</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646B0457-46D0-9645-8DB5-B91F9925ABEA}"/>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82DB9FBF-E3A8-CB4F-86E4-98C57463FC35}"/>
              </a:ext>
            </a:extLst>
          </p:cNvPr>
          <p:cNvSpPr txBox="1"/>
          <p:nvPr/>
        </p:nvSpPr>
        <p:spPr>
          <a:xfrm>
            <a:off x="221939" y="322548"/>
            <a:ext cx="2223446" cy="300082"/>
          </a:xfrm>
          <a:prstGeom prst="rect">
            <a:avLst/>
          </a:prstGeom>
          <a:noFill/>
        </p:spPr>
        <p:txBody>
          <a:bodyPr wrap="square" rtlCol="0">
            <a:spAutoFit/>
          </a:bodyPr>
          <a:lstStyle/>
          <a:p>
            <a:pPr algn="l"/>
            <a:r>
              <a:rPr lang="en-US" sz="1350" dirty="0">
                <a:solidFill>
                  <a:schemeClr val="tx2"/>
                </a:solidFill>
                <a:latin typeface="Arial" panose="020B0604020202020204" pitchFamily="34" charset="0"/>
                <a:ea typeface="Roboto" panose="02000000000000000000" pitchFamily="2" charset="0"/>
              </a:rPr>
              <a:t>TREATMENT</a:t>
            </a:r>
          </a:p>
        </p:txBody>
      </p:sp>
      <p:sp>
        <p:nvSpPr>
          <p:cNvPr id="11" name="Text Placeholder 4">
            <a:extLst>
              <a:ext uri="{FF2B5EF4-FFF2-40B4-BE49-F238E27FC236}">
                <a16:creationId xmlns:a16="http://schemas.microsoft.com/office/drawing/2014/main" id="{D16C2CF2-C335-9746-BA53-89FEF827625D}"/>
              </a:ext>
            </a:extLst>
          </p:cNvPr>
          <p:cNvSpPr txBox="1">
            <a:spLocks/>
          </p:cNvSpPr>
          <p:nvPr/>
        </p:nvSpPr>
        <p:spPr>
          <a:xfrm>
            <a:off x="742950" y="1064010"/>
            <a:ext cx="7886700" cy="365934"/>
          </a:xfrm>
          <a:prstGeom prst="rect">
            <a:avLst/>
          </a:prstGeom>
        </p:spPr>
        <p:txBody>
          <a:bodyPr>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t>Drug-Sensitive TB (3/3)</a:t>
            </a:r>
          </a:p>
        </p:txBody>
      </p:sp>
    </p:spTree>
    <p:extLst>
      <p:ext uri="{BB962C8B-B14F-4D97-AF65-F5344CB8AC3E}">
        <p14:creationId xmlns:p14="http://schemas.microsoft.com/office/powerpoint/2010/main" val="2686838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5E2D5E-20C1-EB44-821A-BF7FC8CED55D}"/>
              </a:ext>
            </a:extLst>
          </p:cNvPr>
          <p:cNvSpPr>
            <a:spLocks noGrp="1"/>
          </p:cNvSpPr>
          <p:nvPr>
            <p:ph type="body" sz="quarter" idx="10"/>
          </p:nvPr>
        </p:nvSpPr>
        <p:spPr/>
        <p:txBody>
          <a:bodyPr/>
          <a:lstStyle/>
          <a:p>
            <a:r>
              <a:rPr lang="en-US" dirty="0"/>
              <a:t>DRUG-RESISTANT TB (DR-TB)</a:t>
            </a:r>
          </a:p>
        </p:txBody>
      </p:sp>
      <p:grpSp>
        <p:nvGrpSpPr>
          <p:cNvPr id="6" name="Group 5">
            <a:extLst>
              <a:ext uri="{FF2B5EF4-FFF2-40B4-BE49-F238E27FC236}">
                <a16:creationId xmlns:a16="http://schemas.microsoft.com/office/drawing/2014/main" id="{4A41AD90-2D0D-8E4B-BB95-F2CDB76A1E53}"/>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EC057A67-C002-A94B-95D7-FC32369B16B8}"/>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15</a:t>
              </a:fld>
              <a:endParaRPr lang="en-US" sz="1350" dirty="0">
                <a:solidFill>
                  <a:schemeClr val="tx2"/>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6A34EFCD-F801-E948-86E8-C6B94FD2F552}"/>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0889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68F0577-A77A-7E47-80C0-1FEDFA2EE901}"/>
              </a:ext>
            </a:extLst>
          </p:cNvPr>
          <p:cNvGrpSpPr/>
          <p:nvPr/>
        </p:nvGrpSpPr>
        <p:grpSpPr>
          <a:xfrm>
            <a:off x="115331" y="6249427"/>
            <a:ext cx="480060" cy="608573"/>
            <a:chOff x="289241" y="6046569"/>
            <a:chExt cx="640080" cy="811431"/>
          </a:xfrm>
        </p:grpSpPr>
        <p:sp>
          <p:nvSpPr>
            <p:cNvPr id="35" name="Slide Number Placeholder 3">
              <a:extLst>
                <a:ext uri="{FF2B5EF4-FFF2-40B4-BE49-F238E27FC236}">
                  <a16:creationId xmlns:a16="http://schemas.microsoft.com/office/drawing/2014/main" id="{638CE95F-26B5-5945-A066-FAAE989AF558}"/>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16</a:t>
              </a:fld>
              <a:endParaRPr lang="en-US" sz="1350" dirty="0">
                <a:solidFill>
                  <a:schemeClr val="tx2"/>
                </a:solidFill>
                <a:latin typeface="Arial" panose="020B0604020202020204" pitchFamily="34" charset="0"/>
              </a:endParaRPr>
            </a:p>
          </p:txBody>
        </p:sp>
        <p:cxnSp>
          <p:nvCxnSpPr>
            <p:cNvPr id="36" name="Straight Connector 35">
              <a:extLst>
                <a:ext uri="{FF2B5EF4-FFF2-40B4-BE49-F238E27FC236}">
                  <a16:creationId xmlns:a16="http://schemas.microsoft.com/office/drawing/2014/main" id="{B0693E56-E14D-5A48-BEC0-FFEF61A35830}"/>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6F156D55-17AD-274E-A598-7F87EBD71757}"/>
              </a:ext>
            </a:extLst>
          </p:cNvPr>
          <p:cNvSpPr txBox="1"/>
          <p:nvPr/>
        </p:nvSpPr>
        <p:spPr>
          <a:xfrm>
            <a:off x="3884445" y="658819"/>
            <a:ext cx="1733533" cy="276999"/>
          </a:xfrm>
          <a:prstGeom prst="rect">
            <a:avLst/>
          </a:prstGeom>
          <a:solidFill>
            <a:schemeClr val="bg1">
              <a:lumMod val="85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DS-TB</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EE2F5C19-8C4E-594D-8691-6473C75ACE65}"/>
              </a:ext>
            </a:extLst>
          </p:cNvPr>
          <p:cNvSpPr txBox="1"/>
          <p:nvPr/>
        </p:nvSpPr>
        <p:spPr>
          <a:xfrm>
            <a:off x="6010425" y="627547"/>
            <a:ext cx="1601198" cy="276999"/>
          </a:xfrm>
          <a:prstGeom prst="rect">
            <a:avLst/>
          </a:prstGeom>
          <a:solidFill>
            <a:schemeClr val="bg1">
              <a:lumMod val="85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MDR-TB</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E7AEE876-09D8-204A-997C-E849CCE0C86E}"/>
              </a:ext>
            </a:extLst>
          </p:cNvPr>
          <p:cNvSpPr txBox="1"/>
          <p:nvPr/>
        </p:nvSpPr>
        <p:spPr>
          <a:xfrm>
            <a:off x="3679270" y="3620517"/>
            <a:ext cx="1839115" cy="276999"/>
          </a:xfrm>
          <a:prstGeom prst="rect">
            <a:avLst/>
          </a:prstGeom>
          <a:solidFill>
            <a:schemeClr val="bg1">
              <a:lumMod val="85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Pre-XDR-TB</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id="{4B815598-3319-A747-A7D0-8A3AFBD3DCAA}"/>
              </a:ext>
            </a:extLst>
          </p:cNvPr>
          <p:cNvSpPr txBox="1"/>
          <p:nvPr/>
        </p:nvSpPr>
        <p:spPr>
          <a:xfrm>
            <a:off x="6037149" y="3626583"/>
            <a:ext cx="1839115" cy="276999"/>
          </a:xfrm>
          <a:prstGeom prst="rect">
            <a:avLst/>
          </a:prstGeom>
          <a:solidFill>
            <a:schemeClr val="bg1">
              <a:lumMod val="85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XDR-TB</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 name="TextBox 65">
            <a:extLst>
              <a:ext uri="{FF2B5EF4-FFF2-40B4-BE49-F238E27FC236}">
                <a16:creationId xmlns:a16="http://schemas.microsoft.com/office/drawing/2014/main" id="{1355B97B-1D47-3B46-800F-70F0DFB0F0B7}"/>
              </a:ext>
            </a:extLst>
          </p:cNvPr>
          <p:cNvSpPr txBox="1"/>
          <p:nvPr/>
        </p:nvSpPr>
        <p:spPr>
          <a:xfrm>
            <a:off x="3884445" y="1191617"/>
            <a:ext cx="1733533" cy="276999"/>
          </a:xfrm>
          <a:prstGeom prst="rect">
            <a:avLst/>
          </a:prstGeom>
          <a:solidFill>
            <a:schemeClr val="tx2">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rifampicin</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 name="TextBox 66">
            <a:extLst>
              <a:ext uri="{FF2B5EF4-FFF2-40B4-BE49-F238E27FC236}">
                <a16:creationId xmlns:a16="http://schemas.microsoft.com/office/drawing/2014/main" id="{DFDD98A9-BDAE-774D-964B-7647055725A8}"/>
              </a:ext>
            </a:extLst>
          </p:cNvPr>
          <p:cNvSpPr txBox="1"/>
          <p:nvPr/>
        </p:nvSpPr>
        <p:spPr>
          <a:xfrm>
            <a:off x="3872459" y="1710307"/>
            <a:ext cx="1768561" cy="282203"/>
          </a:xfrm>
          <a:prstGeom prst="rect">
            <a:avLst/>
          </a:prstGeom>
          <a:solidFill>
            <a:schemeClr val="tx2">
              <a:lumMod val="40000"/>
              <a:lumOff val="6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isoniazid</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 name="TextBox 72">
            <a:extLst>
              <a:ext uri="{FF2B5EF4-FFF2-40B4-BE49-F238E27FC236}">
                <a16:creationId xmlns:a16="http://schemas.microsoft.com/office/drawing/2014/main" id="{284C3D38-BEB8-BD4E-BFAE-97B311323DEF}"/>
              </a:ext>
            </a:extLst>
          </p:cNvPr>
          <p:cNvSpPr txBox="1"/>
          <p:nvPr/>
        </p:nvSpPr>
        <p:spPr>
          <a:xfrm>
            <a:off x="5987382" y="1176549"/>
            <a:ext cx="1689657" cy="276999"/>
          </a:xfrm>
          <a:prstGeom prst="rect">
            <a:avLst/>
          </a:prstGeom>
          <a:solidFill>
            <a:schemeClr val="tx2">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rifampicin</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 name="TextBox 73">
            <a:extLst>
              <a:ext uri="{FF2B5EF4-FFF2-40B4-BE49-F238E27FC236}">
                <a16:creationId xmlns:a16="http://schemas.microsoft.com/office/drawing/2014/main" id="{B01ABF7E-EC31-FE47-9C72-4ACECD57231A}"/>
              </a:ext>
            </a:extLst>
          </p:cNvPr>
          <p:cNvSpPr txBox="1"/>
          <p:nvPr/>
        </p:nvSpPr>
        <p:spPr>
          <a:xfrm>
            <a:off x="6010424" y="1710309"/>
            <a:ext cx="1689658" cy="276999"/>
          </a:xfrm>
          <a:prstGeom prst="rect">
            <a:avLst/>
          </a:prstGeom>
          <a:solidFill>
            <a:schemeClr val="tx2">
              <a:lumMod val="40000"/>
              <a:lumOff val="6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isoniazid</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 name="TextBox 74">
            <a:extLst>
              <a:ext uri="{FF2B5EF4-FFF2-40B4-BE49-F238E27FC236}">
                <a16:creationId xmlns:a16="http://schemas.microsoft.com/office/drawing/2014/main" id="{84320716-E37E-7144-8382-BD639CBE462A}"/>
              </a:ext>
            </a:extLst>
          </p:cNvPr>
          <p:cNvSpPr txBox="1"/>
          <p:nvPr/>
        </p:nvSpPr>
        <p:spPr>
          <a:xfrm>
            <a:off x="3679270" y="4145575"/>
            <a:ext cx="1854202" cy="276999"/>
          </a:xfrm>
          <a:prstGeom prst="rect">
            <a:avLst/>
          </a:prstGeom>
          <a:solidFill>
            <a:schemeClr val="tx2">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rifampicin</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 name="TextBox 75">
            <a:extLst>
              <a:ext uri="{FF2B5EF4-FFF2-40B4-BE49-F238E27FC236}">
                <a16:creationId xmlns:a16="http://schemas.microsoft.com/office/drawing/2014/main" id="{0A0B77A3-B7C1-6045-9E68-D97CAF21026F}"/>
              </a:ext>
            </a:extLst>
          </p:cNvPr>
          <p:cNvSpPr txBox="1"/>
          <p:nvPr/>
        </p:nvSpPr>
        <p:spPr>
          <a:xfrm>
            <a:off x="3679271" y="4694351"/>
            <a:ext cx="1854202" cy="276999"/>
          </a:xfrm>
          <a:prstGeom prst="rect">
            <a:avLst/>
          </a:prstGeom>
          <a:solidFill>
            <a:schemeClr val="tx2">
              <a:lumMod val="40000"/>
              <a:lumOff val="6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isoniazid</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 name="TextBox 76">
            <a:extLst>
              <a:ext uri="{FF2B5EF4-FFF2-40B4-BE49-F238E27FC236}">
                <a16:creationId xmlns:a16="http://schemas.microsoft.com/office/drawing/2014/main" id="{CCD0662A-AF17-5345-AEB3-CB405C4ED421}"/>
              </a:ext>
            </a:extLst>
          </p:cNvPr>
          <p:cNvSpPr txBox="1"/>
          <p:nvPr/>
        </p:nvSpPr>
        <p:spPr>
          <a:xfrm>
            <a:off x="6037149" y="4132048"/>
            <a:ext cx="1839115" cy="276999"/>
          </a:xfrm>
          <a:prstGeom prst="rect">
            <a:avLst/>
          </a:prstGeom>
          <a:solidFill>
            <a:schemeClr val="tx2">
              <a:lumMod val="40000"/>
              <a:lumOff val="60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rifampicin</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 name="TextBox 77">
            <a:extLst>
              <a:ext uri="{FF2B5EF4-FFF2-40B4-BE49-F238E27FC236}">
                <a16:creationId xmlns:a16="http://schemas.microsoft.com/office/drawing/2014/main" id="{08587112-EFC5-1C46-A338-284EB56D5071}"/>
              </a:ext>
            </a:extLst>
          </p:cNvPr>
          <p:cNvSpPr txBox="1"/>
          <p:nvPr/>
        </p:nvSpPr>
        <p:spPr>
          <a:xfrm>
            <a:off x="6060191" y="4683942"/>
            <a:ext cx="1839115" cy="276999"/>
          </a:xfrm>
          <a:prstGeom prst="rect">
            <a:avLst/>
          </a:prstGeom>
          <a:solidFill>
            <a:schemeClr val="tx2">
              <a:lumMod val="40000"/>
              <a:lumOff val="6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isoniazid</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 name="TextBox 78">
            <a:extLst>
              <a:ext uri="{FF2B5EF4-FFF2-40B4-BE49-F238E27FC236}">
                <a16:creationId xmlns:a16="http://schemas.microsoft.com/office/drawing/2014/main" id="{5E597FC5-150B-3949-B41B-22B1B8C19CB5}"/>
              </a:ext>
            </a:extLst>
          </p:cNvPr>
          <p:cNvSpPr txBox="1"/>
          <p:nvPr/>
        </p:nvSpPr>
        <p:spPr>
          <a:xfrm>
            <a:off x="3679270" y="5243126"/>
            <a:ext cx="1854202" cy="276999"/>
          </a:xfrm>
          <a:prstGeom prst="rect">
            <a:avLst/>
          </a:prstGeom>
          <a:solidFill>
            <a:schemeClr val="tx2">
              <a:lumMod val="40000"/>
              <a:lumOff val="6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fluoroquinolone</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 name="TextBox 79">
            <a:extLst>
              <a:ext uri="{FF2B5EF4-FFF2-40B4-BE49-F238E27FC236}">
                <a16:creationId xmlns:a16="http://schemas.microsoft.com/office/drawing/2014/main" id="{A8A12426-4D68-F94A-B22A-EACC1D9B8749}"/>
              </a:ext>
            </a:extLst>
          </p:cNvPr>
          <p:cNvSpPr txBox="1"/>
          <p:nvPr/>
        </p:nvSpPr>
        <p:spPr>
          <a:xfrm>
            <a:off x="6045104" y="5704852"/>
            <a:ext cx="1831160" cy="498598"/>
          </a:xfrm>
          <a:prstGeom prst="rect">
            <a:avLst/>
          </a:prstGeom>
          <a:solidFill>
            <a:schemeClr val="tx2">
              <a:lumMod val="40000"/>
              <a:lumOff val="6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Group A drugs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bedaquiline</a:t>
            </a: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 linezolid)</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 name="TextBox 80">
            <a:extLst>
              <a:ext uri="{FF2B5EF4-FFF2-40B4-BE49-F238E27FC236}">
                <a16:creationId xmlns:a16="http://schemas.microsoft.com/office/drawing/2014/main" id="{5F3DAD66-201E-2B4A-A33A-D0C01FFBBD88}"/>
              </a:ext>
            </a:extLst>
          </p:cNvPr>
          <p:cNvSpPr txBox="1"/>
          <p:nvPr/>
        </p:nvSpPr>
        <p:spPr>
          <a:xfrm>
            <a:off x="6045104" y="5238852"/>
            <a:ext cx="1854202" cy="276999"/>
          </a:xfrm>
          <a:prstGeom prst="rect">
            <a:avLst/>
          </a:prstGeom>
          <a:solidFill>
            <a:schemeClr val="tx2">
              <a:lumMod val="40000"/>
              <a:lumOff val="6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fluoroquinolone</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2" name="Multiply 81">
            <a:extLst>
              <a:ext uri="{FF2B5EF4-FFF2-40B4-BE49-F238E27FC236}">
                <a16:creationId xmlns:a16="http://schemas.microsoft.com/office/drawing/2014/main" id="{8063C4BB-5068-034B-B971-35B2DE94C522}"/>
              </a:ext>
            </a:extLst>
          </p:cNvPr>
          <p:cNvSpPr/>
          <p:nvPr/>
        </p:nvSpPr>
        <p:spPr>
          <a:xfrm>
            <a:off x="5785984" y="1066918"/>
            <a:ext cx="402797" cy="431834"/>
          </a:xfrm>
          <a:prstGeom prst="mathMultiply">
            <a:avLst/>
          </a:prstGeom>
          <a:solidFill>
            <a:srgbClr val="EF3E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3" name="Multiply 82">
            <a:extLst>
              <a:ext uri="{FF2B5EF4-FFF2-40B4-BE49-F238E27FC236}">
                <a16:creationId xmlns:a16="http://schemas.microsoft.com/office/drawing/2014/main" id="{4C465D10-53C4-904E-BD7D-821552C0C36A}"/>
              </a:ext>
            </a:extLst>
          </p:cNvPr>
          <p:cNvSpPr/>
          <p:nvPr/>
        </p:nvSpPr>
        <p:spPr>
          <a:xfrm>
            <a:off x="5835496" y="1627687"/>
            <a:ext cx="402797" cy="431834"/>
          </a:xfrm>
          <a:prstGeom prst="mathMultiply">
            <a:avLst/>
          </a:prstGeom>
          <a:solidFill>
            <a:srgbClr val="EF3E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4" name="Multiply 83">
            <a:extLst>
              <a:ext uri="{FF2B5EF4-FFF2-40B4-BE49-F238E27FC236}">
                <a16:creationId xmlns:a16="http://schemas.microsoft.com/office/drawing/2014/main" id="{3AF27650-A684-FD43-AD5D-72689B754814}"/>
              </a:ext>
            </a:extLst>
          </p:cNvPr>
          <p:cNvSpPr/>
          <p:nvPr/>
        </p:nvSpPr>
        <p:spPr>
          <a:xfrm>
            <a:off x="3459854" y="4077393"/>
            <a:ext cx="402797" cy="431834"/>
          </a:xfrm>
          <a:prstGeom prst="mathMultiply">
            <a:avLst/>
          </a:prstGeom>
          <a:solidFill>
            <a:srgbClr val="EF3E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5" name="Multiply 84">
            <a:extLst>
              <a:ext uri="{FF2B5EF4-FFF2-40B4-BE49-F238E27FC236}">
                <a16:creationId xmlns:a16="http://schemas.microsoft.com/office/drawing/2014/main" id="{6E028672-EBE8-E940-B07D-0579E1650605}"/>
              </a:ext>
            </a:extLst>
          </p:cNvPr>
          <p:cNvSpPr/>
          <p:nvPr/>
        </p:nvSpPr>
        <p:spPr>
          <a:xfrm>
            <a:off x="3477871" y="4616932"/>
            <a:ext cx="402797" cy="431834"/>
          </a:xfrm>
          <a:prstGeom prst="mathMultiply">
            <a:avLst/>
          </a:prstGeom>
          <a:solidFill>
            <a:srgbClr val="EF3E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6" name="Multiply 85">
            <a:extLst>
              <a:ext uri="{FF2B5EF4-FFF2-40B4-BE49-F238E27FC236}">
                <a16:creationId xmlns:a16="http://schemas.microsoft.com/office/drawing/2014/main" id="{36133952-EB3D-F44A-A421-01E5FBC4794B}"/>
              </a:ext>
            </a:extLst>
          </p:cNvPr>
          <p:cNvSpPr/>
          <p:nvPr/>
        </p:nvSpPr>
        <p:spPr>
          <a:xfrm>
            <a:off x="3500913" y="5200765"/>
            <a:ext cx="402797" cy="431834"/>
          </a:xfrm>
          <a:prstGeom prst="mathMultiply">
            <a:avLst/>
          </a:prstGeom>
          <a:solidFill>
            <a:srgbClr val="EF3E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7" name="Multiply 86">
            <a:extLst>
              <a:ext uri="{FF2B5EF4-FFF2-40B4-BE49-F238E27FC236}">
                <a16:creationId xmlns:a16="http://schemas.microsoft.com/office/drawing/2014/main" id="{3E525FDB-515D-114D-998E-8DF92B4CAC1F}"/>
              </a:ext>
            </a:extLst>
          </p:cNvPr>
          <p:cNvSpPr/>
          <p:nvPr/>
        </p:nvSpPr>
        <p:spPr>
          <a:xfrm>
            <a:off x="5835750" y="4077393"/>
            <a:ext cx="402797" cy="431834"/>
          </a:xfrm>
          <a:prstGeom prst="mathMultiply">
            <a:avLst/>
          </a:prstGeom>
          <a:solidFill>
            <a:srgbClr val="EF3E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8" name="Multiply 87">
            <a:extLst>
              <a:ext uri="{FF2B5EF4-FFF2-40B4-BE49-F238E27FC236}">
                <a16:creationId xmlns:a16="http://schemas.microsoft.com/office/drawing/2014/main" id="{4ADAB771-67E6-D143-B821-7AB5EC544383}"/>
              </a:ext>
            </a:extLst>
          </p:cNvPr>
          <p:cNvSpPr/>
          <p:nvPr/>
        </p:nvSpPr>
        <p:spPr>
          <a:xfrm>
            <a:off x="5843705" y="4606525"/>
            <a:ext cx="402797" cy="431834"/>
          </a:xfrm>
          <a:prstGeom prst="mathMultiply">
            <a:avLst/>
          </a:prstGeom>
          <a:solidFill>
            <a:srgbClr val="EF3E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9" name="Multiply 88">
            <a:extLst>
              <a:ext uri="{FF2B5EF4-FFF2-40B4-BE49-F238E27FC236}">
                <a16:creationId xmlns:a16="http://schemas.microsoft.com/office/drawing/2014/main" id="{E358A99F-2E00-3547-A842-E34D2CEC52F2}"/>
              </a:ext>
            </a:extLst>
          </p:cNvPr>
          <p:cNvSpPr/>
          <p:nvPr/>
        </p:nvSpPr>
        <p:spPr>
          <a:xfrm>
            <a:off x="5843705" y="5180925"/>
            <a:ext cx="402797" cy="431834"/>
          </a:xfrm>
          <a:prstGeom prst="mathMultiply">
            <a:avLst/>
          </a:prstGeom>
          <a:solidFill>
            <a:srgbClr val="EF3E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0" name="Multiply 89">
            <a:extLst>
              <a:ext uri="{FF2B5EF4-FFF2-40B4-BE49-F238E27FC236}">
                <a16:creationId xmlns:a16="http://schemas.microsoft.com/office/drawing/2014/main" id="{C62A52FD-46C6-F54F-928A-39ED3EC3D34D}"/>
              </a:ext>
            </a:extLst>
          </p:cNvPr>
          <p:cNvSpPr/>
          <p:nvPr/>
        </p:nvSpPr>
        <p:spPr>
          <a:xfrm>
            <a:off x="5812116" y="5716345"/>
            <a:ext cx="402797" cy="431834"/>
          </a:xfrm>
          <a:prstGeom prst="mathMultiply">
            <a:avLst/>
          </a:prstGeom>
          <a:solidFill>
            <a:srgbClr val="EF3E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1" name="TextBox 90">
            <a:extLst>
              <a:ext uri="{FF2B5EF4-FFF2-40B4-BE49-F238E27FC236}">
                <a16:creationId xmlns:a16="http://schemas.microsoft.com/office/drawing/2014/main" id="{9DE5A34B-C521-7F42-BB8C-B01C842B5740}"/>
              </a:ext>
            </a:extLst>
          </p:cNvPr>
          <p:cNvSpPr txBox="1"/>
          <p:nvPr/>
        </p:nvSpPr>
        <p:spPr>
          <a:xfrm>
            <a:off x="3880984" y="2705688"/>
            <a:ext cx="1760037" cy="498598"/>
          </a:xfrm>
          <a:prstGeom prst="rect">
            <a:avLst/>
          </a:prstGeom>
          <a:solidFill>
            <a:schemeClr val="tx2">
              <a:lumMod val="40000"/>
              <a:lumOff val="6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Group A drugs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bedaquiline</a:t>
            </a: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 linezolid)</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 name="TextBox 91">
            <a:extLst>
              <a:ext uri="{FF2B5EF4-FFF2-40B4-BE49-F238E27FC236}">
                <a16:creationId xmlns:a16="http://schemas.microsoft.com/office/drawing/2014/main" id="{CAB90977-7F0B-2C48-AAED-EE0213953755}"/>
              </a:ext>
            </a:extLst>
          </p:cNvPr>
          <p:cNvSpPr txBox="1"/>
          <p:nvPr/>
        </p:nvSpPr>
        <p:spPr>
          <a:xfrm>
            <a:off x="3880984" y="2227747"/>
            <a:ext cx="1782184" cy="276999"/>
          </a:xfrm>
          <a:prstGeom prst="rect">
            <a:avLst/>
          </a:prstGeom>
          <a:solidFill>
            <a:schemeClr val="tx2">
              <a:lumMod val="40000"/>
              <a:lumOff val="6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fluoroquinolone</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 name="TextBox 92">
            <a:extLst>
              <a:ext uri="{FF2B5EF4-FFF2-40B4-BE49-F238E27FC236}">
                <a16:creationId xmlns:a16="http://schemas.microsoft.com/office/drawing/2014/main" id="{ACCB2272-E03B-8743-85FF-64AD3562763A}"/>
              </a:ext>
            </a:extLst>
          </p:cNvPr>
          <p:cNvSpPr txBox="1"/>
          <p:nvPr/>
        </p:nvSpPr>
        <p:spPr>
          <a:xfrm>
            <a:off x="5966128" y="2723011"/>
            <a:ext cx="1760037" cy="498598"/>
          </a:xfrm>
          <a:prstGeom prst="rect">
            <a:avLst/>
          </a:prstGeom>
          <a:solidFill>
            <a:schemeClr val="tx2">
              <a:lumMod val="40000"/>
              <a:lumOff val="6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Group A drugs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bedaquiline</a:t>
            </a: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 linezolid)</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4" name="TextBox 93">
            <a:extLst>
              <a:ext uri="{FF2B5EF4-FFF2-40B4-BE49-F238E27FC236}">
                <a16:creationId xmlns:a16="http://schemas.microsoft.com/office/drawing/2014/main" id="{AA0BDDDF-1225-0D46-86BC-7394587B4CEA}"/>
              </a:ext>
            </a:extLst>
          </p:cNvPr>
          <p:cNvSpPr txBox="1"/>
          <p:nvPr/>
        </p:nvSpPr>
        <p:spPr>
          <a:xfrm>
            <a:off x="5966128" y="2252542"/>
            <a:ext cx="1733954" cy="276999"/>
          </a:xfrm>
          <a:prstGeom prst="rect">
            <a:avLst/>
          </a:prstGeom>
          <a:solidFill>
            <a:schemeClr val="tx2">
              <a:lumMod val="40000"/>
              <a:lumOff val="6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fluoroquinolone</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5" name="TextBox 94">
            <a:extLst>
              <a:ext uri="{FF2B5EF4-FFF2-40B4-BE49-F238E27FC236}">
                <a16:creationId xmlns:a16="http://schemas.microsoft.com/office/drawing/2014/main" id="{DDDADF05-0406-7F42-8694-1255B0E6C777}"/>
              </a:ext>
            </a:extLst>
          </p:cNvPr>
          <p:cNvSpPr txBox="1"/>
          <p:nvPr/>
        </p:nvSpPr>
        <p:spPr>
          <a:xfrm>
            <a:off x="3703394" y="5707183"/>
            <a:ext cx="1830078" cy="498598"/>
          </a:xfrm>
          <a:prstGeom prst="rect">
            <a:avLst/>
          </a:prstGeom>
          <a:solidFill>
            <a:schemeClr val="tx2">
              <a:lumMod val="40000"/>
              <a:lumOff val="6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Group A drugs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bedaquiline</a:t>
            </a: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 linezolid)</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545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86" grpId="0" animBg="1"/>
      <p:bldP spid="87" grpId="0" animBg="1"/>
      <p:bldP spid="88" grpId="0" animBg="1"/>
      <p:bldP spid="89" grpId="0" animBg="1"/>
      <p:bldP spid="9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524001"/>
            <a:ext cx="6934200" cy="4145750"/>
          </a:xfrm>
        </p:spPr>
        <p:txBody>
          <a:bodyPr wrap="square">
            <a:spAutoFit/>
          </a:bodyPr>
          <a:lstStyle/>
          <a:p>
            <a:r>
              <a:rPr lang="en-US" sz="1600" dirty="0"/>
              <a:t>Isoniazid is a first-line drug included in the standard six-month regimen for drug-susceptible TB (2</a:t>
            </a:r>
            <a:r>
              <a:rPr lang="en-US" sz="1600" b="1" dirty="0">
                <a:solidFill>
                  <a:schemeClr val="accent1"/>
                </a:solidFill>
              </a:rPr>
              <a:t>H</a:t>
            </a:r>
            <a:r>
              <a:rPr lang="en-US" sz="1600" dirty="0"/>
              <a:t>RZE/4</a:t>
            </a:r>
            <a:r>
              <a:rPr lang="en-US" sz="1600" b="1" dirty="0">
                <a:solidFill>
                  <a:schemeClr val="accent1"/>
                </a:solidFill>
              </a:rPr>
              <a:t>H</a:t>
            </a:r>
            <a:r>
              <a:rPr lang="en-US" sz="1600" dirty="0"/>
              <a:t>R)</a:t>
            </a:r>
          </a:p>
          <a:p>
            <a:r>
              <a:rPr lang="en-US" sz="1600" dirty="0"/>
              <a:t>Isoniazid is a powerful drug; if there is resistance to isoniazid, a different drug regimen is needed to make up for losing isoniazid:</a:t>
            </a:r>
          </a:p>
          <a:p>
            <a:pPr marL="257169" lvl="1" indent="0">
              <a:buNone/>
            </a:pPr>
            <a:r>
              <a:rPr lang="en-US" sz="1600" b="1" dirty="0"/>
              <a:t> Levofloxacin replaces isoniazid </a:t>
            </a:r>
          </a:p>
          <a:p>
            <a:pPr marL="80998" lvl="1" indent="0">
              <a:spcBef>
                <a:spcPts val="731"/>
              </a:spcBef>
              <a:buNone/>
              <a:defRPr/>
            </a:pPr>
            <a:r>
              <a:rPr lang="en-US" dirty="0">
                <a:solidFill>
                  <a:srgbClr val="0298AA"/>
                </a:solidFill>
              </a:rPr>
              <a:t>		</a:t>
            </a:r>
            <a:r>
              <a:rPr lang="en-US" sz="2800" dirty="0">
                <a:solidFill>
                  <a:srgbClr val="0298AA"/>
                </a:solidFill>
              </a:rPr>
              <a:t>	</a:t>
            </a:r>
            <a:r>
              <a:rPr lang="en-US" sz="2800" b="1" dirty="0">
                <a:solidFill>
                  <a:srgbClr val="0298AA"/>
                </a:solidFill>
                <a:cs typeface="Arial" panose="020B0604020202020204" pitchFamily="34" charset="0"/>
              </a:rPr>
              <a:t>6 </a:t>
            </a:r>
            <a:r>
              <a:rPr lang="en-US" sz="2800" b="1" dirty="0">
                <a:cs typeface="Arial" panose="020B0604020202020204" pitchFamily="34" charset="0"/>
              </a:rPr>
              <a:t>(H) </a:t>
            </a:r>
            <a:r>
              <a:rPr lang="en-US" sz="2800" b="1" dirty="0">
                <a:solidFill>
                  <a:srgbClr val="0298AA"/>
                </a:solidFill>
                <a:cs typeface="Arial" panose="020B0604020202020204" pitchFamily="34" charset="0"/>
              </a:rPr>
              <a:t>R Z E + </a:t>
            </a:r>
            <a:r>
              <a:rPr lang="en-US" sz="2800" b="1" dirty="0" err="1">
                <a:solidFill>
                  <a:srgbClr val="0298AA"/>
                </a:solidFill>
                <a:cs typeface="Arial" panose="020B0604020202020204" pitchFamily="34" charset="0"/>
              </a:rPr>
              <a:t>Lfx</a:t>
            </a:r>
            <a:endParaRPr lang="en-US" sz="2800" b="1" dirty="0">
              <a:solidFill>
                <a:srgbClr val="0298AA"/>
              </a:solidFill>
              <a:cs typeface="Arial" panose="020B0604020202020204" pitchFamily="34" charset="0"/>
            </a:endParaRPr>
          </a:p>
          <a:p>
            <a:r>
              <a:rPr lang="en-US" sz="1600" dirty="0"/>
              <a:t>Six-months of daily treatment with </a:t>
            </a:r>
            <a:r>
              <a:rPr lang="en-US" sz="1600" b="1" dirty="0"/>
              <a:t>rifampicin, pyrazinamide, ethambutol, and levofloxacin</a:t>
            </a:r>
          </a:p>
          <a:p>
            <a:r>
              <a:rPr lang="en-US" sz="1600" dirty="0"/>
              <a:t>Some persons may continue to receive isoniazid as it may still have some activity against certain types of </a:t>
            </a:r>
            <a:r>
              <a:rPr lang="en-US" sz="1600" b="1" dirty="0"/>
              <a:t>isoniazid-resistant TB strains and it often comes in the combination tablets used in treatment</a:t>
            </a:r>
          </a:p>
          <a:p>
            <a:r>
              <a:rPr lang="en-US" sz="1600" dirty="0"/>
              <a:t>If a fluoroquinolone cannot be used, then a </a:t>
            </a:r>
            <a:r>
              <a:rPr lang="en-US" sz="1600" b="1" dirty="0"/>
              <a:t>6(H)RZE </a:t>
            </a:r>
            <a:r>
              <a:rPr lang="en-US" sz="1600" dirty="0"/>
              <a:t>regimen may be used (six-months of daily treatment with </a:t>
            </a:r>
            <a:r>
              <a:rPr lang="en-US" sz="1600" b="1" dirty="0"/>
              <a:t>rifampicin, pyrazinamide, ethambutol with or without isoniazid)</a:t>
            </a:r>
          </a:p>
          <a:p>
            <a:pPr lvl="1"/>
            <a:endParaRPr lang="en-US" dirty="0"/>
          </a:p>
        </p:txBody>
      </p:sp>
      <p:sp>
        <p:nvSpPr>
          <p:cNvPr id="8" name="Text Placeholder 7">
            <a:extLst>
              <a:ext uri="{FF2B5EF4-FFF2-40B4-BE49-F238E27FC236}">
                <a16:creationId xmlns:a16="http://schemas.microsoft.com/office/drawing/2014/main" id="{E80FC63C-E9BB-0F44-8914-65E61FBB2090}"/>
              </a:ext>
            </a:extLst>
          </p:cNvPr>
          <p:cNvSpPr>
            <a:spLocks noGrp="1"/>
          </p:cNvSpPr>
          <p:nvPr>
            <p:ph type="body" sz="quarter" idx="15"/>
          </p:nvPr>
        </p:nvSpPr>
        <p:spPr>
          <a:xfrm>
            <a:off x="762000" y="1065989"/>
            <a:ext cx="4724400" cy="354712"/>
          </a:xfrm>
        </p:spPr>
        <p:txBody>
          <a:bodyPr/>
          <a:lstStyle/>
          <a:p>
            <a:r>
              <a:rPr lang="en-US" dirty="0">
                <a:latin typeface="Arial" panose="020B0604020202020204" pitchFamily="34" charset="0"/>
              </a:rPr>
              <a:t>Isoniazid-Resistant TB (HR-TB)</a:t>
            </a:r>
            <a:endParaRPr lang="en-US" dirty="0"/>
          </a:p>
        </p:txBody>
      </p:sp>
      <p:grpSp>
        <p:nvGrpSpPr>
          <p:cNvPr id="5" name="Group 4">
            <a:extLst>
              <a:ext uri="{FF2B5EF4-FFF2-40B4-BE49-F238E27FC236}">
                <a16:creationId xmlns:a16="http://schemas.microsoft.com/office/drawing/2014/main" id="{A204F9A9-C841-E145-9C15-8B714D72A6C7}"/>
              </a:ext>
            </a:extLst>
          </p:cNvPr>
          <p:cNvGrpSpPr/>
          <p:nvPr/>
        </p:nvGrpSpPr>
        <p:grpSpPr>
          <a:xfrm>
            <a:off x="115331" y="6249427"/>
            <a:ext cx="480060" cy="608573"/>
            <a:chOff x="289241" y="6046569"/>
            <a:chExt cx="640080" cy="811431"/>
          </a:xfrm>
        </p:grpSpPr>
        <p:sp>
          <p:nvSpPr>
            <p:cNvPr id="6" name="Slide Number Placeholder 3">
              <a:extLst>
                <a:ext uri="{FF2B5EF4-FFF2-40B4-BE49-F238E27FC236}">
                  <a16:creationId xmlns:a16="http://schemas.microsoft.com/office/drawing/2014/main" id="{329FE2D8-AEF9-0642-BD68-23EA3C31335A}"/>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17</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10DE1B9F-60B8-EC41-B3AF-F22283EBC600}"/>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5F03AFE4-FF2B-2E42-B3C4-A48C5681106B}"/>
              </a:ext>
            </a:extLst>
          </p:cNvPr>
          <p:cNvSpPr txBox="1"/>
          <p:nvPr/>
        </p:nvSpPr>
        <p:spPr>
          <a:xfrm>
            <a:off x="221939" y="322548"/>
            <a:ext cx="2223446" cy="300082"/>
          </a:xfrm>
          <a:prstGeom prst="rect">
            <a:avLst/>
          </a:prstGeom>
          <a:noFill/>
        </p:spPr>
        <p:txBody>
          <a:bodyPr wrap="square" rtlCol="0">
            <a:spAutoFit/>
          </a:bodyPr>
          <a:lstStyle/>
          <a:p>
            <a:pPr algn="l"/>
            <a:r>
              <a:rPr lang="en-US" sz="1350" dirty="0">
                <a:solidFill>
                  <a:schemeClr val="tx2"/>
                </a:solidFill>
                <a:latin typeface="Arial" panose="020B0604020202020204" pitchFamily="34" charset="0"/>
                <a:ea typeface="Roboto" panose="02000000000000000000" pitchFamily="2" charset="0"/>
              </a:rPr>
              <a:t>TREATMENT</a:t>
            </a:r>
          </a:p>
        </p:txBody>
      </p:sp>
    </p:spTree>
    <p:extLst>
      <p:ext uri="{BB962C8B-B14F-4D97-AF65-F5344CB8AC3E}">
        <p14:creationId xmlns:p14="http://schemas.microsoft.com/office/powerpoint/2010/main" val="3635284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1999" y="1905000"/>
            <a:ext cx="8077199" cy="3481466"/>
          </a:xfrm>
        </p:spPr>
        <p:txBody>
          <a:bodyPr/>
          <a:lstStyle/>
          <a:p>
            <a:r>
              <a:rPr lang="en-US" sz="1600" dirty="0"/>
              <a:t>In 2020, the WHO recommended a </a:t>
            </a:r>
            <a:r>
              <a:rPr lang="en-US" sz="1600" b="1" u="sng" dirty="0"/>
              <a:t>9-12-month standardized, all-oral regimen</a:t>
            </a:r>
            <a:r>
              <a:rPr lang="en-US" sz="1600" dirty="0"/>
              <a:t> for treating TB in individuals with rifampicin-/multidrug-resistant TB (RR-/MDR-TB)</a:t>
            </a:r>
          </a:p>
          <a:p>
            <a:r>
              <a:rPr lang="en-US" sz="1600" dirty="0"/>
              <a:t>The 9-12 standardized, all-oral regimen is the same as the standardized, shorter regimen recommended in 2016 (commonly referred to as the “modified Bangladesh regimen”), but instead of the injectable drug (kanamycin or amikacin), </a:t>
            </a:r>
            <a:r>
              <a:rPr lang="en-US" sz="1600" dirty="0" err="1"/>
              <a:t>bedaquiline</a:t>
            </a:r>
            <a:r>
              <a:rPr lang="en-US" sz="1600" dirty="0"/>
              <a:t> is given:</a:t>
            </a:r>
          </a:p>
          <a:p>
            <a:pPr marL="80998" lvl="1" indent="0" algn="ctr">
              <a:spcBef>
                <a:spcPts val="731"/>
              </a:spcBef>
              <a:buNone/>
              <a:defRPr/>
            </a:pPr>
            <a:r>
              <a:rPr lang="en-US" sz="2400" b="1" dirty="0">
                <a:solidFill>
                  <a:srgbClr val="0298AA"/>
                </a:solidFill>
                <a:cs typeface="Arial" panose="020B0604020202020204" pitchFamily="34" charset="0"/>
              </a:rPr>
              <a:t>6 </a:t>
            </a:r>
            <a:r>
              <a:rPr lang="en-US" sz="2400" b="1" dirty="0" err="1">
                <a:solidFill>
                  <a:srgbClr val="0298AA"/>
                </a:solidFill>
                <a:cs typeface="Arial" panose="020B0604020202020204" pitchFamily="34" charset="0"/>
              </a:rPr>
              <a:t>Bdq</a:t>
            </a:r>
            <a:r>
              <a:rPr lang="en-US" sz="2400" b="1" dirty="0">
                <a:solidFill>
                  <a:srgbClr val="0298AA"/>
                </a:solidFill>
                <a:cs typeface="Arial" panose="020B0604020202020204" pitchFamily="34" charset="0"/>
              </a:rPr>
              <a:t> + 4-6 </a:t>
            </a:r>
            <a:r>
              <a:rPr lang="en-US" sz="2400" b="1" dirty="0" err="1">
                <a:solidFill>
                  <a:srgbClr val="0298AA"/>
                </a:solidFill>
                <a:cs typeface="Arial" panose="020B0604020202020204" pitchFamily="34" charset="0"/>
              </a:rPr>
              <a:t>Eto</a:t>
            </a:r>
            <a:r>
              <a:rPr lang="en-US" sz="2400" b="1" dirty="0">
                <a:solidFill>
                  <a:srgbClr val="0298AA"/>
                </a:solidFill>
                <a:cs typeface="Arial" panose="020B0604020202020204" pitchFamily="34" charset="0"/>
              </a:rPr>
              <a:t> </a:t>
            </a:r>
            <a:r>
              <a:rPr lang="en-US" sz="2400" b="1" dirty="0" err="1">
                <a:solidFill>
                  <a:srgbClr val="0298AA"/>
                </a:solidFill>
                <a:cs typeface="Arial" panose="020B0604020202020204" pitchFamily="34" charset="0"/>
              </a:rPr>
              <a:t>hdH</a:t>
            </a:r>
            <a:r>
              <a:rPr lang="en-US" sz="2400" b="1" dirty="0">
                <a:solidFill>
                  <a:srgbClr val="0298AA"/>
                </a:solidFill>
                <a:cs typeface="Arial" panose="020B0604020202020204" pitchFamily="34" charset="0"/>
              </a:rPr>
              <a:t> </a:t>
            </a:r>
            <a:r>
              <a:rPr lang="en-US" sz="2400" b="1" dirty="0" err="1">
                <a:solidFill>
                  <a:srgbClr val="0298AA"/>
                </a:solidFill>
                <a:cs typeface="Arial" panose="020B0604020202020204" pitchFamily="34" charset="0"/>
              </a:rPr>
              <a:t>Lfx</a:t>
            </a:r>
            <a:r>
              <a:rPr lang="en-US" sz="2400" b="1" dirty="0">
                <a:solidFill>
                  <a:srgbClr val="0298AA"/>
                </a:solidFill>
                <a:cs typeface="Arial" panose="020B0604020202020204" pitchFamily="34" charset="0"/>
              </a:rPr>
              <a:t> </a:t>
            </a:r>
            <a:r>
              <a:rPr lang="en-US" sz="2400" b="1" dirty="0" err="1">
                <a:solidFill>
                  <a:srgbClr val="0298AA"/>
                </a:solidFill>
                <a:cs typeface="Arial" panose="020B0604020202020204" pitchFamily="34" charset="0"/>
              </a:rPr>
              <a:t>Cfz</a:t>
            </a:r>
            <a:r>
              <a:rPr lang="en-US" sz="2400" b="1" dirty="0">
                <a:solidFill>
                  <a:srgbClr val="0298AA"/>
                </a:solidFill>
                <a:cs typeface="Arial" panose="020B0604020202020204" pitchFamily="34" charset="0"/>
              </a:rPr>
              <a:t> Z E / 5-6 </a:t>
            </a:r>
            <a:r>
              <a:rPr lang="en-US" sz="2400" b="1" dirty="0" err="1">
                <a:solidFill>
                  <a:srgbClr val="0298AA"/>
                </a:solidFill>
                <a:cs typeface="Arial" panose="020B0604020202020204" pitchFamily="34" charset="0"/>
              </a:rPr>
              <a:t>Lfx</a:t>
            </a:r>
            <a:r>
              <a:rPr lang="en-US" sz="2400" b="1" dirty="0">
                <a:solidFill>
                  <a:srgbClr val="0298AA"/>
                </a:solidFill>
                <a:cs typeface="Arial" panose="020B0604020202020204" pitchFamily="34" charset="0"/>
              </a:rPr>
              <a:t> </a:t>
            </a:r>
            <a:r>
              <a:rPr lang="en-US" sz="2400" b="1" dirty="0" err="1">
                <a:solidFill>
                  <a:srgbClr val="0298AA"/>
                </a:solidFill>
                <a:cs typeface="Arial" panose="020B0604020202020204" pitchFamily="34" charset="0"/>
              </a:rPr>
              <a:t>Cfz</a:t>
            </a:r>
            <a:r>
              <a:rPr lang="en-US" sz="2400" b="1" dirty="0">
                <a:solidFill>
                  <a:srgbClr val="0298AA"/>
                </a:solidFill>
                <a:cs typeface="Arial" panose="020B0604020202020204" pitchFamily="34" charset="0"/>
              </a:rPr>
              <a:t> Z E</a:t>
            </a:r>
          </a:p>
          <a:p>
            <a:r>
              <a:rPr lang="en-US" sz="1600" dirty="0"/>
              <a:t>9-to-12-months of daily </a:t>
            </a:r>
            <a:r>
              <a:rPr lang="en-US" sz="1600" b="1" dirty="0"/>
              <a:t>clofazimine, levofloxacin (or moxifloxacin), ethambutol</a:t>
            </a:r>
            <a:r>
              <a:rPr lang="en-US" sz="1600" dirty="0"/>
              <a:t>, and </a:t>
            </a:r>
            <a:r>
              <a:rPr lang="en-US" sz="1600" b="1" dirty="0"/>
              <a:t>pyrazinamide</a:t>
            </a:r>
            <a:r>
              <a:rPr lang="en-US" sz="1600" dirty="0"/>
              <a:t>; supplemented by </a:t>
            </a:r>
            <a:r>
              <a:rPr lang="en-US" sz="1600" b="1" dirty="0" err="1"/>
              <a:t>bedaquiline</a:t>
            </a:r>
            <a:r>
              <a:rPr lang="en-US" sz="1600" dirty="0"/>
              <a:t> for the first 6 months and </a:t>
            </a:r>
            <a:r>
              <a:rPr lang="en-US" sz="1600" b="1" dirty="0"/>
              <a:t>high dose isoniazid, ethionamide (or </a:t>
            </a:r>
            <a:r>
              <a:rPr lang="en-US" sz="1600" b="1" dirty="0" err="1"/>
              <a:t>prothionamide</a:t>
            </a:r>
            <a:r>
              <a:rPr lang="en-US" sz="1600" b="1" dirty="0"/>
              <a:t>) </a:t>
            </a:r>
            <a:r>
              <a:rPr lang="en-US" sz="1600" dirty="0"/>
              <a:t>for the first 4-to-6-months. </a:t>
            </a:r>
          </a:p>
          <a:p>
            <a:r>
              <a:rPr lang="en-US" sz="1600" dirty="0"/>
              <a:t>This regimen is specifically for people whose TB is </a:t>
            </a:r>
            <a:r>
              <a:rPr lang="en-US" sz="1600" u="sng" dirty="0"/>
              <a:t>resistant to rifampicin +/- isoniazid</a:t>
            </a:r>
            <a:r>
              <a:rPr lang="en-US" sz="1600" dirty="0"/>
              <a:t> but has </a:t>
            </a:r>
            <a:r>
              <a:rPr lang="en-US" sz="1600" b="1" u="sng" dirty="0">
                <a:solidFill>
                  <a:srgbClr val="0298AA"/>
                </a:solidFill>
              </a:rPr>
              <a:t>not been treated with or shown to have resistance to a fluoroquinolone </a:t>
            </a:r>
            <a:r>
              <a:rPr lang="en-US" sz="1600" dirty="0"/>
              <a:t>(moxifloxacin or levofloxacin) – i.e., </a:t>
            </a:r>
            <a:r>
              <a:rPr lang="en-US" sz="1600" b="1" dirty="0"/>
              <a:t>only RR-/MDR-TB.</a:t>
            </a:r>
          </a:p>
        </p:txBody>
      </p:sp>
      <p:sp>
        <p:nvSpPr>
          <p:cNvPr id="7" name="Text Placeholder 6">
            <a:extLst>
              <a:ext uri="{FF2B5EF4-FFF2-40B4-BE49-F238E27FC236}">
                <a16:creationId xmlns:a16="http://schemas.microsoft.com/office/drawing/2014/main" id="{F992A621-DADE-2342-9E1C-8F787C180A20}"/>
              </a:ext>
            </a:extLst>
          </p:cNvPr>
          <p:cNvSpPr>
            <a:spLocks noGrp="1"/>
          </p:cNvSpPr>
          <p:nvPr>
            <p:ph type="body" sz="quarter" idx="15"/>
          </p:nvPr>
        </p:nvSpPr>
        <p:spPr>
          <a:xfrm>
            <a:off x="551053" y="922696"/>
            <a:ext cx="8051402" cy="682238"/>
          </a:xfrm>
        </p:spPr>
        <p:txBody>
          <a:bodyPr/>
          <a:lstStyle/>
          <a:p>
            <a:pPr>
              <a:lnSpc>
                <a:spcPts val="2325"/>
              </a:lnSpc>
            </a:pPr>
            <a:r>
              <a:rPr lang="en-US" dirty="0">
                <a:latin typeface="Arial" panose="020B0604020202020204" pitchFamily="34" charset="0"/>
              </a:rPr>
              <a:t>Rifampicin- / Multidrug-Resistant TB (RR-/MDR-TB):</a:t>
            </a:r>
            <a:br>
              <a:rPr lang="en-US" dirty="0">
                <a:latin typeface="Arial" panose="020B0604020202020204" pitchFamily="34" charset="0"/>
              </a:rPr>
            </a:br>
            <a:r>
              <a:rPr lang="en-US" dirty="0">
                <a:solidFill>
                  <a:schemeClr val="tx1"/>
                </a:solidFill>
                <a:latin typeface="Arial" panose="020B0604020202020204" pitchFamily="34" charset="0"/>
              </a:rPr>
              <a:t>Program Conditions</a:t>
            </a:r>
          </a:p>
        </p:txBody>
      </p:sp>
      <p:grpSp>
        <p:nvGrpSpPr>
          <p:cNvPr id="5" name="Group 4">
            <a:extLst>
              <a:ext uri="{FF2B5EF4-FFF2-40B4-BE49-F238E27FC236}">
                <a16:creationId xmlns:a16="http://schemas.microsoft.com/office/drawing/2014/main" id="{5324FEC0-851B-3D40-8840-548370257B74}"/>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552FD270-7CDD-E940-B445-49CF8B581836}"/>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18</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A8B18CB3-B153-3746-AF01-D148EB67E58E}"/>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F127BB8E-B26A-FF41-AF2B-D162994D4F32}"/>
              </a:ext>
            </a:extLst>
          </p:cNvPr>
          <p:cNvSpPr txBox="1"/>
          <p:nvPr/>
        </p:nvSpPr>
        <p:spPr>
          <a:xfrm>
            <a:off x="221939" y="322548"/>
            <a:ext cx="2223446" cy="300082"/>
          </a:xfrm>
          <a:prstGeom prst="rect">
            <a:avLst/>
          </a:prstGeom>
          <a:noFill/>
        </p:spPr>
        <p:txBody>
          <a:bodyPr wrap="square" rtlCol="0">
            <a:spAutoFit/>
          </a:bodyPr>
          <a:lstStyle/>
          <a:p>
            <a:pPr algn="l"/>
            <a:r>
              <a:rPr lang="en-US" sz="1350" dirty="0">
                <a:solidFill>
                  <a:schemeClr val="tx2"/>
                </a:solidFill>
                <a:latin typeface="Arial" panose="020B0604020202020204" pitchFamily="34" charset="0"/>
                <a:ea typeface="Roboto" panose="02000000000000000000" pitchFamily="2" charset="0"/>
              </a:rPr>
              <a:t>TREATMENT</a:t>
            </a:r>
          </a:p>
        </p:txBody>
      </p:sp>
    </p:spTree>
    <p:extLst>
      <p:ext uri="{BB962C8B-B14F-4D97-AF65-F5344CB8AC3E}">
        <p14:creationId xmlns:p14="http://schemas.microsoft.com/office/powerpoint/2010/main" val="2868584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390" y="1524811"/>
            <a:ext cx="8243809" cy="4491486"/>
          </a:xfrm>
          <a:noFill/>
        </p:spPr>
        <p:txBody>
          <a:bodyPr/>
          <a:lstStyle/>
          <a:p>
            <a:r>
              <a:rPr lang="en-US" sz="1600" dirty="0"/>
              <a:t>Persons with RR-/MDR-TB can be treated with </a:t>
            </a:r>
            <a:r>
              <a:rPr lang="en-US" sz="1600" b="1" u="sng" dirty="0"/>
              <a:t>modified</a:t>
            </a:r>
            <a:r>
              <a:rPr lang="en-US" sz="1600" b="1" dirty="0"/>
              <a:t> </a:t>
            </a:r>
            <a:r>
              <a:rPr lang="en-US" sz="1600" dirty="0"/>
              <a:t>versions of the </a:t>
            </a:r>
            <a:r>
              <a:rPr lang="en-US" sz="1600" b="1" dirty="0"/>
              <a:t>9-to-12-month, all-oral regimen</a:t>
            </a:r>
            <a:r>
              <a:rPr lang="en-US" sz="1600" dirty="0"/>
              <a:t> represented on the previous slide </a:t>
            </a:r>
            <a:r>
              <a:rPr lang="en-US" sz="1600" b="1" u="sng" dirty="0"/>
              <a:t>under operational research conditions</a:t>
            </a:r>
          </a:p>
          <a:p>
            <a:r>
              <a:rPr lang="en-US" sz="1600" dirty="0"/>
              <a:t>The WHO Global TB Program and Tropical Disease Research team developed </a:t>
            </a:r>
            <a:r>
              <a:rPr lang="en-US" sz="1600" b="1" dirty="0" err="1"/>
              <a:t>ShORRT</a:t>
            </a:r>
            <a:r>
              <a:rPr lang="en-US" sz="1600" dirty="0"/>
              <a:t> (Short, all-Oral Regimens For Rifampicin-resistant Tuberculosis), an </a:t>
            </a:r>
            <a:r>
              <a:rPr lang="en-US" sz="1600" b="1" dirty="0"/>
              <a:t>operational research package for countries</a:t>
            </a:r>
            <a:r>
              <a:rPr lang="en-US" sz="1600" dirty="0"/>
              <a:t> interested in implementing and studying modified versions of the 9-12-month, all-oral regimen: </a:t>
            </a:r>
            <a:r>
              <a:rPr lang="en-US" sz="1600" dirty="0">
                <a:solidFill>
                  <a:srgbClr val="0298AA"/>
                </a:solidFill>
                <a:hlinkClick r:id="rId3">
                  <a:extLst>
                    <a:ext uri="{A12FA001-AC4F-418D-AE19-62706E023703}">
                      <ahyp:hlinkClr xmlns:ahyp="http://schemas.microsoft.com/office/drawing/2018/hyperlinkcolor" val="tx"/>
                    </a:ext>
                  </a:extLst>
                </a:hlinkClick>
              </a:rPr>
              <a:t>https://www.who.int/tdr/research/tb_hiv/shorrt/en/</a:t>
            </a:r>
            <a:endParaRPr lang="en-US" sz="1600" dirty="0">
              <a:solidFill>
                <a:srgbClr val="0298AA"/>
              </a:solidFill>
            </a:endParaRPr>
          </a:p>
          <a:p>
            <a:pPr lvl="1">
              <a:spcBef>
                <a:spcPts val="750"/>
              </a:spcBef>
            </a:pPr>
            <a:r>
              <a:rPr lang="en-US" sz="1600" dirty="0"/>
              <a:t>Some countries (e.g., South Africa) are implementing the 9-12-month shorter regimen with linezolid given in place of ethionamide so that the regimen contains all three group A drugs</a:t>
            </a:r>
          </a:p>
          <a:p>
            <a:pPr lvl="1">
              <a:spcBef>
                <a:spcPts val="750"/>
              </a:spcBef>
            </a:pPr>
            <a:r>
              <a:rPr lang="en-US" sz="1600" dirty="0"/>
              <a:t>Modified 9-12-month, all-oral regimens are attractive to countries given that the 9-12-month standardized, all-oral regimen has a high pill burden and utilizes drugs that are otherwise only recommended for salvage regimens (i.e. ethionamide) or may not be effective in many people with MDR-TB (i.e. isoniazid, ethambutol)</a:t>
            </a:r>
          </a:p>
          <a:p>
            <a:r>
              <a:rPr lang="en-US" sz="1600" dirty="0"/>
              <a:t>The WHO regularly reviews data emerging from clinical trials and operational research initiatives in order to update the regimens it recommends in line with the latest available evidence</a:t>
            </a:r>
          </a:p>
        </p:txBody>
      </p:sp>
      <p:grpSp>
        <p:nvGrpSpPr>
          <p:cNvPr id="7" name="Group 6">
            <a:extLst>
              <a:ext uri="{FF2B5EF4-FFF2-40B4-BE49-F238E27FC236}">
                <a16:creationId xmlns:a16="http://schemas.microsoft.com/office/drawing/2014/main" id="{06274840-1A94-7C4D-B3DB-981CEB6F4A6E}"/>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96ACA1E4-750B-6246-8F85-D23C30876F35}"/>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19</a:t>
              </a:fld>
              <a:endParaRPr lang="en-US" sz="1350" dirty="0">
                <a:solidFill>
                  <a:schemeClr val="tx2"/>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5C9033EB-4C91-234A-9B4E-3C5695C58EAF}"/>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FECB61A3-D752-6248-90F8-3CE96D45C2F4}"/>
              </a:ext>
            </a:extLst>
          </p:cNvPr>
          <p:cNvSpPr txBox="1"/>
          <p:nvPr/>
        </p:nvSpPr>
        <p:spPr>
          <a:xfrm>
            <a:off x="221939" y="322548"/>
            <a:ext cx="2223446" cy="300082"/>
          </a:xfrm>
          <a:prstGeom prst="rect">
            <a:avLst/>
          </a:prstGeom>
          <a:noFill/>
        </p:spPr>
        <p:txBody>
          <a:bodyPr wrap="square" rtlCol="0">
            <a:spAutoFit/>
          </a:bodyPr>
          <a:lstStyle/>
          <a:p>
            <a:pPr algn="l"/>
            <a:r>
              <a:rPr lang="en-US" sz="1350" dirty="0">
                <a:solidFill>
                  <a:schemeClr val="tx2"/>
                </a:solidFill>
                <a:latin typeface="Arial" panose="020B0604020202020204" pitchFamily="34" charset="0"/>
                <a:ea typeface="Roboto" panose="02000000000000000000" pitchFamily="2" charset="0"/>
              </a:rPr>
              <a:t>TREATMENT</a:t>
            </a:r>
          </a:p>
        </p:txBody>
      </p:sp>
      <p:sp>
        <p:nvSpPr>
          <p:cNvPr id="12" name="Text Placeholder 7">
            <a:extLst>
              <a:ext uri="{FF2B5EF4-FFF2-40B4-BE49-F238E27FC236}">
                <a16:creationId xmlns:a16="http://schemas.microsoft.com/office/drawing/2014/main" id="{0C6B1D4D-9E4C-8D43-8F3D-58F0DAB8FE14}"/>
              </a:ext>
            </a:extLst>
          </p:cNvPr>
          <p:cNvSpPr txBox="1">
            <a:spLocks/>
          </p:cNvSpPr>
          <p:nvPr/>
        </p:nvSpPr>
        <p:spPr>
          <a:xfrm>
            <a:off x="355361" y="754878"/>
            <a:ext cx="7753350" cy="682238"/>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ts val="2325"/>
              </a:lnSpc>
            </a:pPr>
            <a:r>
              <a:rPr lang="en-US" dirty="0">
                <a:latin typeface="Arial" panose="020B0604020202020204" pitchFamily="34" charset="0"/>
              </a:rPr>
              <a:t>Rifampicin- / Multidrug-Resistant TB (RR-/MDR-TB): </a:t>
            </a:r>
            <a:br>
              <a:rPr lang="en-US" dirty="0">
                <a:latin typeface="Arial" panose="020B0604020202020204" pitchFamily="34" charset="0"/>
              </a:rPr>
            </a:br>
            <a:r>
              <a:rPr lang="en-US" dirty="0">
                <a:solidFill>
                  <a:schemeClr val="tx1"/>
                </a:solidFill>
                <a:latin typeface="Arial" panose="020B0604020202020204" pitchFamily="34" charset="0"/>
              </a:rPr>
              <a:t>Operational Research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A559F75-2E28-E94B-BD00-C9D65A5CD0C1}"/>
              </a:ext>
            </a:extLst>
          </p:cNvPr>
          <p:cNvCxnSpPr>
            <a:cxnSpLocks/>
          </p:cNvCxnSpPr>
          <p:nvPr/>
        </p:nvCxnSpPr>
        <p:spPr>
          <a:xfrm>
            <a:off x="0" y="3707606"/>
            <a:ext cx="3719853" cy="0"/>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ADAC100-8193-834F-8C2B-FFDFC04C52B8}"/>
              </a:ext>
            </a:extLst>
          </p:cNvPr>
          <p:cNvSpPr txBox="1"/>
          <p:nvPr/>
        </p:nvSpPr>
        <p:spPr>
          <a:xfrm>
            <a:off x="1831210" y="3047709"/>
            <a:ext cx="1888643" cy="553998"/>
          </a:xfrm>
          <a:prstGeom prst="rect">
            <a:avLst/>
          </a:prstGeom>
          <a:noFill/>
        </p:spPr>
        <p:txBody>
          <a:bodyPr wrap="square" rtlCol="0">
            <a:spAutoFit/>
          </a:bodyPr>
          <a:lstStyle/>
          <a:p>
            <a:r>
              <a:rPr lang="en-US" sz="3000" b="1" dirty="0">
                <a:solidFill>
                  <a:srgbClr val="0298AA"/>
                </a:solidFill>
                <a:latin typeface="Arial" panose="020B0604020202020204" pitchFamily="34" charset="0"/>
                <a:ea typeface="Roboto Black" panose="02000000000000000000" pitchFamily="2" charset="0"/>
              </a:rPr>
              <a:t>Overview</a:t>
            </a:r>
            <a:endParaRPr lang="en-ID" sz="3000" b="1" dirty="0">
              <a:solidFill>
                <a:srgbClr val="0298AA"/>
              </a:solidFill>
              <a:latin typeface="Arial" panose="020B0604020202020204" pitchFamily="34" charset="0"/>
              <a:ea typeface="Roboto Black" panose="02000000000000000000" pitchFamily="2" charset="0"/>
            </a:endParaRPr>
          </a:p>
        </p:txBody>
      </p:sp>
      <p:cxnSp>
        <p:nvCxnSpPr>
          <p:cNvPr id="7" name="Straight Connector 6">
            <a:extLst>
              <a:ext uri="{FF2B5EF4-FFF2-40B4-BE49-F238E27FC236}">
                <a16:creationId xmlns:a16="http://schemas.microsoft.com/office/drawing/2014/main" id="{5B2010C2-D7D0-FA4A-A7D3-3F3BD8EB82A8}"/>
              </a:ext>
            </a:extLst>
          </p:cNvPr>
          <p:cNvCxnSpPr>
            <a:cxnSpLocks/>
          </p:cNvCxnSpPr>
          <p:nvPr/>
        </p:nvCxnSpPr>
        <p:spPr>
          <a:xfrm>
            <a:off x="8279607" y="2800350"/>
            <a:ext cx="864394" cy="0"/>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AC2CF2E-3BC6-464A-8B08-0E25D9605DF6}"/>
              </a:ext>
            </a:extLst>
          </p:cNvPr>
          <p:cNvSpPr txBox="1"/>
          <p:nvPr/>
        </p:nvSpPr>
        <p:spPr>
          <a:xfrm>
            <a:off x="4412988" y="2113746"/>
            <a:ext cx="3026450" cy="2819490"/>
          </a:xfrm>
          <a:prstGeom prst="rect">
            <a:avLst/>
          </a:prstGeom>
          <a:noFill/>
        </p:spPr>
        <p:txBody>
          <a:bodyPr wrap="square" rtlCol="0">
            <a:spAutoFit/>
          </a:bodyPr>
          <a:lstStyle/>
          <a:p>
            <a:pPr marL="282890" indent="-188595" algn="l">
              <a:lnSpc>
                <a:spcPct val="150000"/>
              </a:lnSpc>
              <a:buFont typeface="Arial"/>
              <a:buChar char="•"/>
              <a:defRPr/>
            </a:pPr>
            <a:r>
              <a:rPr lang="en-US" sz="1500" dirty="0">
                <a:latin typeface="Arial" panose="020B0604020202020204" pitchFamily="34" charset="0"/>
                <a:ea typeface="Roboto" panose="02000000000000000000" pitchFamily="2" charset="0"/>
              </a:rPr>
              <a:t>Treatment Fundamentals</a:t>
            </a:r>
          </a:p>
          <a:p>
            <a:pPr marL="282890" indent="-188595" algn="l">
              <a:lnSpc>
                <a:spcPct val="150000"/>
              </a:lnSpc>
              <a:buFont typeface="Arial"/>
              <a:buChar char="•"/>
              <a:defRPr/>
            </a:pPr>
            <a:r>
              <a:rPr lang="en-US" sz="1500" dirty="0">
                <a:latin typeface="Arial" panose="020B0604020202020204" pitchFamily="34" charset="0"/>
                <a:ea typeface="Roboto" panose="02000000000000000000" pitchFamily="2" charset="0"/>
              </a:rPr>
              <a:t>How TB is Treated</a:t>
            </a:r>
          </a:p>
          <a:p>
            <a:pPr marL="282890" indent="-188595" algn="l">
              <a:lnSpc>
                <a:spcPct val="150000"/>
              </a:lnSpc>
              <a:buFont typeface="Arial"/>
              <a:buChar char="•"/>
              <a:defRPr/>
            </a:pPr>
            <a:r>
              <a:rPr lang="en-US" sz="1500" dirty="0">
                <a:latin typeface="Arial" panose="020B0604020202020204" pitchFamily="34" charset="0"/>
                <a:ea typeface="Roboto" panose="02000000000000000000" pitchFamily="2" charset="0"/>
              </a:rPr>
              <a:t>Treatment in Special Groups</a:t>
            </a:r>
          </a:p>
          <a:p>
            <a:pPr marL="282890" indent="-188595" algn="l">
              <a:lnSpc>
                <a:spcPct val="150000"/>
              </a:lnSpc>
              <a:buFont typeface="Arial"/>
              <a:buChar char="•"/>
              <a:defRPr/>
            </a:pPr>
            <a:r>
              <a:rPr lang="en-US" sz="1500" dirty="0">
                <a:latin typeface="Arial" panose="020B0604020202020204" pitchFamily="34" charset="0"/>
                <a:ea typeface="Roboto" panose="02000000000000000000" pitchFamily="2" charset="0"/>
              </a:rPr>
              <a:t>Determining Access Barriers</a:t>
            </a:r>
          </a:p>
          <a:p>
            <a:pPr marL="282890" indent="-188595" algn="l">
              <a:lnSpc>
                <a:spcPct val="150000"/>
              </a:lnSpc>
              <a:buFont typeface="Arial"/>
              <a:buChar char="•"/>
              <a:defRPr/>
            </a:pPr>
            <a:r>
              <a:rPr lang="en-US" sz="1500" dirty="0">
                <a:latin typeface="Arial" panose="020B0604020202020204" pitchFamily="34" charset="0"/>
                <a:ea typeface="Roboto" panose="02000000000000000000" pitchFamily="2" charset="0"/>
              </a:rPr>
              <a:t>Treatment Research</a:t>
            </a:r>
          </a:p>
          <a:p>
            <a:pPr marL="282890" indent="-188595" algn="l">
              <a:lnSpc>
                <a:spcPct val="150000"/>
              </a:lnSpc>
              <a:buFont typeface="Arial"/>
              <a:buChar char="•"/>
              <a:defRPr/>
            </a:pPr>
            <a:r>
              <a:rPr lang="en-US" sz="1500" dirty="0">
                <a:latin typeface="Arial" panose="020B0604020202020204" pitchFamily="34" charset="0"/>
                <a:ea typeface="Roboto" panose="02000000000000000000" pitchFamily="2" charset="0"/>
              </a:rPr>
              <a:t>Taking Action</a:t>
            </a:r>
          </a:p>
          <a:p>
            <a:pPr marL="282890" indent="-188595" algn="l">
              <a:lnSpc>
                <a:spcPct val="150000"/>
              </a:lnSpc>
              <a:buFont typeface="Arial"/>
              <a:buChar char="•"/>
              <a:defRPr/>
            </a:pPr>
            <a:r>
              <a:rPr lang="en-US" sz="1500" dirty="0">
                <a:latin typeface="Arial" panose="020B0604020202020204" pitchFamily="34" charset="0"/>
                <a:ea typeface="Roboto" panose="02000000000000000000" pitchFamily="2" charset="0"/>
              </a:rPr>
              <a:t>Key Takeaways</a:t>
            </a:r>
          </a:p>
          <a:p>
            <a:pPr marL="282890" indent="-188595" algn="l">
              <a:lnSpc>
                <a:spcPct val="150000"/>
              </a:lnSpc>
              <a:buFont typeface="Arial"/>
              <a:buChar char="•"/>
              <a:defRPr/>
            </a:pPr>
            <a:r>
              <a:rPr lang="en-US" sz="1500" dirty="0">
                <a:latin typeface="Arial" panose="020B0604020202020204" pitchFamily="34" charset="0"/>
                <a:ea typeface="Roboto" panose="02000000000000000000" pitchFamily="2" charset="0"/>
              </a:rPr>
              <a:t>Additional Resources</a:t>
            </a:r>
          </a:p>
        </p:txBody>
      </p:sp>
      <p:cxnSp>
        <p:nvCxnSpPr>
          <p:cNvPr id="9" name="Straight Connector 8">
            <a:extLst>
              <a:ext uri="{FF2B5EF4-FFF2-40B4-BE49-F238E27FC236}">
                <a16:creationId xmlns:a16="http://schemas.microsoft.com/office/drawing/2014/main" id="{26AAF6CC-89B8-F24B-B24A-2F845C1288DA}"/>
              </a:ext>
            </a:extLst>
          </p:cNvPr>
          <p:cNvCxnSpPr>
            <a:cxnSpLocks/>
          </p:cNvCxnSpPr>
          <p:nvPr/>
        </p:nvCxnSpPr>
        <p:spPr>
          <a:xfrm>
            <a:off x="0" y="3707606"/>
            <a:ext cx="3719853" cy="0"/>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9F5BEC-D7BE-C64C-B8AA-B633A6F77C67}"/>
              </a:ext>
            </a:extLst>
          </p:cNvPr>
          <p:cNvSpPr txBox="1"/>
          <p:nvPr/>
        </p:nvSpPr>
        <p:spPr>
          <a:xfrm>
            <a:off x="1831210" y="3047709"/>
            <a:ext cx="1888643" cy="553998"/>
          </a:xfrm>
          <a:prstGeom prst="rect">
            <a:avLst/>
          </a:prstGeom>
          <a:noFill/>
        </p:spPr>
        <p:txBody>
          <a:bodyPr wrap="square" rtlCol="0">
            <a:spAutoFit/>
          </a:bodyPr>
          <a:lstStyle/>
          <a:p>
            <a:r>
              <a:rPr lang="en-US" sz="3000" b="1" dirty="0">
                <a:solidFill>
                  <a:srgbClr val="0298AA"/>
                </a:solidFill>
                <a:latin typeface="Arial" panose="020B0604020202020204" pitchFamily="34" charset="0"/>
                <a:ea typeface="Roboto Black" panose="02000000000000000000" pitchFamily="2" charset="0"/>
                <a:cs typeface="Arial" panose="020B0604020202020204" pitchFamily="34" charset="0"/>
              </a:rPr>
              <a:t>Overview</a:t>
            </a:r>
            <a:endParaRPr lang="en-ID" sz="3000" b="1" dirty="0">
              <a:solidFill>
                <a:srgbClr val="0298AA"/>
              </a:solidFill>
              <a:latin typeface="Arial" panose="020B0604020202020204" pitchFamily="34" charset="0"/>
              <a:ea typeface="Roboto Black" panose="02000000000000000000" pitchFamily="2" charset="0"/>
              <a:cs typeface="Arial" panose="020B0604020202020204" pitchFamily="34" charset="0"/>
            </a:endParaRPr>
          </a:p>
        </p:txBody>
      </p:sp>
      <p:cxnSp>
        <p:nvCxnSpPr>
          <p:cNvPr id="11" name="Straight Connector 10">
            <a:extLst>
              <a:ext uri="{FF2B5EF4-FFF2-40B4-BE49-F238E27FC236}">
                <a16:creationId xmlns:a16="http://schemas.microsoft.com/office/drawing/2014/main" id="{94AB8569-5023-DB46-A297-023640DB2D8A}"/>
              </a:ext>
            </a:extLst>
          </p:cNvPr>
          <p:cNvCxnSpPr>
            <a:cxnSpLocks/>
          </p:cNvCxnSpPr>
          <p:nvPr/>
        </p:nvCxnSpPr>
        <p:spPr>
          <a:xfrm>
            <a:off x="8279607" y="2800350"/>
            <a:ext cx="864394" cy="0"/>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5414576-E6C3-444C-AA63-76289CAE66E2}"/>
              </a:ext>
            </a:extLst>
          </p:cNvPr>
          <p:cNvCxnSpPr>
            <a:cxnSpLocks/>
          </p:cNvCxnSpPr>
          <p:nvPr/>
        </p:nvCxnSpPr>
        <p:spPr>
          <a:xfrm>
            <a:off x="4489337" y="855557"/>
            <a:ext cx="0" cy="1172026"/>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174309A2-763B-414E-A6D4-50799CCF9123}"/>
              </a:ext>
            </a:extLst>
          </p:cNvPr>
          <p:cNvGrpSpPr/>
          <p:nvPr/>
        </p:nvGrpSpPr>
        <p:grpSpPr>
          <a:xfrm>
            <a:off x="115331" y="6249427"/>
            <a:ext cx="480060" cy="608573"/>
            <a:chOff x="289241" y="6046569"/>
            <a:chExt cx="640080" cy="811431"/>
          </a:xfrm>
        </p:grpSpPr>
        <p:sp>
          <p:nvSpPr>
            <p:cNvPr id="14" name="Slide Number Placeholder 3">
              <a:extLst>
                <a:ext uri="{FF2B5EF4-FFF2-40B4-BE49-F238E27FC236}">
                  <a16:creationId xmlns:a16="http://schemas.microsoft.com/office/drawing/2014/main" id="{B57DF32E-33EB-4D40-ABA0-CEFE00CF40DE}"/>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a:t>
              </a:fld>
              <a:endParaRPr lang="en-US" sz="1350" dirty="0">
                <a:solidFill>
                  <a:schemeClr val="tx2"/>
                </a:solidFill>
                <a:latin typeface="Arial" panose="020B0604020202020204" pitchFamily="34" charset="0"/>
              </a:endParaRPr>
            </a:p>
          </p:txBody>
        </p:sp>
        <p:cxnSp>
          <p:nvCxnSpPr>
            <p:cNvPr id="15" name="Straight Connector 14">
              <a:extLst>
                <a:ext uri="{FF2B5EF4-FFF2-40B4-BE49-F238E27FC236}">
                  <a16:creationId xmlns:a16="http://schemas.microsoft.com/office/drawing/2014/main" id="{DD4590CA-665C-EA43-9788-8B87DD023540}"/>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47867" y="1884062"/>
            <a:ext cx="3351706" cy="3754738"/>
          </a:xfrm>
        </p:spPr>
        <p:txBody>
          <a:bodyPr/>
          <a:lstStyle/>
          <a:p>
            <a:pPr marL="214308" indent="-214308"/>
            <a:r>
              <a:rPr lang="en-US" sz="1600" dirty="0"/>
              <a:t>In 2020, the WHO also recommended that RR-/MDR-TB could be treated with an </a:t>
            </a:r>
            <a:r>
              <a:rPr lang="en-US" sz="1600" b="1" u="sng" dirty="0"/>
              <a:t>18-20-month individualized, all-oral regimen</a:t>
            </a:r>
            <a:r>
              <a:rPr lang="en-US" sz="1600" b="1" dirty="0"/>
              <a:t> </a:t>
            </a:r>
            <a:r>
              <a:rPr lang="en-US" sz="1600" dirty="0"/>
              <a:t>constructed of 4-5 medicines according to the table on the left side of the screen</a:t>
            </a:r>
          </a:p>
          <a:p>
            <a:pPr marL="214308" indent="-214308"/>
            <a:r>
              <a:rPr lang="en-US" sz="1600" dirty="0"/>
              <a:t>This regimen can be used for people whose TB is resistant to rifampicin +/- isoniazid (</a:t>
            </a:r>
            <a:r>
              <a:rPr lang="en-US" sz="1600" b="1" dirty="0"/>
              <a:t>RR-/MDR-TB</a:t>
            </a:r>
            <a:r>
              <a:rPr lang="en-US" sz="1600" dirty="0"/>
              <a:t>) AND for people whose TB </a:t>
            </a:r>
            <a:r>
              <a:rPr lang="en-US" sz="1600" b="1" dirty="0"/>
              <a:t>has been previously treated with and/or shown to have </a:t>
            </a:r>
            <a:r>
              <a:rPr lang="en-US" sz="1600" b="1" u="sng" dirty="0"/>
              <a:t>resistance to a fluoroquinolone </a:t>
            </a:r>
            <a:r>
              <a:rPr lang="en-US" sz="1600" dirty="0"/>
              <a:t>– moxifloxacin or levofloxacin (</a:t>
            </a:r>
            <a:r>
              <a:rPr lang="en-US" sz="1600" b="1" dirty="0">
                <a:solidFill>
                  <a:srgbClr val="0298AA"/>
                </a:solidFill>
              </a:rPr>
              <a:t>pre-XDR-TB</a:t>
            </a:r>
            <a:r>
              <a:rPr lang="en-US" sz="1600" dirty="0"/>
              <a:t>)</a:t>
            </a:r>
          </a:p>
        </p:txBody>
      </p:sp>
      <p:pic>
        <p:nvPicPr>
          <p:cNvPr id="5" name="Picture 4">
            <a:extLst>
              <a:ext uri="{FF2B5EF4-FFF2-40B4-BE49-F238E27FC236}">
                <a16:creationId xmlns:a16="http://schemas.microsoft.com/office/drawing/2014/main" id="{8D65B09C-4E42-D24A-8823-01D01A6D878E}"/>
              </a:ext>
            </a:extLst>
          </p:cNvPr>
          <p:cNvPicPr>
            <a:picLocks noChangeAspect="1"/>
          </p:cNvPicPr>
          <p:nvPr/>
        </p:nvPicPr>
        <p:blipFill>
          <a:blip r:embed="rId3"/>
          <a:stretch>
            <a:fillRect/>
          </a:stretch>
        </p:blipFill>
        <p:spPr>
          <a:xfrm>
            <a:off x="758687" y="1905000"/>
            <a:ext cx="4346713" cy="3619110"/>
          </a:xfrm>
          <a:prstGeom prst="rect">
            <a:avLst/>
          </a:prstGeom>
          <a:ln>
            <a:solidFill>
              <a:schemeClr val="tx1"/>
            </a:solidFill>
          </a:ln>
        </p:spPr>
      </p:pic>
      <p:grpSp>
        <p:nvGrpSpPr>
          <p:cNvPr id="7" name="Group 6">
            <a:extLst>
              <a:ext uri="{FF2B5EF4-FFF2-40B4-BE49-F238E27FC236}">
                <a16:creationId xmlns:a16="http://schemas.microsoft.com/office/drawing/2014/main" id="{F4988CF0-E925-0E40-AA0D-512EDF66AA49}"/>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0935E241-7AFC-C149-81D9-6536A9422BCC}"/>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20</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D2AE7168-6E7E-1F4D-90C3-45958B59EFFF}"/>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46B4012A-6603-6844-9AC5-1A1AFE634EC5}"/>
              </a:ext>
            </a:extLst>
          </p:cNvPr>
          <p:cNvSpPr txBox="1"/>
          <p:nvPr/>
        </p:nvSpPr>
        <p:spPr>
          <a:xfrm>
            <a:off x="221939" y="322548"/>
            <a:ext cx="2223446" cy="300082"/>
          </a:xfrm>
          <a:prstGeom prst="rect">
            <a:avLst/>
          </a:prstGeom>
          <a:noFill/>
        </p:spPr>
        <p:txBody>
          <a:bodyPr wrap="square" rtlCol="0">
            <a:spAutoFit/>
          </a:bodyPr>
          <a:lstStyle/>
          <a:p>
            <a:pPr algn="l"/>
            <a:r>
              <a:rPr lang="en-US" sz="1350" dirty="0">
                <a:solidFill>
                  <a:schemeClr val="tx2"/>
                </a:solidFill>
                <a:latin typeface="Arial" panose="020B0604020202020204" pitchFamily="34" charset="0"/>
                <a:ea typeface="Roboto" panose="02000000000000000000" pitchFamily="2" charset="0"/>
              </a:rPr>
              <a:t>TREATMENT</a:t>
            </a:r>
          </a:p>
        </p:txBody>
      </p:sp>
      <p:sp>
        <p:nvSpPr>
          <p:cNvPr id="12" name="Text Placeholder 7">
            <a:extLst>
              <a:ext uri="{FF2B5EF4-FFF2-40B4-BE49-F238E27FC236}">
                <a16:creationId xmlns:a16="http://schemas.microsoft.com/office/drawing/2014/main" id="{E734A84B-DFC0-6B42-8A11-1C3BD8DC6472}"/>
              </a:ext>
            </a:extLst>
          </p:cNvPr>
          <p:cNvSpPr txBox="1">
            <a:spLocks/>
          </p:cNvSpPr>
          <p:nvPr/>
        </p:nvSpPr>
        <p:spPr>
          <a:xfrm>
            <a:off x="762000" y="1065989"/>
            <a:ext cx="7753350" cy="682238"/>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ts val="2325"/>
              </a:lnSpc>
            </a:pPr>
            <a:r>
              <a:rPr lang="en-US" dirty="0">
                <a:latin typeface="Arial" panose="020B0604020202020204" pitchFamily="34" charset="0"/>
              </a:rPr>
              <a:t>Rifampicin- / Multidrug-Resistant TB (RR-/MDR-TB): </a:t>
            </a:r>
            <a:br>
              <a:rPr lang="en-US" dirty="0">
                <a:latin typeface="Arial" panose="020B0604020202020204" pitchFamily="34" charset="0"/>
              </a:rPr>
            </a:br>
            <a:r>
              <a:rPr lang="en-US" dirty="0">
                <a:solidFill>
                  <a:schemeClr val="tx1"/>
                </a:solidFill>
                <a:latin typeface="Arial" panose="020B0604020202020204" pitchFamily="34" charset="0"/>
              </a:rPr>
              <a:t>Program Conditions</a:t>
            </a:r>
          </a:p>
        </p:txBody>
      </p:sp>
    </p:spTree>
    <p:extLst>
      <p:ext uri="{BB962C8B-B14F-4D97-AF65-F5344CB8AC3E}">
        <p14:creationId xmlns:p14="http://schemas.microsoft.com/office/powerpoint/2010/main" val="2646798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553" y="1933542"/>
            <a:ext cx="7543797" cy="4563813"/>
          </a:xfrm>
          <a:noFill/>
        </p:spPr>
        <p:txBody>
          <a:bodyPr/>
          <a:lstStyle/>
          <a:p>
            <a:r>
              <a:rPr lang="en-US" sz="1600" dirty="0"/>
              <a:t>In 2020, the WHO recommended that pre-XDR-TB be treated under </a:t>
            </a:r>
            <a:r>
              <a:rPr lang="en-US" sz="1600" b="1" u="sng" dirty="0"/>
              <a:t>program conditions</a:t>
            </a:r>
            <a:r>
              <a:rPr lang="en-US" sz="1600" dirty="0"/>
              <a:t> with an </a:t>
            </a:r>
            <a:r>
              <a:rPr lang="en-US" sz="1600" b="1" u="sng" dirty="0"/>
              <a:t>18-20-month individualized, all-oral regimen </a:t>
            </a:r>
            <a:r>
              <a:rPr lang="en-US" sz="1600" dirty="0"/>
              <a:t>constructed of 4-5 effective medicines (selected according to the table on previous slide)</a:t>
            </a:r>
          </a:p>
          <a:p>
            <a:pPr marL="0" indent="0" algn="ctr">
              <a:buNone/>
            </a:pPr>
            <a:r>
              <a:rPr lang="en-US" sz="2400" b="1" dirty="0">
                <a:solidFill>
                  <a:srgbClr val="0298AA"/>
                </a:solidFill>
              </a:rPr>
              <a:t>18-20 BDQ  LZD  CFZ  CS +/- E OR DLM</a:t>
            </a:r>
          </a:p>
          <a:p>
            <a:r>
              <a:rPr lang="en-US" sz="1600" dirty="0"/>
              <a:t>Under </a:t>
            </a:r>
            <a:r>
              <a:rPr lang="en-US" sz="1600" b="1" u="sng" dirty="0"/>
              <a:t>conditions of operational research</a:t>
            </a:r>
            <a:r>
              <a:rPr lang="en-US" sz="1600" dirty="0"/>
              <a:t>, the WHO also recommended that </a:t>
            </a:r>
            <a:br>
              <a:rPr lang="en-US" sz="1600" dirty="0"/>
            </a:br>
            <a:r>
              <a:rPr lang="en-US" sz="1600" dirty="0"/>
              <a:t>pre-XDR-TB (i.e., MDR-TB with additional fluoroquinolone resistance) could be treated with the </a:t>
            </a:r>
            <a:r>
              <a:rPr lang="en-US" sz="1600" b="1" u="sng" dirty="0"/>
              <a:t>6-to-9-month Nix-TB or “</a:t>
            </a:r>
            <a:r>
              <a:rPr lang="en-US" sz="1600" b="1" u="sng" dirty="0" err="1"/>
              <a:t>BPaL</a:t>
            </a:r>
            <a:r>
              <a:rPr lang="en-US" sz="1600" b="1" u="sng" dirty="0"/>
              <a:t>” regimen </a:t>
            </a:r>
          </a:p>
          <a:p>
            <a:pPr marL="0" indent="0" algn="ctr">
              <a:buNone/>
            </a:pPr>
            <a:r>
              <a:rPr lang="en-US" sz="2400" b="1" dirty="0">
                <a:solidFill>
                  <a:srgbClr val="0298AA"/>
                </a:solidFill>
              </a:rPr>
              <a:t>6-9 </a:t>
            </a:r>
            <a:r>
              <a:rPr lang="en-US" sz="2400" b="1" dirty="0" err="1">
                <a:solidFill>
                  <a:srgbClr val="0298AA"/>
                </a:solidFill>
              </a:rPr>
              <a:t>Bdq</a:t>
            </a:r>
            <a:r>
              <a:rPr lang="en-US" sz="2400" b="1" dirty="0">
                <a:solidFill>
                  <a:srgbClr val="0298AA"/>
                </a:solidFill>
              </a:rPr>
              <a:t> Pa </a:t>
            </a:r>
            <a:r>
              <a:rPr lang="en-US" sz="2400" b="1" dirty="0" err="1">
                <a:solidFill>
                  <a:srgbClr val="0298AA"/>
                </a:solidFill>
              </a:rPr>
              <a:t>Lzd</a:t>
            </a:r>
            <a:endParaRPr lang="en-US" sz="2400" b="1" dirty="0">
              <a:solidFill>
                <a:srgbClr val="0298AA"/>
              </a:solidFill>
            </a:endParaRPr>
          </a:p>
          <a:p>
            <a:r>
              <a:rPr lang="en-US" sz="1600" dirty="0"/>
              <a:t>6-to-9-months of daily </a:t>
            </a:r>
            <a:r>
              <a:rPr lang="en-US" sz="1600" b="1" dirty="0" err="1"/>
              <a:t>bedaquiline</a:t>
            </a:r>
            <a:r>
              <a:rPr lang="en-US" sz="1600" b="1" dirty="0"/>
              <a:t>, </a:t>
            </a:r>
            <a:r>
              <a:rPr lang="en-US" sz="1600" b="1" dirty="0" err="1"/>
              <a:t>pretomanid</a:t>
            </a:r>
            <a:r>
              <a:rPr lang="en-US" sz="1600" b="1" dirty="0"/>
              <a:t>, and linezolid</a:t>
            </a:r>
          </a:p>
          <a:p>
            <a:r>
              <a:rPr lang="en-US" sz="1600" dirty="0"/>
              <a:t>Can only be given to persons </a:t>
            </a:r>
            <a:r>
              <a:rPr lang="en-US" sz="1600" b="1" dirty="0"/>
              <a:t>without prior exposure </a:t>
            </a:r>
            <a:r>
              <a:rPr lang="en-US" sz="1600" dirty="0"/>
              <a:t>to </a:t>
            </a:r>
            <a:r>
              <a:rPr lang="en-US" sz="1600" b="1" dirty="0" err="1"/>
              <a:t>bedaquiline</a:t>
            </a:r>
            <a:r>
              <a:rPr lang="en-US" sz="1600" b="1" dirty="0"/>
              <a:t> or linezolid</a:t>
            </a:r>
            <a:r>
              <a:rPr lang="en-US" sz="1600" dirty="0"/>
              <a:t> or prior exposure for no more than two weeks; prior exposure to clofazimine (cross-resistance with </a:t>
            </a:r>
            <a:r>
              <a:rPr lang="en-US" sz="1600" dirty="0" err="1"/>
              <a:t>bedaquiline</a:t>
            </a:r>
            <a:r>
              <a:rPr lang="en-US" sz="1600" dirty="0"/>
              <a:t>), or </a:t>
            </a:r>
            <a:r>
              <a:rPr lang="en-US" sz="1600" dirty="0" err="1"/>
              <a:t>delamanid</a:t>
            </a:r>
            <a:r>
              <a:rPr lang="en-US" sz="1600" dirty="0"/>
              <a:t> (same drug class as </a:t>
            </a:r>
            <a:r>
              <a:rPr lang="en-US" sz="1600" dirty="0" err="1"/>
              <a:t>pretomanid</a:t>
            </a:r>
            <a:r>
              <a:rPr lang="en-US" sz="1600" dirty="0"/>
              <a:t>) should also be considered in determining regimen eligibility;</a:t>
            </a:r>
          </a:p>
          <a:p>
            <a:r>
              <a:rPr lang="en-US" sz="1600" b="1" dirty="0"/>
              <a:t>Cannot be given to persons younger than 14 years old, weighing less than </a:t>
            </a:r>
            <a:br>
              <a:rPr lang="en-US" sz="1600" b="1" dirty="0"/>
            </a:br>
            <a:r>
              <a:rPr lang="en-US" sz="1600" b="1" dirty="0"/>
              <a:t>35 kg, and/or with extrapulmonary TB </a:t>
            </a:r>
          </a:p>
          <a:p>
            <a:endParaRPr lang="en-US" dirty="0"/>
          </a:p>
        </p:txBody>
      </p:sp>
      <p:grpSp>
        <p:nvGrpSpPr>
          <p:cNvPr id="8" name="Group 7">
            <a:extLst>
              <a:ext uri="{FF2B5EF4-FFF2-40B4-BE49-F238E27FC236}">
                <a16:creationId xmlns:a16="http://schemas.microsoft.com/office/drawing/2014/main" id="{AFE279B6-6A0A-E840-85CA-193EDA5185BA}"/>
              </a:ext>
            </a:extLst>
          </p:cNvPr>
          <p:cNvGrpSpPr/>
          <p:nvPr/>
        </p:nvGrpSpPr>
        <p:grpSpPr>
          <a:xfrm>
            <a:off x="115331" y="6249427"/>
            <a:ext cx="480060" cy="608573"/>
            <a:chOff x="289241" y="6046569"/>
            <a:chExt cx="640080" cy="811431"/>
          </a:xfrm>
        </p:grpSpPr>
        <p:sp>
          <p:nvSpPr>
            <p:cNvPr id="10" name="Slide Number Placeholder 3">
              <a:extLst>
                <a:ext uri="{FF2B5EF4-FFF2-40B4-BE49-F238E27FC236}">
                  <a16:creationId xmlns:a16="http://schemas.microsoft.com/office/drawing/2014/main" id="{F4ED74E8-5954-244C-A643-DBB4C1BC2FA6}"/>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21</a:t>
              </a:fld>
              <a:endParaRPr lang="en-US" sz="1350" dirty="0">
                <a:solidFill>
                  <a:schemeClr val="tx2"/>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2D1E29F8-F6C9-5B48-AC4A-9F7C18EBB6E5}"/>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4C64194C-E1B8-D749-9BAC-4EF260716F7B}"/>
              </a:ext>
            </a:extLst>
          </p:cNvPr>
          <p:cNvSpPr txBox="1"/>
          <p:nvPr/>
        </p:nvSpPr>
        <p:spPr>
          <a:xfrm>
            <a:off x="221939" y="322548"/>
            <a:ext cx="2223446" cy="300082"/>
          </a:xfrm>
          <a:prstGeom prst="rect">
            <a:avLst/>
          </a:prstGeom>
          <a:noFill/>
        </p:spPr>
        <p:txBody>
          <a:bodyPr wrap="square" rtlCol="0">
            <a:spAutoFit/>
          </a:bodyPr>
          <a:lstStyle/>
          <a:p>
            <a:pPr algn="l"/>
            <a:r>
              <a:rPr lang="en-US" sz="1350" dirty="0">
                <a:solidFill>
                  <a:schemeClr val="tx2"/>
                </a:solidFill>
                <a:latin typeface="Arial" panose="020B0604020202020204" pitchFamily="34" charset="0"/>
                <a:ea typeface="Roboto" panose="02000000000000000000" pitchFamily="2" charset="0"/>
              </a:rPr>
              <a:t>TREATMENT</a:t>
            </a:r>
          </a:p>
        </p:txBody>
      </p:sp>
      <p:sp>
        <p:nvSpPr>
          <p:cNvPr id="13" name="Text Placeholder 7">
            <a:extLst>
              <a:ext uri="{FF2B5EF4-FFF2-40B4-BE49-F238E27FC236}">
                <a16:creationId xmlns:a16="http://schemas.microsoft.com/office/drawing/2014/main" id="{42AE9494-99C8-8C4F-8536-25B83D0568BF}"/>
              </a:ext>
            </a:extLst>
          </p:cNvPr>
          <p:cNvSpPr txBox="1">
            <a:spLocks/>
          </p:cNvSpPr>
          <p:nvPr/>
        </p:nvSpPr>
        <p:spPr>
          <a:xfrm>
            <a:off x="762000" y="1065989"/>
            <a:ext cx="7753350" cy="682238"/>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ts val="2325"/>
              </a:lnSpc>
            </a:pPr>
            <a:r>
              <a:rPr lang="en-US" dirty="0">
                <a:latin typeface="Arial" panose="020B0604020202020204" pitchFamily="34" charset="0"/>
              </a:rPr>
              <a:t>Pre-Extensively Drug-Resistant TB (pre-XDR-TB): </a:t>
            </a:r>
            <a:r>
              <a:rPr lang="en-US" dirty="0">
                <a:solidFill>
                  <a:schemeClr val="tx1"/>
                </a:solidFill>
                <a:latin typeface="Arial" panose="020B0604020202020204" pitchFamily="34" charset="0"/>
              </a:rPr>
              <a:t>Operational Research </a:t>
            </a:r>
            <a:endParaRPr lang="en-US" dirty="0">
              <a:solidFill>
                <a:schemeClr val="tx1"/>
              </a:solidFill>
            </a:endParaRPr>
          </a:p>
        </p:txBody>
      </p:sp>
    </p:spTree>
    <p:extLst>
      <p:ext uri="{BB962C8B-B14F-4D97-AF65-F5344CB8AC3E}">
        <p14:creationId xmlns:p14="http://schemas.microsoft.com/office/powerpoint/2010/main" val="3376339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52FA4459-8622-074C-9625-89CC2170E447}"/>
              </a:ext>
            </a:extLst>
          </p:cNvPr>
          <p:cNvSpPr txBox="1">
            <a:spLocks noChangeArrowheads="1"/>
          </p:cNvSpPr>
          <p:nvPr/>
        </p:nvSpPr>
        <p:spPr bwMode="auto">
          <a:xfrm>
            <a:off x="2841001" y="1436670"/>
            <a:ext cx="6322049" cy="3984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bodyPr>
          <a:lstStyle>
            <a:lvl1pPr algn="l" rtl="0" eaLnBrk="1" fontAlgn="base" hangingPunct="1">
              <a:spcBef>
                <a:spcPct val="20000"/>
              </a:spcBef>
              <a:spcAft>
                <a:spcPts val="600"/>
              </a:spcAft>
              <a:buFont typeface="Arial" charset="0"/>
              <a:defRPr sz="2000" b="1" kern="1200">
                <a:solidFill>
                  <a:schemeClr val="tx1"/>
                </a:solidFill>
                <a:latin typeface="+mn-lt"/>
                <a:ea typeface="ＭＳ Ｐゴシック" charset="0"/>
                <a:cs typeface="ＭＳ Ｐゴシック" charset="0"/>
              </a:defRPr>
            </a:lvl1pPr>
            <a:lvl2pPr marL="457200" indent="-182563" algn="l" rtl="0" eaLnBrk="1" fontAlgn="base" hangingPunct="1">
              <a:spcBef>
                <a:spcPct val="20000"/>
              </a:spcBef>
              <a:spcAft>
                <a:spcPct val="0"/>
              </a:spcAft>
              <a:buClr>
                <a:schemeClr val="tx2"/>
              </a:buClr>
              <a:buFont typeface="Arial" charset="0"/>
              <a:buChar char="•"/>
              <a:defRPr sz="20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Clr>
                <a:schemeClr val="tx2"/>
              </a:buClr>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892" indent="-205732">
              <a:buFont typeface="+mj-lt"/>
              <a:buAutoNum type="arabicPeriod"/>
            </a:pPr>
            <a:r>
              <a:rPr lang="en-US" sz="1500" dirty="0">
                <a:latin typeface="Arial" charset="0"/>
              </a:rPr>
              <a:t>Which of the following groups are eligible for the </a:t>
            </a:r>
            <a:br>
              <a:rPr lang="en-US" sz="1500" dirty="0">
                <a:latin typeface="Arial" charset="0"/>
              </a:rPr>
            </a:br>
            <a:r>
              <a:rPr lang="en-US" sz="1500" dirty="0">
                <a:latin typeface="Arial" charset="0"/>
              </a:rPr>
              <a:t>9-12-month standardized, all-oral regimen?</a:t>
            </a:r>
          </a:p>
          <a:p>
            <a:pPr marL="685783" lvl="1" indent="-342892">
              <a:buFont typeface="+mj-lt"/>
              <a:buAutoNum type="alphaLcParenR"/>
            </a:pPr>
            <a:r>
              <a:rPr lang="en-US" sz="1500" dirty="0">
                <a:latin typeface="Arial" charset="0"/>
              </a:rPr>
              <a:t>People with resistance to fluoroquinolones (e.g., </a:t>
            </a:r>
            <a:r>
              <a:rPr lang="en-US" sz="1500" dirty="0" err="1">
                <a:latin typeface="Arial" charset="0"/>
              </a:rPr>
              <a:t>moxi</a:t>
            </a:r>
            <a:r>
              <a:rPr lang="en-US" sz="1500" dirty="0">
                <a:latin typeface="Arial" charset="0"/>
              </a:rPr>
              <a:t> or </a:t>
            </a:r>
            <a:r>
              <a:rPr lang="en-US" sz="1500" dirty="0" err="1">
                <a:latin typeface="Arial" charset="0"/>
              </a:rPr>
              <a:t>levo</a:t>
            </a:r>
            <a:r>
              <a:rPr lang="en-US" sz="1500" dirty="0">
                <a:latin typeface="Arial" charset="0"/>
              </a:rPr>
              <a:t>)</a:t>
            </a:r>
          </a:p>
          <a:p>
            <a:pPr marL="685783" lvl="1" indent="-342892">
              <a:buFont typeface="+mj-lt"/>
              <a:buAutoNum type="alphaLcParenR"/>
            </a:pPr>
            <a:r>
              <a:rPr lang="en-US" sz="1500" dirty="0">
                <a:latin typeface="Arial" charset="0"/>
              </a:rPr>
              <a:t>People with extrapulmonary TB</a:t>
            </a:r>
          </a:p>
          <a:p>
            <a:pPr marL="685783" lvl="1" indent="-342892">
              <a:buFont typeface="+mj-lt"/>
              <a:buAutoNum type="alphaLcParenR"/>
            </a:pPr>
            <a:r>
              <a:rPr lang="en-US" sz="1500" dirty="0">
                <a:latin typeface="Arial" charset="0"/>
              </a:rPr>
              <a:t>Children</a:t>
            </a:r>
          </a:p>
          <a:p>
            <a:pPr marL="685783" lvl="1" indent="-342892">
              <a:buFont typeface="+mj-lt"/>
              <a:buAutoNum type="alphaLcParenR"/>
            </a:pPr>
            <a:r>
              <a:rPr lang="en-US" sz="1500" dirty="0">
                <a:latin typeface="Arial" charset="0"/>
              </a:rPr>
              <a:t>None of the above</a:t>
            </a:r>
          </a:p>
          <a:p>
            <a:pPr marL="342892" indent="-205732">
              <a:spcBef>
                <a:spcPts val="750"/>
              </a:spcBef>
              <a:buFont typeface="+mj-lt"/>
              <a:buAutoNum type="arabicPeriod"/>
            </a:pPr>
            <a:r>
              <a:rPr lang="en-US" sz="1500" dirty="0">
                <a:latin typeface="Arial" charset="0"/>
              </a:rPr>
              <a:t>How might a regimen be constructed for a person </a:t>
            </a:r>
            <a:br>
              <a:rPr lang="en-US" sz="1500" dirty="0">
                <a:latin typeface="Arial" charset="0"/>
              </a:rPr>
            </a:br>
            <a:r>
              <a:rPr lang="en-US" sz="1500" dirty="0">
                <a:latin typeface="Arial" charset="0"/>
              </a:rPr>
              <a:t>diagnosed with TB resistant to rifampicin and isoniazid only?</a:t>
            </a:r>
          </a:p>
          <a:p>
            <a:pPr lvl="1" indent="0">
              <a:buNone/>
            </a:pPr>
            <a:r>
              <a:rPr lang="en-US" sz="1500" dirty="0">
                <a:solidFill>
                  <a:schemeClr val="tx2"/>
                </a:solidFill>
                <a:latin typeface="Arial" charset="0"/>
              </a:rPr>
              <a:t>Write out your answer [duration and drugs to be included]</a:t>
            </a:r>
          </a:p>
          <a:p>
            <a:pPr marL="685783" lvl="1" indent="-342892">
              <a:buFont typeface="+mj-lt"/>
              <a:buAutoNum type="alphaLcParenR"/>
            </a:pPr>
            <a:endParaRPr lang="en-US" sz="1500" dirty="0">
              <a:solidFill>
                <a:srgbClr val="000000"/>
              </a:solidFill>
              <a:latin typeface="Arial" charset="0"/>
            </a:endParaRPr>
          </a:p>
          <a:p>
            <a:pPr marL="342892" indent="-205732">
              <a:spcBef>
                <a:spcPts val="750"/>
              </a:spcBef>
              <a:buFont typeface="+mj-lt"/>
              <a:buAutoNum type="arabicPeriod"/>
            </a:pPr>
            <a:r>
              <a:rPr lang="en-US" sz="1500" dirty="0">
                <a:latin typeface="Arial" charset="0"/>
              </a:rPr>
              <a:t>What about a regimen for a person diagnosed with TB </a:t>
            </a:r>
            <a:br>
              <a:rPr lang="en-US" sz="1500" dirty="0">
                <a:latin typeface="Arial" charset="0"/>
              </a:rPr>
            </a:br>
            <a:r>
              <a:rPr lang="en-US" sz="1500" dirty="0">
                <a:latin typeface="Arial" charset="0"/>
              </a:rPr>
              <a:t>resistant to rifampicin, isoniazid, and moxifloxacin?</a:t>
            </a:r>
          </a:p>
          <a:p>
            <a:pPr marL="205973" lvl="1" indent="0">
              <a:buNone/>
            </a:pPr>
            <a:r>
              <a:rPr lang="en-US" sz="1500" dirty="0">
                <a:solidFill>
                  <a:schemeClr val="tx2"/>
                </a:solidFill>
                <a:latin typeface="Arial" charset="0"/>
              </a:rPr>
              <a:t>  Write out your answer [duration and drugs to be included]</a:t>
            </a:r>
            <a:endParaRPr lang="en-US" sz="1500" dirty="0">
              <a:latin typeface="Arial" charset="0"/>
            </a:endParaRPr>
          </a:p>
          <a:p>
            <a:pPr marL="257168" indent="-257168">
              <a:buFont typeface="Arial"/>
              <a:buChar char="•"/>
            </a:pPr>
            <a:endParaRPr lang="en-US" sz="1500" b="0" i="1" dirty="0">
              <a:latin typeface="Arial" charset="0"/>
            </a:endParaRPr>
          </a:p>
        </p:txBody>
      </p:sp>
      <p:sp>
        <p:nvSpPr>
          <p:cNvPr id="2" name="Frame 1">
            <a:extLst>
              <a:ext uri="{FF2B5EF4-FFF2-40B4-BE49-F238E27FC236}">
                <a16:creationId xmlns:a16="http://schemas.microsoft.com/office/drawing/2014/main" id="{0A5C8AF7-4615-2A4E-93E0-3EF85162E142}"/>
              </a:ext>
            </a:extLst>
          </p:cNvPr>
          <p:cNvSpPr/>
          <p:nvPr/>
        </p:nvSpPr>
        <p:spPr>
          <a:xfrm>
            <a:off x="3171821" y="2563829"/>
            <a:ext cx="1539948" cy="285750"/>
          </a:xfrm>
          <a:prstGeom prst="frame">
            <a:avLst/>
          </a:prstGeom>
          <a:solidFill>
            <a:schemeClr val="bg1">
              <a:lumMod val="6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latin typeface="Arial" panose="020B0604020202020204" pitchFamily="34" charset="0"/>
            </a:endParaRPr>
          </a:p>
        </p:txBody>
      </p:sp>
      <p:sp>
        <p:nvSpPr>
          <p:cNvPr id="3" name="TextBox 2">
            <a:extLst>
              <a:ext uri="{FF2B5EF4-FFF2-40B4-BE49-F238E27FC236}">
                <a16:creationId xmlns:a16="http://schemas.microsoft.com/office/drawing/2014/main" id="{C0234C8A-A34F-AE4D-8A06-2EB0DB2993BF}"/>
              </a:ext>
            </a:extLst>
          </p:cNvPr>
          <p:cNvSpPr txBox="1"/>
          <p:nvPr/>
        </p:nvSpPr>
        <p:spPr>
          <a:xfrm>
            <a:off x="3171820" y="3713202"/>
            <a:ext cx="5286381" cy="553998"/>
          </a:xfrm>
          <a:prstGeom prst="rect">
            <a:avLst/>
          </a:prstGeom>
          <a:solidFill>
            <a:schemeClr val="accent1"/>
          </a:solidFill>
        </p:spPr>
        <p:txBody>
          <a:bodyPr wrap="square" rtlCol="0">
            <a:spAutoFit/>
          </a:bodyPr>
          <a:lstStyle/>
          <a:p>
            <a:pPr algn="l"/>
            <a:r>
              <a:rPr lang="en-US" sz="1500" dirty="0">
                <a:latin typeface="Arial" panose="020B0604020202020204" pitchFamily="34" charset="0"/>
              </a:rPr>
              <a:t>Answer 1: 18-20 months of </a:t>
            </a:r>
            <a:r>
              <a:rPr lang="en-US" sz="1500" dirty="0" err="1">
                <a:latin typeface="Arial" panose="020B0604020202020204" pitchFamily="34" charset="0"/>
              </a:rPr>
              <a:t>Lfx</a:t>
            </a:r>
            <a:r>
              <a:rPr lang="en-US" sz="1500" dirty="0">
                <a:latin typeface="Arial" panose="020B0604020202020204" pitchFamily="34" charset="0"/>
              </a:rPr>
              <a:t> + </a:t>
            </a:r>
            <a:r>
              <a:rPr lang="en-US" sz="1500" dirty="0" err="1">
                <a:latin typeface="Arial" panose="020B0604020202020204" pitchFamily="34" charset="0"/>
              </a:rPr>
              <a:t>Bdq</a:t>
            </a:r>
            <a:r>
              <a:rPr lang="en-US" sz="1500" dirty="0">
                <a:latin typeface="Arial" panose="020B0604020202020204" pitchFamily="34" charset="0"/>
              </a:rPr>
              <a:t> + </a:t>
            </a:r>
            <a:r>
              <a:rPr lang="en-US" sz="1500" dirty="0" err="1">
                <a:latin typeface="Arial" panose="020B0604020202020204" pitchFamily="34" charset="0"/>
              </a:rPr>
              <a:t>Lzd</a:t>
            </a:r>
            <a:r>
              <a:rPr lang="en-US" sz="1500" dirty="0">
                <a:latin typeface="Arial" panose="020B0604020202020204" pitchFamily="34" charset="0"/>
              </a:rPr>
              <a:t> + </a:t>
            </a:r>
            <a:r>
              <a:rPr lang="en-US" sz="1500" dirty="0" err="1">
                <a:latin typeface="Arial" panose="020B0604020202020204" pitchFamily="34" charset="0"/>
              </a:rPr>
              <a:t>Cfz</a:t>
            </a:r>
            <a:r>
              <a:rPr lang="en-US" sz="1500" dirty="0">
                <a:latin typeface="Arial" panose="020B0604020202020204" pitchFamily="34" charset="0"/>
              </a:rPr>
              <a:t> +/- Cs</a:t>
            </a:r>
          </a:p>
          <a:p>
            <a:pPr algn="l"/>
            <a:r>
              <a:rPr lang="en-US" sz="1500" dirty="0">
                <a:latin typeface="Arial" panose="020B0604020202020204" pitchFamily="34" charset="0"/>
              </a:rPr>
              <a:t>Answer 2: 6 </a:t>
            </a:r>
            <a:r>
              <a:rPr lang="en-US" sz="1500" dirty="0" err="1">
                <a:latin typeface="Arial" panose="020B0604020202020204" pitchFamily="34" charset="0"/>
              </a:rPr>
              <a:t>Bdq</a:t>
            </a:r>
            <a:r>
              <a:rPr lang="en-US" sz="1500" dirty="0">
                <a:latin typeface="Arial" panose="020B0604020202020204" pitchFamily="34" charset="0"/>
              </a:rPr>
              <a:t> + 4-6 </a:t>
            </a:r>
            <a:r>
              <a:rPr lang="en-US" sz="1500" dirty="0" err="1">
                <a:latin typeface="Arial" panose="020B0604020202020204" pitchFamily="34" charset="0"/>
              </a:rPr>
              <a:t>Eto</a:t>
            </a:r>
            <a:r>
              <a:rPr lang="en-US" sz="1500" dirty="0">
                <a:latin typeface="Arial" panose="020B0604020202020204" pitchFamily="34" charset="0"/>
              </a:rPr>
              <a:t> </a:t>
            </a:r>
            <a:r>
              <a:rPr lang="en-US" sz="1500" dirty="0" err="1">
                <a:latin typeface="Arial" panose="020B0604020202020204" pitchFamily="34" charset="0"/>
              </a:rPr>
              <a:t>hdH</a:t>
            </a:r>
            <a:r>
              <a:rPr lang="en-US" sz="1500" dirty="0">
                <a:latin typeface="Arial" panose="020B0604020202020204" pitchFamily="34" charset="0"/>
              </a:rPr>
              <a:t> </a:t>
            </a:r>
            <a:r>
              <a:rPr lang="en-US" sz="1500" dirty="0" err="1">
                <a:latin typeface="Arial" panose="020B0604020202020204" pitchFamily="34" charset="0"/>
              </a:rPr>
              <a:t>Lfx</a:t>
            </a:r>
            <a:r>
              <a:rPr lang="en-US" sz="1500" dirty="0">
                <a:latin typeface="Arial" panose="020B0604020202020204" pitchFamily="34" charset="0"/>
              </a:rPr>
              <a:t> </a:t>
            </a:r>
            <a:r>
              <a:rPr lang="en-US" sz="1500" dirty="0" err="1">
                <a:latin typeface="Arial" panose="020B0604020202020204" pitchFamily="34" charset="0"/>
              </a:rPr>
              <a:t>Cfz</a:t>
            </a:r>
            <a:r>
              <a:rPr lang="en-US" sz="1500" dirty="0">
                <a:latin typeface="Arial" panose="020B0604020202020204" pitchFamily="34" charset="0"/>
              </a:rPr>
              <a:t> Z E / 5-6 </a:t>
            </a:r>
            <a:r>
              <a:rPr lang="en-US" sz="1500" dirty="0" err="1">
                <a:latin typeface="Arial" panose="020B0604020202020204" pitchFamily="34" charset="0"/>
              </a:rPr>
              <a:t>Lfx</a:t>
            </a:r>
            <a:r>
              <a:rPr lang="en-US" sz="1500" dirty="0">
                <a:latin typeface="Arial" panose="020B0604020202020204" pitchFamily="34" charset="0"/>
              </a:rPr>
              <a:t> </a:t>
            </a:r>
            <a:r>
              <a:rPr lang="en-US" sz="1500" dirty="0" err="1">
                <a:latin typeface="Arial" panose="020B0604020202020204" pitchFamily="34" charset="0"/>
              </a:rPr>
              <a:t>Cfz</a:t>
            </a:r>
            <a:r>
              <a:rPr lang="en-US" sz="1500" dirty="0">
                <a:latin typeface="Arial" panose="020B0604020202020204" pitchFamily="34" charset="0"/>
              </a:rPr>
              <a:t> Z E</a:t>
            </a:r>
          </a:p>
        </p:txBody>
      </p:sp>
      <p:sp>
        <p:nvSpPr>
          <p:cNvPr id="21" name="TextBox 20">
            <a:extLst>
              <a:ext uri="{FF2B5EF4-FFF2-40B4-BE49-F238E27FC236}">
                <a16:creationId xmlns:a16="http://schemas.microsoft.com/office/drawing/2014/main" id="{292107F5-5278-B94F-AF55-49E574B24752}"/>
              </a:ext>
            </a:extLst>
          </p:cNvPr>
          <p:cNvSpPr txBox="1"/>
          <p:nvPr/>
        </p:nvSpPr>
        <p:spPr>
          <a:xfrm>
            <a:off x="3171819" y="4916148"/>
            <a:ext cx="5286382" cy="323165"/>
          </a:xfrm>
          <a:prstGeom prst="rect">
            <a:avLst/>
          </a:prstGeom>
          <a:solidFill>
            <a:schemeClr val="accent1"/>
          </a:solidFill>
        </p:spPr>
        <p:txBody>
          <a:bodyPr wrap="square" rtlCol="0">
            <a:spAutoFit/>
          </a:bodyPr>
          <a:lstStyle/>
          <a:p>
            <a:pPr algn="l"/>
            <a:r>
              <a:rPr lang="en-US" sz="1500" dirty="0">
                <a:latin typeface="Arial" panose="020B0604020202020204" pitchFamily="34" charset="0"/>
              </a:rPr>
              <a:t>Answer 1: 18-20 months </a:t>
            </a:r>
            <a:r>
              <a:rPr lang="en-US" sz="1500" dirty="0" err="1">
                <a:latin typeface="Arial" panose="020B0604020202020204" pitchFamily="34" charset="0"/>
              </a:rPr>
              <a:t>Bdq</a:t>
            </a:r>
            <a:r>
              <a:rPr lang="en-US" sz="1500" dirty="0">
                <a:latin typeface="Arial" panose="020B0604020202020204" pitchFamily="34" charset="0"/>
              </a:rPr>
              <a:t> + </a:t>
            </a:r>
            <a:r>
              <a:rPr lang="en-US" sz="1500" dirty="0" err="1">
                <a:latin typeface="Arial" panose="020B0604020202020204" pitchFamily="34" charset="0"/>
              </a:rPr>
              <a:t>Lzd</a:t>
            </a:r>
            <a:r>
              <a:rPr lang="en-US" sz="1500" dirty="0">
                <a:latin typeface="Arial" panose="020B0604020202020204" pitchFamily="34" charset="0"/>
              </a:rPr>
              <a:t> + </a:t>
            </a:r>
            <a:r>
              <a:rPr lang="en-US" sz="1500" dirty="0" err="1">
                <a:latin typeface="Arial" panose="020B0604020202020204" pitchFamily="34" charset="0"/>
              </a:rPr>
              <a:t>Cfz</a:t>
            </a:r>
            <a:r>
              <a:rPr lang="en-US" sz="1500" dirty="0">
                <a:latin typeface="Arial" panose="020B0604020202020204" pitchFamily="34" charset="0"/>
              </a:rPr>
              <a:t>  Cs +/- E or </a:t>
            </a:r>
            <a:r>
              <a:rPr lang="en-US" sz="1500" dirty="0" err="1">
                <a:latin typeface="Arial" panose="020B0604020202020204" pitchFamily="34" charset="0"/>
              </a:rPr>
              <a:t>Dlm</a:t>
            </a:r>
            <a:endParaRPr lang="en-US" sz="1500" dirty="0">
              <a:latin typeface="Arial" panose="020B0604020202020204" pitchFamily="34" charset="0"/>
            </a:endParaRPr>
          </a:p>
        </p:txBody>
      </p:sp>
      <p:grpSp>
        <p:nvGrpSpPr>
          <p:cNvPr id="8" name="Group 7">
            <a:extLst>
              <a:ext uri="{FF2B5EF4-FFF2-40B4-BE49-F238E27FC236}">
                <a16:creationId xmlns:a16="http://schemas.microsoft.com/office/drawing/2014/main" id="{E71F44BB-BD48-4546-BD13-E9864BDB152B}"/>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8995009D-4D5A-F04F-AA0C-41AD6A8036A8}"/>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22</a:t>
              </a:fld>
              <a:endParaRPr lang="en-US" sz="1350" dirty="0">
                <a:solidFill>
                  <a:schemeClr val="tx2"/>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F8020E84-E0DE-2840-ABCF-2DF621FABC6E}"/>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7792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455" y="1818920"/>
            <a:ext cx="8058145" cy="3645613"/>
          </a:xfrm>
          <a:noFill/>
        </p:spPr>
        <p:txBody>
          <a:bodyPr/>
          <a:lstStyle/>
          <a:p>
            <a:r>
              <a:rPr lang="en-US" sz="1600" dirty="0"/>
              <a:t>The WHO recommends that XDR-TB, be treated with an </a:t>
            </a:r>
            <a:r>
              <a:rPr lang="en-US" sz="1600" b="1" u="sng" dirty="0"/>
              <a:t>18-20-month individualized regimen</a:t>
            </a:r>
            <a:r>
              <a:rPr lang="en-US" sz="1600" dirty="0"/>
              <a:t> composed of at least </a:t>
            </a:r>
            <a:r>
              <a:rPr lang="en-US" sz="1600" b="1" dirty="0"/>
              <a:t>4-5 effective drugs </a:t>
            </a:r>
            <a:r>
              <a:rPr lang="en-US" sz="1600" dirty="0"/>
              <a:t>selected according to the WHO table that prioritizes TB medicines into groups A, B, and C (see slide #20) </a:t>
            </a:r>
          </a:p>
          <a:p>
            <a:r>
              <a:rPr lang="en-US" sz="1600" dirty="0"/>
              <a:t>Some examples of what regimens for XDR-TB might look like, depending on which group A medicine(s) and individual’s TB is resistant to include:</a:t>
            </a:r>
          </a:p>
          <a:p>
            <a:pPr marL="514337" lvl="2" indent="0">
              <a:buNone/>
            </a:pPr>
            <a:r>
              <a:rPr lang="en-US" sz="2200" b="1" dirty="0">
                <a:solidFill>
                  <a:srgbClr val="0298AA"/>
                </a:solidFill>
              </a:rPr>
              <a:t>18-20 </a:t>
            </a:r>
            <a:r>
              <a:rPr lang="en-US" sz="2200" b="1" dirty="0" err="1">
                <a:solidFill>
                  <a:srgbClr val="0298AA"/>
                </a:solidFill>
              </a:rPr>
              <a:t>Bdq</a:t>
            </a:r>
            <a:r>
              <a:rPr lang="en-US" sz="2200" b="1" dirty="0">
                <a:solidFill>
                  <a:srgbClr val="0298AA"/>
                </a:solidFill>
              </a:rPr>
              <a:t> </a:t>
            </a:r>
            <a:r>
              <a:rPr lang="en-US" sz="2200" b="1" dirty="0" err="1">
                <a:solidFill>
                  <a:srgbClr val="0298AA"/>
                </a:solidFill>
              </a:rPr>
              <a:t>Cfz</a:t>
            </a:r>
            <a:r>
              <a:rPr lang="en-US" sz="2200" b="1" dirty="0">
                <a:solidFill>
                  <a:srgbClr val="0298AA"/>
                </a:solidFill>
              </a:rPr>
              <a:t> Cs </a:t>
            </a:r>
            <a:r>
              <a:rPr lang="en-US" sz="2200" b="1" dirty="0" err="1">
                <a:solidFill>
                  <a:srgbClr val="0298AA"/>
                </a:solidFill>
              </a:rPr>
              <a:t>Dlm</a:t>
            </a:r>
            <a:r>
              <a:rPr lang="en-US" sz="2200" b="1" dirty="0">
                <a:solidFill>
                  <a:srgbClr val="0298AA"/>
                </a:solidFill>
              </a:rPr>
              <a:t> </a:t>
            </a:r>
            <a:r>
              <a:rPr lang="en-US" sz="2200" b="1" dirty="0"/>
              <a:t>+/- Z or E or other group C drugs</a:t>
            </a:r>
          </a:p>
          <a:p>
            <a:pPr marL="514337" lvl="2" indent="0">
              <a:buNone/>
            </a:pPr>
            <a:r>
              <a:rPr lang="en-US" sz="2200" b="1" dirty="0">
                <a:solidFill>
                  <a:srgbClr val="0298AA"/>
                </a:solidFill>
              </a:rPr>
              <a:t>18-20 </a:t>
            </a:r>
            <a:r>
              <a:rPr lang="en-US" sz="2200" b="1" dirty="0" err="1">
                <a:solidFill>
                  <a:srgbClr val="0298AA"/>
                </a:solidFill>
              </a:rPr>
              <a:t>Lzd</a:t>
            </a:r>
            <a:r>
              <a:rPr lang="en-US" sz="2200" b="1" dirty="0">
                <a:solidFill>
                  <a:srgbClr val="0298AA"/>
                </a:solidFill>
              </a:rPr>
              <a:t> </a:t>
            </a:r>
            <a:r>
              <a:rPr lang="en-US" sz="2200" b="1" dirty="0" err="1">
                <a:solidFill>
                  <a:srgbClr val="0298AA"/>
                </a:solidFill>
              </a:rPr>
              <a:t>Cfz</a:t>
            </a:r>
            <a:r>
              <a:rPr lang="en-US" sz="2200" b="1" dirty="0">
                <a:solidFill>
                  <a:srgbClr val="0298AA"/>
                </a:solidFill>
              </a:rPr>
              <a:t> Cs </a:t>
            </a:r>
            <a:r>
              <a:rPr lang="en-US" sz="2200" b="1" dirty="0" err="1">
                <a:solidFill>
                  <a:srgbClr val="0298AA"/>
                </a:solidFill>
              </a:rPr>
              <a:t>Dlm</a:t>
            </a:r>
            <a:r>
              <a:rPr lang="en-US" sz="2200" b="1" dirty="0">
                <a:solidFill>
                  <a:srgbClr val="0298AA"/>
                </a:solidFill>
              </a:rPr>
              <a:t> </a:t>
            </a:r>
            <a:r>
              <a:rPr lang="en-US" sz="2200" b="1" dirty="0"/>
              <a:t>+/- Z or E or other group C drugs</a:t>
            </a:r>
          </a:p>
          <a:p>
            <a:pPr marL="514337" lvl="2" indent="0">
              <a:buNone/>
            </a:pPr>
            <a:r>
              <a:rPr lang="en-US" sz="2200" b="1" dirty="0">
                <a:solidFill>
                  <a:srgbClr val="0298AA"/>
                </a:solidFill>
              </a:rPr>
              <a:t>18-20 </a:t>
            </a:r>
            <a:r>
              <a:rPr lang="en-US" sz="2200" b="1" dirty="0" err="1">
                <a:solidFill>
                  <a:srgbClr val="0298AA"/>
                </a:solidFill>
              </a:rPr>
              <a:t>Cfz</a:t>
            </a:r>
            <a:r>
              <a:rPr lang="en-US" sz="2200" b="1" dirty="0">
                <a:solidFill>
                  <a:srgbClr val="0298AA"/>
                </a:solidFill>
              </a:rPr>
              <a:t> Cs </a:t>
            </a:r>
            <a:r>
              <a:rPr lang="en-US" sz="2200" b="1" dirty="0" err="1">
                <a:solidFill>
                  <a:srgbClr val="0298AA"/>
                </a:solidFill>
              </a:rPr>
              <a:t>Dlm</a:t>
            </a:r>
            <a:r>
              <a:rPr lang="en-US" sz="2200" b="1" dirty="0">
                <a:solidFill>
                  <a:srgbClr val="0298AA"/>
                </a:solidFill>
              </a:rPr>
              <a:t> </a:t>
            </a:r>
            <a:r>
              <a:rPr lang="en-US" sz="2200" b="1" dirty="0"/>
              <a:t>+/- Z or E or other group C drugs</a:t>
            </a:r>
          </a:p>
          <a:p>
            <a:r>
              <a:rPr lang="en-US" sz="1600" dirty="0"/>
              <a:t>Kanamycin and capreomycin (injectable agents) are no longer recommended by the WHO to treat drug-resistant TB as their use was associated with worse treatment outcomes in an analysis of 13,000 patients;</a:t>
            </a:r>
          </a:p>
          <a:p>
            <a:r>
              <a:rPr lang="en-US" sz="1600" dirty="0"/>
              <a:t>Amikacin (an injectable agent) may still be used as a group C drug in salvage situations, but patients should be closely monitored for hearing loss</a:t>
            </a:r>
          </a:p>
        </p:txBody>
      </p:sp>
      <p:grpSp>
        <p:nvGrpSpPr>
          <p:cNvPr id="9" name="Group 8">
            <a:extLst>
              <a:ext uri="{FF2B5EF4-FFF2-40B4-BE49-F238E27FC236}">
                <a16:creationId xmlns:a16="http://schemas.microsoft.com/office/drawing/2014/main" id="{0F594F92-772F-9846-8A4A-B57A1C0F025A}"/>
              </a:ext>
            </a:extLst>
          </p:cNvPr>
          <p:cNvGrpSpPr/>
          <p:nvPr/>
        </p:nvGrpSpPr>
        <p:grpSpPr>
          <a:xfrm>
            <a:off x="115331" y="6249427"/>
            <a:ext cx="480060" cy="608573"/>
            <a:chOff x="289241" y="6046569"/>
            <a:chExt cx="640080" cy="811431"/>
          </a:xfrm>
        </p:grpSpPr>
        <p:sp>
          <p:nvSpPr>
            <p:cNvPr id="10" name="Slide Number Placeholder 3">
              <a:extLst>
                <a:ext uri="{FF2B5EF4-FFF2-40B4-BE49-F238E27FC236}">
                  <a16:creationId xmlns:a16="http://schemas.microsoft.com/office/drawing/2014/main" id="{29C4310E-8472-0741-ACAA-54FD35E0060D}"/>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23</a:t>
              </a:fld>
              <a:endParaRPr lang="en-US" sz="1350" dirty="0">
                <a:solidFill>
                  <a:schemeClr val="tx2"/>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B0796C9D-6181-9045-BF56-B6EBEA5649EA}"/>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F966EE0F-A038-0C48-A5E1-D342739B97A6}"/>
              </a:ext>
            </a:extLst>
          </p:cNvPr>
          <p:cNvSpPr txBox="1"/>
          <p:nvPr/>
        </p:nvSpPr>
        <p:spPr>
          <a:xfrm>
            <a:off x="221939" y="322548"/>
            <a:ext cx="2223446" cy="300082"/>
          </a:xfrm>
          <a:prstGeom prst="rect">
            <a:avLst/>
          </a:prstGeom>
          <a:noFill/>
        </p:spPr>
        <p:txBody>
          <a:bodyPr wrap="square" rtlCol="0">
            <a:spAutoFit/>
          </a:bodyPr>
          <a:lstStyle/>
          <a:p>
            <a:pPr algn="l"/>
            <a:r>
              <a:rPr lang="en-US" sz="1350" dirty="0">
                <a:solidFill>
                  <a:schemeClr val="tx2"/>
                </a:solidFill>
                <a:latin typeface="Arial" panose="020B0604020202020204" pitchFamily="34" charset="0"/>
                <a:ea typeface="Roboto" panose="02000000000000000000" pitchFamily="2" charset="0"/>
              </a:rPr>
              <a:t>TREATMENT</a:t>
            </a:r>
          </a:p>
        </p:txBody>
      </p:sp>
      <p:sp>
        <p:nvSpPr>
          <p:cNvPr id="13" name="Text Placeholder 7">
            <a:extLst>
              <a:ext uri="{FF2B5EF4-FFF2-40B4-BE49-F238E27FC236}">
                <a16:creationId xmlns:a16="http://schemas.microsoft.com/office/drawing/2014/main" id="{7817AD21-BB9A-AC43-A899-C6DD161F9DDE}"/>
              </a:ext>
            </a:extLst>
          </p:cNvPr>
          <p:cNvSpPr txBox="1">
            <a:spLocks/>
          </p:cNvSpPr>
          <p:nvPr/>
        </p:nvSpPr>
        <p:spPr>
          <a:xfrm>
            <a:off x="363279" y="1194354"/>
            <a:ext cx="8058148" cy="363561"/>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latin typeface="Arial" panose="020B0604020202020204" pitchFamily="34" charset="0"/>
              </a:rPr>
              <a:t>Extensively Drug-Resistant TB (XDR-TB)</a:t>
            </a:r>
            <a:endParaRPr lang="en-US" dirty="0"/>
          </a:p>
        </p:txBody>
      </p:sp>
    </p:spTree>
    <p:extLst>
      <p:ext uri="{BB962C8B-B14F-4D97-AF65-F5344CB8AC3E}">
        <p14:creationId xmlns:p14="http://schemas.microsoft.com/office/powerpoint/2010/main" val="394869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body" sz="quarter" idx="10"/>
          </p:nvPr>
        </p:nvSpPr>
        <p:spPr>
          <a:xfrm>
            <a:off x="2971215" y="1143000"/>
            <a:ext cx="1598738" cy="2713056"/>
          </a:xfrm>
          <a:prstGeom prst="rect">
            <a:avLst/>
          </a:prstGeom>
          <a:ln>
            <a:solidFill>
              <a:schemeClr val="tx1"/>
            </a:solidFill>
          </a:ln>
        </p:spPr>
        <p:txBody>
          <a:bodyPr>
            <a:noAutofit/>
          </a:bodyPr>
          <a:lstStyle/>
          <a:p>
            <a:pPr marL="0" indent="0" algn="l">
              <a:lnSpc>
                <a:spcPct val="100000"/>
              </a:lnSpc>
              <a:buNone/>
            </a:pPr>
            <a:r>
              <a:rPr lang="en-US" sz="1125" b="1" dirty="0">
                <a:solidFill>
                  <a:schemeClr val="accent1">
                    <a:lumMod val="75000"/>
                  </a:schemeClr>
                </a:solidFill>
                <a:ea typeface="Arial Black" charset="0"/>
                <a:cs typeface="Arial" panose="020B0604020202020204" pitchFamily="34" charset="0"/>
              </a:rPr>
              <a:t>DS-TB</a:t>
            </a:r>
          </a:p>
          <a:p>
            <a:pPr algn="l"/>
            <a:endParaRPr lang="en-US" sz="1125" b="1" dirty="0">
              <a:ea typeface="Arial Black" charset="0"/>
              <a:cs typeface="Arial" panose="020B0604020202020204" pitchFamily="34" charset="0"/>
            </a:endParaRPr>
          </a:p>
          <a:p>
            <a:pPr marL="0" indent="0" algn="l">
              <a:buNone/>
            </a:pPr>
            <a:r>
              <a:rPr lang="en-US" sz="1125" b="1" dirty="0">
                <a:solidFill>
                  <a:schemeClr val="accent1">
                    <a:lumMod val="75000"/>
                  </a:schemeClr>
                </a:solidFill>
                <a:ea typeface="Arial Black" charset="0"/>
                <a:cs typeface="Arial" panose="020B0604020202020204" pitchFamily="34" charset="0"/>
              </a:rPr>
              <a:t>2HRZE/4HR</a:t>
            </a:r>
          </a:p>
          <a:p>
            <a:pPr marL="0" indent="0" algn="l">
              <a:buNone/>
            </a:pPr>
            <a:r>
              <a:rPr lang="en-US" sz="1125" dirty="0">
                <a:cs typeface="Arial" panose="020B0604020202020204" pitchFamily="34" charset="0"/>
              </a:rPr>
              <a:t>“6-month regimen”</a:t>
            </a:r>
          </a:p>
          <a:p>
            <a:pPr marL="0" indent="0" algn="l">
              <a:buNone/>
            </a:pPr>
            <a:endParaRPr lang="en-US" sz="1125" dirty="0">
              <a:cs typeface="Arial" panose="020B0604020202020204" pitchFamily="34" charset="0"/>
            </a:endParaRPr>
          </a:p>
          <a:p>
            <a:pPr marL="0" indent="0" algn="l">
              <a:buNone/>
            </a:pPr>
            <a:r>
              <a:rPr lang="en-US" sz="1125" dirty="0">
                <a:cs typeface="Arial" panose="020B0604020202020204" pitchFamily="34" charset="0"/>
              </a:rPr>
              <a:t>H = isoniazid</a:t>
            </a:r>
          </a:p>
          <a:p>
            <a:pPr marL="0" indent="0" algn="l">
              <a:buNone/>
            </a:pPr>
            <a:r>
              <a:rPr lang="en-US" sz="1125" dirty="0">
                <a:cs typeface="Arial" panose="020B0604020202020204" pitchFamily="34" charset="0"/>
              </a:rPr>
              <a:t>R = rifampicin</a:t>
            </a:r>
          </a:p>
          <a:p>
            <a:pPr marL="0" indent="0" algn="l">
              <a:buNone/>
            </a:pPr>
            <a:r>
              <a:rPr lang="en-US" sz="1125" dirty="0">
                <a:cs typeface="Arial" panose="020B0604020202020204" pitchFamily="34" charset="0"/>
              </a:rPr>
              <a:t>Z = pyrazinamide</a:t>
            </a:r>
          </a:p>
          <a:p>
            <a:pPr marL="0" indent="0" algn="l">
              <a:buNone/>
            </a:pPr>
            <a:r>
              <a:rPr lang="en-US" sz="1125" dirty="0">
                <a:cs typeface="Arial" panose="020B0604020202020204" pitchFamily="34" charset="0"/>
              </a:rPr>
              <a:t>E = ethambutol</a:t>
            </a:r>
            <a:endParaRPr lang="en-US" sz="1125" b="1" dirty="0">
              <a:ea typeface="Arial Black" charset="0"/>
              <a:cs typeface="Arial" panose="020B0604020202020204" pitchFamily="34" charset="0"/>
            </a:endParaRPr>
          </a:p>
        </p:txBody>
      </p:sp>
      <p:sp>
        <p:nvSpPr>
          <p:cNvPr id="12" name="Subtitle 1">
            <a:extLst>
              <a:ext uri="{FF2B5EF4-FFF2-40B4-BE49-F238E27FC236}">
                <a16:creationId xmlns:a16="http://schemas.microsoft.com/office/drawing/2014/main" id="{3DBC70ED-74A7-D540-8A1F-C492AD82F624}"/>
              </a:ext>
            </a:extLst>
          </p:cNvPr>
          <p:cNvSpPr txBox="1">
            <a:spLocks/>
          </p:cNvSpPr>
          <p:nvPr/>
        </p:nvSpPr>
        <p:spPr>
          <a:xfrm>
            <a:off x="4715517" y="1152506"/>
            <a:ext cx="2044176" cy="2713057"/>
          </a:xfrm>
          <a:prstGeom prst="rect">
            <a:avLst/>
          </a:prstGeom>
          <a:ln>
            <a:solidFill>
              <a:schemeClr val="tx1"/>
            </a:solidFill>
          </a:ln>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783" fontAlgn="auto">
              <a:lnSpc>
                <a:spcPct val="100000"/>
              </a:lnSpc>
              <a:spcAft>
                <a:spcPts val="0"/>
              </a:spcAft>
              <a:defRPr/>
            </a:pPr>
            <a:r>
              <a:rPr lang="en-US" sz="1125" b="1" dirty="0">
                <a:solidFill>
                  <a:schemeClr val="accent1">
                    <a:lumMod val="75000"/>
                  </a:schemeClr>
                </a:solidFill>
                <a:latin typeface="Arial" panose="020B0604020202020204" pitchFamily="34" charset="0"/>
                <a:ea typeface="Arial Black" charset="0"/>
                <a:cs typeface="Arial" panose="020B0604020202020204" pitchFamily="34" charset="0"/>
              </a:rPr>
              <a:t>RR-/MDR-TB</a:t>
            </a:r>
            <a:endParaRPr lang="en-US" sz="1125" dirty="0">
              <a:solidFill>
                <a:schemeClr val="accent1">
                  <a:lumMod val="75000"/>
                </a:schemeClr>
              </a:solidFill>
              <a:latin typeface="Arial" panose="020B0604020202020204" pitchFamily="34" charset="0"/>
              <a:cs typeface="Arial" panose="020B0604020202020204" pitchFamily="34" charset="0"/>
            </a:endParaRPr>
          </a:p>
          <a:p>
            <a:pPr algn="l" fontAlgn="auto">
              <a:lnSpc>
                <a:spcPct val="100000"/>
              </a:lnSpc>
              <a:spcAft>
                <a:spcPts val="0"/>
              </a:spcAft>
            </a:pPr>
            <a:r>
              <a:rPr lang="en-US" sz="1125" dirty="0">
                <a:solidFill>
                  <a:prstClr val="black"/>
                </a:solidFill>
                <a:latin typeface="Arial" panose="020B0604020202020204" pitchFamily="34" charset="0"/>
                <a:cs typeface="Arial" panose="020B0604020202020204" pitchFamily="34" charset="0"/>
              </a:rPr>
              <a:t>6B + </a:t>
            </a:r>
            <a:r>
              <a:rPr lang="en-US" sz="1125" dirty="0">
                <a:latin typeface="Arial" panose="020B0604020202020204" pitchFamily="34" charset="0"/>
                <a:cs typeface="Arial" panose="020B0604020202020204" pitchFamily="34" charset="0"/>
              </a:rPr>
              <a:t>4hdHEtoCLxEZ/5CLxEZ</a:t>
            </a:r>
          </a:p>
          <a:p>
            <a:pPr algn="l" defTabSz="685783" fontAlgn="auto">
              <a:lnSpc>
                <a:spcPct val="100000"/>
              </a:lnSpc>
              <a:spcAft>
                <a:spcPts val="0"/>
              </a:spcAft>
              <a:defRPr/>
            </a:pPr>
            <a:r>
              <a:rPr lang="en-US" sz="1125" dirty="0">
                <a:solidFill>
                  <a:prstClr val="black"/>
                </a:solidFill>
                <a:latin typeface="Arial" panose="020B0604020202020204" pitchFamily="34" charset="0"/>
                <a:cs typeface="Arial" panose="020B0604020202020204" pitchFamily="34" charset="0"/>
              </a:rPr>
              <a:t>“9-12 month standardized, shorter, all-oral regimen”</a:t>
            </a:r>
          </a:p>
          <a:p>
            <a:pPr algn="l" defTabSz="685783" fontAlgn="auto">
              <a:lnSpc>
                <a:spcPct val="100000"/>
              </a:lnSpc>
              <a:spcAft>
                <a:spcPts val="0"/>
              </a:spcAft>
              <a:defRPr/>
            </a:pPr>
            <a:r>
              <a:rPr lang="en-US" sz="1125" dirty="0">
                <a:solidFill>
                  <a:prstClr val="black"/>
                </a:solidFill>
                <a:latin typeface="Arial" panose="020B0604020202020204" pitchFamily="34" charset="0"/>
                <a:ea typeface="Arial Black" charset="0"/>
                <a:cs typeface="Arial" panose="020B0604020202020204" pitchFamily="34" charset="0"/>
              </a:rPr>
              <a:t>B = </a:t>
            </a:r>
            <a:r>
              <a:rPr lang="en-US" sz="1125" dirty="0" err="1">
                <a:solidFill>
                  <a:prstClr val="black"/>
                </a:solidFill>
                <a:latin typeface="Arial" panose="020B0604020202020204" pitchFamily="34" charset="0"/>
                <a:ea typeface="Arial Black" charset="0"/>
                <a:cs typeface="Arial" panose="020B0604020202020204" pitchFamily="34" charset="0"/>
              </a:rPr>
              <a:t>bedaquiline</a:t>
            </a:r>
            <a:endParaRPr lang="en-US" sz="1125" dirty="0">
              <a:solidFill>
                <a:prstClr val="black"/>
              </a:solidFill>
              <a:latin typeface="Arial" panose="020B0604020202020204" pitchFamily="34" charset="0"/>
              <a:ea typeface="Arial Black" charset="0"/>
              <a:cs typeface="Arial" panose="020B0604020202020204" pitchFamily="34" charset="0"/>
            </a:endParaRPr>
          </a:p>
          <a:p>
            <a:pPr algn="l" defTabSz="685783" fontAlgn="auto">
              <a:lnSpc>
                <a:spcPct val="100000"/>
              </a:lnSpc>
              <a:spcAft>
                <a:spcPts val="0"/>
              </a:spcAft>
              <a:defRPr/>
            </a:pPr>
            <a:r>
              <a:rPr lang="en-US" sz="1125" dirty="0">
                <a:solidFill>
                  <a:prstClr val="black"/>
                </a:solidFill>
                <a:latin typeface="Arial" panose="020B0604020202020204" pitchFamily="34" charset="0"/>
                <a:ea typeface="Arial Black" charset="0"/>
                <a:cs typeface="Arial" panose="020B0604020202020204" pitchFamily="34" charset="0"/>
              </a:rPr>
              <a:t>C = clofazimine</a:t>
            </a:r>
          </a:p>
          <a:p>
            <a:pPr algn="l" defTabSz="685783" fontAlgn="auto">
              <a:lnSpc>
                <a:spcPct val="100000"/>
              </a:lnSpc>
              <a:spcAft>
                <a:spcPts val="0"/>
              </a:spcAft>
              <a:defRPr/>
            </a:pPr>
            <a:r>
              <a:rPr lang="en-US" sz="1125" dirty="0">
                <a:solidFill>
                  <a:prstClr val="black"/>
                </a:solidFill>
                <a:latin typeface="Arial" panose="020B0604020202020204" pitchFamily="34" charset="0"/>
                <a:ea typeface="Arial Black" charset="0"/>
                <a:cs typeface="Arial" panose="020B0604020202020204" pitchFamily="34" charset="0"/>
              </a:rPr>
              <a:t>Lx = levofloxacin</a:t>
            </a:r>
          </a:p>
          <a:p>
            <a:pPr algn="l" defTabSz="685783" fontAlgn="auto">
              <a:lnSpc>
                <a:spcPct val="100000"/>
              </a:lnSpc>
              <a:spcAft>
                <a:spcPts val="0"/>
              </a:spcAft>
              <a:defRPr/>
            </a:pPr>
            <a:r>
              <a:rPr lang="en-US" sz="1125" dirty="0" err="1">
                <a:solidFill>
                  <a:prstClr val="black"/>
                </a:solidFill>
                <a:latin typeface="Arial" panose="020B0604020202020204" pitchFamily="34" charset="0"/>
                <a:ea typeface="Arial Black" charset="0"/>
                <a:cs typeface="Arial" panose="020B0604020202020204" pitchFamily="34" charset="0"/>
              </a:rPr>
              <a:t>hdH</a:t>
            </a:r>
            <a:r>
              <a:rPr lang="en-US" sz="1125" dirty="0">
                <a:solidFill>
                  <a:prstClr val="black"/>
                </a:solidFill>
                <a:latin typeface="Arial" panose="020B0604020202020204" pitchFamily="34" charset="0"/>
                <a:ea typeface="Arial Black" charset="0"/>
                <a:cs typeface="Arial" panose="020B0604020202020204" pitchFamily="34" charset="0"/>
              </a:rPr>
              <a:t> = high-dose isoniazid</a:t>
            </a:r>
          </a:p>
          <a:p>
            <a:pPr algn="l" defTabSz="685783" fontAlgn="auto">
              <a:lnSpc>
                <a:spcPct val="100000"/>
              </a:lnSpc>
              <a:spcAft>
                <a:spcPts val="0"/>
              </a:spcAft>
              <a:defRPr/>
            </a:pPr>
            <a:r>
              <a:rPr lang="en-US" sz="1125" dirty="0" err="1">
                <a:solidFill>
                  <a:prstClr val="black"/>
                </a:solidFill>
                <a:latin typeface="Arial" panose="020B0604020202020204" pitchFamily="34" charset="0"/>
                <a:ea typeface="Arial Black" charset="0"/>
                <a:cs typeface="Arial" panose="020B0604020202020204" pitchFamily="34" charset="0"/>
              </a:rPr>
              <a:t>Eto</a:t>
            </a:r>
            <a:r>
              <a:rPr lang="en-US" sz="1125" dirty="0">
                <a:solidFill>
                  <a:prstClr val="black"/>
                </a:solidFill>
                <a:latin typeface="Arial" panose="020B0604020202020204" pitchFamily="34" charset="0"/>
                <a:ea typeface="Arial Black" charset="0"/>
                <a:cs typeface="Arial" panose="020B0604020202020204" pitchFamily="34" charset="0"/>
              </a:rPr>
              <a:t> = ethionamid</a:t>
            </a:r>
            <a:r>
              <a:rPr lang="en-US" sz="1200" dirty="0">
                <a:solidFill>
                  <a:prstClr val="black"/>
                </a:solidFill>
                <a:latin typeface="Arial" panose="020B0604020202020204" pitchFamily="34" charset="0"/>
                <a:ea typeface="Arial Black" charset="0"/>
                <a:cs typeface="Arial" panose="020B0604020202020204" pitchFamily="34" charset="0"/>
              </a:rPr>
              <a:t>e</a:t>
            </a:r>
          </a:p>
        </p:txBody>
      </p:sp>
      <p:sp>
        <p:nvSpPr>
          <p:cNvPr id="13" name="Subtitle 1">
            <a:extLst>
              <a:ext uri="{FF2B5EF4-FFF2-40B4-BE49-F238E27FC236}">
                <a16:creationId xmlns:a16="http://schemas.microsoft.com/office/drawing/2014/main" id="{AC390940-C42C-F94E-B9C4-4B8E772E4776}"/>
              </a:ext>
            </a:extLst>
          </p:cNvPr>
          <p:cNvSpPr txBox="1">
            <a:spLocks/>
          </p:cNvSpPr>
          <p:nvPr/>
        </p:nvSpPr>
        <p:spPr>
          <a:xfrm>
            <a:off x="6893802" y="1152506"/>
            <a:ext cx="2044176" cy="4610904"/>
          </a:xfrm>
          <a:prstGeom prst="rect">
            <a:avLst/>
          </a:prstGeom>
          <a:ln>
            <a:solidFill>
              <a:schemeClr val="tx1"/>
            </a:solidFill>
          </a:ln>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783" fontAlgn="auto">
              <a:lnSpc>
                <a:spcPct val="100000"/>
              </a:lnSpc>
              <a:spcAft>
                <a:spcPts val="0"/>
              </a:spcAft>
              <a:defRPr/>
            </a:pPr>
            <a:r>
              <a:rPr lang="en-US" sz="1200" b="1" dirty="0">
                <a:solidFill>
                  <a:schemeClr val="accent1">
                    <a:lumMod val="75000"/>
                  </a:schemeClr>
                </a:solidFill>
                <a:latin typeface="Arial" panose="020B0604020202020204" pitchFamily="34" charset="0"/>
                <a:ea typeface="Arial Black" charset="0"/>
                <a:cs typeface="Arial" panose="020B0604020202020204" pitchFamily="34" charset="0"/>
              </a:rPr>
              <a:t>PRE-XDR-TB</a:t>
            </a:r>
          </a:p>
          <a:p>
            <a:pPr algn="l" defTabSz="685783" fontAlgn="auto">
              <a:lnSpc>
                <a:spcPct val="100000"/>
              </a:lnSpc>
              <a:spcAft>
                <a:spcPts val="0"/>
              </a:spcAft>
              <a:defRPr/>
            </a:pPr>
            <a:r>
              <a:rPr lang="en-US" sz="1200" dirty="0">
                <a:solidFill>
                  <a:prstClr val="black"/>
                </a:solidFill>
                <a:latin typeface="Arial" panose="020B0604020202020204" pitchFamily="34" charset="0"/>
                <a:ea typeface="Arial Black" charset="0"/>
                <a:cs typeface="Arial" panose="020B0604020202020204" pitchFamily="34" charset="0"/>
              </a:rPr>
              <a:t>18–20-month individualized regimen composed of 4-5 medicines selected according to the priority grouping of medicines recommended by the WHO </a:t>
            </a:r>
          </a:p>
          <a:p>
            <a:pPr algn="l" defTabSz="685783" fontAlgn="auto">
              <a:lnSpc>
                <a:spcPct val="100000"/>
              </a:lnSpc>
              <a:spcAft>
                <a:spcPts val="0"/>
              </a:spcAft>
              <a:defRPr/>
            </a:pPr>
            <a:r>
              <a:rPr lang="en-US" sz="1200" dirty="0">
                <a:solidFill>
                  <a:prstClr val="black"/>
                </a:solidFill>
                <a:latin typeface="Arial" panose="020B0604020202020204" pitchFamily="34" charset="0"/>
                <a:ea typeface="Arial Black" charset="0"/>
                <a:cs typeface="Arial" panose="020B0604020202020204" pitchFamily="34" charset="0"/>
              </a:rPr>
              <a:t>Or under </a:t>
            </a:r>
            <a:r>
              <a:rPr lang="en-US" sz="1200" u="sng" dirty="0">
                <a:solidFill>
                  <a:prstClr val="black"/>
                </a:solidFill>
                <a:latin typeface="Arial" panose="020B0604020202020204" pitchFamily="34" charset="0"/>
                <a:ea typeface="Arial Black" charset="0"/>
                <a:cs typeface="Arial" panose="020B0604020202020204" pitchFamily="34" charset="0"/>
              </a:rPr>
              <a:t>operational research conditions</a:t>
            </a:r>
            <a:r>
              <a:rPr lang="en-US" sz="1200" dirty="0">
                <a:solidFill>
                  <a:prstClr val="black"/>
                </a:solidFill>
                <a:latin typeface="Arial" panose="020B0604020202020204" pitchFamily="34" charset="0"/>
                <a:ea typeface="Arial Black" charset="0"/>
                <a:cs typeface="Arial" panose="020B0604020202020204" pitchFamily="34" charset="0"/>
              </a:rPr>
              <a:t>:</a:t>
            </a:r>
          </a:p>
          <a:p>
            <a:pPr marL="257168" indent="-257168" algn="l" defTabSz="685783" fontAlgn="auto">
              <a:lnSpc>
                <a:spcPct val="100000"/>
              </a:lnSpc>
              <a:spcAft>
                <a:spcPts val="0"/>
              </a:spcAft>
              <a:buFont typeface="+mj-lt"/>
              <a:buAutoNum type="arabicPeriod"/>
              <a:defRPr/>
            </a:pPr>
            <a:r>
              <a:rPr lang="en-US" sz="1200" dirty="0">
                <a:solidFill>
                  <a:prstClr val="black"/>
                </a:solidFill>
                <a:latin typeface="Arial" panose="020B0604020202020204" pitchFamily="34" charset="0"/>
                <a:ea typeface="Arial Black" charset="0"/>
                <a:cs typeface="Arial" panose="020B0604020202020204" pitchFamily="34" charset="0"/>
              </a:rPr>
              <a:t>6-9BPaL (Nix-TB regimen)</a:t>
            </a:r>
          </a:p>
          <a:p>
            <a:pPr algn="l" defTabSz="685783" fontAlgn="auto">
              <a:lnSpc>
                <a:spcPct val="100000"/>
              </a:lnSpc>
              <a:spcAft>
                <a:spcPts val="0"/>
              </a:spcAft>
              <a:defRPr/>
            </a:pPr>
            <a:r>
              <a:rPr lang="en-US" sz="1200" dirty="0">
                <a:solidFill>
                  <a:prstClr val="black"/>
                </a:solidFill>
                <a:latin typeface="Arial" panose="020B0604020202020204" pitchFamily="34" charset="0"/>
                <a:ea typeface="Arial Black" charset="0"/>
                <a:cs typeface="Arial" panose="020B0604020202020204" pitchFamily="34" charset="0"/>
              </a:rPr>
              <a:t>      B = </a:t>
            </a:r>
            <a:r>
              <a:rPr lang="en-US" sz="1200" dirty="0" err="1">
                <a:solidFill>
                  <a:prstClr val="black"/>
                </a:solidFill>
                <a:latin typeface="Arial" panose="020B0604020202020204" pitchFamily="34" charset="0"/>
                <a:ea typeface="Arial Black" charset="0"/>
                <a:cs typeface="Arial" panose="020B0604020202020204" pitchFamily="34" charset="0"/>
              </a:rPr>
              <a:t>bedaquiline</a:t>
            </a:r>
            <a:endParaRPr lang="en-US" sz="1200" dirty="0">
              <a:solidFill>
                <a:prstClr val="black"/>
              </a:solidFill>
              <a:latin typeface="Arial" panose="020B0604020202020204" pitchFamily="34" charset="0"/>
              <a:ea typeface="Arial Black" charset="0"/>
              <a:cs typeface="Arial" panose="020B0604020202020204" pitchFamily="34" charset="0"/>
            </a:endParaRPr>
          </a:p>
          <a:p>
            <a:pPr algn="l" defTabSz="685783" fontAlgn="auto">
              <a:lnSpc>
                <a:spcPct val="100000"/>
              </a:lnSpc>
              <a:spcAft>
                <a:spcPts val="0"/>
              </a:spcAft>
              <a:defRPr/>
            </a:pPr>
            <a:r>
              <a:rPr lang="en-US" sz="1200" dirty="0">
                <a:solidFill>
                  <a:prstClr val="black"/>
                </a:solidFill>
                <a:latin typeface="Arial" panose="020B0604020202020204" pitchFamily="34" charset="0"/>
                <a:ea typeface="Arial Black" charset="0"/>
                <a:cs typeface="Arial" panose="020B0604020202020204" pitchFamily="34" charset="0"/>
              </a:rPr>
              <a:t>      Pa = </a:t>
            </a:r>
            <a:r>
              <a:rPr lang="en-US" sz="1200" dirty="0" err="1">
                <a:solidFill>
                  <a:prstClr val="black"/>
                </a:solidFill>
                <a:latin typeface="Arial" panose="020B0604020202020204" pitchFamily="34" charset="0"/>
                <a:ea typeface="Arial Black" charset="0"/>
                <a:cs typeface="Arial" panose="020B0604020202020204" pitchFamily="34" charset="0"/>
              </a:rPr>
              <a:t>pretomanid</a:t>
            </a:r>
            <a:endParaRPr lang="en-US" sz="1200" dirty="0">
              <a:solidFill>
                <a:prstClr val="black"/>
              </a:solidFill>
              <a:latin typeface="Arial" panose="020B0604020202020204" pitchFamily="34" charset="0"/>
              <a:ea typeface="Arial Black" charset="0"/>
              <a:cs typeface="Arial" panose="020B0604020202020204" pitchFamily="34" charset="0"/>
            </a:endParaRPr>
          </a:p>
          <a:p>
            <a:pPr algn="l" defTabSz="685783" fontAlgn="auto">
              <a:lnSpc>
                <a:spcPct val="100000"/>
              </a:lnSpc>
              <a:spcAft>
                <a:spcPts val="0"/>
              </a:spcAft>
              <a:defRPr/>
            </a:pPr>
            <a:r>
              <a:rPr lang="en-US" sz="1200" dirty="0">
                <a:solidFill>
                  <a:prstClr val="black"/>
                </a:solidFill>
                <a:latin typeface="Arial" panose="020B0604020202020204" pitchFamily="34" charset="0"/>
                <a:ea typeface="Arial Black" charset="0"/>
                <a:cs typeface="Arial" panose="020B0604020202020204" pitchFamily="34" charset="0"/>
              </a:rPr>
              <a:t>      L = linezolid</a:t>
            </a:r>
          </a:p>
          <a:p>
            <a:pPr marL="257168" indent="-257168" algn="l" defTabSz="685783" fontAlgn="auto">
              <a:lnSpc>
                <a:spcPct val="100000"/>
              </a:lnSpc>
              <a:spcAft>
                <a:spcPts val="0"/>
              </a:spcAft>
              <a:buFont typeface="+mj-lt"/>
              <a:buAutoNum type="arabicPeriod" startAt="2"/>
              <a:defRPr/>
            </a:pPr>
            <a:r>
              <a:rPr lang="en-US" sz="1200" dirty="0">
                <a:solidFill>
                  <a:prstClr val="black"/>
                </a:solidFill>
                <a:latin typeface="Arial" panose="020B0604020202020204" pitchFamily="34" charset="0"/>
                <a:ea typeface="Arial Black" charset="0"/>
                <a:cs typeface="Arial" panose="020B0604020202020204" pitchFamily="34" charset="0"/>
              </a:rPr>
              <a:t>modifications to the 9-12 month standardized, shorter, all-oral regimen</a:t>
            </a:r>
          </a:p>
        </p:txBody>
      </p:sp>
      <p:sp>
        <p:nvSpPr>
          <p:cNvPr id="14" name="Subtitle 1">
            <a:extLst>
              <a:ext uri="{FF2B5EF4-FFF2-40B4-BE49-F238E27FC236}">
                <a16:creationId xmlns:a16="http://schemas.microsoft.com/office/drawing/2014/main" id="{95C4B8DF-3749-E14D-92AB-E4D1D6891CC8}"/>
              </a:ext>
            </a:extLst>
          </p:cNvPr>
          <p:cNvSpPr txBox="1">
            <a:spLocks/>
          </p:cNvSpPr>
          <p:nvPr/>
        </p:nvSpPr>
        <p:spPr>
          <a:xfrm>
            <a:off x="4711059" y="4016779"/>
            <a:ext cx="2030821" cy="1746632"/>
          </a:xfrm>
          <a:prstGeom prst="rect">
            <a:avLst/>
          </a:prstGeom>
          <a:ln>
            <a:solidFill>
              <a:schemeClr val="tx1"/>
            </a:solidFill>
          </a:ln>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783" fontAlgn="auto">
              <a:lnSpc>
                <a:spcPct val="100000"/>
              </a:lnSpc>
              <a:spcAft>
                <a:spcPts val="0"/>
              </a:spcAft>
              <a:defRPr/>
            </a:pPr>
            <a:r>
              <a:rPr lang="en-US" sz="1200" b="1" dirty="0">
                <a:solidFill>
                  <a:schemeClr val="accent1">
                    <a:lumMod val="75000"/>
                  </a:schemeClr>
                </a:solidFill>
                <a:latin typeface="Arial" panose="020B0604020202020204" pitchFamily="34" charset="0"/>
                <a:ea typeface="Arial Black" charset="0"/>
                <a:cs typeface="Arial" panose="020B0604020202020204" pitchFamily="34" charset="0"/>
              </a:rPr>
              <a:t>XDR-TB</a:t>
            </a:r>
          </a:p>
          <a:p>
            <a:pPr algn="l" defTabSz="685783" fontAlgn="auto">
              <a:lnSpc>
                <a:spcPct val="100000"/>
              </a:lnSpc>
              <a:spcAft>
                <a:spcPts val="0"/>
              </a:spcAft>
              <a:defRPr/>
            </a:pPr>
            <a:r>
              <a:rPr lang="en-US" sz="1200" dirty="0">
                <a:solidFill>
                  <a:prstClr val="black"/>
                </a:solidFill>
                <a:latin typeface="Arial" panose="020B0604020202020204" pitchFamily="34" charset="0"/>
                <a:ea typeface="Arial Black" charset="0"/>
                <a:cs typeface="Arial" panose="020B0604020202020204" pitchFamily="34" charset="0"/>
              </a:rPr>
              <a:t>18–20-month individualized regimen composed of 4-5 medicines selected according to the priority grouping of medicines recommended by the WHO</a:t>
            </a:r>
          </a:p>
        </p:txBody>
      </p:sp>
      <p:sp>
        <p:nvSpPr>
          <p:cNvPr id="17" name="Subtitle 1">
            <a:extLst>
              <a:ext uri="{FF2B5EF4-FFF2-40B4-BE49-F238E27FC236}">
                <a16:creationId xmlns:a16="http://schemas.microsoft.com/office/drawing/2014/main" id="{51620DEC-AC04-B84C-A47C-DD8D5A6359B7}"/>
              </a:ext>
            </a:extLst>
          </p:cNvPr>
          <p:cNvSpPr txBox="1">
            <a:spLocks/>
          </p:cNvSpPr>
          <p:nvPr/>
        </p:nvSpPr>
        <p:spPr>
          <a:xfrm>
            <a:off x="2984982" y="4016778"/>
            <a:ext cx="1598738" cy="1746632"/>
          </a:xfrm>
          <a:prstGeom prst="rect">
            <a:avLst/>
          </a:prstGeom>
          <a:ln>
            <a:solidFill>
              <a:schemeClr val="tx1"/>
            </a:solidFill>
          </a:ln>
        </p:spPr>
        <p:txBody>
          <a:bodyPr vert="horz" wrap="square" lIns="68580" tIns="34290" rIns="68580" bIns="3429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783" fontAlgn="auto">
              <a:lnSpc>
                <a:spcPct val="100000"/>
              </a:lnSpc>
              <a:spcAft>
                <a:spcPts val="0"/>
              </a:spcAft>
              <a:defRPr/>
            </a:pPr>
            <a:r>
              <a:rPr lang="en-US" sz="1200" b="1" dirty="0">
                <a:solidFill>
                  <a:schemeClr val="accent1">
                    <a:lumMod val="75000"/>
                  </a:schemeClr>
                </a:solidFill>
                <a:latin typeface="Arial" panose="020B0604020202020204" pitchFamily="34" charset="0"/>
                <a:ea typeface="Arial Black" charset="0"/>
                <a:cs typeface="Arial" panose="020B0604020202020204" pitchFamily="34" charset="0"/>
              </a:rPr>
              <a:t>HR-TB</a:t>
            </a:r>
          </a:p>
          <a:p>
            <a:pPr algn="l" fontAlgn="auto">
              <a:lnSpc>
                <a:spcPct val="100000"/>
              </a:lnSpc>
              <a:spcAft>
                <a:spcPts val="0"/>
              </a:spcAft>
            </a:pPr>
            <a:r>
              <a:rPr lang="en-US" sz="1200" dirty="0">
                <a:solidFill>
                  <a:prstClr val="black"/>
                </a:solidFill>
                <a:latin typeface="Arial" panose="020B0604020202020204" pitchFamily="34" charset="0"/>
                <a:ea typeface="Arial Black" charset="0"/>
                <a:cs typeface="Arial" panose="020B0604020202020204" pitchFamily="34" charset="0"/>
              </a:rPr>
              <a:t>6(H)RZE + </a:t>
            </a:r>
            <a:r>
              <a:rPr lang="en-US" sz="1200" dirty="0" err="1">
                <a:solidFill>
                  <a:prstClr val="black"/>
                </a:solidFill>
                <a:latin typeface="Arial" panose="020B0604020202020204" pitchFamily="34" charset="0"/>
                <a:ea typeface="Arial Black" charset="0"/>
                <a:cs typeface="Arial" panose="020B0604020202020204" pitchFamily="34" charset="0"/>
              </a:rPr>
              <a:t>Lfx</a:t>
            </a:r>
            <a:r>
              <a:rPr lang="en-US" sz="1200" dirty="0">
                <a:solidFill>
                  <a:prstClr val="black"/>
                </a:solidFill>
                <a:latin typeface="Arial" panose="020B0604020202020204" pitchFamily="34" charset="0"/>
                <a:ea typeface="Arial Black" charset="0"/>
                <a:cs typeface="Arial" panose="020B0604020202020204" pitchFamily="34" charset="0"/>
              </a:rPr>
              <a:t> </a:t>
            </a:r>
          </a:p>
          <a:p>
            <a:pPr algn="l" fontAlgn="auto">
              <a:lnSpc>
                <a:spcPct val="100000"/>
              </a:lnSpc>
              <a:spcAft>
                <a:spcPts val="0"/>
              </a:spcAft>
            </a:pPr>
            <a:r>
              <a:rPr lang="en-US" sz="1200" dirty="0">
                <a:solidFill>
                  <a:prstClr val="black"/>
                </a:solidFill>
                <a:latin typeface="Arial" panose="020B0604020202020204" pitchFamily="34" charset="0"/>
                <a:ea typeface="Arial Black" charset="0"/>
                <a:cs typeface="Arial" panose="020B0604020202020204" pitchFamily="34" charset="0"/>
              </a:rPr>
              <a:t>Lx = levofloxacin</a:t>
            </a:r>
          </a:p>
          <a:p>
            <a:pPr algn="l" defTabSz="685783" fontAlgn="auto">
              <a:lnSpc>
                <a:spcPct val="100000"/>
              </a:lnSpc>
              <a:spcAft>
                <a:spcPts val="0"/>
              </a:spcAft>
              <a:defRPr/>
            </a:pPr>
            <a:r>
              <a:rPr lang="en-US" sz="1200" dirty="0">
                <a:solidFill>
                  <a:prstClr val="black"/>
                </a:solidFill>
                <a:latin typeface="Arial" panose="020B0604020202020204" pitchFamily="34" charset="0"/>
                <a:ea typeface="Arial Black" charset="0"/>
                <a:cs typeface="Arial" panose="020B0604020202020204" pitchFamily="34" charset="0"/>
              </a:rPr>
              <a:t>*H may be included at provider discretion or because FDCs are used</a:t>
            </a:r>
          </a:p>
        </p:txBody>
      </p:sp>
      <p:sp>
        <p:nvSpPr>
          <p:cNvPr id="3" name="Rectangle 2">
            <a:extLst>
              <a:ext uri="{FF2B5EF4-FFF2-40B4-BE49-F238E27FC236}">
                <a16:creationId xmlns:a16="http://schemas.microsoft.com/office/drawing/2014/main" id="{9E260878-E8AE-F14A-AA24-93036BD41BFC}"/>
              </a:ext>
            </a:extLst>
          </p:cNvPr>
          <p:cNvSpPr/>
          <p:nvPr/>
        </p:nvSpPr>
        <p:spPr>
          <a:xfrm>
            <a:off x="2971215" y="1126916"/>
            <a:ext cx="1637899" cy="278994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0" name="Rectangle 19">
            <a:extLst>
              <a:ext uri="{FF2B5EF4-FFF2-40B4-BE49-F238E27FC236}">
                <a16:creationId xmlns:a16="http://schemas.microsoft.com/office/drawing/2014/main" id="{B51E2474-8251-5945-BF45-2EED76812402}"/>
              </a:ext>
            </a:extLst>
          </p:cNvPr>
          <p:cNvSpPr/>
          <p:nvPr/>
        </p:nvSpPr>
        <p:spPr>
          <a:xfrm>
            <a:off x="4714313" y="1144979"/>
            <a:ext cx="2080484" cy="273270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4" name="TextBox 3">
            <a:extLst>
              <a:ext uri="{FF2B5EF4-FFF2-40B4-BE49-F238E27FC236}">
                <a16:creationId xmlns:a16="http://schemas.microsoft.com/office/drawing/2014/main" id="{9442CCF1-F71E-004C-AF37-2D0C624F54CD}"/>
              </a:ext>
            </a:extLst>
          </p:cNvPr>
          <p:cNvSpPr txBox="1"/>
          <p:nvPr/>
        </p:nvSpPr>
        <p:spPr>
          <a:xfrm>
            <a:off x="3297776" y="2230910"/>
            <a:ext cx="945617" cy="369332"/>
          </a:xfrm>
          <a:prstGeom prst="rect">
            <a:avLst/>
          </a:prstGeom>
          <a:noFill/>
        </p:spPr>
        <p:txBody>
          <a:bodyPr wrap="square" rtlCol="0">
            <a:spAutoFit/>
          </a:bodyPr>
          <a:lstStyle/>
          <a:p>
            <a:pPr algn="l" eaLnBrk="1" fontAlgn="auto" hangingPunct="1">
              <a:spcBef>
                <a:spcPts val="750"/>
              </a:spcBef>
              <a:spcAft>
                <a:spcPts val="0"/>
              </a:spcAft>
              <a:defRPr/>
            </a:pPr>
            <a:r>
              <a:rPr lang="en-US" sz="1800" b="1" dirty="0">
                <a:solidFill>
                  <a:schemeClr val="accent1">
                    <a:lumMod val="75000"/>
                  </a:schemeClr>
                </a:solidFill>
                <a:latin typeface="Arial" panose="020B0604020202020204" pitchFamily="34" charset="0"/>
                <a:ea typeface="Arial Black" charset="0"/>
                <a:cs typeface="Arial" panose="020B0604020202020204" pitchFamily="34" charset="0"/>
              </a:rPr>
              <a:t>DS-TB</a:t>
            </a:r>
          </a:p>
        </p:txBody>
      </p:sp>
      <p:sp>
        <p:nvSpPr>
          <p:cNvPr id="21" name="TextBox 20">
            <a:extLst>
              <a:ext uri="{FF2B5EF4-FFF2-40B4-BE49-F238E27FC236}">
                <a16:creationId xmlns:a16="http://schemas.microsoft.com/office/drawing/2014/main" id="{7AA01270-27F3-5144-8A8A-E34ACE77DCDE}"/>
              </a:ext>
            </a:extLst>
          </p:cNvPr>
          <p:cNvSpPr txBox="1"/>
          <p:nvPr/>
        </p:nvSpPr>
        <p:spPr>
          <a:xfrm>
            <a:off x="4895308" y="2248972"/>
            <a:ext cx="1770916" cy="369332"/>
          </a:xfrm>
          <a:prstGeom prst="rect">
            <a:avLst/>
          </a:prstGeom>
          <a:noFill/>
        </p:spPr>
        <p:txBody>
          <a:bodyPr wrap="square" rtlCol="0">
            <a:spAutoFit/>
          </a:bodyPr>
          <a:lstStyle/>
          <a:p>
            <a:pPr algn="l" eaLnBrk="1" fontAlgn="auto" hangingPunct="1">
              <a:spcBef>
                <a:spcPts val="750"/>
              </a:spcBef>
              <a:spcAft>
                <a:spcPts val="0"/>
              </a:spcAft>
              <a:defRPr/>
            </a:pPr>
            <a:r>
              <a:rPr lang="en-US" sz="1800" b="1" dirty="0">
                <a:solidFill>
                  <a:schemeClr val="accent1">
                    <a:lumMod val="75000"/>
                  </a:schemeClr>
                </a:solidFill>
                <a:latin typeface="Arial" panose="020B0604020202020204" pitchFamily="34" charset="0"/>
                <a:ea typeface="Arial Black" charset="0"/>
                <a:cs typeface="Arial" panose="020B0604020202020204" pitchFamily="34" charset="0"/>
              </a:rPr>
              <a:t>RR-/MDR-TB</a:t>
            </a:r>
          </a:p>
        </p:txBody>
      </p:sp>
      <p:sp>
        <p:nvSpPr>
          <p:cNvPr id="22" name="Rectangle 21">
            <a:extLst>
              <a:ext uri="{FF2B5EF4-FFF2-40B4-BE49-F238E27FC236}">
                <a16:creationId xmlns:a16="http://schemas.microsoft.com/office/drawing/2014/main" id="{D375FF7F-41CA-CA45-B999-5EC7ADEB7BA7}"/>
              </a:ext>
            </a:extLst>
          </p:cNvPr>
          <p:cNvSpPr/>
          <p:nvPr/>
        </p:nvSpPr>
        <p:spPr>
          <a:xfrm>
            <a:off x="6888172" y="1126916"/>
            <a:ext cx="2080484" cy="474048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3" name="TextBox 22">
            <a:extLst>
              <a:ext uri="{FF2B5EF4-FFF2-40B4-BE49-F238E27FC236}">
                <a16:creationId xmlns:a16="http://schemas.microsoft.com/office/drawing/2014/main" id="{7C147041-3CD2-4B4C-8A36-76FA98ECA3B2}"/>
              </a:ext>
            </a:extLst>
          </p:cNvPr>
          <p:cNvSpPr txBox="1"/>
          <p:nvPr/>
        </p:nvSpPr>
        <p:spPr>
          <a:xfrm>
            <a:off x="7098257" y="2220763"/>
            <a:ext cx="1543050" cy="369332"/>
          </a:xfrm>
          <a:prstGeom prst="rect">
            <a:avLst/>
          </a:prstGeom>
          <a:noFill/>
        </p:spPr>
        <p:txBody>
          <a:bodyPr wrap="square" rtlCol="0">
            <a:spAutoFit/>
          </a:bodyPr>
          <a:lstStyle/>
          <a:p>
            <a:pPr algn="l" eaLnBrk="1" fontAlgn="auto" hangingPunct="1">
              <a:spcBef>
                <a:spcPts val="750"/>
              </a:spcBef>
              <a:spcAft>
                <a:spcPts val="0"/>
              </a:spcAft>
              <a:defRPr/>
            </a:pPr>
            <a:r>
              <a:rPr lang="en-US" sz="1800" b="1" dirty="0">
                <a:solidFill>
                  <a:schemeClr val="accent1">
                    <a:lumMod val="75000"/>
                  </a:schemeClr>
                </a:solidFill>
                <a:latin typeface="Arial" panose="020B0604020202020204" pitchFamily="34" charset="0"/>
                <a:ea typeface="Arial Black" charset="0"/>
                <a:cs typeface="Arial" panose="020B0604020202020204" pitchFamily="34" charset="0"/>
              </a:rPr>
              <a:t>Pre-XDR-TB</a:t>
            </a:r>
          </a:p>
        </p:txBody>
      </p:sp>
      <p:sp>
        <p:nvSpPr>
          <p:cNvPr id="24" name="Rectangle 23">
            <a:extLst>
              <a:ext uri="{FF2B5EF4-FFF2-40B4-BE49-F238E27FC236}">
                <a16:creationId xmlns:a16="http://schemas.microsoft.com/office/drawing/2014/main" id="{04863779-A8B2-A34A-BFE8-2A58ED109552}"/>
              </a:ext>
            </a:extLst>
          </p:cNvPr>
          <p:cNvSpPr/>
          <p:nvPr/>
        </p:nvSpPr>
        <p:spPr>
          <a:xfrm>
            <a:off x="2964409" y="4002141"/>
            <a:ext cx="1644706" cy="184142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5" name="TextBox 24">
            <a:extLst>
              <a:ext uri="{FF2B5EF4-FFF2-40B4-BE49-F238E27FC236}">
                <a16:creationId xmlns:a16="http://schemas.microsoft.com/office/drawing/2014/main" id="{C2A7D051-46E8-CF4B-9087-08047931B2C8}"/>
              </a:ext>
            </a:extLst>
          </p:cNvPr>
          <p:cNvSpPr txBox="1"/>
          <p:nvPr/>
        </p:nvSpPr>
        <p:spPr>
          <a:xfrm>
            <a:off x="3341998" y="4593496"/>
            <a:ext cx="987559" cy="369332"/>
          </a:xfrm>
          <a:prstGeom prst="rect">
            <a:avLst/>
          </a:prstGeom>
          <a:noFill/>
        </p:spPr>
        <p:txBody>
          <a:bodyPr wrap="square" rtlCol="0">
            <a:spAutoFit/>
          </a:bodyPr>
          <a:lstStyle/>
          <a:p>
            <a:pPr algn="l" eaLnBrk="1" fontAlgn="auto" hangingPunct="1">
              <a:spcBef>
                <a:spcPts val="750"/>
              </a:spcBef>
              <a:spcAft>
                <a:spcPts val="0"/>
              </a:spcAft>
              <a:defRPr/>
            </a:pPr>
            <a:r>
              <a:rPr lang="en-US" sz="1800" b="1" dirty="0">
                <a:solidFill>
                  <a:schemeClr val="accent1">
                    <a:lumMod val="75000"/>
                  </a:schemeClr>
                </a:solidFill>
                <a:latin typeface="Arial" panose="020B0604020202020204" pitchFamily="34" charset="0"/>
                <a:ea typeface="Arial Black" charset="0"/>
                <a:cs typeface="Arial" panose="020B0604020202020204" pitchFamily="34" charset="0"/>
              </a:rPr>
              <a:t>HR-TB</a:t>
            </a:r>
          </a:p>
        </p:txBody>
      </p:sp>
      <p:sp>
        <p:nvSpPr>
          <p:cNvPr id="26" name="Rectangle 25">
            <a:extLst>
              <a:ext uri="{FF2B5EF4-FFF2-40B4-BE49-F238E27FC236}">
                <a16:creationId xmlns:a16="http://schemas.microsoft.com/office/drawing/2014/main" id="{2BCE143B-4D84-2A45-BE8F-C973C99D1663}"/>
              </a:ext>
            </a:extLst>
          </p:cNvPr>
          <p:cNvSpPr/>
          <p:nvPr/>
        </p:nvSpPr>
        <p:spPr>
          <a:xfrm>
            <a:off x="4691678" y="4002141"/>
            <a:ext cx="2103119" cy="180910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27" name="TextBox 26">
            <a:extLst>
              <a:ext uri="{FF2B5EF4-FFF2-40B4-BE49-F238E27FC236}">
                <a16:creationId xmlns:a16="http://schemas.microsoft.com/office/drawing/2014/main" id="{704D1D69-4784-894A-B1C9-0B89DFAF4EFA}"/>
              </a:ext>
            </a:extLst>
          </p:cNvPr>
          <p:cNvSpPr txBox="1"/>
          <p:nvPr/>
        </p:nvSpPr>
        <p:spPr>
          <a:xfrm>
            <a:off x="5175706" y="4599439"/>
            <a:ext cx="1126739" cy="369332"/>
          </a:xfrm>
          <a:prstGeom prst="rect">
            <a:avLst/>
          </a:prstGeom>
          <a:noFill/>
        </p:spPr>
        <p:txBody>
          <a:bodyPr wrap="square" rtlCol="0">
            <a:spAutoFit/>
          </a:bodyPr>
          <a:lstStyle/>
          <a:p>
            <a:pPr algn="l" eaLnBrk="1" fontAlgn="auto" hangingPunct="1">
              <a:spcBef>
                <a:spcPts val="750"/>
              </a:spcBef>
              <a:spcAft>
                <a:spcPts val="0"/>
              </a:spcAft>
              <a:defRPr/>
            </a:pPr>
            <a:r>
              <a:rPr lang="en-US" sz="1800" b="1" dirty="0">
                <a:solidFill>
                  <a:schemeClr val="accent1">
                    <a:lumMod val="75000"/>
                  </a:schemeClr>
                </a:solidFill>
                <a:latin typeface="Arial" panose="020B0604020202020204" pitchFamily="34" charset="0"/>
                <a:ea typeface="Arial Black" charset="0"/>
                <a:cs typeface="Arial" panose="020B0604020202020204" pitchFamily="34" charset="0"/>
              </a:rPr>
              <a:t>XDR-TB</a:t>
            </a:r>
          </a:p>
        </p:txBody>
      </p:sp>
      <p:grpSp>
        <p:nvGrpSpPr>
          <p:cNvPr id="18" name="Group 17">
            <a:extLst>
              <a:ext uri="{FF2B5EF4-FFF2-40B4-BE49-F238E27FC236}">
                <a16:creationId xmlns:a16="http://schemas.microsoft.com/office/drawing/2014/main" id="{73C4E30F-B244-A24A-A3DA-E7381AF6D8A1}"/>
              </a:ext>
            </a:extLst>
          </p:cNvPr>
          <p:cNvGrpSpPr/>
          <p:nvPr/>
        </p:nvGrpSpPr>
        <p:grpSpPr>
          <a:xfrm>
            <a:off x="115331" y="6249427"/>
            <a:ext cx="480060" cy="608573"/>
            <a:chOff x="289241" y="6046569"/>
            <a:chExt cx="640080" cy="811431"/>
          </a:xfrm>
        </p:grpSpPr>
        <p:sp>
          <p:nvSpPr>
            <p:cNvPr id="19" name="Slide Number Placeholder 3">
              <a:extLst>
                <a:ext uri="{FF2B5EF4-FFF2-40B4-BE49-F238E27FC236}">
                  <a16:creationId xmlns:a16="http://schemas.microsoft.com/office/drawing/2014/main" id="{5E906CE1-512B-D043-9314-4EC0D1AA68B9}"/>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24</a:t>
              </a:fld>
              <a:endParaRPr lang="en-US" sz="1350" dirty="0">
                <a:solidFill>
                  <a:schemeClr val="tx2"/>
                </a:solidFill>
                <a:latin typeface="Arial" panose="020B0604020202020204" pitchFamily="34" charset="0"/>
              </a:endParaRPr>
            </a:p>
          </p:txBody>
        </p:sp>
        <p:cxnSp>
          <p:nvCxnSpPr>
            <p:cNvPr id="28" name="Straight Connector 27">
              <a:extLst>
                <a:ext uri="{FF2B5EF4-FFF2-40B4-BE49-F238E27FC236}">
                  <a16:creationId xmlns:a16="http://schemas.microsoft.com/office/drawing/2014/main" id="{8CB6FA8A-0352-FE43-AE2C-8F58E07CDF9B}"/>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683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0" nodeType="clickEffect">
                                  <p:stCondLst>
                                    <p:cond delay="0"/>
                                  </p:stCondLst>
                                  <p:childTnLst>
                                    <p:animEffect transition="out" filter="dissolv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4" grpId="0"/>
      <p:bldP spid="21" grpId="0"/>
      <p:bldP spid="22" grpId="0" animBg="1"/>
      <p:bldP spid="23" grpId="0"/>
      <p:bldP spid="24" grpId="0" animBg="1"/>
      <p:bldP spid="25" grpId="0"/>
      <p:bldP spid="26" grpId="0" animBg="1"/>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idx="4294967295"/>
          </p:nvPr>
        </p:nvSpPr>
        <p:spPr>
          <a:xfrm>
            <a:off x="228600" y="139045"/>
            <a:ext cx="6172195" cy="365358"/>
          </a:xfrm>
          <a:prstGeom prst="rect">
            <a:avLst/>
          </a:prstGeom>
        </p:spPr>
        <p:txBody>
          <a:bodyPr/>
          <a:lstStyle/>
          <a:p>
            <a:pPr>
              <a:lnSpc>
                <a:spcPts val="2505"/>
              </a:lnSpc>
              <a:defRPr/>
            </a:pPr>
            <a:r>
              <a:rPr lang="en-US" sz="2400" b="1" dirty="0">
                <a:solidFill>
                  <a:srgbClr val="0298AA"/>
                </a:solidFill>
                <a:latin typeface="Arial" panose="020B0604020202020204" pitchFamily="34" charset="0"/>
              </a:rPr>
              <a:t>First-line medicines for TB</a:t>
            </a:r>
          </a:p>
        </p:txBody>
      </p:sp>
      <p:graphicFrame>
        <p:nvGraphicFramePr>
          <p:cNvPr id="2" name="Table 5">
            <a:extLst>
              <a:ext uri="{FF2B5EF4-FFF2-40B4-BE49-F238E27FC236}">
                <a16:creationId xmlns:a16="http://schemas.microsoft.com/office/drawing/2014/main" id="{81876DB7-66DF-9F43-9A7F-E965B2A09F34}"/>
              </a:ext>
            </a:extLst>
          </p:cNvPr>
          <p:cNvGraphicFramePr>
            <a:graphicFrameLocks noGrp="1"/>
          </p:cNvGraphicFramePr>
          <p:nvPr>
            <p:extLst>
              <p:ext uri="{D42A27DB-BD31-4B8C-83A1-F6EECF244321}">
                <p14:modId xmlns:p14="http://schemas.microsoft.com/office/powerpoint/2010/main" val="2623185082"/>
              </p:ext>
            </p:extLst>
          </p:nvPr>
        </p:nvGraphicFramePr>
        <p:xfrm>
          <a:off x="292764" y="700086"/>
          <a:ext cx="8546430" cy="5548314"/>
        </p:xfrm>
        <a:graphic>
          <a:graphicData uri="http://schemas.openxmlformats.org/drawingml/2006/table">
            <a:tbl>
              <a:tblPr firstRow="1" bandRow="1">
                <a:tableStyleId>{5940675A-B579-460E-94D1-54222C63F5DA}</a:tableStyleId>
              </a:tblPr>
              <a:tblGrid>
                <a:gridCol w="1479234">
                  <a:extLst>
                    <a:ext uri="{9D8B030D-6E8A-4147-A177-3AD203B41FA5}">
                      <a16:colId xmlns:a16="http://schemas.microsoft.com/office/drawing/2014/main" val="446442457"/>
                    </a:ext>
                  </a:extLst>
                </a:gridCol>
                <a:gridCol w="1123602">
                  <a:extLst>
                    <a:ext uri="{9D8B030D-6E8A-4147-A177-3AD203B41FA5}">
                      <a16:colId xmlns:a16="http://schemas.microsoft.com/office/drawing/2014/main" val="679281402"/>
                    </a:ext>
                  </a:extLst>
                </a:gridCol>
                <a:gridCol w="3068159">
                  <a:extLst>
                    <a:ext uri="{9D8B030D-6E8A-4147-A177-3AD203B41FA5}">
                      <a16:colId xmlns:a16="http://schemas.microsoft.com/office/drawing/2014/main" val="2475547035"/>
                    </a:ext>
                  </a:extLst>
                </a:gridCol>
                <a:gridCol w="2875435">
                  <a:extLst>
                    <a:ext uri="{9D8B030D-6E8A-4147-A177-3AD203B41FA5}">
                      <a16:colId xmlns:a16="http://schemas.microsoft.com/office/drawing/2014/main" val="3894416220"/>
                    </a:ext>
                  </a:extLst>
                </a:gridCol>
              </a:tblGrid>
              <a:tr h="511625">
                <a:tc>
                  <a:txBody>
                    <a:bodyPr/>
                    <a:lstStyle/>
                    <a:p>
                      <a:pPr marL="0" algn="l" defTabSz="514337" rtl="0" eaLnBrk="1" latinLnBrk="0" hangingPunct="1"/>
                      <a:r>
                        <a:rPr lang="en-US" sz="1400" b="1" i="0" kern="1200" dirty="0">
                          <a:solidFill>
                            <a:schemeClr val="tx1"/>
                          </a:solidFill>
                          <a:latin typeface="Arial" panose="020B0604020202020204" pitchFamily="34" charset="0"/>
                          <a:ea typeface="+mn-ea"/>
                          <a:cs typeface="+mn-cs"/>
                        </a:rPr>
                        <a:t>Medicine</a:t>
                      </a:r>
                    </a:p>
                  </a:txBody>
                  <a:tcPr marL="68580" marR="68580" marT="34290" marB="34290" anchor="ctr">
                    <a:solidFill>
                      <a:srgbClr val="0298AA"/>
                    </a:solidFill>
                  </a:tcPr>
                </a:tc>
                <a:tc>
                  <a:txBody>
                    <a:bodyPr/>
                    <a:lstStyle/>
                    <a:p>
                      <a:pPr marL="0" algn="l" defTabSz="514337" rtl="0" eaLnBrk="1" latinLnBrk="0" hangingPunct="1"/>
                      <a:r>
                        <a:rPr lang="en-US" sz="1400" b="1" i="0" kern="1200" dirty="0">
                          <a:solidFill>
                            <a:schemeClr val="tx1"/>
                          </a:solidFill>
                          <a:latin typeface="Arial" panose="020B0604020202020204" pitchFamily="34" charset="0"/>
                          <a:ea typeface="+mn-ea"/>
                          <a:cs typeface="+mn-cs"/>
                        </a:rPr>
                        <a:t>What does it look like?</a:t>
                      </a:r>
                    </a:p>
                  </a:txBody>
                  <a:tcPr marL="68580" marR="68580" marT="34290" marB="34290" anchor="ctr">
                    <a:solidFill>
                      <a:srgbClr val="0298AA"/>
                    </a:solidFill>
                  </a:tcPr>
                </a:tc>
                <a:tc>
                  <a:txBody>
                    <a:bodyPr/>
                    <a:lstStyle/>
                    <a:p>
                      <a:pPr algn="l"/>
                      <a:r>
                        <a:rPr lang="en-US" sz="1400" b="1" i="0" dirty="0">
                          <a:solidFill>
                            <a:schemeClr val="tx1"/>
                          </a:solidFill>
                          <a:latin typeface="Arial" panose="020B0604020202020204" pitchFamily="34" charset="0"/>
                        </a:rPr>
                        <a:t>How does it work? </a:t>
                      </a:r>
                    </a:p>
                    <a:p>
                      <a:pPr algn="l"/>
                      <a:r>
                        <a:rPr lang="en-US" sz="1400" b="1" i="0" dirty="0">
                          <a:solidFill>
                            <a:schemeClr val="tx1"/>
                          </a:solidFill>
                          <a:latin typeface="Arial" panose="020B0604020202020204" pitchFamily="34" charset="0"/>
                        </a:rPr>
                        <a:t>“mechanism of action”</a:t>
                      </a:r>
                    </a:p>
                  </a:txBody>
                  <a:tcPr marL="182880" marT="34290" marB="34290" anchor="ctr">
                    <a:solidFill>
                      <a:srgbClr val="0298AA"/>
                    </a:solidFill>
                  </a:tcPr>
                </a:tc>
                <a:tc>
                  <a:txBody>
                    <a:bodyPr/>
                    <a:lstStyle/>
                    <a:p>
                      <a:pPr algn="l"/>
                      <a:r>
                        <a:rPr lang="en-US" sz="1400" b="1" i="0" dirty="0">
                          <a:solidFill>
                            <a:schemeClr val="tx1"/>
                          </a:solidFill>
                          <a:latin typeface="Arial" panose="020B0604020202020204" pitchFamily="34" charset="0"/>
                        </a:rPr>
                        <a:t>What are possible side effects and drug reactions?</a:t>
                      </a:r>
                    </a:p>
                  </a:txBody>
                  <a:tcPr marL="68580" marR="68580" marT="34290" marB="34290" anchor="ctr">
                    <a:solidFill>
                      <a:srgbClr val="0298AA"/>
                    </a:solidFill>
                  </a:tcPr>
                </a:tc>
                <a:extLst>
                  <a:ext uri="{0D108BD9-81ED-4DB2-BD59-A6C34878D82A}">
                    <a16:rowId xmlns:a16="http://schemas.microsoft.com/office/drawing/2014/main" val="801382433"/>
                  </a:ext>
                </a:extLst>
              </a:tr>
              <a:tr h="1469818">
                <a:tc>
                  <a:txBody>
                    <a:bodyPr/>
                    <a:lstStyle/>
                    <a:p>
                      <a:pPr algn="r"/>
                      <a:r>
                        <a:rPr lang="en-US" sz="1400" b="1" i="0" dirty="0">
                          <a:latin typeface="Arial" panose="020B0604020202020204" pitchFamily="34" charset="0"/>
                        </a:rPr>
                        <a:t>rifampicin</a:t>
                      </a:r>
                    </a:p>
                  </a:txBody>
                  <a:tcPr marL="0" marR="182880" marT="34290" marB="34290" anchor="ctr">
                    <a:solidFill>
                      <a:srgbClr val="0298AA">
                        <a:alpha val="4000"/>
                      </a:srgbClr>
                    </a:solidFill>
                  </a:tcPr>
                </a:tc>
                <a:tc>
                  <a:txBody>
                    <a:bodyPr/>
                    <a:lstStyle/>
                    <a:p>
                      <a:endParaRPr lang="en-US" sz="1100" b="0" i="0" dirty="0">
                        <a:latin typeface="Arial" panose="020B0604020202020204" pitchFamily="34" charset="0"/>
                      </a:endParaRPr>
                    </a:p>
                  </a:txBody>
                  <a:tcPr marL="68580" marR="68580" marT="34290" marB="34290" anchor="ctr"/>
                </a:tc>
                <a:tc>
                  <a:txBody>
                    <a:bodyPr/>
                    <a:lstStyle/>
                    <a:p>
                      <a:pPr algn="l"/>
                      <a:r>
                        <a:rPr lang="en-US" sz="1400" b="1" i="0" dirty="0">
                          <a:latin typeface="Arial" panose="020B0604020202020204" pitchFamily="34" charset="0"/>
                        </a:rPr>
                        <a:t>Prevents bacterial replication </a:t>
                      </a:r>
                      <a:r>
                        <a:rPr lang="en-US" sz="1400" b="0" i="0" dirty="0">
                          <a:latin typeface="Arial" panose="020B0604020202020204" pitchFamily="34" charset="0"/>
                        </a:rPr>
                        <a:t>by inactivating bacteria’s ability to make proteins and copy its genetic info (DNA)</a:t>
                      </a:r>
                    </a:p>
                  </a:txBody>
                  <a:tcPr marL="182880" marT="34290" marB="34290" anchor="ctr">
                    <a:solidFill>
                      <a:srgbClr val="0298AA">
                        <a:alpha val="4000"/>
                      </a:srgbClr>
                    </a:solidFill>
                  </a:tcPr>
                </a:tc>
                <a:tc>
                  <a:txBody>
                    <a:bodyPr/>
                    <a:lstStyle/>
                    <a:p>
                      <a:pPr marL="102870" indent="-102870">
                        <a:buFont typeface="System Font Regular"/>
                        <a:buChar char="-"/>
                      </a:pPr>
                      <a:r>
                        <a:rPr lang="en-US" sz="1400" b="0" i="0" dirty="0">
                          <a:solidFill>
                            <a:schemeClr val="tx1"/>
                          </a:solidFill>
                          <a:latin typeface="Arial" panose="020B0604020202020204" pitchFamily="34" charset="0"/>
                        </a:rPr>
                        <a:t>Red/orange urine, saliva, sweat, tears</a:t>
                      </a:r>
                    </a:p>
                    <a:p>
                      <a:pPr marL="102870" indent="-102870">
                        <a:buFont typeface="System Font Regular"/>
                        <a:buChar char="-"/>
                      </a:pPr>
                      <a:r>
                        <a:rPr lang="en-US" sz="1400" b="0" i="0" dirty="0">
                          <a:solidFill>
                            <a:schemeClr val="tx1"/>
                          </a:solidFill>
                          <a:latin typeface="Arial" panose="020B0604020202020204" pitchFamily="34" charset="0"/>
                        </a:rPr>
                        <a:t>Nausea/ headache</a:t>
                      </a:r>
                    </a:p>
                    <a:p>
                      <a:pPr marL="102870" indent="-102870">
                        <a:buFont typeface="System Font Regular"/>
                        <a:buChar char="-"/>
                      </a:pPr>
                      <a:r>
                        <a:rPr lang="en-US" sz="1400" b="0" i="0" dirty="0">
                          <a:solidFill>
                            <a:schemeClr val="tx1"/>
                          </a:solidFill>
                          <a:latin typeface="Arial" panose="020B0604020202020204" pitchFamily="34" charset="0"/>
                        </a:rPr>
                        <a:t>Rash / hives</a:t>
                      </a:r>
                    </a:p>
                    <a:p>
                      <a:pPr marL="102870" indent="-102870">
                        <a:buFont typeface="System Font Regular"/>
                        <a:buChar char="-"/>
                      </a:pPr>
                      <a:r>
                        <a:rPr lang="en-US" sz="1400" b="0" i="0" dirty="0">
                          <a:solidFill>
                            <a:schemeClr val="tx1"/>
                          </a:solidFill>
                          <a:latin typeface="Arial" panose="020B0604020202020204" pitchFamily="34" charset="0"/>
                        </a:rPr>
                        <a:t>Flu-like syndrome</a:t>
                      </a:r>
                    </a:p>
                    <a:p>
                      <a:pPr marL="102870" indent="-102870">
                        <a:buFont typeface="System Font Regular"/>
                        <a:buChar char="-"/>
                      </a:pPr>
                      <a:r>
                        <a:rPr lang="en-US" sz="1400" b="0" i="0" dirty="0">
                          <a:solidFill>
                            <a:schemeClr val="tx1"/>
                          </a:solidFill>
                          <a:latin typeface="Arial" panose="020B0604020202020204" pitchFamily="34" charset="0"/>
                        </a:rPr>
                        <a:t>Liver problems</a:t>
                      </a:r>
                    </a:p>
                    <a:p>
                      <a:pPr marL="102870" indent="-102870">
                        <a:buFont typeface="System Font Regular"/>
                        <a:buChar char="-"/>
                      </a:pPr>
                      <a:r>
                        <a:rPr lang="en-US" sz="1400" b="0" i="0" dirty="0">
                          <a:solidFill>
                            <a:schemeClr val="tx1"/>
                          </a:solidFill>
                          <a:latin typeface="Arial" panose="020B0604020202020204" pitchFamily="34" charset="0"/>
                        </a:rPr>
                        <a:t>Blood disorders</a:t>
                      </a:r>
                    </a:p>
                  </a:txBody>
                  <a:tcPr marL="137160" marR="68580" marT="34290" marB="34290" anchor="ctr"/>
                </a:tc>
                <a:extLst>
                  <a:ext uri="{0D108BD9-81ED-4DB2-BD59-A6C34878D82A}">
                    <a16:rowId xmlns:a16="http://schemas.microsoft.com/office/drawing/2014/main" val="1568062472"/>
                  </a:ext>
                </a:extLst>
              </a:tr>
              <a:tr h="873946">
                <a:tc>
                  <a:txBody>
                    <a:bodyPr/>
                    <a:lstStyle/>
                    <a:p>
                      <a:pPr algn="r"/>
                      <a:r>
                        <a:rPr lang="en-US" sz="1400" b="1" i="0" dirty="0">
                          <a:latin typeface="Arial" panose="020B0604020202020204" pitchFamily="34" charset="0"/>
                        </a:rPr>
                        <a:t>isoniazid</a:t>
                      </a:r>
                    </a:p>
                  </a:txBody>
                  <a:tcPr marL="0" marR="182880" marT="34290" marB="34290" anchor="ctr">
                    <a:solidFill>
                      <a:srgbClr val="0298AA">
                        <a:alpha val="4000"/>
                      </a:srgbClr>
                    </a:solidFill>
                  </a:tcPr>
                </a:tc>
                <a:tc>
                  <a:txBody>
                    <a:bodyPr/>
                    <a:lstStyle/>
                    <a:p>
                      <a:endParaRPr lang="en-US" sz="1100" b="0" i="0" dirty="0">
                        <a:latin typeface="Arial" panose="020B0604020202020204" pitchFamily="34" charset="0"/>
                      </a:endParaRPr>
                    </a:p>
                  </a:txBody>
                  <a:tcPr marL="68580" marR="68580" marT="34290" marB="34290" anchor="ctr"/>
                </a:tc>
                <a:tc>
                  <a:txBody>
                    <a:bodyPr/>
                    <a:lstStyle/>
                    <a:p>
                      <a:pPr algn="l"/>
                      <a:r>
                        <a:rPr lang="en-US" sz="1400" b="1" i="0" dirty="0">
                          <a:latin typeface="Arial" panose="020B0604020202020204" pitchFamily="34" charset="0"/>
                        </a:rPr>
                        <a:t>Prevents bacterial growth </a:t>
                      </a:r>
                      <a:r>
                        <a:rPr lang="en-US" sz="1400" b="0" i="0" dirty="0">
                          <a:latin typeface="Arial" panose="020B0604020202020204" pitchFamily="34" charset="0"/>
                        </a:rPr>
                        <a:t>by inhibiting production of the building blocks of the cell wall</a:t>
                      </a:r>
                    </a:p>
                  </a:txBody>
                  <a:tcPr marL="182880" marT="34290" marB="34290" anchor="ctr">
                    <a:solidFill>
                      <a:srgbClr val="0298AA">
                        <a:alpha val="4000"/>
                      </a:srgbClr>
                    </a:solidFill>
                  </a:tcPr>
                </a:tc>
                <a:tc>
                  <a:txBody>
                    <a:bodyPr/>
                    <a:lstStyle/>
                    <a:p>
                      <a:pPr marL="102870" indent="-102870">
                        <a:buFont typeface="System Font Regular"/>
                        <a:buChar char="-"/>
                      </a:pPr>
                      <a:r>
                        <a:rPr lang="en-US" sz="1400" b="0" i="0" dirty="0">
                          <a:solidFill>
                            <a:schemeClr val="tx1"/>
                          </a:solidFill>
                          <a:latin typeface="Arial" panose="020B0604020202020204" pitchFamily="34" charset="0"/>
                        </a:rPr>
                        <a:t>Nausea</a:t>
                      </a:r>
                    </a:p>
                    <a:p>
                      <a:pPr marL="102870" indent="-102870">
                        <a:buFont typeface="System Font Regular"/>
                        <a:buChar char="-"/>
                      </a:pPr>
                      <a:r>
                        <a:rPr lang="en-US" sz="1400" b="0" i="0" dirty="0">
                          <a:solidFill>
                            <a:schemeClr val="tx1"/>
                          </a:solidFill>
                          <a:latin typeface="Arial" panose="020B0604020202020204" pitchFamily="34" charset="0"/>
                        </a:rPr>
                        <a:t>Numbness or tingling of arms/ legs or swollen joints</a:t>
                      </a:r>
                    </a:p>
                    <a:p>
                      <a:pPr marL="102870" indent="-102870">
                        <a:buFont typeface="System Font Regular"/>
                        <a:buChar char="-"/>
                      </a:pPr>
                      <a:r>
                        <a:rPr lang="en-US" sz="1400" b="0" i="0" dirty="0">
                          <a:solidFill>
                            <a:schemeClr val="tx1"/>
                          </a:solidFill>
                          <a:latin typeface="Arial" panose="020B0604020202020204" pitchFamily="34" charset="0"/>
                        </a:rPr>
                        <a:t>Liver problems</a:t>
                      </a:r>
                    </a:p>
                  </a:txBody>
                  <a:tcPr marL="137160" marR="68580" marT="34290" marB="34290" anchor="ctr"/>
                </a:tc>
                <a:extLst>
                  <a:ext uri="{0D108BD9-81ED-4DB2-BD59-A6C34878D82A}">
                    <a16:rowId xmlns:a16="http://schemas.microsoft.com/office/drawing/2014/main" val="2206071923"/>
                  </a:ext>
                </a:extLst>
              </a:tr>
              <a:tr h="1072570">
                <a:tc>
                  <a:txBody>
                    <a:bodyPr/>
                    <a:lstStyle/>
                    <a:p>
                      <a:pPr algn="r"/>
                      <a:r>
                        <a:rPr lang="en-US" sz="1400" b="1" i="0" dirty="0">
                          <a:latin typeface="Arial" panose="020B0604020202020204" pitchFamily="34" charset="0"/>
                        </a:rPr>
                        <a:t>ethambutol</a:t>
                      </a:r>
                    </a:p>
                  </a:txBody>
                  <a:tcPr marL="0" marR="182880" marT="34290" marB="34290" anchor="ctr">
                    <a:solidFill>
                      <a:srgbClr val="0298AA">
                        <a:alpha val="4000"/>
                      </a:srgbClr>
                    </a:solidFill>
                  </a:tcPr>
                </a:tc>
                <a:tc>
                  <a:txBody>
                    <a:bodyPr/>
                    <a:lstStyle/>
                    <a:p>
                      <a:endParaRPr lang="en-US" sz="1100" b="0" i="0" dirty="0">
                        <a:latin typeface="Arial" panose="020B0604020202020204" pitchFamily="34" charset="0"/>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dirty="0">
                          <a:latin typeface="Arial" panose="020B0604020202020204" pitchFamily="34" charset="0"/>
                        </a:rPr>
                        <a:t>Prevents bacterial growth </a:t>
                      </a:r>
                      <a:r>
                        <a:rPr lang="en-US" sz="1400" b="0" i="0" dirty="0">
                          <a:latin typeface="Arial" panose="020B0604020202020204" pitchFamily="34" charset="0"/>
                        </a:rPr>
                        <a:t>by obstructing formation of the cell wall</a:t>
                      </a:r>
                    </a:p>
                  </a:txBody>
                  <a:tcPr marL="182880" marT="34290" marB="34290" anchor="ctr">
                    <a:solidFill>
                      <a:srgbClr val="0298AA">
                        <a:alpha val="4000"/>
                      </a:srgbClr>
                    </a:solidFill>
                  </a:tcPr>
                </a:tc>
                <a:tc>
                  <a:txBody>
                    <a:bodyPr/>
                    <a:lstStyle/>
                    <a:p>
                      <a:pPr marL="102870" indent="-102870">
                        <a:buFont typeface="System Font Regular"/>
                        <a:buChar char="-"/>
                      </a:pPr>
                      <a:r>
                        <a:rPr lang="en-US" sz="1400" b="0" i="0" dirty="0">
                          <a:solidFill>
                            <a:schemeClr val="tx1"/>
                          </a:solidFill>
                          <a:latin typeface="Arial" panose="020B0604020202020204" pitchFamily="34" charset="0"/>
                        </a:rPr>
                        <a:t>Nausea / headache</a:t>
                      </a:r>
                    </a:p>
                    <a:p>
                      <a:pPr marL="102870" indent="-102870">
                        <a:buFont typeface="System Font Regular"/>
                        <a:buChar char="-"/>
                      </a:pPr>
                      <a:r>
                        <a:rPr lang="en-US" sz="1400" b="0" i="0" dirty="0">
                          <a:solidFill>
                            <a:schemeClr val="tx1"/>
                          </a:solidFill>
                          <a:latin typeface="Arial" panose="020B0604020202020204" pitchFamily="34" charset="0"/>
                        </a:rPr>
                        <a:t>Confusion</a:t>
                      </a:r>
                    </a:p>
                    <a:p>
                      <a:pPr marL="102870" indent="-102870">
                        <a:buFont typeface="System Font Regular"/>
                        <a:buChar char="-"/>
                      </a:pPr>
                      <a:r>
                        <a:rPr lang="en-US" sz="1400" b="0" i="0" dirty="0">
                          <a:solidFill>
                            <a:schemeClr val="tx1"/>
                          </a:solidFill>
                          <a:latin typeface="Arial" panose="020B0604020202020204" pitchFamily="34" charset="0"/>
                        </a:rPr>
                        <a:t>Painful or swollen joints</a:t>
                      </a:r>
                    </a:p>
                    <a:p>
                      <a:pPr marL="102870" indent="-102870">
                        <a:buFont typeface="System Font Regular"/>
                        <a:buChar char="-"/>
                      </a:pPr>
                      <a:r>
                        <a:rPr lang="en-US" sz="1400" b="0" i="0" dirty="0">
                          <a:solidFill>
                            <a:schemeClr val="tx1"/>
                          </a:solidFill>
                          <a:latin typeface="Arial" panose="020B0604020202020204" pitchFamily="34" charset="0"/>
                        </a:rPr>
                        <a:t>Eye pain, blurred vision or other vision changes</a:t>
                      </a:r>
                    </a:p>
                  </a:txBody>
                  <a:tcPr marL="137160" marR="68580" marT="34290" marB="34290" anchor="ctr"/>
                </a:tc>
                <a:extLst>
                  <a:ext uri="{0D108BD9-81ED-4DB2-BD59-A6C34878D82A}">
                    <a16:rowId xmlns:a16="http://schemas.microsoft.com/office/drawing/2014/main" val="1855792978"/>
                  </a:ext>
                </a:extLst>
              </a:tr>
              <a:tr h="1417189">
                <a:tc>
                  <a:txBody>
                    <a:bodyPr/>
                    <a:lstStyle/>
                    <a:p>
                      <a:pPr algn="r"/>
                      <a:r>
                        <a:rPr lang="en-US" sz="1400" b="1" i="0" dirty="0">
                          <a:latin typeface="Arial" panose="020B0604020202020204" pitchFamily="34" charset="0"/>
                        </a:rPr>
                        <a:t>pyrazinamide</a:t>
                      </a:r>
                    </a:p>
                  </a:txBody>
                  <a:tcPr marL="0" marR="182880" marT="34290" marB="34290" anchor="ctr">
                    <a:solidFill>
                      <a:srgbClr val="0298AA">
                        <a:alpha val="4000"/>
                      </a:srgbClr>
                    </a:solidFill>
                  </a:tcPr>
                </a:tc>
                <a:tc>
                  <a:txBody>
                    <a:bodyPr/>
                    <a:lstStyle/>
                    <a:p>
                      <a:endParaRPr lang="en-US" sz="1100" b="0" i="0" dirty="0">
                        <a:latin typeface="Arial" panose="020B0604020202020204" pitchFamily="34" charset="0"/>
                      </a:endParaRPr>
                    </a:p>
                  </a:txBody>
                  <a:tcPr marL="68580" marR="68580" marT="34290" marB="34290" anchor="ctr"/>
                </a:tc>
                <a:tc>
                  <a:txBody>
                    <a:bodyPr/>
                    <a:lstStyle/>
                    <a:p>
                      <a:pPr algn="l"/>
                      <a:r>
                        <a:rPr lang="en-US" sz="1400" b="1" i="0" dirty="0">
                          <a:latin typeface="Arial" panose="020B0604020202020204" pitchFamily="34" charset="0"/>
                        </a:rPr>
                        <a:t>Inhibits vital enzymes and transport across the cell membrane </a:t>
                      </a:r>
                      <a:r>
                        <a:rPr lang="en-US" sz="1400" b="0" i="0" dirty="0">
                          <a:latin typeface="Arial" panose="020B0604020202020204" pitchFamily="34" charset="0"/>
                        </a:rPr>
                        <a:t>by creating acidic environment within the bacterial cell (active against non-growing/ “</a:t>
                      </a:r>
                      <a:r>
                        <a:rPr lang="en-US" sz="1400" b="0" i="0" dirty="0" err="1">
                          <a:latin typeface="Arial" panose="020B0604020202020204" pitchFamily="34" charset="0"/>
                        </a:rPr>
                        <a:t>persisters</a:t>
                      </a:r>
                      <a:r>
                        <a:rPr lang="en-US" sz="1400" b="0" i="0" dirty="0">
                          <a:latin typeface="Arial" panose="020B0604020202020204" pitchFamily="34" charset="0"/>
                        </a:rPr>
                        <a:t>”)</a:t>
                      </a:r>
                    </a:p>
                  </a:txBody>
                  <a:tcPr marL="182880" marT="34290" marB="34290" anchor="ctr">
                    <a:solidFill>
                      <a:srgbClr val="0298AA">
                        <a:alpha val="4000"/>
                      </a:srgbClr>
                    </a:solidFill>
                  </a:tcPr>
                </a:tc>
                <a:tc>
                  <a:txBody>
                    <a:bodyPr/>
                    <a:lstStyle/>
                    <a:p>
                      <a:pPr marL="102870" indent="-102870">
                        <a:buFont typeface="System Font Regular"/>
                        <a:buChar char="-"/>
                      </a:pPr>
                      <a:r>
                        <a:rPr lang="en-US" sz="1400" b="0" i="0" dirty="0">
                          <a:solidFill>
                            <a:schemeClr val="tx1"/>
                          </a:solidFill>
                          <a:latin typeface="Arial" panose="020B0604020202020204" pitchFamily="34" charset="0"/>
                        </a:rPr>
                        <a:t>Joint or muscle pain</a:t>
                      </a:r>
                    </a:p>
                    <a:p>
                      <a:pPr marL="102870" indent="-102870">
                        <a:buFont typeface="System Font Regular"/>
                        <a:buChar char="-"/>
                      </a:pPr>
                      <a:r>
                        <a:rPr lang="en-US" sz="1400" b="0" i="0" dirty="0">
                          <a:solidFill>
                            <a:schemeClr val="tx1"/>
                          </a:solidFill>
                          <a:latin typeface="Arial" panose="020B0604020202020204" pitchFamily="34" charset="0"/>
                        </a:rPr>
                        <a:t>Nausea / vomiting</a:t>
                      </a:r>
                    </a:p>
                    <a:p>
                      <a:pPr marL="102870" indent="-102870">
                        <a:buFont typeface="System Font Regular"/>
                        <a:buChar char="-"/>
                      </a:pPr>
                      <a:r>
                        <a:rPr lang="en-US" sz="1400" b="0" i="0" dirty="0">
                          <a:solidFill>
                            <a:schemeClr val="tx1"/>
                          </a:solidFill>
                          <a:latin typeface="Arial" panose="020B0604020202020204" pitchFamily="34" charset="0"/>
                        </a:rPr>
                        <a:t>Liver problems</a:t>
                      </a:r>
                    </a:p>
                  </a:txBody>
                  <a:tcPr marL="137160" marR="68580" marT="34290" marB="34290" anchor="ctr"/>
                </a:tc>
                <a:extLst>
                  <a:ext uri="{0D108BD9-81ED-4DB2-BD59-A6C34878D82A}">
                    <a16:rowId xmlns:a16="http://schemas.microsoft.com/office/drawing/2014/main" val="773191999"/>
                  </a:ext>
                </a:extLst>
              </a:tr>
            </a:tbl>
          </a:graphicData>
        </a:graphic>
      </p:graphicFrame>
      <p:grpSp>
        <p:nvGrpSpPr>
          <p:cNvPr id="10" name="Group 9">
            <a:extLst>
              <a:ext uri="{FF2B5EF4-FFF2-40B4-BE49-F238E27FC236}">
                <a16:creationId xmlns:a16="http://schemas.microsoft.com/office/drawing/2014/main" id="{195A1DE4-92BC-C043-8C8D-5E0DB7A0E34A}"/>
              </a:ext>
            </a:extLst>
          </p:cNvPr>
          <p:cNvGrpSpPr/>
          <p:nvPr/>
        </p:nvGrpSpPr>
        <p:grpSpPr>
          <a:xfrm>
            <a:off x="115331" y="6249427"/>
            <a:ext cx="480060" cy="608573"/>
            <a:chOff x="289241" y="6046569"/>
            <a:chExt cx="640080" cy="811431"/>
          </a:xfrm>
        </p:grpSpPr>
        <p:sp>
          <p:nvSpPr>
            <p:cNvPr id="16" name="Slide Number Placeholder 3">
              <a:extLst>
                <a:ext uri="{FF2B5EF4-FFF2-40B4-BE49-F238E27FC236}">
                  <a16:creationId xmlns:a16="http://schemas.microsoft.com/office/drawing/2014/main" id="{4B3B2F92-5065-E544-BD94-5F234BF63CEC}"/>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25</a:t>
              </a:fld>
              <a:endParaRPr lang="en-US" sz="1350" dirty="0">
                <a:solidFill>
                  <a:schemeClr val="tx2"/>
                </a:solidFill>
                <a:latin typeface="Arial" panose="020B0604020202020204" pitchFamily="34" charset="0"/>
              </a:endParaRPr>
            </a:p>
          </p:txBody>
        </p:sp>
        <p:cxnSp>
          <p:nvCxnSpPr>
            <p:cNvPr id="17" name="Straight Connector 16">
              <a:extLst>
                <a:ext uri="{FF2B5EF4-FFF2-40B4-BE49-F238E27FC236}">
                  <a16:creationId xmlns:a16="http://schemas.microsoft.com/office/drawing/2014/main" id="{6FFC5FA7-A916-A348-A64C-164B77FF8521}"/>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C7D4C75E-0954-1945-B44D-1AE76D7BE750}"/>
              </a:ext>
            </a:extLst>
          </p:cNvPr>
          <p:cNvSpPr txBox="1"/>
          <p:nvPr/>
        </p:nvSpPr>
        <p:spPr>
          <a:xfrm>
            <a:off x="563723" y="6431992"/>
            <a:ext cx="2223446" cy="300082"/>
          </a:xfrm>
          <a:prstGeom prst="rect">
            <a:avLst/>
          </a:prstGeom>
          <a:noFill/>
        </p:spPr>
        <p:txBody>
          <a:bodyPr wrap="square" rtlCol="0">
            <a:spAutoFit/>
          </a:bodyPr>
          <a:lstStyle/>
          <a:p>
            <a:pPr algn="l"/>
            <a:r>
              <a:rPr lang="en-US" sz="1350" dirty="0">
                <a:solidFill>
                  <a:schemeClr val="tx2"/>
                </a:solidFill>
                <a:latin typeface="Arial" panose="020B0604020202020204" pitchFamily="34" charset="0"/>
                <a:ea typeface="Roboto" panose="02000000000000000000" pitchFamily="2" charset="0"/>
              </a:rPr>
              <a:t>TREATMENT</a:t>
            </a:r>
          </a:p>
        </p:txBody>
      </p:sp>
      <p:sp>
        <p:nvSpPr>
          <p:cNvPr id="23" name="Oval 22">
            <a:extLst>
              <a:ext uri="{FF2B5EF4-FFF2-40B4-BE49-F238E27FC236}">
                <a16:creationId xmlns:a16="http://schemas.microsoft.com/office/drawing/2014/main" id="{53BB81A2-680D-B247-9E52-1B2E3F21114E}"/>
              </a:ext>
            </a:extLst>
          </p:cNvPr>
          <p:cNvSpPr/>
          <p:nvPr/>
        </p:nvSpPr>
        <p:spPr>
          <a:xfrm>
            <a:off x="2019300" y="1828800"/>
            <a:ext cx="685800" cy="228600"/>
          </a:xfrm>
          <a:prstGeom prst="ellipse">
            <a:avLst/>
          </a:prstGeom>
          <a:solidFill>
            <a:srgbClr val="DC5924">
              <a:lumMod val="75000"/>
            </a:srgbClr>
          </a:solidFill>
          <a:ln w="28575" cap="flat" cmpd="sng" algn="ctr">
            <a:solidFill>
              <a:schemeClr val="tx1"/>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24" name="Oval 23">
            <a:extLst>
              <a:ext uri="{FF2B5EF4-FFF2-40B4-BE49-F238E27FC236}">
                <a16:creationId xmlns:a16="http://schemas.microsoft.com/office/drawing/2014/main" id="{2017C3C9-4258-494F-AFBB-B4EF5147BE8F}"/>
              </a:ext>
            </a:extLst>
          </p:cNvPr>
          <p:cNvSpPr/>
          <p:nvPr/>
        </p:nvSpPr>
        <p:spPr>
          <a:xfrm>
            <a:off x="2133600" y="2895600"/>
            <a:ext cx="457200" cy="381000"/>
          </a:xfrm>
          <a:prstGeom prst="ellipse">
            <a:avLst/>
          </a:prstGeom>
          <a:solidFill>
            <a:srgbClr val="FFFFFF">
              <a:lumMod val="95000"/>
            </a:srgbClr>
          </a:solidFill>
          <a:ln w="28575" cap="flat" cmpd="sng" algn="ctr">
            <a:solidFill>
              <a:srgbClr val="7A7A7A">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25" name="Oval 24">
            <a:extLst>
              <a:ext uri="{FF2B5EF4-FFF2-40B4-BE49-F238E27FC236}">
                <a16:creationId xmlns:a16="http://schemas.microsoft.com/office/drawing/2014/main" id="{02F4BA52-10BF-6944-A3AF-445E384D80D9}"/>
              </a:ext>
            </a:extLst>
          </p:cNvPr>
          <p:cNvSpPr/>
          <p:nvPr/>
        </p:nvSpPr>
        <p:spPr>
          <a:xfrm>
            <a:off x="2133600" y="3886200"/>
            <a:ext cx="457200" cy="381000"/>
          </a:xfrm>
          <a:prstGeom prst="ellipse">
            <a:avLst/>
          </a:prstGeom>
          <a:solidFill>
            <a:srgbClr val="FFFFFF">
              <a:lumMod val="95000"/>
            </a:srgbClr>
          </a:solidFill>
          <a:ln w="28575" cap="flat" cmpd="sng" algn="ctr">
            <a:solidFill>
              <a:srgbClr val="7A7A7A">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26" name="Oval 25">
            <a:extLst>
              <a:ext uri="{FF2B5EF4-FFF2-40B4-BE49-F238E27FC236}">
                <a16:creationId xmlns:a16="http://schemas.microsoft.com/office/drawing/2014/main" id="{FD0E58FC-E27C-1343-B2E6-148886713732}"/>
              </a:ext>
            </a:extLst>
          </p:cNvPr>
          <p:cNvSpPr/>
          <p:nvPr/>
        </p:nvSpPr>
        <p:spPr>
          <a:xfrm>
            <a:off x="2133600" y="5105400"/>
            <a:ext cx="457200" cy="381000"/>
          </a:xfrm>
          <a:prstGeom prst="ellipse">
            <a:avLst/>
          </a:prstGeom>
          <a:solidFill>
            <a:srgbClr val="FFFFFF">
              <a:lumMod val="95000"/>
            </a:srgbClr>
          </a:solidFill>
          <a:ln w="28575" cap="flat" cmpd="sng" algn="ctr">
            <a:solidFill>
              <a:srgbClr val="7A7A7A">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06148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C283A3C-81C8-4F4A-959B-2E33E7CAF8CA}"/>
              </a:ext>
            </a:extLst>
          </p:cNvPr>
          <p:cNvSpPr/>
          <p:nvPr/>
        </p:nvSpPr>
        <p:spPr>
          <a:xfrm>
            <a:off x="7943850" y="5400675"/>
            <a:ext cx="1200150"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graphicFrame>
        <p:nvGraphicFramePr>
          <p:cNvPr id="2" name="Table 5">
            <a:extLst>
              <a:ext uri="{FF2B5EF4-FFF2-40B4-BE49-F238E27FC236}">
                <a16:creationId xmlns:a16="http://schemas.microsoft.com/office/drawing/2014/main" id="{81876DB7-66DF-9F43-9A7F-E965B2A09F34}"/>
              </a:ext>
            </a:extLst>
          </p:cNvPr>
          <p:cNvGraphicFramePr>
            <a:graphicFrameLocks noGrp="1"/>
          </p:cNvGraphicFramePr>
          <p:nvPr>
            <p:extLst>
              <p:ext uri="{D42A27DB-BD31-4B8C-83A1-F6EECF244321}">
                <p14:modId xmlns:p14="http://schemas.microsoft.com/office/powerpoint/2010/main" val="3709378484"/>
              </p:ext>
            </p:extLst>
          </p:nvPr>
        </p:nvGraphicFramePr>
        <p:xfrm>
          <a:off x="228599" y="512884"/>
          <a:ext cx="8610596" cy="5735516"/>
        </p:xfrm>
        <a:graphic>
          <a:graphicData uri="http://schemas.openxmlformats.org/drawingml/2006/table">
            <a:tbl>
              <a:tblPr firstRow="1" bandRow="1">
                <a:tableStyleId>{5940675A-B579-460E-94D1-54222C63F5DA}</a:tableStyleId>
              </a:tblPr>
              <a:tblGrid>
                <a:gridCol w="1307152">
                  <a:extLst>
                    <a:ext uri="{9D8B030D-6E8A-4147-A177-3AD203B41FA5}">
                      <a16:colId xmlns:a16="http://schemas.microsoft.com/office/drawing/2014/main" val="446442457"/>
                    </a:ext>
                  </a:extLst>
                </a:gridCol>
                <a:gridCol w="1163594">
                  <a:extLst>
                    <a:ext uri="{9D8B030D-6E8A-4147-A177-3AD203B41FA5}">
                      <a16:colId xmlns:a16="http://schemas.microsoft.com/office/drawing/2014/main" val="679281402"/>
                    </a:ext>
                  </a:extLst>
                </a:gridCol>
                <a:gridCol w="3025344">
                  <a:extLst>
                    <a:ext uri="{9D8B030D-6E8A-4147-A177-3AD203B41FA5}">
                      <a16:colId xmlns:a16="http://schemas.microsoft.com/office/drawing/2014/main" val="2475547035"/>
                    </a:ext>
                  </a:extLst>
                </a:gridCol>
                <a:gridCol w="3114506">
                  <a:extLst>
                    <a:ext uri="{9D8B030D-6E8A-4147-A177-3AD203B41FA5}">
                      <a16:colId xmlns:a16="http://schemas.microsoft.com/office/drawing/2014/main" val="3894416220"/>
                    </a:ext>
                  </a:extLst>
                </a:gridCol>
              </a:tblGrid>
              <a:tr h="421135">
                <a:tc>
                  <a:txBody>
                    <a:bodyPr/>
                    <a:lstStyle/>
                    <a:p>
                      <a:r>
                        <a:rPr lang="en-US" sz="1200" b="1" i="0" kern="1200" dirty="0">
                          <a:solidFill>
                            <a:schemeClr val="tx1"/>
                          </a:solidFill>
                          <a:latin typeface="Arial" panose="020B0604020202020204" pitchFamily="34" charset="0"/>
                          <a:ea typeface="+mn-ea"/>
                          <a:cs typeface="+mn-cs"/>
                        </a:rPr>
                        <a:t>Medicine</a:t>
                      </a:r>
                    </a:p>
                  </a:txBody>
                  <a:tcPr marL="68580" marR="68580" marT="34290" marB="34290" anchor="ctr">
                    <a:solidFill>
                      <a:schemeClr val="accent1"/>
                    </a:solidFill>
                  </a:tcPr>
                </a:tc>
                <a:tc>
                  <a:txBody>
                    <a:bodyPr/>
                    <a:lstStyle/>
                    <a:p>
                      <a:pPr algn="l"/>
                      <a:r>
                        <a:rPr lang="en-US" sz="1200" b="1" i="0" dirty="0">
                          <a:solidFill>
                            <a:schemeClr val="tx1"/>
                          </a:solidFill>
                          <a:latin typeface="Arial" panose="020B0604020202020204" pitchFamily="34" charset="0"/>
                        </a:rPr>
                        <a:t>What does it look like?</a:t>
                      </a:r>
                    </a:p>
                  </a:txBody>
                  <a:tcPr marL="68580" marR="68580" marT="34290" marB="34290" anchor="ctr">
                    <a:solidFill>
                      <a:srgbClr val="0298AA"/>
                    </a:solidFill>
                  </a:tcPr>
                </a:tc>
                <a:tc>
                  <a:txBody>
                    <a:bodyPr/>
                    <a:lstStyle/>
                    <a:p>
                      <a:pPr algn="l"/>
                      <a:r>
                        <a:rPr lang="en-US" sz="1200" b="1" i="0" dirty="0">
                          <a:solidFill>
                            <a:schemeClr val="tx1"/>
                          </a:solidFill>
                          <a:latin typeface="Arial" panose="020B0604020202020204" pitchFamily="34" charset="0"/>
                        </a:rPr>
                        <a:t>How does it work?</a:t>
                      </a:r>
                    </a:p>
                    <a:p>
                      <a:pPr algn="l"/>
                      <a:r>
                        <a:rPr lang="en-US" sz="1200" b="1" i="0" dirty="0">
                          <a:solidFill>
                            <a:schemeClr val="tx1"/>
                          </a:solidFill>
                          <a:latin typeface="Arial" panose="020B0604020202020204" pitchFamily="34" charset="0"/>
                        </a:rPr>
                        <a:t>“mechanism of action”</a:t>
                      </a:r>
                    </a:p>
                  </a:txBody>
                  <a:tcPr marL="68580" marR="68580" marT="34290" marB="34290" anchor="ctr">
                    <a:solidFill>
                      <a:srgbClr val="0298AA"/>
                    </a:solidFill>
                  </a:tcPr>
                </a:tc>
                <a:tc>
                  <a:txBody>
                    <a:bodyPr/>
                    <a:lstStyle/>
                    <a:p>
                      <a:pPr algn="l"/>
                      <a:r>
                        <a:rPr lang="en-US" sz="1200" b="1" i="0" dirty="0">
                          <a:solidFill>
                            <a:schemeClr val="tx1"/>
                          </a:solidFill>
                          <a:latin typeface="Arial" panose="020B0604020202020204" pitchFamily="34" charset="0"/>
                        </a:rPr>
                        <a:t>What are possible side effects and drug reactions?</a:t>
                      </a:r>
                    </a:p>
                  </a:txBody>
                  <a:tcPr marL="68580" marR="68580" marT="34290" marB="34290" anchor="ctr">
                    <a:solidFill>
                      <a:srgbClr val="0298AA"/>
                    </a:solidFill>
                  </a:tcPr>
                </a:tc>
                <a:extLst>
                  <a:ext uri="{0D108BD9-81ED-4DB2-BD59-A6C34878D82A}">
                    <a16:rowId xmlns:a16="http://schemas.microsoft.com/office/drawing/2014/main" val="801382433"/>
                  </a:ext>
                </a:extLst>
              </a:tr>
              <a:tr h="589590">
                <a:tc>
                  <a:txBody>
                    <a:bodyPr/>
                    <a:lstStyle/>
                    <a:p>
                      <a:pPr algn="r"/>
                      <a:r>
                        <a:rPr lang="en-US" sz="1200" b="1" i="0" dirty="0">
                          <a:latin typeface="Arial" panose="020B0604020202020204" pitchFamily="34" charset="0"/>
                        </a:rPr>
                        <a:t>moxifloxacin </a:t>
                      </a:r>
                    </a:p>
                  </a:txBody>
                  <a:tcPr marL="68580" marR="68580" marT="34290" marB="34290" anchor="ctr">
                    <a:solidFill>
                      <a:srgbClr val="0298AA">
                        <a:alpha val="4000"/>
                      </a:srgbClr>
                    </a:solidFill>
                  </a:tcPr>
                </a:tc>
                <a:tc>
                  <a:txBody>
                    <a:bodyPr/>
                    <a:lstStyle/>
                    <a:p>
                      <a:endParaRPr lang="en-US" sz="1200" b="0" i="0" dirty="0">
                        <a:latin typeface="Arial" panose="020B0604020202020204" pitchFamily="34" charset="0"/>
                      </a:endParaRPr>
                    </a:p>
                  </a:txBody>
                  <a:tcPr marL="68580" marR="68580" marT="34290" marB="34290" anchor="ctr"/>
                </a:tc>
                <a:tc>
                  <a:txBody>
                    <a:bodyPr/>
                    <a:lstStyle/>
                    <a:p>
                      <a:pPr algn="l"/>
                      <a:r>
                        <a:rPr lang="en-US" sz="1200" b="1" i="0" dirty="0">
                          <a:latin typeface="Arial" panose="020B0604020202020204" pitchFamily="34" charset="0"/>
                        </a:rPr>
                        <a:t>Prevents bacterial replication </a:t>
                      </a:r>
                      <a:r>
                        <a:rPr lang="en-US" sz="1200" b="0" i="0" dirty="0">
                          <a:latin typeface="Arial" panose="020B0604020202020204" pitchFamily="34" charset="0"/>
                        </a:rPr>
                        <a:t>by inhibiting bacteria’s ability to copy its genetic info (DNA)</a:t>
                      </a:r>
                    </a:p>
                  </a:txBody>
                  <a:tcPr marL="68580" marR="68580" marT="34290" marB="34290" anchor="ctr">
                    <a:solidFill>
                      <a:srgbClr val="0298AA">
                        <a:alpha val="4000"/>
                      </a:srgbClr>
                    </a:solidFill>
                  </a:tcPr>
                </a:tc>
                <a:tc>
                  <a:txBody>
                    <a:bodyPr/>
                    <a:lstStyle/>
                    <a:p>
                      <a:pPr algn="l"/>
                      <a:r>
                        <a:rPr lang="en-US" sz="1200" b="0" i="0" dirty="0">
                          <a:solidFill>
                            <a:schemeClr val="tx1"/>
                          </a:solidFill>
                          <a:latin typeface="Arial" panose="020B0604020202020204" pitchFamily="34" charset="0"/>
                        </a:rPr>
                        <a:t>Nausea, headache, diarrhea, dizziness; rash; muscle aches; tendon problems; irregular heartbeats</a:t>
                      </a:r>
                    </a:p>
                  </a:txBody>
                  <a:tcPr marL="68580" marR="68580" marT="34290" marB="34290" anchor="ctr"/>
                </a:tc>
                <a:extLst>
                  <a:ext uri="{0D108BD9-81ED-4DB2-BD59-A6C34878D82A}">
                    <a16:rowId xmlns:a16="http://schemas.microsoft.com/office/drawing/2014/main" val="1568062472"/>
                  </a:ext>
                </a:extLst>
              </a:tr>
              <a:tr h="589590">
                <a:tc>
                  <a:txBody>
                    <a:bodyPr/>
                    <a:lstStyle/>
                    <a:p>
                      <a:pPr algn="r"/>
                      <a:r>
                        <a:rPr lang="en-US" sz="1200" b="1" i="0" dirty="0">
                          <a:latin typeface="Arial" panose="020B0604020202020204" pitchFamily="34" charset="0"/>
                        </a:rPr>
                        <a:t>levofloxacin</a:t>
                      </a:r>
                    </a:p>
                  </a:txBody>
                  <a:tcPr marL="68580" marR="68580" marT="34290" marB="34290" anchor="ctr">
                    <a:solidFill>
                      <a:srgbClr val="0298AA">
                        <a:alpha val="4000"/>
                      </a:srgbClr>
                    </a:solidFill>
                  </a:tcPr>
                </a:tc>
                <a:tc>
                  <a:txBody>
                    <a:bodyPr/>
                    <a:lstStyle/>
                    <a:p>
                      <a:endParaRPr lang="en-US" sz="1200" b="0" i="0" dirty="0">
                        <a:latin typeface="Arial" panose="020B0604020202020204" pitchFamily="34" charset="0"/>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Arial" panose="020B0604020202020204" pitchFamily="34" charset="0"/>
                        </a:rPr>
                        <a:t>Prevents bacterial replication </a:t>
                      </a:r>
                      <a:r>
                        <a:rPr lang="en-US" sz="1200" b="0" i="0" dirty="0">
                          <a:latin typeface="Arial" panose="020B0604020202020204" pitchFamily="34" charset="0"/>
                        </a:rPr>
                        <a:t>by inhibiting bacteria’s ability to copy its genetic info (DNA)</a:t>
                      </a:r>
                    </a:p>
                  </a:txBody>
                  <a:tcPr marL="68580" marR="68580" marT="34290" marB="34290" anchor="ctr">
                    <a:solidFill>
                      <a:srgbClr val="0298AA">
                        <a:alpha val="4000"/>
                      </a:srgbClr>
                    </a:solidFill>
                  </a:tcPr>
                </a:tc>
                <a:tc>
                  <a:txBody>
                    <a:bodyPr/>
                    <a:lstStyle/>
                    <a:p>
                      <a:pPr algn="l"/>
                      <a:r>
                        <a:rPr lang="en-US" sz="1200" b="0" i="0" dirty="0">
                          <a:solidFill>
                            <a:schemeClr val="tx1"/>
                          </a:solidFill>
                          <a:latin typeface="Arial" panose="020B0604020202020204" pitchFamily="34" charset="0"/>
                        </a:rPr>
                        <a:t>Nausea, headache, diarrhea, dizziness, insomnia; nightmares/paranoia; muscle aches; tendon problems</a:t>
                      </a:r>
                    </a:p>
                  </a:txBody>
                  <a:tcPr marL="68580" marR="68580" marT="34290" marB="34290" anchor="ctr"/>
                </a:tc>
                <a:extLst>
                  <a:ext uri="{0D108BD9-81ED-4DB2-BD59-A6C34878D82A}">
                    <a16:rowId xmlns:a16="http://schemas.microsoft.com/office/drawing/2014/main" val="2206071923"/>
                  </a:ext>
                </a:extLst>
              </a:tr>
              <a:tr h="490318">
                <a:tc>
                  <a:txBody>
                    <a:bodyPr/>
                    <a:lstStyle/>
                    <a:p>
                      <a:pPr algn="r"/>
                      <a:r>
                        <a:rPr lang="en-US" sz="1200" b="1" i="0" dirty="0" err="1">
                          <a:latin typeface="Arial" panose="020B0604020202020204" pitchFamily="34" charset="0"/>
                        </a:rPr>
                        <a:t>bedaquiline</a:t>
                      </a:r>
                      <a:endParaRPr lang="en-US" sz="1200" b="1" i="0" dirty="0">
                        <a:latin typeface="Arial" panose="020B0604020202020204" pitchFamily="34" charset="0"/>
                      </a:endParaRPr>
                    </a:p>
                  </a:txBody>
                  <a:tcPr marL="68580" marR="68580" marT="34290" marB="34290" anchor="ctr">
                    <a:solidFill>
                      <a:srgbClr val="0298AA">
                        <a:alpha val="4000"/>
                      </a:srgbClr>
                    </a:solidFill>
                  </a:tcPr>
                </a:tc>
                <a:tc>
                  <a:txBody>
                    <a:bodyPr/>
                    <a:lstStyle/>
                    <a:p>
                      <a:endParaRPr lang="en-US" sz="1200" b="0" i="0" dirty="0">
                        <a:latin typeface="Arial" panose="020B0604020202020204" pitchFamily="34" charset="0"/>
                      </a:endParaRPr>
                    </a:p>
                  </a:txBody>
                  <a:tcPr marL="68580" marR="68580" marT="34290" marB="34290" anchor="ctr"/>
                </a:tc>
                <a:tc>
                  <a:txBody>
                    <a:bodyPr/>
                    <a:lstStyle/>
                    <a:p>
                      <a:pPr algn="l"/>
                      <a:r>
                        <a:rPr lang="en-US" sz="1200" b="1" i="0" dirty="0">
                          <a:latin typeface="Arial" panose="020B0604020202020204" pitchFamily="34" charset="0"/>
                        </a:rPr>
                        <a:t>Inhibits energy production </a:t>
                      </a:r>
                      <a:r>
                        <a:rPr lang="en-US" sz="1200" b="0" i="0" dirty="0">
                          <a:latin typeface="Arial" panose="020B0604020202020204" pitchFamily="34" charset="0"/>
                        </a:rPr>
                        <a:t>by interfering with a key enzyme</a:t>
                      </a:r>
                    </a:p>
                  </a:txBody>
                  <a:tcPr marL="68580" marR="68580" marT="34290" marB="34290" anchor="ctr">
                    <a:solidFill>
                      <a:srgbClr val="0298AA">
                        <a:alpha val="4000"/>
                      </a:srgbClr>
                    </a:solidFill>
                  </a:tcPr>
                </a:tc>
                <a:tc>
                  <a:txBody>
                    <a:bodyPr/>
                    <a:lstStyle/>
                    <a:p>
                      <a:pPr algn="l"/>
                      <a:r>
                        <a:rPr lang="en-US" sz="1200" b="0" i="0" dirty="0">
                          <a:solidFill>
                            <a:schemeClr val="tx1"/>
                          </a:solidFill>
                          <a:latin typeface="Arial" panose="020B0604020202020204" pitchFamily="34" charset="0"/>
                        </a:rPr>
                        <a:t>Nausea, headache, rash; irregular heartbeats /chest pain; liver problems</a:t>
                      </a:r>
                    </a:p>
                  </a:txBody>
                  <a:tcPr marL="68580" marR="68580" marT="34290" marB="34290" anchor="ctr"/>
                </a:tc>
                <a:extLst>
                  <a:ext uri="{0D108BD9-81ED-4DB2-BD59-A6C34878D82A}">
                    <a16:rowId xmlns:a16="http://schemas.microsoft.com/office/drawing/2014/main" val="1855792978"/>
                  </a:ext>
                </a:extLst>
              </a:tr>
              <a:tr h="589590">
                <a:tc>
                  <a:txBody>
                    <a:bodyPr/>
                    <a:lstStyle/>
                    <a:p>
                      <a:pPr algn="r"/>
                      <a:r>
                        <a:rPr lang="en-US" sz="1200" b="1" i="0" dirty="0">
                          <a:latin typeface="Arial" panose="020B0604020202020204" pitchFamily="34" charset="0"/>
                        </a:rPr>
                        <a:t>linezolid</a:t>
                      </a:r>
                    </a:p>
                  </a:txBody>
                  <a:tcPr marL="68580" marR="68580" marT="34290" marB="34290" anchor="ctr">
                    <a:solidFill>
                      <a:srgbClr val="0298AA">
                        <a:alpha val="4000"/>
                      </a:srgbClr>
                    </a:solidFill>
                  </a:tcPr>
                </a:tc>
                <a:tc>
                  <a:txBody>
                    <a:bodyPr/>
                    <a:lstStyle/>
                    <a:p>
                      <a:endParaRPr lang="en-US" sz="1200" b="0" i="0" dirty="0">
                        <a:latin typeface="Arial" panose="020B0604020202020204" pitchFamily="34" charset="0"/>
                      </a:endParaRPr>
                    </a:p>
                  </a:txBody>
                  <a:tcPr marL="68580" marR="68580" marT="34290" marB="34290" anchor="ctr"/>
                </a:tc>
                <a:tc>
                  <a:txBody>
                    <a:bodyPr/>
                    <a:lstStyle/>
                    <a:p>
                      <a:pPr algn="l"/>
                      <a:r>
                        <a:rPr lang="en-US" sz="1200" b="1" i="0" dirty="0">
                          <a:latin typeface="Arial" panose="020B0604020202020204" pitchFamily="34" charset="0"/>
                        </a:rPr>
                        <a:t>Disrupts bacterial growth </a:t>
                      </a:r>
                      <a:r>
                        <a:rPr lang="en-US" sz="1200" b="0" i="0" dirty="0">
                          <a:latin typeface="Arial" panose="020B0604020202020204" pitchFamily="34" charset="0"/>
                        </a:rPr>
                        <a:t>by inactivating bacteria’s ability to make proteins</a:t>
                      </a:r>
                    </a:p>
                  </a:txBody>
                  <a:tcPr marL="68580" marR="68580" marT="34290" marB="34290" anchor="ctr">
                    <a:solidFill>
                      <a:srgbClr val="0298AA">
                        <a:alpha val="4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latin typeface="Arial" panose="020B0604020202020204" pitchFamily="34" charset="0"/>
                        </a:rPr>
                        <a:t>Nausea, headache, diarrhea; numbness/tingling/hot hands/feet, vision changes; blood disorders</a:t>
                      </a:r>
                    </a:p>
                  </a:txBody>
                  <a:tcPr marL="68580" marR="68580" marT="34290" marB="34290" anchor="ctr"/>
                </a:tc>
                <a:extLst>
                  <a:ext uri="{0D108BD9-81ED-4DB2-BD59-A6C34878D82A}">
                    <a16:rowId xmlns:a16="http://schemas.microsoft.com/office/drawing/2014/main" val="773191999"/>
                  </a:ext>
                </a:extLst>
              </a:tr>
              <a:tr h="589590">
                <a:tc>
                  <a:txBody>
                    <a:bodyPr/>
                    <a:lstStyle/>
                    <a:p>
                      <a:pPr algn="r"/>
                      <a:r>
                        <a:rPr lang="en-US" sz="1200" b="1" i="0" dirty="0" err="1">
                          <a:latin typeface="Arial" panose="020B0604020202020204" pitchFamily="34" charset="0"/>
                        </a:rPr>
                        <a:t>cycloserine</a:t>
                      </a:r>
                      <a:r>
                        <a:rPr lang="en-US" sz="1200" b="1" i="0" dirty="0">
                          <a:latin typeface="Arial" panose="020B0604020202020204" pitchFamily="34" charset="0"/>
                        </a:rPr>
                        <a:t> / terizidone</a:t>
                      </a:r>
                    </a:p>
                  </a:txBody>
                  <a:tcPr marL="68580" marR="68580" marT="34290" marB="34290" anchor="ctr">
                    <a:solidFill>
                      <a:srgbClr val="0298AA">
                        <a:alpha val="4000"/>
                      </a:srgbClr>
                    </a:solidFill>
                  </a:tcPr>
                </a:tc>
                <a:tc>
                  <a:txBody>
                    <a:bodyPr/>
                    <a:lstStyle/>
                    <a:p>
                      <a:endParaRPr lang="en-US" sz="1200" b="0" i="0" dirty="0">
                        <a:latin typeface="Arial" panose="020B0604020202020204" pitchFamily="34" charset="0"/>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Arial" panose="020B0604020202020204" pitchFamily="34" charset="0"/>
                        </a:rPr>
                        <a:t>Prevents bacterial growth </a:t>
                      </a:r>
                      <a:r>
                        <a:rPr lang="en-US" sz="1200" b="0" i="0" dirty="0">
                          <a:latin typeface="Arial" panose="020B0604020202020204" pitchFamily="34" charset="0"/>
                        </a:rPr>
                        <a:t>by inhibiting production of the building blocks of the cell wall</a:t>
                      </a:r>
                    </a:p>
                  </a:txBody>
                  <a:tcPr marL="68580" marR="68580" marT="34290" marB="34290" anchor="ctr">
                    <a:solidFill>
                      <a:srgbClr val="0298AA">
                        <a:alpha val="4000"/>
                      </a:srgbClr>
                    </a:solidFill>
                  </a:tcPr>
                </a:tc>
                <a:tc>
                  <a:txBody>
                    <a:bodyPr/>
                    <a:lstStyle/>
                    <a:p>
                      <a:pPr algn="l"/>
                      <a:r>
                        <a:rPr lang="en-US" sz="1200" b="0" i="0" dirty="0">
                          <a:solidFill>
                            <a:schemeClr val="tx1"/>
                          </a:solidFill>
                          <a:latin typeface="Arial" panose="020B0604020202020204" pitchFamily="34" charset="0"/>
                        </a:rPr>
                        <a:t>Headache, drowsiness/confusion, restlessness; mood changes, suicidal thoughts</a:t>
                      </a:r>
                    </a:p>
                  </a:txBody>
                  <a:tcPr marL="68580" marR="68580" marT="34290" marB="34290" anchor="ctr"/>
                </a:tc>
                <a:extLst>
                  <a:ext uri="{0D108BD9-81ED-4DB2-BD59-A6C34878D82A}">
                    <a16:rowId xmlns:a16="http://schemas.microsoft.com/office/drawing/2014/main" val="1227230335"/>
                  </a:ext>
                </a:extLst>
              </a:tr>
              <a:tr h="490318">
                <a:tc>
                  <a:txBody>
                    <a:bodyPr/>
                    <a:lstStyle/>
                    <a:p>
                      <a:pPr algn="r"/>
                      <a:r>
                        <a:rPr lang="en-US" sz="1200" b="1" i="0" dirty="0">
                          <a:latin typeface="Arial" panose="020B0604020202020204" pitchFamily="34" charset="0"/>
                        </a:rPr>
                        <a:t>clofazimine</a:t>
                      </a:r>
                    </a:p>
                  </a:txBody>
                  <a:tcPr marL="68580" marR="68580" marT="34290" marB="34290" anchor="ctr">
                    <a:solidFill>
                      <a:srgbClr val="0298AA">
                        <a:alpha val="4000"/>
                      </a:srgbClr>
                    </a:solidFill>
                  </a:tcPr>
                </a:tc>
                <a:tc>
                  <a:txBody>
                    <a:bodyPr/>
                    <a:lstStyle/>
                    <a:p>
                      <a:endParaRPr lang="en-US" sz="1200" b="0" i="0" dirty="0">
                        <a:latin typeface="Arial" panose="020B0604020202020204" pitchFamily="34" charset="0"/>
                      </a:endParaRPr>
                    </a:p>
                  </a:txBody>
                  <a:tcPr marL="68580" marR="68580" marT="34290" marB="34290" anchor="ctr"/>
                </a:tc>
                <a:tc>
                  <a:txBody>
                    <a:bodyPr/>
                    <a:lstStyle/>
                    <a:p>
                      <a:pPr algn="l"/>
                      <a:r>
                        <a:rPr lang="en-US" sz="1200" b="1" i="0" dirty="0">
                          <a:latin typeface="Arial" panose="020B0604020202020204" pitchFamily="34" charset="0"/>
                        </a:rPr>
                        <a:t>Inhibits energy production </a:t>
                      </a:r>
                      <a:r>
                        <a:rPr lang="en-US" sz="1200" b="0" i="0" dirty="0">
                          <a:latin typeface="Arial" panose="020B0604020202020204" pitchFamily="34" charset="0"/>
                        </a:rPr>
                        <a:t>by destabilizing the bacterial cell membrane</a:t>
                      </a:r>
                    </a:p>
                  </a:txBody>
                  <a:tcPr marL="68580" marR="68580" marT="34290" marB="34290" anchor="ctr">
                    <a:solidFill>
                      <a:srgbClr val="0298AA">
                        <a:alpha val="4000"/>
                      </a:srgbClr>
                    </a:solidFill>
                  </a:tcPr>
                </a:tc>
                <a:tc>
                  <a:txBody>
                    <a:bodyPr/>
                    <a:lstStyle/>
                    <a:p>
                      <a:pPr algn="l"/>
                      <a:r>
                        <a:rPr lang="en-US" sz="1200" b="0" i="0" dirty="0">
                          <a:solidFill>
                            <a:schemeClr val="tx1"/>
                          </a:solidFill>
                          <a:latin typeface="Arial" panose="020B0604020202020204" pitchFamily="34" charset="0"/>
                        </a:rPr>
                        <a:t>Nausea, diarrhea, skin darkening, dry skin; irregular heartbeats </a:t>
                      </a:r>
                    </a:p>
                  </a:txBody>
                  <a:tcPr marL="68580" marR="68580" marT="34290" marB="34290" anchor="ctr"/>
                </a:tc>
                <a:extLst>
                  <a:ext uri="{0D108BD9-81ED-4DB2-BD59-A6C34878D82A}">
                    <a16:rowId xmlns:a16="http://schemas.microsoft.com/office/drawing/2014/main" val="3403733440"/>
                  </a:ext>
                </a:extLst>
              </a:tr>
              <a:tr h="589590">
                <a:tc>
                  <a:txBody>
                    <a:bodyPr/>
                    <a:lstStyle/>
                    <a:p>
                      <a:pPr algn="r"/>
                      <a:r>
                        <a:rPr lang="en-US" sz="1200" b="1" i="0" dirty="0" err="1">
                          <a:latin typeface="Arial" panose="020B0604020202020204" pitchFamily="34" charset="0"/>
                        </a:rPr>
                        <a:t>delamanid</a:t>
                      </a:r>
                      <a:endParaRPr lang="en-US" sz="1200" b="1" i="0" dirty="0">
                        <a:latin typeface="Arial" panose="020B0604020202020204" pitchFamily="34" charset="0"/>
                      </a:endParaRPr>
                    </a:p>
                  </a:txBody>
                  <a:tcPr marL="68580" marR="68580" marT="34290" marB="34290" anchor="ctr">
                    <a:solidFill>
                      <a:srgbClr val="0298AA">
                        <a:alpha val="4000"/>
                      </a:srgbClr>
                    </a:solidFill>
                  </a:tcPr>
                </a:tc>
                <a:tc>
                  <a:txBody>
                    <a:bodyPr/>
                    <a:lstStyle/>
                    <a:p>
                      <a:endParaRPr lang="en-US" sz="1200" b="0" i="0" dirty="0">
                        <a:latin typeface="Arial" panose="020B0604020202020204" pitchFamily="34" charset="0"/>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Arial" panose="020B0604020202020204" pitchFamily="34" charset="0"/>
                        </a:rPr>
                        <a:t>Prevents bacterial growth </a:t>
                      </a:r>
                      <a:r>
                        <a:rPr lang="en-US" sz="1200" b="0" i="0" dirty="0">
                          <a:latin typeface="Arial" panose="020B0604020202020204" pitchFamily="34" charset="0"/>
                        </a:rPr>
                        <a:t>by inhibiting production of components of the cell wall</a:t>
                      </a:r>
                    </a:p>
                  </a:txBody>
                  <a:tcPr marL="68580" marR="68580" marT="34290" marB="34290" anchor="ctr">
                    <a:solidFill>
                      <a:srgbClr val="0298AA">
                        <a:alpha val="4000"/>
                      </a:srgbClr>
                    </a:solidFill>
                  </a:tcPr>
                </a:tc>
                <a:tc>
                  <a:txBody>
                    <a:bodyPr/>
                    <a:lstStyle/>
                    <a:p>
                      <a:pPr algn="l"/>
                      <a:r>
                        <a:rPr lang="en-US" sz="1200" b="0" i="0" dirty="0">
                          <a:solidFill>
                            <a:schemeClr val="tx1"/>
                          </a:solidFill>
                          <a:latin typeface="Arial" panose="020B0604020202020204" pitchFamily="34" charset="0"/>
                        </a:rPr>
                        <a:t>Nausea, vomiting, headache, insomnia, dizziness; irregular heartbeats /chest pain; nightmares, mood changes</a:t>
                      </a:r>
                    </a:p>
                  </a:txBody>
                  <a:tcPr marL="68580" marR="68580" marT="34290" marB="34290" anchor="ctr"/>
                </a:tc>
                <a:extLst>
                  <a:ext uri="{0D108BD9-81ED-4DB2-BD59-A6C34878D82A}">
                    <a16:rowId xmlns:a16="http://schemas.microsoft.com/office/drawing/2014/main" val="185698029"/>
                  </a:ext>
                </a:extLst>
              </a:tr>
              <a:tr h="589590">
                <a:tc>
                  <a:txBody>
                    <a:bodyPr/>
                    <a:lstStyle/>
                    <a:p>
                      <a:pPr algn="r"/>
                      <a:r>
                        <a:rPr lang="en-US" sz="1200" b="1" i="0" dirty="0">
                          <a:latin typeface="Arial" panose="020B0604020202020204" pitchFamily="34" charset="0"/>
                        </a:rPr>
                        <a:t>ethionamide / </a:t>
                      </a:r>
                      <a:r>
                        <a:rPr lang="en-US" sz="1200" b="1" i="0" dirty="0" err="1">
                          <a:latin typeface="Arial" panose="020B0604020202020204" pitchFamily="34" charset="0"/>
                        </a:rPr>
                        <a:t>prothionamide</a:t>
                      </a:r>
                      <a:endParaRPr lang="en-US" sz="1200" b="1" i="0" dirty="0">
                        <a:latin typeface="Arial" panose="020B0604020202020204" pitchFamily="34" charset="0"/>
                      </a:endParaRPr>
                    </a:p>
                  </a:txBody>
                  <a:tcPr marL="68580" marR="68580" marT="34290" marB="34290" anchor="ctr">
                    <a:solidFill>
                      <a:srgbClr val="0298AA">
                        <a:alpha val="4000"/>
                      </a:srgbClr>
                    </a:solidFill>
                  </a:tcPr>
                </a:tc>
                <a:tc>
                  <a:txBody>
                    <a:bodyPr/>
                    <a:lstStyle/>
                    <a:p>
                      <a:endParaRPr lang="en-US" sz="1200" b="0" i="0" dirty="0">
                        <a:latin typeface="Arial" panose="020B0604020202020204" pitchFamily="34" charset="0"/>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Arial" panose="020B0604020202020204" pitchFamily="34" charset="0"/>
                        </a:rPr>
                        <a:t>Prevents bacterial growth </a:t>
                      </a:r>
                      <a:r>
                        <a:rPr lang="en-US" sz="1200" b="0" i="0" dirty="0">
                          <a:latin typeface="Arial" panose="020B0604020202020204" pitchFamily="34" charset="0"/>
                        </a:rPr>
                        <a:t>by inhibiting production of the building blocks of the cell wall</a:t>
                      </a:r>
                    </a:p>
                  </a:txBody>
                  <a:tcPr marL="68580" marR="68580" marT="34290" marB="34290" anchor="ctr">
                    <a:solidFill>
                      <a:srgbClr val="0298AA">
                        <a:alpha val="4000"/>
                      </a:srgbClr>
                    </a:solidFill>
                  </a:tcPr>
                </a:tc>
                <a:tc>
                  <a:txBody>
                    <a:bodyPr/>
                    <a:lstStyle/>
                    <a:p>
                      <a:pPr algn="l"/>
                      <a:r>
                        <a:rPr lang="en-US" sz="1200" b="0" i="0" dirty="0">
                          <a:solidFill>
                            <a:schemeClr val="tx1"/>
                          </a:solidFill>
                          <a:latin typeface="Arial" panose="020B0604020202020204" pitchFamily="34" charset="0"/>
                        </a:rPr>
                        <a:t>Nausea, vomiting, stomach pain, diarrhea, increased saliva; thyroid problems</a:t>
                      </a:r>
                    </a:p>
                  </a:txBody>
                  <a:tcPr marL="68580" marR="68580" marT="34290" marB="34290" anchor="ctr"/>
                </a:tc>
                <a:extLst>
                  <a:ext uri="{0D108BD9-81ED-4DB2-BD59-A6C34878D82A}">
                    <a16:rowId xmlns:a16="http://schemas.microsoft.com/office/drawing/2014/main" val="2953259817"/>
                  </a:ext>
                </a:extLst>
              </a:tr>
              <a:tr h="589590">
                <a:tc>
                  <a:txBody>
                    <a:bodyPr/>
                    <a:lstStyle/>
                    <a:p>
                      <a:pPr algn="r"/>
                      <a:r>
                        <a:rPr lang="en-US" sz="1200" b="1" i="0" dirty="0" err="1">
                          <a:latin typeface="Arial" panose="020B0604020202020204" pitchFamily="34" charset="0"/>
                        </a:rPr>
                        <a:t>pretomanid</a:t>
                      </a:r>
                      <a:endParaRPr lang="en-US" sz="1200" b="1" i="0" dirty="0">
                        <a:latin typeface="Arial" panose="020B0604020202020204" pitchFamily="34" charset="0"/>
                      </a:endParaRPr>
                    </a:p>
                  </a:txBody>
                  <a:tcPr marL="68580" marR="68580" marT="34290" marB="34290" anchor="ctr">
                    <a:solidFill>
                      <a:srgbClr val="0298AA">
                        <a:alpha val="4000"/>
                      </a:srgbClr>
                    </a:solidFill>
                  </a:tcPr>
                </a:tc>
                <a:tc>
                  <a:txBody>
                    <a:bodyPr/>
                    <a:lstStyle/>
                    <a:p>
                      <a:endParaRPr lang="en-US" sz="1200" b="0" i="0" dirty="0">
                        <a:latin typeface="Arial" panose="020B0604020202020204" pitchFamily="34" charset="0"/>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latin typeface="Arial" panose="020B0604020202020204" pitchFamily="34" charset="0"/>
                        </a:rPr>
                        <a:t>Prevents bacterial growth </a:t>
                      </a:r>
                      <a:r>
                        <a:rPr lang="en-US" sz="1200" b="0" i="0" dirty="0">
                          <a:latin typeface="Arial" panose="020B0604020202020204" pitchFamily="34" charset="0"/>
                        </a:rPr>
                        <a:t>by inhibiting production of the building blocks of the cell wall</a:t>
                      </a:r>
                    </a:p>
                  </a:txBody>
                  <a:tcPr marL="68580" marR="68580" marT="34290" marB="34290" anchor="ctr">
                    <a:solidFill>
                      <a:srgbClr val="0298AA">
                        <a:alpha val="4000"/>
                      </a:srgbClr>
                    </a:solidFill>
                  </a:tcPr>
                </a:tc>
                <a:tc>
                  <a:txBody>
                    <a:bodyPr/>
                    <a:lstStyle/>
                    <a:p>
                      <a:pPr algn="l"/>
                      <a:r>
                        <a:rPr lang="en-US" sz="1200" b="0" i="0" dirty="0">
                          <a:solidFill>
                            <a:schemeClr val="tx1"/>
                          </a:solidFill>
                          <a:latin typeface="Arial" panose="020B0604020202020204" pitchFamily="34" charset="0"/>
                        </a:rPr>
                        <a:t>Nausea, vomiting, stomach pain, diarrhea, headache; blood disorders, liver problems; [problems with sperm]</a:t>
                      </a:r>
                    </a:p>
                  </a:txBody>
                  <a:tcPr marL="68580" marR="68580" marT="34290" marB="34290" anchor="ctr"/>
                </a:tc>
                <a:extLst>
                  <a:ext uri="{0D108BD9-81ED-4DB2-BD59-A6C34878D82A}">
                    <a16:rowId xmlns:a16="http://schemas.microsoft.com/office/drawing/2014/main" val="2853396238"/>
                  </a:ext>
                </a:extLst>
              </a:tr>
            </a:tbl>
          </a:graphicData>
        </a:graphic>
      </p:graphicFrame>
      <p:grpSp>
        <p:nvGrpSpPr>
          <p:cNvPr id="20" name="Group 19">
            <a:extLst>
              <a:ext uri="{FF2B5EF4-FFF2-40B4-BE49-F238E27FC236}">
                <a16:creationId xmlns:a16="http://schemas.microsoft.com/office/drawing/2014/main" id="{20439BDA-3222-1042-8814-0BF01E1FB43B}"/>
              </a:ext>
            </a:extLst>
          </p:cNvPr>
          <p:cNvGrpSpPr/>
          <p:nvPr/>
        </p:nvGrpSpPr>
        <p:grpSpPr>
          <a:xfrm>
            <a:off x="115331" y="6249427"/>
            <a:ext cx="480060" cy="608573"/>
            <a:chOff x="289241" y="6046569"/>
            <a:chExt cx="640080" cy="811431"/>
          </a:xfrm>
        </p:grpSpPr>
        <p:sp>
          <p:nvSpPr>
            <p:cNvPr id="21" name="Slide Number Placeholder 3">
              <a:extLst>
                <a:ext uri="{FF2B5EF4-FFF2-40B4-BE49-F238E27FC236}">
                  <a16:creationId xmlns:a16="http://schemas.microsoft.com/office/drawing/2014/main" id="{80C7883B-1DEE-3442-9DF4-FBD357E8F9E7}"/>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26</a:t>
              </a:fld>
              <a:endParaRPr lang="en-US" sz="1350" dirty="0">
                <a:solidFill>
                  <a:schemeClr val="tx2"/>
                </a:solidFill>
                <a:latin typeface="Arial" panose="020B0604020202020204" pitchFamily="34" charset="0"/>
              </a:endParaRPr>
            </a:p>
          </p:txBody>
        </p:sp>
        <p:cxnSp>
          <p:nvCxnSpPr>
            <p:cNvPr id="22" name="Straight Connector 21">
              <a:extLst>
                <a:ext uri="{FF2B5EF4-FFF2-40B4-BE49-F238E27FC236}">
                  <a16:creationId xmlns:a16="http://schemas.microsoft.com/office/drawing/2014/main" id="{F6221658-A34A-1247-BA35-3E745A1589E9}"/>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0B6C5B08-5DEC-A143-8A86-7EC554BD2F3B}"/>
              </a:ext>
            </a:extLst>
          </p:cNvPr>
          <p:cNvSpPr txBox="1"/>
          <p:nvPr/>
        </p:nvSpPr>
        <p:spPr>
          <a:xfrm>
            <a:off x="544064" y="6445111"/>
            <a:ext cx="2223446" cy="300082"/>
          </a:xfrm>
          <a:prstGeom prst="rect">
            <a:avLst/>
          </a:prstGeom>
          <a:noFill/>
        </p:spPr>
        <p:txBody>
          <a:bodyPr wrap="square" rtlCol="0">
            <a:spAutoFit/>
          </a:bodyPr>
          <a:lstStyle/>
          <a:p>
            <a:pPr algn="l"/>
            <a:r>
              <a:rPr lang="en-US" sz="1350" dirty="0">
                <a:solidFill>
                  <a:schemeClr val="tx2"/>
                </a:solidFill>
                <a:latin typeface="Arial" panose="020B0604020202020204" pitchFamily="34" charset="0"/>
                <a:ea typeface="Roboto" panose="02000000000000000000" pitchFamily="2" charset="0"/>
              </a:rPr>
              <a:t>TREATMENT</a:t>
            </a:r>
          </a:p>
        </p:txBody>
      </p:sp>
      <p:sp>
        <p:nvSpPr>
          <p:cNvPr id="24" name="Rectangle 2">
            <a:extLst>
              <a:ext uri="{FF2B5EF4-FFF2-40B4-BE49-F238E27FC236}">
                <a16:creationId xmlns:a16="http://schemas.microsoft.com/office/drawing/2014/main" id="{DB090FE9-0370-8F42-AD9E-3B47C86DF020}"/>
              </a:ext>
            </a:extLst>
          </p:cNvPr>
          <p:cNvSpPr txBox="1">
            <a:spLocks noChangeArrowheads="1"/>
          </p:cNvSpPr>
          <p:nvPr/>
        </p:nvSpPr>
        <p:spPr>
          <a:xfrm>
            <a:off x="115331" y="59042"/>
            <a:ext cx="6172195" cy="437751"/>
          </a:xfrm>
          <a:prstGeom prst="rect">
            <a:avLst/>
          </a:prstGeom>
        </p:spPr>
        <p:txBody>
          <a:bodyPr/>
          <a:lstStyle>
            <a:lvl1pPr algn="l" defTabSz="514337" rtl="0" eaLnBrk="1" latinLnBrk="0" hangingPunct="1">
              <a:lnSpc>
                <a:spcPct val="90000"/>
              </a:lnSpc>
              <a:spcBef>
                <a:spcPct val="0"/>
              </a:spcBef>
              <a:buNone/>
              <a:defRPr sz="2475" kern="1200">
                <a:solidFill>
                  <a:schemeClr val="tx1"/>
                </a:solidFill>
                <a:latin typeface="+mj-lt"/>
                <a:ea typeface="+mj-ea"/>
                <a:cs typeface="+mj-cs"/>
              </a:defRPr>
            </a:lvl1pPr>
          </a:lstStyle>
          <a:p>
            <a:pPr fontAlgn="auto">
              <a:lnSpc>
                <a:spcPts val="2505"/>
              </a:lnSpc>
              <a:spcAft>
                <a:spcPts val="0"/>
              </a:spcAft>
              <a:defRPr/>
            </a:pPr>
            <a:r>
              <a:rPr lang="en-US" sz="2400" b="1" dirty="0">
                <a:solidFill>
                  <a:srgbClr val="0298AA"/>
                </a:solidFill>
                <a:latin typeface="Arial" panose="020B0604020202020204" pitchFamily="34" charset="0"/>
              </a:rPr>
              <a:t>Second-line medicines for TB</a:t>
            </a:r>
          </a:p>
        </p:txBody>
      </p:sp>
      <p:sp>
        <p:nvSpPr>
          <p:cNvPr id="35" name="Oval 34">
            <a:extLst>
              <a:ext uri="{FF2B5EF4-FFF2-40B4-BE49-F238E27FC236}">
                <a16:creationId xmlns:a16="http://schemas.microsoft.com/office/drawing/2014/main" id="{613FFF66-D832-044C-8FAF-3B2311808FB3}"/>
              </a:ext>
            </a:extLst>
          </p:cNvPr>
          <p:cNvSpPr/>
          <p:nvPr/>
        </p:nvSpPr>
        <p:spPr>
          <a:xfrm>
            <a:off x="1903343" y="2219560"/>
            <a:ext cx="457200" cy="381000"/>
          </a:xfrm>
          <a:prstGeom prst="ellipse">
            <a:avLst/>
          </a:prstGeom>
          <a:solidFill>
            <a:srgbClr val="FFFFFF">
              <a:lumMod val="95000"/>
            </a:srgbClr>
          </a:solidFill>
          <a:ln w="28575" cap="flat" cmpd="sng" algn="ctr">
            <a:solidFill>
              <a:srgbClr val="7A7A7A">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47" name="Oval 46">
            <a:extLst>
              <a:ext uri="{FF2B5EF4-FFF2-40B4-BE49-F238E27FC236}">
                <a16:creationId xmlns:a16="http://schemas.microsoft.com/office/drawing/2014/main" id="{E92CD18C-74EA-A240-949E-48FC623B4B19}"/>
              </a:ext>
            </a:extLst>
          </p:cNvPr>
          <p:cNvSpPr/>
          <p:nvPr/>
        </p:nvSpPr>
        <p:spPr>
          <a:xfrm>
            <a:off x="1789043" y="1154869"/>
            <a:ext cx="685800" cy="228600"/>
          </a:xfrm>
          <a:prstGeom prst="ellipse">
            <a:avLst/>
          </a:prstGeom>
          <a:solidFill>
            <a:srgbClr val="D1282E">
              <a:lumMod val="60000"/>
              <a:lumOff val="40000"/>
            </a:srgbClr>
          </a:solidFill>
          <a:ln w="28575" cap="flat" cmpd="sng" algn="ctr">
            <a:solidFill>
              <a:srgbClr val="7A7A7A">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48" name="Oval 47">
            <a:extLst>
              <a:ext uri="{FF2B5EF4-FFF2-40B4-BE49-F238E27FC236}">
                <a16:creationId xmlns:a16="http://schemas.microsoft.com/office/drawing/2014/main" id="{65360EF6-60FC-5643-A4DC-4C24A0FE38F3}"/>
              </a:ext>
            </a:extLst>
          </p:cNvPr>
          <p:cNvSpPr/>
          <p:nvPr/>
        </p:nvSpPr>
        <p:spPr>
          <a:xfrm>
            <a:off x="1789043" y="1745000"/>
            <a:ext cx="685800" cy="228600"/>
          </a:xfrm>
          <a:prstGeom prst="ellipse">
            <a:avLst/>
          </a:prstGeom>
          <a:solidFill>
            <a:srgbClr val="D1282E">
              <a:lumMod val="20000"/>
              <a:lumOff val="80000"/>
            </a:srgbClr>
          </a:solidFill>
          <a:ln w="28575" cap="flat" cmpd="sng" algn="ctr">
            <a:solidFill>
              <a:srgbClr val="7A7A7A">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49" name="Oval 48">
            <a:extLst>
              <a:ext uri="{FF2B5EF4-FFF2-40B4-BE49-F238E27FC236}">
                <a16:creationId xmlns:a16="http://schemas.microsoft.com/office/drawing/2014/main" id="{F7192CC2-303E-144A-80E9-9E94A656C6FF}"/>
              </a:ext>
            </a:extLst>
          </p:cNvPr>
          <p:cNvSpPr/>
          <p:nvPr/>
        </p:nvSpPr>
        <p:spPr>
          <a:xfrm>
            <a:off x="1787386" y="2897703"/>
            <a:ext cx="685800" cy="228600"/>
          </a:xfrm>
          <a:prstGeom prst="ellipse">
            <a:avLst/>
          </a:prstGeom>
          <a:solidFill>
            <a:srgbClr val="FFFFFF">
              <a:lumMod val="95000"/>
            </a:srgbClr>
          </a:solidFill>
          <a:ln w="28575" cap="flat" cmpd="sng" algn="ctr">
            <a:solidFill>
              <a:srgbClr val="7A7A7A">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50" name="Oval 49">
            <a:extLst>
              <a:ext uri="{FF2B5EF4-FFF2-40B4-BE49-F238E27FC236}">
                <a16:creationId xmlns:a16="http://schemas.microsoft.com/office/drawing/2014/main" id="{539ACE17-1D96-D44E-9B2C-DA02744E277F}"/>
              </a:ext>
            </a:extLst>
          </p:cNvPr>
          <p:cNvSpPr/>
          <p:nvPr/>
        </p:nvSpPr>
        <p:spPr>
          <a:xfrm>
            <a:off x="1711186" y="3486632"/>
            <a:ext cx="838200" cy="228600"/>
          </a:xfrm>
          <a:prstGeom prst="ellipse">
            <a:avLst/>
          </a:prstGeom>
          <a:solidFill>
            <a:srgbClr val="FFFFFF">
              <a:lumMod val="95000"/>
            </a:srgbClr>
          </a:solidFill>
          <a:ln w="28575" cap="flat" cmpd="sng" algn="ctr">
            <a:solidFill>
              <a:srgbClr val="7A7A7A">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51" name="Oval 50">
            <a:extLst>
              <a:ext uri="{FF2B5EF4-FFF2-40B4-BE49-F238E27FC236}">
                <a16:creationId xmlns:a16="http://schemas.microsoft.com/office/drawing/2014/main" id="{8B97C0AF-D26A-844C-970F-D1DDD4D9B6BC}"/>
              </a:ext>
            </a:extLst>
          </p:cNvPr>
          <p:cNvSpPr/>
          <p:nvPr/>
        </p:nvSpPr>
        <p:spPr>
          <a:xfrm>
            <a:off x="2015986" y="3486632"/>
            <a:ext cx="533400" cy="228600"/>
          </a:xfrm>
          <a:prstGeom prst="ellipse">
            <a:avLst/>
          </a:prstGeom>
          <a:solidFill>
            <a:srgbClr val="D1282E">
              <a:lumMod val="60000"/>
              <a:lumOff val="40000"/>
            </a:srgbClr>
          </a:solidFill>
          <a:ln w="28575" cap="flat" cmpd="sng" algn="ctr">
            <a:solidFill>
              <a:srgbClr val="7A7A7A">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52" name="Oval 51">
            <a:extLst>
              <a:ext uri="{FF2B5EF4-FFF2-40B4-BE49-F238E27FC236}">
                <a16:creationId xmlns:a16="http://schemas.microsoft.com/office/drawing/2014/main" id="{B4FFE2C3-B2FC-4248-B831-0A30CD0D20B1}"/>
              </a:ext>
            </a:extLst>
          </p:cNvPr>
          <p:cNvSpPr/>
          <p:nvPr/>
        </p:nvSpPr>
        <p:spPr>
          <a:xfrm>
            <a:off x="1778802" y="4049568"/>
            <a:ext cx="685800" cy="228600"/>
          </a:xfrm>
          <a:prstGeom prst="ellipse">
            <a:avLst/>
          </a:prstGeom>
          <a:solidFill>
            <a:srgbClr val="D1282E">
              <a:lumMod val="75000"/>
            </a:srgbClr>
          </a:solidFill>
          <a:ln w="28575" cap="flat" cmpd="sng" algn="ctr">
            <a:solidFill>
              <a:srgbClr val="7A7A7A">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53" name="Oval 52">
            <a:extLst>
              <a:ext uri="{FF2B5EF4-FFF2-40B4-BE49-F238E27FC236}">
                <a16:creationId xmlns:a16="http://schemas.microsoft.com/office/drawing/2014/main" id="{BCA09D49-9A22-C141-A04D-87D6B00308A5}"/>
              </a:ext>
            </a:extLst>
          </p:cNvPr>
          <p:cNvSpPr/>
          <p:nvPr/>
        </p:nvSpPr>
        <p:spPr>
          <a:xfrm>
            <a:off x="1825486" y="4524988"/>
            <a:ext cx="457200" cy="381000"/>
          </a:xfrm>
          <a:prstGeom prst="ellipse">
            <a:avLst/>
          </a:prstGeom>
          <a:solidFill>
            <a:srgbClr val="F5C201">
              <a:lumMod val="20000"/>
              <a:lumOff val="80000"/>
            </a:srgbClr>
          </a:solidFill>
          <a:ln w="28575" cap="flat" cmpd="sng" algn="ctr">
            <a:solidFill>
              <a:srgbClr val="7A7A7A">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54" name="Oval 53">
            <a:extLst>
              <a:ext uri="{FF2B5EF4-FFF2-40B4-BE49-F238E27FC236}">
                <a16:creationId xmlns:a16="http://schemas.microsoft.com/office/drawing/2014/main" id="{3522C415-87CD-274A-94B2-6DF1368A8B0F}"/>
              </a:ext>
            </a:extLst>
          </p:cNvPr>
          <p:cNvSpPr/>
          <p:nvPr/>
        </p:nvSpPr>
        <p:spPr>
          <a:xfrm>
            <a:off x="1821505" y="5127524"/>
            <a:ext cx="457200" cy="381000"/>
          </a:xfrm>
          <a:prstGeom prst="ellipse">
            <a:avLst/>
          </a:prstGeom>
          <a:solidFill>
            <a:srgbClr val="F5C201"/>
          </a:solidFill>
          <a:ln w="28575" cap="flat" cmpd="sng" algn="ctr">
            <a:solidFill>
              <a:srgbClr val="7A7A7A">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
        <p:nvSpPr>
          <p:cNvPr id="55" name="Oval 54">
            <a:extLst>
              <a:ext uri="{FF2B5EF4-FFF2-40B4-BE49-F238E27FC236}">
                <a16:creationId xmlns:a16="http://schemas.microsoft.com/office/drawing/2014/main" id="{E9856322-06EE-8545-89BF-55048E85DE7E}"/>
              </a:ext>
            </a:extLst>
          </p:cNvPr>
          <p:cNvSpPr/>
          <p:nvPr/>
        </p:nvSpPr>
        <p:spPr>
          <a:xfrm>
            <a:off x="1711186" y="5814529"/>
            <a:ext cx="685800" cy="228600"/>
          </a:xfrm>
          <a:prstGeom prst="ellipse">
            <a:avLst/>
          </a:prstGeom>
          <a:solidFill>
            <a:srgbClr val="FFFFFF">
              <a:lumMod val="95000"/>
            </a:srgbClr>
          </a:solidFill>
          <a:ln w="28575" cap="flat" cmpd="sng" algn="ctr">
            <a:solidFill>
              <a:srgbClr val="7A7A7A">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63914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FE22D1-D005-4A45-85BD-F45CBCE494B9}"/>
              </a:ext>
            </a:extLst>
          </p:cNvPr>
          <p:cNvSpPr>
            <a:spLocks noGrp="1"/>
          </p:cNvSpPr>
          <p:nvPr>
            <p:ph type="body" sz="quarter" idx="10"/>
          </p:nvPr>
        </p:nvSpPr>
        <p:spPr/>
        <p:txBody>
          <a:bodyPr/>
          <a:lstStyle/>
          <a:p>
            <a:r>
              <a:rPr lang="en-US" dirty="0"/>
              <a:t>TB TREATMENT IN SPECIAL GROUPS</a:t>
            </a:r>
          </a:p>
        </p:txBody>
      </p:sp>
      <p:grpSp>
        <p:nvGrpSpPr>
          <p:cNvPr id="3" name="Group 2">
            <a:extLst>
              <a:ext uri="{FF2B5EF4-FFF2-40B4-BE49-F238E27FC236}">
                <a16:creationId xmlns:a16="http://schemas.microsoft.com/office/drawing/2014/main" id="{42655B5C-656C-DB4D-BCF3-198E528480FA}"/>
              </a:ext>
            </a:extLst>
          </p:cNvPr>
          <p:cNvGrpSpPr/>
          <p:nvPr/>
        </p:nvGrpSpPr>
        <p:grpSpPr>
          <a:xfrm>
            <a:off x="115331" y="6249427"/>
            <a:ext cx="480060" cy="608573"/>
            <a:chOff x="289241" y="6046569"/>
            <a:chExt cx="640080" cy="811431"/>
          </a:xfrm>
        </p:grpSpPr>
        <p:sp>
          <p:nvSpPr>
            <p:cNvPr id="4" name="Slide Number Placeholder 3">
              <a:extLst>
                <a:ext uri="{FF2B5EF4-FFF2-40B4-BE49-F238E27FC236}">
                  <a16:creationId xmlns:a16="http://schemas.microsoft.com/office/drawing/2014/main" id="{BADD1950-902F-5141-9A8E-3C58286633A3}"/>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27</a:t>
              </a:fld>
              <a:endParaRPr lang="en-US" sz="1350" dirty="0">
                <a:solidFill>
                  <a:schemeClr val="tx2"/>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8464C079-B415-984A-8F13-B1B17C4A27F6}"/>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1143000" y="1752601"/>
            <a:ext cx="6858000" cy="4239622"/>
          </a:xfrm>
        </p:spPr>
        <p:txBody>
          <a:bodyPr wrap="square">
            <a:spAutoFit/>
          </a:bodyPr>
          <a:lstStyle/>
          <a:p>
            <a:r>
              <a:rPr lang="en-US" sz="1600" dirty="0"/>
              <a:t>In people diagnosed with TB and HIV at the same time, </a:t>
            </a:r>
            <a:r>
              <a:rPr lang="en-US" sz="1600" b="1" dirty="0"/>
              <a:t>timing of antiretroviral therapy (ART) is important</a:t>
            </a:r>
          </a:p>
          <a:p>
            <a:r>
              <a:rPr lang="en-US" sz="1600" dirty="0"/>
              <a:t>A serious reaction called </a:t>
            </a:r>
            <a:r>
              <a:rPr lang="en-US" sz="1600" b="1" dirty="0"/>
              <a:t>immune reconstitution inflammatory syndrome (IRIS)</a:t>
            </a:r>
            <a:r>
              <a:rPr lang="en-US" sz="1600" dirty="0"/>
              <a:t> can occur in people simultaneously starting TB treatment and ART</a:t>
            </a:r>
          </a:p>
          <a:p>
            <a:r>
              <a:rPr lang="en-US" sz="1600" dirty="0"/>
              <a:t>IRIS may present as fever, enlarged lymph nodes, worsening pulmonary infiltrates, respiratory distress, inflammatory changes, or more general clinical deterioration</a:t>
            </a:r>
          </a:p>
          <a:p>
            <a:r>
              <a:rPr lang="en-US" sz="1600" b="1" dirty="0"/>
              <a:t>IRIS is avoided by </a:t>
            </a:r>
            <a:r>
              <a:rPr lang="en-US" sz="1600" b="1" u="sng" dirty="0"/>
              <a:t>starting TB therapy before ART</a:t>
            </a:r>
          </a:p>
          <a:p>
            <a:r>
              <a:rPr lang="en-US" sz="1600" b="1" dirty="0"/>
              <a:t>ART is recommended </a:t>
            </a:r>
            <a:r>
              <a:rPr lang="en-US" sz="1600" dirty="0"/>
              <a:t>for all people co-infected with HIV and TB, </a:t>
            </a:r>
            <a:r>
              <a:rPr lang="en-US" sz="1600" b="1" dirty="0"/>
              <a:t>as early as possible (within the first 8 weeks) following initiation of TB treatment</a:t>
            </a:r>
          </a:p>
          <a:p>
            <a:r>
              <a:rPr lang="en-US" sz="1600" dirty="0"/>
              <a:t>ART should be started within the first 8 weeks of TB treatment, regardless of CD4 cell count, and within the first 2 weeks in patients with profound immunosuppression (e.g., CD4 counts &lt;50 cells/mm3) </a:t>
            </a:r>
          </a:p>
          <a:p>
            <a:endParaRPr lang="en-US" dirty="0"/>
          </a:p>
        </p:txBody>
      </p:sp>
      <p:sp>
        <p:nvSpPr>
          <p:cNvPr id="3" name="Text Placeholder 2">
            <a:extLst>
              <a:ext uri="{FF2B5EF4-FFF2-40B4-BE49-F238E27FC236}">
                <a16:creationId xmlns:a16="http://schemas.microsoft.com/office/drawing/2014/main" id="{1A1E946C-F149-B54D-8883-8A78FA4A20AF}"/>
              </a:ext>
            </a:extLst>
          </p:cNvPr>
          <p:cNvSpPr>
            <a:spLocks noGrp="1"/>
          </p:cNvSpPr>
          <p:nvPr>
            <p:ph type="body" sz="quarter" idx="4294967295"/>
          </p:nvPr>
        </p:nvSpPr>
        <p:spPr>
          <a:xfrm>
            <a:off x="262581" y="331359"/>
            <a:ext cx="2252020" cy="232628"/>
          </a:xfrm>
          <a:prstGeom prst="rect">
            <a:avLst/>
          </a:prstGeom>
        </p:spPr>
        <p:txBody>
          <a:bodyPr/>
          <a:lstStyle/>
          <a:p>
            <a:pPr marL="0" indent="0">
              <a:buNone/>
            </a:pPr>
            <a:r>
              <a:rPr lang="en-US" dirty="0">
                <a:solidFill>
                  <a:schemeClr val="tx2"/>
                </a:solidFill>
                <a:latin typeface="Arial" panose="020B0604020202020204" pitchFamily="34" charset="0"/>
              </a:rPr>
              <a:t>SPECIAL GROUPS</a:t>
            </a:r>
          </a:p>
        </p:txBody>
      </p:sp>
      <p:grpSp>
        <p:nvGrpSpPr>
          <p:cNvPr id="6" name="Group 5">
            <a:extLst>
              <a:ext uri="{FF2B5EF4-FFF2-40B4-BE49-F238E27FC236}">
                <a16:creationId xmlns:a16="http://schemas.microsoft.com/office/drawing/2014/main" id="{4F0B8802-C191-B546-A935-3F20EDE86560}"/>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2D2598E2-396C-5244-ADED-EB9A188BD86D}"/>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28</a:t>
              </a:fld>
              <a:endParaRPr lang="en-US" sz="1350" dirty="0">
                <a:solidFill>
                  <a:schemeClr val="tx2"/>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290AC944-0BA4-824D-A051-B7EF31168790}"/>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1" name="Text Placeholder 7">
            <a:extLst>
              <a:ext uri="{FF2B5EF4-FFF2-40B4-BE49-F238E27FC236}">
                <a16:creationId xmlns:a16="http://schemas.microsoft.com/office/drawing/2014/main" id="{B04F950D-4E8F-0342-B85D-C0CD96627BE7}"/>
              </a:ext>
            </a:extLst>
          </p:cNvPr>
          <p:cNvSpPr txBox="1">
            <a:spLocks/>
          </p:cNvSpPr>
          <p:nvPr/>
        </p:nvSpPr>
        <p:spPr>
          <a:xfrm>
            <a:off x="1295400" y="1065989"/>
            <a:ext cx="7219950" cy="363561"/>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latin typeface="Arial" panose="020B0604020202020204" pitchFamily="34" charset="0"/>
              </a:rPr>
              <a:t>People Living With HIV (1 of 3)</a:t>
            </a:r>
            <a:endParaRPr lang="en-US" dirty="0"/>
          </a:p>
        </p:txBody>
      </p:sp>
      <p:pic>
        <p:nvPicPr>
          <p:cNvPr id="12" name="Picture 11">
            <a:extLst>
              <a:ext uri="{FF2B5EF4-FFF2-40B4-BE49-F238E27FC236}">
                <a16:creationId xmlns:a16="http://schemas.microsoft.com/office/drawing/2014/main" id="{2B41B3FE-8CDF-D44C-B510-CDF849B247E9}"/>
              </a:ext>
            </a:extLst>
          </p:cNvPr>
          <p:cNvPicPr>
            <a:picLocks noChangeAspect="1"/>
          </p:cNvPicPr>
          <p:nvPr/>
        </p:nvPicPr>
        <p:blipFill>
          <a:blip r:embed="rId3"/>
          <a:stretch>
            <a:fillRect/>
          </a:stretch>
        </p:blipFill>
        <p:spPr>
          <a:xfrm>
            <a:off x="762000" y="840611"/>
            <a:ext cx="422088" cy="717550"/>
          </a:xfrm>
          <a:prstGeom prst="rect">
            <a:avLst/>
          </a:prstGeom>
        </p:spPr>
      </p:pic>
    </p:spTree>
    <p:extLst>
      <p:ext uri="{BB962C8B-B14F-4D97-AF65-F5344CB8AC3E}">
        <p14:creationId xmlns:p14="http://schemas.microsoft.com/office/powerpoint/2010/main" val="492116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1447800" y="1676400"/>
            <a:ext cx="6400800" cy="3733799"/>
          </a:xfrm>
        </p:spPr>
        <p:txBody>
          <a:bodyPr/>
          <a:lstStyle/>
          <a:p>
            <a:r>
              <a:rPr lang="en-US" sz="1600" b="1" dirty="0" err="1"/>
              <a:t>Rifamycins</a:t>
            </a:r>
            <a:r>
              <a:rPr lang="en-US" sz="1600" dirty="0"/>
              <a:t> (e.g., rifampicin, rifapentine) induce drug-metabolizing enzymes and transporters, sometimes affecting the amount of other medicines available in the body </a:t>
            </a:r>
          </a:p>
          <a:p>
            <a:r>
              <a:rPr lang="en-US" sz="1600" dirty="0"/>
              <a:t>These are referred to as </a:t>
            </a:r>
            <a:r>
              <a:rPr lang="en-US" sz="1600" b="1" u="sng" dirty="0"/>
              <a:t>drug-drug interactions</a:t>
            </a:r>
            <a:r>
              <a:rPr lang="en-US" sz="1600" dirty="0"/>
              <a:t>, and are common between </a:t>
            </a:r>
            <a:r>
              <a:rPr lang="en-US" sz="1600" dirty="0" err="1"/>
              <a:t>rifamycins</a:t>
            </a:r>
            <a:r>
              <a:rPr lang="en-US" sz="1600" dirty="0"/>
              <a:t> and other medicines processed through similar pathways in the liver (e.g., protease inhibitors, non-nucleoside reverse transcriptase inhibitors)</a:t>
            </a:r>
          </a:p>
          <a:p>
            <a:r>
              <a:rPr lang="en-US" sz="1600" b="1" dirty="0"/>
              <a:t>Drug-drug interactions can be overcome by dosing adjustments, changing HIV drugs, and/or changing TB drugs, e.g., using rifabutin instead of rifampicin </a:t>
            </a:r>
          </a:p>
          <a:p>
            <a:r>
              <a:rPr lang="en-US" sz="1600" b="1" dirty="0" err="1"/>
              <a:t>Bedaquiline</a:t>
            </a:r>
            <a:r>
              <a:rPr lang="en-US" sz="1600" dirty="0"/>
              <a:t> also interacts with some antiretroviral medications, i.e., </a:t>
            </a:r>
            <a:r>
              <a:rPr lang="en-US" sz="1600" b="1" dirty="0"/>
              <a:t>efavirenz</a:t>
            </a:r>
            <a:r>
              <a:rPr lang="en-US" sz="1600" dirty="0"/>
              <a:t> reduces the amount of bedaquiline in the body; </a:t>
            </a:r>
            <a:r>
              <a:rPr lang="en-US" sz="1600" b="1" dirty="0"/>
              <a:t>lopinavir/ritonavir </a:t>
            </a:r>
            <a:r>
              <a:rPr lang="en-US" sz="1600" dirty="0"/>
              <a:t>increases the amount of </a:t>
            </a:r>
            <a:r>
              <a:rPr lang="en-US" sz="1600" dirty="0" err="1"/>
              <a:t>bedaquiline</a:t>
            </a:r>
            <a:r>
              <a:rPr lang="en-US" sz="1600" dirty="0"/>
              <a:t> in the body (these drugs should not be used together)</a:t>
            </a:r>
          </a:p>
          <a:p>
            <a:pPr lvl="2"/>
            <a:endParaRPr lang="en-US" dirty="0"/>
          </a:p>
        </p:txBody>
      </p:sp>
      <p:grpSp>
        <p:nvGrpSpPr>
          <p:cNvPr id="6" name="Group 5">
            <a:extLst>
              <a:ext uri="{FF2B5EF4-FFF2-40B4-BE49-F238E27FC236}">
                <a16:creationId xmlns:a16="http://schemas.microsoft.com/office/drawing/2014/main" id="{DFBEF87F-BFF5-854B-96E2-B70E92708D19}"/>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2D35AE03-B76A-AA48-8DA8-1813EE776C69}"/>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29</a:t>
              </a:fld>
              <a:endParaRPr lang="en-US" sz="1350" dirty="0">
                <a:solidFill>
                  <a:schemeClr val="tx2"/>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2C417D77-FD9B-EA4B-8692-866837CF5DB4}"/>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9" name="Text Placeholder 2">
            <a:extLst>
              <a:ext uri="{FF2B5EF4-FFF2-40B4-BE49-F238E27FC236}">
                <a16:creationId xmlns:a16="http://schemas.microsoft.com/office/drawing/2014/main" id="{404EBFDC-58FE-064E-BFA8-E7A6F9C982D1}"/>
              </a:ext>
            </a:extLst>
          </p:cNvPr>
          <p:cNvSpPr txBox="1">
            <a:spLocks/>
          </p:cNvSpPr>
          <p:nvPr/>
        </p:nvSpPr>
        <p:spPr>
          <a:xfrm>
            <a:off x="262581" y="33135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SPECIAL GROUPS</a:t>
            </a:r>
          </a:p>
        </p:txBody>
      </p:sp>
      <p:sp>
        <p:nvSpPr>
          <p:cNvPr id="10" name="Text Placeholder 7">
            <a:extLst>
              <a:ext uri="{FF2B5EF4-FFF2-40B4-BE49-F238E27FC236}">
                <a16:creationId xmlns:a16="http://schemas.microsoft.com/office/drawing/2014/main" id="{F7A8250B-C32E-3040-B4C8-AEA09CB91E1F}"/>
              </a:ext>
            </a:extLst>
          </p:cNvPr>
          <p:cNvSpPr txBox="1">
            <a:spLocks/>
          </p:cNvSpPr>
          <p:nvPr/>
        </p:nvSpPr>
        <p:spPr>
          <a:xfrm>
            <a:off x="1295400" y="1065989"/>
            <a:ext cx="7219950" cy="363561"/>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latin typeface="Arial" panose="020B0604020202020204" pitchFamily="34" charset="0"/>
              </a:rPr>
              <a:t>People Living With HIV (2 of 3)</a:t>
            </a:r>
            <a:endParaRPr lang="en-US" dirty="0"/>
          </a:p>
        </p:txBody>
      </p:sp>
      <p:pic>
        <p:nvPicPr>
          <p:cNvPr id="11" name="Picture 10">
            <a:extLst>
              <a:ext uri="{FF2B5EF4-FFF2-40B4-BE49-F238E27FC236}">
                <a16:creationId xmlns:a16="http://schemas.microsoft.com/office/drawing/2014/main" id="{D6506811-436C-E24D-B668-6D9309F7313B}"/>
              </a:ext>
            </a:extLst>
          </p:cNvPr>
          <p:cNvPicPr>
            <a:picLocks noChangeAspect="1"/>
          </p:cNvPicPr>
          <p:nvPr/>
        </p:nvPicPr>
        <p:blipFill>
          <a:blip r:embed="rId3"/>
          <a:stretch>
            <a:fillRect/>
          </a:stretch>
        </p:blipFill>
        <p:spPr>
          <a:xfrm>
            <a:off x="762000" y="840611"/>
            <a:ext cx="422088" cy="7175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EB5D85-2A5D-D341-9956-1AEB2D5FA025}"/>
              </a:ext>
            </a:extLst>
          </p:cNvPr>
          <p:cNvSpPr>
            <a:spLocks noGrp="1"/>
          </p:cNvSpPr>
          <p:nvPr>
            <p:ph type="body" sz="quarter" idx="10"/>
          </p:nvPr>
        </p:nvSpPr>
        <p:spPr/>
        <p:txBody>
          <a:bodyPr/>
          <a:lstStyle/>
          <a:p>
            <a:r>
              <a:rPr lang="en-US" sz="3000" dirty="0"/>
              <a:t>TREATMENT FUNDAMENTALS</a:t>
            </a:r>
          </a:p>
        </p:txBody>
      </p:sp>
      <p:grpSp>
        <p:nvGrpSpPr>
          <p:cNvPr id="5" name="Group 4">
            <a:extLst>
              <a:ext uri="{FF2B5EF4-FFF2-40B4-BE49-F238E27FC236}">
                <a16:creationId xmlns:a16="http://schemas.microsoft.com/office/drawing/2014/main" id="{2B718BEF-97D3-634B-8493-8479BC782209}"/>
              </a:ext>
            </a:extLst>
          </p:cNvPr>
          <p:cNvGrpSpPr/>
          <p:nvPr/>
        </p:nvGrpSpPr>
        <p:grpSpPr>
          <a:xfrm>
            <a:off x="115331" y="6249427"/>
            <a:ext cx="480060" cy="608573"/>
            <a:chOff x="289241" y="6046569"/>
            <a:chExt cx="640080" cy="811431"/>
          </a:xfrm>
        </p:grpSpPr>
        <p:sp>
          <p:nvSpPr>
            <p:cNvPr id="6" name="Slide Number Placeholder 3">
              <a:extLst>
                <a:ext uri="{FF2B5EF4-FFF2-40B4-BE49-F238E27FC236}">
                  <a16:creationId xmlns:a16="http://schemas.microsoft.com/office/drawing/2014/main" id="{DA34539F-9189-0545-9851-6F33E3CD401F}"/>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a:t>
              </a:fld>
              <a:endParaRPr lang="en-US" sz="1350" dirty="0">
                <a:solidFill>
                  <a:schemeClr val="tx2"/>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8B6D21B0-62A8-3242-9E0D-0FB684AD67AB}"/>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rot="10800000" flipV="1">
            <a:off x="5171253" y="695768"/>
            <a:ext cx="3896547" cy="5553659"/>
          </a:xfrm>
          <a:ln>
            <a:noFill/>
          </a:ln>
        </p:spPr>
        <p:txBody>
          <a:bodyPr/>
          <a:lstStyle/>
          <a:p>
            <a:pPr marL="0" indent="0">
              <a:buNone/>
            </a:pPr>
            <a:r>
              <a:rPr lang="en-US" sz="1200" b="1" dirty="0">
                <a:solidFill>
                  <a:srgbClr val="000000"/>
                </a:solidFill>
                <a:latin typeface="Arial" charset="0"/>
              </a:rPr>
              <a:t>Bone marrow suppression/ blood disorders: </a:t>
            </a:r>
            <a:r>
              <a:rPr lang="en-US" sz="1200" dirty="0">
                <a:solidFill>
                  <a:srgbClr val="000000"/>
                </a:solidFill>
                <a:latin typeface="Arial" charset="0"/>
              </a:rPr>
              <a:t>a reduction in the production of blood cells from the bone marrow. This can manifest as anemia (red blood cells; causing fatigue), neutropenia (white blood cells; increasing risk of severe infection), or thrombocytopenia (platelets; leading to easy bruising or bleeding).</a:t>
            </a:r>
          </a:p>
          <a:p>
            <a:pPr marL="0" indent="0">
              <a:buNone/>
            </a:pPr>
            <a:r>
              <a:rPr lang="en-US" sz="1200" b="1" dirty="0">
                <a:solidFill>
                  <a:srgbClr val="000000"/>
                </a:solidFill>
                <a:latin typeface="Arial" charset="0"/>
              </a:rPr>
              <a:t>Central nervous system toxicity/ psychiatric effects: </a:t>
            </a:r>
            <a:r>
              <a:rPr lang="en-US" sz="1200" dirty="0">
                <a:solidFill>
                  <a:srgbClr val="000000"/>
                </a:solidFill>
                <a:latin typeface="Arial" charset="0"/>
              </a:rPr>
              <a:t>general terms used to denote a group of neurological and psychiatric adverse effects, including weakness, numbness, dizziness, impaired concentration, confusion, insomnia, depression, agitation, hallucinations, psychosis, and suicidal thoughts.</a:t>
            </a:r>
          </a:p>
          <a:p>
            <a:pPr marL="0" indent="0">
              <a:buNone/>
            </a:pPr>
            <a:r>
              <a:rPr lang="en-US" sz="1200" b="1" dirty="0">
                <a:solidFill>
                  <a:srgbClr val="000000"/>
                </a:solidFill>
                <a:latin typeface="Arial" charset="0"/>
              </a:rPr>
              <a:t>Hepatotoxicity: </a:t>
            </a:r>
            <a:r>
              <a:rPr lang="en-US" sz="1200" dirty="0">
                <a:solidFill>
                  <a:srgbClr val="000000"/>
                </a:solidFill>
                <a:latin typeface="Arial" charset="0"/>
              </a:rPr>
              <a:t>drug-induced damage or injury to the liver.</a:t>
            </a:r>
          </a:p>
          <a:p>
            <a:pPr marL="0" indent="0">
              <a:buNone/>
            </a:pPr>
            <a:r>
              <a:rPr lang="en-US" sz="1200" b="1" dirty="0">
                <a:solidFill>
                  <a:srgbClr val="000000"/>
                </a:solidFill>
                <a:latin typeface="Arial" charset="0"/>
              </a:rPr>
              <a:t>Lactic acidosis: </a:t>
            </a:r>
            <a:r>
              <a:rPr lang="en-US" sz="1200" dirty="0">
                <a:solidFill>
                  <a:srgbClr val="000000"/>
                </a:solidFill>
                <a:latin typeface="Arial" charset="0"/>
              </a:rPr>
              <a:t>when lactic acid accumulates in the bloodstream, causing weakness, muscle pain, and nausea.</a:t>
            </a:r>
          </a:p>
          <a:p>
            <a:pPr marL="0" indent="0">
              <a:buNone/>
            </a:pPr>
            <a:r>
              <a:rPr lang="en-US" sz="1200" b="1" dirty="0">
                <a:solidFill>
                  <a:srgbClr val="000000"/>
                </a:solidFill>
                <a:latin typeface="Arial" charset="0"/>
              </a:rPr>
              <a:t>Pancreatitis: </a:t>
            </a:r>
            <a:r>
              <a:rPr lang="en-US" sz="1200" dirty="0">
                <a:solidFill>
                  <a:srgbClr val="000000"/>
                </a:solidFill>
                <a:latin typeface="Arial" charset="0"/>
              </a:rPr>
              <a:t>inflammation of the pancreas.</a:t>
            </a:r>
          </a:p>
          <a:p>
            <a:pPr marL="0" indent="0">
              <a:buNone/>
            </a:pPr>
            <a:r>
              <a:rPr lang="en-US" sz="1200" dirty="0">
                <a:solidFill>
                  <a:srgbClr val="000000"/>
                </a:solidFill>
                <a:latin typeface="Arial" charset="0"/>
              </a:rPr>
              <a:t>Peripheral neuropathy: nerve damage in the extremities, which can cause numbness and pain starting in the fingers and toes, spreading upwards.</a:t>
            </a:r>
          </a:p>
          <a:p>
            <a:pPr marL="0" indent="0">
              <a:buNone/>
            </a:pPr>
            <a:r>
              <a:rPr lang="en-US" sz="1200" b="1" dirty="0">
                <a:solidFill>
                  <a:srgbClr val="000000"/>
                </a:solidFill>
                <a:latin typeface="Arial" charset="0"/>
              </a:rPr>
              <a:t>QT prolongation: </a:t>
            </a:r>
            <a:r>
              <a:rPr lang="en-US" sz="1200" dirty="0">
                <a:solidFill>
                  <a:srgbClr val="000000"/>
                </a:solidFill>
                <a:latin typeface="Arial" charset="0"/>
              </a:rPr>
              <a:t>a disturbance in the heart’s electrical activity that can lead to serious (and sometimes fatal) rhythmic disturbances.</a:t>
            </a:r>
          </a:p>
          <a:p>
            <a:pPr marL="0" indent="0">
              <a:buNone/>
            </a:pPr>
            <a:r>
              <a:rPr lang="en-US" sz="1200" b="1" dirty="0">
                <a:solidFill>
                  <a:srgbClr val="000000"/>
                </a:solidFill>
                <a:latin typeface="Arial" charset="0"/>
              </a:rPr>
              <a:t>Nephrotoxicity/ renal effects: </a:t>
            </a:r>
            <a:r>
              <a:rPr lang="en-US" sz="1200" dirty="0">
                <a:solidFill>
                  <a:srgbClr val="000000"/>
                </a:solidFill>
                <a:latin typeface="Arial" charset="0"/>
              </a:rPr>
              <a:t>drug-induced damage or injury </a:t>
            </a:r>
            <a:br>
              <a:rPr lang="en-US" sz="1200" dirty="0">
                <a:solidFill>
                  <a:srgbClr val="000000"/>
                </a:solidFill>
                <a:latin typeface="Arial" charset="0"/>
              </a:rPr>
            </a:br>
            <a:r>
              <a:rPr lang="en-US" sz="1200" dirty="0">
                <a:solidFill>
                  <a:srgbClr val="000000"/>
                </a:solidFill>
                <a:latin typeface="Arial" charset="0"/>
              </a:rPr>
              <a:t>to the kidneys.</a:t>
            </a:r>
          </a:p>
        </p:txBody>
      </p:sp>
      <p:sp>
        <p:nvSpPr>
          <p:cNvPr id="3" name="TextBox 2">
            <a:extLst>
              <a:ext uri="{FF2B5EF4-FFF2-40B4-BE49-F238E27FC236}">
                <a16:creationId xmlns:a16="http://schemas.microsoft.com/office/drawing/2014/main" id="{198BE76B-DC3B-4847-BAE6-C3FF530A205F}"/>
              </a:ext>
            </a:extLst>
          </p:cNvPr>
          <p:cNvSpPr txBox="1"/>
          <p:nvPr/>
        </p:nvSpPr>
        <p:spPr>
          <a:xfrm>
            <a:off x="697057" y="720828"/>
            <a:ext cx="4208800" cy="523220"/>
          </a:xfrm>
          <a:prstGeom prst="rect">
            <a:avLst/>
          </a:prstGeom>
          <a:noFill/>
        </p:spPr>
        <p:txBody>
          <a:bodyPr wrap="square" rtlCol="0">
            <a:spAutoFit/>
          </a:bodyPr>
          <a:lstStyle/>
          <a:p>
            <a:pPr algn="l"/>
            <a:r>
              <a:rPr lang="en-US" sz="1400" b="1" dirty="0">
                <a:latin typeface="Arial" panose="020B0604020202020204" pitchFamily="34" charset="0"/>
                <a:cs typeface="Arial" panose="020B0604020202020204" pitchFamily="34" charset="0"/>
              </a:rPr>
              <a:t>TB and antiretroviral medicines</a:t>
            </a:r>
          </a:p>
          <a:p>
            <a:pPr algn="l"/>
            <a:r>
              <a:rPr lang="en-US" sz="1400" b="1" dirty="0">
                <a:latin typeface="Arial" panose="020B0604020202020204" pitchFamily="34" charset="0"/>
                <a:cs typeface="Arial" panose="020B0604020202020204" pitchFamily="34" charset="0"/>
              </a:rPr>
              <a:t>have overlapping toxicities:</a:t>
            </a:r>
          </a:p>
        </p:txBody>
      </p:sp>
      <p:grpSp>
        <p:nvGrpSpPr>
          <p:cNvPr id="8" name="Group 7">
            <a:extLst>
              <a:ext uri="{FF2B5EF4-FFF2-40B4-BE49-F238E27FC236}">
                <a16:creationId xmlns:a16="http://schemas.microsoft.com/office/drawing/2014/main" id="{15564828-9A4A-C448-B02B-FE9DE2A2AEE7}"/>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602A7E23-6675-F546-AA1F-08638F085232}"/>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30</a:t>
              </a:fld>
              <a:endParaRPr lang="en-US" sz="1350" dirty="0">
                <a:solidFill>
                  <a:schemeClr val="tx2"/>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C2F248BB-9B93-A74B-8E0E-BD612D332786}"/>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1" name="Text Placeholder 2">
            <a:extLst>
              <a:ext uri="{FF2B5EF4-FFF2-40B4-BE49-F238E27FC236}">
                <a16:creationId xmlns:a16="http://schemas.microsoft.com/office/drawing/2014/main" id="{E9F56E10-1558-C54D-816C-5C3D9BE76753}"/>
              </a:ext>
            </a:extLst>
          </p:cNvPr>
          <p:cNvSpPr txBox="1">
            <a:spLocks/>
          </p:cNvSpPr>
          <p:nvPr/>
        </p:nvSpPr>
        <p:spPr>
          <a:xfrm>
            <a:off x="576588" y="643739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SPECIAL GROUPS</a:t>
            </a:r>
          </a:p>
        </p:txBody>
      </p:sp>
      <p:sp>
        <p:nvSpPr>
          <p:cNvPr id="15" name="Text Placeholder 7">
            <a:extLst>
              <a:ext uri="{FF2B5EF4-FFF2-40B4-BE49-F238E27FC236}">
                <a16:creationId xmlns:a16="http://schemas.microsoft.com/office/drawing/2014/main" id="{64359C7E-D8C3-DE4D-9ED1-B54C57C308D3}"/>
              </a:ext>
            </a:extLst>
          </p:cNvPr>
          <p:cNvSpPr txBox="1">
            <a:spLocks/>
          </p:cNvSpPr>
          <p:nvPr/>
        </p:nvSpPr>
        <p:spPr>
          <a:xfrm>
            <a:off x="676275" y="332207"/>
            <a:ext cx="7219950" cy="363561"/>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latin typeface="Arial" panose="020B0604020202020204" pitchFamily="34" charset="0"/>
              </a:rPr>
              <a:t>People Living With HIV (3 of 3)</a:t>
            </a:r>
            <a:endParaRPr lang="en-US" dirty="0"/>
          </a:p>
        </p:txBody>
      </p:sp>
      <p:pic>
        <p:nvPicPr>
          <p:cNvPr id="16" name="Picture 15">
            <a:extLst>
              <a:ext uri="{FF2B5EF4-FFF2-40B4-BE49-F238E27FC236}">
                <a16:creationId xmlns:a16="http://schemas.microsoft.com/office/drawing/2014/main" id="{5D91D1F0-59C1-5F4A-9CA5-D369D167A2BC}"/>
              </a:ext>
            </a:extLst>
          </p:cNvPr>
          <p:cNvPicPr>
            <a:picLocks noChangeAspect="1"/>
          </p:cNvPicPr>
          <p:nvPr/>
        </p:nvPicPr>
        <p:blipFill>
          <a:blip r:embed="rId3"/>
          <a:stretch>
            <a:fillRect/>
          </a:stretch>
        </p:blipFill>
        <p:spPr>
          <a:xfrm>
            <a:off x="142875" y="106829"/>
            <a:ext cx="422088" cy="717550"/>
          </a:xfrm>
          <a:prstGeom prst="rect">
            <a:avLst/>
          </a:prstGeom>
        </p:spPr>
      </p:pic>
      <p:pic>
        <p:nvPicPr>
          <p:cNvPr id="12" name="Picture 11">
            <a:extLst>
              <a:ext uri="{FF2B5EF4-FFF2-40B4-BE49-F238E27FC236}">
                <a16:creationId xmlns:a16="http://schemas.microsoft.com/office/drawing/2014/main" id="{D6FCDCA1-C258-144D-871E-D2900462BE87}"/>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53919" y="1292976"/>
            <a:ext cx="4743690" cy="4907523"/>
          </a:xfrm>
          <a:prstGeom prst="rect">
            <a:avLst/>
          </a:prstGeom>
          <a:ln>
            <a:solidFill>
              <a:schemeClr val="tx1"/>
            </a:solidFill>
          </a:ln>
        </p:spPr>
      </p:pic>
    </p:spTree>
    <p:extLst>
      <p:ext uri="{BB962C8B-B14F-4D97-AF65-F5344CB8AC3E}">
        <p14:creationId xmlns:p14="http://schemas.microsoft.com/office/powerpoint/2010/main" val="2720384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adolescents and children clipart">
            <a:extLst>
              <a:ext uri="{FF2B5EF4-FFF2-40B4-BE49-F238E27FC236}">
                <a16:creationId xmlns:a16="http://schemas.microsoft.com/office/drawing/2014/main" id="{0963C399-02DF-F04E-A834-33862263285C}"/>
              </a:ext>
            </a:extLst>
          </p:cNvPr>
          <p:cNvPicPr>
            <a:picLocks noChangeAspect="1" noChangeArrowheads="1"/>
          </p:cNvPicPr>
          <p:nvPr/>
        </p:nvPicPr>
        <p:blipFill rotWithShape="1">
          <a:blip r:embed="rId3">
            <a:biLevel thresh="75000"/>
            <a:alphaModFix amt="9000"/>
            <a:extLst>
              <a:ext uri="{28A0092B-C50C-407E-A947-70E740481C1C}">
                <a14:useLocalDpi xmlns:a14="http://schemas.microsoft.com/office/drawing/2010/main" val="0"/>
              </a:ext>
            </a:extLst>
          </a:blip>
          <a:srcRect l="11070" t="16313"/>
          <a:stretch/>
        </p:blipFill>
        <p:spPr bwMode="auto">
          <a:xfrm>
            <a:off x="1738276" y="4103347"/>
            <a:ext cx="5667448" cy="2791636"/>
          </a:xfrm>
          <a:prstGeom prst="rect">
            <a:avLst/>
          </a:prstGeom>
          <a:noFill/>
          <a:extLst>
            <a:ext uri="{909E8E84-426E-40DD-AFC4-6F175D3DCCD1}">
              <a14:hiddenFill xmlns:a14="http://schemas.microsoft.com/office/drawing/2010/main">
                <a:solidFill>
                  <a:srgbClr val="FFFFFF"/>
                </a:solidFill>
              </a14:hiddenFill>
            </a:ext>
          </a:extLst>
        </p:spPr>
      </p:pic>
      <p:sp>
        <p:nvSpPr>
          <p:cNvPr id="44034" name="Rectangle 3"/>
          <p:cNvSpPr>
            <a:spLocks noGrp="1" noChangeArrowheads="1"/>
          </p:cNvSpPr>
          <p:nvPr>
            <p:ph idx="1"/>
          </p:nvPr>
        </p:nvSpPr>
        <p:spPr>
          <a:xfrm>
            <a:off x="381002" y="910415"/>
            <a:ext cx="8534396" cy="5199967"/>
          </a:xfrm>
        </p:spPr>
        <p:txBody>
          <a:bodyPr/>
          <a:lstStyle/>
          <a:p>
            <a:r>
              <a:rPr lang="en-US" sz="1600" dirty="0"/>
              <a:t>Adolescents have similar TB disease presentation (cavitary in the lungs) and drug metabolism to adults and so are typically treated with the same regimens and tablets as adults (though adolescents often require additional counseling and adherence support)</a:t>
            </a:r>
          </a:p>
          <a:p>
            <a:r>
              <a:rPr lang="en-US" sz="1600" dirty="0"/>
              <a:t>Children can have different forms of TB disease presentation compared to adults (e.g., higher rates of paucibacillary TB [fewer bacteria] and TB outside the lungs) – the site and severity of TB disease determines the composition and duration of the regimen</a:t>
            </a:r>
          </a:p>
          <a:p>
            <a:r>
              <a:rPr lang="en-US" sz="1600" dirty="0"/>
              <a:t>Limited pediatric dosing and safety information for certain drugs, especially for young children, also affect regimen composition and duration (</a:t>
            </a:r>
            <a:r>
              <a:rPr lang="en-US" sz="1600" dirty="0" err="1"/>
              <a:t>delamanid</a:t>
            </a:r>
            <a:r>
              <a:rPr lang="en-US" sz="1600" dirty="0"/>
              <a:t> is WHO-recommended for </a:t>
            </a:r>
            <a:br>
              <a:rPr lang="en-US" sz="1600" dirty="0"/>
            </a:br>
            <a:r>
              <a:rPr lang="en-US" sz="1600" dirty="0"/>
              <a:t>children age 3 years and up; </a:t>
            </a:r>
            <a:r>
              <a:rPr lang="en-US" sz="1600" dirty="0" err="1"/>
              <a:t>bedaquiline</a:t>
            </a:r>
            <a:r>
              <a:rPr lang="en-US" sz="1600" dirty="0"/>
              <a:t> is WHO-recommended for children age 6 years and up; </a:t>
            </a:r>
            <a:r>
              <a:rPr lang="en-US" sz="1600" dirty="0" err="1"/>
              <a:t>pretomanid</a:t>
            </a:r>
            <a:r>
              <a:rPr lang="en-US" sz="1600" dirty="0"/>
              <a:t> and the Nix-TB regimen are not yet WHO-recommended for anyone under 14 years of age)</a:t>
            </a:r>
          </a:p>
          <a:p>
            <a:r>
              <a:rPr lang="en-US" sz="1600" dirty="0"/>
              <a:t>New pediatric-friendly, appropriately dosed formulations of first-line TB medicines are widely available as dispersible fixed-dose combinations +/- stand alone dispersible ethambutol </a:t>
            </a:r>
          </a:p>
          <a:p>
            <a:r>
              <a:rPr lang="en-US" sz="1600" u="sng" dirty="0"/>
              <a:t>Not all</a:t>
            </a:r>
            <a:r>
              <a:rPr lang="en-US" sz="1600" dirty="0"/>
              <a:t> second-line TB medicines are available in child-friendly formulations, but dispersible or mini tablets of </a:t>
            </a:r>
            <a:r>
              <a:rPr lang="en-US" sz="1600" dirty="0" err="1"/>
              <a:t>bedquiline</a:t>
            </a:r>
            <a:r>
              <a:rPr lang="en-US" sz="1600" dirty="0"/>
              <a:t>, levofloxacin, moxifloxacin, clofazimine, </a:t>
            </a:r>
            <a:r>
              <a:rPr lang="en-US" sz="1600" dirty="0" err="1"/>
              <a:t>cycloserine</a:t>
            </a:r>
            <a:r>
              <a:rPr lang="en-US" sz="1600" dirty="0"/>
              <a:t>, and ethionamide can all be procured from the Global Drug Facility (GDF), and a child-friendly formulation of </a:t>
            </a:r>
            <a:r>
              <a:rPr lang="en-US" sz="1600" dirty="0" err="1"/>
              <a:t>delamanid</a:t>
            </a:r>
            <a:r>
              <a:rPr lang="en-US" sz="1600" dirty="0"/>
              <a:t> is available from Otsuka under compassionate use</a:t>
            </a:r>
          </a:p>
          <a:p>
            <a:r>
              <a:rPr lang="en-US" sz="1600" dirty="0"/>
              <a:t>In children, it can be </a:t>
            </a:r>
            <a:r>
              <a:rPr lang="en-US" sz="1600" b="1" u="sng" dirty="0"/>
              <a:t>difficult to  diagnose, monitor, and assess response to treatment </a:t>
            </a:r>
            <a:r>
              <a:rPr lang="en-US" sz="1600" dirty="0"/>
              <a:t>– clinicians often rely on a combination of bacteriological, clinical, and empirical information</a:t>
            </a:r>
          </a:p>
        </p:txBody>
      </p:sp>
      <p:sp>
        <p:nvSpPr>
          <p:cNvPr id="38915" name="TextBox 1"/>
          <p:cNvSpPr txBox="1">
            <a:spLocks noChangeArrowheads="1"/>
          </p:cNvSpPr>
          <p:nvPr/>
        </p:nvSpPr>
        <p:spPr bwMode="auto">
          <a:xfrm>
            <a:off x="7585979" y="1734742"/>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endParaRPr lang="en-US" sz="1800"/>
          </a:p>
        </p:txBody>
      </p:sp>
      <p:grpSp>
        <p:nvGrpSpPr>
          <p:cNvPr id="7" name="Group 6">
            <a:extLst>
              <a:ext uri="{FF2B5EF4-FFF2-40B4-BE49-F238E27FC236}">
                <a16:creationId xmlns:a16="http://schemas.microsoft.com/office/drawing/2014/main" id="{F73F5631-9BDE-C64C-AA6C-990569713F59}"/>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0F9E150F-CE84-B546-ACC5-10F0924468B0}"/>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31</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C1D2FF16-4B28-5C4E-9D87-8BA0BAFDF84F}"/>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0" name="Text Placeholder 2">
            <a:extLst>
              <a:ext uri="{FF2B5EF4-FFF2-40B4-BE49-F238E27FC236}">
                <a16:creationId xmlns:a16="http://schemas.microsoft.com/office/drawing/2014/main" id="{797E06A9-5CB9-D049-9FD2-59629BCFC82E}"/>
              </a:ext>
            </a:extLst>
          </p:cNvPr>
          <p:cNvSpPr txBox="1">
            <a:spLocks/>
          </p:cNvSpPr>
          <p:nvPr/>
        </p:nvSpPr>
        <p:spPr>
          <a:xfrm>
            <a:off x="656603" y="6461587"/>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SPECIAL GROUPS</a:t>
            </a:r>
          </a:p>
        </p:txBody>
      </p:sp>
      <p:sp>
        <p:nvSpPr>
          <p:cNvPr id="11" name="Text Placeholder 7">
            <a:extLst>
              <a:ext uri="{FF2B5EF4-FFF2-40B4-BE49-F238E27FC236}">
                <a16:creationId xmlns:a16="http://schemas.microsoft.com/office/drawing/2014/main" id="{B5C39E54-0705-1F44-BB57-AC9DDA2B8ECE}"/>
              </a:ext>
            </a:extLst>
          </p:cNvPr>
          <p:cNvSpPr txBox="1">
            <a:spLocks/>
          </p:cNvSpPr>
          <p:nvPr/>
        </p:nvSpPr>
        <p:spPr>
          <a:xfrm>
            <a:off x="255837" y="418027"/>
            <a:ext cx="7219950" cy="363561"/>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latin typeface="Arial" panose="020B0604020202020204" pitchFamily="34" charset="0"/>
              </a:rPr>
              <a:t>Adolescents &amp; Children</a:t>
            </a:r>
            <a:endParaRPr lang="en-US" dirty="0"/>
          </a:p>
        </p:txBody>
      </p:sp>
    </p:spTree>
    <p:extLst>
      <p:ext uri="{BB962C8B-B14F-4D97-AF65-F5344CB8AC3E}">
        <p14:creationId xmlns:p14="http://schemas.microsoft.com/office/powerpoint/2010/main" val="1576746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gnant Woman Silhouette With Belly, Woman Clipart, Pregnant Woman, Pregnant  Woman Silhouette PNG Transparent Clipart Image and PSD File for Free  Download">
            <a:extLst>
              <a:ext uri="{FF2B5EF4-FFF2-40B4-BE49-F238E27FC236}">
                <a16:creationId xmlns:a16="http://schemas.microsoft.com/office/drawing/2014/main" id="{48B01426-1617-0348-BF85-08E219A44191}"/>
              </a:ext>
            </a:extLst>
          </p:cNvPr>
          <p:cNvPicPr>
            <a:picLocks noChangeAspect="1" noChangeArrowheads="1"/>
          </p:cNvPicPr>
          <p:nvPr/>
        </p:nvPicPr>
        <p:blipFill rotWithShape="1">
          <a:blip r:embed="rId3">
            <a:biLevel thresh="25000"/>
            <a:alphaModFix amt="7000"/>
            <a:extLst>
              <a:ext uri="{28A0092B-C50C-407E-A947-70E740481C1C}">
                <a14:useLocalDpi xmlns:a14="http://schemas.microsoft.com/office/drawing/2010/main" val="0"/>
              </a:ext>
            </a:extLst>
          </a:blip>
          <a:srcRect l="26711" r="19055"/>
          <a:stretch/>
        </p:blipFill>
        <p:spPr bwMode="auto">
          <a:xfrm>
            <a:off x="7099949" y="1835991"/>
            <a:ext cx="2114550" cy="3898942"/>
          </a:xfrm>
          <a:prstGeom prst="rect">
            <a:avLst/>
          </a:prstGeom>
          <a:noFill/>
          <a:extLst>
            <a:ext uri="{909E8E84-426E-40DD-AFC4-6F175D3DCCD1}">
              <a14:hiddenFill xmlns:a14="http://schemas.microsoft.com/office/drawing/2010/main">
                <a:solidFill>
                  <a:srgbClr val="FFFFFF"/>
                </a:solidFill>
              </a14:hiddenFill>
            </a:ext>
          </a:extLst>
        </p:spPr>
      </p:pic>
      <p:sp>
        <p:nvSpPr>
          <p:cNvPr id="44034" name="Rectangle 3"/>
          <p:cNvSpPr>
            <a:spLocks noGrp="1" noChangeArrowheads="1"/>
          </p:cNvSpPr>
          <p:nvPr>
            <p:ph idx="1"/>
          </p:nvPr>
        </p:nvSpPr>
        <p:spPr>
          <a:xfrm>
            <a:off x="986776" y="1544757"/>
            <a:ext cx="7395215" cy="4594078"/>
          </a:xfrm>
        </p:spPr>
        <p:txBody>
          <a:bodyPr/>
          <a:lstStyle/>
          <a:p>
            <a:r>
              <a:rPr lang="en-US" sz="1600" dirty="0"/>
              <a:t>Pregnant individuals are typically excluded from clinical trials, limiting data available to inform treatment</a:t>
            </a:r>
          </a:p>
          <a:p>
            <a:r>
              <a:rPr lang="en-US" sz="1600" dirty="0"/>
              <a:t>Several medicines used for the treatment of drug-resistant TB are contraindicated during pregnancy, i.e., the injectable agents </a:t>
            </a:r>
            <a:br>
              <a:rPr lang="en-US" sz="1600" dirty="0"/>
            </a:br>
            <a:r>
              <a:rPr lang="en-US" sz="1600" dirty="0"/>
              <a:t>(amikacin, streptomycin) and ethionamide/</a:t>
            </a:r>
            <a:r>
              <a:rPr lang="en-US" sz="1600" dirty="0" err="1"/>
              <a:t>prothionamide</a:t>
            </a:r>
            <a:endParaRPr lang="en-US" sz="1600" dirty="0"/>
          </a:p>
          <a:p>
            <a:r>
              <a:rPr lang="en-US" sz="1600" dirty="0"/>
              <a:t>Pregnant individuals with drug-sensitive TB are treated with the </a:t>
            </a:r>
            <a:br>
              <a:rPr lang="en-US" sz="1600" dirty="0"/>
            </a:br>
            <a:r>
              <a:rPr lang="en-US" sz="1600" dirty="0"/>
              <a:t>same regimens as non-pregnant individuals, consisting of rifampicin, </a:t>
            </a:r>
            <a:br>
              <a:rPr lang="en-US" sz="1600" dirty="0"/>
            </a:br>
            <a:r>
              <a:rPr lang="en-US" sz="1600" dirty="0"/>
              <a:t>isoniazid, ethambutol +/- pyrazinamide</a:t>
            </a:r>
          </a:p>
          <a:p>
            <a:r>
              <a:rPr lang="en-US" sz="1600" dirty="0"/>
              <a:t>Pregnant individuals with drug-resistant forms of TB may receive </a:t>
            </a:r>
            <a:br>
              <a:rPr lang="en-US" sz="1600" dirty="0"/>
            </a:br>
            <a:r>
              <a:rPr lang="en-US" sz="1600" dirty="0"/>
              <a:t>treatment with a modified nine- to 12-month shorter regimen (linezolid </a:t>
            </a:r>
            <a:br>
              <a:rPr lang="en-US" sz="1600" dirty="0"/>
            </a:br>
            <a:r>
              <a:rPr lang="en-US" sz="1600" dirty="0"/>
              <a:t>given in place of ethionamide)</a:t>
            </a:r>
          </a:p>
          <a:p>
            <a:r>
              <a:rPr lang="en-US" sz="1600" dirty="0"/>
              <a:t>Alternatively, pregnant individuals with drug-resistant TB may receive treatment with an individualized regimen, the composition of which </a:t>
            </a:r>
            <a:br>
              <a:rPr lang="en-US" sz="1600" dirty="0"/>
            </a:br>
            <a:r>
              <a:rPr lang="en-US" sz="1600" dirty="0"/>
              <a:t>is informed by a mix of animal data, expert opinion/experience, </a:t>
            </a:r>
            <a:br>
              <a:rPr lang="en-US" sz="1600" dirty="0"/>
            </a:br>
            <a:r>
              <a:rPr lang="en-US" sz="1600" dirty="0"/>
              <a:t>and risk-benefit analysis</a:t>
            </a:r>
          </a:p>
          <a:p>
            <a:r>
              <a:rPr lang="en-US" sz="1600" dirty="0"/>
              <a:t>Data from a cohort of 108 pregnant individuals from South Africa, among which 58 were treated with a </a:t>
            </a:r>
            <a:r>
              <a:rPr lang="en-US" sz="1600" dirty="0" err="1"/>
              <a:t>bedaquiline</a:t>
            </a:r>
            <a:r>
              <a:rPr lang="en-US" sz="1600" dirty="0"/>
              <a:t>-containing regimen, suggest that </a:t>
            </a:r>
            <a:r>
              <a:rPr lang="en-US" sz="1600" dirty="0" err="1"/>
              <a:t>bedaquiline</a:t>
            </a:r>
            <a:r>
              <a:rPr lang="en-US" sz="1600" dirty="0"/>
              <a:t> can be safely used during pregnancy </a:t>
            </a:r>
          </a:p>
        </p:txBody>
      </p:sp>
      <p:sp>
        <p:nvSpPr>
          <p:cNvPr id="38915" name="TextBox 1"/>
          <p:cNvSpPr txBox="1">
            <a:spLocks noChangeArrowheads="1"/>
          </p:cNvSpPr>
          <p:nvPr/>
        </p:nvSpPr>
        <p:spPr bwMode="auto">
          <a:xfrm>
            <a:off x="7585979" y="1734742"/>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endParaRPr lang="en-US" sz="1800"/>
          </a:p>
        </p:txBody>
      </p:sp>
      <p:grpSp>
        <p:nvGrpSpPr>
          <p:cNvPr id="7" name="Group 6">
            <a:extLst>
              <a:ext uri="{FF2B5EF4-FFF2-40B4-BE49-F238E27FC236}">
                <a16:creationId xmlns:a16="http://schemas.microsoft.com/office/drawing/2014/main" id="{63EB71BC-8BAA-8849-A759-20850CE0A6CF}"/>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5C7B459B-23E8-2D49-AF25-2BD014C3318C}"/>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32</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EA5F4472-EE0A-1E42-91ED-B182D27A05F9}"/>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1" name="Text Placeholder 2">
            <a:extLst>
              <a:ext uri="{FF2B5EF4-FFF2-40B4-BE49-F238E27FC236}">
                <a16:creationId xmlns:a16="http://schemas.microsoft.com/office/drawing/2014/main" id="{2018115A-6597-E14A-BCBF-F53F0A2DECE8}"/>
              </a:ext>
            </a:extLst>
          </p:cNvPr>
          <p:cNvSpPr txBox="1">
            <a:spLocks/>
          </p:cNvSpPr>
          <p:nvPr/>
        </p:nvSpPr>
        <p:spPr>
          <a:xfrm>
            <a:off x="262581" y="33135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SPECIAL GROUPS</a:t>
            </a:r>
          </a:p>
        </p:txBody>
      </p:sp>
      <p:sp>
        <p:nvSpPr>
          <p:cNvPr id="12" name="Text Placeholder 7">
            <a:extLst>
              <a:ext uri="{FF2B5EF4-FFF2-40B4-BE49-F238E27FC236}">
                <a16:creationId xmlns:a16="http://schemas.microsoft.com/office/drawing/2014/main" id="{50052041-2F07-9441-ACD1-B2CF073D3E99}"/>
              </a:ext>
            </a:extLst>
          </p:cNvPr>
          <p:cNvSpPr txBox="1">
            <a:spLocks/>
          </p:cNvSpPr>
          <p:nvPr/>
        </p:nvSpPr>
        <p:spPr>
          <a:xfrm>
            <a:off x="838200" y="1065989"/>
            <a:ext cx="7219950" cy="357790"/>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latin typeface="Arial" panose="020B0604020202020204" pitchFamily="34" charset="0"/>
              </a:rPr>
              <a:t>Pregnant individuals</a:t>
            </a:r>
            <a:endParaRPr lang="en-US" dirty="0"/>
          </a:p>
        </p:txBody>
      </p:sp>
    </p:spTree>
    <p:extLst>
      <p:ext uri="{BB962C8B-B14F-4D97-AF65-F5344CB8AC3E}">
        <p14:creationId xmlns:p14="http://schemas.microsoft.com/office/powerpoint/2010/main" val="2006461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Liver Clip Art with No Background - ClipartKey">
            <a:extLst>
              <a:ext uri="{FF2B5EF4-FFF2-40B4-BE49-F238E27FC236}">
                <a16:creationId xmlns:a16="http://schemas.microsoft.com/office/drawing/2014/main" id="{F882465A-B54E-2A48-98C8-0C574813680C}"/>
              </a:ext>
            </a:extLst>
          </p:cNvPr>
          <p:cNvPicPr>
            <a:picLocks noChangeAspect="1" noChangeArrowheads="1"/>
          </p:cNvPicPr>
          <p:nvPr/>
        </p:nvPicPr>
        <p:blipFill>
          <a:blip r:embed="rId3">
            <a:biLevel thresh="25000"/>
            <a:alphaModFix amt="7000"/>
            <a:extLst>
              <a:ext uri="{28A0092B-C50C-407E-A947-70E740481C1C}">
                <a14:useLocalDpi xmlns:a14="http://schemas.microsoft.com/office/drawing/2010/main" val="0"/>
              </a:ext>
            </a:extLst>
          </a:blip>
          <a:srcRect/>
          <a:stretch>
            <a:fillRect/>
          </a:stretch>
        </p:blipFill>
        <p:spPr bwMode="auto">
          <a:xfrm>
            <a:off x="4849452" y="4169229"/>
            <a:ext cx="3769999" cy="2539787"/>
          </a:xfrm>
          <a:prstGeom prst="rect">
            <a:avLst/>
          </a:prstGeom>
          <a:noFill/>
          <a:extLst>
            <a:ext uri="{909E8E84-426E-40DD-AFC4-6F175D3DCCD1}">
              <a14:hiddenFill xmlns:a14="http://schemas.microsoft.com/office/drawing/2010/main">
                <a:solidFill>
                  <a:srgbClr val="FFFFFF"/>
                </a:solidFill>
              </a14:hiddenFill>
            </a:ext>
          </a:extLst>
        </p:spPr>
      </p:pic>
      <p:sp>
        <p:nvSpPr>
          <p:cNvPr id="44034" name="Rectangle 3"/>
          <p:cNvSpPr>
            <a:spLocks noGrp="1" noChangeArrowheads="1"/>
          </p:cNvSpPr>
          <p:nvPr>
            <p:ph idx="1"/>
          </p:nvPr>
        </p:nvSpPr>
        <p:spPr>
          <a:xfrm>
            <a:off x="986776" y="1562072"/>
            <a:ext cx="7086600" cy="4713085"/>
          </a:xfrm>
        </p:spPr>
        <p:txBody>
          <a:bodyPr/>
          <a:lstStyle/>
          <a:p>
            <a:r>
              <a:rPr lang="en-US" sz="1600" dirty="0"/>
              <a:t>Direct-acting antiviral drugs (DAAs), used to treat HCV, are metabolized in the liver by enzymes that can be inhibited or induced by other</a:t>
            </a:r>
            <a:br>
              <a:rPr lang="en-US" sz="1600" dirty="0"/>
            </a:br>
            <a:r>
              <a:rPr lang="en-US" sz="1600" dirty="0"/>
              <a:t>drugs </a:t>
            </a:r>
          </a:p>
          <a:p>
            <a:r>
              <a:rPr lang="en-US" sz="1600" dirty="0"/>
              <a:t>Inhibition of these enzymes can lead to slower drug metabolism resulting in higher drug exposures, and induction can lead to faster drug metabolism resulting in lower drug exposures</a:t>
            </a:r>
          </a:p>
          <a:p>
            <a:r>
              <a:rPr lang="en-US" sz="1600" dirty="0" err="1"/>
              <a:t>Rifamycins</a:t>
            </a:r>
            <a:r>
              <a:rPr lang="en-US" sz="1600" dirty="0"/>
              <a:t> (rifampicin, rifapentine), used to treat drug-sensitive TB, are known to induce these enzymes, decreasing the concentration of DAAs to subtherapeutic levels</a:t>
            </a:r>
          </a:p>
          <a:p>
            <a:r>
              <a:rPr lang="en-US" sz="1600" dirty="0"/>
              <a:t>Limited data are available regarding the effects of medicines used to treat drug-resistant TB on enzymes involved in the metabolism of DAAs</a:t>
            </a:r>
          </a:p>
          <a:p>
            <a:r>
              <a:rPr lang="en-US" sz="1600" dirty="0"/>
              <a:t>Given the limited knowledge of potential interactions between DAAs and the medicines used to treat drug-resistant TB, people with HCV undergoing treatment for DR-TB should consult with their health care provider about how to optimally time and safely initiate treatment for HCV</a:t>
            </a:r>
          </a:p>
        </p:txBody>
      </p:sp>
      <p:sp>
        <p:nvSpPr>
          <p:cNvPr id="38915" name="TextBox 1"/>
          <p:cNvSpPr txBox="1">
            <a:spLocks noChangeArrowheads="1"/>
          </p:cNvSpPr>
          <p:nvPr/>
        </p:nvSpPr>
        <p:spPr bwMode="auto">
          <a:xfrm>
            <a:off x="7585979" y="1734742"/>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endParaRPr lang="en-US" sz="1800"/>
          </a:p>
        </p:txBody>
      </p:sp>
      <p:grpSp>
        <p:nvGrpSpPr>
          <p:cNvPr id="7" name="Group 6">
            <a:extLst>
              <a:ext uri="{FF2B5EF4-FFF2-40B4-BE49-F238E27FC236}">
                <a16:creationId xmlns:a16="http://schemas.microsoft.com/office/drawing/2014/main" id="{8AE74C66-CD69-AA42-9BFF-1F94B1EDDDB0}"/>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ADE8A628-0299-A549-8B13-ACD614161139}"/>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33</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AF9F05BB-5E5D-3848-AD0C-A24959AD78CC}"/>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0" name="Text Placeholder 2">
            <a:extLst>
              <a:ext uri="{FF2B5EF4-FFF2-40B4-BE49-F238E27FC236}">
                <a16:creationId xmlns:a16="http://schemas.microsoft.com/office/drawing/2014/main" id="{59209124-03A4-6147-A3E9-7C7E357EE676}"/>
              </a:ext>
            </a:extLst>
          </p:cNvPr>
          <p:cNvSpPr txBox="1">
            <a:spLocks/>
          </p:cNvSpPr>
          <p:nvPr/>
        </p:nvSpPr>
        <p:spPr>
          <a:xfrm>
            <a:off x="262581" y="33135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SPECIAL GROUPS</a:t>
            </a:r>
          </a:p>
        </p:txBody>
      </p:sp>
      <p:sp>
        <p:nvSpPr>
          <p:cNvPr id="11" name="Text Placeholder 7">
            <a:extLst>
              <a:ext uri="{FF2B5EF4-FFF2-40B4-BE49-F238E27FC236}">
                <a16:creationId xmlns:a16="http://schemas.microsoft.com/office/drawing/2014/main" id="{B5CC641E-892E-9C44-A99D-59BD4783EBFE}"/>
              </a:ext>
            </a:extLst>
          </p:cNvPr>
          <p:cNvSpPr txBox="1">
            <a:spLocks/>
          </p:cNvSpPr>
          <p:nvPr/>
        </p:nvSpPr>
        <p:spPr>
          <a:xfrm>
            <a:off x="838200" y="1065989"/>
            <a:ext cx="7219950" cy="357790"/>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latin typeface="Arial" panose="020B0604020202020204" pitchFamily="34" charset="0"/>
              </a:rPr>
              <a:t>People with Hepatitis C Virus</a:t>
            </a:r>
            <a:endParaRPr lang="en-US" dirty="0"/>
          </a:p>
        </p:txBody>
      </p:sp>
    </p:spTree>
    <p:extLst>
      <p:ext uri="{BB962C8B-B14F-4D97-AF65-F5344CB8AC3E}">
        <p14:creationId xmlns:p14="http://schemas.microsoft.com/office/powerpoint/2010/main" val="2864006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injection drugs clipart">
            <a:extLst>
              <a:ext uri="{FF2B5EF4-FFF2-40B4-BE49-F238E27FC236}">
                <a16:creationId xmlns:a16="http://schemas.microsoft.com/office/drawing/2014/main" id="{4B13AD30-8F45-E341-A0B3-A632FB9AF90B}"/>
              </a:ext>
            </a:extLst>
          </p:cNvPr>
          <p:cNvPicPr>
            <a:picLocks noChangeAspect="1" noChangeArrowheads="1"/>
          </p:cNvPicPr>
          <p:nvPr/>
        </p:nvPicPr>
        <p:blipFill>
          <a:blip r:embed="rId3">
            <a:alphaModFix amt="7000"/>
            <a:extLst>
              <a:ext uri="{28A0092B-C50C-407E-A947-70E740481C1C}">
                <a14:useLocalDpi xmlns:a14="http://schemas.microsoft.com/office/drawing/2010/main" val="0"/>
              </a:ext>
            </a:extLst>
          </a:blip>
          <a:srcRect/>
          <a:stretch>
            <a:fillRect/>
          </a:stretch>
        </p:blipFill>
        <p:spPr bwMode="auto">
          <a:xfrm>
            <a:off x="6019800" y="3697244"/>
            <a:ext cx="2856469" cy="2856469"/>
          </a:xfrm>
          <a:prstGeom prst="rect">
            <a:avLst/>
          </a:prstGeom>
          <a:noFill/>
          <a:extLst>
            <a:ext uri="{909E8E84-426E-40DD-AFC4-6F175D3DCCD1}">
              <a14:hiddenFill xmlns:a14="http://schemas.microsoft.com/office/drawing/2010/main">
                <a:solidFill>
                  <a:srgbClr val="FFFFFF"/>
                </a:solidFill>
              </a14:hiddenFill>
            </a:ext>
          </a:extLst>
        </p:spPr>
      </p:pic>
      <p:sp>
        <p:nvSpPr>
          <p:cNvPr id="40962" name="Rectangle 3"/>
          <p:cNvSpPr>
            <a:spLocks noGrp="1" noChangeArrowheads="1"/>
          </p:cNvSpPr>
          <p:nvPr>
            <p:ph idx="1"/>
          </p:nvPr>
        </p:nvSpPr>
        <p:spPr>
          <a:xfrm>
            <a:off x="1000028" y="1600200"/>
            <a:ext cx="7315197" cy="4563813"/>
          </a:xfrm>
          <a:noFill/>
        </p:spPr>
        <p:txBody>
          <a:bodyPr/>
          <a:lstStyle/>
          <a:p>
            <a:r>
              <a:rPr lang="en-US" sz="1600" dirty="0"/>
              <a:t>Some people who have used heroin or other opiates take </a:t>
            </a:r>
            <a:r>
              <a:rPr lang="en-US" sz="1600" b="1" dirty="0"/>
              <a:t>opioid substitution therapy (OST)</a:t>
            </a:r>
            <a:r>
              <a:rPr lang="en-US" sz="1600" dirty="0"/>
              <a:t> to help them stop using drugs</a:t>
            </a:r>
          </a:p>
          <a:p>
            <a:r>
              <a:rPr lang="en-US" sz="1600" b="1" u="sng" dirty="0"/>
              <a:t>Methadone</a:t>
            </a:r>
            <a:r>
              <a:rPr lang="en-US" sz="1600" dirty="0"/>
              <a:t> and </a:t>
            </a:r>
            <a:r>
              <a:rPr lang="en-US" sz="1600" b="1" u="sng" dirty="0"/>
              <a:t>buprenorphine</a:t>
            </a:r>
            <a:r>
              <a:rPr lang="en-US" sz="1600" dirty="0"/>
              <a:t> are the most used forms of OST</a:t>
            </a:r>
          </a:p>
          <a:p>
            <a:r>
              <a:rPr lang="en-US" sz="1600" dirty="0"/>
              <a:t>Rifampicin interacts with these forms of OST, reducing methadone and buprenorphine levels in the body</a:t>
            </a:r>
          </a:p>
          <a:p>
            <a:r>
              <a:rPr lang="en-US" sz="1600" dirty="0"/>
              <a:t>People with TB on OST may need to switch from rifampicin to rifabutin (similar to rifampicin, but does not interact with methadone in this way) or a higher dose of OST</a:t>
            </a:r>
          </a:p>
          <a:p>
            <a:r>
              <a:rPr lang="en-US" sz="1600" dirty="0"/>
              <a:t>Bedaquiline likely also reduces the amount of methadone and buprenorphine in the body </a:t>
            </a:r>
          </a:p>
          <a:p>
            <a:r>
              <a:rPr lang="en-US" sz="1600" dirty="0"/>
              <a:t>People on OST and treatment for drug-resistant TB should be closely monitored for signs of opiate withdrawal and other adverse events </a:t>
            </a:r>
            <a:br>
              <a:rPr lang="en-US" sz="1600" dirty="0"/>
            </a:br>
            <a:r>
              <a:rPr lang="en-US" sz="1600" dirty="0"/>
              <a:t>(e.g., liver toxicity, QT prolongation) requiring dose adjustments or treatment interruptions</a:t>
            </a:r>
          </a:p>
          <a:p>
            <a:r>
              <a:rPr lang="en-US" sz="1600" b="1" dirty="0"/>
              <a:t>Active drug use should not be used as a reason to withhold </a:t>
            </a:r>
            <a:br>
              <a:rPr lang="en-US" sz="1600" b="1" dirty="0"/>
            </a:br>
            <a:r>
              <a:rPr lang="en-US" sz="1600" b="1" dirty="0"/>
              <a:t>treatment for TB</a:t>
            </a:r>
          </a:p>
          <a:p>
            <a:endParaRPr lang="en-US" dirty="0"/>
          </a:p>
        </p:txBody>
      </p:sp>
      <p:grpSp>
        <p:nvGrpSpPr>
          <p:cNvPr id="6" name="Group 5">
            <a:extLst>
              <a:ext uri="{FF2B5EF4-FFF2-40B4-BE49-F238E27FC236}">
                <a16:creationId xmlns:a16="http://schemas.microsoft.com/office/drawing/2014/main" id="{876A7B33-57D4-A640-9504-FE26AD12FE3F}"/>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707B18A1-EC9B-A445-9882-BD8F8B78E0A5}"/>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34</a:t>
              </a:fld>
              <a:endParaRPr lang="en-US" sz="1350" dirty="0">
                <a:solidFill>
                  <a:schemeClr val="tx2"/>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8BA4C4E-BDE2-5C4D-95B9-A0007E283DC4}"/>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2" name="Text Placeholder 2">
            <a:extLst>
              <a:ext uri="{FF2B5EF4-FFF2-40B4-BE49-F238E27FC236}">
                <a16:creationId xmlns:a16="http://schemas.microsoft.com/office/drawing/2014/main" id="{98D3B08C-0F2F-9048-87C0-5C065DE11D9C}"/>
              </a:ext>
            </a:extLst>
          </p:cNvPr>
          <p:cNvSpPr txBox="1">
            <a:spLocks/>
          </p:cNvSpPr>
          <p:nvPr/>
        </p:nvSpPr>
        <p:spPr>
          <a:xfrm>
            <a:off x="262581" y="33135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SPECIAL GROUPS</a:t>
            </a:r>
          </a:p>
        </p:txBody>
      </p:sp>
      <p:sp>
        <p:nvSpPr>
          <p:cNvPr id="13" name="Text Placeholder 7">
            <a:extLst>
              <a:ext uri="{FF2B5EF4-FFF2-40B4-BE49-F238E27FC236}">
                <a16:creationId xmlns:a16="http://schemas.microsoft.com/office/drawing/2014/main" id="{46EA1C40-103E-D642-8A37-557D96009C6E}"/>
              </a:ext>
            </a:extLst>
          </p:cNvPr>
          <p:cNvSpPr txBox="1">
            <a:spLocks/>
          </p:cNvSpPr>
          <p:nvPr/>
        </p:nvSpPr>
        <p:spPr>
          <a:xfrm>
            <a:off x="838200" y="1065989"/>
            <a:ext cx="7219950" cy="357790"/>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latin typeface="Arial" panose="020B0604020202020204" pitchFamily="34" charset="0"/>
              </a:rPr>
              <a:t>People Who Use Drugs</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44DBCB-190F-4B41-87C1-0E30F480A2AE}"/>
              </a:ext>
            </a:extLst>
          </p:cNvPr>
          <p:cNvSpPr>
            <a:spLocks noGrp="1"/>
          </p:cNvSpPr>
          <p:nvPr>
            <p:ph type="body" sz="quarter" idx="10"/>
          </p:nvPr>
        </p:nvSpPr>
        <p:spPr/>
        <p:txBody>
          <a:bodyPr/>
          <a:lstStyle/>
          <a:p>
            <a:r>
              <a:rPr lang="en-US" dirty="0"/>
              <a:t>DETERMINING ACCESS BARRIERS</a:t>
            </a:r>
          </a:p>
        </p:txBody>
      </p:sp>
      <p:grpSp>
        <p:nvGrpSpPr>
          <p:cNvPr id="3" name="Group 2">
            <a:extLst>
              <a:ext uri="{FF2B5EF4-FFF2-40B4-BE49-F238E27FC236}">
                <a16:creationId xmlns:a16="http://schemas.microsoft.com/office/drawing/2014/main" id="{17C7BDAB-754A-0643-A191-648F68B2EFB2}"/>
              </a:ext>
            </a:extLst>
          </p:cNvPr>
          <p:cNvGrpSpPr/>
          <p:nvPr/>
        </p:nvGrpSpPr>
        <p:grpSpPr>
          <a:xfrm>
            <a:off x="115331" y="6249427"/>
            <a:ext cx="480060" cy="608573"/>
            <a:chOff x="289241" y="6046569"/>
            <a:chExt cx="640080" cy="811431"/>
          </a:xfrm>
        </p:grpSpPr>
        <p:sp>
          <p:nvSpPr>
            <p:cNvPr id="4" name="Slide Number Placeholder 3">
              <a:extLst>
                <a:ext uri="{FF2B5EF4-FFF2-40B4-BE49-F238E27FC236}">
                  <a16:creationId xmlns:a16="http://schemas.microsoft.com/office/drawing/2014/main" id="{824A4230-28E8-ED4E-A475-21757E714739}"/>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35</a:t>
              </a:fld>
              <a:endParaRPr lang="en-US" sz="1350" dirty="0">
                <a:solidFill>
                  <a:schemeClr val="tx2"/>
                </a:solidFill>
                <a:latin typeface="Arial" panose="020B0604020202020204" pitchFamily="34" charset="0"/>
              </a:endParaRPr>
            </a:p>
          </p:txBody>
        </p:sp>
        <p:cxnSp>
          <p:nvCxnSpPr>
            <p:cNvPr id="5" name="Straight Connector 4">
              <a:extLst>
                <a:ext uri="{FF2B5EF4-FFF2-40B4-BE49-F238E27FC236}">
                  <a16:creationId xmlns:a16="http://schemas.microsoft.com/office/drawing/2014/main" id="{B3BECFA7-761E-8B4E-930D-76CCEC7AF1FF}"/>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5629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89CEE44D-E44C-7544-9B56-C1D02C4A63EB}"/>
              </a:ext>
            </a:extLst>
          </p:cNvPr>
          <p:cNvSpPr/>
          <p:nvPr/>
        </p:nvSpPr>
        <p:spPr>
          <a:xfrm>
            <a:off x="1" y="1554480"/>
            <a:ext cx="9144000" cy="42375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7" name="Text Placeholder 6">
            <a:extLst>
              <a:ext uri="{FF2B5EF4-FFF2-40B4-BE49-F238E27FC236}">
                <a16:creationId xmlns:a16="http://schemas.microsoft.com/office/drawing/2014/main" id="{631A2FBD-4317-DD4A-BC43-1F56FDCE0AD3}"/>
              </a:ext>
            </a:extLst>
          </p:cNvPr>
          <p:cNvSpPr>
            <a:spLocks noGrp="1"/>
          </p:cNvSpPr>
          <p:nvPr>
            <p:ph type="body" sz="quarter" idx="4294967295"/>
          </p:nvPr>
        </p:nvSpPr>
        <p:spPr>
          <a:xfrm>
            <a:off x="262581" y="331359"/>
            <a:ext cx="2252020" cy="232628"/>
          </a:xfrm>
          <a:prstGeom prst="rect">
            <a:avLst/>
          </a:prstGeom>
        </p:spPr>
        <p:txBody>
          <a:bodyPr/>
          <a:lstStyle/>
          <a:p>
            <a:pPr marL="0" indent="0">
              <a:buNone/>
            </a:pPr>
            <a:r>
              <a:rPr lang="en-US" dirty="0">
                <a:solidFill>
                  <a:schemeClr val="tx2"/>
                </a:solidFill>
                <a:latin typeface="Arial" panose="020B0604020202020204" pitchFamily="34" charset="0"/>
              </a:rPr>
              <a:t>BARRIERS</a:t>
            </a:r>
          </a:p>
        </p:txBody>
      </p:sp>
      <p:sp>
        <p:nvSpPr>
          <p:cNvPr id="3" name="TextBox 2">
            <a:extLst>
              <a:ext uri="{FF2B5EF4-FFF2-40B4-BE49-F238E27FC236}">
                <a16:creationId xmlns:a16="http://schemas.microsoft.com/office/drawing/2014/main" id="{86CFAF67-09FE-1146-B1C4-B403648C36D8}"/>
              </a:ext>
            </a:extLst>
          </p:cNvPr>
          <p:cNvSpPr txBox="1"/>
          <p:nvPr/>
        </p:nvSpPr>
        <p:spPr>
          <a:xfrm>
            <a:off x="5020486" y="2382313"/>
            <a:ext cx="3321268" cy="553998"/>
          </a:xfrm>
          <a:prstGeom prst="rect">
            <a:avLst/>
          </a:prstGeom>
          <a:noFill/>
        </p:spPr>
        <p:txBody>
          <a:bodyPr wrap="square" rtlCol="0">
            <a:spAutoFit/>
          </a:bodyPr>
          <a:lstStyle/>
          <a:p>
            <a:pPr algn="l"/>
            <a:r>
              <a:rPr lang="en-US" sz="1500" b="1" dirty="0">
                <a:latin typeface="Arial" panose="020B0604020202020204" pitchFamily="34" charset="0"/>
                <a:cs typeface="Arial" panose="020B0604020202020204" pitchFamily="34" charset="0"/>
              </a:rPr>
              <a:t>10 million </a:t>
            </a:r>
            <a:r>
              <a:rPr lang="en-US" sz="1500" dirty="0">
                <a:latin typeface="Arial" panose="020B0604020202020204" pitchFamily="34" charset="0"/>
                <a:cs typeface="Arial" panose="020B0604020202020204" pitchFamily="34" charset="0"/>
              </a:rPr>
              <a:t>people become sick with TB each year</a:t>
            </a:r>
          </a:p>
        </p:txBody>
      </p:sp>
      <p:sp>
        <p:nvSpPr>
          <p:cNvPr id="12" name="TextBox 11">
            <a:extLst>
              <a:ext uri="{FF2B5EF4-FFF2-40B4-BE49-F238E27FC236}">
                <a16:creationId xmlns:a16="http://schemas.microsoft.com/office/drawing/2014/main" id="{B0D925FA-D560-174A-ACA8-758E9712F959}"/>
              </a:ext>
            </a:extLst>
          </p:cNvPr>
          <p:cNvSpPr txBox="1"/>
          <p:nvPr/>
        </p:nvSpPr>
        <p:spPr>
          <a:xfrm>
            <a:off x="4984042" y="3327604"/>
            <a:ext cx="3733795" cy="553998"/>
          </a:xfrm>
          <a:prstGeom prst="rect">
            <a:avLst/>
          </a:prstGeom>
          <a:noFill/>
        </p:spPr>
        <p:txBody>
          <a:bodyPr wrap="square" rtlCol="0">
            <a:spAutoFit/>
          </a:bodyPr>
          <a:lstStyle/>
          <a:p>
            <a:pPr algn="l"/>
            <a:r>
              <a:rPr lang="en-US" sz="1500" b="1" dirty="0">
                <a:latin typeface="Arial" panose="020B0604020202020204" pitchFamily="34" charset="0"/>
                <a:cs typeface="Arial" panose="020B0604020202020204" pitchFamily="34" charset="0"/>
              </a:rPr>
              <a:t>71% of people </a:t>
            </a:r>
            <a:r>
              <a:rPr lang="en-US" sz="1500" dirty="0">
                <a:latin typeface="Arial" panose="020B0604020202020204" pitchFamily="34" charset="0"/>
                <a:cs typeface="Arial" panose="020B0604020202020204" pitchFamily="34" charset="0"/>
              </a:rPr>
              <a:t>are diagnosed and started on treatment (7.1 million)</a:t>
            </a:r>
          </a:p>
        </p:txBody>
      </p:sp>
      <p:sp>
        <p:nvSpPr>
          <p:cNvPr id="13" name="TextBox 12">
            <a:extLst>
              <a:ext uri="{FF2B5EF4-FFF2-40B4-BE49-F238E27FC236}">
                <a16:creationId xmlns:a16="http://schemas.microsoft.com/office/drawing/2014/main" id="{5A6969B6-782D-0844-BBCE-3DE81BC11FD8}"/>
              </a:ext>
            </a:extLst>
          </p:cNvPr>
          <p:cNvSpPr txBox="1"/>
          <p:nvPr/>
        </p:nvSpPr>
        <p:spPr>
          <a:xfrm>
            <a:off x="5020486" y="4130500"/>
            <a:ext cx="3661719" cy="553998"/>
          </a:xfrm>
          <a:prstGeom prst="rect">
            <a:avLst/>
          </a:prstGeom>
          <a:noFill/>
        </p:spPr>
        <p:txBody>
          <a:bodyPr wrap="square" rtlCol="0">
            <a:spAutoFit/>
          </a:bodyPr>
          <a:lstStyle/>
          <a:p>
            <a:pPr algn="l"/>
            <a:r>
              <a:rPr lang="en-US" sz="1500" b="1" dirty="0">
                <a:latin typeface="Arial" panose="020B0604020202020204" pitchFamily="34" charset="0"/>
                <a:cs typeface="Arial" panose="020B0604020202020204" pitchFamily="34" charset="0"/>
              </a:rPr>
              <a:t>60% of people </a:t>
            </a:r>
            <a:r>
              <a:rPr lang="en-US" sz="1500" dirty="0">
                <a:latin typeface="Arial" panose="020B0604020202020204" pitchFamily="34" charset="0"/>
                <a:cs typeface="Arial" panose="020B0604020202020204" pitchFamily="34" charset="0"/>
              </a:rPr>
              <a:t>are successfully treated (6 million; 85% treatment success rate)</a:t>
            </a:r>
          </a:p>
        </p:txBody>
      </p:sp>
      <p:cxnSp>
        <p:nvCxnSpPr>
          <p:cNvPr id="44" name="Straight Connector 43">
            <a:extLst>
              <a:ext uri="{FF2B5EF4-FFF2-40B4-BE49-F238E27FC236}">
                <a16:creationId xmlns:a16="http://schemas.microsoft.com/office/drawing/2014/main" id="{89AC51BA-76AB-E34A-BAF2-A910670A742F}"/>
              </a:ext>
            </a:extLst>
          </p:cNvPr>
          <p:cNvCxnSpPr/>
          <p:nvPr/>
        </p:nvCxnSpPr>
        <p:spPr>
          <a:xfrm>
            <a:off x="914400" y="3086100"/>
            <a:ext cx="76581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48E35C-9C57-9149-8988-D38C98A92D6E}"/>
              </a:ext>
            </a:extLst>
          </p:cNvPr>
          <p:cNvCxnSpPr/>
          <p:nvPr/>
        </p:nvCxnSpPr>
        <p:spPr>
          <a:xfrm>
            <a:off x="914400" y="4031392"/>
            <a:ext cx="76581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0E29F73B-1827-D24A-85CA-EE71C79D9E6B}"/>
              </a:ext>
            </a:extLst>
          </p:cNvPr>
          <p:cNvGrpSpPr/>
          <p:nvPr/>
        </p:nvGrpSpPr>
        <p:grpSpPr>
          <a:xfrm>
            <a:off x="115331" y="6249427"/>
            <a:ext cx="480060" cy="608573"/>
            <a:chOff x="289241" y="6046569"/>
            <a:chExt cx="640080" cy="811431"/>
          </a:xfrm>
        </p:grpSpPr>
        <p:sp>
          <p:nvSpPr>
            <p:cNvPr id="47" name="Slide Number Placeholder 3">
              <a:extLst>
                <a:ext uri="{FF2B5EF4-FFF2-40B4-BE49-F238E27FC236}">
                  <a16:creationId xmlns:a16="http://schemas.microsoft.com/office/drawing/2014/main" id="{1DB93676-EB2B-0E41-81AC-5A74B2DC0965}"/>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36</a:t>
              </a:fld>
              <a:endParaRPr lang="en-US" sz="1350" dirty="0">
                <a:solidFill>
                  <a:schemeClr val="tx2"/>
                </a:solidFill>
                <a:latin typeface="Arial" panose="020B0604020202020204" pitchFamily="34" charset="0"/>
              </a:endParaRPr>
            </a:p>
          </p:txBody>
        </p:sp>
        <p:cxnSp>
          <p:nvCxnSpPr>
            <p:cNvPr id="48" name="Straight Connector 47">
              <a:extLst>
                <a:ext uri="{FF2B5EF4-FFF2-40B4-BE49-F238E27FC236}">
                  <a16:creationId xmlns:a16="http://schemas.microsoft.com/office/drawing/2014/main" id="{B1A5370E-1464-6947-9C20-FA8F70AA3AFE}"/>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49" name="Text Placeholder 7">
            <a:extLst>
              <a:ext uri="{FF2B5EF4-FFF2-40B4-BE49-F238E27FC236}">
                <a16:creationId xmlns:a16="http://schemas.microsoft.com/office/drawing/2014/main" id="{887D58A1-19DC-9548-87C1-E6958F50657E}"/>
              </a:ext>
            </a:extLst>
          </p:cNvPr>
          <p:cNvSpPr txBox="1">
            <a:spLocks/>
          </p:cNvSpPr>
          <p:nvPr/>
        </p:nvSpPr>
        <p:spPr>
          <a:xfrm>
            <a:off x="838200" y="1065989"/>
            <a:ext cx="7219950" cy="357790"/>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latin typeface="Arial" panose="020B0604020202020204" pitchFamily="34" charset="0"/>
              </a:rPr>
              <a:t>The Cascade Of TB Care</a:t>
            </a:r>
            <a:endParaRPr lang="en-US" dirty="0"/>
          </a:p>
        </p:txBody>
      </p:sp>
      <p:pic>
        <p:nvPicPr>
          <p:cNvPr id="6" name="Picture 5">
            <a:extLst>
              <a:ext uri="{FF2B5EF4-FFF2-40B4-BE49-F238E27FC236}">
                <a16:creationId xmlns:a16="http://schemas.microsoft.com/office/drawing/2014/main" id="{56950CB7-CA6B-DD4C-8C6E-1DDE5333B675}"/>
              </a:ext>
            </a:extLst>
          </p:cNvPr>
          <p:cNvPicPr>
            <a:picLocks noChangeAspect="1"/>
          </p:cNvPicPr>
          <p:nvPr/>
        </p:nvPicPr>
        <p:blipFill>
          <a:blip r:embed="rId3"/>
          <a:stretch>
            <a:fillRect/>
          </a:stretch>
        </p:blipFill>
        <p:spPr>
          <a:xfrm>
            <a:off x="978487" y="2261770"/>
            <a:ext cx="3797882" cy="722486"/>
          </a:xfrm>
          <a:prstGeom prst="rect">
            <a:avLst/>
          </a:prstGeom>
        </p:spPr>
      </p:pic>
      <p:pic>
        <p:nvPicPr>
          <p:cNvPr id="52" name="Picture 51" descr="Logo&#10;&#10;Description automatically generated">
            <a:extLst>
              <a:ext uri="{FF2B5EF4-FFF2-40B4-BE49-F238E27FC236}">
                <a16:creationId xmlns:a16="http://schemas.microsoft.com/office/drawing/2014/main" id="{6B93A761-0E2E-2B45-B4F4-8F48AED16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pic>
        <p:nvPicPr>
          <p:cNvPr id="9" name="Picture 8">
            <a:extLst>
              <a:ext uri="{FF2B5EF4-FFF2-40B4-BE49-F238E27FC236}">
                <a16:creationId xmlns:a16="http://schemas.microsoft.com/office/drawing/2014/main" id="{0B22AF29-9C62-0C4E-87B3-F1211FA80C49}"/>
              </a:ext>
            </a:extLst>
          </p:cNvPr>
          <p:cNvPicPr>
            <a:picLocks noChangeAspect="1"/>
          </p:cNvPicPr>
          <p:nvPr/>
        </p:nvPicPr>
        <p:blipFill>
          <a:blip r:embed="rId5"/>
          <a:stretch>
            <a:fillRect/>
          </a:stretch>
        </p:blipFill>
        <p:spPr>
          <a:xfrm>
            <a:off x="912544" y="3106037"/>
            <a:ext cx="1638300" cy="889000"/>
          </a:xfrm>
          <a:prstGeom prst="rect">
            <a:avLst/>
          </a:prstGeom>
        </p:spPr>
      </p:pic>
      <p:pic>
        <p:nvPicPr>
          <p:cNvPr id="11" name="Picture 10">
            <a:extLst>
              <a:ext uri="{FF2B5EF4-FFF2-40B4-BE49-F238E27FC236}">
                <a16:creationId xmlns:a16="http://schemas.microsoft.com/office/drawing/2014/main" id="{BD9591B6-82D5-5C40-96BF-566CA2A55ACF}"/>
              </a:ext>
            </a:extLst>
          </p:cNvPr>
          <p:cNvPicPr>
            <a:picLocks noChangeAspect="1"/>
          </p:cNvPicPr>
          <p:nvPr/>
        </p:nvPicPr>
        <p:blipFill>
          <a:blip r:embed="rId6"/>
          <a:stretch>
            <a:fillRect/>
          </a:stretch>
        </p:blipFill>
        <p:spPr>
          <a:xfrm>
            <a:off x="2497443" y="3112029"/>
            <a:ext cx="1270000" cy="850900"/>
          </a:xfrm>
          <a:prstGeom prst="rect">
            <a:avLst/>
          </a:prstGeom>
        </p:spPr>
      </p:pic>
      <p:pic>
        <p:nvPicPr>
          <p:cNvPr id="16" name="Picture 15">
            <a:extLst>
              <a:ext uri="{FF2B5EF4-FFF2-40B4-BE49-F238E27FC236}">
                <a16:creationId xmlns:a16="http://schemas.microsoft.com/office/drawing/2014/main" id="{0D5EED7D-48D4-934D-80E1-37EA8165219D}"/>
              </a:ext>
            </a:extLst>
          </p:cNvPr>
          <p:cNvPicPr>
            <a:picLocks noChangeAspect="1"/>
          </p:cNvPicPr>
          <p:nvPr/>
        </p:nvPicPr>
        <p:blipFill>
          <a:blip r:embed="rId7"/>
          <a:stretch>
            <a:fillRect/>
          </a:stretch>
        </p:blipFill>
        <p:spPr>
          <a:xfrm>
            <a:off x="3728866" y="3173609"/>
            <a:ext cx="1143000" cy="809625"/>
          </a:xfrm>
          <a:prstGeom prst="rect">
            <a:avLst/>
          </a:prstGeom>
        </p:spPr>
      </p:pic>
      <p:pic>
        <p:nvPicPr>
          <p:cNvPr id="17" name="Picture 16">
            <a:extLst>
              <a:ext uri="{FF2B5EF4-FFF2-40B4-BE49-F238E27FC236}">
                <a16:creationId xmlns:a16="http://schemas.microsoft.com/office/drawing/2014/main" id="{CD76D06B-758E-1446-B586-BA56BCD03232}"/>
              </a:ext>
            </a:extLst>
          </p:cNvPr>
          <p:cNvPicPr>
            <a:picLocks noChangeAspect="1"/>
          </p:cNvPicPr>
          <p:nvPr/>
        </p:nvPicPr>
        <p:blipFill>
          <a:blip r:embed="rId8"/>
          <a:stretch>
            <a:fillRect/>
          </a:stretch>
        </p:blipFill>
        <p:spPr>
          <a:xfrm>
            <a:off x="3269542" y="4067748"/>
            <a:ext cx="1668582" cy="840471"/>
          </a:xfrm>
          <a:prstGeom prst="rect">
            <a:avLst/>
          </a:prstGeom>
        </p:spPr>
      </p:pic>
      <p:pic>
        <p:nvPicPr>
          <p:cNvPr id="18" name="Picture 17">
            <a:extLst>
              <a:ext uri="{FF2B5EF4-FFF2-40B4-BE49-F238E27FC236}">
                <a16:creationId xmlns:a16="http://schemas.microsoft.com/office/drawing/2014/main" id="{54DCC2DF-8F68-1846-86D8-DA1D59850953}"/>
              </a:ext>
            </a:extLst>
          </p:cNvPr>
          <p:cNvPicPr>
            <a:picLocks noChangeAspect="1"/>
          </p:cNvPicPr>
          <p:nvPr/>
        </p:nvPicPr>
        <p:blipFill>
          <a:blip r:embed="rId9"/>
          <a:stretch>
            <a:fillRect/>
          </a:stretch>
        </p:blipFill>
        <p:spPr>
          <a:xfrm>
            <a:off x="838200" y="4098630"/>
            <a:ext cx="2431342" cy="814440"/>
          </a:xfrm>
          <a:prstGeom prst="rect">
            <a:avLst/>
          </a:prstGeom>
        </p:spPr>
      </p:pic>
    </p:spTree>
    <p:extLst>
      <p:ext uri="{BB962C8B-B14F-4D97-AF65-F5344CB8AC3E}">
        <p14:creationId xmlns:p14="http://schemas.microsoft.com/office/powerpoint/2010/main" val="2305567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A8FD7A4-028A-504B-842D-32059B45918F}"/>
              </a:ext>
            </a:extLst>
          </p:cNvPr>
          <p:cNvSpPr/>
          <p:nvPr/>
        </p:nvSpPr>
        <p:spPr>
          <a:xfrm>
            <a:off x="1" y="1554480"/>
            <a:ext cx="9144000" cy="45559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pic>
        <p:nvPicPr>
          <p:cNvPr id="32" name="Picture 31">
            <a:extLst>
              <a:ext uri="{FF2B5EF4-FFF2-40B4-BE49-F238E27FC236}">
                <a16:creationId xmlns:a16="http://schemas.microsoft.com/office/drawing/2014/main" id="{B2D5E7C5-2982-5E4A-A160-E7A483E4C074}"/>
              </a:ext>
            </a:extLst>
          </p:cNvPr>
          <p:cNvPicPr>
            <a:picLocks noChangeAspect="1"/>
          </p:cNvPicPr>
          <p:nvPr/>
        </p:nvPicPr>
        <p:blipFill>
          <a:blip r:embed="rId3"/>
          <a:stretch>
            <a:fillRect/>
          </a:stretch>
        </p:blipFill>
        <p:spPr>
          <a:xfrm>
            <a:off x="990599" y="3809675"/>
            <a:ext cx="4779327" cy="450880"/>
          </a:xfrm>
          <a:prstGeom prst="rect">
            <a:avLst/>
          </a:prstGeom>
        </p:spPr>
      </p:pic>
      <p:sp>
        <p:nvSpPr>
          <p:cNvPr id="14" name="Text Placeholder 6">
            <a:extLst>
              <a:ext uri="{FF2B5EF4-FFF2-40B4-BE49-F238E27FC236}">
                <a16:creationId xmlns:a16="http://schemas.microsoft.com/office/drawing/2014/main" id="{90DBB0A6-5177-604B-A2E0-F5E1E9B6AA6B}"/>
              </a:ext>
            </a:extLst>
          </p:cNvPr>
          <p:cNvSpPr txBox="1">
            <a:spLocks/>
          </p:cNvSpPr>
          <p:nvPr/>
        </p:nvSpPr>
        <p:spPr>
          <a:xfrm>
            <a:off x="262581" y="33135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BARRIERS</a:t>
            </a:r>
          </a:p>
        </p:txBody>
      </p:sp>
      <p:sp>
        <p:nvSpPr>
          <p:cNvPr id="15" name="Text Placeholder 7">
            <a:extLst>
              <a:ext uri="{FF2B5EF4-FFF2-40B4-BE49-F238E27FC236}">
                <a16:creationId xmlns:a16="http://schemas.microsoft.com/office/drawing/2014/main" id="{6DDFBB9A-6A44-EA46-A2EA-F8A4EB739B9B}"/>
              </a:ext>
            </a:extLst>
          </p:cNvPr>
          <p:cNvSpPr txBox="1">
            <a:spLocks/>
          </p:cNvSpPr>
          <p:nvPr/>
        </p:nvSpPr>
        <p:spPr>
          <a:xfrm>
            <a:off x="838200" y="1065989"/>
            <a:ext cx="7219950" cy="357790"/>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latin typeface="Arial" panose="020B0604020202020204" pitchFamily="34" charset="0"/>
              </a:rPr>
              <a:t>The Cascade Of TB Care</a:t>
            </a:r>
            <a:endParaRPr lang="en-US" dirty="0"/>
          </a:p>
        </p:txBody>
      </p:sp>
      <p:pic>
        <p:nvPicPr>
          <p:cNvPr id="16" name="Picture 15" descr="Logo&#10;&#10;Description automatically generated">
            <a:extLst>
              <a:ext uri="{FF2B5EF4-FFF2-40B4-BE49-F238E27FC236}">
                <a16:creationId xmlns:a16="http://schemas.microsoft.com/office/drawing/2014/main" id="{5E35F48E-0595-F74F-9B4B-C6CC0BCA7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grpSp>
        <p:nvGrpSpPr>
          <p:cNvPr id="6" name="Group 5">
            <a:extLst>
              <a:ext uri="{FF2B5EF4-FFF2-40B4-BE49-F238E27FC236}">
                <a16:creationId xmlns:a16="http://schemas.microsoft.com/office/drawing/2014/main" id="{29D74ED5-4918-C449-AF13-96DCF587A76C}"/>
              </a:ext>
            </a:extLst>
          </p:cNvPr>
          <p:cNvGrpSpPr/>
          <p:nvPr/>
        </p:nvGrpSpPr>
        <p:grpSpPr>
          <a:xfrm>
            <a:off x="115331" y="6249427"/>
            <a:ext cx="480060" cy="608573"/>
            <a:chOff x="289241" y="6046569"/>
            <a:chExt cx="640080" cy="811431"/>
          </a:xfrm>
        </p:grpSpPr>
        <p:sp>
          <p:nvSpPr>
            <p:cNvPr id="11" name="Slide Number Placeholder 3">
              <a:extLst>
                <a:ext uri="{FF2B5EF4-FFF2-40B4-BE49-F238E27FC236}">
                  <a16:creationId xmlns:a16="http://schemas.microsoft.com/office/drawing/2014/main" id="{2E1AE599-3098-A648-BEA2-CAC753947B27}"/>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37</a:t>
              </a:fld>
              <a:endParaRPr lang="en-US" sz="1350" dirty="0">
                <a:solidFill>
                  <a:schemeClr val="tx2"/>
                </a:solidFill>
                <a:latin typeface="Arial" panose="020B0604020202020204" pitchFamily="34" charset="0"/>
              </a:endParaRPr>
            </a:p>
          </p:txBody>
        </p:sp>
        <p:cxnSp>
          <p:nvCxnSpPr>
            <p:cNvPr id="12" name="Straight Connector 11">
              <a:extLst>
                <a:ext uri="{FF2B5EF4-FFF2-40B4-BE49-F238E27FC236}">
                  <a16:creationId xmlns:a16="http://schemas.microsoft.com/office/drawing/2014/main" id="{3D5C685A-CF90-214B-A24B-9DAFB00ED797}"/>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8A017AF2-CE6D-DD4A-9656-ED7B6B4DA5E7}"/>
              </a:ext>
            </a:extLst>
          </p:cNvPr>
          <p:cNvSpPr txBox="1"/>
          <p:nvPr/>
        </p:nvSpPr>
        <p:spPr>
          <a:xfrm>
            <a:off x="5978127" y="1981200"/>
            <a:ext cx="2647950" cy="553998"/>
          </a:xfrm>
          <a:prstGeom prst="rect">
            <a:avLst/>
          </a:prstGeom>
          <a:noFill/>
        </p:spPr>
        <p:txBody>
          <a:bodyPr wrap="square" rtlCol="0">
            <a:spAutoFit/>
          </a:bodyPr>
          <a:lstStyle/>
          <a:p>
            <a:pPr algn="l"/>
            <a:r>
              <a:rPr lang="en-US" sz="1500" b="1" dirty="0">
                <a:latin typeface="Arial" panose="020B0604020202020204" pitchFamily="34" charset="0"/>
                <a:cs typeface="Arial" panose="020B0604020202020204" pitchFamily="34" charset="0"/>
              </a:rPr>
              <a:t>500,000 </a:t>
            </a:r>
            <a:r>
              <a:rPr lang="en-US" sz="1500" dirty="0">
                <a:latin typeface="Arial" panose="020B0604020202020204" pitchFamily="34" charset="0"/>
                <a:cs typeface="Arial" panose="020B0604020202020204" pitchFamily="34" charset="0"/>
              </a:rPr>
              <a:t>people become </a:t>
            </a:r>
            <a:r>
              <a:rPr lang="en-US" sz="1500" b="1" dirty="0">
                <a:latin typeface="Arial" panose="020B0604020202020204" pitchFamily="34" charset="0"/>
                <a:cs typeface="Arial" panose="020B0604020202020204" pitchFamily="34" charset="0"/>
              </a:rPr>
              <a:t>SICK</a:t>
            </a:r>
            <a:r>
              <a:rPr lang="en-US" sz="1500" dirty="0">
                <a:latin typeface="Arial" panose="020B0604020202020204" pitchFamily="34" charset="0"/>
                <a:cs typeface="Arial" panose="020B0604020202020204" pitchFamily="34" charset="0"/>
              </a:rPr>
              <a:t> with DR-TB each year</a:t>
            </a:r>
          </a:p>
        </p:txBody>
      </p:sp>
      <p:cxnSp>
        <p:nvCxnSpPr>
          <p:cNvPr id="18" name="Straight Connector 17">
            <a:extLst>
              <a:ext uri="{FF2B5EF4-FFF2-40B4-BE49-F238E27FC236}">
                <a16:creationId xmlns:a16="http://schemas.microsoft.com/office/drawing/2014/main" id="{64139115-38C6-764D-9907-C3E62584E076}"/>
              </a:ext>
            </a:extLst>
          </p:cNvPr>
          <p:cNvCxnSpPr>
            <a:cxnSpLocks/>
          </p:cNvCxnSpPr>
          <p:nvPr/>
        </p:nvCxnSpPr>
        <p:spPr>
          <a:xfrm>
            <a:off x="838200" y="2592763"/>
            <a:ext cx="77343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9633FF0-A821-3749-B290-BC31C14AD9C1}"/>
              </a:ext>
            </a:extLst>
          </p:cNvPr>
          <p:cNvPicPr>
            <a:picLocks noChangeAspect="1"/>
          </p:cNvPicPr>
          <p:nvPr/>
        </p:nvPicPr>
        <p:blipFill>
          <a:blip r:embed="rId5"/>
          <a:stretch>
            <a:fillRect/>
          </a:stretch>
        </p:blipFill>
        <p:spPr>
          <a:xfrm>
            <a:off x="1037551" y="2053511"/>
            <a:ext cx="2298113" cy="437179"/>
          </a:xfrm>
          <a:prstGeom prst="rect">
            <a:avLst/>
          </a:prstGeom>
        </p:spPr>
      </p:pic>
      <p:pic>
        <p:nvPicPr>
          <p:cNvPr id="20" name="Picture 19">
            <a:extLst>
              <a:ext uri="{FF2B5EF4-FFF2-40B4-BE49-F238E27FC236}">
                <a16:creationId xmlns:a16="http://schemas.microsoft.com/office/drawing/2014/main" id="{9BA9D282-73EB-4D47-96D9-68214151D3A0}"/>
              </a:ext>
            </a:extLst>
          </p:cNvPr>
          <p:cNvPicPr>
            <a:picLocks noChangeAspect="1"/>
          </p:cNvPicPr>
          <p:nvPr/>
        </p:nvPicPr>
        <p:blipFill>
          <a:blip r:embed="rId5"/>
          <a:stretch>
            <a:fillRect/>
          </a:stretch>
        </p:blipFill>
        <p:spPr>
          <a:xfrm>
            <a:off x="3422943" y="2053511"/>
            <a:ext cx="2298113" cy="437179"/>
          </a:xfrm>
          <a:prstGeom prst="rect">
            <a:avLst/>
          </a:prstGeom>
        </p:spPr>
      </p:pic>
      <p:sp>
        <p:nvSpPr>
          <p:cNvPr id="21" name="TextBox 20">
            <a:extLst>
              <a:ext uri="{FF2B5EF4-FFF2-40B4-BE49-F238E27FC236}">
                <a16:creationId xmlns:a16="http://schemas.microsoft.com/office/drawing/2014/main" id="{E9F27361-9CCB-F94E-83D1-A3CC5334991B}"/>
              </a:ext>
            </a:extLst>
          </p:cNvPr>
          <p:cNvSpPr txBox="1"/>
          <p:nvPr/>
        </p:nvSpPr>
        <p:spPr>
          <a:xfrm>
            <a:off x="5978127" y="3077416"/>
            <a:ext cx="2861073" cy="323165"/>
          </a:xfrm>
          <a:prstGeom prst="rect">
            <a:avLst/>
          </a:prstGeom>
          <a:noFill/>
        </p:spPr>
        <p:txBody>
          <a:bodyPr wrap="square" rtlCol="0">
            <a:spAutoFit/>
          </a:bodyPr>
          <a:lstStyle/>
          <a:p>
            <a:pPr algn="l"/>
            <a:r>
              <a:rPr lang="en-US" sz="1500" b="1" dirty="0">
                <a:latin typeface="Arial" panose="020B0604020202020204" pitchFamily="34" charset="0"/>
                <a:cs typeface="Arial" panose="020B0604020202020204" pitchFamily="34" charset="0"/>
              </a:rPr>
              <a:t>37% </a:t>
            </a:r>
            <a:r>
              <a:rPr lang="en-US" sz="1500" dirty="0">
                <a:latin typeface="Arial" panose="020B0604020202020204" pitchFamily="34" charset="0"/>
                <a:cs typeface="Arial" panose="020B0604020202020204" pitchFamily="34" charset="0"/>
              </a:rPr>
              <a:t>people are </a:t>
            </a:r>
            <a:r>
              <a:rPr lang="en-US" sz="1500" b="1" dirty="0">
                <a:latin typeface="Arial" panose="020B0604020202020204" pitchFamily="34" charset="0"/>
                <a:cs typeface="Arial" panose="020B0604020202020204" pitchFamily="34" charset="0"/>
              </a:rPr>
              <a:t>DIAGNOSED</a:t>
            </a:r>
          </a:p>
        </p:txBody>
      </p:sp>
      <p:cxnSp>
        <p:nvCxnSpPr>
          <p:cNvPr id="22" name="Straight Connector 21">
            <a:extLst>
              <a:ext uri="{FF2B5EF4-FFF2-40B4-BE49-F238E27FC236}">
                <a16:creationId xmlns:a16="http://schemas.microsoft.com/office/drawing/2014/main" id="{59B37B99-578D-514B-A90C-D06351EDB05C}"/>
              </a:ext>
            </a:extLst>
          </p:cNvPr>
          <p:cNvCxnSpPr>
            <a:cxnSpLocks/>
          </p:cNvCxnSpPr>
          <p:nvPr/>
        </p:nvCxnSpPr>
        <p:spPr>
          <a:xfrm>
            <a:off x="838200" y="3487285"/>
            <a:ext cx="77343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5E44D40C-AA50-4C48-94E2-3D53E4E81E9B}"/>
              </a:ext>
            </a:extLst>
          </p:cNvPr>
          <p:cNvPicPr>
            <a:picLocks noChangeAspect="1"/>
          </p:cNvPicPr>
          <p:nvPr/>
        </p:nvPicPr>
        <p:blipFill>
          <a:blip r:embed="rId6"/>
          <a:stretch>
            <a:fillRect/>
          </a:stretch>
        </p:blipFill>
        <p:spPr>
          <a:xfrm>
            <a:off x="990599" y="2920711"/>
            <a:ext cx="4779327" cy="448920"/>
          </a:xfrm>
          <a:prstGeom prst="rect">
            <a:avLst/>
          </a:prstGeom>
        </p:spPr>
      </p:pic>
      <p:sp>
        <p:nvSpPr>
          <p:cNvPr id="26" name="TextBox 25">
            <a:extLst>
              <a:ext uri="{FF2B5EF4-FFF2-40B4-BE49-F238E27FC236}">
                <a16:creationId xmlns:a16="http://schemas.microsoft.com/office/drawing/2014/main" id="{2D36E832-E92C-B24D-B9EA-D8EE2936DB73}"/>
              </a:ext>
            </a:extLst>
          </p:cNvPr>
          <p:cNvSpPr txBox="1"/>
          <p:nvPr/>
        </p:nvSpPr>
        <p:spPr>
          <a:xfrm>
            <a:off x="5978127" y="3754698"/>
            <a:ext cx="2861073" cy="553998"/>
          </a:xfrm>
          <a:prstGeom prst="rect">
            <a:avLst/>
          </a:prstGeom>
          <a:noFill/>
        </p:spPr>
        <p:txBody>
          <a:bodyPr wrap="square" rtlCol="0">
            <a:spAutoFit/>
          </a:bodyPr>
          <a:lstStyle/>
          <a:p>
            <a:pPr algn="l"/>
            <a:r>
              <a:rPr lang="en-US" sz="1500" b="1" dirty="0">
                <a:latin typeface="Arial" panose="020B0604020202020204" pitchFamily="34" charset="0"/>
                <a:cs typeface="Arial" panose="020B0604020202020204" pitchFamily="34" charset="0"/>
              </a:rPr>
              <a:t>31% </a:t>
            </a:r>
            <a:r>
              <a:rPr lang="en-US" sz="1500" dirty="0">
                <a:latin typeface="Arial" panose="020B0604020202020204" pitchFamily="34" charset="0"/>
                <a:cs typeface="Arial" panose="020B0604020202020204" pitchFamily="34" charset="0"/>
              </a:rPr>
              <a:t>people are </a:t>
            </a:r>
            <a:br>
              <a:rPr lang="en-US" sz="1500" dirty="0">
                <a:latin typeface="Arial" panose="020B0604020202020204" pitchFamily="34" charset="0"/>
                <a:cs typeface="Arial" panose="020B0604020202020204" pitchFamily="34" charset="0"/>
              </a:rPr>
            </a:br>
            <a:r>
              <a:rPr lang="en-US" sz="1500" b="1" dirty="0">
                <a:latin typeface="Arial" panose="020B0604020202020204" pitchFamily="34" charset="0"/>
                <a:cs typeface="Arial" panose="020B0604020202020204" pitchFamily="34" charset="0"/>
              </a:rPr>
              <a:t>STARTED ON TREATMENT</a:t>
            </a:r>
          </a:p>
        </p:txBody>
      </p:sp>
      <p:cxnSp>
        <p:nvCxnSpPr>
          <p:cNvPr id="27" name="Straight Connector 26">
            <a:extLst>
              <a:ext uri="{FF2B5EF4-FFF2-40B4-BE49-F238E27FC236}">
                <a16:creationId xmlns:a16="http://schemas.microsoft.com/office/drawing/2014/main" id="{041F9738-FF3E-2248-BB24-336A269CE811}"/>
              </a:ext>
            </a:extLst>
          </p:cNvPr>
          <p:cNvCxnSpPr>
            <a:cxnSpLocks/>
          </p:cNvCxnSpPr>
          <p:nvPr/>
        </p:nvCxnSpPr>
        <p:spPr>
          <a:xfrm>
            <a:off x="838200" y="4391746"/>
            <a:ext cx="7734300"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B885E1A-B679-544B-AB61-3774916AE162}"/>
              </a:ext>
            </a:extLst>
          </p:cNvPr>
          <p:cNvSpPr txBox="1"/>
          <p:nvPr/>
        </p:nvSpPr>
        <p:spPr>
          <a:xfrm>
            <a:off x="5978127" y="4703868"/>
            <a:ext cx="2861073" cy="553998"/>
          </a:xfrm>
          <a:prstGeom prst="rect">
            <a:avLst/>
          </a:prstGeom>
          <a:noFill/>
        </p:spPr>
        <p:txBody>
          <a:bodyPr wrap="square" rtlCol="0">
            <a:spAutoFit/>
          </a:bodyPr>
          <a:lstStyle/>
          <a:p>
            <a:pPr algn="l"/>
            <a:r>
              <a:rPr lang="en-US" sz="1500" b="1" dirty="0">
                <a:latin typeface="Arial" panose="020B0604020202020204" pitchFamily="34" charset="0"/>
                <a:cs typeface="Arial" panose="020B0604020202020204" pitchFamily="34" charset="0"/>
              </a:rPr>
              <a:t>12-17% </a:t>
            </a:r>
            <a:r>
              <a:rPr lang="en-US" sz="1500" dirty="0">
                <a:latin typeface="Arial" panose="020B0604020202020204" pitchFamily="34" charset="0"/>
                <a:cs typeface="Arial" panose="020B0604020202020204" pitchFamily="34" charset="0"/>
              </a:rPr>
              <a:t>people are </a:t>
            </a:r>
            <a:r>
              <a:rPr lang="en-US" sz="1500" b="1" dirty="0">
                <a:latin typeface="Arial" panose="020B0604020202020204" pitchFamily="34" charset="0"/>
                <a:cs typeface="Arial" panose="020B0604020202020204" pitchFamily="34" charset="0"/>
              </a:rPr>
              <a:t>SUCCESSFULLY TREATED</a:t>
            </a:r>
          </a:p>
        </p:txBody>
      </p:sp>
      <p:cxnSp>
        <p:nvCxnSpPr>
          <p:cNvPr id="30" name="Straight Connector 29">
            <a:extLst>
              <a:ext uri="{FF2B5EF4-FFF2-40B4-BE49-F238E27FC236}">
                <a16:creationId xmlns:a16="http://schemas.microsoft.com/office/drawing/2014/main" id="{E35B1CDA-5DCD-294D-B9C1-E889D2AAECFE}"/>
              </a:ext>
            </a:extLst>
          </p:cNvPr>
          <p:cNvCxnSpPr>
            <a:cxnSpLocks/>
          </p:cNvCxnSpPr>
          <p:nvPr/>
        </p:nvCxnSpPr>
        <p:spPr>
          <a:xfrm>
            <a:off x="838200" y="5326024"/>
            <a:ext cx="7734300" cy="0"/>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A976AA36-975D-FE4C-AAD7-F0946D29CA9C}"/>
              </a:ext>
            </a:extLst>
          </p:cNvPr>
          <p:cNvPicPr>
            <a:picLocks noChangeAspect="1"/>
          </p:cNvPicPr>
          <p:nvPr/>
        </p:nvPicPr>
        <p:blipFill>
          <a:blip r:embed="rId7"/>
          <a:stretch>
            <a:fillRect/>
          </a:stretch>
        </p:blipFill>
        <p:spPr>
          <a:xfrm>
            <a:off x="990600" y="4762276"/>
            <a:ext cx="4779316" cy="450879"/>
          </a:xfrm>
          <a:prstGeom prst="rect">
            <a:avLst/>
          </a:prstGeom>
        </p:spPr>
      </p:pic>
    </p:spTree>
    <p:extLst>
      <p:ext uri="{BB962C8B-B14F-4D97-AF65-F5344CB8AC3E}">
        <p14:creationId xmlns:p14="http://schemas.microsoft.com/office/powerpoint/2010/main" val="1116718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6">
            <a:extLst>
              <a:ext uri="{FF2B5EF4-FFF2-40B4-BE49-F238E27FC236}">
                <a16:creationId xmlns:a16="http://schemas.microsoft.com/office/drawing/2014/main" id="{371F8747-A069-544E-BCE1-2A8B9FBD5D38}"/>
              </a:ext>
            </a:extLst>
          </p:cNvPr>
          <p:cNvSpPr txBox="1">
            <a:spLocks/>
          </p:cNvSpPr>
          <p:nvPr/>
        </p:nvSpPr>
        <p:spPr>
          <a:xfrm>
            <a:off x="595391" y="6435578"/>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BARRIERS</a:t>
            </a:r>
          </a:p>
        </p:txBody>
      </p:sp>
      <p:sp>
        <p:nvSpPr>
          <p:cNvPr id="39" name="Text Placeholder 7">
            <a:extLst>
              <a:ext uri="{FF2B5EF4-FFF2-40B4-BE49-F238E27FC236}">
                <a16:creationId xmlns:a16="http://schemas.microsoft.com/office/drawing/2014/main" id="{31AE4A36-2D11-234B-B87B-4C84662AF6F0}"/>
              </a:ext>
            </a:extLst>
          </p:cNvPr>
          <p:cNvSpPr txBox="1">
            <a:spLocks/>
          </p:cNvSpPr>
          <p:nvPr/>
        </p:nvSpPr>
        <p:spPr>
          <a:xfrm>
            <a:off x="140453" y="273453"/>
            <a:ext cx="8599337" cy="357790"/>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latin typeface="Arial" panose="020B0604020202020204" pitchFamily="34" charset="0"/>
              </a:rPr>
              <a:t>Define Along The TB Care Cascade In Your Community</a:t>
            </a:r>
            <a:endParaRPr lang="en-US" dirty="0"/>
          </a:p>
        </p:txBody>
      </p:sp>
      <p:pic>
        <p:nvPicPr>
          <p:cNvPr id="40" name="Picture 39" descr="Logo&#10;&#10;Description automatically generated">
            <a:extLst>
              <a:ext uri="{FF2B5EF4-FFF2-40B4-BE49-F238E27FC236}">
                <a16:creationId xmlns:a16="http://schemas.microsoft.com/office/drawing/2014/main" id="{9E5BBB70-562B-1745-8967-02866376C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875" y="6295614"/>
            <a:ext cx="1004204" cy="412632"/>
          </a:xfrm>
          <a:prstGeom prst="rect">
            <a:avLst/>
          </a:prstGeom>
        </p:spPr>
      </p:pic>
      <p:cxnSp>
        <p:nvCxnSpPr>
          <p:cNvPr id="7" name="Straight Connector 6">
            <a:extLst>
              <a:ext uri="{FF2B5EF4-FFF2-40B4-BE49-F238E27FC236}">
                <a16:creationId xmlns:a16="http://schemas.microsoft.com/office/drawing/2014/main" id="{59A1E7EE-A2CA-7442-9CF8-2A659A3279C7}"/>
              </a:ext>
            </a:extLst>
          </p:cNvPr>
          <p:cNvCxnSpPr>
            <a:cxnSpLocks/>
          </p:cNvCxnSpPr>
          <p:nvPr/>
        </p:nvCxnSpPr>
        <p:spPr>
          <a:xfrm>
            <a:off x="525347" y="3212625"/>
            <a:ext cx="7829550" cy="16522"/>
          </a:xfrm>
          <a:prstGeom prst="line">
            <a:avLst/>
          </a:prstGeom>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D504A3BF-07CF-654F-B741-F40021F50C7F}"/>
              </a:ext>
            </a:extLst>
          </p:cNvPr>
          <p:cNvSpPr txBox="1"/>
          <p:nvPr/>
        </p:nvSpPr>
        <p:spPr>
          <a:xfrm rot="16200000">
            <a:off x="-226381" y="1535854"/>
            <a:ext cx="1503455" cy="507831"/>
          </a:xfrm>
          <a:prstGeom prst="rect">
            <a:avLst/>
          </a:prstGeom>
          <a:noFill/>
        </p:spPr>
        <p:txBody>
          <a:bodyPr wrap="square" rtlCol="0">
            <a:spAutoFit/>
          </a:bodyPr>
          <a:lstStyle/>
          <a:p>
            <a:pPr algn="r"/>
            <a:r>
              <a:rPr lang="en-US" sz="1350" b="1" dirty="0">
                <a:latin typeface="Arial" panose="020B0604020202020204" pitchFamily="34" charset="0"/>
                <a:cs typeface="Arial" panose="020B0604020202020204" pitchFamily="34" charset="0"/>
              </a:rPr>
              <a:t>Challenges in communities</a:t>
            </a:r>
          </a:p>
        </p:txBody>
      </p:sp>
      <p:sp>
        <p:nvSpPr>
          <p:cNvPr id="45" name="TextBox 44">
            <a:extLst>
              <a:ext uri="{FF2B5EF4-FFF2-40B4-BE49-F238E27FC236}">
                <a16:creationId xmlns:a16="http://schemas.microsoft.com/office/drawing/2014/main" id="{9777A29B-3972-5440-BB81-60EDF431AFB8}"/>
              </a:ext>
            </a:extLst>
          </p:cNvPr>
          <p:cNvSpPr txBox="1"/>
          <p:nvPr/>
        </p:nvSpPr>
        <p:spPr>
          <a:xfrm rot="16200000">
            <a:off x="-253032" y="4462307"/>
            <a:ext cx="1556755" cy="507831"/>
          </a:xfrm>
          <a:prstGeom prst="rect">
            <a:avLst/>
          </a:prstGeom>
          <a:noFill/>
        </p:spPr>
        <p:txBody>
          <a:bodyPr wrap="square" rtlCol="0">
            <a:spAutoFit/>
          </a:bodyPr>
          <a:lstStyle/>
          <a:p>
            <a:pPr algn="r"/>
            <a:r>
              <a:rPr lang="en-US" sz="1350" b="1" dirty="0">
                <a:latin typeface="Arial" panose="020B0604020202020204" pitchFamily="34" charset="0"/>
                <a:cs typeface="Arial" panose="020B0604020202020204" pitchFamily="34" charset="0"/>
              </a:rPr>
              <a:t>Challenges in health programs</a:t>
            </a:r>
          </a:p>
        </p:txBody>
      </p:sp>
      <p:grpSp>
        <p:nvGrpSpPr>
          <p:cNvPr id="31" name="Group 30">
            <a:extLst>
              <a:ext uri="{FF2B5EF4-FFF2-40B4-BE49-F238E27FC236}">
                <a16:creationId xmlns:a16="http://schemas.microsoft.com/office/drawing/2014/main" id="{4FFD9894-CBA2-714D-9600-5DE455A86C46}"/>
              </a:ext>
            </a:extLst>
          </p:cNvPr>
          <p:cNvGrpSpPr/>
          <p:nvPr/>
        </p:nvGrpSpPr>
        <p:grpSpPr>
          <a:xfrm>
            <a:off x="1371600" y="2079118"/>
            <a:ext cx="1404013" cy="1821245"/>
            <a:chOff x="2422513" y="2272737"/>
            <a:chExt cx="1872017" cy="2428326"/>
          </a:xfrm>
        </p:grpSpPr>
        <p:grpSp>
          <p:nvGrpSpPr>
            <p:cNvPr id="24" name="Group 23">
              <a:extLst>
                <a:ext uri="{FF2B5EF4-FFF2-40B4-BE49-F238E27FC236}">
                  <a16:creationId xmlns:a16="http://schemas.microsoft.com/office/drawing/2014/main" id="{56152389-C42A-D74A-99E2-A73D43C3980A}"/>
                </a:ext>
              </a:extLst>
            </p:cNvPr>
            <p:cNvGrpSpPr/>
            <p:nvPr/>
          </p:nvGrpSpPr>
          <p:grpSpPr>
            <a:xfrm>
              <a:off x="2752182" y="2272737"/>
              <a:ext cx="1212679" cy="1426681"/>
              <a:chOff x="2679915" y="2272737"/>
              <a:chExt cx="1212679" cy="1426681"/>
            </a:xfrm>
          </p:grpSpPr>
          <p:pic>
            <p:nvPicPr>
              <p:cNvPr id="30" name="Picture 29">
                <a:extLst>
                  <a:ext uri="{FF2B5EF4-FFF2-40B4-BE49-F238E27FC236}">
                    <a16:creationId xmlns:a16="http://schemas.microsoft.com/office/drawing/2014/main" id="{D9DC5CFF-345D-B845-8306-90BC292E7BF5}"/>
                  </a:ext>
                </a:extLst>
              </p:cNvPr>
              <p:cNvPicPr>
                <a:picLocks noChangeAspect="1"/>
              </p:cNvPicPr>
              <p:nvPr/>
            </p:nvPicPr>
            <p:blipFill>
              <a:blip r:embed="rId4"/>
              <a:stretch>
                <a:fillRect/>
              </a:stretch>
            </p:blipFill>
            <p:spPr>
              <a:xfrm>
                <a:off x="2679915" y="2272737"/>
                <a:ext cx="1212679" cy="1426681"/>
              </a:xfrm>
              <a:prstGeom prst="rect">
                <a:avLst/>
              </a:prstGeom>
            </p:spPr>
          </p:pic>
          <p:pic>
            <p:nvPicPr>
              <p:cNvPr id="14338" name="Picture 2" descr="Cough - Cough Png, Transparent Png , Transparent Png Image - PNGitem">
                <a:extLst>
                  <a:ext uri="{FF2B5EF4-FFF2-40B4-BE49-F238E27FC236}">
                    <a16:creationId xmlns:a16="http://schemas.microsoft.com/office/drawing/2014/main" id="{4C36285E-2C73-F848-A3D9-0A4C74BD1B3D}"/>
                  </a:ext>
                </a:extLst>
              </p:cNvPr>
              <p:cNvPicPr>
                <a:picLocks noChangeAspect="1" noChangeArrowheads="1"/>
              </p:cNvPicPr>
              <p:nvPr/>
            </p:nvPicPr>
            <p:blipFill>
              <a:blip r:embed="rId5">
                <a:biLevel thresh="50000"/>
                <a:extLst>
                  <a:ext uri="{28A0092B-C50C-407E-A947-70E740481C1C}">
                    <a14:useLocalDpi xmlns:a14="http://schemas.microsoft.com/office/drawing/2010/main" val="0"/>
                  </a:ext>
                </a:extLst>
              </a:blip>
              <a:srcRect/>
              <a:stretch>
                <a:fillRect/>
              </a:stretch>
            </p:blipFill>
            <p:spPr bwMode="auto">
              <a:xfrm>
                <a:off x="2895600" y="2564884"/>
                <a:ext cx="660661" cy="646110"/>
              </a:xfrm>
              <a:prstGeom prst="ellipse">
                <a:avLst/>
              </a:prstGeom>
              <a:noFill/>
              <a:extLst>
                <a:ext uri="{909E8E84-426E-40DD-AFC4-6F175D3DCCD1}">
                  <a14:hiddenFill xmlns:a14="http://schemas.microsoft.com/office/drawing/2010/main">
                    <a:solidFill>
                      <a:srgbClr val="FFFFFF"/>
                    </a:solidFill>
                  </a14:hiddenFill>
                </a:ext>
              </a:extLst>
            </p:spPr>
          </p:pic>
        </p:grpSp>
        <p:sp>
          <p:nvSpPr>
            <p:cNvPr id="50" name="TextBox 49">
              <a:extLst>
                <a:ext uri="{FF2B5EF4-FFF2-40B4-BE49-F238E27FC236}">
                  <a16:creationId xmlns:a16="http://schemas.microsoft.com/office/drawing/2014/main" id="{A5C4F103-D3FF-5D4F-BF7A-9F3864D1B811}"/>
                </a:ext>
              </a:extLst>
            </p:cNvPr>
            <p:cNvSpPr txBox="1"/>
            <p:nvPr/>
          </p:nvSpPr>
          <p:spPr>
            <a:xfrm>
              <a:off x="2422513" y="3962399"/>
              <a:ext cx="1872017" cy="738664"/>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Recognizing symptoms</a:t>
              </a:r>
            </a:p>
          </p:txBody>
        </p:sp>
      </p:grpSp>
      <p:grpSp>
        <p:nvGrpSpPr>
          <p:cNvPr id="33" name="Group 32">
            <a:extLst>
              <a:ext uri="{FF2B5EF4-FFF2-40B4-BE49-F238E27FC236}">
                <a16:creationId xmlns:a16="http://schemas.microsoft.com/office/drawing/2014/main" id="{DC7CABEC-CFB5-B54D-A915-D68A13626CC4}"/>
              </a:ext>
            </a:extLst>
          </p:cNvPr>
          <p:cNvGrpSpPr/>
          <p:nvPr/>
        </p:nvGrpSpPr>
        <p:grpSpPr>
          <a:xfrm>
            <a:off x="6781800" y="2079118"/>
            <a:ext cx="1404013" cy="1821245"/>
            <a:chOff x="8875336" y="2272737"/>
            <a:chExt cx="1872017" cy="2428326"/>
          </a:xfrm>
        </p:grpSpPr>
        <p:grpSp>
          <p:nvGrpSpPr>
            <p:cNvPr id="20" name="Group 19">
              <a:extLst>
                <a:ext uri="{FF2B5EF4-FFF2-40B4-BE49-F238E27FC236}">
                  <a16:creationId xmlns:a16="http://schemas.microsoft.com/office/drawing/2014/main" id="{3D6AEEE2-90CA-2A46-9E38-DA392942055D}"/>
                </a:ext>
              </a:extLst>
            </p:cNvPr>
            <p:cNvGrpSpPr/>
            <p:nvPr/>
          </p:nvGrpSpPr>
          <p:grpSpPr>
            <a:xfrm>
              <a:off x="9205005" y="2272737"/>
              <a:ext cx="1212679" cy="1426681"/>
              <a:chOff x="9205004" y="2272737"/>
              <a:chExt cx="1212679" cy="1426681"/>
            </a:xfrm>
          </p:grpSpPr>
          <p:pic>
            <p:nvPicPr>
              <p:cNvPr id="15" name="Picture 14">
                <a:extLst>
                  <a:ext uri="{FF2B5EF4-FFF2-40B4-BE49-F238E27FC236}">
                    <a16:creationId xmlns:a16="http://schemas.microsoft.com/office/drawing/2014/main" id="{E0DA9217-2DEA-FE4F-B0BC-FF67BBA7B663}"/>
                  </a:ext>
                </a:extLst>
              </p:cNvPr>
              <p:cNvPicPr>
                <a:picLocks noChangeAspect="1"/>
              </p:cNvPicPr>
              <p:nvPr/>
            </p:nvPicPr>
            <p:blipFill>
              <a:blip r:embed="rId4"/>
              <a:stretch>
                <a:fillRect/>
              </a:stretch>
            </p:blipFill>
            <p:spPr>
              <a:xfrm>
                <a:off x="9205004" y="2272737"/>
                <a:ext cx="1212679" cy="1426681"/>
              </a:xfrm>
              <a:prstGeom prst="rect">
                <a:avLst/>
              </a:prstGeom>
            </p:spPr>
          </p:pic>
          <p:pic>
            <p:nvPicPr>
              <p:cNvPr id="14348" name="Picture 12" descr="Happy Stick Figure - ClipArt Best">
                <a:extLst>
                  <a:ext uri="{FF2B5EF4-FFF2-40B4-BE49-F238E27FC236}">
                    <a16:creationId xmlns:a16="http://schemas.microsoft.com/office/drawing/2014/main" id="{8E30EDD2-C1AA-3E40-88A9-6CB246123CA4}"/>
                  </a:ext>
                </a:extLst>
              </p:cNvPr>
              <p:cNvPicPr>
                <a:picLocks noChangeAspect="1" noChangeArrowheads="1"/>
              </p:cNvPicPr>
              <p:nvPr/>
            </p:nvPicPr>
            <p:blipFill>
              <a:blip r:embed="rId6">
                <a:biLevel thresh="50000"/>
                <a:extLst>
                  <a:ext uri="{28A0092B-C50C-407E-A947-70E740481C1C}">
                    <a14:useLocalDpi xmlns:a14="http://schemas.microsoft.com/office/drawing/2010/main" val="0"/>
                  </a:ext>
                </a:extLst>
              </a:blip>
              <a:srcRect/>
              <a:stretch>
                <a:fillRect/>
              </a:stretch>
            </p:blipFill>
            <p:spPr bwMode="auto">
              <a:xfrm>
                <a:off x="9373321" y="2438400"/>
                <a:ext cx="838200" cy="838200"/>
              </a:xfrm>
              <a:prstGeom prst="ellipse">
                <a:avLst/>
              </a:prstGeom>
              <a:noFill/>
              <a:extLst>
                <a:ext uri="{909E8E84-426E-40DD-AFC4-6F175D3DCCD1}">
                  <a14:hiddenFill xmlns:a14="http://schemas.microsoft.com/office/drawing/2010/main">
                    <a:solidFill>
                      <a:srgbClr val="FFFFFF"/>
                    </a:solidFill>
                  </a14:hiddenFill>
                </a:ext>
              </a:extLst>
            </p:spPr>
          </p:pic>
        </p:grpSp>
        <p:sp>
          <p:nvSpPr>
            <p:cNvPr id="54" name="TextBox 53">
              <a:extLst>
                <a:ext uri="{FF2B5EF4-FFF2-40B4-BE49-F238E27FC236}">
                  <a16:creationId xmlns:a16="http://schemas.microsoft.com/office/drawing/2014/main" id="{30C41B9C-6E6D-FD40-A619-9B818E4F5957}"/>
                </a:ext>
              </a:extLst>
            </p:cNvPr>
            <p:cNvSpPr txBox="1"/>
            <p:nvPr/>
          </p:nvSpPr>
          <p:spPr>
            <a:xfrm>
              <a:off x="8875336" y="3962399"/>
              <a:ext cx="1872017" cy="738664"/>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Completing</a:t>
              </a:r>
            </a:p>
            <a:p>
              <a:r>
                <a:rPr lang="en-US" sz="1500" dirty="0">
                  <a:latin typeface="Arial" panose="020B0604020202020204" pitchFamily="34" charset="0"/>
                  <a:cs typeface="Arial" panose="020B0604020202020204" pitchFamily="34" charset="0"/>
                </a:rPr>
                <a:t>treatment</a:t>
              </a:r>
            </a:p>
          </p:txBody>
        </p:sp>
      </p:grpSp>
      <p:grpSp>
        <p:nvGrpSpPr>
          <p:cNvPr id="32" name="Group 31">
            <a:extLst>
              <a:ext uri="{FF2B5EF4-FFF2-40B4-BE49-F238E27FC236}">
                <a16:creationId xmlns:a16="http://schemas.microsoft.com/office/drawing/2014/main" id="{0641F155-AE3F-6643-AD42-5CDEB21C4A8C}"/>
              </a:ext>
            </a:extLst>
          </p:cNvPr>
          <p:cNvGrpSpPr/>
          <p:nvPr/>
        </p:nvGrpSpPr>
        <p:grpSpPr>
          <a:xfrm>
            <a:off x="5410200" y="2079118"/>
            <a:ext cx="1404013" cy="1821245"/>
            <a:chOff x="6820847" y="2272737"/>
            <a:chExt cx="1872017" cy="2428326"/>
          </a:xfrm>
        </p:grpSpPr>
        <p:sp>
          <p:nvSpPr>
            <p:cNvPr id="53" name="TextBox 52">
              <a:extLst>
                <a:ext uri="{FF2B5EF4-FFF2-40B4-BE49-F238E27FC236}">
                  <a16:creationId xmlns:a16="http://schemas.microsoft.com/office/drawing/2014/main" id="{129FE5B7-192C-224A-85A3-FDCA54959F49}"/>
                </a:ext>
              </a:extLst>
            </p:cNvPr>
            <p:cNvSpPr txBox="1"/>
            <p:nvPr/>
          </p:nvSpPr>
          <p:spPr>
            <a:xfrm>
              <a:off x="6820847" y="3962399"/>
              <a:ext cx="1872017" cy="738664"/>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Starting</a:t>
              </a:r>
            </a:p>
            <a:p>
              <a:r>
                <a:rPr lang="en-US" sz="1500" dirty="0">
                  <a:latin typeface="Arial" panose="020B0604020202020204" pitchFamily="34" charset="0"/>
                  <a:cs typeface="Arial" panose="020B0604020202020204" pitchFamily="34" charset="0"/>
                </a:rPr>
                <a:t>treatment</a:t>
              </a:r>
            </a:p>
          </p:txBody>
        </p:sp>
        <p:grpSp>
          <p:nvGrpSpPr>
            <p:cNvPr id="21" name="Group 20">
              <a:extLst>
                <a:ext uri="{FF2B5EF4-FFF2-40B4-BE49-F238E27FC236}">
                  <a16:creationId xmlns:a16="http://schemas.microsoft.com/office/drawing/2014/main" id="{944B3FB3-F687-A649-B338-96D140F901D1}"/>
                </a:ext>
              </a:extLst>
            </p:cNvPr>
            <p:cNvGrpSpPr/>
            <p:nvPr/>
          </p:nvGrpSpPr>
          <p:grpSpPr>
            <a:xfrm>
              <a:off x="7150516" y="2272737"/>
              <a:ext cx="1212679" cy="1426681"/>
              <a:chOff x="7275190" y="2272737"/>
              <a:chExt cx="1212679" cy="1426681"/>
            </a:xfrm>
          </p:grpSpPr>
          <p:pic>
            <p:nvPicPr>
              <p:cNvPr id="27" name="Picture 26">
                <a:extLst>
                  <a:ext uri="{FF2B5EF4-FFF2-40B4-BE49-F238E27FC236}">
                    <a16:creationId xmlns:a16="http://schemas.microsoft.com/office/drawing/2014/main" id="{E3767F78-8279-9342-833B-9D13513EA86E}"/>
                  </a:ext>
                </a:extLst>
              </p:cNvPr>
              <p:cNvPicPr>
                <a:picLocks noChangeAspect="1"/>
              </p:cNvPicPr>
              <p:nvPr/>
            </p:nvPicPr>
            <p:blipFill>
              <a:blip r:embed="rId4"/>
              <a:stretch>
                <a:fillRect/>
              </a:stretch>
            </p:blipFill>
            <p:spPr>
              <a:xfrm>
                <a:off x="7275190" y="2272737"/>
                <a:ext cx="1212679" cy="1426681"/>
              </a:xfrm>
              <a:prstGeom prst="rect">
                <a:avLst/>
              </a:prstGeom>
            </p:spPr>
          </p:pic>
          <p:pic>
            <p:nvPicPr>
              <p:cNvPr id="17" name="Picture 16">
                <a:extLst>
                  <a:ext uri="{FF2B5EF4-FFF2-40B4-BE49-F238E27FC236}">
                    <a16:creationId xmlns:a16="http://schemas.microsoft.com/office/drawing/2014/main" id="{55529399-BCBF-0A49-91D2-E34A4E73B899}"/>
                  </a:ext>
                </a:extLst>
              </p:cNvPr>
              <p:cNvPicPr>
                <a:picLocks noChangeAspect="1"/>
              </p:cNvPicPr>
              <p:nvPr/>
            </p:nvPicPr>
            <p:blipFill>
              <a:blip r:embed="rId7"/>
              <a:stretch>
                <a:fillRect/>
              </a:stretch>
            </p:blipFill>
            <p:spPr>
              <a:xfrm>
                <a:off x="7664900" y="2631032"/>
                <a:ext cx="408645" cy="531239"/>
              </a:xfrm>
              <a:prstGeom prst="rect">
                <a:avLst/>
              </a:prstGeom>
            </p:spPr>
          </p:pic>
        </p:grpSp>
      </p:grpSp>
      <p:grpSp>
        <p:nvGrpSpPr>
          <p:cNvPr id="25" name="Group 24">
            <a:extLst>
              <a:ext uri="{FF2B5EF4-FFF2-40B4-BE49-F238E27FC236}">
                <a16:creationId xmlns:a16="http://schemas.microsoft.com/office/drawing/2014/main" id="{93EB0277-D342-A04B-BF11-E85B25A57A45}"/>
              </a:ext>
            </a:extLst>
          </p:cNvPr>
          <p:cNvGrpSpPr/>
          <p:nvPr/>
        </p:nvGrpSpPr>
        <p:grpSpPr>
          <a:xfrm>
            <a:off x="4082387" y="2079119"/>
            <a:ext cx="1404013" cy="1590413"/>
            <a:chOff x="4960583" y="2272737"/>
            <a:chExt cx="1872017" cy="2120550"/>
          </a:xfrm>
        </p:grpSpPr>
        <p:sp>
          <p:nvSpPr>
            <p:cNvPr id="52" name="TextBox 51">
              <a:extLst>
                <a:ext uri="{FF2B5EF4-FFF2-40B4-BE49-F238E27FC236}">
                  <a16:creationId xmlns:a16="http://schemas.microsoft.com/office/drawing/2014/main" id="{12D5231B-60F4-4F4B-8DE7-D3E38B92220D}"/>
                </a:ext>
              </a:extLst>
            </p:cNvPr>
            <p:cNvSpPr txBox="1"/>
            <p:nvPr/>
          </p:nvSpPr>
          <p:spPr>
            <a:xfrm>
              <a:off x="4960583" y="3962400"/>
              <a:ext cx="1872017" cy="430887"/>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Diagnosis</a:t>
              </a:r>
            </a:p>
          </p:txBody>
        </p:sp>
        <p:grpSp>
          <p:nvGrpSpPr>
            <p:cNvPr id="22" name="Group 21">
              <a:extLst>
                <a:ext uri="{FF2B5EF4-FFF2-40B4-BE49-F238E27FC236}">
                  <a16:creationId xmlns:a16="http://schemas.microsoft.com/office/drawing/2014/main" id="{3F92C141-A8F0-5440-B928-F9765A6EBFE1}"/>
                </a:ext>
              </a:extLst>
            </p:cNvPr>
            <p:cNvGrpSpPr/>
            <p:nvPr/>
          </p:nvGrpSpPr>
          <p:grpSpPr>
            <a:xfrm>
              <a:off x="5290252" y="2272737"/>
              <a:ext cx="1212679" cy="1426681"/>
              <a:chOff x="5416282" y="2272737"/>
              <a:chExt cx="1212679" cy="1426681"/>
            </a:xfrm>
          </p:grpSpPr>
          <p:pic>
            <p:nvPicPr>
              <p:cNvPr id="28" name="Picture 27">
                <a:extLst>
                  <a:ext uri="{FF2B5EF4-FFF2-40B4-BE49-F238E27FC236}">
                    <a16:creationId xmlns:a16="http://schemas.microsoft.com/office/drawing/2014/main" id="{1233AA39-0E90-094B-B916-2EBB99A42F5C}"/>
                  </a:ext>
                </a:extLst>
              </p:cNvPr>
              <p:cNvPicPr>
                <a:picLocks noChangeAspect="1"/>
              </p:cNvPicPr>
              <p:nvPr/>
            </p:nvPicPr>
            <p:blipFill>
              <a:blip r:embed="rId4"/>
              <a:stretch>
                <a:fillRect/>
              </a:stretch>
            </p:blipFill>
            <p:spPr>
              <a:xfrm>
                <a:off x="5416282" y="2272737"/>
                <a:ext cx="1212679" cy="1426681"/>
              </a:xfrm>
              <a:prstGeom prst="rect">
                <a:avLst/>
              </a:prstGeom>
            </p:spPr>
          </p:pic>
          <p:pic>
            <p:nvPicPr>
              <p:cNvPr id="18" name="Picture 17">
                <a:extLst>
                  <a:ext uri="{FF2B5EF4-FFF2-40B4-BE49-F238E27FC236}">
                    <a16:creationId xmlns:a16="http://schemas.microsoft.com/office/drawing/2014/main" id="{7249AA1F-4FAD-0945-8B84-D45726CEB06C}"/>
                  </a:ext>
                </a:extLst>
              </p:cNvPr>
              <p:cNvPicPr>
                <a:picLocks noChangeAspect="1"/>
              </p:cNvPicPr>
              <p:nvPr/>
            </p:nvPicPr>
            <p:blipFill>
              <a:blip r:embed="rId8"/>
              <a:stretch>
                <a:fillRect/>
              </a:stretch>
            </p:blipFill>
            <p:spPr>
              <a:xfrm>
                <a:off x="5680531" y="2631032"/>
                <a:ext cx="651651" cy="554563"/>
              </a:xfrm>
              <a:prstGeom prst="rect">
                <a:avLst/>
              </a:prstGeom>
            </p:spPr>
          </p:pic>
        </p:grpSp>
      </p:grpSp>
      <p:grpSp>
        <p:nvGrpSpPr>
          <p:cNvPr id="26" name="Group 25">
            <a:extLst>
              <a:ext uri="{FF2B5EF4-FFF2-40B4-BE49-F238E27FC236}">
                <a16:creationId xmlns:a16="http://schemas.microsoft.com/office/drawing/2014/main" id="{EBD9B83D-A862-964C-ABCE-669A3590E68D}"/>
              </a:ext>
            </a:extLst>
          </p:cNvPr>
          <p:cNvGrpSpPr/>
          <p:nvPr/>
        </p:nvGrpSpPr>
        <p:grpSpPr>
          <a:xfrm>
            <a:off x="2971800" y="2079118"/>
            <a:ext cx="989702" cy="1821245"/>
            <a:chOff x="3579577" y="2272737"/>
            <a:chExt cx="1319602" cy="2428326"/>
          </a:xfrm>
        </p:grpSpPr>
        <p:sp>
          <p:nvSpPr>
            <p:cNvPr id="51" name="TextBox 50">
              <a:extLst>
                <a:ext uri="{FF2B5EF4-FFF2-40B4-BE49-F238E27FC236}">
                  <a16:creationId xmlns:a16="http://schemas.microsoft.com/office/drawing/2014/main" id="{CA6A8852-BB6B-564F-A701-4F0CE03055C8}"/>
                </a:ext>
              </a:extLst>
            </p:cNvPr>
            <p:cNvSpPr txBox="1"/>
            <p:nvPr/>
          </p:nvSpPr>
          <p:spPr>
            <a:xfrm>
              <a:off x="3579577" y="3962399"/>
              <a:ext cx="1319602" cy="738664"/>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Seeking </a:t>
              </a:r>
            </a:p>
            <a:p>
              <a:r>
                <a:rPr lang="en-US" sz="1500" dirty="0">
                  <a:latin typeface="Arial" panose="020B0604020202020204" pitchFamily="34" charset="0"/>
                  <a:cs typeface="Arial" panose="020B0604020202020204" pitchFamily="34" charset="0"/>
                </a:rPr>
                <a:t>care</a:t>
              </a:r>
            </a:p>
          </p:txBody>
        </p:sp>
        <p:grpSp>
          <p:nvGrpSpPr>
            <p:cNvPr id="23" name="Group 22">
              <a:extLst>
                <a:ext uri="{FF2B5EF4-FFF2-40B4-BE49-F238E27FC236}">
                  <a16:creationId xmlns:a16="http://schemas.microsoft.com/office/drawing/2014/main" id="{B9CC22DF-2A8F-344F-BCD9-F6213576FBDF}"/>
                </a:ext>
              </a:extLst>
            </p:cNvPr>
            <p:cNvGrpSpPr/>
            <p:nvPr/>
          </p:nvGrpSpPr>
          <p:grpSpPr>
            <a:xfrm>
              <a:off x="3636808" y="2272737"/>
              <a:ext cx="1212679" cy="1426681"/>
              <a:chOff x="3611306" y="2272737"/>
              <a:chExt cx="1212679" cy="1426681"/>
            </a:xfrm>
          </p:grpSpPr>
          <p:pic>
            <p:nvPicPr>
              <p:cNvPr id="29" name="Picture 28">
                <a:extLst>
                  <a:ext uri="{FF2B5EF4-FFF2-40B4-BE49-F238E27FC236}">
                    <a16:creationId xmlns:a16="http://schemas.microsoft.com/office/drawing/2014/main" id="{49FD5219-9714-D649-863B-61739191D6A2}"/>
                  </a:ext>
                </a:extLst>
              </p:cNvPr>
              <p:cNvPicPr>
                <a:picLocks noChangeAspect="1"/>
              </p:cNvPicPr>
              <p:nvPr/>
            </p:nvPicPr>
            <p:blipFill>
              <a:blip r:embed="rId4"/>
              <a:stretch>
                <a:fillRect/>
              </a:stretch>
            </p:blipFill>
            <p:spPr>
              <a:xfrm>
                <a:off x="3611306" y="2272737"/>
                <a:ext cx="1212679" cy="1426681"/>
              </a:xfrm>
              <a:prstGeom prst="rect">
                <a:avLst/>
              </a:prstGeom>
            </p:spPr>
          </p:pic>
          <p:pic>
            <p:nvPicPr>
              <p:cNvPr id="19" name="Picture 18">
                <a:extLst>
                  <a:ext uri="{FF2B5EF4-FFF2-40B4-BE49-F238E27FC236}">
                    <a16:creationId xmlns:a16="http://schemas.microsoft.com/office/drawing/2014/main" id="{DD8D37E9-1DBB-D74F-995F-789A1A22B02D}"/>
                  </a:ext>
                </a:extLst>
              </p:cNvPr>
              <p:cNvPicPr>
                <a:picLocks noChangeAspect="1"/>
              </p:cNvPicPr>
              <p:nvPr/>
            </p:nvPicPr>
            <p:blipFill>
              <a:blip r:embed="rId9"/>
              <a:stretch>
                <a:fillRect/>
              </a:stretch>
            </p:blipFill>
            <p:spPr>
              <a:xfrm>
                <a:off x="3978359" y="2564884"/>
                <a:ext cx="465444" cy="629719"/>
              </a:xfrm>
              <a:prstGeom prst="rect">
                <a:avLst/>
              </a:prstGeom>
            </p:spPr>
          </p:pic>
        </p:grpSp>
      </p:grpSp>
      <p:grpSp>
        <p:nvGrpSpPr>
          <p:cNvPr id="34" name="Group 33">
            <a:extLst>
              <a:ext uri="{FF2B5EF4-FFF2-40B4-BE49-F238E27FC236}">
                <a16:creationId xmlns:a16="http://schemas.microsoft.com/office/drawing/2014/main" id="{246A6771-255C-094D-B0A9-30EF0325309E}"/>
              </a:ext>
            </a:extLst>
          </p:cNvPr>
          <p:cNvGrpSpPr/>
          <p:nvPr/>
        </p:nvGrpSpPr>
        <p:grpSpPr>
          <a:xfrm>
            <a:off x="115331" y="6249427"/>
            <a:ext cx="480060" cy="608573"/>
            <a:chOff x="289241" y="6046569"/>
            <a:chExt cx="640080" cy="811431"/>
          </a:xfrm>
        </p:grpSpPr>
        <p:sp>
          <p:nvSpPr>
            <p:cNvPr id="35" name="Slide Number Placeholder 3">
              <a:extLst>
                <a:ext uri="{FF2B5EF4-FFF2-40B4-BE49-F238E27FC236}">
                  <a16:creationId xmlns:a16="http://schemas.microsoft.com/office/drawing/2014/main" id="{A137DB6E-AEAA-F14A-80DA-6FAA1B747AE4}"/>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38</a:t>
              </a:fld>
              <a:endParaRPr lang="en-US" sz="1350" dirty="0">
                <a:solidFill>
                  <a:schemeClr val="tx2"/>
                </a:solidFill>
                <a:latin typeface="Arial" panose="020B0604020202020204" pitchFamily="34" charset="0"/>
              </a:endParaRPr>
            </a:p>
          </p:txBody>
        </p:sp>
        <p:cxnSp>
          <p:nvCxnSpPr>
            <p:cNvPr id="36" name="Straight Connector 35">
              <a:extLst>
                <a:ext uri="{FF2B5EF4-FFF2-40B4-BE49-F238E27FC236}">
                  <a16:creationId xmlns:a16="http://schemas.microsoft.com/office/drawing/2014/main" id="{5E6083CE-C77E-C34D-9AB9-13E08830B12C}"/>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0888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6868DD-2755-5445-AB61-74119E8E94AC}"/>
              </a:ext>
            </a:extLst>
          </p:cNvPr>
          <p:cNvSpPr txBox="1"/>
          <p:nvPr/>
        </p:nvSpPr>
        <p:spPr>
          <a:xfrm>
            <a:off x="228600" y="1088494"/>
            <a:ext cx="8686799" cy="5021888"/>
          </a:xfrm>
          <a:prstGeom prst="rect">
            <a:avLst/>
          </a:prstGeom>
          <a:noFill/>
        </p:spPr>
        <p:txBody>
          <a:bodyPr wrap="square" rtlCol="0">
            <a:spAutoFit/>
          </a:bodyPr>
          <a:lstStyle/>
          <a:p>
            <a:pPr marL="214308" indent="-214308" algn="l">
              <a:spcBef>
                <a:spcPts val="750"/>
              </a:spcBef>
              <a:buFont typeface="Arial" panose="020B0604020202020204" pitchFamily="34" charset="0"/>
              <a:buChar char="•"/>
            </a:pPr>
            <a:r>
              <a:rPr lang="en-US" sz="1600" dirty="0">
                <a:latin typeface="Arial" panose="020B0604020202020204" pitchFamily="34" charset="0"/>
                <a:cs typeface="Arial" panose="020B0604020202020204" pitchFamily="34" charset="0"/>
              </a:rPr>
              <a:t>Access to TB testing and appropriate diagnosis is a major barrier to TB treatment (this is covered in depth in the training module focused on TB Diagnosis and </a:t>
            </a:r>
            <a:r>
              <a:rPr lang="en-US" sz="1600" i="1" dirty="0">
                <a:solidFill>
                  <a:srgbClr val="0298A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An Activist’s Guide to Tuberculosis Diagnostic Tools</a:t>
            </a:r>
            <a:r>
              <a:rPr lang="en-US" sz="1600" dirty="0">
                <a:solidFill>
                  <a:srgbClr val="0298AA"/>
                </a:solidFill>
                <a:latin typeface="Arial" panose="020B0604020202020204" pitchFamily="34" charset="0"/>
                <a:cs typeface="Arial" panose="020B0604020202020204" pitchFamily="34" charset="0"/>
              </a:rPr>
              <a:t>).</a:t>
            </a:r>
          </a:p>
          <a:p>
            <a:pPr marL="214308" indent="-214308" algn="l">
              <a:spcBef>
                <a:spcPts val="750"/>
              </a:spcBef>
              <a:buFont typeface="Arial" panose="020B0604020202020204" pitchFamily="34" charset="0"/>
              <a:buChar char="•"/>
            </a:pPr>
            <a:r>
              <a:rPr lang="en-US" sz="1600" b="1" dirty="0">
                <a:latin typeface="Arial" panose="020B0604020202020204" pitchFamily="34" charset="0"/>
                <a:cs typeface="Arial" panose="020B0604020202020204" pitchFamily="34" charset="0"/>
              </a:rPr>
              <a:t>First-line medicines are affordable and widely available</a:t>
            </a:r>
            <a:r>
              <a:rPr lang="en-US" sz="1600" dirty="0">
                <a:latin typeface="Arial" panose="020B0604020202020204" pitchFamily="34" charset="0"/>
                <a:cs typeface="Arial" panose="020B0604020202020204" pitchFamily="34" charset="0"/>
              </a:rPr>
              <a:t>, often as fixed-dose combinations (FDCs). </a:t>
            </a:r>
            <a:endParaRPr lang="en-US" sz="1600" b="1" dirty="0">
              <a:latin typeface="Arial" panose="020B0604020202020204" pitchFamily="34" charset="0"/>
              <a:cs typeface="Arial" panose="020B0604020202020204" pitchFamily="34" charset="0"/>
            </a:endParaRPr>
          </a:p>
          <a:p>
            <a:pPr marL="214308" indent="-214308" algn="l">
              <a:spcBef>
                <a:spcPts val="750"/>
              </a:spcBef>
              <a:buFont typeface="Arial" panose="020B0604020202020204" pitchFamily="34" charset="0"/>
              <a:buChar char="•"/>
            </a:pPr>
            <a:r>
              <a:rPr lang="en-US" sz="1600" b="1" dirty="0">
                <a:latin typeface="Arial" panose="020B0604020202020204" pitchFamily="34" charset="0"/>
                <a:cs typeface="Arial" panose="020B0604020202020204" pitchFamily="34" charset="0"/>
              </a:rPr>
              <a:t>Repurposed second-line medicines are also relatively affordable</a:t>
            </a:r>
            <a:r>
              <a:rPr lang="en-US" sz="1600" dirty="0">
                <a:latin typeface="Arial" panose="020B0604020202020204" pitchFamily="34" charset="0"/>
                <a:cs typeface="Arial" panose="020B0604020202020204" pitchFamily="34" charset="0"/>
              </a:rPr>
              <a:t>, especially with the introduction of multiple quality-assured generic suppliers of these medicines (levofloxacin, moxifloxacin, linezolid, clofazimine) in recent years.</a:t>
            </a:r>
          </a:p>
          <a:p>
            <a:pPr marL="214308" indent="-214308" algn="l">
              <a:spcBef>
                <a:spcPts val="750"/>
              </a:spcBef>
              <a:buFont typeface="Arial" panose="020B0604020202020204" pitchFamily="34" charset="0"/>
              <a:buChar char="•"/>
            </a:pPr>
            <a:r>
              <a:rPr lang="en-US" sz="1600" dirty="0">
                <a:latin typeface="Arial" panose="020B0604020202020204" pitchFamily="34" charset="0"/>
                <a:cs typeface="Arial" panose="020B0604020202020204" pitchFamily="34" charset="0"/>
              </a:rPr>
              <a:t>Sponsors of </a:t>
            </a:r>
            <a:r>
              <a:rPr lang="en-US" sz="1600" b="1" dirty="0">
                <a:latin typeface="Arial" panose="020B0604020202020204" pitchFamily="34" charset="0"/>
                <a:cs typeface="Arial" panose="020B0604020202020204" pitchFamily="34" charset="0"/>
              </a:rPr>
              <a:t>newer TB drugs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bedaquiline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delamanid</a:t>
            </a:r>
            <a:r>
              <a:rPr lang="en-US" sz="1600" dirty="0">
                <a:latin typeface="Arial" panose="020B0604020202020204" pitchFamily="34" charset="0"/>
                <a:cs typeface="Arial" panose="020B0604020202020204" pitchFamily="34" charset="0"/>
              </a:rPr>
              <a:t>, and </a:t>
            </a:r>
            <a:r>
              <a:rPr lang="en-US" sz="1600" dirty="0" err="1">
                <a:latin typeface="Arial" panose="020B0604020202020204" pitchFamily="34" charset="0"/>
                <a:cs typeface="Arial" panose="020B0604020202020204" pitchFamily="34" charset="0"/>
              </a:rPr>
              <a:t>pretomanid</a:t>
            </a:r>
            <a:r>
              <a:rPr lang="en-US" sz="1600" dirty="0">
                <a:latin typeface="Arial" panose="020B0604020202020204" pitchFamily="34" charset="0"/>
                <a:cs typeface="Arial" panose="020B0604020202020204" pitchFamily="34" charset="0"/>
              </a:rPr>
              <a:t>, however, still benefit from patent protections, and control the prices of these medicines directly and through voluntary licenses granted to generics companies.</a:t>
            </a:r>
          </a:p>
          <a:p>
            <a:pPr marL="214308" indent="-214308" algn="l">
              <a:spcBef>
                <a:spcPts val="750"/>
              </a:spcBef>
              <a:buFont typeface="Arial" panose="020B0604020202020204" pitchFamily="34" charset="0"/>
              <a:buChar char="•"/>
            </a:pPr>
            <a:r>
              <a:rPr lang="en-US" sz="1600" dirty="0">
                <a:latin typeface="Arial" panose="020B0604020202020204" pitchFamily="34" charset="0"/>
                <a:cs typeface="Arial" panose="020B0604020202020204" pitchFamily="34" charset="0"/>
              </a:rPr>
              <a:t>Historically, </a:t>
            </a:r>
            <a:r>
              <a:rPr lang="en-US" sz="1600" b="1" dirty="0">
                <a:latin typeface="Arial" panose="020B0604020202020204" pitchFamily="34" charset="0"/>
                <a:cs typeface="Arial" panose="020B0604020202020204" pitchFamily="34" charset="0"/>
              </a:rPr>
              <a:t>knowledge gaps </a:t>
            </a:r>
            <a:r>
              <a:rPr lang="en-US" sz="1600" dirty="0">
                <a:latin typeface="Arial" panose="020B0604020202020204" pitchFamily="34" charset="0"/>
                <a:cs typeface="Arial" panose="020B0604020202020204" pitchFamily="34" charset="0"/>
              </a:rPr>
              <a:t>have played an outsized role in restricting access to </a:t>
            </a:r>
            <a:r>
              <a:rPr lang="en-US" sz="1600" b="1" dirty="0">
                <a:latin typeface="Arial" panose="020B0604020202020204" pitchFamily="34" charset="0"/>
                <a:cs typeface="Arial" panose="020B0604020202020204" pitchFamily="34" charset="0"/>
              </a:rPr>
              <a:t>newer medicines</a:t>
            </a:r>
            <a:r>
              <a:rPr lang="en-US" sz="1600" dirty="0">
                <a:latin typeface="Arial" panose="020B0604020202020204" pitchFamily="34" charset="0"/>
                <a:cs typeface="Arial" panose="020B0604020202020204" pitchFamily="34" charset="0"/>
              </a:rPr>
              <a:t> and regimens for drug-resistant TB / slowed the speed at which they have been taken up by National TB Programs.</a:t>
            </a:r>
          </a:p>
          <a:p>
            <a:pPr marL="214308" indent="-214308" algn="l">
              <a:spcBef>
                <a:spcPts val="750"/>
              </a:spcBef>
              <a:buFont typeface="Arial" panose="020B0604020202020204" pitchFamily="34" charset="0"/>
              <a:buChar char="•"/>
            </a:pPr>
            <a:r>
              <a:rPr lang="en-US" sz="1600" dirty="0">
                <a:latin typeface="Arial" panose="020B0604020202020204" pitchFamily="34" charset="0"/>
                <a:cs typeface="Arial" panose="020B0604020202020204" pitchFamily="34" charset="0"/>
              </a:rPr>
              <a:t>Though important limitations remain, </a:t>
            </a:r>
            <a:r>
              <a:rPr lang="en-US" sz="1600" b="1" dirty="0">
                <a:latin typeface="Arial" panose="020B0604020202020204" pitchFamily="34" charset="0"/>
                <a:cs typeface="Arial" panose="020B0604020202020204" pitchFamily="34" charset="0"/>
              </a:rPr>
              <a:t>registration</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intellectual property, and pricing barriers</a:t>
            </a:r>
            <a:r>
              <a:rPr lang="en-US" sz="1600" dirty="0">
                <a:latin typeface="Arial" panose="020B0604020202020204" pitchFamily="34" charset="0"/>
                <a:cs typeface="Arial" panose="020B0604020202020204" pitchFamily="34" charset="0"/>
              </a:rPr>
              <a:t> are now more obviously impeding access to the newer medicines needed to compose the regimens that the WHO recommends.</a:t>
            </a:r>
          </a:p>
          <a:p>
            <a:pPr algn="l"/>
            <a:endParaRPr lang="en-US" sz="150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DC07C1D7-6319-2448-9BDC-54EB49D4164E}"/>
              </a:ext>
            </a:extLst>
          </p:cNvPr>
          <p:cNvGrpSpPr/>
          <p:nvPr/>
        </p:nvGrpSpPr>
        <p:grpSpPr>
          <a:xfrm>
            <a:off x="115331" y="6249427"/>
            <a:ext cx="480060" cy="608573"/>
            <a:chOff x="289241" y="6046569"/>
            <a:chExt cx="640080" cy="811431"/>
          </a:xfrm>
        </p:grpSpPr>
        <p:sp>
          <p:nvSpPr>
            <p:cNvPr id="6" name="Slide Number Placeholder 3">
              <a:extLst>
                <a:ext uri="{FF2B5EF4-FFF2-40B4-BE49-F238E27FC236}">
                  <a16:creationId xmlns:a16="http://schemas.microsoft.com/office/drawing/2014/main" id="{CA6393D4-3860-5E45-BB52-D34EE87F3176}"/>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39</a:t>
              </a:fld>
              <a:endParaRPr lang="en-US" sz="1350" dirty="0">
                <a:solidFill>
                  <a:schemeClr val="tx2"/>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F38DEE31-95BD-C142-B421-277374A65BEF}"/>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8" name="Text Placeholder 6">
            <a:extLst>
              <a:ext uri="{FF2B5EF4-FFF2-40B4-BE49-F238E27FC236}">
                <a16:creationId xmlns:a16="http://schemas.microsoft.com/office/drawing/2014/main" id="{4299D7E5-17DF-2049-8823-6DF9FACD33B8}"/>
              </a:ext>
            </a:extLst>
          </p:cNvPr>
          <p:cNvSpPr txBox="1">
            <a:spLocks/>
          </p:cNvSpPr>
          <p:nvPr/>
        </p:nvSpPr>
        <p:spPr>
          <a:xfrm>
            <a:off x="622110" y="6445111"/>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BARRIERS</a:t>
            </a:r>
          </a:p>
        </p:txBody>
      </p:sp>
      <p:sp>
        <p:nvSpPr>
          <p:cNvPr id="9" name="Text Placeholder 7">
            <a:extLst>
              <a:ext uri="{FF2B5EF4-FFF2-40B4-BE49-F238E27FC236}">
                <a16:creationId xmlns:a16="http://schemas.microsoft.com/office/drawing/2014/main" id="{7A044EDB-47BB-5B4F-960D-7CC4E0E8DAC6}"/>
              </a:ext>
            </a:extLst>
          </p:cNvPr>
          <p:cNvSpPr txBox="1">
            <a:spLocks/>
          </p:cNvSpPr>
          <p:nvPr/>
        </p:nvSpPr>
        <p:spPr>
          <a:xfrm>
            <a:off x="272330" y="473630"/>
            <a:ext cx="8599337" cy="363561"/>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latin typeface="Arial" panose="020B0604020202020204" pitchFamily="34" charset="0"/>
              </a:rPr>
              <a:t>Determining Access Barriers</a:t>
            </a:r>
            <a:endParaRPr lang="en-US" dirty="0"/>
          </a:p>
        </p:txBody>
      </p:sp>
    </p:spTree>
    <p:extLst>
      <p:ext uri="{BB962C8B-B14F-4D97-AF65-F5344CB8AC3E}">
        <p14:creationId xmlns:p14="http://schemas.microsoft.com/office/powerpoint/2010/main" val="1144908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A89FA0-3DC2-1F48-8B35-4D00FD86E88E}"/>
              </a:ext>
            </a:extLst>
          </p:cNvPr>
          <p:cNvSpPr/>
          <p:nvPr/>
        </p:nvSpPr>
        <p:spPr>
          <a:xfrm>
            <a:off x="0" y="0"/>
            <a:ext cx="2527261" cy="685800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0" dirty="0">
              <a:latin typeface="Arial" panose="020B0604020202020204" pitchFamily="34" charset="0"/>
            </a:endParaRPr>
          </a:p>
        </p:txBody>
      </p:sp>
      <p:cxnSp>
        <p:nvCxnSpPr>
          <p:cNvPr id="12" name="Straight Connector 11">
            <a:extLst>
              <a:ext uri="{FF2B5EF4-FFF2-40B4-BE49-F238E27FC236}">
                <a16:creationId xmlns:a16="http://schemas.microsoft.com/office/drawing/2014/main" id="{710542F9-4037-7D4E-A665-6B620DFCA041}"/>
              </a:ext>
            </a:extLst>
          </p:cNvPr>
          <p:cNvCxnSpPr>
            <a:cxnSpLocks/>
          </p:cNvCxnSpPr>
          <p:nvPr/>
        </p:nvCxnSpPr>
        <p:spPr>
          <a:xfrm>
            <a:off x="0" y="4123103"/>
            <a:ext cx="2425465" cy="0"/>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02E37F7-C08C-C545-AFD6-60C66A08517C}"/>
              </a:ext>
            </a:extLst>
          </p:cNvPr>
          <p:cNvSpPr txBox="1"/>
          <p:nvPr/>
        </p:nvSpPr>
        <p:spPr>
          <a:xfrm>
            <a:off x="205721" y="2279747"/>
            <a:ext cx="2102518" cy="1759456"/>
          </a:xfrm>
          <a:prstGeom prst="rect">
            <a:avLst/>
          </a:prstGeom>
          <a:noFill/>
        </p:spPr>
        <p:txBody>
          <a:bodyPr wrap="square" rtlCol="0">
            <a:spAutoFit/>
          </a:bodyPr>
          <a:lstStyle/>
          <a:p>
            <a:pPr algn="r">
              <a:lnSpc>
                <a:spcPts val="2565"/>
              </a:lnSpc>
            </a:pPr>
            <a:r>
              <a:rPr lang="en-US" sz="2400" b="1" dirty="0">
                <a:solidFill>
                  <a:srgbClr val="0298AA"/>
                </a:solidFill>
                <a:latin typeface="Arial" panose="020B0604020202020204" pitchFamily="34" charset="0"/>
                <a:cs typeface="Arial" panose="020B0604020202020204" pitchFamily="34" charset="0"/>
              </a:rPr>
              <a:t>(Latent)</a:t>
            </a:r>
            <a:r>
              <a:rPr lang="en-US" sz="2700" b="1" dirty="0">
                <a:solidFill>
                  <a:srgbClr val="0298AA"/>
                </a:solidFill>
                <a:latin typeface="Arial" panose="020B0604020202020204" pitchFamily="34" charset="0"/>
                <a:cs typeface="Arial" panose="020B0604020202020204" pitchFamily="34" charset="0"/>
              </a:rPr>
              <a:t>TB Infection vs. </a:t>
            </a:r>
          </a:p>
          <a:p>
            <a:pPr algn="r">
              <a:lnSpc>
                <a:spcPts val="2565"/>
              </a:lnSpc>
            </a:pPr>
            <a:r>
              <a:rPr lang="en-US" sz="2400" b="1" dirty="0">
                <a:solidFill>
                  <a:srgbClr val="0298AA"/>
                </a:solidFill>
                <a:latin typeface="Arial" panose="020B0604020202020204" pitchFamily="34" charset="0"/>
                <a:cs typeface="Arial" panose="020B0604020202020204" pitchFamily="34" charset="0"/>
              </a:rPr>
              <a:t>(Active) </a:t>
            </a:r>
            <a:r>
              <a:rPr lang="en-US" sz="2700" b="1" dirty="0">
                <a:solidFill>
                  <a:srgbClr val="0298AA"/>
                </a:solidFill>
                <a:latin typeface="Arial" panose="020B0604020202020204" pitchFamily="34" charset="0"/>
                <a:cs typeface="Arial" panose="020B0604020202020204" pitchFamily="34" charset="0"/>
              </a:rPr>
              <a:t>TB Disease</a:t>
            </a:r>
            <a:endParaRPr lang="en-ID" sz="2700" b="1" dirty="0">
              <a:solidFill>
                <a:srgbClr val="0298AA"/>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CEC744B1-496C-A547-A1D1-7303E5F3CD9E}"/>
              </a:ext>
            </a:extLst>
          </p:cNvPr>
          <p:cNvCxnSpPr>
            <a:cxnSpLocks/>
          </p:cNvCxnSpPr>
          <p:nvPr/>
        </p:nvCxnSpPr>
        <p:spPr>
          <a:xfrm>
            <a:off x="2527261" y="0"/>
            <a:ext cx="0" cy="6858000"/>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51C616E-DCB1-4144-BC55-350ADFC66139}"/>
              </a:ext>
            </a:extLst>
          </p:cNvPr>
          <p:cNvSpPr txBox="1"/>
          <p:nvPr/>
        </p:nvSpPr>
        <p:spPr>
          <a:xfrm>
            <a:off x="221939" y="322548"/>
            <a:ext cx="2223446" cy="300082"/>
          </a:xfrm>
          <a:prstGeom prst="rect">
            <a:avLst/>
          </a:prstGeom>
          <a:noFill/>
        </p:spPr>
        <p:txBody>
          <a:bodyPr wrap="square" rtlCol="0">
            <a:spAutoFit/>
          </a:bodyPr>
          <a:lstStyle/>
          <a:p>
            <a:pPr algn="l"/>
            <a:r>
              <a:rPr lang="en-US" sz="1350" dirty="0">
                <a:solidFill>
                  <a:schemeClr val="tx2"/>
                </a:solidFill>
                <a:latin typeface="Arial" panose="020B0604020202020204" pitchFamily="34" charset="0"/>
                <a:ea typeface="Roboto" panose="02000000000000000000" pitchFamily="2" charset="0"/>
              </a:rPr>
              <a:t>FUNDAMENTALS</a:t>
            </a:r>
          </a:p>
        </p:txBody>
      </p:sp>
      <p:grpSp>
        <p:nvGrpSpPr>
          <p:cNvPr id="21" name="Group 20">
            <a:extLst>
              <a:ext uri="{FF2B5EF4-FFF2-40B4-BE49-F238E27FC236}">
                <a16:creationId xmlns:a16="http://schemas.microsoft.com/office/drawing/2014/main" id="{4FE3D13D-09DD-8A4A-9095-121054004476}"/>
              </a:ext>
            </a:extLst>
          </p:cNvPr>
          <p:cNvGrpSpPr/>
          <p:nvPr/>
        </p:nvGrpSpPr>
        <p:grpSpPr>
          <a:xfrm>
            <a:off x="3048000" y="622630"/>
            <a:ext cx="6047780" cy="5354485"/>
            <a:chOff x="2735832" y="640221"/>
            <a:chExt cx="6047780" cy="5354485"/>
          </a:xfrm>
        </p:grpSpPr>
        <p:pic>
          <p:nvPicPr>
            <p:cNvPr id="22" name="Picture 21" descr="A pair of red shoes&#10;&#10;Description automatically generated with low confidence">
              <a:extLst>
                <a:ext uri="{FF2B5EF4-FFF2-40B4-BE49-F238E27FC236}">
                  <a16:creationId xmlns:a16="http://schemas.microsoft.com/office/drawing/2014/main" id="{BE92F0E2-AED0-D94E-BF9B-C8928A33E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636" y="640221"/>
              <a:ext cx="4063688" cy="3605378"/>
            </a:xfrm>
            <a:prstGeom prst="rect">
              <a:avLst/>
            </a:prstGeom>
          </p:spPr>
        </p:pic>
        <p:sp>
          <p:nvSpPr>
            <p:cNvPr id="23" name="Rectangle 22">
              <a:extLst>
                <a:ext uri="{FF2B5EF4-FFF2-40B4-BE49-F238E27FC236}">
                  <a16:creationId xmlns:a16="http://schemas.microsoft.com/office/drawing/2014/main" id="{F96B2193-33CB-FD40-AA2B-71F3CCCDD23C}"/>
                </a:ext>
              </a:extLst>
            </p:cNvPr>
            <p:cNvSpPr/>
            <p:nvPr/>
          </p:nvSpPr>
          <p:spPr>
            <a:xfrm>
              <a:off x="4411926" y="4115586"/>
              <a:ext cx="982961" cy="300082"/>
            </a:xfrm>
            <a:prstGeom prst="rect">
              <a:avLst/>
            </a:prstGeom>
          </p:spPr>
          <p:txBody>
            <a:bodyPr wrap="none">
              <a:spAutoFit/>
            </a:bodyPr>
            <a:lstStyle/>
            <a:p>
              <a:r>
                <a:rPr lang="en-US" sz="1350" b="1" dirty="0">
                  <a:latin typeface="Arial" panose="020B0604020202020204" pitchFamily="34" charset="0"/>
                  <a:ea typeface="Roboto" panose="02000000000000000000" pitchFamily="2" charset="0"/>
                  <a:cs typeface="Roboto" panose="02000000000000000000" pitchFamily="2" charset="0"/>
                </a:rPr>
                <a:t>Latent TB</a:t>
              </a:r>
              <a:endParaRPr lang="en-US" sz="1350" b="1" dirty="0"/>
            </a:p>
          </p:txBody>
        </p:sp>
        <p:sp>
          <p:nvSpPr>
            <p:cNvPr id="24" name="Rectangle 23">
              <a:extLst>
                <a:ext uri="{FF2B5EF4-FFF2-40B4-BE49-F238E27FC236}">
                  <a16:creationId xmlns:a16="http://schemas.microsoft.com/office/drawing/2014/main" id="{B4E8E641-B8AA-B647-A163-1A813C8988E0}"/>
                </a:ext>
              </a:extLst>
            </p:cNvPr>
            <p:cNvSpPr/>
            <p:nvPr/>
          </p:nvSpPr>
          <p:spPr>
            <a:xfrm>
              <a:off x="5856221" y="4122241"/>
              <a:ext cx="1117614" cy="300082"/>
            </a:xfrm>
            <a:prstGeom prst="rect">
              <a:avLst/>
            </a:prstGeom>
          </p:spPr>
          <p:txBody>
            <a:bodyPr wrap="none">
              <a:spAutoFit/>
            </a:bodyPr>
            <a:lstStyle/>
            <a:p>
              <a:r>
                <a:rPr lang="en-US" sz="1350" b="1" dirty="0">
                  <a:latin typeface="Arial" panose="020B0604020202020204" pitchFamily="34" charset="0"/>
                  <a:ea typeface="Roboto" panose="02000000000000000000" pitchFamily="2" charset="0"/>
                  <a:cs typeface="Roboto" panose="02000000000000000000" pitchFamily="2" charset="0"/>
                </a:rPr>
                <a:t>TB Disease</a:t>
              </a:r>
              <a:endParaRPr lang="en-US" sz="1350" b="1" dirty="0"/>
            </a:p>
          </p:txBody>
        </p:sp>
        <p:sp>
          <p:nvSpPr>
            <p:cNvPr id="25" name="Rectangle 24">
              <a:extLst>
                <a:ext uri="{FF2B5EF4-FFF2-40B4-BE49-F238E27FC236}">
                  <a16:creationId xmlns:a16="http://schemas.microsoft.com/office/drawing/2014/main" id="{37B7B800-BE48-C844-9052-E4652E0EB16B}"/>
                </a:ext>
              </a:extLst>
            </p:cNvPr>
            <p:cNvSpPr/>
            <p:nvPr/>
          </p:nvSpPr>
          <p:spPr>
            <a:xfrm>
              <a:off x="2735832" y="4401435"/>
              <a:ext cx="2671682" cy="1569660"/>
            </a:xfrm>
            <a:prstGeom prst="rect">
              <a:avLst/>
            </a:prstGeom>
          </p:spPr>
          <p:txBody>
            <a:bodyPr wrap="square">
              <a:spAutoFit/>
            </a:bodyPr>
            <a:lstStyle/>
            <a:p>
              <a:pPr algn="r"/>
              <a:r>
                <a:rPr lang="en-US" sz="1200" dirty="0">
                  <a:latin typeface="Arial" panose="020B0604020202020204" pitchFamily="34" charset="0"/>
                  <a:ea typeface="Roboto" panose="02000000000000000000" pitchFamily="2" charset="0"/>
                  <a:cs typeface="Roboto" panose="02000000000000000000" pitchFamily="2" charset="0"/>
                </a:rPr>
                <a:t>TB lives but doesn’t grow in the body</a:t>
              </a:r>
            </a:p>
            <a:p>
              <a:pPr algn="r"/>
              <a:endParaRPr lang="en-US" sz="1200" dirty="0">
                <a:latin typeface="Arial" panose="020B0604020202020204" pitchFamily="34" charset="0"/>
              </a:endParaRPr>
            </a:p>
            <a:p>
              <a:pPr algn="r"/>
              <a:r>
                <a:rPr lang="en-US" sz="1200" dirty="0">
                  <a:latin typeface="Arial" panose="020B0604020202020204" pitchFamily="34" charset="0"/>
                </a:rPr>
                <a:t>Doesn’t make a person feel sick or have symptoms</a:t>
              </a:r>
            </a:p>
            <a:p>
              <a:pPr algn="r"/>
              <a:endParaRPr lang="en-US" sz="1200" dirty="0">
                <a:latin typeface="Arial" panose="020B0604020202020204" pitchFamily="34" charset="0"/>
              </a:endParaRPr>
            </a:p>
            <a:p>
              <a:pPr algn="r"/>
              <a:r>
                <a:rPr lang="en-US" sz="1200" b="1" u="sng" dirty="0">
                  <a:latin typeface="Arial" panose="020B0604020202020204" pitchFamily="34" charset="0"/>
                </a:rPr>
                <a:t>Can’t</a:t>
              </a:r>
              <a:r>
                <a:rPr lang="en-US" sz="1200" dirty="0">
                  <a:latin typeface="Arial" panose="020B0604020202020204" pitchFamily="34" charset="0"/>
                </a:rPr>
                <a:t> spread from person to person</a:t>
              </a:r>
            </a:p>
            <a:p>
              <a:pPr algn="r"/>
              <a:endParaRPr lang="en-US" sz="1200" dirty="0">
                <a:latin typeface="Arial" panose="020B0604020202020204" pitchFamily="34" charset="0"/>
              </a:endParaRPr>
            </a:p>
            <a:p>
              <a:pPr algn="r"/>
              <a:r>
                <a:rPr lang="en-US" sz="1200" dirty="0">
                  <a:latin typeface="Arial" panose="020B0604020202020204" pitchFamily="34" charset="0"/>
                </a:rPr>
                <a:t>Can advance to TB disease</a:t>
              </a:r>
              <a:endParaRPr lang="en-US" sz="1200" dirty="0"/>
            </a:p>
          </p:txBody>
        </p:sp>
        <p:sp>
          <p:nvSpPr>
            <p:cNvPr id="26" name="Rectangle 25">
              <a:extLst>
                <a:ext uri="{FF2B5EF4-FFF2-40B4-BE49-F238E27FC236}">
                  <a16:creationId xmlns:a16="http://schemas.microsoft.com/office/drawing/2014/main" id="{F7DAB14F-C52E-A64F-8616-A02F913893F2}"/>
                </a:ext>
              </a:extLst>
            </p:cNvPr>
            <p:cNvSpPr/>
            <p:nvPr/>
          </p:nvSpPr>
          <p:spPr>
            <a:xfrm>
              <a:off x="5792705" y="4425046"/>
              <a:ext cx="2990907" cy="1569660"/>
            </a:xfrm>
            <a:prstGeom prst="rect">
              <a:avLst/>
            </a:prstGeom>
          </p:spPr>
          <p:txBody>
            <a:bodyPr wrap="square">
              <a:spAutoFit/>
            </a:bodyPr>
            <a:lstStyle/>
            <a:p>
              <a:pPr algn="l"/>
              <a:r>
                <a:rPr lang="en-US" sz="1200" dirty="0">
                  <a:latin typeface="Arial" panose="020B0604020202020204" pitchFamily="34" charset="0"/>
                  <a:ea typeface="Roboto" panose="02000000000000000000" pitchFamily="2" charset="0"/>
                  <a:cs typeface="Roboto" panose="02000000000000000000" pitchFamily="2" charset="0"/>
                </a:rPr>
                <a:t>TB is active and grown in the body</a:t>
              </a:r>
            </a:p>
            <a:p>
              <a:pPr algn="l"/>
              <a:endParaRPr lang="en-US" sz="1200" dirty="0">
                <a:latin typeface="Arial" panose="020B0604020202020204" pitchFamily="34" charset="0"/>
              </a:endParaRPr>
            </a:p>
            <a:p>
              <a:pPr algn="l"/>
              <a:r>
                <a:rPr lang="en-US" sz="1200" dirty="0">
                  <a:latin typeface="Arial" panose="020B0604020202020204" pitchFamily="34" charset="0"/>
                </a:rPr>
                <a:t>Makes a person feel sick and have symptoms</a:t>
              </a:r>
            </a:p>
            <a:p>
              <a:pPr algn="l"/>
              <a:endParaRPr lang="en-US" sz="1200" dirty="0">
                <a:latin typeface="Arial" panose="020B0604020202020204" pitchFamily="34" charset="0"/>
              </a:endParaRPr>
            </a:p>
            <a:p>
              <a:pPr algn="l"/>
              <a:r>
                <a:rPr lang="en-US" sz="1200" b="1" u="sng" dirty="0">
                  <a:latin typeface="Arial" panose="020B0604020202020204" pitchFamily="34" charset="0"/>
                </a:rPr>
                <a:t>Can</a:t>
              </a:r>
              <a:r>
                <a:rPr lang="en-US" sz="1200" b="1" dirty="0">
                  <a:latin typeface="Arial" panose="020B0604020202020204" pitchFamily="34" charset="0"/>
                </a:rPr>
                <a:t> </a:t>
              </a:r>
              <a:r>
                <a:rPr lang="en-US" sz="1200" dirty="0">
                  <a:latin typeface="Arial" panose="020B0604020202020204" pitchFamily="34" charset="0"/>
                </a:rPr>
                <a:t>spread from person to person </a:t>
              </a:r>
            </a:p>
            <a:p>
              <a:pPr algn="l"/>
              <a:endParaRPr lang="en-US" sz="1200" dirty="0">
                <a:latin typeface="Arial" panose="020B0604020202020204" pitchFamily="34" charset="0"/>
              </a:endParaRPr>
            </a:p>
            <a:p>
              <a:pPr algn="l"/>
              <a:r>
                <a:rPr lang="en-US" sz="1200" dirty="0">
                  <a:latin typeface="Arial" panose="020B0604020202020204" pitchFamily="34" charset="0"/>
                </a:rPr>
                <a:t>Can cause death if not treated</a:t>
              </a:r>
              <a:endParaRPr lang="en-US" sz="1200" dirty="0"/>
            </a:p>
          </p:txBody>
        </p:sp>
      </p:grpSp>
      <p:grpSp>
        <p:nvGrpSpPr>
          <p:cNvPr id="28" name="Group 27">
            <a:extLst>
              <a:ext uri="{FF2B5EF4-FFF2-40B4-BE49-F238E27FC236}">
                <a16:creationId xmlns:a16="http://schemas.microsoft.com/office/drawing/2014/main" id="{BD706419-FE97-6E4B-AE51-159461DE8004}"/>
              </a:ext>
            </a:extLst>
          </p:cNvPr>
          <p:cNvGrpSpPr/>
          <p:nvPr/>
        </p:nvGrpSpPr>
        <p:grpSpPr>
          <a:xfrm>
            <a:off x="115331" y="6249427"/>
            <a:ext cx="480060" cy="608573"/>
            <a:chOff x="289241" y="6046569"/>
            <a:chExt cx="640080" cy="811431"/>
          </a:xfrm>
        </p:grpSpPr>
        <p:sp>
          <p:nvSpPr>
            <p:cNvPr id="29" name="Slide Number Placeholder 3">
              <a:extLst>
                <a:ext uri="{FF2B5EF4-FFF2-40B4-BE49-F238E27FC236}">
                  <a16:creationId xmlns:a16="http://schemas.microsoft.com/office/drawing/2014/main" id="{59A1E10B-195F-5F41-8E98-00B0EDF12515}"/>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a:t>
              </a:fld>
              <a:endParaRPr lang="en-US" sz="1350" dirty="0">
                <a:solidFill>
                  <a:schemeClr val="tx2"/>
                </a:solidFill>
                <a:latin typeface="Arial" panose="020B0604020202020204" pitchFamily="34" charset="0"/>
              </a:endParaRPr>
            </a:p>
          </p:txBody>
        </p:sp>
        <p:cxnSp>
          <p:nvCxnSpPr>
            <p:cNvPr id="30" name="Straight Connector 29">
              <a:extLst>
                <a:ext uri="{FF2B5EF4-FFF2-40B4-BE49-F238E27FC236}">
                  <a16:creationId xmlns:a16="http://schemas.microsoft.com/office/drawing/2014/main" id="{8482AF30-9145-CA46-8EF6-4FEA8BCAF8AD}"/>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E2ACB48E-C148-9846-AE41-F91FE4C3BC69}"/>
              </a:ext>
            </a:extLst>
          </p:cNvPr>
          <p:cNvSpPr/>
          <p:nvPr/>
        </p:nvSpPr>
        <p:spPr>
          <a:xfrm>
            <a:off x="5867408" y="457200"/>
            <a:ext cx="3070872" cy="57150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7383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2106502-05C4-1E43-A43B-2623C8E6F6D2}"/>
              </a:ext>
            </a:extLst>
          </p:cNvPr>
          <p:cNvGraphicFramePr>
            <a:graphicFrameLocks noGrp="1"/>
          </p:cNvGraphicFramePr>
          <p:nvPr>
            <p:extLst>
              <p:ext uri="{D42A27DB-BD31-4B8C-83A1-F6EECF244321}">
                <p14:modId xmlns:p14="http://schemas.microsoft.com/office/powerpoint/2010/main" val="358243415"/>
              </p:ext>
            </p:extLst>
          </p:nvPr>
        </p:nvGraphicFramePr>
        <p:xfrm>
          <a:off x="228600" y="884128"/>
          <a:ext cx="8723862" cy="5248351"/>
        </p:xfrm>
        <a:graphic>
          <a:graphicData uri="http://schemas.openxmlformats.org/drawingml/2006/table">
            <a:tbl>
              <a:tblPr firstRow="1" firstCol="1" bandRow="1">
                <a:tableStyleId>{5C22544A-7EE6-4342-B048-85BDC9FD1C3A}</a:tableStyleId>
              </a:tblPr>
              <a:tblGrid>
                <a:gridCol w="1146680">
                  <a:extLst>
                    <a:ext uri="{9D8B030D-6E8A-4147-A177-3AD203B41FA5}">
                      <a16:colId xmlns:a16="http://schemas.microsoft.com/office/drawing/2014/main" val="1934993015"/>
                    </a:ext>
                  </a:extLst>
                </a:gridCol>
                <a:gridCol w="3425320">
                  <a:extLst>
                    <a:ext uri="{9D8B030D-6E8A-4147-A177-3AD203B41FA5}">
                      <a16:colId xmlns:a16="http://schemas.microsoft.com/office/drawing/2014/main" val="2776727283"/>
                    </a:ext>
                  </a:extLst>
                </a:gridCol>
                <a:gridCol w="1559989">
                  <a:extLst>
                    <a:ext uri="{9D8B030D-6E8A-4147-A177-3AD203B41FA5}">
                      <a16:colId xmlns:a16="http://schemas.microsoft.com/office/drawing/2014/main" val="3115012019"/>
                    </a:ext>
                  </a:extLst>
                </a:gridCol>
                <a:gridCol w="2591873">
                  <a:extLst>
                    <a:ext uri="{9D8B030D-6E8A-4147-A177-3AD203B41FA5}">
                      <a16:colId xmlns:a16="http://schemas.microsoft.com/office/drawing/2014/main" val="3541794050"/>
                    </a:ext>
                  </a:extLst>
                </a:gridCol>
              </a:tblGrid>
              <a:tr h="387183">
                <a:tc>
                  <a:txBody>
                    <a:bodyPr/>
                    <a:lstStyle/>
                    <a:p>
                      <a:pPr marL="0" marR="0" algn="r">
                        <a:spcBef>
                          <a:spcPts val="0"/>
                        </a:spcBef>
                        <a:spcAft>
                          <a:spcPts val="0"/>
                        </a:spcAft>
                      </a:pPr>
                      <a:r>
                        <a:rPr lang="en-US" sz="1200" b="1" i="0" dirty="0">
                          <a:solidFill>
                            <a:schemeClr val="tx1"/>
                          </a:solidFill>
                          <a:effectLst/>
                          <a:latin typeface="Arial" panose="020B0604020202020204" pitchFamily="34" charset="0"/>
                          <a:cs typeface="Arial" panose="020B0604020202020204" pitchFamily="34" charset="0"/>
                        </a:rPr>
                        <a:t>Medicine</a:t>
                      </a:r>
                      <a:endParaRPr lang="en-US" sz="1200" b="0"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1253" marR="182880" marT="0" marB="0" anchor="ctr"/>
                </a:tc>
                <a:tc>
                  <a:txBody>
                    <a:bodyPr/>
                    <a:lstStyle/>
                    <a:p>
                      <a:pPr marL="0" marR="0">
                        <a:spcBef>
                          <a:spcPts val="0"/>
                        </a:spcBef>
                        <a:spcAft>
                          <a:spcPts val="0"/>
                        </a:spcAft>
                      </a:pPr>
                      <a:r>
                        <a:rPr lang="en-US" sz="1200" b="1" i="0" dirty="0">
                          <a:solidFill>
                            <a:schemeClr val="tx1"/>
                          </a:solidFill>
                          <a:effectLst/>
                          <a:latin typeface="Arial" panose="020B0604020202020204" pitchFamily="34" charset="0"/>
                          <a:cs typeface="Arial" panose="020B0604020202020204" pitchFamily="34" charset="0"/>
                        </a:rPr>
                        <a:t>Approved</a:t>
                      </a:r>
                      <a:endParaRPr lang="en-US" sz="1200" b="0"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51253" marT="0" marB="0" anchor="ctr"/>
                </a:tc>
                <a:tc>
                  <a:txBody>
                    <a:bodyPr/>
                    <a:lstStyle/>
                    <a:p>
                      <a:pPr marL="0" marR="0">
                        <a:spcBef>
                          <a:spcPts val="0"/>
                        </a:spcBef>
                        <a:spcAft>
                          <a:spcPts val="0"/>
                        </a:spcAft>
                      </a:pPr>
                      <a:r>
                        <a:rPr lang="en-US" sz="1200" b="1" i="0" dirty="0">
                          <a:solidFill>
                            <a:schemeClr val="tx1"/>
                          </a:solidFill>
                          <a:effectLst/>
                          <a:latin typeface="Arial" panose="020B0604020202020204" pitchFamily="34" charset="0"/>
                          <a:cs typeface="Arial" panose="020B0604020202020204" pitchFamily="34" charset="0"/>
                        </a:rPr>
                        <a:t>Filed</a:t>
                      </a:r>
                      <a:endParaRPr lang="en-US" sz="1200" b="0"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51253" marT="0" marB="0" anchor="ctr"/>
                </a:tc>
                <a:tc>
                  <a:txBody>
                    <a:bodyPr/>
                    <a:lstStyle/>
                    <a:p>
                      <a:pPr marL="0" marR="0">
                        <a:spcBef>
                          <a:spcPts val="0"/>
                        </a:spcBef>
                        <a:spcAft>
                          <a:spcPts val="0"/>
                        </a:spcAft>
                      </a:pPr>
                      <a:r>
                        <a:rPr lang="en-US" sz="1200" b="1" i="0" dirty="0">
                          <a:solidFill>
                            <a:schemeClr val="tx1"/>
                          </a:solidFill>
                          <a:effectLst/>
                          <a:latin typeface="Arial" panose="020B0604020202020204" pitchFamily="34" charset="0"/>
                          <a:cs typeface="Arial" panose="020B0604020202020204" pitchFamily="34" charset="0"/>
                        </a:rPr>
                        <a:t>Planned</a:t>
                      </a:r>
                      <a:endParaRPr lang="en-US" sz="1200" b="0"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51253" marT="0" marB="0" anchor="ctr"/>
                </a:tc>
                <a:extLst>
                  <a:ext uri="{0D108BD9-81ED-4DB2-BD59-A6C34878D82A}">
                    <a16:rowId xmlns:a16="http://schemas.microsoft.com/office/drawing/2014/main" val="311685358"/>
                  </a:ext>
                </a:extLst>
              </a:tr>
              <a:tr h="1960514">
                <a:tc>
                  <a:txBody>
                    <a:bodyPr/>
                    <a:lstStyle/>
                    <a:p>
                      <a:pPr marL="0" marR="0" algn="l">
                        <a:spcBef>
                          <a:spcPts val="0"/>
                        </a:spcBef>
                        <a:spcAft>
                          <a:spcPts val="0"/>
                        </a:spcAft>
                      </a:pPr>
                      <a:r>
                        <a:rPr lang="en-US" sz="1200" b="1" i="0" dirty="0" err="1">
                          <a:solidFill>
                            <a:schemeClr val="tx1"/>
                          </a:solidFill>
                          <a:effectLst/>
                          <a:latin typeface="Arial" panose="020B0604020202020204" pitchFamily="34" charset="0"/>
                          <a:cs typeface="Arial" panose="020B0604020202020204" pitchFamily="34" charset="0"/>
                        </a:rPr>
                        <a:t>bedaquiline</a:t>
                      </a:r>
                      <a:r>
                        <a:rPr lang="en-US" sz="1200" b="1" i="0" dirty="0">
                          <a:solidFill>
                            <a:schemeClr val="tx1"/>
                          </a:solidFill>
                          <a:effectLst/>
                          <a:latin typeface="Arial" panose="020B0604020202020204" pitchFamily="34" charset="0"/>
                          <a:cs typeface="Arial" panose="020B0604020202020204" pitchFamily="34" charset="0"/>
                        </a:rPr>
                        <a:t>  </a:t>
                      </a:r>
                      <a:endParaRPr lang="en-US" sz="12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1253" marR="182880" marT="68580" marB="0" anchor="ctr">
                    <a:solidFill>
                      <a:schemeClr val="accent1">
                        <a:alpha val="4000"/>
                      </a:schemeClr>
                    </a:solidFill>
                  </a:tcPr>
                </a:tc>
                <a:tc>
                  <a:txBody>
                    <a:bodyPr/>
                    <a:lstStyle/>
                    <a:p>
                      <a:pPr marL="0" marR="0">
                        <a:spcBef>
                          <a:spcPts val="0"/>
                        </a:spcBef>
                        <a:spcAft>
                          <a:spcPts val="0"/>
                        </a:spcAft>
                      </a:pPr>
                      <a:r>
                        <a:rPr lang="en-US" sz="1200" b="0" i="0" dirty="0">
                          <a:effectLst/>
                          <a:latin typeface="Arial" panose="020B0604020202020204" pitchFamily="34" charset="0"/>
                          <a:cs typeface="Arial" panose="020B0604020202020204" pitchFamily="34" charset="0"/>
                        </a:rPr>
                        <a:t>Armenia, Belarus, Brazil, Burundi, Cameroon, China, Democratic Republic of Congo, Ethiopia, European Union, Hong Kong, Iceland, India, Indonesia, Israel, Japan,  Liechtenstein, Macau, Mexico, Moldova, Mongolia, New Zealand, Norway, Peru, Philippines, Russian Federation, Rwanda, South Africa, South Korea, Taiwan, Tanzania, Thailand, Turkey, Turkmenistan, Uganda, Ukraine, United Kingdom, United States, Uzbekistan</a:t>
                      </a: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a:txBody>
                  <a:tcPr marR="51253" marT="68580" marB="0" anchor="ctr">
                    <a:solidFill>
                      <a:srgbClr val="0298AA">
                        <a:alpha val="16000"/>
                      </a:srgbClr>
                    </a:solidFill>
                  </a:tcPr>
                </a:tc>
                <a:tc>
                  <a:txBody>
                    <a:bodyPr/>
                    <a:lstStyle/>
                    <a:p>
                      <a:pPr marL="0" marR="0">
                        <a:spcBef>
                          <a:spcPts val="0"/>
                        </a:spcBef>
                        <a:spcAft>
                          <a:spcPts val="0"/>
                        </a:spcAft>
                      </a:pPr>
                      <a:r>
                        <a:rPr lang="en-US" sz="1200" b="0" i="0" dirty="0">
                          <a:effectLst/>
                          <a:latin typeface="Arial" panose="020B0604020202020204" pitchFamily="34" charset="0"/>
                          <a:cs typeface="Arial" panose="020B0604020202020204" pitchFamily="34" charset="0"/>
                        </a:rPr>
                        <a:t>Ghana, Kenya, Malaysia, Myanmar, Namibia, Nigeria, Tajikistan, Vietnam, Zambia, Zimbabwe</a:t>
                      </a: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a:txBody>
                  <a:tcPr marR="51253" marT="68580" marB="0" anchor="ctr">
                    <a:solidFill>
                      <a:srgbClr val="0298AA">
                        <a:alpha val="16000"/>
                      </a:srgbClr>
                    </a:solidFill>
                  </a:tcPr>
                </a:tc>
                <a:tc>
                  <a:txBody>
                    <a:bodyPr/>
                    <a:lstStyle/>
                    <a:p>
                      <a:pPr marL="0" marR="0">
                        <a:spcBef>
                          <a:spcPts val="0"/>
                        </a:spcBef>
                        <a:spcAft>
                          <a:spcPts val="0"/>
                        </a:spcAft>
                      </a:pPr>
                      <a:r>
                        <a:rPr lang="en-US" sz="1200" b="0" i="0" dirty="0">
                          <a:effectLst/>
                          <a:latin typeface="Arial" panose="020B0604020202020204" pitchFamily="34" charset="0"/>
                          <a:cs typeface="Arial" panose="020B0604020202020204" pitchFamily="34" charset="0"/>
                        </a:rPr>
                        <a:t>Bahrain</a:t>
                      </a: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a:txBody>
                  <a:tcPr marR="51253" marT="68580" marB="0" anchor="ctr">
                    <a:solidFill>
                      <a:srgbClr val="0298AA">
                        <a:alpha val="16000"/>
                      </a:srgbClr>
                    </a:solidFill>
                  </a:tcPr>
                </a:tc>
                <a:extLst>
                  <a:ext uri="{0D108BD9-81ED-4DB2-BD59-A6C34878D82A}">
                    <a16:rowId xmlns:a16="http://schemas.microsoft.com/office/drawing/2014/main" val="3170763710"/>
                  </a:ext>
                </a:extLst>
              </a:tr>
              <a:tr h="1300454">
                <a:tc>
                  <a:txBody>
                    <a:bodyPr/>
                    <a:lstStyle/>
                    <a:p>
                      <a:pPr marL="0" marR="0" algn="l">
                        <a:spcBef>
                          <a:spcPts val="0"/>
                        </a:spcBef>
                        <a:spcAft>
                          <a:spcPts val="0"/>
                        </a:spcAft>
                      </a:pPr>
                      <a:r>
                        <a:rPr lang="en-US" sz="1200" b="1" i="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delamanid</a:t>
                      </a:r>
                      <a:endParaRPr lang="en-US" sz="12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gn="l">
                        <a:spcBef>
                          <a:spcPts val="0"/>
                        </a:spcBef>
                        <a:spcAft>
                          <a:spcPts val="0"/>
                        </a:spcAft>
                      </a:pPr>
                      <a:r>
                        <a:rPr lang="en-US" sz="12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txBody>
                  <a:tcPr marL="51435" marR="182880" marT="68580" marB="0" anchor="ctr">
                    <a:solidFill>
                      <a:schemeClr val="accent1">
                        <a:alpha val="4000"/>
                      </a:schemeClr>
                    </a:solidFill>
                  </a:tcPr>
                </a:tc>
                <a:tc>
                  <a:txBody>
                    <a:bodyPr/>
                    <a:lstStyle/>
                    <a:p>
                      <a:pPr marL="0" marR="0">
                        <a:spcBef>
                          <a:spcPts val="0"/>
                        </a:spcBef>
                        <a:spcAft>
                          <a:spcPts val="0"/>
                        </a:spcAft>
                      </a:pPr>
                      <a:r>
                        <a:rPr lang="en-GB" sz="1200" b="0" i="0" dirty="0">
                          <a:effectLst/>
                          <a:latin typeface="Arial" panose="020B0604020202020204" pitchFamily="34" charset="0"/>
                          <a:ea typeface="Times New Roman" panose="02020603050405020304" pitchFamily="18" charset="0"/>
                          <a:cs typeface="Arial" panose="020B0604020202020204" pitchFamily="34" charset="0"/>
                        </a:rPr>
                        <a:t>China, European Union, Hong Kong, India, Indonesia, Japan, Kazakhstan, Mongolia, Peru, Philippines, Russian Federation, South Korea, South Africa, Turkey, Turkmenistan, Ukraine, United Kingdom</a:t>
                      </a: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a:txBody>
                  <a:tcPr marR="51435" marT="68580" marB="0" anchor="ctr">
                    <a:solidFill>
                      <a:srgbClr val="0298AA">
                        <a:alpha val="10000"/>
                      </a:srgbClr>
                    </a:solidFill>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Azerbaijan, Brazil, Mexico, Morocco, Uzbekistan</a:t>
                      </a:r>
                    </a:p>
                  </a:txBody>
                  <a:tcPr marR="51435" marT="68580" marB="0" anchor="ctr">
                    <a:solidFill>
                      <a:srgbClr val="0298AA">
                        <a:alpha val="10000"/>
                      </a:srgbClr>
                    </a:solidFill>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Armenia, Belarus, Cameroon, Democratic Republic of Congo, Ethiopia, Georgia, Ghana, Kenya, Kyrgyzstan, Malawi, Moldova, Mozambique, Nigeria, Pakistan, Tanzania, Uganda</a:t>
                      </a:r>
                    </a:p>
                  </a:txBody>
                  <a:tcPr marR="51435" marT="68580" marB="0" anchor="ctr">
                    <a:solidFill>
                      <a:srgbClr val="0298AA">
                        <a:alpha val="10000"/>
                      </a:srgbClr>
                    </a:solidFill>
                  </a:tcPr>
                </a:tc>
                <a:extLst>
                  <a:ext uri="{0D108BD9-81ED-4DB2-BD59-A6C34878D82A}">
                    <a16:rowId xmlns:a16="http://schemas.microsoft.com/office/drawing/2014/main" val="3676553146"/>
                  </a:ext>
                </a:extLst>
              </a:tr>
              <a:tr h="1578102">
                <a:tc>
                  <a:txBody>
                    <a:bodyPr/>
                    <a:lstStyle/>
                    <a:p>
                      <a:pPr marL="0" marR="0" algn="l">
                        <a:spcBef>
                          <a:spcPts val="0"/>
                        </a:spcBef>
                        <a:spcAft>
                          <a:spcPts val="0"/>
                        </a:spcAft>
                      </a:pPr>
                      <a:r>
                        <a:rPr lang="en-US" sz="1200" b="1" i="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pretomanid</a:t>
                      </a:r>
                      <a:endParaRPr lang="en-US" sz="12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gn="l">
                        <a:spcBef>
                          <a:spcPts val="0"/>
                        </a:spcBef>
                        <a:spcAft>
                          <a:spcPts val="0"/>
                        </a:spcAft>
                      </a:pPr>
                      <a:r>
                        <a:rPr lang="en-US" sz="12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txBody>
                  <a:tcPr marL="51435" marR="182880" marT="68580" marB="0" anchor="ctr">
                    <a:solidFill>
                      <a:schemeClr val="accent1">
                        <a:alpha val="4000"/>
                      </a:schemeClr>
                    </a:solidFill>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India, United States</a:t>
                      </a:r>
                    </a:p>
                  </a:txBody>
                  <a:tcPr marR="51435" marT="68580" marB="68580" anchor="ctr">
                    <a:solidFill>
                      <a:srgbClr val="0298AA">
                        <a:alpha val="15000"/>
                      </a:srgbClr>
                    </a:solidFill>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Democratic Republic of Congo, Ethiopia, European Union, Mozambique, Philippines, South Africa, Thailand, Vietnam, Zimbabwe</a:t>
                      </a:r>
                    </a:p>
                  </a:txBody>
                  <a:tcPr marR="51435" marT="68580" marB="68580" anchor="ctr">
                    <a:solidFill>
                      <a:srgbClr val="0298AA">
                        <a:alpha val="15000"/>
                      </a:srgbClr>
                    </a:solidFill>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Australia, Azerbaijan, Bangladesh, Belarus, Brazil, Cambodia, Cameroon, Georgia, Indonesia, Kazakhstan, Kenya, Kyrgyzstan, Laos, Moldova, Myanmar, Nigeria, Pakistan, Peru, South Korea, Tajikistan, Turkmenistan, Ukraine, Uzbekistan</a:t>
                      </a:r>
                    </a:p>
                  </a:txBody>
                  <a:tcPr marR="51435" marT="68580" marB="68580" anchor="ctr">
                    <a:solidFill>
                      <a:srgbClr val="0298AA">
                        <a:alpha val="15000"/>
                      </a:srgbClr>
                    </a:solidFill>
                  </a:tcPr>
                </a:tc>
                <a:extLst>
                  <a:ext uri="{0D108BD9-81ED-4DB2-BD59-A6C34878D82A}">
                    <a16:rowId xmlns:a16="http://schemas.microsoft.com/office/drawing/2014/main" val="3168093701"/>
                  </a:ext>
                </a:extLst>
              </a:tr>
            </a:tbl>
          </a:graphicData>
        </a:graphic>
      </p:graphicFrame>
      <p:grpSp>
        <p:nvGrpSpPr>
          <p:cNvPr id="5" name="Group 4">
            <a:extLst>
              <a:ext uri="{FF2B5EF4-FFF2-40B4-BE49-F238E27FC236}">
                <a16:creationId xmlns:a16="http://schemas.microsoft.com/office/drawing/2014/main" id="{D0283463-AA76-4C40-870B-F62BF3AFD565}"/>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2469F902-844B-164A-8D88-988225894E5C}"/>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40</a:t>
              </a:fld>
              <a:endParaRPr lang="en-US" sz="1350" dirty="0">
                <a:solidFill>
                  <a:schemeClr val="tx2"/>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375941E8-7116-EC45-8821-CE55F7826776}"/>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0" name="Text Placeholder 6">
            <a:extLst>
              <a:ext uri="{FF2B5EF4-FFF2-40B4-BE49-F238E27FC236}">
                <a16:creationId xmlns:a16="http://schemas.microsoft.com/office/drawing/2014/main" id="{68ECD47D-D5E0-3643-B164-D63EFF2CCFB9}"/>
              </a:ext>
            </a:extLst>
          </p:cNvPr>
          <p:cNvSpPr txBox="1">
            <a:spLocks/>
          </p:cNvSpPr>
          <p:nvPr/>
        </p:nvSpPr>
        <p:spPr>
          <a:xfrm>
            <a:off x="595391" y="6471972"/>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BARRIERS</a:t>
            </a:r>
          </a:p>
        </p:txBody>
      </p:sp>
      <p:sp>
        <p:nvSpPr>
          <p:cNvPr id="11" name="Text Placeholder 7">
            <a:extLst>
              <a:ext uri="{FF2B5EF4-FFF2-40B4-BE49-F238E27FC236}">
                <a16:creationId xmlns:a16="http://schemas.microsoft.com/office/drawing/2014/main" id="{10DA5D75-CEA7-1945-82F4-FD681038A13E}"/>
              </a:ext>
            </a:extLst>
          </p:cNvPr>
          <p:cNvSpPr txBox="1">
            <a:spLocks/>
          </p:cNvSpPr>
          <p:nvPr/>
        </p:nvSpPr>
        <p:spPr>
          <a:xfrm>
            <a:off x="115330" y="168244"/>
            <a:ext cx="8723863" cy="682238"/>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ts val="2325"/>
              </a:lnSpc>
            </a:pPr>
            <a:r>
              <a:rPr lang="en-US" dirty="0">
                <a:latin typeface="Arial" panose="020B0604020202020204" pitchFamily="34" charset="0"/>
              </a:rPr>
              <a:t>Where Are New TB Drugs Registered With National Regulatory Authorities (as of June 2020)?</a:t>
            </a:r>
          </a:p>
        </p:txBody>
      </p:sp>
    </p:spTree>
    <p:extLst>
      <p:ext uri="{BB962C8B-B14F-4D97-AF65-F5344CB8AC3E}">
        <p14:creationId xmlns:p14="http://schemas.microsoft.com/office/powerpoint/2010/main" val="2906967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6923ED6-AC7F-6C41-B379-C993C6589C7D}"/>
              </a:ext>
            </a:extLst>
          </p:cNvPr>
          <p:cNvGraphicFramePr>
            <a:graphicFrameLocks noGrp="1"/>
          </p:cNvGraphicFramePr>
          <p:nvPr>
            <p:extLst>
              <p:ext uri="{D42A27DB-BD31-4B8C-83A1-F6EECF244321}">
                <p14:modId xmlns:p14="http://schemas.microsoft.com/office/powerpoint/2010/main" val="3684795198"/>
              </p:ext>
            </p:extLst>
          </p:nvPr>
        </p:nvGraphicFramePr>
        <p:xfrm>
          <a:off x="704909" y="1028645"/>
          <a:ext cx="8058091" cy="4760745"/>
        </p:xfrm>
        <a:graphic>
          <a:graphicData uri="http://schemas.openxmlformats.org/drawingml/2006/table">
            <a:tbl>
              <a:tblPr firstRow="1" firstCol="1" bandRow="1">
                <a:tableStyleId>{69CF1AB2-1976-4502-BF36-3FF5EA218861}</a:tableStyleId>
              </a:tblPr>
              <a:tblGrid>
                <a:gridCol w="2563993">
                  <a:extLst>
                    <a:ext uri="{9D8B030D-6E8A-4147-A177-3AD203B41FA5}">
                      <a16:colId xmlns:a16="http://schemas.microsoft.com/office/drawing/2014/main" val="1947817295"/>
                    </a:ext>
                  </a:extLst>
                </a:gridCol>
                <a:gridCol w="2358020">
                  <a:extLst>
                    <a:ext uri="{9D8B030D-6E8A-4147-A177-3AD203B41FA5}">
                      <a16:colId xmlns:a16="http://schemas.microsoft.com/office/drawing/2014/main" val="1852583508"/>
                    </a:ext>
                  </a:extLst>
                </a:gridCol>
                <a:gridCol w="3136078">
                  <a:extLst>
                    <a:ext uri="{9D8B030D-6E8A-4147-A177-3AD203B41FA5}">
                      <a16:colId xmlns:a16="http://schemas.microsoft.com/office/drawing/2014/main" val="1273405711"/>
                    </a:ext>
                  </a:extLst>
                </a:gridCol>
              </a:tblGrid>
              <a:tr h="695036">
                <a:tc>
                  <a:txBody>
                    <a:bodyPr/>
                    <a:lstStyle/>
                    <a:p>
                      <a:pPr marL="0" marR="0">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Medicine</a:t>
                      </a:r>
                      <a:endParaRPr lang="en-US" sz="1400" b="0"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82880" marR="51253" marT="0" marB="0" anchor="ctr">
                    <a:lnR w="12700" cmpd="sng">
                      <a:noFill/>
                    </a:lnR>
                    <a:solidFill>
                      <a:srgbClr val="0298AA"/>
                    </a:solidFill>
                  </a:tcPr>
                </a:tc>
                <a:tc>
                  <a:txBody>
                    <a:bodyPr/>
                    <a:lstStyle/>
                    <a:p>
                      <a:pPr marL="0" marR="0">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Current Price* </a:t>
                      </a:r>
                    </a:p>
                    <a:p>
                      <a:pPr marL="0" marR="0">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(per patient per month)</a:t>
                      </a:r>
                      <a:endParaRPr lang="en-US" sz="1400" b="0"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74320" marR="51253" marT="0" marB="0" anchor="ctr">
                    <a:lnL w="12700" cmpd="sng">
                      <a:noFill/>
                    </a:lnL>
                    <a:lnR w="12700" cmpd="sng">
                      <a:noFill/>
                    </a:lnR>
                    <a:solidFill>
                      <a:srgbClr val="0298AA"/>
                    </a:solidFill>
                  </a:tcPr>
                </a:tc>
                <a:tc>
                  <a:txBody>
                    <a:bodyPr/>
                    <a:lstStyle/>
                    <a:p>
                      <a:pPr marL="0" marR="0">
                        <a:spcBef>
                          <a:spcPts val="0"/>
                        </a:spcBef>
                        <a:spcAft>
                          <a:spcPts val="0"/>
                        </a:spcAft>
                      </a:pPr>
                      <a:r>
                        <a:rPr lang="en-US" sz="1400" dirty="0">
                          <a:solidFill>
                            <a:schemeClr val="tx1"/>
                          </a:solidFill>
                          <a:effectLst/>
                          <a:latin typeface="Arial" panose="020B0604020202020204" pitchFamily="34" charset="0"/>
                          <a:cs typeface="Arial" panose="020B0604020202020204" pitchFamily="34" charset="0"/>
                        </a:rPr>
                        <a:t>Target Price for Generic Versions (per patient per month)**</a:t>
                      </a:r>
                      <a:endParaRPr lang="en-US" sz="1400" b="0"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82880" marR="51253" marT="0" marB="0" anchor="ctr">
                    <a:lnL w="12700" cmpd="sng">
                      <a:noFill/>
                    </a:lnL>
                    <a:lnB w="12700" cmpd="sng">
                      <a:noFill/>
                    </a:lnB>
                    <a:solidFill>
                      <a:srgbClr val="0298AA"/>
                    </a:solidFill>
                  </a:tcPr>
                </a:tc>
                <a:extLst>
                  <a:ext uri="{0D108BD9-81ED-4DB2-BD59-A6C34878D82A}">
                    <a16:rowId xmlns:a16="http://schemas.microsoft.com/office/drawing/2014/main" val="2071907056"/>
                  </a:ext>
                </a:extLst>
              </a:tr>
              <a:tr h="435941">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moxifloxacin  (M; Mx; </a:t>
                      </a:r>
                      <a:r>
                        <a:rPr lang="en-US" sz="1400" kern="1200" dirty="0" err="1">
                          <a:effectLst/>
                          <a:latin typeface="Arial" panose="020B0604020202020204" pitchFamily="34" charset="0"/>
                          <a:cs typeface="Arial" panose="020B0604020202020204" pitchFamily="34" charset="0"/>
                        </a:rPr>
                        <a:t>Mfx</a:t>
                      </a:r>
                      <a:r>
                        <a:rPr lang="en-US" sz="1400" kern="1200" dirty="0">
                          <a:effectLst/>
                          <a:latin typeface="Arial" panose="020B0604020202020204" pitchFamily="34" charset="0"/>
                          <a:cs typeface="Arial" panose="020B0604020202020204" pitchFamily="34" charset="0"/>
                        </a:rPr>
                        <a:t>)</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182880" marR="51253" marT="0" marB="0" anchor="ctr">
                    <a:lnR w="12700" cmpd="sng">
                      <a:noFill/>
                    </a:lnR>
                    <a:solidFill>
                      <a:schemeClr val="bg2">
                        <a:alpha val="7000"/>
                      </a:schemeClr>
                    </a:solidFill>
                  </a:tcPr>
                </a:tc>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US$10</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274320" marR="51253" marT="0" marB="0" anchor="ctr">
                    <a:lnL w="12700" cmpd="sng">
                      <a:noFill/>
                    </a:lnL>
                    <a:lnR w="12700" cmpd="sng">
                      <a:noFill/>
                    </a:lnR>
                    <a:lnB w="12700" cmpd="sng">
                      <a:noFill/>
                    </a:lnB>
                  </a:tcPr>
                </a:tc>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US$4–8</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182880" marR="51253" marT="0" marB="0" anchor="ctr">
                    <a:lnL w="12700" cmpd="sng">
                      <a:noFill/>
                    </a:lnL>
                    <a:lnT w="12700" cmpd="sng">
                      <a:noFill/>
                    </a:lnT>
                    <a:lnB w="12700" cmpd="sng">
                      <a:noFill/>
                    </a:lnB>
                  </a:tcPr>
                </a:tc>
                <a:extLst>
                  <a:ext uri="{0D108BD9-81ED-4DB2-BD59-A6C34878D82A}">
                    <a16:rowId xmlns:a16="http://schemas.microsoft.com/office/drawing/2014/main" val="1014784441"/>
                  </a:ext>
                </a:extLst>
              </a:tr>
              <a:tr h="435941">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levofloxacin</a:t>
                      </a:r>
                      <a:r>
                        <a:rPr lang="en-US" sz="1400" dirty="0">
                          <a:effectLst/>
                          <a:latin typeface="Arial" panose="020B0604020202020204" pitchFamily="34" charset="0"/>
                          <a:cs typeface="Arial" panose="020B0604020202020204" pitchFamily="34" charset="0"/>
                        </a:rPr>
                        <a:t>    </a:t>
                      </a:r>
                      <a:r>
                        <a:rPr lang="en-US" sz="1400" kern="1200" dirty="0">
                          <a:effectLst/>
                          <a:latin typeface="Arial" panose="020B0604020202020204" pitchFamily="34" charset="0"/>
                          <a:cs typeface="Arial" panose="020B0604020202020204" pitchFamily="34" charset="0"/>
                        </a:rPr>
                        <a:t>(L; Lx;  </a:t>
                      </a:r>
                      <a:r>
                        <a:rPr lang="en-US" sz="1400" kern="1200" dirty="0" err="1">
                          <a:effectLst/>
                          <a:latin typeface="Arial" panose="020B0604020202020204" pitchFamily="34" charset="0"/>
                          <a:cs typeface="Arial" panose="020B0604020202020204" pitchFamily="34" charset="0"/>
                        </a:rPr>
                        <a:t>Lfx</a:t>
                      </a:r>
                      <a:r>
                        <a:rPr lang="en-US" sz="1400" kern="1200" dirty="0">
                          <a:effectLst/>
                          <a:latin typeface="Arial" panose="020B0604020202020204" pitchFamily="34" charset="0"/>
                          <a:cs typeface="Arial" panose="020B0604020202020204" pitchFamily="34" charset="0"/>
                        </a:rPr>
                        <a:t>)</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182880" marR="51253" marT="0" marB="0" anchor="ctr">
                    <a:lnR w="12700" cmpd="sng">
                      <a:noFill/>
                    </a:lnR>
                    <a:solidFill>
                      <a:schemeClr val="bg2">
                        <a:alpha val="7000"/>
                      </a:schemeClr>
                    </a:solidFill>
                  </a:tcPr>
                </a:tc>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US$2.50</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274320" marR="51253" marT="0" marB="0" anchor="ctr">
                    <a:lnL w="12700" cmpd="sng">
                      <a:noFill/>
                    </a:lnL>
                    <a:lnR w="12700" cmpd="sng">
                      <a:noFill/>
                    </a:lnR>
                    <a:lnT w="12700" cmpd="sng">
                      <a:noFill/>
                    </a:lnT>
                    <a:lnB w="12700" cmpd="sng">
                      <a:noFill/>
                    </a:lnB>
                  </a:tcPr>
                </a:tc>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US$7–17</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182880" marR="51253" marT="0" marB="0" anchor="ctr">
                    <a:lnL w="12700" cmpd="sng">
                      <a:noFill/>
                    </a:lnL>
                    <a:lnT w="12700" cmpd="sng">
                      <a:noFill/>
                    </a:lnT>
                    <a:lnB w="12700" cmpd="sng">
                      <a:noFill/>
                    </a:lnB>
                  </a:tcPr>
                </a:tc>
                <a:extLst>
                  <a:ext uri="{0D108BD9-81ED-4DB2-BD59-A6C34878D82A}">
                    <a16:rowId xmlns:a16="http://schemas.microsoft.com/office/drawing/2014/main" val="3847141012"/>
                  </a:ext>
                </a:extLst>
              </a:tr>
              <a:tr h="407508">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linezolid - 600 mg  (</a:t>
                      </a:r>
                      <a:r>
                        <a:rPr lang="en-US" sz="1400" kern="1200" dirty="0" err="1">
                          <a:effectLst/>
                          <a:latin typeface="Arial" panose="020B0604020202020204" pitchFamily="34" charset="0"/>
                          <a:cs typeface="Arial" panose="020B0604020202020204" pitchFamily="34" charset="0"/>
                        </a:rPr>
                        <a:t>Lz</a:t>
                      </a:r>
                      <a:r>
                        <a:rPr lang="en-US" sz="1400" kern="1200" dirty="0">
                          <a:effectLst/>
                          <a:latin typeface="Arial" panose="020B0604020202020204" pitchFamily="34" charset="0"/>
                          <a:cs typeface="Arial" panose="020B0604020202020204" pitchFamily="34" charset="0"/>
                        </a:rPr>
                        <a:t>; </a:t>
                      </a:r>
                      <a:r>
                        <a:rPr lang="en-US" sz="1400" kern="1200" dirty="0" err="1">
                          <a:effectLst/>
                          <a:latin typeface="Arial" panose="020B0604020202020204" pitchFamily="34" charset="0"/>
                          <a:cs typeface="Arial" panose="020B0604020202020204" pitchFamily="34" charset="0"/>
                        </a:rPr>
                        <a:t>Lzd</a:t>
                      </a:r>
                      <a:r>
                        <a:rPr lang="en-US" sz="1400" kern="1200" dirty="0">
                          <a:effectLst/>
                          <a:latin typeface="Arial" panose="020B0604020202020204" pitchFamily="34" charset="0"/>
                          <a:cs typeface="Arial" panose="020B0604020202020204" pitchFamily="34" charset="0"/>
                        </a:rPr>
                        <a:t>)</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182880" marR="51253" marT="0" marB="0" anchor="ctr">
                    <a:lnR w="12700" cmpd="sng">
                      <a:noFill/>
                    </a:lnR>
                    <a:solidFill>
                      <a:schemeClr val="bg2">
                        <a:alpha val="7000"/>
                      </a:schemeClr>
                    </a:solidFill>
                  </a:tcPr>
                </a:tc>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US$13</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274320" marR="51253" marT="0" marB="0" anchor="ctr">
                    <a:lnL w="12700" cmpd="sng">
                      <a:noFill/>
                    </a:lnL>
                    <a:lnR w="12700" cmpd="sng">
                      <a:noFill/>
                    </a:lnR>
                    <a:lnT w="12700" cmpd="sng">
                      <a:noFill/>
                    </a:lnT>
                    <a:lnB w="12700" cmpd="sng">
                      <a:noFill/>
                    </a:lnB>
                  </a:tcPr>
                </a:tc>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US$5–13</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182880" marR="51253" marT="0" marB="0" anchor="ctr">
                    <a:lnL w="12700" cmpd="sng">
                      <a:noFill/>
                    </a:lnL>
                    <a:lnT w="12700" cmpd="sng">
                      <a:noFill/>
                    </a:lnT>
                    <a:lnB w="12700" cmpd="sng">
                      <a:noFill/>
                    </a:lnB>
                  </a:tcPr>
                </a:tc>
                <a:extLst>
                  <a:ext uri="{0D108BD9-81ED-4DB2-BD59-A6C34878D82A}">
                    <a16:rowId xmlns:a16="http://schemas.microsoft.com/office/drawing/2014/main" val="3476707428"/>
                  </a:ext>
                </a:extLst>
              </a:tr>
              <a:tr h="435941">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clofazimine</a:t>
                      </a:r>
                      <a:r>
                        <a:rPr lang="en-US" sz="1400" dirty="0">
                          <a:effectLst/>
                          <a:latin typeface="Arial" panose="020B0604020202020204" pitchFamily="34" charset="0"/>
                          <a:cs typeface="Arial" panose="020B0604020202020204" pitchFamily="34" charset="0"/>
                        </a:rPr>
                        <a:t>   </a:t>
                      </a:r>
                      <a:r>
                        <a:rPr lang="en-US" sz="1400" kern="1200" dirty="0">
                          <a:effectLst/>
                          <a:latin typeface="Arial" panose="020B0604020202020204" pitchFamily="34" charset="0"/>
                          <a:cs typeface="Arial" panose="020B0604020202020204" pitchFamily="34" charset="0"/>
                        </a:rPr>
                        <a:t>(</a:t>
                      </a:r>
                      <a:r>
                        <a:rPr lang="en-US" sz="1400" kern="1200" dirty="0" err="1">
                          <a:effectLst/>
                          <a:latin typeface="Arial" panose="020B0604020202020204" pitchFamily="34" charset="0"/>
                          <a:cs typeface="Arial" panose="020B0604020202020204" pitchFamily="34" charset="0"/>
                        </a:rPr>
                        <a:t>Cfz</a:t>
                      </a:r>
                      <a:r>
                        <a:rPr lang="en-US" sz="1400" kern="1200" dirty="0">
                          <a:effectLst/>
                          <a:latin typeface="Arial" panose="020B0604020202020204" pitchFamily="34" charset="0"/>
                          <a:cs typeface="Arial" panose="020B0604020202020204" pitchFamily="34" charset="0"/>
                        </a:rPr>
                        <a:t>)</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182880" marR="51253" marT="0" marB="0" anchor="ctr">
                    <a:lnR w="12700" cmpd="sng">
                      <a:noFill/>
                    </a:lnR>
                    <a:solidFill>
                      <a:schemeClr val="bg2">
                        <a:alpha val="7000"/>
                      </a:schemeClr>
                    </a:solidFill>
                  </a:tcPr>
                </a:tc>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US$15</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274320" marR="51253" marT="0" marB="0" anchor="ctr">
                    <a:lnL w="12700" cmpd="sng">
                      <a:noFill/>
                    </a:lnL>
                    <a:lnR w="12700" cmpd="sng">
                      <a:noFill/>
                    </a:lnR>
                    <a:lnT w="12700" cmpd="sng">
                      <a:noFill/>
                    </a:lnT>
                    <a:lnB w="12700" cmpd="sng">
                      <a:noFill/>
                    </a:lnB>
                  </a:tcPr>
                </a:tc>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US$4–11</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182880" marR="51253" marT="0" marB="0" anchor="ctr">
                    <a:lnL w="12700" cmpd="sng">
                      <a:noFill/>
                    </a:lnL>
                    <a:lnT w="12700" cmpd="sng">
                      <a:noFill/>
                    </a:lnT>
                    <a:lnB w="12700" cmpd="sng">
                      <a:noFill/>
                    </a:lnB>
                  </a:tcPr>
                </a:tc>
                <a:extLst>
                  <a:ext uri="{0D108BD9-81ED-4DB2-BD59-A6C34878D82A}">
                    <a16:rowId xmlns:a16="http://schemas.microsoft.com/office/drawing/2014/main" val="1813293692"/>
                  </a:ext>
                </a:extLst>
              </a:tr>
              <a:tr h="435941">
                <a:tc>
                  <a:txBody>
                    <a:bodyPr/>
                    <a:lstStyle/>
                    <a:p>
                      <a:pPr marL="0" marR="0">
                        <a:spcBef>
                          <a:spcPts val="0"/>
                        </a:spcBef>
                        <a:spcAft>
                          <a:spcPts val="0"/>
                        </a:spcAft>
                      </a:pPr>
                      <a:r>
                        <a:rPr lang="en-US" sz="1400" kern="1200" dirty="0" err="1">
                          <a:effectLst/>
                          <a:latin typeface="Arial" panose="020B0604020202020204" pitchFamily="34" charset="0"/>
                          <a:cs typeface="Arial" panose="020B0604020202020204" pitchFamily="34" charset="0"/>
                        </a:rPr>
                        <a:t>bedaquiline</a:t>
                      </a:r>
                      <a:r>
                        <a:rPr lang="en-US" sz="1400" dirty="0">
                          <a:effectLst/>
                          <a:latin typeface="Arial" panose="020B0604020202020204" pitchFamily="34" charset="0"/>
                          <a:cs typeface="Arial" panose="020B0604020202020204" pitchFamily="34" charset="0"/>
                        </a:rPr>
                        <a:t>   </a:t>
                      </a:r>
                      <a:r>
                        <a:rPr lang="en-US" sz="1400" kern="1200" dirty="0">
                          <a:effectLst/>
                          <a:latin typeface="Arial" panose="020B0604020202020204" pitchFamily="34" charset="0"/>
                          <a:cs typeface="Arial" panose="020B0604020202020204" pitchFamily="34" charset="0"/>
                        </a:rPr>
                        <a:t>(J; </a:t>
                      </a:r>
                      <a:r>
                        <a:rPr lang="en-US" sz="1400" kern="1200" dirty="0" err="1">
                          <a:effectLst/>
                          <a:latin typeface="Arial" panose="020B0604020202020204" pitchFamily="34" charset="0"/>
                          <a:cs typeface="Arial" panose="020B0604020202020204" pitchFamily="34" charset="0"/>
                        </a:rPr>
                        <a:t>Bdq</a:t>
                      </a:r>
                      <a:r>
                        <a:rPr lang="en-US" sz="1400" kern="1200" dirty="0">
                          <a:effectLst/>
                          <a:latin typeface="Arial" panose="020B0604020202020204" pitchFamily="34" charset="0"/>
                          <a:cs typeface="Arial" panose="020B0604020202020204" pitchFamily="34" charset="0"/>
                        </a:rPr>
                        <a:t>)</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182880" marR="51253" marT="0" marB="0" anchor="ctr">
                    <a:lnR w="12700" cmpd="sng">
                      <a:noFill/>
                    </a:lnR>
                    <a:solidFill>
                      <a:schemeClr val="bg2">
                        <a:alpha val="7000"/>
                      </a:schemeClr>
                    </a:solidFill>
                  </a:tcPr>
                </a:tc>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US$45–57</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274320" marR="51253" marT="0" marB="0" anchor="ctr">
                    <a:lnL w="12700" cmpd="sng">
                      <a:noFill/>
                    </a:lnL>
                    <a:lnR w="12700" cmpd="sng">
                      <a:noFill/>
                    </a:lnR>
                    <a:lnT w="12700" cmpd="sng">
                      <a:noFill/>
                    </a:lnT>
                    <a:lnB w="12700" cmpd="sng">
                      <a:noFill/>
                    </a:lnB>
                  </a:tcPr>
                </a:tc>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US$8–17</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182880" marR="51253" marT="0" marB="0" anchor="ctr">
                    <a:lnL w="12700" cmpd="sng">
                      <a:noFill/>
                    </a:lnL>
                    <a:lnT w="12700" cmpd="sng">
                      <a:noFill/>
                    </a:lnT>
                    <a:lnB w="12700" cmpd="sng">
                      <a:noFill/>
                    </a:lnB>
                  </a:tcPr>
                </a:tc>
                <a:extLst>
                  <a:ext uri="{0D108BD9-81ED-4DB2-BD59-A6C34878D82A}">
                    <a16:rowId xmlns:a16="http://schemas.microsoft.com/office/drawing/2014/main" val="2008487505"/>
                  </a:ext>
                </a:extLst>
              </a:tr>
              <a:tr h="435941">
                <a:tc>
                  <a:txBody>
                    <a:bodyPr/>
                    <a:lstStyle/>
                    <a:p>
                      <a:pPr marL="0" marR="0">
                        <a:spcBef>
                          <a:spcPts val="0"/>
                        </a:spcBef>
                        <a:spcAft>
                          <a:spcPts val="0"/>
                        </a:spcAft>
                      </a:pPr>
                      <a:r>
                        <a:rPr lang="en-US" sz="1400" kern="1200" dirty="0" err="1">
                          <a:effectLst/>
                          <a:latin typeface="Arial" panose="020B0604020202020204" pitchFamily="34" charset="0"/>
                          <a:cs typeface="Arial" panose="020B0604020202020204" pitchFamily="34" charset="0"/>
                        </a:rPr>
                        <a:t>delamanid</a:t>
                      </a:r>
                      <a:r>
                        <a:rPr lang="en-US" sz="1400" dirty="0">
                          <a:effectLst/>
                          <a:latin typeface="Arial" panose="020B0604020202020204" pitchFamily="34" charset="0"/>
                          <a:cs typeface="Arial" panose="020B0604020202020204" pitchFamily="34" charset="0"/>
                        </a:rPr>
                        <a:t>    </a:t>
                      </a:r>
                      <a:r>
                        <a:rPr lang="en-US" sz="1400" kern="1200" dirty="0">
                          <a:effectLst/>
                          <a:latin typeface="Arial" panose="020B0604020202020204" pitchFamily="34" charset="0"/>
                          <a:cs typeface="Arial" panose="020B0604020202020204" pitchFamily="34" charset="0"/>
                        </a:rPr>
                        <a:t>(D; </a:t>
                      </a:r>
                      <a:r>
                        <a:rPr lang="en-US" sz="1400" kern="1200" dirty="0" err="1">
                          <a:effectLst/>
                          <a:latin typeface="Arial" panose="020B0604020202020204" pitchFamily="34" charset="0"/>
                          <a:cs typeface="Arial" panose="020B0604020202020204" pitchFamily="34" charset="0"/>
                        </a:rPr>
                        <a:t>Dlm</a:t>
                      </a:r>
                      <a:r>
                        <a:rPr lang="en-US" sz="1400" kern="1200" dirty="0">
                          <a:effectLst/>
                          <a:latin typeface="Arial" panose="020B0604020202020204" pitchFamily="34" charset="0"/>
                          <a:cs typeface="Arial" panose="020B0604020202020204" pitchFamily="34" charset="0"/>
                        </a:rPr>
                        <a:t>)</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182880" marR="51253" marT="0" marB="0" anchor="ctr">
                    <a:lnR w="12700" cmpd="sng">
                      <a:noFill/>
                    </a:lnR>
                    <a:solidFill>
                      <a:schemeClr val="bg2">
                        <a:alpha val="7000"/>
                      </a:schemeClr>
                    </a:solidFill>
                  </a:tcPr>
                </a:tc>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US$283</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274320" marR="51253" marT="0" marB="0" anchor="ctr">
                    <a:lnL w="12700" cmpd="sng">
                      <a:noFill/>
                    </a:lnL>
                    <a:lnR w="12700" cmpd="sng">
                      <a:noFill/>
                    </a:lnR>
                    <a:lnT w="12700" cmpd="sng">
                      <a:noFill/>
                    </a:lnT>
                    <a:lnB w="12700" cmpd="sng">
                      <a:noFill/>
                    </a:lnB>
                  </a:tcPr>
                </a:tc>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US$5–16</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182880" marR="51253" marT="0" marB="0" anchor="ctr">
                    <a:lnL w="12700" cmpd="sng">
                      <a:noFill/>
                    </a:lnL>
                    <a:lnT w="12700" cmpd="sng">
                      <a:noFill/>
                    </a:lnT>
                    <a:lnB w="12700" cmpd="sng">
                      <a:noFill/>
                    </a:lnB>
                  </a:tcPr>
                </a:tc>
                <a:extLst>
                  <a:ext uri="{0D108BD9-81ED-4DB2-BD59-A6C34878D82A}">
                    <a16:rowId xmlns:a16="http://schemas.microsoft.com/office/drawing/2014/main" val="1558051340"/>
                  </a:ext>
                </a:extLst>
              </a:tr>
              <a:tr h="435941">
                <a:tc>
                  <a:txBody>
                    <a:bodyPr/>
                    <a:lstStyle/>
                    <a:p>
                      <a:pPr marL="0" marR="0">
                        <a:spcBef>
                          <a:spcPts val="0"/>
                        </a:spcBef>
                        <a:spcAft>
                          <a:spcPts val="0"/>
                        </a:spcAft>
                      </a:pPr>
                      <a:r>
                        <a:rPr lang="en-US" sz="1400" kern="1200" dirty="0" err="1">
                          <a:effectLst/>
                          <a:latin typeface="Arial" panose="020B0604020202020204" pitchFamily="34" charset="0"/>
                          <a:cs typeface="Arial" panose="020B0604020202020204" pitchFamily="34" charset="0"/>
                        </a:rPr>
                        <a:t>pretomanid</a:t>
                      </a:r>
                      <a:r>
                        <a:rPr lang="en-US" sz="1400" dirty="0">
                          <a:effectLst/>
                          <a:latin typeface="Arial" panose="020B0604020202020204" pitchFamily="34" charset="0"/>
                          <a:cs typeface="Arial" panose="020B0604020202020204" pitchFamily="34" charset="0"/>
                        </a:rPr>
                        <a:t>   </a:t>
                      </a:r>
                      <a:r>
                        <a:rPr lang="en-US" sz="1400" kern="1200" dirty="0">
                          <a:effectLst/>
                          <a:latin typeface="Arial" panose="020B0604020202020204" pitchFamily="34" charset="0"/>
                          <a:cs typeface="Arial" panose="020B0604020202020204" pitchFamily="34" charset="0"/>
                        </a:rPr>
                        <a:t>(Pa)</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182880" marR="51253" marT="0" marB="0" anchor="ctr">
                    <a:lnR w="12700" cmpd="sng">
                      <a:noFill/>
                    </a:lnR>
                    <a:solidFill>
                      <a:schemeClr val="bg2">
                        <a:alpha val="7000"/>
                      </a:schemeClr>
                    </a:solidFill>
                  </a:tcPr>
                </a:tc>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US$61</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274320" marR="51253" marT="0" marB="0" anchor="ctr">
                    <a:lnL w="12700" cmpd="sng">
                      <a:noFill/>
                    </a:lnL>
                    <a:lnR w="12700" cmpd="sng">
                      <a:noFill/>
                    </a:lnR>
                    <a:lnT w="12700" cmpd="sng">
                      <a:noFill/>
                    </a:lnT>
                  </a:tcPr>
                </a:tc>
                <a:tc>
                  <a:txBody>
                    <a:bodyPr/>
                    <a:lstStyle/>
                    <a:p>
                      <a:pPr marL="0" marR="0">
                        <a:spcBef>
                          <a:spcPts val="0"/>
                        </a:spcBef>
                        <a:spcAft>
                          <a:spcPts val="0"/>
                        </a:spcAft>
                      </a:pPr>
                      <a:r>
                        <a:rPr lang="en-US" sz="1400" kern="1200" dirty="0">
                          <a:effectLst/>
                          <a:latin typeface="Arial" panose="020B0604020202020204" pitchFamily="34" charset="0"/>
                          <a:cs typeface="Arial" panose="020B0604020202020204" pitchFamily="34" charset="0"/>
                        </a:rPr>
                        <a:t>US$5–16</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182880" marR="51253" marT="0" marB="0" anchor="ctr">
                    <a:lnL w="12700" cmpd="sng">
                      <a:noFill/>
                    </a:lnL>
                    <a:lnT w="12700" cmpd="sng">
                      <a:noFill/>
                    </a:lnT>
                  </a:tcPr>
                </a:tc>
                <a:extLst>
                  <a:ext uri="{0D108BD9-81ED-4DB2-BD59-A6C34878D82A}">
                    <a16:rowId xmlns:a16="http://schemas.microsoft.com/office/drawing/2014/main" val="1222174232"/>
                  </a:ext>
                </a:extLst>
              </a:tr>
              <a:tr h="1042555">
                <a:tc gridSpan="3">
                  <a:txBody>
                    <a:bodyPr/>
                    <a:lstStyle/>
                    <a:p>
                      <a:pPr marL="0" marR="0">
                        <a:spcBef>
                          <a:spcPts val="0"/>
                        </a:spcBef>
                        <a:spcAft>
                          <a:spcPts val="0"/>
                        </a:spcAft>
                      </a:pPr>
                      <a:r>
                        <a:rPr lang="en-US" sz="1400" b="0" dirty="0">
                          <a:effectLst/>
                          <a:latin typeface="Arial" panose="020B0604020202020204" pitchFamily="34" charset="0"/>
                          <a:cs typeface="Arial" panose="020B0604020202020204" pitchFamily="34" charset="0"/>
                        </a:rPr>
                        <a:t>*Lowest GDF price: </a:t>
                      </a:r>
                      <a:r>
                        <a:rPr lang="en-US" sz="1400" b="0" u="sng" dirty="0">
                          <a:effectLst/>
                          <a:latin typeface="Arial" panose="020B0604020202020204" pitchFamily="34" charset="0"/>
                          <a:cs typeface="Arial" panose="020B0604020202020204" pitchFamily="34" charset="0"/>
                          <a:hlinkClick r:id="rId3"/>
                        </a:rPr>
                        <a:t>http://www.stoptb.org/gdf/drugsupply/drugs_available.asp</a:t>
                      </a:r>
                      <a:r>
                        <a:rPr lang="en-US" sz="1400" b="0" dirty="0">
                          <a:effectLst/>
                          <a:latin typeface="Arial" panose="020B0604020202020204" pitchFamily="34" charset="0"/>
                          <a:cs typeface="Arial" panose="020B0604020202020204" pitchFamily="34" charset="0"/>
                        </a:rPr>
                        <a:t>. </a:t>
                      </a:r>
                      <a:br>
                        <a:rPr lang="en-US" sz="1400" b="0" dirty="0">
                          <a:effectLst/>
                          <a:latin typeface="Arial" panose="020B0604020202020204" pitchFamily="34" charset="0"/>
                          <a:cs typeface="Arial" panose="020B0604020202020204" pitchFamily="34" charset="0"/>
                        </a:rPr>
                      </a:br>
                      <a:r>
                        <a:rPr lang="en-US" sz="1400" b="0" dirty="0">
                          <a:effectLst/>
                          <a:latin typeface="Arial" panose="020B0604020202020204" pitchFamily="34" charset="0"/>
                          <a:cs typeface="Arial" panose="020B0604020202020204" pitchFamily="34" charset="0"/>
                        </a:rPr>
                        <a:t>**Target price ranges are based on the estimated costs of active and inactive pharmaceutical ingredients, formulation, packaging, and a cost-plus model, which includes a reasonable profit margin: </a:t>
                      </a:r>
                      <a:r>
                        <a:rPr lang="en-US" sz="1400" b="0" u="sng" dirty="0">
                          <a:effectLst/>
                          <a:latin typeface="Arial" panose="020B0604020202020204" pitchFamily="34" charset="0"/>
                          <a:cs typeface="Arial" panose="020B0604020202020204" pitchFamily="34" charset="0"/>
                          <a:hlinkClick r:id="rId4"/>
                        </a:rPr>
                        <a:t>https://doi.org/10.1093/jac/dkw522</a:t>
                      </a:r>
                      <a:r>
                        <a:rPr lang="en-US" sz="1400" b="0" dirty="0">
                          <a:effectLst/>
                          <a:latin typeface="Arial" panose="020B0604020202020204" pitchFamily="34" charset="0"/>
                          <a:cs typeface="Arial" panose="020B0604020202020204" pitchFamily="34" charset="0"/>
                        </a:rPr>
                        <a:t>. </a:t>
                      </a:r>
                      <a:endParaRPr lang="en-US" sz="1400" b="0" i="0" dirty="0">
                        <a:effectLst/>
                        <a:latin typeface="Arial" panose="020B0604020202020204" pitchFamily="34" charset="0"/>
                        <a:ea typeface="Times New Roman" panose="02020603050405020304" pitchFamily="18" charset="0"/>
                        <a:cs typeface="Arial" panose="020B0604020202020204" pitchFamily="34" charset="0"/>
                      </a:endParaRPr>
                    </a:p>
                  </a:txBody>
                  <a:tcPr marL="51253" marR="51253" marT="0" marB="0" anchor="ctr">
                    <a:solidFill>
                      <a:schemeClr val="bg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87842639"/>
                  </a:ext>
                </a:extLst>
              </a:tr>
            </a:tbl>
          </a:graphicData>
        </a:graphic>
      </p:graphicFrame>
      <p:cxnSp>
        <p:nvCxnSpPr>
          <p:cNvPr id="11" name="Straight Arrow Connector 10">
            <a:extLst>
              <a:ext uri="{FF2B5EF4-FFF2-40B4-BE49-F238E27FC236}">
                <a16:creationId xmlns:a16="http://schemas.microsoft.com/office/drawing/2014/main" id="{D4CF7388-BA3F-FC4A-9DBF-14485D0164EB}"/>
              </a:ext>
            </a:extLst>
          </p:cNvPr>
          <p:cNvCxnSpPr/>
          <p:nvPr/>
        </p:nvCxnSpPr>
        <p:spPr>
          <a:xfrm>
            <a:off x="36703" y="3657600"/>
            <a:ext cx="514350" cy="0"/>
          </a:xfrm>
          <a:prstGeom prst="straightConnector1">
            <a:avLst/>
          </a:prstGeom>
          <a:ln w="127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12" name="Straight Arrow Connector 11">
            <a:extLst>
              <a:ext uri="{FF2B5EF4-FFF2-40B4-BE49-F238E27FC236}">
                <a16:creationId xmlns:a16="http://schemas.microsoft.com/office/drawing/2014/main" id="{5D2385C5-3D2C-0947-8042-A57CA81B6EB5}"/>
              </a:ext>
            </a:extLst>
          </p:cNvPr>
          <p:cNvCxnSpPr/>
          <p:nvPr/>
        </p:nvCxnSpPr>
        <p:spPr>
          <a:xfrm>
            <a:off x="36703" y="4114800"/>
            <a:ext cx="514350" cy="0"/>
          </a:xfrm>
          <a:prstGeom prst="straightConnector1">
            <a:avLst/>
          </a:prstGeom>
          <a:ln w="127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13" name="Straight Arrow Connector 12">
            <a:extLst>
              <a:ext uri="{FF2B5EF4-FFF2-40B4-BE49-F238E27FC236}">
                <a16:creationId xmlns:a16="http://schemas.microsoft.com/office/drawing/2014/main" id="{F9DD451D-A270-8C4E-8127-8184964427E8}"/>
              </a:ext>
            </a:extLst>
          </p:cNvPr>
          <p:cNvCxnSpPr/>
          <p:nvPr/>
        </p:nvCxnSpPr>
        <p:spPr>
          <a:xfrm>
            <a:off x="36703" y="4572000"/>
            <a:ext cx="514350" cy="0"/>
          </a:xfrm>
          <a:prstGeom prst="straightConnector1">
            <a:avLst/>
          </a:prstGeom>
          <a:ln w="127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19" name="Straight Connector 18">
            <a:extLst>
              <a:ext uri="{FF2B5EF4-FFF2-40B4-BE49-F238E27FC236}">
                <a16:creationId xmlns:a16="http://schemas.microsoft.com/office/drawing/2014/main" id="{5564A415-99E7-0F48-B186-EFC9A9404C8C}"/>
              </a:ext>
            </a:extLst>
          </p:cNvPr>
          <p:cNvCxnSpPr>
            <a:cxnSpLocks/>
          </p:cNvCxnSpPr>
          <p:nvPr/>
        </p:nvCxnSpPr>
        <p:spPr>
          <a:xfrm>
            <a:off x="3276600" y="1028645"/>
            <a:ext cx="0" cy="371358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56B833C-3E8D-CC40-813D-245145FBDBAC}"/>
              </a:ext>
            </a:extLst>
          </p:cNvPr>
          <p:cNvGrpSpPr/>
          <p:nvPr/>
        </p:nvGrpSpPr>
        <p:grpSpPr>
          <a:xfrm>
            <a:off x="115331" y="6249427"/>
            <a:ext cx="480060" cy="608573"/>
            <a:chOff x="289241" y="6046569"/>
            <a:chExt cx="640080" cy="811431"/>
          </a:xfrm>
        </p:grpSpPr>
        <p:sp>
          <p:nvSpPr>
            <p:cNvPr id="14" name="Slide Number Placeholder 3">
              <a:extLst>
                <a:ext uri="{FF2B5EF4-FFF2-40B4-BE49-F238E27FC236}">
                  <a16:creationId xmlns:a16="http://schemas.microsoft.com/office/drawing/2014/main" id="{F6EC85F3-6D40-8B4F-A9A3-77260F6E4F54}"/>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41</a:t>
              </a:fld>
              <a:endParaRPr lang="en-US" sz="1350" dirty="0">
                <a:solidFill>
                  <a:schemeClr val="tx2"/>
                </a:solidFill>
                <a:latin typeface="Arial" panose="020B0604020202020204" pitchFamily="34" charset="0"/>
              </a:endParaRPr>
            </a:p>
          </p:txBody>
        </p:sp>
        <p:cxnSp>
          <p:nvCxnSpPr>
            <p:cNvPr id="16" name="Straight Connector 15">
              <a:extLst>
                <a:ext uri="{FF2B5EF4-FFF2-40B4-BE49-F238E27FC236}">
                  <a16:creationId xmlns:a16="http://schemas.microsoft.com/office/drawing/2014/main" id="{7D5CEE1D-25CB-B448-BBB4-B0860F15A690}"/>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8" name="Text Placeholder 6">
            <a:extLst>
              <a:ext uri="{FF2B5EF4-FFF2-40B4-BE49-F238E27FC236}">
                <a16:creationId xmlns:a16="http://schemas.microsoft.com/office/drawing/2014/main" id="{A15A4965-3586-BF46-933D-F5F86F469C34}"/>
              </a:ext>
            </a:extLst>
          </p:cNvPr>
          <p:cNvSpPr txBox="1">
            <a:spLocks/>
          </p:cNvSpPr>
          <p:nvPr/>
        </p:nvSpPr>
        <p:spPr>
          <a:xfrm>
            <a:off x="628650" y="643739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BARRIERS</a:t>
            </a:r>
          </a:p>
        </p:txBody>
      </p:sp>
      <p:sp>
        <p:nvSpPr>
          <p:cNvPr id="20" name="Text Placeholder 7">
            <a:extLst>
              <a:ext uri="{FF2B5EF4-FFF2-40B4-BE49-F238E27FC236}">
                <a16:creationId xmlns:a16="http://schemas.microsoft.com/office/drawing/2014/main" id="{C40F41E8-3659-524E-9C11-993745A2AEEF}"/>
              </a:ext>
            </a:extLst>
          </p:cNvPr>
          <p:cNvSpPr txBox="1">
            <a:spLocks/>
          </p:cNvSpPr>
          <p:nvPr/>
        </p:nvSpPr>
        <p:spPr>
          <a:xfrm>
            <a:off x="293878" y="207362"/>
            <a:ext cx="7380136" cy="682238"/>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ts val="2325"/>
              </a:lnSpc>
            </a:pPr>
            <a:r>
              <a:rPr lang="en-US" dirty="0">
                <a:latin typeface="Arial" panose="020B0604020202020204" pitchFamily="34" charset="0"/>
              </a:rPr>
              <a:t>What is driving the cost of drug-resistant TB treatment regimens?</a:t>
            </a:r>
          </a:p>
        </p:txBody>
      </p:sp>
      <p:cxnSp>
        <p:nvCxnSpPr>
          <p:cNvPr id="15" name="Straight Connector 14">
            <a:extLst>
              <a:ext uri="{FF2B5EF4-FFF2-40B4-BE49-F238E27FC236}">
                <a16:creationId xmlns:a16="http://schemas.microsoft.com/office/drawing/2014/main" id="{137D1789-2D2D-4448-8F88-E788BDFFE2A5}"/>
              </a:ext>
            </a:extLst>
          </p:cNvPr>
          <p:cNvCxnSpPr>
            <a:cxnSpLocks/>
          </p:cNvCxnSpPr>
          <p:nvPr/>
        </p:nvCxnSpPr>
        <p:spPr>
          <a:xfrm>
            <a:off x="5638800" y="1028645"/>
            <a:ext cx="0" cy="3695755"/>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08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C983D3-0672-6041-97D5-F33EFE6BB430}"/>
              </a:ext>
            </a:extLst>
          </p:cNvPr>
          <p:cNvSpPr/>
          <p:nvPr/>
        </p:nvSpPr>
        <p:spPr>
          <a:xfrm>
            <a:off x="7829550" y="5372100"/>
            <a:ext cx="1314450" cy="62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graphicFrame>
        <p:nvGraphicFramePr>
          <p:cNvPr id="2" name="Table 1">
            <a:extLst>
              <a:ext uri="{FF2B5EF4-FFF2-40B4-BE49-F238E27FC236}">
                <a16:creationId xmlns:a16="http://schemas.microsoft.com/office/drawing/2014/main" id="{1CCA714F-12F0-CC49-BE36-C135444209F2}"/>
              </a:ext>
            </a:extLst>
          </p:cNvPr>
          <p:cNvGraphicFramePr>
            <a:graphicFrameLocks noGrp="1"/>
          </p:cNvGraphicFramePr>
          <p:nvPr>
            <p:extLst>
              <p:ext uri="{D42A27DB-BD31-4B8C-83A1-F6EECF244321}">
                <p14:modId xmlns:p14="http://schemas.microsoft.com/office/powerpoint/2010/main" val="875500147"/>
              </p:ext>
            </p:extLst>
          </p:nvPr>
        </p:nvGraphicFramePr>
        <p:xfrm>
          <a:off x="228600" y="611796"/>
          <a:ext cx="8686796" cy="5765163"/>
        </p:xfrm>
        <a:graphic>
          <a:graphicData uri="http://schemas.openxmlformats.org/drawingml/2006/table">
            <a:tbl>
              <a:tblPr firstRow="1" firstCol="1" bandRow="1">
                <a:tableStyleId>{5C22544A-7EE6-4342-B048-85BDC9FD1C3A}</a:tableStyleId>
              </a:tblPr>
              <a:tblGrid>
                <a:gridCol w="999438">
                  <a:extLst>
                    <a:ext uri="{9D8B030D-6E8A-4147-A177-3AD203B41FA5}">
                      <a16:colId xmlns:a16="http://schemas.microsoft.com/office/drawing/2014/main" val="2489874313"/>
                    </a:ext>
                  </a:extLst>
                </a:gridCol>
                <a:gridCol w="1464601">
                  <a:extLst>
                    <a:ext uri="{9D8B030D-6E8A-4147-A177-3AD203B41FA5}">
                      <a16:colId xmlns:a16="http://schemas.microsoft.com/office/drawing/2014/main" val="4110730950"/>
                    </a:ext>
                  </a:extLst>
                </a:gridCol>
                <a:gridCol w="1126643">
                  <a:extLst>
                    <a:ext uri="{9D8B030D-6E8A-4147-A177-3AD203B41FA5}">
                      <a16:colId xmlns:a16="http://schemas.microsoft.com/office/drawing/2014/main" val="345782475"/>
                    </a:ext>
                  </a:extLst>
                </a:gridCol>
                <a:gridCol w="1468372">
                  <a:extLst>
                    <a:ext uri="{9D8B030D-6E8A-4147-A177-3AD203B41FA5}">
                      <a16:colId xmlns:a16="http://schemas.microsoft.com/office/drawing/2014/main" val="2357208906"/>
                    </a:ext>
                  </a:extLst>
                </a:gridCol>
                <a:gridCol w="3627742">
                  <a:extLst>
                    <a:ext uri="{9D8B030D-6E8A-4147-A177-3AD203B41FA5}">
                      <a16:colId xmlns:a16="http://schemas.microsoft.com/office/drawing/2014/main" val="3052467012"/>
                    </a:ext>
                  </a:extLst>
                </a:gridCol>
              </a:tblGrid>
              <a:tr h="572433">
                <a:tc>
                  <a:txBody>
                    <a:bodyPr/>
                    <a:lstStyle/>
                    <a:p>
                      <a:pPr marL="0" marR="0" algn="l">
                        <a:spcBef>
                          <a:spcPts val="0"/>
                        </a:spcBef>
                        <a:spcAft>
                          <a:spcPts val="0"/>
                        </a:spcAft>
                      </a:pPr>
                      <a:r>
                        <a:rPr lang="en-US" sz="1100" b="1" i="0" dirty="0">
                          <a:solidFill>
                            <a:schemeClr val="tx1"/>
                          </a:solidFill>
                          <a:effectLst/>
                          <a:latin typeface="Arial" panose="020B0604020202020204" pitchFamily="34" charset="0"/>
                          <a:cs typeface="Arial" panose="020B0604020202020204" pitchFamily="34" charset="0"/>
                        </a:rPr>
                        <a:t>Medicine</a:t>
                      </a:r>
                      <a:endParaRPr lang="en-US" sz="11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T="0" marB="0" anchor="ctr"/>
                </a:tc>
                <a:tc>
                  <a:txBody>
                    <a:bodyPr/>
                    <a:lstStyle/>
                    <a:p>
                      <a:pPr marL="0" marR="0" algn="l">
                        <a:spcBef>
                          <a:spcPts val="0"/>
                        </a:spcBef>
                        <a:spcAft>
                          <a:spcPts val="0"/>
                        </a:spcAft>
                      </a:pPr>
                      <a:r>
                        <a:rPr lang="en-US" sz="1100" b="1" i="0" dirty="0">
                          <a:solidFill>
                            <a:schemeClr val="tx1"/>
                          </a:solidFill>
                          <a:effectLst/>
                          <a:latin typeface="Arial" panose="020B0604020202020204" pitchFamily="34" charset="0"/>
                          <a:cs typeface="Arial" panose="020B0604020202020204" pitchFamily="34" charset="0"/>
                        </a:rPr>
                        <a:t>International (PCT) patent applications*</a:t>
                      </a:r>
                    </a:p>
                    <a:p>
                      <a:pPr marL="0" marR="0" algn="l">
                        <a:spcBef>
                          <a:spcPts val="0"/>
                        </a:spcBef>
                        <a:spcAft>
                          <a:spcPts val="0"/>
                        </a:spcAft>
                      </a:pPr>
                      <a:r>
                        <a:rPr lang="en-US" sz="1100" b="1" i="0" dirty="0">
                          <a:solidFill>
                            <a:schemeClr val="tx1"/>
                          </a:solidFill>
                          <a:effectLst/>
                          <a:latin typeface="Arial" panose="020B0604020202020204" pitchFamily="34" charset="0"/>
                          <a:cs typeface="Arial" panose="020B0604020202020204" pitchFamily="34" charset="0"/>
                        </a:rPr>
                        <a:t>(expiry)</a:t>
                      </a:r>
                      <a:endParaRPr lang="en-US" sz="11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lgn="l">
                        <a:spcBef>
                          <a:spcPts val="0"/>
                        </a:spcBef>
                        <a:spcAft>
                          <a:spcPts val="0"/>
                        </a:spcAft>
                      </a:pPr>
                      <a:r>
                        <a:rPr lang="en-US" sz="1100" b="1" i="0" dirty="0">
                          <a:solidFill>
                            <a:schemeClr val="tx1"/>
                          </a:solidFill>
                          <a:effectLst/>
                          <a:latin typeface="Arial" panose="020B0604020202020204" pitchFamily="34" charset="0"/>
                          <a:cs typeface="Arial" panose="020B0604020202020204" pitchFamily="34" charset="0"/>
                        </a:rPr>
                        <a:t>Company</a:t>
                      </a:r>
                      <a:endParaRPr lang="en-US" sz="11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lgn="l">
                        <a:spcBef>
                          <a:spcPts val="0"/>
                        </a:spcBef>
                        <a:spcAft>
                          <a:spcPts val="0"/>
                        </a:spcAft>
                      </a:pPr>
                      <a:r>
                        <a:rPr lang="en-US" sz="1100" b="1" i="0" dirty="0">
                          <a:solidFill>
                            <a:schemeClr val="tx1"/>
                          </a:solidFill>
                          <a:effectLst/>
                          <a:latin typeface="Arial" panose="020B0604020202020204" pitchFamily="34" charset="0"/>
                          <a:cs typeface="Arial" panose="020B0604020202020204" pitchFamily="34" charset="0"/>
                        </a:rPr>
                        <a:t>Price per month</a:t>
                      </a:r>
                      <a:endParaRPr lang="en-US" sz="11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lgn="l">
                        <a:spcBef>
                          <a:spcPts val="0"/>
                        </a:spcBef>
                        <a:spcAft>
                          <a:spcPts val="0"/>
                        </a:spcAft>
                      </a:pPr>
                      <a:r>
                        <a:rPr lang="en-US" sz="1100" b="1" i="0" dirty="0">
                          <a:solidFill>
                            <a:schemeClr val="tx1"/>
                          </a:solidFill>
                          <a:effectLst/>
                          <a:latin typeface="Arial" panose="020B0604020202020204" pitchFamily="34" charset="0"/>
                          <a:cs typeface="Arial" panose="020B0604020202020204" pitchFamily="34" charset="0"/>
                        </a:rPr>
                        <a:t>Geographic scope**</a:t>
                      </a:r>
                      <a:endParaRPr lang="en-US" sz="11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extLst>
                  <a:ext uri="{0D108BD9-81ED-4DB2-BD59-A6C34878D82A}">
                    <a16:rowId xmlns:a16="http://schemas.microsoft.com/office/drawing/2014/main" val="941215089"/>
                  </a:ext>
                </a:extLst>
              </a:tr>
              <a:tr h="1144866">
                <a:tc rowSpan="2">
                  <a:txBody>
                    <a:bodyPr/>
                    <a:lstStyle/>
                    <a:p>
                      <a:pPr marL="0" marR="0" algn="l">
                        <a:spcBef>
                          <a:spcPts val="0"/>
                        </a:spcBef>
                        <a:spcAft>
                          <a:spcPts val="0"/>
                        </a:spcAft>
                      </a:pPr>
                      <a:r>
                        <a:rPr lang="en-US" sz="1100" b="1" i="0" dirty="0" err="1">
                          <a:solidFill>
                            <a:schemeClr val="tx1"/>
                          </a:solidFill>
                          <a:effectLst/>
                          <a:latin typeface="Arial" panose="020B0604020202020204" pitchFamily="34" charset="0"/>
                          <a:cs typeface="Arial" panose="020B0604020202020204" pitchFamily="34" charset="0"/>
                        </a:rPr>
                        <a:t>bedaquiline</a:t>
                      </a:r>
                      <a:endParaRPr lang="en-US" sz="11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T="68580" marB="0" anchor="ctr">
                    <a:solidFill>
                      <a:srgbClr val="0298AA">
                        <a:alpha val="9000"/>
                      </a:srgbClr>
                    </a:solidFill>
                  </a:tcPr>
                </a:tc>
                <a:tc rowSpan="2">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base compound:</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WO2004011436</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(Jul 2023)</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 </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fumarate salt:</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WO2008068231</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(Dec 2027)</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Johnson &amp; Johnson (J&amp;J)/ Janssen</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(patent holder)</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Adult form:</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LMIC: US$45-57</a:t>
                      </a:r>
                      <a:r>
                        <a:rPr lang="en-US" sz="1100" b="0" i="0" baseline="30000" dirty="0">
                          <a:effectLst/>
                          <a:latin typeface="Arial" panose="020B0604020202020204" pitchFamily="34" charset="0"/>
                          <a:cs typeface="Arial" panose="020B0604020202020204" pitchFamily="34" charset="0"/>
                        </a:rPr>
                        <a:t>†</a:t>
                      </a:r>
                      <a:endParaRPr lang="en-US" sz="1100" b="0" i="0" dirty="0">
                        <a:effectLst/>
                        <a:latin typeface="Arial" panose="020B0604020202020204" pitchFamily="34" charset="0"/>
                        <a:cs typeface="Arial" panose="020B0604020202020204" pitchFamily="34" charset="0"/>
                      </a:endParaRP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HIC: US$5,000</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Pediatric form: </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LMIC: US$33</a:t>
                      </a:r>
                    </a:p>
                    <a:p>
                      <a:pPr marL="0" marR="0">
                        <a:spcBef>
                          <a:spcPts val="0"/>
                        </a:spcBef>
                        <a:spcAft>
                          <a:spcPts val="0"/>
                        </a:spcAft>
                      </a:pPr>
                      <a:r>
                        <a:rPr lang="en-US" sz="1100" dirty="0">
                          <a:effectLst/>
                          <a:latin typeface="Arial" panose="020B0604020202020204" pitchFamily="34" charset="0"/>
                          <a:cs typeface="Arial" panose="020B0604020202020204" pitchFamily="34" charset="0"/>
                        </a:rPr>
                        <a:t>HIC: US$2,500</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Global </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(minus Georgia and CIS countries)</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extLst>
                  <a:ext uri="{0D108BD9-81ED-4DB2-BD59-A6C34878D82A}">
                    <a16:rowId xmlns:a16="http://schemas.microsoft.com/office/drawing/2014/main" val="2198105755"/>
                  </a:ext>
                </a:extLst>
              </a:tr>
              <a:tr h="447801">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100" b="0" i="0" dirty="0" err="1">
                          <a:effectLst/>
                          <a:latin typeface="Arial" panose="020B0604020202020204" pitchFamily="34" charset="0"/>
                          <a:cs typeface="Arial" panose="020B0604020202020204" pitchFamily="34" charset="0"/>
                        </a:rPr>
                        <a:t>Pharmstandard</a:t>
                      </a:r>
                      <a:endParaRPr lang="en-US" sz="1100" b="0" i="0" dirty="0">
                        <a:effectLst/>
                        <a:latin typeface="Arial" panose="020B0604020202020204" pitchFamily="34" charset="0"/>
                        <a:cs typeface="Arial" panose="020B0604020202020204" pitchFamily="34" charset="0"/>
                      </a:endParaRP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(licensee)</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CIS: US$246</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 </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Russian Federation, Armenia, Azerbaijan, Belarus, Georgia, Kyrgyzstan, Kazakhstan, Moldova, Tajikistan, Turkmenistan, Uzbekistan</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extLst>
                  <a:ext uri="{0D108BD9-81ED-4DB2-BD59-A6C34878D82A}">
                    <a16:rowId xmlns:a16="http://schemas.microsoft.com/office/drawing/2014/main" val="1026938258"/>
                  </a:ext>
                </a:extLst>
              </a:tr>
              <a:tr h="684491">
                <a:tc rowSpan="3">
                  <a:txBody>
                    <a:bodyPr/>
                    <a:lstStyle/>
                    <a:p>
                      <a:pPr marL="0" marR="0" algn="l">
                        <a:spcBef>
                          <a:spcPts val="0"/>
                        </a:spcBef>
                        <a:spcAft>
                          <a:spcPts val="0"/>
                        </a:spcAft>
                      </a:pPr>
                      <a:r>
                        <a:rPr lang="en-US" sz="1100" b="1" i="0" dirty="0" err="1">
                          <a:solidFill>
                            <a:schemeClr val="tx1"/>
                          </a:solidFill>
                          <a:effectLst/>
                          <a:latin typeface="Arial" panose="020B0604020202020204" pitchFamily="34" charset="0"/>
                          <a:cs typeface="Arial" panose="020B0604020202020204" pitchFamily="34" charset="0"/>
                        </a:rPr>
                        <a:t>delamanid</a:t>
                      </a:r>
                      <a:endParaRPr lang="en-US" sz="11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T="68580" marB="0" anchor="ctr">
                    <a:solidFill>
                      <a:srgbClr val="0298AA">
                        <a:alpha val="9000"/>
                      </a:srgbClr>
                    </a:solidFill>
                  </a:tcPr>
                </a:tc>
                <a:tc rowSpan="3">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base compound:</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WO2004033463</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(Oct 2023)</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Otsuka</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(patent holder)</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LMIC: US$283</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HIC: US$5,000</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Australia, Canada, China, Egypt, European Union, Iceland, Liechtenstein, Norway, Switzerland, Hong Kong, Indonesia, Japan, Myanmar, Philippines, South Korea, Singapore, Taiwan, Thailand, Turkey, United States, Vietnam</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extLst>
                  <a:ext uri="{0D108BD9-81ED-4DB2-BD59-A6C34878D82A}">
                    <a16:rowId xmlns:a16="http://schemas.microsoft.com/office/drawing/2014/main" val="3468315582"/>
                  </a:ext>
                </a:extLst>
              </a:tr>
              <a:tr h="597069">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R-Pharm Russia/ </a:t>
                      </a:r>
                      <a:br>
                        <a:rPr lang="en-US" sz="1100" b="0" i="0" dirty="0">
                          <a:effectLst/>
                          <a:latin typeface="Arial" panose="020B0604020202020204" pitchFamily="34" charset="0"/>
                          <a:cs typeface="Arial" panose="020B0604020202020204" pitchFamily="34" charset="0"/>
                        </a:rPr>
                      </a:br>
                      <a:r>
                        <a:rPr lang="en-US" sz="1100" b="0" i="0" dirty="0">
                          <a:effectLst/>
                          <a:latin typeface="Arial" panose="020B0604020202020204" pitchFamily="34" charset="0"/>
                          <a:cs typeface="Arial" panose="020B0604020202020204" pitchFamily="34" charset="0"/>
                        </a:rPr>
                        <a:t>R-Pharm Germany</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(licensee)</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Unknown</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Russian Federation, Armenia, Azerbaijan, Belarus, Georgia, Kyrgyzstan, Kazakhstan, Moldova, Tajikistan, Turkmenistan, Ukraine, Uzbekistan</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extLst>
                  <a:ext uri="{0D108BD9-81ED-4DB2-BD59-A6C34878D82A}">
                    <a16:rowId xmlns:a16="http://schemas.microsoft.com/office/drawing/2014/main" val="4141306008"/>
                  </a:ext>
                </a:extLst>
              </a:tr>
              <a:tr h="383316">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Mylan</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(licensee)</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LMIC: US$283</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South Africa: US$157</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Global (minus Otsuka + R-Pharm)</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extLst>
                  <a:ext uri="{0D108BD9-81ED-4DB2-BD59-A6C34878D82A}">
                    <a16:rowId xmlns:a16="http://schemas.microsoft.com/office/drawing/2014/main" val="1682561543"/>
                  </a:ext>
                </a:extLst>
              </a:tr>
              <a:tr h="383316">
                <a:tc rowSpan="4">
                  <a:txBody>
                    <a:bodyPr/>
                    <a:lstStyle/>
                    <a:p>
                      <a:pPr marL="0" marR="0" algn="l">
                        <a:spcBef>
                          <a:spcPts val="0"/>
                        </a:spcBef>
                        <a:spcAft>
                          <a:spcPts val="0"/>
                        </a:spcAft>
                      </a:pPr>
                      <a:r>
                        <a:rPr lang="en-US" sz="1100" b="1" i="0" dirty="0" err="1">
                          <a:solidFill>
                            <a:schemeClr val="tx1"/>
                          </a:solidFill>
                          <a:effectLst/>
                          <a:latin typeface="Arial" panose="020B0604020202020204" pitchFamily="34" charset="0"/>
                          <a:cs typeface="Arial" panose="020B0604020202020204" pitchFamily="34" charset="0"/>
                        </a:rPr>
                        <a:t>pretomanid</a:t>
                      </a:r>
                      <a:endParaRPr lang="en-US" sz="11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T="68580" marB="0" anchor="ctr">
                    <a:solidFill>
                      <a:srgbClr val="0298AA">
                        <a:alpha val="9000"/>
                      </a:srgbClr>
                    </a:solidFill>
                  </a:tcPr>
                </a:tc>
                <a:tc rowSpan="4">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combination regimen (</a:t>
                      </a:r>
                      <a:r>
                        <a:rPr lang="en-US" sz="1100" b="0" i="0" dirty="0" err="1">
                          <a:effectLst/>
                          <a:latin typeface="Arial" panose="020B0604020202020204" pitchFamily="34" charset="0"/>
                          <a:cs typeface="Arial" panose="020B0604020202020204" pitchFamily="34" charset="0"/>
                        </a:rPr>
                        <a:t>BPaL</a:t>
                      </a:r>
                      <a:r>
                        <a:rPr lang="en-US" sz="1100" b="0" i="0" dirty="0">
                          <a:effectLst/>
                          <a:latin typeface="Arial" panose="020B0604020202020204" pitchFamily="34" charset="0"/>
                          <a:cs typeface="Arial" panose="020B0604020202020204" pitchFamily="34" charset="0"/>
                        </a:rPr>
                        <a:t>):</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WO2017066053A1</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(Oct 2036)</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TB Alliance</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(patent holder)</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NA</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No plans for direct commercialization</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extLst>
                  <a:ext uri="{0D108BD9-81ED-4DB2-BD59-A6C34878D82A}">
                    <a16:rowId xmlns:a16="http://schemas.microsoft.com/office/drawing/2014/main" val="853513563"/>
                  </a:ext>
                </a:extLst>
              </a:tr>
              <a:tr h="383316">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Mylan</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(licensee)</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LMIC: US$61</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HIC: US$600</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214 countries (70 exclusive) – see </a:t>
                      </a:r>
                      <a:r>
                        <a:rPr lang="en-US" sz="1100" b="0" i="0" dirty="0" err="1">
                          <a:effectLst/>
                          <a:latin typeface="Arial" panose="020B0604020202020204" pitchFamily="34" charset="0"/>
                          <a:cs typeface="Arial" panose="020B0604020202020204" pitchFamily="34" charset="0"/>
                        </a:rPr>
                        <a:t>medspal.org</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extLst>
                  <a:ext uri="{0D108BD9-81ED-4DB2-BD59-A6C34878D82A}">
                    <a16:rowId xmlns:a16="http://schemas.microsoft.com/office/drawing/2014/main" val="3115173370"/>
                  </a:ext>
                </a:extLst>
              </a:tr>
              <a:tr h="298534">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100" b="0" i="0" dirty="0" err="1">
                          <a:effectLst/>
                          <a:latin typeface="Arial" panose="020B0604020202020204" pitchFamily="34" charset="0"/>
                          <a:cs typeface="Arial" panose="020B0604020202020204" pitchFamily="34" charset="0"/>
                        </a:rPr>
                        <a:t>Macleods</a:t>
                      </a:r>
                      <a:endParaRPr lang="en-US" sz="1100" b="0" i="0" dirty="0">
                        <a:effectLst/>
                        <a:latin typeface="Arial" panose="020B0604020202020204" pitchFamily="34" charset="0"/>
                        <a:cs typeface="Arial" panose="020B0604020202020204" pitchFamily="34" charset="0"/>
                      </a:endParaRP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(licensee)</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Unknown</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143 countries – see </a:t>
                      </a:r>
                      <a:r>
                        <a:rPr lang="en-US" sz="1100" b="0" i="0" dirty="0" err="1">
                          <a:effectLst/>
                          <a:latin typeface="Arial" panose="020B0604020202020204" pitchFamily="34" charset="0"/>
                          <a:cs typeface="Arial" panose="020B0604020202020204" pitchFamily="34" charset="0"/>
                        </a:rPr>
                        <a:t>medspal.org</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extLst>
                  <a:ext uri="{0D108BD9-81ED-4DB2-BD59-A6C34878D82A}">
                    <a16:rowId xmlns:a16="http://schemas.microsoft.com/office/drawing/2014/main" val="2286126058"/>
                  </a:ext>
                </a:extLst>
              </a:tr>
              <a:tr h="383316">
                <a:tc vMerge="1">
                  <a:txBody>
                    <a:bodyPr/>
                    <a:lstStyle/>
                    <a:p>
                      <a:endParaRPr lang="en-US"/>
                    </a:p>
                  </a:txBody>
                  <a:tcPr/>
                </a:tc>
                <a:tc vMerge="1">
                  <a:txBody>
                    <a:bodyPr/>
                    <a:lstStyle/>
                    <a:p>
                      <a:endParaRPr lang="en-US"/>
                    </a:p>
                  </a:txBody>
                  <a:tcPr/>
                </a:tc>
                <a:tc>
                  <a:txBody>
                    <a:bodyPr/>
                    <a:lstStyle/>
                    <a:p>
                      <a:pPr marL="0" marR="0">
                        <a:spcBef>
                          <a:spcPts val="0"/>
                        </a:spcBef>
                        <a:spcAft>
                          <a:spcPts val="0"/>
                        </a:spcAft>
                      </a:pPr>
                      <a:r>
                        <a:rPr lang="en-US" sz="1100" b="0" i="0" dirty="0" err="1">
                          <a:effectLst/>
                          <a:latin typeface="Arial" panose="020B0604020202020204" pitchFamily="34" charset="0"/>
                          <a:cs typeface="Arial" panose="020B0604020202020204" pitchFamily="34" charset="0"/>
                        </a:rPr>
                        <a:t>Hongqi</a:t>
                      </a:r>
                      <a:r>
                        <a:rPr lang="en-US" sz="1100" b="0" i="0" dirty="0">
                          <a:effectLst/>
                          <a:latin typeface="Arial" panose="020B0604020202020204" pitchFamily="34" charset="0"/>
                          <a:cs typeface="Arial" panose="020B0604020202020204" pitchFamily="34" charset="0"/>
                        </a:rPr>
                        <a:t> Pharma</a:t>
                      </a:r>
                    </a:p>
                    <a:p>
                      <a:pPr marL="0" marR="0">
                        <a:spcBef>
                          <a:spcPts val="0"/>
                        </a:spcBef>
                        <a:spcAft>
                          <a:spcPts val="0"/>
                        </a:spcAft>
                      </a:pPr>
                      <a:r>
                        <a:rPr lang="en-US" sz="1100" b="0" i="0" dirty="0">
                          <a:effectLst/>
                          <a:latin typeface="Arial" panose="020B0604020202020204" pitchFamily="34" charset="0"/>
                          <a:cs typeface="Arial" panose="020B0604020202020204" pitchFamily="34" charset="0"/>
                        </a:rPr>
                        <a:t>(licensee)</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Unknown</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tc>
                  <a:txBody>
                    <a:bodyPr/>
                    <a:lstStyle/>
                    <a:p>
                      <a:pPr marL="0" marR="0">
                        <a:spcBef>
                          <a:spcPts val="0"/>
                        </a:spcBef>
                        <a:spcAft>
                          <a:spcPts val="0"/>
                        </a:spcAft>
                      </a:pPr>
                      <a:r>
                        <a:rPr lang="en-US" sz="1100" b="0" i="0" dirty="0">
                          <a:effectLst/>
                          <a:latin typeface="Arial" panose="020B0604020202020204" pitchFamily="34" charset="0"/>
                          <a:cs typeface="Arial" panose="020B0604020202020204" pitchFamily="34" charset="0"/>
                        </a:rPr>
                        <a:t>China, Taiwan, Hong Kong, Macau</a:t>
                      </a:r>
                      <a:endParaRPr lang="en-US" sz="1100" b="0"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19840" marT="0" marB="0" anchor="ctr"/>
                </a:tc>
                <a:extLst>
                  <a:ext uri="{0D108BD9-81ED-4DB2-BD59-A6C34878D82A}">
                    <a16:rowId xmlns:a16="http://schemas.microsoft.com/office/drawing/2014/main" val="1763254250"/>
                  </a:ext>
                </a:extLst>
              </a:tr>
            </a:tbl>
          </a:graphicData>
        </a:graphic>
      </p:graphicFrame>
      <p:sp>
        <p:nvSpPr>
          <p:cNvPr id="9" name="Frame 8">
            <a:extLst>
              <a:ext uri="{FF2B5EF4-FFF2-40B4-BE49-F238E27FC236}">
                <a16:creationId xmlns:a16="http://schemas.microsoft.com/office/drawing/2014/main" id="{A94B8A31-1C2A-6741-B06B-B04755E9426D}"/>
              </a:ext>
            </a:extLst>
          </p:cNvPr>
          <p:cNvSpPr/>
          <p:nvPr/>
        </p:nvSpPr>
        <p:spPr>
          <a:xfrm>
            <a:off x="2692639" y="580458"/>
            <a:ext cx="1114986" cy="5796501"/>
          </a:xfrm>
          <a:prstGeom prst="frame">
            <a:avLst>
              <a:gd name="adj1" fmla="val 205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2"/>
              </a:solidFill>
              <a:latin typeface="Arial" panose="020B0604020202020204" pitchFamily="34" charset="0"/>
            </a:endParaRPr>
          </a:p>
        </p:txBody>
      </p:sp>
      <p:grpSp>
        <p:nvGrpSpPr>
          <p:cNvPr id="8" name="Group 7">
            <a:extLst>
              <a:ext uri="{FF2B5EF4-FFF2-40B4-BE49-F238E27FC236}">
                <a16:creationId xmlns:a16="http://schemas.microsoft.com/office/drawing/2014/main" id="{A0B7832F-B0AC-3A42-AB20-E2291F90898B}"/>
              </a:ext>
            </a:extLst>
          </p:cNvPr>
          <p:cNvGrpSpPr/>
          <p:nvPr/>
        </p:nvGrpSpPr>
        <p:grpSpPr>
          <a:xfrm>
            <a:off x="115331" y="6249427"/>
            <a:ext cx="480060" cy="608573"/>
            <a:chOff x="289241" y="6046569"/>
            <a:chExt cx="640080" cy="811431"/>
          </a:xfrm>
        </p:grpSpPr>
        <p:sp>
          <p:nvSpPr>
            <p:cNvPr id="10" name="Slide Number Placeholder 3">
              <a:extLst>
                <a:ext uri="{FF2B5EF4-FFF2-40B4-BE49-F238E27FC236}">
                  <a16:creationId xmlns:a16="http://schemas.microsoft.com/office/drawing/2014/main" id="{C29EBF7C-5101-FB4C-A1B0-D36A278CF0D1}"/>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42</a:t>
              </a:fld>
              <a:endParaRPr lang="en-US" sz="1350" dirty="0">
                <a:solidFill>
                  <a:schemeClr val="tx2"/>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86C4846D-048A-A347-B25E-F010941462B8}"/>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2" name="Text Placeholder 6">
            <a:extLst>
              <a:ext uri="{FF2B5EF4-FFF2-40B4-BE49-F238E27FC236}">
                <a16:creationId xmlns:a16="http://schemas.microsoft.com/office/drawing/2014/main" id="{55B0F44C-2438-8946-8B42-1C3CD6413D06}"/>
              </a:ext>
            </a:extLst>
          </p:cNvPr>
          <p:cNvSpPr txBox="1">
            <a:spLocks/>
          </p:cNvSpPr>
          <p:nvPr/>
        </p:nvSpPr>
        <p:spPr>
          <a:xfrm>
            <a:off x="595391" y="6485337"/>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BARRIERS</a:t>
            </a:r>
          </a:p>
        </p:txBody>
      </p:sp>
      <p:sp>
        <p:nvSpPr>
          <p:cNvPr id="13" name="Text Placeholder 7">
            <a:extLst>
              <a:ext uri="{FF2B5EF4-FFF2-40B4-BE49-F238E27FC236}">
                <a16:creationId xmlns:a16="http://schemas.microsoft.com/office/drawing/2014/main" id="{36B0F7C8-88B3-CD4B-8790-8C70D51D096E}"/>
              </a:ext>
            </a:extLst>
          </p:cNvPr>
          <p:cNvSpPr txBox="1">
            <a:spLocks/>
          </p:cNvSpPr>
          <p:nvPr/>
        </p:nvSpPr>
        <p:spPr>
          <a:xfrm>
            <a:off x="115331" y="139045"/>
            <a:ext cx="8800066" cy="387286"/>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ts val="2325"/>
              </a:lnSpc>
            </a:pPr>
            <a:r>
              <a:rPr lang="en-US" dirty="0">
                <a:latin typeface="Arial" panose="020B0604020202020204" pitchFamily="34" charset="0"/>
              </a:rPr>
              <a:t>Who Controls the Cost of DR-TB Treatment Regimens?</a:t>
            </a:r>
          </a:p>
        </p:txBody>
      </p:sp>
    </p:spTree>
    <p:extLst>
      <p:ext uri="{BB962C8B-B14F-4D97-AF65-F5344CB8AC3E}">
        <p14:creationId xmlns:p14="http://schemas.microsoft.com/office/powerpoint/2010/main" val="3505945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95AE2A-A466-E847-A2B8-7D08B5E22ED5}"/>
              </a:ext>
            </a:extLst>
          </p:cNvPr>
          <p:cNvSpPr/>
          <p:nvPr/>
        </p:nvSpPr>
        <p:spPr>
          <a:xfrm>
            <a:off x="3853732" y="1129652"/>
            <a:ext cx="4833068" cy="4598695"/>
          </a:xfrm>
          <a:prstGeom prst="rect">
            <a:avLst/>
          </a:prstGeom>
        </p:spPr>
        <p:txBody>
          <a:bodyPr wrap="square">
            <a:spAutoFit/>
          </a:bodyPr>
          <a:lstStyle/>
          <a:p>
            <a:pPr algn="l"/>
            <a:r>
              <a:rPr lang="en-US" sz="1600" dirty="0">
                <a:latin typeface="Arial" panose="020B0604020202020204" pitchFamily="34" charset="0"/>
                <a:cs typeface="Arial" panose="020B0604020202020204" pitchFamily="34" charset="0"/>
              </a:rPr>
              <a:t>For a comprehensive overview of TB drug supply, pricing, and patent issues by medicine, refer to MSF’s issue brief, </a:t>
            </a:r>
            <a:r>
              <a:rPr lang="en-US" sz="1600" i="1" dirty="0">
                <a:solidFill>
                  <a:srgbClr val="0298A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DR-TB Drugs Under the Microscope, 6th Edition</a:t>
            </a:r>
            <a:r>
              <a:rPr lang="en-US" sz="1600" i="1" dirty="0">
                <a:solidFill>
                  <a:srgbClr val="0298AA"/>
                </a:solidFill>
                <a:latin typeface="Arial" panose="020B0604020202020204" pitchFamily="34" charset="0"/>
                <a:cs typeface="Arial" panose="020B0604020202020204" pitchFamily="34" charset="0"/>
              </a:rPr>
              <a:t>.</a:t>
            </a:r>
          </a:p>
          <a:p>
            <a:pPr algn="l"/>
            <a:endParaRPr lang="en-US" sz="1600" i="1" dirty="0">
              <a:solidFill>
                <a:srgbClr val="0070C0"/>
              </a:solidFill>
              <a:latin typeface="Arial" panose="020B0604020202020204" pitchFamily="34" charset="0"/>
              <a:cs typeface="Arial" panose="020B0604020202020204" pitchFamily="34" charset="0"/>
            </a:endParaRPr>
          </a:p>
          <a:p>
            <a:pPr algn="l"/>
            <a:r>
              <a:rPr lang="en-US" sz="1600" dirty="0">
                <a:latin typeface="Arial" panose="020B0604020202020204" pitchFamily="34" charset="0"/>
                <a:cs typeface="Arial" panose="020B0604020202020204" pitchFamily="34" charset="0"/>
              </a:rPr>
              <a:t>Médecins Sans </a:t>
            </a:r>
            <a:r>
              <a:rPr lang="en-US" sz="1600" dirty="0" err="1">
                <a:latin typeface="Arial" panose="020B0604020202020204" pitchFamily="34" charset="0"/>
                <a:cs typeface="Arial" panose="020B0604020202020204" pitchFamily="34" charset="0"/>
              </a:rPr>
              <a:t>Frontières</a:t>
            </a:r>
            <a:r>
              <a:rPr lang="en-US" sz="1600" dirty="0">
                <a:latin typeface="Arial" panose="020B0604020202020204" pitchFamily="34" charset="0"/>
                <a:cs typeface="Arial" panose="020B0604020202020204" pitchFamily="34" charset="0"/>
              </a:rPr>
              <a:t> Access Campaign outlines five urgent actions for governments, policymakers, and health care providers: </a:t>
            </a:r>
          </a:p>
          <a:p>
            <a:pPr algn="l"/>
            <a:endParaRPr lang="en-US" sz="1600" dirty="0">
              <a:latin typeface="Arial" panose="020B0604020202020204" pitchFamily="34" charset="0"/>
              <a:cs typeface="Arial" panose="020B0604020202020204" pitchFamily="34" charset="0"/>
            </a:endParaRPr>
          </a:p>
          <a:p>
            <a:pPr marL="257168" indent="-257168" algn="l">
              <a:spcBef>
                <a:spcPts val="450"/>
              </a:spcBef>
              <a:buFont typeface="+mj-lt"/>
              <a:buAutoNum type="arabicParenR"/>
            </a:pPr>
            <a:r>
              <a:rPr lang="en-US" sz="1600" dirty="0">
                <a:latin typeface="Arial" panose="020B0604020202020204" pitchFamily="34" charset="0"/>
                <a:cs typeface="Arial" panose="020B0604020202020204" pitchFamily="34" charset="0"/>
              </a:rPr>
              <a:t>adopt new treatment guidelines; </a:t>
            </a:r>
          </a:p>
          <a:p>
            <a:pPr marL="257168" indent="-257168" algn="l">
              <a:spcBef>
                <a:spcPts val="450"/>
              </a:spcBef>
              <a:buFont typeface="+mj-lt"/>
              <a:buAutoNum type="arabicParenR"/>
            </a:pPr>
            <a:r>
              <a:rPr lang="en-US" sz="1600" dirty="0">
                <a:latin typeface="Arial" panose="020B0604020202020204" pitchFamily="34" charset="0"/>
                <a:cs typeface="Arial" panose="020B0604020202020204" pitchFamily="34" charset="0"/>
              </a:rPr>
              <a:t>lower the price of breakthrough drugs; </a:t>
            </a:r>
          </a:p>
          <a:p>
            <a:pPr marL="257168" indent="-257168" algn="l">
              <a:spcBef>
                <a:spcPts val="450"/>
              </a:spcBef>
              <a:buFont typeface="+mj-lt"/>
              <a:buAutoNum type="arabicParenR"/>
            </a:pPr>
            <a:r>
              <a:rPr lang="en-US" sz="1600" dirty="0">
                <a:latin typeface="Arial" panose="020B0604020202020204" pitchFamily="34" charset="0"/>
                <a:cs typeface="Arial" panose="020B0604020202020204" pitchFamily="34" charset="0"/>
              </a:rPr>
              <a:t>surmount prohibitive patents and licensing policies; </a:t>
            </a:r>
          </a:p>
          <a:p>
            <a:pPr marL="257168" indent="-257168" algn="l">
              <a:spcBef>
                <a:spcPts val="450"/>
              </a:spcBef>
              <a:buFont typeface="+mj-lt"/>
              <a:buAutoNum type="arabicParenR"/>
            </a:pPr>
            <a:r>
              <a:rPr lang="en-US" sz="1600" dirty="0">
                <a:latin typeface="Arial" panose="020B0604020202020204" pitchFamily="34" charset="0"/>
                <a:cs typeface="Arial" panose="020B0604020202020204" pitchFamily="34" charset="0"/>
              </a:rPr>
              <a:t>implement effective drug procurement practices; and </a:t>
            </a:r>
          </a:p>
          <a:p>
            <a:pPr marL="257168" indent="-257168" algn="l">
              <a:spcBef>
                <a:spcPts val="450"/>
              </a:spcBef>
              <a:buFont typeface="+mj-lt"/>
              <a:buAutoNum type="arabicParenR"/>
            </a:pPr>
            <a:r>
              <a:rPr lang="en-US" sz="1600" dirty="0">
                <a:latin typeface="Arial" panose="020B0604020202020204" pitchFamily="34" charset="0"/>
                <a:cs typeface="Arial" panose="020B0604020202020204" pitchFamily="34" charset="0"/>
              </a:rPr>
              <a:t>support public health-driven research and development (R&amp;D).</a:t>
            </a:r>
          </a:p>
        </p:txBody>
      </p:sp>
      <p:pic>
        <p:nvPicPr>
          <p:cNvPr id="3" name="Picture 2">
            <a:extLst>
              <a:ext uri="{FF2B5EF4-FFF2-40B4-BE49-F238E27FC236}">
                <a16:creationId xmlns:a16="http://schemas.microsoft.com/office/drawing/2014/main" id="{65E11A45-15AB-A74D-8693-7A35D8C3E437}"/>
              </a:ext>
            </a:extLst>
          </p:cNvPr>
          <p:cNvPicPr>
            <a:picLocks noChangeAspect="1"/>
          </p:cNvPicPr>
          <p:nvPr/>
        </p:nvPicPr>
        <p:blipFill>
          <a:blip r:embed="rId4"/>
          <a:stretch>
            <a:fillRect/>
          </a:stretch>
        </p:blipFill>
        <p:spPr>
          <a:xfrm>
            <a:off x="354371" y="1250626"/>
            <a:ext cx="3425929" cy="4356747"/>
          </a:xfrm>
          <a:prstGeom prst="rect">
            <a:avLst/>
          </a:prstGeom>
          <a:ln>
            <a:solidFill>
              <a:schemeClr val="tx1"/>
            </a:solidFill>
          </a:ln>
        </p:spPr>
      </p:pic>
      <p:grpSp>
        <p:nvGrpSpPr>
          <p:cNvPr id="8" name="Group 7">
            <a:extLst>
              <a:ext uri="{FF2B5EF4-FFF2-40B4-BE49-F238E27FC236}">
                <a16:creationId xmlns:a16="http://schemas.microsoft.com/office/drawing/2014/main" id="{6FE930B8-70A0-4F41-A554-D74C64570964}"/>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91092BA8-A71D-6A48-A641-22A639DEE7A2}"/>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43</a:t>
              </a:fld>
              <a:endParaRPr lang="en-US" sz="1350" dirty="0">
                <a:solidFill>
                  <a:schemeClr val="tx2"/>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6C49ADE4-CA12-A74D-974D-8D1B11C5B98D}"/>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1" name="Text Placeholder 6">
            <a:extLst>
              <a:ext uri="{FF2B5EF4-FFF2-40B4-BE49-F238E27FC236}">
                <a16:creationId xmlns:a16="http://schemas.microsoft.com/office/drawing/2014/main" id="{EACE8B40-061A-0B40-891D-17984E83AD1B}"/>
              </a:ext>
            </a:extLst>
          </p:cNvPr>
          <p:cNvSpPr txBox="1">
            <a:spLocks/>
          </p:cNvSpPr>
          <p:nvPr/>
        </p:nvSpPr>
        <p:spPr>
          <a:xfrm>
            <a:off x="595391" y="646571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BARRIERS</a:t>
            </a:r>
          </a:p>
        </p:txBody>
      </p:sp>
      <p:sp>
        <p:nvSpPr>
          <p:cNvPr id="12" name="Text Placeholder 7">
            <a:extLst>
              <a:ext uri="{FF2B5EF4-FFF2-40B4-BE49-F238E27FC236}">
                <a16:creationId xmlns:a16="http://schemas.microsoft.com/office/drawing/2014/main" id="{9EC9A871-5A07-A145-A368-3AF36D7E87D5}"/>
              </a:ext>
            </a:extLst>
          </p:cNvPr>
          <p:cNvSpPr txBox="1">
            <a:spLocks/>
          </p:cNvSpPr>
          <p:nvPr/>
        </p:nvSpPr>
        <p:spPr>
          <a:xfrm>
            <a:off x="228600" y="541588"/>
            <a:ext cx="7380136" cy="363561"/>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latin typeface="Arial" panose="020B0604020202020204" pitchFamily="34" charset="0"/>
              </a:rPr>
              <a:t>TB Drugs: Under the Microscope</a:t>
            </a:r>
            <a:endParaRPr lang="en-US" dirty="0"/>
          </a:p>
        </p:txBody>
      </p:sp>
    </p:spTree>
    <p:extLst>
      <p:ext uri="{BB962C8B-B14F-4D97-AF65-F5344CB8AC3E}">
        <p14:creationId xmlns:p14="http://schemas.microsoft.com/office/powerpoint/2010/main" val="851580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694F4-A1F7-4942-B8A5-9621602071B0}"/>
              </a:ext>
            </a:extLst>
          </p:cNvPr>
          <p:cNvPicPr>
            <a:picLocks noChangeAspect="1"/>
          </p:cNvPicPr>
          <p:nvPr/>
        </p:nvPicPr>
        <p:blipFill rotWithShape="1">
          <a:blip r:embed="rId3">
            <a:extLst>
              <a:ext uri="{28A0092B-C50C-407E-A947-70E740481C1C}">
                <a14:useLocalDpi xmlns:a14="http://schemas.microsoft.com/office/drawing/2010/main" val="0"/>
              </a:ext>
            </a:extLst>
          </a:blip>
          <a:srcRect t="9269"/>
          <a:stretch/>
        </p:blipFill>
        <p:spPr>
          <a:xfrm>
            <a:off x="258533" y="1143000"/>
            <a:ext cx="2762333" cy="3540778"/>
          </a:xfrm>
          <a:prstGeom prst="rect">
            <a:avLst/>
          </a:prstGeom>
          <a:ln>
            <a:noFill/>
          </a:ln>
        </p:spPr>
      </p:pic>
      <p:sp>
        <p:nvSpPr>
          <p:cNvPr id="7" name="Rectangle 6">
            <a:extLst>
              <a:ext uri="{FF2B5EF4-FFF2-40B4-BE49-F238E27FC236}">
                <a16:creationId xmlns:a16="http://schemas.microsoft.com/office/drawing/2014/main" id="{8BBF25C4-16DA-E94E-A25D-F2B29514204A}"/>
              </a:ext>
            </a:extLst>
          </p:cNvPr>
          <p:cNvSpPr/>
          <p:nvPr/>
        </p:nvSpPr>
        <p:spPr>
          <a:xfrm>
            <a:off x="3211834" y="1144979"/>
            <a:ext cx="5703566" cy="3731791"/>
          </a:xfrm>
          <a:prstGeom prst="rect">
            <a:avLst/>
          </a:prstGeom>
          <a:noFill/>
        </p:spPr>
        <p:txBody>
          <a:bodyPr wrap="square">
            <a:spAutoFit/>
          </a:bodyPr>
          <a:lstStyle/>
          <a:p>
            <a:pPr algn="l"/>
            <a:r>
              <a:rPr lang="en-US" sz="1400" dirty="0">
                <a:latin typeface="Arial" panose="020B0604020202020204" pitchFamily="34" charset="0"/>
                <a:cs typeface="Arial" panose="020B0604020202020204" pitchFamily="34" charset="0"/>
              </a:rPr>
              <a:t>National policies / guidelines also play an important role in facilitating (or in some cases limiting) access to TB treatments.</a:t>
            </a:r>
          </a:p>
          <a:p>
            <a:pPr algn="l"/>
            <a:endParaRPr lang="en-US" sz="1400" dirty="0">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The MSF/STBP </a:t>
            </a:r>
            <a:r>
              <a:rPr lang="en-US" sz="1400" i="1" dirty="0">
                <a:latin typeface="Arial" panose="020B0604020202020204" pitchFamily="34" charset="0"/>
                <a:cs typeface="Arial" panose="020B0604020202020204" pitchFamily="34" charset="0"/>
              </a:rPr>
              <a:t>Step Up for TB Report</a:t>
            </a:r>
            <a:r>
              <a:rPr lang="en-US" sz="1400" dirty="0">
                <a:latin typeface="Arial" panose="020B0604020202020204" pitchFamily="34" charset="0"/>
                <a:cs typeface="Arial" panose="020B0604020202020204" pitchFamily="34" charset="0"/>
              </a:rPr>
              <a:t> compares national TB policies in 37 countries (representing 77% of the global TB burden) with international best practices based on WHO guidelines and the latest scientific research.</a:t>
            </a:r>
          </a:p>
          <a:p>
            <a:pPr algn="l"/>
            <a:endParaRPr lang="en-US" sz="1400" dirty="0">
              <a:latin typeface="Arial" panose="020B0604020202020204" pitchFamily="34" charset="0"/>
              <a:cs typeface="Arial" panose="020B0604020202020204" pitchFamily="34" charset="0"/>
            </a:endParaRPr>
          </a:p>
          <a:p>
            <a:pPr marL="214308" indent="-214308" algn="l">
              <a:spcBef>
                <a:spcPts val="450"/>
              </a:spcBef>
              <a:buFont typeface="Arial" panose="020B0604020202020204" pitchFamily="34" charset="0"/>
              <a:buChar char="•"/>
            </a:pPr>
            <a:r>
              <a:rPr lang="en-US" sz="1400" dirty="0">
                <a:latin typeface="Arial" panose="020B0604020202020204" pitchFamily="34" charset="0"/>
                <a:cs typeface="Arial" panose="020B0604020202020204" pitchFamily="34" charset="0"/>
              </a:rPr>
              <a:t>Three quarters of surveyed countries have revised national policies to include newer, safer, and more effective treatments. </a:t>
            </a:r>
          </a:p>
          <a:p>
            <a:pPr marL="214308" indent="-214308" algn="l">
              <a:spcBef>
                <a:spcPts val="450"/>
              </a:spcBef>
              <a:buFont typeface="Arial" panose="020B0604020202020204" pitchFamily="34" charset="0"/>
              <a:buChar char="•"/>
            </a:pPr>
            <a:r>
              <a:rPr lang="en-US" sz="1400" dirty="0">
                <a:latin typeface="Arial" panose="020B0604020202020204" pitchFamily="34" charset="0"/>
                <a:cs typeface="Arial" panose="020B0604020202020204" pitchFamily="34" charset="0"/>
              </a:rPr>
              <a:t>Almost all countries now include longer all-oral regimens in their guidelines, and more than half are implementing a modified shorter all-oral DR-TB regimen. </a:t>
            </a:r>
          </a:p>
          <a:p>
            <a:pPr marL="214308" indent="-214308" algn="l">
              <a:spcBef>
                <a:spcPts val="450"/>
              </a:spcBef>
              <a:buFont typeface="Arial" panose="020B0604020202020204" pitchFamily="34" charset="0"/>
              <a:buChar char="•"/>
            </a:pPr>
            <a:r>
              <a:rPr lang="en-US" sz="1400" dirty="0">
                <a:latin typeface="Arial" panose="020B0604020202020204" pitchFamily="34" charset="0"/>
                <a:cs typeface="Arial" panose="020B0604020202020204" pitchFamily="34" charset="0"/>
              </a:rPr>
              <a:t>Yet alarmingly, almost half of countries report continued use of the most toxic injectable medicines and most countries have yet to adopt more person-centered models of care. </a:t>
            </a:r>
          </a:p>
        </p:txBody>
      </p:sp>
      <p:sp>
        <p:nvSpPr>
          <p:cNvPr id="9" name="Rectangle 8">
            <a:extLst>
              <a:ext uri="{FF2B5EF4-FFF2-40B4-BE49-F238E27FC236}">
                <a16:creationId xmlns:a16="http://schemas.microsoft.com/office/drawing/2014/main" id="{3FD836A4-214C-A245-9B1B-77A119FB8FA2}"/>
              </a:ext>
            </a:extLst>
          </p:cNvPr>
          <p:cNvSpPr/>
          <p:nvPr/>
        </p:nvSpPr>
        <p:spPr>
          <a:xfrm>
            <a:off x="279165" y="4781375"/>
            <a:ext cx="8560035" cy="1169551"/>
          </a:xfrm>
          <a:prstGeom prst="rect">
            <a:avLst/>
          </a:prstGeom>
        </p:spPr>
        <p:txBody>
          <a:bodyPr wrap="square">
            <a:spAutoFit/>
          </a:bodyPr>
          <a:lstStyle/>
          <a:p>
            <a:pPr algn="l"/>
            <a:endParaRPr lang="en-US" sz="1400" dirty="0">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Key policies check list and dashboard highlight the successes and opportunities for improvement of national policy responses to TB. </a:t>
            </a:r>
          </a:p>
          <a:p>
            <a:pPr algn="l"/>
            <a:endParaRPr lang="en-US" sz="1400" dirty="0">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Country factsheets and advocacy tools available here: </a:t>
            </a:r>
            <a:r>
              <a:rPr lang="en-US" sz="1400" dirty="0">
                <a:solidFill>
                  <a:srgbClr val="0298A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http://www.stoptb.org/suft/</a:t>
            </a:r>
            <a:r>
              <a:rPr lang="en-US" sz="1400" dirty="0">
                <a:solidFill>
                  <a:srgbClr val="0298AA"/>
                </a:solidFill>
                <a:latin typeface="Arial" panose="020B0604020202020204" pitchFamily="34" charset="0"/>
                <a:cs typeface="Arial" panose="020B0604020202020204" pitchFamily="34" charset="0"/>
              </a:rPr>
              <a:t>. </a:t>
            </a:r>
            <a:endParaRPr lang="en-US" sz="1400" dirty="0">
              <a:solidFill>
                <a:srgbClr val="0298AA"/>
              </a:solidFill>
              <a:highlight>
                <a:srgbClr val="FFFF00"/>
              </a:highlight>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7BCC37B0-37F0-CE49-B0F7-FF67F5FA26E8}"/>
              </a:ext>
            </a:extLst>
          </p:cNvPr>
          <p:cNvGrpSpPr/>
          <p:nvPr/>
        </p:nvGrpSpPr>
        <p:grpSpPr>
          <a:xfrm>
            <a:off x="115331" y="6249427"/>
            <a:ext cx="480060" cy="608573"/>
            <a:chOff x="289241" y="6046569"/>
            <a:chExt cx="640080" cy="811431"/>
          </a:xfrm>
        </p:grpSpPr>
        <p:sp>
          <p:nvSpPr>
            <p:cNvPr id="10" name="Slide Number Placeholder 3">
              <a:extLst>
                <a:ext uri="{FF2B5EF4-FFF2-40B4-BE49-F238E27FC236}">
                  <a16:creationId xmlns:a16="http://schemas.microsoft.com/office/drawing/2014/main" id="{CBD675E1-53D5-E94C-B54C-DDCBC1121A2E}"/>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44</a:t>
              </a:fld>
              <a:endParaRPr lang="en-US" sz="1350" dirty="0">
                <a:solidFill>
                  <a:schemeClr val="tx2"/>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B961F3FE-1710-2541-B993-B106013356E7}"/>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2" name="Text Placeholder 6">
            <a:extLst>
              <a:ext uri="{FF2B5EF4-FFF2-40B4-BE49-F238E27FC236}">
                <a16:creationId xmlns:a16="http://schemas.microsoft.com/office/drawing/2014/main" id="{35183B17-8D3A-CA44-9A0E-4DA0184FD9C0}"/>
              </a:ext>
            </a:extLst>
          </p:cNvPr>
          <p:cNvSpPr txBox="1">
            <a:spLocks/>
          </p:cNvSpPr>
          <p:nvPr/>
        </p:nvSpPr>
        <p:spPr>
          <a:xfrm>
            <a:off x="627059" y="643739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BARRIERS</a:t>
            </a:r>
          </a:p>
        </p:txBody>
      </p:sp>
      <p:sp>
        <p:nvSpPr>
          <p:cNvPr id="13" name="Text Placeholder 7">
            <a:extLst>
              <a:ext uri="{FF2B5EF4-FFF2-40B4-BE49-F238E27FC236}">
                <a16:creationId xmlns:a16="http://schemas.microsoft.com/office/drawing/2014/main" id="{0A1572C5-5F1B-1E4F-9303-4A88307B4D40}"/>
              </a:ext>
            </a:extLst>
          </p:cNvPr>
          <p:cNvSpPr txBox="1">
            <a:spLocks/>
          </p:cNvSpPr>
          <p:nvPr/>
        </p:nvSpPr>
        <p:spPr>
          <a:xfrm>
            <a:off x="228600" y="222884"/>
            <a:ext cx="7380136" cy="687368"/>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ts val="2325"/>
              </a:lnSpc>
            </a:pPr>
            <a:r>
              <a:rPr lang="en-US" dirty="0">
                <a:latin typeface="Arial" panose="020B0604020202020204" pitchFamily="34" charset="0"/>
              </a:rPr>
              <a:t>2020 Step Up for TB Report:</a:t>
            </a:r>
          </a:p>
          <a:p>
            <a:pPr>
              <a:lnSpc>
                <a:spcPts val="2325"/>
              </a:lnSpc>
            </a:pPr>
            <a:r>
              <a:rPr lang="en-US" dirty="0">
                <a:latin typeface="Arial" panose="020B0604020202020204" pitchFamily="34" charset="0"/>
              </a:rPr>
              <a:t>TB Policies in 37 Countries</a:t>
            </a:r>
            <a:endParaRPr lang="en-US" dirty="0"/>
          </a:p>
        </p:txBody>
      </p:sp>
    </p:spTree>
    <p:extLst>
      <p:ext uri="{BB962C8B-B14F-4D97-AF65-F5344CB8AC3E}">
        <p14:creationId xmlns:p14="http://schemas.microsoft.com/office/powerpoint/2010/main" val="194712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9FF518-B7C3-0F4E-8940-F641BC929D8F}"/>
              </a:ext>
            </a:extLst>
          </p:cNvPr>
          <p:cNvSpPr>
            <a:spLocks noGrp="1"/>
          </p:cNvSpPr>
          <p:nvPr>
            <p:ph type="body" sz="quarter" idx="10"/>
          </p:nvPr>
        </p:nvSpPr>
        <p:spPr>
          <a:xfrm>
            <a:off x="0" y="3124200"/>
            <a:ext cx="9144000" cy="904875"/>
          </a:xfrm>
        </p:spPr>
        <p:txBody>
          <a:bodyPr/>
          <a:lstStyle/>
          <a:p>
            <a:r>
              <a:rPr lang="en-US" dirty="0"/>
              <a:t>TREATMENT RESEARCH</a:t>
            </a:r>
          </a:p>
        </p:txBody>
      </p:sp>
      <p:grpSp>
        <p:nvGrpSpPr>
          <p:cNvPr id="5" name="Group 4">
            <a:extLst>
              <a:ext uri="{FF2B5EF4-FFF2-40B4-BE49-F238E27FC236}">
                <a16:creationId xmlns:a16="http://schemas.microsoft.com/office/drawing/2014/main" id="{2D747E5F-D81A-8645-A1DC-394FCFB8FBEA}"/>
              </a:ext>
            </a:extLst>
          </p:cNvPr>
          <p:cNvGrpSpPr/>
          <p:nvPr/>
        </p:nvGrpSpPr>
        <p:grpSpPr>
          <a:xfrm>
            <a:off x="115331" y="6249427"/>
            <a:ext cx="480060" cy="608573"/>
            <a:chOff x="289241" y="6046569"/>
            <a:chExt cx="640080" cy="811431"/>
          </a:xfrm>
        </p:grpSpPr>
        <p:sp>
          <p:nvSpPr>
            <p:cNvPr id="6" name="Slide Number Placeholder 3">
              <a:extLst>
                <a:ext uri="{FF2B5EF4-FFF2-40B4-BE49-F238E27FC236}">
                  <a16:creationId xmlns:a16="http://schemas.microsoft.com/office/drawing/2014/main" id="{BD2FFE00-7D3F-2D46-9E1B-1B7B6D0ECD1C}"/>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45</a:t>
              </a:fld>
              <a:endParaRPr lang="en-US" sz="1350" dirty="0">
                <a:solidFill>
                  <a:schemeClr val="tx2"/>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0A9FC1DB-BF0F-7F46-8BA0-2B4DE70110A9}"/>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3F2B6C7-4CCB-1842-9E89-5F76A8494336}"/>
              </a:ext>
            </a:extLst>
          </p:cNvPr>
          <p:cNvSpPr txBox="1"/>
          <p:nvPr/>
        </p:nvSpPr>
        <p:spPr>
          <a:xfrm>
            <a:off x="1143000" y="1828800"/>
            <a:ext cx="6629400" cy="3005951"/>
          </a:xfrm>
          <a:prstGeom prst="rect">
            <a:avLst/>
          </a:prstGeom>
          <a:noFill/>
        </p:spPr>
        <p:txBody>
          <a:bodyPr wrap="square" rtlCol="0">
            <a:spAutoFit/>
          </a:bodyPr>
          <a:lstStyle/>
          <a:p>
            <a:pPr marL="214308" indent="-214308" algn="l">
              <a:spcBef>
                <a:spcPts val="750"/>
              </a:spcBef>
              <a:buFont typeface="Arial" panose="020B0604020202020204" pitchFamily="34" charset="0"/>
              <a:buChar char="•"/>
            </a:pPr>
            <a:r>
              <a:rPr lang="en-US" sz="1600" dirty="0">
                <a:latin typeface="Arial" panose="020B0604020202020204" pitchFamily="34" charset="0"/>
                <a:cs typeface="Arial" panose="020B0604020202020204" pitchFamily="34" charset="0"/>
              </a:rPr>
              <a:t>TB treatment has improved greatly in recent years, especially treatment for drug-resistant forms of TB</a:t>
            </a:r>
          </a:p>
          <a:p>
            <a:pPr marL="214308" indent="-214308" algn="l">
              <a:spcBef>
                <a:spcPts val="750"/>
              </a:spcBef>
              <a:buFont typeface="Arial" panose="020B0604020202020204" pitchFamily="34" charset="0"/>
              <a:buChar char="•"/>
            </a:pPr>
            <a:r>
              <a:rPr lang="en-US" sz="1600" dirty="0">
                <a:latin typeface="Arial" panose="020B0604020202020204" pitchFamily="34" charset="0"/>
                <a:cs typeface="Arial" panose="020B0604020202020204" pitchFamily="34" charset="0"/>
              </a:rPr>
              <a:t>Still, TB treatment can range in duration from 6–20-months, depending on the type of TB, and regimens are composed of multiple medicines, some of which interact with other medicines and/or have have challenging side effects and toxicities</a:t>
            </a:r>
          </a:p>
          <a:p>
            <a:pPr marL="214308" indent="-214308" algn="l">
              <a:spcBef>
                <a:spcPts val="750"/>
              </a:spcBef>
              <a:buFont typeface="Arial" panose="020B0604020202020204" pitchFamily="34" charset="0"/>
              <a:buChar char="•"/>
            </a:pPr>
            <a:r>
              <a:rPr lang="en-US" sz="1600" dirty="0">
                <a:latin typeface="Arial" panose="020B0604020202020204" pitchFamily="34" charset="0"/>
                <a:cs typeface="Arial" panose="020B0604020202020204" pitchFamily="34" charset="0"/>
              </a:rPr>
              <a:t>Researchers are evaluating different strategies to improve TB treatment regimens by making them shorter, safer, and more effective, e.g., by optimizing the dose and combinations in which existing and repurposed drugs are given and by advancing new drugs with novel mechanisms of action</a:t>
            </a:r>
          </a:p>
        </p:txBody>
      </p:sp>
      <p:grpSp>
        <p:nvGrpSpPr>
          <p:cNvPr id="5" name="Group 4">
            <a:extLst>
              <a:ext uri="{FF2B5EF4-FFF2-40B4-BE49-F238E27FC236}">
                <a16:creationId xmlns:a16="http://schemas.microsoft.com/office/drawing/2014/main" id="{1D13831F-BE18-214A-B8F4-0983F760B417}"/>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E6AF0EA7-B5D0-5248-8D12-99098C3B5299}"/>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46</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5E904F0C-DC1A-4045-B4F7-9E9EFD46C1D9}"/>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0" name="Text Placeholder 6">
            <a:extLst>
              <a:ext uri="{FF2B5EF4-FFF2-40B4-BE49-F238E27FC236}">
                <a16:creationId xmlns:a16="http://schemas.microsoft.com/office/drawing/2014/main" id="{92317D65-5102-254E-96A6-530E57A7C6FE}"/>
              </a:ext>
            </a:extLst>
          </p:cNvPr>
          <p:cNvSpPr txBox="1">
            <a:spLocks/>
          </p:cNvSpPr>
          <p:nvPr/>
        </p:nvSpPr>
        <p:spPr>
          <a:xfrm>
            <a:off x="262581" y="33135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RESEARCH</a:t>
            </a:r>
          </a:p>
        </p:txBody>
      </p:sp>
      <p:sp>
        <p:nvSpPr>
          <p:cNvPr id="11" name="Text Placeholder 7">
            <a:extLst>
              <a:ext uri="{FF2B5EF4-FFF2-40B4-BE49-F238E27FC236}">
                <a16:creationId xmlns:a16="http://schemas.microsoft.com/office/drawing/2014/main" id="{8F722A43-59A1-DE49-AE9B-295F73C67FA2}"/>
              </a:ext>
            </a:extLst>
          </p:cNvPr>
          <p:cNvSpPr txBox="1">
            <a:spLocks/>
          </p:cNvSpPr>
          <p:nvPr/>
        </p:nvSpPr>
        <p:spPr>
          <a:xfrm>
            <a:off x="881932" y="1105909"/>
            <a:ext cx="7380136" cy="357790"/>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latin typeface="Arial" panose="020B0604020202020204" pitchFamily="34" charset="0"/>
              </a:rPr>
              <a:t>Why Do We Need TB Treatment Research?</a:t>
            </a:r>
            <a:endParaRPr lang="en-US" dirty="0"/>
          </a:p>
        </p:txBody>
      </p:sp>
    </p:spTree>
    <p:extLst>
      <p:ext uri="{BB962C8B-B14F-4D97-AF65-F5344CB8AC3E}">
        <p14:creationId xmlns:p14="http://schemas.microsoft.com/office/powerpoint/2010/main" val="35347635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idx="1"/>
          </p:nvPr>
        </p:nvSpPr>
        <p:spPr>
          <a:xfrm>
            <a:off x="2743199" y="2115531"/>
            <a:ext cx="4850971" cy="1261884"/>
          </a:xfrm>
          <a:prstGeom prst="rect">
            <a:avLst/>
          </a:prstGeom>
        </p:spPr>
        <p:txBody>
          <a:bodyPr>
            <a:noAutofit/>
          </a:bodyPr>
          <a:lstStyle/>
          <a:p>
            <a:pPr marL="0" indent="0">
              <a:spcBef>
                <a:spcPts val="450"/>
              </a:spcBef>
              <a:buNone/>
            </a:pPr>
            <a:r>
              <a:rPr lang="en-US" b="1" dirty="0">
                <a:ea typeface="Arial Black" charset="0"/>
                <a:cs typeface="Arial" panose="020B0604020202020204" pitchFamily="34" charset="0"/>
              </a:rPr>
              <a:t>Preclinical research – in vitro/ in vivo (animals) </a:t>
            </a:r>
          </a:p>
          <a:p>
            <a:pPr marL="0" indent="0">
              <a:spcBef>
                <a:spcPts val="450"/>
              </a:spcBef>
              <a:buNone/>
            </a:pPr>
            <a:r>
              <a:rPr lang="en-US" dirty="0">
                <a:ea typeface="Arial Black" charset="0"/>
                <a:cs typeface="Arial" panose="020B0604020202020204" pitchFamily="34" charset="0"/>
              </a:rPr>
              <a:t>hit-to-lead</a:t>
            </a:r>
          </a:p>
          <a:p>
            <a:pPr marL="0" indent="0">
              <a:spcBef>
                <a:spcPts val="450"/>
              </a:spcBef>
              <a:buNone/>
            </a:pPr>
            <a:r>
              <a:rPr lang="en-US" dirty="0">
                <a:ea typeface="Arial Black" charset="0"/>
                <a:cs typeface="Arial" panose="020B0604020202020204" pitchFamily="34" charset="0"/>
              </a:rPr>
              <a:t>lead optimization</a:t>
            </a:r>
          </a:p>
          <a:p>
            <a:pPr marL="0" indent="0">
              <a:spcBef>
                <a:spcPts val="450"/>
              </a:spcBef>
              <a:buNone/>
            </a:pPr>
            <a:r>
              <a:rPr lang="en-US" dirty="0">
                <a:ea typeface="Arial Black" charset="0"/>
                <a:cs typeface="Arial" panose="020B0604020202020204" pitchFamily="34" charset="0"/>
              </a:rPr>
              <a:t>toxicology</a:t>
            </a:r>
          </a:p>
          <a:p>
            <a:pPr marL="0" indent="0">
              <a:spcBef>
                <a:spcPts val="450"/>
              </a:spcBef>
              <a:buNone/>
            </a:pPr>
            <a:r>
              <a:rPr lang="en-US" dirty="0">
                <a:ea typeface="Arial Black" charset="0"/>
                <a:cs typeface="Arial" panose="020B0604020202020204" pitchFamily="34" charset="0"/>
              </a:rPr>
              <a:t>pharmacology / metabolism</a:t>
            </a:r>
          </a:p>
          <a:p>
            <a:pPr algn="l"/>
            <a:endParaRPr lang="en-US" b="1" dirty="0">
              <a:highlight>
                <a:srgbClr val="FFFF00"/>
              </a:highlight>
              <a:ea typeface="Arial Black" charset="0"/>
              <a:cs typeface="Arial" panose="020B0604020202020204" pitchFamily="34" charset="0"/>
            </a:endParaRPr>
          </a:p>
          <a:p>
            <a:pPr algn="l"/>
            <a:endParaRPr lang="en-US" b="1" dirty="0">
              <a:highlight>
                <a:srgbClr val="FFFF00"/>
              </a:highlight>
              <a:ea typeface="Arial Black" charset="0"/>
              <a:cs typeface="Arial" panose="020B0604020202020204" pitchFamily="34" charset="0"/>
            </a:endParaRPr>
          </a:p>
        </p:txBody>
      </p:sp>
      <p:sp>
        <p:nvSpPr>
          <p:cNvPr id="21" name="Subtitle 1">
            <a:extLst>
              <a:ext uri="{FF2B5EF4-FFF2-40B4-BE49-F238E27FC236}">
                <a16:creationId xmlns:a16="http://schemas.microsoft.com/office/drawing/2014/main" id="{DFC33C95-34BF-1B4F-BC2A-947965384212}"/>
              </a:ext>
            </a:extLst>
          </p:cNvPr>
          <p:cNvSpPr txBox="1">
            <a:spLocks/>
          </p:cNvSpPr>
          <p:nvPr/>
        </p:nvSpPr>
        <p:spPr>
          <a:xfrm>
            <a:off x="2743200" y="4163149"/>
            <a:ext cx="4972050" cy="158894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783" fontAlgn="auto">
              <a:spcAft>
                <a:spcPts val="0"/>
              </a:spcAft>
              <a:defRPr/>
            </a:pPr>
            <a:r>
              <a:rPr lang="en-US" sz="1500" b="1" dirty="0">
                <a:solidFill>
                  <a:prstClr val="black"/>
                </a:solidFill>
                <a:latin typeface="Arial" panose="020B0604020202020204" pitchFamily="34" charset="0"/>
                <a:ea typeface="Arial Black" charset="0"/>
                <a:cs typeface="Arial" panose="020B0604020202020204" pitchFamily="34" charset="0"/>
              </a:rPr>
              <a:t>Clinical research – in vivo (humans)</a:t>
            </a:r>
          </a:p>
          <a:p>
            <a:pPr algn="l" defTabSz="685783" fontAlgn="auto">
              <a:spcAft>
                <a:spcPts val="0"/>
              </a:spcAft>
              <a:defRPr/>
            </a:pPr>
            <a:r>
              <a:rPr lang="en-US" sz="1500" dirty="0">
                <a:solidFill>
                  <a:prstClr val="black"/>
                </a:solidFill>
                <a:latin typeface="Arial" panose="020B0604020202020204" pitchFamily="34" charset="0"/>
                <a:ea typeface="Arial Black" charset="0"/>
                <a:cs typeface="Arial" panose="020B0604020202020204" pitchFamily="34" charset="0"/>
              </a:rPr>
              <a:t>phase I – SAD, MAD [single or multiple ascending dose]</a:t>
            </a:r>
          </a:p>
          <a:p>
            <a:pPr algn="l" defTabSz="685783" fontAlgn="auto">
              <a:spcAft>
                <a:spcPts val="0"/>
              </a:spcAft>
              <a:defRPr/>
            </a:pPr>
            <a:r>
              <a:rPr lang="en-US" sz="1500" dirty="0">
                <a:solidFill>
                  <a:prstClr val="black"/>
                </a:solidFill>
                <a:latin typeface="Arial" panose="020B0604020202020204" pitchFamily="34" charset="0"/>
                <a:ea typeface="Arial Black" charset="0"/>
                <a:cs typeface="Arial" panose="020B0604020202020204" pitchFamily="34" charset="0"/>
              </a:rPr>
              <a:t>phase II – EBA [early bactericidal activity]</a:t>
            </a:r>
          </a:p>
          <a:p>
            <a:pPr algn="l" defTabSz="685783" fontAlgn="auto">
              <a:spcAft>
                <a:spcPts val="0"/>
              </a:spcAft>
              <a:defRPr/>
            </a:pPr>
            <a:r>
              <a:rPr lang="en-US" sz="1500" dirty="0">
                <a:solidFill>
                  <a:prstClr val="black"/>
                </a:solidFill>
                <a:latin typeface="Arial" panose="020B0604020202020204" pitchFamily="34" charset="0"/>
                <a:ea typeface="Arial Black" charset="0"/>
                <a:cs typeface="Arial" panose="020B0604020202020204" pitchFamily="34" charset="0"/>
              </a:rPr>
              <a:t>phase III – confirmatory trials</a:t>
            </a:r>
          </a:p>
          <a:p>
            <a:pPr algn="l" defTabSz="685783" fontAlgn="auto">
              <a:spcAft>
                <a:spcPts val="0"/>
              </a:spcAft>
              <a:defRPr/>
            </a:pPr>
            <a:r>
              <a:rPr lang="en-US" sz="1500" dirty="0">
                <a:solidFill>
                  <a:prstClr val="black"/>
                </a:solidFill>
                <a:latin typeface="Arial" panose="020B0604020202020204" pitchFamily="34" charset="0"/>
                <a:ea typeface="Arial Black" charset="0"/>
                <a:cs typeface="Arial" panose="020B0604020202020204" pitchFamily="34" charset="0"/>
              </a:rPr>
              <a:t>phase IV – post marketing surveillance</a:t>
            </a:r>
            <a:endParaRPr lang="en-US" sz="1500" b="1" dirty="0">
              <a:solidFill>
                <a:prstClr val="black"/>
              </a:solidFill>
              <a:highlight>
                <a:srgbClr val="FFFF00"/>
              </a:highlight>
              <a:latin typeface="Arial" panose="020B0604020202020204" pitchFamily="34" charset="0"/>
              <a:ea typeface="Arial Black" charset="0"/>
              <a:cs typeface="Arial" panose="020B0604020202020204" pitchFamily="34" charset="0"/>
            </a:endParaRPr>
          </a:p>
        </p:txBody>
      </p:sp>
      <p:cxnSp>
        <p:nvCxnSpPr>
          <p:cNvPr id="23" name="Straight Connector 22">
            <a:extLst>
              <a:ext uri="{FF2B5EF4-FFF2-40B4-BE49-F238E27FC236}">
                <a16:creationId xmlns:a16="http://schemas.microsoft.com/office/drawing/2014/main" id="{B1564621-7174-A143-BAF2-2A1485F023A0}"/>
              </a:ext>
            </a:extLst>
          </p:cNvPr>
          <p:cNvCxnSpPr>
            <a:cxnSpLocks/>
          </p:cNvCxnSpPr>
          <p:nvPr/>
        </p:nvCxnSpPr>
        <p:spPr>
          <a:xfrm>
            <a:off x="1540304" y="3990484"/>
            <a:ext cx="6688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890EECB-F811-8A49-8000-682E17A4B336}"/>
              </a:ext>
            </a:extLst>
          </p:cNvPr>
          <p:cNvPicPr>
            <a:picLocks noChangeAspect="1"/>
          </p:cNvPicPr>
          <p:nvPr/>
        </p:nvPicPr>
        <p:blipFill>
          <a:blip r:embed="rId3"/>
          <a:stretch>
            <a:fillRect/>
          </a:stretch>
        </p:blipFill>
        <p:spPr>
          <a:xfrm rot="16200000">
            <a:off x="1622187" y="1871065"/>
            <a:ext cx="820055" cy="964771"/>
          </a:xfrm>
          <a:prstGeom prst="rect">
            <a:avLst/>
          </a:prstGeom>
        </p:spPr>
      </p:pic>
      <p:pic>
        <p:nvPicPr>
          <p:cNvPr id="12" name="Picture 11">
            <a:extLst>
              <a:ext uri="{FF2B5EF4-FFF2-40B4-BE49-F238E27FC236}">
                <a16:creationId xmlns:a16="http://schemas.microsoft.com/office/drawing/2014/main" id="{11543FFD-705A-4344-BDAF-D69FFAD8B09C}"/>
              </a:ext>
            </a:extLst>
          </p:cNvPr>
          <p:cNvPicPr>
            <a:picLocks noChangeAspect="1"/>
          </p:cNvPicPr>
          <p:nvPr/>
        </p:nvPicPr>
        <p:blipFill>
          <a:blip r:embed="rId4"/>
          <a:stretch>
            <a:fillRect/>
          </a:stretch>
        </p:blipFill>
        <p:spPr>
          <a:xfrm>
            <a:off x="1720453" y="2196288"/>
            <a:ext cx="445294" cy="314325"/>
          </a:xfrm>
          <a:prstGeom prst="rect">
            <a:avLst/>
          </a:prstGeom>
        </p:spPr>
      </p:pic>
      <p:pic>
        <p:nvPicPr>
          <p:cNvPr id="24" name="Picture 23">
            <a:extLst>
              <a:ext uri="{FF2B5EF4-FFF2-40B4-BE49-F238E27FC236}">
                <a16:creationId xmlns:a16="http://schemas.microsoft.com/office/drawing/2014/main" id="{6360D19A-2319-AE46-9292-F8D4B6DF2706}"/>
              </a:ext>
            </a:extLst>
          </p:cNvPr>
          <p:cNvPicPr>
            <a:picLocks noChangeAspect="1"/>
          </p:cNvPicPr>
          <p:nvPr/>
        </p:nvPicPr>
        <p:blipFill>
          <a:blip r:embed="rId3"/>
          <a:stretch>
            <a:fillRect/>
          </a:stretch>
        </p:blipFill>
        <p:spPr>
          <a:xfrm rot="16200000">
            <a:off x="1622187" y="2749040"/>
            <a:ext cx="820055" cy="964771"/>
          </a:xfrm>
          <a:prstGeom prst="rect">
            <a:avLst/>
          </a:prstGeom>
        </p:spPr>
      </p:pic>
      <p:pic>
        <p:nvPicPr>
          <p:cNvPr id="28" name="Picture 27">
            <a:extLst>
              <a:ext uri="{FF2B5EF4-FFF2-40B4-BE49-F238E27FC236}">
                <a16:creationId xmlns:a16="http://schemas.microsoft.com/office/drawing/2014/main" id="{563067E7-08AF-9940-89C4-AFE4184E0575}"/>
              </a:ext>
            </a:extLst>
          </p:cNvPr>
          <p:cNvPicPr>
            <a:picLocks noChangeAspect="1"/>
          </p:cNvPicPr>
          <p:nvPr/>
        </p:nvPicPr>
        <p:blipFill rotWithShape="1">
          <a:blip r:embed="rId5"/>
          <a:srcRect l="25754" t="21214" r="25006" b="10096"/>
          <a:stretch/>
        </p:blipFill>
        <p:spPr>
          <a:xfrm>
            <a:off x="1720452" y="2968777"/>
            <a:ext cx="508397" cy="547259"/>
          </a:xfrm>
          <a:prstGeom prst="ellipse">
            <a:avLst/>
          </a:prstGeom>
        </p:spPr>
      </p:pic>
      <p:grpSp>
        <p:nvGrpSpPr>
          <p:cNvPr id="14" name="Group 13">
            <a:extLst>
              <a:ext uri="{FF2B5EF4-FFF2-40B4-BE49-F238E27FC236}">
                <a16:creationId xmlns:a16="http://schemas.microsoft.com/office/drawing/2014/main" id="{DACAA348-299F-CD43-BAA9-A9CD37EF6643}"/>
              </a:ext>
            </a:extLst>
          </p:cNvPr>
          <p:cNvGrpSpPr/>
          <p:nvPr/>
        </p:nvGrpSpPr>
        <p:grpSpPr>
          <a:xfrm>
            <a:off x="1540304" y="4498307"/>
            <a:ext cx="964771" cy="820055"/>
            <a:chOff x="1533039" y="4636640"/>
            <a:chExt cx="1286361" cy="1093407"/>
          </a:xfrm>
        </p:grpSpPr>
        <p:pic>
          <p:nvPicPr>
            <p:cNvPr id="25" name="Picture 24">
              <a:extLst>
                <a:ext uri="{FF2B5EF4-FFF2-40B4-BE49-F238E27FC236}">
                  <a16:creationId xmlns:a16="http://schemas.microsoft.com/office/drawing/2014/main" id="{BDBD0112-EC1E-2B42-80A5-698E29630636}"/>
                </a:ext>
              </a:extLst>
            </p:cNvPr>
            <p:cNvPicPr>
              <a:picLocks noChangeAspect="1"/>
            </p:cNvPicPr>
            <p:nvPr/>
          </p:nvPicPr>
          <p:blipFill>
            <a:blip r:embed="rId3"/>
            <a:stretch>
              <a:fillRect/>
            </a:stretch>
          </p:blipFill>
          <p:spPr>
            <a:xfrm rot="16200000">
              <a:off x="1629516" y="4540163"/>
              <a:ext cx="1093407" cy="1286361"/>
            </a:xfrm>
            <a:prstGeom prst="rect">
              <a:avLst/>
            </a:prstGeom>
          </p:spPr>
        </p:pic>
        <p:pic>
          <p:nvPicPr>
            <p:cNvPr id="26" name="Picture 25">
              <a:extLst>
                <a:ext uri="{FF2B5EF4-FFF2-40B4-BE49-F238E27FC236}">
                  <a16:creationId xmlns:a16="http://schemas.microsoft.com/office/drawing/2014/main" id="{A6A01E13-C4C3-2B49-9EAF-300F90373E0F}"/>
                </a:ext>
              </a:extLst>
            </p:cNvPr>
            <p:cNvPicPr>
              <a:picLocks noChangeAspect="1"/>
            </p:cNvPicPr>
            <p:nvPr/>
          </p:nvPicPr>
          <p:blipFill>
            <a:blip r:embed="rId6"/>
            <a:stretch>
              <a:fillRect/>
            </a:stretch>
          </p:blipFill>
          <p:spPr>
            <a:xfrm>
              <a:off x="1953358" y="4843804"/>
              <a:ext cx="264697" cy="691070"/>
            </a:xfrm>
            <a:prstGeom prst="rect">
              <a:avLst/>
            </a:prstGeom>
          </p:spPr>
        </p:pic>
      </p:grpSp>
      <p:grpSp>
        <p:nvGrpSpPr>
          <p:cNvPr id="15" name="Group 14">
            <a:extLst>
              <a:ext uri="{FF2B5EF4-FFF2-40B4-BE49-F238E27FC236}">
                <a16:creationId xmlns:a16="http://schemas.microsoft.com/office/drawing/2014/main" id="{B96D594B-E1BE-9740-B4B2-1313D7D32832}"/>
              </a:ext>
            </a:extLst>
          </p:cNvPr>
          <p:cNvGrpSpPr/>
          <p:nvPr/>
        </p:nvGrpSpPr>
        <p:grpSpPr>
          <a:xfrm>
            <a:off x="115331" y="6249427"/>
            <a:ext cx="480060" cy="608573"/>
            <a:chOff x="289241" y="6046569"/>
            <a:chExt cx="640080" cy="811431"/>
          </a:xfrm>
        </p:grpSpPr>
        <p:sp>
          <p:nvSpPr>
            <p:cNvPr id="16" name="Slide Number Placeholder 3">
              <a:extLst>
                <a:ext uri="{FF2B5EF4-FFF2-40B4-BE49-F238E27FC236}">
                  <a16:creationId xmlns:a16="http://schemas.microsoft.com/office/drawing/2014/main" id="{82D13E1D-A980-DB4D-AAC6-1084592CA0D4}"/>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47</a:t>
              </a:fld>
              <a:endParaRPr lang="en-US" sz="1350" dirty="0">
                <a:solidFill>
                  <a:schemeClr val="tx2"/>
                </a:solidFill>
                <a:latin typeface="Arial" panose="020B0604020202020204" pitchFamily="34" charset="0"/>
              </a:endParaRPr>
            </a:p>
          </p:txBody>
        </p:sp>
        <p:cxnSp>
          <p:nvCxnSpPr>
            <p:cNvPr id="17" name="Straight Connector 16">
              <a:extLst>
                <a:ext uri="{FF2B5EF4-FFF2-40B4-BE49-F238E27FC236}">
                  <a16:creationId xmlns:a16="http://schemas.microsoft.com/office/drawing/2014/main" id="{0A1DF7FA-84A7-8D4E-88F0-675A68E638A6}"/>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8" name="Text Placeholder 6">
            <a:extLst>
              <a:ext uri="{FF2B5EF4-FFF2-40B4-BE49-F238E27FC236}">
                <a16:creationId xmlns:a16="http://schemas.microsoft.com/office/drawing/2014/main" id="{6781311C-0E28-884D-8EA1-40E2CA4487CE}"/>
              </a:ext>
            </a:extLst>
          </p:cNvPr>
          <p:cNvSpPr txBox="1">
            <a:spLocks/>
          </p:cNvSpPr>
          <p:nvPr/>
        </p:nvSpPr>
        <p:spPr>
          <a:xfrm>
            <a:off x="262581" y="33135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RESEARCH</a:t>
            </a:r>
          </a:p>
        </p:txBody>
      </p:sp>
      <p:sp>
        <p:nvSpPr>
          <p:cNvPr id="19" name="Text Placeholder 7">
            <a:extLst>
              <a:ext uri="{FF2B5EF4-FFF2-40B4-BE49-F238E27FC236}">
                <a16:creationId xmlns:a16="http://schemas.microsoft.com/office/drawing/2014/main" id="{15404194-8523-1A4B-9D0B-9777E6B208AC}"/>
              </a:ext>
            </a:extLst>
          </p:cNvPr>
          <p:cNvSpPr txBox="1">
            <a:spLocks/>
          </p:cNvSpPr>
          <p:nvPr/>
        </p:nvSpPr>
        <p:spPr>
          <a:xfrm>
            <a:off x="881932" y="1105909"/>
            <a:ext cx="7380136" cy="357790"/>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spc="-60" dirty="0">
                <a:latin typeface="Arial" panose="020B0604020202020204" pitchFamily="34" charset="0"/>
                <a:ea typeface="ＭＳ Ｐゴシック" charset="0"/>
                <a:cs typeface="Arial" panose="020B0604020202020204" pitchFamily="34" charset="0"/>
              </a:rPr>
              <a:t>Preclinical v. Clinical Research</a:t>
            </a:r>
            <a:endParaRPr lang="en-US" dirty="0"/>
          </a:p>
        </p:txBody>
      </p:sp>
    </p:spTree>
    <p:extLst>
      <p:ext uri="{BB962C8B-B14F-4D97-AF65-F5344CB8AC3E}">
        <p14:creationId xmlns:p14="http://schemas.microsoft.com/office/powerpoint/2010/main" val="3652897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idx="1"/>
          </p:nvPr>
        </p:nvSpPr>
        <p:spPr>
          <a:xfrm>
            <a:off x="457200" y="961256"/>
            <a:ext cx="8077198" cy="4540217"/>
          </a:xfrm>
        </p:spPr>
        <p:txBody>
          <a:bodyPr wrap="square">
            <a:spAutoFit/>
          </a:bodyPr>
          <a:lstStyle/>
          <a:p>
            <a:pPr marL="0" indent="0">
              <a:buNone/>
            </a:pPr>
            <a:r>
              <a:rPr lang="en-US" sz="2000" b="1" dirty="0"/>
              <a:t>Preclinical (conducted in laboratories)</a:t>
            </a:r>
          </a:p>
          <a:p>
            <a:pPr lvl="1"/>
            <a:r>
              <a:rPr lang="en-US" sz="1600" i="1" dirty="0"/>
              <a:t>In vitro </a:t>
            </a:r>
            <a:r>
              <a:rPr lang="en-US" sz="1600" dirty="0"/>
              <a:t>(in test tubes)</a:t>
            </a:r>
          </a:p>
          <a:p>
            <a:pPr lvl="1"/>
            <a:r>
              <a:rPr lang="en-US" sz="1600" dirty="0"/>
              <a:t>Animal models (</a:t>
            </a:r>
            <a:r>
              <a:rPr lang="en-US" sz="1600" i="1" dirty="0"/>
              <a:t>In vivo</a:t>
            </a:r>
            <a:r>
              <a:rPr lang="en-US" sz="1600" dirty="0"/>
              <a:t>)</a:t>
            </a:r>
          </a:p>
          <a:p>
            <a:pPr marL="0" indent="0">
              <a:buNone/>
            </a:pPr>
            <a:endParaRPr lang="en-US" sz="900" dirty="0"/>
          </a:p>
          <a:p>
            <a:pPr marL="0" indent="0">
              <a:buNone/>
            </a:pPr>
            <a:r>
              <a:rPr lang="en-US" sz="2000" b="1" dirty="0"/>
              <a:t>Clinical trials (conducted in humans)</a:t>
            </a:r>
          </a:p>
          <a:p>
            <a:pPr lvl="1">
              <a:spcBef>
                <a:spcPts val="450"/>
              </a:spcBef>
            </a:pPr>
            <a:r>
              <a:rPr lang="en-US" sz="1600" b="1" dirty="0"/>
              <a:t>Phase I </a:t>
            </a:r>
            <a:r>
              <a:rPr lang="en-US" sz="1600" dirty="0"/>
              <a:t>evaluates the safety, tolerability, pharmacokinetics, pharmacodynamics of a drug; usually in healthy participants for a very short amount of time</a:t>
            </a:r>
          </a:p>
          <a:p>
            <a:pPr lvl="1">
              <a:spcBef>
                <a:spcPts val="450"/>
              </a:spcBef>
            </a:pPr>
            <a:r>
              <a:rPr lang="en-US" sz="1600" b="1" dirty="0"/>
              <a:t>Phase </a:t>
            </a:r>
            <a:r>
              <a:rPr lang="en-US" sz="1600" b="1" dirty="0" err="1"/>
              <a:t>IIa</a:t>
            </a:r>
            <a:r>
              <a:rPr lang="en-US" sz="1600" b="1" dirty="0"/>
              <a:t> </a:t>
            </a:r>
            <a:r>
              <a:rPr lang="en-US" sz="1600" dirty="0"/>
              <a:t>evaluates early bactericidal activity and dosing in participants with TB (usually two weeks)</a:t>
            </a:r>
          </a:p>
          <a:p>
            <a:pPr lvl="1">
              <a:spcBef>
                <a:spcPts val="450"/>
              </a:spcBef>
            </a:pPr>
            <a:r>
              <a:rPr lang="en-US" sz="1600" b="1" dirty="0"/>
              <a:t>Phase </a:t>
            </a:r>
            <a:r>
              <a:rPr lang="en-US" sz="1600" b="1" dirty="0" err="1"/>
              <a:t>IIb</a:t>
            </a:r>
            <a:r>
              <a:rPr lang="en-US" sz="1600" b="1" dirty="0"/>
              <a:t> </a:t>
            </a:r>
            <a:r>
              <a:rPr lang="en-US" sz="1600" dirty="0"/>
              <a:t>evaluates anti-TB activity and early safety in slightly larger group of participants with TB (usually for 2-6 months) </a:t>
            </a:r>
          </a:p>
          <a:p>
            <a:pPr lvl="1">
              <a:spcBef>
                <a:spcPts val="450"/>
              </a:spcBef>
            </a:pPr>
            <a:r>
              <a:rPr lang="en-US" sz="1600" b="1" dirty="0"/>
              <a:t>Phase </a:t>
            </a:r>
            <a:r>
              <a:rPr lang="en-US" sz="1600" b="1" dirty="0" err="1"/>
              <a:t>IIc</a:t>
            </a:r>
            <a:r>
              <a:rPr lang="en-US" sz="1600" b="1" dirty="0"/>
              <a:t> </a:t>
            </a:r>
            <a:r>
              <a:rPr lang="en-US" sz="1600" dirty="0"/>
              <a:t>is small like a Phase </a:t>
            </a:r>
            <a:r>
              <a:rPr lang="en-US" sz="1600" dirty="0" err="1"/>
              <a:t>IIb</a:t>
            </a:r>
            <a:r>
              <a:rPr lang="en-US" sz="1600" dirty="0"/>
              <a:t> but follows patients for longer like phase III to give more info about final outcome</a:t>
            </a:r>
          </a:p>
          <a:p>
            <a:pPr lvl="1">
              <a:spcBef>
                <a:spcPts val="450"/>
              </a:spcBef>
            </a:pPr>
            <a:r>
              <a:rPr lang="en-US" sz="1600" b="1" dirty="0"/>
              <a:t>Phase III </a:t>
            </a:r>
            <a:r>
              <a:rPr lang="en-US" sz="1600" dirty="0"/>
              <a:t>evaluates the efficacy of the drug in a larger group of participants at multiple locations and follows patients through to final outcome (relapse-free cure, treatment failure, or death)</a:t>
            </a:r>
          </a:p>
          <a:p>
            <a:pPr lvl="1">
              <a:spcBef>
                <a:spcPts val="450"/>
              </a:spcBef>
            </a:pPr>
            <a:r>
              <a:rPr lang="en-US" sz="1600" b="1" dirty="0"/>
              <a:t>Phase IV </a:t>
            </a:r>
            <a:r>
              <a:rPr lang="en-US" sz="1600" dirty="0"/>
              <a:t>collects information on the post marketing use of the drug</a:t>
            </a:r>
          </a:p>
        </p:txBody>
      </p:sp>
      <p:grpSp>
        <p:nvGrpSpPr>
          <p:cNvPr id="8" name="Group 7">
            <a:extLst>
              <a:ext uri="{FF2B5EF4-FFF2-40B4-BE49-F238E27FC236}">
                <a16:creationId xmlns:a16="http://schemas.microsoft.com/office/drawing/2014/main" id="{C2127ECE-D6B4-4644-B225-505358F1FE24}"/>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BF1C7678-77AE-9F45-AEED-9346B14BF161}"/>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48</a:t>
              </a:fld>
              <a:endParaRPr lang="en-US" sz="1350" dirty="0">
                <a:solidFill>
                  <a:schemeClr val="tx2"/>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5BDF7437-5F42-6E4D-82BB-DC1264D54492}"/>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1" name="Text Placeholder 6">
            <a:extLst>
              <a:ext uri="{FF2B5EF4-FFF2-40B4-BE49-F238E27FC236}">
                <a16:creationId xmlns:a16="http://schemas.microsoft.com/office/drawing/2014/main" id="{90784C9C-4F05-0548-8FE7-121254A58E30}"/>
              </a:ext>
            </a:extLst>
          </p:cNvPr>
          <p:cNvSpPr txBox="1">
            <a:spLocks/>
          </p:cNvSpPr>
          <p:nvPr/>
        </p:nvSpPr>
        <p:spPr>
          <a:xfrm>
            <a:off x="595391" y="6416791"/>
            <a:ext cx="2252020" cy="273844"/>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RESEARCH</a:t>
            </a:r>
          </a:p>
        </p:txBody>
      </p:sp>
      <p:sp>
        <p:nvSpPr>
          <p:cNvPr id="12" name="Text Placeholder 7">
            <a:extLst>
              <a:ext uri="{FF2B5EF4-FFF2-40B4-BE49-F238E27FC236}">
                <a16:creationId xmlns:a16="http://schemas.microsoft.com/office/drawing/2014/main" id="{1EF63FFA-1900-004C-8AD5-2F74AAB66FF9}"/>
              </a:ext>
            </a:extLst>
          </p:cNvPr>
          <p:cNvSpPr txBox="1">
            <a:spLocks/>
          </p:cNvSpPr>
          <p:nvPr/>
        </p:nvSpPr>
        <p:spPr>
          <a:xfrm>
            <a:off x="457200" y="410411"/>
            <a:ext cx="7380136" cy="357790"/>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latin typeface="Arial" panose="020B0604020202020204" pitchFamily="34" charset="0"/>
              </a:rPr>
              <a:t>Drug Development Process</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BFF6BD6-3434-184E-BC78-D19BCA892634}"/>
              </a:ext>
            </a:extLst>
          </p:cNvPr>
          <p:cNvGrpSpPr/>
          <p:nvPr/>
        </p:nvGrpSpPr>
        <p:grpSpPr>
          <a:xfrm>
            <a:off x="531175" y="1799997"/>
            <a:ext cx="7961150" cy="4130283"/>
            <a:chOff x="1072486" y="2003607"/>
            <a:chExt cx="7098005" cy="3682479"/>
          </a:xfrm>
        </p:grpSpPr>
        <p:sp>
          <p:nvSpPr>
            <p:cNvPr id="109" name="TextBox 2"/>
            <p:cNvSpPr txBox="1">
              <a:spLocks noChangeArrowheads="1"/>
            </p:cNvSpPr>
            <p:nvPr/>
          </p:nvSpPr>
          <p:spPr bwMode="auto">
            <a:xfrm>
              <a:off x="1409234" y="5455254"/>
              <a:ext cx="2249334"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mericanTypewriter Medium" charset="0"/>
                  <a:ea typeface="ＭＳ Ｐゴシック" charset="0"/>
                  <a:cs typeface="ＭＳ Ｐゴシック" charset="0"/>
                </a:defRPr>
              </a:lvl1pPr>
              <a:lvl2pPr marL="742950" indent="-285750">
                <a:defRPr sz="2400">
                  <a:solidFill>
                    <a:schemeClr val="tx1"/>
                  </a:solidFill>
                  <a:latin typeface="AmericanTypewriter Medium" charset="0"/>
                  <a:ea typeface="ＭＳ Ｐゴシック" charset="0"/>
                </a:defRPr>
              </a:lvl2pPr>
              <a:lvl3pPr marL="1143000" indent="-228600">
                <a:defRPr sz="2400">
                  <a:solidFill>
                    <a:schemeClr val="tx1"/>
                  </a:solidFill>
                  <a:latin typeface="AmericanTypewriter Medium" charset="0"/>
                  <a:ea typeface="ＭＳ Ｐゴシック" charset="0"/>
                </a:defRPr>
              </a:lvl3pPr>
              <a:lvl4pPr marL="1600200" indent="-228600">
                <a:defRPr sz="2400">
                  <a:solidFill>
                    <a:schemeClr val="tx1"/>
                  </a:solidFill>
                  <a:latin typeface="AmericanTypewriter Medium" charset="0"/>
                  <a:ea typeface="ＭＳ Ｐゴシック" charset="0"/>
                </a:defRPr>
              </a:lvl4pPr>
              <a:lvl5pPr marL="2057400" indent="-228600">
                <a:defRPr sz="2400">
                  <a:solidFill>
                    <a:schemeClr val="tx1"/>
                  </a:solidFill>
                  <a:latin typeface="AmericanTypewriter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AmericanTypewriter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AmericanTypewriter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AmericanTypewriter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AmericanTypewriter Medium" charset="0"/>
                  <a:ea typeface="ＭＳ Ｐゴシック" charset="0"/>
                </a:defRPr>
              </a:lvl9pPr>
            </a:lstStyle>
            <a:p>
              <a:r>
                <a:rPr lang="en-US" sz="900" dirty="0">
                  <a:latin typeface="Arial" panose="020B0604020202020204" pitchFamily="34" charset="0"/>
                  <a:cs typeface="Arial" panose="020B0604020202020204" pitchFamily="34" charset="0"/>
                </a:rPr>
                <a:t>*approved for treating latent TB infection</a:t>
              </a:r>
            </a:p>
          </p:txBody>
        </p:sp>
        <p:sp>
          <p:nvSpPr>
            <p:cNvPr id="110" name="TextBox 109"/>
            <p:cNvSpPr txBox="1"/>
            <p:nvPr/>
          </p:nvSpPr>
          <p:spPr>
            <a:xfrm>
              <a:off x="1460141" y="5157157"/>
              <a:ext cx="1032463" cy="323165"/>
            </a:xfrm>
            <a:prstGeom prst="rect">
              <a:avLst/>
            </a:prstGeom>
            <a:noFill/>
          </p:spPr>
          <p:txBody>
            <a:bodyPr wrap="none" rtlCol="0">
              <a:spAutoFit/>
            </a:bodyPr>
            <a:lstStyle/>
            <a:p>
              <a:r>
                <a:rPr lang="en-US" sz="1500" b="1" dirty="0"/>
                <a:t>24 months</a:t>
              </a:r>
            </a:p>
          </p:txBody>
        </p:sp>
        <p:sp>
          <p:nvSpPr>
            <p:cNvPr id="111" name="TextBox 110"/>
            <p:cNvSpPr txBox="1"/>
            <p:nvPr/>
          </p:nvSpPr>
          <p:spPr>
            <a:xfrm>
              <a:off x="6890194" y="5160475"/>
              <a:ext cx="934679" cy="323165"/>
            </a:xfrm>
            <a:prstGeom prst="rect">
              <a:avLst/>
            </a:prstGeom>
            <a:noFill/>
          </p:spPr>
          <p:txBody>
            <a:bodyPr wrap="none" rtlCol="0">
              <a:spAutoFit/>
            </a:bodyPr>
            <a:lstStyle/>
            <a:p>
              <a:r>
                <a:rPr lang="en-US" sz="1500" b="1" dirty="0"/>
                <a:t>6 months</a:t>
              </a:r>
            </a:p>
          </p:txBody>
        </p:sp>
        <p:cxnSp>
          <p:nvCxnSpPr>
            <p:cNvPr id="117" name="Straight Arrow Connector 116"/>
            <p:cNvCxnSpPr>
              <a:cxnSpLocks/>
            </p:cNvCxnSpPr>
            <p:nvPr/>
          </p:nvCxnSpPr>
          <p:spPr>
            <a:xfrm flipV="1">
              <a:off x="2513663" y="5316199"/>
              <a:ext cx="4311709" cy="2533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3729883" y="5013100"/>
              <a:ext cx="1784015" cy="276999"/>
            </a:xfrm>
            <a:prstGeom prst="rect">
              <a:avLst/>
            </a:prstGeom>
            <a:noFill/>
          </p:spPr>
          <p:txBody>
            <a:bodyPr wrap="none" rtlCol="0">
              <a:spAutoFit/>
            </a:bodyPr>
            <a:lstStyle/>
            <a:p>
              <a:r>
                <a:rPr lang="en-US" sz="1200" b="1" dirty="0">
                  <a:solidFill>
                    <a:srgbClr val="0298AA"/>
                  </a:solidFill>
                  <a:latin typeface="Arial" charset="0"/>
                  <a:ea typeface="Arial" charset="0"/>
                  <a:cs typeface="Arial" charset="0"/>
                </a:rPr>
                <a:t>Duration of Treatment</a:t>
              </a:r>
            </a:p>
          </p:txBody>
        </p:sp>
        <p:grpSp>
          <p:nvGrpSpPr>
            <p:cNvPr id="60" name="Group 59">
              <a:extLst>
                <a:ext uri="{FF2B5EF4-FFF2-40B4-BE49-F238E27FC236}">
                  <a16:creationId xmlns:a16="http://schemas.microsoft.com/office/drawing/2014/main" id="{DA0462F8-89A0-3049-AAD5-1BA8DBFBE5BF}"/>
                </a:ext>
              </a:extLst>
            </p:cNvPr>
            <p:cNvGrpSpPr/>
            <p:nvPr/>
          </p:nvGrpSpPr>
          <p:grpSpPr>
            <a:xfrm>
              <a:off x="1072486" y="2003607"/>
              <a:ext cx="7098005" cy="3325683"/>
              <a:chOff x="1191386" y="1275042"/>
              <a:chExt cx="9464006" cy="4434244"/>
            </a:xfrm>
          </p:grpSpPr>
          <p:sp>
            <p:nvSpPr>
              <p:cNvPr id="72" name="TextBox 71"/>
              <p:cNvSpPr txBox="1"/>
              <p:nvPr/>
            </p:nvSpPr>
            <p:spPr>
              <a:xfrm>
                <a:off x="3046879" y="4724401"/>
                <a:ext cx="1118256" cy="984885"/>
              </a:xfrm>
              <a:prstGeom prst="rect">
                <a:avLst/>
              </a:prstGeom>
              <a:noFill/>
            </p:spPr>
            <p:txBody>
              <a:bodyPr wrap="none" rtlCol="0">
                <a:spAutoFit/>
              </a:bodyPr>
              <a:lstStyle/>
              <a:p>
                <a:r>
                  <a:rPr lang="en-US" sz="900" b="1" dirty="0">
                    <a:latin typeface="Arial" charset="0"/>
                    <a:ea typeface="Arial" charset="0"/>
                    <a:cs typeface="Arial" charset="0"/>
                  </a:rPr>
                  <a:t>1948</a:t>
                </a:r>
              </a:p>
              <a:p>
                <a:pPr>
                  <a:lnSpc>
                    <a:spcPts val="930"/>
                  </a:lnSpc>
                </a:pPr>
                <a:r>
                  <a:rPr lang="en-US" sz="900" dirty="0">
                    <a:latin typeface="Arial" charset="0"/>
                    <a:cs typeface="Arial" charset="0"/>
                  </a:rPr>
                  <a:t>PAS</a:t>
                </a:r>
              </a:p>
              <a:p>
                <a:pPr>
                  <a:lnSpc>
                    <a:spcPts val="930"/>
                  </a:lnSpc>
                </a:pPr>
                <a:r>
                  <a:rPr lang="en-US" sz="900" dirty="0">
                    <a:latin typeface="Arial" charset="0"/>
                    <a:cs typeface="Arial" charset="0"/>
                  </a:rPr>
                  <a:t>thiacetazone</a:t>
                </a:r>
              </a:p>
              <a:p>
                <a:endParaRPr lang="en-US" sz="900" b="1" dirty="0">
                  <a:latin typeface="Arial" charset="0"/>
                  <a:ea typeface="Arial" charset="0"/>
                  <a:cs typeface="Arial" charset="0"/>
                </a:endParaRPr>
              </a:p>
              <a:p>
                <a:endParaRPr lang="en-US" sz="900" b="1" dirty="0">
                  <a:latin typeface="Arial" charset="0"/>
                  <a:ea typeface="Arial" charset="0"/>
                  <a:cs typeface="Arial" charset="0"/>
                </a:endParaRPr>
              </a:p>
            </p:txBody>
          </p:sp>
          <p:grpSp>
            <p:nvGrpSpPr>
              <p:cNvPr id="59" name="Group 58">
                <a:extLst>
                  <a:ext uri="{FF2B5EF4-FFF2-40B4-BE49-F238E27FC236}">
                    <a16:creationId xmlns:a16="http://schemas.microsoft.com/office/drawing/2014/main" id="{1931484D-C6FB-1849-A366-8A27D6CD0386}"/>
                  </a:ext>
                </a:extLst>
              </p:cNvPr>
              <p:cNvGrpSpPr/>
              <p:nvPr/>
            </p:nvGrpSpPr>
            <p:grpSpPr>
              <a:xfrm>
                <a:off x="1191386" y="1275042"/>
                <a:ext cx="9464006" cy="3911024"/>
                <a:chOff x="1191386" y="1275042"/>
                <a:chExt cx="9464006" cy="3911024"/>
              </a:xfrm>
            </p:grpSpPr>
            <p:cxnSp>
              <p:nvCxnSpPr>
                <p:cNvPr id="44" name="Straight Connector 43"/>
                <p:cNvCxnSpPr>
                  <a:cxnSpLocks/>
                </p:cNvCxnSpPr>
                <p:nvPr/>
              </p:nvCxnSpPr>
              <p:spPr>
                <a:xfrm flipV="1">
                  <a:off x="1694568" y="1775607"/>
                  <a:ext cx="0" cy="12474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a:stCxn id="3" idx="2"/>
                </p:cNvCxnSpPr>
                <p:nvPr/>
              </p:nvCxnSpPr>
              <p:spPr>
                <a:xfrm flipH="1">
                  <a:off x="2023011" y="3452007"/>
                  <a:ext cx="17086" cy="1066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191386" y="1414681"/>
                  <a:ext cx="1143904" cy="430887"/>
                </a:xfrm>
                <a:prstGeom prst="rect">
                  <a:avLst/>
                </a:prstGeom>
                <a:noFill/>
              </p:spPr>
              <p:txBody>
                <a:bodyPr wrap="none" rtlCol="0">
                  <a:spAutoFit/>
                </a:bodyPr>
                <a:lstStyle/>
                <a:p>
                  <a:pPr>
                    <a:lnSpc>
                      <a:spcPts val="930"/>
                    </a:lnSpc>
                  </a:pPr>
                  <a:r>
                    <a:rPr lang="en-US" sz="900" b="1" dirty="0">
                      <a:latin typeface="Arial" charset="0"/>
                      <a:ea typeface="Arial" charset="0"/>
                      <a:cs typeface="Arial" charset="0"/>
                    </a:rPr>
                    <a:t>1920</a:t>
                  </a:r>
                </a:p>
                <a:p>
                  <a:pPr>
                    <a:lnSpc>
                      <a:spcPts val="930"/>
                    </a:lnSpc>
                  </a:pPr>
                  <a:r>
                    <a:rPr lang="en-US" sz="900" dirty="0">
                      <a:latin typeface="Arial" charset="0"/>
                      <a:ea typeface="Arial" charset="0"/>
                      <a:cs typeface="Arial" charset="0"/>
                    </a:rPr>
                    <a:t>BCG vaccine</a:t>
                  </a:r>
                </a:p>
              </p:txBody>
            </p:sp>
            <p:sp>
              <p:nvSpPr>
                <p:cNvPr id="51" name="TextBox 50"/>
                <p:cNvSpPr txBox="1"/>
                <p:nvPr/>
              </p:nvSpPr>
              <p:spPr>
                <a:xfrm>
                  <a:off x="1459610" y="4542455"/>
                  <a:ext cx="1126804" cy="615553"/>
                </a:xfrm>
                <a:prstGeom prst="rect">
                  <a:avLst/>
                </a:prstGeom>
                <a:noFill/>
              </p:spPr>
              <p:txBody>
                <a:bodyPr wrap="none" rtlCol="0">
                  <a:spAutoFit/>
                </a:bodyPr>
                <a:lstStyle/>
                <a:p>
                  <a:r>
                    <a:rPr lang="en-US" sz="900" b="1" dirty="0">
                      <a:latin typeface="Arial" charset="0"/>
                      <a:ea typeface="Arial" charset="0"/>
                      <a:cs typeface="Arial" charset="0"/>
                    </a:rPr>
                    <a:t>1924</a:t>
                  </a:r>
                </a:p>
                <a:p>
                  <a:pPr>
                    <a:lnSpc>
                      <a:spcPts val="930"/>
                    </a:lnSpc>
                  </a:pPr>
                  <a:r>
                    <a:rPr lang="en-US" sz="900" dirty="0">
                      <a:latin typeface="Arial" charset="0"/>
                      <a:ea typeface="Arial" charset="0"/>
                      <a:cs typeface="Arial" charset="0"/>
                    </a:rPr>
                    <a:t>Gold therapy</a:t>
                  </a:r>
                </a:p>
                <a:p>
                  <a:pPr>
                    <a:lnSpc>
                      <a:spcPts val="930"/>
                    </a:lnSpc>
                  </a:pPr>
                  <a:r>
                    <a:rPr lang="en-US" sz="900" dirty="0">
                      <a:latin typeface="Arial" charset="0"/>
                      <a:ea typeface="Arial" charset="0"/>
                      <a:cs typeface="Arial" charset="0"/>
                    </a:rPr>
                    <a:t>introduced</a:t>
                  </a:r>
                </a:p>
              </p:txBody>
            </p:sp>
            <p:cxnSp>
              <p:nvCxnSpPr>
                <p:cNvPr id="58" name="Straight Connector 57"/>
                <p:cNvCxnSpPr>
                  <a:endCxn id="61" idx="2"/>
                </p:cNvCxnSpPr>
                <p:nvPr/>
              </p:nvCxnSpPr>
              <p:spPr>
                <a:xfrm flipH="1" flipV="1">
                  <a:off x="2774749" y="2659230"/>
                  <a:ext cx="576" cy="4170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2211346" y="2043677"/>
                  <a:ext cx="1126804" cy="615553"/>
                </a:xfrm>
                <a:prstGeom prst="rect">
                  <a:avLst/>
                </a:prstGeom>
                <a:noFill/>
              </p:spPr>
              <p:txBody>
                <a:bodyPr wrap="none" rtlCol="0">
                  <a:spAutoFit/>
                </a:bodyPr>
                <a:lstStyle/>
                <a:p>
                  <a:r>
                    <a:rPr lang="en-US" sz="900" b="1" dirty="0">
                      <a:latin typeface="Arial" charset="0"/>
                      <a:ea typeface="Arial" charset="0"/>
                      <a:cs typeface="Arial" charset="0"/>
                    </a:rPr>
                    <a:t>1934</a:t>
                  </a:r>
                </a:p>
                <a:p>
                  <a:pPr>
                    <a:lnSpc>
                      <a:spcPts val="930"/>
                    </a:lnSpc>
                  </a:pPr>
                  <a:r>
                    <a:rPr lang="en-US" sz="900" dirty="0">
                      <a:latin typeface="Arial" charset="0"/>
                      <a:cs typeface="Arial" charset="0"/>
                    </a:rPr>
                    <a:t>Gold therapy</a:t>
                  </a:r>
                </a:p>
                <a:p>
                  <a:pPr>
                    <a:lnSpc>
                      <a:spcPts val="930"/>
                    </a:lnSpc>
                  </a:pPr>
                  <a:r>
                    <a:rPr lang="en-US" sz="900" dirty="0">
                      <a:latin typeface="Arial" charset="0"/>
                      <a:cs typeface="Arial" charset="0"/>
                    </a:rPr>
                    <a:t>abandoned</a:t>
                  </a:r>
                </a:p>
              </p:txBody>
            </p:sp>
            <p:cxnSp>
              <p:nvCxnSpPr>
                <p:cNvPr id="63" name="Straight Connector 62"/>
                <p:cNvCxnSpPr>
                  <a:cxnSpLocks/>
                </p:cNvCxnSpPr>
                <p:nvPr/>
              </p:nvCxnSpPr>
              <p:spPr>
                <a:xfrm>
                  <a:off x="3239936" y="3404977"/>
                  <a:ext cx="0" cy="285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572282" y="3680607"/>
                  <a:ext cx="1126804" cy="800219"/>
                </a:xfrm>
                <a:prstGeom prst="rect">
                  <a:avLst/>
                </a:prstGeom>
                <a:noFill/>
              </p:spPr>
              <p:txBody>
                <a:bodyPr wrap="none" rtlCol="0">
                  <a:spAutoFit/>
                </a:bodyPr>
                <a:lstStyle/>
                <a:p>
                  <a:r>
                    <a:rPr lang="en-US" sz="900" b="1" dirty="0">
                      <a:latin typeface="Arial" charset="0"/>
                      <a:ea typeface="Arial" charset="0"/>
                      <a:cs typeface="Arial" charset="0"/>
                    </a:rPr>
                    <a:t>1940</a:t>
                  </a:r>
                </a:p>
                <a:p>
                  <a:pPr>
                    <a:lnSpc>
                      <a:spcPts val="930"/>
                    </a:lnSpc>
                  </a:pPr>
                  <a:r>
                    <a:rPr lang="en-US" sz="900" dirty="0">
                      <a:latin typeface="Arial" charset="0"/>
                      <a:ea typeface="Arial" charset="0"/>
                      <a:cs typeface="Arial" charset="0"/>
                    </a:rPr>
                    <a:t>actinomycin</a:t>
                  </a:r>
                </a:p>
                <a:p>
                  <a:pPr>
                    <a:lnSpc>
                      <a:spcPts val="930"/>
                    </a:lnSpc>
                  </a:pPr>
                  <a:r>
                    <a:rPr lang="en-US" sz="900" dirty="0">
                      <a:latin typeface="Arial" charset="0"/>
                      <a:ea typeface="Arial" charset="0"/>
                      <a:cs typeface="Arial" charset="0"/>
                    </a:rPr>
                    <a:t>streptothricin</a:t>
                  </a:r>
                </a:p>
                <a:p>
                  <a:endParaRPr lang="en-US" sz="900" b="1" dirty="0">
                    <a:latin typeface="Arial" charset="0"/>
                    <a:ea typeface="Arial" charset="0"/>
                    <a:cs typeface="Arial" charset="0"/>
                  </a:endParaRPr>
                </a:p>
              </p:txBody>
            </p:sp>
            <p:cxnSp>
              <p:nvCxnSpPr>
                <p:cNvPr id="66" name="Straight Connector 65"/>
                <p:cNvCxnSpPr>
                  <a:cxnSpLocks/>
                </p:cNvCxnSpPr>
                <p:nvPr/>
              </p:nvCxnSpPr>
              <p:spPr>
                <a:xfrm flipH="1" flipV="1">
                  <a:off x="3505200" y="1736707"/>
                  <a:ext cx="10012" cy="1286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952723" y="1275042"/>
                  <a:ext cx="1118256" cy="461665"/>
                </a:xfrm>
                <a:prstGeom prst="rect">
                  <a:avLst/>
                </a:prstGeom>
                <a:noFill/>
              </p:spPr>
              <p:txBody>
                <a:bodyPr wrap="none" rtlCol="0">
                  <a:spAutoFit/>
                </a:bodyPr>
                <a:lstStyle/>
                <a:p>
                  <a:r>
                    <a:rPr lang="en-US" sz="900" b="1" dirty="0">
                      <a:latin typeface="Arial" charset="0"/>
                      <a:ea typeface="Arial" charset="0"/>
                      <a:cs typeface="Arial" charset="0"/>
                    </a:rPr>
                    <a:t>1943</a:t>
                  </a:r>
                </a:p>
                <a:p>
                  <a:pPr>
                    <a:lnSpc>
                      <a:spcPts val="930"/>
                    </a:lnSpc>
                  </a:pPr>
                  <a:r>
                    <a:rPr lang="en-US" sz="900" dirty="0">
                      <a:latin typeface="Arial" charset="0"/>
                      <a:cs typeface="Arial" charset="0"/>
                    </a:rPr>
                    <a:t>streptomycin</a:t>
                  </a:r>
                </a:p>
              </p:txBody>
            </p:sp>
            <p:cxnSp>
              <p:nvCxnSpPr>
                <p:cNvPr id="71" name="Straight Connector 70"/>
                <p:cNvCxnSpPr>
                  <a:cxnSpLocks/>
                </p:cNvCxnSpPr>
                <p:nvPr/>
              </p:nvCxnSpPr>
              <p:spPr>
                <a:xfrm>
                  <a:off x="3676052" y="3404977"/>
                  <a:ext cx="0" cy="12567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flipV="1">
                  <a:off x="4032265" y="2640083"/>
                  <a:ext cx="572" cy="386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3521972" y="2226634"/>
                  <a:ext cx="844676" cy="461665"/>
                </a:xfrm>
                <a:prstGeom prst="rect">
                  <a:avLst/>
                </a:prstGeom>
                <a:noFill/>
              </p:spPr>
              <p:txBody>
                <a:bodyPr wrap="none" rtlCol="0">
                  <a:spAutoFit/>
                </a:bodyPr>
                <a:lstStyle/>
                <a:p>
                  <a:r>
                    <a:rPr lang="en-US" sz="900" b="1" dirty="0">
                      <a:latin typeface="Arial" charset="0"/>
                      <a:ea typeface="Arial" charset="0"/>
                      <a:cs typeface="Arial" charset="0"/>
                    </a:rPr>
                    <a:t>1952</a:t>
                  </a:r>
                </a:p>
                <a:p>
                  <a:pPr>
                    <a:lnSpc>
                      <a:spcPts val="930"/>
                    </a:lnSpc>
                  </a:pPr>
                  <a:r>
                    <a:rPr lang="en-US" sz="900" dirty="0">
                      <a:latin typeface="Arial" charset="0"/>
                      <a:cs typeface="Arial" charset="0"/>
                    </a:rPr>
                    <a:t>isoniazid</a:t>
                  </a:r>
                </a:p>
              </p:txBody>
            </p:sp>
            <p:cxnSp>
              <p:nvCxnSpPr>
                <p:cNvPr id="80" name="Straight Connector 79"/>
                <p:cNvCxnSpPr/>
                <p:nvPr/>
              </p:nvCxnSpPr>
              <p:spPr>
                <a:xfrm flipH="1" flipV="1">
                  <a:off x="4252462" y="3436387"/>
                  <a:ext cx="572" cy="386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3612847" y="3792674"/>
                  <a:ext cx="1161001" cy="461665"/>
                </a:xfrm>
                <a:prstGeom prst="rect">
                  <a:avLst/>
                </a:prstGeom>
                <a:noFill/>
              </p:spPr>
              <p:txBody>
                <a:bodyPr wrap="none" rtlCol="0">
                  <a:spAutoFit/>
                </a:bodyPr>
                <a:lstStyle/>
                <a:p>
                  <a:r>
                    <a:rPr lang="en-US" sz="900" b="1" dirty="0">
                      <a:latin typeface="Arial" charset="0"/>
                      <a:ea typeface="Arial" charset="0"/>
                      <a:cs typeface="Arial" charset="0"/>
                    </a:rPr>
                    <a:t>1954</a:t>
                  </a:r>
                </a:p>
                <a:p>
                  <a:pPr>
                    <a:lnSpc>
                      <a:spcPts val="930"/>
                    </a:lnSpc>
                  </a:pPr>
                  <a:r>
                    <a:rPr lang="en-US" sz="900" dirty="0">
                      <a:latin typeface="Arial" charset="0"/>
                      <a:cs typeface="Arial" charset="0"/>
                    </a:rPr>
                    <a:t>pyrazinamide</a:t>
                  </a:r>
                </a:p>
              </p:txBody>
            </p:sp>
            <p:cxnSp>
              <p:nvCxnSpPr>
                <p:cNvPr id="82" name="Straight Connector 81"/>
                <p:cNvCxnSpPr>
                  <a:cxnSpLocks/>
                </p:cNvCxnSpPr>
                <p:nvPr/>
              </p:nvCxnSpPr>
              <p:spPr>
                <a:xfrm flipH="1" flipV="1">
                  <a:off x="4326777" y="2161249"/>
                  <a:ext cx="8827" cy="833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3809722" y="1715585"/>
                  <a:ext cx="1015663" cy="461665"/>
                </a:xfrm>
                <a:prstGeom prst="rect">
                  <a:avLst/>
                </a:prstGeom>
                <a:noFill/>
              </p:spPr>
              <p:txBody>
                <a:bodyPr wrap="none" rtlCol="0">
                  <a:spAutoFit/>
                </a:bodyPr>
                <a:lstStyle/>
                <a:p>
                  <a:r>
                    <a:rPr lang="en-US" sz="900" b="1" dirty="0">
                      <a:latin typeface="Arial" charset="0"/>
                      <a:ea typeface="Arial" charset="0"/>
                      <a:cs typeface="Arial" charset="0"/>
                    </a:rPr>
                    <a:t>1955</a:t>
                  </a:r>
                </a:p>
                <a:p>
                  <a:pPr>
                    <a:lnSpc>
                      <a:spcPts val="930"/>
                    </a:lnSpc>
                  </a:pPr>
                  <a:r>
                    <a:rPr lang="en-US" sz="900" dirty="0">
                      <a:latin typeface="Arial" charset="0"/>
                      <a:cs typeface="Arial" charset="0"/>
                    </a:rPr>
                    <a:t>cycloserine</a:t>
                  </a:r>
                </a:p>
              </p:txBody>
            </p:sp>
            <p:cxnSp>
              <p:nvCxnSpPr>
                <p:cNvPr id="86" name="Straight Connector 85"/>
                <p:cNvCxnSpPr>
                  <a:cxnSpLocks/>
                </p:cNvCxnSpPr>
                <p:nvPr/>
              </p:nvCxnSpPr>
              <p:spPr>
                <a:xfrm>
                  <a:off x="4781330" y="3438815"/>
                  <a:ext cx="0" cy="726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cxnSpLocks/>
                </p:cNvCxnSpPr>
                <p:nvPr/>
              </p:nvCxnSpPr>
              <p:spPr>
                <a:xfrm flipH="1" flipV="1">
                  <a:off x="4805502" y="2640314"/>
                  <a:ext cx="572" cy="3863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4296355" y="2208765"/>
                  <a:ext cx="941324" cy="615553"/>
                </a:xfrm>
                <a:prstGeom prst="rect">
                  <a:avLst/>
                </a:prstGeom>
                <a:noFill/>
              </p:spPr>
              <p:txBody>
                <a:bodyPr wrap="square" rtlCol="0">
                  <a:spAutoFit/>
                </a:bodyPr>
                <a:lstStyle/>
                <a:p>
                  <a:r>
                    <a:rPr lang="en-US" sz="900" b="1" dirty="0">
                      <a:latin typeface="Arial" charset="0"/>
                      <a:ea typeface="Arial" charset="0"/>
                      <a:cs typeface="Arial" charset="0"/>
                    </a:rPr>
                    <a:t>1961</a:t>
                  </a:r>
                </a:p>
                <a:p>
                  <a:pPr>
                    <a:lnSpc>
                      <a:spcPts val="930"/>
                    </a:lnSpc>
                  </a:pPr>
                  <a:r>
                    <a:rPr lang="en-US" sz="900" dirty="0">
                      <a:latin typeface="Arial" charset="0"/>
                      <a:cs typeface="Arial" charset="0"/>
                    </a:rPr>
                    <a:t>ethambutol</a:t>
                  </a:r>
                </a:p>
              </p:txBody>
            </p:sp>
            <p:cxnSp>
              <p:nvCxnSpPr>
                <p:cNvPr id="93" name="Straight Connector 92"/>
                <p:cNvCxnSpPr>
                  <a:cxnSpLocks/>
                </p:cNvCxnSpPr>
                <p:nvPr/>
              </p:nvCxnSpPr>
              <p:spPr>
                <a:xfrm flipH="1" flipV="1">
                  <a:off x="7633350" y="3414243"/>
                  <a:ext cx="1" cy="5761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7125795" y="4009182"/>
                  <a:ext cx="964368" cy="461665"/>
                </a:xfrm>
                <a:prstGeom prst="rect">
                  <a:avLst/>
                </a:prstGeom>
                <a:noFill/>
              </p:spPr>
              <p:txBody>
                <a:bodyPr wrap="none" rtlCol="0">
                  <a:spAutoFit/>
                </a:bodyPr>
                <a:lstStyle/>
                <a:p>
                  <a:r>
                    <a:rPr lang="en-US" sz="900" b="1" dirty="0">
                      <a:latin typeface="Arial" charset="0"/>
                      <a:ea typeface="Arial" charset="0"/>
                      <a:cs typeface="Arial" charset="0"/>
                    </a:rPr>
                    <a:t>1998</a:t>
                  </a:r>
                </a:p>
                <a:p>
                  <a:pPr>
                    <a:lnSpc>
                      <a:spcPts val="930"/>
                    </a:lnSpc>
                  </a:pPr>
                  <a:r>
                    <a:rPr lang="en-US" sz="900" dirty="0">
                      <a:latin typeface="Arial" charset="0"/>
                      <a:cs typeface="Arial" charset="0"/>
                    </a:rPr>
                    <a:t>rifapentine</a:t>
                  </a:r>
                </a:p>
              </p:txBody>
            </p:sp>
            <p:sp>
              <p:nvSpPr>
                <p:cNvPr id="97" name="TextBox 96"/>
                <p:cNvSpPr txBox="1"/>
                <p:nvPr/>
              </p:nvSpPr>
              <p:spPr>
                <a:xfrm>
                  <a:off x="8158533" y="4421348"/>
                  <a:ext cx="1032763" cy="461665"/>
                </a:xfrm>
                <a:prstGeom prst="rect">
                  <a:avLst/>
                </a:prstGeom>
                <a:noFill/>
              </p:spPr>
              <p:txBody>
                <a:bodyPr wrap="none" rtlCol="0">
                  <a:spAutoFit/>
                </a:bodyPr>
                <a:lstStyle/>
                <a:p>
                  <a:r>
                    <a:rPr lang="en-US" sz="900" b="1" dirty="0">
                      <a:latin typeface="Arial" charset="0"/>
                      <a:ea typeface="Arial" charset="0"/>
                      <a:cs typeface="Arial" charset="0"/>
                    </a:rPr>
                    <a:t>2012</a:t>
                  </a:r>
                </a:p>
                <a:p>
                  <a:pPr>
                    <a:lnSpc>
                      <a:spcPts val="930"/>
                    </a:lnSpc>
                  </a:pPr>
                  <a:r>
                    <a:rPr lang="en-US" sz="900" dirty="0">
                      <a:latin typeface="Arial" charset="0"/>
                      <a:cs typeface="Arial" charset="0"/>
                    </a:rPr>
                    <a:t>bedaquiline</a:t>
                  </a:r>
                </a:p>
              </p:txBody>
            </p:sp>
            <p:cxnSp>
              <p:nvCxnSpPr>
                <p:cNvPr id="98" name="Straight Connector 97"/>
                <p:cNvCxnSpPr>
                  <a:cxnSpLocks/>
                  <a:stCxn id="141" idx="4"/>
                </p:cNvCxnSpPr>
                <p:nvPr/>
              </p:nvCxnSpPr>
              <p:spPr>
                <a:xfrm flipV="1">
                  <a:off x="8683608" y="3404978"/>
                  <a:ext cx="3192" cy="10085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cxnSpLocks/>
                </p:cNvCxnSpPr>
                <p:nvPr/>
              </p:nvCxnSpPr>
              <p:spPr>
                <a:xfrm flipV="1">
                  <a:off x="8839200" y="2629841"/>
                  <a:ext cx="0" cy="3294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8223635" y="2075303"/>
                  <a:ext cx="974147" cy="548815"/>
                </a:xfrm>
                <a:prstGeom prst="rect">
                  <a:avLst/>
                </a:prstGeom>
                <a:noFill/>
              </p:spPr>
              <p:txBody>
                <a:bodyPr wrap="none" rtlCol="0">
                  <a:spAutoFit/>
                </a:bodyPr>
                <a:lstStyle/>
                <a:p>
                  <a:r>
                    <a:rPr lang="en-US" sz="900" b="1" dirty="0">
                      <a:latin typeface="Arial" charset="0"/>
                      <a:ea typeface="Arial" charset="0"/>
                      <a:cs typeface="Arial" charset="0"/>
                    </a:rPr>
                    <a:t>2014</a:t>
                  </a:r>
                </a:p>
                <a:p>
                  <a:pPr>
                    <a:lnSpc>
                      <a:spcPts val="930"/>
                    </a:lnSpc>
                  </a:pPr>
                  <a:r>
                    <a:rPr lang="en-US" sz="900" b="1" dirty="0">
                      <a:latin typeface="Arial" charset="0"/>
                      <a:cs typeface="Arial" charset="0"/>
                    </a:rPr>
                    <a:t>rifapentine*</a:t>
                  </a:r>
                </a:p>
                <a:p>
                  <a:pPr>
                    <a:lnSpc>
                      <a:spcPts val="930"/>
                    </a:lnSpc>
                  </a:pPr>
                  <a:r>
                    <a:rPr lang="en-US" sz="900" b="1" dirty="0">
                      <a:latin typeface="Arial" charset="0"/>
                      <a:cs typeface="Arial" charset="0"/>
                    </a:rPr>
                    <a:t>delamanid</a:t>
                  </a:r>
                </a:p>
              </p:txBody>
            </p:sp>
            <p:cxnSp>
              <p:nvCxnSpPr>
                <p:cNvPr id="75" name="Straight Connector 74">
                  <a:extLst>
                    <a:ext uri="{FF2B5EF4-FFF2-40B4-BE49-F238E27FC236}">
                      <a16:creationId xmlns:a16="http://schemas.microsoft.com/office/drawing/2014/main" id="{FE54FAF1-57C4-714A-A4BA-58809DA9A007}"/>
                    </a:ext>
                  </a:extLst>
                </p:cNvPr>
                <p:cNvCxnSpPr>
                  <a:cxnSpLocks/>
                </p:cNvCxnSpPr>
                <p:nvPr/>
              </p:nvCxnSpPr>
              <p:spPr>
                <a:xfrm flipH="1" flipV="1">
                  <a:off x="9271072" y="3529708"/>
                  <a:ext cx="4054" cy="467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6C209852-7BEA-904F-8998-9B5F346CB1BB}"/>
                    </a:ext>
                  </a:extLst>
                </p:cNvPr>
                <p:cNvSpPr txBox="1"/>
                <p:nvPr/>
              </p:nvSpPr>
              <p:spPr>
                <a:xfrm>
                  <a:off x="8860692" y="3803791"/>
                  <a:ext cx="1454360" cy="686019"/>
                </a:xfrm>
                <a:prstGeom prst="rect">
                  <a:avLst/>
                </a:prstGeom>
                <a:noFill/>
              </p:spPr>
              <p:txBody>
                <a:bodyPr wrap="none" rtlCol="0">
                  <a:spAutoFit/>
                </a:bodyPr>
                <a:lstStyle/>
                <a:p>
                  <a:r>
                    <a:rPr lang="en-US" sz="900" b="1" dirty="0">
                      <a:latin typeface="Arial" charset="0"/>
                      <a:ea typeface="Arial" charset="0"/>
                      <a:cs typeface="Arial" charset="0"/>
                    </a:rPr>
                    <a:t>2019</a:t>
                  </a:r>
                </a:p>
                <a:p>
                  <a:pPr>
                    <a:lnSpc>
                      <a:spcPts val="930"/>
                    </a:lnSpc>
                  </a:pPr>
                  <a:r>
                    <a:rPr lang="en-US" sz="900" b="1" dirty="0" err="1">
                      <a:latin typeface="Arial" charset="0"/>
                      <a:cs typeface="Arial" charset="0"/>
                    </a:rPr>
                    <a:t>pretomanid</a:t>
                  </a:r>
                  <a:endParaRPr lang="en-US" sz="900" b="1" dirty="0">
                    <a:latin typeface="Arial" charset="0"/>
                    <a:cs typeface="Arial" charset="0"/>
                  </a:endParaRPr>
                </a:p>
                <a:p>
                  <a:pPr>
                    <a:lnSpc>
                      <a:spcPts val="930"/>
                    </a:lnSpc>
                  </a:pPr>
                  <a:r>
                    <a:rPr lang="en-US" sz="900" b="1" dirty="0">
                      <a:solidFill>
                        <a:srgbClr val="0298AA"/>
                      </a:solidFill>
                      <a:latin typeface="Arial" charset="0"/>
                      <a:cs typeface="Arial" charset="0"/>
                    </a:rPr>
                    <a:t>6-9-month regimen</a:t>
                  </a:r>
                </a:p>
                <a:p>
                  <a:pPr>
                    <a:lnSpc>
                      <a:spcPts val="930"/>
                    </a:lnSpc>
                  </a:pPr>
                  <a:r>
                    <a:rPr lang="en-US" sz="900" b="1" dirty="0">
                      <a:solidFill>
                        <a:srgbClr val="0298AA"/>
                      </a:solidFill>
                      <a:latin typeface="Arial" charset="0"/>
                      <a:cs typeface="Arial" charset="0"/>
                    </a:rPr>
                    <a:t>DR-TB</a:t>
                  </a:r>
                </a:p>
              </p:txBody>
            </p:sp>
            <p:sp>
              <p:nvSpPr>
                <p:cNvPr id="112" name="TextBox 111">
                  <a:extLst>
                    <a:ext uri="{FF2B5EF4-FFF2-40B4-BE49-F238E27FC236}">
                      <a16:creationId xmlns:a16="http://schemas.microsoft.com/office/drawing/2014/main" id="{C4A950DF-431F-944A-8046-01970C15D629}"/>
                    </a:ext>
                  </a:extLst>
                </p:cNvPr>
                <p:cNvSpPr txBox="1"/>
                <p:nvPr/>
              </p:nvSpPr>
              <p:spPr>
                <a:xfrm>
                  <a:off x="4049395" y="4724401"/>
                  <a:ext cx="981465" cy="461665"/>
                </a:xfrm>
                <a:prstGeom prst="rect">
                  <a:avLst/>
                </a:prstGeom>
                <a:noFill/>
              </p:spPr>
              <p:txBody>
                <a:bodyPr wrap="none" rtlCol="0">
                  <a:spAutoFit/>
                </a:bodyPr>
                <a:lstStyle/>
                <a:p>
                  <a:r>
                    <a:rPr lang="en-US" sz="900" b="1" dirty="0">
                      <a:latin typeface="Arial" charset="0"/>
                      <a:ea typeface="Arial" charset="0"/>
                      <a:cs typeface="Arial" charset="0"/>
                    </a:rPr>
                    <a:t>1957</a:t>
                  </a:r>
                </a:p>
                <a:p>
                  <a:pPr>
                    <a:lnSpc>
                      <a:spcPts val="930"/>
                    </a:lnSpc>
                  </a:pPr>
                  <a:r>
                    <a:rPr lang="en-US" sz="900" dirty="0">
                      <a:latin typeface="Arial" charset="0"/>
                      <a:cs typeface="Arial" charset="0"/>
                    </a:rPr>
                    <a:t>kanamycin</a:t>
                  </a:r>
                </a:p>
              </p:txBody>
            </p:sp>
            <p:cxnSp>
              <p:nvCxnSpPr>
                <p:cNvPr id="114" name="Straight Connector 113">
                  <a:extLst>
                    <a:ext uri="{FF2B5EF4-FFF2-40B4-BE49-F238E27FC236}">
                      <a16:creationId xmlns:a16="http://schemas.microsoft.com/office/drawing/2014/main" id="{74518BF0-C42B-7345-BFD5-308B5C35A1B1}"/>
                    </a:ext>
                  </a:extLst>
                </p:cNvPr>
                <p:cNvCxnSpPr>
                  <a:cxnSpLocks/>
                </p:cNvCxnSpPr>
                <p:nvPr/>
              </p:nvCxnSpPr>
              <p:spPr>
                <a:xfrm flipV="1">
                  <a:off x="4481347" y="3438815"/>
                  <a:ext cx="0" cy="55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E2AE35F-E8E5-7249-BA8E-2EB81C50FCD8}"/>
                    </a:ext>
                  </a:extLst>
                </p:cNvPr>
                <p:cNvCxnSpPr>
                  <a:cxnSpLocks/>
                </p:cNvCxnSpPr>
                <p:nvPr/>
              </p:nvCxnSpPr>
              <p:spPr>
                <a:xfrm flipV="1">
                  <a:off x="4495800" y="4165764"/>
                  <a:ext cx="0" cy="55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B9DB308F-4037-BF4F-AC89-01BBDE39778F}"/>
                    </a:ext>
                  </a:extLst>
                </p:cNvPr>
                <p:cNvSpPr txBox="1"/>
                <p:nvPr/>
              </p:nvSpPr>
              <p:spPr>
                <a:xfrm>
                  <a:off x="4457444" y="3951741"/>
                  <a:ext cx="1084057" cy="461665"/>
                </a:xfrm>
                <a:prstGeom prst="rect">
                  <a:avLst/>
                </a:prstGeom>
                <a:noFill/>
              </p:spPr>
              <p:txBody>
                <a:bodyPr wrap="none" rtlCol="0">
                  <a:spAutoFit/>
                </a:bodyPr>
                <a:lstStyle/>
                <a:p>
                  <a:r>
                    <a:rPr lang="en-US" sz="900" b="1" dirty="0">
                      <a:latin typeface="Arial" charset="0"/>
                      <a:ea typeface="Arial" charset="0"/>
                      <a:cs typeface="Arial" charset="0"/>
                    </a:rPr>
                    <a:t>1960</a:t>
                  </a:r>
                </a:p>
                <a:p>
                  <a:pPr>
                    <a:lnSpc>
                      <a:spcPts val="930"/>
                    </a:lnSpc>
                  </a:pPr>
                  <a:r>
                    <a:rPr lang="en-US" sz="900" dirty="0">
                      <a:latin typeface="Arial" charset="0"/>
                      <a:cs typeface="Arial" charset="0"/>
                    </a:rPr>
                    <a:t>ethionamide</a:t>
                  </a:r>
                </a:p>
              </p:txBody>
            </p:sp>
            <p:cxnSp>
              <p:nvCxnSpPr>
                <p:cNvPr id="118" name="Straight Connector 117">
                  <a:extLst>
                    <a:ext uri="{FF2B5EF4-FFF2-40B4-BE49-F238E27FC236}">
                      <a16:creationId xmlns:a16="http://schemas.microsoft.com/office/drawing/2014/main" id="{6DF56AE0-72FB-BB4F-BC33-D529D94CA4A4}"/>
                    </a:ext>
                  </a:extLst>
                </p:cNvPr>
                <p:cNvCxnSpPr>
                  <a:cxnSpLocks/>
                </p:cNvCxnSpPr>
                <p:nvPr/>
              </p:nvCxnSpPr>
              <p:spPr>
                <a:xfrm flipH="1" flipV="1">
                  <a:off x="5014756" y="1880177"/>
                  <a:ext cx="13200" cy="11865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541EF335-96DF-3D4B-AE3E-F919656D0E9D}"/>
                    </a:ext>
                  </a:extLst>
                </p:cNvPr>
                <p:cNvSpPr txBox="1"/>
                <p:nvPr/>
              </p:nvSpPr>
              <p:spPr>
                <a:xfrm>
                  <a:off x="4492074" y="1330118"/>
                  <a:ext cx="1118256" cy="615553"/>
                </a:xfrm>
                <a:prstGeom prst="rect">
                  <a:avLst/>
                </a:prstGeom>
                <a:noFill/>
              </p:spPr>
              <p:txBody>
                <a:bodyPr wrap="none" rtlCol="0">
                  <a:spAutoFit/>
                </a:bodyPr>
                <a:lstStyle/>
                <a:p>
                  <a:r>
                    <a:rPr lang="en-US" sz="900" b="1" dirty="0">
                      <a:latin typeface="Arial" charset="0"/>
                      <a:ea typeface="Arial" charset="0"/>
                      <a:cs typeface="Arial" charset="0"/>
                    </a:rPr>
                    <a:t>1963</a:t>
                  </a:r>
                </a:p>
                <a:p>
                  <a:pPr>
                    <a:lnSpc>
                      <a:spcPts val="930"/>
                    </a:lnSpc>
                  </a:pPr>
                  <a:r>
                    <a:rPr lang="en-US" sz="900" dirty="0">
                      <a:latin typeface="Arial" charset="0"/>
                      <a:cs typeface="Arial" charset="0"/>
                    </a:rPr>
                    <a:t>capreomycin</a:t>
                  </a:r>
                </a:p>
                <a:p>
                  <a:pPr>
                    <a:lnSpc>
                      <a:spcPts val="930"/>
                    </a:lnSpc>
                  </a:pPr>
                  <a:r>
                    <a:rPr lang="en-US" sz="900" dirty="0">
                      <a:latin typeface="Arial" charset="0"/>
                      <a:cs typeface="Arial" charset="0"/>
                    </a:rPr>
                    <a:t>rifampicin</a:t>
                  </a:r>
                </a:p>
              </p:txBody>
            </p:sp>
            <p:sp>
              <p:nvSpPr>
                <p:cNvPr id="124" name="TextBox 123">
                  <a:extLst>
                    <a:ext uri="{FF2B5EF4-FFF2-40B4-BE49-F238E27FC236}">
                      <a16:creationId xmlns:a16="http://schemas.microsoft.com/office/drawing/2014/main" id="{C484B439-BB5F-054D-8754-80638829679E}"/>
                    </a:ext>
                  </a:extLst>
                </p:cNvPr>
                <p:cNvSpPr txBox="1"/>
                <p:nvPr/>
              </p:nvSpPr>
              <p:spPr>
                <a:xfrm>
                  <a:off x="5781890" y="1715870"/>
                  <a:ext cx="1332401" cy="603696"/>
                </a:xfrm>
                <a:prstGeom prst="rect">
                  <a:avLst/>
                </a:prstGeom>
                <a:noFill/>
              </p:spPr>
              <p:txBody>
                <a:bodyPr wrap="none" rtlCol="0">
                  <a:spAutoFit/>
                </a:bodyPr>
                <a:lstStyle/>
                <a:p>
                  <a:r>
                    <a:rPr lang="en-US" sz="900" b="1" dirty="0">
                      <a:solidFill>
                        <a:schemeClr val="accent1"/>
                      </a:solidFill>
                      <a:latin typeface="Arial" charset="0"/>
                      <a:ea typeface="Arial" charset="0"/>
                      <a:cs typeface="Arial" charset="0"/>
                    </a:rPr>
                    <a:t>6-month regimen</a:t>
                  </a:r>
                </a:p>
                <a:p>
                  <a:r>
                    <a:rPr lang="en-US" sz="900" b="1" dirty="0">
                      <a:solidFill>
                        <a:schemeClr val="accent1"/>
                      </a:solidFill>
                      <a:latin typeface="Arial" charset="0"/>
                      <a:ea typeface="Arial" charset="0"/>
                      <a:cs typeface="Arial" charset="0"/>
                    </a:rPr>
                    <a:t>DS-TB</a:t>
                  </a:r>
                </a:p>
                <a:p>
                  <a:r>
                    <a:rPr lang="en-US" sz="900" b="1" dirty="0">
                      <a:solidFill>
                        <a:schemeClr val="accent1"/>
                      </a:solidFill>
                      <a:latin typeface="Arial" charset="0"/>
                      <a:ea typeface="Arial" charset="0"/>
                      <a:cs typeface="Arial" charset="0"/>
                    </a:rPr>
                    <a:t>2HRZE/4HR</a:t>
                  </a:r>
                </a:p>
              </p:txBody>
            </p:sp>
            <p:cxnSp>
              <p:nvCxnSpPr>
                <p:cNvPr id="125" name="Straight Connector 124">
                  <a:extLst>
                    <a:ext uri="{FF2B5EF4-FFF2-40B4-BE49-F238E27FC236}">
                      <a16:creationId xmlns:a16="http://schemas.microsoft.com/office/drawing/2014/main" id="{7BBF083C-8B5E-B843-9677-302E1AE594C9}"/>
                    </a:ext>
                  </a:extLst>
                </p:cNvPr>
                <p:cNvCxnSpPr>
                  <a:cxnSpLocks/>
                  <a:stCxn id="47" idx="0"/>
                </p:cNvCxnSpPr>
                <p:nvPr/>
              </p:nvCxnSpPr>
              <p:spPr>
                <a:xfrm flipV="1">
                  <a:off x="6418492" y="2352078"/>
                  <a:ext cx="0" cy="4360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5796CC97-6932-1C42-A431-04E4679DF67A}"/>
                    </a:ext>
                  </a:extLst>
                </p:cNvPr>
                <p:cNvSpPr txBox="1"/>
                <p:nvPr/>
              </p:nvSpPr>
              <p:spPr>
                <a:xfrm>
                  <a:off x="8057140" y="1330547"/>
                  <a:ext cx="1716711" cy="492443"/>
                </a:xfrm>
                <a:prstGeom prst="rect">
                  <a:avLst/>
                </a:prstGeom>
                <a:noFill/>
              </p:spPr>
              <p:txBody>
                <a:bodyPr wrap="none" rtlCol="0">
                  <a:spAutoFit/>
                </a:bodyPr>
                <a:lstStyle/>
                <a:p>
                  <a:r>
                    <a:rPr lang="en-US" sz="900" b="1" dirty="0">
                      <a:solidFill>
                        <a:srgbClr val="0298AA"/>
                      </a:solidFill>
                      <a:latin typeface="Arial" charset="0"/>
                      <a:ea typeface="Arial" charset="0"/>
                      <a:cs typeface="Arial" charset="0"/>
                    </a:rPr>
                    <a:t>9-12-month regimen</a:t>
                  </a:r>
                </a:p>
                <a:p>
                  <a:r>
                    <a:rPr lang="en-US" sz="900" b="1" dirty="0">
                      <a:solidFill>
                        <a:srgbClr val="0298AA"/>
                      </a:solidFill>
                      <a:latin typeface="Arial" charset="0"/>
                      <a:ea typeface="Arial" charset="0"/>
                      <a:cs typeface="Arial" charset="0"/>
                    </a:rPr>
                    <a:t>DR-TB</a:t>
                  </a:r>
                </a:p>
              </p:txBody>
            </p:sp>
            <p:cxnSp>
              <p:nvCxnSpPr>
                <p:cNvPr id="127" name="Straight Connector 126">
                  <a:extLst>
                    <a:ext uri="{FF2B5EF4-FFF2-40B4-BE49-F238E27FC236}">
                      <a16:creationId xmlns:a16="http://schemas.microsoft.com/office/drawing/2014/main" id="{CC1E895B-1BC5-464E-B33E-265BA4687741}"/>
                    </a:ext>
                  </a:extLst>
                </p:cNvPr>
                <p:cNvCxnSpPr>
                  <a:cxnSpLocks/>
                </p:cNvCxnSpPr>
                <p:nvPr/>
              </p:nvCxnSpPr>
              <p:spPr>
                <a:xfrm flipV="1">
                  <a:off x="9190603" y="1622505"/>
                  <a:ext cx="0" cy="11968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BC6D8D10-1517-CB43-AEC1-3C04A8821AD0}"/>
                    </a:ext>
                  </a:extLst>
                </p:cNvPr>
                <p:cNvSpPr txBox="1"/>
                <p:nvPr/>
              </p:nvSpPr>
              <p:spPr>
                <a:xfrm>
                  <a:off x="9160964" y="1632267"/>
                  <a:ext cx="1494428" cy="677108"/>
                </a:xfrm>
                <a:prstGeom prst="rect">
                  <a:avLst/>
                </a:prstGeom>
                <a:noFill/>
              </p:spPr>
              <p:txBody>
                <a:bodyPr wrap="none" rtlCol="0">
                  <a:spAutoFit/>
                </a:bodyPr>
                <a:lstStyle/>
                <a:p>
                  <a:r>
                    <a:rPr lang="en-US" sz="900" b="1" dirty="0">
                      <a:solidFill>
                        <a:srgbClr val="0298AA"/>
                      </a:solidFill>
                      <a:latin typeface="Arial" charset="0"/>
                      <a:ea typeface="Arial" charset="0"/>
                      <a:cs typeface="Arial" charset="0"/>
                    </a:rPr>
                    <a:t>4-month regimen</a:t>
                  </a:r>
                </a:p>
                <a:p>
                  <a:r>
                    <a:rPr lang="en-US" sz="900" b="1" dirty="0">
                      <a:solidFill>
                        <a:srgbClr val="0298AA"/>
                      </a:solidFill>
                      <a:latin typeface="Arial" charset="0"/>
                      <a:ea typeface="Arial" charset="0"/>
                      <a:cs typeface="Arial" charset="0"/>
                    </a:rPr>
                    <a:t>DS-TB</a:t>
                  </a:r>
                </a:p>
                <a:p>
                  <a:r>
                    <a:rPr lang="en-US" sz="900" b="1" dirty="0">
                      <a:solidFill>
                        <a:srgbClr val="0298AA"/>
                      </a:solidFill>
                      <a:latin typeface="Arial" charset="0"/>
                      <a:ea typeface="Arial" charset="0"/>
                      <a:cs typeface="Arial" charset="0"/>
                    </a:rPr>
                    <a:t>2HPMZ/2HPM</a:t>
                  </a:r>
                </a:p>
              </p:txBody>
            </p:sp>
            <p:sp>
              <p:nvSpPr>
                <p:cNvPr id="39" name="Oval 38">
                  <a:extLst>
                    <a:ext uri="{FF2B5EF4-FFF2-40B4-BE49-F238E27FC236}">
                      <a16:creationId xmlns:a16="http://schemas.microsoft.com/office/drawing/2014/main" id="{B55B16FE-61EE-D84C-8C19-0AAA7FB68808}"/>
                    </a:ext>
                  </a:extLst>
                </p:cNvPr>
                <p:cNvSpPr/>
                <p:nvPr/>
              </p:nvSpPr>
              <p:spPr>
                <a:xfrm>
                  <a:off x="1653696" y="1756696"/>
                  <a:ext cx="8174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99" name="Oval 98">
                  <a:extLst>
                    <a:ext uri="{FF2B5EF4-FFF2-40B4-BE49-F238E27FC236}">
                      <a16:creationId xmlns:a16="http://schemas.microsoft.com/office/drawing/2014/main" id="{609AC37A-DEFB-4D48-87C0-9D0A92F961E6}"/>
                    </a:ext>
                  </a:extLst>
                </p:cNvPr>
                <p:cNvSpPr/>
                <p:nvPr/>
              </p:nvSpPr>
              <p:spPr>
                <a:xfrm>
                  <a:off x="2735802" y="2587243"/>
                  <a:ext cx="8174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00" name="Oval 99">
                  <a:extLst>
                    <a:ext uri="{FF2B5EF4-FFF2-40B4-BE49-F238E27FC236}">
                      <a16:creationId xmlns:a16="http://schemas.microsoft.com/office/drawing/2014/main" id="{210AEE0F-E581-9848-AF8F-30250D2D906F}"/>
                    </a:ext>
                  </a:extLst>
                </p:cNvPr>
                <p:cNvSpPr/>
                <p:nvPr/>
              </p:nvSpPr>
              <p:spPr>
                <a:xfrm>
                  <a:off x="3466524" y="1712773"/>
                  <a:ext cx="8174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02" name="Oval 101">
                  <a:extLst>
                    <a:ext uri="{FF2B5EF4-FFF2-40B4-BE49-F238E27FC236}">
                      <a16:creationId xmlns:a16="http://schemas.microsoft.com/office/drawing/2014/main" id="{B5BEEB8C-B07A-5D4A-8811-56D7C36107DA}"/>
                    </a:ext>
                  </a:extLst>
                </p:cNvPr>
                <p:cNvSpPr/>
                <p:nvPr/>
              </p:nvSpPr>
              <p:spPr>
                <a:xfrm>
                  <a:off x="3993601" y="2591236"/>
                  <a:ext cx="8174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04" name="Oval 103">
                  <a:extLst>
                    <a:ext uri="{FF2B5EF4-FFF2-40B4-BE49-F238E27FC236}">
                      <a16:creationId xmlns:a16="http://schemas.microsoft.com/office/drawing/2014/main" id="{948FCB48-DA2A-B049-B196-9E00F1A229BC}"/>
                    </a:ext>
                  </a:extLst>
                </p:cNvPr>
                <p:cNvSpPr/>
                <p:nvPr/>
              </p:nvSpPr>
              <p:spPr>
                <a:xfrm>
                  <a:off x="4285091" y="2124053"/>
                  <a:ext cx="8174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05" name="Oval 104">
                  <a:extLst>
                    <a:ext uri="{FF2B5EF4-FFF2-40B4-BE49-F238E27FC236}">
                      <a16:creationId xmlns:a16="http://schemas.microsoft.com/office/drawing/2014/main" id="{FE42706E-6DDD-A649-B6E8-2D1F8331E41F}"/>
                    </a:ext>
                  </a:extLst>
                </p:cNvPr>
                <p:cNvSpPr/>
                <p:nvPr/>
              </p:nvSpPr>
              <p:spPr>
                <a:xfrm>
                  <a:off x="4758014" y="2594789"/>
                  <a:ext cx="8078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23" name="Oval 122">
                  <a:extLst>
                    <a:ext uri="{FF2B5EF4-FFF2-40B4-BE49-F238E27FC236}">
                      <a16:creationId xmlns:a16="http://schemas.microsoft.com/office/drawing/2014/main" id="{D93B57E7-449B-4347-A4D3-896B3646C75C}"/>
                    </a:ext>
                  </a:extLst>
                </p:cNvPr>
                <p:cNvSpPr/>
                <p:nvPr/>
              </p:nvSpPr>
              <p:spPr>
                <a:xfrm>
                  <a:off x="4981622" y="1860074"/>
                  <a:ext cx="8078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47" name="5-Point Star 46">
                  <a:extLst>
                    <a:ext uri="{FF2B5EF4-FFF2-40B4-BE49-F238E27FC236}">
                      <a16:creationId xmlns:a16="http://schemas.microsoft.com/office/drawing/2014/main" id="{92C57320-F41C-C842-90EC-CE0529F291A5}"/>
                    </a:ext>
                  </a:extLst>
                </p:cNvPr>
                <p:cNvSpPr/>
                <p:nvPr/>
              </p:nvSpPr>
              <p:spPr>
                <a:xfrm>
                  <a:off x="6315150" y="2788120"/>
                  <a:ext cx="206684" cy="206684"/>
                </a:xfrm>
                <a:prstGeom prst="star5">
                  <a:avLst>
                    <a:gd name="adj" fmla="val 21443"/>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29" name="Oval 128">
                  <a:extLst>
                    <a:ext uri="{FF2B5EF4-FFF2-40B4-BE49-F238E27FC236}">
                      <a16:creationId xmlns:a16="http://schemas.microsoft.com/office/drawing/2014/main" id="{4E531449-8590-F648-B8DD-500F1882BC9E}"/>
                    </a:ext>
                  </a:extLst>
                </p:cNvPr>
                <p:cNvSpPr/>
                <p:nvPr/>
              </p:nvSpPr>
              <p:spPr>
                <a:xfrm>
                  <a:off x="6379177" y="2327257"/>
                  <a:ext cx="8078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32" name="5-Point Star 131">
                  <a:extLst>
                    <a:ext uri="{FF2B5EF4-FFF2-40B4-BE49-F238E27FC236}">
                      <a16:creationId xmlns:a16="http://schemas.microsoft.com/office/drawing/2014/main" id="{B61CFE71-522B-3E4A-8AD8-39BCB3C9F1B5}"/>
                    </a:ext>
                  </a:extLst>
                </p:cNvPr>
                <p:cNvSpPr/>
                <p:nvPr/>
              </p:nvSpPr>
              <p:spPr>
                <a:xfrm>
                  <a:off x="9086301" y="2788120"/>
                  <a:ext cx="206684" cy="206684"/>
                </a:xfrm>
                <a:prstGeom prst="star5">
                  <a:avLst>
                    <a:gd name="adj" fmla="val 21443"/>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cxnSp>
              <p:nvCxnSpPr>
                <p:cNvPr id="133" name="Straight Connector 132">
                  <a:extLst>
                    <a:ext uri="{FF2B5EF4-FFF2-40B4-BE49-F238E27FC236}">
                      <a16:creationId xmlns:a16="http://schemas.microsoft.com/office/drawing/2014/main" id="{F2CDEAEF-3769-3F4E-A1EE-00BB27484B4E}"/>
                    </a:ext>
                  </a:extLst>
                </p:cNvPr>
                <p:cNvCxnSpPr>
                  <a:cxnSpLocks/>
                </p:cNvCxnSpPr>
                <p:nvPr/>
              </p:nvCxnSpPr>
              <p:spPr>
                <a:xfrm flipV="1">
                  <a:off x="9534002" y="2226634"/>
                  <a:ext cx="6083" cy="5927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5-Point Star 134">
                  <a:extLst>
                    <a:ext uri="{FF2B5EF4-FFF2-40B4-BE49-F238E27FC236}">
                      <a16:creationId xmlns:a16="http://schemas.microsoft.com/office/drawing/2014/main" id="{1C8D9A7A-BEFA-9149-88D9-6848F5D55471}"/>
                    </a:ext>
                  </a:extLst>
                </p:cNvPr>
                <p:cNvSpPr/>
                <p:nvPr/>
              </p:nvSpPr>
              <p:spPr>
                <a:xfrm>
                  <a:off x="9429700" y="2788120"/>
                  <a:ext cx="206684" cy="206684"/>
                </a:xfrm>
                <a:prstGeom prst="star5">
                  <a:avLst>
                    <a:gd name="adj" fmla="val 21443"/>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37" name="Oval 136">
                  <a:extLst>
                    <a:ext uri="{FF2B5EF4-FFF2-40B4-BE49-F238E27FC236}">
                      <a16:creationId xmlns:a16="http://schemas.microsoft.com/office/drawing/2014/main" id="{C71F6CEA-52BA-7843-AA2D-1019F7E3F5ED}"/>
                    </a:ext>
                  </a:extLst>
                </p:cNvPr>
                <p:cNvSpPr/>
                <p:nvPr/>
              </p:nvSpPr>
              <p:spPr>
                <a:xfrm>
                  <a:off x="8798943" y="2598782"/>
                  <a:ext cx="8078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38" name="Oval 137">
                  <a:extLst>
                    <a:ext uri="{FF2B5EF4-FFF2-40B4-BE49-F238E27FC236}">
                      <a16:creationId xmlns:a16="http://schemas.microsoft.com/office/drawing/2014/main" id="{C80D99CC-C8BE-0945-8097-D9A421779804}"/>
                    </a:ext>
                  </a:extLst>
                </p:cNvPr>
                <p:cNvSpPr/>
                <p:nvPr/>
              </p:nvSpPr>
              <p:spPr>
                <a:xfrm>
                  <a:off x="9150328" y="1592542"/>
                  <a:ext cx="8078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39" name="Oval 138">
                  <a:extLst>
                    <a:ext uri="{FF2B5EF4-FFF2-40B4-BE49-F238E27FC236}">
                      <a16:creationId xmlns:a16="http://schemas.microsoft.com/office/drawing/2014/main" id="{D99A93FB-1563-914C-A222-7061DAF18FBD}"/>
                    </a:ext>
                  </a:extLst>
                </p:cNvPr>
                <p:cNvSpPr/>
                <p:nvPr/>
              </p:nvSpPr>
              <p:spPr>
                <a:xfrm>
                  <a:off x="9497720" y="2199480"/>
                  <a:ext cx="8078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40" name="Oval 139">
                  <a:extLst>
                    <a:ext uri="{FF2B5EF4-FFF2-40B4-BE49-F238E27FC236}">
                      <a16:creationId xmlns:a16="http://schemas.microsoft.com/office/drawing/2014/main" id="{1C41C264-2B17-0B4B-9AE0-51407A02EC9E}"/>
                    </a:ext>
                  </a:extLst>
                </p:cNvPr>
                <p:cNvSpPr/>
                <p:nvPr/>
              </p:nvSpPr>
              <p:spPr>
                <a:xfrm>
                  <a:off x="9238174" y="3940434"/>
                  <a:ext cx="8078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41" name="Oval 140">
                  <a:extLst>
                    <a:ext uri="{FF2B5EF4-FFF2-40B4-BE49-F238E27FC236}">
                      <a16:creationId xmlns:a16="http://schemas.microsoft.com/office/drawing/2014/main" id="{8060C94B-1164-9F49-9D07-4877A1B11B55}"/>
                    </a:ext>
                  </a:extLst>
                </p:cNvPr>
                <p:cNvSpPr/>
                <p:nvPr/>
              </p:nvSpPr>
              <p:spPr>
                <a:xfrm>
                  <a:off x="8643216" y="4331749"/>
                  <a:ext cx="8078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43" name="Oval 142">
                  <a:extLst>
                    <a:ext uri="{FF2B5EF4-FFF2-40B4-BE49-F238E27FC236}">
                      <a16:creationId xmlns:a16="http://schemas.microsoft.com/office/drawing/2014/main" id="{4FA23B9D-FC35-9F47-A3BB-007A6B98F173}"/>
                    </a:ext>
                  </a:extLst>
                </p:cNvPr>
                <p:cNvSpPr/>
                <p:nvPr/>
              </p:nvSpPr>
              <p:spPr>
                <a:xfrm>
                  <a:off x="7590525" y="3935522"/>
                  <a:ext cx="8078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44" name="Oval 143">
                  <a:extLst>
                    <a:ext uri="{FF2B5EF4-FFF2-40B4-BE49-F238E27FC236}">
                      <a16:creationId xmlns:a16="http://schemas.microsoft.com/office/drawing/2014/main" id="{05BAF6CD-0FAF-A34E-BD2D-844DEC84A727}"/>
                    </a:ext>
                  </a:extLst>
                </p:cNvPr>
                <p:cNvSpPr/>
                <p:nvPr/>
              </p:nvSpPr>
              <p:spPr>
                <a:xfrm>
                  <a:off x="4731528" y="4115208"/>
                  <a:ext cx="8078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45" name="Oval 144">
                  <a:extLst>
                    <a:ext uri="{FF2B5EF4-FFF2-40B4-BE49-F238E27FC236}">
                      <a16:creationId xmlns:a16="http://schemas.microsoft.com/office/drawing/2014/main" id="{C6C35293-4841-634F-A87E-9ED59004A1B6}"/>
                    </a:ext>
                  </a:extLst>
                </p:cNvPr>
                <p:cNvSpPr/>
                <p:nvPr/>
              </p:nvSpPr>
              <p:spPr>
                <a:xfrm>
                  <a:off x="4452017" y="4682215"/>
                  <a:ext cx="8078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46" name="Oval 145">
                  <a:extLst>
                    <a:ext uri="{FF2B5EF4-FFF2-40B4-BE49-F238E27FC236}">
                      <a16:creationId xmlns:a16="http://schemas.microsoft.com/office/drawing/2014/main" id="{05D6C5AD-76DE-6D40-AE6E-5EFA78C08DA0}"/>
                    </a:ext>
                  </a:extLst>
                </p:cNvPr>
                <p:cNvSpPr/>
                <p:nvPr/>
              </p:nvSpPr>
              <p:spPr>
                <a:xfrm>
                  <a:off x="4208443" y="3751843"/>
                  <a:ext cx="8078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47" name="Oval 146">
                  <a:extLst>
                    <a:ext uri="{FF2B5EF4-FFF2-40B4-BE49-F238E27FC236}">
                      <a16:creationId xmlns:a16="http://schemas.microsoft.com/office/drawing/2014/main" id="{26D02994-E8B4-2D42-BD4B-047478CD3438}"/>
                    </a:ext>
                  </a:extLst>
                </p:cNvPr>
                <p:cNvSpPr/>
                <p:nvPr/>
              </p:nvSpPr>
              <p:spPr>
                <a:xfrm>
                  <a:off x="3633449" y="4622320"/>
                  <a:ext cx="8078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48" name="Oval 147">
                  <a:extLst>
                    <a:ext uri="{FF2B5EF4-FFF2-40B4-BE49-F238E27FC236}">
                      <a16:creationId xmlns:a16="http://schemas.microsoft.com/office/drawing/2014/main" id="{75E12818-5313-3844-89EB-6286FB77485F}"/>
                    </a:ext>
                  </a:extLst>
                </p:cNvPr>
                <p:cNvSpPr/>
                <p:nvPr/>
              </p:nvSpPr>
              <p:spPr>
                <a:xfrm>
                  <a:off x="3198211" y="3671983"/>
                  <a:ext cx="8078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49" name="Oval 148">
                  <a:extLst>
                    <a:ext uri="{FF2B5EF4-FFF2-40B4-BE49-F238E27FC236}">
                      <a16:creationId xmlns:a16="http://schemas.microsoft.com/office/drawing/2014/main" id="{02F79F85-6559-D84D-A948-C63346B7A57D}"/>
                    </a:ext>
                  </a:extLst>
                </p:cNvPr>
                <p:cNvSpPr/>
                <p:nvPr/>
              </p:nvSpPr>
              <p:spPr>
                <a:xfrm>
                  <a:off x="1980342" y="4474579"/>
                  <a:ext cx="80783" cy="81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grpSp>
              <p:nvGrpSpPr>
                <p:cNvPr id="57" name="Group 56">
                  <a:extLst>
                    <a:ext uri="{FF2B5EF4-FFF2-40B4-BE49-F238E27FC236}">
                      <a16:creationId xmlns:a16="http://schemas.microsoft.com/office/drawing/2014/main" id="{1485B990-679C-1E45-8E7A-1B6626895BF2}"/>
                    </a:ext>
                  </a:extLst>
                </p:cNvPr>
                <p:cNvGrpSpPr/>
                <p:nvPr/>
              </p:nvGrpSpPr>
              <p:grpSpPr>
                <a:xfrm>
                  <a:off x="1659097" y="2994805"/>
                  <a:ext cx="8551703" cy="457202"/>
                  <a:chOff x="1659097" y="2994805"/>
                  <a:chExt cx="8551703" cy="457202"/>
                </a:xfrm>
              </p:grpSpPr>
              <p:sp>
                <p:nvSpPr>
                  <p:cNvPr id="3" name="Rectangle 2"/>
                  <p:cNvSpPr/>
                  <p:nvPr/>
                </p:nvSpPr>
                <p:spPr>
                  <a:xfrm rot="10800000" flipV="1">
                    <a:off x="1659097" y="2994807"/>
                    <a:ext cx="762000" cy="457200"/>
                  </a:xfrm>
                  <a:prstGeom prst="rect">
                    <a:avLst/>
                  </a:prstGeom>
                  <a:solidFill>
                    <a:srgbClr val="0298AA"/>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rPr>
                      <a:t>1920s</a:t>
                    </a:r>
                  </a:p>
                </p:txBody>
              </p:sp>
              <p:sp>
                <p:nvSpPr>
                  <p:cNvPr id="15" name="Rectangle 14"/>
                  <p:cNvSpPr/>
                  <p:nvPr/>
                </p:nvSpPr>
                <p:spPr>
                  <a:xfrm rot="10800000" flipV="1">
                    <a:off x="2421097" y="2994807"/>
                    <a:ext cx="762000" cy="457200"/>
                  </a:xfrm>
                  <a:prstGeom prst="rect">
                    <a:avLst/>
                  </a:prstGeom>
                  <a:solidFill>
                    <a:srgbClr val="0298AA"/>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bg1"/>
                        </a:solidFill>
                        <a:latin typeface="Arial" panose="020B0604020202020204" pitchFamily="34" charset="0"/>
                      </a:rPr>
                      <a:t>1930s</a:t>
                    </a:r>
                  </a:p>
                </p:txBody>
              </p:sp>
              <p:sp>
                <p:nvSpPr>
                  <p:cNvPr id="16" name="Rectangle 15"/>
                  <p:cNvSpPr/>
                  <p:nvPr/>
                </p:nvSpPr>
                <p:spPr>
                  <a:xfrm rot="10800000" flipV="1">
                    <a:off x="3183097" y="2994807"/>
                    <a:ext cx="762000" cy="457200"/>
                  </a:xfrm>
                  <a:prstGeom prst="rect">
                    <a:avLst/>
                  </a:prstGeom>
                  <a:solidFill>
                    <a:srgbClr val="0298AA"/>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anose="020B0604020202020204" pitchFamily="34" charset="0"/>
                      </a:rPr>
                      <a:t>1940s</a:t>
                    </a:r>
                  </a:p>
                </p:txBody>
              </p:sp>
              <p:sp>
                <p:nvSpPr>
                  <p:cNvPr id="17" name="Rectangle 16"/>
                  <p:cNvSpPr/>
                  <p:nvPr/>
                </p:nvSpPr>
                <p:spPr>
                  <a:xfrm rot="10800000" flipV="1">
                    <a:off x="3945097" y="2994807"/>
                    <a:ext cx="762000" cy="457200"/>
                  </a:xfrm>
                  <a:prstGeom prst="rect">
                    <a:avLst/>
                  </a:prstGeom>
                  <a:solidFill>
                    <a:srgbClr val="0298AA"/>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anose="020B0604020202020204" pitchFamily="34" charset="0"/>
                      </a:rPr>
                      <a:t>1950s</a:t>
                    </a:r>
                  </a:p>
                </p:txBody>
              </p:sp>
              <p:sp>
                <p:nvSpPr>
                  <p:cNvPr id="18" name="Rectangle 17"/>
                  <p:cNvSpPr/>
                  <p:nvPr/>
                </p:nvSpPr>
                <p:spPr>
                  <a:xfrm rot="10800000" flipV="1">
                    <a:off x="4693959" y="2994807"/>
                    <a:ext cx="762000" cy="457200"/>
                  </a:xfrm>
                  <a:prstGeom prst="rect">
                    <a:avLst/>
                  </a:prstGeom>
                  <a:solidFill>
                    <a:srgbClr val="0298AA"/>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anose="020B0604020202020204" pitchFamily="34" charset="0"/>
                      </a:rPr>
                      <a:t>1960s</a:t>
                    </a:r>
                  </a:p>
                </p:txBody>
              </p:sp>
              <p:sp>
                <p:nvSpPr>
                  <p:cNvPr id="19" name="Rectangle 18"/>
                  <p:cNvSpPr/>
                  <p:nvPr/>
                </p:nvSpPr>
                <p:spPr>
                  <a:xfrm rot="10800000" flipV="1">
                    <a:off x="5442821" y="2994807"/>
                    <a:ext cx="762000" cy="457200"/>
                  </a:xfrm>
                  <a:prstGeom prst="rect">
                    <a:avLst/>
                  </a:prstGeom>
                  <a:solidFill>
                    <a:srgbClr val="0298AA"/>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anose="020B0604020202020204" pitchFamily="34" charset="0"/>
                      </a:rPr>
                      <a:t>1970s</a:t>
                    </a:r>
                  </a:p>
                </p:txBody>
              </p:sp>
              <p:sp>
                <p:nvSpPr>
                  <p:cNvPr id="20" name="Rectangle 19"/>
                  <p:cNvSpPr/>
                  <p:nvPr/>
                </p:nvSpPr>
                <p:spPr>
                  <a:xfrm rot="10800000" flipV="1">
                    <a:off x="6204821" y="2994807"/>
                    <a:ext cx="762000" cy="457200"/>
                  </a:xfrm>
                  <a:prstGeom prst="rect">
                    <a:avLst/>
                  </a:prstGeom>
                  <a:solidFill>
                    <a:srgbClr val="0298AA"/>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anose="020B0604020202020204" pitchFamily="34" charset="0"/>
                      </a:rPr>
                      <a:t>1980s</a:t>
                    </a:r>
                  </a:p>
                </p:txBody>
              </p:sp>
              <p:sp>
                <p:nvSpPr>
                  <p:cNvPr id="21" name="Rectangle 20"/>
                  <p:cNvSpPr/>
                  <p:nvPr/>
                </p:nvSpPr>
                <p:spPr>
                  <a:xfrm rot="10800000" flipV="1">
                    <a:off x="6966821" y="2994807"/>
                    <a:ext cx="762000" cy="457200"/>
                  </a:xfrm>
                  <a:prstGeom prst="rect">
                    <a:avLst/>
                  </a:prstGeom>
                  <a:solidFill>
                    <a:srgbClr val="0298AA"/>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anose="020B0604020202020204" pitchFamily="34" charset="0"/>
                      </a:rPr>
                      <a:t>1990s</a:t>
                    </a:r>
                  </a:p>
                </p:txBody>
              </p:sp>
              <p:sp>
                <p:nvSpPr>
                  <p:cNvPr id="22" name="Rectangle 21"/>
                  <p:cNvSpPr/>
                  <p:nvPr/>
                </p:nvSpPr>
                <p:spPr>
                  <a:xfrm rot="10800000" flipV="1">
                    <a:off x="7728821" y="2994807"/>
                    <a:ext cx="762000" cy="457200"/>
                  </a:xfrm>
                  <a:prstGeom prst="rect">
                    <a:avLst/>
                  </a:prstGeom>
                  <a:solidFill>
                    <a:srgbClr val="0298AA"/>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anose="020B0604020202020204" pitchFamily="34" charset="0"/>
                      </a:rPr>
                      <a:t>2000s</a:t>
                    </a:r>
                  </a:p>
                </p:txBody>
              </p:sp>
              <p:sp>
                <p:nvSpPr>
                  <p:cNvPr id="23" name="Rectangle 22"/>
                  <p:cNvSpPr/>
                  <p:nvPr/>
                </p:nvSpPr>
                <p:spPr>
                  <a:xfrm rot="10800000" flipV="1">
                    <a:off x="8490820" y="2994807"/>
                    <a:ext cx="855800" cy="457200"/>
                  </a:xfrm>
                  <a:prstGeom prst="rect">
                    <a:avLst/>
                  </a:prstGeom>
                  <a:solidFill>
                    <a:srgbClr val="0298AA"/>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anose="020B0604020202020204" pitchFamily="34" charset="0"/>
                      </a:rPr>
                      <a:t>2010s</a:t>
                    </a:r>
                  </a:p>
                </p:txBody>
              </p:sp>
              <p:sp>
                <p:nvSpPr>
                  <p:cNvPr id="74" name="Rectangle 73">
                    <a:extLst>
                      <a:ext uri="{FF2B5EF4-FFF2-40B4-BE49-F238E27FC236}">
                        <a16:creationId xmlns:a16="http://schemas.microsoft.com/office/drawing/2014/main" id="{E0D7E2C7-963E-D241-BEA9-53B2CE48ACEB}"/>
                      </a:ext>
                    </a:extLst>
                  </p:cNvPr>
                  <p:cNvSpPr/>
                  <p:nvPr/>
                </p:nvSpPr>
                <p:spPr>
                  <a:xfrm rot="10800000" flipV="1">
                    <a:off x="9355000" y="2994805"/>
                    <a:ext cx="855800" cy="457200"/>
                  </a:xfrm>
                  <a:prstGeom prst="rect">
                    <a:avLst/>
                  </a:prstGeom>
                  <a:solidFill>
                    <a:srgbClr val="0298AA"/>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panose="020B0604020202020204" pitchFamily="34" charset="0"/>
                      </a:rPr>
                      <a:t>2020s</a:t>
                    </a:r>
                  </a:p>
                </p:txBody>
              </p:sp>
            </p:grpSp>
            <p:sp>
              <p:nvSpPr>
                <p:cNvPr id="136" name="5-Point Star 135">
                  <a:extLst>
                    <a:ext uri="{FF2B5EF4-FFF2-40B4-BE49-F238E27FC236}">
                      <a16:creationId xmlns:a16="http://schemas.microsoft.com/office/drawing/2014/main" id="{176EEE15-F89E-2048-8466-BF18B6EC44F6}"/>
                    </a:ext>
                  </a:extLst>
                </p:cNvPr>
                <p:cNvSpPr/>
                <p:nvPr/>
              </p:nvSpPr>
              <p:spPr>
                <a:xfrm>
                  <a:off x="9176351" y="3414243"/>
                  <a:ext cx="206684" cy="206684"/>
                </a:xfrm>
                <a:prstGeom prst="star5">
                  <a:avLst>
                    <a:gd name="adj" fmla="val 21443"/>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grpSp>
        </p:grpSp>
      </p:grpSp>
      <p:grpSp>
        <p:nvGrpSpPr>
          <p:cNvPr id="88" name="Group 87">
            <a:extLst>
              <a:ext uri="{FF2B5EF4-FFF2-40B4-BE49-F238E27FC236}">
                <a16:creationId xmlns:a16="http://schemas.microsoft.com/office/drawing/2014/main" id="{6EFB6961-8856-0840-8B24-0E243011F17E}"/>
              </a:ext>
            </a:extLst>
          </p:cNvPr>
          <p:cNvGrpSpPr/>
          <p:nvPr/>
        </p:nvGrpSpPr>
        <p:grpSpPr>
          <a:xfrm>
            <a:off x="115331" y="6249427"/>
            <a:ext cx="480060" cy="608573"/>
            <a:chOff x="289241" y="6046569"/>
            <a:chExt cx="640080" cy="811431"/>
          </a:xfrm>
        </p:grpSpPr>
        <p:sp>
          <p:nvSpPr>
            <p:cNvPr id="89" name="Slide Number Placeholder 3">
              <a:extLst>
                <a:ext uri="{FF2B5EF4-FFF2-40B4-BE49-F238E27FC236}">
                  <a16:creationId xmlns:a16="http://schemas.microsoft.com/office/drawing/2014/main" id="{08AE3CFD-61E8-224F-BF5C-6E81364D3B63}"/>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49</a:t>
              </a:fld>
              <a:endParaRPr lang="en-US" sz="1350" dirty="0">
                <a:solidFill>
                  <a:schemeClr val="tx2"/>
                </a:solidFill>
                <a:latin typeface="Arial" panose="020B0604020202020204" pitchFamily="34" charset="0"/>
              </a:endParaRPr>
            </a:p>
          </p:txBody>
        </p:sp>
        <p:cxnSp>
          <p:nvCxnSpPr>
            <p:cNvPr id="91" name="Straight Connector 90">
              <a:extLst>
                <a:ext uri="{FF2B5EF4-FFF2-40B4-BE49-F238E27FC236}">
                  <a16:creationId xmlns:a16="http://schemas.microsoft.com/office/drawing/2014/main" id="{A4A70DB2-8926-2A43-ACA4-AF8A8FD0AB93}"/>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94" name="Text Placeholder 6">
            <a:extLst>
              <a:ext uri="{FF2B5EF4-FFF2-40B4-BE49-F238E27FC236}">
                <a16:creationId xmlns:a16="http://schemas.microsoft.com/office/drawing/2014/main" id="{FB5F09B7-A949-374B-AD88-C0EA4BC5995A}"/>
              </a:ext>
            </a:extLst>
          </p:cNvPr>
          <p:cNvSpPr txBox="1">
            <a:spLocks/>
          </p:cNvSpPr>
          <p:nvPr/>
        </p:nvSpPr>
        <p:spPr>
          <a:xfrm>
            <a:off x="262581" y="33135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RESEARCH</a:t>
            </a:r>
          </a:p>
        </p:txBody>
      </p:sp>
      <p:sp>
        <p:nvSpPr>
          <p:cNvPr id="95" name="Text Placeholder 7">
            <a:extLst>
              <a:ext uri="{FF2B5EF4-FFF2-40B4-BE49-F238E27FC236}">
                <a16:creationId xmlns:a16="http://schemas.microsoft.com/office/drawing/2014/main" id="{2390BEE6-7677-FA41-AAD1-4833561B5FBB}"/>
              </a:ext>
            </a:extLst>
          </p:cNvPr>
          <p:cNvSpPr txBox="1">
            <a:spLocks/>
          </p:cNvSpPr>
          <p:nvPr/>
        </p:nvSpPr>
        <p:spPr>
          <a:xfrm>
            <a:off x="593366" y="1005407"/>
            <a:ext cx="8245834" cy="354712"/>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defRPr/>
            </a:pPr>
            <a:r>
              <a:rPr lang="en-US" dirty="0">
                <a:latin typeface="Arial" panose="020B0604020202020204" pitchFamily="34" charset="0"/>
              </a:rPr>
              <a:t>Drug Discovery and its Impact on Treatment Duration</a:t>
            </a:r>
          </a:p>
        </p:txBody>
      </p:sp>
    </p:spTree>
    <p:extLst>
      <p:ext uri="{BB962C8B-B14F-4D97-AF65-F5344CB8AC3E}">
        <p14:creationId xmlns:p14="http://schemas.microsoft.com/office/powerpoint/2010/main" val="1486674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idx="1"/>
          </p:nvPr>
        </p:nvSpPr>
        <p:spPr>
          <a:xfrm>
            <a:off x="1219200" y="1828800"/>
            <a:ext cx="6858000" cy="3167534"/>
          </a:xfrm>
        </p:spPr>
        <p:txBody>
          <a:bodyPr/>
          <a:lstStyle/>
          <a:p>
            <a:pPr marL="68580" indent="0">
              <a:buNone/>
              <a:defRPr/>
            </a:pPr>
            <a:r>
              <a:rPr lang="en-US" sz="1600" dirty="0">
                <a:latin typeface="Arial" charset="0"/>
              </a:rPr>
              <a:t>The goal of treatment is to </a:t>
            </a:r>
            <a:r>
              <a:rPr lang="en-US" sz="1600" b="1" u="sng" dirty="0">
                <a:latin typeface="Arial" charset="0"/>
              </a:rPr>
              <a:t>cure TB, restore health, and prevent transmission</a:t>
            </a:r>
          </a:p>
          <a:p>
            <a:pPr marL="68580" indent="0">
              <a:buNone/>
              <a:defRPr/>
            </a:pPr>
            <a:r>
              <a:rPr lang="en-US" sz="1600" dirty="0">
                <a:latin typeface="Arial" charset="0"/>
              </a:rPr>
              <a:t>The aim of treatment is to provide the </a:t>
            </a:r>
            <a:r>
              <a:rPr lang="en-US" sz="1600" b="1" u="sng" dirty="0">
                <a:solidFill>
                  <a:srgbClr val="000000"/>
                </a:solidFill>
                <a:latin typeface="Arial" charset="0"/>
              </a:rPr>
              <a:t>safest</a:t>
            </a:r>
            <a:r>
              <a:rPr lang="en-US" sz="1600" dirty="0">
                <a:latin typeface="Arial" charset="0"/>
              </a:rPr>
              <a:t> and </a:t>
            </a:r>
            <a:r>
              <a:rPr lang="en-US" sz="1600" b="1" u="sng" dirty="0">
                <a:solidFill>
                  <a:srgbClr val="000000"/>
                </a:solidFill>
                <a:latin typeface="Arial" charset="0"/>
              </a:rPr>
              <a:t>most effective</a:t>
            </a:r>
            <a:r>
              <a:rPr lang="en-US" sz="1600" b="1" dirty="0">
                <a:solidFill>
                  <a:srgbClr val="D1282E"/>
                </a:solidFill>
                <a:latin typeface="Arial" charset="0"/>
              </a:rPr>
              <a:t> </a:t>
            </a:r>
            <a:r>
              <a:rPr lang="en-US" sz="1600" dirty="0">
                <a:latin typeface="Arial" charset="0"/>
              </a:rPr>
              <a:t>therapy in the </a:t>
            </a:r>
            <a:r>
              <a:rPr lang="en-US" sz="1600" b="1" u="sng" dirty="0">
                <a:solidFill>
                  <a:srgbClr val="000000"/>
                </a:solidFill>
                <a:latin typeface="Arial" charset="0"/>
              </a:rPr>
              <a:t>shortest period of time</a:t>
            </a:r>
          </a:p>
          <a:p>
            <a:pPr marL="68580" indent="0">
              <a:buNone/>
              <a:defRPr/>
            </a:pPr>
            <a:r>
              <a:rPr lang="en-US" sz="1600" dirty="0">
                <a:latin typeface="Arial" charset="0"/>
              </a:rPr>
              <a:t>Three basic principles of TB treatment:</a:t>
            </a:r>
          </a:p>
          <a:p>
            <a:pPr marL="822943" lvl="1" indent="-274312">
              <a:spcBef>
                <a:spcPts val="750"/>
              </a:spcBef>
              <a:buFont typeface="AmericanTypewriter Medium" charset="0"/>
              <a:buAutoNum type="arabicPeriod"/>
              <a:defRPr/>
            </a:pPr>
            <a:r>
              <a:rPr lang="en-US" dirty="0">
                <a:latin typeface="Arial" charset="0"/>
              </a:rPr>
              <a:t>Regimens must contain </a:t>
            </a:r>
            <a:r>
              <a:rPr lang="en-US" b="1" dirty="0">
                <a:solidFill>
                  <a:srgbClr val="000000"/>
                </a:solidFill>
                <a:latin typeface="Arial" charset="0"/>
              </a:rPr>
              <a:t>multiple drugs</a:t>
            </a:r>
            <a:r>
              <a:rPr lang="en-US" b="1" dirty="0">
                <a:solidFill>
                  <a:srgbClr val="D1282E"/>
                </a:solidFill>
                <a:latin typeface="Arial" charset="0"/>
              </a:rPr>
              <a:t> </a:t>
            </a:r>
            <a:r>
              <a:rPr lang="en-US" dirty="0">
                <a:latin typeface="Arial" charset="0"/>
              </a:rPr>
              <a:t>to which the organisms are susceptible to prevent against the development of resistance</a:t>
            </a:r>
          </a:p>
          <a:p>
            <a:pPr marL="822943" lvl="1" indent="-274312">
              <a:spcBef>
                <a:spcPts val="750"/>
              </a:spcBef>
              <a:buFont typeface="AmericanTypewriter Medium" charset="0"/>
              <a:buAutoNum type="arabicPeriod"/>
              <a:defRPr/>
            </a:pPr>
            <a:r>
              <a:rPr lang="en-US" dirty="0">
                <a:latin typeface="Arial" charset="0"/>
              </a:rPr>
              <a:t>Drug exposure (how much drug is in the body) must stay at a high enough level over time to kill bacteria – this means drugs must be</a:t>
            </a:r>
            <a:r>
              <a:rPr lang="en-US" dirty="0">
                <a:solidFill>
                  <a:srgbClr val="D1282E"/>
                </a:solidFill>
                <a:latin typeface="Arial" charset="0"/>
              </a:rPr>
              <a:t> </a:t>
            </a:r>
            <a:r>
              <a:rPr lang="en-US" b="1" dirty="0">
                <a:solidFill>
                  <a:srgbClr val="000000"/>
                </a:solidFill>
                <a:latin typeface="Arial" charset="0"/>
              </a:rPr>
              <a:t>taken regularly</a:t>
            </a:r>
          </a:p>
          <a:p>
            <a:pPr marL="822943" lvl="1" indent="-274312">
              <a:spcBef>
                <a:spcPts val="750"/>
              </a:spcBef>
              <a:buFont typeface="AmericanTypewriter Medium" charset="0"/>
              <a:buAutoNum type="arabicPeriod"/>
              <a:defRPr/>
            </a:pPr>
            <a:r>
              <a:rPr lang="en-US" dirty="0">
                <a:latin typeface="Arial" charset="0"/>
              </a:rPr>
              <a:t>Drug therapy must </a:t>
            </a:r>
            <a:r>
              <a:rPr lang="en-US" b="1" dirty="0">
                <a:solidFill>
                  <a:srgbClr val="000000"/>
                </a:solidFill>
                <a:latin typeface="Arial" charset="0"/>
              </a:rPr>
              <a:t>continue long enough</a:t>
            </a:r>
            <a:r>
              <a:rPr lang="en-US" b="1" dirty="0">
                <a:solidFill>
                  <a:srgbClr val="D1282E"/>
                </a:solidFill>
                <a:latin typeface="Arial" charset="0"/>
              </a:rPr>
              <a:t> </a:t>
            </a:r>
            <a:r>
              <a:rPr lang="en-US" dirty="0">
                <a:latin typeface="Arial" charset="0"/>
              </a:rPr>
              <a:t>to kill all remaining TB organisms in the body</a:t>
            </a:r>
            <a:endParaRPr lang="en-US" dirty="0"/>
          </a:p>
        </p:txBody>
      </p:sp>
      <p:sp>
        <p:nvSpPr>
          <p:cNvPr id="3" name="Text Placeholder 2">
            <a:extLst>
              <a:ext uri="{FF2B5EF4-FFF2-40B4-BE49-F238E27FC236}">
                <a16:creationId xmlns:a16="http://schemas.microsoft.com/office/drawing/2014/main" id="{0EB189B5-EA3F-F540-B7E7-29066213A278}"/>
              </a:ext>
            </a:extLst>
          </p:cNvPr>
          <p:cNvSpPr>
            <a:spLocks noGrp="1"/>
          </p:cNvSpPr>
          <p:nvPr>
            <p:ph type="body" sz="quarter" idx="15"/>
          </p:nvPr>
        </p:nvSpPr>
        <p:spPr/>
        <p:txBody>
          <a:bodyPr/>
          <a:lstStyle/>
          <a:p>
            <a:r>
              <a:rPr lang="en-US" dirty="0">
                <a:latin typeface="Arial" panose="020B0604020202020204" pitchFamily="34" charset="0"/>
                <a:cs typeface="Arial" panose="020B0604020202020204" pitchFamily="34" charset="0"/>
              </a:rPr>
              <a:t>Principles of TB treatment</a:t>
            </a:r>
          </a:p>
        </p:txBody>
      </p:sp>
      <p:grpSp>
        <p:nvGrpSpPr>
          <p:cNvPr id="8" name="Group 7">
            <a:extLst>
              <a:ext uri="{FF2B5EF4-FFF2-40B4-BE49-F238E27FC236}">
                <a16:creationId xmlns:a16="http://schemas.microsoft.com/office/drawing/2014/main" id="{F196320A-2480-5C4A-A7AF-802879EABE04}"/>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08881FFB-D82F-3642-9534-5C51D272612F}"/>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a:t>
              </a:fld>
              <a:endParaRPr lang="en-US" sz="1350" dirty="0">
                <a:solidFill>
                  <a:schemeClr val="tx2"/>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908BFFAF-B278-BC4D-AE4F-7AD59045E7F3}"/>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DE23BB12-946D-2849-B53D-CA891E83C826}"/>
              </a:ext>
            </a:extLst>
          </p:cNvPr>
          <p:cNvSpPr txBox="1"/>
          <p:nvPr/>
        </p:nvSpPr>
        <p:spPr>
          <a:xfrm>
            <a:off x="221939" y="322548"/>
            <a:ext cx="2223446" cy="300082"/>
          </a:xfrm>
          <a:prstGeom prst="rect">
            <a:avLst/>
          </a:prstGeom>
          <a:noFill/>
        </p:spPr>
        <p:txBody>
          <a:bodyPr wrap="square" rtlCol="0">
            <a:spAutoFit/>
          </a:bodyPr>
          <a:lstStyle/>
          <a:p>
            <a:pPr algn="l"/>
            <a:r>
              <a:rPr lang="en-US" sz="1350" dirty="0">
                <a:solidFill>
                  <a:schemeClr val="tx2"/>
                </a:solidFill>
                <a:latin typeface="Arial" panose="020B0604020202020204" pitchFamily="34" charset="0"/>
                <a:ea typeface="Roboto" panose="02000000000000000000" pitchFamily="2" charset="0"/>
              </a:rPr>
              <a:t>FUNDAMENTALS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FAD2964-2C2F-464D-9BC7-CD0683DC53AE}"/>
              </a:ext>
            </a:extLst>
          </p:cNvPr>
          <p:cNvGraphicFramePr>
            <a:graphicFrameLocks noGrp="1"/>
          </p:cNvGraphicFramePr>
          <p:nvPr>
            <p:extLst>
              <p:ext uri="{D42A27DB-BD31-4B8C-83A1-F6EECF244321}">
                <p14:modId xmlns:p14="http://schemas.microsoft.com/office/powerpoint/2010/main" val="3541243202"/>
              </p:ext>
            </p:extLst>
          </p:nvPr>
        </p:nvGraphicFramePr>
        <p:xfrm>
          <a:off x="261256" y="733618"/>
          <a:ext cx="8654143" cy="4614103"/>
        </p:xfrm>
        <a:graphic>
          <a:graphicData uri="http://schemas.openxmlformats.org/drawingml/2006/table">
            <a:tbl>
              <a:tblPr firstRow="1" bandRow="1">
                <a:tableStyleId>{2D5ABB26-0587-4C30-8999-92F81FD0307C}</a:tableStyleId>
              </a:tblPr>
              <a:tblGrid>
                <a:gridCol w="1520322">
                  <a:extLst>
                    <a:ext uri="{9D8B030D-6E8A-4147-A177-3AD203B41FA5}">
                      <a16:colId xmlns:a16="http://schemas.microsoft.com/office/drawing/2014/main" val="20000"/>
                    </a:ext>
                  </a:extLst>
                </a:gridCol>
                <a:gridCol w="1559305">
                  <a:extLst>
                    <a:ext uri="{9D8B030D-6E8A-4147-A177-3AD203B41FA5}">
                      <a16:colId xmlns:a16="http://schemas.microsoft.com/office/drawing/2014/main" val="20001"/>
                    </a:ext>
                  </a:extLst>
                </a:gridCol>
                <a:gridCol w="1247445">
                  <a:extLst>
                    <a:ext uri="{9D8B030D-6E8A-4147-A177-3AD203B41FA5}">
                      <a16:colId xmlns:a16="http://schemas.microsoft.com/office/drawing/2014/main" val="20002"/>
                    </a:ext>
                  </a:extLst>
                </a:gridCol>
                <a:gridCol w="1574032">
                  <a:extLst>
                    <a:ext uri="{9D8B030D-6E8A-4147-A177-3AD203B41FA5}">
                      <a16:colId xmlns:a16="http://schemas.microsoft.com/office/drawing/2014/main" val="20003"/>
                    </a:ext>
                  </a:extLst>
                </a:gridCol>
                <a:gridCol w="851750">
                  <a:extLst>
                    <a:ext uri="{9D8B030D-6E8A-4147-A177-3AD203B41FA5}">
                      <a16:colId xmlns:a16="http://schemas.microsoft.com/office/drawing/2014/main" val="20004"/>
                    </a:ext>
                  </a:extLst>
                </a:gridCol>
                <a:gridCol w="1901289">
                  <a:extLst>
                    <a:ext uri="{9D8B030D-6E8A-4147-A177-3AD203B41FA5}">
                      <a16:colId xmlns:a16="http://schemas.microsoft.com/office/drawing/2014/main" val="20005"/>
                    </a:ext>
                  </a:extLst>
                </a:gridCol>
              </a:tblGrid>
              <a:tr h="487842">
                <a:tc>
                  <a:txBody>
                    <a:bodyPr/>
                    <a:lstStyle/>
                    <a:p>
                      <a:pPr marL="0" marR="0" algn="l">
                        <a:spcBef>
                          <a:spcPts val="0"/>
                        </a:spcBef>
                        <a:spcAft>
                          <a:spcPts val="0"/>
                        </a:spcAft>
                      </a:pPr>
                      <a:r>
                        <a:rPr lang="en-US" sz="1200" b="1" i="0" dirty="0">
                          <a:solidFill>
                            <a:schemeClr val="tx1"/>
                          </a:solidFill>
                          <a:effectLst/>
                          <a:latin typeface="Arial"/>
                          <a:ea typeface="ＭＳ 明朝"/>
                          <a:cs typeface="Arial" panose="020B0604020202020204" pitchFamily="34" charset="0"/>
                        </a:rPr>
                        <a:t>Study Name</a:t>
                      </a:r>
                      <a:endParaRPr lang="en-US" sz="1200" b="1" i="0" dirty="0">
                        <a:solidFill>
                          <a:schemeClr val="tx1"/>
                        </a:solidFill>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lgn="l">
                        <a:spcBef>
                          <a:spcPts val="0"/>
                        </a:spcBef>
                        <a:spcAft>
                          <a:spcPts val="0"/>
                        </a:spcAft>
                      </a:pPr>
                      <a:r>
                        <a:rPr lang="en-US" sz="1200" b="1" i="0" dirty="0">
                          <a:solidFill>
                            <a:schemeClr val="tx1"/>
                          </a:solidFill>
                          <a:effectLst/>
                          <a:latin typeface="Arial"/>
                          <a:ea typeface="ＭＳ 明朝"/>
                          <a:cs typeface="Arial" panose="020B0604020202020204" pitchFamily="34" charset="0"/>
                        </a:rPr>
                        <a:t>Experimental Arms</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lgn="l">
                        <a:spcBef>
                          <a:spcPts val="0"/>
                        </a:spcBef>
                        <a:spcAft>
                          <a:spcPts val="0"/>
                        </a:spcAft>
                      </a:pPr>
                      <a:r>
                        <a:rPr lang="en-US" sz="1200" b="1" i="0" dirty="0">
                          <a:solidFill>
                            <a:schemeClr val="tx1"/>
                          </a:solidFill>
                          <a:effectLst/>
                          <a:latin typeface="Arial"/>
                          <a:ea typeface="ＭＳ 明朝"/>
                          <a:cs typeface="Arial" panose="020B0604020202020204" pitchFamily="34" charset="0"/>
                        </a:rPr>
                        <a:t>For Treatment of</a:t>
                      </a:r>
                      <a:endParaRPr lang="en-US" sz="1200" b="1" i="0" dirty="0">
                        <a:solidFill>
                          <a:schemeClr val="tx1"/>
                        </a:solidFill>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lgn="l">
                        <a:spcBef>
                          <a:spcPts val="0"/>
                        </a:spcBef>
                        <a:spcAft>
                          <a:spcPts val="0"/>
                        </a:spcAft>
                      </a:pPr>
                      <a:r>
                        <a:rPr lang="en-US" sz="1200" b="1" i="0" dirty="0">
                          <a:solidFill>
                            <a:schemeClr val="tx1"/>
                          </a:solidFill>
                          <a:effectLst/>
                          <a:latin typeface="Arial"/>
                          <a:ea typeface="ＭＳ 明朝"/>
                          <a:cs typeface="Arial" panose="020B0604020202020204" pitchFamily="34" charset="0"/>
                        </a:rPr>
                        <a:t>Number of Participants</a:t>
                      </a:r>
                      <a:endParaRPr lang="en-US" sz="1200" b="1" i="0" dirty="0">
                        <a:solidFill>
                          <a:schemeClr val="tx1"/>
                        </a:solidFill>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lgn="l">
                        <a:spcBef>
                          <a:spcPts val="0"/>
                        </a:spcBef>
                        <a:spcAft>
                          <a:spcPts val="0"/>
                        </a:spcAft>
                      </a:pPr>
                      <a:r>
                        <a:rPr lang="en-US" sz="1200" b="1" i="0" dirty="0">
                          <a:solidFill>
                            <a:schemeClr val="tx1"/>
                          </a:solidFill>
                          <a:effectLst/>
                          <a:latin typeface="Arial"/>
                          <a:ea typeface="ＭＳ 明朝"/>
                          <a:cs typeface="Arial" panose="020B0604020202020204" pitchFamily="34" charset="0"/>
                        </a:rPr>
                        <a:t>Phase</a:t>
                      </a:r>
                      <a:endParaRPr lang="en-US" sz="1200" b="1" i="0" dirty="0">
                        <a:solidFill>
                          <a:schemeClr val="tx1"/>
                        </a:solidFill>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lgn="l">
                        <a:spcBef>
                          <a:spcPts val="0"/>
                        </a:spcBef>
                        <a:spcAft>
                          <a:spcPts val="0"/>
                        </a:spcAft>
                      </a:pPr>
                      <a:r>
                        <a:rPr lang="en-US" sz="1200" b="1" i="0" dirty="0">
                          <a:solidFill>
                            <a:schemeClr val="tx1"/>
                          </a:solidFill>
                          <a:effectLst/>
                          <a:latin typeface="Arial"/>
                          <a:ea typeface="ＭＳ 明朝"/>
                          <a:cs typeface="Arial" panose="020B0604020202020204" pitchFamily="34" charset="0"/>
                        </a:rPr>
                        <a:t>Estimated to Complete </a:t>
                      </a:r>
                      <a:endParaRPr lang="en-US" sz="1200" b="1" i="0" dirty="0">
                        <a:solidFill>
                          <a:schemeClr val="tx1"/>
                        </a:solidFill>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extLst>
                  <a:ext uri="{0D108BD9-81ED-4DB2-BD59-A6C34878D82A}">
                    <a16:rowId xmlns:a16="http://schemas.microsoft.com/office/drawing/2014/main" val="10000"/>
                  </a:ext>
                </a:extLst>
              </a:tr>
              <a:tr h="413388">
                <a:tc>
                  <a:txBody>
                    <a:bodyPr/>
                    <a:lstStyle/>
                    <a:p>
                      <a:pPr marL="0" marR="0" algn="l">
                        <a:spcBef>
                          <a:spcPts val="0"/>
                        </a:spcBef>
                        <a:spcAft>
                          <a:spcPts val="0"/>
                        </a:spcAft>
                      </a:pPr>
                      <a:r>
                        <a:rPr lang="en-US" sz="1200" dirty="0" err="1">
                          <a:effectLst/>
                          <a:latin typeface="Arial" panose="020B0604020202020204" pitchFamily="34" charset="0"/>
                          <a:ea typeface="ＭＳ 明朝"/>
                          <a:cs typeface="Arial" panose="020B0604020202020204" pitchFamily="34" charset="0"/>
                        </a:rPr>
                        <a:t>SimpliciTB</a:t>
                      </a:r>
                      <a:endParaRPr lang="en-US" sz="1200" dirty="0">
                        <a:effectLst/>
                        <a:latin typeface="Arial" panose="020B0604020202020204" pitchFamily="34" charset="0"/>
                        <a:ea typeface="ＭＳ 明朝"/>
                        <a:cs typeface="Arial" panose="020B0604020202020204" pitchFamily="34" charset="0"/>
                      </a:endParaRPr>
                    </a:p>
                    <a:p>
                      <a:pPr marL="0" marR="0" algn="l">
                        <a:spcBef>
                          <a:spcPts val="0"/>
                        </a:spcBef>
                        <a:spcAft>
                          <a:spcPts val="0"/>
                        </a:spcAft>
                      </a:pPr>
                      <a:r>
                        <a:rPr lang="en-US" sz="1200" u="sng" dirty="0">
                          <a:solidFill>
                            <a:srgbClr val="0000FF"/>
                          </a:solidFill>
                          <a:effectLst/>
                          <a:latin typeface="Arial" panose="020B0604020202020204" pitchFamily="34" charset="0"/>
                          <a:ea typeface="ＭＳ 明朝"/>
                          <a:cs typeface="Arial" panose="020B0604020202020204" pitchFamily="34" charset="0"/>
                          <a:hlinkClick r:id="rId3"/>
                        </a:rPr>
                        <a:t>NCT03338621</a:t>
                      </a:r>
                      <a:endParaRPr lang="en-US" sz="12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8000"/>
                      </a:srgbClr>
                    </a:solidFill>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4</a:t>
                      </a:r>
                      <a:r>
                        <a:rPr lang="en-US" sz="1200" dirty="0">
                          <a:solidFill>
                            <a:srgbClr val="FF0000"/>
                          </a:solidFill>
                          <a:effectLst/>
                          <a:latin typeface="Arial" panose="020B0604020202020204" pitchFamily="34" charset="0"/>
                          <a:ea typeface="ＭＳ 明朝"/>
                          <a:cs typeface="Arial" panose="020B0604020202020204" pitchFamily="34" charset="0"/>
                        </a:rPr>
                        <a:t>JPaM</a:t>
                      </a:r>
                      <a:r>
                        <a:rPr lang="en-US" sz="1200" dirty="0">
                          <a:effectLst/>
                          <a:latin typeface="Arial" panose="020B0604020202020204" pitchFamily="34" charset="0"/>
                          <a:ea typeface="ＭＳ 明朝"/>
                          <a:cs typeface="Arial" panose="020B0604020202020204" pitchFamily="34" charset="0"/>
                        </a:rPr>
                        <a:t>Z</a:t>
                      </a:r>
                    </a:p>
                  </a:txBody>
                  <a:tcPr marL="137160"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DS-TB</a:t>
                      </a:r>
                    </a:p>
                    <a:p>
                      <a:pPr marL="0" marR="0" algn="l">
                        <a:spcBef>
                          <a:spcPts val="0"/>
                        </a:spcBef>
                        <a:spcAft>
                          <a:spcPts val="0"/>
                        </a:spcAft>
                      </a:pPr>
                      <a:r>
                        <a:rPr lang="en-US" sz="1200" dirty="0">
                          <a:solidFill>
                            <a:schemeClr val="tx1"/>
                          </a:solidFill>
                          <a:effectLst/>
                          <a:latin typeface="Arial" panose="020B0604020202020204" pitchFamily="34" charset="0"/>
                          <a:ea typeface="ＭＳ 明朝"/>
                          <a:cs typeface="Arial" panose="020B0604020202020204" pitchFamily="34" charset="0"/>
                        </a:rPr>
                        <a:t>(MDR-TB)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9000"/>
                      </a:srgbClr>
                    </a:solidFill>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450</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III</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8000"/>
                      </a:srgbClr>
                    </a:solidFill>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Feb 2022</a:t>
                      </a:r>
                    </a:p>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[fully enrolled]</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428004">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RIFASHORT </a:t>
                      </a:r>
                      <a:r>
                        <a:rPr lang="en-US" sz="1200" dirty="0">
                          <a:effectLst/>
                          <a:latin typeface="Arial" panose="020B0604020202020204" pitchFamily="34" charset="0"/>
                          <a:ea typeface="ＭＳ 明朝"/>
                          <a:cs typeface="Arial" panose="020B0604020202020204" pitchFamily="34" charset="0"/>
                          <a:hlinkClick r:id="rId4"/>
                        </a:rPr>
                        <a:t>NCT02581527 </a:t>
                      </a:r>
                      <a:endParaRPr lang="en-US" sz="12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8000"/>
                      </a:srgbClr>
                    </a:solidFill>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2H</a:t>
                      </a:r>
                      <a:r>
                        <a:rPr lang="en-US" sz="1200" b="0" dirty="0">
                          <a:solidFill>
                            <a:srgbClr val="FF0000"/>
                          </a:solidFill>
                          <a:effectLst/>
                          <a:latin typeface="Arial" panose="020B0604020202020204" pitchFamily="34" charset="0"/>
                          <a:ea typeface="ＭＳ 明朝"/>
                          <a:cs typeface="Arial" panose="020B0604020202020204" pitchFamily="34" charset="0"/>
                        </a:rPr>
                        <a:t>R</a:t>
                      </a:r>
                      <a:r>
                        <a:rPr lang="en-US" sz="1200" b="0" baseline="-25000" dirty="0">
                          <a:solidFill>
                            <a:srgbClr val="FF0000"/>
                          </a:solidFill>
                          <a:effectLst/>
                          <a:latin typeface="Arial" panose="020B0604020202020204" pitchFamily="34" charset="0"/>
                          <a:ea typeface="ＭＳ 明朝"/>
                          <a:cs typeface="Arial" panose="020B0604020202020204" pitchFamily="34" charset="0"/>
                        </a:rPr>
                        <a:t>1200</a:t>
                      </a:r>
                      <a:r>
                        <a:rPr lang="en-US" sz="1200" dirty="0">
                          <a:effectLst/>
                          <a:latin typeface="Arial" panose="020B0604020202020204" pitchFamily="34" charset="0"/>
                          <a:ea typeface="ＭＳ 明朝"/>
                          <a:cs typeface="Arial" panose="020B0604020202020204" pitchFamily="34" charset="0"/>
                        </a:rPr>
                        <a:t>ZE/2H</a:t>
                      </a:r>
                      <a:r>
                        <a:rPr lang="en-US" sz="1200" b="0" dirty="0">
                          <a:solidFill>
                            <a:srgbClr val="FF0000"/>
                          </a:solidFill>
                          <a:effectLst/>
                          <a:latin typeface="Arial" panose="020B0604020202020204" pitchFamily="34" charset="0"/>
                          <a:ea typeface="ＭＳ 明朝"/>
                          <a:cs typeface="Arial" panose="020B0604020202020204" pitchFamily="34" charset="0"/>
                        </a:rPr>
                        <a:t>R</a:t>
                      </a:r>
                      <a:r>
                        <a:rPr lang="en-US" sz="1200" b="0" baseline="-25000" dirty="0">
                          <a:solidFill>
                            <a:srgbClr val="FF0000"/>
                          </a:solidFill>
                          <a:effectLst/>
                          <a:latin typeface="Arial" panose="020B0604020202020204" pitchFamily="34" charset="0"/>
                          <a:ea typeface="ＭＳ 明朝"/>
                          <a:cs typeface="Arial" panose="020B0604020202020204" pitchFamily="34" charset="0"/>
                        </a:rPr>
                        <a:t>1200</a:t>
                      </a:r>
                      <a:r>
                        <a:rPr lang="en-US" sz="1200" dirty="0">
                          <a:effectLst/>
                          <a:latin typeface="Arial" panose="020B0604020202020204" pitchFamily="34" charset="0"/>
                          <a:ea typeface="ＭＳ 明朝"/>
                          <a:cs typeface="Arial" panose="020B0604020202020204" pitchFamily="34" charset="0"/>
                        </a:rPr>
                        <a:t> 2H</a:t>
                      </a:r>
                      <a:r>
                        <a:rPr lang="en-US" sz="1200" b="0" dirty="0">
                          <a:solidFill>
                            <a:srgbClr val="FF0000"/>
                          </a:solidFill>
                          <a:effectLst/>
                          <a:latin typeface="Arial" panose="020B0604020202020204" pitchFamily="34" charset="0"/>
                          <a:ea typeface="ＭＳ 明朝"/>
                          <a:cs typeface="Arial" panose="020B0604020202020204" pitchFamily="34" charset="0"/>
                        </a:rPr>
                        <a:t>R</a:t>
                      </a:r>
                      <a:r>
                        <a:rPr lang="en-US" sz="1200" b="0" baseline="-25000" dirty="0">
                          <a:solidFill>
                            <a:srgbClr val="FF0000"/>
                          </a:solidFill>
                          <a:effectLst/>
                          <a:latin typeface="Arial" panose="020B0604020202020204" pitchFamily="34" charset="0"/>
                          <a:ea typeface="ＭＳ 明朝"/>
                          <a:cs typeface="Arial" panose="020B0604020202020204" pitchFamily="34" charset="0"/>
                        </a:rPr>
                        <a:t>1800</a:t>
                      </a:r>
                      <a:r>
                        <a:rPr lang="en-US" sz="1200" dirty="0">
                          <a:effectLst/>
                          <a:latin typeface="Arial" panose="020B0604020202020204" pitchFamily="34" charset="0"/>
                          <a:ea typeface="ＭＳ 明朝"/>
                          <a:cs typeface="Arial" panose="020B0604020202020204" pitchFamily="34" charset="0"/>
                        </a:rPr>
                        <a:t>ZE/2H</a:t>
                      </a:r>
                      <a:r>
                        <a:rPr lang="en-US" sz="1200" b="0" dirty="0">
                          <a:solidFill>
                            <a:srgbClr val="FF0000"/>
                          </a:solidFill>
                          <a:effectLst/>
                          <a:latin typeface="Arial" panose="020B0604020202020204" pitchFamily="34" charset="0"/>
                          <a:ea typeface="ＭＳ 明朝"/>
                          <a:cs typeface="Arial" panose="020B0604020202020204" pitchFamily="34" charset="0"/>
                        </a:rPr>
                        <a:t>R</a:t>
                      </a:r>
                      <a:r>
                        <a:rPr lang="en-US" sz="1200" b="0" baseline="-25000" dirty="0">
                          <a:solidFill>
                            <a:srgbClr val="FF0000"/>
                          </a:solidFill>
                          <a:effectLst/>
                          <a:latin typeface="Arial" panose="020B0604020202020204" pitchFamily="34" charset="0"/>
                          <a:ea typeface="ＭＳ 明朝"/>
                          <a:cs typeface="Arial" panose="020B0604020202020204" pitchFamily="34" charset="0"/>
                        </a:rPr>
                        <a:t>1800</a:t>
                      </a:r>
                      <a:r>
                        <a:rPr lang="en-US" sz="1200" dirty="0">
                          <a:effectLst/>
                          <a:latin typeface="Arial" panose="020B0604020202020204" pitchFamily="34" charset="0"/>
                          <a:ea typeface="ＭＳ 明朝"/>
                          <a:cs typeface="Arial" panose="020B0604020202020204" pitchFamily="34" charset="0"/>
                        </a:rPr>
                        <a:t> </a:t>
                      </a:r>
                    </a:p>
                  </a:txBody>
                  <a:tcPr marL="137160"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DS-TB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9000"/>
                      </a:srgbClr>
                    </a:solidFill>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654</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III</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8000"/>
                      </a:srgbClr>
                    </a:solidFill>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Dec 2021</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497408">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TBTC Study 31/ A5349 </a:t>
                      </a:r>
                      <a:r>
                        <a:rPr lang="en-US" sz="1200" dirty="0">
                          <a:effectLst/>
                          <a:latin typeface="Arial" panose="020B0604020202020204" pitchFamily="34" charset="0"/>
                          <a:ea typeface="ＭＳ 明朝"/>
                          <a:cs typeface="Arial" panose="020B0604020202020204" pitchFamily="34" charset="0"/>
                          <a:hlinkClick r:id="rId5"/>
                        </a:rPr>
                        <a:t>NCT02410772</a:t>
                      </a:r>
                      <a:r>
                        <a:rPr lang="en-US" sz="1200" dirty="0">
                          <a:effectLst/>
                          <a:latin typeface="Arial" panose="020B0604020202020204" pitchFamily="34" charset="0"/>
                          <a:ea typeface="ＭＳ 明朝"/>
                          <a:cs typeface="Arial" panose="020B0604020202020204" pitchFamily="34" charset="0"/>
                        </a:rPr>
                        <a:t>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8000"/>
                      </a:srgbClr>
                    </a:solidFill>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2H</a:t>
                      </a:r>
                      <a:r>
                        <a:rPr lang="en-US" sz="1200" dirty="0">
                          <a:solidFill>
                            <a:srgbClr val="FF0000"/>
                          </a:solidFill>
                          <a:effectLst/>
                          <a:latin typeface="Arial" panose="020B0604020202020204" pitchFamily="34" charset="0"/>
                          <a:ea typeface="ＭＳ 明朝"/>
                          <a:cs typeface="Arial" panose="020B0604020202020204" pitchFamily="34" charset="0"/>
                        </a:rPr>
                        <a:t>P</a:t>
                      </a:r>
                      <a:r>
                        <a:rPr lang="en-US" sz="1200" dirty="0">
                          <a:effectLst/>
                          <a:latin typeface="Arial" panose="020B0604020202020204" pitchFamily="34" charset="0"/>
                          <a:ea typeface="ＭＳ 明朝"/>
                          <a:cs typeface="Arial" panose="020B0604020202020204" pitchFamily="34" charset="0"/>
                        </a:rPr>
                        <a:t>ZE/2H</a:t>
                      </a:r>
                      <a:r>
                        <a:rPr lang="en-US" sz="1200" dirty="0">
                          <a:solidFill>
                            <a:srgbClr val="FF0000"/>
                          </a:solidFill>
                          <a:effectLst/>
                          <a:latin typeface="Arial" panose="020B0604020202020204" pitchFamily="34" charset="0"/>
                          <a:ea typeface="ＭＳ 明朝"/>
                          <a:cs typeface="Arial" panose="020B0604020202020204" pitchFamily="34" charset="0"/>
                        </a:rPr>
                        <a:t>P</a:t>
                      </a:r>
                      <a:r>
                        <a:rPr lang="en-US" sz="1200" dirty="0">
                          <a:effectLst/>
                          <a:latin typeface="Arial" panose="020B0604020202020204" pitchFamily="34" charset="0"/>
                          <a:ea typeface="ＭＳ 明朝"/>
                          <a:cs typeface="Arial" panose="020B0604020202020204" pitchFamily="34" charset="0"/>
                        </a:rPr>
                        <a:t> 2H</a:t>
                      </a:r>
                      <a:r>
                        <a:rPr lang="en-US" sz="1200" dirty="0">
                          <a:solidFill>
                            <a:srgbClr val="FF0000"/>
                          </a:solidFill>
                          <a:effectLst/>
                          <a:latin typeface="Arial" panose="020B0604020202020204" pitchFamily="34" charset="0"/>
                          <a:ea typeface="ＭＳ 明朝"/>
                          <a:cs typeface="Arial" panose="020B0604020202020204" pitchFamily="34" charset="0"/>
                        </a:rPr>
                        <a:t>P</a:t>
                      </a:r>
                      <a:r>
                        <a:rPr lang="en-US" sz="1200" dirty="0">
                          <a:effectLst/>
                          <a:latin typeface="Arial" panose="020B0604020202020204" pitchFamily="34" charset="0"/>
                          <a:ea typeface="ＭＳ 明朝"/>
                          <a:cs typeface="Arial" panose="020B0604020202020204" pitchFamily="34" charset="0"/>
                        </a:rPr>
                        <a:t>Z</a:t>
                      </a:r>
                      <a:r>
                        <a:rPr lang="en-US" sz="1200" dirty="0">
                          <a:solidFill>
                            <a:srgbClr val="FF0000"/>
                          </a:solidFill>
                          <a:effectLst/>
                          <a:latin typeface="Arial" panose="020B0604020202020204" pitchFamily="34" charset="0"/>
                          <a:ea typeface="ＭＳ 明朝"/>
                          <a:cs typeface="Arial" panose="020B0604020202020204" pitchFamily="34" charset="0"/>
                        </a:rPr>
                        <a:t>M</a:t>
                      </a:r>
                      <a:r>
                        <a:rPr lang="en-US" sz="1200" dirty="0">
                          <a:effectLst/>
                          <a:latin typeface="Arial" panose="020B0604020202020204" pitchFamily="34" charset="0"/>
                          <a:ea typeface="ＭＳ 明朝"/>
                          <a:cs typeface="Arial" panose="020B0604020202020204" pitchFamily="34" charset="0"/>
                        </a:rPr>
                        <a:t>/2H</a:t>
                      </a:r>
                      <a:r>
                        <a:rPr lang="en-US" sz="1200" dirty="0">
                          <a:solidFill>
                            <a:srgbClr val="FF0000"/>
                          </a:solidFill>
                          <a:effectLst/>
                          <a:latin typeface="Arial" panose="020B0604020202020204" pitchFamily="34" charset="0"/>
                          <a:ea typeface="ＭＳ 明朝"/>
                          <a:cs typeface="Arial" panose="020B0604020202020204" pitchFamily="34" charset="0"/>
                        </a:rPr>
                        <a:t>PM </a:t>
                      </a:r>
                    </a:p>
                  </a:txBody>
                  <a:tcPr marL="137160"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DS-TB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9000"/>
                      </a:srgbClr>
                    </a:solidFill>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2,516</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III</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8000"/>
                      </a:srgbClr>
                    </a:solidFill>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Results presented 2020 Union Conf.</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729533">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TRUNCATE-TB </a:t>
                      </a:r>
                      <a:r>
                        <a:rPr lang="en-US" sz="1200" dirty="0">
                          <a:effectLst/>
                          <a:latin typeface="Arial" panose="020B0604020202020204" pitchFamily="34" charset="0"/>
                          <a:ea typeface="ＭＳ 明朝"/>
                          <a:cs typeface="Arial" panose="020B0604020202020204" pitchFamily="34" charset="0"/>
                          <a:hlinkClick r:id="rId6"/>
                        </a:rPr>
                        <a:t>NCT03474198 </a:t>
                      </a:r>
                      <a:endParaRPr lang="en-US" sz="12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8000"/>
                      </a:srgbClr>
                    </a:solidFill>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2H</a:t>
                      </a:r>
                      <a:r>
                        <a:rPr lang="en-US" sz="1200" dirty="0">
                          <a:solidFill>
                            <a:srgbClr val="FF0000"/>
                          </a:solidFill>
                          <a:effectLst/>
                          <a:latin typeface="Arial" panose="020B0604020202020204" pitchFamily="34" charset="0"/>
                          <a:ea typeface="ＭＳ 明朝"/>
                          <a:cs typeface="Arial" panose="020B0604020202020204" pitchFamily="34" charset="0"/>
                        </a:rPr>
                        <a:t>R</a:t>
                      </a:r>
                      <a:r>
                        <a:rPr lang="en-US" sz="1200" baseline="-25000" dirty="0">
                          <a:solidFill>
                            <a:srgbClr val="FF0000"/>
                          </a:solidFill>
                          <a:effectLst/>
                          <a:latin typeface="Arial" panose="020B0604020202020204" pitchFamily="34" charset="0"/>
                          <a:ea typeface="ＭＳ 明朝"/>
                          <a:cs typeface="Arial" panose="020B0604020202020204" pitchFamily="34" charset="0"/>
                        </a:rPr>
                        <a:t>Hd</a:t>
                      </a:r>
                      <a:r>
                        <a:rPr lang="en-US" sz="1200" dirty="0">
                          <a:effectLst/>
                          <a:latin typeface="Arial" panose="020B0604020202020204" pitchFamily="34" charset="0"/>
                          <a:ea typeface="ＭＳ 明朝"/>
                          <a:cs typeface="Arial" panose="020B0604020202020204" pitchFamily="34" charset="0"/>
                        </a:rPr>
                        <a:t>ZE</a:t>
                      </a:r>
                      <a:r>
                        <a:rPr lang="en-US" sz="1200" dirty="0">
                          <a:solidFill>
                            <a:srgbClr val="FF0000"/>
                          </a:solidFill>
                          <a:effectLst/>
                          <a:latin typeface="Arial" panose="020B0604020202020204" pitchFamily="34" charset="0"/>
                          <a:ea typeface="ＭＳ 明朝"/>
                          <a:cs typeface="Arial" panose="020B0604020202020204" pitchFamily="34" charset="0"/>
                        </a:rPr>
                        <a:t>Lz</a:t>
                      </a:r>
                      <a:r>
                        <a:rPr lang="en-US" sz="1200" dirty="0">
                          <a:effectLst/>
                          <a:latin typeface="Arial" panose="020B0604020202020204" pitchFamily="34" charset="0"/>
                          <a:ea typeface="ＭＳ 明朝"/>
                          <a:cs typeface="Arial" panose="020B0604020202020204" pitchFamily="34" charset="0"/>
                        </a:rPr>
                        <a:t> </a:t>
                      </a:r>
                    </a:p>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2H</a:t>
                      </a:r>
                      <a:r>
                        <a:rPr lang="en-US" sz="1200" dirty="0">
                          <a:solidFill>
                            <a:srgbClr val="FF0000"/>
                          </a:solidFill>
                          <a:effectLst/>
                          <a:latin typeface="Arial" panose="020B0604020202020204" pitchFamily="34" charset="0"/>
                          <a:ea typeface="ＭＳ 明朝"/>
                          <a:cs typeface="Arial" panose="020B0604020202020204" pitchFamily="34" charset="0"/>
                        </a:rPr>
                        <a:t>R</a:t>
                      </a:r>
                      <a:r>
                        <a:rPr lang="en-US" sz="1200" baseline="-25000" dirty="0">
                          <a:solidFill>
                            <a:srgbClr val="FF0000"/>
                          </a:solidFill>
                          <a:effectLst/>
                          <a:latin typeface="Arial" panose="020B0604020202020204" pitchFamily="34" charset="0"/>
                          <a:ea typeface="ＭＳ 明朝"/>
                          <a:cs typeface="Arial" panose="020B0604020202020204" pitchFamily="34" charset="0"/>
                        </a:rPr>
                        <a:t>Hd</a:t>
                      </a:r>
                      <a:r>
                        <a:rPr lang="en-US" sz="1200" dirty="0">
                          <a:effectLst/>
                          <a:latin typeface="Arial" panose="020B0604020202020204" pitchFamily="34" charset="0"/>
                          <a:ea typeface="ＭＳ 明朝"/>
                          <a:cs typeface="Arial" panose="020B0604020202020204" pitchFamily="34" charset="0"/>
                        </a:rPr>
                        <a:t>ZE</a:t>
                      </a:r>
                      <a:r>
                        <a:rPr lang="en-US" sz="1200" dirty="0">
                          <a:solidFill>
                            <a:srgbClr val="FF0000"/>
                          </a:solidFill>
                          <a:effectLst/>
                          <a:latin typeface="Arial" panose="020B0604020202020204" pitchFamily="34" charset="0"/>
                          <a:ea typeface="ＭＳ 明朝"/>
                          <a:cs typeface="Arial" panose="020B0604020202020204" pitchFamily="34" charset="0"/>
                        </a:rPr>
                        <a:t>C</a:t>
                      </a:r>
                    </a:p>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2H</a:t>
                      </a:r>
                      <a:r>
                        <a:rPr lang="en-US" sz="1200" dirty="0">
                          <a:solidFill>
                            <a:srgbClr val="FF0000"/>
                          </a:solidFill>
                          <a:effectLst/>
                          <a:latin typeface="Arial" panose="020B0604020202020204" pitchFamily="34" charset="0"/>
                          <a:ea typeface="ＭＳ 明朝"/>
                          <a:cs typeface="Arial" panose="020B0604020202020204" pitchFamily="34" charset="0"/>
                        </a:rPr>
                        <a:t>P</a:t>
                      </a:r>
                      <a:r>
                        <a:rPr lang="en-US" sz="1200" dirty="0">
                          <a:effectLst/>
                          <a:latin typeface="Arial" panose="020B0604020202020204" pitchFamily="34" charset="0"/>
                          <a:ea typeface="ＭＳ 明朝"/>
                          <a:cs typeface="Arial" panose="020B0604020202020204" pitchFamily="34" charset="0"/>
                        </a:rPr>
                        <a:t>Z</a:t>
                      </a:r>
                      <a:r>
                        <a:rPr lang="en-US" sz="1200" dirty="0">
                          <a:solidFill>
                            <a:srgbClr val="FF0000"/>
                          </a:solidFill>
                          <a:effectLst/>
                          <a:latin typeface="Arial" panose="020B0604020202020204" pitchFamily="34" charset="0"/>
                          <a:ea typeface="ＭＳ 明朝"/>
                          <a:cs typeface="Arial" panose="020B0604020202020204" pitchFamily="34" charset="0"/>
                        </a:rPr>
                        <a:t>LzLx </a:t>
                      </a:r>
                    </a:p>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2HZE</a:t>
                      </a:r>
                      <a:r>
                        <a:rPr lang="en-US" sz="1200" dirty="0">
                          <a:solidFill>
                            <a:srgbClr val="FF0000"/>
                          </a:solidFill>
                          <a:effectLst/>
                          <a:latin typeface="Arial" panose="020B0604020202020204" pitchFamily="34" charset="0"/>
                          <a:ea typeface="ＭＳ 明朝"/>
                          <a:cs typeface="Arial" panose="020B0604020202020204" pitchFamily="34" charset="0"/>
                        </a:rPr>
                        <a:t>LzJ</a:t>
                      </a:r>
                      <a:r>
                        <a:rPr lang="en-US" sz="1200" dirty="0">
                          <a:effectLst/>
                          <a:latin typeface="Arial" panose="020B0604020202020204" pitchFamily="34" charset="0"/>
                          <a:ea typeface="ＭＳ 明朝"/>
                          <a:cs typeface="Arial" panose="020B0604020202020204" pitchFamily="34" charset="0"/>
                        </a:rPr>
                        <a:t> </a:t>
                      </a:r>
                    </a:p>
                  </a:txBody>
                  <a:tcPr marL="137160"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DS-TB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9000"/>
                      </a:srgbClr>
                    </a:solidFill>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675</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II/III</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8000"/>
                      </a:srgbClr>
                    </a:solidFill>
                  </a:tcPr>
                </a:tc>
                <a:tc>
                  <a:txBody>
                    <a:bodyPr/>
                    <a:lstStyle/>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Dec 2021</a:t>
                      </a:r>
                    </a:p>
                    <a:p>
                      <a:pPr marL="0" marR="0" algn="l">
                        <a:spcBef>
                          <a:spcPts val="0"/>
                        </a:spcBef>
                        <a:spcAft>
                          <a:spcPts val="0"/>
                        </a:spcAft>
                      </a:pPr>
                      <a:r>
                        <a:rPr lang="en-US" sz="1200" dirty="0">
                          <a:effectLst/>
                          <a:latin typeface="Arial" panose="020B0604020202020204" pitchFamily="34" charset="0"/>
                          <a:ea typeface="ＭＳ 明朝"/>
                          <a:cs typeface="Arial" panose="020B0604020202020204" pitchFamily="34" charset="0"/>
                        </a:rPr>
                        <a:t>[fully enrolled]</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402397271"/>
                  </a:ext>
                </a:extLst>
              </a:tr>
              <a:tr h="480636">
                <a:tc>
                  <a:txBody>
                    <a:bodyPr/>
                    <a:lstStyle/>
                    <a:p>
                      <a:pPr algn="l"/>
                      <a:r>
                        <a:rPr lang="en-US" sz="1200" dirty="0">
                          <a:latin typeface="Arial" panose="020B0604020202020204" pitchFamily="34" charset="0"/>
                          <a:cs typeface="Arial" panose="020B0604020202020204" pitchFamily="34" charset="0"/>
                        </a:rPr>
                        <a:t>APT </a:t>
                      </a:r>
                    </a:p>
                    <a:p>
                      <a:pPr algn="l"/>
                      <a:r>
                        <a:rPr lang="en-US" sz="1200" dirty="0">
                          <a:latin typeface="Arial" panose="020B0604020202020204" pitchFamily="34" charset="0"/>
                          <a:cs typeface="Arial" panose="020B0604020202020204" pitchFamily="34" charset="0"/>
                          <a:hlinkClick r:id="rId7"/>
                        </a:rPr>
                        <a:t>NCT02256696</a:t>
                      </a:r>
                      <a:r>
                        <a:rPr lang="en-US" sz="1200" dirty="0">
                          <a:latin typeface="Arial" panose="020B0604020202020204" pitchFamily="34" charset="0"/>
                          <a:cs typeface="Arial" panose="020B0604020202020204" pitchFamily="34" charset="0"/>
                        </a:rPr>
                        <a:t> </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8000"/>
                      </a:srgbClr>
                    </a:solidFill>
                  </a:tcPr>
                </a:tc>
                <a:tc>
                  <a:txBody>
                    <a:bodyPr/>
                    <a:lstStyle/>
                    <a:p>
                      <a:pPr algn="l"/>
                      <a:r>
                        <a:rPr lang="en-US" sz="1200" dirty="0">
                          <a:effectLst/>
                          <a:latin typeface="Arial" panose="020B0604020202020204" pitchFamily="34" charset="0"/>
                          <a:ea typeface="ＭＳ 明朝"/>
                          <a:cs typeface="Arial" panose="020B0604020202020204" pitchFamily="34" charset="0"/>
                        </a:rPr>
                        <a:t>2</a:t>
                      </a:r>
                      <a:r>
                        <a:rPr lang="en-US" sz="1200" dirty="0">
                          <a:solidFill>
                            <a:srgbClr val="FF0000"/>
                          </a:solidFill>
                          <a:effectLst/>
                          <a:latin typeface="Arial" panose="020B0604020202020204" pitchFamily="34" charset="0"/>
                          <a:ea typeface="ＭＳ 明朝"/>
                          <a:cs typeface="Arial" panose="020B0604020202020204" pitchFamily="34" charset="0"/>
                        </a:rPr>
                        <a:t>Pa</a:t>
                      </a:r>
                      <a:r>
                        <a:rPr lang="en-US" sz="1200" dirty="0">
                          <a:effectLst/>
                          <a:latin typeface="Arial" panose="020B0604020202020204" pitchFamily="34" charset="0"/>
                          <a:ea typeface="ＭＳ 明朝"/>
                          <a:cs typeface="Arial" panose="020B0604020202020204" pitchFamily="34" charset="0"/>
                        </a:rPr>
                        <a:t>BHZ/1</a:t>
                      </a:r>
                      <a:r>
                        <a:rPr lang="en-US" sz="1200" dirty="0">
                          <a:solidFill>
                            <a:srgbClr val="FF0000"/>
                          </a:solidFill>
                          <a:effectLst/>
                          <a:latin typeface="Arial" panose="020B0604020202020204" pitchFamily="34" charset="0"/>
                          <a:ea typeface="ＭＳ 明朝"/>
                          <a:cs typeface="Arial" panose="020B0604020202020204" pitchFamily="34" charset="0"/>
                        </a:rPr>
                        <a:t>Pa</a:t>
                      </a:r>
                      <a:r>
                        <a:rPr lang="en-US" sz="1200" dirty="0">
                          <a:effectLst/>
                          <a:latin typeface="Arial" panose="020B0604020202020204" pitchFamily="34" charset="0"/>
                          <a:ea typeface="ＭＳ 明朝"/>
                          <a:cs typeface="Arial" panose="020B0604020202020204" pitchFamily="34" charset="0"/>
                        </a:rPr>
                        <a:t>BH 2</a:t>
                      </a:r>
                      <a:r>
                        <a:rPr lang="en-US" sz="1200" dirty="0">
                          <a:solidFill>
                            <a:srgbClr val="FF0000"/>
                          </a:solidFill>
                          <a:effectLst/>
                          <a:latin typeface="Arial" panose="020B0604020202020204" pitchFamily="34" charset="0"/>
                          <a:ea typeface="ＭＳ 明朝"/>
                          <a:cs typeface="Arial" panose="020B0604020202020204" pitchFamily="34" charset="0"/>
                        </a:rPr>
                        <a:t>Pa</a:t>
                      </a:r>
                      <a:r>
                        <a:rPr lang="en-US" sz="1200" dirty="0">
                          <a:effectLst/>
                          <a:latin typeface="Arial" panose="020B0604020202020204" pitchFamily="34" charset="0"/>
                          <a:ea typeface="ＭＳ 明朝"/>
                          <a:cs typeface="Arial" panose="020B0604020202020204" pitchFamily="34" charset="0"/>
                        </a:rPr>
                        <a:t>RHZ/1</a:t>
                      </a:r>
                      <a:r>
                        <a:rPr lang="en-US" sz="1200" dirty="0">
                          <a:solidFill>
                            <a:srgbClr val="FF0000"/>
                          </a:solidFill>
                          <a:effectLst/>
                          <a:latin typeface="Arial" panose="020B0604020202020204" pitchFamily="34" charset="0"/>
                          <a:ea typeface="ＭＳ 明朝"/>
                          <a:cs typeface="Arial" panose="020B0604020202020204" pitchFamily="34" charset="0"/>
                        </a:rPr>
                        <a:t>Pa</a:t>
                      </a:r>
                      <a:r>
                        <a:rPr lang="en-US" sz="1200" dirty="0">
                          <a:effectLst/>
                          <a:latin typeface="Arial" panose="020B0604020202020204" pitchFamily="34" charset="0"/>
                          <a:ea typeface="ＭＳ 明朝"/>
                          <a:cs typeface="Arial" panose="020B0604020202020204" pitchFamily="34" charset="0"/>
                        </a:rPr>
                        <a:t>RH </a:t>
                      </a:r>
                    </a:p>
                  </a:txBody>
                  <a:tcPr marL="13716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1200" dirty="0">
                          <a:solidFill>
                            <a:schemeClr val="tx1"/>
                          </a:solidFill>
                          <a:latin typeface="Arial" panose="020B0604020202020204" pitchFamily="34" charset="0"/>
                          <a:cs typeface="Arial" panose="020B0604020202020204" pitchFamily="34" charset="0"/>
                        </a:rPr>
                        <a:t>DS-TB</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9000"/>
                      </a:srgbClr>
                    </a:solidFill>
                  </a:tcPr>
                </a:tc>
                <a:tc>
                  <a:txBody>
                    <a:bodyPr/>
                    <a:lstStyle/>
                    <a:p>
                      <a:pPr algn="l"/>
                      <a:r>
                        <a:rPr lang="en-US" sz="1200" dirty="0">
                          <a:latin typeface="Arial" panose="020B0604020202020204" pitchFamily="34" charset="0"/>
                          <a:cs typeface="Arial" panose="020B0604020202020204" pitchFamily="34" charset="0"/>
                        </a:rPr>
                        <a:t>183 </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1200" dirty="0">
                          <a:latin typeface="Arial" panose="020B0604020202020204" pitchFamily="34" charset="0"/>
                          <a:cs typeface="Arial" panose="020B0604020202020204" pitchFamily="34" charset="0"/>
                        </a:rPr>
                        <a:t>II</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8000"/>
                      </a:srgbClr>
                    </a:solidFill>
                  </a:tcPr>
                </a:tc>
                <a:tc>
                  <a:txBody>
                    <a:bodyPr/>
                    <a:lstStyle/>
                    <a:p>
                      <a:pPr algn="l"/>
                      <a:r>
                        <a:rPr lang="en-US" sz="1200" dirty="0">
                          <a:solidFill>
                            <a:schemeClr val="tx1"/>
                          </a:solidFill>
                          <a:latin typeface="Arial" panose="020B0604020202020204" pitchFamily="34" charset="0"/>
                          <a:cs typeface="Arial" panose="020B0604020202020204" pitchFamily="34" charset="0"/>
                        </a:rPr>
                        <a:t>Sep 2022</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703516069"/>
                  </a:ext>
                </a:extLst>
              </a:tr>
              <a:tr h="753596">
                <a:tc>
                  <a:txBody>
                    <a:bodyPr/>
                    <a:lstStyle/>
                    <a:p>
                      <a:pPr algn="l"/>
                      <a:r>
                        <a:rPr lang="en-US" sz="1200" dirty="0">
                          <a:latin typeface="Arial" panose="020B0604020202020204" pitchFamily="34" charset="0"/>
                          <a:cs typeface="Arial" panose="020B0604020202020204" pitchFamily="34" charset="0"/>
                        </a:rPr>
                        <a:t>SUDOCU</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hlinkClick r:id="rId8"/>
                        </a:rPr>
                        <a:t>NCT03959566 </a:t>
                      </a:r>
                      <a:endParaRPr lang="en-US" sz="1200" dirty="0">
                        <a:latin typeface="Arial" panose="020B0604020202020204" pitchFamily="34" charset="0"/>
                        <a:cs typeface="Arial" panose="020B0604020202020204" pitchFamily="34" charset="0"/>
                      </a:endParaRP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8000"/>
                      </a:srgbClr>
                    </a:solidFill>
                  </a:tcPr>
                </a:tc>
                <a:tc>
                  <a:txBody>
                    <a:bodyPr/>
                    <a:lstStyle/>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3</a:t>
                      </a:r>
                      <a:r>
                        <a:rPr lang="en-US" sz="1200" b="0" i="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JDMStz</a:t>
                      </a:r>
                      <a:r>
                        <a:rPr lang="en-US" sz="1200" b="0" i="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600</a:t>
                      </a:r>
                      <a:endParaRPr lang="en-US" sz="1200" b="0" i="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3</a:t>
                      </a:r>
                      <a:r>
                        <a:rPr lang="en-US" sz="1200" b="0" i="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JDMStz</a:t>
                      </a:r>
                      <a:r>
                        <a:rPr lang="en-US" sz="1200" b="0" i="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1200</a:t>
                      </a:r>
                      <a:endParaRPr lang="en-US" sz="1200" b="0" i="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3</a:t>
                      </a:r>
                      <a:r>
                        <a:rPr lang="en-US" sz="1200" b="0" i="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JDMStz</a:t>
                      </a:r>
                      <a:r>
                        <a:rPr lang="en-US" sz="1200" b="0" i="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600 BID</a:t>
                      </a:r>
                      <a:endParaRPr lang="en-US" sz="1200" b="0" i="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3</a:t>
                      </a:r>
                      <a:r>
                        <a:rPr lang="en-US" sz="1200" b="0" i="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JDMStz</a:t>
                      </a:r>
                      <a:r>
                        <a:rPr lang="en-US" sz="1200" b="0" i="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800 BID</a:t>
                      </a:r>
                      <a:endParaRPr lang="en-US" sz="1200" b="0" i="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137160"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DS-TB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9000"/>
                      </a:srgbClr>
                    </a:solidFill>
                  </a:tcPr>
                </a:tc>
                <a:tc>
                  <a:txBody>
                    <a:bodyPr/>
                    <a:lstStyle/>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75</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IIb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8000"/>
                      </a:srgbClr>
                    </a:solidFill>
                  </a:tcPr>
                </a:tc>
                <a:tc>
                  <a:txBody>
                    <a:bodyPr/>
                    <a:lstStyle/>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Oct 2021</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12565288"/>
                  </a:ext>
                </a:extLst>
              </a:tr>
              <a:tr h="770477">
                <a:tc>
                  <a:txBody>
                    <a:bodyPr/>
                    <a:lstStyle/>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DECODE</a:t>
                      </a:r>
                    </a:p>
                    <a:p>
                      <a:pPr marL="0" marR="0" algn="l">
                        <a:spcBef>
                          <a:spcPts val="0"/>
                        </a:spcBef>
                        <a:spcAft>
                          <a:spcPts val="0"/>
                        </a:spcAft>
                      </a:pPr>
                      <a:r>
                        <a:rPr lang="en-US" sz="1200" b="0" i="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9"/>
                        </a:rPr>
                        <a:t>NCT04550832</a:t>
                      </a: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8000"/>
                      </a:srgbClr>
                    </a:solidFill>
                  </a:tcPr>
                </a:tc>
                <a:tc>
                  <a:txBody>
                    <a:bodyPr/>
                    <a:lstStyle/>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4</a:t>
                      </a:r>
                      <a:r>
                        <a:rPr lang="en-US" sz="1200" b="0" i="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JDMDzd</a:t>
                      </a:r>
                      <a:r>
                        <a:rPr lang="en-US" sz="1200" b="0" i="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400</a:t>
                      </a:r>
                      <a:endParaRPr lang="en-US" sz="1200" b="0" i="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4</a:t>
                      </a:r>
                      <a:r>
                        <a:rPr lang="en-US" sz="1200" b="0" i="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JDMDzd</a:t>
                      </a:r>
                      <a:r>
                        <a:rPr lang="en-US" sz="1200" b="0" i="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800</a:t>
                      </a:r>
                      <a:endParaRPr lang="en-US" sz="1200" b="0" i="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4</a:t>
                      </a:r>
                      <a:r>
                        <a:rPr lang="en-US" sz="1200" b="0" i="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JDMDzd</a:t>
                      </a:r>
                      <a:r>
                        <a:rPr lang="en-US" sz="1200" b="0" i="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1200</a:t>
                      </a:r>
                      <a:endParaRPr lang="en-US" sz="1200" b="0" i="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4</a:t>
                      </a:r>
                      <a:r>
                        <a:rPr lang="en-US" sz="1200" b="0" i="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JDMDzd</a:t>
                      </a:r>
                      <a:r>
                        <a:rPr lang="en-US" sz="1200" b="0" i="0" baseline="-25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800 BID</a:t>
                      </a:r>
                      <a:endParaRPr lang="en-US" sz="1200" b="0" i="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137160"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DS-TB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9000"/>
                      </a:srgbClr>
                    </a:solidFill>
                  </a:tcPr>
                </a:tc>
                <a:tc>
                  <a:txBody>
                    <a:bodyPr/>
                    <a:lstStyle/>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75</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IIb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8000"/>
                      </a:srgbClr>
                    </a:solidFill>
                  </a:tcPr>
                </a:tc>
                <a:tc>
                  <a:txBody>
                    <a:bodyPr/>
                    <a:lstStyle/>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May 2022</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3195961316"/>
                  </a:ext>
                </a:extLst>
              </a:tr>
            </a:tbl>
          </a:graphicData>
        </a:graphic>
      </p:graphicFrame>
      <p:sp>
        <p:nvSpPr>
          <p:cNvPr id="8" name="TextBox 7">
            <a:extLst>
              <a:ext uri="{FF2B5EF4-FFF2-40B4-BE49-F238E27FC236}">
                <a16:creationId xmlns:a16="http://schemas.microsoft.com/office/drawing/2014/main" id="{B33885A5-CB3A-6343-8309-2A53479FB496}"/>
              </a:ext>
            </a:extLst>
          </p:cNvPr>
          <p:cNvSpPr txBox="1"/>
          <p:nvPr/>
        </p:nvSpPr>
        <p:spPr>
          <a:xfrm>
            <a:off x="6045206" y="5428594"/>
            <a:ext cx="1314442" cy="1200329"/>
          </a:xfrm>
          <a:prstGeom prst="rect">
            <a:avLst/>
          </a:prstGeom>
          <a:noFill/>
        </p:spPr>
        <p:txBody>
          <a:bodyPr wrap="square" rtlCol="0">
            <a:spAutoFit/>
          </a:bodyPr>
          <a:lstStyle/>
          <a:p>
            <a:pPr algn="l" defTabSz="685783" eaLnBrk="1" fontAlgn="auto" hangingPunct="1">
              <a:spcBef>
                <a:spcPts val="0"/>
              </a:spcBef>
              <a:spcAft>
                <a:spcPts val="0"/>
              </a:spcAft>
              <a:defRPr/>
            </a:pPr>
            <a:r>
              <a:rPr lang="en-US" sz="900" dirty="0">
                <a:solidFill>
                  <a:prstClr val="black"/>
                </a:solidFill>
                <a:latin typeface="Arial"/>
                <a:ea typeface="+mn-ea"/>
                <a:cs typeface="Arial"/>
              </a:rPr>
              <a:t>B = rifabutin</a:t>
            </a:r>
          </a:p>
          <a:p>
            <a:pPr algn="l" defTabSz="685783" eaLnBrk="1" fontAlgn="auto" hangingPunct="1">
              <a:spcBef>
                <a:spcPts val="0"/>
              </a:spcBef>
              <a:spcAft>
                <a:spcPts val="0"/>
              </a:spcAft>
              <a:defRPr/>
            </a:pPr>
            <a:r>
              <a:rPr lang="en-US" sz="900" dirty="0">
                <a:solidFill>
                  <a:prstClr val="black"/>
                </a:solidFill>
                <a:latin typeface="Arial"/>
                <a:ea typeface="+mn-ea"/>
                <a:cs typeface="Arial"/>
              </a:rPr>
              <a:t>J = </a:t>
            </a:r>
            <a:r>
              <a:rPr lang="en-US" sz="900" dirty="0" err="1">
                <a:solidFill>
                  <a:prstClr val="black"/>
                </a:solidFill>
                <a:latin typeface="Arial"/>
                <a:ea typeface="+mn-ea"/>
                <a:cs typeface="Arial"/>
              </a:rPr>
              <a:t>bedaquiline</a:t>
            </a:r>
            <a:endParaRPr lang="en-US" sz="900" dirty="0">
              <a:solidFill>
                <a:prstClr val="black"/>
              </a:solidFill>
              <a:latin typeface="Arial"/>
              <a:ea typeface="+mn-ea"/>
              <a:cs typeface="Arial"/>
            </a:endParaRPr>
          </a:p>
          <a:p>
            <a:pPr algn="l" defTabSz="685783" eaLnBrk="1" fontAlgn="auto" hangingPunct="1">
              <a:spcBef>
                <a:spcPts val="0"/>
              </a:spcBef>
              <a:spcAft>
                <a:spcPts val="0"/>
              </a:spcAft>
              <a:defRPr/>
            </a:pPr>
            <a:r>
              <a:rPr lang="en-US" sz="900" dirty="0" err="1">
                <a:solidFill>
                  <a:prstClr val="black"/>
                </a:solidFill>
                <a:latin typeface="Arial"/>
                <a:ea typeface="+mn-ea"/>
                <a:cs typeface="Arial"/>
              </a:rPr>
              <a:t>Lz</a:t>
            </a:r>
            <a:r>
              <a:rPr lang="en-US" sz="900" dirty="0">
                <a:solidFill>
                  <a:prstClr val="black"/>
                </a:solidFill>
                <a:latin typeface="Arial"/>
                <a:ea typeface="+mn-ea"/>
                <a:cs typeface="Arial"/>
              </a:rPr>
              <a:t> = linezolid</a:t>
            </a:r>
          </a:p>
          <a:p>
            <a:pPr algn="l" defTabSz="685783" eaLnBrk="1" fontAlgn="auto" hangingPunct="1">
              <a:spcBef>
                <a:spcPts val="0"/>
              </a:spcBef>
              <a:spcAft>
                <a:spcPts val="0"/>
              </a:spcAft>
              <a:defRPr/>
            </a:pPr>
            <a:r>
              <a:rPr lang="en-US" sz="900" dirty="0">
                <a:solidFill>
                  <a:prstClr val="black"/>
                </a:solidFill>
                <a:latin typeface="Arial"/>
                <a:ea typeface="+mn-ea"/>
                <a:cs typeface="Arial"/>
              </a:rPr>
              <a:t>Lx = levofloxacin</a:t>
            </a:r>
          </a:p>
          <a:p>
            <a:pPr algn="l" defTabSz="685783" eaLnBrk="1" fontAlgn="auto" hangingPunct="1">
              <a:spcBef>
                <a:spcPts val="0"/>
              </a:spcBef>
              <a:spcAft>
                <a:spcPts val="0"/>
              </a:spcAft>
              <a:defRPr/>
            </a:pPr>
            <a:r>
              <a:rPr lang="en-US" sz="900" dirty="0">
                <a:solidFill>
                  <a:prstClr val="black"/>
                </a:solidFill>
                <a:latin typeface="Arial"/>
                <a:ea typeface="+mn-ea"/>
                <a:cs typeface="Arial"/>
              </a:rPr>
              <a:t>M = moxifloxacin</a:t>
            </a:r>
          </a:p>
          <a:p>
            <a:pPr algn="l" defTabSz="685783" eaLnBrk="1" fontAlgn="auto" hangingPunct="1">
              <a:spcBef>
                <a:spcPts val="0"/>
              </a:spcBef>
              <a:spcAft>
                <a:spcPts val="0"/>
              </a:spcAft>
              <a:defRPr/>
            </a:pPr>
            <a:r>
              <a:rPr lang="en-US" sz="900" dirty="0">
                <a:solidFill>
                  <a:prstClr val="black"/>
                </a:solidFill>
                <a:latin typeface="Arial"/>
                <a:ea typeface="+mn-ea"/>
                <a:cs typeface="Arial"/>
              </a:rPr>
              <a:t>C = clofazimine</a:t>
            </a:r>
          </a:p>
          <a:p>
            <a:pPr algn="l" eaLnBrk="1" fontAlgn="auto" hangingPunct="1">
              <a:spcBef>
                <a:spcPts val="0"/>
              </a:spcBef>
              <a:spcAft>
                <a:spcPts val="0"/>
              </a:spcAft>
              <a:defRPr/>
            </a:pPr>
            <a:r>
              <a:rPr lang="en-US" sz="900" dirty="0" err="1">
                <a:solidFill>
                  <a:prstClr val="black"/>
                </a:solidFill>
                <a:latin typeface="Arial"/>
                <a:cs typeface="Arial"/>
              </a:rPr>
              <a:t>Dzd</a:t>
            </a:r>
            <a:r>
              <a:rPr lang="en-US" sz="900" dirty="0">
                <a:solidFill>
                  <a:prstClr val="black"/>
                </a:solidFill>
                <a:latin typeface="Arial"/>
                <a:cs typeface="Arial"/>
              </a:rPr>
              <a:t> = </a:t>
            </a:r>
            <a:r>
              <a:rPr lang="en-US" sz="900" dirty="0" err="1">
                <a:solidFill>
                  <a:prstClr val="black"/>
                </a:solidFill>
                <a:latin typeface="Arial"/>
                <a:cs typeface="Arial"/>
              </a:rPr>
              <a:t>delpazolid</a:t>
            </a:r>
            <a:endParaRPr lang="en-US" sz="900" dirty="0">
              <a:solidFill>
                <a:prstClr val="black"/>
              </a:solidFill>
              <a:latin typeface="Arial"/>
              <a:cs typeface="Arial"/>
            </a:endParaRPr>
          </a:p>
          <a:p>
            <a:pPr algn="l" defTabSz="685783" eaLnBrk="1" fontAlgn="auto" hangingPunct="1">
              <a:spcBef>
                <a:spcPts val="0"/>
              </a:spcBef>
              <a:spcAft>
                <a:spcPts val="0"/>
              </a:spcAft>
              <a:defRPr/>
            </a:pPr>
            <a:r>
              <a:rPr lang="en-US" sz="900" dirty="0" err="1">
                <a:solidFill>
                  <a:prstClr val="black"/>
                </a:solidFill>
                <a:latin typeface="Arial"/>
                <a:ea typeface="+mn-ea"/>
                <a:cs typeface="Arial"/>
              </a:rPr>
              <a:t>Stz</a:t>
            </a:r>
            <a:r>
              <a:rPr lang="en-US" sz="900" dirty="0">
                <a:solidFill>
                  <a:prstClr val="black"/>
                </a:solidFill>
                <a:latin typeface="Arial"/>
                <a:ea typeface="+mn-ea"/>
                <a:cs typeface="Arial"/>
              </a:rPr>
              <a:t> = </a:t>
            </a:r>
            <a:r>
              <a:rPr lang="en-US" sz="900" dirty="0" err="1">
                <a:solidFill>
                  <a:prstClr val="black"/>
                </a:solidFill>
                <a:latin typeface="Arial"/>
                <a:ea typeface="+mn-ea"/>
                <a:cs typeface="Arial"/>
              </a:rPr>
              <a:t>sutezolid</a:t>
            </a:r>
            <a:endParaRPr lang="en-US" sz="900" dirty="0">
              <a:solidFill>
                <a:prstClr val="black"/>
              </a:solidFill>
              <a:latin typeface="Arial"/>
              <a:ea typeface="+mn-ea"/>
              <a:cs typeface="Arial"/>
            </a:endParaRPr>
          </a:p>
        </p:txBody>
      </p:sp>
      <p:sp>
        <p:nvSpPr>
          <p:cNvPr id="9" name="TextBox 8">
            <a:extLst>
              <a:ext uri="{FF2B5EF4-FFF2-40B4-BE49-F238E27FC236}">
                <a16:creationId xmlns:a16="http://schemas.microsoft.com/office/drawing/2014/main" id="{19ED82EE-F8BE-574F-9E8F-229848CB3737}"/>
              </a:ext>
            </a:extLst>
          </p:cNvPr>
          <p:cNvSpPr txBox="1"/>
          <p:nvPr/>
        </p:nvSpPr>
        <p:spPr>
          <a:xfrm>
            <a:off x="6991358" y="5429071"/>
            <a:ext cx="1314442" cy="1200329"/>
          </a:xfrm>
          <a:prstGeom prst="rect">
            <a:avLst/>
          </a:prstGeom>
          <a:noFill/>
        </p:spPr>
        <p:txBody>
          <a:bodyPr wrap="square" rtlCol="0">
            <a:spAutoFit/>
          </a:bodyPr>
          <a:lstStyle/>
          <a:p>
            <a:pPr algn="l" defTabSz="685783" eaLnBrk="1" fontAlgn="auto" hangingPunct="1">
              <a:spcBef>
                <a:spcPts val="0"/>
              </a:spcBef>
              <a:spcAft>
                <a:spcPts val="0"/>
              </a:spcAft>
              <a:defRPr/>
            </a:pPr>
            <a:r>
              <a:rPr lang="en-US" sz="900" dirty="0">
                <a:solidFill>
                  <a:prstClr val="black"/>
                </a:solidFill>
                <a:latin typeface="Arial"/>
                <a:ea typeface="+mn-ea"/>
                <a:cs typeface="Arial"/>
              </a:rPr>
              <a:t>P = rifapentine</a:t>
            </a:r>
          </a:p>
          <a:p>
            <a:pPr algn="l" defTabSz="685783" eaLnBrk="1" fontAlgn="auto" hangingPunct="1">
              <a:spcBef>
                <a:spcPts val="0"/>
              </a:spcBef>
              <a:spcAft>
                <a:spcPts val="0"/>
              </a:spcAft>
              <a:defRPr/>
            </a:pPr>
            <a:r>
              <a:rPr lang="en-US" sz="900" dirty="0">
                <a:solidFill>
                  <a:prstClr val="black"/>
                </a:solidFill>
                <a:latin typeface="Arial"/>
                <a:ea typeface="+mn-ea"/>
                <a:cs typeface="Arial"/>
              </a:rPr>
              <a:t>Pa = </a:t>
            </a:r>
            <a:r>
              <a:rPr lang="en-US" sz="900" dirty="0" err="1">
                <a:solidFill>
                  <a:prstClr val="black"/>
                </a:solidFill>
                <a:latin typeface="Arial"/>
                <a:ea typeface="+mn-ea"/>
                <a:cs typeface="Arial"/>
              </a:rPr>
              <a:t>pretomanid</a:t>
            </a:r>
            <a:endParaRPr lang="en-US" sz="900" dirty="0">
              <a:solidFill>
                <a:prstClr val="black"/>
              </a:solidFill>
              <a:latin typeface="Arial"/>
              <a:ea typeface="+mn-ea"/>
              <a:cs typeface="Arial"/>
            </a:endParaRPr>
          </a:p>
          <a:p>
            <a:pPr algn="l" defTabSz="685783" eaLnBrk="1" fontAlgn="auto" hangingPunct="1">
              <a:spcBef>
                <a:spcPts val="0"/>
              </a:spcBef>
              <a:spcAft>
                <a:spcPts val="0"/>
              </a:spcAft>
              <a:defRPr/>
            </a:pPr>
            <a:r>
              <a:rPr lang="en-US" sz="900" dirty="0">
                <a:solidFill>
                  <a:prstClr val="black"/>
                </a:solidFill>
                <a:latin typeface="Arial"/>
                <a:ea typeface="+mn-ea"/>
                <a:cs typeface="Arial"/>
              </a:rPr>
              <a:t>H = isoniazid</a:t>
            </a:r>
          </a:p>
          <a:p>
            <a:pPr algn="l" defTabSz="685783" eaLnBrk="1" fontAlgn="auto" hangingPunct="1">
              <a:spcBef>
                <a:spcPts val="0"/>
              </a:spcBef>
              <a:spcAft>
                <a:spcPts val="0"/>
              </a:spcAft>
              <a:defRPr/>
            </a:pPr>
            <a:r>
              <a:rPr lang="en-US" sz="900" dirty="0">
                <a:solidFill>
                  <a:prstClr val="black"/>
                </a:solidFill>
                <a:latin typeface="Arial"/>
                <a:ea typeface="+mn-ea"/>
                <a:cs typeface="Arial"/>
              </a:rPr>
              <a:t>R = rifampicin</a:t>
            </a:r>
          </a:p>
          <a:p>
            <a:pPr algn="l" defTabSz="685783" eaLnBrk="1" fontAlgn="auto" hangingPunct="1">
              <a:spcBef>
                <a:spcPts val="0"/>
              </a:spcBef>
              <a:spcAft>
                <a:spcPts val="0"/>
              </a:spcAft>
              <a:defRPr/>
            </a:pPr>
            <a:r>
              <a:rPr lang="en-US" sz="900" dirty="0">
                <a:solidFill>
                  <a:prstClr val="black"/>
                </a:solidFill>
                <a:latin typeface="Arial"/>
                <a:ea typeface="+mn-ea"/>
                <a:cs typeface="Arial"/>
              </a:rPr>
              <a:t>Z = pyrazinamide</a:t>
            </a:r>
          </a:p>
          <a:p>
            <a:pPr algn="l" defTabSz="685783" eaLnBrk="1" fontAlgn="auto" hangingPunct="1">
              <a:spcBef>
                <a:spcPts val="0"/>
              </a:spcBef>
              <a:spcAft>
                <a:spcPts val="0"/>
              </a:spcAft>
              <a:defRPr/>
            </a:pPr>
            <a:r>
              <a:rPr lang="en-US" sz="900" dirty="0">
                <a:solidFill>
                  <a:prstClr val="black"/>
                </a:solidFill>
                <a:latin typeface="Arial"/>
                <a:ea typeface="+mn-ea"/>
                <a:cs typeface="Arial"/>
              </a:rPr>
              <a:t>E = ethambutol</a:t>
            </a:r>
          </a:p>
          <a:p>
            <a:pPr algn="l" eaLnBrk="1" fontAlgn="auto" hangingPunct="1">
              <a:spcBef>
                <a:spcPts val="0"/>
              </a:spcBef>
              <a:spcAft>
                <a:spcPts val="0"/>
              </a:spcAft>
              <a:defRPr/>
            </a:pPr>
            <a:r>
              <a:rPr lang="en-US" sz="900" dirty="0" err="1">
                <a:solidFill>
                  <a:prstClr val="black"/>
                </a:solidFill>
                <a:latin typeface="Arial"/>
                <a:cs typeface="Arial"/>
              </a:rPr>
              <a:t>Hd</a:t>
            </a:r>
            <a:r>
              <a:rPr lang="en-US" sz="900" dirty="0">
                <a:solidFill>
                  <a:prstClr val="black"/>
                </a:solidFill>
                <a:latin typeface="Arial"/>
                <a:cs typeface="Arial"/>
              </a:rPr>
              <a:t> = high dose</a:t>
            </a:r>
          </a:p>
          <a:p>
            <a:pPr algn="l" eaLnBrk="1" fontAlgn="auto" hangingPunct="1">
              <a:spcBef>
                <a:spcPts val="0"/>
              </a:spcBef>
              <a:spcAft>
                <a:spcPts val="0"/>
              </a:spcAft>
              <a:defRPr/>
            </a:pPr>
            <a:r>
              <a:rPr lang="en-US" sz="900" dirty="0">
                <a:solidFill>
                  <a:prstClr val="black"/>
                </a:solidFill>
                <a:latin typeface="Arial"/>
                <a:cs typeface="Arial"/>
              </a:rPr>
              <a:t>BID = twice daily</a:t>
            </a:r>
          </a:p>
        </p:txBody>
      </p:sp>
      <p:sp>
        <p:nvSpPr>
          <p:cNvPr id="2" name="TextBox 1">
            <a:extLst>
              <a:ext uri="{FF2B5EF4-FFF2-40B4-BE49-F238E27FC236}">
                <a16:creationId xmlns:a16="http://schemas.microsoft.com/office/drawing/2014/main" id="{6811A34D-6435-9947-85E8-A945D4B74543}"/>
              </a:ext>
            </a:extLst>
          </p:cNvPr>
          <p:cNvSpPr txBox="1"/>
          <p:nvPr/>
        </p:nvSpPr>
        <p:spPr>
          <a:xfrm>
            <a:off x="118300" y="5543405"/>
            <a:ext cx="5926906" cy="646331"/>
          </a:xfrm>
          <a:prstGeom prst="rect">
            <a:avLst/>
          </a:prstGeom>
          <a:solidFill>
            <a:schemeClr val="accent1">
              <a:alpha val="28000"/>
            </a:schemeClr>
          </a:solidFill>
        </p:spPr>
        <p:txBody>
          <a:bodyPr wrap="square" rtlCol="0">
            <a:spAutoFit/>
          </a:bodyPr>
          <a:lstStyle/>
          <a:p>
            <a:pPr algn="l"/>
            <a:r>
              <a:rPr lang="en-US" sz="1200" b="1" dirty="0">
                <a:latin typeface="Arial" panose="020B0604020202020204" pitchFamily="34" charset="0"/>
                <a:cs typeface="Arial" panose="020B0604020202020204" pitchFamily="34" charset="0"/>
              </a:rPr>
              <a:t>Focused on shortening treatment to 2–4 months by optimizing rifamycin selection (i.e., R vs. P) and dosing, and/or by introducing new and repurposed medicines to first-line regimens (e.g., J, D, Pa, C, M, Lx, </a:t>
            </a:r>
            <a:r>
              <a:rPr lang="en-US" sz="1200" b="1" dirty="0" err="1">
                <a:latin typeface="Arial" panose="020B0604020202020204" pitchFamily="34" charset="0"/>
                <a:cs typeface="Arial" panose="020B0604020202020204" pitchFamily="34" charset="0"/>
              </a:rPr>
              <a:t>Lz</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Stz</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Dzd</a:t>
            </a:r>
            <a:r>
              <a:rPr lang="en-US" sz="1200" b="1" dirty="0">
                <a:latin typeface="Arial" panose="020B0604020202020204" pitchFamily="34" charset="0"/>
                <a:cs typeface="Arial" panose="020B0604020202020204" pitchFamily="34" charset="0"/>
              </a:rPr>
              <a:t>).</a:t>
            </a:r>
          </a:p>
        </p:txBody>
      </p:sp>
      <p:grpSp>
        <p:nvGrpSpPr>
          <p:cNvPr id="10" name="Group 9">
            <a:extLst>
              <a:ext uri="{FF2B5EF4-FFF2-40B4-BE49-F238E27FC236}">
                <a16:creationId xmlns:a16="http://schemas.microsoft.com/office/drawing/2014/main" id="{97AB57EA-31FE-E047-8350-AE039E6BC1C2}"/>
              </a:ext>
            </a:extLst>
          </p:cNvPr>
          <p:cNvGrpSpPr/>
          <p:nvPr/>
        </p:nvGrpSpPr>
        <p:grpSpPr>
          <a:xfrm>
            <a:off x="115331" y="6249427"/>
            <a:ext cx="480060" cy="608573"/>
            <a:chOff x="289241" y="6046569"/>
            <a:chExt cx="640080" cy="811431"/>
          </a:xfrm>
        </p:grpSpPr>
        <p:sp>
          <p:nvSpPr>
            <p:cNvPr id="11" name="Slide Number Placeholder 3">
              <a:extLst>
                <a:ext uri="{FF2B5EF4-FFF2-40B4-BE49-F238E27FC236}">
                  <a16:creationId xmlns:a16="http://schemas.microsoft.com/office/drawing/2014/main" id="{4ABD7D6E-D591-5446-9AA3-9ECDE0118109}"/>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50</a:t>
              </a:fld>
              <a:endParaRPr lang="en-US" sz="1350" dirty="0">
                <a:solidFill>
                  <a:schemeClr val="tx2"/>
                </a:solidFill>
                <a:latin typeface="Arial" panose="020B0604020202020204" pitchFamily="34" charset="0"/>
              </a:endParaRPr>
            </a:p>
          </p:txBody>
        </p:sp>
        <p:cxnSp>
          <p:nvCxnSpPr>
            <p:cNvPr id="12" name="Straight Connector 11">
              <a:extLst>
                <a:ext uri="{FF2B5EF4-FFF2-40B4-BE49-F238E27FC236}">
                  <a16:creationId xmlns:a16="http://schemas.microsoft.com/office/drawing/2014/main" id="{3996158E-530B-0446-9EF0-845C244EC2C3}"/>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3" name="Text Placeholder 6">
            <a:extLst>
              <a:ext uri="{FF2B5EF4-FFF2-40B4-BE49-F238E27FC236}">
                <a16:creationId xmlns:a16="http://schemas.microsoft.com/office/drawing/2014/main" id="{D081A00B-95B3-6F47-A1A6-AA2D0FD1AD51}"/>
              </a:ext>
            </a:extLst>
          </p:cNvPr>
          <p:cNvSpPr txBox="1">
            <a:spLocks/>
          </p:cNvSpPr>
          <p:nvPr/>
        </p:nvSpPr>
        <p:spPr>
          <a:xfrm>
            <a:off x="593366" y="646571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RESEARCH</a:t>
            </a:r>
          </a:p>
        </p:txBody>
      </p:sp>
      <p:sp>
        <p:nvSpPr>
          <p:cNvPr id="14" name="Text Placeholder 7">
            <a:extLst>
              <a:ext uri="{FF2B5EF4-FFF2-40B4-BE49-F238E27FC236}">
                <a16:creationId xmlns:a16="http://schemas.microsoft.com/office/drawing/2014/main" id="{FDB14AE1-FF3F-C24B-B473-65E84DDE488D}"/>
              </a:ext>
            </a:extLst>
          </p:cNvPr>
          <p:cNvSpPr txBox="1">
            <a:spLocks/>
          </p:cNvSpPr>
          <p:nvPr/>
        </p:nvSpPr>
        <p:spPr>
          <a:xfrm>
            <a:off x="228600" y="239937"/>
            <a:ext cx="8245834" cy="354712"/>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defRPr/>
            </a:pPr>
            <a:r>
              <a:rPr lang="en-US" dirty="0">
                <a:latin typeface="Arial" panose="020B0604020202020204" pitchFamily="34" charset="0"/>
                <a:ea typeface="Arial Black" charset="0"/>
                <a:cs typeface="Arial" panose="020B0604020202020204" pitchFamily="34" charset="0"/>
              </a:rPr>
              <a:t>TB Treatment Research (DS-TB)</a:t>
            </a:r>
            <a:endParaRPr lang="en-US" dirty="0">
              <a:latin typeface="Arial" panose="020B0604020202020204" pitchFamily="34" charset="0"/>
            </a:endParaRPr>
          </a:p>
        </p:txBody>
      </p:sp>
    </p:spTree>
    <p:extLst>
      <p:ext uri="{BB962C8B-B14F-4D97-AF65-F5344CB8AC3E}">
        <p14:creationId xmlns:p14="http://schemas.microsoft.com/office/powerpoint/2010/main" val="2972370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933A754-ED12-E04D-BD7B-86464356091B}"/>
              </a:ext>
            </a:extLst>
          </p:cNvPr>
          <p:cNvGraphicFramePr>
            <a:graphicFrameLocks noGrp="1"/>
          </p:cNvGraphicFramePr>
          <p:nvPr>
            <p:extLst>
              <p:ext uri="{D42A27DB-BD31-4B8C-83A1-F6EECF244321}">
                <p14:modId xmlns:p14="http://schemas.microsoft.com/office/powerpoint/2010/main" val="2185856919"/>
              </p:ext>
            </p:extLst>
          </p:nvPr>
        </p:nvGraphicFramePr>
        <p:xfrm>
          <a:off x="234233" y="609602"/>
          <a:ext cx="8681166" cy="4864295"/>
        </p:xfrm>
        <a:graphic>
          <a:graphicData uri="http://schemas.openxmlformats.org/drawingml/2006/table">
            <a:tbl>
              <a:tblPr firstRow="1" bandRow="1">
                <a:tableStyleId>{2D5ABB26-0587-4C30-8999-92F81FD0307C}</a:tableStyleId>
              </a:tblPr>
              <a:tblGrid>
                <a:gridCol w="1251703">
                  <a:extLst>
                    <a:ext uri="{9D8B030D-6E8A-4147-A177-3AD203B41FA5}">
                      <a16:colId xmlns:a16="http://schemas.microsoft.com/office/drawing/2014/main" val="20000"/>
                    </a:ext>
                  </a:extLst>
                </a:gridCol>
                <a:gridCol w="681370">
                  <a:extLst>
                    <a:ext uri="{9D8B030D-6E8A-4147-A177-3AD203B41FA5}">
                      <a16:colId xmlns:a16="http://schemas.microsoft.com/office/drawing/2014/main" val="20001"/>
                    </a:ext>
                  </a:extLst>
                </a:gridCol>
                <a:gridCol w="1087254">
                  <a:extLst>
                    <a:ext uri="{9D8B030D-6E8A-4147-A177-3AD203B41FA5}">
                      <a16:colId xmlns:a16="http://schemas.microsoft.com/office/drawing/2014/main" val="20002"/>
                    </a:ext>
                  </a:extLst>
                </a:gridCol>
                <a:gridCol w="448498">
                  <a:extLst>
                    <a:ext uri="{9D8B030D-6E8A-4147-A177-3AD203B41FA5}">
                      <a16:colId xmlns:a16="http://schemas.microsoft.com/office/drawing/2014/main" val="20003"/>
                    </a:ext>
                  </a:extLst>
                </a:gridCol>
                <a:gridCol w="448497">
                  <a:extLst>
                    <a:ext uri="{9D8B030D-6E8A-4147-A177-3AD203B41FA5}">
                      <a16:colId xmlns:a16="http://schemas.microsoft.com/office/drawing/2014/main" val="20004"/>
                    </a:ext>
                  </a:extLst>
                </a:gridCol>
                <a:gridCol w="425498">
                  <a:extLst>
                    <a:ext uri="{9D8B030D-6E8A-4147-A177-3AD203B41FA5}">
                      <a16:colId xmlns:a16="http://schemas.microsoft.com/office/drawing/2014/main" val="20005"/>
                    </a:ext>
                  </a:extLst>
                </a:gridCol>
                <a:gridCol w="436998">
                  <a:extLst>
                    <a:ext uri="{9D8B030D-6E8A-4147-A177-3AD203B41FA5}">
                      <a16:colId xmlns:a16="http://schemas.microsoft.com/office/drawing/2014/main" val="1629725784"/>
                    </a:ext>
                  </a:extLst>
                </a:gridCol>
                <a:gridCol w="448497">
                  <a:extLst>
                    <a:ext uri="{9D8B030D-6E8A-4147-A177-3AD203B41FA5}">
                      <a16:colId xmlns:a16="http://schemas.microsoft.com/office/drawing/2014/main" val="4224789990"/>
                    </a:ext>
                  </a:extLst>
                </a:gridCol>
                <a:gridCol w="482997">
                  <a:extLst>
                    <a:ext uri="{9D8B030D-6E8A-4147-A177-3AD203B41FA5}">
                      <a16:colId xmlns:a16="http://schemas.microsoft.com/office/drawing/2014/main" val="1601048157"/>
                    </a:ext>
                  </a:extLst>
                </a:gridCol>
                <a:gridCol w="471497">
                  <a:extLst>
                    <a:ext uri="{9D8B030D-6E8A-4147-A177-3AD203B41FA5}">
                      <a16:colId xmlns:a16="http://schemas.microsoft.com/office/drawing/2014/main" val="630122583"/>
                    </a:ext>
                  </a:extLst>
                </a:gridCol>
                <a:gridCol w="1202189">
                  <a:extLst>
                    <a:ext uri="{9D8B030D-6E8A-4147-A177-3AD203B41FA5}">
                      <a16:colId xmlns:a16="http://schemas.microsoft.com/office/drawing/2014/main" val="4075628485"/>
                    </a:ext>
                  </a:extLst>
                </a:gridCol>
                <a:gridCol w="1296168">
                  <a:extLst>
                    <a:ext uri="{9D8B030D-6E8A-4147-A177-3AD203B41FA5}">
                      <a16:colId xmlns:a16="http://schemas.microsoft.com/office/drawing/2014/main" val="577633954"/>
                    </a:ext>
                  </a:extLst>
                </a:gridCol>
              </a:tblGrid>
              <a:tr h="373561">
                <a:tc>
                  <a:txBody>
                    <a:bodyPr/>
                    <a:lstStyle/>
                    <a:p>
                      <a:pPr marL="0" marR="0">
                        <a:spcBef>
                          <a:spcPts val="0"/>
                        </a:spcBef>
                        <a:spcAft>
                          <a:spcPts val="0"/>
                        </a:spcAft>
                      </a:pPr>
                      <a:r>
                        <a:rPr lang="en-US" sz="1100" b="1" dirty="0">
                          <a:solidFill>
                            <a:schemeClr val="bg1"/>
                          </a:solidFill>
                          <a:effectLst/>
                          <a:latin typeface="Arial" panose="020B0604020202020204" pitchFamily="34" charset="0"/>
                          <a:ea typeface="ＭＳ 明朝"/>
                          <a:cs typeface="Arial" panose="020B0604020202020204" pitchFamily="34" charset="0"/>
                        </a:rPr>
                        <a:t>Study Name</a:t>
                      </a:r>
                      <a:endParaRPr lang="en-US" sz="1100" dirty="0">
                        <a:solidFill>
                          <a:schemeClr val="bg1"/>
                        </a:solidFill>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spcBef>
                          <a:spcPts val="0"/>
                        </a:spcBef>
                        <a:spcAft>
                          <a:spcPts val="0"/>
                        </a:spcAft>
                      </a:pPr>
                      <a:r>
                        <a:rPr lang="en-US" sz="1100" b="1" dirty="0">
                          <a:solidFill>
                            <a:schemeClr val="bg1"/>
                          </a:solidFill>
                          <a:effectLst/>
                          <a:latin typeface="Arial" panose="020B0604020202020204" pitchFamily="34" charset="0"/>
                          <a:ea typeface="ＭＳ 明朝"/>
                          <a:cs typeface="Arial" panose="020B0604020202020204" pitchFamily="34" charset="0"/>
                        </a:rPr>
                        <a:t>Duration</a:t>
                      </a:r>
                      <a:endParaRPr lang="en-US" sz="1100" dirty="0">
                        <a:solidFill>
                          <a:schemeClr val="bg1"/>
                        </a:solidFill>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spcBef>
                          <a:spcPts val="0"/>
                        </a:spcBef>
                        <a:spcAft>
                          <a:spcPts val="0"/>
                        </a:spcAft>
                      </a:pPr>
                      <a:r>
                        <a:rPr lang="en-US" sz="1100" b="1" dirty="0">
                          <a:solidFill>
                            <a:schemeClr val="bg1"/>
                          </a:solidFill>
                          <a:effectLst/>
                          <a:latin typeface="Arial" panose="020B0604020202020204" pitchFamily="34" charset="0"/>
                          <a:ea typeface="ＭＳ 明朝"/>
                          <a:cs typeface="Arial" panose="020B0604020202020204" pitchFamily="34" charset="0"/>
                        </a:rPr>
                        <a:t>For Treatment of</a:t>
                      </a:r>
                      <a:endParaRPr lang="en-US" sz="1100" dirty="0">
                        <a:solidFill>
                          <a:schemeClr val="bg1"/>
                        </a:solidFill>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lgn="ctr">
                        <a:spcBef>
                          <a:spcPts val="0"/>
                        </a:spcBef>
                        <a:spcAft>
                          <a:spcPts val="0"/>
                        </a:spcAft>
                      </a:pPr>
                      <a:r>
                        <a:rPr lang="en-US" sz="1100" b="1" dirty="0">
                          <a:solidFill>
                            <a:schemeClr val="bg1"/>
                          </a:solidFill>
                          <a:effectLst/>
                          <a:latin typeface="Arial" panose="020B0604020202020204" pitchFamily="34" charset="0"/>
                          <a:ea typeface="ＭＳ 明朝"/>
                          <a:cs typeface="Arial" panose="020B0604020202020204" pitchFamily="34" charset="0"/>
                        </a:rPr>
                        <a:t>BDQ</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lgn="ctr">
                        <a:spcBef>
                          <a:spcPts val="0"/>
                        </a:spcBef>
                        <a:spcAft>
                          <a:spcPts val="0"/>
                        </a:spcAft>
                      </a:pPr>
                      <a:r>
                        <a:rPr lang="en-US" sz="1100" b="1" dirty="0">
                          <a:solidFill>
                            <a:schemeClr val="bg1"/>
                          </a:solidFill>
                          <a:effectLst/>
                          <a:latin typeface="Arial" panose="020B0604020202020204" pitchFamily="34" charset="0"/>
                          <a:ea typeface="ＭＳ 明朝"/>
                          <a:cs typeface="Arial" panose="020B0604020202020204" pitchFamily="34" charset="0"/>
                        </a:rPr>
                        <a:t>DLM</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lgn="ctr">
                        <a:spcBef>
                          <a:spcPts val="0"/>
                        </a:spcBef>
                        <a:spcAft>
                          <a:spcPts val="0"/>
                        </a:spcAft>
                      </a:pPr>
                      <a:r>
                        <a:rPr lang="en-US" sz="1100" b="1" dirty="0">
                          <a:solidFill>
                            <a:schemeClr val="bg1"/>
                          </a:solidFill>
                          <a:effectLst/>
                          <a:latin typeface="Arial" panose="020B0604020202020204" pitchFamily="34" charset="0"/>
                          <a:ea typeface="ＭＳ 明朝"/>
                          <a:cs typeface="Arial" panose="020B0604020202020204" pitchFamily="34" charset="0"/>
                        </a:rPr>
                        <a:t>PTD</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lgn="ctr">
                        <a:spcBef>
                          <a:spcPts val="0"/>
                        </a:spcBef>
                        <a:spcAft>
                          <a:spcPts val="0"/>
                        </a:spcAft>
                      </a:pPr>
                      <a:r>
                        <a:rPr lang="en-US" sz="1100" b="1" dirty="0">
                          <a:solidFill>
                            <a:schemeClr val="bg1"/>
                          </a:solidFill>
                          <a:effectLst/>
                          <a:latin typeface="Arial" panose="020B0604020202020204" pitchFamily="34" charset="0"/>
                          <a:ea typeface="ＭＳ 明朝"/>
                          <a:cs typeface="Arial" panose="020B0604020202020204" pitchFamily="34" charset="0"/>
                        </a:rPr>
                        <a:t>LZD</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lgn="ctr">
                        <a:spcBef>
                          <a:spcPts val="0"/>
                        </a:spcBef>
                        <a:spcAft>
                          <a:spcPts val="0"/>
                        </a:spcAft>
                      </a:pPr>
                      <a:r>
                        <a:rPr lang="en-US" sz="1100" b="1" dirty="0">
                          <a:solidFill>
                            <a:schemeClr val="bg1"/>
                          </a:solidFill>
                          <a:effectLst/>
                          <a:latin typeface="Arial" panose="020B0604020202020204" pitchFamily="34" charset="0"/>
                          <a:ea typeface="ＭＳ 明朝"/>
                          <a:cs typeface="Arial" panose="020B0604020202020204" pitchFamily="34" charset="0"/>
                        </a:rPr>
                        <a:t>CFZ</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lgn="ctr">
                        <a:spcBef>
                          <a:spcPts val="0"/>
                        </a:spcBef>
                        <a:spcAft>
                          <a:spcPts val="0"/>
                        </a:spcAft>
                      </a:pPr>
                      <a:r>
                        <a:rPr lang="en-US" sz="1100" b="1" dirty="0">
                          <a:solidFill>
                            <a:schemeClr val="bg1"/>
                          </a:solidFill>
                          <a:effectLst/>
                          <a:latin typeface="Arial" panose="020B0604020202020204" pitchFamily="34" charset="0"/>
                          <a:ea typeface="ＭＳ 明朝"/>
                          <a:cs typeface="Arial" panose="020B0604020202020204" pitchFamily="34" charset="0"/>
                        </a:rPr>
                        <a:t>FQ</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lgn="ctr">
                        <a:spcBef>
                          <a:spcPts val="0"/>
                        </a:spcBef>
                        <a:spcAft>
                          <a:spcPts val="0"/>
                        </a:spcAft>
                      </a:pPr>
                      <a:r>
                        <a:rPr lang="en-US" sz="1100" b="1" dirty="0">
                          <a:solidFill>
                            <a:schemeClr val="bg1"/>
                          </a:solidFill>
                          <a:effectLst/>
                          <a:latin typeface="Arial" panose="020B0604020202020204" pitchFamily="34" charset="0"/>
                          <a:ea typeface="ＭＳ 明朝"/>
                          <a:cs typeface="Arial" panose="020B0604020202020204" pitchFamily="34" charset="0"/>
                        </a:rPr>
                        <a:t>PZA</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lgn="ctr">
                        <a:spcBef>
                          <a:spcPts val="0"/>
                        </a:spcBef>
                        <a:spcAft>
                          <a:spcPts val="0"/>
                        </a:spcAft>
                      </a:pPr>
                      <a:r>
                        <a:rPr lang="en-US" sz="1100" b="1" dirty="0">
                          <a:solidFill>
                            <a:schemeClr val="bg1"/>
                          </a:solidFill>
                          <a:effectLst/>
                          <a:latin typeface="Arial" panose="020B0604020202020204" pitchFamily="34" charset="0"/>
                          <a:ea typeface="ＭＳ 明朝"/>
                          <a:cs typeface="Arial" panose="020B0604020202020204" pitchFamily="34" charset="0"/>
                        </a:rPr>
                        <a:t>Other(s)</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lgn="l">
                        <a:spcBef>
                          <a:spcPts val="0"/>
                        </a:spcBef>
                        <a:spcAft>
                          <a:spcPts val="0"/>
                        </a:spcAft>
                      </a:pPr>
                      <a:r>
                        <a:rPr lang="en-US" sz="1100" b="1" dirty="0">
                          <a:solidFill>
                            <a:schemeClr val="bg1"/>
                          </a:solidFill>
                          <a:effectLst/>
                          <a:latin typeface="Arial" panose="020B0604020202020204" pitchFamily="34" charset="0"/>
                          <a:ea typeface="ＭＳ 明朝"/>
                          <a:cs typeface="Arial" panose="020B0604020202020204" pitchFamily="34" charset="0"/>
                        </a:rPr>
                        <a:t>Estimated to Complete</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extLst>
                  <a:ext uri="{0D108BD9-81ED-4DB2-BD59-A6C34878D82A}">
                    <a16:rowId xmlns:a16="http://schemas.microsoft.com/office/drawing/2014/main" val="10000"/>
                  </a:ext>
                </a:extLst>
              </a:tr>
              <a:tr h="414567">
                <a:tc>
                  <a:txBody>
                    <a:bodyPr/>
                    <a:lstStyle/>
                    <a:p>
                      <a:pPr marL="0" marR="0">
                        <a:spcBef>
                          <a:spcPts val="0"/>
                        </a:spcBef>
                        <a:spcAft>
                          <a:spcPts val="0"/>
                        </a:spcAft>
                      </a:pPr>
                      <a:r>
                        <a:rPr lang="en-US" sz="1100" dirty="0" err="1">
                          <a:effectLst/>
                          <a:latin typeface="Arial" panose="020B0604020202020204" pitchFamily="34" charset="0"/>
                          <a:ea typeface="ＭＳ 明朝"/>
                          <a:cs typeface="Arial" panose="020B0604020202020204" pitchFamily="34" charset="0"/>
                        </a:rPr>
                        <a:t>SimpliciTB</a:t>
                      </a:r>
                      <a:endParaRPr lang="en-US" sz="1100" dirty="0">
                        <a:effectLst/>
                        <a:latin typeface="Arial" panose="020B0604020202020204" pitchFamily="34" charset="0"/>
                        <a:ea typeface="ＭＳ 明朝"/>
                        <a:cs typeface="Arial" panose="020B0604020202020204" pitchFamily="34" charset="0"/>
                      </a:endParaRPr>
                    </a:p>
                    <a:p>
                      <a:pPr marL="0" marR="0">
                        <a:spcBef>
                          <a:spcPts val="0"/>
                        </a:spcBef>
                        <a:spcAft>
                          <a:spcPts val="0"/>
                        </a:spcAft>
                      </a:pPr>
                      <a:r>
                        <a:rPr lang="en-US" sz="1100" u="sng" dirty="0">
                          <a:solidFill>
                            <a:srgbClr val="0000FF"/>
                          </a:solidFill>
                          <a:effectLst/>
                          <a:latin typeface="Arial" panose="020B0604020202020204" pitchFamily="34" charset="0"/>
                          <a:ea typeface="ＭＳ 明朝"/>
                          <a:cs typeface="Arial" panose="020B0604020202020204" pitchFamily="34" charset="0"/>
                          <a:hlinkClick r:id="rId3"/>
                        </a:rPr>
                        <a:t>NCT03338621</a:t>
                      </a: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6 months</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100" dirty="0">
                          <a:solidFill>
                            <a:schemeClr val="tx1"/>
                          </a:solidFill>
                          <a:effectLst/>
                          <a:latin typeface="Arial" panose="020B0604020202020204" pitchFamily="34" charset="0"/>
                          <a:ea typeface="ＭＳ 明朝"/>
                          <a:cs typeface="Arial" panose="020B0604020202020204" pitchFamily="34" charset="0"/>
                        </a:rPr>
                        <a:t>MDR-TB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effectLst/>
                          <a:latin typeface="Arial" panose="020B0604020202020204" pitchFamily="34" charset="0"/>
                          <a:ea typeface="ＭＳ 明朝"/>
                          <a:cs typeface="Arial" panose="020B0604020202020204" pitchFamily="34" charset="0"/>
                        </a:rPr>
                        <a:t>(</a:t>
                      </a:r>
                      <a:r>
                        <a:rPr lang="en-US" sz="1100" dirty="0">
                          <a:effectLst/>
                          <a:latin typeface="Arial" panose="020B0604020202020204" pitchFamily="34" charset="0"/>
                          <a:ea typeface="ＭＳ 明朝"/>
                          <a:cs typeface="Arial" panose="020B0604020202020204" pitchFamily="34" charset="0"/>
                        </a:rPr>
                        <a:t>DS-TB</a:t>
                      </a:r>
                      <a:r>
                        <a:rPr lang="en-US" sz="1100" dirty="0">
                          <a:solidFill>
                            <a:schemeClr val="tx1"/>
                          </a:solidFill>
                          <a:effectLst/>
                          <a:latin typeface="Arial" panose="020B0604020202020204" pitchFamily="34" charset="0"/>
                          <a:ea typeface="ＭＳ 明朝"/>
                          <a:cs typeface="Arial" panose="020B0604020202020204" pitchFamily="34" charset="0"/>
                        </a:rPr>
                        <a:t>)</a:t>
                      </a: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M</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100" dirty="0">
                          <a:effectLst/>
                          <a:latin typeface="Arial" panose="020B0604020202020204" pitchFamily="34" charset="0"/>
                          <a:ea typeface="ＭＳ 明朝"/>
                          <a:cs typeface="Arial" panose="020B0604020202020204" pitchFamily="34" charset="0"/>
                        </a:rPr>
                        <a:t>February 2022</a:t>
                      </a:r>
                    </a:p>
                    <a:p>
                      <a:pPr marL="0" marR="0" algn="l">
                        <a:spcBef>
                          <a:spcPts val="0"/>
                        </a:spcBef>
                        <a:spcAft>
                          <a:spcPts val="0"/>
                        </a:spcAft>
                      </a:pPr>
                      <a:r>
                        <a:rPr lang="en-US" sz="1100" dirty="0">
                          <a:effectLst/>
                          <a:latin typeface="Arial" panose="020B0604020202020204" pitchFamily="34" charset="0"/>
                          <a:ea typeface="ＭＳ 明朝"/>
                          <a:cs typeface="Arial" panose="020B0604020202020204" pitchFamily="34" charset="0"/>
                        </a:rPr>
                        <a:t>[fully enrolled]</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2241123184"/>
                  </a:ext>
                </a:extLst>
              </a:tr>
              <a:tr h="530665">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Nix-TB</a:t>
                      </a:r>
                    </a:p>
                    <a:p>
                      <a:pPr marL="0" marR="0">
                        <a:spcBef>
                          <a:spcPts val="0"/>
                        </a:spcBef>
                        <a:spcAft>
                          <a:spcPts val="0"/>
                        </a:spcAft>
                      </a:pPr>
                      <a:r>
                        <a:rPr lang="en-US" sz="1100" u="sng" dirty="0">
                          <a:solidFill>
                            <a:srgbClr val="0000FF"/>
                          </a:solidFill>
                          <a:effectLst/>
                          <a:latin typeface="Arial" panose="020B0604020202020204" pitchFamily="34" charset="0"/>
                          <a:ea typeface="ＭＳ 明朝"/>
                          <a:cs typeface="Arial" panose="020B0604020202020204" pitchFamily="34" charset="0"/>
                          <a:hlinkClick r:id="rId4"/>
                        </a:rPr>
                        <a:t>NCT02333799</a:t>
                      </a: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6-9 months</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XDR-TB, </a:t>
                      </a:r>
                    </a:p>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pre-XDR-TB,</a:t>
                      </a:r>
                    </a:p>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TI/NR MDR-TB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100" dirty="0">
                          <a:effectLst/>
                          <a:latin typeface="Arial" panose="020B0604020202020204" pitchFamily="34" charset="0"/>
                          <a:ea typeface="ＭＳ 明朝"/>
                          <a:cs typeface="Arial" panose="020B0604020202020204" pitchFamily="34" charset="0"/>
                        </a:rPr>
                        <a:t>Final results presented CROI 2021</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10001"/>
                  </a:ext>
                </a:extLst>
              </a:tr>
              <a:tr h="530665">
                <a:tc>
                  <a:txBody>
                    <a:bodyPr/>
                    <a:lstStyle/>
                    <a:p>
                      <a:pPr marL="0" marR="0">
                        <a:spcBef>
                          <a:spcPts val="0"/>
                        </a:spcBef>
                        <a:spcAft>
                          <a:spcPts val="0"/>
                        </a:spcAft>
                      </a:pPr>
                      <a:r>
                        <a:rPr lang="en-US" sz="1100" dirty="0" err="1">
                          <a:effectLst/>
                          <a:latin typeface="Arial" panose="020B0604020202020204" pitchFamily="34" charset="0"/>
                          <a:ea typeface="ＭＳ 明朝"/>
                          <a:cs typeface="Arial" panose="020B0604020202020204" pitchFamily="34" charset="0"/>
                        </a:rPr>
                        <a:t>ZeNix</a:t>
                      </a:r>
                      <a:endParaRPr lang="en-US" sz="1100" dirty="0">
                        <a:effectLst/>
                        <a:latin typeface="Arial" panose="020B0604020202020204" pitchFamily="34" charset="0"/>
                        <a:ea typeface="ＭＳ 明朝"/>
                        <a:cs typeface="Arial" panose="020B0604020202020204" pitchFamily="34" charset="0"/>
                      </a:endParaRPr>
                    </a:p>
                    <a:p>
                      <a:pPr marL="0" marR="0">
                        <a:spcBef>
                          <a:spcPts val="0"/>
                        </a:spcBef>
                        <a:spcAft>
                          <a:spcPts val="0"/>
                        </a:spcAft>
                      </a:pPr>
                      <a:r>
                        <a:rPr lang="en-US" sz="1100" u="sng" dirty="0">
                          <a:solidFill>
                            <a:srgbClr val="0000FF"/>
                          </a:solidFill>
                          <a:effectLst/>
                          <a:latin typeface="Arial" panose="020B0604020202020204" pitchFamily="34" charset="0"/>
                          <a:ea typeface="ＭＳ 明朝"/>
                          <a:cs typeface="Arial" panose="020B0604020202020204" pitchFamily="34" charset="0"/>
                          <a:hlinkClick r:id="rId5"/>
                        </a:rPr>
                        <a:t>NCT03086486</a:t>
                      </a: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6-9 months</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XDR-TB, </a:t>
                      </a:r>
                    </a:p>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pre-XDR-TB,</a:t>
                      </a:r>
                    </a:p>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TI/NR MDR-TB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100" dirty="0">
                          <a:effectLst/>
                          <a:latin typeface="Arial" panose="020B0604020202020204" pitchFamily="34" charset="0"/>
                          <a:ea typeface="ＭＳ 明朝"/>
                          <a:cs typeface="Arial" panose="020B0604020202020204" pitchFamily="34" charset="0"/>
                        </a:rPr>
                        <a:t>December 2021</a:t>
                      </a:r>
                    </a:p>
                    <a:p>
                      <a:pPr marL="0" marR="0" algn="l">
                        <a:spcBef>
                          <a:spcPts val="0"/>
                        </a:spcBef>
                        <a:spcAft>
                          <a:spcPts val="0"/>
                        </a:spcAft>
                      </a:pPr>
                      <a:r>
                        <a:rPr lang="en-US" sz="1100" dirty="0">
                          <a:effectLst/>
                          <a:latin typeface="Arial" panose="020B0604020202020204" pitchFamily="34" charset="0"/>
                          <a:ea typeface="ＭＳ 明朝"/>
                          <a:cs typeface="Arial" panose="020B0604020202020204" pitchFamily="34" charset="0"/>
                        </a:rPr>
                        <a:t>[fully enrolled]</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10002"/>
                  </a:ext>
                </a:extLst>
              </a:tr>
              <a:tr h="530665">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TB-PRACTECAL </a:t>
                      </a:r>
                      <a:r>
                        <a:rPr lang="en-US" sz="1100" dirty="0">
                          <a:effectLst/>
                          <a:latin typeface="Arial" panose="020B0604020202020204" pitchFamily="34" charset="0"/>
                          <a:ea typeface="ＭＳ 明朝"/>
                          <a:cs typeface="Arial" panose="020B0604020202020204" pitchFamily="34" charset="0"/>
                          <a:hlinkClick r:id="rId6"/>
                        </a:rPr>
                        <a:t>NCT02589782 </a:t>
                      </a: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6 months</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MDR-TB</a:t>
                      </a:r>
                    </a:p>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Pre-XDR-TB</a:t>
                      </a:r>
                    </a:p>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XDR-TB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(M)</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100" dirty="0">
                          <a:effectLst/>
                          <a:latin typeface="Arial" panose="020B0604020202020204" pitchFamily="34" charset="0"/>
                          <a:ea typeface="ＭＳ 明朝"/>
                          <a:cs typeface="Arial" panose="020B0604020202020204" pitchFamily="34" charset="0"/>
                        </a:rPr>
                        <a:t>February 2023</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552043864"/>
                  </a:ext>
                </a:extLst>
              </a:tr>
              <a:tr h="426618">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BEAT-Tuberculosis </a:t>
                      </a:r>
                      <a:r>
                        <a:rPr lang="en-US" sz="1100" dirty="0">
                          <a:effectLst/>
                          <a:latin typeface="Arial" panose="020B0604020202020204" pitchFamily="34" charset="0"/>
                          <a:ea typeface="ＭＳ 明朝"/>
                          <a:cs typeface="Arial" panose="020B0604020202020204" pitchFamily="34" charset="0"/>
                          <a:hlinkClick r:id="rId7"/>
                        </a:rPr>
                        <a:t>NCT04062201 </a:t>
                      </a: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6 months</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RR-TB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(Lx)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100" dirty="0">
                          <a:effectLst/>
                          <a:latin typeface="Arial" panose="020B0604020202020204" pitchFamily="34" charset="0"/>
                          <a:ea typeface="ＭＳ 明朝"/>
                          <a:cs typeface="Arial" panose="020B0604020202020204" pitchFamily="34" charset="0"/>
                        </a:rPr>
                        <a:t>March 2023</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10004"/>
                  </a:ext>
                </a:extLst>
              </a:tr>
              <a:tr h="387836">
                <a:tc>
                  <a:txBody>
                    <a:bodyPr/>
                    <a:lstStyle/>
                    <a:p>
                      <a:pPr marL="0" marR="0">
                        <a:spcBef>
                          <a:spcPts val="0"/>
                        </a:spcBef>
                        <a:spcAft>
                          <a:spcPts val="0"/>
                        </a:spcAft>
                      </a:pPr>
                      <a:r>
                        <a:rPr lang="en-US" sz="1100" dirty="0" err="1">
                          <a:effectLst/>
                          <a:latin typeface="Arial" panose="020B0604020202020204" pitchFamily="34" charset="0"/>
                          <a:ea typeface="ＭＳ 明朝"/>
                          <a:cs typeface="Arial" panose="020B0604020202020204" pitchFamily="34" charset="0"/>
                        </a:rPr>
                        <a:t>endTB</a:t>
                      </a:r>
                      <a:endParaRPr lang="en-US" sz="1100" dirty="0">
                        <a:effectLst/>
                        <a:latin typeface="Arial" panose="020B0604020202020204" pitchFamily="34" charset="0"/>
                        <a:ea typeface="ＭＳ 明朝"/>
                        <a:cs typeface="Arial" panose="020B0604020202020204" pitchFamily="34" charset="0"/>
                      </a:endParaRPr>
                    </a:p>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hlinkClick r:id="rId8"/>
                        </a:rPr>
                        <a:t>NCT02754765 </a:t>
                      </a: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9 months</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MDR-TB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M/Lx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100" dirty="0">
                          <a:effectLst/>
                          <a:latin typeface="Arial" panose="020B0604020202020204" pitchFamily="34" charset="0"/>
                          <a:ea typeface="ＭＳ 明朝"/>
                          <a:cs typeface="Arial" panose="020B0604020202020204" pitchFamily="34" charset="0"/>
                        </a:rPr>
                        <a:t>January 2023</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3601785405"/>
                  </a:ext>
                </a:extLst>
              </a:tr>
              <a:tr h="448437">
                <a:tc>
                  <a:txBody>
                    <a:bodyPr/>
                    <a:lstStyle/>
                    <a:p>
                      <a:pPr marL="0" marR="0">
                        <a:spcBef>
                          <a:spcPts val="0"/>
                        </a:spcBef>
                        <a:spcAft>
                          <a:spcPts val="0"/>
                        </a:spcAft>
                      </a:pPr>
                      <a:r>
                        <a:rPr lang="en-US" sz="1100" dirty="0" err="1">
                          <a:effectLst/>
                          <a:latin typeface="Arial" panose="020B0604020202020204" pitchFamily="34" charset="0"/>
                          <a:ea typeface="ＭＳ 明朝"/>
                          <a:cs typeface="Arial" panose="020B0604020202020204" pitchFamily="34" charset="0"/>
                        </a:rPr>
                        <a:t>endTB</a:t>
                      </a:r>
                      <a:r>
                        <a:rPr lang="en-US" sz="1100" dirty="0">
                          <a:effectLst/>
                          <a:latin typeface="Arial" panose="020B0604020202020204" pitchFamily="34" charset="0"/>
                          <a:ea typeface="ＭＳ 明朝"/>
                          <a:cs typeface="Arial" panose="020B0604020202020204" pitchFamily="34" charset="0"/>
                        </a:rPr>
                        <a:t>-Q</a:t>
                      </a:r>
                    </a:p>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hlinkClick r:id="rId9"/>
                        </a:rPr>
                        <a:t>NCT03896685 </a:t>
                      </a: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6-9 months</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FQ-R MDR-TB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100" dirty="0">
                          <a:effectLst/>
                          <a:latin typeface="Arial" panose="020B0604020202020204" pitchFamily="34" charset="0"/>
                          <a:ea typeface="ＭＳ 明朝"/>
                          <a:cs typeface="Arial" panose="020B0604020202020204" pitchFamily="34" charset="0"/>
                        </a:rPr>
                        <a:t>September 2023</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3132954044"/>
                  </a:ext>
                </a:extLst>
              </a:tr>
              <a:tr h="378567">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NEXT </a:t>
                      </a:r>
                    </a:p>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hlinkClick r:id="rId10"/>
                        </a:rPr>
                        <a:t>NCT02454205 </a:t>
                      </a: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6-9 months</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MDR-TB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Lx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err="1">
                          <a:effectLst/>
                          <a:latin typeface="Arial" panose="020B0604020202020204" pitchFamily="34" charset="0"/>
                          <a:ea typeface="ＭＳ 明朝"/>
                          <a:cs typeface="Arial" panose="020B0604020202020204" pitchFamily="34" charset="0"/>
                        </a:rPr>
                        <a:t>Eto</a:t>
                      </a:r>
                      <a:r>
                        <a:rPr lang="en-US" sz="1100" dirty="0">
                          <a:effectLst/>
                          <a:latin typeface="Arial" panose="020B0604020202020204" pitchFamily="34" charset="0"/>
                          <a:ea typeface="ＭＳ 明朝"/>
                          <a:cs typeface="Arial" panose="020B0604020202020204" pitchFamily="34" charset="0"/>
                        </a:rPr>
                        <a:t> or </a:t>
                      </a:r>
                      <a:r>
                        <a:rPr lang="en-US" sz="1100" dirty="0" err="1">
                          <a:effectLst/>
                          <a:latin typeface="Arial" panose="020B0604020202020204" pitchFamily="34" charset="0"/>
                          <a:ea typeface="ＭＳ 明朝"/>
                          <a:cs typeface="Arial" panose="020B0604020202020204" pitchFamily="34" charset="0"/>
                        </a:rPr>
                        <a:t>HdH</a:t>
                      </a:r>
                      <a:r>
                        <a:rPr lang="en-US" sz="1100" dirty="0">
                          <a:effectLst/>
                          <a:latin typeface="Arial" panose="020B0604020202020204" pitchFamily="34" charset="0"/>
                          <a:ea typeface="ＭＳ 明朝"/>
                          <a:cs typeface="Arial" panose="020B0604020202020204" pitchFamily="34" charset="0"/>
                        </a:rPr>
                        <a:t> or </a:t>
                      </a:r>
                      <a:r>
                        <a:rPr lang="en-US" sz="1100" dirty="0" err="1">
                          <a:effectLst/>
                          <a:latin typeface="Arial" panose="020B0604020202020204" pitchFamily="34" charset="0"/>
                          <a:ea typeface="ＭＳ 明朝"/>
                          <a:cs typeface="Arial" panose="020B0604020202020204" pitchFamily="34" charset="0"/>
                        </a:rPr>
                        <a:t>Tzd</a:t>
                      </a:r>
                      <a:r>
                        <a:rPr lang="en-US" sz="1100" dirty="0">
                          <a:effectLst/>
                          <a:latin typeface="Arial" panose="020B0604020202020204" pitchFamily="34" charset="0"/>
                          <a:ea typeface="ＭＳ 明朝"/>
                          <a:cs typeface="Arial" panose="020B0604020202020204" pitchFamily="34" charset="0"/>
                        </a:rPr>
                        <a:t>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100" dirty="0">
                          <a:effectLst/>
                          <a:latin typeface="Arial" panose="020B0604020202020204" pitchFamily="34" charset="0"/>
                          <a:ea typeface="ＭＳ 明朝"/>
                          <a:cs typeface="Arial" panose="020B0604020202020204" pitchFamily="34" charset="0"/>
                        </a:rPr>
                        <a:t>December 2020</a:t>
                      </a:r>
                    </a:p>
                    <a:p>
                      <a:pPr marL="0" marR="0" algn="l">
                        <a:spcBef>
                          <a:spcPts val="0"/>
                        </a:spcBef>
                        <a:spcAft>
                          <a:spcPts val="0"/>
                        </a:spcAft>
                      </a:pPr>
                      <a:r>
                        <a:rPr lang="en-US" sz="1100" dirty="0">
                          <a:effectLst/>
                          <a:latin typeface="Arial" panose="020B0604020202020204" pitchFamily="34" charset="0"/>
                          <a:ea typeface="ＭＳ 明朝"/>
                          <a:cs typeface="Arial" panose="020B0604020202020204" pitchFamily="34" charset="0"/>
                        </a:rPr>
                        <a:t>[fully enrolled]</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1135012194"/>
                  </a:ext>
                </a:extLst>
              </a:tr>
              <a:tr h="383206">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STREAM stage II </a:t>
                      </a:r>
                      <a:r>
                        <a:rPr lang="en-US" sz="1100" dirty="0">
                          <a:effectLst/>
                          <a:latin typeface="Arial" panose="020B0604020202020204" pitchFamily="34" charset="0"/>
                          <a:ea typeface="ＭＳ 明朝"/>
                          <a:cs typeface="Arial" panose="020B0604020202020204" pitchFamily="34" charset="0"/>
                          <a:hlinkClick r:id="rId11"/>
                        </a:rPr>
                        <a:t>NCT02409290 </a:t>
                      </a: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6-9 months</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MDR-TB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Lx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err="1">
                          <a:effectLst/>
                          <a:latin typeface="Arial" panose="020B0604020202020204" pitchFamily="34" charset="0"/>
                          <a:ea typeface="ＭＳ 明朝"/>
                          <a:cs typeface="Arial" panose="020B0604020202020204" pitchFamily="34" charset="0"/>
                        </a:rPr>
                        <a:t>HdH</a:t>
                      </a:r>
                      <a:r>
                        <a:rPr lang="en-US" sz="1100" dirty="0">
                          <a:effectLst/>
                          <a:latin typeface="Arial" panose="020B0604020202020204" pitchFamily="34" charset="0"/>
                          <a:ea typeface="ＭＳ 明朝"/>
                          <a:cs typeface="Arial" panose="020B0604020202020204" pitchFamily="34" charset="0"/>
                        </a:rPr>
                        <a:t>; </a:t>
                      </a:r>
                      <a:r>
                        <a:rPr lang="en-US" sz="1100" dirty="0" err="1">
                          <a:effectLst/>
                          <a:latin typeface="Arial" panose="020B0604020202020204" pitchFamily="34" charset="0"/>
                          <a:ea typeface="ＭＳ 明朝"/>
                          <a:cs typeface="Arial" panose="020B0604020202020204" pitchFamily="34" charset="0"/>
                        </a:rPr>
                        <a:t>Pto</a:t>
                      </a:r>
                      <a:r>
                        <a:rPr lang="en-US" sz="1100" dirty="0">
                          <a:effectLst/>
                          <a:latin typeface="Arial" panose="020B0604020202020204" pitchFamily="34" charset="0"/>
                          <a:ea typeface="ＭＳ 明朝"/>
                          <a:cs typeface="Arial" panose="020B0604020202020204" pitchFamily="34" charset="0"/>
                        </a:rPr>
                        <a:t> or Kan; </a:t>
                      </a:r>
                    </a:p>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 </a:t>
                      </a:r>
                      <a:r>
                        <a:rPr lang="en-US" sz="1100" dirty="0" err="1">
                          <a:effectLst/>
                          <a:latin typeface="Arial" panose="020B0604020202020204" pitchFamily="34" charset="0"/>
                          <a:ea typeface="ＭＳ 明朝"/>
                          <a:cs typeface="Arial" panose="020B0604020202020204" pitchFamily="34" charset="0"/>
                        </a:rPr>
                        <a:t>Emb</a:t>
                      </a: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100" dirty="0">
                          <a:effectLst/>
                          <a:latin typeface="Arial" panose="020B0604020202020204" pitchFamily="34" charset="0"/>
                          <a:ea typeface="ＭＳ 明朝"/>
                          <a:cs typeface="Arial" panose="020B0604020202020204" pitchFamily="34" charset="0"/>
                        </a:rPr>
                        <a:t>July 2022</a:t>
                      </a:r>
                    </a:p>
                    <a:p>
                      <a:pPr marL="0" marR="0" algn="l">
                        <a:spcBef>
                          <a:spcPts val="0"/>
                        </a:spcBef>
                        <a:spcAft>
                          <a:spcPts val="0"/>
                        </a:spcAft>
                      </a:pPr>
                      <a:r>
                        <a:rPr lang="en-US" sz="1100" dirty="0">
                          <a:effectLst/>
                          <a:latin typeface="Arial" panose="020B0604020202020204" pitchFamily="34" charset="0"/>
                          <a:ea typeface="ＭＳ 明朝"/>
                          <a:cs typeface="Arial" panose="020B0604020202020204" pitchFamily="34" charset="0"/>
                        </a:rPr>
                        <a:t>[fully enrolled]</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3285970996"/>
                  </a:ext>
                </a:extLst>
              </a:tr>
              <a:tr h="383206">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MDR-END </a:t>
                      </a:r>
                      <a:r>
                        <a:rPr lang="en-US" sz="1100" dirty="0">
                          <a:effectLst/>
                          <a:latin typeface="Arial" panose="020B0604020202020204" pitchFamily="34" charset="0"/>
                          <a:ea typeface="ＭＳ 明朝"/>
                          <a:cs typeface="Arial" panose="020B0604020202020204" pitchFamily="34" charset="0"/>
                          <a:hlinkClick r:id="rId12"/>
                        </a:rPr>
                        <a:t>NCT02619994 </a:t>
                      </a: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9-12 months</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100" dirty="0">
                          <a:effectLst/>
                          <a:latin typeface="Arial" panose="020B0604020202020204" pitchFamily="34" charset="0"/>
                          <a:ea typeface="ＭＳ 明朝"/>
                          <a:cs typeface="Arial" panose="020B0604020202020204" pitchFamily="34" charset="0"/>
                        </a:rPr>
                        <a:t>MDR-TB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Lx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ＭＳ 明朝"/>
                          <a:cs typeface="Arial" panose="020B0604020202020204" pitchFamily="34" charset="0"/>
                        </a:rPr>
                        <a:t>X</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ctr">
                        <a:spcBef>
                          <a:spcPts val="0"/>
                        </a:spcBef>
                        <a:spcAft>
                          <a:spcPts val="0"/>
                        </a:spcAft>
                      </a:pPr>
                      <a:endParaRPr lang="en-US" sz="110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100" dirty="0">
                          <a:effectLst/>
                          <a:latin typeface="Arial" panose="020B0604020202020204" pitchFamily="34" charset="0"/>
                          <a:ea typeface="ＭＳ 明朝"/>
                          <a:cs typeface="Arial" panose="020B0604020202020204" pitchFamily="34" charset="0"/>
                        </a:rPr>
                        <a:t>June 2021</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1382981128"/>
                  </a:ext>
                </a:extLst>
              </a:tr>
            </a:tbl>
          </a:graphicData>
        </a:graphic>
      </p:graphicFrame>
      <p:sp>
        <p:nvSpPr>
          <p:cNvPr id="8" name="Rectangle 7">
            <a:extLst>
              <a:ext uri="{FF2B5EF4-FFF2-40B4-BE49-F238E27FC236}">
                <a16:creationId xmlns:a16="http://schemas.microsoft.com/office/drawing/2014/main" id="{E31E0955-59D6-214F-8F36-D8CC18D458F9}"/>
              </a:ext>
            </a:extLst>
          </p:cNvPr>
          <p:cNvSpPr/>
          <p:nvPr/>
        </p:nvSpPr>
        <p:spPr>
          <a:xfrm>
            <a:off x="3276600" y="609600"/>
            <a:ext cx="419100" cy="4864295"/>
          </a:xfrm>
          <a:prstGeom prst="rect">
            <a:avLst/>
          </a:prstGeom>
          <a:noFill/>
          <a:ln w="412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eaLnBrk="1" fontAlgn="auto" hangingPunct="1">
              <a:spcBef>
                <a:spcPts val="0"/>
              </a:spcBef>
              <a:spcAft>
                <a:spcPts val="0"/>
              </a:spcAft>
              <a:defRPr/>
            </a:pPr>
            <a:endParaRPr lang="en-US" sz="1350" dirty="0">
              <a:solidFill>
                <a:prstClr val="white"/>
              </a:solidFill>
              <a:latin typeface="Arial" panose="020B0604020202020204" pitchFamily="34" charset="0"/>
            </a:endParaRPr>
          </a:p>
        </p:txBody>
      </p:sp>
      <p:sp>
        <p:nvSpPr>
          <p:cNvPr id="9" name="Rectangle 8">
            <a:extLst>
              <a:ext uri="{FF2B5EF4-FFF2-40B4-BE49-F238E27FC236}">
                <a16:creationId xmlns:a16="http://schemas.microsoft.com/office/drawing/2014/main" id="{8D4B7753-07D2-6B42-828F-F8FCAF39C5D0}"/>
              </a:ext>
            </a:extLst>
          </p:cNvPr>
          <p:cNvSpPr/>
          <p:nvPr/>
        </p:nvSpPr>
        <p:spPr>
          <a:xfrm>
            <a:off x="4152900" y="609601"/>
            <a:ext cx="419100" cy="4864295"/>
          </a:xfrm>
          <a:prstGeom prst="rect">
            <a:avLst/>
          </a:prstGeom>
          <a:noFill/>
          <a:ln w="412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eaLnBrk="1" fontAlgn="auto" hangingPunct="1">
              <a:spcBef>
                <a:spcPts val="0"/>
              </a:spcBef>
              <a:spcAft>
                <a:spcPts val="0"/>
              </a:spcAft>
              <a:defRPr/>
            </a:pPr>
            <a:endParaRPr lang="en-US" sz="1350" dirty="0">
              <a:solidFill>
                <a:prstClr val="white"/>
              </a:solidFill>
              <a:latin typeface="Arial" panose="020B0604020202020204" pitchFamily="34" charset="0"/>
            </a:endParaRPr>
          </a:p>
        </p:txBody>
      </p:sp>
      <p:sp>
        <p:nvSpPr>
          <p:cNvPr id="15" name="TextBox 14">
            <a:extLst>
              <a:ext uri="{FF2B5EF4-FFF2-40B4-BE49-F238E27FC236}">
                <a16:creationId xmlns:a16="http://schemas.microsoft.com/office/drawing/2014/main" id="{79EBB254-E09C-B54B-93D6-A58660EFDEB3}"/>
              </a:ext>
            </a:extLst>
          </p:cNvPr>
          <p:cNvSpPr txBox="1"/>
          <p:nvPr/>
        </p:nvSpPr>
        <p:spPr>
          <a:xfrm>
            <a:off x="234233" y="5562600"/>
            <a:ext cx="8681165" cy="738664"/>
          </a:xfrm>
          <a:prstGeom prst="rect">
            <a:avLst/>
          </a:prstGeom>
          <a:solidFill>
            <a:schemeClr val="accent1">
              <a:alpha val="43000"/>
            </a:schemeClr>
          </a:solidFill>
        </p:spPr>
        <p:txBody>
          <a:bodyPr wrap="square" rtlCol="0">
            <a:spAutoFit/>
          </a:bodyPr>
          <a:lstStyle/>
          <a:p>
            <a:pPr algn="l"/>
            <a:r>
              <a:rPr lang="en-US" sz="1400" b="1" dirty="0">
                <a:latin typeface="Arial" panose="020B0604020202020204" pitchFamily="34" charset="0"/>
                <a:cs typeface="Arial" panose="020B0604020202020204" pitchFamily="34" charset="0"/>
              </a:rPr>
              <a:t>Focused on shortening treatment to 6–12 months and improving outcomes and tolerability by optimizing linezolid dose and duration, and/or by evaluating different combinations of new and repurposed medicines (e.g., J, D, Pa, C, M, Lx, </a:t>
            </a:r>
            <a:r>
              <a:rPr lang="en-US" sz="1400" b="1" dirty="0" err="1">
                <a:latin typeface="Arial" panose="020B0604020202020204" pitchFamily="34" charset="0"/>
                <a:cs typeface="Arial" panose="020B0604020202020204" pitchFamily="34" charset="0"/>
              </a:rPr>
              <a:t>Lz</a:t>
            </a:r>
            <a:r>
              <a:rPr lang="en-US" sz="1400" b="1" dirty="0">
                <a:latin typeface="Arial" panose="020B0604020202020204" pitchFamily="34" charset="0"/>
                <a:cs typeface="Arial" panose="020B0604020202020204" pitchFamily="34" charset="0"/>
              </a:rPr>
              <a:t>).</a:t>
            </a:r>
          </a:p>
        </p:txBody>
      </p:sp>
      <p:grpSp>
        <p:nvGrpSpPr>
          <p:cNvPr id="10" name="Group 9">
            <a:extLst>
              <a:ext uri="{FF2B5EF4-FFF2-40B4-BE49-F238E27FC236}">
                <a16:creationId xmlns:a16="http://schemas.microsoft.com/office/drawing/2014/main" id="{414E76D2-4EB3-3A4A-99AC-6EECCD3EA095}"/>
              </a:ext>
            </a:extLst>
          </p:cNvPr>
          <p:cNvGrpSpPr/>
          <p:nvPr/>
        </p:nvGrpSpPr>
        <p:grpSpPr>
          <a:xfrm>
            <a:off x="115331" y="6249427"/>
            <a:ext cx="480060" cy="608573"/>
            <a:chOff x="289241" y="6046569"/>
            <a:chExt cx="640080" cy="811431"/>
          </a:xfrm>
        </p:grpSpPr>
        <p:sp>
          <p:nvSpPr>
            <p:cNvPr id="11" name="Slide Number Placeholder 3">
              <a:extLst>
                <a:ext uri="{FF2B5EF4-FFF2-40B4-BE49-F238E27FC236}">
                  <a16:creationId xmlns:a16="http://schemas.microsoft.com/office/drawing/2014/main" id="{3D296BE0-FE07-E34A-9F86-2D487672F222}"/>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51</a:t>
              </a:fld>
              <a:endParaRPr lang="en-US" sz="1350" dirty="0">
                <a:solidFill>
                  <a:schemeClr val="tx2"/>
                </a:solidFill>
                <a:latin typeface="Arial" panose="020B0604020202020204" pitchFamily="34" charset="0"/>
              </a:endParaRPr>
            </a:p>
          </p:txBody>
        </p:sp>
        <p:cxnSp>
          <p:nvCxnSpPr>
            <p:cNvPr id="12" name="Straight Connector 11">
              <a:extLst>
                <a:ext uri="{FF2B5EF4-FFF2-40B4-BE49-F238E27FC236}">
                  <a16:creationId xmlns:a16="http://schemas.microsoft.com/office/drawing/2014/main" id="{B3924803-A81D-C04C-9178-E1493D3695D1}"/>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3" name="Text Placeholder 6">
            <a:extLst>
              <a:ext uri="{FF2B5EF4-FFF2-40B4-BE49-F238E27FC236}">
                <a16:creationId xmlns:a16="http://schemas.microsoft.com/office/drawing/2014/main" id="{0D11223E-392B-854B-930B-6823E0B5DA15}"/>
              </a:ext>
            </a:extLst>
          </p:cNvPr>
          <p:cNvSpPr txBox="1">
            <a:spLocks/>
          </p:cNvSpPr>
          <p:nvPr/>
        </p:nvSpPr>
        <p:spPr>
          <a:xfrm>
            <a:off x="593366" y="6435578"/>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RESEARCH</a:t>
            </a:r>
          </a:p>
        </p:txBody>
      </p:sp>
      <p:sp>
        <p:nvSpPr>
          <p:cNvPr id="16" name="Text Placeholder 7">
            <a:extLst>
              <a:ext uri="{FF2B5EF4-FFF2-40B4-BE49-F238E27FC236}">
                <a16:creationId xmlns:a16="http://schemas.microsoft.com/office/drawing/2014/main" id="{AB35ACC3-79E6-7C43-8FB1-EA1DAF52A401}"/>
              </a:ext>
            </a:extLst>
          </p:cNvPr>
          <p:cNvSpPr txBox="1">
            <a:spLocks/>
          </p:cNvSpPr>
          <p:nvPr/>
        </p:nvSpPr>
        <p:spPr>
          <a:xfrm>
            <a:off x="115331" y="154098"/>
            <a:ext cx="8245834" cy="354712"/>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defRPr/>
            </a:pPr>
            <a:r>
              <a:rPr lang="en-US" dirty="0">
                <a:latin typeface="Arial" panose="020B0604020202020204" pitchFamily="34" charset="0"/>
                <a:ea typeface="Arial Black" charset="0"/>
                <a:cs typeface="Arial" panose="020B0604020202020204" pitchFamily="34" charset="0"/>
              </a:rPr>
              <a:t>TB Treatment Research (DR-TB)</a:t>
            </a:r>
            <a:endParaRPr lang="en-US" dirty="0">
              <a:latin typeface="Arial" panose="020B0604020202020204" pitchFamily="34" charset="0"/>
            </a:endParaRPr>
          </a:p>
        </p:txBody>
      </p:sp>
    </p:spTree>
    <p:extLst>
      <p:ext uri="{BB962C8B-B14F-4D97-AF65-F5344CB8AC3E}">
        <p14:creationId xmlns:p14="http://schemas.microsoft.com/office/powerpoint/2010/main" val="28937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345C039B-C425-6540-BC39-CD58C02A70C2}"/>
              </a:ext>
            </a:extLst>
          </p:cNvPr>
          <p:cNvGraphicFramePr>
            <a:graphicFrameLocks noGrp="1"/>
          </p:cNvGraphicFramePr>
          <p:nvPr>
            <p:extLst>
              <p:ext uri="{D42A27DB-BD31-4B8C-83A1-F6EECF244321}">
                <p14:modId xmlns:p14="http://schemas.microsoft.com/office/powerpoint/2010/main" val="3749560499"/>
              </p:ext>
            </p:extLst>
          </p:nvPr>
        </p:nvGraphicFramePr>
        <p:xfrm>
          <a:off x="228603" y="582101"/>
          <a:ext cx="8686793" cy="5633086"/>
        </p:xfrm>
        <a:graphic>
          <a:graphicData uri="http://schemas.openxmlformats.org/drawingml/2006/table">
            <a:tbl>
              <a:tblPr firstRow="1" bandRow="1">
                <a:tableStyleId>{2D5ABB26-0587-4C30-8999-92F81FD0307C}</a:tableStyleId>
              </a:tblPr>
              <a:tblGrid>
                <a:gridCol w="1275143">
                  <a:extLst>
                    <a:ext uri="{9D8B030D-6E8A-4147-A177-3AD203B41FA5}">
                      <a16:colId xmlns:a16="http://schemas.microsoft.com/office/drawing/2014/main" val="422169719"/>
                    </a:ext>
                  </a:extLst>
                </a:gridCol>
                <a:gridCol w="1197740">
                  <a:extLst>
                    <a:ext uri="{9D8B030D-6E8A-4147-A177-3AD203B41FA5}">
                      <a16:colId xmlns:a16="http://schemas.microsoft.com/office/drawing/2014/main" val="20000"/>
                    </a:ext>
                  </a:extLst>
                </a:gridCol>
                <a:gridCol w="1394959">
                  <a:extLst>
                    <a:ext uri="{9D8B030D-6E8A-4147-A177-3AD203B41FA5}">
                      <a16:colId xmlns:a16="http://schemas.microsoft.com/office/drawing/2014/main" val="20001"/>
                    </a:ext>
                  </a:extLst>
                </a:gridCol>
                <a:gridCol w="2275416">
                  <a:extLst>
                    <a:ext uri="{9D8B030D-6E8A-4147-A177-3AD203B41FA5}">
                      <a16:colId xmlns:a16="http://schemas.microsoft.com/office/drawing/2014/main" val="20002"/>
                    </a:ext>
                  </a:extLst>
                </a:gridCol>
                <a:gridCol w="1944972">
                  <a:extLst>
                    <a:ext uri="{9D8B030D-6E8A-4147-A177-3AD203B41FA5}">
                      <a16:colId xmlns:a16="http://schemas.microsoft.com/office/drawing/2014/main" val="20003"/>
                    </a:ext>
                  </a:extLst>
                </a:gridCol>
                <a:gridCol w="598563">
                  <a:extLst>
                    <a:ext uri="{9D8B030D-6E8A-4147-A177-3AD203B41FA5}">
                      <a16:colId xmlns:a16="http://schemas.microsoft.com/office/drawing/2014/main" val="20004"/>
                    </a:ext>
                  </a:extLst>
                </a:gridCol>
              </a:tblGrid>
              <a:tr h="216877">
                <a:tc>
                  <a:txBody>
                    <a:bodyPr/>
                    <a:lstStyle/>
                    <a:p>
                      <a:pPr marL="0" marR="0">
                        <a:spcBef>
                          <a:spcPts val="0"/>
                        </a:spcBef>
                        <a:spcAft>
                          <a:spcPts val="0"/>
                        </a:spcAft>
                      </a:pPr>
                      <a:r>
                        <a:rPr lang="en-US" sz="1200" b="1" i="0" dirty="0">
                          <a:solidFill>
                            <a:schemeClr val="tx1"/>
                          </a:solidFill>
                          <a:effectLst/>
                          <a:latin typeface="Arial" panose="020B0604020202020204" pitchFamily="34" charset="0"/>
                          <a:ea typeface="ＭＳ 明朝"/>
                          <a:cs typeface="Arial" panose="020B0604020202020204" pitchFamily="34" charset="0"/>
                        </a:rPr>
                        <a:t>Target</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spcBef>
                          <a:spcPts val="0"/>
                        </a:spcBef>
                        <a:spcAft>
                          <a:spcPts val="0"/>
                        </a:spcAft>
                      </a:pPr>
                      <a:r>
                        <a:rPr lang="en-US" sz="1200" b="1" i="0" dirty="0">
                          <a:solidFill>
                            <a:schemeClr val="tx1"/>
                          </a:solidFill>
                          <a:effectLst/>
                          <a:latin typeface="Arial" panose="020B0604020202020204" pitchFamily="34" charset="0"/>
                          <a:ea typeface="ＭＳ 明朝"/>
                          <a:cs typeface="Arial" panose="020B0604020202020204" pitchFamily="34" charset="0"/>
                        </a:rPr>
                        <a:t>Drug</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spcBef>
                          <a:spcPts val="0"/>
                        </a:spcBef>
                        <a:spcAft>
                          <a:spcPts val="0"/>
                        </a:spcAft>
                      </a:pPr>
                      <a:r>
                        <a:rPr lang="en-US" sz="1200" b="1" i="0" dirty="0">
                          <a:solidFill>
                            <a:schemeClr val="tx1"/>
                          </a:solidFill>
                          <a:effectLst/>
                          <a:latin typeface="Arial" panose="020B0604020202020204" pitchFamily="34" charset="0"/>
                          <a:ea typeface="ＭＳ 明朝"/>
                          <a:cs typeface="Arial" panose="020B0604020202020204" pitchFamily="34" charset="0"/>
                        </a:rPr>
                        <a:t>Class</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spcBef>
                          <a:spcPts val="0"/>
                        </a:spcBef>
                        <a:spcAft>
                          <a:spcPts val="0"/>
                        </a:spcAft>
                      </a:pPr>
                      <a:r>
                        <a:rPr lang="en-US" sz="1200" b="1" i="0" dirty="0">
                          <a:solidFill>
                            <a:schemeClr val="tx1"/>
                          </a:solidFill>
                          <a:effectLst/>
                          <a:latin typeface="Arial" panose="020B0604020202020204" pitchFamily="34" charset="0"/>
                          <a:ea typeface="ＭＳ 明朝"/>
                          <a:cs typeface="Arial" panose="020B0604020202020204" pitchFamily="34" charset="0"/>
                        </a:rPr>
                        <a:t>Mechanism of action</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spcBef>
                          <a:spcPts val="0"/>
                        </a:spcBef>
                        <a:spcAft>
                          <a:spcPts val="0"/>
                        </a:spcAft>
                      </a:pPr>
                      <a:r>
                        <a:rPr lang="en-US" sz="1200" b="1" i="0" dirty="0">
                          <a:solidFill>
                            <a:schemeClr val="tx1"/>
                          </a:solidFill>
                          <a:effectLst/>
                          <a:latin typeface="Arial" panose="020B0604020202020204" pitchFamily="34" charset="0"/>
                          <a:ea typeface="ＭＳ 明朝"/>
                          <a:cs typeface="Arial" panose="020B0604020202020204" pitchFamily="34" charset="0"/>
                        </a:rPr>
                        <a:t>Sponsor</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tc>
                  <a:txBody>
                    <a:bodyPr/>
                    <a:lstStyle/>
                    <a:p>
                      <a:pPr marL="0" marR="0">
                        <a:spcBef>
                          <a:spcPts val="0"/>
                        </a:spcBef>
                        <a:spcAft>
                          <a:spcPts val="0"/>
                        </a:spcAft>
                      </a:pPr>
                      <a:r>
                        <a:rPr lang="en-US" sz="1200" b="1" i="0" dirty="0">
                          <a:solidFill>
                            <a:schemeClr val="tx1"/>
                          </a:solidFill>
                          <a:effectLst/>
                          <a:latin typeface="Arial" panose="020B0604020202020204" pitchFamily="34" charset="0"/>
                          <a:ea typeface="ＭＳ 明朝"/>
                          <a:cs typeface="Arial" panose="020B0604020202020204" pitchFamily="34" charset="0"/>
                        </a:rPr>
                        <a:t>Phase</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solidFill>
                  </a:tcPr>
                </a:tc>
                <a:extLst>
                  <a:ext uri="{0D108BD9-81ED-4DB2-BD59-A6C34878D82A}">
                    <a16:rowId xmlns:a16="http://schemas.microsoft.com/office/drawing/2014/main" val="10000"/>
                  </a:ext>
                </a:extLst>
              </a:tr>
              <a:tr h="343733">
                <a:tc rowSpan="3">
                  <a:txBody>
                    <a:bodyPr/>
                    <a:lstStyle/>
                    <a:p>
                      <a:r>
                        <a:rPr lang="en-US" sz="1200" b="0" i="0" dirty="0">
                          <a:latin typeface="Arial" panose="020B0604020202020204" pitchFamily="34" charset="0"/>
                          <a:cs typeface="Arial" panose="020B0604020202020204" pitchFamily="34" charset="0"/>
                        </a:rPr>
                        <a:t>Energy production</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err="1">
                          <a:effectLst/>
                          <a:latin typeface="Arial" panose="020B0604020202020204" pitchFamily="34" charset="0"/>
                          <a:ea typeface="Times New Roman" panose="02020603050405020304" pitchFamily="18" charset="0"/>
                          <a:cs typeface="Arial" panose="020B0604020202020204" pitchFamily="34" charset="0"/>
                        </a:rPr>
                        <a:t>pyrifazimine</a:t>
                      </a: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(TBI-166)</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riminophenazine</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Inhibits ion transport and bacterial respiration</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IMM/CAMS/PUMC</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I</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10001"/>
                  </a:ext>
                </a:extLst>
              </a:tr>
              <a:tr h="379657">
                <a:tc vMerge="1">
                  <a:txBody>
                    <a:bodyPr/>
                    <a:lstStyle/>
                    <a:p>
                      <a:endParaRPr lang="en-US" sz="120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err="1">
                          <a:effectLst/>
                          <a:latin typeface="Arial" panose="020B0604020202020204" pitchFamily="34" charset="0"/>
                          <a:ea typeface="Times New Roman" panose="02020603050405020304" pitchFamily="18" charset="0"/>
                          <a:cs typeface="Arial" panose="020B0604020202020204" pitchFamily="34" charset="0"/>
                        </a:rPr>
                        <a:t>telacebec</a:t>
                      </a:r>
                      <a:r>
                        <a:rPr lang="en-US" sz="1200" b="0" i="0" dirty="0">
                          <a:effectLst/>
                          <a:latin typeface="Arial" panose="020B0604020202020204" pitchFamily="34" charset="0"/>
                          <a:ea typeface="Times New Roman" panose="02020603050405020304" pitchFamily="18" charset="0"/>
                          <a:cs typeface="Arial" panose="020B0604020202020204" pitchFamily="34" charset="0"/>
                        </a:rPr>
                        <a:t> (Q203)</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imidazopyridine</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Inhibits ATP synthesis (</a:t>
                      </a:r>
                      <a:r>
                        <a:rPr lang="en-US" sz="1200" b="0" i="0" dirty="0" err="1">
                          <a:effectLst/>
                          <a:latin typeface="Arial" panose="020B0604020202020204" pitchFamily="34" charset="0"/>
                          <a:ea typeface="Times New Roman" panose="02020603050405020304" pitchFamily="18" charset="0"/>
                          <a:cs typeface="Arial" panose="020B0604020202020204" pitchFamily="34" charset="0"/>
                        </a:rPr>
                        <a:t>QcrB</a:t>
                      </a:r>
                      <a:r>
                        <a:rPr lang="en-US" sz="1200" b="0" i="0" dirty="0">
                          <a:effectLst/>
                          <a:latin typeface="Arial" panose="020B0604020202020204" pitchFamily="34" charset="0"/>
                          <a:ea typeface="Times New Roman" panose="02020603050405020304" pitchFamily="18" charset="0"/>
                          <a:cs typeface="Arial" panose="020B0604020202020204" pitchFamily="34" charset="0"/>
                        </a:rPr>
                        <a:t>) and bacterial respiration</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err="1">
                          <a:effectLst/>
                          <a:latin typeface="Arial" panose="020B0604020202020204" pitchFamily="34" charset="0"/>
                          <a:ea typeface="Times New Roman" panose="02020603050405020304" pitchFamily="18" charset="0"/>
                          <a:cs typeface="Arial" panose="020B0604020202020204" pitchFamily="34" charset="0"/>
                        </a:rPr>
                        <a:t>Qurient</a:t>
                      </a:r>
                      <a:r>
                        <a:rPr lang="en-US" sz="1200" b="0" i="0" dirty="0">
                          <a:effectLst/>
                          <a:latin typeface="Arial" panose="020B0604020202020204" pitchFamily="34" charset="0"/>
                          <a:ea typeface="Times New Roman" panose="02020603050405020304" pitchFamily="18" charset="0"/>
                          <a:cs typeface="Arial" panose="020B0604020202020204" pitchFamily="34" charset="0"/>
                        </a:rPr>
                        <a:t>/ </a:t>
                      </a:r>
                      <a:r>
                        <a:rPr lang="en-US" sz="1200" b="0" i="0" dirty="0" err="1">
                          <a:effectLst/>
                          <a:latin typeface="Arial" panose="020B0604020202020204" pitchFamily="34" charset="0"/>
                          <a:ea typeface="Times New Roman" panose="02020603050405020304" pitchFamily="18" charset="0"/>
                          <a:cs typeface="Arial" panose="020B0604020202020204" pitchFamily="34" charset="0"/>
                        </a:rPr>
                        <a:t>Infectex</a:t>
                      </a: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b="0" i="0" dirty="0" err="1">
                          <a:effectLst/>
                          <a:latin typeface="Arial" panose="020B0604020202020204" pitchFamily="34" charset="0"/>
                          <a:ea typeface="Times New Roman" panose="02020603050405020304" pitchFamily="18" charset="0"/>
                          <a:cs typeface="Arial" panose="020B0604020202020204" pitchFamily="34" charset="0"/>
                        </a:rPr>
                        <a:t>IIa</a:t>
                      </a: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1452599647"/>
                  </a:ext>
                </a:extLst>
              </a:tr>
              <a:tr h="315088">
                <a:tc vMerge="1">
                  <a:txBody>
                    <a:bodyPr/>
                    <a:lstStyle/>
                    <a:p>
                      <a:endParaRPr lang="en-US" sz="1200" b="1" i="0" dirty="0">
                        <a:latin typeface="Arial Narrow" panose="020B0604020202020204" pitchFamily="34" charset="0"/>
                        <a:cs typeface="Arial Narrow"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TBAJ-876</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diarylquinoline</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rPr>
                        <a:t>Inhibits ATP synthase and bacterial respiration</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rPr>
                        <a:t>TB Alliance</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err="1">
                          <a:effectLst/>
                          <a:latin typeface="Arial" panose="020B0604020202020204" pitchFamily="34" charset="0"/>
                          <a:ea typeface="Times New Roman" panose="02020603050405020304" pitchFamily="18" charset="0"/>
                        </a:rPr>
                        <a:t>Ia</a:t>
                      </a:r>
                      <a:r>
                        <a:rPr lang="en-US" sz="1200" b="0" i="0" dirty="0">
                          <a:effectLst/>
                          <a:latin typeface="Arial" panose="020B0604020202020204" pitchFamily="34" charset="0"/>
                          <a:ea typeface="Times New Roman" panose="02020603050405020304" pitchFamily="18" charset="0"/>
                        </a:rPr>
                        <a:t>/</a:t>
                      </a:r>
                      <a:r>
                        <a:rPr lang="en-US" sz="1200" b="0" i="0" dirty="0" err="1">
                          <a:effectLst/>
                          <a:latin typeface="Arial" panose="020B0604020202020204" pitchFamily="34" charset="0"/>
                          <a:ea typeface="Times New Roman" panose="02020603050405020304" pitchFamily="18" charset="0"/>
                        </a:rPr>
                        <a:t>Ib</a:t>
                      </a:r>
                      <a:endParaRPr lang="en-US" sz="1200" b="0" i="0" dirty="0">
                        <a:effectLst/>
                        <a:latin typeface="Arial" panose="020B0604020202020204" pitchFamily="34" charset="0"/>
                        <a:ea typeface="Times New Roman" panose="02020603050405020304" pitchFamily="18"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1406322995"/>
                  </a:ext>
                </a:extLst>
              </a:tr>
              <a:tr h="308431">
                <a:tc rowSpan="5">
                  <a:txBody>
                    <a:bodyPr/>
                    <a:lstStyle/>
                    <a:p>
                      <a:pPr marL="0" marR="0">
                        <a:spcBef>
                          <a:spcPts val="0"/>
                        </a:spcBef>
                        <a:spcAft>
                          <a:spcPts val="0"/>
                        </a:spcAft>
                      </a:pPr>
                      <a:r>
                        <a:rPr lang="en-US" sz="1200" b="0" i="0" dirty="0">
                          <a:effectLst/>
                          <a:latin typeface="Arial" panose="020B0604020202020204" pitchFamily="34" charset="0"/>
                          <a:ea typeface="ＭＳ 明朝"/>
                          <a:cs typeface="Arial" panose="020B0604020202020204" pitchFamily="34" charset="0"/>
                        </a:rPr>
                        <a:t>Cell wall synthesis</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BTZ-043</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err="1">
                          <a:effectLst/>
                          <a:latin typeface="Arial" panose="020B0604020202020204" pitchFamily="34" charset="0"/>
                          <a:ea typeface="Times New Roman" panose="02020603050405020304" pitchFamily="18" charset="0"/>
                          <a:cs typeface="Arial" panose="020B0604020202020204" pitchFamily="34" charset="0"/>
                        </a:rPr>
                        <a:t>benzothiazinone</a:t>
                      </a: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Inhibits cell wall synthesis (DprE1)</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University of Munich/DZIF</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b="0" i="0" dirty="0" err="1">
                          <a:effectLst/>
                          <a:latin typeface="Arial" panose="020B0604020202020204" pitchFamily="34" charset="0"/>
                          <a:ea typeface="Times New Roman" panose="02020603050405020304" pitchFamily="18" charset="0"/>
                          <a:cs typeface="Arial" panose="020B0604020202020204" pitchFamily="34" charset="0"/>
                        </a:rPr>
                        <a:t>Ib</a:t>
                      </a:r>
                      <a:r>
                        <a:rPr lang="en-US" sz="1200" b="0" i="0" dirty="0">
                          <a:effectLst/>
                          <a:latin typeface="Arial" panose="020B0604020202020204" pitchFamily="34" charset="0"/>
                          <a:ea typeface="Times New Roman" panose="02020603050405020304" pitchFamily="18" charset="0"/>
                          <a:cs typeface="Arial" panose="020B0604020202020204" pitchFamily="34" charset="0"/>
                        </a:rPr>
                        <a:t>/</a:t>
                      </a:r>
                      <a:r>
                        <a:rPr lang="en-US" sz="1200" b="0" i="0" dirty="0" err="1">
                          <a:effectLst/>
                          <a:latin typeface="Arial" panose="020B0604020202020204" pitchFamily="34" charset="0"/>
                          <a:ea typeface="Times New Roman" panose="02020603050405020304" pitchFamily="18" charset="0"/>
                          <a:cs typeface="Arial" panose="020B0604020202020204" pitchFamily="34" charset="0"/>
                        </a:rPr>
                        <a:t>IIa</a:t>
                      </a: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10002"/>
                  </a:ext>
                </a:extLst>
              </a:tr>
              <a:tr h="343733">
                <a:tc vMerge="1">
                  <a:txBody>
                    <a:bodyPr/>
                    <a:lstStyle/>
                    <a:p>
                      <a:pPr marL="0" marR="0">
                        <a:spcBef>
                          <a:spcPts val="0"/>
                        </a:spcBef>
                        <a:spcAft>
                          <a:spcPts val="0"/>
                        </a:spcAft>
                      </a:pPr>
                      <a:endParaRPr lang="en-US" sz="1200" dirty="0">
                        <a:effectLst/>
                        <a:latin typeface="Arial" panose="020B0604020202020204" pitchFamily="34" charset="0"/>
                        <a:ea typeface="ＭＳ 明朝"/>
                        <a:cs typeface="Arial" panose="020B0604020202020204" pitchFamily="34" charset="0"/>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err="1">
                          <a:effectLst/>
                          <a:latin typeface="Arial" panose="020B0604020202020204" pitchFamily="34" charset="0"/>
                          <a:ea typeface="Times New Roman" panose="02020603050405020304" pitchFamily="18" charset="0"/>
                          <a:cs typeface="Arial" panose="020B0604020202020204" pitchFamily="34" charset="0"/>
                        </a:rPr>
                        <a:t>macozinone</a:t>
                      </a:r>
                      <a:r>
                        <a:rPr lang="en-US" sz="1200" b="0" i="0" dirty="0">
                          <a:effectLst/>
                          <a:latin typeface="Arial" panose="020B0604020202020204" pitchFamily="34" charset="0"/>
                          <a:ea typeface="Times New Roman" panose="02020603050405020304" pitchFamily="18" charset="0"/>
                          <a:cs typeface="Arial" panose="020B0604020202020204" pitchFamily="34" charset="0"/>
                        </a:rPr>
                        <a:t> (PBTZ169)</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err="1">
                          <a:effectLst/>
                          <a:latin typeface="Arial" panose="020B0604020202020204" pitchFamily="34" charset="0"/>
                          <a:ea typeface="Times New Roman" panose="02020603050405020304" pitchFamily="18" charset="0"/>
                          <a:cs typeface="Arial" panose="020B0604020202020204" pitchFamily="34" charset="0"/>
                        </a:rPr>
                        <a:t>benzothiazinone</a:t>
                      </a: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Inhibits cell wall synthesis (DprE1)</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iM4TB/</a:t>
                      </a:r>
                      <a:r>
                        <a:rPr lang="en-US" sz="1200" b="0" i="0" dirty="0" err="1">
                          <a:effectLst/>
                          <a:latin typeface="Arial" panose="020B0604020202020204" pitchFamily="34" charset="0"/>
                          <a:ea typeface="Times New Roman" panose="02020603050405020304" pitchFamily="18" charset="0"/>
                          <a:cs typeface="Arial" panose="020B0604020202020204" pitchFamily="34" charset="0"/>
                        </a:rPr>
                        <a:t>Nearmedic</a:t>
                      </a: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b="0" i="0" dirty="0" err="1">
                          <a:effectLst/>
                          <a:latin typeface="Arial" panose="020B0604020202020204" pitchFamily="34" charset="0"/>
                          <a:ea typeface="Times New Roman" panose="02020603050405020304" pitchFamily="18" charset="0"/>
                          <a:cs typeface="Arial" panose="020B0604020202020204" pitchFamily="34" charset="0"/>
                        </a:rPr>
                        <a:t>Ib</a:t>
                      </a:r>
                      <a:r>
                        <a:rPr lang="en-US" sz="1200" b="0" i="0" dirty="0">
                          <a:effectLst/>
                          <a:latin typeface="Arial" panose="020B0604020202020204" pitchFamily="34" charset="0"/>
                          <a:ea typeface="Times New Roman" panose="02020603050405020304" pitchFamily="18" charset="0"/>
                          <a:cs typeface="Arial" panose="020B0604020202020204" pitchFamily="34" charset="0"/>
                        </a:rPr>
                        <a:t>/</a:t>
                      </a:r>
                      <a:r>
                        <a:rPr lang="en-US" sz="1200" b="0" i="0" dirty="0" err="1">
                          <a:effectLst/>
                          <a:latin typeface="Arial" panose="020B0604020202020204" pitchFamily="34" charset="0"/>
                          <a:ea typeface="Times New Roman" panose="02020603050405020304" pitchFamily="18" charset="0"/>
                          <a:cs typeface="Arial" panose="020B0604020202020204" pitchFamily="34" charset="0"/>
                        </a:rPr>
                        <a:t>IIa</a:t>
                      </a: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3262893843"/>
                  </a:ext>
                </a:extLst>
              </a:tr>
              <a:tr h="308151">
                <a:tc vMerge="1">
                  <a:txBody>
                    <a:bodyPr/>
                    <a:lstStyle/>
                    <a:p>
                      <a:pPr marL="0" marR="0">
                        <a:spcBef>
                          <a:spcPts val="0"/>
                        </a:spcBef>
                        <a:spcAft>
                          <a:spcPts val="0"/>
                        </a:spcAft>
                      </a:pPr>
                      <a:endParaRPr lang="en-US" sz="1200" dirty="0">
                        <a:effectLst/>
                        <a:latin typeface="Arial" panose="020B0604020202020204" pitchFamily="34" charset="0"/>
                        <a:ea typeface="ＭＳ 明朝"/>
                        <a:cs typeface="Arial" panose="020B0604020202020204" pitchFamily="34" charset="0"/>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a:effectLst/>
                          <a:latin typeface="Arial" panose="020B0604020202020204" pitchFamily="34" charset="0"/>
                          <a:ea typeface="ＭＳ 明朝"/>
                          <a:cs typeface="Arial" panose="020B0604020202020204" pitchFamily="34" charset="0"/>
                        </a:rPr>
                        <a:t>OPC-167832</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err="1">
                          <a:effectLst/>
                          <a:latin typeface="Arial" panose="020B0604020202020204" pitchFamily="34" charset="0"/>
                          <a:ea typeface="ＭＳ 明朝"/>
                          <a:cs typeface="Arial" panose="020B0604020202020204" pitchFamily="34" charset="0"/>
                        </a:rPr>
                        <a:t>carbostyril</a:t>
                      </a:r>
                      <a:r>
                        <a:rPr lang="en-US" sz="1200" b="0" i="0" dirty="0">
                          <a:effectLst/>
                          <a:latin typeface="Arial" panose="020B0604020202020204" pitchFamily="34" charset="0"/>
                          <a:ea typeface="ＭＳ 明朝"/>
                          <a:cs typeface="Arial" panose="020B0604020202020204" pitchFamily="34" charset="0"/>
                        </a:rPr>
                        <a:t>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a:effectLst/>
                          <a:latin typeface="Arial" panose="020B0604020202020204" pitchFamily="34" charset="0"/>
                          <a:ea typeface="ＭＳ 明朝"/>
                          <a:cs typeface="Arial" panose="020B0604020202020204" pitchFamily="34" charset="0"/>
                        </a:rPr>
                        <a:t>Inhibits cell wall synthesis (DprE1)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a:effectLst/>
                          <a:latin typeface="Arial" panose="020B0604020202020204" pitchFamily="34" charset="0"/>
                          <a:ea typeface="ＭＳ 明朝"/>
                          <a:cs typeface="Arial" panose="020B0604020202020204" pitchFamily="34" charset="0"/>
                        </a:rPr>
                        <a:t>Otsuka</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b="0" i="0" dirty="0" err="1">
                          <a:effectLst/>
                          <a:latin typeface="Arial" panose="020B0604020202020204" pitchFamily="34" charset="0"/>
                          <a:ea typeface="ＭＳ 明朝"/>
                          <a:cs typeface="Arial" panose="020B0604020202020204" pitchFamily="34" charset="0"/>
                        </a:rPr>
                        <a:t>Ib</a:t>
                      </a:r>
                      <a:r>
                        <a:rPr lang="en-US" sz="1200" b="0" i="0" dirty="0">
                          <a:effectLst/>
                          <a:latin typeface="Arial" panose="020B0604020202020204" pitchFamily="34" charset="0"/>
                          <a:ea typeface="ＭＳ 明朝"/>
                          <a:cs typeface="Arial" panose="020B0604020202020204" pitchFamily="34" charset="0"/>
                        </a:rPr>
                        <a:t>/</a:t>
                      </a:r>
                      <a:r>
                        <a:rPr lang="en-US" sz="1200" b="0" i="0" dirty="0" err="1">
                          <a:effectLst/>
                          <a:latin typeface="Arial" panose="020B0604020202020204" pitchFamily="34" charset="0"/>
                          <a:ea typeface="ＭＳ 明朝"/>
                          <a:cs typeface="Arial" panose="020B0604020202020204" pitchFamily="34" charset="0"/>
                        </a:rPr>
                        <a:t>IIa</a:t>
                      </a:r>
                      <a:endParaRPr lang="en-US" sz="1200" b="0" i="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1170841285"/>
                  </a:ext>
                </a:extLst>
              </a:tr>
              <a:tr h="308151">
                <a:tc vMerge="1">
                  <a:txBody>
                    <a:bodyPr/>
                    <a:lstStyle/>
                    <a:p>
                      <a:pPr marL="0" marR="0">
                        <a:spcBef>
                          <a:spcPts val="0"/>
                        </a:spcBef>
                        <a:spcAft>
                          <a:spcPts val="0"/>
                        </a:spcAft>
                      </a:pPr>
                      <a:endParaRPr lang="en-US" sz="1200" dirty="0">
                        <a:effectLst/>
                        <a:latin typeface="Arial" panose="020B0604020202020204" pitchFamily="34" charset="0"/>
                        <a:ea typeface="ＭＳ 明朝"/>
                        <a:cs typeface="Arial" panose="020B0604020202020204" pitchFamily="34" charset="0"/>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SQ109</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1,2-ethylene diamine</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Inhibits cell wall synthesis </a:t>
                      </a:r>
                      <a:r>
                        <a:rPr lang="en-US" sz="1200" b="0" i="0" spc="60" dirty="0">
                          <a:effectLst/>
                          <a:latin typeface="Arial" panose="020B0604020202020204" pitchFamily="34" charset="0"/>
                          <a:ea typeface="Times New Roman" panose="02020603050405020304" pitchFamily="18" charset="0"/>
                          <a:cs typeface="Arial" panose="020B0604020202020204" pitchFamily="34" charset="0"/>
                        </a:rPr>
                        <a:t>(MmpL3)</a:t>
                      </a: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err="1">
                          <a:effectLst/>
                          <a:latin typeface="Arial" panose="020B0604020202020204" pitchFamily="34" charset="0"/>
                          <a:ea typeface="Times New Roman" panose="02020603050405020304" pitchFamily="18" charset="0"/>
                          <a:cs typeface="Arial" panose="020B0604020202020204" pitchFamily="34" charset="0"/>
                        </a:rPr>
                        <a:t>Sequella</a:t>
                      </a: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IIb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2775120394"/>
                  </a:ext>
                </a:extLst>
              </a:tr>
              <a:tr h="308151">
                <a:tc vMerge="1">
                  <a:txBody>
                    <a:bodyPr/>
                    <a:lstStyle/>
                    <a:p>
                      <a:pPr marL="0" marR="0">
                        <a:spcBef>
                          <a:spcPts val="0"/>
                        </a:spcBef>
                        <a:spcAft>
                          <a:spcPts val="0"/>
                        </a:spcAft>
                      </a:pPr>
                      <a:endParaRPr lang="en-US" sz="1200" dirty="0">
                        <a:effectLst/>
                        <a:latin typeface="Arial" panose="020B0604020202020204" pitchFamily="34" charset="0"/>
                        <a:ea typeface="ＭＳ 明朝"/>
                        <a:cs typeface="Arial" panose="020B0604020202020204" pitchFamily="34" charset="0"/>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ea typeface="ＭＳ 明朝"/>
                          <a:cs typeface="Arial" panose="020B0604020202020204" pitchFamily="34" charset="0"/>
                        </a:rPr>
                        <a:t>TBA-7371</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a:effectLst/>
                          <a:latin typeface="Arial" panose="020B0604020202020204" pitchFamily="34" charset="0"/>
                          <a:ea typeface="ＭＳ 明朝"/>
                          <a:cs typeface="Arial" panose="020B0604020202020204" pitchFamily="34" charset="0"/>
                        </a:rPr>
                        <a:t>azaindole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a:effectLst/>
                          <a:latin typeface="Arial" panose="020B0604020202020204" pitchFamily="34" charset="0"/>
                          <a:ea typeface="ＭＳ 明朝"/>
                          <a:cs typeface="Arial" panose="020B0604020202020204" pitchFamily="34" charset="0"/>
                        </a:rPr>
                        <a:t>Inhibits cell wall synthesis (DprE1)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a:effectLst/>
                          <a:latin typeface="Arial" panose="020B0604020202020204" pitchFamily="34" charset="0"/>
                          <a:ea typeface="ＭＳ 明朝"/>
                          <a:cs typeface="Arial" panose="020B0604020202020204" pitchFamily="34" charset="0"/>
                        </a:rPr>
                        <a:t>TB Alliance</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b="0" i="0" dirty="0" err="1">
                          <a:effectLst/>
                          <a:latin typeface="Arial" panose="020B0604020202020204" pitchFamily="34" charset="0"/>
                          <a:ea typeface="ＭＳ 明朝"/>
                          <a:cs typeface="Arial" panose="020B0604020202020204" pitchFamily="34" charset="0"/>
                        </a:rPr>
                        <a:t>IIa</a:t>
                      </a:r>
                      <a:endParaRPr lang="en-US" sz="1200" b="0" i="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2593508123"/>
                  </a:ext>
                </a:extLst>
              </a:tr>
              <a:tr h="343733">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panose="020B0604020202020204" pitchFamily="34" charset="0"/>
                          <a:ea typeface="ＭＳ 明朝"/>
                          <a:cs typeface="Arial" panose="020B0604020202020204" pitchFamily="34" charset="0"/>
                        </a:rPr>
                        <a:t>Protein synthesis</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err="1">
                          <a:effectLst/>
                          <a:latin typeface="Arial" panose="020B0604020202020204" pitchFamily="34" charset="0"/>
                          <a:ea typeface="Times New Roman" panose="02020603050405020304" pitchFamily="18" charset="0"/>
                          <a:cs typeface="Arial" panose="020B0604020202020204" pitchFamily="34" charset="0"/>
                        </a:rPr>
                        <a:t>delpazolid</a:t>
                      </a:r>
                      <a:r>
                        <a:rPr lang="en-US" sz="1200" b="0" i="0" dirty="0">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(LCB01-0371)</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oxazolidinone</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Inhibits protein synthesis (23S ribosome)</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err="1">
                          <a:effectLst/>
                          <a:latin typeface="Arial" panose="020B0604020202020204" pitchFamily="34" charset="0"/>
                          <a:ea typeface="Times New Roman" panose="02020603050405020304" pitchFamily="18" charset="0"/>
                          <a:cs typeface="Arial" panose="020B0604020202020204" pitchFamily="34" charset="0"/>
                        </a:rPr>
                        <a:t>LegoChem</a:t>
                      </a:r>
                      <a:r>
                        <a:rPr lang="en-US" sz="1200" b="0" i="0" dirty="0">
                          <a:effectLst/>
                          <a:latin typeface="Arial" panose="020B0604020202020204" pitchFamily="34" charset="0"/>
                          <a:ea typeface="Times New Roman" panose="02020603050405020304" pitchFamily="18" charset="0"/>
                          <a:cs typeface="Arial" panose="020B0604020202020204" pitchFamily="34" charset="0"/>
                        </a:rPr>
                        <a:t> Biosciences</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IIb</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10003"/>
                  </a:ext>
                </a:extLst>
              </a:tr>
              <a:tr h="429667">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ＭＳ 明朝"/>
                        <a:cs typeface="Arial" panose="020B0604020202020204" pitchFamily="34" charset="0"/>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0" i="0" dirty="0" err="1">
                          <a:latin typeface="Arial" panose="020B0604020202020204" pitchFamily="34" charset="0"/>
                          <a:cs typeface="Arial" panose="020B0604020202020204" pitchFamily="34" charset="0"/>
                        </a:rPr>
                        <a:t>sutezolid</a:t>
                      </a:r>
                      <a:endParaRPr lang="en-US" sz="1200" b="0" i="0" dirty="0">
                        <a:latin typeface="Arial" panose="020B0604020202020204" pitchFamily="34" charset="0"/>
                        <a:cs typeface="Arial" panose="020B0604020202020204" pitchFamily="34" charset="0"/>
                      </a:endParaRP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r>
                        <a:rPr lang="en-US" sz="1200" b="0" i="0" dirty="0">
                          <a:effectLst/>
                          <a:latin typeface="Arial" panose="020B0604020202020204" pitchFamily="34" charset="0"/>
                          <a:ea typeface="ＭＳ 明朝"/>
                          <a:cs typeface="Arial" panose="020B0604020202020204" pitchFamily="34" charset="0"/>
                        </a:rPr>
                        <a:t>oxazolidinone </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b="0" i="0" dirty="0">
                          <a:solidFill>
                            <a:schemeClr val="tx1"/>
                          </a:solidFill>
                          <a:latin typeface="Arial" panose="020B0604020202020204" pitchFamily="34" charset="0"/>
                          <a:cs typeface="Arial" panose="020B0604020202020204" pitchFamily="34" charset="0"/>
                        </a:rPr>
                        <a:t>Inhibits protein synthesis (23S ribosome) </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r>
                        <a:rPr lang="en-US" sz="1200" b="0" i="0" dirty="0">
                          <a:latin typeface="Arial" panose="020B0604020202020204" pitchFamily="34" charset="0"/>
                          <a:cs typeface="Arial" panose="020B0604020202020204" pitchFamily="34" charset="0"/>
                        </a:rPr>
                        <a:t>TB Alliance/ </a:t>
                      </a:r>
                      <a:r>
                        <a:rPr lang="en-US" sz="1200" b="0" i="0" dirty="0" err="1">
                          <a:latin typeface="Arial" panose="020B0604020202020204" pitchFamily="34" charset="0"/>
                          <a:cs typeface="Arial" panose="020B0604020202020204" pitchFamily="34" charset="0"/>
                        </a:rPr>
                        <a:t>Sequella</a:t>
                      </a:r>
                      <a:endParaRPr lang="en-US" sz="1200" b="0" i="0" dirty="0">
                        <a:latin typeface="Arial" panose="020B0604020202020204" pitchFamily="34" charset="0"/>
                        <a:cs typeface="Arial" panose="020B0604020202020204" pitchFamily="34" charset="0"/>
                      </a:endParaRP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1200" b="0" i="0" dirty="0">
                          <a:latin typeface="Arial" panose="020B0604020202020204" pitchFamily="34" charset="0"/>
                          <a:cs typeface="Arial" panose="020B0604020202020204" pitchFamily="34" charset="0"/>
                        </a:rPr>
                        <a:t>IIb</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2749181957"/>
                  </a:ext>
                </a:extLst>
              </a:tr>
              <a:tr h="5156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ＭＳ 明朝"/>
                        <a:cs typeface="Arial" panose="020B0604020202020204" pitchFamily="34" charset="0"/>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a:effectLst/>
                          <a:latin typeface="Arial" panose="020B0604020202020204" pitchFamily="34" charset="0"/>
                          <a:ea typeface="ＭＳ 明朝"/>
                          <a:cs typeface="Arial" panose="020B0604020202020204" pitchFamily="34" charset="0"/>
                        </a:rPr>
                        <a:t>TBI-223</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ea typeface="ＭＳ 明朝"/>
                          <a:cs typeface="Arial" panose="020B0604020202020204" pitchFamily="34" charset="0"/>
                        </a:rPr>
                        <a:t>oxazolidinone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a:solidFill>
                            <a:schemeClr val="tx1"/>
                          </a:solidFill>
                          <a:effectLst/>
                          <a:latin typeface="Arial" panose="020B0604020202020204" pitchFamily="34" charset="0"/>
                          <a:ea typeface="ＭＳ 明朝"/>
                          <a:cs typeface="Arial" panose="020B0604020202020204" pitchFamily="34" charset="0"/>
                        </a:rPr>
                        <a:t>Inhibits protein synthesis (23S ribosome)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a:effectLst/>
                          <a:latin typeface="Arial" panose="020B0604020202020204" pitchFamily="34" charset="0"/>
                          <a:ea typeface="ＭＳ 明朝"/>
                          <a:cs typeface="Arial" panose="020B0604020202020204" pitchFamily="34" charset="0"/>
                        </a:rPr>
                        <a:t>TB Alliance/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ea typeface="ＭＳ 明朝"/>
                          <a:cs typeface="Arial" panose="020B0604020202020204" pitchFamily="34" charset="0"/>
                        </a:rPr>
                        <a:t>Institute of Materia </a:t>
                      </a:r>
                      <a:r>
                        <a:rPr lang="en-US" sz="1200" b="0" i="0" dirty="0" err="1">
                          <a:effectLst/>
                          <a:latin typeface="Arial" panose="020B0604020202020204" pitchFamily="34" charset="0"/>
                          <a:ea typeface="ＭＳ 明朝"/>
                          <a:cs typeface="Arial" panose="020B0604020202020204" pitchFamily="34" charset="0"/>
                        </a:rPr>
                        <a:t>Medica</a:t>
                      </a:r>
                      <a:r>
                        <a:rPr lang="en-US" sz="1200" b="0" i="0" dirty="0">
                          <a:effectLst/>
                          <a:latin typeface="Arial" panose="020B0604020202020204" pitchFamily="34" charset="0"/>
                          <a:ea typeface="ＭＳ 明朝"/>
                          <a:cs typeface="Arial" panose="020B0604020202020204" pitchFamily="34" charset="0"/>
                        </a:rPr>
                        <a:t>, China  </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b="0" i="0" dirty="0" err="1">
                          <a:effectLst/>
                          <a:latin typeface="Arial" panose="020B0604020202020204" pitchFamily="34" charset="0"/>
                          <a:ea typeface="ＭＳ 明朝"/>
                          <a:cs typeface="Arial" panose="020B0604020202020204" pitchFamily="34" charset="0"/>
                        </a:rPr>
                        <a:t>Ia</a:t>
                      </a:r>
                      <a:endParaRPr lang="en-US" sz="1200" b="0" i="0" dirty="0">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4121285085"/>
                  </a:ext>
                </a:extLst>
              </a:tr>
              <a:tr h="343733">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ＭＳ 明朝"/>
                        <a:cs typeface="Arial" panose="020B0604020202020204" pitchFamily="34" charset="0"/>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GSK3036656</a:t>
                      </a:r>
                    </a:p>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(GSK-070)</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err="1">
                          <a:effectLst/>
                          <a:latin typeface="Arial" panose="020B0604020202020204" pitchFamily="34" charset="0"/>
                          <a:ea typeface="Times New Roman" panose="02020603050405020304" pitchFamily="18" charset="0"/>
                          <a:cs typeface="Arial" panose="020B0604020202020204" pitchFamily="34" charset="0"/>
                        </a:rPr>
                        <a:t>oxaborole</a:t>
                      </a: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Inhibits protein synthesis (</a:t>
                      </a:r>
                      <a:r>
                        <a:rPr lang="en-US" sz="1200" b="0" i="0" dirty="0" err="1">
                          <a:effectLst/>
                          <a:latin typeface="Arial" panose="020B0604020202020204" pitchFamily="34" charset="0"/>
                          <a:ea typeface="Times New Roman" panose="02020603050405020304" pitchFamily="18" charset="0"/>
                          <a:cs typeface="Arial" panose="020B0604020202020204" pitchFamily="34" charset="0"/>
                        </a:rPr>
                        <a:t>LeuRS</a:t>
                      </a:r>
                      <a:r>
                        <a:rPr lang="en-US" sz="1200" b="0" i="0" dirty="0">
                          <a:effectLst/>
                          <a:latin typeface="Arial" panose="020B0604020202020204" pitchFamily="34" charset="0"/>
                          <a:ea typeface="Times New Roman" panose="02020603050405020304" pitchFamily="18" charset="0"/>
                          <a:cs typeface="Arial" panose="020B0604020202020204" pitchFamily="34" charset="0"/>
                        </a:rPr>
                        <a:t>)</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spcBef>
                          <a:spcPts val="0"/>
                        </a:spcBef>
                        <a:spcAft>
                          <a:spcPts val="0"/>
                        </a:spcAft>
                      </a:pPr>
                      <a:r>
                        <a:rPr lang="en-US" sz="1200" b="0" i="0" dirty="0">
                          <a:effectLst/>
                          <a:latin typeface="Arial" panose="020B0604020202020204" pitchFamily="34" charset="0"/>
                          <a:ea typeface="Times New Roman" panose="02020603050405020304" pitchFamily="18" charset="0"/>
                          <a:cs typeface="Arial" panose="020B0604020202020204" pitchFamily="34" charset="0"/>
                        </a:rPr>
                        <a:t>GSK</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a:spcBef>
                          <a:spcPts val="0"/>
                        </a:spcBef>
                        <a:spcAft>
                          <a:spcPts val="0"/>
                        </a:spcAft>
                      </a:pPr>
                      <a:r>
                        <a:rPr lang="en-US" sz="1200" b="0" i="0" dirty="0" err="1">
                          <a:effectLst/>
                          <a:latin typeface="Arial" panose="020B0604020202020204" pitchFamily="34" charset="0"/>
                          <a:ea typeface="Times New Roman" panose="02020603050405020304" pitchFamily="18" charset="0"/>
                          <a:cs typeface="Arial" panose="020B0604020202020204" pitchFamily="34" charset="0"/>
                        </a:rPr>
                        <a:t>IIa</a:t>
                      </a:r>
                      <a:endParaRPr lang="en-US" sz="1200" b="0" i="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4142170184"/>
                  </a:ext>
                </a:extLst>
              </a:tr>
              <a:tr h="380866">
                <a:tc>
                  <a:txBody>
                    <a:bodyPr/>
                    <a:lstStyle/>
                    <a:p>
                      <a:pPr marL="0" marR="0" algn="l" defTabSz="914400" rtl="0" eaLnBrk="1" latinLnBrk="0" hangingPunct="1">
                        <a:spcBef>
                          <a:spcPts val="0"/>
                        </a:spcBef>
                        <a:spcAft>
                          <a:spcPts val="0"/>
                        </a:spcAft>
                      </a:pPr>
                      <a:r>
                        <a:rPr lang="en-US" sz="1200" b="0" i="0" kern="1200" dirty="0">
                          <a:solidFill>
                            <a:schemeClr val="tx1"/>
                          </a:solidFill>
                          <a:effectLst/>
                          <a:latin typeface="Arial" panose="020B0604020202020204" pitchFamily="34" charset="0"/>
                          <a:ea typeface="ＭＳ 明朝"/>
                          <a:cs typeface="Arial" panose="020B0604020202020204" pitchFamily="34" charset="0"/>
                        </a:rPr>
                        <a:t>DNA synthesis</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200" b="0" i="0" kern="1200" dirty="0">
                          <a:solidFill>
                            <a:schemeClr val="tx1"/>
                          </a:solidFill>
                          <a:effectLst/>
                          <a:latin typeface="Arial" panose="020B0604020202020204" pitchFamily="34" charset="0"/>
                          <a:ea typeface="ＭＳ 明朝"/>
                          <a:cs typeface="Arial" panose="020B0604020202020204" pitchFamily="34" charset="0"/>
                        </a:rPr>
                        <a:t>SPR720</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l" defTabSz="914400" rtl="0" eaLnBrk="1" latinLnBrk="0" hangingPunct="1">
                        <a:spcBef>
                          <a:spcPts val="0"/>
                        </a:spcBef>
                        <a:spcAft>
                          <a:spcPts val="0"/>
                        </a:spcAft>
                      </a:pPr>
                      <a:r>
                        <a:rPr lang="en-US" sz="1200" b="0" i="0" kern="1200" dirty="0">
                          <a:solidFill>
                            <a:schemeClr val="tx1"/>
                          </a:solidFill>
                          <a:effectLst/>
                          <a:latin typeface="Arial" panose="020B0604020202020204" pitchFamily="34" charset="0"/>
                          <a:ea typeface="ＭＳ 明朝"/>
                          <a:cs typeface="Arial" panose="020B0604020202020204" pitchFamily="34" charset="0"/>
                        </a:rPr>
                        <a:t>benzimidazole</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200" b="0" i="0" kern="1200" dirty="0">
                          <a:solidFill>
                            <a:schemeClr val="tx1"/>
                          </a:solidFill>
                          <a:effectLst/>
                          <a:latin typeface="Arial" panose="020B0604020202020204" pitchFamily="34" charset="0"/>
                          <a:ea typeface="ＭＳ 明朝"/>
                          <a:cs typeface="Arial" panose="020B0604020202020204" pitchFamily="34" charset="0"/>
                        </a:rPr>
                        <a:t>Inhibits bacterial DNA synthesis (</a:t>
                      </a:r>
                      <a:r>
                        <a:rPr lang="en-US" sz="1200" b="0" i="0" kern="1200" dirty="0" err="1">
                          <a:solidFill>
                            <a:schemeClr val="tx1"/>
                          </a:solidFill>
                          <a:effectLst/>
                          <a:latin typeface="Arial" panose="020B0604020202020204" pitchFamily="34" charset="0"/>
                          <a:ea typeface="ＭＳ 明朝"/>
                          <a:cs typeface="Arial" panose="020B0604020202020204" pitchFamily="34" charset="0"/>
                        </a:rPr>
                        <a:t>GyrB</a:t>
                      </a:r>
                      <a:r>
                        <a:rPr lang="en-US" sz="1200" b="0" i="0" kern="1200" dirty="0">
                          <a:solidFill>
                            <a:schemeClr val="tx1"/>
                          </a:solidFill>
                          <a:effectLst/>
                          <a:latin typeface="Arial" panose="020B0604020202020204" pitchFamily="34" charset="0"/>
                          <a:ea typeface="ＭＳ 明朝"/>
                          <a:cs typeface="Arial" panose="020B0604020202020204" pitchFamily="34" charset="0"/>
                        </a:rPr>
                        <a:t>)</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l" defTabSz="914400" rtl="0" eaLnBrk="1" latinLnBrk="0" hangingPunct="1">
                        <a:spcBef>
                          <a:spcPts val="0"/>
                        </a:spcBef>
                        <a:spcAft>
                          <a:spcPts val="0"/>
                        </a:spcAft>
                      </a:pPr>
                      <a:r>
                        <a:rPr lang="en-US" sz="1200" b="0" i="0" kern="1200" dirty="0">
                          <a:solidFill>
                            <a:schemeClr val="tx1"/>
                          </a:solidFill>
                          <a:effectLst/>
                          <a:latin typeface="Arial" panose="020B0604020202020204" pitchFamily="34" charset="0"/>
                          <a:ea typeface="ＭＳ 明朝"/>
                          <a:cs typeface="Arial" panose="020B0604020202020204" pitchFamily="34" charset="0"/>
                        </a:rPr>
                        <a:t>Spero Therapeutics/BMG MRI</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200" b="0" i="0" kern="1200" dirty="0" err="1">
                          <a:solidFill>
                            <a:schemeClr val="tx1"/>
                          </a:solidFill>
                          <a:effectLst/>
                          <a:latin typeface="Arial" panose="020B0604020202020204" pitchFamily="34" charset="0"/>
                          <a:ea typeface="ＭＳ 明朝"/>
                          <a:cs typeface="Arial" panose="020B0604020202020204" pitchFamily="34" charset="0"/>
                        </a:rPr>
                        <a:t>Ia</a:t>
                      </a:r>
                      <a:r>
                        <a:rPr lang="en-US" sz="1200" b="0" i="0" kern="1200" dirty="0">
                          <a:solidFill>
                            <a:schemeClr val="tx1"/>
                          </a:solidFill>
                          <a:effectLst/>
                          <a:latin typeface="Arial" panose="020B0604020202020204" pitchFamily="34" charset="0"/>
                          <a:ea typeface="ＭＳ 明朝"/>
                          <a:cs typeface="Arial" panose="020B0604020202020204" pitchFamily="34" charset="0"/>
                        </a:rPr>
                        <a:t>/</a:t>
                      </a:r>
                      <a:r>
                        <a:rPr lang="en-US" sz="1200" b="0" i="0" kern="1200" dirty="0" err="1">
                          <a:solidFill>
                            <a:schemeClr val="tx1"/>
                          </a:solidFill>
                          <a:effectLst/>
                          <a:latin typeface="Arial" panose="020B0604020202020204" pitchFamily="34" charset="0"/>
                          <a:ea typeface="ＭＳ 明朝"/>
                          <a:cs typeface="Arial" panose="020B0604020202020204" pitchFamily="34" charset="0"/>
                        </a:rPr>
                        <a:t>Ib</a:t>
                      </a:r>
                      <a:endParaRPr lang="en-US" sz="1200" b="0" i="0" kern="1200" dirty="0">
                        <a:solidFill>
                          <a:schemeClr val="tx1"/>
                        </a:solidFill>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10004"/>
                  </a:ext>
                </a:extLst>
              </a:tr>
              <a:tr h="380866">
                <a:tc>
                  <a:txBody>
                    <a:bodyPr/>
                    <a:lstStyle/>
                    <a:p>
                      <a:pPr marL="0" marR="0" algn="l" defTabSz="914400" rtl="0" eaLnBrk="1" latinLnBrk="0" hangingPunct="1">
                        <a:spcBef>
                          <a:spcPts val="0"/>
                        </a:spcBef>
                        <a:spcAft>
                          <a:spcPts val="0"/>
                        </a:spcAft>
                      </a:pPr>
                      <a:r>
                        <a:rPr lang="en-US" sz="1200" b="0" i="0" kern="1200" dirty="0">
                          <a:solidFill>
                            <a:schemeClr val="tx1"/>
                          </a:solidFill>
                          <a:effectLst/>
                          <a:latin typeface="Arial" panose="020B0604020202020204" pitchFamily="34" charset="0"/>
                          <a:ea typeface="ＭＳ 明朝"/>
                          <a:cs typeface="Arial" panose="020B0604020202020204" pitchFamily="34" charset="0"/>
                        </a:rPr>
                        <a:t>Cholesterol catabolism</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200" b="0" i="0" kern="1200" dirty="0">
                          <a:solidFill>
                            <a:schemeClr val="tx1"/>
                          </a:solidFill>
                          <a:effectLst/>
                          <a:latin typeface="Arial" panose="020B0604020202020204" pitchFamily="34" charset="0"/>
                          <a:ea typeface="ＭＳ 明朝"/>
                          <a:cs typeface="Arial" panose="020B0604020202020204" pitchFamily="34" charset="0"/>
                        </a:rPr>
                        <a:t>GSK2556286</a:t>
                      </a:r>
                    </a:p>
                    <a:p>
                      <a:pPr marL="0" marR="0" algn="l" defTabSz="914400" rtl="0" eaLnBrk="1" latinLnBrk="0" hangingPunct="1">
                        <a:spcBef>
                          <a:spcPts val="0"/>
                        </a:spcBef>
                        <a:spcAft>
                          <a:spcPts val="0"/>
                        </a:spcAft>
                      </a:pPr>
                      <a:r>
                        <a:rPr lang="en-US" sz="1200" b="0" i="0" kern="1200" dirty="0">
                          <a:solidFill>
                            <a:schemeClr val="tx1"/>
                          </a:solidFill>
                          <a:effectLst/>
                          <a:latin typeface="Arial" panose="020B0604020202020204" pitchFamily="34" charset="0"/>
                          <a:ea typeface="ＭＳ 明朝"/>
                          <a:cs typeface="Arial" panose="020B0604020202020204" pitchFamily="34" charset="0"/>
                        </a:rPr>
                        <a:t>(GSK-286)</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l" defTabSz="914400" rtl="0" eaLnBrk="1" latinLnBrk="0" hangingPunct="1">
                        <a:spcBef>
                          <a:spcPts val="0"/>
                        </a:spcBef>
                        <a:spcAft>
                          <a:spcPts val="0"/>
                        </a:spcAft>
                      </a:pPr>
                      <a:endParaRPr lang="en-US" sz="1200" b="0" i="0" kern="1200" dirty="0">
                        <a:solidFill>
                          <a:schemeClr val="tx1"/>
                        </a:solidFill>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200" b="0" i="0" kern="1200" dirty="0">
                          <a:solidFill>
                            <a:schemeClr val="tx1"/>
                          </a:solidFill>
                          <a:effectLst/>
                          <a:latin typeface="Arial" panose="020B0604020202020204" pitchFamily="34" charset="0"/>
                          <a:ea typeface="ＭＳ 明朝"/>
                          <a:cs typeface="Arial" panose="020B0604020202020204" pitchFamily="34" charset="0"/>
                        </a:rPr>
                        <a:t>Inhibits cholesterol catabolism (target to be determined)</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tc>
                  <a:txBody>
                    <a:bodyPr/>
                    <a:lstStyle/>
                    <a:p>
                      <a:pPr marL="0" marR="0" algn="l" defTabSz="914400" rtl="0" eaLnBrk="1" latinLnBrk="0" hangingPunct="1">
                        <a:spcBef>
                          <a:spcPts val="0"/>
                        </a:spcBef>
                        <a:spcAft>
                          <a:spcPts val="0"/>
                        </a:spcAft>
                      </a:pPr>
                      <a:r>
                        <a:rPr lang="en-US" sz="1200" b="0" i="0" kern="1200" dirty="0">
                          <a:solidFill>
                            <a:schemeClr val="tx1"/>
                          </a:solidFill>
                          <a:effectLst/>
                          <a:latin typeface="Arial" panose="020B0604020202020204" pitchFamily="34" charset="0"/>
                          <a:ea typeface="ＭＳ 明朝"/>
                          <a:cs typeface="Arial" panose="020B0604020202020204" pitchFamily="34" charset="0"/>
                        </a:rPr>
                        <a:t>GSK</a:t>
                      </a: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algn="l" defTabSz="914400" rtl="0" eaLnBrk="1" latinLnBrk="0" hangingPunct="1">
                        <a:spcBef>
                          <a:spcPts val="0"/>
                        </a:spcBef>
                        <a:spcAft>
                          <a:spcPts val="0"/>
                        </a:spcAft>
                      </a:pPr>
                      <a:r>
                        <a:rPr lang="en-US" sz="1200" b="0" i="0" kern="1200" dirty="0" err="1">
                          <a:solidFill>
                            <a:schemeClr val="tx1"/>
                          </a:solidFill>
                          <a:effectLst/>
                          <a:latin typeface="Arial" panose="020B0604020202020204" pitchFamily="34" charset="0"/>
                          <a:ea typeface="ＭＳ 明朝"/>
                          <a:cs typeface="Arial" panose="020B0604020202020204" pitchFamily="34" charset="0"/>
                        </a:rPr>
                        <a:t>Ia</a:t>
                      </a:r>
                      <a:r>
                        <a:rPr lang="en-US" sz="1200" b="0" i="0" kern="1200" dirty="0">
                          <a:solidFill>
                            <a:schemeClr val="tx1"/>
                          </a:solidFill>
                          <a:effectLst/>
                          <a:latin typeface="Arial" panose="020B0604020202020204" pitchFamily="34" charset="0"/>
                          <a:ea typeface="ＭＳ 明朝"/>
                          <a:cs typeface="Arial" panose="020B0604020202020204" pitchFamily="34" charset="0"/>
                        </a:rPr>
                        <a:t>/</a:t>
                      </a:r>
                      <a:r>
                        <a:rPr lang="en-US" sz="1200" b="0" i="0" kern="1200" dirty="0" err="1">
                          <a:solidFill>
                            <a:schemeClr val="tx1"/>
                          </a:solidFill>
                          <a:effectLst/>
                          <a:latin typeface="Arial" panose="020B0604020202020204" pitchFamily="34" charset="0"/>
                          <a:ea typeface="ＭＳ 明朝"/>
                          <a:cs typeface="Arial" panose="020B0604020202020204" pitchFamily="34" charset="0"/>
                        </a:rPr>
                        <a:t>Ib</a:t>
                      </a:r>
                      <a:endParaRPr lang="en-US" sz="1200" b="0" i="0" kern="1200" dirty="0">
                        <a:solidFill>
                          <a:schemeClr val="tx1"/>
                        </a:solidFill>
                        <a:effectLst/>
                        <a:latin typeface="Arial" panose="020B0604020202020204" pitchFamily="34" charset="0"/>
                        <a:ea typeface="ＭＳ 明朝"/>
                        <a:cs typeface="Arial" panose="020B0604020202020204" pitchFamily="34" charset="0"/>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298AA">
                        <a:alpha val="6000"/>
                      </a:srgbClr>
                    </a:solidFill>
                  </a:tcPr>
                </a:tc>
                <a:extLst>
                  <a:ext uri="{0D108BD9-81ED-4DB2-BD59-A6C34878D82A}">
                    <a16:rowId xmlns:a16="http://schemas.microsoft.com/office/drawing/2014/main" val="3893618243"/>
                  </a:ext>
                </a:extLst>
              </a:tr>
            </a:tbl>
          </a:graphicData>
        </a:graphic>
      </p:graphicFrame>
      <p:sp>
        <p:nvSpPr>
          <p:cNvPr id="5" name="Rectangle 4">
            <a:extLst>
              <a:ext uri="{FF2B5EF4-FFF2-40B4-BE49-F238E27FC236}">
                <a16:creationId xmlns:a16="http://schemas.microsoft.com/office/drawing/2014/main" id="{EB102FB2-4B42-AD4B-98A8-4B257B1B54AD}"/>
              </a:ext>
            </a:extLst>
          </p:cNvPr>
          <p:cNvSpPr/>
          <p:nvPr/>
        </p:nvSpPr>
        <p:spPr>
          <a:xfrm>
            <a:off x="2667000" y="3733800"/>
            <a:ext cx="1447800" cy="1386417"/>
          </a:xfrm>
          <a:prstGeom prst="rect">
            <a:avLst/>
          </a:prstGeom>
          <a:noFill/>
          <a:ln w="476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eaLnBrk="1" fontAlgn="auto" hangingPunct="1">
              <a:spcBef>
                <a:spcPts val="0"/>
              </a:spcBef>
              <a:spcAft>
                <a:spcPts val="0"/>
              </a:spcAft>
              <a:defRPr/>
            </a:pPr>
            <a:endParaRPr lang="en-US" sz="1350" dirty="0">
              <a:solidFill>
                <a:prstClr val="white"/>
              </a:solidFill>
              <a:latin typeface="Arial" panose="020B0604020202020204" pitchFamily="34" charset="0"/>
            </a:endParaRPr>
          </a:p>
        </p:txBody>
      </p:sp>
      <p:sp>
        <p:nvSpPr>
          <p:cNvPr id="15" name="Rectangle 14">
            <a:extLst>
              <a:ext uri="{FF2B5EF4-FFF2-40B4-BE49-F238E27FC236}">
                <a16:creationId xmlns:a16="http://schemas.microsoft.com/office/drawing/2014/main" id="{ED402D00-382F-5841-8230-4DD502DD4D38}"/>
              </a:ext>
            </a:extLst>
          </p:cNvPr>
          <p:cNvSpPr/>
          <p:nvPr/>
        </p:nvSpPr>
        <p:spPr>
          <a:xfrm>
            <a:off x="228601" y="1923209"/>
            <a:ext cx="1295397" cy="1810591"/>
          </a:xfrm>
          <a:prstGeom prst="rect">
            <a:avLst/>
          </a:prstGeom>
          <a:noFill/>
          <a:ln w="476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eaLnBrk="1" fontAlgn="auto" hangingPunct="1">
              <a:spcBef>
                <a:spcPts val="0"/>
              </a:spcBef>
              <a:spcAft>
                <a:spcPts val="0"/>
              </a:spcAft>
              <a:defRPr/>
            </a:pPr>
            <a:endParaRPr lang="en-US" sz="1350" dirty="0">
              <a:solidFill>
                <a:prstClr val="white"/>
              </a:solidFill>
              <a:latin typeface="Arial" panose="020B0604020202020204" pitchFamily="34" charset="0"/>
            </a:endParaRPr>
          </a:p>
        </p:txBody>
      </p:sp>
      <p:sp>
        <p:nvSpPr>
          <p:cNvPr id="16" name="Rectangle 15">
            <a:extLst>
              <a:ext uri="{FF2B5EF4-FFF2-40B4-BE49-F238E27FC236}">
                <a16:creationId xmlns:a16="http://schemas.microsoft.com/office/drawing/2014/main" id="{1236EAAD-1075-A042-BC31-B7891D3DBC94}"/>
              </a:ext>
            </a:extLst>
          </p:cNvPr>
          <p:cNvSpPr/>
          <p:nvPr/>
        </p:nvSpPr>
        <p:spPr>
          <a:xfrm>
            <a:off x="228602" y="833228"/>
            <a:ext cx="1295397" cy="1071772"/>
          </a:xfrm>
          <a:prstGeom prst="rect">
            <a:avLst/>
          </a:prstGeom>
          <a:noFill/>
          <a:ln w="476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eaLnBrk="1" fontAlgn="auto" hangingPunct="1">
              <a:spcBef>
                <a:spcPts val="0"/>
              </a:spcBef>
              <a:spcAft>
                <a:spcPts val="0"/>
              </a:spcAft>
              <a:defRPr/>
            </a:pPr>
            <a:endParaRPr lang="en-US" sz="1350" dirty="0">
              <a:solidFill>
                <a:prstClr val="white"/>
              </a:solidFill>
              <a:latin typeface="Arial" panose="020B0604020202020204" pitchFamily="34" charset="0"/>
            </a:endParaRPr>
          </a:p>
        </p:txBody>
      </p:sp>
      <p:grpSp>
        <p:nvGrpSpPr>
          <p:cNvPr id="8" name="Group 7">
            <a:extLst>
              <a:ext uri="{FF2B5EF4-FFF2-40B4-BE49-F238E27FC236}">
                <a16:creationId xmlns:a16="http://schemas.microsoft.com/office/drawing/2014/main" id="{32D44DE1-4725-3B44-BE58-4AB18BF4C3E1}"/>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3AB6731C-555E-4A46-89A0-0F2E41D8FD71}"/>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52</a:t>
              </a:fld>
              <a:endParaRPr lang="en-US" sz="1350" dirty="0">
                <a:solidFill>
                  <a:schemeClr val="tx2"/>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AF7A42D3-4B96-A341-9B94-30766DD69F3C}"/>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1" name="Text Placeholder 6">
            <a:extLst>
              <a:ext uri="{FF2B5EF4-FFF2-40B4-BE49-F238E27FC236}">
                <a16:creationId xmlns:a16="http://schemas.microsoft.com/office/drawing/2014/main" id="{F74C316D-6906-134A-B294-2E2BEC26143A}"/>
              </a:ext>
            </a:extLst>
          </p:cNvPr>
          <p:cNvSpPr txBox="1">
            <a:spLocks/>
          </p:cNvSpPr>
          <p:nvPr/>
        </p:nvSpPr>
        <p:spPr>
          <a:xfrm>
            <a:off x="615137" y="6461587"/>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RESEARCH</a:t>
            </a:r>
          </a:p>
        </p:txBody>
      </p:sp>
      <p:sp>
        <p:nvSpPr>
          <p:cNvPr id="13" name="Text Placeholder 7">
            <a:extLst>
              <a:ext uri="{FF2B5EF4-FFF2-40B4-BE49-F238E27FC236}">
                <a16:creationId xmlns:a16="http://schemas.microsoft.com/office/drawing/2014/main" id="{36A2C037-AD89-7C4B-BBBD-FDF77A015666}"/>
              </a:ext>
            </a:extLst>
          </p:cNvPr>
          <p:cNvSpPr txBox="1">
            <a:spLocks/>
          </p:cNvSpPr>
          <p:nvPr/>
        </p:nvSpPr>
        <p:spPr>
          <a:xfrm>
            <a:off x="115331" y="182881"/>
            <a:ext cx="8245834" cy="354712"/>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defRPr/>
            </a:pPr>
            <a:r>
              <a:rPr lang="en-US" dirty="0">
                <a:latin typeface="Arial" panose="020B0604020202020204" pitchFamily="34" charset="0"/>
                <a:cs typeface="Arial" panose="020B0604020202020204" pitchFamily="34" charset="0"/>
              </a:rPr>
              <a:t>New TB Drugs in Clinical Development</a:t>
            </a:r>
            <a:endParaRPr lang="en-US" dirty="0">
              <a:latin typeface="Arial" panose="020B0604020202020204" pitchFamily="34" charset="0"/>
            </a:endParaRPr>
          </a:p>
        </p:txBody>
      </p:sp>
    </p:spTree>
    <p:extLst>
      <p:ext uri="{BB962C8B-B14F-4D97-AF65-F5344CB8AC3E}">
        <p14:creationId xmlns:p14="http://schemas.microsoft.com/office/powerpoint/2010/main" val="1721722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A962311-BED8-1E40-854E-5E176627D9F8}"/>
              </a:ext>
            </a:extLst>
          </p:cNvPr>
          <p:cNvGrpSpPr/>
          <p:nvPr/>
        </p:nvGrpSpPr>
        <p:grpSpPr>
          <a:xfrm>
            <a:off x="457199" y="1219200"/>
            <a:ext cx="8143983" cy="4572000"/>
            <a:chOff x="1254786" y="1833711"/>
            <a:chExt cx="6684644" cy="3631763"/>
          </a:xfrm>
        </p:grpSpPr>
        <p:grpSp>
          <p:nvGrpSpPr>
            <p:cNvPr id="8" name="Group 7">
              <a:extLst>
                <a:ext uri="{FF2B5EF4-FFF2-40B4-BE49-F238E27FC236}">
                  <a16:creationId xmlns:a16="http://schemas.microsoft.com/office/drawing/2014/main" id="{C3D0F1B5-1F7D-4143-AC25-939952F21B03}"/>
                </a:ext>
              </a:extLst>
            </p:cNvPr>
            <p:cNvGrpSpPr/>
            <p:nvPr/>
          </p:nvGrpSpPr>
          <p:grpSpPr>
            <a:xfrm>
              <a:off x="1256329" y="2419833"/>
              <a:ext cx="6258896" cy="3045641"/>
              <a:chOff x="1675106" y="2083444"/>
              <a:chExt cx="8345194" cy="4114156"/>
            </a:xfrm>
          </p:grpSpPr>
          <p:cxnSp>
            <p:nvCxnSpPr>
              <p:cNvPr id="7" name="Straight Connector 6">
                <a:extLst>
                  <a:ext uri="{FF2B5EF4-FFF2-40B4-BE49-F238E27FC236}">
                    <a16:creationId xmlns:a16="http://schemas.microsoft.com/office/drawing/2014/main" id="{CD5A73D0-4E71-8444-ACF1-1303F3146F77}"/>
                  </a:ext>
                </a:extLst>
              </p:cNvPr>
              <p:cNvCxnSpPr/>
              <p:nvPr/>
            </p:nvCxnSpPr>
            <p:spPr>
              <a:xfrm>
                <a:off x="8458200" y="2108844"/>
                <a:ext cx="0" cy="4088756"/>
              </a:xfrm>
              <a:prstGeom prst="line">
                <a:avLst/>
              </a:prstGeom>
              <a:ln w="12700">
                <a:solidFill>
                  <a:schemeClr val="tx1">
                    <a:lumMod val="50000"/>
                    <a:lumOff val="50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D333D54-1BEC-434B-9C47-E960BDC825A4}"/>
                  </a:ext>
                </a:extLst>
              </p:cNvPr>
              <p:cNvCxnSpPr/>
              <p:nvPr/>
            </p:nvCxnSpPr>
            <p:spPr>
              <a:xfrm>
                <a:off x="6767806" y="2083444"/>
                <a:ext cx="0" cy="4088756"/>
              </a:xfrm>
              <a:prstGeom prst="line">
                <a:avLst/>
              </a:prstGeom>
              <a:ln w="12700">
                <a:solidFill>
                  <a:schemeClr val="tx1">
                    <a:lumMod val="50000"/>
                    <a:lumOff val="50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EB9130E-4450-D04F-A0FB-6A29015FC06A}"/>
                  </a:ext>
                </a:extLst>
              </p:cNvPr>
              <p:cNvCxnSpPr/>
              <p:nvPr/>
            </p:nvCxnSpPr>
            <p:spPr>
              <a:xfrm>
                <a:off x="5078706" y="2083444"/>
                <a:ext cx="0" cy="4088756"/>
              </a:xfrm>
              <a:prstGeom prst="line">
                <a:avLst/>
              </a:prstGeom>
              <a:ln w="12700">
                <a:solidFill>
                  <a:schemeClr val="tx1">
                    <a:lumMod val="50000"/>
                    <a:lumOff val="50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11FDBAA-C980-8A43-A38A-4A59E59FFF45}"/>
                  </a:ext>
                </a:extLst>
              </p:cNvPr>
              <p:cNvCxnSpPr/>
              <p:nvPr/>
            </p:nvCxnSpPr>
            <p:spPr>
              <a:xfrm>
                <a:off x="3389606" y="2083444"/>
                <a:ext cx="0" cy="4088756"/>
              </a:xfrm>
              <a:prstGeom prst="line">
                <a:avLst/>
              </a:prstGeom>
              <a:ln w="12700">
                <a:solidFill>
                  <a:schemeClr val="tx1">
                    <a:lumMod val="50000"/>
                    <a:lumOff val="50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270B9A9-B083-F444-8AE5-4DEDE3DA3007}"/>
                  </a:ext>
                </a:extLst>
              </p:cNvPr>
              <p:cNvCxnSpPr/>
              <p:nvPr/>
            </p:nvCxnSpPr>
            <p:spPr>
              <a:xfrm>
                <a:off x="1675106" y="2083444"/>
                <a:ext cx="0" cy="4088756"/>
              </a:xfrm>
              <a:prstGeom prst="line">
                <a:avLst/>
              </a:prstGeom>
              <a:ln w="12700">
                <a:solidFill>
                  <a:schemeClr val="tx1">
                    <a:lumMod val="50000"/>
                    <a:lumOff val="50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EFCDCE-1DEC-9741-871F-C9713D8DF1F0}"/>
                  </a:ext>
                </a:extLst>
              </p:cNvPr>
              <p:cNvCxnSpPr/>
              <p:nvPr/>
            </p:nvCxnSpPr>
            <p:spPr>
              <a:xfrm>
                <a:off x="10020300" y="2108844"/>
                <a:ext cx="0" cy="4088756"/>
              </a:xfrm>
              <a:prstGeom prst="line">
                <a:avLst/>
              </a:prstGeom>
              <a:ln w="12700">
                <a:solidFill>
                  <a:schemeClr val="tx1">
                    <a:lumMod val="50000"/>
                    <a:lumOff val="50000"/>
                    <a:alpha val="21000"/>
                  </a:schemeClr>
                </a:solidFill>
              </a:ln>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2128E579-2AC0-4A4C-9F53-5C182FF07400}"/>
                </a:ext>
              </a:extLst>
            </p:cNvPr>
            <p:cNvPicPr>
              <a:picLocks noChangeAspect="1"/>
            </p:cNvPicPr>
            <p:nvPr/>
          </p:nvPicPr>
          <p:blipFill>
            <a:blip r:embed="rId3"/>
            <a:stretch>
              <a:fillRect/>
            </a:stretch>
          </p:blipFill>
          <p:spPr>
            <a:xfrm>
              <a:off x="1254786" y="1833711"/>
              <a:ext cx="6684644" cy="586123"/>
            </a:xfrm>
            <a:prstGeom prst="rect">
              <a:avLst/>
            </a:prstGeom>
          </p:spPr>
        </p:pic>
        <p:sp>
          <p:nvSpPr>
            <p:cNvPr id="27" name="TextBox 26">
              <a:extLst>
                <a:ext uri="{FF2B5EF4-FFF2-40B4-BE49-F238E27FC236}">
                  <a16:creationId xmlns:a16="http://schemas.microsoft.com/office/drawing/2014/main" id="{4FAB5208-D604-094A-876B-F779EC263CCD}"/>
                </a:ext>
              </a:extLst>
            </p:cNvPr>
            <p:cNvSpPr txBox="1"/>
            <p:nvPr/>
          </p:nvSpPr>
          <p:spPr>
            <a:xfrm>
              <a:off x="5349432" y="1967790"/>
              <a:ext cx="1235430" cy="25670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defTabSz="685783" eaLnBrk="1" fontAlgn="auto" hangingPunct="1">
                <a:spcBef>
                  <a:spcPts val="0"/>
                </a:spcBef>
                <a:spcAft>
                  <a:spcPts val="0"/>
                </a:spcAft>
                <a:defRPr/>
              </a:pPr>
              <a:r>
                <a:rPr lang="en-US" sz="1500" b="1" dirty="0">
                  <a:ln w="0"/>
                  <a:solidFill>
                    <a:schemeClr val="tx1"/>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Phase IIb/c</a:t>
              </a:r>
              <a:endParaRPr lang="en-US" sz="1500" b="1" dirty="0">
                <a:solidFill>
                  <a:schemeClr val="tx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98E6E4B-6A76-4843-A244-5447B10C92E5}"/>
                </a:ext>
              </a:extLst>
            </p:cNvPr>
            <p:cNvSpPr txBox="1"/>
            <p:nvPr/>
          </p:nvSpPr>
          <p:spPr>
            <a:xfrm>
              <a:off x="1254786" y="3141297"/>
              <a:ext cx="2553271" cy="391172"/>
            </a:xfrm>
            <a:prstGeom prst="rect">
              <a:avLst/>
            </a:prstGeom>
            <a:solidFill>
              <a:schemeClr val="accent4">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defTabSz="685783" eaLnBrk="1" fontAlgn="auto" hangingPunct="1">
                <a:spcBef>
                  <a:spcPts val="0"/>
                </a:spcBef>
                <a:spcAft>
                  <a:spcPts val="0"/>
                </a:spcAft>
                <a:defRPr/>
              </a:pPr>
              <a:r>
                <a:rPr lang="en-US" sz="1300" dirty="0">
                  <a:solidFill>
                    <a:prstClr val="black"/>
                  </a:solidFill>
                  <a:latin typeface="Arial" panose="020B0604020202020204" pitchFamily="34" charset="0"/>
                  <a:cs typeface="Arial" panose="020B0604020202020204" pitchFamily="34" charset="0"/>
                </a:rPr>
                <a:t>TB Drug Accelerator</a:t>
              </a:r>
            </a:p>
            <a:p>
              <a:pPr defTabSz="685783" eaLnBrk="1" fontAlgn="auto" hangingPunct="1">
                <a:spcBef>
                  <a:spcPts val="0"/>
                </a:spcBef>
                <a:spcAft>
                  <a:spcPts val="0"/>
                </a:spcAft>
                <a:defRPr/>
              </a:pPr>
              <a:r>
                <a:rPr lang="en-US" sz="1300" dirty="0">
                  <a:solidFill>
                    <a:prstClr val="black"/>
                  </a:solidFill>
                  <a:latin typeface="Arial" panose="020B0604020202020204" pitchFamily="34" charset="0"/>
                  <a:cs typeface="Arial" panose="020B0604020202020204" pitchFamily="34" charset="0"/>
                </a:rPr>
                <a:t>NVF CEO Roundtable/ BMGF</a:t>
              </a:r>
            </a:p>
          </p:txBody>
        </p:sp>
        <p:sp>
          <p:nvSpPr>
            <p:cNvPr id="15" name="TextBox 14">
              <a:extLst>
                <a:ext uri="{FF2B5EF4-FFF2-40B4-BE49-F238E27FC236}">
                  <a16:creationId xmlns:a16="http://schemas.microsoft.com/office/drawing/2014/main" id="{63CEB657-565D-5D4C-BE45-88E0FEDB7F45}"/>
                </a:ext>
              </a:extLst>
            </p:cNvPr>
            <p:cNvSpPr txBox="1"/>
            <p:nvPr/>
          </p:nvSpPr>
          <p:spPr>
            <a:xfrm>
              <a:off x="3808056" y="4165617"/>
              <a:ext cx="3707165" cy="391172"/>
            </a:xfrm>
            <a:prstGeom prst="rect">
              <a:avLst/>
            </a:prstGeom>
            <a:solidFill>
              <a:schemeClr val="accent6">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defTabSz="685783" eaLnBrk="1" fontAlgn="auto" hangingPunct="1">
                <a:spcBef>
                  <a:spcPts val="0"/>
                </a:spcBef>
                <a:spcAft>
                  <a:spcPts val="0"/>
                </a:spcAft>
                <a:defRPr/>
              </a:pPr>
              <a:r>
                <a:rPr lang="en-US" sz="1300" dirty="0">
                  <a:solidFill>
                    <a:prstClr val="black"/>
                  </a:solidFill>
                  <a:latin typeface="Arial" panose="020B0604020202020204" pitchFamily="34" charset="0"/>
                  <a:cs typeface="Arial" panose="020B0604020202020204" pitchFamily="34" charset="0"/>
                </a:rPr>
                <a:t>Clinical Trial Networks and Consortia</a:t>
              </a:r>
            </a:p>
            <a:p>
              <a:pPr defTabSz="685783" eaLnBrk="1" fontAlgn="auto" hangingPunct="1">
                <a:spcBef>
                  <a:spcPts val="0"/>
                </a:spcBef>
                <a:spcAft>
                  <a:spcPts val="0"/>
                </a:spcAft>
                <a:defRPr/>
              </a:pPr>
              <a:r>
                <a:rPr lang="en-US" sz="1300" dirty="0">
                  <a:solidFill>
                    <a:prstClr val="black"/>
                  </a:solidFill>
                  <a:latin typeface="Arial" panose="020B0604020202020204" pitchFamily="34" charset="0"/>
                  <a:cs typeface="Arial" panose="020B0604020202020204" pitchFamily="34" charset="0"/>
                </a:rPr>
                <a:t>ACTG, IMPAACT, TBTC, TBRU, </a:t>
              </a:r>
              <a:r>
                <a:rPr lang="en-US" sz="1300" dirty="0" err="1">
                  <a:solidFill>
                    <a:prstClr val="black"/>
                  </a:solidFill>
                  <a:latin typeface="Arial" panose="020B0604020202020204" pitchFamily="34" charset="0"/>
                  <a:cs typeface="Arial" panose="020B0604020202020204" pitchFamily="34" charset="0"/>
                </a:rPr>
                <a:t>PanACEA</a:t>
              </a:r>
              <a:r>
                <a:rPr lang="en-US" sz="1300" dirty="0">
                  <a:solidFill>
                    <a:prstClr val="black"/>
                  </a:solidFill>
                  <a:latin typeface="Arial" panose="020B0604020202020204" pitchFamily="34" charset="0"/>
                  <a:cs typeface="Arial" panose="020B0604020202020204" pitchFamily="34" charset="0"/>
                </a:rPr>
                <a:t>, CTCTC</a:t>
              </a:r>
            </a:p>
          </p:txBody>
        </p:sp>
        <p:sp>
          <p:nvSpPr>
            <p:cNvPr id="16" name="TextBox 15">
              <a:extLst>
                <a:ext uri="{FF2B5EF4-FFF2-40B4-BE49-F238E27FC236}">
                  <a16:creationId xmlns:a16="http://schemas.microsoft.com/office/drawing/2014/main" id="{1273A303-69F4-174E-B117-50D409CBDA09}"/>
                </a:ext>
              </a:extLst>
            </p:cNvPr>
            <p:cNvSpPr txBox="1"/>
            <p:nvPr/>
          </p:nvSpPr>
          <p:spPr>
            <a:xfrm>
              <a:off x="2542204" y="4751449"/>
              <a:ext cx="3801446" cy="391172"/>
            </a:xfrm>
            <a:prstGeom prst="rect">
              <a:avLst/>
            </a:prstGeom>
            <a:solidFill>
              <a:schemeClr val="accent4">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defTabSz="685783" eaLnBrk="1" fontAlgn="auto" hangingPunct="1">
                <a:spcBef>
                  <a:spcPts val="0"/>
                </a:spcBef>
                <a:spcAft>
                  <a:spcPts val="0"/>
                </a:spcAft>
                <a:defRPr/>
              </a:pPr>
              <a:r>
                <a:rPr lang="en-US" sz="1300" dirty="0">
                  <a:solidFill>
                    <a:prstClr val="black"/>
                  </a:solidFill>
                  <a:latin typeface="Arial" panose="020B0604020202020204" pitchFamily="34" charset="0"/>
                  <a:cs typeface="Arial" panose="020B0604020202020204" pitchFamily="34" charset="0"/>
                </a:rPr>
                <a:t>Gates Medical Research Institute</a:t>
              </a:r>
            </a:p>
            <a:p>
              <a:pPr defTabSz="685783" eaLnBrk="1" fontAlgn="auto" hangingPunct="1">
                <a:spcBef>
                  <a:spcPts val="0"/>
                </a:spcBef>
                <a:spcAft>
                  <a:spcPts val="0"/>
                </a:spcAft>
                <a:defRPr/>
              </a:pPr>
              <a:r>
                <a:rPr lang="en-US" sz="1300" dirty="0" err="1">
                  <a:solidFill>
                    <a:prstClr val="black"/>
                  </a:solidFill>
                  <a:latin typeface="Arial" panose="020B0604020202020204" pitchFamily="34" charset="0"/>
                  <a:cs typeface="Arial" panose="020B0604020202020204" pitchFamily="34" charset="0"/>
                </a:rPr>
                <a:t>Evotech</a:t>
              </a:r>
              <a:r>
                <a:rPr lang="en-US" sz="1300" dirty="0">
                  <a:solidFill>
                    <a:prstClr val="black"/>
                  </a:solidFill>
                  <a:latin typeface="Arial" panose="020B0604020202020204" pitchFamily="34" charset="0"/>
                  <a:cs typeface="Arial" panose="020B0604020202020204" pitchFamily="34" charset="0"/>
                </a:rPr>
                <a:t>, J&amp;J, Otsuka, GSK</a:t>
              </a:r>
            </a:p>
          </p:txBody>
        </p:sp>
        <p:sp>
          <p:nvSpPr>
            <p:cNvPr id="17" name="TextBox 16">
              <a:extLst>
                <a:ext uri="{FF2B5EF4-FFF2-40B4-BE49-F238E27FC236}">
                  <a16:creationId xmlns:a16="http://schemas.microsoft.com/office/drawing/2014/main" id="{9C064AC4-D631-0749-944F-112018D7FA60}"/>
                </a:ext>
              </a:extLst>
            </p:cNvPr>
            <p:cNvSpPr txBox="1"/>
            <p:nvPr/>
          </p:nvSpPr>
          <p:spPr>
            <a:xfrm>
              <a:off x="1254787" y="3732913"/>
              <a:ext cx="6260439" cy="232258"/>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defTabSz="685783" eaLnBrk="1" fontAlgn="auto" hangingPunct="1">
                <a:spcBef>
                  <a:spcPts val="0"/>
                </a:spcBef>
                <a:spcAft>
                  <a:spcPts val="0"/>
                </a:spcAft>
                <a:defRPr/>
              </a:pPr>
              <a:r>
                <a:rPr lang="en-US" sz="1300" dirty="0">
                  <a:solidFill>
                    <a:prstClr val="black"/>
                  </a:solidFill>
                  <a:latin typeface="Arial" panose="020B0604020202020204" pitchFamily="34" charset="0"/>
                  <a:cs typeface="Arial" panose="020B0604020202020204" pitchFamily="34" charset="0"/>
                </a:rPr>
                <a:t>Pharmaceutical Companies/ Product Development Partnerships</a:t>
              </a:r>
            </a:p>
          </p:txBody>
        </p:sp>
        <p:sp>
          <p:nvSpPr>
            <p:cNvPr id="18" name="TextBox 17">
              <a:extLst>
                <a:ext uri="{FF2B5EF4-FFF2-40B4-BE49-F238E27FC236}">
                  <a16:creationId xmlns:a16="http://schemas.microsoft.com/office/drawing/2014/main" id="{C86322CD-DDDE-3547-BE64-EE4849445914}"/>
                </a:ext>
              </a:extLst>
            </p:cNvPr>
            <p:cNvSpPr txBox="1"/>
            <p:nvPr/>
          </p:nvSpPr>
          <p:spPr>
            <a:xfrm>
              <a:off x="1876811" y="2555465"/>
              <a:ext cx="4466838" cy="391172"/>
            </a:xfrm>
            <a:prstGeom prst="rect">
              <a:avLst/>
            </a:prstGeom>
            <a:solidFill>
              <a:schemeClr val="accent5">
                <a:lumMod val="60000"/>
                <a:lumOff val="40000"/>
                <a:alpha val="49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defTabSz="685783" eaLnBrk="1" fontAlgn="auto" hangingPunct="1">
                <a:spcBef>
                  <a:spcPts val="0"/>
                </a:spcBef>
                <a:spcAft>
                  <a:spcPts val="0"/>
                </a:spcAft>
                <a:defRPr/>
              </a:pPr>
              <a:r>
                <a:rPr lang="en-US" sz="1300" dirty="0">
                  <a:solidFill>
                    <a:prstClr val="black"/>
                  </a:solidFill>
                  <a:latin typeface="Arial" panose="020B0604020202020204" pitchFamily="34" charset="0"/>
                  <a:cs typeface="Arial" panose="020B0604020202020204" pitchFamily="34" charset="0"/>
                </a:rPr>
                <a:t>IMI2 AMR Accelerator Programs</a:t>
              </a:r>
            </a:p>
            <a:p>
              <a:pPr defTabSz="685783" eaLnBrk="1" fontAlgn="auto" hangingPunct="1">
                <a:spcBef>
                  <a:spcPts val="0"/>
                </a:spcBef>
                <a:spcAft>
                  <a:spcPts val="0"/>
                </a:spcAft>
                <a:defRPr/>
              </a:pPr>
              <a:r>
                <a:rPr lang="en-US" sz="1300" dirty="0" err="1">
                  <a:solidFill>
                    <a:prstClr val="black"/>
                  </a:solidFill>
                  <a:latin typeface="Arial" panose="020B0604020202020204" pitchFamily="34" charset="0"/>
                  <a:cs typeface="Arial" panose="020B0604020202020204" pitchFamily="34" charset="0"/>
                </a:rPr>
                <a:t>RespiriTB</a:t>
              </a:r>
              <a:r>
                <a:rPr lang="en-US" sz="1300" dirty="0">
                  <a:solidFill>
                    <a:prstClr val="black"/>
                  </a:solidFill>
                  <a:latin typeface="Arial" panose="020B0604020202020204" pitchFamily="34" charset="0"/>
                  <a:cs typeface="Arial" panose="020B0604020202020204" pitchFamily="34" charset="0"/>
                </a:rPr>
                <a:t>, ERA4TB, UNITE4TB</a:t>
              </a:r>
            </a:p>
          </p:txBody>
        </p:sp>
        <p:sp>
          <p:nvSpPr>
            <p:cNvPr id="21" name="TextBox 20">
              <a:extLst>
                <a:ext uri="{FF2B5EF4-FFF2-40B4-BE49-F238E27FC236}">
                  <a16:creationId xmlns:a16="http://schemas.microsoft.com/office/drawing/2014/main" id="{22898795-813D-8446-AB57-98353C6A11D0}"/>
                </a:ext>
              </a:extLst>
            </p:cNvPr>
            <p:cNvSpPr txBox="1"/>
            <p:nvPr/>
          </p:nvSpPr>
          <p:spPr>
            <a:xfrm>
              <a:off x="1532349" y="1998258"/>
              <a:ext cx="1088031" cy="25670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defTabSz="685783" eaLnBrk="1" fontAlgn="auto" hangingPunct="1">
                <a:spcBef>
                  <a:spcPts val="0"/>
                </a:spcBef>
                <a:spcAft>
                  <a:spcPts val="0"/>
                </a:spcAft>
                <a:defRPr/>
              </a:pPr>
              <a:r>
                <a:rPr lang="en-US" sz="1500" b="1" dirty="0">
                  <a:ln w="0"/>
                  <a:solidFill>
                    <a:schemeClr val="tx1"/>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Discovery</a:t>
              </a:r>
              <a:endParaRPr lang="en-US" sz="1500" b="1" dirty="0">
                <a:solidFill>
                  <a:schemeClr val="tx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86DF18D-6400-8740-B572-611D9735F11F}"/>
                </a:ext>
              </a:extLst>
            </p:cNvPr>
            <p:cNvSpPr txBox="1"/>
            <p:nvPr/>
          </p:nvSpPr>
          <p:spPr>
            <a:xfrm>
              <a:off x="2905968" y="1989743"/>
              <a:ext cx="1088035" cy="25670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defTabSz="685783" eaLnBrk="1" fontAlgn="auto" hangingPunct="1">
                <a:spcBef>
                  <a:spcPts val="0"/>
                </a:spcBef>
                <a:spcAft>
                  <a:spcPts val="0"/>
                </a:spcAft>
                <a:defRPr/>
              </a:pPr>
              <a:r>
                <a:rPr lang="en-US" sz="1500" b="1" dirty="0">
                  <a:ln w="0"/>
                  <a:solidFill>
                    <a:schemeClr val="tx1"/>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Pre-clinical</a:t>
              </a:r>
              <a:endParaRPr lang="en-US" sz="1500" b="1" dirty="0">
                <a:solidFill>
                  <a:schemeClr val="tx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246D9516-2A54-2B45-AB61-8CA473246921}"/>
                </a:ext>
              </a:extLst>
            </p:cNvPr>
            <p:cNvSpPr txBox="1"/>
            <p:nvPr/>
          </p:nvSpPr>
          <p:spPr>
            <a:xfrm>
              <a:off x="4018747" y="1981687"/>
              <a:ext cx="1330685" cy="25670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defTabSz="685783" eaLnBrk="1" fontAlgn="auto" hangingPunct="1">
                <a:spcBef>
                  <a:spcPts val="0"/>
                </a:spcBef>
                <a:spcAft>
                  <a:spcPts val="0"/>
                </a:spcAft>
                <a:defRPr/>
              </a:pPr>
              <a:r>
                <a:rPr lang="en-US" sz="1500" b="1" dirty="0">
                  <a:ln w="0"/>
                  <a:solidFill>
                    <a:schemeClr val="tx1"/>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Phase I/</a:t>
              </a:r>
              <a:r>
                <a:rPr lang="en-US" sz="1500" b="1" dirty="0" err="1">
                  <a:ln w="0"/>
                  <a:solidFill>
                    <a:schemeClr val="tx1"/>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IIa</a:t>
              </a:r>
              <a:endParaRPr lang="en-US" sz="1500" b="1" dirty="0">
                <a:solidFill>
                  <a:schemeClr val="tx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98FFCD8-ADE4-814D-9C92-F276C0D7BDD7}"/>
                </a:ext>
              </a:extLst>
            </p:cNvPr>
            <p:cNvSpPr txBox="1"/>
            <p:nvPr/>
          </p:nvSpPr>
          <p:spPr>
            <a:xfrm>
              <a:off x="6558529" y="1962162"/>
              <a:ext cx="1330685" cy="25670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defTabSz="685783" eaLnBrk="1" fontAlgn="auto" hangingPunct="1">
                <a:spcBef>
                  <a:spcPts val="0"/>
                </a:spcBef>
                <a:spcAft>
                  <a:spcPts val="0"/>
                </a:spcAft>
                <a:defRPr/>
              </a:pPr>
              <a:r>
                <a:rPr lang="en-US" sz="1500" b="1" dirty="0">
                  <a:ln w="0"/>
                  <a:solidFill>
                    <a:schemeClr val="tx1"/>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Phase III</a:t>
              </a:r>
              <a:endParaRPr lang="en-US" sz="1500" b="1" dirty="0">
                <a:solidFill>
                  <a:schemeClr val="tx1"/>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C4B6CA78-F6C5-4B45-9DC4-B566735A3D12}"/>
              </a:ext>
            </a:extLst>
          </p:cNvPr>
          <p:cNvGrpSpPr/>
          <p:nvPr/>
        </p:nvGrpSpPr>
        <p:grpSpPr>
          <a:xfrm>
            <a:off x="115331" y="6249427"/>
            <a:ext cx="480060" cy="608573"/>
            <a:chOff x="289241" y="6046569"/>
            <a:chExt cx="640080" cy="811431"/>
          </a:xfrm>
        </p:grpSpPr>
        <p:sp>
          <p:nvSpPr>
            <p:cNvPr id="24" name="Slide Number Placeholder 3">
              <a:extLst>
                <a:ext uri="{FF2B5EF4-FFF2-40B4-BE49-F238E27FC236}">
                  <a16:creationId xmlns:a16="http://schemas.microsoft.com/office/drawing/2014/main" id="{B6E9BC0A-AA92-B74A-AAD3-E5B3EACAD193}"/>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53</a:t>
              </a:fld>
              <a:endParaRPr lang="en-US" sz="1350" dirty="0">
                <a:solidFill>
                  <a:schemeClr val="tx2"/>
                </a:solidFill>
                <a:latin typeface="Arial" panose="020B0604020202020204" pitchFamily="34" charset="0"/>
              </a:endParaRPr>
            </a:p>
          </p:txBody>
        </p:sp>
        <p:cxnSp>
          <p:nvCxnSpPr>
            <p:cNvPr id="26" name="Straight Connector 25">
              <a:extLst>
                <a:ext uri="{FF2B5EF4-FFF2-40B4-BE49-F238E27FC236}">
                  <a16:creationId xmlns:a16="http://schemas.microsoft.com/office/drawing/2014/main" id="{0BB505BC-BB1C-DA4A-AC5F-519D13A1EA3B}"/>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32" name="Text Placeholder 6">
            <a:extLst>
              <a:ext uri="{FF2B5EF4-FFF2-40B4-BE49-F238E27FC236}">
                <a16:creationId xmlns:a16="http://schemas.microsoft.com/office/drawing/2014/main" id="{48C0FC7C-8B22-F446-B975-AF8102301E23}"/>
              </a:ext>
            </a:extLst>
          </p:cNvPr>
          <p:cNvSpPr txBox="1">
            <a:spLocks/>
          </p:cNvSpPr>
          <p:nvPr/>
        </p:nvSpPr>
        <p:spPr>
          <a:xfrm>
            <a:off x="595391" y="646571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RESEARCH</a:t>
            </a:r>
          </a:p>
        </p:txBody>
      </p:sp>
      <p:sp>
        <p:nvSpPr>
          <p:cNvPr id="33" name="Text Placeholder 7">
            <a:extLst>
              <a:ext uri="{FF2B5EF4-FFF2-40B4-BE49-F238E27FC236}">
                <a16:creationId xmlns:a16="http://schemas.microsoft.com/office/drawing/2014/main" id="{0DFB0881-759C-6D4B-B97F-A00E4395AB98}"/>
              </a:ext>
            </a:extLst>
          </p:cNvPr>
          <p:cNvSpPr txBox="1">
            <a:spLocks/>
          </p:cNvSpPr>
          <p:nvPr/>
        </p:nvSpPr>
        <p:spPr>
          <a:xfrm>
            <a:off x="355361" y="439307"/>
            <a:ext cx="8245834" cy="354712"/>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defRPr/>
            </a:pPr>
            <a:r>
              <a:rPr lang="en-US" dirty="0">
                <a:latin typeface="Arial" panose="020B0604020202020204" pitchFamily="34" charset="0"/>
                <a:ea typeface="Arial Black" charset="0"/>
                <a:cs typeface="Arial" panose="020B0604020202020204" pitchFamily="34" charset="0"/>
              </a:rPr>
              <a:t>TB Drug Discovery and Development Landscape</a:t>
            </a:r>
            <a:endParaRPr lang="en-US" dirty="0">
              <a:latin typeface="Arial" panose="020B0604020202020204" pitchFamily="34" charset="0"/>
            </a:endParaRPr>
          </a:p>
        </p:txBody>
      </p:sp>
    </p:spTree>
    <p:extLst>
      <p:ext uri="{BB962C8B-B14F-4D97-AF65-F5344CB8AC3E}">
        <p14:creationId xmlns:p14="http://schemas.microsoft.com/office/powerpoint/2010/main" val="5949212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4FE875-673D-2F4E-ADBF-F2AC73795E14}"/>
              </a:ext>
            </a:extLst>
          </p:cNvPr>
          <p:cNvPicPr>
            <a:picLocks noChangeAspect="1"/>
          </p:cNvPicPr>
          <p:nvPr/>
        </p:nvPicPr>
        <p:blipFill>
          <a:blip r:embed="rId3"/>
          <a:stretch>
            <a:fillRect/>
          </a:stretch>
        </p:blipFill>
        <p:spPr>
          <a:xfrm>
            <a:off x="838200" y="1046111"/>
            <a:ext cx="5791200" cy="5196803"/>
          </a:xfrm>
          <a:prstGeom prst="rect">
            <a:avLst/>
          </a:prstGeom>
        </p:spPr>
      </p:pic>
      <p:grpSp>
        <p:nvGrpSpPr>
          <p:cNvPr id="6" name="Group 5">
            <a:extLst>
              <a:ext uri="{FF2B5EF4-FFF2-40B4-BE49-F238E27FC236}">
                <a16:creationId xmlns:a16="http://schemas.microsoft.com/office/drawing/2014/main" id="{98944D09-0409-FE4B-AE5F-74EE67ECFF2C}"/>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5F73A126-4AD4-2147-AC8B-2D795B1004DC}"/>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54</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60FA4CF2-2A94-9944-8459-516DF5338FC0}"/>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0" name="Text Placeholder 6">
            <a:extLst>
              <a:ext uri="{FF2B5EF4-FFF2-40B4-BE49-F238E27FC236}">
                <a16:creationId xmlns:a16="http://schemas.microsoft.com/office/drawing/2014/main" id="{1D70F591-E8E3-8745-9420-317F1D53B1D8}"/>
              </a:ext>
            </a:extLst>
          </p:cNvPr>
          <p:cNvSpPr txBox="1">
            <a:spLocks/>
          </p:cNvSpPr>
          <p:nvPr/>
        </p:nvSpPr>
        <p:spPr>
          <a:xfrm>
            <a:off x="115331" y="139045"/>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RESEARCH</a:t>
            </a:r>
          </a:p>
        </p:txBody>
      </p:sp>
      <p:sp>
        <p:nvSpPr>
          <p:cNvPr id="11" name="Text Placeholder 7">
            <a:extLst>
              <a:ext uri="{FF2B5EF4-FFF2-40B4-BE49-F238E27FC236}">
                <a16:creationId xmlns:a16="http://schemas.microsoft.com/office/drawing/2014/main" id="{A0B202FD-2807-DF49-89E3-87CDF485931F}"/>
              </a:ext>
            </a:extLst>
          </p:cNvPr>
          <p:cNvSpPr txBox="1">
            <a:spLocks/>
          </p:cNvSpPr>
          <p:nvPr/>
        </p:nvSpPr>
        <p:spPr>
          <a:xfrm>
            <a:off x="142716" y="681504"/>
            <a:ext cx="8245834" cy="354712"/>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TB Treatment Research Funding, 2019</a:t>
            </a:r>
          </a:p>
        </p:txBody>
      </p:sp>
      <p:sp>
        <p:nvSpPr>
          <p:cNvPr id="2" name="TextBox 1"/>
          <p:cNvSpPr txBox="1"/>
          <p:nvPr/>
        </p:nvSpPr>
        <p:spPr>
          <a:xfrm>
            <a:off x="593366" y="6415213"/>
            <a:ext cx="6183238" cy="276999"/>
          </a:xfrm>
          <a:prstGeom prst="rect">
            <a:avLst/>
          </a:prstGeom>
          <a:noFill/>
        </p:spPr>
        <p:txBody>
          <a:bodyPr wrap="square" rtlCol="0">
            <a:spAutoFit/>
          </a:bodyPr>
          <a:lstStyle/>
          <a:p>
            <a:pPr algn="l"/>
            <a:r>
              <a:rPr lang="en-US" sz="1200" dirty="0">
                <a:latin typeface="Arial"/>
                <a:cs typeface="Arial"/>
              </a:rPr>
              <a:t>Source: https://</a:t>
            </a:r>
            <a:r>
              <a:rPr lang="en-US" sz="1200" dirty="0" err="1">
                <a:latin typeface="Arial"/>
                <a:cs typeface="Arial"/>
              </a:rPr>
              <a:t>www.treatmentactiongroup.org</a:t>
            </a:r>
            <a:r>
              <a:rPr lang="en-US" sz="1200" dirty="0">
                <a:latin typeface="Arial"/>
                <a:cs typeface="Arial"/>
              </a:rPr>
              <a:t>/resources/</a:t>
            </a:r>
            <a:r>
              <a:rPr lang="en-US" sz="1200" dirty="0" err="1">
                <a:latin typeface="Arial"/>
                <a:cs typeface="Arial"/>
              </a:rPr>
              <a:t>tbrd</a:t>
            </a:r>
            <a:r>
              <a:rPr lang="en-US" sz="1200" dirty="0">
                <a:latin typeface="Arial"/>
                <a:cs typeface="Arial"/>
              </a:rPr>
              <a:t>-report/tbrd-report-2020/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820BD9-A73B-C441-A795-07C6F568D5A1}"/>
              </a:ext>
            </a:extLst>
          </p:cNvPr>
          <p:cNvPicPr>
            <a:picLocks noChangeAspect="1"/>
          </p:cNvPicPr>
          <p:nvPr/>
        </p:nvPicPr>
        <p:blipFill>
          <a:blip r:embed="rId2"/>
          <a:stretch>
            <a:fillRect/>
          </a:stretch>
        </p:blipFill>
        <p:spPr>
          <a:xfrm>
            <a:off x="685800" y="1016458"/>
            <a:ext cx="5714999" cy="5264472"/>
          </a:xfrm>
          <a:prstGeom prst="rect">
            <a:avLst/>
          </a:prstGeom>
        </p:spPr>
      </p:pic>
      <p:sp>
        <p:nvSpPr>
          <p:cNvPr id="11" name="TextBox 10">
            <a:extLst>
              <a:ext uri="{FF2B5EF4-FFF2-40B4-BE49-F238E27FC236}">
                <a16:creationId xmlns:a16="http://schemas.microsoft.com/office/drawing/2014/main" id="{C1DD5ED7-232F-EE41-90F0-4A0E5B49FA1A}"/>
              </a:ext>
            </a:extLst>
          </p:cNvPr>
          <p:cNvSpPr txBox="1"/>
          <p:nvPr/>
        </p:nvSpPr>
        <p:spPr>
          <a:xfrm>
            <a:off x="610189" y="6388141"/>
            <a:ext cx="6112229" cy="276999"/>
          </a:xfrm>
          <a:prstGeom prst="rect">
            <a:avLst/>
          </a:prstGeom>
          <a:noFill/>
        </p:spPr>
        <p:txBody>
          <a:bodyPr wrap="square" rtlCol="0">
            <a:spAutoFit/>
          </a:bodyPr>
          <a:lstStyle/>
          <a:p>
            <a:pPr algn="l"/>
            <a:r>
              <a:rPr lang="en-US" sz="1200" dirty="0">
                <a:latin typeface="Arial"/>
                <a:cs typeface="Arial"/>
              </a:rPr>
              <a:t>Source: https://</a:t>
            </a:r>
            <a:r>
              <a:rPr lang="en-US" sz="1200" dirty="0" err="1">
                <a:latin typeface="Arial"/>
                <a:cs typeface="Arial"/>
              </a:rPr>
              <a:t>www.treatmentactiongroup.org</a:t>
            </a:r>
            <a:r>
              <a:rPr lang="en-US" sz="1200" dirty="0">
                <a:latin typeface="Arial"/>
                <a:cs typeface="Arial"/>
              </a:rPr>
              <a:t>/resources/</a:t>
            </a:r>
            <a:r>
              <a:rPr lang="en-US" sz="1200" dirty="0" err="1">
                <a:latin typeface="Arial"/>
                <a:cs typeface="Arial"/>
              </a:rPr>
              <a:t>tbrd</a:t>
            </a:r>
            <a:r>
              <a:rPr lang="en-US" sz="1200" dirty="0">
                <a:latin typeface="Arial"/>
                <a:cs typeface="Arial"/>
              </a:rPr>
              <a:t>-report/tbrd-report-2020/</a:t>
            </a:r>
          </a:p>
        </p:txBody>
      </p:sp>
      <p:grpSp>
        <p:nvGrpSpPr>
          <p:cNvPr id="6" name="Group 5">
            <a:extLst>
              <a:ext uri="{FF2B5EF4-FFF2-40B4-BE49-F238E27FC236}">
                <a16:creationId xmlns:a16="http://schemas.microsoft.com/office/drawing/2014/main" id="{3042CBFB-FA13-4F47-AE75-5A3C4D6E6DD8}"/>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CBBAAC48-2FA4-3D4F-9C6D-C509D3959AF9}"/>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55</a:t>
              </a:fld>
              <a:endParaRPr lang="en-US" sz="1350" dirty="0">
                <a:solidFill>
                  <a:schemeClr val="tx2"/>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581B2D48-A5FB-FD44-B85A-5D79106F9A11}"/>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2" name="Text Placeholder 6">
            <a:extLst>
              <a:ext uri="{FF2B5EF4-FFF2-40B4-BE49-F238E27FC236}">
                <a16:creationId xmlns:a16="http://schemas.microsoft.com/office/drawing/2014/main" id="{012EB45C-2517-C741-84C0-B39F283F18A4}"/>
              </a:ext>
            </a:extLst>
          </p:cNvPr>
          <p:cNvSpPr txBox="1">
            <a:spLocks/>
          </p:cNvSpPr>
          <p:nvPr/>
        </p:nvSpPr>
        <p:spPr>
          <a:xfrm>
            <a:off x="169390" y="208694"/>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RESEARCH</a:t>
            </a:r>
          </a:p>
        </p:txBody>
      </p:sp>
      <p:sp>
        <p:nvSpPr>
          <p:cNvPr id="13" name="Text Placeholder 7">
            <a:extLst>
              <a:ext uri="{FF2B5EF4-FFF2-40B4-BE49-F238E27FC236}">
                <a16:creationId xmlns:a16="http://schemas.microsoft.com/office/drawing/2014/main" id="{58D35483-5E46-C54B-9E68-617D0DD7E313}"/>
              </a:ext>
            </a:extLst>
          </p:cNvPr>
          <p:cNvSpPr txBox="1">
            <a:spLocks/>
          </p:cNvSpPr>
          <p:nvPr/>
        </p:nvSpPr>
        <p:spPr>
          <a:xfrm>
            <a:off x="169390" y="653829"/>
            <a:ext cx="8245834" cy="354712"/>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defRPr/>
            </a:pPr>
            <a:r>
              <a:rPr lang="en-US" dirty="0">
                <a:latin typeface="Arial" panose="020B0604020202020204" pitchFamily="34" charset="0"/>
              </a:rPr>
              <a:t>TB Research Funding v. Targets, 2019</a:t>
            </a:r>
          </a:p>
        </p:txBody>
      </p:sp>
    </p:spTree>
    <p:extLst>
      <p:ext uri="{BB962C8B-B14F-4D97-AF65-F5344CB8AC3E}">
        <p14:creationId xmlns:p14="http://schemas.microsoft.com/office/powerpoint/2010/main" val="1644914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5BD26F-C22B-4442-B110-1F90E29FB2CB}"/>
              </a:ext>
            </a:extLst>
          </p:cNvPr>
          <p:cNvPicPr>
            <a:picLocks noChangeAspect="1"/>
          </p:cNvPicPr>
          <p:nvPr/>
        </p:nvPicPr>
        <p:blipFill>
          <a:blip r:embed="rId3"/>
          <a:stretch>
            <a:fillRect/>
          </a:stretch>
        </p:blipFill>
        <p:spPr>
          <a:xfrm>
            <a:off x="364169" y="722284"/>
            <a:ext cx="7714912" cy="5243660"/>
          </a:xfrm>
          <a:prstGeom prst="rect">
            <a:avLst/>
          </a:prstGeom>
        </p:spPr>
      </p:pic>
      <p:grpSp>
        <p:nvGrpSpPr>
          <p:cNvPr id="7" name="Group 6">
            <a:extLst>
              <a:ext uri="{FF2B5EF4-FFF2-40B4-BE49-F238E27FC236}">
                <a16:creationId xmlns:a16="http://schemas.microsoft.com/office/drawing/2014/main" id="{1B3FB737-5C3B-7844-A30B-336FB0B24CE7}"/>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1D09A3D4-1708-4246-B650-402A80DD025B}"/>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56</a:t>
              </a:fld>
              <a:endParaRPr lang="en-US" sz="1350" dirty="0">
                <a:solidFill>
                  <a:schemeClr val="tx2"/>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6DCFBEF7-A0FD-C445-A602-0B21A8211BFA}"/>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1" name="Text Placeholder 6">
            <a:extLst>
              <a:ext uri="{FF2B5EF4-FFF2-40B4-BE49-F238E27FC236}">
                <a16:creationId xmlns:a16="http://schemas.microsoft.com/office/drawing/2014/main" id="{24AEFA3C-8AC3-DB43-8B9B-34AF6F384739}"/>
              </a:ext>
            </a:extLst>
          </p:cNvPr>
          <p:cNvSpPr txBox="1">
            <a:spLocks/>
          </p:cNvSpPr>
          <p:nvPr/>
        </p:nvSpPr>
        <p:spPr>
          <a:xfrm>
            <a:off x="593366" y="6445111"/>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RESEARCH</a:t>
            </a:r>
          </a:p>
        </p:txBody>
      </p:sp>
      <p:sp>
        <p:nvSpPr>
          <p:cNvPr id="12" name="Text Placeholder 7">
            <a:extLst>
              <a:ext uri="{FF2B5EF4-FFF2-40B4-BE49-F238E27FC236}">
                <a16:creationId xmlns:a16="http://schemas.microsoft.com/office/drawing/2014/main" id="{17BC2B4A-C537-9641-9E9B-545028E40DD6}"/>
              </a:ext>
            </a:extLst>
          </p:cNvPr>
          <p:cNvSpPr txBox="1">
            <a:spLocks/>
          </p:cNvSpPr>
          <p:nvPr/>
        </p:nvSpPr>
        <p:spPr>
          <a:xfrm>
            <a:off x="228600" y="304800"/>
            <a:ext cx="8245834" cy="354712"/>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defRPr/>
            </a:pPr>
            <a:r>
              <a:rPr lang="en-US" dirty="0">
                <a:latin typeface="Arial" panose="020B0604020202020204" pitchFamily="34" charset="0"/>
              </a:rPr>
              <a:t>TB Research Funding By Type Of Funder, 2019</a:t>
            </a:r>
          </a:p>
        </p:txBody>
      </p:sp>
      <p:sp>
        <p:nvSpPr>
          <p:cNvPr id="8" name="TextBox 7"/>
          <p:cNvSpPr txBox="1"/>
          <p:nvPr/>
        </p:nvSpPr>
        <p:spPr>
          <a:xfrm>
            <a:off x="604252" y="6126896"/>
            <a:ext cx="6380378" cy="276999"/>
          </a:xfrm>
          <a:prstGeom prst="rect">
            <a:avLst/>
          </a:prstGeom>
          <a:noFill/>
        </p:spPr>
        <p:txBody>
          <a:bodyPr wrap="square" rtlCol="0">
            <a:spAutoFit/>
          </a:bodyPr>
          <a:lstStyle/>
          <a:p>
            <a:pPr algn="l"/>
            <a:r>
              <a:rPr lang="en-US" sz="1200" dirty="0">
                <a:latin typeface="Arial"/>
                <a:cs typeface="Arial"/>
              </a:rPr>
              <a:t>Source: https://</a:t>
            </a:r>
            <a:r>
              <a:rPr lang="en-US" sz="1200" dirty="0" err="1">
                <a:latin typeface="Arial"/>
                <a:cs typeface="Arial"/>
              </a:rPr>
              <a:t>www.treatmentactiongroup.org</a:t>
            </a:r>
            <a:r>
              <a:rPr lang="en-US" sz="1200" dirty="0">
                <a:latin typeface="Arial"/>
                <a:cs typeface="Arial"/>
              </a:rPr>
              <a:t>/resources/</a:t>
            </a:r>
            <a:r>
              <a:rPr lang="en-US" sz="1200" dirty="0" err="1">
                <a:latin typeface="Arial"/>
                <a:cs typeface="Arial"/>
              </a:rPr>
              <a:t>tbrd</a:t>
            </a:r>
            <a:r>
              <a:rPr lang="en-US" sz="1200" dirty="0">
                <a:latin typeface="Arial"/>
                <a:cs typeface="Arial"/>
              </a:rPr>
              <a:t>-report/tbrd-report-2020/</a:t>
            </a:r>
          </a:p>
        </p:txBody>
      </p:sp>
    </p:spTree>
    <p:extLst>
      <p:ext uri="{BB962C8B-B14F-4D97-AF65-F5344CB8AC3E}">
        <p14:creationId xmlns:p14="http://schemas.microsoft.com/office/powerpoint/2010/main" val="35712297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idx="1"/>
          </p:nvPr>
        </p:nvSpPr>
        <p:spPr>
          <a:xfrm>
            <a:off x="368181" y="1067841"/>
            <a:ext cx="8407637" cy="4722318"/>
          </a:xfrm>
          <a:noFill/>
        </p:spPr>
        <p:txBody>
          <a:bodyPr/>
          <a:lstStyle/>
          <a:p>
            <a:pPr marL="0" indent="0">
              <a:lnSpc>
                <a:spcPts val="2500"/>
              </a:lnSpc>
              <a:buNone/>
            </a:pPr>
            <a:r>
              <a:rPr lang="en-US" sz="1700" b="1" dirty="0"/>
              <a:t>Drugs used in TB treatment are far from perfect. The following are a few of the reasons why activists are advocating for access to better drugs / regimens and continued investments in research and development:</a:t>
            </a:r>
          </a:p>
          <a:p>
            <a:pPr lvl="1"/>
            <a:r>
              <a:rPr lang="en-US" sz="1700" dirty="0"/>
              <a:t>Adherence issues</a:t>
            </a:r>
          </a:p>
          <a:p>
            <a:pPr lvl="1"/>
            <a:r>
              <a:rPr lang="en-US" sz="1700" dirty="0"/>
              <a:t>Duration of treatment </a:t>
            </a:r>
          </a:p>
          <a:p>
            <a:pPr lvl="1"/>
            <a:r>
              <a:rPr lang="en-US" sz="1700" dirty="0"/>
              <a:t>Potentially toxic side effects</a:t>
            </a:r>
          </a:p>
          <a:p>
            <a:pPr lvl="1"/>
            <a:r>
              <a:rPr lang="en-US" sz="1700" dirty="0"/>
              <a:t>Tolerability (e.g., painful injections, peripheral neuropathy)</a:t>
            </a:r>
          </a:p>
          <a:p>
            <a:pPr lvl="1"/>
            <a:r>
              <a:rPr lang="en-US" sz="1700" dirty="0"/>
              <a:t>Drug interactions</a:t>
            </a:r>
          </a:p>
          <a:p>
            <a:pPr lvl="1"/>
            <a:r>
              <a:rPr lang="en-US" sz="1700" dirty="0"/>
              <a:t>Poor cure rates with older regimens for drug-resistant TB</a:t>
            </a:r>
          </a:p>
          <a:p>
            <a:pPr lvl="1"/>
            <a:r>
              <a:rPr lang="en-US" sz="1700" dirty="0"/>
              <a:t>Very little information on treating TB in pregnant/lactating women and other important special populations (e.g., people who use drugs) </a:t>
            </a:r>
          </a:p>
          <a:p>
            <a:pPr marL="0" indent="0">
              <a:buNone/>
            </a:pPr>
            <a:r>
              <a:rPr lang="en-US" sz="1700" b="1" dirty="0"/>
              <a:t>Most funding for R&amp;D comes from the public sector. At the UN High Level Meeting on TB in 2018, Heads of State committed to increasing national investments in research and need to be held accountable for delivering on this promise (tracked by TAG by measuring national investments in TB research against national expenditures on research and development overall [GERD] – commonly referred to as “fair share” funding targets).</a:t>
            </a:r>
          </a:p>
        </p:txBody>
      </p:sp>
      <p:grpSp>
        <p:nvGrpSpPr>
          <p:cNvPr id="5" name="Group 4">
            <a:extLst>
              <a:ext uri="{FF2B5EF4-FFF2-40B4-BE49-F238E27FC236}">
                <a16:creationId xmlns:a16="http://schemas.microsoft.com/office/drawing/2014/main" id="{1BCE6CCD-9F8E-B247-A525-B863E96ED08D}"/>
              </a:ext>
            </a:extLst>
          </p:cNvPr>
          <p:cNvGrpSpPr/>
          <p:nvPr/>
        </p:nvGrpSpPr>
        <p:grpSpPr>
          <a:xfrm>
            <a:off x="115331" y="6249427"/>
            <a:ext cx="480060" cy="608573"/>
            <a:chOff x="289241" y="6046569"/>
            <a:chExt cx="640080" cy="811431"/>
          </a:xfrm>
        </p:grpSpPr>
        <p:sp>
          <p:nvSpPr>
            <p:cNvPr id="6" name="Slide Number Placeholder 3">
              <a:extLst>
                <a:ext uri="{FF2B5EF4-FFF2-40B4-BE49-F238E27FC236}">
                  <a16:creationId xmlns:a16="http://schemas.microsoft.com/office/drawing/2014/main" id="{2703A4A1-51BE-3441-A81B-9DDFECB2BD72}"/>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57</a:t>
              </a:fld>
              <a:endParaRPr lang="en-US" sz="1350" dirty="0">
                <a:solidFill>
                  <a:schemeClr val="tx2"/>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1BDCFFB5-A882-3242-93A1-9DCD739263E1}"/>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8" name="Text Placeholder 6">
            <a:extLst>
              <a:ext uri="{FF2B5EF4-FFF2-40B4-BE49-F238E27FC236}">
                <a16:creationId xmlns:a16="http://schemas.microsoft.com/office/drawing/2014/main" id="{40A0668F-B1FF-CB4C-96A2-79E9D37D2824}"/>
              </a:ext>
            </a:extLst>
          </p:cNvPr>
          <p:cNvSpPr txBox="1">
            <a:spLocks/>
          </p:cNvSpPr>
          <p:nvPr/>
        </p:nvSpPr>
        <p:spPr>
          <a:xfrm>
            <a:off x="613158" y="643739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RESEARCH</a:t>
            </a:r>
          </a:p>
        </p:txBody>
      </p:sp>
      <p:sp>
        <p:nvSpPr>
          <p:cNvPr id="9" name="Text Placeholder 7">
            <a:extLst>
              <a:ext uri="{FF2B5EF4-FFF2-40B4-BE49-F238E27FC236}">
                <a16:creationId xmlns:a16="http://schemas.microsoft.com/office/drawing/2014/main" id="{FC33A407-0489-DF47-94EF-329109D509AC}"/>
              </a:ext>
            </a:extLst>
          </p:cNvPr>
          <p:cNvSpPr txBox="1">
            <a:spLocks/>
          </p:cNvSpPr>
          <p:nvPr/>
        </p:nvSpPr>
        <p:spPr>
          <a:xfrm>
            <a:off x="228600" y="426792"/>
            <a:ext cx="8245834" cy="363561"/>
          </a:xfrm>
          <a:prstGeom prst="rect">
            <a:avLst/>
          </a:prstGeom>
        </p:spPr>
        <p:txBody>
          <a:bodyPr wrap="square">
            <a:spAutoFit/>
          </a:bodyPr>
          <a:lstStyle>
            <a:lvl1pPr marL="0" indent="0" algn="l" defTabSz="514337" rtl="0" eaLnBrk="1" fontAlgn="auto" latinLnBrk="0" hangingPunct="1">
              <a:lnSpc>
                <a:spcPts val="2025"/>
              </a:lnSpc>
              <a:spcBef>
                <a:spcPts val="0"/>
              </a:spcBef>
              <a:spcAft>
                <a:spcPts val="0"/>
              </a:spcAft>
              <a:buFontTx/>
              <a:buNone/>
              <a:defRPr lang="en-US" sz="2400" b="1" kern="1200" dirty="0" smtClean="0">
                <a:solidFill>
                  <a:srgbClr val="0298AA"/>
                </a:solidFill>
                <a:latin typeface="Gotham Bold" panose="02000603040000020004" pitchFamily="2" charset="0"/>
                <a:ea typeface="+mn-ea"/>
                <a:cs typeface="+mn-cs"/>
              </a:defRPr>
            </a:lvl1pPr>
            <a:lvl2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2pPr>
            <a:lvl3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3pPr>
            <a:lvl4pPr marL="0" indent="0" algn="l" defTabSz="514337" rtl="0" eaLnBrk="1" fontAlgn="auto" latinLnBrk="0" hangingPunct="1">
              <a:lnSpc>
                <a:spcPts val="2419"/>
              </a:lnSpc>
              <a:spcBef>
                <a:spcPts val="281"/>
              </a:spcBef>
              <a:spcAft>
                <a:spcPts val="0"/>
              </a:spcAft>
              <a:buFontTx/>
              <a:buNone/>
              <a:defRPr lang="en-US" sz="2025" b="1" kern="1200" dirty="0" smtClean="0">
                <a:solidFill>
                  <a:srgbClr val="F20000"/>
                </a:solidFill>
                <a:latin typeface="Gotham Bold" panose="02000603040000020004" pitchFamily="2" charset="0"/>
                <a:ea typeface="+mn-ea"/>
                <a:cs typeface="+mn-cs"/>
              </a:defRPr>
            </a:lvl4pPr>
            <a:lvl5pPr marL="0" indent="0" algn="l" defTabSz="514337" rtl="0" eaLnBrk="1" fontAlgn="auto" latinLnBrk="0" hangingPunct="1">
              <a:lnSpc>
                <a:spcPts val="2419"/>
              </a:lnSpc>
              <a:spcBef>
                <a:spcPts val="281"/>
              </a:spcBef>
              <a:spcAft>
                <a:spcPts val="0"/>
              </a:spcAft>
              <a:buFontTx/>
              <a:buNone/>
              <a:defRPr lang="en-US" sz="2025" b="1" kern="1200" dirty="0">
                <a:solidFill>
                  <a:srgbClr val="F20000"/>
                </a:solidFill>
                <a:latin typeface="Gotham Bold" panose="02000603040000020004" pitchFamily="2" charset="0"/>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dirty="0">
                <a:latin typeface="Arial" panose="020B0604020202020204" pitchFamily="34" charset="0"/>
              </a:rPr>
              <a:t>The Push For Better Drugs</a:t>
            </a:r>
            <a:endParaRPr lang="en-US" dirty="0"/>
          </a:p>
        </p:txBody>
      </p:sp>
    </p:spTree>
    <p:extLst>
      <p:ext uri="{BB962C8B-B14F-4D97-AF65-F5344CB8AC3E}">
        <p14:creationId xmlns:p14="http://schemas.microsoft.com/office/powerpoint/2010/main" val="4121556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1CD141-1674-E545-ADBB-E1707722BC1A}"/>
              </a:ext>
            </a:extLst>
          </p:cNvPr>
          <p:cNvSpPr>
            <a:spLocks noGrp="1"/>
          </p:cNvSpPr>
          <p:nvPr>
            <p:ph type="body" sz="quarter" idx="10"/>
          </p:nvPr>
        </p:nvSpPr>
        <p:spPr/>
        <p:txBody>
          <a:bodyPr/>
          <a:lstStyle/>
          <a:p>
            <a:r>
              <a:rPr lang="en-US" dirty="0"/>
              <a:t>TAKING ACTION</a:t>
            </a:r>
          </a:p>
        </p:txBody>
      </p:sp>
      <p:grpSp>
        <p:nvGrpSpPr>
          <p:cNvPr id="5" name="Group 4">
            <a:extLst>
              <a:ext uri="{FF2B5EF4-FFF2-40B4-BE49-F238E27FC236}">
                <a16:creationId xmlns:a16="http://schemas.microsoft.com/office/drawing/2014/main" id="{65CBC1A7-A3F9-6F42-90A4-499B1950E12A}"/>
              </a:ext>
            </a:extLst>
          </p:cNvPr>
          <p:cNvGrpSpPr/>
          <p:nvPr/>
        </p:nvGrpSpPr>
        <p:grpSpPr>
          <a:xfrm>
            <a:off x="115331" y="6249427"/>
            <a:ext cx="480060" cy="608573"/>
            <a:chOff x="289241" y="6046569"/>
            <a:chExt cx="640080" cy="811431"/>
          </a:xfrm>
        </p:grpSpPr>
        <p:sp>
          <p:nvSpPr>
            <p:cNvPr id="6" name="Slide Number Placeholder 3">
              <a:extLst>
                <a:ext uri="{FF2B5EF4-FFF2-40B4-BE49-F238E27FC236}">
                  <a16:creationId xmlns:a16="http://schemas.microsoft.com/office/drawing/2014/main" id="{AA9ABA96-5667-664A-9512-894998FB3C50}"/>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58</a:t>
              </a:fld>
              <a:endParaRPr lang="en-US" sz="1350" dirty="0">
                <a:solidFill>
                  <a:schemeClr val="tx2"/>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71A12E49-C32A-3A4D-919E-DEE45AD97C52}"/>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50781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E8DC0DA8-24F6-4742-9B6A-A52D0EB85ECC}"/>
              </a:ext>
            </a:extLst>
          </p:cNvPr>
          <p:cNvSpPr>
            <a:spLocks noGrp="1"/>
          </p:cNvSpPr>
          <p:nvPr>
            <p:ph type="body" sz="quarter" idx="4294967295"/>
          </p:nvPr>
        </p:nvSpPr>
        <p:spPr>
          <a:xfrm>
            <a:off x="684099" y="6437399"/>
            <a:ext cx="2252020" cy="232628"/>
          </a:xfrm>
          <a:prstGeom prst="rect">
            <a:avLst/>
          </a:prstGeom>
        </p:spPr>
        <p:txBody>
          <a:bodyPr/>
          <a:lstStyle/>
          <a:p>
            <a:pPr marL="0" indent="0">
              <a:buNone/>
            </a:pPr>
            <a:r>
              <a:rPr lang="en-US" dirty="0">
                <a:solidFill>
                  <a:schemeClr val="tx2"/>
                </a:solidFill>
                <a:latin typeface="Arial" panose="020B0604020202020204" pitchFamily="34" charset="0"/>
              </a:rPr>
              <a:t>TAKING ACTION</a:t>
            </a:r>
          </a:p>
        </p:txBody>
      </p:sp>
      <p:sp>
        <p:nvSpPr>
          <p:cNvPr id="17" name="Text Placeholder 16">
            <a:extLst>
              <a:ext uri="{FF2B5EF4-FFF2-40B4-BE49-F238E27FC236}">
                <a16:creationId xmlns:a16="http://schemas.microsoft.com/office/drawing/2014/main" id="{E736DABD-6CCC-D84C-8B04-C3B528B4ED22}"/>
              </a:ext>
            </a:extLst>
          </p:cNvPr>
          <p:cNvSpPr>
            <a:spLocks noGrp="1"/>
          </p:cNvSpPr>
          <p:nvPr>
            <p:ph type="body" sz="quarter" idx="15"/>
          </p:nvPr>
        </p:nvSpPr>
        <p:spPr>
          <a:xfrm>
            <a:off x="374819" y="605299"/>
            <a:ext cx="7886700" cy="358560"/>
          </a:xfrm>
        </p:spPr>
        <p:txBody>
          <a:bodyPr/>
          <a:lstStyle/>
          <a:p>
            <a:r>
              <a:rPr lang="en-US" dirty="0">
                <a:latin typeface="Arial" panose="020B0604020202020204" pitchFamily="34" charset="0"/>
              </a:rPr>
              <a:t>Taking Action</a:t>
            </a:r>
            <a:endParaRPr lang="en-US" dirty="0"/>
          </a:p>
        </p:txBody>
      </p:sp>
      <p:sp>
        <p:nvSpPr>
          <p:cNvPr id="6" name="Rectangle 5">
            <a:extLst>
              <a:ext uri="{FF2B5EF4-FFF2-40B4-BE49-F238E27FC236}">
                <a16:creationId xmlns:a16="http://schemas.microsoft.com/office/drawing/2014/main" id="{1741343D-A709-1844-902F-B0BDE7D47615}"/>
              </a:ext>
            </a:extLst>
          </p:cNvPr>
          <p:cNvSpPr/>
          <p:nvPr/>
        </p:nvSpPr>
        <p:spPr>
          <a:xfrm>
            <a:off x="76200" y="2772743"/>
            <a:ext cx="2252019" cy="2246769"/>
          </a:xfrm>
          <a:prstGeom prst="rect">
            <a:avLst/>
          </a:prstGeom>
          <a:noFill/>
        </p:spPr>
        <p:txBody>
          <a:bodyPr wrap="square">
            <a:spAutoFit/>
          </a:bodyPr>
          <a:lstStyle/>
          <a:p>
            <a:r>
              <a:rPr lang="en-US" sz="1350" dirty="0">
                <a:latin typeface="Arial" panose="020B0604020202020204" pitchFamily="34" charset="0"/>
                <a:cs typeface="Arial" panose="020B0604020202020204" pitchFamily="34" charset="0"/>
              </a:rPr>
              <a:t>Collect information to support appeals to national and subnational policy makers to adopt the global standard of care articulated in the WHO consolidated tuberculosis treatment guidelines and informed by evolving scientific evidence.</a:t>
            </a:r>
          </a:p>
        </p:txBody>
      </p:sp>
      <p:sp>
        <p:nvSpPr>
          <p:cNvPr id="3" name="TextBox 2">
            <a:extLst>
              <a:ext uri="{FF2B5EF4-FFF2-40B4-BE49-F238E27FC236}">
                <a16:creationId xmlns:a16="http://schemas.microsoft.com/office/drawing/2014/main" id="{613115DE-B725-1742-A0A5-95DD3B94CCA0}"/>
              </a:ext>
            </a:extLst>
          </p:cNvPr>
          <p:cNvSpPr txBox="1"/>
          <p:nvPr/>
        </p:nvSpPr>
        <p:spPr>
          <a:xfrm>
            <a:off x="2542536" y="2772743"/>
            <a:ext cx="2000884" cy="2462213"/>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Apply pressure to government and other national and local actors to increase the number of people with TB and drug-resistant TB that are diagnosed and treated with the regimens recommended by the WHO.  </a:t>
            </a:r>
          </a:p>
        </p:txBody>
      </p:sp>
      <p:sp>
        <p:nvSpPr>
          <p:cNvPr id="7" name="TextBox 6">
            <a:extLst>
              <a:ext uri="{FF2B5EF4-FFF2-40B4-BE49-F238E27FC236}">
                <a16:creationId xmlns:a16="http://schemas.microsoft.com/office/drawing/2014/main" id="{F3B68E8D-E609-3F48-A702-3AC82DE48159}"/>
              </a:ext>
            </a:extLst>
          </p:cNvPr>
          <p:cNvSpPr txBox="1"/>
          <p:nvPr/>
        </p:nvSpPr>
        <p:spPr>
          <a:xfrm>
            <a:off x="4757737" y="2772743"/>
            <a:ext cx="2014753" cy="1962076"/>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Hold drug sponsors </a:t>
            </a:r>
            <a:br>
              <a:rPr lang="en-US" sz="135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rPr>
              <a:t>and generics suppliers of </a:t>
            </a:r>
            <a:r>
              <a:rPr lang="en-US" sz="1350" dirty="0" err="1">
                <a:latin typeface="Arial" panose="020B0604020202020204" pitchFamily="34" charset="0"/>
                <a:cs typeface="Arial" panose="020B0604020202020204" pitchFamily="34" charset="0"/>
              </a:rPr>
              <a:t>bedaquiline</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delamanid</a:t>
            </a:r>
            <a:r>
              <a:rPr lang="en-US" sz="1350" dirty="0">
                <a:latin typeface="Arial" panose="020B0604020202020204" pitchFamily="34" charset="0"/>
                <a:cs typeface="Arial" panose="020B0604020202020204" pitchFamily="34" charset="0"/>
              </a:rPr>
              <a:t>, and </a:t>
            </a:r>
            <a:r>
              <a:rPr lang="en-US" sz="1350" dirty="0" err="1">
                <a:latin typeface="Arial" panose="020B0604020202020204" pitchFamily="34" charset="0"/>
                <a:cs typeface="Arial" panose="020B0604020202020204" pitchFamily="34" charset="0"/>
              </a:rPr>
              <a:t>pretomanid</a:t>
            </a:r>
            <a:r>
              <a:rPr lang="en-US" sz="1350" dirty="0">
                <a:latin typeface="Arial" panose="020B0604020202020204" pitchFamily="34" charset="0"/>
                <a:cs typeface="Arial" panose="020B0604020202020204" pitchFamily="34" charset="0"/>
              </a:rPr>
              <a:t> accountable for making these medicines available, accessible, and affordable.</a:t>
            </a:r>
          </a:p>
        </p:txBody>
      </p:sp>
      <p:sp>
        <p:nvSpPr>
          <p:cNvPr id="8" name="TextBox 7">
            <a:extLst>
              <a:ext uri="{FF2B5EF4-FFF2-40B4-BE49-F238E27FC236}">
                <a16:creationId xmlns:a16="http://schemas.microsoft.com/office/drawing/2014/main" id="{8EC1C4E9-3AB8-3646-BB07-9FB28DAAA09D}"/>
              </a:ext>
            </a:extLst>
          </p:cNvPr>
          <p:cNvSpPr txBox="1"/>
          <p:nvPr/>
        </p:nvSpPr>
        <p:spPr>
          <a:xfrm>
            <a:off x="6986807" y="2772743"/>
            <a:ext cx="2080993" cy="2169825"/>
          </a:xfrm>
          <a:prstGeom prst="rect">
            <a:avLst/>
          </a:prstGeom>
          <a:noFill/>
        </p:spPr>
        <p:txBody>
          <a:bodyPr wrap="square" rtlCol="0">
            <a:spAutoFit/>
          </a:bodyPr>
          <a:lstStyle/>
          <a:p>
            <a:r>
              <a:rPr lang="en-US" sz="1350" dirty="0">
                <a:latin typeface="Arial" panose="020B0604020202020204" pitchFamily="34" charset="0"/>
                <a:cs typeface="Arial" panose="020B0604020202020204" pitchFamily="34" charset="0"/>
              </a:rPr>
              <a:t>Advocate for governments, drug sponsors, and other funders of TB research and development (R&amp;D) to continue to invest in initiatives designed to fill critical data gaps and further optimize treatment for TB.</a:t>
            </a:r>
          </a:p>
        </p:txBody>
      </p:sp>
      <p:pic>
        <p:nvPicPr>
          <p:cNvPr id="19" name="Picture 18">
            <a:extLst>
              <a:ext uri="{FF2B5EF4-FFF2-40B4-BE49-F238E27FC236}">
                <a16:creationId xmlns:a16="http://schemas.microsoft.com/office/drawing/2014/main" id="{2014719F-AE60-C64F-A28D-13310FDD4EC2}"/>
              </a:ext>
            </a:extLst>
          </p:cNvPr>
          <p:cNvPicPr>
            <a:picLocks noChangeAspect="1"/>
          </p:cNvPicPr>
          <p:nvPr/>
        </p:nvPicPr>
        <p:blipFill>
          <a:blip r:embed="rId3"/>
          <a:stretch>
            <a:fillRect/>
          </a:stretch>
        </p:blipFill>
        <p:spPr>
          <a:xfrm>
            <a:off x="685800" y="1524000"/>
            <a:ext cx="1119188" cy="1119188"/>
          </a:xfrm>
          <a:prstGeom prst="rect">
            <a:avLst/>
          </a:prstGeom>
        </p:spPr>
      </p:pic>
      <p:pic>
        <p:nvPicPr>
          <p:cNvPr id="25" name="Picture 24">
            <a:extLst>
              <a:ext uri="{FF2B5EF4-FFF2-40B4-BE49-F238E27FC236}">
                <a16:creationId xmlns:a16="http://schemas.microsoft.com/office/drawing/2014/main" id="{AA4DAE12-F279-8D45-88A5-88661F17D39D}"/>
              </a:ext>
            </a:extLst>
          </p:cNvPr>
          <p:cNvPicPr>
            <a:picLocks noChangeAspect="1"/>
          </p:cNvPicPr>
          <p:nvPr/>
        </p:nvPicPr>
        <p:blipFill>
          <a:blip r:embed="rId3"/>
          <a:stretch>
            <a:fillRect/>
          </a:stretch>
        </p:blipFill>
        <p:spPr>
          <a:xfrm>
            <a:off x="2971800" y="1524000"/>
            <a:ext cx="1119188" cy="1119188"/>
          </a:xfrm>
          <a:prstGeom prst="rect">
            <a:avLst/>
          </a:prstGeom>
        </p:spPr>
      </p:pic>
      <p:grpSp>
        <p:nvGrpSpPr>
          <p:cNvPr id="24" name="Group 23">
            <a:extLst>
              <a:ext uri="{FF2B5EF4-FFF2-40B4-BE49-F238E27FC236}">
                <a16:creationId xmlns:a16="http://schemas.microsoft.com/office/drawing/2014/main" id="{93F488D6-6B70-D143-8B35-B46F699B4A3D}"/>
              </a:ext>
            </a:extLst>
          </p:cNvPr>
          <p:cNvGrpSpPr/>
          <p:nvPr/>
        </p:nvGrpSpPr>
        <p:grpSpPr>
          <a:xfrm>
            <a:off x="2286000" y="1807742"/>
            <a:ext cx="4800600" cy="3427214"/>
            <a:chOff x="3105149" y="2462213"/>
            <a:chExt cx="6400799" cy="4848241"/>
          </a:xfrm>
        </p:grpSpPr>
        <p:pic>
          <p:nvPicPr>
            <p:cNvPr id="20" name="Picture 19">
              <a:extLst>
                <a:ext uri="{FF2B5EF4-FFF2-40B4-BE49-F238E27FC236}">
                  <a16:creationId xmlns:a16="http://schemas.microsoft.com/office/drawing/2014/main" id="{A2E73330-8984-B444-A818-6EA876E7C791}"/>
                </a:ext>
              </a:extLst>
            </p:cNvPr>
            <p:cNvPicPr>
              <a:picLocks noChangeAspect="1"/>
            </p:cNvPicPr>
            <p:nvPr/>
          </p:nvPicPr>
          <p:blipFill>
            <a:blip r:embed="rId4"/>
            <a:stretch>
              <a:fillRect/>
            </a:stretch>
          </p:blipFill>
          <p:spPr>
            <a:xfrm>
              <a:off x="6149313" y="2462213"/>
              <a:ext cx="410236" cy="4848241"/>
            </a:xfrm>
            <a:prstGeom prst="rect">
              <a:avLst/>
            </a:prstGeom>
          </p:spPr>
        </p:pic>
        <p:pic>
          <p:nvPicPr>
            <p:cNvPr id="29" name="Picture 28">
              <a:extLst>
                <a:ext uri="{FF2B5EF4-FFF2-40B4-BE49-F238E27FC236}">
                  <a16:creationId xmlns:a16="http://schemas.microsoft.com/office/drawing/2014/main" id="{2A777603-C3AB-DD45-9CC6-59CC4DB8A344}"/>
                </a:ext>
              </a:extLst>
            </p:cNvPr>
            <p:cNvPicPr>
              <a:picLocks noChangeAspect="1"/>
            </p:cNvPicPr>
            <p:nvPr/>
          </p:nvPicPr>
          <p:blipFill>
            <a:blip r:embed="rId4"/>
            <a:stretch>
              <a:fillRect/>
            </a:stretch>
          </p:blipFill>
          <p:spPr>
            <a:xfrm>
              <a:off x="3105149" y="2462213"/>
              <a:ext cx="410236" cy="4848241"/>
            </a:xfrm>
            <a:prstGeom prst="rect">
              <a:avLst/>
            </a:prstGeom>
          </p:spPr>
        </p:pic>
        <p:pic>
          <p:nvPicPr>
            <p:cNvPr id="30" name="Picture 29">
              <a:extLst>
                <a:ext uri="{FF2B5EF4-FFF2-40B4-BE49-F238E27FC236}">
                  <a16:creationId xmlns:a16="http://schemas.microsoft.com/office/drawing/2014/main" id="{9AE71A01-4652-A64C-A4F9-EA39C88EE7AE}"/>
                </a:ext>
              </a:extLst>
            </p:cNvPr>
            <p:cNvPicPr>
              <a:picLocks noChangeAspect="1"/>
            </p:cNvPicPr>
            <p:nvPr/>
          </p:nvPicPr>
          <p:blipFill>
            <a:blip r:embed="rId4"/>
            <a:stretch>
              <a:fillRect/>
            </a:stretch>
          </p:blipFill>
          <p:spPr>
            <a:xfrm>
              <a:off x="9095712" y="2462213"/>
              <a:ext cx="410236" cy="4848238"/>
            </a:xfrm>
            <a:prstGeom prst="rect">
              <a:avLst/>
            </a:prstGeom>
          </p:spPr>
        </p:pic>
      </p:grpSp>
      <p:pic>
        <p:nvPicPr>
          <p:cNvPr id="32" name="Picture 31">
            <a:extLst>
              <a:ext uri="{FF2B5EF4-FFF2-40B4-BE49-F238E27FC236}">
                <a16:creationId xmlns:a16="http://schemas.microsoft.com/office/drawing/2014/main" id="{F5BE2F1B-3FD1-0C47-86AC-F04D52FBE1DF}"/>
              </a:ext>
            </a:extLst>
          </p:cNvPr>
          <p:cNvPicPr>
            <a:picLocks noChangeAspect="1"/>
          </p:cNvPicPr>
          <p:nvPr/>
        </p:nvPicPr>
        <p:blipFill>
          <a:blip r:embed="rId5"/>
          <a:stretch>
            <a:fillRect/>
          </a:stretch>
        </p:blipFill>
        <p:spPr>
          <a:xfrm>
            <a:off x="931070" y="1703823"/>
            <a:ext cx="460322" cy="795101"/>
          </a:xfrm>
          <a:prstGeom prst="rect">
            <a:avLst/>
          </a:prstGeom>
        </p:spPr>
      </p:pic>
      <p:pic>
        <p:nvPicPr>
          <p:cNvPr id="33" name="Picture 32">
            <a:extLst>
              <a:ext uri="{FF2B5EF4-FFF2-40B4-BE49-F238E27FC236}">
                <a16:creationId xmlns:a16="http://schemas.microsoft.com/office/drawing/2014/main" id="{E244AEDF-A7AC-8741-8997-36F536F0DFCB}"/>
              </a:ext>
            </a:extLst>
          </p:cNvPr>
          <p:cNvPicPr>
            <a:picLocks noChangeAspect="1"/>
          </p:cNvPicPr>
          <p:nvPr/>
        </p:nvPicPr>
        <p:blipFill>
          <a:blip r:embed="rId6"/>
          <a:stretch>
            <a:fillRect/>
          </a:stretch>
        </p:blipFill>
        <p:spPr>
          <a:xfrm>
            <a:off x="3407679" y="1703823"/>
            <a:ext cx="366913" cy="821186"/>
          </a:xfrm>
          <a:prstGeom prst="rect">
            <a:avLst/>
          </a:prstGeom>
        </p:spPr>
      </p:pic>
      <p:grpSp>
        <p:nvGrpSpPr>
          <p:cNvPr id="37" name="Group 36">
            <a:extLst>
              <a:ext uri="{FF2B5EF4-FFF2-40B4-BE49-F238E27FC236}">
                <a16:creationId xmlns:a16="http://schemas.microsoft.com/office/drawing/2014/main" id="{9DA4B44D-C4B9-A34E-B3ED-51472AC7095D}"/>
              </a:ext>
            </a:extLst>
          </p:cNvPr>
          <p:cNvGrpSpPr/>
          <p:nvPr/>
        </p:nvGrpSpPr>
        <p:grpSpPr>
          <a:xfrm>
            <a:off x="5178351" y="1524000"/>
            <a:ext cx="1119188" cy="1119188"/>
            <a:chOff x="6667500" y="1828800"/>
            <a:chExt cx="1492250" cy="1492250"/>
          </a:xfrm>
        </p:grpSpPr>
        <p:pic>
          <p:nvPicPr>
            <p:cNvPr id="26" name="Picture 25">
              <a:extLst>
                <a:ext uri="{FF2B5EF4-FFF2-40B4-BE49-F238E27FC236}">
                  <a16:creationId xmlns:a16="http://schemas.microsoft.com/office/drawing/2014/main" id="{05355810-D11F-FF4F-8A72-CBE9C8EE1A51}"/>
                </a:ext>
              </a:extLst>
            </p:cNvPr>
            <p:cNvPicPr>
              <a:picLocks noChangeAspect="1"/>
            </p:cNvPicPr>
            <p:nvPr/>
          </p:nvPicPr>
          <p:blipFill>
            <a:blip r:embed="rId3"/>
            <a:stretch>
              <a:fillRect/>
            </a:stretch>
          </p:blipFill>
          <p:spPr>
            <a:xfrm>
              <a:off x="6667500" y="1828800"/>
              <a:ext cx="1492250" cy="1492250"/>
            </a:xfrm>
            <a:prstGeom prst="rect">
              <a:avLst/>
            </a:prstGeom>
          </p:spPr>
        </p:pic>
        <p:pic>
          <p:nvPicPr>
            <p:cNvPr id="34" name="Picture 33">
              <a:extLst>
                <a:ext uri="{FF2B5EF4-FFF2-40B4-BE49-F238E27FC236}">
                  <a16:creationId xmlns:a16="http://schemas.microsoft.com/office/drawing/2014/main" id="{73565CCF-E659-254A-9D53-7CDFABB721AA}"/>
                </a:ext>
              </a:extLst>
            </p:cNvPr>
            <p:cNvPicPr>
              <a:picLocks noChangeAspect="1"/>
            </p:cNvPicPr>
            <p:nvPr/>
          </p:nvPicPr>
          <p:blipFill>
            <a:blip r:embed="rId7"/>
            <a:stretch>
              <a:fillRect/>
            </a:stretch>
          </p:blipFill>
          <p:spPr>
            <a:xfrm>
              <a:off x="7181315" y="2076450"/>
              <a:ext cx="521774" cy="1087028"/>
            </a:xfrm>
            <a:prstGeom prst="rect">
              <a:avLst/>
            </a:prstGeom>
          </p:spPr>
        </p:pic>
      </p:grpSp>
      <p:grpSp>
        <p:nvGrpSpPr>
          <p:cNvPr id="38" name="Group 37">
            <a:extLst>
              <a:ext uri="{FF2B5EF4-FFF2-40B4-BE49-F238E27FC236}">
                <a16:creationId xmlns:a16="http://schemas.microsoft.com/office/drawing/2014/main" id="{5F3A1464-BFFB-6748-B798-8D6AA0CD9828}"/>
              </a:ext>
            </a:extLst>
          </p:cNvPr>
          <p:cNvGrpSpPr/>
          <p:nvPr/>
        </p:nvGrpSpPr>
        <p:grpSpPr>
          <a:xfrm>
            <a:off x="7415212" y="1524000"/>
            <a:ext cx="1119188" cy="1119188"/>
            <a:chOff x="9455149" y="1828800"/>
            <a:chExt cx="1492250" cy="1492250"/>
          </a:xfrm>
        </p:grpSpPr>
        <p:pic>
          <p:nvPicPr>
            <p:cNvPr id="27" name="Picture 26">
              <a:extLst>
                <a:ext uri="{FF2B5EF4-FFF2-40B4-BE49-F238E27FC236}">
                  <a16:creationId xmlns:a16="http://schemas.microsoft.com/office/drawing/2014/main" id="{A0C387A2-F9B5-C746-B66A-63CFDE5FD8AB}"/>
                </a:ext>
              </a:extLst>
            </p:cNvPr>
            <p:cNvPicPr>
              <a:picLocks noChangeAspect="1"/>
            </p:cNvPicPr>
            <p:nvPr/>
          </p:nvPicPr>
          <p:blipFill>
            <a:blip r:embed="rId3"/>
            <a:stretch>
              <a:fillRect/>
            </a:stretch>
          </p:blipFill>
          <p:spPr>
            <a:xfrm>
              <a:off x="9455149" y="1828800"/>
              <a:ext cx="1492250" cy="1492250"/>
            </a:xfrm>
            <a:prstGeom prst="rect">
              <a:avLst/>
            </a:prstGeom>
          </p:spPr>
        </p:pic>
        <p:pic>
          <p:nvPicPr>
            <p:cNvPr id="35" name="Picture 34">
              <a:extLst>
                <a:ext uri="{FF2B5EF4-FFF2-40B4-BE49-F238E27FC236}">
                  <a16:creationId xmlns:a16="http://schemas.microsoft.com/office/drawing/2014/main" id="{F4AF0390-F329-5F49-A59A-EA6EB441A497}"/>
                </a:ext>
              </a:extLst>
            </p:cNvPr>
            <p:cNvPicPr>
              <a:picLocks noChangeAspect="1"/>
            </p:cNvPicPr>
            <p:nvPr/>
          </p:nvPicPr>
          <p:blipFill>
            <a:blip r:embed="rId8"/>
            <a:stretch>
              <a:fillRect/>
            </a:stretch>
          </p:blipFill>
          <p:spPr>
            <a:xfrm>
              <a:off x="9950449" y="2005408"/>
              <a:ext cx="679737" cy="1158070"/>
            </a:xfrm>
            <a:prstGeom prst="rect">
              <a:avLst/>
            </a:prstGeom>
          </p:spPr>
        </p:pic>
      </p:grpSp>
      <p:grpSp>
        <p:nvGrpSpPr>
          <p:cNvPr id="22" name="Group 21">
            <a:extLst>
              <a:ext uri="{FF2B5EF4-FFF2-40B4-BE49-F238E27FC236}">
                <a16:creationId xmlns:a16="http://schemas.microsoft.com/office/drawing/2014/main" id="{757FA606-7AF6-E94C-A718-12A897A60C6B}"/>
              </a:ext>
            </a:extLst>
          </p:cNvPr>
          <p:cNvGrpSpPr/>
          <p:nvPr/>
        </p:nvGrpSpPr>
        <p:grpSpPr>
          <a:xfrm>
            <a:off x="115331" y="6249427"/>
            <a:ext cx="480060" cy="608573"/>
            <a:chOff x="289241" y="6046569"/>
            <a:chExt cx="640080" cy="811431"/>
          </a:xfrm>
        </p:grpSpPr>
        <p:sp>
          <p:nvSpPr>
            <p:cNvPr id="23" name="Slide Number Placeholder 3">
              <a:extLst>
                <a:ext uri="{FF2B5EF4-FFF2-40B4-BE49-F238E27FC236}">
                  <a16:creationId xmlns:a16="http://schemas.microsoft.com/office/drawing/2014/main" id="{B7D07340-60EA-454A-A4E2-1A376E92C0A5}"/>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59</a:t>
              </a:fld>
              <a:endParaRPr lang="en-US" sz="1350" dirty="0">
                <a:solidFill>
                  <a:schemeClr val="tx2"/>
                </a:solidFill>
                <a:latin typeface="Arial" panose="020B0604020202020204" pitchFamily="34" charset="0"/>
              </a:endParaRPr>
            </a:p>
          </p:txBody>
        </p:sp>
        <p:cxnSp>
          <p:nvCxnSpPr>
            <p:cNvPr id="28" name="Straight Connector 27">
              <a:extLst>
                <a:ext uri="{FF2B5EF4-FFF2-40B4-BE49-F238E27FC236}">
                  <a16:creationId xmlns:a16="http://schemas.microsoft.com/office/drawing/2014/main" id="{63A52C3E-C40D-A746-BC8E-B000B343B125}"/>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4242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idx="1"/>
          </p:nvPr>
        </p:nvSpPr>
        <p:spPr>
          <a:xfrm>
            <a:off x="1066800" y="1981200"/>
            <a:ext cx="7066385" cy="3194721"/>
          </a:xfrm>
        </p:spPr>
        <p:txBody>
          <a:bodyPr/>
          <a:lstStyle/>
          <a:p>
            <a:pPr marL="6" indent="0">
              <a:buNone/>
              <a:defRPr/>
            </a:pPr>
            <a:r>
              <a:rPr lang="en-US" sz="1600" b="1" dirty="0"/>
              <a:t>How do you know it’s working? </a:t>
            </a:r>
          </a:p>
          <a:p>
            <a:pPr marL="398584">
              <a:defRPr/>
            </a:pPr>
            <a:r>
              <a:rPr lang="en-US" sz="1600" b="1" dirty="0"/>
              <a:t>Bacteriologic tests: </a:t>
            </a:r>
            <a:r>
              <a:rPr lang="en-US" sz="1600" dirty="0"/>
              <a:t>to detect </a:t>
            </a:r>
            <a:r>
              <a:rPr lang="en-US" sz="1600" b="1" u="sng" dirty="0"/>
              <a:t>live (replicating)</a:t>
            </a:r>
            <a:r>
              <a:rPr lang="en-US" sz="1600" b="1" dirty="0"/>
              <a:t> </a:t>
            </a:r>
            <a:r>
              <a:rPr lang="en-US" sz="1600" dirty="0"/>
              <a:t>TB bacteria</a:t>
            </a:r>
          </a:p>
          <a:p>
            <a:pPr marL="668577" lvl="1">
              <a:defRPr/>
            </a:pPr>
            <a:r>
              <a:rPr lang="en-US" sz="1600" dirty="0"/>
              <a:t>Smear microscopy</a:t>
            </a:r>
          </a:p>
          <a:p>
            <a:pPr marL="668577" lvl="1">
              <a:defRPr/>
            </a:pPr>
            <a:r>
              <a:rPr lang="en-US" sz="1600" dirty="0"/>
              <a:t>Solid and liquid culture</a:t>
            </a:r>
          </a:p>
          <a:p>
            <a:pPr marL="398584">
              <a:defRPr/>
            </a:pPr>
            <a:r>
              <a:rPr lang="en-US" sz="1600" b="1" dirty="0"/>
              <a:t>Clinical monitoring </a:t>
            </a:r>
            <a:r>
              <a:rPr lang="en-US" sz="1600" dirty="0"/>
              <a:t>for improvement TB symptoms (e.g., weight gain)</a:t>
            </a:r>
          </a:p>
          <a:p>
            <a:pPr marL="398584">
              <a:defRPr/>
            </a:pPr>
            <a:r>
              <a:rPr lang="en-US" sz="1600" b="1" dirty="0"/>
              <a:t>Radiography</a:t>
            </a:r>
            <a:r>
              <a:rPr lang="en-US" sz="1600" dirty="0"/>
              <a:t>: the use of chest X-rays</a:t>
            </a:r>
          </a:p>
          <a:p>
            <a:pPr marL="0" indent="0">
              <a:buNone/>
              <a:defRPr/>
            </a:pPr>
            <a:endParaRPr lang="en-US" dirty="0">
              <a:latin typeface="Arial" charset="0"/>
            </a:endParaRPr>
          </a:p>
          <a:p>
            <a:pPr marL="0" indent="0">
              <a:buNone/>
              <a:defRPr/>
            </a:pPr>
            <a:r>
              <a:rPr lang="en-US" sz="1600" dirty="0">
                <a:solidFill>
                  <a:schemeClr val="tx2"/>
                </a:solidFill>
                <a:latin typeface="Arial" charset="0"/>
              </a:rPr>
              <a:t>*</a:t>
            </a:r>
            <a:r>
              <a:rPr lang="en-US" sz="1600" dirty="0">
                <a:latin typeface="Arial" charset="0"/>
              </a:rPr>
              <a:t>Molecular tests like GeneXpert </a:t>
            </a:r>
            <a:r>
              <a:rPr lang="en-US" sz="1600" u="sng" dirty="0">
                <a:latin typeface="Arial" charset="0"/>
              </a:rPr>
              <a:t>cannot</a:t>
            </a:r>
            <a:r>
              <a:rPr lang="en-US" sz="1600" dirty="0">
                <a:latin typeface="Arial" charset="0"/>
              </a:rPr>
              <a:t> be used for </a:t>
            </a:r>
            <a:r>
              <a:rPr lang="en-US" sz="1600" u="sng" dirty="0">
                <a:latin typeface="Arial" charset="0"/>
              </a:rPr>
              <a:t>treatment monitoring</a:t>
            </a:r>
            <a:r>
              <a:rPr lang="en-US" sz="1600" dirty="0">
                <a:latin typeface="Arial" charset="0"/>
              </a:rPr>
              <a:t> as they are sensitive enough to detect dead TB bacteria</a:t>
            </a:r>
            <a:endParaRPr lang="en-US" sz="1600" i="1" dirty="0">
              <a:latin typeface="Arial" charset="0"/>
            </a:endParaRPr>
          </a:p>
          <a:p>
            <a:pPr marL="0" indent="0">
              <a:buNone/>
              <a:defRPr/>
            </a:pPr>
            <a:endParaRPr lang="en-US" dirty="0">
              <a:latin typeface="Arial" charset="0"/>
            </a:endParaRPr>
          </a:p>
        </p:txBody>
      </p:sp>
      <p:sp>
        <p:nvSpPr>
          <p:cNvPr id="3" name="Text Placeholder 2">
            <a:extLst>
              <a:ext uri="{FF2B5EF4-FFF2-40B4-BE49-F238E27FC236}">
                <a16:creationId xmlns:a16="http://schemas.microsoft.com/office/drawing/2014/main" id="{560880EE-C58D-4141-91C5-94355BD4866C}"/>
              </a:ext>
            </a:extLst>
          </p:cNvPr>
          <p:cNvSpPr>
            <a:spLocks noGrp="1"/>
          </p:cNvSpPr>
          <p:nvPr>
            <p:ph type="body" sz="quarter" idx="15"/>
          </p:nvPr>
        </p:nvSpPr>
        <p:spPr/>
        <p:txBody>
          <a:bodyPr/>
          <a:lstStyle/>
          <a:p>
            <a:r>
              <a:rPr lang="en-US" dirty="0">
                <a:latin typeface="Arial" panose="020B0604020202020204" pitchFamily="34" charset="0"/>
                <a:cs typeface="Arial" panose="020B0604020202020204" pitchFamily="34" charset="0"/>
              </a:rPr>
              <a:t>Treatment Monitoring</a:t>
            </a:r>
          </a:p>
        </p:txBody>
      </p:sp>
      <p:grpSp>
        <p:nvGrpSpPr>
          <p:cNvPr id="7" name="Group 6">
            <a:extLst>
              <a:ext uri="{FF2B5EF4-FFF2-40B4-BE49-F238E27FC236}">
                <a16:creationId xmlns:a16="http://schemas.microsoft.com/office/drawing/2014/main" id="{2C18A821-FF34-2048-A54A-B252BC27F674}"/>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87E72B54-DD68-8945-A28A-4CD40485D089}"/>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21916460-E8CA-6C44-9052-0C7B37BD4A7D}"/>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9592C72E-6B15-4A44-9518-69AB725BAF2E}"/>
              </a:ext>
            </a:extLst>
          </p:cNvPr>
          <p:cNvSpPr txBox="1"/>
          <p:nvPr/>
        </p:nvSpPr>
        <p:spPr>
          <a:xfrm>
            <a:off x="221939" y="322548"/>
            <a:ext cx="2223446" cy="300082"/>
          </a:xfrm>
          <a:prstGeom prst="rect">
            <a:avLst/>
          </a:prstGeom>
          <a:noFill/>
        </p:spPr>
        <p:txBody>
          <a:bodyPr wrap="square" rtlCol="0">
            <a:spAutoFit/>
          </a:bodyPr>
          <a:lstStyle/>
          <a:p>
            <a:pPr algn="l"/>
            <a:r>
              <a:rPr lang="en-US" sz="1350" dirty="0">
                <a:solidFill>
                  <a:schemeClr val="tx2"/>
                </a:solidFill>
                <a:latin typeface="Arial" panose="020B0604020202020204" pitchFamily="34" charset="0"/>
                <a:ea typeface="Roboto" panose="02000000000000000000" pitchFamily="2" charset="0"/>
              </a:rPr>
              <a:t>FUNDAMENTALS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FA24D1-D8DE-F648-8A4C-0CDFC310B2B1}"/>
              </a:ext>
            </a:extLst>
          </p:cNvPr>
          <p:cNvGrpSpPr/>
          <p:nvPr/>
        </p:nvGrpSpPr>
        <p:grpSpPr>
          <a:xfrm>
            <a:off x="325009" y="1393359"/>
            <a:ext cx="2049637" cy="4156120"/>
            <a:chOff x="823691" y="973415"/>
            <a:chExt cx="2308223" cy="4680463"/>
          </a:xfrm>
        </p:grpSpPr>
        <p:sp>
          <p:nvSpPr>
            <p:cNvPr id="10" name="Rectangle 9">
              <a:extLst>
                <a:ext uri="{FF2B5EF4-FFF2-40B4-BE49-F238E27FC236}">
                  <a16:creationId xmlns:a16="http://schemas.microsoft.com/office/drawing/2014/main" id="{CC1E0E4B-C138-E44D-969F-B23E292ECE62}"/>
                </a:ext>
              </a:extLst>
            </p:cNvPr>
            <p:cNvSpPr/>
            <p:nvPr/>
          </p:nvSpPr>
          <p:spPr>
            <a:xfrm>
              <a:off x="823691" y="2638404"/>
              <a:ext cx="2308223" cy="3015474"/>
            </a:xfrm>
            <a:prstGeom prst="rect">
              <a:avLst/>
            </a:prstGeom>
            <a:noFill/>
          </p:spPr>
          <p:txBody>
            <a:bodyPr wrap="square">
              <a:spAutoFit/>
            </a:bodyPr>
            <a:lstStyle/>
            <a:p>
              <a:pPr algn="r"/>
              <a:r>
                <a:rPr lang="en-US" sz="1400" dirty="0">
                  <a:latin typeface="Arial" panose="020B0604020202020204" pitchFamily="34" charset="0"/>
                  <a:cs typeface="Arial" panose="020B0604020202020204" pitchFamily="34" charset="0"/>
                </a:rPr>
                <a:t>Collect information to support appeals to national and subnational policy makers to adopt the global standard of care articulated in the WHO consolidated tuberculosis treatment guidelines and informed by evolving scientific evidence.</a:t>
              </a:r>
            </a:p>
          </p:txBody>
        </p:sp>
        <p:pic>
          <p:nvPicPr>
            <p:cNvPr id="11" name="Picture 10">
              <a:extLst>
                <a:ext uri="{FF2B5EF4-FFF2-40B4-BE49-F238E27FC236}">
                  <a16:creationId xmlns:a16="http://schemas.microsoft.com/office/drawing/2014/main" id="{EDAD3C48-4009-AE48-99E7-DFB58D8BAA90}"/>
                </a:ext>
              </a:extLst>
            </p:cNvPr>
            <p:cNvPicPr>
              <a:picLocks noChangeAspect="1"/>
            </p:cNvPicPr>
            <p:nvPr/>
          </p:nvPicPr>
          <p:blipFill>
            <a:blip r:embed="rId3"/>
            <a:stretch>
              <a:fillRect/>
            </a:stretch>
          </p:blipFill>
          <p:spPr>
            <a:xfrm>
              <a:off x="1315814" y="973415"/>
              <a:ext cx="1492250" cy="1492250"/>
            </a:xfrm>
            <a:prstGeom prst="rect">
              <a:avLst/>
            </a:prstGeom>
          </p:spPr>
        </p:pic>
        <p:pic>
          <p:nvPicPr>
            <p:cNvPr id="12" name="Picture 11">
              <a:extLst>
                <a:ext uri="{FF2B5EF4-FFF2-40B4-BE49-F238E27FC236}">
                  <a16:creationId xmlns:a16="http://schemas.microsoft.com/office/drawing/2014/main" id="{3EA1E825-B274-6E46-9074-04631C271D26}"/>
                </a:ext>
              </a:extLst>
            </p:cNvPr>
            <p:cNvPicPr>
              <a:picLocks noChangeAspect="1"/>
            </p:cNvPicPr>
            <p:nvPr/>
          </p:nvPicPr>
          <p:blipFill>
            <a:blip r:embed="rId4"/>
            <a:stretch>
              <a:fillRect/>
            </a:stretch>
          </p:blipFill>
          <p:spPr>
            <a:xfrm>
              <a:off x="1642839" y="1213178"/>
              <a:ext cx="613763" cy="1060135"/>
            </a:xfrm>
            <a:prstGeom prst="rect">
              <a:avLst/>
            </a:prstGeom>
          </p:spPr>
        </p:pic>
      </p:grpSp>
      <p:grpSp>
        <p:nvGrpSpPr>
          <p:cNvPr id="9" name="Group 8">
            <a:extLst>
              <a:ext uri="{FF2B5EF4-FFF2-40B4-BE49-F238E27FC236}">
                <a16:creationId xmlns:a16="http://schemas.microsoft.com/office/drawing/2014/main" id="{66E279DE-F552-414F-8D4C-54DA335AF242}"/>
              </a:ext>
            </a:extLst>
          </p:cNvPr>
          <p:cNvGrpSpPr/>
          <p:nvPr/>
        </p:nvGrpSpPr>
        <p:grpSpPr>
          <a:xfrm>
            <a:off x="115331" y="6249427"/>
            <a:ext cx="480060" cy="608573"/>
            <a:chOff x="289241" y="6046569"/>
            <a:chExt cx="640080" cy="811431"/>
          </a:xfrm>
        </p:grpSpPr>
        <p:sp>
          <p:nvSpPr>
            <p:cNvPr id="13" name="Slide Number Placeholder 3">
              <a:extLst>
                <a:ext uri="{FF2B5EF4-FFF2-40B4-BE49-F238E27FC236}">
                  <a16:creationId xmlns:a16="http://schemas.microsoft.com/office/drawing/2014/main" id="{005F9AAA-9F44-7842-835C-4ABDED269E46}"/>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60</a:t>
              </a:fld>
              <a:endParaRPr lang="en-US" sz="1350" dirty="0">
                <a:solidFill>
                  <a:schemeClr val="tx2"/>
                </a:solidFill>
                <a:latin typeface="Arial" panose="020B0604020202020204" pitchFamily="34" charset="0"/>
              </a:endParaRPr>
            </a:p>
          </p:txBody>
        </p:sp>
        <p:cxnSp>
          <p:nvCxnSpPr>
            <p:cNvPr id="14" name="Straight Connector 13">
              <a:extLst>
                <a:ext uri="{FF2B5EF4-FFF2-40B4-BE49-F238E27FC236}">
                  <a16:creationId xmlns:a16="http://schemas.microsoft.com/office/drawing/2014/main" id="{F07B1952-44CD-7A46-9E01-58DAC8AD2035}"/>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7" name="Text Placeholder 15">
            <a:extLst>
              <a:ext uri="{FF2B5EF4-FFF2-40B4-BE49-F238E27FC236}">
                <a16:creationId xmlns:a16="http://schemas.microsoft.com/office/drawing/2014/main" id="{FD83EE3A-043B-BF4F-A24F-38B0F977D50E}"/>
              </a:ext>
            </a:extLst>
          </p:cNvPr>
          <p:cNvSpPr txBox="1">
            <a:spLocks/>
          </p:cNvSpPr>
          <p:nvPr/>
        </p:nvSpPr>
        <p:spPr>
          <a:xfrm>
            <a:off x="262581" y="33135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TAKING ACTION</a:t>
            </a:r>
          </a:p>
        </p:txBody>
      </p:sp>
      <p:grpSp>
        <p:nvGrpSpPr>
          <p:cNvPr id="15" name="Group 14">
            <a:extLst>
              <a:ext uri="{FF2B5EF4-FFF2-40B4-BE49-F238E27FC236}">
                <a16:creationId xmlns:a16="http://schemas.microsoft.com/office/drawing/2014/main" id="{C208E57A-6EBF-2742-BDD1-438EE4D2BC95}"/>
              </a:ext>
            </a:extLst>
          </p:cNvPr>
          <p:cNvGrpSpPr/>
          <p:nvPr/>
        </p:nvGrpSpPr>
        <p:grpSpPr>
          <a:xfrm>
            <a:off x="2971800" y="5486400"/>
            <a:ext cx="5638799" cy="700303"/>
            <a:chOff x="1562591" y="4251289"/>
            <a:chExt cx="4687773" cy="700303"/>
          </a:xfrm>
        </p:grpSpPr>
        <p:sp>
          <p:nvSpPr>
            <p:cNvPr id="33" name="Rectangle 32">
              <a:extLst>
                <a:ext uri="{FF2B5EF4-FFF2-40B4-BE49-F238E27FC236}">
                  <a16:creationId xmlns:a16="http://schemas.microsoft.com/office/drawing/2014/main" id="{78102B34-A020-6C4E-A56E-46B34D12B415}"/>
                </a:ext>
              </a:extLst>
            </p:cNvPr>
            <p:cNvSpPr/>
            <p:nvPr/>
          </p:nvSpPr>
          <p:spPr>
            <a:xfrm>
              <a:off x="1562591" y="4251289"/>
              <a:ext cx="4687773" cy="700303"/>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4" name="TextBox 33">
              <a:extLst>
                <a:ext uri="{FF2B5EF4-FFF2-40B4-BE49-F238E27FC236}">
                  <a16:creationId xmlns:a16="http://schemas.microsoft.com/office/drawing/2014/main" id="{1D424855-CBF5-6143-A570-8CB322921D53}"/>
                </a:ext>
              </a:extLst>
            </p:cNvPr>
            <p:cNvSpPr txBox="1"/>
            <p:nvPr/>
          </p:nvSpPr>
          <p:spPr>
            <a:xfrm>
              <a:off x="1562591" y="4251289"/>
              <a:ext cx="4687773" cy="7003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5090" tIns="165100" rIns="95090" bIns="165100" numCol="1" spcCol="1270" anchor="ctr" anchorCtr="0">
              <a:noAutofit/>
            </a:bodyPr>
            <a:lstStyle/>
            <a:p>
              <a:pPr marL="0" lvl="0" indent="0" algn="l" defTabSz="444500">
                <a:lnSpc>
                  <a:spcPct val="90000"/>
                </a:lnSpc>
                <a:spcBef>
                  <a:spcPct val="0"/>
                </a:spcBef>
                <a:spcAft>
                  <a:spcPct val="35000"/>
                </a:spcAft>
                <a:buNone/>
              </a:pPr>
              <a:r>
                <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Survey healthcare workers and former and current TB patients to understand their experiences and concerns, document policy-practice gaps, and articulate barriers to accessing treatment.</a:t>
              </a:r>
            </a:p>
          </p:txBody>
        </p:sp>
      </p:grpSp>
      <p:grpSp>
        <p:nvGrpSpPr>
          <p:cNvPr id="16" name="Group 15">
            <a:extLst>
              <a:ext uri="{FF2B5EF4-FFF2-40B4-BE49-F238E27FC236}">
                <a16:creationId xmlns:a16="http://schemas.microsoft.com/office/drawing/2014/main" id="{8647C557-2D15-C940-B32B-8CF7B4FDB39C}"/>
              </a:ext>
            </a:extLst>
          </p:cNvPr>
          <p:cNvGrpSpPr/>
          <p:nvPr/>
        </p:nvGrpSpPr>
        <p:grpSpPr>
          <a:xfrm>
            <a:off x="2971800" y="4620559"/>
            <a:ext cx="5638800" cy="713441"/>
            <a:chOff x="1562591" y="3428452"/>
            <a:chExt cx="4687773" cy="591358"/>
          </a:xfrm>
        </p:grpSpPr>
        <p:sp>
          <p:nvSpPr>
            <p:cNvPr id="31" name="Rectangle 30">
              <a:extLst>
                <a:ext uri="{FF2B5EF4-FFF2-40B4-BE49-F238E27FC236}">
                  <a16:creationId xmlns:a16="http://schemas.microsoft.com/office/drawing/2014/main" id="{F2E41318-C329-4748-A079-9A9B9566A357}"/>
                </a:ext>
              </a:extLst>
            </p:cNvPr>
            <p:cNvSpPr/>
            <p:nvPr/>
          </p:nvSpPr>
          <p:spPr>
            <a:xfrm>
              <a:off x="1562591" y="3428452"/>
              <a:ext cx="4687773" cy="583918"/>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2" name="TextBox 31">
              <a:extLst>
                <a:ext uri="{FF2B5EF4-FFF2-40B4-BE49-F238E27FC236}">
                  <a16:creationId xmlns:a16="http://schemas.microsoft.com/office/drawing/2014/main" id="{AAD4D325-3295-7B4C-9042-18272ED9AD23}"/>
                </a:ext>
              </a:extLst>
            </p:cNvPr>
            <p:cNvSpPr txBox="1"/>
            <p:nvPr/>
          </p:nvSpPr>
          <p:spPr>
            <a:xfrm>
              <a:off x="1562591" y="3435892"/>
              <a:ext cx="4687773" cy="5839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5090" tIns="165100" rIns="95090" bIns="165100" numCol="1" spcCol="1270" anchor="ctr" anchorCtr="0">
              <a:noAutofit/>
            </a:bodyPr>
            <a:lstStyle/>
            <a:p>
              <a:pPr marL="0" lvl="0" indent="0" algn="l" defTabSz="444500">
                <a:lnSpc>
                  <a:spcPct val="90000"/>
                </a:lnSpc>
                <a:spcBef>
                  <a:spcPct val="0"/>
                </a:spcBef>
                <a:spcAft>
                  <a:spcPct val="35000"/>
                </a:spcAft>
                <a:buNone/>
              </a:pPr>
              <a:r>
                <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Look into the availability of nutritional, economic, and mental health support or other assistance programs for patients undergoing treatment for TB; and</a:t>
              </a:r>
            </a:p>
          </p:txBody>
        </p:sp>
      </p:grpSp>
      <p:grpSp>
        <p:nvGrpSpPr>
          <p:cNvPr id="18" name="Group 17">
            <a:extLst>
              <a:ext uri="{FF2B5EF4-FFF2-40B4-BE49-F238E27FC236}">
                <a16:creationId xmlns:a16="http://schemas.microsoft.com/office/drawing/2014/main" id="{B267EDF1-FFA2-CA40-BA18-18E2523DB697}"/>
              </a:ext>
            </a:extLst>
          </p:cNvPr>
          <p:cNvGrpSpPr/>
          <p:nvPr/>
        </p:nvGrpSpPr>
        <p:grpSpPr>
          <a:xfrm>
            <a:off x="2971800" y="3906374"/>
            <a:ext cx="5638800" cy="589426"/>
            <a:chOff x="1562591" y="2602860"/>
            <a:chExt cx="4687773" cy="589426"/>
          </a:xfrm>
        </p:grpSpPr>
        <p:sp>
          <p:nvSpPr>
            <p:cNvPr id="29" name="Rectangle 28">
              <a:extLst>
                <a:ext uri="{FF2B5EF4-FFF2-40B4-BE49-F238E27FC236}">
                  <a16:creationId xmlns:a16="http://schemas.microsoft.com/office/drawing/2014/main" id="{71A8CC17-E519-6148-905C-83435773D6BD}"/>
                </a:ext>
              </a:extLst>
            </p:cNvPr>
            <p:cNvSpPr/>
            <p:nvPr/>
          </p:nvSpPr>
          <p:spPr>
            <a:xfrm>
              <a:off x="1562591" y="2602860"/>
              <a:ext cx="4687773" cy="589426"/>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0" name="TextBox 29">
              <a:extLst>
                <a:ext uri="{FF2B5EF4-FFF2-40B4-BE49-F238E27FC236}">
                  <a16:creationId xmlns:a16="http://schemas.microsoft.com/office/drawing/2014/main" id="{D2561F46-3B3B-F746-8C69-E19F7859BB72}"/>
                </a:ext>
              </a:extLst>
            </p:cNvPr>
            <p:cNvSpPr txBox="1"/>
            <p:nvPr/>
          </p:nvSpPr>
          <p:spPr>
            <a:xfrm>
              <a:off x="1562591" y="2602860"/>
              <a:ext cx="4687773" cy="58942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5090" tIns="165100" rIns="95090" bIns="165100" numCol="1" spcCol="1270" anchor="ctr" anchorCtr="0">
              <a:noAutofit/>
            </a:bodyPr>
            <a:lstStyle/>
            <a:p>
              <a:pPr marL="0" lvl="0" indent="0" algn="l" defTabSz="444500">
                <a:lnSpc>
                  <a:spcPct val="90000"/>
                </a:lnSpc>
                <a:spcBef>
                  <a:spcPct val="0"/>
                </a:spcBef>
                <a:spcAft>
                  <a:spcPct val="35000"/>
                </a:spcAft>
                <a:buNone/>
              </a:pPr>
              <a:r>
                <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Understand the mechanisms and sources of funding used to procure medicines for TB and how corresponding government tenders work;</a:t>
              </a:r>
            </a:p>
          </p:txBody>
        </p:sp>
      </p:grpSp>
      <p:grpSp>
        <p:nvGrpSpPr>
          <p:cNvPr id="20" name="Group 19">
            <a:extLst>
              <a:ext uri="{FF2B5EF4-FFF2-40B4-BE49-F238E27FC236}">
                <a16:creationId xmlns:a16="http://schemas.microsoft.com/office/drawing/2014/main" id="{5AA8840C-8DF9-5640-8468-8AFA500F3CB0}"/>
              </a:ext>
            </a:extLst>
          </p:cNvPr>
          <p:cNvGrpSpPr/>
          <p:nvPr/>
        </p:nvGrpSpPr>
        <p:grpSpPr>
          <a:xfrm>
            <a:off x="2971800" y="3124200"/>
            <a:ext cx="5638800" cy="657415"/>
            <a:chOff x="1562591" y="1793945"/>
            <a:chExt cx="4687773" cy="556073"/>
          </a:xfrm>
        </p:grpSpPr>
        <p:sp>
          <p:nvSpPr>
            <p:cNvPr id="27" name="Rectangle 26">
              <a:extLst>
                <a:ext uri="{FF2B5EF4-FFF2-40B4-BE49-F238E27FC236}">
                  <a16:creationId xmlns:a16="http://schemas.microsoft.com/office/drawing/2014/main" id="{EAB380F1-A6BC-1949-AFB4-04DD036D7ED6}"/>
                </a:ext>
              </a:extLst>
            </p:cNvPr>
            <p:cNvSpPr/>
            <p:nvPr/>
          </p:nvSpPr>
          <p:spPr>
            <a:xfrm>
              <a:off x="1562591" y="1793945"/>
              <a:ext cx="4687773" cy="556073"/>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8" name="TextBox 27">
              <a:extLst>
                <a:ext uri="{FF2B5EF4-FFF2-40B4-BE49-F238E27FC236}">
                  <a16:creationId xmlns:a16="http://schemas.microsoft.com/office/drawing/2014/main" id="{4417C88B-5725-AD4F-A59A-0AFD78A77979}"/>
                </a:ext>
              </a:extLst>
            </p:cNvPr>
            <p:cNvSpPr txBox="1"/>
            <p:nvPr/>
          </p:nvSpPr>
          <p:spPr>
            <a:xfrm>
              <a:off x="1562591" y="1793945"/>
              <a:ext cx="4687773" cy="55607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5090" tIns="165100" rIns="95090" bIns="165100" numCol="1" spcCol="1270" anchor="ctr" anchorCtr="0">
              <a:noAutofit/>
            </a:bodyPr>
            <a:lstStyle/>
            <a:p>
              <a:pPr marL="0" lvl="0" indent="0" algn="l" defTabSz="444500">
                <a:lnSpc>
                  <a:spcPct val="90000"/>
                </a:lnSpc>
                <a:spcBef>
                  <a:spcPct val="0"/>
                </a:spcBef>
                <a:spcAft>
                  <a:spcPct val="35000"/>
                </a:spcAft>
                <a:buNone/>
              </a:pPr>
              <a:r>
                <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Examine the national TB donor landscape (i.e., the overall program budget, the percent funded, and the proportion that is domestic vs. donor funding);</a:t>
              </a:r>
            </a:p>
          </p:txBody>
        </p:sp>
      </p:grpSp>
      <p:grpSp>
        <p:nvGrpSpPr>
          <p:cNvPr id="21" name="Group 20">
            <a:extLst>
              <a:ext uri="{FF2B5EF4-FFF2-40B4-BE49-F238E27FC236}">
                <a16:creationId xmlns:a16="http://schemas.microsoft.com/office/drawing/2014/main" id="{372249F0-402F-C247-930C-9645BD9D2C17}"/>
              </a:ext>
            </a:extLst>
          </p:cNvPr>
          <p:cNvGrpSpPr/>
          <p:nvPr/>
        </p:nvGrpSpPr>
        <p:grpSpPr>
          <a:xfrm>
            <a:off x="2971800" y="2328437"/>
            <a:ext cx="5638800" cy="650038"/>
            <a:chOff x="1562591" y="938047"/>
            <a:chExt cx="4687773" cy="650038"/>
          </a:xfrm>
        </p:grpSpPr>
        <p:sp>
          <p:nvSpPr>
            <p:cNvPr id="25" name="Rectangle 24">
              <a:extLst>
                <a:ext uri="{FF2B5EF4-FFF2-40B4-BE49-F238E27FC236}">
                  <a16:creationId xmlns:a16="http://schemas.microsoft.com/office/drawing/2014/main" id="{8DF2E256-8D82-4041-B965-5C6D8FE28837}"/>
                </a:ext>
              </a:extLst>
            </p:cNvPr>
            <p:cNvSpPr/>
            <p:nvPr/>
          </p:nvSpPr>
          <p:spPr>
            <a:xfrm>
              <a:off x="1562591" y="938047"/>
              <a:ext cx="4687773" cy="650038"/>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6" name="TextBox 25">
              <a:extLst>
                <a:ext uri="{FF2B5EF4-FFF2-40B4-BE49-F238E27FC236}">
                  <a16:creationId xmlns:a16="http://schemas.microsoft.com/office/drawing/2014/main" id="{0DB8BD30-049D-1B46-ABD1-F138E8DA3DA1}"/>
                </a:ext>
              </a:extLst>
            </p:cNvPr>
            <p:cNvSpPr txBox="1"/>
            <p:nvPr/>
          </p:nvSpPr>
          <p:spPr>
            <a:xfrm>
              <a:off x="1562591" y="938047"/>
              <a:ext cx="4687773" cy="6500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5090" tIns="165100" rIns="95090" bIns="165100" numCol="1" spcCol="1270" anchor="ctr" anchorCtr="0">
              <a:noAutofit/>
            </a:bodyPr>
            <a:lstStyle/>
            <a:p>
              <a:pPr marL="0" lvl="0" indent="0" algn="l" defTabSz="444500">
                <a:lnSpc>
                  <a:spcPct val="90000"/>
                </a:lnSpc>
                <a:spcBef>
                  <a:spcPct val="0"/>
                </a:spcBef>
                <a:spcAft>
                  <a:spcPct val="35000"/>
                </a:spcAft>
                <a:buNone/>
              </a:pPr>
              <a:r>
                <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Request information on the number of TB and drug-resistant TB treatment starts by regimen, and compare these figures with local incidence estimates;</a:t>
              </a:r>
            </a:p>
          </p:txBody>
        </p:sp>
      </p:grpSp>
      <p:grpSp>
        <p:nvGrpSpPr>
          <p:cNvPr id="22" name="Group 21">
            <a:extLst>
              <a:ext uri="{FF2B5EF4-FFF2-40B4-BE49-F238E27FC236}">
                <a16:creationId xmlns:a16="http://schemas.microsoft.com/office/drawing/2014/main" id="{823D1A5A-9D1A-924F-9EF1-4465DF6F504D}"/>
              </a:ext>
            </a:extLst>
          </p:cNvPr>
          <p:cNvGrpSpPr/>
          <p:nvPr/>
        </p:nvGrpSpPr>
        <p:grpSpPr>
          <a:xfrm>
            <a:off x="2971800" y="1390390"/>
            <a:ext cx="5638800" cy="758096"/>
            <a:chOff x="1562591" y="0"/>
            <a:chExt cx="4687773" cy="758096"/>
          </a:xfrm>
        </p:grpSpPr>
        <p:sp>
          <p:nvSpPr>
            <p:cNvPr id="23" name="Rectangle 22">
              <a:extLst>
                <a:ext uri="{FF2B5EF4-FFF2-40B4-BE49-F238E27FC236}">
                  <a16:creationId xmlns:a16="http://schemas.microsoft.com/office/drawing/2014/main" id="{D9511A21-423A-264C-BDA5-1719C33762A9}"/>
                </a:ext>
              </a:extLst>
            </p:cNvPr>
            <p:cNvSpPr/>
            <p:nvPr/>
          </p:nvSpPr>
          <p:spPr>
            <a:xfrm>
              <a:off x="1562591" y="0"/>
              <a:ext cx="4687773" cy="758096"/>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TextBox 23">
              <a:extLst>
                <a:ext uri="{FF2B5EF4-FFF2-40B4-BE49-F238E27FC236}">
                  <a16:creationId xmlns:a16="http://schemas.microsoft.com/office/drawing/2014/main" id="{9878CE89-FA24-FB44-9398-FA17C71A6461}"/>
                </a:ext>
              </a:extLst>
            </p:cNvPr>
            <p:cNvSpPr txBox="1"/>
            <p:nvPr/>
          </p:nvSpPr>
          <p:spPr>
            <a:xfrm>
              <a:off x="1562591" y="0"/>
              <a:ext cx="4687773" cy="7580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5090" tIns="165100" rIns="95090" bIns="165100" numCol="1" spcCol="1270" anchor="ctr" anchorCtr="0">
              <a:noAutofit/>
            </a:bodyPr>
            <a:lstStyle/>
            <a:p>
              <a:pPr marL="0" lvl="0" indent="0" algn="l" defTabSz="57785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Review your National Strategic Plan (NSP) and TB Treatment Guidelines to look for policies that are misaligned with WHO guidance (or refer to STBP/MSF 2020 Step Up for TB Report);</a:t>
              </a:r>
            </a:p>
          </p:txBody>
        </p:sp>
      </p:grpSp>
    </p:spTree>
    <p:extLst>
      <p:ext uri="{BB962C8B-B14F-4D97-AF65-F5344CB8AC3E}">
        <p14:creationId xmlns:p14="http://schemas.microsoft.com/office/powerpoint/2010/main" val="5133873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163C3BA-4AFC-1C41-9059-FD8346C7B848}"/>
              </a:ext>
            </a:extLst>
          </p:cNvPr>
          <p:cNvGrpSpPr/>
          <p:nvPr/>
        </p:nvGrpSpPr>
        <p:grpSpPr>
          <a:xfrm>
            <a:off x="363460" y="1278588"/>
            <a:ext cx="1865966" cy="4290636"/>
            <a:chOff x="484613" y="561784"/>
            <a:chExt cx="2487954" cy="5720849"/>
          </a:xfrm>
        </p:grpSpPr>
        <p:grpSp>
          <p:nvGrpSpPr>
            <p:cNvPr id="7" name="Group 6">
              <a:extLst>
                <a:ext uri="{FF2B5EF4-FFF2-40B4-BE49-F238E27FC236}">
                  <a16:creationId xmlns:a16="http://schemas.microsoft.com/office/drawing/2014/main" id="{895EF5DB-B45E-F447-8753-823E449FAE40}"/>
                </a:ext>
              </a:extLst>
            </p:cNvPr>
            <p:cNvGrpSpPr/>
            <p:nvPr/>
          </p:nvGrpSpPr>
          <p:grpSpPr>
            <a:xfrm>
              <a:off x="1018135" y="561784"/>
              <a:ext cx="1820632" cy="1820632"/>
              <a:chOff x="1157872" y="882186"/>
              <a:chExt cx="1492250" cy="1492250"/>
            </a:xfrm>
          </p:grpSpPr>
          <p:pic>
            <p:nvPicPr>
              <p:cNvPr id="12" name="Picture 11">
                <a:extLst>
                  <a:ext uri="{FF2B5EF4-FFF2-40B4-BE49-F238E27FC236}">
                    <a16:creationId xmlns:a16="http://schemas.microsoft.com/office/drawing/2014/main" id="{BD397D12-67D8-D047-B701-A03126A7734C}"/>
                  </a:ext>
                </a:extLst>
              </p:cNvPr>
              <p:cNvPicPr>
                <a:picLocks noChangeAspect="1"/>
              </p:cNvPicPr>
              <p:nvPr/>
            </p:nvPicPr>
            <p:blipFill>
              <a:blip r:embed="rId3"/>
              <a:stretch>
                <a:fillRect/>
              </a:stretch>
            </p:blipFill>
            <p:spPr>
              <a:xfrm>
                <a:off x="1157872" y="882186"/>
                <a:ext cx="1492250" cy="1492250"/>
              </a:xfrm>
              <a:prstGeom prst="rect">
                <a:avLst/>
              </a:prstGeom>
            </p:spPr>
          </p:pic>
          <p:pic>
            <p:nvPicPr>
              <p:cNvPr id="13" name="Picture 12">
                <a:extLst>
                  <a:ext uri="{FF2B5EF4-FFF2-40B4-BE49-F238E27FC236}">
                    <a16:creationId xmlns:a16="http://schemas.microsoft.com/office/drawing/2014/main" id="{E2D59416-77EA-184E-BD25-F878B30C1A39}"/>
                  </a:ext>
                </a:extLst>
              </p:cNvPr>
              <p:cNvPicPr>
                <a:picLocks noChangeAspect="1"/>
              </p:cNvPicPr>
              <p:nvPr/>
            </p:nvPicPr>
            <p:blipFill>
              <a:blip r:embed="rId4"/>
              <a:stretch>
                <a:fillRect/>
              </a:stretch>
            </p:blipFill>
            <p:spPr>
              <a:xfrm>
                <a:off x="1739044" y="1121949"/>
                <a:ext cx="489217" cy="1094915"/>
              </a:xfrm>
              <a:prstGeom prst="rect">
                <a:avLst/>
              </a:prstGeom>
            </p:spPr>
          </p:pic>
        </p:grpSp>
        <p:sp>
          <p:nvSpPr>
            <p:cNvPr id="11" name="TextBox 10">
              <a:extLst>
                <a:ext uri="{FF2B5EF4-FFF2-40B4-BE49-F238E27FC236}">
                  <a16:creationId xmlns:a16="http://schemas.microsoft.com/office/drawing/2014/main" id="{DB3E05EA-F613-6A4A-B71D-0A269903ED87}"/>
                </a:ext>
              </a:extLst>
            </p:cNvPr>
            <p:cNvSpPr txBox="1"/>
            <p:nvPr/>
          </p:nvSpPr>
          <p:spPr>
            <a:xfrm>
              <a:off x="484613" y="2425165"/>
              <a:ext cx="2487954" cy="3857468"/>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Apply pressure to government and other national and local actors to increase the number of people with TB and drug-resistant TB that are diagnosed and treated with the regimens recommended by the WHO.  </a:t>
              </a:r>
            </a:p>
          </p:txBody>
        </p:sp>
      </p:grpSp>
      <p:grpSp>
        <p:nvGrpSpPr>
          <p:cNvPr id="9" name="Group 8">
            <a:extLst>
              <a:ext uri="{FF2B5EF4-FFF2-40B4-BE49-F238E27FC236}">
                <a16:creationId xmlns:a16="http://schemas.microsoft.com/office/drawing/2014/main" id="{D1E72A52-2C6E-D445-8924-D6B205BC6E88}"/>
              </a:ext>
            </a:extLst>
          </p:cNvPr>
          <p:cNvGrpSpPr/>
          <p:nvPr/>
        </p:nvGrpSpPr>
        <p:grpSpPr>
          <a:xfrm>
            <a:off x="115331" y="6249427"/>
            <a:ext cx="480060" cy="608573"/>
            <a:chOff x="289241" y="6046569"/>
            <a:chExt cx="640080" cy="811431"/>
          </a:xfrm>
        </p:grpSpPr>
        <p:sp>
          <p:nvSpPr>
            <p:cNvPr id="10" name="Slide Number Placeholder 3">
              <a:extLst>
                <a:ext uri="{FF2B5EF4-FFF2-40B4-BE49-F238E27FC236}">
                  <a16:creationId xmlns:a16="http://schemas.microsoft.com/office/drawing/2014/main" id="{0744CD31-55F6-704F-A882-356E784E9825}"/>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61</a:t>
              </a:fld>
              <a:endParaRPr lang="en-US" sz="1350" dirty="0">
                <a:solidFill>
                  <a:schemeClr val="tx2"/>
                </a:solidFill>
                <a:latin typeface="Arial" panose="020B0604020202020204" pitchFamily="34" charset="0"/>
              </a:endParaRPr>
            </a:p>
          </p:txBody>
        </p:sp>
        <p:cxnSp>
          <p:nvCxnSpPr>
            <p:cNvPr id="14" name="Straight Connector 13">
              <a:extLst>
                <a:ext uri="{FF2B5EF4-FFF2-40B4-BE49-F238E27FC236}">
                  <a16:creationId xmlns:a16="http://schemas.microsoft.com/office/drawing/2014/main" id="{D72577FB-E3FE-B043-9C38-9901B57CFC7D}"/>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6" name="Text Placeholder 15">
            <a:extLst>
              <a:ext uri="{FF2B5EF4-FFF2-40B4-BE49-F238E27FC236}">
                <a16:creationId xmlns:a16="http://schemas.microsoft.com/office/drawing/2014/main" id="{37784F76-A7C2-5F47-BC52-245D4FCADE79}"/>
              </a:ext>
            </a:extLst>
          </p:cNvPr>
          <p:cNvSpPr txBox="1">
            <a:spLocks/>
          </p:cNvSpPr>
          <p:nvPr/>
        </p:nvSpPr>
        <p:spPr>
          <a:xfrm>
            <a:off x="262581" y="33135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TAKING ACTION</a:t>
            </a:r>
          </a:p>
        </p:txBody>
      </p:sp>
      <p:grpSp>
        <p:nvGrpSpPr>
          <p:cNvPr id="15" name="Group 14">
            <a:extLst>
              <a:ext uri="{FF2B5EF4-FFF2-40B4-BE49-F238E27FC236}">
                <a16:creationId xmlns:a16="http://schemas.microsoft.com/office/drawing/2014/main" id="{66BE118A-57A7-0342-9A54-0B6E99A72A6D}"/>
              </a:ext>
            </a:extLst>
          </p:cNvPr>
          <p:cNvGrpSpPr/>
          <p:nvPr/>
        </p:nvGrpSpPr>
        <p:grpSpPr>
          <a:xfrm>
            <a:off x="2971800" y="4988454"/>
            <a:ext cx="5562600" cy="878946"/>
            <a:chOff x="1295400" y="3551067"/>
            <a:chExt cx="3886200" cy="582582"/>
          </a:xfrm>
        </p:grpSpPr>
        <p:sp>
          <p:nvSpPr>
            <p:cNvPr id="30" name="Rectangle 29">
              <a:extLst>
                <a:ext uri="{FF2B5EF4-FFF2-40B4-BE49-F238E27FC236}">
                  <a16:creationId xmlns:a16="http://schemas.microsoft.com/office/drawing/2014/main" id="{62C868CB-4EBD-9445-87A9-EB5139BBFF0D}"/>
                </a:ext>
              </a:extLst>
            </p:cNvPr>
            <p:cNvSpPr/>
            <p:nvPr/>
          </p:nvSpPr>
          <p:spPr>
            <a:xfrm>
              <a:off x="1295400" y="3551067"/>
              <a:ext cx="3886200" cy="582582"/>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1" name="TextBox 30">
              <a:extLst>
                <a:ext uri="{FF2B5EF4-FFF2-40B4-BE49-F238E27FC236}">
                  <a16:creationId xmlns:a16="http://schemas.microsoft.com/office/drawing/2014/main" id="{BF7BC301-F8C5-A542-9361-97CB9E6109D5}"/>
                </a:ext>
              </a:extLst>
            </p:cNvPr>
            <p:cNvSpPr txBox="1"/>
            <p:nvPr/>
          </p:nvSpPr>
          <p:spPr>
            <a:xfrm>
              <a:off x="1295400" y="3551067"/>
              <a:ext cx="3886200" cy="5825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8830" tIns="127000" rIns="78830" bIns="127000" numCol="1" spcCol="1270" anchor="ctr" anchorCtr="0">
              <a:noAutofit/>
            </a:bodyPr>
            <a:lstStyle/>
            <a:p>
              <a:pPr marL="0" lvl="0" indent="0" algn="l" defTabSz="444500">
                <a:lnSpc>
                  <a:spcPct val="90000"/>
                </a:lnSpc>
                <a:spcBef>
                  <a:spcPct val="0"/>
                </a:spcBef>
                <a:spcAft>
                  <a:spcPct val="35000"/>
                </a:spcAft>
                <a:buNone/>
              </a:pPr>
              <a:r>
                <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Engage members of your Country Coordinating Mechanism (CCM) and any other bodies that inform funding requests made to international donors.</a:t>
              </a:r>
            </a:p>
          </p:txBody>
        </p:sp>
      </p:grpSp>
      <p:grpSp>
        <p:nvGrpSpPr>
          <p:cNvPr id="18" name="Group 17">
            <a:extLst>
              <a:ext uri="{FF2B5EF4-FFF2-40B4-BE49-F238E27FC236}">
                <a16:creationId xmlns:a16="http://schemas.microsoft.com/office/drawing/2014/main" id="{46AA4EFB-A53C-C642-B1A6-E071EBB11042}"/>
              </a:ext>
            </a:extLst>
          </p:cNvPr>
          <p:cNvGrpSpPr/>
          <p:nvPr/>
        </p:nvGrpSpPr>
        <p:grpSpPr>
          <a:xfrm>
            <a:off x="2971800" y="3975910"/>
            <a:ext cx="5562600" cy="878946"/>
            <a:chOff x="1295400" y="2663795"/>
            <a:chExt cx="3886200" cy="582407"/>
          </a:xfrm>
        </p:grpSpPr>
        <p:sp>
          <p:nvSpPr>
            <p:cNvPr id="28" name="Rectangle 27">
              <a:extLst>
                <a:ext uri="{FF2B5EF4-FFF2-40B4-BE49-F238E27FC236}">
                  <a16:creationId xmlns:a16="http://schemas.microsoft.com/office/drawing/2014/main" id="{A2C2E094-EBBD-124A-8FC1-8DDA25A42B67}"/>
                </a:ext>
              </a:extLst>
            </p:cNvPr>
            <p:cNvSpPr/>
            <p:nvPr/>
          </p:nvSpPr>
          <p:spPr>
            <a:xfrm>
              <a:off x="1295400" y="2663795"/>
              <a:ext cx="3886200" cy="58240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9" name="TextBox 28">
              <a:extLst>
                <a:ext uri="{FF2B5EF4-FFF2-40B4-BE49-F238E27FC236}">
                  <a16:creationId xmlns:a16="http://schemas.microsoft.com/office/drawing/2014/main" id="{E609059B-81CF-7B4E-8AFC-FC184EC6A486}"/>
                </a:ext>
              </a:extLst>
            </p:cNvPr>
            <p:cNvSpPr txBox="1"/>
            <p:nvPr/>
          </p:nvSpPr>
          <p:spPr>
            <a:xfrm>
              <a:off x="1295400" y="2663795"/>
              <a:ext cx="3886200" cy="5824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8830" tIns="127000" rIns="78830" bIns="127000" numCol="1" spcCol="1270" anchor="ctr" anchorCtr="0">
              <a:noAutofit/>
            </a:bodyPr>
            <a:lstStyle/>
            <a:p>
              <a:pPr marL="0" lvl="0" indent="0" algn="l" defTabSz="444500">
                <a:lnSpc>
                  <a:spcPct val="90000"/>
                </a:lnSpc>
                <a:spcBef>
                  <a:spcPct val="0"/>
                </a:spcBef>
                <a:spcAft>
                  <a:spcPct val="35000"/>
                </a:spcAft>
                <a:buNone/>
              </a:pPr>
              <a:r>
                <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Write to members of parliament and officials at government agencies, including those at the district or other sub-national levels, involved in appropriating domestic and donor funding to health programs;</a:t>
              </a:r>
            </a:p>
          </p:txBody>
        </p:sp>
      </p:grpSp>
      <p:grpSp>
        <p:nvGrpSpPr>
          <p:cNvPr id="19" name="Group 18">
            <a:extLst>
              <a:ext uri="{FF2B5EF4-FFF2-40B4-BE49-F238E27FC236}">
                <a16:creationId xmlns:a16="http://schemas.microsoft.com/office/drawing/2014/main" id="{D33E59E4-A740-1E4F-B70E-F04DC3B672FF}"/>
              </a:ext>
            </a:extLst>
          </p:cNvPr>
          <p:cNvGrpSpPr/>
          <p:nvPr/>
        </p:nvGrpSpPr>
        <p:grpSpPr>
          <a:xfrm>
            <a:off x="2971800" y="3048000"/>
            <a:ext cx="5562600" cy="748491"/>
            <a:chOff x="1295400" y="1776522"/>
            <a:chExt cx="3886200" cy="582407"/>
          </a:xfrm>
        </p:grpSpPr>
        <p:sp>
          <p:nvSpPr>
            <p:cNvPr id="26" name="Rectangle 25">
              <a:extLst>
                <a:ext uri="{FF2B5EF4-FFF2-40B4-BE49-F238E27FC236}">
                  <a16:creationId xmlns:a16="http://schemas.microsoft.com/office/drawing/2014/main" id="{69F7FDBF-A5AA-2A4A-9EF4-5A197BDEECCC}"/>
                </a:ext>
              </a:extLst>
            </p:cNvPr>
            <p:cNvSpPr/>
            <p:nvPr/>
          </p:nvSpPr>
          <p:spPr>
            <a:xfrm>
              <a:off x="1295400" y="1776522"/>
              <a:ext cx="3886200" cy="58240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7" name="TextBox 26">
              <a:extLst>
                <a:ext uri="{FF2B5EF4-FFF2-40B4-BE49-F238E27FC236}">
                  <a16:creationId xmlns:a16="http://schemas.microsoft.com/office/drawing/2014/main" id="{248ED483-D603-564D-9CE9-EBFEED412F43}"/>
                </a:ext>
              </a:extLst>
            </p:cNvPr>
            <p:cNvSpPr txBox="1"/>
            <p:nvPr/>
          </p:nvSpPr>
          <p:spPr>
            <a:xfrm>
              <a:off x="1295400" y="1776522"/>
              <a:ext cx="3886200" cy="5824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8830" tIns="127000" rIns="78830" bIns="127000" numCol="1" spcCol="1270" anchor="ctr" anchorCtr="0">
              <a:noAutofit/>
            </a:bodyPr>
            <a:lstStyle/>
            <a:p>
              <a:pPr marL="0" lvl="0" indent="0" algn="l" defTabSz="444500">
                <a:lnSpc>
                  <a:spcPct val="90000"/>
                </a:lnSpc>
                <a:spcBef>
                  <a:spcPct val="0"/>
                </a:spcBef>
                <a:spcAft>
                  <a:spcPct val="35000"/>
                </a:spcAft>
                <a:buNone/>
              </a:pPr>
              <a:r>
                <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Build rapport with the National TB Program and providers in the private sector to understand their positions and needs, and to identify entry points and opportunities for advocacy;</a:t>
              </a:r>
            </a:p>
          </p:txBody>
        </p:sp>
      </p:grpSp>
      <p:grpSp>
        <p:nvGrpSpPr>
          <p:cNvPr id="20" name="Group 19">
            <a:extLst>
              <a:ext uri="{FF2B5EF4-FFF2-40B4-BE49-F238E27FC236}">
                <a16:creationId xmlns:a16="http://schemas.microsoft.com/office/drawing/2014/main" id="{B7351B1E-6807-3C4B-A79F-AF8BE353178A}"/>
              </a:ext>
            </a:extLst>
          </p:cNvPr>
          <p:cNvGrpSpPr/>
          <p:nvPr/>
        </p:nvGrpSpPr>
        <p:grpSpPr>
          <a:xfrm>
            <a:off x="2971800" y="2250436"/>
            <a:ext cx="5562600" cy="582407"/>
            <a:chOff x="1295400" y="889249"/>
            <a:chExt cx="3886200" cy="582407"/>
          </a:xfrm>
        </p:grpSpPr>
        <p:sp>
          <p:nvSpPr>
            <p:cNvPr id="24" name="Rectangle 23">
              <a:extLst>
                <a:ext uri="{FF2B5EF4-FFF2-40B4-BE49-F238E27FC236}">
                  <a16:creationId xmlns:a16="http://schemas.microsoft.com/office/drawing/2014/main" id="{1E33C91B-7298-6E4E-AFCD-1F7CE3532042}"/>
                </a:ext>
              </a:extLst>
            </p:cNvPr>
            <p:cNvSpPr/>
            <p:nvPr/>
          </p:nvSpPr>
          <p:spPr>
            <a:xfrm>
              <a:off x="1295400" y="889249"/>
              <a:ext cx="3886200" cy="58240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TextBox 24">
              <a:extLst>
                <a:ext uri="{FF2B5EF4-FFF2-40B4-BE49-F238E27FC236}">
                  <a16:creationId xmlns:a16="http://schemas.microsoft.com/office/drawing/2014/main" id="{7CE259A9-0145-154F-AED7-C3BAD180063D}"/>
                </a:ext>
              </a:extLst>
            </p:cNvPr>
            <p:cNvSpPr txBox="1"/>
            <p:nvPr/>
          </p:nvSpPr>
          <p:spPr>
            <a:xfrm>
              <a:off x="1295400" y="889249"/>
              <a:ext cx="3886200" cy="5824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8830" tIns="127000" rIns="78830" bIns="127000" numCol="1" spcCol="1270" anchor="ctr" anchorCtr="0">
              <a:noAutofit/>
            </a:bodyPr>
            <a:lstStyle/>
            <a:p>
              <a:pPr marL="0" lvl="0" indent="0" algn="l" defTabSz="444500">
                <a:lnSpc>
                  <a:spcPct val="90000"/>
                </a:lnSpc>
                <a:spcBef>
                  <a:spcPct val="0"/>
                </a:spcBef>
                <a:spcAft>
                  <a:spcPct val="35000"/>
                </a:spcAft>
                <a:buNone/>
              </a:pPr>
              <a:r>
                <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Create links between members of TB-affected communities and community-based and civil society organizations;</a:t>
              </a:r>
            </a:p>
          </p:txBody>
        </p:sp>
      </p:grpSp>
      <p:grpSp>
        <p:nvGrpSpPr>
          <p:cNvPr id="21" name="Group 20">
            <a:extLst>
              <a:ext uri="{FF2B5EF4-FFF2-40B4-BE49-F238E27FC236}">
                <a16:creationId xmlns:a16="http://schemas.microsoft.com/office/drawing/2014/main" id="{5AAE075D-A32B-654D-A706-DB28C23CFEB2}"/>
              </a:ext>
            </a:extLst>
          </p:cNvPr>
          <p:cNvGrpSpPr/>
          <p:nvPr/>
        </p:nvGrpSpPr>
        <p:grpSpPr>
          <a:xfrm>
            <a:off x="2971800" y="1363163"/>
            <a:ext cx="5562600" cy="694237"/>
            <a:chOff x="1295400" y="1976"/>
            <a:chExt cx="3886200" cy="582407"/>
          </a:xfrm>
        </p:grpSpPr>
        <p:sp>
          <p:nvSpPr>
            <p:cNvPr id="22" name="Rectangle 21">
              <a:extLst>
                <a:ext uri="{FF2B5EF4-FFF2-40B4-BE49-F238E27FC236}">
                  <a16:creationId xmlns:a16="http://schemas.microsoft.com/office/drawing/2014/main" id="{7F20DEBE-ED19-FB4D-AD45-CB5D49A4FD8C}"/>
                </a:ext>
              </a:extLst>
            </p:cNvPr>
            <p:cNvSpPr/>
            <p:nvPr/>
          </p:nvSpPr>
          <p:spPr>
            <a:xfrm>
              <a:off x="1295400" y="1976"/>
              <a:ext cx="3886200" cy="582407"/>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 name="TextBox 22">
              <a:extLst>
                <a:ext uri="{FF2B5EF4-FFF2-40B4-BE49-F238E27FC236}">
                  <a16:creationId xmlns:a16="http://schemas.microsoft.com/office/drawing/2014/main" id="{18360096-0E16-B247-9EFE-9C97F76989DC}"/>
                </a:ext>
              </a:extLst>
            </p:cNvPr>
            <p:cNvSpPr txBox="1"/>
            <p:nvPr/>
          </p:nvSpPr>
          <p:spPr>
            <a:xfrm>
              <a:off x="1295400" y="1976"/>
              <a:ext cx="3886200" cy="5824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8830" tIns="127000" rIns="78830" bIns="127000" numCol="1" spcCol="1270" anchor="ctr" anchorCtr="0">
              <a:noAutofit/>
            </a:bodyPr>
            <a:lstStyle/>
            <a:p>
              <a:pPr marL="0" lvl="0" indent="0" algn="l" defTabSz="4445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Generate demand by empowering TB-affected communities to conduct TB diagnosis and treatment literacy trainings and to monitor the availability of TB tests and treatment regimens locally;</a:t>
              </a:r>
            </a:p>
          </p:txBody>
        </p:sp>
      </p:grpSp>
    </p:spTree>
    <p:extLst>
      <p:ext uri="{BB962C8B-B14F-4D97-AF65-F5344CB8AC3E}">
        <p14:creationId xmlns:p14="http://schemas.microsoft.com/office/powerpoint/2010/main" val="17418610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259B02B-2906-D84A-8E1C-E2C355EC90C0}"/>
              </a:ext>
            </a:extLst>
          </p:cNvPr>
          <p:cNvGrpSpPr/>
          <p:nvPr/>
        </p:nvGrpSpPr>
        <p:grpSpPr>
          <a:xfrm>
            <a:off x="743042" y="1475128"/>
            <a:ext cx="1396347" cy="1396347"/>
            <a:chOff x="1913566" y="769916"/>
            <a:chExt cx="1861796" cy="1861796"/>
          </a:xfrm>
        </p:grpSpPr>
        <p:pic>
          <p:nvPicPr>
            <p:cNvPr id="21" name="Picture 20">
              <a:extLst>
                <a:ext uri="{FF2B5EF4-FFF2-40B4-BE49-F238E27FC236}">
                  <a16:creationId xmlns:a16="http://schemas.microsoft.com/office/drawing/2014/main" id="{3170724B-818E-114E-8C0A-D2C9A1C7F751}"/>
                </a:ext>
              </a:extLst>
            </p:cNvPr>
            <p:cNvPicPr>
              <a:picLocks noChangeAspect="1"/>
            </p:cNvPicPr>
            <p:nvPr/>
          </p:nvPicPr>
          <p:blipFill>
            <a:blip r:embed="rId3"/>
            <a:stretch>
              <a:fillRect/>
            </a:stretch>
          </p:blipFill>
          <p:spPr>
            <a:xfrm>
              <a:off x="1913566" y="769916"/>
              <a:ext cx="1861796" cy="1861796"/>
            </a:xfrm>
            <a:prstGeom prst="rect">
              <a:avLst/>
            </a:prstGeom>
          </p:spPr>
        </p:pic>
        <p:pic>
          <p:nvPicPr>
            <p:cNvPr id="22" name="Picture 21">
              <a:extLst>
                <a:ext uri="{FF2B5EF4-FFF2-40B4-BE49-F238E27FC236}">
                  <a16:creationId xmlns:a16="http://schemas.microsoft.com/office/drawing/2014/main" id="{67048DBC-3811-F64C-9259-D81400ADAF66}"/>
                </a:ext>
              </a:extLst>
            </p:cNvPr>
            <p:cNvPicPr>
              <a:picLocks noChangeAspect="1"/>
            </p:cNvPicPr>
            <p:nvPr/>
          </p:nvPicPr>
          <p:blipFill>
            <a:blip r:embed="rId4"/>
            <a:stretch>
              <a:fillRect/>
            </a:stretch>
          </p:blipFill>
          <p:spPr>
            <a:xfrm>
              <a:off x="2554624" y="1078895"/>
              <a:ext cx="650988" cy="1356223"/>
            </a:xfrm>
            <a:prstGeom prst="rect">
              <a:avLst/>
            </a:prstGeom>
          </p:spPr>
        </p:pic>
      </p:grpSp>
      <p:sp>
        <p:nvSpPr>
          <p:cNvPr id="19" name="TextBox 18">
            <a:extLst>
              <a:ext uri="{FF2B5EF4-FFF2-40B4-BE49-F238E27FC236}">
                <a16:creationId xmlns:a16="http://schemas.microsoft.com/office/drawing/2014/main" id="{A925763C-D18C-8644-9EFC-D3EA7C69786C}"/>
              </a:ext>
            </a:extLst>
          </p:cNvPr>
          <p:cNvSpPr txBox="1"/>
          <p:nvPr/>
        </p:nvSpPr>
        <p:spPr>
          <a:xfrm>
            <a:off x="342901" y="2955764"/>
            <a:ext cx="1879175" cy="2462213"/>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Hold drug sponsors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and generics suppliers of </a:t>
            </a:r>
            <a:r>
              <a:rPr lang="en-US" sz="1400" dirty="0" err="1">
                <a:latin typeface="Arial" panose="020B0604020202020204" pitchFamily="34" charset="0"/>
                <a:cs typeface="Arial" panose="020B0604020202020204" pitchFamily="34" charset="0"/>
              </a:rPr>
              <a:t>bedaquiline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delamanid</a:t>
            </a:r>
            <a:r>
              <a:rPr lang="en-US" sz="1400" dirty="0">
                <a:latin typeface="Arial" panose="020B0604020202020204" pitchFamily="34" charset="0"/>
                <a:cs typeface="Arial" panose="020B0604020202020204" pitchFamily="34" charset="0"/>
              </a:rPr>
              <a:t>, and </a:t>
            </a:r>
            <a:r>
              <a:rPr lang="en-US" sz="1400" dirty="0" err="1">
                <a:latin typeface="Arial" panose="020B0604020202020204" pitchFamily="34" charset="0"/>
                <a:cs typeface="Arial" panose="020B0604020202020204" pitchFamily="34" charset="0"/>
              </a:rPr>
              <a:t>pretomanid</a:t>
            </a:r>
            <a:r>
              <a:rPr lang="en-US" sz="1400" dirty="0">
                <a:latin typeface="Arial" panose="020B0604020202020204" pitchFamily="34" charset="0"/>
                <a:cs typeface="Arial" panose="020B0604020202020204" pitchFamily="34" charset="0"/>
              </a:rPr>
              <a:t> accountable for making these medicines available, accessible,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and affordable</a:t>
            </a:r>
            <a:r>
              <a:rPr lang="en-US" sz="1200" dirty="0">
                <a:latin typeface="Arial" panose="020B0604020202020204" pitchFamily="34" charset="0"/>
                <a:cs typeface="Arial" panose="020B0604020202020204" pitchFamily="34" charset="0"/>
              </a:rPr>
              <a:t>.</a:t>
            </a:r>
          </a:p>
        </p:txBody>
      </p:sp>
      <p:grpSp>
        <p:nvGrpSpPr>
          <p:cNvPr id="10" name="Group 9">
            <a:extLst>
              <a:ext uri="{FF2B5EF4-FFF2-40B4-BE49-F238E27FC236}">
                <a16:creationId xmlns:a16="http://schemas.microsoft.com/office/drawing/2014/main" id="{A248CD00-2172-F649-927A-C6E04451A852}"/>
              </a:ext>
            </a:extLst>
          </p:cNvPr>
          <p:cNvGrpSpPr/>
          <p:nvPr/>
        </p:nvGrpSpPr>
        <p:grpSpPr>
          <a:xfrm>
            <a:off x="115331" y="6249427"/>
            <a:ext cx="480060" cy="608573"/>
            <a:chOff x="289241" y="6046569"/>
            <a:chExt cx="640080" cy="811431"/>
          </a:xfrm>
        </p:grpSpPr>
        <p:sp>
          <p:nvSpPr>
            <p:cNvPr id="11" name="Slide Number Placeholder 3">
              <a:extLst>
                <a:ext uri="{FF2B5EF4-FFF2-40B4-BE49-F238E27FC236}">
                  <a16:creationId xmlns:a16="http://schemas.microsoft.com/office/drawing/2014/main" id="{C82FDD1E-D7E9-094B-A171-98207F5CACD0}"/>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62</a:t>
              </a:fld>
              <a:endParaRPr lang="en-US" sz="1350" dirty="0">
                <a:solidFill>
                  <a:schemeClr val="tx2"/>
                </a:solidFill>
                <a:latin typeface="Arial" panose="020B0604020202020204" pitchFamily="34" charset="0"/>
              </a:endParaRPr>
            </a:p>
          </p:txBody>
        </p:sp>
        <p:cxnSp>
          <p:nvCxnSpPr>
            <p:cNvPr id="12" name="Straight Connector 11">
              <a:extLst>
                <a:ext uri="{FF2B5EF4-FFF2-40B4-BE49-F238E27FC236}">
                  <a16:creationId xmlns:a16="http://schemas.microsoft.com/office/drawing/2014/main" id="{B28189F5-571E-2C4A-9CCF-E85C29860C8D}"/>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3" name="Text Placeholder 15">
            <a:extLst>
              <a:ext uri="{FF2B5EF4-FFF2-40B4-BE49-F238E27FC236}">
                <a16:creationId xmlns:a16="http://schemas.microsoft.com/office/drawing/2014/main" id="{04D3EA91-AC30-FB4C-B382-85868223B278}"/>
              </a:ext>
            </a:extLst>
          </p:cNvPr>
          <p:cNvSpPr txBox="1">
            <a:spLocks/>
          </p:cNvSpPr>
          <p:nvPr/>
        </p:nvSpPr>
        <p:spPr>
          <a:xfrm>
            <a:off x="262581" y="33135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TAKING ACTION</a:t>
            </a:r>
          </a:p>
        </p:txBody>
      </p:sp>
      <p:grpSp>
        <p:nvGrpSpPr>
          <p:cNvPr id="15" name="Group 14">
            <a:extLst>
              <a:ext uri="{FF2B5EF4-FFF2-40B4-BE49-F238E27FC236}">
                <a16:creationId xmlns:a16="http://schemas.microsoft.com/office/drawing/2014/main" id="{5BED4EE9-2482-0F48-A7EA-AF8151A10868}"/>
              </a:ext>
            </a:extLst>
          </p:cNvPr>
          <p:cNvGrpSpPr/>
          <p:nvPr/>
        </p:nvGrpSpPr>
        <p:grpSpPr>
          <a:xfrm>
            <a:off x="2976632" y="4762277"/>
            <a:ext cx="5481568" cy="952723"/>
            <a:chOff x="1395389" y="3415113"/>
            <a:chExt cx="4186168" cy="747143"/>
          </a:xfrm>
        </p:grpSpPr>
        <p:sp>
          <p:nvSpPr>
            <p:cNvPr id="28" name="Rectangle 27">
              <a:extLst>
                <a:ext uri="{FF2B5EF4-FFF2-40B4-BE49-F238E27FC236}">
                  <a16:creationId xmlns:a16="http://schemas.microsoft.com/office/drawing/2014/main" id="{F0C3A0C6-B1A5-034A-9171-5CBA75AE68E9}"/>
                </a:ext>
              </a:extLst>
            </p:cNvPr>
            <p:cNvSpPr/>
            <p:nvPr/>
          </p:nvSpPr>
          <p:spPr>
            <a:xfrm>
              <a:off x="1395389" y="3415113"/>
              <a:ext cx="4186168" cy="747143"/>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9" name="TextBox 28">
              <a:extLst>
                <a:ext uri="{FF2B5EF4-FFF2-40B4-BE49-F238E27FC236}">
                  <a16:creationId xmlns:a16="http://schemas.microsoft.com/office/drawing/2014/main" id="{D1915775-8654-FB48-AD5D-6D651008E642}"/>
                </a:ext>
              </a:extLst>
            </p:cNvPr>
            <p:cNvSpPr txBox="1"/>
            <p:nvPr/>
          </p:nvSpPr>
          <p:spPr>
            <a:xfrm>
              <a:off x="1395389" y="3415113"/>
              <a:ext cx="4186168" cy="7471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4915" tIns="127000" rIns="84915" bIns="127000" numCol="1" spcCol="1270" anchor="ctr" anchorCtr="0">
              <a:noAutofit/>
            </a:bodyPr>
            <a:lstStyle/>
            <a:p>
              <a:pPr marL="0" lvl="0" indent="0" algn="l" defTabSz="444500">
                <a:lnSpc>
                  <a:spcPct val="90000"/>
                </a:lnSpc>
                <a:spcBef>
                  <a:spcPct val="0"/>
                </a:spcBef>
                <a:spcAft>
                  <a:spcPct val="35000"/>
                </a:spcAft>
                <a:buNone/>
              </a:pPr>
              <a:r>
                <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Advocate for new medicines and their generic equivalents to be registered with your national regulatory authority, and for your national regulatory authority to expedite its review of applications for the registration of TB medicines.;</a:t>
              </a:r>
            </a:p>
          </p:txBody>
        </p:sp>
      </p:grpSp>
      <p:grpSp>
        <p:nvGrpSpPr>
          <p:cNvPr id="16" name="Group 15">
            <a:extLst>
              <a:ext uri="{FF2B5EF4-FFF2-40B4-BE49-F238E27FC236}">
                <a16:creationId xmlns:a16="http://schemas.microsoft.com/office/drawing/2014/main" id="{CD1AF3CF-9C73-474B-A46C-E365C1E9E515}"/>
              </a:ext>
            </a:extLst>
          </p:cNvPr>
          <p:cNvGrpSpPr/>
          <p:nvPr/>
        </p:nvGrpSpPr>
        <p:grpSpPr>
          <a:xfrm>
            <a:off x="2976632" y="3624377"/>
            <a:ext cx="5481568" cy="952723"/>
            <a:chOff x="1395389" y="2277213"/>
            <a:chExt cx="4186168" cy="746919"/>
          </a:xfrm>
        </p:grpSpPr>
        <p:sp>
          <p:nvSpPr>
            <p:cNvPr id="26" name="Rectangle 25">
              <a:extLst>
                <a:ext uri="{FF2B5EF4-FFF2-40B4-BE49-F238E27FC236}">
                  <a16:creationId xmlns:a16="http://schemas.microsoft.com/office/drawing/2014/main" id="{09C762C2-5059-DB45-925C-09843B254C0A}"/>
                </a:ext>
              </a:extLst>
            </p:cNvPr>
            <p:cNvSpPr/>
            <p:nvPr/>
          </p:nvSpPr>
          <p:spPr>
            <a:xfrm>
              <a:off x="1395389" y="2277213"/>
              <a:ext cx="4186168" cy="746919"/>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7" name="TextBox 26">
              <a:extLst>
                <a:ext uri="{FF2B5EF4-FFF2-40B4-BE49-F238E27FC236}">
                  <a16:creationId xmlns:a16="http://schemas.microsoft.com/office/drawing/2014/main" id="{ACD32D7A-6C7F-8D4F-804B-148FE538D3AB}"/>
                </a:ext>
              </a:extLst>
            </p:cNvPr>
            <p:cNvSpPr txBox="1"/>
            <p:nvPr/>
          </p:nvSpPr>
          <p:spPr>
            <a:xfrm>
              <a:off x="1395389" y="2277213"/>
              <a:ext cx="4186168" cy="74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4915" tIns="127000" rIns="84915" bIns="127000" numCol="1" spcCol="1270" anchor="ctr" anchorCtr="0">
              <a:noAutofit/>
            </a:bodyPr>
            <a:lstStyle/>
            <a:p>
              <a:pPr marL="0" lvl="0" indent="0" algn="l" defTabSz="444500">
                <a:lnSpc>
                  <a:spcPct val="90000"/>
                </a:lnSpc>
                <a:spcBef>
                  <a:spcPct val="0"/>
                </a:spcBef>
                <a:spcAft>
                  <a:spcPct val="35000"/>
                </a:spcAft>
                <a:buNone/>
              </a:pPr>
              <a:r>
                <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Work with lawyers, academics, and public interest organizations to explore national pro-access policies, legal safeguards, and other mechanisms available to support market entry of additional generics manufacturers;</a:t>
              </a:r>
            </a:p>
          </p:txBody>
        </p:sp>
      </p:grpSp>
      <p:grpSp>
        <p:nvGrpSpPr>
          <p:cNvPr id="17" name="Group 16">
            <a:extLst>
              <a:ext uri="{FF2B5EF4-FFF2-40B4-BE49-F238E27FC236}">
                <a16:creationId xmlns:a16="http://schemas.microsoft.com/office/drawing/2014/main" id="{F36E4709-FDC8-4147-924A-989D6BEA8449}"/>
              </a:ext>
            </a:extLst>
          </p:cNvPr>
          <p:cNvGrpSpPr/>
          <p:nvPr/>
        </p:nvGrpSpPr>
        <p:grpSpPr>
          <a:xfrm>
            <a:off x="2976632" y="2486478"/>
            <a:ext cx="5481568" cy="952722"/>
            <a:chOff x="1395389" y="1139314"/>
            <a:chExt cx="4186168" cy="746919"/>
          </a:xfrm>
        </p:grpSpPr>
        <p:sp>
          <p:nvSpPr>
            <p:cNvPr id="24" name="Rectangle 23">
              <a:extLst>
                <a:ext uri="{FF2B5EF4-FFF2-40B4-BE49-F238E27FC236}">
                  <a16:creationId xmlns:a16="http://schemas.microsoft.com/office/drawing/2014/main" id="{FEEFC4E0-266D-5E47-A5C4-BCE2E312864C}"/>
                </a:ext>
              </a:extLst>
            </p:cNvPr>
            <p:cNvSpPr/>
            <p:nvPr/>
          </p:nvSpPr>
          <p:spPr>
            <a:xfrm>
              <a:off x="1395389" y="1139314"/>
              <a:ext cx="4186168" cy="746919"/>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TextBox 24">
              <a:extLst>
                <a:ext uri="{FF2B5EF4-FFF2-40B4-BE49-F238E27FC236}">
                  <a16:creationId xmlns:a16="http://schemas.microsoft.com/office/drawing/2014/main" id="{8588F6E0-761C-7B47-B119-011F9999B050}"/>
                </a:ext>
              </a:extLst>
            </p:cNvPr>
            <p:cNvSpPr txBox="1"/>
            <p:nvPr/>
          </p:nvSpPr>
          <p:spPr>
            <a:xfrm>
              <a:off x="1395389" y="1139314"/>
              <a:ext cx="4186168" cy="74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4915" tIns="127000" rIns="84915" bIns="127000" numCol="1" spcCol="1270" anchor="ctr" anchorCtr="0">
              <a:noAutofit/>
            </a:bodyPr>
            <a:lstStyle/>
            <a:p>
              <a:pPr marL="0" lvl="0" indent="0" algn="l" defTabSz="444500">
                <a:lnSpc>
                  <a:spcPct val="90000"/>
                </a:lnSpc>
                <a:spcBef>
                  <a:spcPct val="0"/>
                </a:spcBef>
                <a:spcAft>
                  <a:spcPct val="35000"/>
                </a:spcAft>
                <a:buNone/>
              </a:pPr>
              <a:r>
                <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Push for a single global access price based on costs-of-goods-sold (COGS; the amount it costs a manufacturer to produce a medicine) and annual volumes;</a:t>
              </a:r>
            </a:p>
          </p:txBody>
        </p:sp>
      </p:grpSp>
      <p:grpSp>
        <p:nvGrpSpPr>
          <p:cNvPr id="18" name="Group 17">
            <a:extLst>
              <a:ext uri="{FF2B5EF4-FFF2-40B4-BE49-F238E27FC236}">
                <a16:creationId xmlns:a16="http://schemas.microsoft.com/office/drawing/2014/main" id="{B8BE768B-2E66-9D47-8542-D9912924ABC3}"/>
              </a:ext>
            </a:extLst>
          </p:cNvPr>
          <p:cNvGrpSpPr/>
          <p:nvPr/>
        </p:nvGrpSpPr>
        <p:grpSpPr>
          <a:xfrm>
            <a:off x="2976632" y="1348579"/>
            <a:ext cx="5481568" cy="952722"/>
            <a:chOff x="1395389" y="1415"/>
            <a:chExt cx="4186168" cy="746919"/>
          </a:xfrm>
        </p:grpSpPr>
        <p:sp>
          <p:nvSpPr>
            <p:cNvPr id="20" name="Rectangle 19">
              <a:extLst>
                <a:ext uri="{FF2B5EF4-FFF2-40B4-BE49-F238E27FC236}">
                  <a16:creationId xmlns:a16="http://schemas.microsoft.com/office/drawing/2014/main" id="{0C5C4210-41D8-584F-978B-FA5819536EA8}"/>
                </a:ext>
              </a:extLst>
            </p:cNvPr>
            <p:cNvSpPr/>
            <p:nvPr/>
          </p:nvSpPr>
          <p:spPr>
            <a:xfrm>
              <a:off x="1395389" y="1415"/>
              <a:ext cx="4186168" cy="746919"/>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 name="TextBox 22">
              <a:extLst>
                <a:ext uri="{FF2B5EF4-FFF2-40B4-BE49-F238E27FC236}">
                  <a16:creationId xmlns:a16="http://schemas.microsoft.com/office/drawing/2014/main" id="{0BF25554-8323-094C-9017-9B8D76933ED0}"/>
                </a:ext>
              </a:extLst>
            </p:cNvPr>
            <p:cNvSpPr txBox="1"/>
            <p:nvPr/>
          </p:nvSpPr>
          <p:spPr>
            <a:xfrm>
              <a:off x="1395389" y="1415"/>
              <a:ext cx="4186168" cy="746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4915" tIns="127000" rIns="84915" bIns="127000" numCol="1" spcCol="1270" anchor="ctr" anchorCtr="0">
              <a:noAutofit/>
            </a:bodyPr>
            <a:lstStyle/>
            <a:p>
              <a:pPr marL="0" lvl="0" indent="0" algn="l" defTabSz="444500">
                <a:lnSpc>
                  <a:spcPct val="90000"/>
                </a:lnSpc>
                <a:spcBef>
                  <a:spcPct val="0"/>
                </a:spcBef>
                <a:spcAft>
                  <a:spcPct val="35000"/>
                </a:spcAft>
                <a:buNone/>
              </a:pPr>
              <a:r>
                <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Demand transparency on volumes, costs of goods, pricing, and the terms and conditions of licensing agreements;</a:t>
              </a:r>
            </a:p>
          </p:txBody>
        </p:sp>
      </p:grpSp>
    </p:spTree>
    <p:extLst>
      <p:ext uri="{BB962C8B-B14F-4D97-AF65-F5344CB8AC3E}">
        <p14:creationId xmlns:p14="http://schemas.microsoft.com/office/powerpoint/2010/main" val="2289607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4DC22B7-CD97-1F40-86FF-586C2903A481}"/>
              </a:ext>
            </a:extLst>
          </p:cNvPr>
          <p:cNvGrpSpPr/>
          <p:nvPr/>
        </p:nvGrpSpPr>
        <p:grpSpPr>
          <a:xfrm>
            <a:off x="743041" y="1318418"/>
            <a:ext cx="1404963" cy="1404963"/>
            <a:chOff x="9334500" y="1828800"/>
            <a:chExt cx="1492250" cy="1492250"/>
          </a:xfrm>
        </p:grpSpPr>
        <p:pic>
          <p:nvPicPr>
            <p:cNvPr id="16" name="Picture 15">
              <a:extLst>
                <a:ext uri="{FF2B5EF4-FFF2-40B4-BE49-F238E27FC236}">
                  <a16:creationId xmlns:a16="http://schemas.microsoft.com/office/drawing/2014/main" id="{919DDFCE-CAF5-4044-A408-B8ACD97040FC}"/>
                </a:ext>
              </a:extLst>
            </p:cNvPr>
            <p:cNvPicPr>
              <a:picLocks noChangeAspect="1"/>
            </p:cNvPicPr>
            <p:nvPr/>
          </p:nvPicPr>
          <p:blipFill>
            <a:blip r:embed="rId3"/>
            <a:stretch>
              <a:fillRect/>
            </a:stretch>
          </p:blipFill>
          <p:spPr>
            <a:xfrm>
              <a:off x="9334500" y="1828800"/>
              <a:ext cx="1492250" cy="1492250"/>
            </a:xfrm>
            <a:prstGeom prst="rect">
              <a:avLst/>
            </a:prstGeom>
          </p:spPr>
        </p:pic>
        <p:pic>
          <p:nvPicPr>
            <p:cNvPr id="17" name="Picture 16">
              <a:extLst>
                <a:ext uri="{FF2B5EF4-FFF2-40B4-BE49-F238E27FC236}">
                  <a16:creationId xmlns:a16="http://schemas.microsoft.com/office/drawing/2014/main" id="{4C07BBEB-C380-244D-8A10-966FCABB28E4}"/>
                </a:ext>
              </a:extLst>
            </p:cNvPr>
            <p:cNvPicPr>
              <a:picLocks noChangeAspect="1"/>
            </p:cNvPicPr>
            <p:nvPr/>
          </p:nvPicPr>
          <p:blipFill>
            <a:blip r:embed="rId4"/>
            <a:stretch>
              <a:fillRect/>
            </a:stretch>
          </p:blipFill>
          <p:spPr>
            <a:xfrm>
              <a:off x="9867900" y="2005408"/>
              <a:ext cx="679737" cy="1158070"/>
            </a:xfrm>
            <a:prstGeom prst="rect">
              <a:avLst/>
            </a:prstGeom>
          </p:spPr>
        </p:pic>
      </p:grpSp>
      <p:sp>
        <p:nvSpPr>
          <p:cNvPr id="11" name="TextBox 10">
            <a:extLst>
              <a:ext uri="{FF2B5EF4-FFF2-40B4-BE49-F238E27FC236}">
                <a16:creationId xmlns:a16="http://schemas.microsoft.com/office/drawing/2014/main" id="{874D78F0-63E3-BB45-ACEC-0CD3B3909FCE}"/>
              </a:ext>
            </a:extLst>
          </p:cNvPr>
          <p:cNvSpPr txBox="1"/>
          <p:nvPr/>
        </p:nvSpPr>
        <p:spPr>
          <a:xfrm>
            <a:off x="342900" y="2885130"/>
            <a:ext cx="1967030" cy="2462213"/>
          </a:xfrm>
          <a:prstGeom prst="rect">
            <a:avLst/>
          </a:prstGeom>
          <a:noFill/>
        </p:spPr>
        <p:txBody>
          <a:bodyPr wrap="square" rtlCol="0">
            <a:spAutoFit/>
          </a:bodyPr>
          <a:lstStyle/>
          <a:p>
            <a:pPr algn="r"/>
            <a:r>
              <a:rPr lang="en-US" sz="1400" dirty="0">
                <a:latin typeface="Arial" panose="020B0604020202020204" pitchFamily="34" charset="0"/>
                <a:cs typeface="Arial" panose="020B0604020202020204" pitchFamily="34" charset="0"/>
              </a:rPr>
              <a:t>Advocate for governments, drug sponsors, and other funders of TB research and development (R&amp;D) to continue to invest in initiatives designed to fill critical data gaps and further optimize treatment for TB.</a:t>
            </a:r>
          </a:p>
        </p:txBody>
      </p:sp>
      <p:grpSp>
        <p:nvGrpSpPr>
          <p:cNvPr id="8" name="Group 7">
            <a:extLst>
              <a:ext uri="{FF2B5EF4-FFF2-40B4-BE49-F238E27FC236}">
                <a16:creationId xmlns:a16="http://schemas.microsoft.com/office/drawing/2014/main" id="{8B2BDE16-EBA8-FF4D-8870-EC6F2FB37C2E}"/>
              </a:ext>
            </a:extLst>
          </p:cNvPr>
          <p:cNvGrpSpPr/>
          <p:nvPr/>
        </p:nvGrpSpPr>
        <p:grpSpPr>
          <a:xfrm>
            <a:off x="115331" y="6249427"/>
            <a:ext cx="480060" cy="608573"/>
            <a:chOff x="289241" y="6046569"/>
            <a:chExt cx="640080" cy="811431"/>
          </a:xfrm>
        </p:grpSpPr>
        <p:sp>
          <p:nvSpPr>
            <p:cNvPr id="9" name="Slide Number Placeholder 3">
              <a:extLst>
                <a:ext uri="{FF2B5EF4-FFF2-40B4-BE49-F238E27FC236}">
                  <a16:creationId xmlns:a16="http://schemas.microsoft.com/office/drawing/2014/main" id="{4C06EACF-76F9-A548-A827-A3BA9A42C1D0}"/>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63</a:t>
              </a:fld>
              <a:endParaRPr lang="en-US" sz="1350" dirty="0">
                <a:solidFill>
                  <a:schemeClr val="tx2"/>
                </a:solidFill>
                <a:latin typeface="Arial" panose="020B0604020202020204" pitchFamily="34" charset="0"/>
              </a:endParaRPr>
            </a:p>
          </p:txBody>
        </p:sp>
        <p:cxnSp>
          <p:nvCxnSpPr>
            <p:cNvPr id="10" name="Straight Connector 9">
              <a:extLst>
                <a:ext uri="{FF2B5EF4-FFF2-40B4-BE49-F238E27FC236}">
                  <a16:creationId xmlns:a16="http://schemas.microsoft.com/office/drawing/2014/main" id="{0431EDDB-71A6-3F43-8EBE-79BF6596464D}"/>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3" name="Text Placeholder 15">
            <a:extLst>
              <a:ext uri="{FF2B5EF4-FFF2-40B4-BE49-F238E27FC236}">
                <a16:creationId xmlns:a16="http://schemas.microsoft.com/office/drawing/2014/main" id="{F7561A80-9533-2F4B-8940-FEC8D26109D7}"/>
              </a:ext>
            </a:extLst>
          </p:cNvPr>
          <p:cNvSpPr txBox="1">
            <a:spLocks/>
          </p:cNvSpPr>
          <p:nvPr/>
        </p:nvSpPr>
        <p:spPr>
          <a:xfrm>
            <a:off x="262581" y="331359"/>
            <a:ext cx="2252020" cy="232628"/>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solidFill>
                  <a:schemeClr val="tx2"/>
                </a:solidFill>
                <a:latin typeface="Arial" panose="020B0604020202020204" pitchFamily="34" charset="0"/>
              </a:rPr>
              <a:t>TAKING ACTION</a:t>
            </a:r>
          </a:p>
        </p:txBody>
      </p:sp>
      <p:grpSp>
        <p:nvGrpSpPr>
          <p:cNvPr id="15" name="Group 14">
            <a:extLst>
              <a:ext uri="{FF2B5EF4-FFF2-40B4-BE49-F238E27FC236}">
                <a16:creationId xmlns:a16="http://schemas.microsoft.com/office/drawing/2014/main" id="{E1CF7F47-8AA5-1543-A5A3-C947A9EF2392}"/>
              </a:ext>
            </a:extLst>
          </p:cNvPr>
          <p:cNvGrpSpPr/>
          <p:nvPr/>
        </p:nvGrpSpPr>
        <p:grpSpPr>
          <a:xfrm>
            <a:off x="2971800" y="4114800"/>
            <a:ext cx="5410200" cy="1218825"/>
            <a:chOff x="1395389" y="2868439"/>
            <a:chExt cx="4186168" cy="941485"/>
          </a:xfrm>
        </p:grpSpPr>
        <p:sp>
          <p:nvSpPr>
            <p:cNvPr id="24" name="Rectangle 23">
              <a:extLst>
                <a:ext uri="{FF2B5EF4-FFF2-40B4-BE49-F238E27FC236}">
                  <a16:creationId xmlns:a16="http://schemas.microsoft.com/office/drawing/2014/main" id="{4FFA15A7-4371-344C-94C2-938948676508}"/>
                </a:ext>
              </a:extLst>
            </p:cNvPr>
            <p:cNvSpPr/>
            <p:nvPr/>
          </p:nvSpPr>
          <p:spPr>
            <a:xfrm>
              <a:off x="1395389" y="2868439"/>
              <a:ext cx="4186168" cy="941485"/>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TextBox 24">
              <a:extLst>
                <a:ext uri="{FF2B5EF4-FFF2-40B4-BE49-F238E27FC236}">
                  <a16:creationId xmlns:a16="http://schemas.microsoft.com/office/drawing/2014/main" id="{68C64EFB-60A1-C24E-9DDF-51F05AA4D8E4}"/>
                </a:ext>
              </a:extLst>
            </p:cNvPr>
            <p:cNvSpPr txBox="1"/>
            <p:nvPr/>
          </p:nvSpPr>
          <p:spPr>
            <a:xfrm>
              <a:off x="1395389" y="2868439"/>
              <a:ext cx="4186168" cy="94148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4915" tIns="127000" rIns="84915" bIns="127000" numCol="1" spcCol="1270" anchor="ctr" anchorCtr="0">
              <a:noAutofit/>
            </a:bodyPr>
            <a:lstStyle/>
            <a:p>
              <a:pPr marL="0" lvl="0" indent="0" algn="l" defTabSz="444500">
                <a:lnSpc>
                  <a:spcPct val="90000"/>
                </a:lnSpc>
                <a:spcBef>
                  <a:spcPct val="0"/>
                </a:spcBef>
                <a:spcAft>
                  <a:spcPct val="35000"/>
                </a:spcAft>
                <a:buNone/>
              </a:pPr>
              <a:r>
                <a:rPr lang="en-US" sz="140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Set up or apply to participate in community advisory boards (CABs) or other mechanisms through which TB-affected communities can engage with TB drug and study sponsors to ensure that research investments reflect community needs and priorities.</a:t>
              </a:r>
              <a:endPar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4A5262C4-75BC-1F4E-9E9C-4FAB13F17EE5}"/>
              </a:ext>
            </a:extLst>
          </p:cNvPr>
          <p:cNvGrpSpPr/>
          <p:nvPr/>
        </p:nvGrpSpPr>
        <p:grpSpPr>
          <a:xfrm>
            <a:off x="2971800" y="2743200"/>
            <a:ext cx="5410200" cy="1218825"/>
            <a:chOff x="1395389" y="1434556"/>
            <a:chExt cx="4186168" cy="941203"/>
          </a:xfrm>
        </p:grpSpPr>
        <p:sp>
          <p:nvSpPr>
            <p:cNvPr id="22" name="Rectangle 21">
              <a:extLst>
                <a:ext uri="{FF2B5EF4-FFF2-40B4-BE49-F238E27FC236}">
                  <a16:creationId xmlns:a16="http://schemas.microsoft.com/office/drawing/2014/main" id="{9F4A4764-BA33-FC4A-84A8-242C798D399A}"/>
                </a:ext>
              </a:extLst>
            </p:cNvPr>
            <p:cNvSpPr/>
            <p:nvPr/>
          </p:nvSpPr>
          <p:spPr>
            <a:xfrm>
              <a:off x="1395389" y="1434556"/>
              <a:ext cx="4186168" cy="941203"/>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 name="TextBox 22">
              <a:extLst>
                <a:ext uri="{FF2B5EF4-FFF2-40B4-BE49-F238E27FC236}">
                  <a16:creationId xmlns:a16="http://schemas.microsoft.com/office/drawing/2014/main" id="{A6AB765F-9604-E846-8DB2-FF0CFAFBD6D1}"/>
                </a:ext>
              </a:extLst>
            </p:cNvPr>
            <p:cNvSpPr txBox="1"/>
            <p:nvPr/>
          </p:nvSpPr>
          <p:spPr>
            <a:xfrm>
              <a:off x="1395389" y="1434556"/>
              <a:ext cx="4186168" cy="9412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4915" tIns="127000" rIns="84915" bIns="127000" numCol="1" spcCol="1270" anchor="ctr" anchorCtr="0">
              <a:noAutofit/>
            </a:bodyPr>
            <a:lstStyle/>
            <a:p>
              <a:pPr marL="0" lvl="0" indent="0" algn="l" defTabSz="444500">
                <a:lnSpc>
                  <a:spcPct val="90000"/>
                </a:lnSpc>
                <a:spcBef>
                  <a:spcPct val="0"/>
                </a:spcBef>
                <a:spcAft>
                  <a:spcPct val="35000"/>
                </a:spcAft>
                <a:buNone/>
              </a:pPr>
              <a:r>
                <a:rPr lang="en-US" sz="140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Encourage your government to increase its investments in TB R&amp;D, and to contribute to the development of appropriate incentives for, and innovative models of, research that promote transparency, collaboration, and access;</a:t>
              </a:r>
              <a:endPar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endParaRPr>
            </a:p>
          </p:txBody>
        </p:sp>
      </p:grpSp>
      <p:grpSp>
        <p:nvGrpSpPr>
          <p:cNvPr id="19" name="Group 18">
            <a:extLst>
              <a:ext uri="{FF2B5EF4-FFF2-40B4-BE49-F238E27FC236}">
                <a16:creationId xmlns:a16="http://schemas.microsoft.com/office/drawing/2014/main" id="{70A7CB7F-43CB-EC48-8601-27463FB8E964}"/>
              </a:ext>
            </a:extLst>
          </p:cNvPr>
          <p:cNvGrpSpPr/>
          <p:nvPr/>
        </p:nvGrpSpPr>
        <p:grpSpPr>
          <a:xfrm>
            <a:off x="2971800" y="1371975"/>
            <a:ext cx="5410200" cy="1218825"/>
            <a:chOff x="1395389" y="673"/>
            <a:chExt cx="4186168" cy="941203"/>
          </a:xfrm>
        </p:grpSpPr>
        <p:sp>
          <p:nvSpPr>
            <p:cNvPr id="20" name="Rectangle 19">
              <a:extLst>
                <a:ext uri="{FF2B5EF4-FFF2-40B4-BE49-F238E27FC236}">
                  <a16:creationId xmlns:a16="http://schemas.microsoft.com/office/drawing/2014/main" id="{854AD36E-AD30-5741-83A6-4DE1D9CCA079}"/>
                </a:ext>
              </a:extLst>
            </p:cNvPr>
            <p:cNvSpPr/>
            <p:nvPr/>
          </p:nvSpPr>
          <p:spPr>
            <a:xfrm>
              <a:off x="1395389" y="673"/>
              <a:ext cx="4186168" cy="941203"/>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 name="TextBox 20">
              <a:extLst>
                <a:ext uri="{FF2B5EF4-FFF2-40B4-BE49-F238E27FC236}">
                  <a16:creationId xmlns:a16="http://schemas.microsoft.com/office/drawing/2014/main" id="{C43264FD-CE8F-454B-9403-BD05471F474D}"/>
                </a:ext>
              </a:extLst>
            </p:cNvPr>
            <p:cNvSpPr txBox="1"/>
            <p:nvPr/>
          </p:nvSpPr>
          <p:spPr>
            <a:xfrm>
              <a:off x="1395389" y="673"/>
              <a:ext cx="4186168" cy="9412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4915" tIns="127000" rIns="84915" bIns="127000" numCol="1" spcCol="1270" anchor="ctr" anchorCtr="0">
              <a:noAutofit/>
            </a:bodyPr>
            <a:lstStyle/>
            <a:p>
              <a:pPr marL="0" lvl="0" indent="0" algn="l" defTabSz="444500">
                <a:lnSpc>
                  <a:spcPct val="90000"/>
                </a:lnSpc>
                <a:spcBef>
                  <a:spcPct val="0"/>
                </a:spcBef>
                <a:spcAft>
                  <a:spcPct val="35000"/>
                </a:spcAft>
                <a:buNone/>
              </a:pPr>
              <a:r>
                <a:rPr lang="en-US" sz="1400" kern="1200" dirty="0">
                  <a:solidFill>
                    <a:srgbClr val="000000">
                      <a:hueOff val="0"/>
                      <a:satOff val="0"/>
                      <a:lumOff val="0"/>
                      <a:alphaOff val="0"/>
                    </a:srgbClr>
                  </a:solidFill>
                  <a:latin typeface="Arial" panose="020B0604020202020204" pitchFamily="34" charset="0"/>
                  <a:ea typeface="+mn-ea"/>
                  <a:cs typeface="Arial" panose="020B0604020202020204" pitchFamily="34" charset="0"/>
                </a:rPr>
                <a:t>Read up on and sensitize policymakers to the TB treatment pipeline, including how, if proven, the medicines and regimens contained therein may make treatment for TB shorter, simpler, safer, and more effective;</a:t>
              </a:r>
              <a:endParaRPr lang="en-US" sz="1400" b="0" i="0" kern="1200" dirty="0">
                <a:solidFill>
                  <a:srgbClr val="000000">
                    <a:hueOff val="0"/>
                    <a:satOff val="0"/>
                    <a:lumOff val="0"/>
                    <a:alphaOff val="0"/>
                  </a:srgbClr>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9954649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6E0382-A9F6-0B43-8DFE-82B9438587AC}"/>
              </a:ext>
            </a:extLst>
          </p:cNvPr>
          <p:cNvSpPr>
            <a:spLocks noGrp="1"/>
          </p:cNvSpPr>
          <p:nvPr>
            <p:ph type="body" sz="quarter" idx="10"/>
          </p:nvPr>
        </p:nvSpPr>
        <p:spPr/>
        <p:txBody>
          <a:bodyPr/>
          <a:lstStyle/>
          <a:p>
            <a:r>
              <a:rPr lang="en-US" dirty="0"/>
              <a:t>KEY TAKEAWAYS</a:t>
            </a:r>
          </a:p>
        </p:txBody>
      </p:sp>
      <p:grpSp>
        <p:nvGrpSpPr>
          <p:cNvPr id="5" name="Group 4">
            <a:extLst>
              <a:ext uri="{FF2B5EF4-FFF2-40B4-BE49-F238E27FC236}">
                <a16:creationId xmlns:a16="http://schemas.microsoft.com/office/drawing/2014/main" id="{BE0EFFF7-AED4-B44C-8BB4-BB9423C37A73}"/>
              </a:ext>
            </a:extLst>
          </p:cNvPr>
          <p:cNvGrpSpPr/>
          <p:nvPr/>
        </p:nvGrpSpPr>
        <p:grpSpPr>
          <a:xfrm>
            <a:off x="115331" y="6249427"/>
            <a:ext cx="480060" cy="608573"/>
            <a:chOff x="289241" y="6046569"/>
            <a:chExt cx="640080" cy="811431"/>
          </a:xfrm>
        </p:grpSpPr>
        <p:sp>
          <p:nvSpPr>
            <p:cNvPr id="6" name="Slide Number Placeholder 3">
              <a:extLst>
                <a:ext uri="{FF2B5EF4-FFF2-40B4-BE49-F238E27FC236}">
                  <a16:creationId xmlns:a16="http://schemas.microsoft.com/office/drawing/2014/main" id="{FFF925B2-77BC-D443-B58B-DEE61F6C32A0}"/>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64</a:t>
              </a:fld>
              <a:endParaRPr lang="en-US" sz="1350" dirty="0">
                <a:solidFill>
                  <a:schemeClr val="tx2"/>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5ADA7C25-AC0D-0E4A-841A-7079101570AD}"/>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Content Placeholder 2"/>
          <p:cNvSpPr>
            <a:spLocks noGrp="1"/>
          </p:cNvSpPr>
          <p:nvPr>
            <p:ph idx="1"/>
          </p:nvPr>
        </p:nvSpPr>
        <p:spPr>
          <a:xfrm>
            <a:off x="524334" y="1510425"/>
            <a:ext cx="8157517" cy="3486083"/>
          </a:xfrm>
          <a:noFill/>
        </p:spPr>
        <p:txBody>
          <a:bodyPr wrap="square">
            <a:spAutoFit/>
          </a:bodyPr>
          <a:lstStyle/>
          <a:p>
            <a:pPr>
              <a:buFont typeface="Arial" charset="0"/>
              <a:buChar char="•"/>
            </a:pPr>
            <a:r>
              <a:rPr lang="en-US" sz="1600" dirty="0">
                <a:latin typeface="Arial" charset="0"/>
              </a:rPr>
              <a:t>TB is curable; the cure (regimen) differs by type of TB (in terms of location, severity, and drug-resistance pattern)</a:t>
            </a:r>
          </a:p>
          <a:p>
            <a:pPr>
              <a:buFont typeface="Arial" charset="0"/>
              <a:buChar char="•"/>
            </a:pPr>
            <a:r>
              <a:rPr lang="en-US" sz="1600" dirty="0">
                <a:latin typeface="Arial" charset="0"/>
              </a:rPr>
              <a:t>Treatment must be guided by drug susceptibility testing (see module on TB Diagnosis)</a:t>
            </a:r>
          </a:p>
          <a:p>
            <a:pPr>
              <a:buFont typeface="Arial" charset="0"/>
              <a:buChar char="•"/>
            </a:pPr>
            <a:r>
              <a:rPr lang="en-US" sz="1600" dirty="0">
                <a:latin typeface="Arial" charset="0"/>
              </a:rPr>
              <a:t>New treatment options (all-oral, shorter regimens composed of new and repurposed drugs) must be made widely available</a:t>
            </a:r>
          </a:p>
          <a:p>
            <a:pPr>
              <a:buFont typeface="Arial" charset="0"/>
              <a:buChar char="•"/>
            </a:pPr>
            <a:r>
              <a:rPr lang="en-US" sz="1600" dirty="0">
                <a:latin typeface="Arial" charset="0"/>
              </a:rPr>
              <a:t>There are a wide variety of issues that affect access to and completion of TB treatment – issues (and solutions) may differ between countries and communities</a:t>
            </a:r>
          </a:p>
          <a:p>
            <a:pPr>
              <a:buFont typeface="Arial" charset="0"/>
              <a:buChar char="•"/>
            </a:pPr>
            <a:r>
              <a:rPr lang="en-US" sz="1600" dirty="0">
                <a:latin typeface="Arial" charset="0"/>
              </a:rPr>
              <a:t>Communities need access to clear information about TB treatment, especially as new drugs and regimens become available, and support to make it through the cascade of care to treatment completion and beyond</a:t>
            </a:r>
          </a:p>
          <a:p>
            <a:pPr>
              <a:buFont typeface="Arial" charset="0"/>
              <a:buChar char="•"/>
            </a:pPr>
            <a:r>
              <a:rPr lang="en-US" sz="1600" dirty="0">
                <a:latin typeface="Arial" charset="0"/>
              </a:rPr>
              <a:t>More investment in research is needed to further improve treatment regimens by making them shorter, safer, and more effective, and to inform their optimal use in special populations</a:t>
            </a:r>
          </a:p>
        </p:txBody>
      </p:sp>
      <p:sp>
        <p:nvSpPr>
          <p:cNvPr id="3" name="Text Placeholder 2">
            <a:extLst>
              <a:ext uri="{FF2B5EF4-FFF2-40B4-BE49-F238E27FC236}">
                <a16:creationId xmlns:a16="http://schemas.microsoft.com/office/drawing/2014/main" id="{EB0DBAB0-73C0-FB4E-8D62-BFE8D6BFEE2F}"/>
              </a:ext>
            </a:extLst>
          </p:cNvPr>
          <p:cNvSpPr>
            <a:spLocks noGrp="1"/>
          </p:cNvSpPr>
          <p:nvPr>
            <p:ph type="body" sz="quarter" idx="4294967295"/>
          </p:nvPr>
        </p:nvSpPr>
        <p:spPr>
          <a:xfrm>
            <a:off x="762000" y="6437399"/>
            <a:ext cx="2252020" cy="232628"/>
          </a:xfrm>
          <a:prstGeom prst="rect">
            <a:avLst/>
          </a:prstGeom>
        </p:spPr>
        <p:txBody>
          <a:bodyPr/>
          <a:lstStyle/>
          <a:p>
            <a:pPr marL="0" indent="0">
              <a:buNone/>
            </a:pPr>
            <a:r>
              <a:rPr lang="en-US" dirty="0">
                <a:solidFill>
                  <a:schemeClr val="tx2"/>
                </a:solidFill>
                <a:latin typeface="Arial" panose="020B0604020202020204" pitchFamily="34" charset="0"/>
              </a:rPr>
              <a:t>KEY TAKEAWAYS</a:t>
            </a:r>
          </a:p>
        </p:txBody>
      </p:sp>
      <p:sp>
        <p:nvSpPr>
          <p:cNvPr id="6" name="Text Placeholder 5">
            <a:extLst>
              <a:ext uri="{FF2B5EF4-FFF2-40B4-BE49-F238E27FC236}">
                <a16:creationId xmlns:a16="http://schemas.microsoft.com/office/drawing/2014/main" id="{7000BEA9-4DFC-514A-AEC0-FB5D157E8FD8}"/>
              </a:ext>
            </a:extLst>
          </p:cNvPr>
          <p:cNvSpPr>
            <a:spLocks noGrp="1"/>
          </p:cNvSpPr>
          <p:nvPr>
            <p:ph type="body" sz="quarter" idx="15"/>
          </p:nvPr>
        </p:nvSpPr>
        <p:spPr>
          <a:xfrm>
            <a:off x="344475" y="874743"/>
            <a:ext cx="7886700" cy="358560"/>
          </a:xfrm>
        </p:spPr>
        <p:txBody>
          <a:bodyPr/>
          <a:lstStyle/>
          <a:p>
            <a:r>
              <a:rPr lang="en-US" dirty="0"/>
              <a:t>TB Treatment Key Takeaways</a:t>
            </a:r>
          </a:p>
        </p:txBody>
      </p:sp>
      <p:grpSp>
        <p:nvGrpSpPr>
          <p:cNvPr id="7" name="Group 6">
            <a:extLst>
              <a:ext uri="{FF2B5EF4-FFF2-40B4-BE49-F238E27FC236}">
                <a16:creationId xmlns:a16="http://schemas.microsoft.com/office/drawing/2014/main" id="{C43B4934-58CB-E74D-97E4-A11877B3FA05}"/>
              </a:ext>
            </a:extLst>
          </p:cNvPr>
          <p:cNvGrpSpPr/>
          <p:nvPr/>
        </p:nvGrpSpPr>
        <p:grpSpPr>
          <a:xfrm>
            <a:off x="115331" y="6249427"/>
            <a:ext cx="480060" cy="608573"/>
            <a:chOff x="289241" y="6046569"/>
            <a:chExt cx="640080" cy="811431"/>
          </a:xfrm>
        </p:grpSpPr>
        <p:sp>
          <p:nvSpPr>
            <p:cNvPr id="8" name="Slide Number Placeholder 3">
              <a:extLst>
                <a:ext uri="{FF2B5EF4-FFF2-40B4-BE49-F238E27FC236}">
                  <a16:creationId xmlns:a16="http://schemas.microsoft.com/office/drawing/2014/main" id="{8A44CD9C-619E-2D4E-9470-41115DECDB70}"/>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65</a:t>
              </a:fld>
              <a:endParaRPr lang="en-US" sz="1350" dirty="0">
                <a:solidFill>
                  <a:schemeClr val="tx2"/>
                </a:solidFill>
                <a:latin typeface="Arial" panose="020B0604020202020204" pitchFamily="34" charset="0"/>
              </a:endParaRPr>
            </a:p>
          </p:txBody>
        </p:sp>
        <p:cxnSp>
          <p:nvCxnSpPr>
            <p:cNvPr id="9" name="Straight Connector 8">
              <a:extLst>
                <a:ext uri="{FF2B5EF4-FFF2-40B4-BE49-F238E27FC236}">
                  <a16:creationId xmlns:a16="http://schemas.microsoft.com/office/drawing/2014/main" id="{AD15758B-75FB-F64A-A905-FFBA3853BAAC}"/>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42733"/>
            <a:ext cx="7680368" cy="3691267"/>
          </a:xfrm>
        </p:spPr>
        <p:txBody>
          <a:bodyPr wrap="square">
            <a:spAutoFit/>
          </a:bodyPr>
          <a:lstStyle/>
          <a:p>
            <a:pPr marL="274320" indent="0">
              <a:spcAft>
                <a:spcPts val="600"/>
              </a:spcAft>
              <a:buNone/>
            </a:pPr>
            <a:r>
              <a:rPr lang="en-US" sz="1600" dirty="0">
                <a:latin typeface="Arial" panose="020B0604020202020204" pitchFamily="34" charset="0"/>
                <a:cs typeface="Arial" panose="020B0604020202020204" pitchFamily="34" charset="0"/>
              </a:rPr>
              <a:t>An Activist’s Guide to Treatment for Drug-Resistant Tuberculosis: </a:t>
            </a:r>
            <a:r>
              <a:rPr lang="en-US" sz="1600" dirty="0">
                <a:solidFill>
                  <a:srgbClr val="0298AA"/>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https://www.treatmentactiongroup.org/publication/an-activists-guide-to-treatment-for-drug-resistant-tuberculosis/</a:t>
            </a:r>
            <a:r>
              <a:rPr lang="en-US" sz="1600" dirty="0">
                <a:solidFill>
                  <a:srgbClr val="0298AA"/>
                </a:solidFill>
                <a:latin typeface="Arial" panose="020B0604020202020204" pitchFamily="34" charset="0"/>
                <a:cs typeface="Arial" panose="020B0604020202020204" pitchFamily="34" charset="0"/>
              </a:rPr>
              <a:t> </a:t>
            </a:r>
          </a:p>
          <a:p>
            <a:pPr marL="274320" indent="0">
              <a:spcAft>
                <a:spcPts val="600"/>
              </a:spcAft>
              <a:buNone/>
            </a:pPr>
            <a:r>
              <a:rPr lang="en-US" sz="1600" dirty="0">
                <a:latin typeface="Arial" panose="020B0604020202020204" pitchFamily="34" charset="0"/>
                <a:cs typeface="Arial" panose="020B0604020202020204" pitchFamily="34" charset="0"/>
              </a:rPr>
              <a:t>TB Treatment Pipeline Report: </a:t>
            </a:r>
            <a:r>
              <a:rPr lang="en-US" sz="1600" dirty="0">
                <a:solidFill>
                  <a:srgbClr val="0298AA"/>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https://www.treatmentactiongroup.org/resources/pipeline-report/2020-pipeline-report/</a:t>
            </a:r>
            <a:r>
              <a:rPr lang="en-US" sz="1600" dirty="0">
                <a:solidFill>
                  <a:srgbClr val="0298AA"/>
                </a:solidFill>
                <a:latin typeface="Arial" panose="020B0604020202020204" pitchFamily="34" charset="0"/>
                <a:cs typeface="Arial" panose="020B0604020202020204" pitchFamily="34" charset="0"/>
              </a:rPr>
              <a:t> </a:t>
            </a:r>
          </a:p>
          <a:p>
            <a:pPr marL="274320" indent="0">
              <a:spcAft>
                <a:spcPts val="600"/>
              </a:spcAft>
              <a:buNone/>
            </a:pPr>
            <a:r>
              <a:rPr lang="en-US" sz="1600" dirty="0">
                <a:latin typeface="Arial" panose="020B0604020202020204" pitchFamily="34" charset="0"/>
                <a:cs typeface="Arial" panose="020B0604020202020204" pitchFamily="34" charset="0"/>
              </a:rPr>
              <a:t>Step Up for TB Report:</a:t>
            </a:r>
            <a:br>
              <a:rPr lang="en-US" sz="1600" dirty="0">
                <a:latin typeface="Arial" panose="020B0604020202020204" pitchFamily="34" charset="0"/>
                <a:cs typeface="Arial" panose="020B0604020202020204" pitchFamily="34" charset="0"/>
              </a:rPr>
            </a:br>
            <a:r>
              <a:rPr lang="en-US" sz="1600" dirty="0">
                <a:solidFill>
                  <a:srgbClr val="0298A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https://www.msf.org/step-tb-report-2020</a:t>
            </a:r>
            <a:r>
              <a:rPr lang="en-US" sz="1600" dirty="0">
                <a:solidFill>
                  <a:srgbClr val="0298AA"/>
                </a:solidFill>
                <a:latin typeface="Arial" panose="020B0604020202020204" pitchFamily="34" charset="0"/>
                <a:cs typeface="Arial" panose="020B0604020202020204" pitchFamily="34" charset="0"/>
              </a:rPr>
              <a:t> </a:t>
            </a:r>
          </a:p>
          <a:p>
            <a:pPr marL="274320" indent="0">
              <a:spcAft>
                <a:spcPts val="600"/>
              </a:spcAft>
              <a:buNone/>
            </a:pPr>
            <a:r>
              <a:rPr lang="en-US" sz="1600" dirty="0">
                <a:latin typeface="Arial" panose="020B0604020202020204" pitchFamily="34" charset="0"/>
                <a:cs typeface="Arial" panose="020B0604020202020204" pitchFamily="34" charset="0"/>
              </a:rPr>
              <a:t>DR-TB Drugs: Under the Microscope:</a:t>
            </a:r>
            <a:br>
              <a:rPr lang="en-US" sz="1600" dirty="0">
                <a:latin typeface="Arial" panose="020B0604020202020204" pitchFamily="34" charset="0"/>
                <a:cs typeface="Arial" panose="020B0604020202020204" pitchFamily="34" charset="0"/>
              </a:rPr>
            </a:br>
            <a:r>
              <a:rPr lang="en-US" sz="1600" dirty="0">
                <a:solidFill>
                  <a:srgbClr val="0298A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https://msfaccess.org/drtb-drugs-under-microscope</a:t>
            </a:r>
            <a:r>
              <a:rPr lang="en-US" sz="1600" dirty="0">
                <a:solidFill>
                  <a:srgbClr val="0298AA"/>
                </a:solidFill>
                <a:latin typeface="Arial" panose="020B0604020202020204" pitchFamily="34" charset="0"/>
                <a:cs typeface="Arial" panose="020B0604020202020204" pitchFamily="34" charset="0"/>
              </a:rPr>
              <a:t> </a:t>
            </a:r>
          </a:p>
          <a:p>
            <a:pPr marL="274320" indent="0">
              <a:spcAft>
                <a:spcPts val="600"/>
              </a:spcAft>
              <a:buNone/>
            </a:pPr>
            <a:r>
              <a:rPr lang="en-US" sz="1600" dirty="0">
                <a:latin typeface="Arial" panose="020B0604020202020204" pitchFamily="34" charset="0"/>
                <a:cs typeface="Arial" panose="020B0604020202020204" pitchFamily="34" charset="0"/>
              </a:rPr>
              <a:t>Guide to Delivering Comprehensive Supportive Care to People with Drug-Resistant Tuberculosis:</a:t>
            </a:r>
            <a:br>
              <a:rPr lang="en-US" sz="1600" dirty="0">
                <a:latin typeface="Arial" panose="020B0604020202020204" pitchFamily="34" charset="0"/>
                <a:cs typeface="Arial" panose="020B0604020202020204" pitchFamily="34" charset="0"/>
              </a:rPr>
            </a:br>
            <a:r>
              <a:rPr lang="en-US" sz="1600" dirty="0">
                <a:solidFill>
                  <a:srgbClr val="0298AA"/>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https://pdf.usaid.gov/pdf_docs/PA00TNZK.pdf</a:t>
            </a:r>
            <a:endParaRPr lang="en-US" sz="1600" dirty="0"/>
          </a:p>
        </p:txBody>
      </p:sp>
      <p:sp>
        <p:nvSpPr>
          <p:cNvPr id="4" name="Text Placeholder 3">
            <a:extLst>
              <a:ext uri="{FF2B5EF4-FFF2-40B4-BE49-F238E27FC236}">
                <a16:creationId xmlns:a16="http://schemas.microsoft.com/office/drawing/2014/main" id="{2E975698-483B-2940-9ACF-D75F02106350}"/>
              </a:ext>
            </a:extLst>
          </p:cNvPr>
          <p:cNvSpPr>
            <a:spLocks noGrp="1"/>
          </p:cNvSpPr>
          <p:nvPr>
            <p:ph type="body" sz="quarter" idx="4294967295"/>
          </p:nvPr>
        </p:nvSpPr>
        <p:spPr>
          <a:xfrm>
            <a:off x="762000" y="6414059"/>
            <a:ext cx="2252020" cy="279307"/>
          </a:xfrm>
          <a:prstGeom prst="rect">
            <a:avLst/>
          </a:prstGeom>
        </p:spPr>
        <p:txBody>
          <a:bodyPr/>
          <a:lstStyle/>
          <a:p>
            <a:pPr marL="0" indent="0">
              <a:buNone/>
            </a:pPr>
            <a:r>
              <a:rPr lang="en-US" sz="1350" dirty="0">
                <a:solidFill>
                  <a:schemeClr val="tx2"/>
                </a:solidFill>
                <a:latin typeface="Arial" panose="020B0604020202020204" pitchFamily="34" charset="0"/>
              </a:rPr>
              <a:t>KEY TAKEAWAYS</a:t>
            </a:r>
          </a:p>
        </p:txBody>
      </p:sp>
      <p:sp>
        <p:nvSpPr>
          <p:cNvPr id="5" name="Text Placeholder 4">
            <a:extLst>
              <a:ext uri="{FF2B5EF4-FFF2-40B4-BE49-F238E27FC236}">
                <a16:creationId xmlns:a16="http://schemas.microsoft.com/office/drawing/2014/main" id="{26AAFD29-4F98-F541-943F-91DB40F40D70}"/>
              </a:ext>
            </a:extLst>
          </p:cNvPr>
          <p:cNvSpPr>
            <a:spLocks noGrp="1"/>
          </p:cNvSpPr>
          <p:nvPr>
            <p:ph type="body" sz="quarter" idx="15"/>
          </p:nvPr>
        </p:nvSpPr>
        <p:spPr>
          <a:xfrm>
            <a:off x="595391" y="879537"/>
            <a:ext cx="7886700" cy="358560"/>
          </a:xfrm>
        </p:spPr>
        <p:txBody>
          <a:bodyPr/>
          <a:lstStyle/>
          <a:p>
            <a:r>
              <a:rPr lang="en-US" dirty="0"/>
              <a:t>Additional Resources</a:t>
            </a:r>
          </a:p>
        </p:txBody>
      </p:sp>
      <p:grpSp>
        <p:nvGrpSpPr>
          <p:cNvPr id="6" name="Group 5">
            <a:extLst>
              <a:ext uri="{FF2B5EF4-FFF2-40B4-BE49-F238E27FC236}">
                <a16:creationId xmlns:a16="http://schemas.microsoft.com/office/drawing/2014/main" id="{EBFB379F-6E90-5D48-BF3A-13965569CB28}"/>
              </a:ext>
            </a:extLst>
          </p:cNvPr>
          <p:cNvGrpSpPr/>
          <p:nvPr/>
        </p:nvGrpSpPr>
        <p:grpSpPr>
          <a:xfrm>
            <a:off x="115331" y="6249427"/>
            <a:ext cx="480060" cy="608573"/>
            <a:chOff x="289241" y="6046569"/>
            <a:chExt cx="640080" cy="811431"/>
          </a:xfrm>
        </p:grpSpPr>
        <p:sp>
          <p:nvSpPr>
            <p:cNvPr id="7" name="Slide Number Placeholder 3">
              <a:extLst>
                <a:ext uri="{FF2B5EF4-FFF2-40B4-BE49-F238E27FC236}">
                  <a16:creationId xmlns:a16="http://schemas.microsoft.com/office/drawing/2014/main" id="{0D170D6E-6AF8-3841-B434-439845415C87}"/>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66</a:t>
              </a:fld>
              <a:endParaRPr lang="en-US" sz="1350" dirty="0">
                <a:solidFill>
                  <a:schemeClr val="tx2"/>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44FBA9-F401-CF4D-9327-CF5E5C52F09C}"/>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3341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p:cNvSpPr>
            <a:spLocks noGrp="1"/>
          </p:cNvSpPr>
          <p:nvPr>
            <p:ph idx="1"/>
          </p:nvPr>
        </p:nvSpPr>
        <p:spPr>
          <a:xfrm>
            <a:off x="1219200" y="1752600"/>
            <a:ext cx="6781800" cy="3657599"/>
          </a:xfrm>
        </p:spPr>
        <p:txBody>
          <a:bodyPr>
            <a:normAutofit/>
          </a:bodyPr>
          <a:lstStyle/>
          <a:p>
            <a:r>
              <a:rPr lang="en-US" sz="1600" b="1" dirty="0"/>
              <a:t>Drug susceptibility testing (DST) </a:t>
            </a:r>
            <a:r>
              <a:rPr lang="en-US" sz="1600" dirty="0"/>
              <a:t>is essential to inform treatment regimen selection</a:t>
            </a:r>
          </a:p>
          <a:p>
            <a:r>
              <a:rPr lang="en-US" sz="1600" dirty="0"/>
              <a:t>Everyone should have a rapid molecular test (e.g., GeneXpert) as a first diagnostic test. Existing rapid molecular tests can detect both TB and rifampicin-resistance (RR-TB) </a:t>
            </a:r>
          </a:p>
          <a:p>
            <a:r>
              <a:rPr lang="en-US" sz="1600" dirty="0"/>
              <a:t>Among people who test positive for </a:t>
            </a:r>
            <a:r>
              <a:rPr lang="en-US" sz="1600" b="1" dirty="0"/>
              <a:t>rifampin-resistance, </a:t>
            </a:r>
            <a:r>
              <a:rPr lang="en-US" sz="1600" b="1" u="sng" dirty="0"/>
              <a:t>further DST testing is needed</a:t>
            </a:r>
            <a:r>
              <a:rPr lang="en-US" sz="1600" dirty="0"/>
              <a:t> to determine which regimen for drug-resistant TB is most appropriate. </a:t>
            </a:r>
          </a:p>
          <a:p>
            <a:r>
              <a:rPr lang="en-US" sz="1600" dirty="0"/>
              <a:t>People with RR-/MDR-TB are eligible for the 9-12 month standardized shorter regimen</a:t>
            </a:r>
          </a:p>
          <a:p>
            <a:r>
              <a:rPr lang="en-US" sz="1600" dirty="0"/>
              <a:t>People with additional resistance require treatment with different regimens (more on this shortly!).</a:t>
            </a:r>
          </a:p>
        </p:txBody>
      </p:sp>
      <p:sp>
        <p:nvSpPr>
          <p:cNvPr id="4" name="Text Placeholder 3">
            <a:extLst>
              <a:ext uri="{FF2B5EF4-FFF2-40B4-BE49-F238E27FC236}">
                <a16:creationId xmlns:a16="http://schemas.microsoft.com/office/drawing/2014/main" id="{FAF01B22-CF14-CE4B-AD09-474C3115F2F5}"/>
              </a:ext>
            </a:extLst>
          </p:cNvPr>
          <p:cNvSpPr>
            <a:spLocks noGrp="1"/>
          </p:cNvSpPr>
          <p:nvPr>
            <p:ph type="body" sz="quarter" idx="15"/>
          </p:nvPr>
        </p:nvSpPr>
        <p:spPr/>
        <p:txBody>
          <a:bodyPr/>
          <a:lstStyle/>
          <a:p>
            <a:r>
              <a:rPr lang="en-US" dirty="0">
                <a:latin typeface="Arial" panose="020B0604020202020204" pitchFamily="34" charset="0"/>
                <a:cs typeface="Arial" panose="020B0604020202020204" pitchFamily="34" charset="0"/>
              </a:rPr>
              <a:t>Knowing Which </a:t>
            </a:r>
            <a:r>
              <a:rPr lang="en-US" dirty="0"/>
              <a:t>D</a:t>
            </a:r>
            <a:r>
              <a:rPr lang="en-US" dirty="0">
                <a:latin typeface="Arial" panose="020B0604020202020204" pitchFamily="34" charset="0"/>
                <a:cs typeface="Arial" panose="020B0604020202020204" pitchFamily="34" charset="0"/>
              </a:rPr>
              <a:t>rugs to Use</a:t>
            </a:r>
          </a:p>
        </p:txBody>
      </p:sp>
      <p:grpSp>
        <p:nvGrpSpPr>
          <p:cNvPr id="5" name="Group 4">
            <a:extLst>
              <a:ext uri="{FF2B5EF4-FFF2-40B4-BE49-F238E27FC236}">
                <a16:creationId xmlns:a16="http://schemas.microsoft.com/office/drawing/2014/main" id="{25B7E9AD-C879-8844-A5D4-F365141490AC}"/>
              </a:ext>
            </a:extLst>
          </p:cNvPr>
          <p:cNvGrpSpPr/>
          <p:nvPr/>
        </p:nvGrpSpPr>
        <p:grpSpPr>
          <a:xfrm>
            <a:off x="115331" y="6249427"/>
            <a:ext cx="480060" cy="608573"/>
            <a:chOff x="289241" y="6046569"/>
            <a:chExt cx="640080" cy="811431"/>
          </a:xfrm>
        </p:grpSpPr>
        <p:sp>
          <p:nvSpPr>
            <p:cNvPr id="6" name="Slide Number Placeholder 3">
              <a:extLst>
                <a:ext uri="{FF2B5EF4-FFF2-40B4-BE49-F238E27FC236}">
                  <a16:creationId xmlns:a16="http://schemas.microsoft.com/office/drawing/2014/main" id="{DCE5F5BC-7A25-1647-951F-E0547C2B16F8}"/>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7</a:t>
              </a:fld>
              <a:endParaRPr lang="en-US" sz="1350" dirty="0">
                <a:solidFill>
                  <a:schemeClr val="tx2"/>
                </a:solidFill>
                <a:latin typeface="Arial" panose="020B0604020202020204" pitchFamily="34" charset="0"/>
              </a:endParaRPr>
            </a:p>
          </p:txBody>
        </p:sp>
        <p:cxnSp>
          <p:nvCxnSpPr>
            <p:cNvPr id="7" name="Straight Connector 6">
              <a:extLst>
                <a:ext uri="{FF2B5EF4-FFF2-40B4-BE49-F238E27FC236}">
                  <a16:creationId xmlns:a16="http://schemas.microsoft.com/office/drawing/2014/main" id="{A0FD4346-FE4B-7841-8B1D-306881BDF591}"/>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C4A3F61A-452D-ED4E-8636-D9BD624E1E43}"/>
              </a:ext>
            </a:extLst>
          </p:cNvPr>
          <p:cNvSpPr txBox="1"/>
          <p:nvPr/>
        </p:nvSpPr>
        <p:spPr>
          <a:xfrm>
            <a:off x="221939" y="322548"/>
            <a:ext cx="2223446" cy="300082"/>
          </a:xfrm>
          <a:prstGeom prst="rect">
            <a:avLst/>
          </a:prstGeom>
          <a:noFill/>
        </p:spPr>
        <p:txBody>
          <a:bodyPr wrap="square" rtlCol="0">
            <a:spAutoFit/>
          </a:bodyPr>
          <a:lstStyle/>
          <a:p>
            <a:pPr algn="l"/>
            <a:r>
              <a:rPr lang="en-US" sz="1350" dirty="0">
                <a:solidFill>
                  <a:schemeClr val="tx2"/>
                </a:solidFill>
                <a:latin typeface="Arial" panose="020B0604020202020204" pitchFamily="34" charset="0"/>
                <a:ea typeface="Roboto" panose="02000000000000000000" pitchFamily="2" charset="0"/>
              </a:rPr>
              <a:t>FUNDAMENTALS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0BEC22E8-8B1C-7A49-9BCC-26332B46EEA8}"/>
              </a:ext>
            </a:extLst>
          </p:cNvPr>
          <p:cNvGrpSpPr/>
          <p:nvPr/>
        </p:nvGrpSpPr>
        <p:grpSpPr>
          <a:xfrm>
            <a:off x="115331" y="6249427"/>
            <a:ext cx="480060" cy="608573"/>
            <a:chOff x="289241" y="6046569"/>
            <a:chExt cx="640080" cy="811431"/>
          </a:xfrm>
        </p:grpSpPr>
        <p:sp>
          <p:nvSpPr>
            <p:cNvPr id="74" name="Slide Number Placeholder 3">
              <a:extLst>
                <a:ext uri="{FF2B5EF4-FFF2-40B4-BE49-F238E27FC236}">
                  <a16:creationId xmlns:a16="http://schemas.microsoft.com/office/drawing/2014/main" id="{AAE05C94-7EDC-5642-884D-B20636E24915}"/>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8</a:t>
              </a:fld>
              <a:endParaRPr lang="en-US" sz="1350" dirty="0">
                <a:solidFill>
                  <a:schemeClr val="tx2"/>
                </a:solidFill>
                <a:latin typeface="Arial" panose="020B0604020202020204" pitchFamily="34" charset="0"/>
              </a:endParaRPr>
            </a:p>
          </p:txBody>
        </p:sp>
        <p:cxnSp>
          <p:nvCxnSpPr>
            <p:cNvPr id="75" name="Straight Connector 74">
              <a:extLst>
                <a:ext uri="{FF2B5EF4-FFF2-40B4-BE49-F238E27FC236}">
                  <a16:creationId xmlns:a16="http://schemas.microsoft.com/office/drawing/2014/main" id="{3E62DAF5-5C46-DF4B-81F1-AB209B107956}"/>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76" name="TextBox 75">
            <a:extLst>
              <a:ext uri="{FF2B5EF4-FFF2-40B4-BE49-F238E27FC236}">
                <a16:creationId xmlns:a16="http://schemas.microsoft.com/office/drawing/2014/main" id="{3CD43029-2BCB-034E-8CFB-94E5F87DAC4D}"/>
              </a:ext>
            </a:extLst>
          </p:cNvPr>
          <p:cNvSpPr txBox="1"/>
          <p:nvPr/>
        </p:nvSpPr>
        <p:spPr>
          <a:xfrm>
            <a:off x="221939" y="322548"/>
            <a:ext cx="2223446" cy="300082"/>
          </a:xfrm>
          <a:prstGeom prst="rect">
            <a:avLst/>
          </a:prstGeom>
          <a:noFill/>
        </p:spPr>
        <p:txBody>
          <a:bodyPr wrap="square" rtlCol="0">
            <a:spAutoFit/>
          </a:bodyPr>
          <a:lstStyle/>
          <a:p>
            <a:pPr algn="l"/>
            <a:r>
              <a:rPr lang="en-US" sz="1350" dirty="0">
                <a:solidFill>
                  <a:schemeClr val="tx2"/>
                </a:solidFill>
                <a:latin typeface="Arial" panose="020B0604020202020204" pitchFamily="34" charset="0"/>
                <a:ea typeface="Roboto" panose="02000000000000000000" pitchFamily="2" charset="0"/>
              </a:rPr>
              <a:t>FUNDAMENTALS</a:t>
            </a:r>
          </a:p>
        </p:txBody>
      </p:sp>
      <p:sp>
        <p:nvSpPr>
          <p:cNvPr id="77" name="Rectangle 76">
            <a:extLst>
              <a:ext uri="{FF2B5EF4-FFF2-40B4-BE49-F238E27FC236}">
                <a16:creationId xmlns:a16="http://schemas.microsoft.com/office/drawing/2014/main" id="{21A91583-BAF5-B644-BD22-2721A0593F67}"/>
              </a:ext>
            </a:extLst>
          </p:cNvPr>
          <p:cNvSpPr/>
          <p:nvPr/>
        </p:nvSpPr>
        <p:spPr>
          <a:xfrm>
            <a:off x="0" y="1528514"/>
            <a:ext cx="9144000" cy="47209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78" name="TextBox 77">
            <a:extLst>
              <a:ext uri="{FF2B5EF4-FFF2-40B4-BE49-F238E27FC236}">
                <a16:creationId xmlns:a16="http://schemas.microsoft.com/office/drawing/2014/main" id="{79B9972C-8E4C-8D4E-B0BD-940F7FB6F94A}"/>
              </a:ext>
            </a:extLst>
          </p:cNvPr>
          <p:cNvSpPr txBox="1"/>
          <p:nvPr/>
        </p:nvSpPr>
        <p:spPr>
          <a:xfrm>
            <a:off x="-43075" y="1014174"/>
            <a:ext cx="5910475" cy="438582"/>
          </a:xfrm>
          <a:prstGeom prst="rect">
            <a:avLst/>
          </a:prstGeom>
          <a:noFill/>
        </p:spPr>
        <p:txBody>
          <a:bodyPr wrap="square" rtlCol="0">
            <a:spAutoFit/>
          </a:bodyPr>
          <a:lstStyle/>
          <a:p>
            <a:pPr algn="r">
              <a:lnSpc>
                <a:spcPts val="2715"/>
              </a:lnSpc>
            </a:pPr>
            <a:r>
              <a:rPr lang="en-US" sz="2550" b="1" dirty="0">
                <a:solidFill>
                  <a:srgbClr val="0298AA"/>
                </a:solidFill>
                <a:latin typeface="Arial" panose="020B0604020202020204" pitchFamily="34" charset="0"/>
                <a:cs typeface="Arial" panose="020B0604020202020204" pitchFamily="34" charset="0"/>
              </a:rPr>
              <a:t>Defining Drug-Resistant TB (DR-TB)</a:t>
            </a:r>
            <a:endParaRPr lang="en-ID" sz="2550" b="1" dirty="0">
              <a:solidFill>
                <a:srgbClr val="0298AA"/>
              </a:solidFill>
              <a:latin typeface="Arial" panose="020B0604020202020204" pitchFamily="34" charset="0"/>
              <a:cs typeface="Arial" panose="020B0604020202020204" pitchFamily="34" charset="0"/>
            </a:endParaRPr>
          </a:p>
        </p:txBody>
      </p:sp>
      <p:grpSp>
        <p:nvGrpSpPr>
          <p:cNvPr id="79" name="Group 78">
            <a:extLst>
              <a:ext uri="{FF2B5EF4-FFF2-40B4-BE49-F238E27FC236}">
                <a16:creationId xmlns:a16="http://schemas.microsoft.com/office/drawing/2014/main" id="{570EC271-D143-EC4C-9FC6-6E81584DAD93}"/>
              </a:ext>
            </a:extLst>
          </p:cNvPr>
          <p:cNvGrpSpPr/>
          <p:nvPr/>
        </p:nvGrpSpPr>
        <p:grpSpPr>
          <a:xfrm>
            <a:off x="-116571" y="1600200"/>
            <a:ext cx="8462495" cy="4557710"/>
            <a:chOff x="1218984" y="1137525"/>
            <a:chExt cx="7908269" cy="4242003"/>
          </a:xfrm>
        </p:grpSpPr>
        <p:grpSp>
          <p:nvGrpSpPr>
            <p:cNvPr id="80" name="Group 79">
              <a:extLst>
                <a:ext uri="{FF2B5EF4-FFF2-40B4-BE49-F238E27FC236}">
                  <a16:creationId xmlns:a16="http://schemas.microsoft.com/office/drawing/2014/main" id="{F2387780-243C-3348-B144-D51CE7AFD7EE}"/>
                </a:ext>
              </a:extLst>
            </p:cNvPr>
            <p:cNvGrpSpPr/>
            <p:nvPr/>
          </p:nvGrpSpPr>
          <p:grpSpPr>
            <a:xfrm>
              <a:off x="7251104" y="1147919"/>
              <a:ext cx="1547771" cy="1549077"/>
              <a:chOff x="8469576" y="1188249"/>
              <a:chExt cx="2063695" cy="2065435"/>
            </a:xfrm>
          </p:grpSpPr>
          <p:sp>
            <p:nvSpPr>
              <p:cNvPr id="139" name="TextBox 138">
                <a:extLst>
                  <a:ext uri="{FF2B5EF4-FFF2-40B4-BE49-F238E27FC236}">
                    <a16:creationId xmlns:a16="http://schemas.microsoft.com/office/drawing/2014/main" id="{D3E558B5-1A9E-FE4D-9C3F-09A13609C2DC}"/>
                  </a:ext>
                </a:extLst>
              </p:cNvPr>
              <p:cNvSpPr txBox="1"/>
              <p:nvPr/>
            </p:nvSpPr>
            <p:spPr>
              <a:xfrm>
                <a:off x="8694157" y="1188249"/>
                <a:ext cx="1839114" cy="372394"/>
              </a:xfrm>
              <a:prstGeom prst="rect">
                <a:avLst/>
              </a:prstGeom>
              <a:solidFill>
                <a:srgbClr val="7F7F7F"/>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XDR-TB</a:t>
                </a:r>
                <a:endParaRPr lang="en-US" sz="1350" dirty="0">
                  <a:solidFill>
                    <a:schemeClr val="bg1"/>
                  </a:solidFill>
                  <a:latin typeface="Arial" panose="020B0604020202020204" pitchFamily="34" charset="0"/>
                  <a:cs typeface="Arial" panose="020B0604020202020204" pitchFamily="34" charset="0"/>
                </a:endParaRPr>
              </a:p>
            </p:txBody>
          </p:sp>
          <p:sp>
            <p:nvSpPr>
              <p:cNvPr id="140" name="TextBox 139">
                <a:extLst>
                  <a:ext uri="{FF2B5EF4-FFF2-40B4-BE49-F238E27FC236}">
                    <a16:creationId xmlns:a16="http://schemas.microsoft.com/office/drawing/2014/main" id="{116D98B8-9D91-3C44-9570-A494D5E5774B}"/>
                  </a:ext>
                </a:extLst>
              </p:cNvPr>
              <p:cNvSpPr txBox="1"/>
              <p:nvPr/>
            </p:nvSpPr>
            <p:spPr>
              <a:xfrm>
                <a:off x="8686063" y="1614432"/>
                <a:ext cx="1839114" cy="372394"/>
              </a:xfrm>
              <a:prstGeom prst="rect">
                <a:avLst/>
              </a:prstGeom>
              <a:solidFill>
                <a:srgbClr val="ADB9CA"/>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rifampicin</a:t>
                </a:r>
                <a:endParaRPr lang="en-US" sz="1350" dirty="0">
                  <a:solidFill>
                    <a:schemeClr val="tx1"/>
                  </a:solidFill>
                  <a:latin typeface="Arial" panose="020B0604020202020204" pitchFamily="34" charset="0"/>
                  <a:cs typeface="Arial" panose="020B0604020202020204" pitchFamily="34" charset="0"/>
                </a:endParaRPr>
              </a:p>
            </p:txBody>
          </p:sp>
          <p:sp>
            <p:nvSpPr>
              <p:cNvPr id="141" name="TextBox 140">
                <a:extLst>
                  <a:ext uri="{FF2B5EF4-FFF2-40B4-BE49-F238E27FC236}">
                    <a16:creationId xmlns:a16="http://schemas.microsoft.com/office/drawing/2014/main" id="{902CB471-BBA3-7E44-8BB7-75F7F36B4532}"/>
                  </a:ext>
                </a:extLst>
              </p:cNvPr>
              <p:cNvSpPr txBox="1"/>
              <p:nvPr/>
            </p:nvSpPr>
            <p:spPr>
              <a:xfrm>
                <a:off x="8686063" y="2020554"/>
                <a:ext cx="1839114" cy="372394"/>
              </a:xfrm>
              <a:prstGeom prst="rect">
                <a:avLst/>
              </a:prstGeom>
              <a:solidFill>
                <a:srgbClr val="ADB9CA"/>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isoniazid</a:t>
                </a:r>
                <a:endParaRPr lang="en-US" sz="1350" dirty="0">
                  <a:solidFill>
                    <a:schemeClr val="tx1"/>
                  </a:solidFill>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9B99DEC4-DB62-194E-AED5-C4718846F49A}"/>
                  </a:ext>
                </a:extLst>
              </p:cNvPr>
              <p:cNvSpPr txBox="1"/>
              <p:nvPr/>
            </p:nvSpPr>
            <p:spPr>
              <a:xfrm>
                <a:off x="8694018" y="2847950"/>
                <a:ext cx="1831160" cy="372394"/>
              </a:xfrm>
              <a:prstGeom prst="rect">
                <a:avLst/>
              </a:prstGeom>
              <a:solidFill>
                <a:srgbClr val="ADB9CA"/>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aminoglycoside</a:t>
                </a:r>
                <a:endParaRPr lang="en-US" sz="1350" dirty="0">
                  <a:solidFill>
                    <a:schemeClr val="tx1"/>
                  </a:solidFill>
                  <a:latin typeface="Arial" panose="020B0604020202020204" pitchFamily="34" charset="0"/>
                  <a:cs typeface="Arial" panose="020B0604020202020204" pitchFamily="34" charset="0"/>
                </a:endParaRPr>
              </a:p>
            </p:txBody>
          </p:sp>
          <p:sp>
            <p:nvSpPr>
              <p:cNvPr id="143" name="TextBox 142">
                <a:extLst>
                  <a:ext uri="{FF2B5EF4-FFF2-40B4-BE49-F238E27FC236}">
                    <a16:creationId xmlns:a16="http://schemas.microsoft.com/office/drawing/2014/main" id="{CB986020-20C1-FD4E-B047-200504770D37}"/>
                  </a:ext>
                </a:extLst>
              </p:cNvPr>
              <p:cNvSpPr txBox="1"/>
              <p:nvPr/>
            </p:nvSpPr>
            <p:spPr>
              <a:xfrm>
                <a:off x="8670976" y="2429688"/>
                <a:ext cx="1854202" cy="372394"/>
              </a:xfrm>
              <a:prstGeom prst="rect">
                <a:avLst/>
              </a:prstGeom>
              <a:solidFill>
                <a:srgbClr val="ADB9CA"/>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fluoroquinolone</a:t>
                </a:r>
                <a:endParaRPr lang="en-US" sz="1350" dirty="0">
                  <a:solidFill>
                    <a:schemeClr val="tx1"/>
                  </a:solidFill>
                  <a:latin typeface="Arial" panose="020B0604020202020204" pitchFamily="34" charset="0"/>
                  <a:cs typeface="Arial" panose="020B0604020202020204" pitchFamily="34" charset="0"/>
                </a:endParaRPr>
              </a:p>
            </p:txBody>
          </p:sp>
          <p:sp>
            <p:nvSpPr>
              <p:cNvPr id="144" name="Multiply 143">
                <a:extLst>
                  <a:ext uri="{FF2B5EF4-FFF2-40B4-BE49-F238E27FC236}">
                    <a16:creationId xmlns:a16="http://schemas.microsoft.com/office/drawing/2014/main" id="{3F2DB4CA-335D-A342-A8FD-F1265188D3A8}"/>
                  </a:ext>
                </a:extLst>
              </p:cNvPr>
              <p:cNvSpPr/>
              <p:nvPr/>
            </p:nvSpPr>
            <p:spPr>
              <a:xfrm>
                <a:off x="8469576" y="1647202"/>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45" name="Multiply 144">
                <a:extLst>
                  <a:ext uri="{FF2B5EF4-FFF2-40B4-BE49-F238E27FC236}">
                    <a16:creationId xmlns:a16="http://schemas.microsoft.com/office/drawing/2014/main" id="{D4AE3B03-45B6-B745-AC47-8386EADCABE2}"/>
                  </a:ext>
                </a:extLst>
              </p:cNvPr>
              <p:cNvSpPr/>
              <p:nvPr/>
            </p:nvSpPr>
            <p:spPr>
              <a:xfrm>
                <a:off x="8477531" y="2030561"/>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46" name="Multiply 145">
                <a:extLst>
                  <a:ext uri="{FF2B5EF4-FFF2-40B4-BE49-F238E27FC236}">
                    <a16:creationId xmlns:a16="http://schemas.microsoft.com/office/drawing/2014/main" id="{DC904A42-B24D-E54F-8058-8EBC6270DC55}"/>
                  </a:ext>
                </a:extLst>
              </p:cNvPr>
              <p:cNvSpPr/>
              <p:nvPr/>
            </p:nvSpPr>
            <p:spPr>
              <a:xfrm>
                <a:off x="8477531" y="2459187"/>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47" name="Multiply 146">
                <a:extLst>
                  <a:ext uri="{FF2B5EF4-FFF2-40B4-BE49-F238E27FC236}">
                    <a16:creationId xmlns:a16="http://schemas.microsoft.com/office/drawing/2014/main" id="{DE7C92E1-09BD-E545-A138-6342204C03E4}"/>
                  </a:ext>
                </a:extLst>
              </p:cNvPr>
              <p:cNvSpPr/>
              <p:nvPr/>
            </p:nvSpPr>
            <p:spPr>
              <a:xfrm>
                <a:off x="8470341" y="2821850"/>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grpSp>
          <p:nvGrpSpPr>
            <p:cNvPr id="81" name="Group 80">
              <a:extLst>
                <a:ext uri="{FF2B5EF4-FFF2-40B4-BE49-F238E27FC236}">
                  <a16:creationId xmlns:a16="http://schemas.microsoft.com/office/drawing/2014/main" id="{21F073B9-417B-4A4E-8C80-15D0D4DD685E}"/>
                </a:ext>
              </a:extLst>
            </p:cNvPr>
            <p:cNvGrpSpPr/>
            <p:nvPr/>
          </p:nvGrpSpPr>
          <p:grpSpPr>
            <a:xfrm>
              <a:off x="5529313" y="1147919"/>
              <a:ext cx="1547771" cy="1524070"/>
              <a:chOff x="5679483" y="1188250"/>
              <a:chExt cx="2063695" cy="2032092"/>
            </a:xfrm>
          </p:grpSpPr>
          <p:sp>
            <p:nvSpPr>
              <p:cNvPr id="129" name="TextBox 128">
                <a:extLst>
                  <a:ext uri="{FF2B5EF4-FFF2-40B4-BE49-F238E27FC236}">
                    <a16:creationId xmlns:a16="http://schemas.microsoft.com/office/drawing/2014/main" id="{623397DE-2D2A-8343-95E1-5DDAAA5D74EE}"/>
                  </a:ext>
                </a:extLst>
              </p:cNvPr>
              <p:cNvSpPr txBox="1"/>
              <p:nvPr/>
            </p:nvSpPr>
            <p:spPr>
              <a:xfrm>
                <a:off x="5903924" y="2847948"/>
                <a:ext cx="1831160" cy="372394"/>
              </a:xfrm>
              <a:prstGeom prst="rect">
                <a:avLst/>
              </a:prstGeom>
              <a:solidFill>
                <a:srgbClr val="ADB9CA"/>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aminoglycoside</a:t>
                </a:r>
                <a:endParaRPr lang="en-US" sz="1350" dirty="0">
                  <a:solidFill>
                    <a:schemeClr val="tx1"/>
                  </a:solidFill>
                  <a:latin typeface="Arial" panose="020B0604020202020204" pitchFamily="34" charset="0"/>
                  <a:cs typeface="Arial" panose="020B0604020202020204" pitchFamily="34" charset="0"/>
                </a:endParaRPr>
              </a:p>
            </p:txBody>
          </p:sp>
          <p:sp>
            <p:nvSpPr>
              <p:cNvPr id="130" name="TextBox 129">
                <a:extLst>
                  <a:ext uri="{FF2B5EF4-FFF2-40B4-BE49-F238E27FC236}">
                    <a16:creationId xmlns:a16="http://schemas.microsoft.com/office/drawing/2014/main" id="{29FB72C1-ED4F-D94C-BC4C-EBEF0220F9E2}"/>
                  </a:ext>
                </a:extLst>
              </p:cNvPr>
              <p:cNvSpPr txBox="1"/>
              <p:nvPr/>
            </p:nvSpPr>
            <p:spPr>
              <a:xfrm>
                <a:off x="5880883" y="2429689"/>
                <a:ext cx="1854202" cy="372394"/>
              </a:xfrm>
              <a:prstGeom prst="rect">
                <a:avLst/>
              </a:prstGeom>
              <a:solidFill>
                <a:srgbClr val="ADB9CA"/>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fluoroquinolone</a:t>
                </a:r>
                <a:endParaRPr lang="en-US" sz="1350" dirty="0">
                  <a:solidFill>
                    <a:schemeClr val="tx1"/>
                  </a:solidFill>
                  <a:latin typeface="Arial" panose="020B0604020202020204" pitchFamily="34" charset="0"/>
                  <a:cs typeface="Arial" panose="020B0604020202020204" pitchFamily="34" charset="0"/>
                </a:endParaRPr>
              </a:p>
            </p:txBody>
          </p:sp>
          <p:grpSp>
            <p:nvGrpSpPr>
              <p:cNvPr id="131" name="Group 130">
                <a:extLst>
                  <a:ext uri="{FF2B5EF4-FFF2-40B4-BE49-F238E27FC236}">
                    <a16:creationId xmlns:a16="http://schemas.microsoft.com/office/drawing/2014/main" id="{5190543A-2179-8241-873E-75424DA3E0F3}"/>
                  </a:ext>
                </a:extLst>
              </p:cNvPr>
              <p:cNvGrpSpPr/>
              <p:nvPr/>
            </p:nvGrpSpPr>
            <p:grpSpPr>
              <a:xfrm>
                <a:off x="5679483" y="1614433"/>
                <a:ext cx="2055602" cy="847965"/>
                <a:chOff x="5679483" y="1614433"/>
                <a:chExt cx="2055602" cy="847965"/>
              </a:xfrm>
            </p:grpSpPr>
            <p:sp>
              <p:nvSpPr>
                <p:cNvPr id="135" name="TextBox 134">
                  <a:extLst>
                    <a:ext uri="{FF2B5EF4-FFF2-40B4-BE49-F238E27FC236}">
                      <a16:creationId xmlns:a16="http://schemas.microsoft.com/office/drawing/2014/main" id="{C5602B3F-3E96-A246-A76A-7560B0630A2D}"/>
                    </a:ext>
                  </a:extLst>
                </p:cNvPr>
                <p:cNvSpPr txBox="1"/>
                <p:nvPr/>
              </p:nvSpPr>
              <p:spPr>
                <a:xfrm>
                  <a:off x="5895970" y="1614433"/>
                  <a:ext cx="1839115" cy="372394"/>
                </a:xfrm>
                <a:prstGeom prst="rect">
                  <a:avLst/>
                </a:prstGeom>
                <a:solidFill>
                  <a:srgbClr val="ADB9CA"/>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rifampicin</a:t>
                  </a:r>
                  <a:endParaRPr lang="en-US" sz="1350" dirty="0">
                    <a:solidFill>
                      <a:schemeClr val="tx1"/>
                    </a:solidFill>
                    <a:latin typeface="Arial" panose="020B0604020202020204" pitchFamily="34" charset="0"/>
                    <a:cs typeface="Arial" panose="020B0604020202020204" pitchFamily="34" charset="0"/>
                  </a:endParaRPr>
                </a:p>
              </p:txBody>
            </p:sp>
            <p:sp>
              <p:nvSpPr>
                <p:cNvPr id="136" name="TextBox 135">
                  <a:extLst>
                    <a:ext uri="{FF2B5EF4-FFF2-40B4-BE49-F238E27FC236}">
                      <a16:creationId xmlns:a16="http://schemas.microsoft.com/office/drawing/2014/main" id="{C15DA21F-A48E-0C4A-A64E-B5EED97D4B34}"/>
                    </a:ext>
                  </a:extLst>
                </p:cNvPr>
                <p:cNvSpPr txBox="1"/>
                <p:nvPr/>
              </p:nvSpPr>
              <p:spPr>
                <a:xfrm>
                  <a:off x="5895970" y="2020554"/>
                  <a:ext cx="1839115" cy="372394"/>
                </a:xfrm>
                <a:prstGeom prst="rect">
                  <a:avLst/>
                </a:prstGeom>
                <a:solidFill>
                  <a:srgbClr val="ADB9CA"/>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isoniazid</a:t>
                  </a:r>
                  <a:endParaRPr lang="en-US" sz="1350" dirty="0">
                    <a:solidFill>
                      <a:schemeClr val="tx1"/>
                    </a:solidFill>
                    <a:latin typeface="Arial" panose="020B0604020202020204" pitchFamily="34" charset="0"/>
                    <a:cs typeface="Arial" panose="020B0604020202020204" pitchFamily="34" charset="0"/>
                  </a:endParaRPr>
                </a:p>
              </p:txBody>
            </p:sp>
            <p:sp>
              <p:nvSpPr>
                <p:cNvPr id="137" name="Multiply 136">
                  <a:extLst>
                    <a:ext uri="{FF2B5EF4-FFF2-40B4-BE49-F238E27FC236}">
                      <a16:creationId xmlns:a16="http://schemas.microsoft.com/office/drawing/2014/main" id="{54A79397-864B-DA4E-B9A1-BEBE187A53E0}"/>
                    </a:ext>
                  </a:extLst>
                </p:cNvPr>
                <p:cNvSpPr/>
                <p:nvPr/>
              </p:nvSpPr>
              <p:spPr>
                <a:xfrm>
                  <a:off x="5679483" y="1647202"/>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38" name="Multiply 137">
                  <a:extLst>
                    <a:ext uri="{FF2B5EF4-FFF2-40B4-BE49-F238E27FC236}">
                      <a16:creationId xmlns:a16="http://schemas.microsoft.com/office/drawing/2014/main" id="{AC0B6E45-897D-AF48-A402-602F3B696674}"/>
                    </a:ext>
                  </a:extLst>
                </p:cNvPr>
                <p:cNvSpPr/>
                <p:nvPr/>
              </p:nvSpPr>
              <p:spPr>
                <a:xfrm>
                  <a:off x="5687438" y="2030564"/>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sp>
            <p:nvSpPr>
              <p:cNvPr id="132" name="Multiply 131">
                <a:extLst>
                  <a:ext uri="{FF2B5EF4-FFF2-40B4-BE49-F238E27FC236}">
                    <a16:creationId xmlns:a16="http://schemas.microsoft.com/office/drawing/2014/main" id="{2FAFEE36-4ABF-9847-B303-7258D0D4AF10}"/>
                  </a:ext>
                </a:extLst>
              </p:cNvPr>
              <p:cNvSpPr/>
              <p:nvPr/>
            </p:nvSpPr>
            <p:spPr>
              <a:xfrm>
                <a:off x="5687438" y="2660361"/>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34" name="TextBox 133">
                <a:extLst>
                  <a:ext uri="{FF2B5EF4-FFF2-40B4-BE49-F238E27FC236}">
                    <a16:creationId xmlns:a16="http://schemas.microsoft.com/office/drawing/2014/main" id="{2A004400-C561-BC4F-B680-9E4E66761BD2}"/>
                  </a:ext>
                </a:extLst>
              </p:cNvPr>
              <p:cNvSpPr txBox="1"/>
              <p:nvPr/>
            </p:nvSpPr>
            <p:spPr>
              <a:xfrm>
                <a:off x="5904064" y="1188250"/>
                <a:ext cx="1839114" cy="372394"/>
              </a:xfrm>
              <a:prstGeom prst="rect">
                <a:avLst/>
              </a:prstGeom>
              <a:solidFill>
                <a:srgbClr val="7F7F7F"/>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Pre-XDR-TB</a:t>
                </a:r>
                <a:endParaRPr lang="en-US" sz="1350" dirty="0">
                  <a:solidFill>
                    <a:schemeClr val="bg1"/>
                  </a:solidFill>
                  <a:latin typeface="Arial" panose="020B0604020202020204" pitchFamily="34" charset="0"/>
                  <a:cs typeface="Arial" panose="020B0604020202020204" pitchFamily="34" charset="0"/>
                </a:endParaRPr>
              </a:p>
            </p:txBody>
          </p:sp>
        </p:grpSp>
        <p:grpSp>
          <p:nvGrpSpPr>
            <p:cNvPr id="82" name="Group 81">
              <a:extLst>
                <a:ext uri="{FF2B5EF4-FFF2-40B4-BE49-F238E27FC236}">
                  <a16:creationId xmlns:a16="http://schemas.microsoft.com/office/drawing/2014/main" id="{848F7CDB-8C23-3B46-AF05-23A55636EB4C}"/>
                </a:ext>
              </a:extLst>
            </p:cNvPr>
            <p:cNvGrpSpPr/>
            <p:nvPr/>
          </p:nvGrpSpPr>
          <p:grpSpPr>
            <a:xfrm>
              <a:off x="3878839" y="1137526"/>
              <a:ext cx="1541702" cy="966003"/>
              <a:chOff x="3076960" y="1174390"/>
              <a:chExt cx="2055602" cy="1288003"/>
            </a:xfrm>
          </p:grpSpPr>
          <p:grpSp>
            <p:nvGrpSpPr>
              <p:cNvPr id="123" name="Group 122">
                <a:extLst>
                  <a:ext uri="{FF2B5EF4-FFF2-40B4-BE49-F238E27FC236}">
                    <a16:creationId xmlns:a16="http://schemas.microsoft.com/office/drawing/2014/main" id="{BD82FF6E-F660-A842-B4D6-9496385B9223}"/>
                  </a:ext>
                </a:extLst>
              </p:cNvPr>
              <p:cNvGrpSpPr/>
              <p:nvPr/>
            </p:nvGrpSpPr>
            <p:grpSpPr>
              <a:xfrm>
                <a:off x="3076960" y="1614434"/>
                <a:ext cx="2055602" cy="847959"/>
                <a:chOff x="5679483" y="1614434"/>
                <a:chExt cx="2055602" cy="847959"/>
              </a:xfrm>
            </p:grpSpPr>
            <p:sp>
              <p:nvSpPr>
                <p:cNvPr id="125" name="TextBox 124">
                  <a:extLst>
                    <a:ext uri="{FF2B5EF4-FFF2-40B4-BE49-F238E27FC236}">
                      <a16:creationId xmlns:a16="http://schemas.microsoft.com/office/drawing/2014/main" id="{98806873-597C-3647-948E-C996CDFA9AED}"/>
                    </a:ext>
                  </a:extLst>
                </p:cNvPr>
                <p:cNvSpPr txBox="1"/>
                <p:nvPr/>
              </p:nvSpPr>
              <p:spPr>
                <a:xfrm>
                  <a:off x="5895970" y="1614434"/>
                  <a:ext cx="1839115" cy="372394"/>
                </a:xfrm>
                <a:prstGeom prst="rect">
                  <a:avLst/>
                </a:prstGeom>
                <a:solidFill>
                  <a:srgbClr val="ADB9CA"/>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rifampicin</a:t>
                  </a:r>
                  <a:endParaRPr lang="en-US" sz="1350" dirty="0">
                    <a:solidFill>
                      <a:schemeClr val="tx1"/>
                    </a:solidFill>
                    <a:latin typeface="Arial" panose="020B0604020202020204" pitchFamily="34" charset="0"/>
                    <a:cs typeface="Arial" panose="020B0604020202020204" pitchFamily="34" charset="0"/>
                  </a:endParaRPr>
                </a:p>
              </p:txBody>
            </p:sp>
            <p:sp>
              <p:nvSpPr>
                <p:cNvPr id="126" name="TextBox 125">
                  <a:extLst>
                    <a:ext uri="{FF2B5EF4-FFF2-40B4-BE49-F238E27FC236}">
                      <a16:creationId xmlns:a16="http://schemas.microsoft.com/office/drawing/2014/main" id="{E7672AC8-6806-E649-A25C-DB823EF759F4}"/>
                    </a:ext>
                  </a:extLst>
                </p:cNvPr>
                <p:cNvSpPr txBox="1"/>
                <p:nvPr/>
              </p:nvSpPr>
              <p:spPr>
                <a:xfrm>
                  <a:off x="5895970" y="2020554"/>
                  <a:ext cx="1839115" cy="372394"/>
                </a:xfrm>
                <a:prstGeom prst="rect">
                  <a:avLst/>
                </a:prstGeom>
                <a:solidFill>
                  <a:srgbClr val="ADB9CA"/>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isoniazid</a:t>
                  </a:r>
                  <a:endParaRPr lang="en-US" sz="1350" dirty="0">
                    <a:solidFill>
                      <a:schemeClr val="tx1"/>
                    </a:solidFill>
                    <a:latin typeface="Arial" panose="020B0604020202020204" pitchFamily="34" charset="0"/>
                    <a:cs typeface="Arial" panose="020B0604020202020204" pitchFamily="34" charset="0"/>
                  </a:endParaRPr>
                </a:p>
              </p:txBody>
            </p:sp>
            <p:sp>
              <p:nvSpPr>
                <p:cNvPr id="127" name="Multiply 126">
                  <a:extLst>
                    <a:ext uri="{FF2B5EF4-FFF2-40B4-BE49-F238E27FC236}">
                      <a16:creationId xmlns:a16="http://schemas.microsoft.com/office/drawing/2014/main" id="{3B0D3BCF-4625-944B-A65F-ADF25FDEAEC9}"/>
                    </a:ext>
                  </a:extLst>
                </p:cNvPr>
                <p:cNvSpPr/>
                <p:nvPr/>
              </p:nvSpPr>
              <p:spPr>
                <a:xfrm>
                  <a:off x="5679483" y="1647199"/>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28" name="Multiply 127">
                  <a:extLst>
                    <a:ext uri="{FF2B5EF4-FFF2-40B4-BE49-F238E27FC236}">
                      <a16:creationId xmlns:a16="http://schemas.microsoft.com/office/drawing/2014/main" id="{14B4A71F-BFD0-5E4D-8687-D28C7532320D}"/>
                    </a:ext>
                  </a:extLst>
                </p:cNvPr>
                <p:cNvSpPr/>
                <p:nvPr/>
              </p:nvSpPr>
              <p:spPr>
                <a:xfrm>
                  <a:off x="5687438" y="2030559"/>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sp>
            <p:nvSpPr>
              <p:cNvPr id="124" name="TextBox 123">
                <a:extLst>
                  <a:ext uri="{FF2B5EF4-FFF2-40B4-BE49-F238E27FC236}">
                    <a16:creationId xmlns:a16="http://schemas.microsoft.com/office/drawing/2014/main" id="{B22C9404-5D1C-AC48-B366-9FCD85CDDD9A}"/>
                  </a:ext>
                </a:extLst>
              </p:cNvPr>
              <p:cNvSpPr txBox="1"/>
              <p:nvPr/>
            </p:nvSpPr>
            <p:spPr>
              <a:xfrm>
                <a:off x="3289817" y="1174390"/>
                <a:ext cx="1839115" cy="400109"/>
              </a:xfrm>
              <a:prstGeom prst="rect">
                <a:avLst/>
              </a:prstGeom>
              <a:solidFill>
                <a:srgbClr val="7F7F7F"/>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MDR-TB</a:t>
                </a:r>
                <a:endParaRPr lang="en-US" sz="1350" dirty="0">
                  <a:solidFill>
                    <a:schemeClr val="bg1"/>
                  </a:solidFill>
                  <a:latin typeface="Arial" panose="020B0604020202020204" pitchFamily="34" charset="0"/>
                  <a:cs typeface="Arial" panose="020B0604020202020204" pitchFamily="34" charset="0"/>
                </a:endParaRPr>
              </a:p>
            </p:txBody>
          </p:sp>
        </p:grpSp>
        <p:grpSp>
          <p:nvGrpSpPr>
            <p:cNvPr id="83" name="Group 82">
              <a:extLst>
                <a:ext uri="{FF2B5EF4-FFF2-40B4-BE49-F238E27FC236}">
                  <a16:creationId xmlns:a16="http://schemas.microsoft.com/office/drawing/2014/main" id="{74B4B733-8647-714C-96D3-2909C12D9615}"/>
                </a:ext>
              </a:extLst>
            </p:cNvPr>
            <p:cNvGrpSpPr/>
            <p:nvPr/>
          </p:nvGrpSpPr>
          <p:grpSpPr>
            <a:xfrm>
              <a:off x="2411905" y="1137525"/>
              <a:ext cx="1382059" cy="932445"/>
              <a:chOff x="3289817" y="1174388"/>
              <a:chExt cx="1842745" cy="1243259"/>
            </a:xfrm>
          </p:grpSpPr>
          <p:grpSp>
            <p:nvGrpSpPr>
              <p:cNvPr id="119" name="Group 118">
                <a:extLst>
                  <a:ext uri="{FF2B5EF4-FFF2-40B4-BE49-F238E27FC236}">
                    <a16:creationId xmlns:a16="http://schemas.microsoft.com/office/drawing/2014/main" id="{0CC419D3-B2E7-1F47-B28F-7EDB92E377C1}"/>
                  </a:ext>
                </a:extLst>
              </p:cNvPr>
              <p:cNvGrpSpPr/>
              <p:nvPr/>
            </p:nvGrpSpPr>
            <p:grpSpPr>
              <a:xfrm>
                <a:off x="3293447" y="1614433"/>
                <a:ext cx="1839115" cy="803214"/>
                <a:chOff x="5895970" y="1614433"/>
                <a:chExt cx="1839115" cy="803214"/>
              </a:xfrm>
            </p:grpSpPr>
            <p:sp>
              <p:nvSpPr>
                <p:cNvPr id="121" name="TextBox 120">
                  <a:extLst>
                    <a:ext uri="{FF2B5EF4-FFF2-40B4-BE49-F238E27FC236}">
                      <a16:creationId xmlns:a16="http://schemas.microsoft.com/office/drawing/2014/main" id="{E896724E-BD83-3042-BDAB-452C3CA81295}"/>
                    </a:ext>
                  </a:extLst>
                </p:cNvPr>
                <p:cNvSpPr txBox="1"/>
                <p:nvPr/>
              </p:nvSpPr>
              <p:spPr>
                <a:xfrm>
                  <a:off x="5895970" y="1614433"/>
                  <a:ext cx="1839115" cy="372394"/>
                </a:xfrm>
                <a:prstGeom prst="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rifampicin</a:t>
                  </a:r>
                  <a:endParaRPr lang="en-US" sz="1350" dirty="0">
                    <a:solidFill>
                      <a:schemeClr val="tx1"/>
                    </a:solidFill>
                    <a:latin typeface="Arial" panose="020B0604020202020204" pitchFamily="34" charset="0"/>
                    <a:cs typeface="Arial" panose="020B0604020202020204" pitchFamily="34" charset="0"/>
                  </a:endParaRPr>
                </a:p>
              </p:txBody>
            </p:sp>
            <p:sp>
              <p:nvSpPr>
                <p:cNvPr id="122" name="TextBox 121">
                  <a:extLst>
                    <a:ext uri="{FF2B5EF4-FFF2-40B4-BE49-F238E27FC236}">
                      <a16:creationId xmlns:a16="http://schemas.microsoft.com/office/drawing/2014/main" id="{8B8CA17D-3202-F74E-B3BB-75175BDE6088}"/>
                    </a:ext>
                  </a:extLst>
                </p:cNvPr>
                <p:cNvSpPr txBox="1"/>
                <p:nvPr/>
              </p:nvSpPr>
              <p:spPr>
                <a:xfrm>
                  <a:off x="5895970" y="2045253"/>
                  <a:ext cx="1839115" cy="372394"/>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isoniazid</a:t>
                  </a:r>
                  <a:endParaRPr lang="en-US" sz="1350" dirty="0">
                    <a:solidFill>
                      <a:schemeClr val="tx1"/>
                    </a:solidFill>
                    <a:latin typeface="Arial" panose="020B0604020202020204" pitchFamily="34" charset="0"/>
                    <a:cs typeface="Arial" panose="020B0604020202020204" pitchFamily="34" charset="0"/>
                  </a:endParaRPr>
                </a:p>
              </p:txBody>
            </p:sp>
          </p:grpSp>
          <p:sp>
            <p:nvSpPr>
              <p:cNvPr id="120" name="TextBox 119">
                <a:extLst>
                  <a:ext uri="{FF2B5EF4-FFF2-40B4-BE49-F238E27FC236}">
                    <a16:creationId xmlns:a16="http://schemas.microsoft.com/office/drawing/2014/main" id="{EDF593E8-B695-6D46-91F8-C41CA02819F6}"/>
                  </a:ext>
                </a:extLst>
              </p:cNvPr>
              <p:cNvSpPr txBox="1"/>
              <p:nvPr/>
            </p:nvSpPr>
            <p:spPr>
              <a:xfrm>
                <a:off x="3289817" y="1174388"/>
                <a:ext cx="1839114" cy="400110"/>
              </a:xfrm>
              <a:prstGeom prst="rect">
                <a:avLst/>
              </a:prstGeom>
              <a:solidFill>
                <a:srgbClr val="7F7F7F"/>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DS-TB</a:t>
                </a:r>
                <a:endParaRPr lang="en-US" sz="1350" dirty="0">
                  <a:solidFill>
                    <a:schemeClr val="bg1"/>
                  </a:solidFill>
                  <a:latin typeface="Arial" panose="020B0604020202020204" pitchFamily="34" charset="0"/>
                  <a:cs typeface="Arial" panose="020B0604020202020204" pitchFamily="34" charset="0"/>
                </a:endParaRPr>
              </a:p>
            </p:txBody>
          </p:sp>
        </p:grpSp>
        <p:grpSp>
          <p:nvGrpSpPr>
            <p:cNvPr id="84" name="Group 83">
              <a:extLst>
                <a:ext uri="{FF2B5EF4-FFF2-40B4-BE49-F238E27FC236}">
                  <a16:creationId xmlns:a16="http://schemas.microsoft.com/office/drawing/2014/main" id="{600C745A-371F-BA4F-8391-04931344E426}"/>
                </a:ext>
              </a:extLst>
            </p:cNvPr>
            <p:cNvGrpSpPr/>
            <p:nvPr/>
          </p:nvGrpSpPr>
          <p:grpSpPr>
            <a:xfrm>
              <a:off x="2413560" y="3447428"/>
              <a:ext cx="6409010" cy="1932100"/>
              <a:chOff x="3218079" y="3430123"/>
              <a:chExt cx="8545347" cy="2576133"/>
            </a:xfrm>
          </p:grpSpPr>
          <p:grpSp>
            <p:nvGrpSpPr>
              <p:cNvPr id="88" name="Group 87">
                <a:extLst>
                  <a:ext uri="{FF2B5EF4-FFF2-40B4-BE49-F238E27FC236}">
                    <a16:creationId xmlns:a16="http://schemas.microsoft.com/office/drawing/2014/main" id="{DDAB50DD-F0CA-B848-9428-694989BE87F4}"/>
                  </a:ext>
                </a:extLst>
              </p:cNvPr>
              <p:cNvGrpSpPr/>
              <p:nvPr/>
            </p:nvGrpSpPr>
            <p:grpSpPr>
              <a:xfrm>
                <a:off x="9699731" y="3435421"/>
                <a:ext cx="2063695" cy="2570835"/>
                <a:chOff x="9571546" y="3251033"/>
                <a:chExt cx="2063695" cy="2570835"/>
              </a:xfrm>
            </p:grpSpPr>
            <p:sp>
              <p:nvSpPr>
                <p:cNvPr id="110" name="TextBox 109">
                  <a:extLst>
                    <a:ext uri="{FF2B5EF4-FFF2-40B4-BE49-F238E27FC236}">
                      <a16:creationId xmlns:a16="http://schemas.microsoft.com/office/drawing/2014/main" id="{2CBBDE97-EE29-AD4D-9A23-0A4FE7AB898F}"/>
                    </a:ext>
                  </a:extLst>
                </p:cNvPr>
                <p:cNvSpPr txBox="1"/>
                <p:nvPr/>
              </p:nvSpPr>
              <p:spPr>
                <a:xfrm>
                  <a:off x="9796127" y="3251033"/>
                  <a:ext cx="1839114" cy="372394"/>
                </a:xfrm>
                <a:prstGeom prst="rect">
                  <a:avLst/>
                </a:prstGeom>
                <a:solidFill>
                  <a:srgbClr val="7F7F7F"/>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XDR-TB</a:t>
                  </a:r>
                  <a:endParaRPr lang="en-US" sz="1350" dirty="0">
                    <a:solidFill>
                      <a:schemeClr val="bg1"/>
                    </a:solidFill>
                    <a:latin typeface="Arial" panose="020B0604020202020204" pitchFamily="34" charset="0"/>
                    <a:cs typeface="Arial" panose="020B0604020202020204" pitchFamily="34" charset="0"/>
                  </a:endParaRPr>
                </a:p>
              </p:txBody>
            </p:sp>
            <p:sp>
              <p:nvSpPr>
                <p:cNvPr id="111" name="TextBox 110">
                  <a:extLst>
                    <a:ext uri="{FF2B5EF4-FFF2-40B4-BE49-F238E27FC236}">
                      <a16:creationId xmlns:a16="http://schemas.microsoft.com/office/drawing/2014/main" id="{B47631AE-CF05-EB4E-84D8-EB8C691EEF4F}"/>
                    </a:ext>
                  </a:extLst>
                </p:cNvPr>
                <p:cNvSpPr txBox="1"/>
                <p:nvPr/>
              </p:nvSpPr>
              <p:spPr>
                <a:xfrm>
                  <a:off x="9788033" y="3677219"/>
                  <a:ext cx="1839114" cy="372394"/>
                </a:xfrm>
                <a:prstGeom prst="rect">
                  <a:avLst/>
                </a:prstGeom>
                <a:solidFill>
                  <a:srgbClr val="ADB9CA"/>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rifampicin</a:t>
                  </a:r>
                  <a:endParaRPr lang="en-US" sz="1350" dirty="0">
                    <a:solidFill>
                      <a:schemeClr val="tx1"/>
                    </a:solidFill>
                    <a:latin typeface="Arial" panose="020B0604020202020204" pitchFamily="34" charset="0"/>
                    <a:cs typeface="Arial" panose="020B0604020202020204" pitchFamily="34" charset="0"/>
                  </a:endParaRPr>
                </a:p>
              </p:txBody>
            </p:sp>
            <p:sp>
              <p:nvSpPr>
                <p:cNvPr id="112" name="TextBox 111">
                  <a:extLst>
                    <a:ext uri="{FF2B5EF4-FFF2-40B4-BE49-F238E27FC236}">
                      <a16:creationId xmlns:a16="http://schemas.microsoft.com/office/drawing/2014/main" id="{8C681F50-7BF2-824F-B502-FF2F680B890A}"/>
                    </a:ext>
                  </a:extLst>
                </p:cNvPr>
                <p:cNvSpPr txBox="1"/>
                <p:nvPr/>
              </p:nvSpPr>
              <p:spPr>
                <a:xfrm>
                  <a:off x="9788033" y="4083342"/>
                  <a:ext cx="1839114" cy="372394"/>
                </a:xfrm>
                <a:prstGeom prst="rect">
                  <a:avLst/>
                </a:prstGeom>
                <a:solidFill>
                  <a:srgbClr val="ADB9CA"/>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isoniazid</a:t>
                  </a:r>
                  <a:endParaRPr lang="en-US" sz="1350" dirty="0">
                    <a:solidFill>
                      <a:schemeClr val="tx1"/>
                    </a:solidFill>
                    <a:latin typeface="Arial" panose="020B0604020202020204" pitchFamily="34" charset="0"/>
                    <a:cs typeface="Arial" panose="020B0604020202020204" pitchFamily="34" charset="0"/>
                  </a:endParaRPr>
                </a:p>
              </p:txBody>
            </p:sp>
            <p:sp>
              <p:nvSpPr>
                <p:cNvPr id="113" name="TextBox 112">
                  <a:extLst>
                    <a:ext uri="{FF2B5EF4-FFF2-40B4-BE49-F238E27FC236}">
                      <a16:creationId xmlns:a16="http://schemas.microsoft.com/office/drawing/2014/main" id="{3EDC8E3A-C954-D244-88D7-E59D7BD5B6A6}"/>
                    </a:ext>
                  </a:extLst>
                </p:cNvPr>
                <p:cNvSpPr txBox="1"/>
                <p:nvPr/>
              </p:nvSpPr>
              <p:spPr>
                <a:xfrm>
                  <a:off x="9804081" y="4933850"/>
                  <a:ext cx="1831160" cy="888018"/>
                </a:xfrm>
                <a:prstGeom prst="rect">
                  <a:avLst/>
                </a:prstGeom>
                <a:solidFill>
                  <a:srgbClr val="ADB9CA"/>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Group A drugs</a:t>
                  </a:r>
                </a:p>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en-US" sz="135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bedaquiline</a:t>
                  </a: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linezolid)</a:t>
                  </a:r>
                </a:p>
              </p:txBody>
            </p:sp>
            <p:sp>
              <p:nvSpPr>
                <p:cNvPr id="114" name="TextBox 113">
                  <a:extLst>
                    <a:ext uri="{FF2B5EF4-FFF2-40B4-BE49-F238E27FC236}">
                      <a16:creationId xmlns:a16="http://schemas.microsoft.com/office/drawing/2014/main" id="{18D62D5D-3E4F-C749-B34F-E92112F16104}"/>
                    </a:ext>
                  </a:extLst>
                </p:cNvPr>
                <p:cNvSpPr txBox="1"/>
                <p:nvPr/>
              </p:nvSpPr>
              <p:spPr>
                <a:xfrm>
                  <a:off x="9772947" y="4492477"/>
                  <a:ext cx="1854202" cy="372394"/>
                </a:xfrm>
                <a:prstGeom prst="rect">
                  <a:avLst/>
                </a:prstGeom>
                <a:solidFill>
                  <a:srgbClr val="ADB9CA"/>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fluoroquinolone</a:t>
                  </a:r>
                  <a:endParaRPr lang="en-US" sz="1350" dirty="0">
                    <a:solidFill>
                      <a:schemeClr val="tx1"/>
                    </a:solidFill>
                    <a:latin typeface="Arial" panose="020B0604020202020204" pitchFamily="34" charset="0"/>
                    <a:cs typeface="Arial" panose="020B0604020202020204" pitchFamily="34" charset="0"/>
                  </a:endParaRPr>
                </a:p>
              </p:txBody>
            </p:sp>
            <p:sp>
              <p:nvSpPr>
                <p:cNvPr id="115" name="Multiply 114">
                  <a:extLst>
                    <a:ext uri="{FF2B5EF4-FFF2-40B4-BE49-F238E27FC236}">
                      <a16:creationId xmlns:a16="http://schemas.microsoft.com/office/drawing/2014/main" id="{DBCA563D-5730-9D48-B1A5-701EEE22DC4D}"/>
                    </a:ext>
                  </a:extLst>
                </p:cNvPr>
                <p:cNvSpPr/>
                <p:nvPr/>
              </p:nvSpPr>
              <p:spPr>
                <a:xfrm>
                  <a:off x="9571546" y="3670262"/>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16" name="Multiply 115">
                  <a:extLst>
                    <a:ext uri="{FF2B5EF4-FFF2-40B4-BE49-F238E27FC236}">
                      <a16:creationId xmlns:a16="http://schemas.microsoft.com/office/drawing/2014/main" id="{E3CF9702-BCF2-B449-B9D8-A10880E06776}"/>
                    </a:ext>
                  </a:extLst>
                </p:cNvPr>
                <p:cNvSpPr/>
                <p:nvPr/>
              </p:nvSpPr>
              <p:spPr>
                <a:xfrm>
                  <a:off x="9579501" y="4053622"/>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17" name="Multiply 116">
                  <a:extLst>
                    <a:ext uri="{FF2B5EF4-FFF2-40B4-BE49-F238E27FC236}">
                      <a16:creationId xmlns:a16="http://schemas.microsoft.com/office/drawing/2014/main" id="{F6C29062-3950-3D4E-B699-1D35269CFFA3}"/>
                    </a:ext>
                  </a:extLst>
                </p:cNvPr>
                <p:cNvSpPr/>
                <p:nvPr/>
              </p:nvSpPr>
              <p:spPr>
                <a:xfrm>
                  <a:off x="9579501" y="4482248"/>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18" name="Multiply 117">
                  <a:extLst>
                    <a:ext uri="{FF2B5EF4-FFF2-40B4-BE49-F238E27FC236}">
                      <a16:creationId xmlns:a16="http://schemas.microsoft.com/office/drawing/2014/main" id="{776F1C15-026A-6647-8665-4B4C701DE44C}"/>
                    </a:ext>
                  </a:extLst>
                </p:cNvPr>
                <p:cNvSpPr/>
                <p:nvPr/>
              </p:nvSpPr>
              <p:spPr>
                <a:xfrm>
                  <a:off x="9600005" y="4868926"/>
                  <a:ext cx="402797" cy="431835"/>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grpSp>
            <p:nvGrpSpPr>
              <p:cNvPr id="89" name="Group 88">
                <a:extLst>
                  <a:ext uri="{FF2B5EF4-FFF2-40B4-BE49-F238E27FC236}">
                    <a16:creationId xmlns:a16="http://schemas.microsoft.com/office/drawing/2014/main" id="{7D0CDFCF-D7DB-3742-AD11-30FD197F270D}"/>
                  </a:ext>
                </a:extLst>
              </p:cNvPr>
              <p:cNvGrpSpPr/>
              <p:nvPr/>
            </p:nvGrpSpPr>
            <p:grpSpPr>
              <a:xfrm>
                <a:off x="7358249" y="3445530"/>
                <a:ext cx="2063695" cy="1663049"/>
                <a:chOff x="5679483" y="1633248"/>
                <a:chExt cx="2063695" cy="1663049"/>
              </a:xfrm>
            </p:grpSpPr>
            <p:sp>
              <p:nvSpPr>
                <p:cNvPr id="102" name="TextBox 101">
                  <a:extLst>
                    <a:ext uri="{FF2B5EF4-FFF2-40B4-BE49-F238E27FC236}">
                      <a16:creationId xmlns:a16="http://schemas.microsoft.com/office/drawing/2014/main" id="{28E1CD6C-841A-8340-88FB-2DEEA43BB17E}"/>
                    </a:ext>
                  </a:extLst>
                </p:cNvPr>
                <p:cNvSpPr txBox="1"/>
                <p:nvPr/>
              </p:nvSpPr>
              <p:spPr>
                <a:xfrm>
                  <a:off x="5880883" y="2874692"/>
                  <a:ext cx="1854202" cy="372394"/>
                </a:xfrm>
                <a:prstGeom prst="rect">
                  <a:avLst/>
                </a:prstGeom>
                <a:solidFill>
                  <a:srgbClr val="ADB9CA"/>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fluoroquinolone</a:t>
                  </a:r>
                  <a:endParaRPr lang="en-US" sz="1350" dirty="0">
                    <a:solidFill>
                      <a:schemeClr val="tx1"/>
                    </a:solidFill>
                    <a:latin typeface="Arial" panose="020B0604020202020204" pitchFamily="34" charset="0"/>
                    <a:cs typeface="Arial" panose="020B0604020202020204" pitchFamily="34" charset="0"/>
                  </a:endParaRPr>
                </a:p>
              </p:txBody>
            </p:sp>
            <p:grpSp>
              <p:nvGrpSpPr>
                <p:cNvPr id="103" name="Group 102">
                  <a:extLst>
                    <a:ext uri="{FF2B5EF4-FFF2-40B4-BE49-F238E27FC236}">
                      <a16:creationId xmlns:a16="http://schemas.microsoft.com/office/drawing/2014/main" id="{B975EBD0-4B75-264B-96DB-7CD771AC0078}"/>
                    </a:ext>
                  </a:extLst>
                </p:cNvPr>
                <p:cNvGrpSpPr/>
                <p:nvPr/>
              </p:nvGrpSpPr>
              <p:grpSpPr>
                <a:xfrm>
                  <a:off x="5679483" y="2052477"/>
                  <a:ext cx="2055602" cy="815194"/>
                  <a:chOff x="5679483" y="2052477"/>
                  <a:chExt cx="2055602" cy="815194"/>
                </a:xfrm>
              </p:grpSpPr>
              <p:sp>
                <p:nvSpPr>
                  <p:cNvPr id="106" name="TextBox 105">
                    <a:extLst>
                      <a:ext uri="{FF2B5EF4-FFF2-40B4-BE49-F238E27FC236}">
                        <a16:creationId xmlns:a16="http://schemas.microsoft.com/office/drawing/2014/main" id="{81F352B9-CB81-7E42-89E1-2E5E93F4242B}"/>
                      </a:ext>
                    </a:extLst>
                  </p:cNvPr>
                  <p:cNvSpPr txBox="1"/>
                  <p:nvPr/>
                </p:nvSpPr>
                <p:spPr>
                  <a:xfrm>
                    <a:off x="5895970" y="2059435"/>
                    <a:ext cx="1839115" cy="372394"/>
                  </a:xfrm>
                  <a:prstGeom prst="rect">
                    <a:avLst/>
                  </a:prstGeom>
                  <a:solidFill>
                    <a:srgbClr val="ADB9CA"/>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rifampicin</a:t>
                    </a:r>
                    <a:endParaRPr lang="en-US" sz="1350" dirty="0">
                      <a:solidFill>
                        <a:schemeClr val="tx1"/>
                      </a:solidFill>
                      <a:latin typeface="Arial" panose="020B0604020202020204" pitchFamily="34" charset="0"/>
                      <a:cs typeface="Arial" panose="020B0604020202020204" pitchFamily="34" charset="0"/>
                    </a:endParaRPr>
                  </a:p>
                </p:txBody>
              </p:sp>
              <p:sp>
                <p:nvSpPr>
                  <p:cNvPr id="107" name="TextBox 106">
                    <a:extLst>
                      <a:ext uri="{FF2B5EF4-FFF2-40B4-BE49-F238E27FC236}">
                        <a16:creationId xmlns:a16="http://schemas.microsoft.com/office/drawing/2014/main" id="{B411AA79-B11F-F446-B212-4D0D87782FF8}"/>
                      </a:ext>
                    </a:extLst>
                  </p:cNvPr>
                  <p:cNvSpPr txBox="1"/>
                  <p:nvPr/>
                </p:nvSpPr>
                <p:spPr>
                  <a:xfrm>
                    <a:off x="5895970" y="2465555"/>
                    <a:ext cx="1839115" cy="372394"/>
                  </a:xfrm>
                  <a:prstGeom prst="rect">
                    <a:avLst/>
                  </a:prstGeom>
                  <a:solidFill>
                    <a:srgbClr val="ADB9CA"/>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isoniazid</a:t>
                    </a:r>
                    <a:endParaRPr lang="en-US" sz="1350" dirty="0">
                      <a:solidFill>
                        <a:schemeClr val="tx1"/>
                      </a:solidFill>
                      <a:latin typeface="Arial" panose="020B0604020202020204" pitchFamily="34" charset="0"/>
                      <a:cs typeface="Arial" panose="020B0604020202020204" pitchFamily="34" charset="0"/>
                    </a:endParaRPr>
                  </a:p>
                </p:txBody>
              </p:sp>
              <p:sp>
                <p:nvSpPr>
                  <p:cNvPr id="108" name="Multiply 107">
                    <a:extLst>
                      <a:ext uri="{FF2B5EF4-FFF2-40B4-BE49-F238E27FC236}">
                        <a16:creationId xmlns:a16="http://schemas.microsoft.com/office/drawing/2014/main" id="{E1CA9BDA-8CE6-7941-90AC-87AB04EEF035}"/>
                      </a:ext>
                    </a:extLst>
                  </p:cNvPr>
                  <p:cNvSpPr/>
                  <p:nvPr/>
                </p:nvSpPr>
                <p:spPr>
                  <a:xfrm>
                    <a:off x="5679483" y="2052477"/>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09" name="Multiply 108">
                    <a:extLst>
                      <a:ext uri="{FF2B5EF4-FFF2-40B4-BE49-F238E27FC236}">
                        <a16:creationId xmlns:a16="http://schemas.microsoft.com/office/drawing/2014/main" id="{85BD2AC5-7037-AD48-B5AF-86FD422F0AF5}"/>
                      </a:ext>
                    </a:extLst>
                  </p:cNvPr>
                  <p:cNvSpPr/>
                  <p:nvPr/>
                </p:nvSpPr>
                <p:spPr>
                  <a:xfrm>
                    <a:off x="5687438" y="2435837"/>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sp>
              <p:nvSpPr>
                <p:cNvPr id="104" name="Multiply 103">
                  <a:extLst>
                    <a:ext uri="{FF2B5EF4-FFF2-40B4-BE49-F238E27FC236}">
                      <a16:creationId xmlns:a16="http://schemas.microsoft.com/office/drawing/2014/main" id="{BE03489C-99A0-924F-BD2E-DA3F83514A46}"/>
                    </a:ext>
                  </a:extLst>
                </p:cNvPr>
                <p:cNvSpPr/>
                <p:nvPr/>
              </p:nvSpPr>
              <p:spPr>
                <a:xfrm>
                  <a:off x="5687438" y="2864463"/>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05" name="TextBox 104">
                  <a:extLst>
                    <a:ext uri="{FF2B5EF4-FFF2-40B4-BE49-F238E27FC236}">
                      <a16:creationId xmlns:a16="http://schemas.microsoft.com/office/drawing/2014/main" id="{BA72EDDD-9CC1-CA4D-A9A7-E77B264B5D88}"/>
                    </a:ext>
                  </a:extLst>
                </p:cNvPr>
                <p:cNvSpPr txBox="1"/>
                <p:nvPr/>
              </p:nvSpPr>
              <p:spPr>
                <a:xfrm>
                  <a:off x="5904063" y="1633248"/>
                  <a:ext cx="1839115" cy="372394"/>
                </a:xfrm>
                <a:prstGeom prst="rect">
                  <a:avLst/>
                </a:prstGeom>
                <a:solidFill>
                  <a:srgbClr val="7F7F7F"/>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Pre-XDR-TB</a:t>
                  </a:r>
                  <a:endParaRPr lang="en-US" sz="1350" dirty="0">
                    <a:solidFill>
                      <a:schemeClr val="bg1"/>
                    </a:solidFill>
                    <a:latin typeface="Arial" panose="020B0604020202020204" pitchFamily="34" charset="0"/>
                    <a:cs typeface="Arial" panose="020B0604020202020204" pitchFamily="34" charset="0"/>
                  </a:endParaRPr>
                </a:p>
              </p:txBody>
            </p:sp>
          </p:grpSp>
          <p:grpSp>
            <p:nvGrpSpPr>
              <p:cNvPr id="90" name="Group 89">
                <a:extLst>
                  <a:ext uri="{FF2B5EF4-FFF2-40B4-BE49-F238E27FC236}">
                    <a16:creationId xmlns:a16="http://schemas.microsoft.com/office/drawing/2014/main" id="{F311FEA2-1029-024E-8BBD-D330E0517B06}"/>
                  </a:ext>
                </a:extLst>
              </p:cNvPr>
              <p:cNvGrpSpPr/>
              <p:nvPr/>
            </p:nvGrpSpPr>
            <p:grpSpPr>
              <a:xfrm>
                <a:off x="5171785" y="3430123"/>
                <a:ext cx="2055602" cy="1248280"/>
                <a:chOff x="3076960" y="1619391"/>
                <a:chExt cx="2055602" cy="1248280"/>
              </a:xfrm>
            </p:grpSpPr>
            <p:grpSp>
              <p:nvGrpSpPr>
                <p:cNvPr id="96" name="Group 95">
                  <a:extLst>
                    <a:ext uri="{FF2B5EF4-FFF2-40B4-BE49-F238E27FC236}">
                      <a16:creationId xmlns:a16="http://schemas.microsoft.com/office/drawing/2014/main" id="{727C21F4-347C-E942-9B01-2D21953436C1}"/>
                    </a:ext>
                  </a:extLst>
                </p:cNvPr>
                <p:cNvGrpSpPr/>
                <p:nvPr/>
              </p:nvGrpSpPr>
              <p:grpSpPr>
                <a:xfrm>
                  <a:off x="3076960" y="2052477"/>
                  <a:ext cx="2055602" cy="815194"/>
                  <a:chOff x="5679483" y="2052477"/>
                  <a:chExt cx="2055602" cy="815194"/>
                </a:xfrm>
              </p:grpSpPr>
              <p:sp>
                <p:nvSpPr>
                  <p:cNvPr id="98" name="TextBox 97">
                    <a:extLst>
                      <a:ext uri="{FF2B5EF4-FFF2-40B4-BE49-F238E27FC236}">
                        <a16:creationId xmlns:a16="http://schemas.microsoft.com/office/drawing/2014/main" id="{043EA391-D563-6D4E-87F8-38FACF8AEF8B}"/>
                      </a:ext>
                    </a:extLst>
                  </p:cNvPr>
                  <p:cNvSpPr txBox="1"/>
                  <p:nvPr/>
                </p:nvSpPr>
                <p:spPr>
                  <a:xfrm>
                    <a:off x="5895970" y="2059435"/>
                    <a:ext cx="1839115" cy="372394"/>
                  </a:xfrm>
                  <a:prstGeom prst="rect">
                    <a:avLst/>
                  </a:prstGeom>
                  <a:solidFill>
                    <a:srgbClr val="ADB9CA"/>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rifampicin</a:t>
                    </a:r>
                    <a:endParaRPr lang="en-US" sz="1350" dirty="0">
                      <a:solidFill>
                        <a:schemeClr val="tx1"/>
                      </a:solidFill>
                      <a:latin typeface="Arial" panose="020B060402020202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26CF0879-3596-4641-B44C-2E9474A0CC92}"/>
                      </a:ext>
                    </a:extLst>
                  </p:cNvPr>
                  <p:cNvSpPr txBox="1"/>
                  <p:nvPr/>
                </p:nvSpPr>
                <p:spPr>
                  <a:xfrm>
                    <a:off x="5895970" y="2465558"/>
                    <a:ext cx="1839115" cy="372394"/>
                  </a:xfrm>
                  <a:prstGeom prst="rect">
                    <a:avLst/>
                  </a:prstGeom>
                  <a:solidFill>
                    <a:srgbClr val="ADB9CA"/>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isoniazid</a:t>
                    </a:r>
                    <a:endParaRPr lang="en-US" sz="1350" dirty="0">
                      <a:solidFill>
                        <a:schemeClr val="tx1"/>
                      </a:solidFill>
                      <a:latin typeface="Arial" panose="020B0604020202020204" pitchFamily="34" charset="0"/>
                      <a:cs typeface="Arial" panose="020B0604020202020204" pitchFamily="34" charset="0"/>
                    </a:endParaRPr>
                  </a:p>
                </p:txBody>
              </p:sp>
              <p:sp>
                <p:nvSpPr>
                  <p:cNvPr id="100" name="Multiply 99">
                    <a:extLst>
                      <a:ext uri="{FF2B5EF4-FFF2-40B4-BE49-F238E27FC236}">
                        <a16:creationId xmlns:a16="http://schemas.microsoft.com/office/drawing/2014/main" id="{22581256-B1C7-DA45-8744-D837F9D47A76}"/>
                      </a:ext>
                    </a:extLst>
                  </p:cNvPr>
                  <p:cNvSpPr/>
                  <p:nvPr/>
                </p:nvSpPr>
                <p:spPr>
                  <a:xfrm>
                    <a:off x="5679483" y="2052477"/>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101" name="Multiply 100">
                    <a:extLst>
                      <a:ext uri="{FF2B5EF4-FFF2-40B4-BE49-F238E27FC236}">
                        <a16:creationId xmlns:a16="http://schemas.microsoft.com/office/drawing/2014/main" id="{9A2DA320-F050-A643-A359-F3018796DB2B}"/>
                      </a:ext>
                    </a:extLst>
                  </p:cNvPr>
                  <p:cNvSpPr/>
                  <p:nvPr/>
                </p:nvSpPr>
                <p:spPr>
                  <a:xfrm>
                    <a:off x="5687438" y="2435837"/>
                    <a:ext cx="402797" cy="431834"/>
                  </a:xfrm>
                  <a:prstGeom prst="mathMultiply">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sp>
              <p:nvSpPr>
                <p:cNvPr id="97" name="TextBox 96">
                  <a:extLst>
                    <a:ext uri="{FF2B5EF4-FFF2-40B4-BE49-F238E27FC236}">
                      <a16:creationId xmlns:a16="http://schemas.microsoft.com/office/drawing/2014/main" id="{A1670931-363F-DA49-8309-349123813809}"/>
                    </a:ext>
                  </a:extLst>
                </p:cNvPr>
                <p:cNvSpPr txBox="1"/>
                <p:nvPr/>
              </p:nvSpPr>
              <p:spPr>
                <a:xfrm>
                  <a:off x="3289817" y="1619391"/>
                  <a:ext cx="1839115" cy="400109"/>
                </a:xfrm>
                <a:prstGeom prst="rect">
                  <a:avLst/>
                </a:prstGeom>
                <a:solidFill>
                  <a:srgbClr val="7F7F7F"/>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MDR-TB</a:t>
                  </a:r>
                  <a:endParaRPr lang="en-US" sz="1350" dirty="0">
                    <a:solidFill>
                      <a:schemeClr val="bg1"/>
                    </a:solidFill>
                    <a:latin typeface="Arial" panose="020B0604020202020204" pitchFamily="34" charset="0"/>
                    <a:cs typeface="Arial" panose="020B0604020202020204" pitchFamily="34" charset="0"/>
                  </a:endParaRPr>
                </a:p>
              </p:txBody>
            </p:sp>
          </p:grpSp>
          <p:grpSp>
            <p:nvGrpSpPr>
              <p:cNvPr id="91" name="Group 90">
                <a:extLst>
                  <a:ext uri="{FF2B5EF4-FFF2-40B4-BE49-F238E27FC236}">
                    <a16:creationId xmlns:a16="http://schemas.microsoft.com/office/drawing/2014/main" id="{9BCBFDFC-EF77-0544-B72C-4EDF01A625FB}"/>
                  </a:ext>
                </a:extLst>
              </p:cNvPr>
              <p:cNvGrpSpPr/>
              <p:nvPr/>
            </p:nvGrpSpPr>
            <p:grpSpPr>
              <a:xfrm>
                <a:off x="3218079" y="3435716"/>
                <a:ext cx="1842745" cy="1218559"/>
                <a:chOff x="3289817" y="1619391"/>
                <a:chExt cx="1842745" cy="1218559"/>
              </a:xfrm>
            </p:grpSpPr>
            <p:grpSp>
              <p:nvGrpSpPr>
                <p:cNvPr id="92" name="Group 91">
                  <a:extLst>
                    <a:ext uri="{FF2B5EF4-FFF2-40B4-BE49-F238E27FC236}">
                      <a16:creationId xmlns:a16="http://schemas.microsoft.com/office/drawing/2014/main" id="{E5F2D092-F386-9A45-AEB2-3EED01E44CBB}"/>
                    </a:ext>
                  </a:extLst>
                </p:cNvPr>
                <p:cNvGrpSpPr/>
                <p:nvPr/>
              </p:nvGrpSpPr>
              <p:grpSpPr>
                <a:xfrm>
                  <a:off x="3293447" y="2059435"/>
                  <a:ext cx="1839115" cy="778515"/>
                  <a:chOff x="5895970" y="2059435"/>
                  <a:chExt cx="1839115" cy="778515"/>
                </a:xfrm>
              </p:grpSpPr>
              <p:sp>
                <p:nvSpPr>
                  <p:cNvPr id="94" name="TextBox 93">
                    <a:extLst>
                      <a:ext uri="{FF2B5EF4-FFF2-40B4-BE49-F238E27FC236}">
                        <a16:creationId xmlns:a16="http://schemas.microsoft.com/office/drawing/2014/main" id="{5E34D6ED-3284-6D4B-AE3F-28272D262502}"/>
                      </a:ext>
                    </a:extLst>
                  </p:cNvPr>
                  <p:cNvSpPr txBox="1"/>
                  <p:nvPr/>
                </p:nvSpPr>
                <p:spPr>
                  <a:xfrm>
                    <a:off x="5895970" y="2059435"/>
                    <a:ext cx="1839115" cy="372394"/>
                  </a:xfrm>
                  <a:prstGeom prst="rect">
                    <a:avLst/>
                  </a:prstGeom>
                  <a:solidFill>
                    <a:schemeClr val="accent6">
                      <a:lumMod val="60000"/>
                      <a:lumOff val="40000"/>
                    </a:schemeClr>
                  </a:solidFill>
                  <a:ln>
                    <a:noFill/>
                  </a:ln>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rifampicin</a:t>
                    </a:r>
                    <a:endParaRPr lang="en-US" sz="1350" dirty="0">
                      <a:solidFill>
                        <a:schemeClr val="tx1"/>
                      </a:solidFill>
                      <a:latin typeface="Arial" panose="020B060402020202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5CC96807-4B7A-694D-84D3-2C5ECBF80914}"/>
                      </a:ext>
                    </a:extLst>
                  </p:cNvPr>
                  <p:cNvSpPr txBox="1"/>
                  <p:nvPr/>
                </p:nvSpPr>
                <p:spPr>
                  <a:xfrm>
                    <a:off x="5895970" y="2465556"/>
                    <a:ext cx="1839115" cy="372394"/>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isoniazid</a:t>
                    </a:r>
                    <a:endParaRPr lang="en-US" sz="1350" dirty="0">
                      <a:solidFill>
                        <a:schemeClr val="tx1"/>
                      </a:solidFill>
                      <a:latin typeface="Arial" panose="020B0604020202020204" pitchFamily="34" charset="0"/>
                      <a:cs typeface="Arial" panose="020B0604020202020204" pitchFamily="34" charset="0"/>
                    </a:endParaRPr>
                  </a:p>
                </p:txBody>
              </p:sp>
            </p:grpSp>
            <p:sp>
              <p:nvSpPr>
                <p:cNvPr id="93" name="TextBox 92">
                  <a:extLst>
                    <a:ext uri="{FF2B5EF4-FFF2-40B4-BE49-F238E27FC236}">
                      <a16:creationId xmlns:a16="http://schemas.microsoft.com/office/drawing/2014/main" id="{8CEC532C-DCC8-264F-A1E9-F643083F5C1C}"/>
                    </a:ext>
                  </a:extLst>
                </p:cNvPr>
                <p:cNvSpPr txBox="1"/>
                <p:nvPr/>
              </p:nvSpPr>
              <p:spPr>
                <a:xfrm>
                  <a:off x="3289817" y="1619391"/>
                  <a:ext cx="1839114" cy="400109"/>
                </a:xfrm>
                <a:prstGeom prst="rect">
                  <a:avLst/>
                </a:prstGeom>
                <a:solidFill>
                  <a:srgbClr val="7F7F7F"/>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DS-TB</a:t>
                  </a:r>
                  <a:endParaRPr lang="en-US" sz="1350" dirty="0">
                    <a:solidFill>
                      <a:schemeClr val="bg1"/>
                    </a:solidFill>
                    <a:latin typeface="Arial" panose="020B0604020202020204" pitchFamily="34" charset="0"/>
                    <a:cs typeface="Arial" panose="020B0604020202020204" pitchFamily="34" charset="0"/>
                  </a:endParaRPr>
                </a:p>
              </p:txBody>
            </p:sp>
          </p:grpSp>
        </p:grpSp>
        <p:sp>
          <p:nvSpPr>
            <p:cNvPr id="85" name="TextBox 84">
              <a:extLst>
                <a:ext uri="{FF2B5EF4-FFF2-40B4-BE49-F238E27FC236}">
                  <a16:creationId xmlns:a16="http://schemas.microsoft.com/office/drawing/2014/main" id="{B1641EC3-0549-D249-9120-5989AB387B9D}"/>
                </a:ext>
              </a:extLst>
            </p:cNvPr>
            <p:cNvSpPr txBox="1"/>
            <p:nvPr/>
          </p:nvSpPr>
          <p:spPr>
            <a:xfrm>
              <a:off x="1218984" y="2706082"/>
              <a:ext cx="1330667" cy="372395"/>
            </a:xfrm>
            <a:prstGeom prst="rect">
              <a:avLst/>
            </a:prstGeom>
            <a:noFill/>
          </p:spPr>
          <p:txBody>
            <a:bodyPr wrap="square" rtlCol="0">
              <a:spAutoFit/>
            </a:bodyPr>
            <a:lstStyle/>
            <a:p>
              <a:r>
                <a:rPr lang="en-US" sz="2000" dirty="0">
                  <a:latin typeface="Arial" panose="020B0604020202020204" pitchFamily="34" charset="0"/>
                </a:rPr>
                <a:t>2020</a:t>
              </a:r>
            </a:p>
          </p:txBody>
        </p:sp>
        <p:cxnSp>
          <p:nvCxnSpPr>
            <p:cNvPr id="87" name="Straight Connector 86">
              <a:extLst>
                <a:ext uri="{FF2B5EF4-FFF2-40B4-BE49-F238E27FC236}">
                  <a16:creationId xmlns:a16="http://schemas.microsoft.com/office/drawing/2014/main" id="{A729C5FE-126C-A242-8D0B-D617BF38F832}"/>
                </a:ext>
              </a:extLst>
            </p:cNvPr>
            <p:cNvCxnSpPr>
              <a:cxnSpLocks/>
            </p:cNvCxnSpPr>
            <p:nvPr/>
          </p:nvCxnSpPr>
          <p:spPr>
            <a:xfrm>
              <a:off x="1435698" y="3141100"/>
              <a:ext cx="7691555" cy="26914"/>
            </a:xfrm>
            <a:prstGeom prst="line">
              <a:avLst/>
            </a:prstGeom>
            <a:ln w="12700">
              <a:solidFill>
                <a:srgbClr val="F20000"/>
              </a:solidFill>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00475A84-2B4B-3448-8276-48267A010C6E}"/>
                </a:ext>
              </a:extLst>
            </p:cNvPr>
            <p:cNvSpPr txBox="1"/>
            <p:nvPr/>
          </p:nvSpPr>
          <p:spPr>
            <a:xfrm>
              <a:off x="1219837" y="3165249"/>
              <a:ext cx="1330667" cy="372395"/>
            </a:xfrm>
            <a:prstGeom prst="rect">
              <a:avLst/>
            </a:prstGeom>
            <a:noFill/>
          </p:spPr>
          <p:txBody>
            <a:bodyPr wrap="square" rtlCol="0">
              <a:spAutoFit/>
            </a:bodyPr>
            <a:lstStyle/>
            <a:p>
              <a:r>
                <a:rPr lang="en-US" sz="2000" dirty="0">
                  <a:latin typeface="Arial" panose="020B0604020202020204" pitchFamily="34" charset="0"/>
                </a:rPr>
                <a:t>2021</a:t>
              </a:r>
            </a:p>
          </p:txBody>
        </p:sp>
      </p:grpSp>
      <p:sp>
        <p:nvSpPr>
          <p:cNvPr id="86" name="TextBox 85">
            <a:extLst>
              <a:ext uri="{FF2B5EF4-FFF2-40B4-BE49-F238E27FC236}">
                <a16:creationId xmlns:a16="http://schemas.microsoft.com/office/drawing/2014/main" id="{391C27EA-084E-DF4D-B75F-107C530C219B}"/>
              </a:ext>
            </a:extLst>
          </p:cNvPr>
          <p:cNvSpPr txBox="1"/>
          <p:nvPr/>
        </p:nvSpPr>
        <p:spPr>
          <a:xfrm>
            <a:off x="4655344" y="5417708"/>
            <a:ext cx="1469619" cy="715581"/>
          </a:xfrm>
          <a:prstGeom prst="rect">
            <a:avLst/>
          </a:prstGeom>
          <a:solidFill>
            <a:srgbClr val="ADB9CA"/>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Group A drugs</a:t>
            </a:r>
          </a:p>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en-US" sz="135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bedaquiline</a:t>
            </a: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linezolid)</a:t>
            </a:r>
          </a:p>
        </p:txBody>
      </p:sp>
      <p:sp>
        <p:nvSpPr>
          <p:cNvPr id="219" name="TextBox 218">
            <a:extLst>
              <a:ext uri="{FF2B5EF4-FFF2-40B4-BE49-F238E27FC236}">
                <a16:creationId xmlns:a16="http://schemas.microsoft.com/office/drawing/2014/main" id="{DA6258F7-DD31-7448-9233-DA6213D37080}"/>
              </a:ext>
            </a:extLst>
          </p:cNvPr>
          <p:cNvSpPr txBox="1"/>
          <p:nvPr/>
        </p:nvSpPr>
        <p:spPr>
          <a:xfrm>
            <a:off x="2906444" y="5090302"/>
            <a:ext cx="1488111" cy="300082"/>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fluoroquinolone</a:t>
            </a:r>
            <a:endParaRPr lang="en-US" sz="1350" dirty="0">
              <a:solidFill>
                <a:schemeClr val="tx1"/>
              </a:solidFill>
              <a:latin typeface="Arial" panose="020B0604020202020204" pitchFamily="34" charset="0"/>
              <a:cs typeface="Arial" panose="020B0604020202020204" pitchFamily="34" charset="0"/>
            </a:endParaRPr>
          </a:p>
        </p:txBody>
      </p:sp>
      <p:sp>
        <p:nvSpPr>
          <p:cNvPr id="220" name="TextBox 219">
            <a:extLst>
              <a:ext uri="{FF2B5EF4-FFF2-40B4-BE49-F238E27FC236}">
                <a16:creationId xmlns:a16="http://schemas.microsoft.com/office/drawing/2014/main" id="{B89B5A1E-48F6-A44F-B34F-D3A8C8DBADD5}"/>
              </a:ext>
            </a:extLst>
          </p:cNvPr>
          <p:cNvSpPr txBox="1"/>
          <p:nvPr/>
        </p:nvSpPr>
        <p:spPr>
          <a:xfrm>
            <a:off x="1150255" y="5090302"/>
            <a:ext cx="1497809" cy="300082"/>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fluoroquinolone</a:t>
            </a:r>
            <a:endParaRPr lang="en-US" sz="1350" dirty="0">
              <a:solidFill>
                <a:schemeClr val="tx1"/>
              </a:solidFill>
              <a:latin typeface="Arial" panose="020B0604020202020204" pitchFamily="34" charset="0"/>
              <a:cs typeface="Arial" panose="020B0604020202020204" pitchFamily="34" charset="0"/>
            </a:endParaRPr>
          </a:p>
        </p:txBody>
      </p:sp>
      <p:sp>
        <p:nvSpPr>
          <p:cNvPr id="221" name="TextBox 220">
            <a:extLst>
              <a:ext uri="{FF2B5EF4-FFF2-40B4-BE49-F238E27FC236}">
                <a16:creationId xmlns:a16="http://schemas.microsoft.com/office/drawing/2014/main" id="{30E4ABDD-4170-9246-B8A1-EBBFC48496AF}"/>
              </a:ext>
            </a:extLst>
          </p:cNvPr>
          <p:cNvSpPr txBox="1"/>
          <p:nvPr/>
        </p:nvSpPr>
        <p:spPr>
          <a:xfrm>
            <a:off x="2900523" y="2622600"/>
            <a:ext cx="1488111" cy="300082"/>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fluoroquinolone</a:t>
            </a:r>
            <a:endParaRPr lang="en-US" sz="1350" dirty="0">
              <a:solidFill>
                <a:schemeClr val="tx1"/>
              </a:solidFill>
              <a:latin typeface="Arial" panose="020B0604020202020204" pitchFamily="34" charset="0"/>
              <a:cs typeface="Arial" panose="020B0604020202020204" pitchFamily="34" charset="0"/>
            </a:endParaRPr>
          </a:p>
        </p:txBody>
      </p:sp>
      <p:sp>
        <p:nvSpPr>
          <p:cNvPr id="222" name="TextBox 221">
            <a:extLst>
              <a:ext uri="{FF2B5EF4-FFF2-40B4-BE49-F238E27FC236}">
                <a16:creationId xmlns:a16="http://schemas.microsoft.com/office/drawing/2014/main" id="{977C79C4-0B88-F044-8713-B31E35BDE498}"/>
              </a:ext>
            </a:extLst>
          </p:cNvPr>
          <p:cNvSpPr txBox="1"/>
          <p:nvPr/>
        </p:nvSpPr>
        <p:spPr>
          <a:xfrm>
            <a:off x="1157261" y="2635455"/>
            <a:ext cx="1488111" cy="300082"/>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fluoroquinolone</a:t>
            </a:r>
            <a:endParaRPr lang="en-US" sz="1350" dirty="0">
              <a:solidFill>
                <a:schemeClr val="tx1"/>
              </a:solidFill>
              <a:latin typeface="Arial" panose="020B0604020202020204" pitchFamily="34" charset="0"/>
              <a:cs typeface="Arial" panose="020B0604020202020204" pitchFamily="34" charset="0"/>
            </a:endParaRPr>
          </a:p>
        </p:txBody>
      </p:sp>
      <p:sp>
        <p:nvSpPr>
          <p:cNvPr id="223" name="TextBox 222">
            <a:extLst>
              <a:ext uri="{FF2B5EF4-FFF2-40B4-BE49-F238E27FC236}">
                <a16:creationId xmlns:a16="http://schemas.microsoft.com/office/drawing/2014/main" id="{31284797-33C7-864A-8706-F533CD56DCE4}"/>
              </a:ext>
            </a:extLst>
          </p:cNvPr>
          <p:cNvSpPr txBox="1"/>
          <p:nvPr/>
        </p:nvSpPr>
        <p:spPr>
          <a:xfrm>
            <a:off x="2918432" y="5413270"/>
            <a:ext cx="1469619" cy="715581"/>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Group A drugs</a:t>
            </a:r>
          </a:p>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en-US" sz="135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bedaquiline</a:t>
            </a: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linezolid)</a:t>
            </a:r>
          </a:p>
        </p:txBody>
      </p:sp>
      <p:sp>
        <p:nvSpPr>
          <p:cNvPr id="224" name="TextBox 223">
            <a:extLst>
              <a:ext uri="{FF2B5EF4-FFF2-40B4-BE49-F238E27FC236}">
                <a16:creationId xmlns:a16="http://schemas.microsoft.com/office/drawing/2014/main" id="{316A4812-177B-BE46-900D-5817FE37B1B7}"/>
              </a:ext>
            </a:extLst>
          </p:cNvPr>
          <p:cNvSpPr txBox="1"/>
          <p:nvPr/>
        </p:nvSpPr>
        <p:spPr>
          <a:xfrm>
            <a:off x="1154031" y="5400509"/>
            <a:ext cx="1497809" cy="715581"/>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Group A drugs</a:t>
            </a:r>
          </a:p>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en-US" sz="135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bedaquiline</a:t>
            </a: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linezolid)</a:t>
            </a:r>
          </a:p>
        </p:txBody>
      </p:sp>
      <p:sp>
        <p:nvSpPr>
          <p:cNvPr id="225" name="TextBox 224">
            <a:extLst>
              <a:ext uri="{FF2B5EF4-FFF2-40B4-BE49-F238E27FC236}">
                <a16:creationId xmlns:a16="http://schemas.microsoft.com/office/drawing/2014/main" id="{21F7324A-937B-9D47-9197-50A0E594A185}"/>
              </a:ext>
            </a:extLst>
          </p:cNvPr>
          <p:cNvSpPr txBox="1"/>
          <p:nvPr/>
        </p:nvSpPr>
        <p:spPr>
          <a:xfrm>
            <a:off x="2897710" y="2964430"/>
            <a:ext cx="1469619" cy="715581"/>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Group A drugs</a:t>
            </a:r>
          </a:p>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en-US" sz="135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bedaquiline</a:t>
            </a: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linezolid)</a:t>
            </a:r>
          </a:p>
        </p:txBody>
      </p:sp>
      <p:sp>
        <p:nvSpPr>
          <p:cNvPr id="226" name="TextBox 225">
            <a:extLst>
              <a:ext uri="{FF2B5EF4-FFF2-40B4-BE49-F238E27FC236}">
                <a16:creationId xmlns:a16="http://schemas.microsoft.com/office/drawing/2014/main" id="{F881C0C5-8599-D743-880A-5B5FF9AC01F7}"/>
              </a:ext>
            </a:extLst>
          </p:cNvPr>
          <p:cNvSpPr txBox="1"/>
          <p:nvPr/>
        </p:nvSpPr>
        <p:spPr>
          <a:xfrm>
            <a:off x="1157261" y="2968936"/>
            <a:ext cx="1469619" cy="715581"/>
          </a:xfrm>
          <a:prstGeom prst="rect">
            <a:avLst/>
          </a:prstGeom>
          <a:solidFill>
            <a:schemeClr val="accent6">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Group A drugs</a:t>
            </a:r>
          </a:p>
          <a:p>
            <a:pPr algn="ct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en-US" sz="135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bedaquiline</a:t>
            </a:r>
            <a:r>
              <a:rPr lang="en-US" sz="135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linezolid)</a:t>
            </a:r>
          </a:p>
        </p:txBody>
      </p:sp>
    </p:spTree>
    <p:extLst>
      <p:ext uri="{BB962C8B-B14F-4D97-AF65-F5344CB8AC3E}">
        <p14:creationId xmlns:p14="http://schemas.microsoft.com/office/powerpoint/2010/main" val="3216797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body" sz="quarter" idx="10"/>
          </p:nvPr>
        </p:nvSpPr>
        <p:spPr>
          <a:xfrm>
            <a:off x="3481521" y="1774591"/>
            <a:ext cx="2146578" cy="1883009"/>
          </a:xfrm>
          <a:prstGeom prst="rect">
            <a:avLst/>
          </a:prstGeom>
          <a:noFill/>
          <a:ln>
            <a:noFill/>
          </a:ln>
        </p:spPr>
        <p:txBody>
          <a:bodyPr>
            <a:noAutofit/>
          </a:bodyPr>
          <a:lstStyle/>
          <a:p>
            <a:pPr marL="0" indent="0" algn="l">
              <a:lnSpc>
                <a:spcPct val="100000"/>
              </a:lnSpc>
              <a:buNone/>
            </a:pPr>
            <a:r>
              <a:rPr lang="en-US" sz="1500" b="1" dirty="0">
                <a:ea typeface="Arial Black" charset="0"/>
                <a:cs typeface="Arial" panose="020B0604020202020204" pitchFamily="34" charset="0"/>
              </a:rPr>
              <a:t>Drug-Sensitive TB </a:t>
            </a:r>
          </a:p>
          <a:p>
            <a:pPr marL="0" indent="0" algn="l">
              <a:lnSpc>
                <a:spcPct val="100000"/>
              </a:lnSpc>
              <a:buNone/>
            </a:pPr>
            <a:r>
              <a:rPr lang="en-US" sz="1500" b="1" dirty="0">
                <a:ea typeface="Arial Black" charset="0"/>
                <a:cs typeface="Arial" panose="020B0604020202020204" pitchFamily="34" charset="0"/>
              </a:rPr>
              <a:t>(DS-TB)</a:t>
            </a:r>
          </a:p>
          <a:p>
            <a:pPr marL="0" indent="0" algn="l">
              <a:lnSpc>
                <a:spcPct val="100000"/>
              </a:lnSpc>
              <a:buNone/>
            </a:pPr>
            <a:endParaRPr lang="en-US" sz="1500" b="1" dirty="0">
              <a:ea typeface="Arial Black" charset="0"/>
              <a:cs typeface="Arial" panose="020B0604020202020204" pitchFamily="34" charset="0"/>
            </a:endParaRPr>
          </a:p>
          <a:p>
            <a:pPr marL="0" indent="0">
              <a:buNone/>
            </a:pPr>
            <a:r>
              <a:rPr lang="en-US" sz="1500" dirty="0">
                <a:cs typeface="Arial" panose="020B0604020202020204" pitchFamily="34" charset="0"/>
              </a:rPr>
              <a:t>4–6</a:t>
            </a:r>
            <a:r>
              <a:rPr lang="en-US" sz="1500" dirty="0">
                <a:ea typeface="Arial Black" charset="0"/>
                <a:cs typeface="Arial" panose="020B0604020202020204" pitchFamily="34" charset="0"/>
              </a:rPr>
              <a:t> months</a:t>
            </a:r>
          </a:p>
          <a:p>
            <a:pPr marL="0" indent="0" algn="l">
              <a:lnSpc>
                <a:spcPct val="100000"/>
              </a:lnSpc>
              <a:buNone/>
            </a:pPr>
            <a:r>
              <a:rPr lang="en-US" sz="1500" dirty="0">
                <a:ea typeface="Arial Black" charset="0"/>
                <a:cs typeface="Arial" panose="020B0604020202020204" pitchFamily="34" charset="0"/>
              </a:rPr>
              <a:t>4 drugs</a:t>
            </a:r>
          </a:p>
          <a:p>
            <a:pPr marL="0" indent="0" algn="l">
              <a:lnSpc>
                <a:spcPct val="100000"/>
              </a:lnSpc>
              <a:buNone/>
            </a:pPr>
            <a:r>
              <a:rPr lang="en-US" sz="1500" dirty="0">
                <a:ea typeface="Arial Black" charset="0"/>
                <a:cs typeface="Arial" panose="020B0604020202020204" pitchFamily="34" charset="0"/>
              </a:rPr>
              <a:t>first-line medicines</a:t>
            </a:r>
          </a:p>
          <a:p>
            <a:pPr algn="l"/>
            <a:endParaRPr lang="en-US" sz="1200" dirty="0">
              <a:cs typeface="Arial" panose="020B0604020202020204" pitchFamily="34" charset="0"/>
            </a:endParaRPr>
          </a:p>
        </p:txBody>
      </p:sp>
      <p:sp>
        <p:nvSpPr>
          <p:cNvPr id="12" name="Subtitle 1">
            <a:extLst>
              <a:ext uri="{FF2B5EF4-FFF2-40B4-BE49-F238E27FC236}">
                <a16:creationId xmlns:a16="http://schemas.microsoft.com/office/drawing/2014/main" id="{3DBC70ED-74A7-D540-8A1F-C492AD82F624}"/>
              </a:ext>
            </a:extLst>
          </p:cNvPr>
          <p:cNvSpPr txBox="1">
            <a:spLocks/>
          </p:cNvSpPr>
          <p:nvPr/>
        </p:nvSpPr>
        <p:spPr>
          <a:xfrm>
            <a:off x="5979314" y="1776021"/>
            <a:ext cx="2743200" cy="2008144"/>
          </a:xfrm>
          <a:prstGeom prst="rect">
            <a:avLst/>
          </a:prstGeom>
          <a:noFill/>
          <a:ln>
            <a:noFill/>
          </a:ln>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defTabSz="514337" fontAlgn="auto">
              <a:lnSpc>
                <a:spcPct val="100000"/>
              </a:lnSpc>
              <a:spcBef>
                <a:spcPts val="563"/>
              </a:spcBef>
              <a:spcAft>
                <a:spcPts val="0"/>
              </a:spcAft>
            </a:pPr>
            <a:r>
              <a:rPr lang="en-US" sz="1500" b="1" dirty="0">
                <a:solidFill>
                  <a:srgbClr val="000000"/>
                </a:solidFill>
                <a:latin typeface="Arial" panose="020B0604020202020204" pitchFamily="34" charset="0"/>
                <a:ea typeface="Arial Black" charset="0"/>
                <a:cs typeface="Arial" panose="020B0604020202020204" pitchFamily="34" charset="0"/>
              </a:rPr>
              <a:t>Drug-Resistant TB </a:t>
            </a:r>
          </a:p>
          <a:p>
            <a:pPr lvl="0" algn="l" defTabSz="514337" fontAlgn="auto">
              <a:lnSpc>
                <a:spcPct val="100000"/>
              </a:lnSpc>
              <a:spcBef>
                <a:spcPts val="563"/>
              </a:spcBef>
              <a:spcAft>
                <a:spcPts val="0"/>
              </a:spcAft>
            </a:pPr>
            <a:r>
              <a:rPr lang="en-US" sz="1500" b="1" dirty="0">
                <a:solidFill>
                  <a:srgbClr val="000000"/>
                </a:solidFill>
                <a:latin typeface="Arial" panose="020B0604020202020204" pitchFamily="34" charset="0"/>
                <a:ea typeface="Arial Black" charset="0"/>
                <a:cs typeface="Arial" panose="020B0604020202020204" pitchFamily="34" charset="0"/>
              </a:rPr>
              <a:t>(DR-TB)</a:t>
            </a:r>
          </a:p>
          <a:p>
            <a:pPr lvl="0" algn="just" defTabSz="514337" fontAlgn="auto">
              <a:spcBef>
                <a:spcPts val="563"/>
              </a:spcBef>
              <a:spcAft>
                <a:spcPts val="0"/>
              </a:spcAft>
            </a:pPr>
            <a:endParaRPr lang="en-US" sz="1500" dirty="0">
              <a:solidFill>
                <a:srgbClr val="000000"/>
              </a:solidFill>
              <a:latin typeface="Arial" panose="020B0604020202020204" pitchFamily="34" charset="0"/>
              <a:cs typeface="Arial" panose="020B0604020202020204" pitchFamily="34" charset="0"/>
            </a:endParaRPr>
          </a:p>
          <a:p>
            <a:pPr lvl="0" algn="just" defTabSz="514337" fontAlgn="auto">
              <a:spcBef>
                <a:spcPts val="563"/>
              </a:spcBef>
              <a:spcAft>
                <a:spcPts val="0"/>
              </a:spcAft>
            </a:pPr>
            <a:r>
              <a:rPr lang="en-US" sz="1500" dirty="0">
                <a:solidFill>
                  <a:srgbClr val="000000"/>
                </a:solidFill>
                <a:latin typeface="Arial" panose="020B0604020202020204" pitchFamily="34" charset="0"/>
                <a:cs typeface="Arial" panose="020B0604020202020204" pitchFamily="34" charset="0"/>
              </a:rPr>
              <a:t>6–20</a:t>
            </a:r>
            <a:r>
              <a:rPr lang="en-US" sz="1500" dirty="0">
                <a:solidFill>
                  <a:srgbClr val="000000"/>
                </a:solidFill>
                <a:latin typeface="Arial" panose="020B0604020202020204" pitchFamily="34" charset="0"/>
                <a:ea typeface="Arial Black" charset="0"/>
                <a:cs typeface="Arial" panose="020B0604020202020204" pitchFamily="34" charset="0"/>
              </a:rPr>
              <a:t> months</a:t>
            </a:r>
          </a:p>
          <a:p>
            <a:pPr lvl="0" algn="l" defTabSz="514337" fontAlgn="auto">
              <a:lnSpc>
                <a:spcPct val="100000"/>
              </a:lnSpc>
              <a:spcBef>
                <a:spcPts val="563"/>
              </a:spcBef>
              <a:spcAft>
                <a:spcPts val="0"/>
              </a:spcAft>
            </a:pPr>
            <a:r>
              <a:rPr lang="en-US" sz="1500" dirty="0">
                <a:solidFill>
                  <a:srgbClr val="000000"/>
                </a:solidFill>
                <a:latin typeface="Arial" panose="020B0604020202020204" pitchFamily="34" charset="0"/>
                <a:cs typeface="Arial" panose="020B0604020202020204" pitchFamily="34" charset="0"/>
              </a:rPr>
              <a:t>6–8</a:t>
            </a:r>
            <a:r>
              <a:rPr lang="en-US" sz="1500" dirty="0">
                <a:solidFill>
                  <a:srgbClr val="000000"/>
                </a:solidFill>
                <a:latin typeface="Arial" panose="020B0604020202020204" pitchFamily="34" charset="0"/>
                <a:ea typeface="Arial Black" charset="0"/>
                <a:cs typeface="Arial" panose="020B0604020202020204" pitchFamily="34" charset="0"/>
              </a:rPr>
              <a:t> drugs</a:t>
            </a:r>
          </a:p>
          <a:p>
            <a:pPr lvl="0" algn="l" defTabSz="514337" fontAlgn="auto">
              <a:lnSpc>
                <a:spcPct val="100000"/>
              </a:lnSpc>
              <a:spcBef>
                <a:spcPts val="563"/>
              </a:spcBef>
              <a:spcAft>
                <a:spcPts val="0"/>
              </a:spcAft>
            </a:pPr>
            <a:r>
              <a:rPr lang="en-US" sz="1500" dirty="0">
                <a:solidFill>
                  <a:srgbClr val="000000"/>
                </a:solidFill>
                <a:latin typeface="Arial" panose="020B0604020202020204" pitchFamily="34" charset="0"/>
                <a:ea typeface="Arial Black" charset="0"/>
                <a:cs typeface="Arial" panose="020B0604020202020204" pitchFamily="34" charset="0"/>
              </a:rPr>
              <a:t>second-line, new / repurposed medicines</a:t>
            </a:r>
          </a:p>
        </p:txBody>
      </p:sp>
      <p:sp>
        <p:nvSpPr>
          <p:cNvPr id="19" name="TextBox 18">
            <a:extLst>
              <a:ext uri="{FF2B5EF4-FFF2-40B4-BE49-F238E27FC236}">
                <a16:creationId xmlns:a16="http://schemas.microsoft.com/office/drawing/2014/main" id="{82D97BC1-D8C1-1449-92DF-F31C55E76FEA}"/>
              </a:ext>
            </a:extLst>
          </p:cNvPr>
          <p:cNvSpPr txBox="1"/>
          <p:nvPr/>
        </p:nvSpPr>
        <p:spPr>
          <a:xfrm>
            <a:off x="5979314" y="3871853"/>
            <a:ext cx="1923971" cy="2377574"/>
          </a:xfrm>
          <a:prstGeom prst="rect">
            <a:avLst/>
          </a:prstGeom>
          <a:noFill/>
        </p:spPr>
        <p:txBody>
          <a:bodyPr wrap="square" rtlCol="0">
            <a:spAutoFit/>
          </a:bodyPr>
          <a:lstStyle/>
          <a:p>
            <a:pPr algn="l"/>
            <a:r>
              <a:rPr lang="en-US" sz="1350" dirty="0" err="1">
                <a:latin typeface="Arial"/>
                <a:cs typeface="Arial"/>
              </a:rPr>
              <a:t>Bdq</a:t>
            </a:r>
            <a:r>
              <a:rPr lang="en-US" sz="1350" dirty="0">
                <a:latin typeface="Arial"/>
                <a:cs typeface="Arial"/>
              </a:rPr>
              <a:t> = </a:t>
            </a:r>
            <a:r>
              <a:rPr lang="en-US" sz="1350" dirty="0" err="1">
                <a:latin typeface="Arial"/>
                <a:cs typeface="Arial"/>
              </a:rPr>
              <a:t>bedaquiline</a:t>
            </a:r>
            <a:endParaRPr lang="en-US" sz="1350" dirty="0">
              <a:latin typeface="Arial"/>
              <a:cs typeface="Arial"/>
            </a:endParaRPr>
          </a:p>
          <a:p>
            <a:pPr algn="l"/>
            <a:r>
              <a:rPr lang="en-US" sz="1350" dirty="0" err="1">
                <a:latin typeface="Arial"/>
                <a:cs typeface="Arial"/>
              </a:rPr>
              <a:t>Lzd</a:t>
            </a:r>
            <a:r>
              <a:rPr lang="en-US" sz="1350" dirty="0">
                <a:latin typeface="Arial"/>
                <a:cs typeface="Arial"/>
              </a:rPr>
              <a:t> = linezolid</a:t>
            </a:r>
          </a:p>
          <a:p>
            <a:pPr algn="l"/>
            <a:r>
              <a:rPr lang="en-US" sz="1350" dirty="0" err="1">
                <a:latin typeface="Arial"/>
                <a:cs typeface="Arial"/>
              </a:rPr>
              <a:t>Lfx</a:t>
            </a:r>
            <a:r>
              <a:rPr lang="en-US" sz="1350" dirty="0">
                <a:latin typeface="Arial"/>
                <a:cs typeface="Arial"/>
              </a:rPr>
              <a:t> = levofloxacin</a:t>
            </a:r>
          </a:p>
          <a:p>
            <a:pPr algn="l"/>
            <a:r>
              <a:rPr lang="en-US" sz="1350" dirty="0" err="1">
                <a:latin typeface="Arial"/>
                <a:cs typeface="Arial"/>
              </a:rPr>
              <a:t>Mfx</a:t>
            </a:r>
            <a:r>
              <a:rPr lang="en-US" sz="1350" dirty="0">
                <a:latin typeface="Arial"/>
                <a:cs typeface="Arial"/>
              </a:rPr>
              <a:t> = moxifloxacin*</a:t>
            </a:r>
          </a:p>
          <a:p>
            <a:pPr algn="l"/>
            <a:r>
              <a:rPr lang="en-US" sz="1350" dirty="0">
                <a:latin typeface="Arial"/>
                <a:cs typeface="Arial"/>
              </a:rPr>
              <a:t>Cs = </a:t>
            </a:r>
            <a:r>
              <a:rPr lang="en-US" sz="1350" dirty="0" err="1">
                <a:latin typeface="Arial"/>
                <a:cs typeface="Arial"/>
              </a:rPr>
              <a:t>cycloserine</a:t>
            </a:r>
            <a:endParaRPr lang="en-US" sz="1350" dirty="0">
              <a:latin typeface="Arial"/>
              <a:cs typeface="Arial"/>
            </a:endParaRPr>
          </a:p>
          <a:p>
            <a:pPr algn="l"/>
            <a:r>
              <a:rPr lang="en-US" sz="1350" dirty="0" err="1">
                <a:latin typeface="Arial"/>
                <a:cs typeface="Arial"/>
              </a:rPr>
              <a:t>Cfz</a:t>
            </a:r>
            <a:r>
              <a:rPr lang="en-US" sz="1350" dirty="0">
                <a:latin typeface="Arial"/>
                <a:cs typeface="Arial"/>
              </a:rPr>
              <a:t> = clofazimine</a:t>
            </a:r>
          </a:p>
          <a:p>
            <a:pPr algn="l"/>
            <a:r>
              <a:rPr lang="en-US" sz="1350" dirty="0" err="1">
                <a:latin typeface="Arial"/>
                <a:cs typeface="Arial"/>
              </a:rPr>
              <a:t>Dlm</a:t>
            </a:r>
            <a:r>
              <a:rPr lang="en-US" sz="1350" dirty="0">
                <a:latin typeface="Arial"/>
                <a:cs typeface="Arial"/>
              </a:rPr>
              <a:t> = </a:t>
            </a:r>
            <a:r>
              <a:rPr lang="en-US" sz="1350" dirty="0" err="1">
                <a:latin typeface="Arial"/>
                <a:cs typeface="Arial"/>
              </a:rPr>
              <a:t>delamanid</a:t>
            </a:r>
            <a:endParaRPr lang="en-US" sz="1350" dirty="0">
              <a:latin typeface="Arial"/>
              <a:cs typeface="Arial"/>
            </a:endParaRPr>
          </a:p>
          <a:p>
            <a:pPr algn="l"/>
            <a:r>
              <a:rPr lang="en-US" sz="1350" dirty="0">
                <a:latin typeface="Arial"/>
                <a:cs typeface="Arial"/>
              </a:rPr>
              <a:t>Pa = </a:t>
            </a:r>
            <a:r>
              <a:rPr lang="en-US" sz="1350" dirty="0" err="1">
                <a:latin typeface="Arial"/>
                <a:cs typeface="Arial"/>
              </a:rPr>
              <a:t>pretomanid</a:t>
            </a:r>
            <a:endParaRPr lang="en-US" sz="1350" dirty="0">
              <a:latin typeface="Arial"/>
              <a:cs typeface="Arial"/>
            </a:endParaRPr>
          </a:p>
          <a:p>
            <a:pPr algn="l"/>
            <a:r>
              <a:rPr lang="en-US" sz="1350" dirty="0">
                <a:latin typeface="Arial"/>
                <a:cs typeface="Arial"/>
              </a:rPr>
              <a:t>Am = amikacin</a:t>
            </a:r>
          </a:p>
          <a:p>
            <a:pPr algn="l"/>
            <a:r>
              <a:rPr lang="en-US" sz="1350" dirty="0" err="1">
                <a:latin typeface="Arial"/>
                <a:cs typeface="Arial"/>
              </a:rPr>
              <a:t>Eto</a:t>
            </a:r>
            <a:r>
              <a:rPr lang="en-US" sz="1350" dirty="0">
                <a:latin typeface="Arial"/>
                <a:cs typeface="Arial"/>
              </a:rPr>
              <a:t> = ethionamide</a:t>
            </a:r>
          </a:p>
          <a:p>
            <a:pPr algn="l"/>
            <a:r>
              <a:rPr lang="en-US" sz="1350" dirty="0" err="1">
                <a:latin typeface="Arial"/>
                <a:cs typeface="Arial"/>
              </a:rPr>
              <a:t>Pto</a:t>
            </a:r>
            <a:r>
              <a:rPr lang="en-US" sz="1350" dirty="0">
                <a:latin typeface="Arial"/>
                <a:cs typeface="Arial"/>
              </a:rPr>
              <a:t> = </a:t>
            </a:r>
            <a:r>
              <a:rPr lang="en-US" sz="1350" dirty="0" err="1">
                <a:latin typeface="Arial"/>
                <a:cs typeface="Arial"/>
              </a:rPr>
              <a:t>prothionamide</a:t>
            </a:r>
            <a:endParaRPr lang="en-US" sz="1350" dirty="0">
              <a:latin typeface="Arial"/>
              <a:cs typeface="Arial"/>
            </a:endParaRPr>
          </a:p>
        </p:txBody>
      </p:sp>
      <p:sp>
        <p:nvSpPr>
          <p:cNvPr id="21" name="TextBox 20">
            <a:extLst>
              <a:ext uri="{FF2B5EF4-FFF2-40B4-BE49-F238E27FC236}">
                <a16:creationId xmlns:a16="http://schemas.microsoft.com/office/drawing/2014/main" id="{B803C2E4-9059-D540-8BC5-822BE0B9CE35}"/>
              </a:ext>
            </a:extLst>
          </p:cNvPr>
          <p:cNvSpPr txBox="1"/>
          <p:nvPr/>
        </p:nvSpPr>
        <p:spPr>
          <a:xfrm>
            <a:off x="3478993" y="3903937"/>
            <a:ext cx="2112200" cy="1338828"/>
          </a:xfrm>
          <a:prstGeom prst="rect">
            <a:avLst/>
          </a:prstGeom>
          <a:noFill/>
        </p:spPr>
        <p:txBody>
          <a:bodyPr wrap="square" rtlCol="0">
            <a:spAutoFit/>
          </a:bodyPr>
          <a:lstStyle/>
          <a:p>
            <a:pPr algn="l"/>
            <a:r>
              <a:rPr lang="en-US" sz="1350" dirty="0">
                <a:latin typeface="Arial"/>
                <a:cs typeface="Arial"/>
              </a:rPr>
              <a:t>H = isoniazid</a:t>
            </a:r>
          </a:p>
          <a:p>
            <a:pPr algn="l"/>
            <a:r>
              <a:rPr lang="en-US" sz="1350" dirty="0">
                <a:latin typeface="Arial"/>
                <a:cs typeface="Arial"/>
              </a:rPr>
              <a:t>R = rifampicin</a:t>
            </a:r>
          </a:p>
          <a:p>
            <a:pPr algn="l"/>
            <a:r>
              <a:rPr lang="en-US" sz="1350" dirty="0">
                <a:latin typeface="Arial"/>
                <a:cs typeface="Arial"/>
              </a:rPr>
              <a:t>Z = pyrazinamide</a:t>
            </a:r>
          </a:p>
          <a:p>
            <a:pPr algn="l"/>
            <a:r>
              <a:rPr lang="en-US" sz="1350" dirty="0">
                <a:latin typeface="Arial"/>
                <a:cs typeface="Arial"/>
              </a:rPr>
              <a:t>E = ethambutol</a:t>
            </a:r>
          </a:p>
          <a:p>
            <a:pPr algn="l"/>
            <a:r>
              <a:rPr lang="en-US" sz="1350" b="1" dirty="0">
                <a:latin typeface="Arial" panose="020B0604020202020204" pitchFamily="34" charset="0"/>
                <a:ea typeface="Arial Black" charset="0"/>
                <a:cs typeface="Arial" panose="020B0604020202020204" pitchFamily="34" charset="0"/>
              </a:rPr>
              <a:t>P = rifapentine</a:t>
            </a:r>
          </a:p>
          <a:p>
            <a:pPr algn="l"/>
            <a:r>
              <a:rPr lang="en-US" sz="1350" b="1" dirty="0">
                <a:latin typeface="Arial" panose="020B0604020202020204" pitchFamily="34" charset="0"/>
                <a:ea typeface="Arial Black" charset="0"/>
                <a:cs typeface="Arial" panose="020B0604020202020204" pitchFamily="34" charset="0"/>
              </a:rPr>
              <a:t>M = moxifloxacin*</a:t>
            </a:r>
          </a:p>
        </p:txBody>
      </p:sp>
      <p:cxnSp>
        <p:nvCxnSpPr>
          <p:cNvPr id="5" name="Straight Connector 4">
            <a:extLst>
              <a:ext uri="{FF2B5EF4-FFF2-40B4-BE49-F238E27FC236}">
                <a16:creationId xmlns:a16="http://schemas.microsoft.com/office/drawing/2014/main" id="{42F050E9-C62A-9C4D-949C-D7244AAAF7A9}"/>
              </a:ext>
            </a:extLst>
          </p:cNvPr>
          <p:cNvCxnSpPr>
            <a:cxnSpLocks/>
          </p:cNvCxnSpPr>
          <p:nvPr/>
        </p:nvCxnSpPr>
        <p:spPr>
          <a:xfrm>
            <a:off x="5886450" y="1715454"/>
            <a:ext cx="0" cy="4838259"/>
          </a:xfrm>
          <a:prstGeom prst="line">
            <a:avLst/>
          </a:prstGeom>
          <a:ln w="15875">
            <a:solidFill>
              <a:srgbClr val="0298AA"/>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13E7077-9D09-114C-AAF8-0329412CD04E}"/>
              </a:ext>
            </a:extLst>
          </p:cNvPr>
          <p:cNvSpPr txBox="1"/>
          <p:nvPr/>
        </p:nvSpPr>
        <p:spPr>
          <a:xfrm>
            <a:off x="3481521" y="1177234"/>
            <a:ext cx="4713701" cy="415883"/>
          </a:xfrm>
          <a:prstGeom prst="rect">
            <a:avLst/>
          </a:prstGeom>
          <a:noFill/>
        </p:spPr>
        <p:txBody>
          <a:bodyPr wrap="square" rtlCol="0">
            <a:spAutoFit/>
          </a:bodyPr>
          <a:lstStyle/>
          <a:p>
            <a:pPr algn="l">
              <a:lnSpc>
                <a:spcPts val="2490"/>
              </a:lnSpc>
            </a:pPr>
            <a:r>
              <a:rPr lang="en-US" sz="2700" b="1" dirty="0">
                <a:solidFill>
                  <a:srgbClr val="0298AA"/>
                </a:solidFill>
                <a:latin typeface="Arial" panose="020B0604020202020204" pitchFamily="34" charset="0"/>
                <a:cs typeface="Arial" panose="020B0604020202020204" pitchFamily="34" charset="0"/>
              </a:rPr>
              <a:t>TB Treatment Regimens</a:t>
            </a:r>
            <a:endParaRPr lang="en-ID" sz="2700" b="1" dirty="0">
              <a:solidFill>
                <a:srgbClr val="0298AA"/>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BAFB1366-9C8B-7A4C-A619-09C520C94926}"/>
              </a:ext>
            </a:extLst>
          </p:cNvPr>
          <p:cNvGrpSpPr/>
          <p:nvPr/>
        </p:nvGrpSpPr>
        <p:grpSpPr>
          <a:xfrm>
            <a:off x="115331" y="6249427"/>
            <a:ext cx="480060" cy="608573"/>
            <a:chOff x="289241" y="6046569"/>
            <a:chExt cx="640080" cy="811431"/>
          </a:xfrm>
        </p:grpSpPr>
        <p:sp>
          <p:nvSpPr>
            <p:cNvPr id="14" name="Slide Number Placeholder 3">
              <a:extLst>
                <a:ext uri="{FF2B5EF4-FFF2-40B4-BE49-F238E27FC236}">
                  <a16:creationId xmlns:a16="http://schemas.microsoft.com/office/drawing/2014/main" id="{65EAA792-D473-7844-B88D-A212FE0B3799}"/>
                </a:ext>
              </a:extLst>
            </p:cNvPr>
            <p:cNvSpPr txBox="1">
              <a:spLocks/>
            </p:cNvSpPr>
            <p:nvPr/>
          </p:nvSpPr>
          <p:spPr>
            <a:xfrm>
              <a:off x="289241" y="6307481"/>
              <a:ext cx="640080" cy="365125"/>
            </a:xfrm>
            <a:prstGeom prst="rect">
              <a:avLst/>
            </a:prstGeom>
          </p:spPr>
          <p:txBody>
            <a:bodyPr/>
            <a:lstStyle>
              <a:defPPr>
                <a:defRPr lang="en-US"/>
              </a:defPPr>
              <a:lvl1pPr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2pPr>
              <a:lvl3pPr marL="9144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3pPr>
              <a:lvl4pPr marL="13716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4pPr>
              <a:lvl5pPr marL="1828800" algn="l" rtl="0" fontAlgn="base">
                <a:spcBef>
                  <a:spcPct val="2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a:lstStyle>
            <a:p>
              <a:fld id="{F38DF745-7D3F-47F4-83A3-874385CFAA69}" type="slidenum">
                <a:rPr lang="en-US" sz="1350">
                  <a:solidFill>
                    <a:schemeClr val="tx2"/>
                  </a:solidFill>
                  <a:latin typeface="Arial" panose="020B0604020202020204" pitchFamily="34" charset="0"/>
                </a:rPr>
                <a:pPr/>
                <a:t>9</a:t>
              </a:fld>
              <a:endParaRPr lang="en-US" sz="1350" dirty="0">
                <a:solidFill>
                  <a:schemeClr val="tx2"/>
                </a:solidFill>
                <a:latin typeface="Arial" panose="020B0604020202020204" pitchFamily="34" charset="0"/>
              </a:endParaRPr>
            </a:p>
          </p:txBody>
        </p:sp>
        <p:cxnSp>
          <p:nvCxnSpPr>
            <p:cNvPr id="15" name="Straight Connector 14">
              <a:extLst>
                <a:ext uri="{FF2B5EF4-FFF2-40B4-BE49-F238E27FC236}">
                  <a16:creationId xmlns:a16="http://schemas.microsoft.com/office/drawing/2014/main" id="{6CD63E71-9FA5-604C-AD36-7BF7C46DAF92}"/>
                </a:ext>
              </a:extLst>
            </p:cNvPr>
            <p:cNvCxnSpPr>
              <a:cxnSpLocks/>
            </p:cNvCxnSpPr>
            <p:nvPr/>
          </p:nvCxnSpPr>
          <p:spPr>
            <a:xfrm>
              <a:off x="870203" y="6046569"/>
              <a:ext cx="0" cy="811431"/>
            </a:xfrm>
            <a:prstGeom prst="line">
              <a:avLst/>
            </a:prstGeom>
            <a:ln w="12700">
              <a:solidFill>
                <a:srgbClr val="0298AA"/>
              </a:solidFill>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9C65A70E-68D0-2744-9B09-A42E44189937}"/>
              </a:ext>
            </a:extLst>
          </p:cNvPr>
          <p:cNvSpPr/>
          <p:nvPr/>
        </p:nvSpPr>
        <p:spPr>
          <a:xfrm>
            <a:off x="3306439" y="3855143"/>
            <a:ext cx="2112200" cy="1628558"/>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39" name="Rectangle 38">
            <a:extLst>
              <a:ext uri="{FF2B5EF4-FFF2-40B4-BE49-F238E27FC236}">
                <a16:creationId xmlns:a16="http://schemas.microsoft.com/office/drawing/2014/main" id="{7EE36AB2-F3DF-BE4D-80B4-97AF0AC5A400}"/>
              </a:ext>
            </a:extLst>
          </p:cNvPr>
          <p:cNvSpPr/>
          <p:nvPr/>
        </p:nvSpPr>
        <p:spPr>
          <a:xfrm>
            <a:off x="3309663" y="3002857"/>
            <a:ext cx="2112200" cy="607428"/>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mj-lt"/>
              <a:buAutoNum type="arabicPeriod"/>
            </a:pPr>
            <a:endParaRPr lang="en-US" sz="2400" dirty="0">
              <a:latin typeface="Arial" panose="020B0604020202020204" pitchFamily="34" charset="0"/>
            </a:endParaRPr>
          </a:p>
        </p:txBody>
      </p:sp>
      <p:sp>
        <p:nvSpPr>
          <p:cNvPr id="40" name="Rectangle 39">
            <a:extLst>
              <a:ext uri="{FF2B5EF4-FFF2-40B4-BE49-F238E27FC236}">
                <a16:creationId xmlns:a16="http://schemas.microsoft.com/office/drawing/2014/main" id="{751B1E07-8388-C541-9F02-3F664DDF7B0F}"/>
              </a:ext>
            </a:extLst>
          </p:cNvPr>
          <p:cNvSpPr/>
          <p:nvPr/>
        </p:nvSpPr>
        <p:spPr>
          <a:xfrm>
            <a:off x="3306439" y="2459137"/>
            <a:ext cx="2112200" cy="48523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41" name="Rectangle 40">
            <a:extLst>
              <a:ext uri="{FF2B5EF4-FFF2-40B4-BE49-F238E27FC236}">
                <a16:creationId xmlns:a16="http://schemas.microsoft.com/office/drawing/2014/main" id="{004BBA53-71AC-BD42-B73C-51CC83284226}"/>
              </a:ext>
            </a:extLst>
          </p:cNvPr>
          <p:cNvSpPr/>
          <p:nvPr/>
        </p:nvSpPr>
        <p:spPr>
          <a:xfrm>
            <a:off x="5979314" y="3891238"/>
            <a:ext cx="2741482" cy="235818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42" name="Rectangle 41">
            <a:extLst>
              <a:ext uri="{FF2B5EF4-FFF2-40B4-BE49-F238E27FC236}">
                <a16:creationId xmlns:a16="http://schemas.microsoft.com/office/drawing/2014/main" id="{3FF1ED8B-6246-F341-96B9-22055A88425E}"/>
              </a:ext>
            </a:extLst>
          </p:cNvPr>
          <p:cNvSpPr/>
          <p:nvPr/>
        </p:nvSpPr>
        <p:spPr>
          <a:xfrm>
            <a:off x="6015409" y="2966762"/>
            <a:ext cx="2705388" cy="81740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
        <p:nvSpPr>
          <p:cNvPr id="17" name="Rectangle 16">
            <a:extLst>
              <a:ext uri="{FF2B5EF4-FFF2-40B4-BE49-F238E27FC236}">
                <a16:creationId xmlns:a16="http://schemas.microsoft.com/office/drawing/2014/main" id="{6294DBC0-2733-DF45-AE33-8A295F04BF74}"/>
              </a:ext>
            </a:extLst>
          </p:cNvPr>
          <p:cNvSpPr/>
          <p:nvPr/>
        </p:nvSpPr>
        <p:spPr>
          <a:xfrm>
            <a:off x="6015409" y="2437686"/>
            <a:ext cx="2112200" cy="485232"/>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endParaRPr>
          </a:p>
        </p:txBody>
      </p:sp>
    </p:spTree>
    <p:extLst>
      <p:ext uri="{BB962C8B-B14F-4D97-AF65-F5344CB8AC3E}">
        <p14:creationId xmlns:p14="http://schemas.microsoft.com/office/powerpoint/2010/main" val="27665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17" grpId="0" animBg="1"/>
    </p:bldLst>
  </p:timing>
</p:sld>
</file>

<file path=ppt/theme/theme1.xml><?xml version="1.0" encoding="utf-8"?>
<a:theme xmlns:a="http://schemas.openxmlformats.org/drawingml/2006/main" name="4_Office Theme">
  <a:themeElements>
    <a:clrScheme name="Custom 3">
      <a:dk1>
        <a:srgbClr val="000000"/>
      </a:dk1>
      <a:lt1>
        <a:srgbClr val="FFFFFF"/>
      </a:lt1>
      <a:dk2>
        <a:srgbClr val="44546A"/>
      </a:dk2>
      <a:lt2>
        <a:srgbClr val="E7E6E6"/>
      </a:lt2>
      <a:accent1>
        <a:srgbClr val="0098A9"/>
      </a:accent1>
      <a:accent2>
        <a:srgbClr val="ED7D31"/>
      </a:accent2>
      <a:accent3>
        <a:srgbClr val="A5A5A5"/>
      </a:accent3>
      <a:accent4>
        <a:srgbClr val="FFC000"/>
      </a:accent4>
      <a:accent5>
        <a:srgbClr val="5B9BD5"/>
      </a:accent5>
      <a:accent6>
        <a:srgbClr val="70AD47"/>
      </a:accent6>
      <a:hlink>
        <a:srgbClr val="0298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72000</TotalTime>
  <Words>12890</Words>
  <Application>Microsoft Macintosh PowerPoint</Application>
  <PresentationFormat>On-screen Show (4:3)</PresentationFormat>
  <Paragraphs>1393</Paragraphs>
  <Slides>66</Slides>
  <Notes>62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AmericanTypewriter Medium</vt:lpstr>
      <vt:lpstr>Arial</vt:lpstr>
      <vt:lpstr>Calibri</vt:lpstr>
      <vt:lpstr>Gotham Bold</vt:lpstr>
      <vt:lpstr>System Font Regular</vt:lpstr>
      <vt:lpstr>Times</vt:lpstr>
      <vt:lpstr>Wingdings</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First-line medicines for TB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Treatment Action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TB Treatment</dc:title>
  <dc:creator>Office 2004 Test Drive User</dc:creator>
  <cp:lastModifiedBy>Tag 2</cp:lastModifiedBy>
  <cp:revision>832</cp:revision>
  <cp:lastPrinted>2011-04-28T18:19:25Z</cp:lastPrinted>
  <dcterms:created xsi:type="dcterms:W3CDTF">2011-03-02T16:33:02Z</dcterms:created>
  <dcterms:modified xsi:type="dcterms:W3CDTF">2021-04-24T02:40:45Z</dcterms:modified>
</cp:coreProperties>
</file>