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7" r:id="rId22"/>
    <p:sldId id="276" r:id="rId23"/>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03" autoAdjust="0"/>
    <p:restoredTop sz="94660"/>
  </p:normalViewPr>
  <p:slideViewPr>
    <p:cSldViewPr snapToGrid="0">
      <p:cViewPr varScale="1">
        <p:scale>
          <a:sx n="161" d="100"/>
          <a:sy n="161" d="100"/>
        </p:scale>
        <p:origin x="216"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7CAE-F62B-4CE2-8797-518731505A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EC326021-282F-4B53-A6CC-35BC64C0B9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F0EF72B2-4C82-4D25-BEAE-BD6570D8EFA2}"/>
              </a:ext>
            </a:extLst>
          </p:cNvPr>
          <p:cNvSpPr>
            <a:spLocks noGrp="1"/>
          </p:cNvSpPr>
          <p:nvPr>
            <p:ph type="dt" sz="half" idx="10"/>
          </p:nvPr>
        </p:nvSpPr>
        <p:spPr/>
        <p:txBody>
          <a:bodyPr/>
          <a:lstStyle/>
          <a:p>
            <a:fld id="{AB59FDAC-F347-445E-A3D0-7410A62FA63B}" type="datetimeFigureOut">
              <a:rPr lang="en-NG" smtClean="0"/>
              <a:t>5/7/21</a:t>
            </a:fld>
            <a:endParaRPr lang="en-NG"/>
          </a:p>
        </p:txBody>
      </p:sp>
      <p:sp>
        <p:nvSpPr>
          <p:cNvPr id="5" name="Footer Placeholder 4">
            <a:extLst>
              <a:ext uri="{FF2B5EF4-FFF2-40B4-BE49-F238E27FC236}">
                <a16:creationId xmlns:a16="http://schemas.microsoft.com/office/drawing/2014/main" id="{485F29AC-106A-4401-9EE7-E720DE0E2661}"/>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9891D682-6AD7-46DC-8682-DD639CFF1241}"/>
              </a:ext>
            </a:extLst>
          </p:cNvPr>
          <p:cNvSpPr>
            <a:spLocks noGrp="1"/>
          </p:cNvSpPr>
          <p:nvPr>
            <p:ph type="sldNum" sz="quarter" idx="12"/>
          </p:nvPr>
        </p:nvSpPr>
        <p:spPr/>
        <p:txBody>
          <a:bodyPr/>
          <a:lstStyle/>
          <a:p>
            <a:fld id="{C0D3AA5A-EAAE-44CE-9FF0-C2678DB5F1AB}" type="slidenum">
              <a:rPr lang="en-NG" smtClean="0"/>
              <a:t>‹#›</a:t>
            </a:fld>
            <a:endParaRPr lang="en-NG"/>
          </a:p>
        </p:txBody>
      </p:sp>
    </p:spTree>
    <p:extLst>
      <p:ext uri="{BB962C8B-B14F-4D97-AF65-F5344CB8AC3E}">
        <p14:creationId xmlns:p14="http://schemas.microsoft.com/office/powerpoint/2010/main" val="253343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DB186-9252-4A4C-BAE7-4A940CCE8B14}"/>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94DF0589-5E91-4EEE-8E18-F508DF918D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F3DEEF00-127C-4019-BDED-C72BCEBBFB86}"/>
              </a:ext>
            </a:extLst>
          </p:cNvPr>
          <p:cNvSpPr>
            <a:spLocks noGrp="1"/>
          </p:cNvSpPr>
          <p:nvPr>
            <p:ph type="dt" sz="half" idx="10"/>
          </p:nvPr>
        </p:nvSpPr>
        <p:spPr/>
        <p:txBody>
          <a:bodyPr/>
          <a:lstStyle/>
          <a:p>
            <a:fld id="{AB59FDAC-F347-445E-A3D0-7410A62FA63B}" type="datetimeFigureOut">
              <a:rPr lang="en-NG" smtClean="0"/>
              <a:t>5/7/21</a:t>
            </a:fld>
            <a:endParaRPr lang="en-NG"/>
          </a:p>
        </p:txBody>
      </p:sp>
      <p:sp>
        <p:nvSpPr>
          <p:cNvPr id="5" name="Footer Placeholder 4">
            <a:extLst>
              <a:ext uri="{FF2B5EF4-FFF2-40B4-BE49-F238E27FC236}">
                <a16:creationId xmlns:a16="http://schemas.microsoft.com/office/drawing/2014/main" id="{974E3564-6879-41D8-992E-A2D4CF3BB770}"/>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9CA981BB-1C70-4BA9-B763-964B1D9CFB3F}"/>
              </a:ext>
            </a:extLst>
          </p:cNvPr>
          <p:cNvSpPr>
            <a:spLocks noGrp="1"/>
          </p:cNvSpPr>
          <p:nvPr>
            <p:ph type="sldNum" sz="quarter" idx="12"/>
          </p:nvPr>
        </p:nvSpPr>
        <p:spPr/>
        <p:txBody>
          <a:bodyPr/>
          <a:lstStyle/>
          <a:p>
            <a:fld id="{C0D3AA5A-EAAE-44CE-9FF0-C2678DB5F1AB}" type="slidenum">
              <a:rPr lang="en-NG" smtClean="0"/>
              <a:t>‹#›</a:t>
            </a:fld>
            <a:endParaRPr lang="en-NG"/>
          </a:p>
        </p:txBody>
      </p:sp>
    </p:spTree>
    <p:extLst>
      <p:ext uri="{BB962C8B-B14F-4D97-AF65-F5344CB8AC3E}">
        <p14:creationId xmlns:p14="http://schemas.microsoft.com/office/powerpoint/2010/main" val="425334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5A4497-C158-4166-8E26-61D88CECE3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2931FCA9-DBF9-477E-839C-C9EF4AC46B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0452F630-A24A-49C7-A93D-0C65BFEF31E8}"/>
              </a:ext>
            </a:extLst>
          </p:cNvPr>
          <p:cNvSpPr>
            <a:spLocks noGrp="1"/>
          </p:cNvSpPr>
          <p:nvPr>
            <p:ph type="dt" sz="half" idx="10"/>
          </p:nvPr>
        </p:nvSpPr>
        <p:spPr/>
        <p:txBody>
          <a:bodyPr/>
          <a:lstStyle/>
          <a:p>
            <a:fld id="{AB59FDAC-F347-445E-A3D0-7410A62FA63B}" type="datetimeFigureOut">
              <a:rPr lang="en-NG" smtClean="0"/>
              <a:t>5/7/21</a:t>
            </a:fld>
            <a:endParaRPr lang="en-NG"/>
          </a:p>
        </p:txBody>
      </p:sp>
      <p:sp>
        <p:nvSpPr>
          <p:cNvPr id="5" name="Footer Placeholder 4">
            <a:extLst>
              <a:ext uri="{FF2B5EF4-FFF2-40B4-BE49-F238E27FC236}">
                <a16:creationId xmlns:a16="http://schemas.microsoft.com/office/drawing/2014/main" id="{96B16B7F-412C-4086-8D6C-4296EB089CC2}"/>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93E7CD87-A11B-4338-8EB6-D2D921C1BDA3}"/>
              </a:ext>
            </a:extLst>
          </p:cNvPr>
          <p:cNvSpPr>
            <a:spLocks noGrp="1"/>
          </p:cNvSpPr>
          <p:nvPr>
            <p:ph type="sldNum" sz="quarter" idx="12"/>
          </p:nvPr>
        </p:nvSpPr>
        <p:spPr/>
        <p:txBody>
          <a:bodyPr/>
          <a:lstStyle/>
          <a:p>
            <a:fld id="{C0D3AA5A-EAAE-44CE-9FF0-C2678DB5F1AB}" type="slidenum">
              <a:rPr lang="en-NG" smtClean="0"/>
              <a:t>‹#›</a:t>
            </a:fld>
            <a:endParaRPr lang="en-NG"/>
          </a:p>
        </p:txBody>
      </p:sp>
    </p:spTree>
    <p:extLst>
      <p:ext uri="{BB962C8B-B14F-4D97-AF65-F5344CB8AC3E}">
        <p14:creationId xmlns:p14="http://schemas.microsoft.com/office/powerpoint/2010/main" val="20494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BE9F-6A7D-487B-BD62-FEB51CF00C50}"/>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3C5CD854-5C0E-4113-9D97-1BBFDC581F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8B848840-07C6-4559-BF0E-5C6C4B4B4E35}"/>
              </a:ext>
            </a:extLst>
          </p:cNvPr>
          <p:cNvSpPr>
            <a:spLocks noGrp="1"/>
          </p:cNvSpPr>
          <p:nvPr>
            <p:ph type="dt" sz="half" idx="10"/>
          </p:nvPr>
        </p:nvSpPr>
        <p:spPr/>
        <p:txBody>
          <a:bodyPr/>
          <a:lstStyle/>
          <a:p>
            <a:fld id="{AB59FDAC-F347-445E-A3D0-7410A62FA63B}" type="datetimeFigureOut">
              <a:rPr lang="en-NG" smtClean="0"/>
              <a:t>5/7/21</a:t>
            </a:fld>
            <a:endParaRPr lang="en-NG"/>
          </a:p>
        </p:txBody>
      </p:sp>
      <p:sp>
        <p:nvSpPr>
          <p:cNvPr id="5" name="Footer Placeholder 4">
            <a:extLst>
              <a:ext uri="{FF2B5EF4-FFF2-40B4-BE49-F238E27FC236}">
                <a16:creationId xmlns:a16="http://schemas.microsoft.com/office/drawing/2014/main" id="{C499A413-084A-4C5B-8AC1-9A6FCE367F90}"/>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FD8790DF-0C90-445A-90FD-FEF05FDB7516}"/>
              </a:ext>
            </a:extLst>
          </p:cNvPr>
          <p:cNvSpPr>
            <a:spLocks noGrp="1"/>
          </p:cNvSpPr>
          <p:nvPr>
            <p:ph type="sldNum" sz="quarter" idx="12"/>
          </p:nvPr>
        </p:nvSpPr>
        <p:spPr/>
        <p:txBody>
          <a:bodyPr/>
          <a:lstStyle/>
          <a:p>
            <a:fld id="{C0D3AA5A-EAAE-44CE-9FF0-C2678DB5F1AB}" type="slidenum">
              <a:rPr lang="en-NG" smtClean="0"/>
              <a:t>‹#›</a:t>
            </a:fld>
            <a:endParaRPr lang="en-NG"/>
          </a:p>
        </p:txBody>
      </p:sp>
    </p:spTree>
    <p:extLst>
      <p:ext uri="{BB962C8B-B14F-4D97-AF65-F5344CB8AC3E}">
        <p14:creationId xmlns:p14="http://schemas.microsoft.com/office/powerpoint/2010/main" val="160989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859B-8464-4638-B069-4F1774877C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062E26E1-D508-4D2C-BDA0-E07B0F9469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2C7CF6-5C8E-44D2-8CF6-9E1C8C70AEBB}"/>
              </a:ext>
            </a:extLst>
          </p:cNvPr>
          <p:cNvSpPr>
            <a:spLocks noGrp="1"/>
          </p:cNvSpPr>
          <p:nvPr>
            <p:ph type="dt" sz="half" idx="10"/>
          </p:nvPr>
        </p:nvSpPr>
        <p:spPr/>
        <p:txBody>
          <a:bodyPr/>
          <a:lstStyle/>
          <a:p>
            <a:fld id="{AB59FDAC-F347-445E-A3D0-7410A62FA63B}" type="datetimeFigureOut">
              <a:rPr lang="en-NG" smtClean="0"/>
              <a:t>5/7/21</a:t>
            </a:fld>
            <a:endParaRPr lang="en-NG"/>
          </a:p>
        </p:txBody>
      </p:sp>
      <p:sp>
        <p:nvSpPr>
          <p:cNvPr id="5" name="Footer Placeholder 4">
            <a:extLst>
              <a:ext uri="{FF2B5EF4-FFF2-40B4-BE49-F238E27FC236}">
                <a16:creationId xmlns:a16="http://schemas.microsoft.com/office/drawing/2014/main" id="{208D5321-7812-4E17-B660-ED72A364D9A9}"/>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F4A00E5B-19D1-4CA7-8DD6-4CE74A5D6D78}"/>
              </a:ext>
            </a:extLst>
          </p:cNvPr>
          <p:cNvSpPr>
            <a:spLocks noGrp="1"/>
          </p:cNvSpPr>
          <p:nvPr>
            <p:ph type="sldNum" sz="quarter" idx="12"/>
          </p:nvPr>
        </p:nvSpPr>
        <p:spPr/>
        <p:txBody>
          <a:bodyPr/>
          <a:lstStyle/>
          <a:p>
            <a:fld id="{C0D3AA5A-EAAE-44CE-9FF0-C2678DB5F1AB}" type="slidenum">
              <a:rPr lang="en-NG" smtClean="0"/>
              <a:t>‹#›</a:t>
            </a:fld>
            <a:endParaRPr lang="en-NG"/>
          </a:p>
        </p:txBody>
      </p:sp>
    </p:spTree>
    <p:extLst>
      <p:ext uri="{BB962C8B-B14F-4D97-AF65-F5344CB8AC3E}">
        <p14:creationId xmlns:p14="http://schemas.microsoft.com/office/powerpoint/2010/main" val="261770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1C04-8E35-45BD-B587-6FB25C893671}"/>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939CB73F-443E-41AA-892B-B323E544DC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1D0323F6-23D7-4FED-9950-64E7448914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4D6921E1-B07C-42AA-AA8E-55F11100B04B}"/>
              </a:ext>
            </a:extLst>
          </p:cNvPr>
          <p:cNvSpPr>
            <a:spLocks noGrp="1"/>
          </p:cNvSpPr>
          <p:nvPr>
            <p:ph type="dt" sz="half" idx="10"/>
          </p:nvPr>
        </p:nvSpPr>
        <p:spPr/>
        <p:txBody>
          <a:bodyPr/>
          <a:lstStyle/>
          <a:p>
            <a:fld id="{AB59FDAC-F347-445E-A3D0-7410A62FA63B}" type="datetimeFigureOut">
              <a:rPr lang="en-NG" smtClean="0"/>
              <a:t>5/7/21</a:t>
            </a:fld>
            <a:endParaRPr lang="en-NG"/>
          </a:p>
        </p:txBody>
      </p:sp>
      <p:sp>
        <p:nvSpPr>
          <p:cNvPr id="6" name="Footer Placeholder 5">
            <a:extLst>
              <a:ext uri="{FF2B5EF4-FFF2-40B4-BE49-F238E27FC236}">
                <a16:creationId xmlns:a16="http://schemas.microsoft.com/office/drawing/2014/main" id="{ACD13DD9-A126-489A-B17F-AC39A63B418E}"/>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B1B22990-BCB5-444F-BFF3-C190AD08A783}"/>
              </a:ext>
            </a:extLst>
          </p:cNvPr>
          <p:cNvSpPr>
            <a:spLocks noGrp="1"/>
          </p:cNvSpPr>
          <p:nvPr>
            <p:ph type="sldNum" sz="quarter" idx="12"/>
          </p:nvPr>
        </p:nvSpPr>
        <p:spPr/>
        <p:txBody>
          <a:bodyPr/>
          <a:lstStyle/>
          <a:p>
            <a:fld id="{C0D3AA5A-EAAE-44CE-9FF0-C2678DB5F1AB}" type="slidenum">
              <a:rPr lang="en-NG" smtClean="0"/>
              <a:t>‹#›</a:t>
            </a:fld>
            <a:endParaRPr lang="en-NG"/>
          </a:p>
        </p:txBody>
      </p:sp>
    </p:spTree>
    <p:extLst>
      <p:ext uri="{BB962C8B-B14F-4D97-AF65-F5344CB8AC3E}">
        <p14:creationId xmlns:p14="http://schemas.microsoft.com/office/powerpoint/2010/main" val="236762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2978-0E92-4E0A-90EF-18CF4737DF8C}"/>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58D2E592-4F2F-429F-8FA4-D5465CCFEA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461072-DC58-4369-A458-B2B2F5EFE9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5B5526DE-8475-44B5-8190-AAAB3C1276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F3915E-C3D5-4F46-83F6-B3CA855797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CCDC83EC-E6C5-4318-9C82-04812B162346}"/>
              </a:ext>
            </a:extLst>
          </p:cNvPr>
          <p:cNvSpPr>
            <a:spLocks noGrp="1"/>
          </p:cNvSpPr>
          <p:nvPr>
            <p:ph type="dt" sz="half" idx="10"/>
          </p:nvPr>
        </p:nvSpPr>
        <p:spPr/>
        <p:txBody>
          <a:bodyPr/>
          <a:lstStyle/>
          <a:p>
            <a:fld id="{AB59FDAC-F347-445E-A3D0-7410A62FA63B}" type="datetimeFigureOut">
              <a:rPr lang="en-NG" smtClean="0"/>
              <a:t>5/7/21</a:t>
            </a:fld>
            <a:endParaRPr lang="en-NG"/>
          </a:p>
        </p:txBody>
      </p:sp>
      <p:sp>
        <p:nvSpPr>
          <p:cNvPr id="8" name="Footer Placeholder 7">
            <a:extLst>
              <a:ext uri="{FF2B5EF4-FFF2-40B4-BE49-F238E27FC236}">
                <a16:creationId xmlns:a16="http://schemas.microsoft.com/office/drawing/2014/main" id="{51BCF82E-CEF0-41D9-931C-CD9BB4CA2F03}"/>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1FA8C2E2-CF14-49DF-9D93-F13AC952263B}"/>
              </a:ext>
            </a:extLst>
          </p:cNvPr>
          <p:cNvSpPr>
            <a:spLocks noGrp="1"/>
          </p:cNvSpPr>
          <p:nvPr>
            <p:ph type="sldNum" sz="quarter" idx="12"/>
          </p:nvPr>
        </p:nvSpPr>
        <p:spPr/>
        <p:txBody>
          <a:bodyPr/>
          <a:lstStyle/>
          <a:p>
            <a:fld id="{C0D3AA5A-EAAE-44CE-9FF0-C2678DB5F1AB}" type="slidenum">
              <a:rPr lang="en-NG" smtClean="0"/>
              <a:t>‹#›</a:t>
            </a:fld>
            <a:endParaRPr lang="en-NG"/>
          </a:p>
        </p:txBody>
      </p:sp>
    </p:spTree>
    <p:extLst>
      <p:ext uri="{BB962C8B-B14F-4D97-AF65-F5344CB8AC3E}">
        <p14:creationId xmlns:p14="http://schemas.microsoft.com/office/powerpoint/2010/main" val="2795036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3F1DB-941D-4D59-945E-95614D6E0C99}"/>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05B3A9EC-AA88-4FBC-B753-B2BCCA67E162}"/>
              </a:ext>
            </a:extLst>
          </p:cNvPr>
          <p:cNvSpPr>
            <a:spLocks noGrp="1"/>
          </p:cNvSpPr>
          <p:nvPr>
            <p:ph type="dt" sz="half" idx="10"/>
          </p:nvPr>
        </p:nvSpPr>
        <p:spPr/>
        <p:txBody>
          <a:bodyPr/>
          <a:lstStyle/>
          <a:p>
            <a:fld id="{AB59FDAC-F347-445E-A3D0-7410A62FA63B}" type="datetimeFigureOut">
              <a:rPr lang="en-NG" smtClean="0"/>
              <a:t>5/7/21</a:t>
            </a:fld>
            <a:endParaRPr lang="en-NG"/>
          </a:p>
        </p:txBody>
      </p:sp>
      <p:sp>
        <p:nvSpPr>
          <p:cNvPr id="4" name="Footer Placeholder 3">
            <a:extLst>
              <a:ext uri="{FF2B5EF4-FFF2-40B4-BE49-F238E27FC236}">
                <a16:creationId xmlns:a16="http://schemas.microsoft.com/office/drawing/2014/main" id="{917B426A-555E-4547-825F-FD11A1FC0FF2}"/>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4EB5EEBD-B15B-4023-8530-B7D45BE826F6}"/>
              </a:ext>
            </a:extLst>
          </p:cNvPr>
          <p:cNvSpPr>
            <a:spLocks noGrp="1"/>
          </p:cNvSpPr>
          <p:nvPr>
            <p:ph type="sldNum" sz="quarter" idx="12"/>
          </p:nvPr>
        </p:nvSpPr>
        <p:spPr/>
        <p:txBody>
          <a:bodyPr/>
          <a:lstStyle/>
          <a:p>
            <a:fld id="{C0D3AA5A-EAAE-44CE-9FF0-C2678DB5F1AB}" type="slidenum">
              <a:rPr lang="en-NG" smtClean="0"/>
              <a:t>‹#›</a:t>
            </a:fld>
            <a:endParaRPr lang="en-NG"/>
          </a:p>
        </p:txBody>
      </p:sp>
    </p:spTree>
    <p:extLst>
      <p:ext uri="{BB962C8B-B14F-4D97-AF65-F5344CB8AC3E}">
        <p14:creationId xmlns:p14="http://schemas.microsoft.com/office/powerpoint/2010/main" val="327475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28AFFC-5DE6-4FD8-9506-47A0EF360066}"/>
              </a:ext>
            </a:extLst>
          </p:cNvPr>
          <p:cNvSpPr>
            <a:spLocks noGrp="1"/>
          </p:cNvSpPr>
          <p:nvPr>
            <p:ph type="dt" sz="half" idx="10"/>
          </p:nvPr>
        </p:nvSpPr>
        <p:spPr/>
        <p:txBody>
          <a:bodyPr/>
          <a:lstStyle/>
          <a:p>
            <a:fld id="{AB59FDAC-F347-445E-A3D0-7410A62FA63B}" type="datetimeFigureOut">
              <a:rPr lang="en-NG" smtClean="0"/>
              <a:t>5/7/21</a:t>
            </a:fld>
            <a:endParaRPr lang="en-NG"/>
          </a:p>
        </p:txBody>
      </p:sp>
      <p:sp>
        <p:nvSpPr>
          <p:cNvPr id="3" name="Footer Placeholder 2">
            <a:extLst>
              <a:ext uri="{FF2B5EF4-FFF2-40B4-BE49-F238E27FC236}">
                <a16:creationId xmlns:a16="http://schemas.microsoft.com/office/drawing/2014/main" id="{633F12B6-2883-4C10-B6F4-7EA168E53F82}"/>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C321E40A-DF41-494F-9440-BDE10254D4A6}"/>
              </a:ext>
            </a:extLst>
          </p:cNvPr>
          <p:cNvSpPr>
            <a:spLocks noGrp="1"/>
          </p:cNvSpPr>
          <p:nvPr>
            <p:ph type="sldNum" sz="quarter" idx="12"/>
          </p:nvPr>
        </p:nvSpPr>
        <p:spPr/>
        <p:txBody>
          <a:bodyPr/>
          <a:lstStyle/>
          <a:p>
            <a:fld id="{C0D3AA5A-EAAE-44CE-9FF0-C2678DB5F1AB}" type="slidenum">
              <a:rPr lang="en-NG" smtClean="0"/>
              <a:t>‹#›</a:t>
            </a:fld>
            <a:endParaRPr lang="en-NG"/>
          </a:p>
        </p:txBody>
      </p:sp>
    </p:spTree>
    <p:extLst>
      <p:ext uri="{BB962C8B-B14F-4D97-AF65-F5344CB8AC3E}">
        <p14:creationId xmlns:p14="http://schemas.microsoft.com/office/powerpoint/2010/main" val="70123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E046-937C-4252-A0F5-C329744B7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11D9196D-AD67-4006-A930-E35236DB49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F4C3B3A6-9FC6-485F-8925-13176AFB5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B54C2E-CDBD-42C0-AD4E-2E1383EAA9F5}"/>
              </a:ext>
            </a:extLst>
          </p:cNvPr>
          <p:cNvSpPr>
            <a:spLocks noGrp="1"/>
          </p:cNvSpPr>
          <p:nvPr>
            <p:ph type="dt" sz="half" idx="10"/>
          </p:nvPr>
        </p:nvSpPr>
        <p:spPr/>
        <p:txBody>
          <a:bodyPr/>
          <a:lstStyle/>
          <a:p>
            <a:fld id="{AB59FDAC-F347-445E-A3D0-7410A62FA63B}" type="datetimeFigureOut">
              <a:rPr lang="en-NG" smtClean="0"/>
              <a:t>5/7/21</a:t>
            </a:fld>
            <a:endParaRPr lang="en-NG"/>
          </a:p>
        </p:txBody>
      </p:sp>
      <p:sp>
        <p:nvSpPr>
          <p:cNvPr id="6" name="Footer Placeholder 5">
            <a:extLst>
              <a:ext uri="{FF2B5EF4-FFF2-40B4-BE49-F238E27FC236}">
                <a16:creationId xmlns:a16="http://schemas.microsoft.com/office/drawing/2014/main" id="{0AA030EE-4E1C-4D21-994D-9711F6ECBC3C}"/>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86A61C05-480D-48B0-805C-63DB513DF5F6}"/>
              </a:ext>
            </a:extLst>
          </p:cNvPr>
          <p:cNvSpPr>
            <a:spLocks noGrp="1"/>
          </p:cNvSpPr>
          <p:nvPr>
            <p:ph type="sldNum" sz="quarter" idx="12"/>
          </p:nvPr>
        </p:nvSpPr>
        <p:spPr/>
        <p:txBody>
          <a:bodyPr/>
          <a:lstStyle/>
          <a:p>
            <a:fld id="{C0D3AA5A-EAAE-44CE-9FF0-C2678DB5F1AB}" type="slidenum">
              <a:rPr lang="en-NG" smtClean="0"/>
              <a:t>‹#›</a:t>
            </a:fld>
            <a:endParaRPr lang="en-NG"/>
          </a:p>
        </p:txBody>
      </p:sp>
    </p:spTree>
    <p:extLst>
      <p:ext uri="{BB962C8B-B14F-4D97-AF65-F5344CB8AC3E}">
        <p14:creationId xmlns:p14="http://schemas.microsoft.com/office/powerpoint/2010/main" val="15214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326B-FFB9-4942-8F8A-794E82341B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4A2B4EC2-8DC6-4B47-9A01-20BB911393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8DBFE9FA-8DAE-42D7-ABFF-F7C2C3C38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15CE91-BC7B-4194-93FB-B893BC34698C}"/>
              </a:ext>
            </a:extLst>
          </p:cNvPr>
          <p:cNvSpPr>
            <a:spLocks noGrp="1"/>
          </p:cNvSpPr>
          <p:nvPr>
            <p:ph type="dt" sz="half" idx="10"/>
          </p:nvPr>
        </p:nvSpPr>
        <p:spPr/>
        <p:txBody>
          <a:bodyPr/>
          <a:lstStyle/>
          <a:p>
            <a:fld id="{AB59FDAC-F347-445E-A3D0-7410A62FA63B}" type="datetimeFigureOut">
              <a:rPr lang="en-NG" smtClean="0"/>
              <a:t>5/7/21</a:t>
            </a:fld>
            <a:endParaRPr lang="en-NG"/>
          </a:p>
        </p:txBody>
      </p:sp>
      <p:sp>
        <p:nvSpPr>
          <p:cNvPr id="6" name="Footer Placeholder 5">
            <a:extLst>
              <a:ext uri="{FF2B5EF4-FFF2-40B4-BE49-F238E27FC236}">
                <a16:creationId xmlns:a16="http://schemas.microsoft.com/office/drawing/2014/main" id="{73262681-7A38-4239-9271-0D5DFEBB2C43}"/>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B6247208-C9B4-42C9-864F-74F2E8B6C3BB}"/>
              </a:ext>
            </a:extLst>
          </p:cNvPr>
          <p:cNvSpPr>
            <a:spLocks noGrp="1"/>
          </p:cNvSpPr>
          <p:nvPr>
            <p:ph type="sldNum" sz="quarter" idx="12"/>
          </p:nvPr>
        </p:nvSpPr>
        <p:spPr/>
        <p:txBody>
          <a:bodyPr/>
          <a:lstStyle/>
          <a:p>
            <a:fld id="{C0D3AA5A-EAAE-44CE-9FF0-C2678DB5F1AB}" type="slidenum">
              <a:rPr lang="en-NG" smtClean="0"/>
              <a:t>‹#›</a:t>
            </a:fld>
            <a:endParaRPr lang="en-NG"/>
          </a:p>
        </p:txBody>
      </p:sp>
    </p:spTree>
    <p:extLst>
      <p:ext uri="{BB962C8B-B14F-4D97-AF65-F5344CB8AC3E}">
        <p14:creationId xmlns:p14="http://schemas.microsoft.com/office/powerpoint/2010/main" val="205209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68480A-5582-41F0-9A4B-8C74C12BC1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F6E44DDB-7189-4D83-AAFC-BEFABEA7E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48497041-210D-40B2-A44F-C45D8E174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9FDAC-F347-445E-A3D0-7410A62FA63B}" type="datetimeFigureOut">
              <a:rPr lang="en-NG" smtClean="0"/>
              <a:t>5/7/21</a:t>
            </a:fld>
            <a:endParaRPr lang="en-NG"/>
          </a:p>
        </p:txBody>
      </p:sp>
      <p:sp>
        <p:nvSpPr>
          <p:cNvPr id="5" name="Footer Placeholder 4">
            <a:extLst>
              <a:ext uri="{FF2B5EF4-FFF2-40B4-BE49-F238E27FC236}">
                <a16:creationId xmlns:a16="http://schemas.microsoft.com/office/drawing/2014/main" id="{A076CF7C-1000-4274-A139-42196150E5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C3F73E38-415E-4FDE-83EB-092E3234A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3AA5A-EAAE-44CE-9FF0-C2678DB5F1AB}" type="slidenum">
              <a:rPr lang="en-NG" smtClean="0"/>
              <a:t>‹#›</a:t>
            </a:fld>
            <a:endParaRPr lang="en-NG"/>
          </a:p>
        </p:txBody>
      </p:sp>
    </p:spTree>
    <p:extLst>
      <p:ext uri="{BB962C8B-B14F-4D97-AF65-F5344CB8AC3E}">
        <p14:creationId xmlns:p14="http://schemas.microsoft.com/office/powerpoint/2010/main" val="2762938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8.xml"/><Relationship Id="rId5" Type="http://schemas.openxmlformats.org/officeDocument/2006/relationships/image" Target="../media/image23.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8.xml"/><Relationship Id="rId5" Type="http://schemas.openxmlformats.org/officeDocument/2006/relationships/image" Target="../media/image9.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47D58A7-1206-4CCA-82BA-DD8868EB79B6}"/>
              </a:ext>
            </a:extLst>
          </p:cNvPr>
          <p:cNvSpPr txBox="1"/>
          <p:nvPr/>
        </p:nvSpPr>
        <p:spPr>
          <a:xfrm>
            <a:off x="510031" y="1315680"/>
            <a:ext cx="10750192" cy="1558312"/>
          </a:xfrm>
          <a:prstGeom prst="rect">
            <a:avLst/>
          </a:prstGeom>
          <a:noFill/>
        </p:spPr>
        <p:txBody>
          <a:bodyPr wrap="square">
            <a:spAutoFit/>
          </a:bodyPr>
          <a:lstStyle/>
          <a:p>
            <a:pPr>
              <a:lnSpc>
                <a:spcPct val="115000"/>
              </a:lnSpc>
            </a:pPr>
            <a:r>
              <a:rPr lang="en" sz="8800" b="1" dirty="0">
                <a:solidFill>
                  <a:schemeClr val="tx1">
                    <a:lumMod val="65000"/>
                    <a:lumOff val="35000"/>
                  </a:schemeClr>
                </a:solidFill>
                <a:effectLst/>
                <a:ea typeface="Arial" panose="020B0604020202020204" pitchFamily="34" charset="0"/>
              </a:rPr>
              <a:t>Adebola Tope Adams’ </a:t>
            </a:r>
          </a:p>
        </p:txBody>
      </p:sp>
      <p:sp>
        <p:nvSpPr>
          <p:cNvPr id="12" name="TextBox 11">
            <a:extLst>
              <a:ext uri="{FF2B5EF4-FFF2-40B4-BE49-F238E27FC236}">
                <a16:creationId xmlns:a16="http://schemas.microsoft.com/office/drawing/2014/main" id="{FDA5D885-A6D0-43BA-9679-6E4C3721D04E}"/>
              </a:ext>
            </a:extLst>
          </p:cNvPr>
          <p:cNvSpPr txBox="1"/>
          <p:nvPr/>
        </p:nvSpPr>
        <p:spPr>
          <a:xfrm>
            <a:off x="510031" y="2731118"/>
            <a:ext cx="9305481" cy="523220"/>
          </a:xfrm>
          <a:prstGeom prst="rect">
            <a:avLst/>
          </a:prstGeom>
          <a:noFill/>
        </p:spPr>
        <p:txBody>
          <a:bodyPr wrap="square">
            <a:spAutoFit/>
          </a:bodyPr>
          <a:lstStyle/>
          <a:p>
            <a:pPr>
              <a:lnSpc>
                <a:spcPct val="100000"/>
              </a:lnSpc>
            </a:pPr>
            <a:r>
              <a:rPr lang="en" sz="2800" dirty="0">
                <a:ea typeface="Arial" panose="020B0604020202020204" pitchFamily="34" charset="0"/>
              </a:rPr>
              <a:t>Seven</a:t>
            </a:r>
            <a:r>
              <a:rPr lang="en" sz="2800" dirty="0">
                <a:effectLst/>
                <a:ea typeface="Arial" panose="020B0604020202020204" pitchFamily="34" charset="0"/>
              </a:rPr>
              <a:t>-year journey fighting drug-resistant </a:t>
            </a:r>
            <a:r>
              <a:rPr lang="en" sz="2800" dirty="0">
                <a:ea typeface="Arial" panose="020B0604020202020204" pitchFamily="34" charset="0"/>
              </a:rPr>
              <a:t>t</a:t>
            </a:r>
            <a:r>
              <a:rPr lang="en" sz="2800" dirty="0">
                <a:effectLst/>
                <a:ea typeface="Arial" panose="020B0604020202020204" pitchFamily="34" charset="0"/>
              </a:rPr>
              <a:t>uberculosis</a:t>
            </a:r>
            <a:endParaRPr lang="en-NG" sz="2800" dirty="0">
              <a:effectLst/>
              <a:ea typeface="Arial" panose="020B0604020202020204" pitchFamily="34" charset="0"/>
            </a:endParaRPr>
          </a:p>
        </p:txBody>
      </p:sp>
      <p:sp>
        <p:nvSpPr>
          <p:cNvPr id="13" name="Rectangle 12">
            <a:extLst>
              <a:ext uri="{FF2B5EF4-FFF2-40B4-BE49-F238E27FC236}">
                <a16:creationId xmlns:a16="http://schemas.microsoft.com/office/drawing/2014/main" id="{2DCA488C-1924-4B85-929D-0372DE6065EC}"/>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6" name="Picture 5" descr="Logo, company name&#10;&#10;Description automatically generated">
            <a:extLst>
              <a:ext uri="{FF2B5EF4-FFF2-40B4-BE49-F238E27FC236}">
                <a16:creationId xmlns:a16="http://schemas.microsoft.com/office/drawing/2014/main" id="{4DC11999-70E1-104B-94B6-4D65780AD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789" y="5829157"/>
            <a:ext cx="1545703" cy="545799"/>
          </a:xfrm>
          <a:prstGeom prst="rect">
            <a:avLst/>
          </a:prstGeom>
        </p:spPr>
      </p:pic>
      <p:pic>
        <p:nvPicPr>
          <p:cNvPr id="7" name="Picture 2">
            <a:extLst>
              <a:ext uri="{FF2B5EF4-FFF2-40B4-BE49-F238E27FC236}">
                <a16:creationId xmlns:a16="http://schemas.microsoft.com/office/drawing/2014/main" id="{A4A98B59-0CFD-3C43-95C2-907A38EB7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97" y="5658119"/>
            <a:ext cx="4932642" cy="8878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ome">
            <a:extLst>
              <a:ext uri="{FF2B5EF4-FFF2-40B4-BE49-F238E27FC236}">
                <a16:creationId xmlns:a16="http://schemas.microsoft.com/office/drawing/2014/main" id="{E224C859-608B-A64C-9CEA-EE874FE5E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943" y="5658119"/>
            <a:ext cx="3933873" cy="94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94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93127" y="1256039"/>
            <a:ext cx="6152319" cy="43363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3646922546"/>
              </p:ext>
            </p:extLst>
          </p:nvPr>
        </p:nvGraphicFramePr>
        <p:xfrm>
          <a:off x="693638" y="1013775"/>
          <a:ext cx="4106672" cy="4820920"/>
        </p:xfrm>
        <a:graphic>
          <a:graphicData uri="http://schemas.openxmlformats.org/drawingml/2006/table">
            <a:tbl>
              <a:tblPr>
                <a:tableStyleId>{5C22544A-7EE6-4342-B048-85BDC9FD1C3A}</a:tableStyleId>
              </a:tblPr>
              <a:tblGrid>
                <a:gridCol w="4106672">
                  <a:extLst>
                    <a:ext uri="{9D8B030D-6E8A-4147-A177-3AD203B41FA5}">
                      <a16:colId xmlns:a16="http://schemas.microsoft.com/office/drawing/2014/main" val="3222381486"/>
                    </a:ext>
                  </a:extLst>
                </a:gridCol>
              </a:tblGrid>
              <a:tr h="3982498">
                <a:tc>
                  <a:txBody>
                    <a:bodyPr/>
                    <a:lstStyle/>
                    <a:p>
                      <a:pPr marL="0" lvl="0" indent="0">
                        <a:lnSpc>
                          <a:spcPct val="100000"/>
                        </a:lnSpc>
                        <a:spcAft>
                          <a:spcPts val="600"/>
                        </a:spcAft>
                        <a:buFont typeface="Arial" panose="020B0604020202020204" pitchFamily="34" charset="0"/>
                        <a:buNone/>
                      </a:pPr>
                      <a:r>
                        <a:rPr lang="en" sz="1600" u="none" strike="noStrike" dirty="0">
                          <a:effectLst/>
                          <a:latin typeface="Arial" panose="020B0604020202020204" pitchFamily="34" charset="0"/>
                          <a:ea typeface="Arial" panose="020B0604020202020204" pitchFamily="34" charset="0"/>
                        </a:rPr>
                        <a:t>After Tope attended the NYSC parade in February 2005, her spirit was ready for a full-time job, but her body remained weak. </a:t>
                      </a:r>
                      <a:endParaRPr lang="en-NG" sz="1600" u="none" strike="noStrike" dirty="0">
                        <a:effectLst/>
                        <a:latin typeface="Arial" panose="020B0604020202020204" pitchFamily="34" charset="0"/>
                        <a:ea typeface="Arial" panose="020B0604020202020204" pitchFamily="34" charset="0"/>
                      </a:endParaRPr>
                    </a:p>
                    <a:p>
                      <a:pPr marL="0" lvl="0" indent="0">
                        <a:lnSpc>
                          <a:spcPct val="100000"/>
                        </a:lnSpc>
                        <a:spcAft>
                          <a:spcPts val="600"/>
                        </a:spcAft>
                        <a:buFont typeface="Arial" panose="020B0604020202020204" pitchFamily="34" charset="0"/>
                        <a:buNone/>
                      </a:pPr>
                      <a:r>
                        <a:rPr lang="en" sz="1600" u="none" strike="noStrike" dirty="0">
                          <a:effectLst/>
                          <a:latin typeface="Arial" panose="020B0604020202020204" pitchFamily="34" charset="0"/>
                          <a:ea typeface="Arial" panose="020B0604020202020204" pitchFamily="34" charset="0"/>
                        </a:rPr>
                        <a:t>Due to her health complications, Tope decided to pursue a Master’s Degree instead of sitting at home. </a:t>
                      </a:r>
                      <a:endParaRPr lang="en-NG" sz="1600" u="none" strike="noStrike" dirty="0">
                        <a:effectLst/>
                        <a:latin typeface="Arial" panose="020B0604020202020204" pitchFamily="34" charset="0"/>
                        <a:ea typeface="Arial" panose="020B0604020202020204" pitchFamily="34" charset="0"/>
                      </a:endParaRPr>
                    </a:p>
                    <a:p>
                      <a:pPr marL="0" lvl="0" indent="0">
                        <a:lnSpc>
                          <a:spcPct val="100000"/>
                        </a:lnSpc>
                        <a:spcAft>
                          <a:spcPts val="600"/>
                        </a:spcAft>
                        <a:buFont typeface="Arial" panose="020B0604020202020204" pitchFamily="34" charset="0"/>
                        <a:buNone/>
                      </a:pPr>
                      <a:r>
                        <a:rPr lang="en" sz="1600" u="none" strike="noStrike" dirty="0">
                          <a:effectLst/>
                          <a:latin typeface="Arial" panose="020B0604020202020204" pitchFamily="34" charset="0"/>
                          <a:ea typeface="Arial" panose="020B0604020202020204" pitchFamily="34" charset="0"/>
                        </a:rPr>
                        <a:t>She applied for an MSc in Urban and Regional Planning and commenced her studies in August 2006. This was a two-year programme that took Tope more than two years to complete due to illness as well as the project work.</a:t>
                      </a:r>
                      <a:endParaRPr lang="en-NG" sz="1600" u="none" strike="noStrike" dirty="0">
                        <a:effectLst/>
                        <a:latin typeface="Arial" panose="020B0604020202020204" pitchFamily="34" charset="0"/>
                        <a:ea typeface="Arial" panose="020B0604020202020204" pitchFamily="34" charset="0"/>
                      </a:endParaRPr>
                    </a:p>
                    <a:p>
                      <a:pPr marL="0" lvl="0" indent="0">
                        <a:lnSpc>
                          <a:spcPct val="100000"/>
                        </a:lnSpc>
                        <a:spcAft>
                          <a:spcPts val="600"/>
                        </a:spcAft>
                        <a:buFont typeface="Arial" panose="020B0604020202020204" pitchFamily="34" charset="0"/>
                        <a:buNone/>
                      </a:pPr>
                      <a:r>
                        <a:rPr lang="en" sz="1600" u="none" strike="noStrike" dirty="0">
                          <a:effectLst/>
                          <a:latin typeface="Arial" panose="020B0604020202020204" pitchFamily="34" charset="0"/>
                          <a:ea typeface="Arial" panose="020B0604020202020204" pitchFamily="34" charset="0"/>
                        </a:rPr>
                        <a:t>By March 2007, while at school, Tope’s health was deteriorating again, and she went to the school DOT </a:t>
                      </a:r>
                      <a:r>
                        <a:rPr lang="en" sz="1600" u="none" strike="noStrike" dirty="0" err="1">
                          <a:effectLst/>
                          <a:latin typeface="Arial" panose="020B0604020202020204" pitchFamily="34" charset="0"/>
                          <a:ea typeface="Arial" panose="020B0604020202020204" pitchFamily="34" charset="0"/>
                        </a:rPr>
                        <a:t>centre</a:t>
                      </a:r>
                      <a:r>
                        <a:rPr lang="en" sz="1600" u="none" strike="noStrike" dirty="0">
                          <a:effectLst/>
                          <a:latin typeface="Arial" panose="020B0604020202020204" pitchFamily="34" charset="0"/>
                          <a:ea typeface="Arial" panose="020B0604020202020204" pitchFamily="34" charset="0"/>
                        </a:rPr>
                        <a:t> in the university clinic. </a:t>
                      </a:r>
                      <a:endParaRPr lang="en-NG" sz="1600" u="none" strike="noStrike" dirty="0">
                        <a:effectLst/>
                        <a:latin typeface="Arial" panose="020B0604020202020204" pitchFamily="34" charset="0"/>
                        <a:ea typeface="Arial" panose="020B0604020202020204" pitchFamily="34" charset="0"/>
                      </a:endParaRPr>
                    </a:p>
                    <a:p>
                      <a:pPr marL="0" lvl="0" indent="0">
                        <a:lnSpc>
                          <a:spcPct val="100000"/>
                        </a:lnSpc>
                        <a:spcAft>
                          <a:spcPts val="600"/>
                        </a:spcAft>
                        <a:buFont typeface="Arial" panose="020B0604020202020204" pitchFamily="34" charset="0"/>
                        <a:buNone/>
                      </a:pPr>
                      <a:r>
                        <a:rPr lang="en" sz="1600" u="none" strike="noStrike" dirty="0">
                          <a:effectLst/>
                          <a:latin typeface="Arial" panose="020B0604020202020204" pitchFamily="34" charset="0"/>
                          <a:ea typeface="Arial" panose="020B0604020202020204" pitchFamily="34" charset="0"/>
                        </a:rPr>
                        <a:t>Tope received her treatment there for eight months.</a:t>
                      </a:r>
                      <a:endParaRPr lang="en-NG" sz="1600" u="none" strike="noStrike" dirty="0">
                        <a:effectLst/>
                        <a:latin typeface="Arial" panose="020B0604020202020204" pitchFamily="34" charset="0"/>
                        <a:ea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5" name="Rectangle 4">
            <a:extLst>
              <a:ext uri="{FF2B5EF4-FFF2-40B4-BE49-F238E27FC236}">
                <a16:creationId xmlns:a16="http://schemas.microsoft.com/office/drawing/2014/main" id="{F9EB5121-6CAB-45C3-AFB4-C28E1E17DBCC}"/>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6" name="Picture 5" descr="Logo, company name&#10;&#10;Description automatically generated">
            <a:extLst>
              <a:ext uri="{FF2B5EF4-FFF2-40B4-BE49-F238E27FC236}">
                <a16:creationId xmlns:a16="http://schemas.microsoft.com/office/drawing/2014/main" id="{60D0F520-3A25-B74B-BDE2-DC3BF648D844}"/>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8" name="Picture 2">
            <a:extLst>
              <a:ext uri="{FF2B5EF4-FFF2-40B4-BE49-F238E27FC236}">
                <a16:creationId xmlns:a16="http://schemas.microsoft.com/office/drawing/2014/main" id="{6FC8929E-5D39-1C44-AC6F-19B5B3761BE7}"/>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18DB42F5-B6E3-7844-B844-A9A9C1D259EB}"/>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836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2327676937"/>
              </p:ext>
            </p:extLst>
          </p:nvPr>
        </p:nvGraphicFramePr>
        <p:xfrm>
          <a:off x="619761" y="1344469"/>
          <a:ext cx="4040194" cy="2771648"/>
        </p:xfrm>
        <a:graphic>
          <a:graphicData uri="http://schemas.openxmlformats.org/drawingml/2006/table">
            <a:tbl>
              <a:tblPr>
                <a:tableStyleId>{5C22544A-7EE6-4342-B048-85BDC9FD1C3A}</a:tableStyleId>
              </a:tblPr>
              <a:tblGrid>
                <a:gridCol w="4040194">
                  <a:extLst>
                    <a:ext uri="{9D8B030D-6E8A-4147-A177-3AD203B41FA5}">
                      <a16:colId xmlns:a16="http://schemas.microsoft.com/office/drawing/2014/main" val="3222381486"/>
                    </a:ext>
                  </a:extLst>
                </a:gridCol>
              </a:tblGrid>
              <a:tr h="2771648">
                <a:tc>
                  <a:txBody>
                    <a:bodyPr/>
                    <a:lstStyle/>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The hospital looked at Tope’s samples and when the results came back, Tope started receiving amikacin injections every day for four months, in addition to other anti-TB medication.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Tope’s mom sold a piece of land to pay for her treatment, transportation, and food.</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spcAft>
                          <a:spcPts val="600"/>
                        </a:spcAft>
                        <a:buFont typeface="Arial" panose="020B0604020202020204" pitchFamily="34" charset="0"/>
                        <a:buNone/>
                      </a:pPr>
                      <a:r>
                        <a:rPr lang="en" sz="1600" kern="1200" dirty="0">
                          <a:solidFill>
                            <a:schemeClr val="dk1"/>
                          </a:solidFill>
                          <a:effectLst/>
                          <a:latin typeface="Arial" panose="020B0604020202020204" pitchFamily="34" charset="0"/>
                          <a:ea typeface="+mn-ea"/>
                          <a:cs typeface="Arial" panose="020B0604020202020204" pitchFamily="34" charset="0"/>
                        </a:rPr>
                        <a:t>The treatment included amikacin injections (400 Naira daily x 4 months) and drugs (7,000 Naira per week x 16 weeks).</a:t>
                      </a:r>
                      <a:endParaRPr lang="en-NG" sz="1600" u="none" strike="noStrike"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16" name="Rectangle 15">
            <a:extLst>
              <a:ext uri="{FF2B5EF4-FFF2-40B4-BE49-F238E27FC236}">
                <a16:creationId xmlns:a16="http://schemas.microsoft.com/office/drawing/2014/main" id="{ACA4126A-DC88-4B04-8322-A72E8DCE38E8}"/>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11" name="Content Placeholder 2">
            <a:extLst>
              <a:ext uri="{FF2B5EF4-FFF2-40B4-BE49-F238E27FC236}">
                <a16:creationId xmlns:a16="http://schemas.microsoft.com/office/drawing/2014/main" id="{1383409E-7D41-1F49-88BE-F9C6293767A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93127" y="1256039"/>
            <a:ext cx="6152318" cy="43363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descr="Logo, company name&#10;&#10;Description automatically generated">
            <a:extLst>
              <a:ext uri="{FF2B5EF4-FFF2-40B4-BE49-F238E27FC236}">
                <a16:creationId xmlns:a16="http://schemas.microsoft.com/office/drawing/2014/main" id="{14332474-63E9-5E40-9341-6CF70ACC3529}"/>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13" name="Picture 2">
            <a:extLst>
              <a:ext uri="{FF2B5EF4-FFF2-40B4-BE49-F238E27FC236}">
                <a16:creationId xmlns:a16="http://schemas.microsoft.com/office/drawing/2014/main" id="{B97A51E1-F159-9B47-B8DA-A201270628D2}"/>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ome">
            <a:extLst>
              <a:ext uri="{FF2B5EF4-FFF2-40B4-BE49-F238E27FC236}">
                <a16:creationId xmlns:a16="http://schemas.microsoft.com/office/drawing/2014/main" id="{D8285DC7-78FB-2E4E-AA84-4E31EE2FF320}"/>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30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93127" y="1256039"/>
            <a:ext cx="6152318" cy="43363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4183564363"/>
              </p:ext>
            </p:extLst>
          </p:nvPr>
        </p:nvGraphicFramePr>
        <p:xfrm>
          <a:off x="558801" y="1336355"/>
          <a:ext cx="4236720" cy="3858768"/>
        </p:xfrm>
        <a:graphic>
          <a:graphicData uri="http://schemas.openxmlformats.org/drawingml/2006/table">
            <a:tbl>
              <a:tblPr>
                <a:tableStyleId>{5C22544A-7EE6-4342-B048-85BDC9FD1C3A}</a:tableStyleId>
              </a:tblPr>
              <a:tblGrid>
                <a:gridCol w="4236720">
                  <a:extLst>
                    <a:ext uri="{9D8B030D-6E8A-4147-A177-3AD203B41FA5}">
                      <a16:colId xmlns:a16="http://schemas.microsoft.com/office/drawing/2014/main" val="3222381486"/>
                    </a:ext>
                  </a:extLst>
                </a:gridCol>
              </a:tblGrid>
              <a:tr h="3858768">
                <a:tc>
                  <a:txBody>
                    <a:bodyPr/>
                    <a:lstStyle/>
                    <a:p>
                      <a:pPr lvl="0">
                        <a:spcAft>
                          <a:spcPts val="600"/>
                        </a:spcAft>
                      </a:pPr>
                      <a:r>
                        <a:rPr lang="en" sz="1600" u="none" strike="noStrike" kern="1200" dirty="0">
                          <a:solidFill>
                            <a:schemeClr val="dk1"/>
                          </a:solidFill>
                          <a:effectLst/>
                          <a:latin typeface="Arial" panose="020B0604020202020204" pitchFamily="34" charset="0"/>
                          <a:ea typeface="+mn-ea"/>
                          <a:cs typeface="Arial" panose="020B0604020202020204" pitchFamily="34" charset="0"/>
                        </a:rPr>
                        <a:t>On 4</a:t>
                      </a:r>
                      <a:r>
                        <a:rPr lang="en" sz="1600" u="none" strike="noStrike" kern="1200" baseline="30000" dirty="0">
                          <a:solidFill>
                            <a:schemeClr val="dk1"/>
                          </a:solidFill>
                          <a:effectLst/>
                          <a:latin typeface="Arial" panose="020B0604020202020204" pitchFamily="34" charset="0"/>
                          <a:ea typeface="+mn-ea"/>
                          <a:cs typeface="Arial" panose="020B0604020202020204" pitchFamily="34" charset="0"/>
                        </a:rPr>
                        <a:t>th</a:t>
                      </a:r>
                      <a:r>
                        <a:rPr lang="en" sz="1600" u="none" strike="noStrike" kern="1200" dirty="0">
                          <a:solidFill>
                            <a:schemeClr val="dk1"/>
                          </a:solidFill>
                          <a:effectLst/>
                          <a:latin typeface="Arial" panose="020B0604020202020204" pitchFamily="34" charset="0"/>
                          <a:ea typeface="+mn-ea"/>
                          <a:cs typeface="Arial" panose="020B0604020202020204" pitchFamily="34" charset="0"/>
                        </a:rPr>
                        <a:t> February 2009, Tope defended and completed her Master’s degree and secured a lecturing job.</a:t>
                      </a:r>
                    </a:p>
                    <a:p>
                      <a:pPr lvl="0">
                        <a:spcAft>
                          <a:spcPts val="600"/>
                        </a:spcAft>
                      </a:pPr>
                      <a:r>
                        <a:rPr lang="en" sz="1600" u="none" strike="noStrike" kern="1200" dirty="0">
                          <a:solidFill>
                            <a:schemeClr val="dk1"/>
                          </a:solidFill>
                          <a:effectLst/>
                          <a:latin typeface="Arial" panose="020B0604020202020204" pitchFamily="34" charset="0"/>
                          <a:ea typeface="+mn-ea"/>
                          <a:cs typeface="Arial" panose="020B0604020202020204" pitchFamily="34" charset="0"/>
                        </a:rPr>
                        <a:t>She was supposed to begin her duties the following week, but due to ill-health, she could not accept the job. Tope’s condition was not improving even after taking the concoction of anti-TB treatments.</a:t>
                      </a:r>
                    </a:p>
                    <a:p>
                      <a:pPr lvl="0">
                        <a:spcAft>
                          <a:spcPts val="600"/>
                        </a:spcAft>
                      </a:pPr>
                      <a:r>
                        <a:rPr lang="en" sz="1600" u="none" strike="noStrike" kern="1200" dirty="0">
                          <a:solidFill>
                            <a:schemeClr val="dk1"/>
                          </a:solidFill>
                          <a:effectLst/>
                          <a:latin typeface="Arial" panose="020B0604020202020204" pitchFamily="34" charset="0"/>
                          <a:ea typeface="+mn-ea"/>
                          <a:cs typeface="Arial" panose="020B0604020202020204" pitchFamily="34" charset="0"/>
                        </a:rPr>
                        <a:t>In May 2009, Tope got worse and started coughing up blood! She was weak.</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a:spcAft>
                          <a:spcPts val="600"/>
                        </a:spcAft>
                      </a:pPr>
                      <a:r>
                        <a:rPr lang="en" sz="1600" kern="1200" dirty="0">
                          <a:solidFill>
                            <a:schemeClr val="dk1"/>
                          </a:solidFill>
                          <a:effectLst/>
                          <a:latin typeface="Arial" panose="020B0604020202020204" pitchFamily="34" charset="0"/>
                          <a:ea typeface="+mn-ea"/>
                          <a:cs typeface="Arial" panose="020B0604020202020204" pitchFamily="34" charset="0"/>
                        </a:rPr>
                        <a:t>Tope was taken to the hospital to the outpatient section, where she met a doctor who said that they would take her sputum samples for testing somewhere else. </a:t>
                      </a:r>
                      <a:endParaRPr lang="en-NG" sz="1600" u="none" strike="noStrike"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5" name="Rectangle 4">
            <a:extLst>
              <a:ext uri="{FF2B5EF4-FFF2-40B4-BE49-F238E27FC236}">
                <a16:creationId xmlns:a16="http://schemas.microsoft.com/office/drawing/2014/main" id="{6FB6A9B3-9C31-453A-A446-734F191C721B}"/>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6" name="Picture 5" descr="Logo, company name&#10;&#10;Description automatically generated">
            <a:extLst>
              <a:ext uri="{FF2B5EF4-FFF2-40B4-BE49-F238E27FC236}">
                <a16:creationId xmlns:a16="http://schemas.microsoft.com/office/drawing/2014/main" id="{406D8510-9728-574E-90D6-C8F8837B1703}"/>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8" name="Picture 2">
            <a:extLst>
              <a:ext uri="{FF2B5EF4-FFF2-40B4-BE49-F238E27FC236}">
                <a16:creationId xmlns:a16="http://schemas.microsoft.com/office/drawing/2014/main" id="{173ED222-762C-C843-823A-064AFA54622B}"/>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5A8F73D4-5706-B14B-A633-149A5D05CE59}"/>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18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93128" y="1256039"/>
            <a:ext cx="6152316" cy="43363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4171290799"/>
              </p:ext>
            </p:extLst>
          </p:nvPr>
        </p:nvGraphicFramePr>
        <p:xfrm>
          <a:off x="538480" y="1536192"/>
          <a:ext cx="4033521" cy="2974848"/>
        </p:xfrm>
        <a:graphic>
          <a:graphicData uri="http://schemas.openxmlformats.org/drawingml/2006/table">
            <a:tbl>
              <a:tblPr>
                <a:tableStyleId>{5C22544A-7EE6-4342-B048-85BDC9FD1C3A}</a:tableStyleId>
              </a:tblPr>
              <a:tblGrid>
                <a:gridCol w="4033521">
                  <a:extLst>
                    <a:ext uri="{9D8B030D-6E8A-4147-A177-3AD203B41FA5}">
                      <a16:colId xmlns:a16="http://schemas.microsoft.com/office/drawing/2014/main" val="3222381486"/>
                    </a:ext>
                  </a:extLst>
                </a:gridCol>
              </a:tblGrid>
              <a:tr h="2974848">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 sz="1600" u="none" strike="noStrike" kern="1200" dirty="0">
                          <a:solidFill>
                            <a:schemeClr val="dk1"/>
                          </a:solidFill>
                          <a:effectLst/>
                          <a:latin typeface="Arial" panose="020B0604020202020204" pitchFamily="34" charset="0"/>
                          <a:ea typeface="+mn-ea"/>
                          <a:cs typeface="Arial" panose="020B0604020202020204" pitchFamily="34" charset="0"/>
                        </a:rPr>
                        <a:t>Tope met her </a:t>
                      </a:r>
                      <a:r>
                        <a:rPr lang="en-US" sz="1600" u="none" strike="noStrike" kern="1200" dirty="0">
                          <a:solidFill>
                            <a:schemeClr val="dk1"/>
                          </a:solidFill>
                          <a:effectLst/>
                          <a:latin typeface="Arial" panose="020B0604020202020204" pitchFamily="34" charset="0"/>
                          <a:ea typeface="+mn-ea"/>
                          <a:cs typeface="Arial" panose="020B0604020202020204" pitchFamily="34" charset="0"/>
                        </a:rPr>
                        <a:t>boyfriend </a:t>
                      </a:r>
                      <a:r>
                        <a:rPr lang="en" sz="1600" u="none" strike="noStrike" kern="1200" dirty="0">
                          <a:solidFill>
                            <a:schemeClr val="dk1"/>
                          </a:solidFill>
                          <a:effectLst/>
                          <a:latin typeface="Arial" panose="020B0604020202020204" pitchFamily="34" charset="0"/>
                          <a:ea typeface="+mn-ea"/>
                          <a:cs typeface="Arial" panose="020B0604020202020204" pitchFamily="34" charset="0"/>
                        </a:rPr>
                        <a:t>(future husband) on March 6, 2008.</a:t>
                      </a:r>
                      <a:r>
                        <a:rPr lang="en-US" sz="1600" u="none" strike="noStrike" kern="1200" dirty="0">
                          <a:solidFill>
                            <a:schemeClr val="dk1"/>
                          </a:solidFill>
                          <a:effectLst/>
                          <a:latin typeface="Arial" panose="020B0604020202020204" pitchFamily="34" charset="0"/>
                          <a:ea typeface="+mn-ea"/>
                          <a:cs typeface="Arial" panose="020B0604020202020204" pitchFamily="34" charset="0"/>
                        </a:rPr>
                        <a:t> She </a:t>
                      </a:r>
                      <a:r>
                        <a:rPr lang="en" sz="1600" u="none" strike="noStrike" kern="1200" dirty="0">
                          <a:solidFill>
                            <a:schemeClr val="dk1"/>
                          </a:solidFill>
                          <a:effectLst/>
                          <a:latin typeface="Arial" panose="020B0604020202020204" pitchFamily="34" charset="0"/>
                          <a:ea typeface="+mn-ea"/>
                          <a:cs typeface="Arial" panose="020B0604020202020204" pitchFamily="34" charset="0"/>
                        </a:rPr>
                        <a:t>had completed the TB treatment but there was no improvement.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lvl="0">
                        <a:spcAft>
                          <a:spcPts val="600"/>
                        </a:spcAft>
                      </a:pPr>
                      <a:r>
                        <a:rPr lang="en" sz="1600" u="none" strike="noStrike" kern="1200" dirty="0">
                          <a:solidFill>
                            <a:schemeClr val="dk1"/>
                          </a:solidFill>
                          <a:effectLst/>
                          <a:latin typeface="Arial" panose="020B0604020202020204" pitchFamily="34" charset="0"/>
                          <a:ea typeface="+mn-ea"/>
                          <a:cs typeface="Arial" panose="020B0604020202020204" pitchFamily="34" charset="0"/>
                        </a:rPr>
                        <a:t>In November 2009, Tope’s condition was deteriorating again. She looked close to death. Her boyfriend took her to a place where she was given herbal solutions.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a:spcAft>
                          <a:spcPts val="600"/>
                        </a:spcAft>
                      </a:pPr>
                      <a:r>
                        <a:rPr lang="en" sz="1600" kern="1200" dirty="0">
                          <a:solidFill>
                            <a:schemeClr val="dk1"/>
                          </a:solidFill>
                          <a:effectLst/>
                          <a:latin typeface="Arial" panose="020B0604020202020204" pitchFamily="34" charset="0"/>
                          <a:ea typeface="+mn-ea"/>
                          <a:cs typeface="Arial" panose="020B0604020202020204" pitchFamily="34" charset="0"/>
                        </a:rPr>
                        <a:t>The traditional healer advised that she just eat fruit with the herbal medication. She lost a lot of weight. </a:t>
                      </a:r>
                      <a:endParaRPr lang="en-NG" sz="1600" u="none" strike="noStrike"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11" name="Rectangle 10">
            <a:extLst>
              <a:ext uri="{FF2B5EF4-FFF2-40B4-BE49-F238E27FC236}">
                <a16:creationId xmlns:a16="http://schemas.microsoft.com/office/drawing/2014/main" id="{E3612B79-B5B7-40B0-AA8C-5C4E3DB25DD8}"/>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5" name="Picture 4" descr="Logo, company name&#10;&#10;Description automatically generated">
            <a:extLst>
              <a:ext uri="{FF2B5EF4-FFF2-40B4-BE49-F238E27FC236}">
                <a16:creationId xmlns:a16="http://schemas.microsoft.com/office/drawing/2014/main" id="{E9BF6741-CC2D-0A41-99BC-091D84938BC3}"/>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6" name="Picture 2">
            <a:extLst>
              <a:ext uri="{FF2B5EF4-FFF2-40B4-BE49-F238E27FC236}">
                <a16:creationId xmlns:a16="http://schemas.microsoft.com/office/drawing/2014/main" id="{271CF981-72D4-3646-8BE2-90B63409242B}"/>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ome">
            <a:extLst>
              <a:ext uri="{FF2B5EF4-FFF2-40B4-BE49-F238E27FC236}">
                <a16:creationId xmlns:a16="http://schemas.microsoft.com/office/drawing/2014/main" id="{74768EBF-D5AF-B24E-AF46-00F4AEA10B6F}"/>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38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93128" y="1256039"/>
            <a:ext cx="6152316" cy="43363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17553911"/>
              </p:ext>
            </p:extLst>
          </p:nvPr>
        </p:nvGraphicFramePr>
        <p:xfrm>
          <a:off x="589280" y="1051874"/>
          <a:ext cx="4328160" cy="4744720"/>
        </p:xfrm>
        <a:graphic>
          <a:graphicData uri="http://schemas.openxmlformats.org/drawingml/2006/table">
            <a:tbl>
              <a:tblPr>
                <a:tableStyleId>{5C22544A-7EE6-4342-B048-85BDC9FD1C3A}</a:tableStyleId>
              </a:tblPr>
              <a:tblGrid>
                <a:gridCol w="4328160">
                  <a:extLst>
                    <a:ext uri="{9D8B030D-6E8A-4147-A177-3AD203B41FA5}">
                      <a16:colId xmlns:a16="http://schemas.microsoft.com/office/drawing/2014/main" val="3222381486"/>
                    </a:ext>
                  </a:extLst>
                </a:gridCol>
              </a:tblGrid>
              <a:tr h="4733531">
                <a:tc>
                  <a:txBody>
                    <a:bodyPr/>
                    <a:lstStyle/>
                    <a:p>
                      <a:pPr marL="0" lvl="0" indent="0">
                        <a:lnSpc>
                          <a:spcPct val="100000"/>
                        </a:lnSpc>
                        <a:spcAft>
                          <a:spcPts val="600"/>
                        </a:spcAft>
                        <a:buFont typeface="Arial" panose="020B0604020202020204" pitchFamily="34" charset="0"/>
                        <a:buNone/>
                      </a:pPr>
                      <a:r>
                        <a:rPr lang="en" sz="1600" u="none" strike="noStrike" dirty="0">
                          <a:effectLst/>
                          <a:latin typeface="Arial" panose="020B0604020202020204" pitchFamily="34" charset="0"/>
                          <a:ea typeface="Arial" panose="020B0604020202020204" pitchFamily="34" charset="0"/>
                        </a:rPr>
                        <a:t>On 19 December 2009, Tope could not breathe. She was gasping for air and was about to give up. Her mom took her to the University College Hospital the next day.</a:t>
                      </a:r>
                    </a:p>
                    <a:p>
                      <a:pPr marL="0" lvl="0" indent="0">
                        <a:lnSpc>
                          <a:spcPct val="100000"/>
                        </a:lnSpc>
                        <a:spcAft>
                          <a:spcPts val="600"/>
                        </a:spcAft>
                        <a:buFont typeface="Arial" panose="020B0604020202020204" pitchFamily="34" charset="0"/>
                        <a:buNone/>
                      </a:pPr>
                      <a:r>
                        <a:rPr lang="en" sz="1600" u="none" strike="noStrike" dirty="0">
                          <a:effectLst/>
                          <a:latin typeface="Arial" panose="020B0604020202020204" pitchFamily="34" charset="0"/>
                          <a:ea typeface="Arial" panose="020B0604020202020204" pitchFamily="34" charset="0"/>
                        </a:rPr>
                        <a:t>At the hospital, the doctor (who had asked her to send her samples elsewhere for testing) advised that he would get an IV with levofloxacin. </a:t>
                      </a:r>
                    </a:p>
                    <a:p>
                      <a:pPr marL="0" lvl="0" indent="0">
                        <a:lnSpc>
                          <a:spcPct val="100000"/>
                        </a:lnSpc>
                        <a:spcAft>
                          <a:spcPts val="600"/>
                        </a:spcAft>
                        <a:buFont typeface="Arial" panose="020B0604020202020204" pitchFamily="34" charset="0"/>
                        <a:buNone/>
                      </a:pPr>
                      <a:r>
                        <a:rPr lang="en" sz="1600" u="none" strike="noStrike" dirty="0">
                          <a:effectLst/>
                          <a:latin typeface="Arial" panose="020B0604020202020204" pitchFamily="34" charset="0"/>
                          <a:ea typeface="Arial" panose="020B0604020202020204" pitchFamily="34" charset="0"/>
                        </a:rPr>
                        <a:t>The doctor requested that she be admitted at a private health care facility as he feared that she would be stigmatized if she stayed at the hospital. </a:t>
                      </a:r>
                      <a:endParaRPr lang="en-NG" sz="1600" u="none" strike="noStrike" dirty="0">
                        <a:effectLst/>
                        <a:latin typeface="Arial" panose="020B0604020202020204" pitchFamily="34" charset="0"/>
                        <a:ea typeface="Arial" panose="020B0604020202020204" pitchFamily="34" charset="0"/>
                      </a:endParaRPr>
                    </a:p>
                    <a:p>
                      <a:pPr marL="0" lvl="0" indent="0">
                        <a:lnSpc>
                          <a:spcPct val="100000"/>
                        </a:lnSpc>
                        <a:spcAft>
                          <a:spcPts val="600"/>
                        </a:spcAft>
                        <a:buFont typeface="Arial" panose="020B0604020202020204" pitchFamily="34" charset="0"/>
                        <a:buNone/>
                      </a:pPr>
                      <a:r>
                        <a:rPr lang="en" sz="1600" u="none" strike="noStrike" dirty="0">
                          <a:effectLst/>
                          <a:latin typeface="Arial" panose="020B0604020202020204" pitchFamily="34" charset="0"/>
                          <a:ea typeface="Arial" panose="020B0604020202020204" pitchFamily="34" charset="0"/>
                        </a:rPr>
                        <a:t>She was admitted to a private clinic, where she stayed for 10 days.</a:t>
                      </a:r>
                      <a:r>
                        <a:rPr lang="en-US" sz="1600" u="none" strike="noStrike" dirty="0">
                          <a:effectLst/>
                          <a:latin typeface="Arial" panose="020B0604020202020204" pitchFamily="34" charset="0"/>
                          <a:ea typeface="Arial" panose="020B0604020202020204" pitchFamily="34" charset="0"/>
                        </a:rPr>
                        <a:t> </a:t>
                      </a:r>
                      <a:r>
                        <a:rPr lang="en" sz="1600" u="none" strike="noStrike" dirty="0">
                          <a:effectLst/>
                          <a:latin typeface="Arial" panose="020B0604020202020204" pitchFamily="34" charset="0"/>
                          <a:ea typeface="Arial" panose="020B0604020202020204" pitchFamily="34" charset="0"/>
                        </a:rPr>
                        <a:t>Tope took her treatment there and was discharged on 29 December 2009.</a:t>
                      </a:r>
                      <a:r>
                        <a:rPr lang="en-US" sz="1600" u="none" strike="noStrike" dirty="0">
                          <a:effectLst/>
                          <a:latin typeface="Arial" panose="020B0604020202020204" pitchFamily="34" charset="0"/>
                          <a:ea typeface="Arial" panose="020B0604020202020204" pitchFamily="34" charset="0"/>
                        </a:rPr>
                        <a:t> </a:t>
                      </a:r>
                      <a:r>
                        <a:rPr lang="en" sz="1600" u="none" strike="noStrike" dirty="0">
                          <a:effectLst/>
                          <a:latin typeface="Arial" panose="020B0604020202020204" pitchFamily="34" charset="0"/>
                          <a:ea typeface="Arial" panose="020B0604020202020204" pitchFamily="34" charset="0"/>
                        </a:rPr>
                        <a:t>She then went back home to continue her treatment. She looked a bit better. </a:t>
                      </a:r>
                      <a:endParaRPr lang="en-NG" sz="1600" u="none" strike="noStrike" dirty="0">
                        <a:effectLst/>
                        <a:latin typeface="Arial" panose="020B0604020202020204" pitchFamily="34" charset="0"/>
                        <a:ea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5" name="Rectangle 4">
            <a:extLst>
              <a:ext uri="{FF2B5EF4-FFF2-40B4-BE49-F238E27FC236}">
                <a16:creationId xmlns:a16="http://schemas.microsoft.com/office/drawing/2014/main" id="{17248F2C-B721-4696-8848-4DDF3A3E7AB5}"/>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6" name="Picture 5" descr="Logo, company name&#10;&#10;Description automatically generated">
            <a:extLst>
              <a:ext uri="{FF2B5EF4-FFF2-40B4-BE49-F238E27FC236}">
                <a16:creationId xmlns:a16="http://schemas.microsoft.com/office/drawing/2014/main" id="{92864212-2EB5-B940-88D7-6326A04A4BB5}"/>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8" name="Picture 2">
            <a:extLst>
              <a:ext uri="{FF2B5EF4-FFF2-40B4-BE49-F238E27FC236}">
                <a16:creationId xmlns:a16="http://schemas.microsoft.com/office/drawing/2014/main" id="{25314177-5361-CF42-9F28-5E8F32B41748}"/>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360559F9-1C69-414C-BBC9-3BDA40B0A703}"/>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815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93128" y="1256039"/>
            <a:ext cx="6152315" cy="43363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2555389889"/>
              </p:ext>
            </p:extLst>
          </p:nvPr>
        </p:nvGraphicFramePr>
        <p:xfrm>
          <a:off x="579120" y="1536192"/>
          <a:ext cx="4216400" cy="2961640"/>
        </p:xfrm>
        <a:graphic>
          <a:graphicData uri="http://schemas.openxmlformats.org/drawingml/2006/table">
            <a:tbl>
              <a:tblPr>
                <a:tableStyleId>{5C22544A-7EE6-4342-B048-85BDC9FD1C3A}</a:tableStyleId>
              </a:tblPr>
              <a:tblGrid>
                <a:gridCol w="4216400">
                  <a:extLst>
                    <a:ext uri="{9D8B030D-6E8A-4147-A177-3AD203B41FA5}">
                      <a16:colId xmlns:a16="http://schemas.microsoft.com/office/drawing/2014/main" val="3222381486"/>
                    </a:ext>
                  </a:extLst>
                </a:gridCol>
              </a:tblGrid>
              <a:tr h="2771648">
                <a:tc>
                  <a:txBody>
                    <a:bodyPr/>
                    <a:lstStyle/>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Tope visited the University College Hospital in June 2010 for her samples to be transported to a laboratory in Belgium. Her mom paid for the transportation of the sputum.</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There were new drugs, which were almost available in-country. Tope was meditating and doing a lot of spiritual exercises. Because of her belief and faith, she kept going.</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She asked for the drugs that they knew were working.</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pic>
        <p:nvPicPr>
          <p:cNvPr id="4" name="Picture 3" descr="Logo, company name&#10;&#10;Description automatically generated">
            <a:extLst>
              <a:ext uri="{FF2B5EF4-FFF2-40B4-BE49-F238E27FC236}">
                <a16:creationId xmlns:a16="http://schemas.microsoft.com/office/drawing/2014/main" id="{443966BF-6276-5C42-917F-113FFF55E372}"/>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5" name="Picture 2">
            <a:extLst>
              <a:ext uri="{FF2B5EF4-FFF2-40B4-BE49-F238E27FC236}">
                <a16:creationId xmlns:a16="http://schemas.microsoft.com/office/drawing/2014/main" id="{20E397E3-DA5F-8A40-B325-AD5D977AB425}"/>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me">
            <a:extLst>
              <a:ext uri="{FF2B5EF4-FFF2-40B4-BE49-F238E27FC236}">
                <a16:creationId xmlns:a16="http://schemas.microsoft.com/office/drawing/2014/main" id="{0B0EAD6F-3D4D-164D-8DFD-A491B2ED9C6E}"/>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58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93128" y="1256039"/>
            <a:ext cx="6152315" cy="43363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1573997299"/>
              </p:ext>
            </p:extLst>
          </p:nvPr>
        </p:nvGraphicFramePr>
        <p:xfrm>
          <a:off x="558800" y="1688592"/>
          <a:ext cx="4033519" cy="871728"/>
        </p:xfrm>
        <a:graphic>
          <a:graphicData uri="http://schemas.openxmlformats.org/drawingml/2006/table">
            <a:tbl>
              <a:tblPr>
                <a:tableStyleId>{5C22544A-7EE6-4342-B048-85BDC9FD1C3A}</a:tableStyleId>
              </a:tblPr>
              <a:tblGrid>
                <a:gridCol w="4033519">
                  <a:extLst>
                    <a:ext uri="{9D8B030D-6E8A-4147-A177-3AD203B41FA5}">
                      <a16:colId xmlns:a16="http://schemas.microsoft.com/office/drawing/2014/main" val="3222381486"/>
                    </a:ext>
                  </a:extLst>
                </a:gridCol>
              </a:tblGrid>
              <a:tr h="871728">
                <a:tc>
                  <a:txBody>
                    <a:bodyPr/>
                    <a:lstStyle/>
                    <a:p>
                      <a:pPr marL="0" lvl="0" indent="0">
                        <a:buFont typeface="Arial" panose="020B0604020202020204" pitchFamily="34" charset="0"/>
                        <a:buNone/>
                      </a:pPr>
                      <a:r>
                        <a:rPr lang="en" sz="1600" kern="1200" dirty="0">
                          <a:solidFill>
                            <a:schemeClr val="dk1"/>
                          </a:solidFill>
                          <a:effectLst/>
                          <a:latin typeface="Arial" panose="020B0604020202020204" pitchFamily="34" charset="0"/>
                          <a:ea typeface="+mn-ea"/>
                          <a:cs typeface="Arial" panose="020B0604020202020204" pitchFamily="34" charset="0"/>
                        </a:rPr>
                        <a:t>Tope took these drugs every day for a month, with daily transportation requiring 2 cabs costing 200 Naira per day.</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13" name="Rectangle 12">
            <a:extLst>
              <a:ext uri="{FF2B5EF4-FFF2-40B4-BE49-F238E27FC236}">
                <a16:creationId xmlns:a16="http://schemas.microsoft.com/office/drawing/2014/main" id="{973B3B6C-DECB-4545-8DF2-F5B642D6DCEF}"/>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5" name="Picture 4" descr="Logo, company name&#10;&#10;Description automatically generated">
            <a:extLst>
              <a:ext uri="{FF2B5EF4-FFF2-40B4-BE49-F238E27FC236}">
                <a16:creationId xmlns:a16="http://schemas.microsoft.com/office/drawing/2014/main" id="{A9200A22-9418-F841-8EB3-44638CA79B9F}"/>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6" name="Picture 2">
            <a:extLst>
              <a:ext uri="{FF2B5EF4-FFF2-40B4-BE49-F238E27FC236}">
                <a16:creationId xmlns:a16="http://schemas.microsoft.com/office/drawing/2014/main" id="{F4262CF2-B64C-5142-9C74-08E8CBBE40A1}"/>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ome">
            <a:extLst>
              <a:ext uri="{FF2B5EF4-FFF2-40B4-BE49-F238E27FC236}">
                <a16:creationId xmlns:a16="http://schemas.microsoft.com/office/drawing/2014/main" id="{E5065A53-2BD9-E342-8FF5-94B766024987}"/>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991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93128" y="1256039"/>
            <a:ext cx="6152315" cy="43363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3466394611"/>
              </p:ext>
            </p:extLst>
          </p:nvPr>
        </p:nvGraphicFramePr>
        <p:xfrm>
          <a:off x="548640" y="1475232"/>
          <a:ext cx="4069309" cy="2761488"/>
        </p:xfrm>
        <a:graphic>
          <a:graphicData uri="http://schemas.openxmlformats.org/drawingml/2006/table">
            <a:tbl>
              <a:tblPr>
                <a:tableStyleId>{5C22544A-7EE6-4342-B048-85BDC9FD1C3A}</a:tableStyleId>
              </a:tblPr>
              <a:tblGrid>
                <a:gridCol w="4069309">
                  <a:extLst>
                    <a:ext uri="{9D8B030D-6E8A-4147-A177-3AD203B41FA5}">
                      <a16:colId xmlns:a16="http://schemas.microsoft.com/office/drawing/2014/main" val="3222381486"/>
                    </a:ext>
                  </a:extLst>
                </a:gridCol>
              </a:tblGrid>
              <a:tr h="2761488">
                <a:tc>
                  <a:txBody>
                    <a:bodyPr/>
                    <a:lstStyle/>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On 2 July 2010, Tope was informed that a new progressive treatment had arrived after years of waiting.</a:t>
                      </a:r>
                    </a:p>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She was told that the Infectious Diseases Centre was modified and repurposed, and she was advised that she would be admitted for 6 months to be placed on this new treatment.</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She went home to pack with her mom and nanny to go to hospital.</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5" name="Rectangle 4">
            <a:extLst>
              <a:ext uri="{FF2B5EF4-FFF2-40B4-BE49-F238E27FC236}">
                <a16:creationId xmlns:a16="http://schemas.microsoft.com/office/drawing/2014/main" id="{6EA0296D-6D7F-412C-A591-73361EA74C00}"/>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6" name="Picture 5" descr="Logo, company name&#10;&#10;Description automatically generated">
            <a:extLst>
              <a:ext uri="{FF2B5EF4-FFF2-40B4-BE49-F238E27FC236}">
                <a16:creationId xmlns:a16="http://schemas.microsoft.com/office/drawing/2014/main" id="{3AADA7A5-F178-364F-BC89-7A5A306B7F21}"/>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8" name="Picture 2">
            <a:extLst>
              <a:ext uri="{FF2B5EF4-FFF2-40B4-BE49-F238E27FC236}">
                <a16:creationId xmlns:a16="http://schemas.microsoft.com/office/drawing/2014/main" id="{67890553-EB36-A648-BEC5-2C4DD4A6E6B1}"/>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375F4193-DB67-574F-BB07-7B41A08D87FE}"/>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891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93129" y="1256039"/>
            <a:ext cx="6152313" cy="43363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1001162258"/>
              </p:ext>
            </p:extLst>
          </p:nvPr>
        </p:nvGraphicFramePr>
        <p:xfrm>
          <a:off x="548640" y="1424432"/>
          <a:ext cx="4165601" cy="3584448"/>
        </p:xfrm>
        <a:graphic>
          <a:graphicData uri="http://schemas.openxmlformats.org/drawingml/2006/table">
            <a:tbl>
              <a:tblPr>
                <a:tableStyleId>{5C22544A-7EE6-4342-B048-85BDC9FD1C3A}</a:tableStyleId>
              </a:tblPr>
              <a:tblGrid>
                <a:gridCol w="4165601">
                  <a:extLst>
                    <a:ext uri="{9D8B030D-6E8A-4147-A177-3AD203B41FA5}">
                      <a16:colId xmlns:a16="http://schemas.microsoft.com/office/drawing/2014/main" val="3222381486"/>
                    </a:ext>
                  </a:extLst>
                </a:gridCol>
              </a:tblGrid>
              <a:tr h="3584448">
                <a:tc>
                  <a:txBody>
                    <a:bodyPr/>
                    <a:lstStyle/>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Tope was admitted to the Infectious Diseases Centre on 5 July 2010, where the patients were all placed on a new treatment </a:t>
                      </a:r>
                      <a:r>
                        <a:rPr lang="en" sz="1600" u="none" strike="noStrike" kern="1200" dirty="0" err="1">
                          <a:solidFill>
                            <a:schemeClr val="dk1"/>
                          </a:solidFill>
                          <a:effectLst/>
                          <a:latin typeface="Arial" panose="020B0604020202020204" pitchFamily="34" charset="0"/>
                          <a:ea typeface="+mn-ea"/>
                          <a:cs typeface="Arial" panose="020B0604020202020204" pitchFamily="34" charset="0"/>
                        </a:rPr>
                        <a:t>programme</a:t>
                      </a:r>
                      <a:r>
                        <a:rPr lang="en" sz="1600" u="none" strike="noStrike" kern="1200" dirty="0">
                          <a:solidFill>
                            <a:schemeClr val="dk1"/>
                          </a:solidFill>
                          <a:effectLst/>
                          <a:latin typeface="Arial" panose="020B0604020202020204" pitchFamily="34" charset="0"/>
                          <a:ea typeface="+mn-ea"/>
                          <a:cs typeface="Arial" panose="020B0604020202020204" pitchFamily="34" charset="0"/>
                        </a:rPr>
                        <a:t> for drug-resistant TB (DR-TB).</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They took samples, and people were fed and they rested. Tope was given injections, starting with amikacin. Her behind was sore from the daily injections. Upon admission, Tope weighed 40kgs. After a week, she gained 3 kgs. (Her normal weight was 56-60kgs.)</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People were crying when it was injection time (**7/10 pain levels**).</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5" name="Rectangle 4">
            <a:extLst>
              <a:ext uri="{FF2B5EF4-FFF2-40B4-BE49-F238E27FC236}">
                <a16:creationId xmlns:a16="http://schemas.microsoft.com/office/drawing/2014/main" id="{6EA0296D-6D7F-412C-A591-73361EA74C00}"/>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6" name="Picture 5" descr="Logo, company name&#10;&#10;Description automatically generated">
            <a:extLst>
              <a:ext uri="{FF2B5EF4-FFF2-40B4-BE49-F238E27FC236}">
                <a16:creationId xmlns:a16="http://schemas.microsoft.com/office/drawing/2014/main" id="{F19BB515-4B34-8346-9ADB-CE40C5050E04}"/>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8" name="Picture 2">
            <a:extLst>
              <a:ext uri="{FF2B5EF4-FFF2-40B4-BE49-F238E27FC236}">
                <a16:creationId xmlns:a16="http://schemas.microsoft.com/office/drawing/2014/main" id="{78079AB1-B2A9-B145-96B2-D80EF0AF89DC}"/>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15C1664D-5ADB-7545-A438-EA1CE09B2E58}"/>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312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93129" y="1256039"/>
            <a:ext cx="6152312" cy="43363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1286506623"/>
              </p:ext>
            </p:extLst>
          </p:nvPr>
        </p:nvGraphicFramePr>
        <p:xfrm>
          <a:off x="609600" y="1584365"/>
          <a:ext cx="4003039" cy="2154726"/>
        </p:xfrm>
        <a:graphic>
          <a:graphicData uri="http://schemas.openxmlformats.org/drawingml/2006/table">
            <a:tbl>
              <a:tblPr>
                <a:tableStyleId>{5C22544A-7EE6-4342-B048-85BDC9FD1C3A}</a:tableStyleId>
              </a:tblPr>
              <a:tblGrid>
                <a:gridCol w="4003039">
                  <a:extLst>
                    <a:ext uri="{9D8B030D-6E8A-4147-A177-3AD203B41FA5}">
                      <a16:colId xmlns:a16="http://schemas.microsoft.com/office/drawing/2014/main" val="3222381486"/>
                    </a:ext>
                  </a:extLst>
                </a:gridCol>
              </a:tblGrid>
              <a:tr h="2154726">
                <a:tc>
                  <a:txBody>
                    <a:bodyPr/>
                    <a:lstStyle/>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Tope was admitted at the Infectious Diseases Centre for 7 months, and during this time, her test results came back negative.</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Even after she was discharged, s</a:t>
                      </a:r>
                      <a:r>
                        <a:rPr lang="en" sz="1600" kern="1200" dirty="0">
                          <a:solidFill>
                            <a:schemeClr val="dk1"/>
                          </a:solidFill>
                          <a:effectLst/>
                          <a:latin typeface="Arial" panose="020B0604020202020204" pitchFamily="34" charset="0"/>
                          <a:ea typeface="+mn-ea"/>
                          <a:cs typeface="Arial" panose="020B0604020202020204" pitchFamily="34" charset="0"/>
                        </a:rPr>
                        <a:t>he kept going back for 17 months of daily treatment. She felt that she finally had her life back.</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5" name="Rectangle 4">
            <a:extLst>
              <a:ext uri="{FF2B5EF4-FFF2-40B4-BE49-F238E27FC236}">
                <a16:creationId xmlns:a16="http://schemas.microsoft.com/office/drawing/2014/main" id="{6EA0296D-6D7F-412C-A591-73361EA74C00}"/>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grpSp>
        <p:nvGrpSpPr>
          <p:cNvPr id="9" name="Group 8">
            <a:extLst>
              <a:ext uri="{FF2B5EF4-FFF2-40B4-BE49-F238E27FC236}">
                <a16:creationId xmlns:a16="http://schemas.microsoft.com/office/drawing/2014/main" id="{F99A0982-E051-450A-AAD4-87B15889496F}"/>
              </a:ext>
            </a:extLst>
          </p:cNvPr>
          <p:cNvGrpSpPr/>
          <p:nvPr/>
        </p:nvGrpSpPr>
        <p:grpSpPr>
          <a:xfrm>
            <a:off x="8269285" y="1256039"/>
            <a:ext cx="1359017" cy="656652"/>
            <a:chOff x="8269285" y="1256039"/>
            <a:chExt cx="1359017" cy="656652"/>
          </a:xfrm>
        </p:grpSpPr>
        <p:sp>
          <p:nvSpPr>
            <p:cNvPr id="2" name="Speech Bubble: Oval 1">
              <a:extLst>
                <a:ext uri="{FF2B5EF4-FFF2-40B4-BE49-F238E27FC236}">
                  <a16:creationId xmlns:a16="http://schemas.microsoft.com/office/drawing/2014/main" id="{AB81B80D-7EF6-4E6C-AA23-93DD1F2B13DE}"/>
                </a:ext>
              </a:extLst>
            </p:cNvPr>
            <p:cNvSpPr/>
            <p:nvPr/>
          </p:nvSpPr>
          <p:spPr>
            <a:xfrm>
              <a:off x="8269285" y="1256039"/>
              <a:ext cx="1359017" cy="656652"/>
            </a:xfrm>
            <a:prstGeom prst="wedgeEllipseCallout">
              <a:avLst>
                <a:gd name="adj1" fmla="val -40586"/>
                <a:gd name="adj2" fmla="val 73998"/>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8" name="TextBox 7">
              <a:extLst>
                <a:ext uri="{FF2B5EF4-FFF2-40B4-BE49-F238E27FC236}">
                  <a16:creationId xmlns:a16="http://schemas.microsoft.com/office/drawing/2014/main" id="{C20E8348-0993-4D55-BEB9-014E6A31169F}"/>
                </a:ext>
              </a:extLst>
            </p:cNvPr>
            <p:cNvSpPr txBox="1"/>
            <p:nvPr/>
          </p:nvSpPr>
          <p:spPr>
            <a:xfrm>
              <a:off x="8384796" y="1302224"/>
              <a:ext cx="1216403" cy="523220"/>
            </a:xfrm>
            <a:prstGeom prst="rect">
              <a:avLst/>
            </a:prstGeom>
            <a:noFill/>
          </p:spPr>
          <p:txBody>
            <a:bodyPr wrap="square">
              <a:spAutoFit/>
            </a:bodyPr>
            <a:lstStyle/>
            <a:p>
              <a:r>
                <a:rPr lang="en" sz="1400" dirty="0">
                  <a:effectLst/>
                  <a:latin typeface="Arial" panose="020B0604020202020204" pitchFamily="34" charset="0"/>
                  <a:ea typeface="Arial" panose="020B0604020202020204" pitchFamily="34" charset="0"/>
                </a:rPr>
                <a:t>I’m finally getting better</a:t>
              </a:r>
              <a:endParaRPr lang="en-NG" sz="1400" dirty="0"/>
            </a:p>
          </p:txBody>
        </p:sp>
      </p:grpSp>
      <p:pic>
        <p:nvPicPr>
          <p:cNvPr id="10" name="Picture 9" descr="Logo, company name&#10;&#10;Description automatically generated">
            <a:extLst>
              <a:ext uri="{FF2B5EF4-FFF2-40B4-BE49-F238E27FC236}">
                <a16:creationId xmlns:a16="http://schemas.microsoft.com/office/drawing/2014/main" id="{B8F3B996-BDFB-A741-97F1-6B506284C102}"/>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11" name="Picture 2">
            <a:extLst>
              <a:ext uri="{FF2B5EF4-FFF2-40B4-BE49-F238E27FC236}">
                <a16:creationId xmlns:a16="http://schemas.microsoft.com/office/drawing/2014/main" id="{84CD0284-13B3-2E49-8DCF-F21561C0CA9F}"/>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me">
            <a:extLst>
              <a:ext uri="{FF2B5EF4-FFF2-40B4-BE49-F238E27FC236}">
                <a16:creationId xmlns:a16="http://schemas.microsoft.com/office/drawing/2014/main" id="{9D25B9A0-FF1F-F541-ADAF-29E3EE97916A}"/>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07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8" y="1249035"/>
            <a:ext cx="6172199" cy="43504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 Placeholder 5">
            <a:extLst>
              <a:ext uri="{FF2B5EF4-FFF2-40B4-BE49-F238E27FC236}">
                <a16:creationId xmlns:a16="http://schemas.microsoft.com/office/drawing/2014/main" id="{2AF47729-8756-47B5-872B-E3BB6AD43997}"/>
              </a:ext>
            </a:extLst>
          </p:cNvPr>
          <p:cNvSpPr>
            <a:spLocks noGrp="1"/>
          </p:cNvSpPr>
          <p:nvPr>
            <p:ph type="body" sz="half" idx="2"/>
          </p:nvPr>
        </p:nvSpPr>
        <p:spPr>
          <a:xfrm>
            <a:off x="836613" y="1909233"/>
            <a:ext cx="3430587" cy="752687"/>
          </a:xfrm>
          <a:solidFill>
            <a:schemeClr val="bg1">
              <a:lumMod val="95000"/>
            </a:schemeClr>
          </a:solidFill>
          <a:ln w="28575">
            <a:noFill/>
          </a:ln>
        </p:spPr>
        <p:txBody>
          <a:bodyPr>
            <a:normAutofit/>
          </a:bodyPr>
          <a:lstStyle/>
          <a:p>
            <a:r>
              <a:rPr lang="en" dirty="0">
                <a:effectLst/>
                <a:latin typeface="Arial" panose="020B0604020202020204" pitchFamily="34" charset="0"/>
                <a:ea typeface="Arial" panose="020B0604020202020204" pitchFamily="34" charset="0"/>
              </a:rPr>
              <a:t>Adebola Tope Adams went for her tertiary education at the polytechnic in Ondo State.</a:t>
            </a:r>
            <a:endParaRPr lang="en-NG" dirty="0"/>
          </a:p>
        </p:txBody>
      </p:sp>
      <p:sp>
        <p:nvSpPr>
          <p:cNvPr id="7" name="Rectangle 6">
            <a:extLst>
              <a:ext uri="{FF2B5EF4-FFF2-40B4-BE49-F238E27FC236}">
                <a16:creationId xmlns:a16="http://schemas.microsoft.com/office/drawing/2014/main" id="{CFA07F21-1402-45F6-867C-20985070E218}"/>
              </a:ext>
            </a:extLst>
          </p:cNvPr>
          <p:cNvSpPr/>
          <p:nvPr/>
        </p:nvSpPr>
        <p:spPr>
          <a:xfrm>
            <a:off x="0" y="6658186"/>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5" name="Picture 4" descr="Logo, company name&#10;&#10;Description automatically generated">
            <a:extLst>
              <a:ext uri="{FF2B5EF4-FFF2-40B4-BE49-F238E27FC236}">
                <a16:creationId xmlns:a16="http://schemas.microsoft.com/office/drawing/2014/main" id="{31FD5580-D81A-BE47-9AA1-00B31F64D1AC}"/>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8" name="Picture 2">
            <a:extLst>
              <a:ext uri="{FF2B5EF4-FFF2-40B4-BE49-F238E27FC236}">
                <a16:creationId xmlns:a16="http://schemas.microsoft.com/office/drawing/2014/main" id="{AB574666-D730-0647-8CF3-F41019D2E0FF}"/>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183C572E-489C-534B-95F0-166A7C962D70}"/>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12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93129" y="1256039"/>
            <a:ext cx="6152312" cy="43363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1775556425"/>
              </p:ext>
            </p:extLst>
          </p:nvPr>
        </p:nvGraphicFramePr>
        <p:xfrm>
          <a:off x="619761" y="1586992"/>
          <a:ext cx="3850640" cy="1003808"/>
        </p:xfrm>
        <a:graphic>
          <a:graphicData uri="http://schemas.openxmlformats.org/drawingml/2006/table">
            <a:tbl>
              <a:tblPr>
                <a:tableStyleId>{5C22544A-7EE6-4342-B048-85BDC9FD1C3A}</a:tableStyleId>
              </a:tblPr>
              <a:tblGrid>
                <a:gridCol w="3850640">
                  <a:extLst>
                    <a:ext uri="{9D8B030D-6E8A-4147-A177-3AD203B41FA5}">
                      <a16:colId xmlns:a16="http://schemas.microsoft.com/office/drawing/2014/main" val="3222381486"/>
                    </a:ext>
                  </a:extLst>
                </a:gridCol>
              </a:tblGrid>
              <a:tr h="1003808">
                <a:tc>
                  <a:txBody>
                    <a:bodyPr/>
                    <a:lstStyle/>
                    <a:p>
                      <a:pPr marL="0" lvl="0" indent="0">
                        <a:spcAft>
                          <a:spcPts val="600"/>
                        </a:spcAft>
                        <a:buFont typeface="Arial" panose="020B0604020202020204" pitchFamily="34" charset="0"/>
                        <a:buNone/>
                      </a:pPr>
                      <a:r>
                        <a:rPr lang="en" sz="1600" kern="1200" dirty="0">
                          <a:solidFill>
                            <a:schemeClr val="dk1"/>
                          </a:solidFill>
                          <a:effectLst/>
                          <a:latin typeface="Arial" panose="020B0604020202020204" pitchFamily="34" charset="0"/>
                          <a:ea typeface="+mn-ea"/>
                          <a:cs typeface="Arial" panose="020B0604020202020204" pitchFamily="34" charset="0"/>
                        </a:rPr>
                        <a:t>Tope got married in November 2011.</a:t>
                      </a:r>
                      <a:endParaRPr lang="en-NG" sz="1600" kern="1200" dirty="0">
                        <a:solidFill>
                          <a:schemeClr val="dk1"/>
                        </a:solidFill>
                        <a:effectLst/>
                        <a:latin typeface="Arial" panose="020B0604020202020204" pitchFamily="34" charset="0"/>
                        <a:ea typeface="+mn-ea"/>
                        <a:cs typeface="Arial" panose="020B0604020202020204" pitchFamily="34" charset="0"/>
                      </a:endParaRPr>
                    </a:p>
                    <a:p>
                      <a:pPr marL="0" indent="0">
                        <a:spcAft>
                          <a:spcPts val="600"/>
                        </a:spcAft>
                        <a:buFont typeface="Arial" panose="020B0604020202020204" pitchFamily="34" charset="0"/>
                        <a:buNone/>
                      </a:pPr>
                      <a:r>
                        <a:rPr lang="en" sz="1600" kern="1200" dirty="0">
                          <a:solidFill>
                            <a:schemeClr val="dk1"/>
                          </a:solidFill>
                          <a:effectLst/>
                          <a:latin typeface="Arial" panose="020B0604020202020204" pitchFamily="34" charset="0"/>
                          <a:ea typeface="+mn-ea"/>
                          <a:cs typeface="Arial" panose="020B0604020202020204" pitchFamily="34" charset="0"/>
                        </a:rPr>
                        <a:t>On 4 July 2012, she completed her two years of TB treatment.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5" name="Rectangle 4">
            <a:extLst>
              <a:ext uri="{FF2B5EF4-FFF2-40B4-BE49-F238E27FC236}">
                <a16:creationId xmlns:a16="http://schemas.microsoft.com/office/drawing/2014/main" id="{6EA0296D-6D7F-412C-A591-73361EA74C00}"/>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6" name="Picture 5" descr="Logo, company name&#10;&#10;Description automatically generated">
            <a:extLst>
              <a:ext uri="{FF2B5EF4-FFF2-40B4-BE49-F238E27FC236}">
                <a16:creationId xmlns:a16="http://schemas.microsoft.com/office/drawing/2014/main" id="{17FD4A50-0700-A348-A85B-09CB5BB1D46B}"/>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8" name="Picture 2">
            <a:extLst>
              <a:ext uri="{FF2B5EF4-FFF2-40B4-BE49-F238E27FC236}">
                <a16:creationId xmlns:a16="http://schemas.microsoft.com/office/drawing/2014/main" id="{0A1BB557-E33F-4048-81C8-BF1461120021}"/>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0107D8B2-8E96-0F4C-A00C-0F74A32B57C9}"/>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45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2CAB9E72-956B-3647-9B16-299B45B1750A}"/>
              </a:ext>
            </a:extLst>
          </p:cNvPr>
          <p:cNvPicPr>
            <a:picLocks noChangeAspect="1"/>
          </p:cNvPicPr>
          <p:nvPr/>
        </p:nvPicPr>
        <p:blipFill>
          <a:blip r:embed="rId2">
            <a:alphaModFix amt="55000"/>
            <a:extLst>
              <a:ext uri="{28A0092B-C50C-407E-A947-70E740481C1C}">
                <a14:useLocalDpi xmlns:a14="http://schemas.microsoft.com/office/drawing/2010/main" val="0"/>
              </a:ext>
            </a:extLst>
          </a:blip>
          <a:stretch>
            <a:fillRect/>
          </a:stretch>
        </p:blipFill>
        <p:spPr>
          <a:xfrm>
            <a:off x="8517518" y="6013009"/>
            <a:ext cx="861159" cy="304081"/>
          </a:xfrm>
          <a:prstGeom prst="rect">
            <a:avLst/>
          </a:prstGeom>
        </p:spPr>
      </p:pic>
      <p:pic>
        <p:nvPicPr>
          <p:cNvPr id="8" name="Picture 2">
            <a:extLst>
              <a:ext uri="{FF2B5EF4-FFF2-40B4-BE49-F238E27FC236}">
                <a16:creationId xmlns:a16="http://schemas.microsoft.com/office/drawing/2014/main" id="{3BED46FF-CC2E-C04C-91A6-FAC43D0B7901}"/>
              </a:ext>
            </a:extLst>
          </p:cNvPr>
          <p:cNvPicPr>
            <a:picLocks noChangeAspect="1" noChangeArrowheads="1"/>
          </p:cNvPicPr>
          <p:nvPr/>
        </p:nvPicPr>
        <p:blipFill>
          <a:blip r:embed="rId3">
            <a:alphaModFix amt="54000"/>
            <a:extLst>
              <a:ext uri="{28A0092B-C50C-407E-A947-70E740481C1C}">
                <a14:useLocalDpi xmlns:a14="http://schemas.microsoft.com/office/drawing/2010/main" val="0"/>
              </a:ext>
            </a:extLst>
          </a:blip>
          <a:srcRect/>
          <a:stretch>
            <a:fillRect/>
          </a:stretch>
        </p:blipFill>
        <p:spPr bwMode="auto">
          <a:xfrm>
            <a:off x="5339304" y="5909843"/>
            <a:ext cx="2913641" cy="5244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8BFF1B6F-5E11-CD41-A7BA-6EAB505B335F}"/>
              </a:ext>
            </a:extLst>
          </p:cNvPr>
          <p:cNvPicPr>
            <a:picLocks noChangeAspect="1" noChangeArrowheads="1"/>
          </p:cNvPicPr>
          <p:nvPr/>
        </p:nvPicPr>
        <p:blipFill>
          <a:blip r:embed="rId4">
            <a:alphaModFix amt="56000"/>
            <a:extLst>
              <a:ext uri="{28A0092B-C50C-407E-A947-70E740481C1C}">
                <a14:useLocalDpi xmlns:a14="http://schemas.microsoft.com/office/drawing/2010/main" val="0"/>
              </a:ext>
            </a:extLst>
          </a:blip>
          <a:srcRect/>
          <a:stretch>
            <a:fillRect/>
          </a:stretch>
        </p:blipFill>
        <p:spPr bwMode="auto">
          <a:xfrm>
            <a:off x="9680376" y="5947723"/>
            <a:ext cx="2386825" cy="575064"/>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5117628" y="1260806"/>
            <a:ext cx="6152311" cy="43363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3109617339"/>
              </p:ext>
            </p:extLst>
          </p:nvPr>
        </p:nvGraphicFramePr>
        <p:xfrm>
          <a:off x="619760" y="464819"/>
          <a:ext cx="4216399" cy="5781040"/>
        </p:xfrm>
        <a:graphic>
          <a:graphicData uri="http://schemas.openxmlformats.org/drawingml/2006/table">
            <a:tbl>
              <a:tblPr>
                <a:tableStyleId>{5C22544A-7EE6-4342-B048-85BDC9FD1C3A}</a:tableStyleId>
              </a:tblPr>
              <a:tblGrid>
                <a:gridCol w="4216399">
                  <a:extLst>
                    <a:ext uri="{9D8B030D-6E8A-4147-A177-3AD203B41FA5}">
                      <a16:colId xmlns:a16="http://schemas.microsoft.com/office/drawing/2014/main" val="3222381486"/>
                    </a:ext>
                  </a:extLst>
                </a:gridCol>
              </a:tblGrid>
              <a:tr h="5225988">
                <a:tc>
                  <a:txBody>
                    <a:bodyPr/>
                    <a:lstStyle/>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The health care workers at the Infectious Diseases Centre were so supportive that Tope wanted to be a champion and to help others with DR-TB.</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She has since been invited to TB and leprosy supervisors training workshops, and she works on TB-related matters on a voluntary basis.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Tope was a spokesperson on World TB Day in 2013 in Abuja. </a:t>
                      </a:r>
                    </a:p>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Shortly after she got married, Tope was part of a patient-centered approach workshop in Lagos. </a:t>
                      </a:r>
                    </a:p>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She has met the first lady and has spoken about her journey on numerous occasions.</a:t>
                      </a:r>
                      <a:endParaRPr lang="en-NG" sz="1600" u="none" strike="noStrike" kern="120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In 2015, in Abuja, Tope was invited to join the Stop TB Partnership Board.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In 2019, Tope attended a gala hosted by the Stop TB Partnership and the Presidency.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spcAft>
                          <a:spcPts val="600"/>
                        </a:spcAft>
                        <a:buFont typeface="Arial" panose="020B0604020202020204" pitchFamily="34" charset="0"/>
                        <a:buNone/>
                      </a:pPr>
                      <a:r>
                        <a:rPr lang="en" sz="1600" kern="1200" dirty="0">
                          <a:solidFill>
                            <a:schemeClr val="dk1"/>
                          </a:solidFill>
                          <a:effectLst/>
                          <a:latin typeface="Arial" panose="020B0604020202020204" pitchFamily="34" charset="0"/>
                          <a:ea typeface="+mn-ea"/>
                          <a:cs typeface="Arial" panose="020B0604020202020204" pitchFamily="34" charset="0"/>
                        </a:rPr>
                        <a:t>She continues to be an advocate for TB People in Nigeria.</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5" name="Rectangle 4">
            <a:extLst>
              <a:ext uri="{FF2B5EF4-FFF2-40B4-BE49-F238E27FC236}">
                <a16:creationId xmlns:a16="http://schemas.microsoft.com/office/drawing/2014/main" id="{6EA0296D-6D7F-412C-A591-73361EA74C00}"/>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Tree>
    <p:extLst>
      <p:ext uri="{BB962C8B-B14F-4D97-AF65-F5344CB8AC3E}">
        <p14:creationId xmlns:p14="http://schemas.microsoft.com/office/powerpoint/2010/main" val="121944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17628" y="1260806"/>
            <a:ext cx="6152311" cy="43363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3179502226"/>
              </p:ext>
            </p:extLst>
          </p:nvPr>
        </p:nvGraphicFramePr>
        <p:xfrm>
          <a:off x="558801" y="1465072"/>
          <a:ext cx="4053840" cy="1775968"/>
        </p:xfrm>
        <a:graphic>
          <a:graphicData uri="http://schemas.openxmlformats.org/drawingml/2006/table">
            <a:tbl>
              <a:tblPr>
                <a:tableStyleId>{5C22544A-7EE6-4342-B048-85BDC9FD1C3A}</a:tableStyleId>
              </a:tblPr>
              <a:tblGrid>
                <a:gridCol w="4053840">
                  <a:extLst>
                    <a:ext uri="{9D8B030D-6E8A-4147-A177-3AD203B41FA5}">
                      <a16:colId xmlns:a16="http://schemas.microsoft.com/office/drawing/2014/main" val="3222381486"/>
                    </a:ext>
                  </a:extLst>
                </a:gridCol>
              </a:tblGrid>
              <a:tr h="1775968">
                <a:tc>
                  <a:txBody>
                    <a:bodyPr/>
                    <a:lstStyle/>
                    <a:p>
                      <a:pPr lvl="0">
                        <a:spcAft>
                          <a:spcPts val="600"/>
                        </a:spcAft>
                      </a:pPr>
                      <a:r>
                        <a:rPr lang="en" sz="1600" u="none" strike="noStrike" kern="1200" dirty="0">
                          <a:solidFill>
                            <a:schemeClr val="dk1"/>
                          </a:solidFill>
                          <a:effectLst/>
                          <a:latin typeface="Arial" panose="020B0604020202020204" pitchFamily="34" charset="0"/>
                          <a:ea typeface="+mn-ea"/>
                          <a:cs typeface="Arial" panose="020B0604020202020204" pitchFamily="34" charset="0"/>
                        </a:rPr>
                        <a:t>Tope became pregnant with her first child in August 2012. She has since had three other children.</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a:spcAft>
                          <a:spcPts val="600"/>
                        </a:spcAft>
                      </a:pPr>
                      <a:r>
                        <a:rPr lang="en" sz="1600" kern="1200" dirty="0">
                          <a:solidFill>
                            <a:schemeClr val="dk1"/>
                          </a:solidFill>
                          <a:effectLst/>
                          <a:latin typeface="Arial" panose="020B0604020202020204" pitchFamily="34" charset="0"/>
                          <a:ea typeface="+mn-ea"/>
                          <a:cs typeface="Arial" panose="020B0604020202020204" pitchFamily="34" charset="0"/>
                        </a:rPr>
                        <a:t>Tope is studying towards her PhD and is currently writing children’s books, because she cannot find a job as a TB survivor.</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5" name="Rectangle 4">
            <a:extLst>
              <a:ext uri="{FF2B5EF4-FFF2-40B4-BE49-F238E27FC236}">
                <a16:creationId xmlns:a16="http://schemas.microsoft.com/office/drawing/2014/main" id="{6EA0296D-6D7F-412C-A591-73361EA74C00}"/>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8" name="TextBox 7">
            <a:extLst>
              <a:ext uri="{FF2B5EF4-FFF2-40B4-BE49-F238E27FC236}">
                <a16:creationId xmlns:a16="http://schemas.microsoft.com/office/drawing/2014/main" id="{0A122835-BF53-4910-A18A-1455FF9A022F}"/>
              </a:ext>
            </a:extLst>
          </p:cNvPr>
          <p:cNvSpPr txBox="1"/>
          <p:nvPr/>
        </p:nvSpPr>
        <p:spPr>
          <a:xfrm rot="19336888">
            <a:off x="8697106" y="4796349"/>
            <a:ext cx="1118013" cy="338554"/>
          </a:xfrm>
          <a:prstGeom prst="rect">
            <a:avLst/>
          </a:prstGeom>
          <a:noFill/>
        </p:spPr>
        <p:txBody>
          <a:bodyPr wrap="square">
            <a:spAutoFit/>
          </a:bodyPr>
          <a:lstStyle/>
          <a:p>
            <a:r>
              <a:rPr lang="en" sz="800" b="1" dirty="0">
                <a:solidFill>
                  <a:srgbClr val="FF0000"/>
                </a:solidFill>
                <a:effectLst/>
                <a:latin typeface="Arial" panose="020B0604020202020204" pitchFamily="34" charset="0"/>
                <a:ea typeface="Arial" panose="020B0604020202020204" pitchFamily="34" charset="0"/>
              </a:rPr>
              <a:t>JOB </a:t>
            </a:r>
          </a:p>
          <a:p>
            <a:r>
              <a:rPr lang="en" sz="800" b="1" dirty="0">
                <a:solidFill>
                  <a:srgbClr val="FF0000"/>
                </a:solidFill>
                <a:effectLst/>
                <a:latin typeface="Arial" panose="020B0604020202020204" pitchFamily="34" charset="0"/>
                <a:ea typeface="Arial" panose="020B0604020202020204" pitchFamily="34" charset="0"/>
              </a:rPr>
              <a:t>REJECTION</a:t>
            </a:r>
            <a:endParaRPr lang="en-NG" sz="800" b="1" dirty="0">
              <a:solidFill>
                <a:srgbClr val="FF0000"/>
              </a:solidFill>
            </a:endParaRPr>
          </a:p>
        </p:txBody>
      </p:sp>
      <p:pic>
        <p:nvPicPr>
          <p:cNvPr id="6" name="Picture 5" descr="Logo, company name&#10;&#10;Description automatically generated">
            <a:extLst>
              <a:ext uri="{FF2B5EF4-FFF2-40B4-BE49-F238E27FC236}">
                <a16:creationId xmlns:a16="http://schemas.microsoft.com/office/drawing/2014/main" id="{6709EEC8-1618-9B4C-867E-D0283B560572}"/>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9" name="Picture 2">
            <a:extLst>
              <a:ext uri="{FF2B5EF4-FFF2-40B4-BE49-F238E27FC236}">
                <a16:creationId xmlns:a16="http://schemas.microsoft.com/office/drawing/2014/main" id="{D6A59A3F-1096-534C-84FE-3A61DC0A1F6C}"/>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me">
            <a:extLst>
              <a:ext uri="{FF2B5EF4-FFF2-40B4-BE49-F238E27FC236}">
                <a16:creationId xmlns:a16="http://schemas.microsoft.com/office/drawing/2014/main" id="{17E09969-4B82-434A-8A1F-BDED7FE1868C}"/>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74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8" y="1249035"/>
            <a:ext cx="6172199" cy="43504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 Placeholder 5">
            <a:extLst>
              <a:ext uri="{FF2B5EF4-FFF2-40B4-BE49-F238E27FC236}">
                <a16:creationId xmlns:a16="http://schemas.microsoft.com/office/drawing/2014/main" id="{2AF47729-8756-47B5-872B-E3BB6AD43997}"/>
              </a:ext>
            </a:extLst>
          </p:cNvPr>
          <p:cNvSpPr>
            <a:spLocks noGrp="1"/>
          </p:cNvSpPr>
          <p:nvPr>
            <p:ph type="body" sz="half" idx="2"/>
          </p:nvPr>
        </p:nvSpPr>
        <p:spPr>
          <a:xfrm>
            <a:off x="836613" y="1249035"/>
            <a:ext cx="3833495" cy="4226566"/>
          </a:xfrm>
          <a:solidFill>
            <a:schemeClr val="bg1">
              <a:lumMod val="95000"/>
            </a:schemeClr>
          </a:solidFill>
          <a:ln>
            <a:noFill/>
          </a:ln>
        </p:spPr>
        <p:txBody>
          <a:bodyPr>
            <a:noAutofit/>
          </a:bodyPr>
          <a:lstStyle/>
          <a:p>
            <a:pPr lvl="0">
              <a:lnSpc>
                <a:spcPct val="100000"/>
              </a:lnSpc>
            </a:pPr>
            <a:r>
              <a:rPr lang="en" u="none" strike="noStrike" dirty="0">
                <a:effectLst/>
                <a:latin typeface="Arial" panose="020B0604020202020204" pitchFamily="34" charset="0"/>
                <a:ea typeface="Arial" panose="020B0604020202020204" pitchFamily="34" charset="0"/>
              </a:rPr>
              <a:t>Tope’s last semester of her final year was between October 2003 and March 2004, with a December break. This is when she started losing a lot of weight and having a persistent cough.</a:t>
            </a:r>
            <a:endParaRPr lang="en-NG" u="none" strike="noStrike" dirty="0">
              <a:effectLst/>
              <a:latin typeface="Arial" panose="020B0604020202020204" pitchFamily="34" charset="0"/>
              <a:ea typeface="Arial" panose="020B0604020202020204" pitchFamily="34" charset="0"/>
            </a:endParaRPr>
          </a:p>
          <a:p>
            <a:pPr lvl="0">
              <a:lnSpc>
                <a:spcPct val="100000"/>
              </a:lnSpc>
            </a:pPr>
            <a:r>
              <a:rPr lang="en" u="none" strike="noStrike" dirty="0">
                <a:effectLst/>
                <a:latin typeface="Arial" panose="020B0604020202020204" pitchFamily="34" charset="0"/>
                <a:ea typeface="Arial" panose="020B0604020202020204" pitchFamily="34" charset="0"/>
              </a:rPr>
              <a:t>The weight loss and coughing began during the previous semester, but had started getting worse.</a:t>
            </a:r>
            <a:endParaRPr lang="en-NG" u="none" strike="noStrike" dirty="0">
              <a:effectLst/>
              <a:latin typeface="Arial" panose="020B0604020202020204" pitchFamily="34" charset="0"/>
              <a:ea typeface="Arial" panose="020B0604020202020204" pitchFamily="34" charset="0"/>
            </a:endParaRPr>
          </a:p>
          <a:p>
            <a:pPr lvl="0">
              <a:lnSpc>
                <a:spcPct val="100000"/>
              </a:lnSpc>
            </a:pPr>
            <a:r>
              <a:rPr lang="en" u="none" strike="noStrike" dirty="0">
                <a:effectLst/>
                <a:latin typeface="Arial" panose="020B0604020202020204" pitchFamily="34" charset="0"/>
                <a:ea typeface="Arial" panose="020B0604020202020204" pitchFamily="34" charset="0"/>
              </a:rPr>
              <a:t>On the way back to the school after her mid-semester break in February 2004, Tope was coughing persistently, and nothing was helping. </a:t>
            </a:r>
          </a:p>
          <a:p>
            <a:pPr>
              <a:lnSpc>
                <a:spcPct val="100000"/>
              </a:lnSpc>
            </a:pPr>
            <a:r>
              <a:rPr lang="en" dirty="0">
                <a:latin typeface="Arial" panose="020B0604020202020204" pitchFamily="34" charset="0"/>
                <a:ea typeface="Arial" panose="020B0604020202020204" pitchFamily="34" charset="0"/>
              </a:rPr>
              <a:t>She bought all kinds of medicines at the chemist, but she was still feeling weak and coughing. </a:t>
            </a:r>
            <a:endParaRPr lang="en-NG"/>
          </a:p>
        </p:txBody>
      </p:sp>
      <p:sp>
        <p:nvSpPr>
          <p:cNvPr id="4" name="Rectangle 3">
            <a:extLst>
              <a:ext uri="{FF2B5EF4-FFF2-40B4-BE49-F238E27FC236}">
                <a16:creationId xmlns:a16="http://schemas.microsoft.com/office/drawing/2014/main" id="{FA6C1CE6-29E8-4A79-8CF3-921E69F2B6B7}"/>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5" name="Picture 4" descr="Logo, company name&#10;&#10;Description automatically generated">
            <a:extLst>
              <a:ext uri="{FF2B5EF4-FFF2-40B4-BE49-F238E27FC236}">
                <a16:creationId xmlns:a16="http://schemas.microsoft.com/office/drawing/2014/main" id="{9B7CC934-EDB6-504D-ABC0-EEC6E23DC587}"/>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7" name="Picture 2">
            <a:extLst>
              <a:ext uri="{FF2B5EF4-FFF2-40B4-BE49-F238E27FC236}">
                <a16:creationId xmlns:a16="http://schemas.microsoft.com/office/drawing/2014/main" id="{91FEEF70-9E74-8341-8F1C-17AE85E54E0B}"/>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ome">
            <a:extLst>
              <a:ext uri="{FF2B5EF4-FFF2-40B4-BE49-F238E27FC236}">
                <a16:creationId xmlns:a16="http://schemas.microsoft.com/office/drawing/2014/main" id="{86099D15-5CFF-C141-B17D-C822C24FC632}"/>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52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9" y="1249035"/>
            <a:ext cx="6172197" cy="43504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 Placeholder 5">
            <a:extLst>
              <a:ext uri="{FF2B5EF4-FFF2-40B4-BE49-F238E27FC236}">
                <a16:creationId xmlns:a16="http://schemas.microsoft.com/office/drawing/2014/main" id="{2AF47729-8756-47B5-872B-E3BB6AD43997}"/>
              </a:ext>
            </a:extLst>
          </p:cNvPr>
          <p:cNvSpPr>
            <a:spLocks noGrp="1"/>
          </p:cNvSpPr>
          <p:nvPr>
            <p:ph type="body" sz="half" idx="2"/>
          </p:nvPr>
        </p:nvSpPr>
        <p:spPr>
          <a:xfrm>
            <a:off x="1012825" y="1647760"/>
            <a:ext cx="3508376" cy="3552952"/>
          </a:xfrm>
          <a:solidFill>
            <a:schemeClr val="bg1">
              <a:lumMod val="95000"/>
            </a:schemeClr>
          </a:solidFill>
          <a:ln>
            <a:noFill/>
          </a:ln>
        </p:spPr>
        <p:txBody>
          <a:bodyPr>
            <a:normAutofit lnSpcReduction="10000"/>
          </a:bodyPr>
          <a:lstStyle/>
          <a:p>
            <a:pPr lvl="0">
              <a:lnSpc>
                <a:spcPct val="115000"/>
              </a:lnSpc>
            </a:pPr>
            <a:r>
              <a:rPr lang="en" u="none" strike="noStrike" dirty="0">
                <a:effectLst/>
                <a:latin typeface="Arial" panose="020B0604020202020204" pitchFamily="34" charset="0"/>
                <a:ea typeface="Arial" panose="020B0604020202020204" pitchFamily="34" charset="0"/>
              </a:rPr>
              <a:t>At the end of the semester, Tope went back home. </a:t>
            </a:r>
            <a:endParaRPr lang="en-NG" u="none" strike="noStrike" dirty="0">
              <a:effectLst/>
              <a:latin typeface="Arial" panose="020B0604020202020204" pitchFamily="34" charset="0"/>
              <a:ea typeface="Arial" panose="020B0604020202020204" pitchFamily="34" charset="0"/>
            </a:endParaRPr>
          </a:p>
          <a:p>
            <a:pPr lvl="0">
              <a:lnSpc>
                <a:spcPct val="115000"/>
              </a:lnSpc>
            </a:pPr>
            <a:r>
              <a:rPr lang="en" u="none" strike="noStrike" dirty="0">
                <a:effectLst/>
                <a:latin typeface="Arial" panose="020B0604020202020204" pitchFamily="34" charset="0"/>
                <a:ea typeface="Arial" panose="020B0604020202020204" pitchFamily="34" charset="0"/>
              </a:rPr>
              <a:t>She then went to the private clinic with her mom, where she received a chest X-ray. </a:t>
            </a:r>
            <a:r>
              <a:rPr lang="en" dirty="0">
                <a:latin typeface="Arial" panose="020B0604020202020204" pitchFamily="34" charset="0"/>
                <a:ea typeface="Arial" panose="020B0604020202020204" pitchFamily="34" charset="0"/>
              </a:rPr>
              <a:t>When the results from the c</a:t>
            </a:r>
            <a:r>
              <a:rPr lang="en" u="none" strike="noStrike" dirty="0">
                <a:effectLst/>
                <a:latin typeface="Arial" panose="020B0604020202020204" pitchFamily="34" charset="0"/>
                <a:ea typeface="Arial" panose="020B0604020202020204" pitchFamily="34" charset="0"/>
              </a:rPr>
              <a:t>hest X-ray came back, the doctor said it was tuberculosis (TB), which was treatable.</a:t>
            </a:r>
          </a:p>
          <a:p>
            <a:pPr>
              <a:lnSpc>
                <a:spcPct val="115000"/>
              </a:lnSpc>
            </a:pPr>
            <a:r>
              <a:rPr lang="en" dirty="0">
                <a:latin typeface="Arial" panose="020B0604020202020204" pitchFamily="34" charset="0"/>
                <a:ea typeface="Arial" panose="020B0604020202020204" pitchFamily="34" charset="0"/>
              </a:rPr>
              <a:t>Along with the TB medication he prescribed, the doctor offered Tope treatment literacy on TB and the importance of treatment adherence.</a:t>
            </a:r>
            <a:endParaRPr lang="en-NG"/>
          </a:p>
          <a:p>
            <a:pPr lvl="0">
              <a:lnSpc>
                <a:spcPct val="115000"/>
              </a:lnSpc>
            </a:pPr>
            <a:endParaRPr lang="en-NG" u="none" strike="noStrike" dirty="0">
              <a:effectLst/>
              <a:latin typeface="Arial" panose="020B0604020202020204" pitchFamily="34" charset="0"/>
              <a:ea typeface="Arial" panose="020B0604020202020204" pitchFamily="34" charset="0"/>
            </a:endParaRPr>
          </a:p>
        </p:txBody>
      </p:sp>
      <p:sp>
        <p:nvSpPr>
          <p:cNvPr id="4" name="Rectangle 3">
            <a:extLst>
              <a:ext uri="{FF2B5EF4-FFF2-40B4-BE49-F238E27FC236}">
                <a16:creationId xmlns:a16="http://schemas.microsoft.com/office/drawing/2014/main" id="{08788229-E728-4FBF-BC80-253B868B51B2}"/>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5" name="Picture 4" descr="Logo, company name&#10;&#10;Description automatically generated">
            <a:extLst>
              <a:ext uri="{FF2B5EF4-FFF2-40B4-BE49-F238E27FC236}">
                <a16:creationId xmlns:a16="http://schemas.microsoft.com/office/drawing/2014/main" id="{6572C16A-5C41-3A48-870D-51C021B4B995}"/>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7" name="Picture 2">
            <a:extLst>
              <a:ext uri="{FF2B5EF4-FFF2-40B4-BE49-F238E27FC236}">
                <a16:creationId xmlns:a16="http://schemas.microsoft.com/office/drawing/2014/main" id="{52F9EF73-35FA-AD42-AD89-762538C776BE}"/>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ome">
            <a:extLst>
              <a:ext uri="{FF2B5EF4-FFF2-40B4-BE49-F238E27FC236}">
                <a16:creationId xmlns:a16="http://schemas.microsoft.com/office/drawing/2014/main" id="{91F07027-CC6E-B549-9153-DB055EEA82F5}"/>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751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3627881544"/>
              </p:ext>
            </p:extLst>
          </p:nvPr>
        </p:nvGraphicFramePr>
        <p:xfrm>
          <a:off x="719328" y="1249035"/>
          <a:ext cx="4035552" cy="4155886"/>
        </p:xfrm>
        <a:graphic>
          <a:graphicData uri="http://schemas.openxmlformats.org/drawingml/2006/table">
            <a:tbl>
              <a:tblPr>
                <a:tableStyleId>{5C22544A-7EE6-4342-B048-85BDC9FD1C3A}</a:tableStyleId>
              </a:tblPr>
              <a:tblGrid>
                <a:gridCol w="4035552">
                  <a:extLst>
                    <a:ext uri="{9D8B030D-6E8A-4147-A177-3AD203B41FA5}">
                      <a16:colId xmlns:a16="http://schemas.microsoft.com/office/drawing/2014/main" val="3222381486"/>
                    </a:ext>
                  </a:extLst>
                </a:gridCol>
              </a:tblGrid>
              <a:tr h="4155886">
                <a:tc>
                  <a:txBody>
                    <a:bodyPr/>
                    <a:lstStyle/>
                    <a:p>
                      <a:pPr marL="0" lvl="0" indent="0">
                        <a:lnSpc>
                          <a:spcPct val="100000"/>
                        </a:lnSpc>
                        <a:spcAft>
                          <a:spcPts val="600"/>
                        </a:spcAft>
                        <a:buFont typeface="Arial" panose="020B0604020202020204" pitchFamily="34" charset="0"/>
                        <a:buNone/>
                      </a:pPr>
                      <a:r>
                        <a:rPr lang="en" sz="1600" u="none" strike="noStrike" dirty="0">
                          <a:effectLst/>
                          <a:latin typeface="Arial" panose="020B0604020202020204" pitchFamily="34" charset="0"/>
                          <a:cs typeface="Arial" panose="020B0604020202020204" pitchFamily="34" charset="0"/>
                        </a:rPr>
                        <a:t>Tope went back to school to complete the rest of her studies. The doctor advised against it, but she was persistent.</a:t>
                      </a:r>
                      <a:endParaRPr lang="en-US" sz="1600" u="none" strike="noStrike" dirty="0">
                        <a:effectLst/>
                        <a:latin typeface="Arial" panose="020B0604020202020204" pitchFamily="34" charset="0"/>
                        <a:cs typeface="Arial" panose="020B0604020202020204" pitchFamily="34" charset="0"/>
                      </a:endParaRPr>
                    </a:p>
                    <a:p>
                      <a:pPr marL="0" lvl="0" indent="0">
                        <a:lnSpc>
                          <a:spcPct val="100000"/>
                        </a:lnSpc>
                        <a:spcAft>
                          <a:spcPts val="600"/>
                        </a:spcAft>
                        <a:buFont typeface="Arial" panose="020B0604020202020204" pitchFamily="34" charset="0"/>
                        <a:buNone/>
                      </a:pPr>
                      <a:r>
                        <a:rPr lang="en" sz="1600" u="none" strike="noStrike" dirty="0">
                          <a:effectLst/>
                          <a:latin typeface="Arial" panose="020B0604020202020204" pitchFamily="34" charset="0"/>
                          <a:cs typeface="Arial" panose="020B0604020202020204" pitchFamily="34" charset="0"/>
                        </a:rPr>
                        <a:t>Arrangements were made with her family to get the medication to her in the other State.</a:t>
                      </a:r>
                      <a:endParaRPr lang="en-NG" sz="1600" u="none" strike="noStrike" dirty="0">
                        <a:effectLst/>
                        <a:latin typeface="Arial" panose="020B0604020202020204" pitchFamily="34" charset="0"/>
                        <a:cs typeface="Arial" panose="020B0604020202020204" pitchFamily="34" charset="0"/>
                      </a:endParaRPr>
                    </a:p>
                    <a:p>
                      <a:pPr marL="0" lvl="0" indent="0">
                        <a:lnSpc>
                          <a:spcPct val="100000"/>
                        </a:lnSpc>
                        <a:spcAft>
                          <a:spcPts val="600"/>
                        </a:spcAft>
                        <a:buFont typeface="Arial" panose="020B0604020202020204" pitchFamily="34" charset="0"/>
                        <a:buNone/>
                      </a:pPr>
                      <a:r>
                        <a:rPr lang="en" sz="1600" u="none" strike="noStrike" dirty="0">
                          <a:effectLst/>
                          <a:latin typeface="Arial" panose="020B0604020202020204" pitchFamily="34" charset="0"/>
                          <a:cs typeface="Arial" panose="020B0604020202020204" pitchFamily="34" charset="0"/>
                        </a:rPr>
                        <a:t>She was a 23-year-old student, and treatment adherence was a problem due to her diet. </a:t>
                      </a:r>
                      <a:endParaRPr lang="en-NG" sz="1600" u="none" strike="noStrike" dirty="0">
                        <a:effectLst/>
                        <a:latin typeface="Arial" panose="020B0604020202020204" pitchFamily="34" charset="0"/>
                        <a:cs typeface="Arial" panose="020B0604020202020204" pitchFamily="34" charset="0"/>
                      </a:endParaRPr>
                    </a:p>
                    <a:p>
                      <a:pPr marL="0" lvl="0" indent="0">
                        <a:lnSpc>
                          <a:spcPct val="100000"/>
                        </a:lnSpc>
                        <a:spcAft>
                          <a:spcPts val="600"/>
                        </a:spcAft>
                        <a:buFont typeface="Arial" panose="020B0604020202020204" pitchFamily="34" charset="0"/>
                        <a:buNone/>
                      </a:pPr>
                      <a:r>
                        <a:rPr lang="en" sz="1600" u="none" strike="noStrike" dirty="0">
                          <a:effectLst/>
                          <a:latin typeface="Arial" panose="020B0604020202020204" pitchFamily="34" charset="0"/>
                          <a:cs typeface="Arial" panose="020B0604020202020204" pitchFamily="34" charset="0"/>
                        </a:rPr>
                        <a:t>Sometimes Tope took the tablets in the morning and sometimes in the evening. Sometimes she skipped a day or two. </a:t>
                      </a:r>
                    </a:p>
                    <a:p>
                      <a:pPr marL="0" lvl="0" indent="0">
                        <a:lnSpc>
                          <a:spcPct val="100000"/>
                        </a:lnSpc>
                        <a:spcAft>
                          <a:spcPts val="600"/>
                        </a:spcAft>
                        <a:buFont typeface="Arial" panose="020B0604020202020204" pitchFamily="34" charset="0"/>
                        <a:buNone/>
                      </a:pPr>
                      <a:r>
                        <a:rPr lang="en" sz="1600" u="none" strike="noStrike" dirty="0">
                          <a:effectLst/>
                          <a:latin typeface="Arial" panose="020B0604020202020204" pitchFamily="34" charset="0"/>
                          <a:cs typeface="Arial" panose="020B0604020202020204" pitchFamily="34" charset="0"/>
                        </a:rPr>
                        <a:t>But after a week of taking the medication, she started seeing a difference, feeling a bit human again.</a:t>
                      </a:r>
                      <a:endParaRPr lang="en-NG" sz="1600" u="none" strike="noStrike"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22" name="Rectangle 21">
            <a:extLst>
              <a:ext uri="{FF2B5EF4-FFF2-40B4-BE49-F238E27FC236}">
                <a16:creationId xmlns:a16="http://schemas.microsoft.com/office/drawing/2014/main" id="{7F5693AA-ECE0-49E3-B637-6DA17887C996}"/>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8" name="Content Placeholder 2">
            <a:extLst>
              <a:ext uri="{FF2B5EF4-FFF2-40B4-BE49-F238E27FC236}">
                <a16:creationId xmlns:a16="http://schemas.microsoft.com/office/drawing/2014/main" id="{BA620117-9F20-D54D-8625-4829829E09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69539" y="1253798"/>
            <a:ext cx="6172196" cy="43504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descr="Logo, company name&#10;&#10;Description automatically generated">
            <a:extLst>
              <a:ext uri="{FF2B5EF4-FFF2-40B4-BE49-F238E27FC236}">
                <a16:creationId xmlns:a16="http://schemas.microsoft.com/office/drawing/2014/main" id="{02B08686-46D0-C741-A8D4-D2A12B633589}"/>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10" name="Picture 2">
            <a:extLst>
              <a:ext uri="{FF2B5EF4-FFF2-40B4-BE49-F238E27FC236}">
                <a16:creationId xmlns:a16="http://schemas.microsoft.com/office/drawing/2014/main" id="{B8D2419A-45A0-3941-A3B4-780CC50D10A7}"/>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ome">
            <a:extLst>
              <a:ext uri="{FF2B5EF4-FFF2-40B4-BE49-F238E27FC236}">
                <a16:creationId xmlns:a16="http://schemas.microsoft.com/office/drawing/2014/main" id="{9FF41231-4560-6A4D-BF71-46473E3BA013}"/>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28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9" y="1249035"/>
            <a:ext cx="6172196" cy="43504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1655054620"/>
              </p:ext>
            </p:extLst>
          </p:nvPr>
        </p:nvGraphicFramePr>
        <p:xfrm>
          <a:off x="744592" y="1097596"/>
          <a:ext cx="4002213" cy="4653280"/>
        </p:xfrm>
        <a:graphic>
          <a:graphicData uri="http://schemas.openxmlformats.org/drawingml/2006/table">
            <a:tbl>
              <a:tblPr>
                <a:tableStyleId>{5C22544A-7EE6-4342-B048-85BDC9FD1C3A}</a:tableStyleId>
              </a:tblPr>
              <a:tblGrid>
                <a:gridCol w="4002213">
                  <a:extLst>
                    <a:ext uri="{9D8B030D-6E8A-4147-A177-3AD203B41FA5}">
                      <a16:colId xmlns:a16="http://schemas.microsoft.com/office/drawing/2014/main" val="3222381486"/>
                    </a:ext>
                  </a:extLst>
                </a:gridCol>
              </a:tblGrid>
              <a:tr h="3617370">
                <a:tc>
                  <a:txBody>
                    <a:bodyPr/>
                    <a:lstStyle/>
                    <a:p>
                      <a:pPr lvl="0">
                        <a:spcAft>
                          <a:spcPts val="600"/>
                        </a:spcAft>
                      </a:pPr>
                      <a:r>
                        <a:rPr lang="en" sz="1600" u="none" strike="noStrike" kern="1200" dirty="0">
                          <a:solidFill>
                            <a:schemeClr val="dk1"/>
                          </a:solidFill>
                          <a:effectLst/>
                          <a:latin typeface="Arial" panose="020B0604020202020204" pitchFamily="34" charset="0"/>
                          <a:ea typeface="+mn-ea"/>
                          <a:cs typeface="Arial" panose="020B0604020202020204" pitchFamily="34" charset="0"/>
                        </a:rPr>
                        <a:t>Tope completed her degree and went back home. She was still sick.</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lvl="0">
                        <a:spcAft>
                          <a:spcPts val="600"/>
                        </a:spcAft>
                      </a:pPr>
                      <a:r>
                        <a:rPr lang="en" sz="1600" u="none" strike="noStrike" kern="1200" dirty="0">
                          <a:solidFill>
                            <a:schemeClr val="dk1"/>
                          </a:solidFill>
                          <a:effectLst/>
                          <a:latin typeface="Arial" panose="020B0604020202020204" pitchFamily="34" charset="0"/>
                          <a:ea typeface="+mn-ea"/>
                          <a:cs typeface="Arial" panose="020B0604020202020204" pitchFamily="34" charset="0"/>
                        </a:rPr>
                        <a:t>In August 2004, her mom took her to Jericho Chest Hospital in Oyo State.</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lvl="0">
                        <a:spcAft>
                          <a:spcPts val="600"/>
                        </a:spcAft>
                      </a:pPr>
                      <a:r>
                        <a:rPr lang="en" sz="1600" u="none" strike="noStrike" kern="1200" dirty="0">
                          <a:solidFill>
                            <a:schemeClr val="dk1"/>
                          </a:solidFill>
                          <a:effectLst/>
                          <a:latin typeface="Arial" panose="020B0604020202020204" pitchFamily="34" charset="0"/>
                          <a:ea typeface="+mn-ea"/>
                          <a:cs typeface="Arial" panose="020B0604020202020204" pitchFamily="34" charset="0"/>
                        </a:rPr>
                        <a:t>She was asked to do a sputum test, which came out positive.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a:spcAft>
                          <a:spcPts val="600"/>
                        </a:spcAft>
                      </a:pPr>
                      <a:r>
                        <a:rPr lang="en" sz="1600" kern="1200" dirty="0">
                          <a:solidFill>
                            <a:schemeClr val="dk1"/>
                          </a:solidFill>
                          <a:effectLst/>
                          <a:latin typeface="Arial" panose="020B0604020202020204" pitchFamily="34" charset="0"/>
                          <a:ea typeface="+mn-ea"/>
                          <a:cs typeface="Arial" panose="020B0604020202020204" pitchFamily="34" charset="0"/>
                        </a:rPr>
                        <a:t>This was the first time Tope experienced stigma from a healthcare worker. The nurse told her to move back, making a noise and embarrassing Tope, her mom, and her uncle. They were isolated. </a:t>
                      </a:r>
                    </a:p>
                    <a:p>
                      <a:pPr>
                        <a:spcAft>
                          <a:spcPts val="600"/>
                        </a:spcAft>
                      </a:pPr>
                      <a:r>
                        <a:rPr lang="en" sz="1600" kern="1200" dirty="0">
                          <a:solidFill>
                            <a:schemeClr val="dk1"/>
                          </a:solidFill>
                          <a:effectLst/>
                          <a:latin typeface="Arial" panose="020B0604020202020204" pitchFamily="34" charset="0"/>
                          <a:ea typeface="+mn-ea"/>
                          <a:cs typeface="Arial" panose="020B0604020202020204" pitchFamily="34" charset="0"/>
                        </a:rPr>
                        <a:t>She was referred to the primary healthcare center for retreatment with TB drugs.</a:t>
                      </a:r>
                    </a:p>
                    <a:p>
                      <a:pPr>
                        <a:spcAft>
                          <a:spcPts val="600"/>
                        </a:spcAft>
                      </a:pPr>
                      <a:r>
                        <a:rPr lang="en" sz="1600" kern="1200" dirty="0">
                          <a:solidFill>
                            <a:schemeClr val="dk1"/>
                          </a:solidFill>
                          <a:effectLst/>
                          <a:latin typeface="Arial" panose="020B0604020202020204" pitchFamily="34" charset="0"/>
                          <a:ea typeface="+mn-ea"/>
                          <a:cs typeface="Arial" panose="020B0604020202020204" pitchFamily="34" charset="0"/>
                        </a:rPr>
                        <a:t>Tope continued to take the tablets for a few months, including the newly-introduced fixed-dose combination (FDC) in her 3rd month of treatment.</a:t>
                      </a:r>
                      <a:endParaRPr lang="en-NG" sz="1600" u="none" strike="noStrike"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11" name="Rectangle 10">
            <a:extLst>
              <a:ext uri="{FF2B5EF4-FFF2-40B4-BE49-F238E27FC236}">
                <a16:creationId xmlns:a16="http://schemas.microsoft.com/office/drawing/2014/main" id="{3516B6DC-F03A-437A-A184-98C068949592}"/>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grpSp>
        <p:nvGrpSpPr>
          <p:cNvPr id="4" name="Group 3">
            <a:extLst>
              <a:ext uri="{FF2B5EF4-FFF2-40B4-BE49-F238E27FC236}">
                <a16:creationId xmlns:a16="http://schemas.microsoft.com/office/drawing/2014/main" id="{E8CE68FE-105E-4B97-97B1-1ACC349952B8}"/>
              </a:ext>
            </a:extLst>
          </p:cNvPr>
          <p:cNvGrpSpPr/>
          <p:nvPr/>
        </p:nvGrpSpPr>
        <p:grpSpPr>
          <a:xfrm>
            <a:off x="6911385" y="1594184"/>
            <a:ext cx="2006510" cy="1004637"/>
            <a:chOff x="6911385" y="1594184"/>
            <a:chExt cx="2006510" cy="1004637"/>
          </a:xfrm>
        </p:grpSpPr>
        <p:sp>
          <p:nvSpPr>
            <p:cNvPr id="2" name="Speech Bubble: Oval 1">
              <a:extLst>
                <a:ext uri="{FF2B5EF4-FFF2-40B4-BE49-F238E27FC236}">
                  <a16:creationId xmlns:a16="http://schemas.microsoft.com/office/drawing/2014/main" id="{B88514BB-1797-4E6A-92DB-376D7E120269}"/>
                </a:ext>
              </a:extLst>
            </p:cNvPr>
            <p:cNvSpPr/>
            <p:nvPr/>
          </p:nvSpPr>
          <p:spPr>
            <a:xfrm>
              <a:off x="6911385" y="1594184"/>
              <a:ext cx="1480641" cy="1004637"/>
            </a:xfrm>
            <a:prstGeom prst="wedgeEllipseCallout">
              <a:avLst>
                <a:gd name="adj1" fmla="val -39842"/>
                <a:gd name="adj2" fmla="val 642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14" name="TextBox 13">
              <a:extLst>
                <a:ext uri="{FF2B5EF4-FFF2-40B4-BE49-F238E27FC236}">
                  <a16:creationId xmlns:a16="http://schemas.microsoft.com/office/drawing/2014/main" id="{F01466D1-3CE6-4264-8D4C-237C08913C58}"/>
                </a:ext>
              </a:extLst>
            </p:cNvPr>
            <p:cNvSpPr txBox="1"/>
            <p:nvPr/>
          </p:nvSpPr>
          <p:spPr>
            <a:xfrm>
              <a:off x="7082322" y="1721960"/>
              <a:ext cx="1835573" cy="646331"/>
            </a:xfrm>
            <a:prstGeom prst="rect">
              <a:avLst/>
            </a:prstGeom>
            <a:noFill/>
          </p:spPr>
          <p:txBody>
            <a:bodyPr wrap="square">
              <a:spAutoFit/>
            </a:bodyPr>
            <a:lstStyle/>
            <a:p>
              <a:r>
                <a:rPr lang="en-GB" sz="1200" b="1" i="1" dirty="0">
                  <a:effectLst/>
                  <a:latin typeface="Arial" panose="020B0604020202020204" pitchFamily="34" charset="0"/>
                  <a:ea typeface="Arial" panose="020B0604020202020204" pitchFamily="34" charset="0"/>
                </a:rPr>
                <a:t>Move back, </a:t>
              </a:r>
            </a:p>
            <a:p>
              <a:r>
                <a:rPr lang="en-GB" sz="1200" b="1" i="1" dirty="0">
                  <a:effectLst/>
                  <a:latin typeface="Arial" panose="020B0604020202020204" pitchFamily="34" charset="0"/>
                  <a:ea typeface="Arial" panose="020B0604020202020204" pitchFamily="34" charset="0"/>
                </a:rPr>
                <a:t>you have tuberculosis!</a:t>
              </a:r>
              <a:endParaRPr lang="en-NG" sz="1200" dirty="0"/>
            </a:p>
          </p:txBody>
        </p:sp>
      </p:grpSp>
      <p:pic>
        <p:nvPicPr>
          <p:cNvPr id="8" name="Picture 7" descr="Logo, company name&#10;&#10;Description automatically generated">
            <a:extLst>
              <a:ext uri="{FF2B5EF4-FFF2-40B4-BE49-F238E27FC236}">
                <a16:creationId xmlns:a16="http://schemas.microsoft.com/office/drawing/2014/main" id="{6ACB9083-D54E-B44C-8FE0-13642604AFB7}"/>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9" name="Picture 2">
            <a:extLst>
              <a:ext uri="{FF2B5EF4-FFF2-40B4-BE49-F238E27FC236}">
                <a16:creationId xmlns:a16="http://schemas.microsoft.com/office/drawing/2014/main" id="{F88D0964-8DF8-2541-B40E-A3B2C1DBAA90}"/>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me">
            <a:extLst>
              <a:ext uri="{FF2B5EF4-FFF2-40B4-BE49-F238E27FC236}">
                <a16:creationId xmlns:a16="http://schemas.microsoft.com/office/drawing/2014/main" id="{855134CA-857E-2F4C-B708-C4BA65CB7C73}"/>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09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3561887268"/>
              </p:ext>
            </p:extLst>
          </p:nvPr>
        </p:nvGraphicFramePr>
        <p:xfrm>
          <a:off x="749808" y="1051876"/>
          <a:ext cx="4086352" cy="4744720"/>
        </p:xfrm>
        <a:graphic>
          <a:graphicData uri="http://schemas.openxmlformats.org/drawingml/2006/table">
            <a:tbl>
              <a:tblPr>
                <a:tableStyleId>{5C22544A-7EE6-4342-B048-85BDC9FD1C3A}</a:tableStyleId>
              </a:tblPr>
              <a:tblGrid>
                <a:gridCol w="4086352">
                  <a:extLst>
                    <a:ext uri="{9D8B030D-6E8A-4147-A177-3AD203B41FA5}">
                      <a16:colId xmlns:a16="http://schemas.microsoft.com/office/drawing/2014/main" val="3222381486"/>
                    </a:ext>
                  </a:extLst>
                </a:gridCol>
              </a:tblGrid>
              <a:tr h="3982498">
                <a:tc>
                  <a:txBody>
                    <a:bodyPr/>
                    <a:lstStyle/>
                    <a:p>
                      <a:pPr lvl="0">
                        <a:spcAft>
                          <a:spcPts val="600"/>
                        </a:spcAft>
                      </a:pPr>
                      <a:r>
                        <a:rPr lang="en" sz="1600" u="none" strike="noStrike" kern="1200" dirty="0">
                          <a:solidFill>
                            <a:schemeClr val="dk1"/>
                          </a:solidFill>
                          <a:effectLst/>
                          <a:latin typeface="Arial" panose="020B0604020202020204" pitchFamily="34" charset="0"/>
                          <a:ea typeface="+mn-ea"/>
                          <a:cs typeface="Arial" panose="020B0604020202020204" pitchFamily="34" charset="0"/>
                        </a:rPr>
                        <a:t>In 2005, Tope was due for the National Youth Service Core (NYSC), which was compulsory vocational training for a year after one’s graduation.</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lvl="0">
                        <a:spcAft>
                          <a:spcPts val="600"/>
                        </a:spcAft>
                      </a:pPr>
                      <a:r>
                        <a:rPr lang="en" sz="1600" u="none" strike="noStrike" kern="1200" dirty="0">
                          <a:solidFill>
                            <a:schemeClr val="dk1"/>
                          </a:solidFill>
                          <a:effectLst/>
                          <a:latin typeface="Arial" panose="020B0604020202020204" pitchFamily="34" charset="0"/>
                          <a:ea typeface="+mn-ea"/>
                          <a:cs typeface="Arial" panose="020B0604020202020204" pitchFamily="34" charset="0"/>
                        </a:rPr>
                        <a:t>By February 2005, a call up letter for NYSC came from the government. Tope needed to go to orientation camp for 3 weeks, similar to soldiers. </a:t>
                      </a:r>
                    </a:p>
                    <a:p>
                      <a:pPr lvl="0">
                        <a:spcAft>
                          <a:spcPts val="600"/>
                        </a:spcAft>
                      </a:pPr>
                      <a:r>
                        <a:rPr lang="en" sz="1600" u="none" strike="noStrike" kern="1200" dirty="0">
                          <a:solidFill>
                            <a:schemeClr val="dk1"/>
                          </a:solidFill>
                          <a:effectLst/>
                          <a:latin typeface="Arial" panose="020B0604020202020204" pitchFamily="34" charset="0"/>
                          <a:ea typeface="+mn-ea"/>
                          <a:cs typeface="Arial" panose="020B0604020202020204" pitchFamily="34" charset="0"/>
                        </a:rPr>
                        <a:t>Her mom had a friend in the NYSC Secretariat, so Tope was able to remain in Oyo State. She was given her drugs everyday through directly observed therapy (DOT) at the primary health facility.</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 sz="1600" u="none" strike="noStrike" kern="1200" dirty="0">
                          <a:solidFill>
                            <a:schemeClr val="dk1"/>
                          </a:solidFill>
                          <a:effectLst/>
                          <a:latin typeface="Arial" panose="020B0604020202020204" pitchFamily="34" charset="0"/>
                          <a:ea typeface="+mn-ea"/>
                          <a:cs typeface="Arial" panose="020B0604020202020204" pitchFamily="34" charset="0"/>
                        </a:rPr>
                        <a:t>Tope went to the physician in charge at the health </a:t>
                      </a:r>
                      <a:r>
                        <a:rPr lang="en" sz="1600" u="none" strike="noStrike" kern="1200" dirty="0" err="1">
                          <a:solidFill>
                            <a:schemeClr val="dk1"/>
                          </a:solidFill>
                          <a:effectLst/>
                          <a:latin typeface="Arial" panose="020B0604020202020204" pitchFamily="34" charset="0"/>
                          <a:ea typeface="+mn-ea"/>
                          <a:cs typeface="Arial" panose="020B0604020202020204" pitchFamily="34" charset="0"/>
                        </a:rPr>
                        <a:t>centre</a:t>
                      </a:r>
                      <a:r>
                        <a:rPr lang="en" sz="1600" u="none" strike="noStrike" kern="1200" dirty="0">
                          <a:solidFill>
                            <a:schemeClr val="dk1"/>
                          </a:solidFill>
                          <a:effectLst/>
                          <a:latin typeface="Arial" panose="020B0604020202020204" pitchFamily="34" charset="0"/>
                          <a:ea typeface="+mn-ea"/>
                          <a:cs typeface="Arial" panose="020B0604020202020204" pitchFamily="34" charset="0"/>
                        </a:rPr>
                        <a:t> to give her a letter </a:t>
                      </a:r>
                      <a:r>
                        <a:rPr lang="en" sz="1600" kern="1200" dirty="0">
                          <a:solidFill>
                            <a:schemeClr val="dk1"/>
                          </a:solidFill>
                          <a:effectLst/>
                          <a:latin typeface="Arial" panose="020B0604020202020204" pitchFamily="34" charset="0"/>
                          <a:ea typeface="+mn-ea"/>
                          <a:cs typeface="Arial" panose="020B0604020202020204" pitchFamily="34" charset="0"/>
                        </a:rPr>
                        <a:t>to excuse her from the rigorous morning exercises</a:t>
                      </a:r>
                      <a:r>
                        <a:rPr lang="en" sz="1600" u="none" strike="noStrike" kern="1200" dirty="0">
                          <a:solidFill>
                            <a:schemeClr val="dk1"/>
                          </a:solidFill>
                          <a:effectLst/>
                          <a:latin typeface="Arial" panose="020B0604020202020204" pitchFamily="34" charset="0"/>
                          <a:ea typeface="+mn-ea"/>
                          <a:cs typeface="Arial" panose="020B0604020202020204" pitchFamily="34" charset="0"/>
                        </a:rPr>
                        <a:t>. </a:t>
                      </a:r>
                      <a:r>
                        <a:rPr lang="en" sz="1600" kern="1200" dirty="0">
                          <a:solidFill>
                            <a:schemeClr val="dk1"/>
                          </a:solidFill>
                          <a:effectLst/>
                          <a:latin typeface="Arial" panose="020B0604020202020204" pitchFamily="34" charset="0"/>
                          <a:ea typeface="+mn-ea"/>
                          <a:cs typeface="Arial" panose="020B0604020202020204" pitchFamily="34" charset="0"/>
                        </a:rPr>
                        <a:t>She gave the letter to her superiors, and was exempted from these drills.</a:t>
                      </a:r>
                      <a:endParaRPr lang="en-NG" sz="1600" u="none" strike="noStrike"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5" name="Rectangle 4">
            <a:extLst>
              <a:ext uri="{FF2B5EF4-FFF2-40B4-BE49-F238E27FC236}">
                <a16:creationId xmlns:a16="http://schemas.microsoft.com/office/drawing/2014/main" id="{9939A74E-D651-414D-A604-49EFAE2795ED}"/>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6" name="Picture 5" descr="Logo, company name&#10;&#10;Description automatically generated">
            <a:extLst>
              <a:ext uri="{FF2B5EF4-FFF2-40B4-BE49-F238E27FC236}">
                <a16:creationId xmlns:a16="http://schemas.microsoft.com/office/drawing/2014/main" id="{679E6CC3-0716-E04C-9EAB-F16C96CCD9EC}"/>
              </a:ext>
            </a:extLst>
          </p:cNvPr>
          <p:cNvPicPr>
            <a:picLocks noChangeAspect="1"/>
          </p:cNvPicPr>
          <p:nvPr/>
        </p:nvPicPr>
        <p:blipFill>
          <a:blip r:embed="rId2">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8" name="Picture 2">
            <a:extLst>
              <a:ext uri="{FF2B5EF4-FFF2-40B4-BE49-F238E27FC236}">
                <a16:creationId xmlns:a16="http://schemas.microsoft.com/office/drawing/2014/main" id="{722CF95F-217E-BB4B-9D6A-5A8D6571CFC2}"/>
              </a:ext>
            </a:extLst>
          </p:cNvPr>
          <p:cNvPicPr>
            <a:picLocks noChangeAspect="1" noChangeArrowheads="1"/>
          </p:cNvPicPr>
          <p:nvPr/>
        </p:nvPicPr>
        <p:blipFill>
          <a:blip r:embed="rId3">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C274DFD8-A6BC-DA47-9D77-42288763D7B1}"/>
              </a:ext>
            </a:extLst>
          </p:cNvPr>
          <p:cNvPicPr>
            <a:picLocks noChangeAspect="1" noChangeArrowheads="1"/>
          </p:cNvPicPr>
          <p:nvPr/>
        </p:nvPicPr>
        <p:blipFill>
          <a:blip r:embed="rId4">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2">
            <a:extLst>
              <a:ext uri="{FF2B5EF4-FFF2-40B4-BE49-F238E27FC236}">
                <a16:creationId xmlns:a16="http://schemas.microsoft.com/office/drawing/2014/main" id="{D50FD084-B864-C042-937D-688BD54ACE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183189" y="1249035"/>
            <a:ext cx="6172195" cy="4350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78922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9" y="1249035"/>
            <a:ext cx="6172195" cy="4350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1946117288"/>
              </p:ext>
            </p:extLst>
          </p:nvPr>
        </p:nvGraphicFramePr>
        <p:xfrm>
          <a:off x="739648" y="1471910"/>
          <a:ext cx="4002213" cy="3281680"/>
        </p:xfrm>
        <a:graphic>
          <a:graphicData uri="http://schemas.openxmlformats.org/drawingml/2006/table">
            <a:tbl>
              <a:tblPr>
                <a:tableStyleId>{5C22544A-7EE6-4342-B048-85BDC9FD1C3A}</a:tableStyleId>
              </a:tblPr>
              <a:tblGrid>
                <a:gridCol w="4002213">
                  <a:extLst>
                    <a:ext uri="{9D8B030D-6E8A-4147-A177-3AD203B41FA5}">
                      <a16:colId xmlns:a16="http://schemas.microsoft.com/office/drawing/2014/main" val="3222381486"/>
                    </a:ext>
                  </a:extLst>
                </a:gridCol>
              </a:tblGrid>
              <a:tr h="3259328">
                <a:tc>
                  <a:txBody>
                    <a:bodyPr/>
                    <a:lstStyle/>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After the NYSC orientation, Tope was sent to her place of assignment.</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She was deployed at a school, where she taught Integrated Sciences. Tope enjoyed the job but fell ill often. The people were understanding, and her aunt worked at the school.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 sz="1600" u="none" strike="noStrike" kern="1200" dirty="0">
                          <a:solidFill>
                            <a:schemeClr val="dk1"/>
                          </a:solidFill>
                          <a:effectLst/>
                          <a:latin typeface="Arial" panose="020B0604020202020204" pitchFamily="34" charset="0"/>
                          <a:ea typeface="+mn-ea"/>
                          <a:cs typeface="Arial" panose="020B0604020202020204" pitchFamily="34" charset="0"/>
                        </a:rPr>
                        <a:t>Tope suffered a relapse of TB in May 2005.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spcAft>
                          <a:spcPts val="600"/>
                        </a:spcAft>
                        <a:buFont typeface="Arial" panose="020B0604020202020204" pitchFamily="34" charset="0"/>
                        <a:buNone/>
                      </a:pPr>
                      <a:r>
                        <a:rPr lang="en" sz="1600" kern="1200" dirty="0">
                          <a:solidFill>
                            <a:schemeClr val="dk1"/>
                          </a:solidFill>
                          <a:effectLst/>
                          <a:latin typeface="Arial" panose="020B0604020202020204" pitchFamily="34" charset="0"/>
                          <a:ea typeface="+mn-ea"/>
                          <a:cs typeface="Arial" panose="020B0604020202020204" pitchFamily="34" charset="0"/>
                        </a:rPr>
                        <a:t>Even after the treatment, she was still feeling sick, and continued to relapse often.</a:t>
                      </a:r>
                      <a:endParaRPr lang="en-NG" sz="1600" u="none" strike="noStrike"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5" name="Rectangle 4">
            <a:extLst>
              <a:ext uri="{FF2B5EF4-FFF2-40B4-BE49-F238E27FC236}">
                <a16:creationId xmlns:a16="http://schemas.microsoft.com/office/drawing/2014/main" id="{8C4D767F-E58B-42C8-929D-F6D14E4C4604}"/>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6" name="Picture 5" descr="Logo, company name&#10;&#10;Description automatically generated">
            <a:extLst>
              <a:ext uri="{FF2B5EF4-FFF2-40B4-BE49-F238E27FC236}">
                <a16:creationId xmlns:a16="http://schemas.microsoft.com/office/drawing/2014/main" id="{0ABFAF74-6E97-F14D-92C8-A85E2327A259}"/>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8" name="Picture 2">
            <a:extLst>
              <a:ext uri="{FF2B5EF4-FFF2-40B4-BE49-F238E27FC236}">
                <a16:creationId xmlns:a16="http://schemas.microsoft.com/office/drawing/2014/main" id="{B6BF61CE-CB75-E14E-98C8-6A65AD47F244}"/>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44151C88-B2A4-7949-A199-E489174BB2EC}"/>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779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B5C952A-D9B2-4DC2-B635-2C918C456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93126" y="1249035"/>
            <a:ext cx="6152320" cy="4350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7" name="Table 6">
            <a:extLst>
              <a:ext uri="{FF2B5EF4-FFF2-40B4-BE49-F238E27FC236}">
                <a16:creationId xmlns:a16="http://schemas.microsoft.com/office/drawing/2014/main" id="{A6EC1F2F-AE0E-4298-8C5E-6DA2450AA40F}"/>
              </a:ext>
            </a:extLst>
          </p:cNvPr>
          <p:cNvGraphicFramePr>
            <a:graphicFrameLocks noGrp="1"/>
          </p:cNvGraphicFramePr>
          <p:nvPr>
            <p:extLst>
              <p:ext uri="{D42A27DB-BD31-4B8C-83A1-F6EECF244321}">
                <p14:modId xmlns:p14="http://schemas.microsoft.com/office/powerpoint/2010/main" val="4292933364"/>
              </p:ext>
            </p:extLst>
          </p:nvPr>
        </p:nvGraphicFramePr>
        <p:xfrm>
          <a:off x="770129" y="1678432"/>
          <a:ext cx="3761232" cy="1389888"/>
        </p:xfrm>
        <a:graphic>
          <a:graphicData uri="http://schemas.openxmlformats.org/drawingml/2006/table">
            <a:tbl>
              <a:tblPr>
                <a:tableStyleId>{5C22544A-7EE6-4342-B048-85BDC9FD1C3A}</a:tableStyleId>
              </a:tblPr>
              <a:tblGrid>
                <a:gridCol w="3761232">
                  <a:extLst>
                    <a:ext uri="{9D8B030D-6E8A-4147-A177-3AD203B41FA5}">
                      <a16:colId xmlns:a16="http://schemas.microsoft.com/office/drawing/2014/main" val="3222381486"/>
                    </a:ext>
                  </a:extLst>
                </a:gridCol>
              </a:tblGrid>
              <a:tr h="1389888">
                <a:tc>
                  <a:txBody>
                    <a:bodyPr/>
                    <a:lstStyle/>
                    <a:p>
                      <a:pPr lvl="0"/>
                      <a:r>
                        <a:rPr lang="en" sz="1600" u="none" strike="noStrike" kern="1200" dirty="0">
                          <a:solidFill>
                            <a:schemeClr val="dk1"/>
                          </a:solidFill>
                          <a:effectLst/>
                          <a:latin typeface="Arial" panose="020B0604020202020204" pitchFamily="34" charset="0"/>
                          <a:ea typeface="+mn-ea"/>
                          <a:cs typeface="Arial" panose="020B0604020202020204" pitchFamily="34" charset="0"/>
                        </a:rPr>
                        <a:t>Tope was getting progressively worse. Her mom took her to a private clinic.</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lvl="0"/>
                      <a:r>
                        <a:rPr lang="en" sz="1600" u="none" strike="noStrike" kern="1200" dirty="0">
                          <a:solidFill>
                            <a:schemeClr val="dk1"/>
                          </a:solidFill>
                          <a:effectLst/>
                          <a:latin typeface="Arial" panose="020B0604020202020204" pitchFamily="34" charset="0"/>
                          <a:ea typeface="+mn-ea"/>
                          <a:cs typeface="Arial" panose="020B0604020202020204" pitchFamily="34" charset="0"/>
                        </a:rPr>
                        <a:t>The doctor prescribed three drugs, including the injectable capreomycin for 3 months, as well as more vitamins.</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3500" marR="63500" marT="63500" marB="63500">
                    <a:solidFill>
                      <a:schemeClr val="bg1">
                        <a:lumMod val="95000"/>
                      </a:schemeClr>
                    </a:solidFill>
                  </a:tcPr>
                </a:tc>
                <a:extLst>
                  <a:ext uri="{0D108BD9-81ED-4DB2-BD59-A6C34878D82A}">
                    <a16:rowId xmlns:a16="http://schemas.microsoft.com/office/drawing/2014/main" val="9406728"/>
                  </a:ext>
                </a:extLst>
              </a:tr>
            </a:tbl>
          </a:graphicData>
        </a:graphic>
      </p:graphicFrame>
      <p:sp>
        <p:nvSpPr>
          <p:cNvPr id="5" name="Rectangle 4">
            <a:extLst>
              <a:ext uri="{FF2B5EF4-FFF2-40B4-BE49-F238E27FC236}">
                <a16:creationId xmlns:a16="http://schemas.microsoft.com/office/drawing/2014/main" id="{4FD47EAE-1A00-4B22-8DEA-94EB9F36D9E0}"/>
              </a:ext>
            </a:extLst>
          </p:cNvPr>
          <p:cNvSpPr/>
          <p:nvPr/>
        </p:nvSpPr>
        <p:spPr>
          <a:xfrm>
            <a:off x="0" y="6651413"/>
            <a:ext cx="12192000" cy="2065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6" name="Picture 5" descr="Logo, company name&#10;&#10;Description automatically generated">
            <a:extLst>
              <a:ext uri="{FF2B5EF4-FFF2-40B4-BE49-F238E27FC236}">
                <a16:creationId xmlns:a16="http://schemas.microsoft.com/office/drawing/2014/main" id="{9AF82253-3CEF-E64F-987C-D39013EA5587}"/>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8" name="Picture 2">
            <a:extLst>
              <a:ext uri="{FF2B5EF4-FFF2-40B4-BE49-F238E27FC236}">
                <a16:creationId xmlns:a16="http://schemas.microsoft.com/office/drawing/2014/main" id="{25B76264-F402-6E4B-8285-1F8565D1F27C}"/>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FA319E62-036A-AF41-A625-734D362A6889}"/>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677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1709</Words>
  <Application>Microsoft Macintosh PowerPoint</Application>
  <PresentationFormat>Widescreen</PresentationFormat>
  <Paragraphs>79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Olawoyin</dc:creator>
  <cp:lastModifiedBy>Tag 2</cp:lastModifiedBy>
  <cp:revision>30</cp:revision>
  <dcterms:created xsi:type="dcterms:W3CDTF">2021-03-16T09:43:03Z</dcterms:created>
  <dcterms:modified xsi:type="dcterms:W3CDTF">2021-05-07T17:53:13Z</dcterms:modified>
</cp:coreProperties>
</file>