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70"/>
    <p:restoredTop sz="94558"/>
  </p:normalViewPr>
  <p:slideViewPr>
    <p:cSldViewPr snapToGrid="0" snapToObjects="1">
      <p:cViewPr varScale="1">
        <p:scale>
          <a:sx n="121" d="100"/>
          <a:sy n="121" d="100"/>
        </p:scale>
        <p:origin x="4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C9E8F-09CF-BF42-97FB-BBBFAC0C0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E02D1C-8C2B-014C-87D0-E88E6A76AF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6BA464-F57A-474E-959F-2E67A9C328F7}"/>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5" name="Footer Placeholder 4">
            <a:extLst>
              <a:ext uri="{FF2B5EF4-FFF2-40B4-BE49-F238E27FC236}">
                <a16:creationId xmlns:a16="http://schemas.microsoft.com/office/drawing/2014/main" id="{A66818FB-691A-444D-8793-FF3C78B0C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51035-8D73-BD40-A781-C77B58E96438}"/>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332370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BBC3-9633-544F-9487-EB485DE461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23AB19-3872-C84E-A40D-D0C8B41ED3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CF7F8-77B6-C64D-BD90-D74F2A2562C4}"/>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5" name="Footer Placeholder 4">
            <a:extLst>
              <a:ext uri="{FF2B5EF4-FFF2-40B4-BE49-F238E27FC236}">
                <a16:creationId xmlns:a16="http://schemas.microsoft.com/office/drawing/2014/main" id="{BD587212-2E73-7942-896E-BBE9D25B9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AD0AC-2B66-2B42-A43C-38957517921D}"/>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356457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5BCCA5-3174-5A4F-B25E-C28927AAD2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FE92D-9D51-E94F-8844-21979789F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6D9C3-A490-974D-BDCB-1FE2B4E38690}"/>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5" name="Footer Placeholder 4">
            <a:extLst>
              <a:ext uri="{FF2B5EF4-FFF2-40B4-BE49-F238E27FC236}">
                <a16:creationId xmlns:a16="http://schemas.microsoft.com/office/drawing/2014/main" id="{39DB40FB-7C38-5A4F-9063-CD9C42228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038EB-3BAE-1F40-835C-A689558D8E6E}"/>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4063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D4126-51FC-3348-8955-B07192DEDB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9697C-EE1E-DD49-9EC2-57BAB11ADC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1B642-9C8E-4447-9B47-CF6F87357643}"/>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5" name="Footer Placeholder 4">
            <a:extLst>
              <a:ext uri="{FF2B5EF4-FFF2-40B4-BE49-F238E27FC236}">
                <a16:creationId xmlns:a16="http://schemas.microsoft.com/office/drawing/2014/main" id="{DFBDE448-7296-864B-B2D3-1CEE62407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B5B60-7B6D-2648-B071-38D88AE15FAE}"/>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1509879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3BC9-17A9-4145-BA69-8BFA6AF048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891AE3-F288-5145-ACC7-251D5FF2C5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4FB7C-8C87-494C-967F-A6EE2571956A}"/>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5" name="Footer Placeholder 4">
            <a:extLst>
              <a:ext uri="{FF2B5EF4-FFF2-40B4-BE49-F238E27FC236}">
                <a16:creationId xmlns:a16="http://schemas.microsoft.com/office/drawing/2014/main" id="{1A2DDB62-CE70-5F42-B6F3-F58E72E03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F1E3B4-DF2A-7E4E-8BE8-B32057ABE0E0}"/>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921773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65C3E-8C75-6641-B1CB-325AA1AA0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F272FD-EED1-F546-9389-01CB7720A2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22790-6C96-B64D-A54D-8063610249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AD826-2ED0-8447-9F95-9C0ED60BBB0C}"/>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6" name="Footer Placeholder 5">
            <a:extLst>
              <a:ext uri="{FF2B5EF4-FFF2-40B4-BE49-F238E27FC236}">
                <a16:creationId xmlns:a16="http://schemas.microsoft.com/office/drawing/2014/main" id="{683060D5-2B1A-F44B-B998-79BF4EA15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73927-226C-5345-89BE-B563A468B47A}"/>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106278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F2ED-A9E3-A747-92B8-DA81C6F093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5970E8-B5B2-4948-8527-0EF1AD60A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10CFCF-6FE4-D946-93B5-3D811A1DE1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4CBD32-B6FB-0D46-9C19-758D46750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82DD0-5162-7D48-A853-75F502EDE2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3CBB63-C47F-B44E-8AF8-E965E01AABB0}"/>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8" name="Footer Placeholder 7">
            <a:extLst>
              <a:ext uri="{FF2B5EF4-FFF2-40B4-BE49-F238E27FC236}">
                <a16:creationId xmlns:a16="http://schemas.microsoft.com/office/drawing/2014/main" id="{14AD87E6-C518-F34E-9570-D295761873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6FCD8F-0F3D-DA44-BFCF-4320D3D59BE6}"/>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2108904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496A-6FD0-1A4C-93F1-33A03D82FF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2E0C1B-D899-FF4E-9566-63690E814156}"/>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4" name="Footer Placeholder 3">
            <a:extLst>
              <a:ext uri="{FF2B5EF4-FFF2-40B4-BE49-F238E27FC236}">
                <a16:creationId xmlns:a16="http://schemas.microsoft.com/office/drawing/2014/main" id="{39637B61-DB54-D645-8C8C-D5AA73E118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E804FB-6236-1C4C-B7A0-CE370A6A743F}"/>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203090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D3FF9-539F-B243-A4CE-80F1108735C6}"/>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3" name="Footer Placeholder 2">
            <a:extLst>
              <a:ext uri="{FF2B5EF4-FFF2-40B4-BE49-F238E27FC236}">
                <a16:creationId xmlns:a16="http://schemas.microsoft.com/office/drawing/2014/main" id="{2F6EC99F-3E7C-934B-A0AB-27221B6E52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36549C-FF3A-DA47-B3A4-64F78530A4EF}"/>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340393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17989-A01F-8B4C-AC5A-C6071D609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902E13-9D32-9246-8E65-B460F99441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A97089-A51D-1E49-8EA7-C88BE793A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D7BD84-7355-6A49-A085-296307DED150}"/>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6" name="Footer Placeholder 5">
            <a:extLst>
              <a:ext uri="{FF2B5EF4-FFF2-40B4-BE49-F238E27FC236}">
                <a16:creationId xmlns:a16="http://schemas.microsoft.com/office/drawing/2014/main" id="{9BE83F73-04CA-074E-837B-DA558CC9C2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DD5A79-8E39-8044-9CBB-35306C41A1A4}"/>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625679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4265-35F0-BD41-AAB3-A8472968F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CF9270-6A33-474F-9705-4E1C020029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B4CA1D-CF62-4B40-9348-2AAA019AF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49567-D121-3944-BFE9-81AF3C148BD5}"/>
              </a:ext>
            </a:extLst>
          </p:cNvPr>
          <p:cNvSpPr>
            <a:spLocks noGrp="1"/>
          </p:cNvSpPr>
          <p:nvPr>
            <p:ph type="dt" sz="half" idx="10"/>
          </p:nvPr>
        </p:nvSpPr>
        <p:spPr/>
        <p:txBody>
          <a:bodyPr/>
          <a:lstStyle/>
          <a:p>
            <a:fld id="{0B7AB4F8-2B08-0F46-AB60-3FB3F1358471}" type="datetimeFigureOut">
              <a:rPr lang="en-US" smtClean="0"/>
              <a:t>5/24/21</a:t>
            </a:fld>
            <a:endParaRPr lang="en-US"/>
          </a:p>
        </p:txBody>
      </p:sp>
      <p:sp>
        <p:nvSpPr>
          <p:cNvPr id="6" name="Footer Placeholder 5">
            <a:extLst>
              <a:ext uri="{FF2B5EF4-FFF2-40B4-BE49-F238E27FC236}">
                <a16:creationId xmlns:a16="http://schemas.microsoft.com/office/drawing/2014/main" id="{B27E2AB6-AEDE-B74A-A28C-E6DD367D0E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BF8E3-5495-BF4B-89C4-2A16D380851C}"/>
              </a:ext>
            </a:extLst>
          </p:cNvPr>
          <p:cNvSpPr>
            <a:spLocks noGrp="1"/>
          </p:cNvSpPr>
          <p:nvPr>
            <p:ph type="sldNum" sz="quarter" idx="12"/>
          </p:nvPr>
        </p:nvSpPr>
        <p:spPr/>
        <p:txBody>
          <a:bodyPr/>
          <a:lstStyle/>
          <a:p>
            <a:fld id="{CF145D62-6514-0543-867A-5CAC5396E705}" type="slidenum">
              <a:rPr lang="en-US" smtClean="0"/>
              <a:t>‹#›</a:t>
            </a:fld>
            <a:endParaRPr lang="en-US"/>
          </a:p>
        </p:txBody>
      </p:sp>
    </p:spTree>
    <p:extLst>
      <p:ext uri="{BB962C8B-B14F-4D97-AF65-F5344CB8AC3E}">
        <p14:creationId xmlns:p14="http://schemas.microsoft.com/office/powerpoint/2010/main" val="3121421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545DD-6AE0-444A-83F6-B2C5DD9F9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C37704-50D0-7741-9A1A-8F0AC192FB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CD63E-0243-C349-A370-D26BF211B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AB4F8-2B08-0F46-AB60-3FB3F1358471}" type="datetimeFigureOut">
              <a:rPr lang="en-US" smtClean="0"/>
              <a:t>5/24/21</a:t>
            </a:fld>
            <a:endParaRPr lang="en-US"/>
          </a:p>
        </p:txBody>
      </p:sp>
      <p:sp>
        <p:nvSpPr>
          <p:cNvPr id="5" name="Footer Placeholder 4">
            <a:extLst>
              <a:ext uri="{FF2B5EF4-FFF2-40B4-BE49-F238E27FC236}">
                <a16:creationId xmlns:a16="http://schemas.microsoft.com/office/drawing/2014/main" id="{F1F885BE-F4AE-EB4C-9355-5E42F3B59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6FC7C3-47A7-EA47-97FC-1382422A8B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45D62-6514-0543-867A-5CAC5396E705}" type="slidenum">
              <a:rPr lang="en-US" smtClean="0"/>
              <a:t>‹#›</a:t>
            </a:fld>
            <a:endParaRPr lang="en-US"/>
          </a:p>
        </p:txBody>
      </p:sp>
    </p:spTree>
    <p:extLst>
      <p:ext uri="{BB962C8B-B14F-4D97-AF65-F5344CB8AC3E}">
        <p14:creationId xmlns:p14="http://schemas.microsoft.com/office/powerpoint/2010/main" val="3271893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8640D-EA56-2742-BB8C-E951CD2DBBC9}"/>
              </a:ext>
            </a:extLst>
          </p:cNvPr>
          <p:cNvSpPr txBox="1"/>
          <p:nvPr/>
        </p:nvSpPr>
        <p:spPr>
          <a:xfrm>
            <a:off x="510030" y="1315680"/>
            <a:ext cx="11061483" cy="1425005"/>
          </a:xfrm>
          <a:prstGeom prst="rect">
            <a:avLst/>
          </a:prstGeom>
          <a:noFill/>
        </p:spPr>
        <p:txBody>
          <a:bodyPr wrap="square">
            <a:spAutoFit/>
          </a:bodyPr>
          <a:lstStyle/>
          <a:p>
            <a:pPr>
              <a:lnSpc>
                <a:spcPct val="115000"/>
              </a:lnSpc>
            </a:pPr>
            <a:r>
              <a:rPr lang="en" sz="8000" b="1" dirty="0" err="1">
                <a:solidFill>
                  <a:schemeClr val="tx1">
                    <a:lumMod val="65000"/>
                    <a:lumOff val="35000"/>
                  </a:schemeClr>
                </a:solidFill>
                <a:effectLst/>
                <a:ea typeface="Arial" panose="020B0604020202020204" pitchFamily="34" charset="0"/>
              </a:rPr>
              <a:t>Paran</a:t>
            </a:r>
            <a:r>
              <a:rPr lang="en" sz="8000" b="1" dirty="0">
                <a:solidFill>
                  <a:schemeClr val="tx1">
                    <a:lumMod val="65000"/>
                    <a:lumOff val="35000"/>
                  </a:schemeClr>
                </a:solidFill>
                <a:effectLst/>
                <a:ea typeface="Arial" panose="020B0604020202020204" pitchFamily="34" charset="0"/>
              </a:rPr>
              <a:t> </a:t>
            </a:r>
            <a:r>
              <a:rPr lang="en" sz="8000" b="1" dirty="0" err="1">
                <a:solidFill>
                  <a:schemeClr val="tx1">
                    <a:lumMod val="65000"/>
                    <a:lumOff val="35000"/>
                  </a:schemeClr>
                </a:solidFill>
                <a:effectLst/>
                <a:ea typeface="Arial" panose="020B0604020202020204" pitchFamily="34" charset="0"/>
              </a:rPr>
              <a:t>Sarimita</a:t>
            </a:r>
            <a:r>
              <a:rPr lang="en" sz="8000" b="1" dirty="0">
                <a:solidFill>
                  <a:schemeClr val="tx1">
                    <a:lumMod val="65000"/>
                    <a:lumOff val="35000"/>
                  </a:schemeClr>
                </a:solidFill>
                <a:effectLst/>
                <a:ea typeface="Arial" panose="020B0604020202020204" pitchFamily="34" charset="0"/>
              </a:rPr>
              <a:t> </a:t>
            </a:r>
            <a:r>
              <a:rPr lang="en" sz="8000" b="1" dirty="0" err="1">
                <a:solidFill>
                  <a:schemeClr val="tx1">
                    <a:lumMod val="65000"/>
                    <a:lumOff val="35000"/>
                  </a:schemeClr>
                </a:solidFill>
                <a:effectLst/>
                <a:ea typeface="Arial" panose="020B0604020202020204" pitchFamily="34" charset="0"/>
              </a:rPr>
              <a:t>Winarni’s</a:t>
            </a:r>
            <a:endParaRPr lang="en" sz="8000" b="1" dirty="0">
              <a:solidFill>
                <a:schemeClr val="tx1">
                  <a:lumMod val="65000"/>
                  <a:lumOff val="35000"/>
                </a:schemeClr>
              </a:solidFill>
              <a:effectLst/>
              <a:ea typeface="Arial" panose="020B0604020202020204" pitchFamily="34" charset="0"/>
            </a:endParaRPr>
          </a:p>
        </p:txBody>
      </p:sp>
      <p:sp>
        <p:nvSpPr>
          <p:cNvPr id="5" name="TextBox 4">
            <a:extLst>
              <a:ext uri="{FF2B5EF4-FFF2-40B4-BE49-F238E27FC236}">
                <a16:creationId xmlns:a16="http://schemas.microsoft.com/office/drawing/2014/main" id="{B91E7832-D457-F34F-B91C-FB39D6A18FEE}"/>
              </a:ext>
            </a:extLst>
          </p:cNvPr>
          <p:cNvSpPr txBox="1"/>
          <p:nvPr/>
        </p:nvSpPr>
        <p:spPr>
          <a:xfrm>
            <a:off x="510031" y="2731118"/>
            <a:ext cx="9305481" cy="523220"/>
          </a:xfrm>
          <a:prstGeom prst="rect">
            <a:avLst/>
          </a:prstGeom>
          <a:noFill/>
        </p:spPr>
        <p:txBody>
          <a:bodyPr wrap="square">
            <a:spAutoFit/>
          </a:bodyPr>
          <a:lstStyle/>
          <a:p>
            <a:pPr>
              <a:lnSpc>
                <a:spcPct val="100000"/>
              </a:lnSpc>
            </a:pPr>
            <a:r>
              <a:rPr lang="en" sz="2800" dirty="0">
                <a:ea typeface="Arial" panose="020B0604020202020204" pitchFamily="34" charset="0"/>
              </a:rPr>
              <a:t>J</a:t>
            </a:r>
            <a:r>
              <a:rPr lang="en" sz="2800" dirty="0">
                <a:effectLst/>
                <a:ea typeface="Arial" panose="020B0604020202020204" pitchFamily="34" charset="0"/>
              </a:rPr>
              <a:t>ourney fighting drug-resistant </a:t>
            </a:r>
            <a:r>
              <a:rPr lang="en" sz="2800" dirty="0">
                <a:ea typeface="Arial" panose="020B0604020202020204" pitchFamily="34" charset="0"/>
              </a:rPr>
              <a:t>t</a:t>
            </a:r>
            <a:r>
              <a:rPr lang="en" sz="2800" dirty="0">
                <a:effectLst/>
                <a:ea typeface="Arial" panose="020B0604020202020204" pitchFamily="34" charset="0"/>
              </a:rPr>
              <a:t>uberculosis</a:t>
            </a:r>
            <a:endParaRPr lang="en-NG" sz="2800" dirty="0">
              <a:effectLst/>
              <a:ea typeface="Arial" panose="020B0604020202020204" pitchFamily="34" charset="0"/>
            </a:endParaRPr>
          </a:p>
        </p:txBody>
      </p:sp>
      <p:pic>
        <p:nvPicPr>
          <p:cNvPr id="6" name="Picture 5" descr="Logo, company name&#10;&#10;Description automatically generated">
            <a:extLst>
              <a:ext uri="{FF2B5EF4-FFF2-40B4-BE49-F238E27FC236}">
                <a16:creationId xmlns:a16="http://schemas.microsoft.com/office/drawing/2014/main" id="{1EB3FE56-B174-934C-9446-E5C315E44F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99048" y="5704599"/>
            <a:ext cx="1850749" cy="653513"/>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E0E7DE40-532B-4440-8CDD-6C4E088F791E}"/>
              </a:ext>
            </a:extLst>
          </p:cNvPr>
          <p:cNvPicPr>
            <a:picLocks noChangeAspect="1"/>
          </p:cNvPicPr>
          <p:nvPr/>
        </p:nvPicPr>
        <p:blipFill>
          <a:blip r:embed="rId3"/>
          <a:stretch>
            <a:fillRect/>
          </a:stretch>
        </p:blipFill>
        <p:spPr>
          <a:xfrm>
            <a:off x="8133129" y="5613625"/>
            <a:ext cx="2395536" cy="1013065"/>
          </a:xfrm>
          <a:prstGeom prst="rect">
            <a:avLst/>
          </a:prstGeom>
        </p:spPr>
      </p:pic>
      <p:pic>
        <p:nvPicPr>
          <p:cNvPr id="3" name="Picture 2" descr="Logo, company name&#10;&#10;Description automatically generated">
            <a:extLst>
              <a:ext uri="{FF2B5EF4-FFF2-40B4-BE49-F238E27FC236}">
                <a16:creationId xmlns:a16="http://schemas.microsoft.com/office/drawing/2014/main" id="{02D49DE7-DD9D-7A44-B9C6-EF98AE61B9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528665" y="5309519"/>
            <a:ext cx="1317171" cy="131717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AC9C792-D756-254C-9735-AD0F8D2E80D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182759" y="5649200"/>
            <a:ext cx="4001729" cy="901785"/>
          </a:xfrm>
          <a:prstGeom prst="rect">
            <a:avLst/>
          </a:prstGeom>
        </p:spPr>
      </p:pic>
    </p:spTree>
    <p:extLst>
      <p:ext uri="{BB962C8B-B14F-4D97-AF65-F5344CB8AC3E}">
        <p14:creationId xmlns:p14="http://schemas.microsoft.com/office/powerpoint/2010/main" val="4081548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person, kitchen&#10;&#10;Description automatically generated">
            <a:extLst>
              <a:ext uri="{FF2B5EF4-FFF2-40B4-BE49-F238E27FC236}">
                <a16:creationId xmlns:a16="http://schemas.microsoft.com/office/drawing/2014/main" id="{48DEE41C-4DF3-244B-B9EF-96847C8CE55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2533" y="312887"/>
            <a:ext cx="7821000" cy="5533288"/>
          </a:xfrm>
          <a:prstGeom prst="rect">
            <a:avLst/>
          </a:prstGeom>
          <a:ln w="38100">
            <a:solidFill>
              <a:schemeClr val="tx1"/>
            </a:solidFill>
          </a:ln>
        </p:spPr>
      </p:pic>
      <p:sp>
        <p:nvSpPr>
          <p:cNvPr id="4" name="Rectangle 3">
            <a:extLst>
              <a:ext uri="{FF2B5EF4-FFF2-40B4-BE49-F238E27FC236}">
                <a16:creationId xmlns:a16="http://schemas.microsoft.com/office/drawing/2014/main" id="{B78007CF-E1DB-7343-950C-8075519DD1FA}"/>
              </a:ext>
            </a:extLst>
          </p:cNvPr>
          <p:cNvSpPr/>
          <p:nvPr/>
        </p:nvSpPr>
        <p:spPr>
          <a:xfrm>
            <a:off x="8666707" y="321244"/>
            <a:ext cx="2650279" cy="1754326"/>
          </a:xfrm>
          <a:prstGeom prst="rect">
            <a:avLst/>
          </a:prstGeom>
          <a:ln w="38100">
            <a:solidFill>
              <a:schemeClr val="tx1"/>
            </a:solidFill>
          </a:ln>
        </p:spPr>
        <p:txBody>
          <a:bodyPr wrap="square">
            <a:spAutoFit/>
          </a:bodyPr>
          <a:lstStyle/>
          <a:p>
            <a:r>
              <a:rPr lang="en-US" dirty="0">
                <a:solidFill>
                  <a:srgbClr val="000000"/>
                </a:solidFill>
                <a:latin typeface="Arial Narrow" panose="020B0604020202020204" pitchFamily="34" charset="0"/>
                <a:cs typeface="Arial Narrow" panose="020B0604020202020204" pitchFamily="34" charset="0"/>
              </a:rPr>
              <a:t>A year later, </a:t>
            </a:r>
            <a:r>
              <a:rPr lang="en-US" dirty="0" err="1">
                <a:solidFill>
                  <a:srgbClr val="000000"/>
                </a:solidFill>
                <a:latin typeface="Arial Narrow" panose="020B0604020202020204" pitchFamily="34" charset="0"/>
                <a:cs typeface="Arial Narrow" panose="020B0604020202020204" pitchFamily="34" charset="0"/>
              </a:rPr>
              <a:t>Paran’s</a:t>
            </a:r>
            <a:r>
              <a:rPr lang="en-US" dirty="0">
                <a:solidFill>
                  <a:srgbClr val="000000"/>
                </a:solidFill>
                <a:latin typeface="Arial Narrow" panose="020B0604020202020204" pitchFamily="34" charset="0"/>
                <a:cs typeface="Arial Narrow" panose="020B0604020202020204" pitchFamily="34" charset="0"/>
              </a:rPr>
              <a:t> cough and other symptoms returned. She suspected that the illness had returned but was scared that this time, she would lose her job. </a:t>
            </a:r>
            <a:endParaRPr lang="en-US" dirty="0">
              <a:latin typeface="Arial Narrow" panose="020B0604020202020204" pitchFamily="34" charset="0"/>
              <a:cs typeface="Arial Narrow" panose="020B0604020202020204" pitchFamily="34" charset="0"/>
            </a:endParaRPr>
          </a:p>
        </p:txBody>
      </p:sp>
      <p:pic>
        <p:nvPicPr>
          <p:cNvPr id="5" name="Picture 4" descr="Logo, company name&#10;&#10;Description automatically generated">
            <a:extLst>
              <a:ext uri="{FF2B5EF4-FFF2-40B4-BE49-F238E27FC236}">
                <a16:creationId xmlns:a16="http://schemas.microsoft.com/office/drawing/2014/main" id="{CDC6060A-51D2-FE43-B3EA-D4BB51370066}"/>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BE5F15B8-B3DA-8E4B-B1C3-27EB6A41D9E2}"/>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DA4E4563-979B-1648-9CCA-C7C1FB3DF105}"/>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1A8F829-43F9-EB4E-ADB2-7E6A8A1752E0}"/>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51604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looking at the camera&#10;&#10;Description automatically generated">
            <a:extLst>
              <a:ext uri="{FF2B5EF4-FFF2-40B4-BE49-F238E27FC236}">
                <a16:creationId xmlns:a16="http://schemas.microsoft.com/office/drawing/2014/main" id="{0D1370D2-224B-F040-88BF-937EA86103D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8246" y="321245"/>
            <a:ext cx="7894704" cy="5585433"/>
          </a:xfrm>
          <a:prstGeom prst="rect">
            <a:avLst/>
          </a:prstGeom>
          <a:ln w="38100">
            <a:solidFill>
              <a:schemeClr val="tx1"/>
            </a:solidFill>
          </a:ln>
        </p:spPr>
      </p:pic>
      <p:sp>
        <p:nvSpPr>
          <p:cNvPr id="4" name="Rectangle 3">
            <a:extLst>
              <a:ext uri="{FF2B5EF4-FFF2-40B4-BE49-F238E27FC236}">
                <a16:creationId xmlns:a16="http://schemas.microsoft.com/office/drawing/2014/main" id="{888759E9-0B5B-6A45-92E3-0704B664E78D}"/>
              </a:ext>
            </a:extLst>
          </p:cNvPr>
          <p:cNvSpPr/>
          <p:nvPr/>
        </p:nvSpPr>
        <p:spPr>
          <a:xfrm>
            <a:off x="8704807" y="321244"/>
            <a:ext cx="2650279" cy="4247317"/>
          </a:xfrm>
          <a:prstGeom prst="rect">
            <a:avLst/>
          </a:prstGeom>
          <a:ln w="38100">
            <a:solidFill>
              <a:schemeClr val="tx1"/>
            </a:solidFill>
          </a:ln>
        </p:spPr>
        <p:txBody>
          <a:bodyPr wrap="square">
            <a:spAutoFit/>
          </a:bodyPr>
          <a:lstStyle/>
          <a:p>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decided to visit the doctor who cured her the year before. The doctor prescribed double doses of the same two medicines she had taken during her previous treatment. She was concerned but had become accustomed to taking the bad-tasting tablets. </a:t>
            </a:r>
          </a:p>
          <a:p>
            <a:br>
              <a:rPr lang="en-US" dirty="0">
                <a:solidFill>
                  <a:srgbClr val="000000"/>
                </a:solidFill>
                <a:latin typeface="Arial Narrow" panose="020B0604020202020204" pitchFamily="34" charset="0"/>
                <a:cs typeface="Arial Narrow" panose="020B0604020202020204" pitchFamily="34" charset="0"/>
              </a:rPr>
            </a:br>
            <a:r>
              <a:rPr lang="en-US" i="1" dirty="0">
                <a:solidFill>
                  <a:srgbClr val="000000"/>
                </a:solidFill>
                <a:latin typeface="Arial Narrow" panose="020B0604020202020204" pitchFamily="34" charset="0"/>
                <a:cs typeface="Arial Narrow" panose="020B0604020202020204" pitchFamily="34" charset="0"/>
              </a:rPr>
              <a:t>Barrier: Again, inappropriate treatment; out of pocket costs for consultation and medicines.</a:t>
            </a:r>
          </a:p>
        </p:txBody>
      </p:sp>
      <p:pic>
        <p:nvPicPr>
          <p:cNvPr id="5" name="Picture 4" descr="Logo, company name&#10;&#10;Description automatically generated">
            <a:extLst>
              <a:ext uri="{FF2B5EF4-FFF2-40B4-BE49-F238E27FC236}">
                <a16:creationId xmlns:a16="http://schemas.microsoft.com/office/drawing/2014/main" id="{A7B3FA68-DEF0-BB4D-80AA-6F814D2D63F7}"/>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E15725AA-B14A-CD4D-9042-3E71DBFFE541}"/>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FFE8E960-8B7C-BA48-9275-59DBCBCB0ED3}"/>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DF6112F-74B0-ED40-9E00-45E6D94DC63A}"/>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4194643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front of a window&#10;&#10;Description automatically generated">
            <a:extLst>
              <a:ext uri="{FF2B5EF4-FFF2-40B4-BE49-F238E27FC236}">
                <a16:creationId xmlns:a16="http://schemas.microsoft.com/office/drawing/2014/main" id="{24283146-A8B9-5F42-97A4-8ED1C637FAD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2545" y="300038"/>
            <a:ext cx="7856605" cy="5558479"/>
          </a:xfrm>
          <a:prstGeom prst="rect">
            <a:avLst/>
          </a:prstGeom>
          <a:ln w="38100">
            <a:solidFill>
              <a:schemeClr val="tx1"/>
            </a:solidFill>
          </a:ln>
        </p:spPr>
      </p:pic>
      <p:sp>
        <p:nvSpPr>
          <p:cNvPr id="4" name="Rectangle 3">
            <a:extLst>
              <a:ext uri="{FF2B5EF4-FFF2-40B4-BE49-F238E27FC236}">
                <a16:creationId xmlns:a16="http://schemas.microsoft.com/office/drawing/2014/main" id="{39686C6E-D4F8-F547-BD49-7BB2A8B47CE0}"/>
              </a:ext>
            </a:extLst>
          </p:cNvPr>
          <p:cNvSpPr/>
          <p:nvPr/>
        </p:nvSpPr>
        <p:spPr>
          <a:xfrm>
            <a:off x="8745490" y="300038"/>
            <a:ext cx="2650279" cy="3416320"/>
          </a:xfrm>
          <a:prstGeom prst="rect">
            <a:avLst/>
          </a:prstGeom>
          <a:ln w="38100">
            <a:solidFill>
              <a:schemeClr val="tx1"/>
            </a:solidFill>
          </a:ln>
        </p:spPr>
        <p:txBody>
          <a:bodyPr wrap="square">
            <a:spAutoFit/>
          </a:bodyPr>
          <a:lstStyle/>
          <a:p>
            <a:r>
              <a:rPr lang="en-US" dirty="0">
                <a:solidFill>
                  <a:srgbClr val="000000"/>
                </a:solidFill>
                <a:latin typeface="Arial Narrow" panose="020B0604020202020204" pitchFamily="34" charset="0"/>
                <a:cs typeface="Arial Narrow" panose="020B0604020202020204" pitchFamily="34" charset="0"/>
              </a:rPr>
              <a:t>After a month,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was feeling worse than ever. She started coughing up blood and bleeding from nose. She had to stop working. She was devastated as her savings were running out and she was starting to feel like a burden to her family. </a:t>
            </a:r>
          </a:p>
          <a:p>
            <a:br>
              <a:rPr lang="en-US" dirty="0">
                <a:solidFill>
                  <a:srgbClr val="000000"/>
                </a:solidFill>
                <a:latin typeface="Arial Narrow" panose="020B0604020202020204" pitchFamily="34" charset="0"/>
                <a:cs typeface="Arial Narrow" panose="020B0604020202020204" pitchFamily="34" charset="0"/>
              </a:rPr>
            </a:br>
            <a:r>
              <a:rPr lang="en-US" i="1" dirty="0">
                <a:solidFill>
                  <a:srgbClr val="000000"/>
                </a:solidFill>
                <a:latin typeface="Arial Narrow" panose="020B0604020202020204" pitchFamily="34" charset="0"/>
                <a:cs typeface="Arial Narrow" panose="020B0604020202020204" pitchFamily="34" charset="0"/>
              </a:rPr>
              <a:t>Barrier: Loss of job security due to TB disease</a:t>
            </a:r>
          </a:p>
        </p:txBody>
      </p:sp>
      <p:pic>
        <p:nvPicPr>
          <p:cNvPr id="5" name="Picture 4" descr="Logo, company name&#10;&#10;Description automatically generated">
            <a:extLst>
              <a:ext uri="{FF2B5EF4-FFF2-40B4-BE49-F238E27FC236}">
                <a16:creationId xmlns:a16="http://schemas.microsoft.com/office/drawing/2014/main" id="{459B1644-AC1A-4E40-9B1B-FF5471157BE6}"/>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5FA5CB24-AF06-1D48-BC77-48878E1FA886}"/>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DBBA6875-6708-E142-B640-CB5C8D1AF031}"/>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09286D16-4886-BC46-B06F-972305087269}"/>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165792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sitting, person&#10;&#10;Description automatically generated">
            <a:extLst>
              <a:ext uri="{FF2B5EF4-FFF2-40B4-BE49-F238E27FC236}">
                <a16:creationId xmlns:a16="http://schemas.microsoft.com/office/drawing/2014/main" id="{18A3F7D4-23BE-DA49-BBED-E6D3ECB7193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9485" y="321244"/>
            <a:ext cx="7855365" cy="5557601"/>
          </a:xfrm>
          <a:prstGeom prst="rect">
            <a:avLst/>
          </a:prstGeom>
          <a:noFill/>
          <a:ln w="38100">
            <a:solidFill>
              <a:schemeClr val="tx1"/>
            </a:solidFill>
          </a:ln>
        </p:spPr>
      </p:pic>
      <p:sp>
        <p:nvSpPr>
          <p:cNvPr id="4" name="Rectangle 3">
            <a:extLst>
              <a:ext uri="{FF2B5EF4-FFF2-40B4-BE49-F238E27FC236}">
                <a16:creationId xmlns:a16="http://schemas.microsoft.com/office/drawing/2014/main" id="{F6F999F8-9588-A445-9DC9-7C0BE767CAF6}"/>
              </a:ext>
            </a:extLst>
          </p:cNvPr>
          <p:cNvSpPr/>
          <p:nvPr/>
        </p:nvSpPr>
        <p:spPr>
          <a:xfrm>
            <a:off x="8666707" y="321244"/>
            <a:ext cx="2650279" cy="2862322"/>
          </a:xfrm>
          <a:prstGeom prst="rect">
            <a:avLst/>
          </a:prstGeom>
          <a:noFill/>
          <a:ln w="38100">
            <a:solidFill>
              <a:schemeClr val="tx1"/>
            </a:solidFill>
          </a:ln>
        </p:spPr>
        <p:txBody>
          <a:bodyPr wrap="square">
            <a:spAutoFit/>
          </a:bodyPr>
          <a:lstStyle/>
          <a:p>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was losing confidence in the private health care facility. She also wasn’t working and so couldn’t afford to go back anyway. A neighbor advised that treatment was being offered at that primacy healthcare center for free and suggested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go.</a:t>
            </a:r>
            <a:endParaRPr lang="en-US" i="1" dirty="0">
              <a:solidFill>
                <a:srgbClr val="000000"/>
              </a:solidFill>
              <a:latin typeface="Arial Narrow" panose="020B0604020202020204" pitchFamily="34" charset="0"/>
              <a:cs typeface="Arial Narrow" panose="020B0604020202020204" pitchFamily="34" charset="0"/>
            </a:endParaRPr>
          </a:p>
        </p:txBody>
      </p:sp>
      <p:pic>
        <p:nvPicPr>
          <p:cNvPr id="5" name="Picture 4" descr="Logo, company name&#10;&#10;Description automatically generated">
            <a:extLst>
              <a:ext uri="{FF2B5EF4-FFF2-40B4-BE49-F238E27FC236}">
                <a16:creationId xmlns:a16="http://schemas.microsoft.com/office/drawing/2014/main" id="{73CBD75E-4F34-E247-AA6E-15DF9A8170F7}"/>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4C187AAD-2070-524C-84EE-A52180807886}"/>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C87A5DAF-039D-AE4C-BFAE-5F15ABD45830}"/>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6C43566B-B058-7047-8286-B69B2A63B824}"/>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3005114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sitting on a table&#10;&#10;Description automatically generated">
            <a:extLst>
              <a:ext uri="{FF2B5EF4-FFF2-40B4-BE49-F238E27FC236}">
                <a16:creationId xmlns:a16="http://schemas.microsoft.com/office/drawing/2014/main" id="{3ED6AC80-E3C9-4F4C-A6B9-943E2270019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4377" y="292991"/>
            <a:ext cx="8015723" cy="5671053"/>
          </a:xfrm>
          <a:prstGeom prst="rect">
            <a:avLst/>
          </a:prstGeom>
          <a:ln w="38100">
            <a:solidFill>
              <a:schemeClr val="tx1"/>
            </a:solidFill>
          </a:ln>
        </p:spPr>
      </p:pic>
      <p:sp>
        <p:nvSpPr>
          <p:cNvPr id="4" name="Rectangle 3">
            <a:extLst>
              <a:ext uri="{FF2B5EF4-FFF2-40B4-BE49-F238E27FC236}">
                <a16:creationId xmlns:a16="http://schemas.microsoft.com/office/drawing/2014/main" id="{88E68882-9F8B-5D44-BC94-AC440ABC38DA}"/>
              </a:ext>
            </a:extLst>
          </p:cNvPr>
          <p:cNvSpPr/>
          <p:nvPr/>
        </p:nvSpPr>
        <p:spPr>
          <a:xfrm>
            <a:off x="8756145" y="259252"/>
            <a:ext cx="2650279" cy="5355312"/>
          </a:xfrm>
          <a:prstGeom prst="rect">
            <a:avLst/>
          </a:prstGeom>
          <a:ln w="38100">
            <a:solidFill>
              <a:schemeClr val="tx1"/>
            </a:solidFill>
          </a:ln>
        </p:spPr>
        <p:txBody>
          <a:bodyPr wrap="square">
            <a:spAutoFit/>
          </a:bodyPr>
          <a:lstStyle/>
          <a:p>
            <a:r>
              <a:rPr lang="en-US" dirty="0">
                <a:solidFill>
                  <a:srgbClr val="000000"/>
                </a:solidFill>
                <a:latin typeface="Arial Narrow" panose="020B0604020202020204" pitchFamily="34" charset="0"/>
                <a:cs typeface="Arial Narrow" panose="020B0604020202020204" pitchFamily="34" charset="0"/>
              </a:rPr>
              <a:t>So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visited the primary healthcare center where her sputum was taken and tested positive for tuberculosis. Four years had passed since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first started to feel unwell and finally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had a proper diagnosis. </a:t>
            </a:r>
          </a:p>
          <a:p>
            <a:br>
              <a:rPr lang="en-US" dirty="0">
                <a:solidFill>
                  <a:srgbClr val="000000"/>
                </a:solidFill>
                <a:latin typeface="Arial Narrow" panose="020B0604020202020204" pitchFamily="34" charset="0"/>
                <a:cs typeface="Arial Narrow" panose="020B0604020202020204" pitchFamily="34" charset="0"/>
              </a:rPr>
            </a:br>
            <a:r>
              <a:rPr lang="en-US" dirty="0">
                <a:solidFill>
                  <a:srgbClr val="000000"/>
                </a:solidFill>
                <a:latin typeface="Arial Narrow" panose="020B0604020202020204" pitchFamily="34" charset="0"/>
                <a:cs typeface="Arial Narrow" panose="020B0604020202020204" pitchFamily="34" charset="0"/>
              </a:rPr>
              <a:t>The health worker told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she would have to visit the referral hospital to access better diagnostic testing with GeneXpert as they feared she might have drug-resistant TB. So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did just that and was finally diagnosed with drug-resistant TB.</a:t>
            </a:r>
          </a:p>
        </p:txBody>
      </p:sp>
      <p:pic>
        <p:nvPicPr>
          <p:cNvPr id="5" name="Picture 4" descr="Logo, company name&#10;&#10;Description automatically generated">
            <a:extLst>
              <a:ext uri="{FF2B5EF4-FFF2-40B4-BE49-F238E27FC236}">
                <a16:creationId xmlns:a16="http://schemas.microsoft.com/office/drawing/2014/main" id="{E93A8DB7-135A-A64E-BD72-303C468BE76D}"/>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C86E8393-BCF1-8349-8CEB-9263752C26EA}"/>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A921D39E-1970-694B-B00E-7276F15767BB}"/>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1EB46BC-ABA7-574D-A7B8-7D24E39C4F9D}"/>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1256710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rain station&#10;&#10;Description automatically generated">
            <a:extLst>
              <a:ext uri="{FF2B5EF4-FFF2-40B4-BE49-F238E27FC236}">
                <a16:creationId xmlns:a16="http://schemas.microsoft.com/office/drawing/2014/main" id="{3A4D8945-4F5B-3C46-B3B7-559A4F084C1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01583" y="285750"/>
            <a:ext cx="7985441" cy="5649629"/>
          </a:xfrm>
          <a:prstGeom prst="rect">
            <a:avLst/>
          </a:prstGeom>
          <a:ln w="38100">
            <a:solidFill>
              <a:schemeClr val="tx1"/>
            </a:solidFill>
          </a:ln>
        </p:spPr>
      </p:pic>
      <p:sp>
        <p:nvSpPr>
          <p:cNvPr id="4" name="Rectangle 3">
            <a:extLst>
              <a:ext uri="{FF2B5EF4-FFF2-40B4-BE49-F238E27FC236}">
                <a16:creationId xmlns:a16="http://schemas.microsoft.com/office/drawing/2014/main" id="{351FCC73-F2A5-9143-AEC7-5BA5183F15B0}"/>
              </a:ext>
            </a:extLst>
          </p:cNvPr>
          <p:cNvSpPr/>
          <p:nvPr/>
        </p:nvSpPr>
        <p:spPr>
          <a:xfrm>
            <a:off x="8901442" y="285750"/>
            <a:ext cx="2650279" cy="3970318"/>
          </a:xfrm>
          <a:prstGeom prst="rect">
            <a:avLst/>
          </a:prstGeom>
          <a:ln w="38100">
            <a:solidFill>
              <a:schemeClr val="tx1"/>
            </a:solidFill>
          </a:ln>
        </p:spPr>
        <p:txBody>
          <a:bodyPr wrap="square">
            <a:spAutoFit/>
          </a:bodyPr>
          <a:lstStyle/>
          <a:p>
            <a:r>
              <a:rPr lang="en-US" dirty="0">
                <a:solidFill>
                  <a:srgbClr val="000000"/>
                </a:solidFill>
                <a:latin typeface="Arial Narrow" panose="020B0604020202020204" pitchFamily="34" charset="0"/>
                <a:cs typeface="Arial Narrow" panose="020B0604020202020204" pitchFamily="34" charset="0"/>
              </a:rPr>
              <a:t>The primary facility did not stock the DR-TB medicines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needed, so she was transferred to a referral hospital for treatment. She would have to travel there daily. The trip was expensive and long, almost 2 hours each way.</a:t>
            </a:r>
          </a:p>
          <a:p>
            <a:br>
              <a:rPr lang="en-US" dirty="0">
                <a:solidFill>
                  <a:srgbClr val="000000"/>
                </a:solidFill>
                <a:latin typeface="Arial Narrow" panose="020B0604020202020204" pitchFamily="34" charset="0"/>
                <a:cs typeface="Arial Narrow" panose="020B0604020202020204" pitchFamily="34" charset="0"/>
              </a:rPr>
            </a:br>
            <a:r>
              <a:rPr lang="en-US" i="1" dirty="0">
                <a:solidFill>
                  <a:srgbClr val="000000"/>
                </a:solidFill>
                <a:latin typeface="Arial Narrow" panose="020B0604020202020204" pitchFamily="34" charset="0"/>
                <a:cs typeface="Arial Narrow" panose="020B0604020202020204" pitchFamily="34" charset="0"/>
              </a:rPr>
              <a:t>Barrier: Out of pocket expense for daily long-distance travel to the hospital.</a:t>
            </a:r>
          </a:p>
        </p:txBody>
      </p:sp>
      <p:pic>
        <p:nvPicPr>
          <p:cNvPr id="5" name="Picture 4" descr="Logo, company name&#10;&#10;Description automatically generated">
            <a:extLst>
              <a:ext uri="{FF2B5EF4-FFF2-40B4-BE49-F238E27FC236}">
                <a16:creationId xmlns:a16="http://schemas.microsoft.com/office/drawing/2014/main" id="{E025CB66-A4EB-864D-92DA-855D02FCEBB6}"/>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7ED4BBA0-02F8-B248-BB53-2031AE379ABC}"/>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16A4BC2D-0F2C-D949-9D2C-1CF6CA2E6E19}"/>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B0873F7-346A-EE4D-900F-560B0567EA53}"/>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1761746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window&#10;&#10;Description automatically generated">
            <a:extLst>
              <a:ext uri="{FF2B5EF4-FFF2-40B4-BE49-F238E27FC236}">
                <a16:creationId xmlns:a16="http://schemas.microsoft.com/office/drawing/2014/main" id="{F0856ED4-9FCA-EC4A-8504-BA48CCAADE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06346" y="257176"/>
            <a:ext cx="8102768" cy="5732636"/>
          </a:xfrm>
          <a:prstGeom prst="rect">
            <a:avLst/>
          </a:prstGeom>
          <a:ln w="38100">
            <a:solidFill>
              <a:schemeClr val="tx1"/>
            </a:solidFill>
          </a:ln>
        </p:spPr>
      </p:pic>
      <p:sp>
        <p:nvSpPr>
          <p:cNvPr id="4" name="Rectangle 3">
            <a:extLst>
              <a:ext uri="{FF2B5EF4-FFF2-40B4-BE49-F238E27FC236}">
                <a16:creationId xmlns:a16="http://schemas.microsoft.com/office/drawing/2014/main" id="{09AB4A7F-2AA2-A54E-96E1-6C8626F0BFCB}"/>
              </a:ext>
            </a:extLst>
          </p:cNvPr>
          <p:cNvSpPr/>
          <p:nvPr/>
        </p:nvSpPr>
        <p:spPr>
          <a:xfrm>
            <a:off x="8902025" y="223740"/>
            <a:ext cx="2650279" cy="4524315"/>
          </a:xfrm>
          <a:prstGeom prst="rect">
            <a:avLst/>
          </a:prstGeom>
          <a:ln w="38100">
            <a:solidFill>
              <a:schemeClr val="tx1"/>
            </a:solidFill>
          </a:ln>
        </p:spPr>
        <p:txBody>
          <a:bodyPr wrap="square">
            <a:spAutoFit/>
          </a:bodyPr>
          <a:lstStyle/>
          <a:p>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made the journey to the referral hospital daily where she was given 15 tablets and an injection at each visit. The trip became difficult to make alone given the side effects of the DR-TB medicines, which included nausea, but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didn’t want her family to accompany her out of fear they might get sick.</a:t>
            </a:r>
          </a:p>
          <a:p>
            <a:br>
              <a:rPr lang="en-US" dirty="0">
                <a:solidFill>
                  <a:srgbClr val="000000"/>
                </a:solidFill>
                <a:latin typeface="Arial Narrow" panose="020B0604020202020204" pitchFamily="34" charset="0"/>
                <a:cs typeface="Arial Narrow" panose="020B0604020202020204" pitchFamily="34" charset="0"/>
              </a:rPr>
            </a:br>
            <a:r>
              <a:rPr lang="en-US" i="1" dirty="0">
                <a:solidFill>
                  <a:srgbClr val="000000"/>
                </a:solidFill>
                <a:latin typeface="Arial Narrow" panose="020B0604020202020204" pitchFamily="34" charset="0"/>
                <a:cs typeface="Arial Narrow" panose="020B0604020202020204" pitchFamily="34" charset="0"/>
              </a:rPr>
              <a:t>Barrier: Heavy pill burden, painful injection and heavy side effects </a:t>
            </a:r>
          </a:p>
        </p:txBody>
      </p:sp>
      <p:pic>
        <p:nvPicPr>
          <p:cNvPr id="5" name="Picture 4" descr="Logo, company name&#10;&#10;Description automatically generated">
            <a:extLst>
              <a:ext uri="{FF2B5EF4-FFF2-40B4-BE49-F238E27FC236}">
                <a16:creationId xmlns:a16="http://schemas.microsoft.com/office/drawing/2014/main" id="{8A84A034-6D1D-8641-96FC-FCBD07C8F8BE}"/>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E72A3A84-7015-114A-917F-82653B8333E5}"/>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D28D5229-EECA-0E43-9F50-9A0F6E6A9184}"/>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9E17CC02-F7DE-3F4C-9ACB-C0C3F4370A97}"/>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4037177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room&#10;&#10;Description automatically generated">
            <a:extLst>
              <a:ext uri="{FF2B5EF4-FFF2-40B4-BE49-F238E27FC236}">
                <a16:creationId xmlns:a16="http://schemas.microsoft.com/office/drawing/2014/main" id="{E948EFBD-FA28-DC4F-A107-92188FF42AB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06321" y="271464"/>
            <a:ext cx="7961379" cy="5632605"/>
          </a:xfrm>
          <a:prstGeom prst="rect">
            <a:avLst/>
          </a:prstGeom>
          <a:ln w="38100">
            <a:solidFill>
              <a:schemeClr val="tx1"/>
            </a:solidFill>
          </a:ln>
        </p:spPr>
      </p:pic>
      <p:sp>
        <p:nvSpPr>
          <p:cNvPr id="4" name="Rectangle 3">
            <a:extLst>
              <a:ext uri="{FF2B5EF4-FFF2-40B4-BE49-F238E27FC236}">
                <a16:creationId xmlns:a16="http://schemas.microsoft.com/office/drawing/2014/main" id="{9C6578C7-AB15-4D48-A340-630A6AE9D9F3}"/>
              </a:ext>
            </a:extLst>
          </p:cNvPr>
          <p:cNvSpPr/>
          <p:nvPr/>
        </p:nvSpPr>
        <p:spPr>
          <a:xfrm>
            <a:off x="8733737" y="271464"/>
            <a:ext cx="2650279" cy="3139321"/>
          </a:xfrm>
          <a:prstGeom prst="rect">
            <a:avLst/>
          </a:prstGeom>
          <a:ln w="38100">
            <a:solidFill>
              <a:schemeClr val="tx1"/>
            </a:solidFill>
          </a:ln>
        </p:spPr>
        <p:txBody>
          <a:bodyPr wrap="square">
            <a:spAutoFit/>
          </a:bodyPr>
          <a:lstStyle/>
          <a:p>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explained these challenges to the health care workers at the referral hospital and asked if she could receive her medicines at the healthcare center closer to her home instead. The healthcare workers agreed and arranged for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to continue her treatment closer to her home.</a:t>
            </a:r>
          </a:p>
        </p:txBody>
      </p:sp>
      <p:pic>
        <p:nvPicPr>
          <p:cNvPr id="5" name="Picture 4" descr="Logo, company name&#10;&#10;Description automatically generated">
            <a:extLst>
              <a:ext uri="{FF2B5EF4-FFF2-40B4-BE49-F238E27FC236}">
                <a16:creationId xmlns:a16="http://schemas.microsoft.com/office/drawing/2014/main" id="{1483F18B-F993-514C-8661-CDD4562EE9DD}"/>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BAA9EBEC-1727-3A46-B4B0-806F279CCE10}"/>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A4BF0C1B-CFA0-0E43-9092-E108B4096BEC}"/>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E0D300A-C235-E041-AB7B-B73A7EA95A2F}"/>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293921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front of a window&#10;&#10;Description automatically generated">
            <a:extLst>
              <a:ext uri="{FF2B5EF4-FFF2-40B4-BE49-F238E27FC236}">
                <a16:creationId xmlns:a16="http://schemas.microsoft.com/office/drawing/2014/main" id="{4B96D27A-40CA-5A4F-972E-2621DC5D8F8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7283" y="496637"/>
            <a:ext cx="7785167" cy="5507936"/>
          </a:xfrm>
          <a:prstGeom prst="rect">
            <a:avLst/>
          </a:prstGeom>
          <a:noFill/>
          <a:ln w="38100">
            <a:solidFill>
              <a:schemeClr val="tx1"/>
            </a:solidFill>
          </a:ln>
        </p:spPr>
      </p:pic>
      <p:sp>
        <p:nvSpPr>
          <p:cNvPr id="4" name="Rectangle 3">
            <a:extLst>
              <a:ext uri="{FF2B5EF4-FFF2-40B4-BE49-F238E27FC236}">
                <a16:creationId xmlns:a16="http://schemas.microsoft.com/office/drawing/2014/main" id="{712E7A74-6B19-BE4A-AF21-30D5CF05308B}"/>
              </a:ext>
            </a:extLst>
          </p:cNvPr>
          <p:cNvSpPr/>
          <p:nvPr/>
        </p:nvSpPr>
        <p:spPr>
          <a:xfrm>
            <a:off x="8482991" y="436245"/>
            <a:ext cx="3269293" cy="5909310"/>
          </a:xfrm>
          <a:prstGeom prst="rect">
            <a:avLst/>
          </a:prstGeom>
          <a:noFill/>
          <a:ln w="38100">
            <a:solidFill>
              <a:schemeClr val="tx1"/>
            </a:solidFill>
          </a:ln>
        </p:spPr>
        <p:txBody>
          <a:bodyPr wrap="square">
            <a:spAutoFit/>
          </a:bodyPr>
          <a:lstStyle/>
          <a:p>
            <a:r>
              <a:rPr lang="en-US" dirty="0">
                <a:solidFill>
                  <a:srgbClr val="000000"/>
                </a:solidFill>
                <a:latin typeface="Arial Narrow" panose="020B0604020202020204" pitchFamily="34" charset="0"/>
                <a:cs typeface="Arial Narrow" panose="020B0604020202020204" pitchFamily="34" charset="0"/>
              </a:rPr>
              <a:t>Shortly after transferring to the health care center near her home, one of the healthcare workers realized that </a:t>
            </a:r>
            <a:r>
              <a:rPr lang="en-US" dirty="0" err="1">
                <a:solidFill>
                  <a:srgbClr val="000000"/>
                </a:solidFill>
                <a:latin typeface="Arial Narrow" panose="020B0604020202020204" pitchFamily="34" charset="0"/>
                <a:cs typeface="Arial Narrow" panose="020B0604020202020204" pitchFamily="34" charset="0"/>
              </a:rPr>
              <a:t>Paran’s</a:t>
            </a:r>
            <a:r>
              <a:rPr lang="en-US" dirty="0">
                <a:solidFill>
                  <a:srgbClr val="000000"/>
                </a:solidFill>
                <a:latin typeface="Arial Narrow" panose="020B0604020202020204" pitchFamily="34" charset="0"/>
                <a:cs typeface="Arial Narrow" panose="020B0604020202020204" pitchFamily="34" charset="0"/>
              </a:rPr>
              <a:t> family home was next to a kindergarten and made her feel guilty and pressure to move.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feared her family would be forced out of their home. She was already feeling isolated and couldn’t imagine moving away from her family so she reported the incident to the provincial health authorities who ended up supporting her to stay in her home. </a:t>
            </a:r>
            <a:r>
              <a:rPr lang="en-US" dirty="0" err="1">
                <a:solidFill>
                  <a:srgbClr val="000000"/>
                </a:solidFill>
                <a:latin typeface="Arial Narrow" panose="020B0604020202020204" pitchFamily="34" charset="0"/>
                <a:cs typeface="Arial Narrow" panose="020B0604020202020204" pitchFamily="34" charset="0"/>
              </a:rPr>
              <a:t>Paran’s</a:t>
            </a:r>
            <a:r>
              <a:rPr lang="en-US" dirty="0">
                <a:solidFill>
                  <a:srgbClr val="000000"/>
                </a:solidFill>
                <a:latin typeface="Arial Narrow" panose="020B0604020202020204" pitchFamily="34" charset="0"/>
                <a:cs typeface="Arial Narrow" panose="020B0604020202020204" pitchFamily="34" charset="0"/>
              </a:rPr>
              <a:t> family and close neighbors were supportive but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couldn’t help feeling like a burden. She wanted to die.</a:t>
            </a:r>
          </a:p>
          <a:p>
            <a:br>
              <a:rPr lang="en-US" dirty="0">
                <a:solidFill>
                  <a:srgbClr val="000000"/>
                </a:solidFill>
                <a:latin typeface="Arial Narrow" panose="020B0604020202020204" pitchFamily="34" charset="0"/>
                <a:cs typeface="Arial Narrow" panose="020B0604020202020204" pitchFamily="34" charset="0"/>
              </a:rPr>
            </a:br>
            <a:r>
              <a:rPr lang="en-US" i="1" dirty="0">
                <a:solidFill>
                  <a:srgbClr val="000000"/>
                </a:solidFill>
                <a:latin typeface="Arial Narrow" panose="020B0604020202020204" pitchFamily="34" charset="0"/>
                <a:cs typeface="Arial Narrow" panose="020B0604020202020204" pitchFamily="34" charset="0"/>
              </a:rPr>
              <a:t>Barrier: Stigma and discrimination from health care workers; feelings of isolation and guilt.</a:t>
            </a:r>
          </a:p>
        </p:txBody>
      </p:sp>
      <p:pic>
        <p:nvPicPr>
          <p:cNvPr id="5" name="Picture 4" descr="Logo, company name&#10;&#10;Description automatically generated">
            <a:extLst>
              <a:ext uri="{FF2B5EF4-FFF2-40B4-BE49-F238E27FC236}">
                <a16:creationId xmlns:a16="http://schemas.microsoft.com/office/drawing/2014/main" id="{4C6797A4-F01E-C24E-841E-F6BF0E90782E}"/>
              </a:ext>
            </a:extLst>
          </p:cNvPr>
          <p:cNvPicPr>
            <a:picLocks noChangeAspect="1"/>
          </p:cNvPicPr>
          <p:nvPr/>
        </p:nvPicPr>
        <p:blipFill>
          <a:blip r:embed="rId3" cstate="hqprint">
            <a:alphaModFix amt="48000"/>
            <a:extLst>
              <a:ext uri="{28A0092B-C50C-407E-A947-70E740481C1C}">
                <a14:useLocalDpi xmlns:a14="http://schemas.microsoft.com/office/drawing/2010/main"/>
              </a:ext>
            </a:extLst>
          </a:blip>
          <a:stretch>
            <a:fillRect/>
          </a:stretch>
        </p:blipFill>
        <p:spPr>
          <a:xfrm>
            <a:off x="2209229" y="6328410"/>
            <a:ext cx="959930" cy="338959"/>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AD21601D-3286-3F46-BCFF-BEEE627C868B}"/>
              </a:ext>
            </a:extLst>
          </p:cNvPr>
          <p:cNvPicPr>
            <a:picLocks noChangeAspect="1"/>
          </p:cNvPicPr>
          <p:nvPr/>
        </p:nvPicPr>
        <p:blipFill>
          <a:blip r:embed="rId4">
            <a:alphaModFix amt="48000"/>
          </a:blip>
          <a:stretch>
            <a:fillRect/>
          </a:stretch>
        </p:blipFill>
        <p:spPr>
          <a:xfrm>
            <a:off x="3319966" y="6208764"/>
            <a:ext cx="1367353" cy="578249"/>
          </a:xfrm>
          <a:prstGeom prst="rect">
            <a:avLst/>
          </a:prstGeom>
        </p:spPr>
      </p:pic>
      <p:pic>
        <p:nvPicPr>
          <p:cNvPr id="7" name="Picture 6" descr="Logo, company name&#10;&#10;Description automatically generated">
            <a:extLst>
              <a:ext uri="{FF2B5EF4-FFF2-40B4-BE49-F238E27FC236}">
                <a16:creationId xmlns:a16="http://schemas.microsoft.com/office/drawing/2014/main" id="{91AB1A8C-41EC-004A-89CC-3E6751DDEB9D}"/>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4656526" y="6102779"/>
            <a:ext cx="684234" cy="68423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3DEFAF0B-9C96-8C40-86E3-38DBCCB03DCF}"/>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192066" y="6299636"/>
            <a:ext cx="1843687" cy="415473"/>
          </a:xfrm>
          <a:prstGeom prst="rect">
            <a:avLst/>
          </a:prstGeom>
        </p:spPr>
      </p:pic>
    </p:spTree>
    <p:extLst>
      <p:ext uri="{BB962C8B-B14F-4D97-AF65-F5344CB8AC3E}">
        <p14:creationId xmlns:p14="http://schemas.microsoft.com/office/powerpoint/2010/main" val="3826529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standing, person&#10;&#10;Description automatically generated">
            <a:extLst>
              <a:ext uri="{FF2B5EF4-FFF2-40B4-BE49-F238E27FC236}">
                <a16:creationId xmlns:a16="http://schemas.microsoft.com/office/drawing/2014/main" id="{AD6BA3E6-3AE5-DD49-9B37-99A843964A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9684" y="407193"/>
            <a:ext cx="7804216" cy="5521414"/>
          </a:xfrm>
          <a:prstGeom prst="rect">
            <a:avLst/>
          </a:prstGeom>
          <a:ln w="38100">
            <a:solidFill>
              <a:schemeClr val="tx1"/>
            </a:solidFill>
          </a:ln>
        </p:spPr>
      </p:pic>
      <p:sp>
        <p:nvSpPr>
          <p:cNvPr id="4" name="Rectangle 3">
            <a:extLst>
              <a:ext uri="{FF2B5EF4-FFF2-40B4-BE49-F238E27FC236}">
                <a16:creationId xmlns:a16="http://schemas.microsoft.com/office/drawing/2014/main" id="{ACC9BADE-30C7-8340-B079-4105207C44CB}"/>
              </a:ext>
            </a:extLst>
          </p:cNvPr>
          <p:cNvSpPr/>
          <p:nvPr/>
        </p:nvSpPr>
        <p:spPr>
          <a:xfrm>
            <a:off x="8802860" y="407193"/>
            <a:ext cx="2650279" cy="1754326"/>
          </a:xfrm>
          <a:prstGeom prst="rect">
            <a:avLst/>
          </a:prstGeom>
          <a:ln w="38100">
            <a:solidFill>
              <a:schemeClr val="tx1"/>
            </a:solidFill>
          </a:ln>
        </p:spPr>
        <p:txBody>
          <a:bodyPr wrap="square">
            <a:spAutoFit/>
          </a:bodyPr>
          <a:lstStyle/>
          <a:p>
            <a:r>
              <a:rPr lang="en-US" dirty="0">
                <a:solidFill>
                  <a:srgbClr val="000000"/>
                </a:solidFill>
                <a:latin typeface="Arial Narrow" panose="020B0604020202020204" pitchFamily="34" charset="0"/>
                <a:cs typeface="Arial Narrow" panose="020B0604020202020204" pitchFamily="34" charset="0"/>
              </a:rPr>
              <a:t>After 19 months and 28 days,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finished her treatment and was declared cured of TB. It had been 7 years since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had first started to feel unwell. </a:t>
            </a:r>
          </a:p>
        </p:txBody>
      </p:sp>
      <p:pic>
        <p:nvPicPr>
          <p:cNvPr id="5" name="Picture 4" descr="Logo, company name&#10;&#10;Description automatically generated">
            <a:extLst>
              <a:ext uri="{FF2B5EF4-FFF2-40B4-BE49-F238E27FC236}">
                <a16:creationId xmlns:a16="http://schemas.microsoft.com/office/drawing/2014/main" id="{3DF18686-9C34-224C-B5E5-D02FC3E52F5C}"/>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1BBF966D-F720-1040-9837-29BB3D3401B6}"/>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845D08DF-68BE-C444-B7F5-53D5F204638A}"/>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0B15D6C-1444-114F-AA13-EA763CB81FCB}"/>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1729636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room&#10;&#10;Description automatically generated">
            <a:extLst>
              <a:ext uri="{FF2B5EF4-FFF2-40B4-BE49-F238E27FC236}">
                <a16:creationId xmlns:a16="http://schemas.microsoft.com/office/drawing/2014/main" id="{2430D9BD-01E1-C840-A9E7-EC6699C2B5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2559" y="306386"/>
            <a:ext cx="7889941" cy="5582063"/>
          </a:xfrm>
          <a:prstGeom prst="rect">
            <a:avLst/>
          </a:prstGeom>
          <a:ln w="38100">
            <a:solidFill>
              <a:schemeClr val="tx1"/>
            </a:solidFill>
          </a:ln>
        </p:spPr>
      </p:pic>
      <p:sp>
        <p:nvSpPr>
          <p:cNvPr id="4" name="TextBox 3">
            <a:extLst>
              <a:ext uri="{FF2B5EF4-FFF2-40B4-BE49-F238E27FC236}">
                <a16:creationId xmlns:a16="http://schemas.microsoft.com/office/drawing/2014/main" id="{9E201B0A-E58A-274D-AA6C-E57279E55C85}"/>
              </a:ext>
            </a:extLst>
          </p:cNvPr>
          <p:cNvSpPr txBox="1"/>
          <p:nvPr/>
        </p:nvSpPr>
        <p:spPr>
          <a:xfrm>
            <a:off x="8796664" y="313148"/>
            <a:ext cx="2797067" cy="2862322"/>
          </a:xfrm>
          <a:prstGeom prst="rect">
            <a:avLst/>
          </a:prstGeom>
          <a:solidFill>
            <a:schemeClr val="bg1"/>
          </a:solidFill>
          <a:ln w="38100">
            <a:solidFill>
              <a:schemeClr val="tx1"/>
            </a:solidFill>
          </a:ln>
        </p:spPr>
        <p:txBody>
          <a:bodyPr wrap="square" rtlCol="0">
            <a:spAutoFit/>
          </a:bodyPr>
          <a:lstStyle/>
          <a:p>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a:t>
            </a:r>
            <a:r>
              <a:rPr lang="en-US" dirty="0" err="1">
                <a:latin typeface="Arial Narrow" panose="020B0604020202020204" pitchFamily="34" charset="0"/>
                <a:cs typeface="Arial Narrow" panose="020B0604020202020204" pitchFamily="34" charset="0"/>
              </a:rPr>
              <a:t>Sarimita</a:t>
            </a:r>
            <a:r>
              <a:rPr lang="en-US" dirty="0">
                <a:latin typeface="Arial Narrow" panose="020B0604020202020204" pitchFamily="34" charset="0"/>
                <a:cs typeface="Arial Narrow" panose="020B0604020202020204" pitchFamily="34" charset="0"/>
              </a:rPr>
              <a:t> </a:t>
            </a:r>
            <a:r>
              <a:rPr lang="en-US" dirty="0" err="1">
                <a:latin typeface="Arial Narrow" panose="020B0604020202020204" pitchFamily="34" charset="0"/>
                <a:cs typeface="Arial Narrow" panose="020B0604020202020204" pitchFamily="34" charset="0"/>
              </a:rPr>
              <a:t>Winarni</a:t>
            </a:r>
            <a:r>
              <a:rPr lang="en-US" dirty="0">
                <a:latin typeface="Arial Narrow" panose="020B0604020202020204" pitchFamily="34" charset="0"/>
                <a:cs typeface="Arial Narrow" panose="020B0604020202020204" pitchFamily="34" charset="0"/>
              </a:rPr>
              <a:t> spent almost a decade of her life fighting drug-resistant tuberculosis. Click through the following pages to learn about her journey and the challenges she faced, many of which are shared by individuals and communities affected by TB all over the world.</a:t>
            </a:r>
          </a:p>
        </p:txBody>
      </p:sp>
      <p:pic>
        <p:nvPicPr>
          <p:cNvPr id="6" name="Picture 5" descr="Logo, company name&#10;&#10;Description automatically generated">
            <a:extLst>
              <a:ext uri="{FF2B5EF4-FFF2-40B4-BE49-F238E27FC236}">
                <a16:creationId xmlns:a16="http://schemas.microsoft.com/office/drawing/2014/main" id="{36B2CF87-752B-F442-A65E-FC2BC2EC46AC}"/>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71CA8B56-EECC-D348-85CC-2E0C2989864D}"/>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8" name="Picture 7" descr="Logo, company name&#10;&#10;Description automatically generated">
            <a:extLst>
              <a:ext uri="{FF2B5EF4-FFF2-40B4-BE49-F238E27FC236}">
                <a16:creationId xmlns:a16="http://schemas.microsoft.com/office/drawing/2014/main" id="{1997ED73-F9FE-5A44-91BD-35455A5EB3CD}"/>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69E56C0-BCC3-F849-9973-9D3BCD90A690}"/>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3782623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a picture&#10;&#10;Description automatically generated">
            <a:extLst>
              <a:ext uri="{FF2B5EF4-FFF2-40B4-BE49-F238E27FC236}">
                <a16:creationId xmlns:a16="http://schemas.microsoft.com/office/drawing/2014/main" id="{CD9938B1-05F3-A740-A08D-A0EFDA6F9B0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1108" y="357188"/>
            <a:ext cx="7889942" cy="5582064"/>
          </a:xfrm>
          <a:prstGeom prst="rect">
            <a:avLst/>
          </a:prstGeom>
          <a:ln w="38100">
            <a:solidFill>
              <a:schemeClr val="tx1"/>
            </a:solidFill>
          </a:ln>
        </p:spPr>
      </p:pic>
      <p:sp>
        <p:nvSpPr>
          <p:cNvPr id="4" name="Rectangle 3">
            <a:extLst>
              <a:ext uri="{FF2B5EF4-FFF2-40B4-BE49-F238E27FC236}">
                <a16:creationId xmlns:a16="http://schemas.microsoft.com/office/drawing/2014/main" id="{181455D1-4059-9E4A-90D7-5FED27FCEABD}"/>
              </a:ext>
            </a:extLst>
          </p:cNvPr>
          <p:cNvSpPr/>
          <p:nvPr/>
        </p:nvSpPr>
        <p:spPr>
          <a:xfrm>
            <a:off x="8701805" y="357187"/>
            <a:ext cx="2650279" cy="4801314"/>
          </a:xfrm>
          <a:prstGeom prst="rect">
            <a:avLst/>
          </a:prstGeom>
          <a:ln w="38100">
            <a:solidFill>
              <a:schemeClr val="tx1"/>
            </a:solidFill>
          </a:ln>
        </p:spPr>
        <p:txBody>
          <a:bodyPr wrap="square">
            <a:spAutoFit/>
          </a:bodyPr>
          <a:lstStyle/>
          <a:p>
            <a:r>
              <a:rPr lang="en-US" dirty="0">
                <a:solidFill>
                  <a:srgbClr val="000000"/>
                </a:solidFill>
                <a:latin typeface="Arial Narrow" panose="020B0604020202020204" pitchFamily="34" charset="0"/>
                <a:cs typeface="Arial Narrow" panose="020B0604020202020204" pitchFamily="34" charset="0"/>
              </a:rPr>
              <a:t>After completing treatment,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slowly regained her strength. She could breathe easier and walk longer distances, but she had trouble adjusting to no longer being a patient. She had become so used to the routine. One day she woke up late and started yelling at her mom for letting her oversleep the time she was supposed to take her medicines. Her mom had to remind her that she was cured and no longer had to take her medicines. </a:t>
            </a:r>
          </a:p>
        </p:txBody>
      </p:sp>
      <p:pic>
        <p:nvPicPr>
          <p:cNvPr id="5" name="Picture 4" descr="Logo, company name&#10;&#10;Description automatically generated">
            <a:extLst>
              <a:ext uri="{FF2B5EF4-FFF2-40B4-BE49-F238E27FC236}">
                <a16:creationId xmlns:a16="http://schemas.microsoft.com/office/drawing/2014/main" id="{2721FEAD-85E4-2849-87D6-3A99556EF5CE}"/>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065B62BF-1E8F-5144-9DA5-B8F14769C217}"/>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850C4C3E-89C7-4242-A65B-F5B0B0A128F3}"/>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04B6CAB4-FF97-F740-AAB2-6232A9454969}"/>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345778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chair&#10;&#10;Description automatically generated">
            <a:extLst>
              <a:ext uri="{FF2B5EF4-FFF2-40B4-BE49-F238E27FC236}">
                <a16:creationId xmlns:a16="http://schemas.microsoft.com/office/drawing/2014/main" id="{36D3596B-445B-174F-B17A-57C819649C4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34909" y="462778"/>
            <a:ext cx="7623241" cy="5393375"/>
          </a:xfrm>
          <a:prstGeom prst="rect">
            <a:avLst/>
          </a:prstGeom>
          <a:ln w="38100">
            <a:solidFill>
              <a:schemeClr val="tx1"/>
            </a:solidFill>
          </a:ln>
        </p:spPr>
      </p:pic>
      <p:sp>
        <p:nvSpPr>
          <p:cNvPr id="4" name="Rectangle 3">
            <a:extLst>
              <a:ext uri="{FF2B5EF4-FFF2-40B4-BE49-F238E27FC236}">
                <a16:creationId xmlns:a16="http://schemas.microsoft.com/office/drawing/2014/main" id="{4E627C07-BA2D-E844-9B22-A3B4F9E821C2}"/>
              </a:ext>
            </a:extLst>
          </p:cNvPr>
          <p:cNvSpPr/>
          <p:nvPr/>
        </p:nvSpPr>
        <p:spPr>
          <a:xfrm>
            <a:off x="8447501" y="350043"/>
            <a:ext cx="3385790" cy="6186309"/>
          </a:xfrm>
          <a:prstGeom prst="rect">
            <a:avLst/>
          </a:prstGeom>
          <a:ln w="38100">
            <a:solidFill>
              <a:schemeClr val="tx1"/>
            </a:solidFill>
          </a:ln>
        </p:spPr>
        <p:txBody>
          <a:bodyPr wrap="square">
            <a:spAutoFit/>
          </a:bodyPr>
          <a:lstStyle/>
          <a:p>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hadn’t given much thought to what she would do with her life after treatment. In many ways she felt like TB had robbed her of so much time that her dreams were no longer possible. She had been out of the work force for so many years she feared she wouldn’t be able to get a job, especially as many employers ask to see your health records.</a:t>
            </a:r>
          </a:p>
          <a:p>
            <a:br>
              <a:rPr lang="en-US" dirty="0">
                <a:solidFill>
                  <a:srgbClr val="000000"/>
                </a:solidFill>
                <a:latin typeface="Arial Narrow" panose="020B0604020202020204" pitchFamily="34" charset="0"/>
                <a:cs typeface="Arial Narrow" panose="020B0604020202020204" pitchFamily="34" charset="0"/>
              </a:rPr>
            </a:br>
            <a:r>
              <a:rPr lang="en-US" dirty="0">
                <a:solidFill>
                  <a:srgbClr val="000000"/>
                </a:solidFill>
                <a:latin typeface="Arial Narrow" panose="020B0604020202020204" pitchFamily="34" charset="0"/>
                <a:cs typeface="Arial Narrow" panose="020B0604020202020204" pitchFamily="34" charset="0"/>
              </a:rPr>
              <a:t>She decided to join an organization called </a:t>
            </a:r>
            <a:r>
              <a:rPr lang="en-US" dirty="0" err="1">
                <a:solidFill>
                  <a:srgbClr val="000000"/>
                </a:solidFill>
                <a:latin typeface="Arial Narrow" panose="020B0604020202020204" pitchFamily="34" charset="0"/>
                <a:cs typeface="Arial Narrow" panose="020B0604020202020204" pitchFamily="34" charset="0"/>
              </a:rPr>
              <a:t>Pejuang</a:t>
            </a:r>
            <a:r>
              <a:rPr lang="en-US" dirty="0">
                <a:solidFill>
                  <a:srgbClr val="000000"/>
                </a:solidFill>
                <a:latin typeface="Arial Narrow" panose="020B0604020202020204" pitchFamily="34" charset="0"/>
                <a:cs typeface="Arial Narrow" panose="020B0604020202020204" pitchFamily="34" charset="0"/>
              </a:rPr>
              <a:t> Tangguh (PETA) as Peer Educator for DR-TB patients, to help other people get through what she had experienced first-hand. Later on, she joined the Global Coalition of TB Activists (GCTA) and was invited to become a member of the regional Advisory Committee on MDR-TB (</a:t>
            </a:r>
            <a:r>
              <a:rPr lang="en-US" dirty="0" err="1">
                <a:solidFill>
                  <a:srgbClr val="000000"/>
                </a:solidFill>
                <a:latin typeface="Arial Narrow" panose="020B0604020202020204" pitchFamily="34" charset="0"/>
                <a:cs typeface="Arial Narrow" panose="020B0604020202020204" pitchFamily="34" charset="0"/>
              </a:rPr>
              <a:t>rGLC</a:t>
            </a:r>
            <a:r>
              <a:rPr lang="en-US" dirty="0">
                <a:solidFill>
                  <a:srgbClr val="000000"/>
                </a:solidFill>
                <a:latin typeface="Arial Narrow" panose="020B0604020202020204" pitchFamily="34" charset="0"/>
                <a:cs typeface="Arial Narrow" panose="020B0604020202020204" pitchFamily="34" charset="0"/>
              </a:rPr>
              <a:t> SEARO), which she now vice-chairs. </a:t>
            </a:r>
          </a:p>
        </p:txBody>
      </p:sp>
      <p:pic>
        <p:nvPicPr>
          <p:cNvPr id="5" name="Picture 4" descr="Logo, company name&#10;&#10;Description automatically generated">
            <a:extLst>
              <a:ext uri="{FF2B5EF4-FFF2-40B4-BE49-F238E27FC236}">
                <a16:creationId xmlns:a16="http://schemas.microsoft.com/office/drawing/2014/main" id="{DCC6966B-F158-544B-AC54-AF36AAA716C9}"/>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2541070" y="6271847"/>
            <a:ext cx="1052096" cy="371503"/>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15851D46-789D-DF42-BE05-E6F4E20B3CD5}"/>
              </a:ext>
            </a:extLst>
          </p:cNvPr>
          <p:cNvPicPr>
            <a:picLocks noChangeAspect="1"/>
          </p:cNvPicPr>
          <p:nvPr/>
        </p:nvPicPr>
        <p:blipFill>
          <a:blip r:embed="rId4">
            <a:alphaModFix amt="48000"/>
          </a:blip>
          <a:stretch>
            <a:fillRect/>
          </a:stretch>
        </p:blipFill>
        <p:spPr>
          <a:xfrm>
            <a:off x="3603225" y="6137517"/>
            <a:ext cx="1498635" cy="633768"/>
          </a:xfrm>
          <a:prstGeom prst="rect">
            <a:avLst/>
          </a:prstGeom>
        </p:spPr>
      </p:pic>
      <p:pic>
        <p:nvPicPr>
          <p:cNvPr id="7" name="Picture 6" descr="Logo, company name&#10;&#10;Description automatically generated">
            <a:extLst>
              <a:ext uri="{FF2B5EF4-FFF2-40B4-BE49-F238E27FC236}">
                <a16:creationId xmlns:a16="http://schemas.microsoft.com/office/drawing/2014/main" id="{2656FD51-01D7-E64B-85CB-2D893A6DC3AA}"/>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5079371" y="6020257"/>
            <a:ext cx="749929" cy="74992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64196400-C2AB-0D42-A9DD-4308C8A4D230}"/>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434909" y="6226720"/>
            <a:ext cx="2020703" cy="455363"/>
          </a:xfrm>
          <a:prstGeom prst="rect">
            <a:avLst/>
          </a:prstGeom>
        </p:spPr>
      </p:pic>
    </p:spTree>
    <p:extLst>
      <p:ext uri="{BB962C8B-B14F-4D97-AF65-F5344CB8AC3E}">
        <p14:creationId xmlns:p14="http://schemas.microsoft.com/office/powerpoint/2010/main" val="3425965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mirror posing for the camera&#10;&#10;Description automatically generated">
            <a:extLst>
              <a:ext uri="{FF2B5EF4-FFF2-40B4-BE49-F238E27FC236}">
                <a16:creationId xmlns:a16="http://schemas.microsoft.com/office/drawing/2014/main" id="{F2AA150A-96ED-5E41-B003-EEBDD5979AE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0158" y="228600"/>
            <a:ext cx="7970135" cy="5638800"/>
          </a:xfrm>
          <a:prstGeom prst="rect">
            <a:avLst/>
          </a:prstGeom>
          <a:ln w="38100">
            <a:solidFill>
              <a:schemeClr val="tx1"/>
            </a:solidFill>
          </a:ln>
        </p:spPr>
      </p:pic>
      <p:sp>
        <p:nvSpPr>
          <p:cNvPr id="4" name="Rectangle 3">
            <a:extLst>
              <a:ext uri="{FF2B5EF4-FFF2-40B4-BE49-F238E27FC236}">
                <a16:creationId xmlns:a16="http://schemas.microsoft.com/office/drawing/2014/main" id="{72921665-DB9A-0B45-8CDC-BE4C392A1F77}"/>
              </a:ext>
            </a:extLst>
          </p:cNvPr>
          <p:cNvSpPr/>
          <p:nvPr/>
        </p:nvSpPr>
        <p:spPr>
          <a:xfrm>
            <a:off x="8897263" y="228600"/>
            <a:ext cx="2650279" cy="6186309"/>
          </a:xfrm>
          <a:prstGeom prst="rect">
            <a:avLst/>
          </a:prstGeom>
          <a:ln w="38100">
            <a:solidFill>
              <a:schemeClr val="tx1"/>
            </a:solidFill>
          </a:ln>
        </p:spPr>
        <p:txBody>
          <a:bodyPr wrap="square">
            <a:spAutoFit/>
          </a:bodyPr>
          <a:lstStyle/>
          <a:p>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also established and leads a coalition of young people, the Youth Movement Against TB of Indonesia (IMUT) and continues to work as a patient supporter for DR-TB patients at 3 referral Hospitals and 2 primary health care centers. </a:t>
            </a:r>
          </a:p>
          <a:p>
            <a:br>
              <a:rPr lang="en-US" dirty="0">
                <a:solidFill>
                  <a:srgbClr val="000000"/>
                </a:solidFill>
                <a:latin typeface="Arial Narrow" panose="020B0604020202020204" pitchFamily="34" charset="0"/>
                <a:cs typeface="Arial Narrow" panose="020B0604020202020204" pitchFamily="34" charset="0"/>
              </a:rPr>
            </a:br>
            <a:r>
              <a:rPr lang="en-US" dirty="0">
                <a:solidFill>
                  <a:srgbClr val="000000"/>
                </a:solidFill>
                <a:latin typeface="Arial Narrow" panose="020B0604020202020204" pitchFamily="34" charset="0"/>
                <a:cs typeface="Arial Narrow" panose="020B0604020202020204" pitchFamily="34" charset="0"/>
              </a:rPr>
              <a:t>Even though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is involved in so many things, the scars of her experience with TB linger deep down inside and she often still feels badly about herself and her situation.</a:t>
            </a:r>
          </a:p>
          <a:p>
            <a:endParaRPr lang="en-US" dirty="0">
              <a:solidFill>
                <a:srgbClr val="000000"/>
              </a:solidFill>
              <a:latin typeface="Arial Narrow" panose="020B0604020202020204" pitchFamily="34" charset="0"/>
              <a:cs typeface="Arial Narrow" panose="020B0604020202020204" pitchFamily="34" charset="0"/>
            </a:endParaRPr>
          </a:p>
          <a:p>
            <a:r>
              <a:rPr lang="en-US" i="1" dirty="0">
                <a:solidFill>
                  <a:srgbClr val="000000"/>
                </a:solidFill>
                <a:latin typeface="Arial Narrow" panose="020B0604020202020204" pitchFamily="34" charset="0"/>
                <a:cs typeface="Arial Narrow" panose="020B0604020202020204" pitchFamily="34" charset="0"/>
              </a:rPr>
              <a:t>Barrier: Rehabilitation services and employment opportunities for DR-TB survivors.</a:t>
            </a:r>
          </a:p>
        </p:txBody>
      </p:sp>
      <p:pic>
        <p:nvPicPr>
          <p:cNvPr id="5" name="Picture 4" descr="Logo, company name&#10;&#10;Description automatically generated">
            <a:extLst>
              <a:ext uri="{FF2B5EF4-FFF2-40B4-BE49-F238E27FC236}">
                <a16:creationId xmlns:a16="http://schemas.microsoft.com/office/drawing/2014/main" id="{3EBC8BA4-78A3-064C-BBFF-68C7AAB7D4DA}"/>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2541070" y="6271847"/>
            <a:ext cx="1052096" cy="371503"/>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5006A78A-44FA-2B49-BB1D-CD1F45197CC4}"/>
              </a:ext>
            </a:extLst>
          </p:cNvPr>
          <p:cNvPicPr>
            <a:picLocks noChangeAspect="1"/>
          </p:cNvPicPr>
          <p:nvPr/>
        </p:nvPicPr>
        <p:blipFill>
          <a:blip r:embed="rId4">
            <a:alphaModFix amt="48000"/>
          </a:blip>
          <a:stretch>
            <a:fillRect/>
          </a:stretch>
        </p:blipFill>
        <p:spPr>
          <a:xfrm>
            <a:off x="3603225" y="6137517"/>
            <a:ext cx="1498635" cy="633768"/>
          </a:xfrm>
          <a:prstGeom prst="rect">
            <a:avLst/>
          </a:prstGeom>
        </p:spPr>
      </p:pic>
      <p:pic>
        <p:nvPicPr>
          <p:cNvPr id="7" name="Picture 6" descr="Logo, company name&#10;&#10;Description automatically generated">
            <a:extLst>
              <a:ext uri="{FF2B5EF4-FFF2-40B4-BE49-F238E27FC236}">
                <a16:creationId xmlns:a16="http://schemas.microsoft.com/office/drawing/2014/main" id="{8DBF2829-1554-6145-AF96-54F4804B45E6}"/>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5079371" y="6020257"/>
            <a:ext cx="749929" cy="74992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77A7A75-2A0C-6241-9F36-FA1B69F93C10}"/>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434909" y="6226720"/>
            <a:ext cx="2020703" cy="455363"/>
          </a:xfrm>
          <a:prstGeom prst="rect">
            <a:avLst/>
          </a:prstGeom>
        </p:spPr>
      </p:pic>
    </p:spTree>
    <p:extLst>
      <p:ext uri="{BB962C8B-B14F-4D97-AF65-F5344CB8AC3E}">
        <p14:creationId xmlns:p14="http://schemas.microsoft.com/office/powerpoint/2010/main" val="2944479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room&#10;&#10;Description automatically generated">
            <a:extLst>
              <a:ext uri="{FF2B5EF4-FFF2-40B4-BE49-F238E27FC236}">
                <a16:creationId xmlns:a16="http://schemas.microsoft.com/office/drawing/2014/main" id="{6D1734A2-8AE6-0944-B819-4EF12BE70DA6}"/>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626563" y="237188"/>
            <a:ext cx="8041187" cy="5689069"/>
          </a:xfrm>
          <a:ln w="38100">
            <a:solidFill>
              <a:schemeClr val="tx1"/>
            </a:solidFill>
          </a:ln>
        </p:spPr>
      </p:pic>
      <p:sp>
        <p:nvSpPr>
          <p:cNvPr id="4" name="TextBox 3">
            <a:extLst>
              <a:ext uri="{FF2B5EF4-FFF2-40B4-BE49-F238E27FC236}">
                <a16:creationId xmlns:a16="http://schemas.microsoft.com/office/drawing/2014/main" id="{696EEB38-9BFF-F94D-B4FD-DDF085B93808}"/>
              </a:ext>
            </a:extLst>
          </p:cNvPr>
          <p:cNvSpPr txBox="1"/>
          <p:nvPr/>
        </p:nvSpPr>
        <p:spPr>
          <a:xfrm>
            <a:off x="8869100" y="237188"/>
            <a:ext cx="2797067" cy="1477328"/>
          </a:xfrm>
          <a:prstGeom prst="rect">
            <a:avLst/>
          </a:prstGeom>
          <a:noFill/>
          <a:ln w="38100">
            <a:solidFill>
              <a:schemeClr val="tx1"/>
            </a:solidFill>
          </a:ln>
        </p:spPr>
        <p:txBody>
          <a:bodyPr wrap="square" rtlCol="0">
            <a:spAutoFit/>
          </a:bodyPr>
          <a:lstStyle/>
          <a:p>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is a young woman with lots of energy and dreams about her future. She works in retail as a supervisor and helps her Father support their family.</a:t>
            </a:r>
          </a:p>
        </p:txBody>
      </p:sp>
      <p:pic>
        <p:nvPicPr>
          <p:cNvPr id="6" name="Picture 5" descr="Logo, company name&#10;&#10;Description automatically generated">
            <a:extLst>
              <a:ext uri="{FF2B5EF4-FFF2-40B4-BE49-F238E27FC236}">
                <a16:creationId xmlns:a16="http://schemas.microsoft.com/office/drawing/2014/main" id="{6D9E65B9-8068-0E4C-89FD-DB42AF42054C}"/>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88A6A39-A4B0-A547-AC11-3261F50B697F}"/>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8" name="Picture 7" descr="Logo, company name&#10;&#10;Description automatically generated">
            <a:extLst>
              <a:ext uri="{FF2B5EF4-FFF2-40B4-BE49-F238E27FC236}">
                <a16:creationId xmlns:a16="http://schemas.microsoft.com/office/drawing/2014/main" id="{FC305277-3974-0C4A-999E-99F6060F257E}"/>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FCA8AD3-932B-A044-880A-6C4308D5B99A}"/>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3456371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front of a mirror posing for the camera&#10;&#10;Description automatically generated">
            <a:extLst>
              <a:ext uri="{FF2B5EF4-FFF2-40B4-BE49-F238E27FC236}">
                <a16:creationId xmlns:a16="http://schemas.microsoft.com/office/drawing/2014/main" id="{8F085749-CB73-3E4E-BF09-7FBCBBF11105}"/>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87161" y="311150"/>
            <a:ext cx="8085339" cy="5720306"/>
          </a:xfrm>
          <a:ln w="38100">
            <a:solidFill>
              <a:schemeClr val="tx1"/>
            </a:solidFill>
          </a:ln>
        </p:spPr>
      </p:pic>
      <p:sp>
        <p:nvSpPr>
          <p:cNvPr id="6" name="TextBox 5">
            <a:extLst>
              <a:ext uri="{FF2B5EF4-FFF2-40B4-BE49-F238E27FC236}">
                <a16:creationId xmlns:a16="http://schemas.microsoft.com/office/drawing/2014/main" id="{2EEFF49F-CC4E-B948-8BFF-CC89B84604A7}"/>
              </a:ext>
            </a:extLst>
          </p:cNvPr>
          <p:cNvSpPr txBox="1"/>
          <p:nvPr/>
        </p:nvSpPr>
        <p:spPr>
          <a:xfrm>
            <a:off x="8823948" y="332438"/>
            <a:ext cx="2797067" cy="2862322"/>
          </a:xfrm>
          <a:prstGeom prst="rect">
            <a:avLst/>
          </a:prstGeom>
          <a:noFill/>
          <a:ln w="38100">
            <a:solidFill>
              <a:schemeClr val="tx1"/>
            </a:solidFill>
          </a:ln>
        </p:spPr>
        <p:txBody>
          <a:bodyPr wrap="square" rtlCol="0">
            <a:spAutoFit/>
          </a:bodyPr>
          <a:lstStyle/>
          <a:p>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has asthma so when she developed a persistent cough, she didn’t think much of it and continued to go to work. Over time her cough worsened, and she started to develop other worrying symptoms, including night sweats, fatigue, and weight loss.</a:t>
            </a:r>
          </a:p>
        </p:txBody>
      </p:sp>
      <p:pic>
        <p:nvPicPr>
          <p:cNvPr id="4" name="Picture 3" descr="Logo, company name&#10;&#10;Description automatically generated">
            <a:extLst>
              <a:ext uri="{FF2B5EF4-FFF2-40B4-BE49-F238E27FC236}">
                <a16:creationId xmlns:a16="http://schemas.microsoft.com/office/drawing/2014/main" id="{CD40D92C-6CAE-B044-8D35-3A38778727D2}"/>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DFA2C916-23C0-6C4E-977A-A9179D8869AD}"/>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8" name="Picture 7" descr="Logo, company name&#10;&#10;Description automatically generated">
            <a:extLst>
              <a:ext uri="{FF2B5EF4-FFF2-40B4-BE49-F238E27FC236}">
                <a16:creationId xmlns:a16="http://schemas.microsoft.com/office/drawing/2014/main" id="{AF72C67A-09FC-1B46-8695-4F921B7C2A9E}"/>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8835D1B-3922-F34E-8B64-4FBF37B7F1D7}"/>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1315208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a room&#10;&#10;Description automatically generated">
            <a:extLst>
              <a:ext uri="{FF2B5EF4-FFF2-40B4-BE49-F238E27FC236}">
                <a16:creationId xmlns:a16="http://schemas.microsoft.com/office/drawing/2014/main" id="{77EAAF1B-E8E5-DD4B-A4EA-6C25E01EF5C7}"/>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506211" y="332438"/>
            <a:ext cx="7894839" cy="5585529"/>
          </a:xfrm>
          <a:ln w="38100">
            <a:solidFill>
              <a:schemeClr val="tx1"/>
            </a:solidFill>
          </a:ln>
        </p:spPr>
      </p:pic>
      <p:sp>
        <p:nvSpPr>
          <p:cNvPr id="8" name="TextBox 7">
            <a:extLst>
              <a:ext uri="{FF2B5EF4-FFF2-40B4-BE49-F238E27FC236}">
                <a16:creationId xmlns:a16="http://schemas.microsoft.com/office/drawing/2014/main" id="{1778325D-AD33-E841-BBE1-1FEDF55E3716}"/>
              </a:ext>
            </a:extLst>
          </p:cNvPr>
          <p:cNvSpPr txBox="1"/>
          <p:nvPr/>
        </p:nvSpPr>
        <p:spPr>
          <a:xfrm>
            <a:off x="8685756" y="332438"/>
            <a:ext cx="2797067" cy="2585323"/>
          </a:xfrm>
          <a:prstGeom prst="rect">
            <a:avLst/>
          </a:prstGeom>
          <a:noFill/>
          <a:ln w="38100">
            <a:solidFill>
              <a:schemeClr val="tx1"/>
            </a:solidFill>
          </a:ln>
        </p:spPr>
        <p:txBody>
          <a:bodyPr wrap="square" rtlCol="0">
            <a:spAutoFit/>
          </a:bodyPr>
          <a:lstStyle/>
          <a:p>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decided to visit the primary health care center, where she was given new asthma medication.</a:t>
            </a:r>
          </a:p>
          <a:p>
            <a:br>
              <a:rPr lang="en-US" dirty="0">
                <a:latin typeface="Arial Narrow" panose="020B0604020202020204" pitchFamily="34" charset="0"/>
                <a:cs typeface="Arial Narrow" panose="020B0604020202020204" pitchFamily="34" charset="0"/>
              </a:rPr>
            </a:br>
            <a:r>
              <a:rPr lang="en-US" i="1" dirty="0">
                <a:latin typeface="Arial Narrow" panose="020B0604020202020204" pitchFamily="34" charset="0"/>
                <a:cs typeface="Arial Narrow" panose="020B0604020202020204" pitchFamily="34" charset="0"/>
              </a:rPr>
              <a:t>Barrier: Lack of awareness of TB and proper diagnosis / complicated by pre-existing condition (asthma)</a:t>
            </a:r>
          </a:p>
        </p:txBody>
      </p:sp>
      <p:pic>
        <p:nvPicPr>
          <p:cNvPr id="4" name="Picture 3" descr="Logo, company name&#10;&#10;Description automatically generated">
            <a:extLst>
              <a:ext uri="{FF2B5EF4-FFF2-40B4-BE49-F238E27FC236}">
                <a16:creationId xmlns:a16="http://schemas.microsoft.com/office/drawing/2014/main" id="{9999728A-F825-AF46-A539-70F210B37D16}"/>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F65F1400-96F2-894D-8549-C7AABE648747}"/>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25BD3397-1F6D-CA40-BF41-356CBB06C7A3}"/>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435DCE0-0DCD-D644-A88E-044B91C3B17C}"/>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145275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posing for a picture&#10;&#10;Description automatically generated">
            <a:extLst>
              <a:ext uri="{FF2B5EF4-FFF2-40B4-BE49-F238E27FC236}">
                <a16:creationId xmlns:a16="http://schemas.microsoft.com/office/drawing/2014/main" id="{E76963D6-4CAC-A94D-A0F8-FDB426485A52}"/>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515735" y="220662"/>
            <a:ext cx="7885315" cy="5578791"/>
          </a:xfrm>
          <a:ln w="38100">
            <a:solidFill>
              <a:schemeClr val="tx1"/>
            </a:solidFill>
          </a:ln>
        </p:spPr>
      </p:pic>
      <p:sp>
        <p:nvSpPr>
          <p:cNvPr id="6" name="TextBox 5">
            <a:extLst>
              <a:ext uri="{FF2B5EF4-FFF2-40B4-BE49-F238E27FC236}">
                <a16:creationId xmlns:a16="http://schemas.microsoft.com/office/drawing/2014/main" id="{CDD02936-9EE0-7F45-99D3-20F93F35F947}"/>
              </a:ext>
            </a:extLst>
          </p:cNvPr>
          <p:cNvSpPr txBox="1"/>
          <p:nvPr/>
        </p:nvSpPr>
        <p:spPr>
          <a:xfrm>
            <a:off x="8846551" y="186114"/>
            <a:ext cx="2797067" cy="5632311"/>
          </a:xfrm>
          <a:prstGeom prst="rect">
            <a:avLst/>
          </a:prstGeom>
          <a:noFill/>
          <a:ln w="38100">
            <a:solidFill>
              <a:schemeClr val="tx1"/>
            </a:solidFill>
          </a:ln>
        </p:spPr>
        <p:txBody>
          <a:bodyPr wrap="square" rtlCol="0">
            <a:spAutoFit/>
          </a:bodyPr>
          <a:lstStyle/>
          <a:p>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diligently took her new asthma medication as it was prescribed and started to feel better. But after a week, her coughing fits returned. </a:t>
            </a:r>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started to worry that the asthma medicine she received from primary health care center was poor quality. Her illness was getting progressively worse and she stressed that she would lose her job due to absenteeism. A neighbor recommended that she visit the doctor at the private health facility instead. </a:t>
            </a:r>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would have to pay but she thought it was worth the money to see a doctor at a facility with a good reputation.</a:t>
            </a:r>
            <a:endParaRPr lang="en-US" i="1" dirty="0">
              <a:latin typeface="Arial Narrow" panose="020B0604020202020204" pitchFamily="34" charset="0"/>
              <a:cs typeface="Arial Narrow"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67ABDCEE-218F-A346-B482-3D3E825740FF}"/>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B226D746-DEAB-9745-9833-F004C7D99CF8}"/>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8" name="Picture 7" descr="Logo, company name&#10;&#10;Description automatically generated">
            <a:extLst>
              <a:ext uri="{FF2B5EF4-FFF2-40B4-BE49-F238E27FC236}">
                <a16:creationId xmlns:a16="http://schemas.microsoft.com/office/drawing/2014/main" id="{5280F4AC-9483-0341-B0B4-729C6F2E78F3}"/>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0BB9BE04-4BAD-D44D-9639-729A80CDD5FD}"/>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2550567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a room&#10;&#10;Description automatically generated">
            <a:extLst>
              <a:ext uri="{FF2B5EF4-FFF2-40B4-BE49-F238E27FC236}">
                <a16:creationId xmlns:a16="http://schemas.microsoft.com/office/drawing/2014/main" id="{9F7A1365-771C-884A-8983-205C7B895571}"/>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52438" y="326823"/>
            <a:ext cx="7796212" cy="5515752"/>
          </a:xfrm>
          <a:ln w="38100">
            <a:solidFill>
              <a:schemeClr val="tx1"/>
            </a:solidFill>
          </a:ln>
        </p:spPr>
      </p:pic>
      <p:sp>
        <p:nvSpPr>
          <p:cNvPr id="6" name="TextBox 5">
            <a:extLst>
              <a:ext uri="{FF2B5EF4-FFF2-40B4-BE49-F238E27FC236}">
                <a16:creationId xmlns:a16="http://schemas.microsoft.com/office/drawing/2014/main" id="{49FF0E20-6E8C-4849-BF3A-014177D541AD}"/>
              </a:ext>
            </a:extLst>
          </p:cNvPr>
          <p:cNvSpPr txBox="1"/>
          <p:nvPr/>
        </p:nvSpPr>
        <p:spPr>
          <a:xfrm>
            <a:off x="8667228" y="332438"/>
            <a:ext cx="2797067" cy="5355312"/>
          </a:xfrm>
          <a:prstGeom prst="rect">
            <a:avLst/>
          </a:prstGeom>
          <a:noFill/>
          <a:ln w="38100">
            <a:solidFill>
              <a:schemeClr val="tx1"/>
            </a:solidFill>
          </a:ln>
        </p:spPr>
        <p:txBody>
          <a:bodyPr wrap="square" rtlCol="0">
            <a:spAutoFit/>
          </a:bodyPr>
          <a:lstStyle/>
          <a:p>
            <a:r>
              <a:rPr lang="en-US" dirty="0">
                <a:latin typeface="Arial Narrow" panose="020B0604020202020204" pitchFamily="34" charset="0"/>
                <a:cs typeface="Arial Narrow" panose="020B0604020202020204" pitchFamily="34" charset="0"/>
              </a:rPr>
              <a:t>So </a:t>
            </a:r>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paid the $10-15 fee to see the doctor at the private healthcare facility, where she received a chest X-ray and was prescribed rifampicin and isoniazid. </a:t>
            </a:r>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wasn’t given much information about her condition or the medicines she was given but was happy to be on her way to getting well. </a:t>
            </a:r>
          </a:p>
          <a:p>
            <a:br>
              <a:rPr lang="en-US" dirty="0">
                <a:latin typeface="Arial Narrow" panose="020B0604020202020204" pitchFamily="34" charset="0"/>
                <a:cs typeface="Arial Narrow" panose="020B0604020202020204" pitchFamily="34" charset="0"/>
              </a:rPr>
            </a:br>
            <a:r>
              <a:rPr lang="en-US" i="1" dirty="0">
                <a:latin typeface="Arial Narrow" panose="020B0604020202020204" pitchFamily="34" charset="0"/>
                <a:cs typeface="Arial Narrow" panose="020B0604020202020204" pitchFamily="34" charset="0"/>
              </a:rPr>
              <a:t>Barrier: Out of pocket expenses for the consultation, chest X-rays and prescribed medicines; now follow up testing to confirm TB or determine drug-resistance and inappropriate and inadequate treatment prescribed.</a:t>
            </a:r>
          </a:p>
        </p:txBody>
      </p:sp>
      <p:pic>
        <p:nvPicPr>
          <p:cNvPr id="4" name="Picture 3" descr="Logo, company name&#10;&#10;Description automatically generated">
            <a:extLst>
              <a:ext uri="{FF2B5EF4-FFF2-40B4-BE49-F238E27FC236}">
                <a16:creationId xmlns:a16="http://schemas.microsoft.com/office/drawing/2014/main" id="{52AAAB42-455A-8D45-8475-99C07299147A}"/>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CD54E082-E3D5-7749-877A-FDAC6027C67A}"/>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8" name="Picture 7" descr="Logo, company name&#10;&#10;Description automatically generated">
            <a:extLst>
              <a:ext uri="{FF2B5EF4-FFF2-40B4-BE49-F238E27FC236}">
                <a16:creationId xmlns:a16="http://schemas.microsoft.com/office/drawing/2014/main" id="{D23ABC9A-AD36-5D45-B2A5-449873D45DB4}"/>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BC0958F-760B-304C-ABD0-C3D12350F973}"/>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2999950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room&#10;&#10;Description automatically generated">
            <a:extLst>
              <a:ext uri="{FF2B5EF4-FFF2-40B4-BE49-F238E27FC236}">
                <a16:creationId xmlns:a16="http://schemas.microsoft.com/office/drawing/2014/main" id="{1D316537-9CF5-E142-9FF6-607BCD98A0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7734" y="142876"/>
            <a:ext cx="5378866" cy="3805500"/>
          </a:xfrm>
          <a:prstGeom prst="rect">
            <a:avLst/>
          </a:prstGeom>
          <a:ln w="38100">
            <a:solidFill>
              <a:schemeClr val="tx1"/>
            </a:solidFill>
          </a:ln>
        </p:spPr>
      </p:pic>
      <p:pic>
        <p:nvPicPr>
          <p:cNvPr id="5" name="Picture 4" descr="A person posing for the camera&#10;&#10;Description automatically generated">
            <a:extLst>
              <a:ext uri="{FF2B5EF4-FFF2-40B4-BE49-F238E27FC236}">
                <a16:creationId xmlns:a16="http://schemas.microsoft.com/office/drawing/2014/main" id="{92E89EC7-B2D8-4149-B86F-2C9E46A5BFD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35140" y="2909625"/>
            <a:ext cx="5378865" cy="3805499"/>
          </a:xfrm>
          <a:prstGeom prst="rect">
            <a:avLst/>
          </a:prstGeom>
          <a:ln w="38100">
            <a:solidFill>
              <a:schemeClr val="tx1"/>
            </a:solidFill>
          </a:ln>
        </p:spPr>
      </p:pic>
      <p:pic>
        <p:nvPicPr>
          <p:cNvPr id="7" name="Picture 6" descr="A person standing in a room&#10;&#10;Description automatically generated">
            <a:extLst>
              <a:ext uri="{FF2B5EF4-FFF2-40B4-BE49-F238E27FC236}">
                <a16:creationId xmlns:a16="http://schemas.microsoft.com/office/drawing/2014/main" id="{9DD694FC-BE99-1E4C-9E85-CEDA4D97770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35401" y="142876"/>
            <a:ext cx="5378866" cy="3805500"/>
          </a:xfrm>
          <a:prstGeom prst="rect">
            <a:avLst/>
          </a:prstGeom>
          <a:ln w="38100">
            <a:solidFill>
              <a:schemeClr val="tx1"/>
            </a:solidFill>
          </a:ln>
        </p:spPr>
      </p:pic>
      <p:sp>
        <p:nvSpPr>
          <p:cNvPr id="8" name="TextBox 7">
            <a:extLst>
              <a:ext uri="{FF2B5EF4-FFF2-40B4-BE49-F238E27FC236}">
                <a16:creationId xmlns:a16="http://schemas.microsoft.com/office/drawing/2014/main" id="{07D9F90C-303F-0641-8695-557D7F1BDBCA}"/>
              </a:ext>
            </a:extLst>
          </p:cNvPr>
          <p:cNvSpPr txBox="1"/>
          <p:nvPr/>
        </p:nvSpPr>
        <p:spPr>
          <a:xfrm>
            <a:off x="177734" y="4177588"/>
            <a:ext cx="4210552" cy="2308324"/>
          </a:xfrm>
          <a:prstGeom prst="rect">
            <a:avLst/>
          </a:prstGeom>
          <a:noFill/>
          <a:ln w="38100">
            <a:solidFill>
              <a:schemeClr val="tx1"/>
            </a:solidFill>
          </a:ln>
        </p:spPr>
        <p:txBody>
          <a:bodyPr wrap="square" rtlCol="0">
            <a:spAutoFit/>
          </a:bodyPr>
          <a:lstStyle/>
          <a:p>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took the treatment prescribed to her for 2 years, paying out of pocket at the pharmacy because it was less expensive than going back to the private facility where she would also have to pay to see the doctor. During this time </a:t>
            </a:r>
            <a:r>
              <a:rPr lang="en-US" dirty="0" err="1">
                <a:latin typeface="Arial Narrow" panose="020B0604020202020204" pitchFamily="34" charset="0"/>
                <a:cs typeface="Arial Narrow" panose="020B0604020202020204" pitchFamily="34" charset="0"/>
              </a:rPr>
              <a:t>Paran</a:t>
            </a:r>
            <a:r>
              <a:rPr lang="en-US" dirty="0">
                <a:latin typeface="Arial Narrow" panose="020B0604020202020204" pitchFamily="34" charset="0"/>
                <a:cs typeface="Arial Narrow" panose="020B0604020202020204" pitchFamily="34" charset="0"/>
              </a:rPr>
              <a:t> started to feel better and was even able to return to work. She felt optimistic and happy to be able to help support her family again.</a:t>
            </a:r>
          </a:p>
        </p:txBody>
      </p:sp>
      <p:pic>
        <p:nvPicPr>
          <p:cNvPr id="6" name="Picture 5" descr="Logo, company name&#10;&#10;Description automatically generated">
            <a:extLst>
              <a:ext uri="{FF2B5EF4-FFF2-40B4-BE49-F238E27FC236}">
                <a16:creationId xmlns:a16="http://schemas.microsoft.com/office/drawing/2014/main" id="{4C95D572-D38A-FD46-BCFD-3C8340C80EAA}"/>
              </a:ext>
            </a:extLst>
          </p:cNvPr>
          <p:cNvPicPr>
            <a:picLocks noChangeAspect="1"/>
          </p:cNvPicPr>
          <p:nvPr/>
        </p:nvPicPr>
        <p:blipFill>
          <a:blip r:embed="rId5">
            <a:alphaModFix amt="48000"/>
            <a:extLst>
              <a:ext uri="{28A0092B-C50C-407E-A947-70E740481C1C}">
                <a14:useLocalDpi xmlns:a14="http://schemas.microsoft.com/office/drawing/2010/main"/>
              </a:ext>
            </a:extLst>
          </a:blip>
          <a:stretch>
            <a:fillRect/>
          </a:stretch>
        </p:blipFill>
        <p:spPr>
          <a:xfrm>
            <a:off x="10137059" y="6109835"/>
            <a:ext cx="1008552" cy="356127"/>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8FD5E8A6-860B-6841-8E7B-9BC57161F339}"/>
              </a:ext>
            </a:extLst>
          </p:cNvPr>
          <p:cNvPicPr>
            <a:picLocks noChangeAspect="1"/>
          </p:cNvPicPr>
          <p:nvPr/>
        </p:nvPicPr>
        <p:blipFill>
          <a:blip r:embed="rId6">
            <a:alphaModFix amt="48000"/>
          </a:blip>
          <a:stretch>
            <a:fillRect/>
          </a:stretch>
        </p:blipFill>
        <p:spPr>
          <a:xfrm>
            <a:off x="10303159" y="4659001"/>
            <a:ext cx="1532504" cy="648091"/>
          </a:xfrm>
          <a:prstGeom prst="rect">
            <a:avLst/>
          </a:prstGeom>
        </p:spPr>
      </p:pic>
      <p:pic>
        <p:nvPicPr>
          <p:cNvPr id="10" name="Picture 9" descr="Logo, company name&#10;&#10;Description automatically generated">
            <a:extLst>
              <a:ext uri="{FF2B5EF4-FFF2-40B4-BE49-F238E27FC236}">
                <a16:creationId xmlns:a16="http://schemas.microsoft.com/office/drawing/2014/main" id="{45470DC5-F283-B943-B53E-99DEB85B47B7}"/>
              </a:ext>
            </a:extLst>
          </p:cNvPr>
          <p:cNvPicPr>
            <a:picLocks noChangeAspect="1"/>
          </p:cNvPicPr>
          <p:nvPr/>
        </p:nvPicPr>
        <p:blipFill>
          <a:blip r:embed="rId7" cstate="hqprint">
            <a:alphaModFix amt="48000"/>
            <a:extLst>
              <a:ext uri="{28A0092B-C50C-407E-A947-70E740481C1C}">
                <a14:useLocalDpi xmlns:a14="http://schemas.microsoft.com/office/drawing/2010/main"/>
              </a:ext>
            </a:extLst>
          </a:blip>
          <a:stretch>
            <a:fillRect/>
          </a:stretch>
        </p:blipFill>
        <p:spPr>
          <a:xfrm>
            <a:off x="11259911" y="5941350"/>
            <a:ext cx="792455" cy="79245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F0BC69B-C474-3942-A74B-EEC691C00EAA}"/>
              </a:ext>
            </a:extLst>
          </p:cNvPr>
          <p:cNvPicPr>
            <a:picLocks noChangeAspect="1"/>
          </p:cNvPicPr>
          <p:nvPr/>
        </p:nvPicPr>
        <p:blipFill rotWithShape="1">
          <a:blip r:embed="rId8" cstate="hqprint">
            <a:alphaModFix amt="48000"/>
            <a:extLst>
              <a:ext uri="{28A0092B-C50C-407E-A947-70E740481C1C}">
                <a14:useLocalDpi xmlns:a14="http://schemas.microsoft.com/office/drawing/2010/main"/>
              </a:ext>
            </a:extLst>
          </a:blip>
          <a:srcRect/>
          <a:stretch/>
        </p:blipFill>
        <p:spPr>
          <a:xfrm>
            <a:off x="10029760" y="5405540"/>
            <a:ext cx="2079756" cy="468670"/>
          </a:xfrm>
          <a:prstGeom prst="rect">
            <a:avLst/>
          </a:prstGeom>
        </p:spPr>
      </p:pic>
    </p:spTree>
    <p:extLst>
      <p:ext uri="{BB962C8B-B14F-4D97-AF65-F5344CB8AC3E}">
        <p14:creationId xmlns:p14="http://schemas.microsoft.com/office/powerpoint/2010/main" val="362102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posing for the camera&#10;&#10;Description automatically generated">
            <a:extLst>
              <a:ext uri="{FF2B5EF4-FFF2-40B4-BE49-F238E27FC236}">
                <a16:creationId xmlns:a16="http://schemas.microsoft.com/office/drawing/2014/main" id="{52FC15F0-454A-2A48-AB10-B13492AEBF2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7296" y="257175"/>
            <a:ext cx="7875654" cy="5571955"/>
          </a:xfrm>
          <a:prstGeom prst="rect">
            <a:avLst/>
          </a:prstGeom>
          <a:ln w="38100">
            <a:solidFill>
              <a:schemeClr val="tx1"/>
            </a:solidFill>
          </a:ln>
        </p:spPr>
      </p:pic>
      <p:sp>
        <p:nvSpPr>
          <p:cNvPr id="4" name="Rectangle 3">
            <a:extLst>
              <a:ext uri="{FF2B5EF4-FFF2-40B4-BE49-F238E27FC236}">
                <a16:creationId xmlns:a16="http://schemas.microsoft.com/office/drawing/2014/main" id="{F4F6046C-4C2E-6343-B5B5-EF1CD30FB3C6}"/>
              </a:ext>
            </a:extLst>
          </p:cNvPr>
          <p:cNvSpPr/>
          <p:nvPr/>
        </p:nvSpPr>
        <p:spPr>
          <a:xfrm>
            <a:off x="8768696" y="257175"/>
            <a:ext cx="2580362" cy="2862322"/>
          </a:xfrm>
          <a:prstGeom prst="rect">
            <a:avLst/>
          </a:prstGeom>
          <a:ln w="38100">
            <a:solidFill>
              <a:schemeClr val="tx1"/>
            </a:solidFill>
          </a:ln>
        </p:spPr>
        <p:txBody>
          <a:bodyPr wrap="square">
            <a:spAutoFit/>
          </a:bodyPr>
          <a:lstStyle/>
          <a:p>
            <a:r>
              <a:rPr lang="en-US" dirty="0">
                <a:solidFill>
                  <a:srgbClr val="000000"/>
                </a:solidFill>
                <a:latin typeface="Arial Narrow" panose="020B0604020202020204" pitchFamily="34" charset="0"/>
                <a:cs typeface="Arial Narrow" panose="020B0604020202020204" pitchFamily="34" charset="0"/>
              </a:rPr>
              <a:t>After two years of taking her medicines, </a:t>
            </a:r>
            <a:r>
              <a:rPr lang="en-US" dirty="0" err="1">
                <a:solidFill>
                  <a:srgbClr val="000000"/>
                </a:solidFill>
                <a:latin typeface="Arial Narrow" panose="020B0604020202020204" pitchFamily="34" charset="0"/>
                <a:cs typeface="Arial Narrow" panose="020B0604020202020204" pitchFamily="34" charset="0"/>
              </a:rPr>
              <a:t>Paran</a:t>
            </a:r>
            <a:r>
              <a:rPr lang="en-US" dirty="0">
                <a:solidFill>
                  <a:srgbClr val="000000"/>
                </a:solidFill>
                <a:latin typeface="Arial Narrow" panose="020B0604020202020204" pitchFamily="34" charset="0"/>
                <a:cs typeface="Arial Narrow" panose="020B0604020202020204" pitchFamily="34" charset="0"/>
              </a:rPr>
              <a:t> decided to go back to the doctor to see if she was healed. She was feeling strong and wanted confirmation that she was better and could stop taking medicines. The doctor took a chest X-ray doctor and told her that she was cured.</a:t>
            </a:r>
            <a:endParaRPr lang="en-US" dirty="0">
              <a:latin typeface="Arial Narrow" panose="020B0604020202020204" pitchFamily="34" charset="0"/>
              <a:cs typeface="Arial Narrow" panose="020B0604020202020204" pitchFamily="34" charset="0"/>
            </a:endParaRPr>
          </a:p>
        </p:txBody>
      </p:sp>
      <p:pic>
        <p:nvPicPr>
          <p:cNvPr id="5" name="Picture 4" descr="Logo, company name&#10;&#10;Description automatically generated">
            <a:extLst>
              <a:ext uri="{FF2B5EF4-FFF2-40B4-BE49-F238E27FC236}">
                <a16:creationId xmlns:a16="http://schemas.microsoft.com/office/drawing/2014/main" id="{51C634B6-E9A8-234D-936D-EE6D65360E99}"/>
              </a:ext>
            </a:extLst>
          </p:cNvPr>
          <p:cNvPicPr>
            <a:picLocks noChangeAspect="1"/>
          </p:cNvPicPr>
          <p:nvPr/>
        </p:nvPicPr>
        <p:blipFill>
          <a:blip r:embed="rId3">
            <a:alphaModFix amt="48000"/>
            <a:extLst>
              <a:ext uri="{28A0092B-C50C-407E-A947-70E740481C1C}">
                <a14:useLocalDpi xmlns:a14="http://schemas.microsoft.com/office/drawing/2010/main"/>
              </a:ext>
            </a:extLst>
          </a:blip>
          <a:stretch>
            <a:fillRect/>
          </a:stretch>
        </p:blipFill>
        <p:spPr>
          <a:xfrm>
            <a:off x="7829550" y="6164064"/>
            <a:ext cx="1325562" cy="46806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2893CFE8-4BFB-C347-ACCB-A152374C1B6E}"/>
              </a:ext>
            </a:extLst>
          </p:cNvPr>
          <p:cNvPicPr>
            <a:picLocks noChangeAspect="1"/>
          </p:cNvPicPr>
          <p:nvPr/>
        </p:nvPicPr>
        <p:blipFill>
          <a:blip r:embed="rId4">
            <a:alphaModFix amt="48000"/>
          </a:blip>
          <a:stretch>
            <a:fillRect/>
          </a:stretch>
        </p:blipFill>
        <p:spPr>
          <a:xfrm>
            <a:off x="9114792" y="5935379"/>
            <a:ext cx="1888170" cy="798501"/>
          </a:xfrm>
          <a:prstGeom prst="rect">
            <a:avLst/>
          </a:prstGeom>
        </p:spPr>
      </p:pic>
      <p:pic>
        <p:nvPicPr>
          <p:cNvPr id="7" name="Picture 6" descr="Logo, company name&#10;&#10;Description automatically generated">
            <a:extLst>
              <a:ext uri="{FF2B5EF4-FFF2-40B4-BE49-F238E27FC236}">
                <a16:creationId xmlns:a16="http://schemas.microsoft.com/office/drawing/2014/main" id="{96D5ACAE-F6AC-6446-953B-EA3D03594E59}"/>
              </a:ext>
            </a:extLst>
          </p:cNvPr>
          <p:cNvPicPr>
            <a:picLocks noChangeAspect="1"/>
          </p:cNvPicPr>
          <p:nvPr/>
        </p:nvPicPr>
        <p:blipFill>
          <a:blip r:embed="rId5" cstate="hqprint">
            <a:alphaModFix amt="48000"/>
            <a:extLst>
              <a:ext uri="{28A0092B-C50C-407E-A947-70E740481C1C}">
                <a14:useLocalDpi xmlns:a14="http://schemas.microsoft.com/office/drawing/2010/main"/>
              </a:ext>
            </a:extLst>
          </a:blip>
          <a:stretch>
            <a:fillRect/>
          </a:stretch>
        </p:blipFill>
        <p:spPr>
          <a:xfrm>
            <a:off x="11068050" y="5846175"/>
            <a:ext cx="944855" cy="9448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9DAC5B5C-C0DF-9244-BF08-D19A7AE0A627}"/>
              </a:ext>
            </a:extLst>
          </p:cNvPr>
          <p:cNvPicPr>
            <a:picLocks noChangeAspect="1"/>
          </p:cNvPicPr>
          <p:nvPr/>
        </p:nvPicPr>
        <p:blipFill rotWithShape="1">
          <a:blip r:embed="rId6" cstate="hqprint">
            <a:alphaModFix amt="48000"/>
            <a:extLst>
              <a:ext uri="{28A0092B-C50C-407E-A947-70E740481C1C}">
                <a14:useLocalDpi xmlns:a14="http://schemas.microsoft.com/office/drawing/2010/main"/>
              </a:ext>
            </a:extLst>
          </a:blip>
          <a:srcRect/>
          <a:stretch/>
        </p:blipFill>
        <p:spPr>
          <a:xfrm>
            <a:off x="5181600" y="6091561"/>
            <a:ext cx="2545938" cy="573724"/>
          </a:xfrm>
          <a:prstGeom prst="rect">
            <a:avLst/>
          </a:prstGeom>
        </p:spPr>
      </p:pic>
    </p:spTree>
    <p:extLst>
      <p:ext uri="{BB962C8B-B14F-4D97-AF65-F5344CB8AC3E}">
        <p14:creationId xmlns:p14="http://schemas.microsoft.com/office/powerpoint/2010/main" val="4028507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1416</Words>
  <Application>Microsoft Macintosh PowerPoint</Application>
  <PresentationFormat>Widescreen</PresentationFormat>
  <Paragraphs>35</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Tag 1</dc:creator>
  <cp:lastModifiedBy>Tag 1</cp:lastModifiedBy>
  <cp:revision>10</cp:revision>
  <dcterms:created xsi:type="dcterms:W3CDTF">2020-11-13T17:31:59Z</dcterms:created>
  <dcterms:modified xsi:type="dcterms:W3CDTF">2021-05-24T13:16:20Z</dcterms:modified>
</cp:coreProperties>
</file>