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7" r:id="rId4"/>
    <p:sldId id="258" r:id="rId5"/>
    <p:sldId id="259" r:id="rId6"/>
    <p:sldId id="260" r:id="rId7"/>
    <p:sldId id="262"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78" r:id="rId26"/>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03" autoAdjust="0"/>
    <p:restoredTop sz="94660"/>
  </p:normalViewPr>
  <p:slideViewPr>
    <p:cSldViewPr snapToGrid="0">
      <p:cViewPr varScale="1">
        <p:scale>
          <a:sx n="158" d="100"/>
          <a:sy n="158" d="100"/>
        </p:scale>
        <p:origin x="216"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3FC1-3F1C-41BD-A1C6-C67A4207BF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2D341D02-2E1C-45AF-83DC-32ACEFFF3B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61F1B9E8-651C-40B1-B7AD-63EBA4CDCCA8}"/>
              </a:ext>
            </a:extLst>
          </p:cNvPr>
          <p:cNvSpPr>
            <a:spLocks noGrp="1"/>
          </p:cNvSpPr>
          <p:nvPr>
            <p:ph type="dt" sz="half" idx="10"/>
          </p:nvPr>
        </p:nvSpPr>
        <p:spPr/>
        <p:txBody>
          <a:bodyPr/>
          <a:lstStyle/>
          <a:p>
            <a:fld id="{940A6D75-060F-4188-8881-3DD212B3738D}" type="datetimeFigureOut">
              <a:rPr lang="en-NG" smtClean="0"/>
              <a:t>5/7/21</a:t>
            </a:fld>
            <a:endParaRPr lang="en-NG"/>
          </a:p>
        </p:txBody>
      </p:sp>
      <p:sp>
        <p:nvSpPr>
          <p:cNvPr id="5" name="Footer Placeholder 4">
            <a:extLst>
              <a:ext uri="{FF2B5EF4-FFF2-40B4-BE49-F238E27FC236}">
                <a16:creationId xmlns:a16="http://schemas.microsoft.com/office/drawing/2014/main" id="{5275B6A0-A805-4A98-BBF9-ED7034748CF3}"/>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402E48D2-5016-4C87-B642-EE86CB72CFD3}"/>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197325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80BE-B22C-402D-A0F1-C00EF3A9EE27}"/>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E8C9FA14-0D02-4AB2-A85A-C76ED10285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D7AA7714-D725-4649-8EEF-EC0398D7F8A6}"/>
              </a:ext>
            </a:extLst>
          </p:cNvPr>
          <p:cNvSpPr>
            <a:spLocks noGrp="1"/>
          </p:cNvSpPr>
          <p:nvPr>
            <p:ph type="dt" sz="half" idx="10"/>
          </p:nvPr>
        </p:nvSpPr>
        <p:spPr/>
        <p:txBody>
          <a:bodyPr/>
          <a:lstStyle/>
          <a:p>
            <a:fld id="{940A6D75-060F-4188-8881-3DD212B3738D}" type="datetimeFigureOut">
              <a:rPr lang="en-NG" smtClean="0"/>
              <a:t>5/7/21</a:t>
            </a:fld>
            <a:endParaRPr lang="en-NG"/>
          </a:p>
        </p:txBody>
      </p:sp>
      <p:sp>
        <p:nvSpPr>
          <p:cNvPr id="5" name="Footer Placeholder 4">
            <a:extLst>
              <a:ext uri="{FF2B5EF4-FFF2-40B4-BE49-F238E27FC236}">
                <a16:creationId xmlns:a16="http://schemas.microsoft.com/office/drawing/2014/main" id="{7F9C465E-3CE1-4578-8823-0CC4E48CFD4A}"/>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B62D00FD-790B-45B0-96EB-419ABB8C5CB2}"/>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2527636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C20D13-7697-4B82-908C-6F99A3C489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22920187-7D70-4099-AF22-D7945A6463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70771DB3-142B-4206-B97D-BB7859F4986D}"/>
              </a:ext>
            </a:extLst>
          </p:cNvPr>
          <p:cNvSpPr>
            <a:spLocks noGrp="1"/>
          </p:cNvSpPr>
          <p:nvPr>
            <p:ph type="dt" sz="half" idx="10"/>
          </p:nvPr>
        </p:nvSpPr>
        <p:spPr/>
        <p:txBody>
          <a:bodyPr/>
          <a:lstStyle/>
          <a:p>
            <a:fld id="{940A6D75-060F-4188-8881-3DD212B3738D}" type="datetimeFigureOut">
              <a:rPr lang="en-NG" smtClean="0"/>
              <a:t>5/7/21</a:t>
            </a:fld>
            <a:endParaRPr lang="en-NG"/>
          </a:p>
        </p:txBody>
      </p:sp>
      <p:sp>
        <p:nvSpPr>
          <p:cNvPr id="5" name="Footer Placeholder 4">
            <a:extLst>
              <a:ext uri="{FF2B5EF4-FFF2-40B4-BE49-F238E27FC236}">
                <a16:creationId xmlns:a16="http://schemas.microsoft.com/office/drawing/2014/main" id="{90A78DCA-EE11-4380-B351-920C0631DB08}"/>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E71285B8-70BD-411B-9D03-EE73099B064B}"/>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1123614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82B8E-B11C-4F92-A6DD-ACC26946A957}"/>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53175475-CD04-4190-9D50-85E71DA98C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FA2BCF98-10CB-47BC-9CED-BA6EFC88FE50}"/>
              </a:ext>
            </a:extLst>
          </p:cNvPr>
          <p:cNvSpPr>
            <a:spLocks noGrp="1"/>
          </p:cNvSpPr>
          <p:nvPr>
            <p:ph type="dt" sz="half" idx="10"/>
          </p:nvPr>
        </p:nvSpPr>
        <p:spPr/>
        <p:txBody>
          <a:bodyPr/>
          <a:lstStyle/>
          <a:p>
            <a:fld id="{940A6D75-060F-4188-8881-3DD212B3738D}" type="datetimeFigureOut">
              <a:rPr lang="en-NG" smtClean="0"/>
              <a:t>5/7/21</a:t>
            </a:fld>
            <a:endParaRPr lang="en-NG"/>
          </a:p>
        </p:txBody>
      </p:sp>
      <p:sp>
        <p:nvSpPr>
          <p:cNvPr id="5" name="Footer Placeholder 4">
            <a:extLst>
              <a:ext uri="{FF2B5EF4-FFF2-40B4-BE49-F238E27FC236}">
                <a16:creationId xmlns:a16="http://schemas.microsoft.com/office/drawing/2014/main" id="{E648F332-EDCD-4761-857B-554A95CDDD5F}"/>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09161BDC-A4C7-4B86-8E58-86789B2CD579}"/>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299426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F9AC-E5F5-4A50-80FE-909544C47E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F99A32D6-AAE6-46CC-B9E3-7AA24E430F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AC06B7-A211-43C5-A68C-B1F69F162476}"/>
              </a:ext>
            </a:extLst>
          </p:cNvPr>
          <p:cNvSpPr>
            <a:spLocks noGrp="1"/>
          </p:cNvSpPr>
          <p:nvPr>
            <p:ph type="dt" sz="half" idx="10"/>
          </p:nvPr>
        </p:nvSpPr>
        <p:spPr/>
        <p:txBody>
          <a:bodyPr/>
          <a:lstStyle/>
          <a:p>
            <a:fld id="{940A6D75-060F-4188-8881-3DD212B3738D}" type="datetimeFigureOut">
              <a:rPr lang="en-NG" smtClean="0"/>
              <a:t>5/7/21</a:t>
            </a:fld>
            <a:endParaRPr lang="en-NG"/>
          </a:p>
        </p:txBody>
      </p:sp>
      <p:sp>
        <p:nvSpPr>
          <p:cNvPr id="5" name="Footer Placeholder 4">
            <a:extLst>
              <a:ext uri="{FF2B5EF4-FFF2-40B4-BE49-F238E27FC236}">
                <a16:creationId xmlns:a16="http://schemas.microsoft.com/office/drawing/2014/main" id="{FCD0B67B-3758-498B-AEB9-BE204822F7DE}"/>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89628C7B-07C1-4114-8FB5-806D5AE2E8E9}"/>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423723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DF41-2C17-41CC-9EAF-7CF4DCF27CCB}"/>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45F7B518-240A-4DB9-8854-67C6AE3E75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492365CB-7188-429A-9757-F69F03A043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4186701F-3ABD-4756-8741-C323EFA5BC53}"/>
              </a:ext>
            </a:extLst>
          </p:cNvPr>
          <p:cNvSpPr>
            <a:spLocks noGrp="1"/>
          </p:cNvSpPr>
          <p:nvPr>
            <p:ph type="dt" sz="half" idx="10"/>
          </p:nvPr>
        </p:nvSpPr>
        <p:spPr/>
        <p:txBody>
          <a:bodyPr/>
          <a:lstStyle/>
          <a:p>
            <a:fld id="{940A6D75-060F-4188-8881-3DD212B3738D}" type="datetimeFigureOut">
              <a:rPr lang="en-NG" smtClean="0"/>
              <a:t>5/7/21</a:t>
            </a:fld>
            <a:endParaRPr lang="en-NG"/>
          </a:p>
        </p:txBody>
      </p:sp>
      <p:sp>
        <p:nvSpPr>
          <p:cNvPr id="6" name="Footer Placeholder 5">
            <a:extLst>
              <a:ext uri="{FF2B5EF4-FFF2-40B4-BE49-F238E27FC236}">
                <a16:creationId xmlns:a16="http://schemas.microsoft.com/office/drawing/2014/main" id="{7FA09B69-3D57-4BCE-9C29-58A025D9AF7E}"/>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9F263910-A679-4F6F-A658-0BB9E7D3669A}"/>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82945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CCE72-BD24-4994-AD87-2AE82F6ACC82}"/>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6AD4D46C-C7DC-41C3-BC1A-BDA4BDF115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474D6C-BCDF-4E72-B3FF-DA251EC5B6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DEA8C1FF-5D62-4767-B16A-42F84D14AE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CF28E4-0CCC-4B33-9621-399EC2C65E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8E3F63B9-5FE0-4119-BECE-84847AA20E2F}"/>
              </a:ext>
            </a:extLst>
          </p:cNvPr>
          <p:cNvSpPr>
            <a:spLocks noGrp="1"/>
          </p:cNvSpPr>
          <p:nvPr>
            <p:ph type="dt" sz="half" idx="10"/>
          </p:nvPr>
        </p:nvSpPr>
        <p:spPr/>
        <p:txBody>
          <a:bodyPr/>
          <a:lstStyle/>
          <a:p>
            <a:fld id="{940A6D75-060F-4188-8881-3DD212B3738D}" type="datetimeFigureOut">
              <a:rPr lang="en-NG" smtClean="0"/>
              <a:t>5/7/21</a:t>
            </a:fld>
            <a:endParaRPr lang="en-NG"/>
          </a:p>
        </p:txBody>
      </p:sp>
      <p:sp>
        <p:nvSpPr>
          <p:cNvPr id="8" name="Footer Placeholder 7">
            <a:extLst>
              <a:ext uri="{FF2B5EF4-FFF2-40B4-BE49-F238E27FC236}">
                <a16:creationId xmlns:a16="http://schemas.microsoft.com/office/drawing/2014/main" id="{12A0D3D2-AD77-4555-ACAF-3962B18408F1}"/>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172CAC9F-84DC-4D90-870C-D01A6E170E4D}"/>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91846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8933E-4803-4AC8-9073-13DBFF5E77D2}"/>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284D1551-5959-466C-843B-7FE4C270447B}"/>
              </a:ext>
            </a:extLst>
          </p:cNvPr>
          <p:cNvSpPr>
            <a:spLocks noGrp="1"/>
          </p:cNvSpPr>
          <p:nvPr>
            <p:ph type="dt" sz="half" idx="10"/>
          </p:nvPr>
        </p:nvSpPr>
        <p:spPr/>
        <p:txBody>
          <a:bodyPr/>
          <a:lstStyle/>
          <a:p>
            <a:fld id="{940A6D75-060F-4188-8881-3DD212B3738D}" type="datetimeFigureOut">
              <a:rPr lang="en-NG" smtClean="0"/>
              <a:t>5/7/21</a:t>
            </a:fld>
            <a:endParaRPr lang="en-NG"/>
          </a:p>
        </p:txBody>
      </p:sp>
      <p:sp>
        <p:nvSpPr>
          <p:cNvPr id="4" name="Footer Placeholder 3">
            <a:extLst>
              <a:ext uri="{FF2B5EF4-FFF2-40B4-BE49-F238E27FC236}">
                <a16:creationId xmlns:a16="http://schemas.microsoft.com/office/drawing/2014/main" id="{647CC800-0A17-432F-9BC0-7080E2927067}"/>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70E192EF-CC09-4587-B60E-D56CCB0C78BB}"/>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105926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C67549-65E9-4E7A-BCA4-FCBB421FB7FB}"/>
              </a:ext>
            </a:extLst>
          </p:cNvPr>
          <p:cNvSpPr>
            <a:spLocks noGrp="1"/>
          </p:cNvSpPr>
          <p:nvPr>
            <p:ph type="dt" sz="half" idx="10"/>
          </p:nvPr>
        </p:nvSpPr>
        <p:spPr/>
        <p:txBody>
          <a:bodyPr/>
          <a:lstStyle/>
          <a:p>
            <a:fld id="{940A6D75-060F-4188-8881-3DD212B3738D}" type="datetimeFigureOut">
              <a:rPr lang="en-NG" smtClean="0"/>
              <a:t>5/7/21</a:t>
            </a:fld>
            <a:endParaRPr lang="en-NG"/>
          </a:p>
        </p:txBody>
      </p:sp>
      <p:sp>
        <p:nvSpPr>
          <p:cNvPr id="3" name="Footer Placeholder 2">
            <a:extLst>
              <a:ext uri="{FF2B5EF4-FFF2-40B4-BE49-F238E27FC236}">
                <a16:creationId xmlns:a16="http://schemas.microsoft.com/office/drawing/2014/main" id="{6046D78E-6876-4961-81EB-9ED0D8A2237B}"/>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48548911-EF69-42E1-A5D1-BC2F8FE29F12}"/>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1686129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3FDE-5446-408A-9869-6922D6B832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EF5B89F9-B6BF-4EED-83EB-03BCC5622F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3F75E6F5-EB16-46A6-A0F4-2F1754160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AB9DDA-785B-487A-B278-3EAAD5CC172D}"/>
              </a:ext>
            </a:extLst>
          </p:cNvPr>
          <p:cNvSpPr>
            <a:spLocks noGrp="1"/>
          </p:cNvSpPr>
          <p:nvPr>
            <p:ph type="dt" sz="half" idx="10"/>
          </p:nvPr>
        </p:nvSpPr>
        <p:spPr/>
        <p:txBody>
          <a:bodyPr/>
          <a:lstStyle/>
          <a:p>
            <a:fld id="{940A6D75-060F-4188-8881-3DD212B3738D}" type="datetimeFigureOut">
              <a:rPr lang="en-NG" smtClean="0"/>
              <a:t>5/7/21</a:t>
            </a:fld>
            <a:endParaRPr lang="en-NG"/>
          </a:p>
        </p:txBody>
      </p:sp>
      <p:sp>
        <p:nvSpPr>
          <p:cNvPr id="6" name="Footer Placeholder 5">
            <a:extLst>
              <a:ext uri="{FF2B5EF4-FFF2-40B4-BE49-F238E27FC236}">
                <a16:creationId xmlns:a16="http://schemas.microsoft.com/office/drawing/2014/main" id="{8C7296CC-4FB1-48FB-B326-1300F4664D3F}"/>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93DE4D7D-74F4-45D2-88DE-12D04F46DDFC}"/>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237853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5E36-5B3A-440B-BD77-8A7A4F5D35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52E500FC-6672-4680-99AD-C45E8F4EA5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9EDE3FBA-4BA5-4E57-AECF-9181FDFF5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A36363-0A7E-4CFA-8986-F0C42BD04D9E}"/>
              </a:ext>
            </a:extLst>
          </p:cNvPr>
          <p:cNvSpPr>
            <a:spLocks noGrp="1"/>
          </p:cNvSpPr>
          <p:nvPr>
            <p:ph type="dt" sz="half" idx="10"/>
          </p:nvPr>
        </p:nvSpPr>
        <p:spPr/>
        <p:txBody>
          <a:bodyPr/>
          <a:lstStyle/>
          <a:p>
            <a:fld id="{940A6D75-060F-4188-8881-3DD212B3738D}" type="datetimeFigureOut">
              <a:rPr lang="en-NG" smtClean="0"/>
              <a:t>5/7/21</a:t>
            </a:fld>
            <a:endParaRPr lang="en-NG"/>
          </a:p>
        </p:txBody>
      </p:sp>
      <p:sp>
        <p:nvSpPr>
          <p:cNvPr id="6" name="Footer Placeholder 5">
            <a:extLst>
              <a:ext uri="{FF2B5EF4-FFF2-40B4-BE49-F238E27FC236}">
                <a16:creationId xmlns:a16="http://schemas.microsoft.com/office/drawing/2014/main" id="{7B5E4C9E-5F9D-4A84-A285-64168604C0F0}"/>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AE880412-D675-4767-9CAC-DD6A8F0ADF1A}"/>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350598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EB1856-BE0E-427F-9016-6C03643AC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B660EAB1-70E7-451F-B30C-AD983F6A1C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8BDB0E96-5CFD-4EC8-97D0-CEA2359099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A6D75-060F-4188-8881-3DD212B3738D}" type="datetimeFigureOut">
              <a:rPr lang="en-NG" smtClean="0"/>
              <a:t>5/7/21</a:t>
            </a:fld>
            <a:endParaRPr lang="en-NG"/>
          </a:p>
        </p:txBody>
      </p:sp>
      <p:sp>
        <p:nvSpPr>
          <p:cNvPr id="5" name="Footer Placeholder 4">
            <a:extLst>
              <a:ext uri="{FF2B5EF4-FFF2-40B4-BE49-F238E27FC236}">
                <a16:creationId xmlns:a16="http://schemas.microsoft.com/office/drawing/2014/main" id="{96E5434F-A357-430C-B9B6-15FC8C386C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id="{F964C2AE-9889-4005-B0D3-428EAF5BF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60359-6394-4B0B-A6E6-32D650E197BD}" type="slidenum">
              <a:rPr lang="en-NG" smtClean="0"/>
              <a:t>‹#›</a:t>
            </a:fld>
            <a:endParaRPr lang="en-NG"/>
          </a:p>
        </p:txBody>
      </p:sp>
    </p:spTree>
    <p:extLst>
      <p:ext uri="{BB962C8B-B14F-4D97-AF65-F5344CB8AC3E}">
        <p14:creationId xmlns:p14="http://schemas.microsoft.com/office/powerpoint/2010/main" val="1719843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2.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3.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5.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6.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7.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1BCB6-2F95-4CD3-AAE6-A6E7FFD59D1D}"/>
              </a:ext>
            </a:extLst>
          </p:cNvPr>
          <p:cNvSpPr>
            <a:spLocks noGrp="1"/>
          </p:cNvSpPr>
          <p:nvPr>
            <p:ph type="title"/>
          </p:nvPr>
        </p:nvSpPr>
        <p:spPr>
          <a:xfrm>
            <a:off x="985196" y="1431636"/>
            <a:ext cx="9220986" cy="1600200"/>
          </a:xfrm>
        </p:spPr>
        <p:txBody>
          <a:bodyPr>
            <a:noAutofit/>
          </a:bodyPr>
          <a:lstStyle/>
          <a:p>
            <a:r>
              <a:rPr lang="en-GB" sz="8000" b="1" dirty="0">
                <a:solidFill>
                  <a:schemeClr val="tx1">
                    <a:lumMod val="65000"/>
                    <a:lumOff val="35000"/>
                  </a:schemeClr>
                </a:solidFill>
                <a:effectLst/>
                <a:latin typeface="Arial" panose="020B0604020202020204" pitchFamily="34" charset="0"/>
                <a:ea typeface="Arial" panose="020B0604020202020204" pitchFamily="34" charset="0"/>
              </a:rPr>
              <a:t>Umar Abdulbaki’s </a:t>
            </a:r>
            <a:endParaRPr lang="en-NG" sz="8000" b="1" dirty="0">
              <a:solidFill>
                <a:schemeClr val="tx1">
                  <a:lumMod val="65000"/>
                  <a:lumOff val="35000"/>
                </a:schemeClr>
              </a:solidFill>
            </a:endParaRPr>
          </a:p>
        </p:txBody>
      </p:sp>
      <p:sp>
        <p:nvSpPr>
          <p:cNvPr id="7" name="TextBox 6">
            <a:extLst>
              <a:ext uri="{FF2B5EF4-FFF2-40B4-BE49-F238E27FC236}">
                <a16:creationId xmlns:a16="http://schemas.microsoft.com/office/drawing/2014/main" id="{A1C09F22-380B-CC46-9A4E-7D79CB0EC63E}"/>
              </a:ext>
            </a:extLst>
          </p:cNvPr>
          <p:cNvSpPr txBox="1"/>
          <p:nvPr/>
        </p:nvSpPr>
        <p:spPr>
          <a:xfrm>
            <a:off x="1073450" y="3031836"/>
            <a:ext cx="9305481" cy="523220"/>
          </a:xfrm>
          <a:prstGeom prst="rect">
            <a:avLst/>
          </a:prstGeom>
          <a:noFill/>
        </p:spPr>
        <p:txBody>
          <a:bodyPr wrap="square">
            <a:spAutoFit/>
          </a:bodyPr>
          <a:lstStyle/>
          <a:p>
            <a:pPr>
              <a:lnSpc>
                <a:spcPct val="100000"/>
              </a:lnSpc>
            </a:pPr>
            <a:r>
              <a:rPr lang="en" sz="2800" dirty="0">
                <a:effectLst/>
                <a:ea typeface="Arial" panose="020B0604020202020204" pitchFamily="34" charset="0"/>
              </a:rPr>
              <a:t>Journey fighting drug-resistant </a:t>
            </a:r>
            <a:r>
              <a:rPr lang="en" sz="2800" dirty="0">
                <a:ea typeface="Arial" panose="020B0604020202020204" pitchFamily="34" charset="0"/>
              </a:rPr>
              <a:t>t</a:t>
            </a:r>
            <a:r>
              <a:rPr lang="en" sz="2800" dirty="0">
                <a:effectLst/>
                <a:ea typeface="Arial" panose="020B0604020202020204" pitchFamily="34" charset="0"/>
              </a:rPr>
              <a:t>uberculosis</a:t>
            </a:r>
            <a:endParaRPr lang="en-NG" sz="2800" dirty="0">
              <a:effectLst/>
              <a:ea typeface="Arial" panose="020B06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C342618B-33A7-774D-834B-220039950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4612" y="5829157"/>
            <a:ext cx="1545703" cy="545799"/>
          </a:xfrm>
          <a:prstGeom prst="rect">
            <a:avLst/>
          </a:prstGeom>
        </p:spPr>
      </p:pic>
      <p:pic>
        <p:nvPicPr>
          <p:cNvPr id="1026" name="Picture 2">
            <a:extLst>
              <a:ext uri="{FF2B5EF4-FFF2-40B4-BE49-F238E27FC236}">
                <a16:creationId xmlns:a16="http://schemas.microsoft.com/office/drawing/2014/main" id="{B01CF104-8014-B344-8DB8-2C92059D5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20" y="5658119"/>
            <a:ext cx="4932642" cy="8878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a:extLst>
              <a:ext uri="{FF2B5EF4-FFF2-40B4-BE49-F238E27FC236}">
                <a16:creationId xmlns:a16="http://schemas.microsoft.com/office/drawing/2014/main" id="{11EAF9AB-AD18-FC44-BF3F-A1E43E1604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9766" y="5658119"/>
            <a:ext cx="3933873" cy="947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543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9" y="1249035"/>
            <a:ext cx="6172193" cy="4350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e 2">
            <a:extLst>
              <a:ext uri="{FF2B5EF4-FFF2-40B4-BE49-F238E27FC236}">
                <a16:creationId xmlns:a16="http://schemas.microsoft.com/office/drawing/2014/main" id="{F2472C69-849C-4AC5-8CE0-85A0041FF1FB}"/>
              </a:ext>
            </a:extLst>
          </p:cNvPr>
          <p:cNvGraphicFramePr>
            <a:graphicFrameLocks noGrp="1"/>
          </p:cNvGraphicFramePr>
          <p:nvPr>
            <p:extLst>
              <p:ext uri="{D42A27DB-BD31-4B8C-83A1-F6EECF244321}">
                <p14:modId xmlns:p14="http://schemas.microsoft.com/office/powerpoint/2010/main" val="2182042707"/>
              </p:ext>
            </p:extLst>
          </p:nvPr>
        </p:nvGraphicFramePr>
        <p:xfrm>
          <a:off x="695739" y="1249036"/>
          <a:ext cx="3935896" cy="1861912"/>
        </p:xfrm>
        <a:graphic>
          <a:graphicData uri="http://schemas.openxmlformats.org/drawingml/2006/table">
            <a:tbl>
              <a:tblPr bandRow="1">
                <a:tableStyleId>{5C22544A-7EE6-4342-B048-85BDC9FD1C3A}</a:tableStyleId>
              </a:tblPr>
              <a:tblGrid>
                <a:gridCol w="3935896">
                  <a:extLst>
                    <a:ext uri="{9D8B030D-6E8A-4147-A177-3AD203B41FA5}">
                      <a16:colId xmlns:a16="http://schemas.microsoft.com/office/drawing/2014/main" val="4020062538"/>
                    </a:ext>
                  </a:extLst>
                </a:gridCol>
              </a:tblGrid>
              <a:tr h="1861912">
                <a:tc>
                  <a:txBody>
                    <a:bodyPr/>
                    <a:lstStyle/>
                    <a:p>
                      <a:pPr marL="0" lvl="0" indent="0">
                        <a:spcAft>
                          <a:spcPts val="600"/>
                        </a:spcAft>
                        <a:buFont typeface="Arial" panose="020B0604020202020204" pitchFamily="34" charset="0"/>
                        <a:buNone/>
                      </a:pPr>
                      <a:r>
                        <a:rPr lang="en-GB" sz="1600" u="none" strike="noStrike" kern="1200" dirty="0">
                          <a:solidFill>
                            <a:schemeClr val="dk1"/>
                          </a:solidFill>
                          <a:effectLst/>
                          <a:latin typeface="Arial" panose="020B0604020202020204" pitchFamily="34" charset="0"/>
                          <a:ea typeface="+mn-ea"/>
                          <a:cs typeface="Arial" panose="020B0604020202020204" pitchFamily="34" charset="0"/>
                        </a:rPr>
                        <a:t>Umar (who thought he was now healed) transferred academically to Kano State from </a:t>
                      </a:r>
                      <a:r>
                        <a:rPr lang="en-GB" sz="1600" u="none" strike="noStrike" kern="1200" dirty="0" err="1">
                          <a:solidFill>
                            <a:schemeClr val="dk1"/>
                          </a:solidFill>
                          <a:effectLst/>
                          <a:latin typeface="Arial" panose="020B0604020202020204" pitchFamily="34" charset="0"/>
                          <a:ea typeface="+mn-ea"/>
                          <a:cs typeface="Arial" panose="020B0604020202020204" pitchFamily="34" charset="0"/>
                        </a:rPr>
                        <a:t>Borno</a:t>
                      </a:r>
                      <a:r>
                        <a:rPr lang="en-GB" sz="1600" u="none" strike="noStrike" kern="1200" dirty="0">
                          <a:solidFill>
                            <a:schemeClr val="dk1"/>
                          </a:solidFill>
                          <a:effectLst/>
                          <a:latin typeface="Arial" panose="020B0604020202020204" pitchFamily="34" charset="0"/>
                          <a:ea typeface="+mn-ea"/>
                          <a:cs typeface="Arial" panose="020B0604020202020204" pitchFamily="34" charset="0"/>
                        </a:rPr>
                        <a:t> State, where he lived with his family, including his two mothers and siblings. </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indent="0">
                        <a:spcAft>
                          <a:spcPts val="600"/>
                        </a:spcAft>
                        <a:buFont typeface="Arial" panose="020B0604020202020204" pitchFamily="34" charset="0"/>
                        <a:buNone/>
                      </a:pPr>
                      <a:r>
                        <a:rPr lang="en-GB" sz="1600" kern="1200" dirty="0">
                          <a:solidFill>
                            <a:schemeClr val="dk1"/>
                          </a:solidFill>
                          <a:effectLst/>
                          <a:latin typeface="Arial" panose="020B0604020202020204" pitchFamily="34" charset="0"/>
                          <a:ea typeface="+mn-ea"/>
                          <a:cs typeface="Arial" panose="020B0604020202020204" pitchFamily="34" charset="0"/>
                        </a:rPr>
                        <a:t>He no longer played soccer due to his chest issues and focused on his studies.</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609107480"/>
                  </a:ext>
                </a:extLst>
              </a:tr>
            </a:tbl>
          </a:graphicData>
        </a:graphic>
      </p:graphicFrame>
      <p:sp>
        <p:nvSpPr>
          <p:cNvPr id="4" name="Rectangle 3">
            <a:extLst>
              <a:ext uri="{FF2B5EF4-FFF2-40B4-BE49-F238E27FC236}">
                <a16:creationId xmlns:a16="http://schemas.microsoft.com/office/drawing/2014/main" id="{2BF45EE6-4F02-48DB-AB91-EBE79A007444}"/>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6" name="Picture 5" descr="Logo, company name&#10;&#10;Description automatically generated">
            <a:extLst>
              <a:ext uri="{FF2B5EF4-FFF2-40B4-BE49-F238E27FC236}">
                <a16:creationId xmlns:a16="http://schemas.microsoft.com/office/drawing/2014/main" id="{EC9113A5-B66B-2841-A622-F3E439EF043B}"/>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7" name="Picture 2">
            <a:extLst>
              <a:ext uri="{FF2B5EF4-FFF2-40B4-BE49-F238E27FC236}">
                <a16:creationId xmlns:a16="http://schemas.microsoft.com/office/drawing/2014/main" id="{80332A0F-2B8E-B241-8962-95BD34BA0259}"/>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me">
            <a:extLst>
              <a:ext uri="{FF2B5EF4-FFF2-40B4-BE49-F238E27FC236}">
                <a16:creationId xmlns:a16="http://schemas.microsoft.com/office/drawing/2014/main" id="{B532667F-1AC0-9048-AC4F-50862EB6D839}"/>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228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9" y="1249035"/>
            <a:ext cx="6172193" cy="435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e 2">
            <a:extLst>
              <a:ext uri="{FF2B5EF4-FFF2-40B4-BE49-F238E27FC236}">
                <a16:creationId xmlns:a16="http://schemas.microsoft.com/office/drawing/2014/main" id="{F2472C69-849C-4AC5-8CE0-85A0041FF1FB}"/>
              </a:ext>
            </a:extLst>
          </p:cNvPr>
          <p:cNvGraphicFramePr>
            <a:graphicFrameLocks noGrp="1"/>
          </p:cNvGraphicFramePr>
          <p:nvPr>
            <p:extLst>
              <p:ext uri="{D42A27DB-BD31-4B8C-83A1-F6EECF244321}">
                <p14:modId xmlns:p14="http://schemas.microsoft.com/office/powerpoint/2010/main" val="1936124843"/>
              </p:ext>
            </p:extLst>
          </p:nvPr>
        </p:nvGraphicFramePr>
        <p:xfrm>
          <a:off x="705677" y="1249036"/>
          <a:ext cx="3945835" cy="2368807"/>
        </p:xfrm>
        <a:graphic>
          <a:graphicData uri="http://schemas.openxmlformats.org/drawingml/2006/table">
            <a:tbl>
              <a:tblPr bandRow="1">
                <a:tableStyleId>{5C22544A-7EE6-4342-B048-85BDC9FD1C3A}</a:tableStyleId>
              </a:tblPr>
              <a:tblGrid>
                <a:gridCol w="3945835">
                  <a:extLst>
                    <a:ext uri="{9D8B030D-6E8A-4147-A177-3AD203B41FA5}">
                      <a16:colId xmlns:a16="http://schemas.microsoft.com/office/drawing/2014/main" val="4020062538"/>
                    </a:ext>
                  </a:extLst>
                </a:gridCol>
              </a:tblGrid>
              <a:tr h="2368807">
                <a:tc>
                  <a:txBody>
                    <a:bodyPr/>
                    <a:lstStyle/>
                    <a:p>
                      <a:pPr marL="0" lvl="0" indent="0">
                        <a:spcAft>
                          <a:spcPts val="600"/>
                        </a:spcAft>
                        <a:buFont typeface="Arial" panose="020B0604020202020204" pitchFamily="34" charset="0"/>
                        <a:buNone/>
                      </a:pPr>
                      <a:r>
                        <a:rPr lang="en-GB" sz="1600" u="none" strike="noStrike" kern="1200" dirty="0">
                          <a:solidFill>
                            <a:schemeClr val="dk1"/>
                          </a:solidFill>
                          <a:effectLst/>
                          <a:latin typeface="Arial" panose="020B0604020202020204" pitchFamily="34" charset="0"/>
                          <a:ea typeface="+mn-ea"/>
                          <a:cs typeface="Arial" panose="020B0604020202020204" pitchFamily="34" charset="0"/>
                        </a:rPr>
                        <a:t>Early in 2011, Umar was in tertiary school at the Polytechnic Institute. He started feeling sick with TB symptoms again. </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GB" sz="1600" u="none" strike="noStrike" kern="1200" dirty="0">
                          <a:solidFill>
                            <a:schemeClr val="dk1"/>
                          </a:solidFill>
                          <a:effectLst/>
                          <a:latin typeface="Arial" panose="020B0604020202020204" pitchFamily="34" charset="0"/>
                          <a:ea typeface="+mn-ea"/>
                          <a:cs typeface="Arial" panose="020B0604020202020204" pitchFamily="34" charset="0"/>
                        </a:rPr>
                        <a:t>He went to the chemist and got medication, but nothing improved. He went to the public hospital, and was p</a:t>
                      </a:r>
                      <a:r>
                        <a:rPr lang="en-GB" sz="1600" kern="1200" dirty="0">
                          <a:solidFill>
                            <a:schemeClr val="dk1"/>
                          </a:solidFill>
                          <a:effectLst/>
                          <a:latin typeface="Arial" panose="020B0604020202020204" pitchFamily="34" charset="0"/>
                          <a:ea typeface="+mn-ea"/>
                          <a:cs typeface="Arial" panose="020B0604020202020204" pitchFamily="34" charset="0"/>
                        </a:rPr>
                        <a:t>rescribed some more medication, including antibiotics. After taking them, there was still no improvement.</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609107480"/>
                  </a:ext>
                </a:extLst>
              </a:tr>
            </a:tbl>
          </a:graphicData>
        </a:graphic>
      </p:graphicFrame>
      <p:sp>
        <p:nvSpPr>
          <p:cNvPr id="4" name="Rectangle 3">
            <a:extLst>
              <a:ext uri="{FF2B5EF4-FFF2-40B4-BE49-F238E27FC236}">
                <a16:creationId xmlns:a16="http://schemas.microsoft.com/office/drawing/2014/main" id="{12985C6A-2333-415E-972B-C9A0D91BCD78}"/>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6" name="Picture 5" descr="Logo, company name&#10;&#10;Description automatically generated">
            <a:extLst>
              <a:ext uri="{FF2B5EF4-FFF2-40B4-BE49-F238E27FC236}">
                <a16:creationId xmlns:a16="http://schemas.microsoft.com/office/drawing/2014/main" id="{FF82F5CB-061F-EC44-ADC7-FF3C1682ABAE}"/>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7" name="Picture 2">
            <a:extLst>
              <a:ext uri="{FF2B5EF4-FFF2-40B4-BE49-F238E27FC236}">
                <a16:creationId xmlns:a16="http://schemas.microsoft.com/office/drawing/2014/main" id="{F235B752-864A-8846-9DFB-1B4110300C3C}"/>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me">
            <a:extLst>
              <a:ext uri="{FF2B5EF4-FFF2-40B4-BE49-F238E27FC236}">
                <a16:creationId xmlns:a16="http://schemas.microsoft.com/office/drawing/2014/main" id="{B3E8F071-D2DA-A24F-A183-B454D18396A2}"/>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508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9" y="1249035"/>
            <a:ext cx="6172192" cy="435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e 2">
            <a:extLst>
              <a:ext uri="{FF2B5EF4-FFF2-40B4-BE49-F238E27FC236}">
                <a16:creationId xmlns:a16="http://schemas.microsoft.com/office/drawing/2014/main" id="{F2472C69-849C-4AC5-8CE0-85A0041FF1FB}"/>
              </a:ext>
            </a:extLst>
          </p:cNvPr>
          <p:cNvGraphicFramePr>
            <a:graphicFrameLocks noGrp="1"/>
          </p:cNvGraphicFramePr>
          <p:nvPr>
            <p:extLst>
              <p:ext uri="{D42A27DB-BD31-4B8C-83A1-F6EECF244321}">
                <p14:modId xmlns:p14="http://schemas.microsoft.com/office/powerpoint/2010/main" val="2418223718"/>
              </p:ext>
            </p:extLst>
          </p:nvPr>
        </p:nvGraphicFramePr>
        <p:xfrm>
          <a:off x="685800" y="1249033"/>
          <a:ext cx="4025348" cy="3951039"/>
        </p:xfrm>
        <a:graphic>
          <a:graphicData uri="http://schemas.openxmlformats.org/drawingml/2006/table">
            <a:tbl>
              <a:tblPr bandRow="1">
                <a:tableStyleId>{5C22544A-7EE6-4342-B048-85BDC9FD1C3A}</a:tableStyleId>
              </a:tblPr>
              <a:tblGrid>
                <a:gridCol w="4025348">
                  <a:extLst>
                    <a:ext uri="{9D8B030D-6E8A-4147-A177-3AD203B41FA5}">
                      <a16:colId xmlns:a16="http://schemas.microsoft.com/office/drawing/2014/main" val="4020062538"/>
                    </a:ext>
                  </a:extLst>
                </a:gridCol>
              </a:tblGrid>
              <a:tr h="3951039">
                <a:tc>
                  <a:txBody>
                    <a:bodyPr/>
                    <a:lstStyle/>
                    <a:p>
                      <a:pPr marL="0" lvl="0" indent="0">
                        <a:spcAft>
                          <a:spcPts val="600"/>
                        </a:spcAft>
                        <a:buFont typeface="Arial" panose="020B0604020202020204" pitchFamily="34" charset="0"/>
                        <a:buNone/>
                      </a:pPr>
                      <a:r>
                        <a:rPr lang="en-GB" sz="1600" u="none" strike="noStrike" kern="1200" dirty="0">
                          <a:solidFill>
                            <a:schemeClr val="dk1"/>
                          </a:solidFill>
                          <a:effectLst/>
                          <a:latin typeface="Arial" panose="020B0604020202020204" pitchFamily="34" charset="0"/>
                          <a:ea typeface="+mn-ea"/>
                          <a:cs typeface="Arial" panose="020B0604020202020204" pitchFamily="34" charset="0"/>
                        </a:rPr>
                        <a:t>One of Umar’s friends advised him to go to the Infectious Diseases Hospital in Kano State. </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GB" sz="1600" u="none" strike="noStrike" kern="1200" dirty="0">
                          <a:solidFill>
                            <a:schemeClr val="dk1"/>
                          </a:solidFill>
                          <a:effectLst/>
                          <a:latin typeface="Arial" panose="020B0604020202020204" pitchFamily="34" charset="0"/>
                          <a:ea typeface="+mn-ea"/>
                          <a:cs typeface="Arial" panose="020B0604020202020204" pitchFamily="34" charset="0"/>
                        </a:rPr>
                        <a:t>The doctor prescribed medication and after one week of taking the medication, Umar observed no improvements. </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GB" sz="1600" u="none" strike="noStrike" kern="1200" dirty="0">
                          <a:solidFill>
                            <a:schemeClr val="dk1"/>
                          </a:solidFill>
                          <a:effectLst/>
                          <a:latin typeface="Arial" panose="020B0604020202020204" pitchFamily="34" charset="0"/>
                          <a:ea typeface="+mn-ea"/>
                          <a:cs typeface="Arial" panose="020B0604020202020204" pitchFamily="34" charset="0"/>
                        </a:rPr>
                        <a:t>He went back to the hospital to explain that nothing had changed. This happened during the period when he was writing tests at school.</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indent="0">
                        <a:spcAft>
                          <a:spcPts val="600"/>
                        </a:spcAft>
                        <a:buFont typeface="Arial" panose="020B0604020202020204" pitchFamily="34" charset="0"/>
                        <a:buNone/>
                      </a:pPr>
                      <a:r>
                        <a:rPr lang="en-GB" sz="1600" kern="1200" dirty="0">
                          <a:solidFill>
                            <a:schemeClr val="dk1"/>
                          </a:solidFill>
                          <a:effectLst/>
                          <a:latin typeface="Arial" panose="020B0604020202020204" pitchFamily="34" charset="0"/>
                          <a:ea typeface="+mn-ea"/>
                          <a:cs typeface="Arial" panose="020B0604020202020204" pitchFamily="34" charset="0"/>
                        </a:rPr>
                        <a:t>He was given sputum containers and provided a sputum sample. He had a persistent cough during his exam. Then the results came back and he had TB. Again, he was traumatised!</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609107480"/>
                  </a:ext>
                </a:extLst>
              </a:tr>
            </a:tbl>
          </a:graphicData>
        </a:graphic>
      </p:graphicFrame>
      <p:sp>
        <p:nvSpPr>
          <p:cNvPr id="4" name="Rectangle 3">
            <a:extLst>
              <a:ext uri="{FF2B5EF4-FFF2-40B4-BE49-F238E27FC236}">
                <a16:creationId xmlns:a16="http://schemas.microsoft.com/office/drawing/2014/main" id="{FCEDDB6E-8C93-4ACC-8DB6-CE8A41E5C8B6}"/>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5" name="Picture 4" descr="Logo, company name&#10;&#10;Description automatically generated">
            <a:extLst>
              <a:ext uri="{FF2B5EF4-FFF2-40B4-BE49-F238E27FC236}">
                <a16:creationId xmlns:a16="http://schemas.microsoft.com/office/drawing/2014/main" id="{A0B3C226-F284-2948-B89F-D7727452D253}"/>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6" name="Picture 2">
            <a:extLst>
              <a:ext uri="{FF2B5EF4-FFF2-40B4-BE49-F238E27FC236}">
                <a16:creationId xmlns:a16="http://schemas.microsoft.com/office/drawing/2014/main" id="{C6855979-3EFC-9E4D-BFD0-C6D6DC4E8733}"/>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ome">
            <a:extLst>
              <a:ext uri="{FF2B5EF4-FFF2-40B4-BE49-F238E27FC236}">
                <a16:creationId xmlns:a16="http://schemas.microsoft.com/office/drawing/2014/main" id="{FC1EFDB8-3EBD-884F-8496-1D723F0D0791}"/>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580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9" y="1249035"/>
            <a:ext cx="6172192" cy="4350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e 2">
            <a:extLst>
              <a:ext uri="{FF2B5EF4-FFF2-40B4-BE49-F238E27FC236}">
                <a16:creationId xmlns:a16="http://schemas.microsoft.com/office/drawing/2014/main" id="{F2472C69-849C-4AC5-8CE0-85A0041FF1FB}"/>
              </a:ext>
            </a:extLst>
          </p:cNvPr>
          <p:cNvGraphicFramePr>
            <a:graphicFrameLocks noGrp="1"/>
          </p:cNvGraphicFramePr>
          <p:nvPr>
            <p:extLst>
              <p:ext uri="{D42A27DB-BD31-4B8C-83A1-F6EECF244321}">
                <p14:modId xmlns:p14="http://schemas.microsoft.com/office/powerpoint/2010/main" val="4111948015"/>
              </p:ext>
            </p:extLst>
          </p:nvPr>
        </p:nvGraphicFramePr>
        <p:xfrm>
          <a:off x="685799" y="1249036"/>
          <a:ext cx="3965713" cy="1335138"/>
        </p:xfrm>
        <a:graphic>
          <a:graphicData uri="http://schemas.openxmlformats.org/drawingml/2006/table">
            <a:tbl>
              <a:tblPr bandRow="1">
                <a:tableStyleId>{5C22544A-7EE6-4342-B048-85BDC9FD1C3A}</a:tableStyleId>
              </a:tblPr>
              <a:tblGrid>
                <a:gridCol w="3965713">
                  <a:extLst>
                    <a:ext uri="{9D8B030D-6E8A-4147-A177-3AD203B41FA5}">
                      <a16:colId xmlns:a16="http://schemas.microsoft.com/office/drawing/2014/main" val="4020062538"/>
                    </a:ext>
                  </a:extLst>
                </a:gridCol>
              </a:tblGrid>
              <a:tr h="1335138">
                <a:tc>
                  <a:txBody>
                    <a:bodyPr/>
                    <a:lstStyle/>
                    <a:p>
                      <a:pPr marL="0" lvl="0" indent="0">
                        <a:spcAft>
                          <a:spcPts val="600"/>
                        </a:spcAft>
                        <a:buFont typeface="Arial" panose="020B0604020202020204" pitchFamily="34" charset="0"/>
                        <a:buNone/>
                      </a:pPr>
                      <a:r>
                        <a:rPr lang="en-GB" sz="1600" u="none" strike="noStrike" kern="1200" dirty="0">
                          <a:solidFill>
                            <a:schemeClr val="dk1"/>
                          </a:solidFill>
                          <a:effectLst/>
                          <a:latin typeface="Arial" panose="020B0604020202020204" pitchFamily="34" charset="0"/>
                          <a:ea typeface="+mn-ea"/>
                          <a:cs typeface="Arial" panose="020B0604020202020204" pitchFamily="34" charset="0"/>
                        </a:rPr>
                        <a:t>Umar was put on second line anti-TB treatment. This included injections for two months along with other medicines, followed by another four months of oral medication.</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609107480"/>
                  </a:ext>
                </a:extLst>
              </a:tr>
            </a:tbl>
          </a:graphicData>
        </a:graphic>
      </p:graphicFrame>
      <p:sp>
        <p:nvSpPr>
          <p:cNvPr id="4" name="Rectangle 3">
            <a:extLst>
              <a:ext uri="{FF2B5EF4-FFF2-40B4-BE49-F238E27FC236}">
                <a16:creationId xmlns:a16="http://schemas.microsoft.com/office/drawing/2014/main" id="{5F96407E-DCF5-4F38-9927-37A03A3896A2}"/>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5" name="Picture 4" descr="Logo, company name&#10;&#10;Description automatically generated">
            <a:extLst>
              <a:ext uri="{FF2B5EF4-FFF2-40B4-BE49-F238E27FC236}">
                <a16:creationId xmlns:a16="http://schemas.microsoft.com/office/drawing/2014/main" id="{56A5F56C-209D-D544-9281-60D00C69C346}"/>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6" name="Picture 2">
            <a:extLst>
              <a:ext uri="{FF2B5EF4-FFF2-40B4-BE49-F238E27FC236}">
                <a16:creationId xmlns:a16="http://schemas.microsoft.com/office/drawing/2014/main" id="{BFCE084F-25A7-0D42-9D4A-863567EB244B}"/>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ome">
            <a:extLst>
              <a:ext uri="{FF2B5EF4-FFF2-40B4-BE49-F238E27FC236}">
                <a16:creationId xmlns:a16="http://schemas.microsoft.com/office/drawing/2014/main" id="{43B5D20F-84FC-5741-AB49-FB43C15BD4AC}"/>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498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2472C69-849C-4AC5-8CE0-85A0041FF1FB}"/>
              </a:ext>
            </a:extLst>
          </p:cNvPr>
          <p:cNvGraphicFramePr>
            <a:graphicFrameLocks noGrp="1"/>
          </p:cNvGraphicFramePr>
          <p:nvPr>
            <p:extLst>
              <p:ext uri="{D42A27DB-BD31-4B8C-83A1-F6EECF244321}">
                <p14:modId xmlns:p14="http://schemas.microsoft.com/office/powerpoint/2010/main" val="2265245594"/>
              </p:ext>
            </p:extLst>
          </p:nvPr>
        </p:nvGraphicFramePr>
        <p:xfrm>
          <a:off x="695739" y="1249035"/>
          <a:ext cx="3906078" cy="1573678"/>
        </p:xfrm>
        <a:graphic>
          <a:graphicData uri="http://schemas.openxmlformats.org/drawingml/2006/table">
            <a:tbl>
              <a:tblPr bandRow="1">
                <a:tableStyleId>{5C22544A-7EE6-4342-B048-85BDC9FD1C3A}</a:tableStyleId>
              </a:tblPr>
              <a:tblGrid>
                <a:gridCol w="3906078">
                  <a:extLst>
                    <a:ext uri="{9D8B030D-6E8A-4147-A177-3AD203B41FA5}">
                      <a16:colId xmlns:a16="http://schemas.microsoft.com/office/drawing/2014/main" val="4020062538"/>
                    </a:ext>
                  </a:extLst>
                </a:gridCol>
              </a:tblGrid>
              <a:tr h="1573678">
                <a:tc>
                  <a:txBody>
                    <a:bodyPr/>
                    <a:lstStyle/>
                    <a:p>
                      <a:pPr marL="0" lvl="0" indent="0">
                        <a:spcAft>
                          <a:spcPts val="600"/>
                        </a:spcAft>
                        <a:buFont typeface="Arial" panose="020B0604020202020204" pitchFamily="34" charset="0"/>
                        <a:buNone/>
                      </a:pPr>
                      <a:r>
                        <a:rPr lang="en-GB" sz="1600" kern="1200" dirty="0">
                          <a:solidFill>
                            <a:schemeClr val="dk1"/>
                          </a:solidFill>
                          <a:effectLst/>
                          <a:latin typeface="Arial" panose="020B0604020202020204" pitchFamily="34" charset="0"/>
                          <a:ea typeface="+mn-ea"/>
                          <a:cs typeface="Arial" panose="020B0604020202020204" pitchFamily="34" charset="0"/>
                        </a:rPr>
                        <a:t>For the first two months, Umar went to the hospital every morning for the injection and other drugs (3 tablets) and then went to school. There remained 4 months of oral medication, without the injections. </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609107480"/>
                  </a:ext>
                </a:extLst>
              </a:tr>
            </a:tbl>
          </a:graphicData>
        </a:graphic>
      </p:graphicFrame>
      <p:sp>
        <p:nvSpPr>
          <p:cNvPr id="4" name="Rectangle 3">
            <a:extLst>
              <a:ext uri="{FF2B5EF4-FFF2-40B4-BE49-F238E27FC236}">
                <a16:creationId xmlns:a16="http://schemas.microsoft.com/office/drawing/2014/main" id="{FDC5B061-3208-4C33-BDB9-3FBE47D0DA99}"/>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7" name="Content Placeholder 7">
            <a:extLst>
              <a:ext uri="{FF2B5EF4-FFF2-40B4-BE49-F238E27FC236}">
                <a16:creationId xmlns:a16="http://schemas.microsoft.com/office/drawing/2014/main" id="{0C58A28F-D0B8-4A42-B404-5C820078B9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83190" y="1249035"/>
            <a:ext cx="6172190" cy="4350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Logo, company name&#10;&#10;Description automatically generated">
            <a:extLst>
              <a:ext uri="{FF2B5EF4-FFF2-40B4-BE49-F238E27FC236}">
                <a16:creationId xmlns:a16="http://schemas.microsoft.com/office/drawing/2014/main" id="{8441411D-7273-0042-9AD5-8025AA0A7F55}"/>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10" name="Picture 2">
            <a:extLst>
              <a:ext uri="{FF2B5EF4-FFF2-40B4-BE49-F238E27FC236}">
                <a16:creationId xmlns:a16="http://schemas.microsoft.com/office/drawing/2014/main" id="{7A4793E7-3602-7F47-899C-78A64C14C2DE}"/>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ome">
            <a:extLst>
              <a:ext uri="{FF2B5EF4-FFF2-40B4-BE49-F238E27FC236}">
                <a16:creationId xmlns:a16="http://schemas.microsoft.com/office/drawing/2014/main" id="{F6BB12A0-9C44-D34F-8435-5151C991AA95}"/>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019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90" y="1249035"/>
            <a:ext cx="6172190" cy="4350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e 2">
            <a:extLst>
              <a:ext uri="{FF2B5EF4-FFF2-40B4-BE49-F238E27FC236}">
                <a16:creationId xmlns:a16="http://schemas.microsoft.com/office/drawing/2014/main" id="{F2472C69-849C-4AC5-8CE0-85A0041FF1FB}"/>
              </a:ext>
            </a:extLst>
          </p:cNvPr>
          <p:cNvGraphicFramePr>
            <a:graphicFrameLocks noGrp="1"/>
          </p:cNvGraphicFramePr>
          <p:nvPr>
            <p:extLst>
              <p:ext uri="{D42A27DB-BD31-4B8C-83A1-F6EECF244321}">
                <p14:modId xmlns:p14="http://schemas.microsoft.com/office/powerpoint/2010/main" val="2868639533"/>
              </p:ext>
            </p:extLst>
          </p:nvPr>
        </p:nvGraphicFramePr>
        <p:xfrm>
          <a:off x="685799" y="1249035"/>
          <a:ext cx="3985591" cy="2299235"/>
        </p:xfrm>
        <a:graphic>
          <a:graphicData uri="http://schemas.openxmlformats.org/drawingml/2006/table">
            <a:tbl>
              <a:tblPr bandRow="1">
                <a:tableStyleId>{5C22544A-7EE6-4342-B048-85BDC9FD1C3A}</a:tableStyleId>
              </a:tblPr>
              <a:tblGrid>
                <a:gridCol w="3985591">
                  <a:extLst>
                    <a:ext uri="{9D8B030D-6E8A-4147-A177-3AD203B41FA5}">
                      <a16:colId xmlns:a16="http://schemas.microsoft.com/office/drawing/2014/main" val="4020062538"/>
                    </a:ext>
                  </a:extLst>
                </a:gridCol>
              </a:tblGrid>
              <a:tr h="2299235">
                <a:tc>
                  <a:txBody>
                    <a:bodyPr/>
                    <a:lstStyle/>
                    <a:p>
                      <a:pPr marL="0" lvl="0" indent="0">
                        <a:spcAft>
                          <a:spcPts val="600"/>
                        </a:spcAft>
                        <a:buFont typeface="Arial" panose="020B0604020202020204" pitchFamily="34" charset="0"/>
                        <a:buNone/>
                      </a:pPr>
                      <a:r>
                        <a:rPr lang="en-GB" sz="1600" u="none" strike="noStrike" kern="1200" dirty="0">
                          <a:solidFill>
                            <a:schemeClr val="dk1"/>
                          </a:solidFill>
                          <a:effectLst/>
                          <a:latin typeface="Arial" panose="020B0604020202020204" pitchFamily="34" charset="0"/>
                          <a:ea typeface="+mn-ea"/>
                          <a:cs typeface="Arial" panose="020B0604020202020204" pitchFamily="34" charset="0"/>
                        </a:rPr>
                        <a:t>Before Umar completed the full 6 months of treatment, he travelled away from home to another State. Unfortunately, he only took 1 week of medicines with him on the trip. This was his last month on treatment. He spent two weeks away and missed 1 week of treatment. When he got back home, he completed the missed doses. He was confirmed as cured after that.</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609107480"/>
                  </a:ext>
                </a:extLst>
              </a:tr>
            </a:tbl>
          </a:graphicData>
        </a:graphic>
      </p:graphicFrame>
      <p:sp>
        <p:nvSpPr>
          <p:cNvPr id="4" name="Rectangle 3">
            <a:extLst>
              <a:ext uri="{FF2B5EF4-FFF2-40B4-BE49-F238E27FC236}">
                <a16:creationId xmlns:a16="http://schemas.microsoft.com/office/drawing/2014/main" id="{43A15972-8593-4527-BC91-9591C7DEF8AB}"/>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5" name="Picture 4" descr="Logo, company name&#10;&#10;Description automatically generated">
            <a:extLst>
              <a:ext uri="{FF2B5EF4-FFF2-40B4-BE49-F238E27FC236}">
                <a16:creationId xmlns:a16="http://schemas.microsoft.com/office/drawing/2014/main" id="{B9536805-9479-854F-AAE3-E4E1197ACA0F}"/>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6" name="Picture 2">
            <a:extLst>
              <a:ext uri="{FF2B5EF4-FFF2-40B4-BE49-F238E27FC236}">
                <a16:creationId xmlns:a16="http://schemas.microsoft.com/office/drawing/2014/main" id="{B30F7DB7-26A3-E543-96D1-3C23F277055A}"/>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ome">
            <a:extLst>
              <a:ext uri="{FF2B5EF4-FFF2-40B4-BE49-F238E27FC236}">
                <a16:creationId xmlns:a16="http://schemas.microsoft.com/office/drawing/2014/main" id="{86D3A30C-A862-5345-84D5-5E156B15BD0E}"/>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549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2472C69-849C-4AC5-8CE0-85A0041FF1FB}"/>
              </a:ext>
            </a:extLst>
          </p:cNvPr>
          <p:cNvGraphicFramePr>
            <a:graphicFrameLocks noGrp="1"/>
          </p:cNvGraphicFramePr>
          <p:nvPr>
            <p:extLst>
              <p:ext uri="{D42A27DB-BD31-4B8C-83A1-F6EECF244321}">
                <p14:modId xmlns:p14="http://schemas.microsoft.com/office/powerpoint/2010/main" val="2575258859"/>
              </p:ext>
            </p:extLst>
          </p:nvPr>
        </p:nvGraphicFramePr>
        <p:xfrm>
          <a:off x="675861" y="1249035"/>
          <a:ext cx="3965713" cy="1156235"/>
        </p:xfrm>
        <a:graphic>
          <a:graphicData uri="http://schemas.openxmlformats.org/drawingml/2006/table">
            <a:tbl>
              <a:tblPr bandRow="1">
                <a:tableStyleId>{5C22544A-7EE6-4342-B048-85BDC9FD1C3A}</a:tableStyleId>
              </a:tblPr>
              <a:tblGrid>
                <a:gridCol w="3965713">
                  <a:extLst>
                    <a:ext uri="{9D8B030D-6E8A-4147-A177-3AD203B41FA5}">
                      <a16:colId xmlns:a16="http://schemas.microsoft.com/office/drawing/2014/main" val="4020062538"/>
                    </a:ext>
                  </a:extLst>
                </a:gridCol>
              </a:tblGrid>
              <a:tr h="1156235">
                <a:tc>
                  <a:txBody>
                    <a:bodyPr/>
                    <a:lstStyle/>
                    <a:p>
                      <a:pPr marL="0" indent="0">
                        <a:spcAft>
                          <a:spcPts val="600"/>
                        </a:spcAft>
                        <a:buFont typeface="Arial" panose="020B0604020202020204" pitchFamily="34" charset="0"/>
                        <a:buNone/>
                      </a:pPr>
                      <a:r>
                        <a:rPr lang="en-GB" sz="1600" kern="1200" dirty="0">
                          <a:solidFill>
                            <a:schemeClr val="dk1"/>
                          </a:solidFill>
                          <a:effectLst/>
                          <a:latin typeface="Arial" panose="020B0604020202020204" pitchFamily="34" charset="0"/>
                          <a:ea typeface="+mn-ea"/>
                          <a:cs typeface="Arial" panose="020B0604020202020204" pitchFamily="34" charset="0"/>
                        </a:rPr>
                        <a:t>Three years later…</a:t>
                      </a:r>
                      <a:endParaRPr lang="en-NG" sz="1600" kern="1200" dirty="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GB" sz="1600" kern="1200" dirty="0">
                          <a:solidFill>
                            <a:schemeClr val="dk1"/>
                          </a:solidFill>
                          <a:effectLst/>
                          <a:latin typeface="Arial" panose="020B0604020202020204" pitchFamily="34" charset="0"/>
                          <a:ea typeface="+mn-ea"/>
                          <a:cs typeface="Arial" panose="020B0604020202020204" pitchFamily="34" charset="0"/>
                        </a:rPr>
                        <a:t>At the beginning of 2014, Umar started working at the market selling textiles. He was finished with his tertiary education.</a:t>
                      </a:r>
                      <a:endParaRPr lang="en-NG" sz="16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609107480"/>
                  </a:ext>
                </a:extLst>
              </a:tr>
            </a:tbl>
          </a:graphicData>
        </a:graphic>
      </p:graphicFrame>
      <p:sp>
        <p:nvSpPr>
          <p:cNvPr id="4" name="Rectangle 3">
            <a:extLst>
              <a:ext uri="{FF2B5EF4-FFF2-40B4-BE49-F238E27FC236}">
                <a16:creationId xmlns:a16="http://schemas.microsoft.com/office/drawing/2014/main" id="{0055B0C5-0DE6-4EF2-99BF-FFB2D6557BD5}"/>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7" name="Content Placeholder 7">
            <a:extLst>
              <a:ext uri="{FF2B5EF4-FFF2-40B4-BE49-F238E27FC236}">
                <a16:creationId xmlns:a16="http://schemas.microsoft.com/office/drawing/2014/main" id="{F10AB4D4-1D7E-1541-A18D-16612F31A6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83190" y="1249035"/>
            <a:ext cx="6172189" cy="43503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Logo, company name&#10;&#10;Description automatically generated">
            <a:extLst>
              <a:ext uri="{FF2B5EF4-FFF2-40B4-BE49-F238E27FC236}">
                <a16:creationId xmlns:a16="http://schemas.microsoft.com/office/drawing/2014/main" id="{95692411-A439-5044-9AD5-2ECD3331FFFA}"/>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10" name="Picture 2">
            <a:extLst>
              <a:ext uri="{FF2B5EF4-FFF2-40B4-BE49-F238E27FC236}">
                <a16:creationId xmlns:a16="http://schemas.microsoft.com/office/drawing/2014/main" id="{E01906AC-5275-CA4C-962A-7BA6BD2A4061}"/>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ome">
            <a:extLst>
              <a:ext uri="{FF2B5EF4-FFF2-40B4-BE49-F238E27FC236}">
                <a16:creationId xmlns:a16="http://schemas.microsoft.com/office/drawing/2014/main" id="{AC9BF825-CC41-6E4C-9E2C-B5BA855BE14D}"/>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146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90" y="1249035"/>
            <a:ext cx="6172189" cy="43503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e 2">
            <a:extLst>
              <a:ext uri="{FF2B5EF4-FFF2-40B4-BE49-F238E27FC236}">
                <a16:creationId xmlns:a16="http://schemas.microsoft.com/office/drawing/2014/main" id="{F2472C69-849C-4AC5-8CE0-85A0041FF1FB}"/>
              </a:ext>
            </a:extLst>
          </p:cNvPr>
          <p:cNvGraphicFramePr>
            <a:graphicFrameLocks noGrp="1"/>
          </p:cNvGraphicFramePr>
          <p:nvPr>
            <p:extLst>
              <p:ext uri="{D42A27DB-BD31-4B8C-83A1-F6EECF244321}">
                <p14:modId xmlns:p14="http://schemas.microsoft.com/office/powerpoint/2010/main" val="1513845834"/>
              </p:ext>
            </p:extLst>
          </p:nvPr>
        </p:nvGraphicFramePr>
        <p:xfrm>
          <a:off x="675861" y="1249035"/>
          <a:ext cx="3906078" cy="2617287"/>
        </p:xfrm>
        <a:graphic>
          <a:graphicData uri="http://schemas.openxmlformats.org/drawingml/2006/table">
            <a:tbl>
              <a:tblPr bandRow="1">
                <a:tableStyleId>{5C22544A-7EE6-4342-B048-85BDC9FD1C3A}</a:tableStyleId>
              </a:tblPr>
              <a:tblGrid>
                <a:gridCol w="3906078">
                  <a:extLst>
                    <a:ext uri="{9D8B030D-6E8A-4147-A177-3AD203B41FA5}">
                      <a16:colId xmlns:a16="http://schemas.microsoft.com/office/drawing/2014/main" val="4020062538"/>
                    </a:ext>
                  </a:extLst>
                </a:gridCol>
              </a:tblGrid>
              <a:tr h="2617287">
                <a:tc>
                  <a:txBody>
                    <a:bodyPr/>
                    <a:lstStyle/>
                    <a:p>
                      <a:pPr marL="0" lvl="0" indent="0">
                        <a:spcAft>
                          <a:spcPts val="600"/>
                        </a:spcAft>
                        <a:buFont typeface="Arial" panose="020B0604020202020204" pitchFamily="34" charset="0"/>
                        <a:buNone/>
                      </a:pPr>
                      <a:r>
                        <a:rPr lang="en-GB" sz="1600" kern="1200" dirty="0">
                          <a:solidFill>
                            <a:schemeClr val="dk1"/>
                          </a:solidFill>
                          <a:effectLst/>
                          <a:latin typeface="Arial" panose="020B0604020202020204" pitchFamily="34" charset="0"/>
                          <a:ea typeface="+mn-ea"/>
                          <a:cs typeface="Arial" panose="020B0604020202020204" pitchFamily="34" charset="0"/>
                        </a:rPr>
                        <a:t>Umar started feeling sick again in February 2014. </a:t>
                      </a:r>
                      <a:endParaRPr lang="en-NG" sz="1600" kern="1200" dirty="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GB" sz="1600" kern="1200" dirty="0">
                          <a:solidFill>
                            <a:schemeClr val="dk1"/>
                          </a:solidFill>
                          <a:effectLst/>
                          <a:latin typeface="Arial" panose="020B0604020202020204" pitchFamily="34" charset="0"/>
                          <a:ea typeface="+mn-ea"/>
                          <a:cs typeface="Arial" panose="020B0604020202020204" pitchFamily="34" charset="0"/>
                        </a:rPr>
                        <a:t>He went back to the Infectious Diseases Hospital with his clinic card to find his previous DOT supporter. On his way to those offices, he saw a poster on the wall of the hospital about the signs and symptoms of tuberculosis. He knew what was wrong even before he even met with the medical personnel.</a:t>
                      </a:r>
                      <a:endParaRPr lang="en-NG" sz="16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609107480"/>
                  </a:ext>
                </a:extLst>
              </a:tr>
            </a:tbl>
          </a:graphicData>
        </a:graphic>
      </p:graphicFrame>
      <p:sp>
        <p:nvSpPr>
          <p:cNvPr id="5" name="Rectangle 4">
            <a:extLst>
              <a:ext uri="{FF2B5EF4-FFF2-40B4-BE49-F238E27FC236}">
                <a16:creationId xmlns:a16="http://schemas.microsoft.com/office/drawing/2014/main" id="{44E2E437-B775-4956-862A-A53BEC7A6A76}"/>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6" name="Picture 5" descr="Logo, company name&#10;&#10;Description automatically generated">
            <a:extLst>
              <a:ext uri="{FF2B5EF4-FFF2-40B4-BE49-F238E27FC236}">
                <a16:creationId xmlns:a16="http://schemas.microsoft.com/office/drawing/2014/main" id="{E4BE3921-E88D-1D48-9A10-379A8FDB9096}"/>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7" name="Picture 2">
            <a:extLst>
              <a:ext uri="{FF2B5EF4-FFF2-40B4-BE49-F238E27FC236}">
                <a16:creationId xmlns:a16="http://schemas.microsoft.com/office/drawing/2014/main" id="{F3AFA9E8-CE6B-8446-9B32-BDAE31D732E0}"/>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me">
            <a:extLst>
              <a:ext uri="{FF2B5EF4-FFF2-40B4-BE49-F238E27FC236}">
                <a16:creationId xmlns:a16="http://schemas.microsoft.com/office/drawing/2014/main" id="{AED0CE49-2B59-2A45-99A5-D8CAEE2F29B7}"/>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717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2472C69-849C-4AC5-8CE0-85A0041FF1FB}"/>
              </a:ext>
            </a:extLst>
          </p:cNvPr>
          <p:cNvGraphicFramePr>
            <a:graphicFrameLocks noGrp="1"/>
          </p:cNvGraphicFramePr>
          <p:nvPr>
            <p:extLst>
              <p:ext uri="{D42A27DB-BD31-4B8C-83A1-F6EECF244321}">
                <p14:modId xmlns:p14="http://schemas.microsoft.com/office/powerpoint/2010/main" val="4227101665"/>
              </p:ext>
            </p:extLst>
          </p:nvPr>
        </p:nvGraphicFramePr>
        <p:xfrm>
          <a:off x="604882" y="1071068"/>
          <a:ext cx="4094922" cy="4706329"/>
        </p:xfrm>
        <a:graphic>
          <a:graphicData uri="http://schemas.openxmlformats.org/drawingml/2006/table">
            <a:tbl>
              <a:tblPr bandRow="1">
                <a:tableStyleId>{5C22544A-7EE6-4342-B048-85BDC9FD1C3A}</a:tableStyleId>
              </a:tblPr>
              <a:tblGrid>
                <a:gridCol w="4094922">
                  <a:extLst>
                    <a:ext uri="{9D8B030D-6E8A-4147-A177-3AD203B41FA5}">
                      <a16:colId xmlns:a16="http://schemas.microsoft.com/office/drawing/2014/main" val="4020062538"/>
                    </a:ext>
                  </a:extLst>
                </a:gridCol>
              </a:tblGrid>
              <a:tr h="4706329">
                <a:tc>
                  <a:txBody>
                    <a:bodyPr/>
                    <a:lstStyle/>
                    <a:p>
                      <a:pPr marL="0" lvl="0" indent="0">
                        <a:spcAft>
                          <a:spcPts val="600"/>
                        </a:spcAft>
                        <a:buFont typeface="Arial" panose="020B0604020202020204" pitchFamily="34" charset="0"/>
                        <a:buNone/>
                      </a:pPr>
                      <a:r>
                        <a:rPr lang="en-GB" sz="1600" u="none" strike="noStrike" kern="1200" dirty="0">
                          <a:solidFill>
                            <a:schemeClr val="dk1"/>
                          </a:solidFill>
                          <a:effectLst/>
                          <a:latin typeface="Arial" panose="020B0604020202020204" pitchFamily="34" charset="0"/>
                          <a:ea typeface="+mn-ea"/>
                          <a:cs typeface="Arial" panose="020B0604020202020204" pitchFamily="34" charset="0"/>
                        </a:rPr>
                        <a:t>Umar received a referral form for further tests from a health care worker, including for HIV and TB. He went to the lab and they did an HIV test and found it negative. He was also given a sputum cup and was told to bring back a sample the next morning. </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GB" sz="1600" u="none" strike="noStrike" kern="1200" dirty="0">
                          <a:solidFill>
                            <a:schemeClr val="dk1"/>
                          </a:solidFill>
                          <a:effectLst/>
                          <a:latin typeface="Arial" panose="020B0604020202020204" pitchFamily="34" charset="0"/>
                          <a:ea typeface="+mn-ea"/>
                          <a:cs typeface="Arial" panose="020B0604020202020204" pitchFamily="34" charset="0"/>
                        </a:rPr>
                        <a:t>A few days later, the test results came back and Umar was told he had multidrug-resistant tuberculosis (MDR-TB). He was very unhappy and frustrated by this result, thinking back on his journey. </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GB" sz="1600" u="none" strike="noStrike" kern="1200" dirty="0">
                          <a:solidFill>
                            <a:schemeClr val="dk1"/>
                          </a:solidFill>
                          <a:effectLst/>
                          <a:latin typeface="Arial" panose="020B0604020202020204" pitchFamily="34" charset="0"/>
                          <a:ea typeface="+mn-ea"/>
                          <a:cs typeface="Arial" panose="020B0604020202020204" pitchFamily="34" charset="0"/>
                        </a:rPr>
                        <a:t>Umar was then told by the DOT advisor that he had options; (1) he could be admitted or (2) he could take the medication at the Area Community Health Care referral centre. </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GB" sz="1600" u="none" strike="noStrike" kern="1200" dirty="0">
                          <a:solidFill>
                            <a:schemeClr val="dk1"/>
                          </a:solidFill>
                          <a:effectLst/>
                          <a:latin typeface="Arial" panose="020B0604020202020204" pitchFamily="34" charset="0"/>
                          <a:ea typeface="+mn-ea"/>
                          <a:cs typeface="Arial" panose="020B0604020202020204" pitchFamily="34" charset="0"/>
                        </a:rPr>
                        <a:t>Umar took option 2. He was advised that he had to wait for the arrival of the medication, which would take two weeks.</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609107480"/>
                  </a:ext>
                </a:extLst>
              </a:tr>
            </a:tbl>
          </a:graphicData>
        </a:graphic>
      </p:graphicFrame>
      <p:sp>
        <p:nvSpPr>
          <p:cNvPr id="5" name="Rectangle 4">
            <a:extLst>
              <a:ext uri="{FF2B5EF4-FFF2-40B4-BE49-F238E27FC236}">
                <a16:creationId xmlns:a16="http://schemas.microsoft.com/office/drawing/2014/main" id="{83720C28-272B-46C9-8058-022F62E9C7EB}"/>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7" name="Content Placeholder 7">
            <a:extLst>
              <a:ext uri="{FF2B5EF4-FFF2-40B4-BE49-F238E27FC236}">
                <a16:creationId xmlns:a16="http://schemas.microsoft.com/office/drawing/2014/main" id="{2955595D-4E9A-5E48-849A-7985E6CCAF0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83191" y="1249035"/>
            <a:ext cx="6172187" cy="4350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Logo, company name&#10;&#10;Description automatically generated">
            <a:extLst>
              <a:ext uri="{FF2B5EF4-FFF2-40B4-BE49-F238E27FC236}">
                <a16:creationId xmlns:a16="http://schemas.microsoft.com/office/drawing/2014/main" id="{BABBDBDB-931B-0947-BA24-FA2DC766DD45}"/>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10" name="Picture 2">
            <a:extLst>
              <a:ext uri="{FF2B5EF4-FFF2-40B4-BE49-F238E27FC236}">
                <a16:creationId xmlns:a16="http://schemas.microsoft.com/office/drawing/2014/main" id="{1E26A4A6-E92B-4844-A9A1-EAA085B63BFE}"/>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ome">
            <a:extLst>
              <a:ext uri="{FF2B5EF4-FFF2-40B4-BE49-F238E27FC236}">
                <a16:creationId xmlns:a16="http://schemas.microsoft.com/office/drawing/2014/main" id="{E781D428-329D-1846-9267-4C8044463D61}"/>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256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91" y="1249035"/>
            <a:ext cx="6172187" cy="4350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e 2">
            <a:extLst>
              <a:ext uri="{FF2B5EF4-FFF2-40B4-BE49-F238E27FC236}">
                <a16:creationId xmlns:a16="http://schemas.microsoft.com/office/drawing/2014/main" id="{F2472C69-849C-4AC5-8CE0-85A0041FF1FB}"/>
              </a:ext>
            </a:extLst>
          </p:cNvPr>
          <p:cNvGraphicFramePr>
            <a:graphicFrameLocks noGrp="1"/>
          </p:cNvGraphicFramePr>
          <p:nvPr>
            <p:extLst>
              <p:ext uri="{D42A27DB-BD31-4B8C-83A1-F6EECF244321}">
                <p14:modId xmlns:p14="http://schemas.microsoft.com/office/powerpoint/2010/main" val="2215530939"/>
              </p:ext>
            </p:extLst>
          </p:nvPr>
        </p:nvGraphicFramePr>
        <p:xfrm>
          <a:off x="606287" y="1249035"/>
          <a:ext cx="4094922" cy="2179965"/>
        </p:xfrm>
        <a:graphic>
          <a:graphicData uri="http://schemas.openxmlformats.org/drawingml/2006/table">
            <a:tbl>
              <a:tblPr bandRow="1">
                <a:tableStyleId>{5C22544A-7EE6-4342-B048-85BDC9FD1C3A}</a:tableStyleId>
              </a:tblPr>
              <a:tblGrid>
                <a:gridCol w="4094922">
                  <a:extLst>
                    <a:ext uri="{9D8B030D-6E8A-4147-A177-3AD203B41FA5}">
                      <a16:colId xmlns:a16="http://schemas.microsoft.com/office/drawing/2014/main" val="4020062538"/>
                    </a:ext>
                  </a:extLst>
                </a:gridCol>
              </a:tblGrid>
              <a:tr h="2179965">
                <a:tc>
                  <a:txBody>
                    <a:bodyPr/>
                    <a:lstStyle/>
                    <a:p>
                      <a:pPr marL="0" lvl="0" indent="0">
                        <a:spcAft>
                          <a:spcPts val="600"/>
                        </a:spcAft>
                        <a:buFont typeface="Arial" panose="020B0604020202020204" pitchFamily="34" charset="0"/>
                        <a:buNone/>
                      </a:pPr>
                      <a:r>
                        <a:rPr lang="en-GB" sz="1600" u="none" strike="noStrike" kern="1200" dirty="0">
                          <a:solidFill>
                            <a:schemeClr val="dk1"/>
                          </a:solidFill>
                          <a:effectLst/>
                          <a:latin typeface="Arial" panose="020B0604020202020204" pitchFamily="34" charset="0"/>
                          <a:ea typeface="+mn-ea"/>
                          <a:cs typeface="Arial" panose="020B0604020202020204" pitchFamily="34" charset="0"/>
                        </a:rPr>
                        <a:t>On 19 June 2014, Umar received a call from one of the supervisors, telling him that he was starting home-based treatment on 20 June 2014.</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indent="0">
                        <a:spcAft>
                          <a:spcPts val="600"/>
                        </a:spcAft>
                        <a:buFont typeface="Arial" panose="020B0604020202020204" pitchFamily="34" charset="0"/>
                        <a:buNone/>
                      </a:pPr>
                      <a:r>
                        <a:rPr lang="en-GB" sz="1600" kern="1200" dirty="0">
                          <a:solidFill>
                            <a:schemeClr val="dk1"/>
                          </a:solidFill>
                          <a:effectLst/>
                          <a:latin typeface="Arial" panose="020B0604020202020204" pitchFamily="34" charset="0"/>
                          <a:ea typeface="+mn-ea"/>
                          <a:cs typeface="Arial" panose="020B0604020202020204" pitchFamily="34" charset="0"/>
                        </a:rPr>
                        <a:t>The community health worker would go to his house every morning for 8 months. When he started the treatment, the injections were the worst.</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609107480"/>
                  </a:ext>
                </a:extLst>
              </a:tr>
            </a:tbl>
          </a:graphicData>
        </a:graphic>
      </p:graphicFrame>
      <p:sp>
        <p:nvSpPr>
          <p:cNvPr id="4" name="Rectangle 3">
            <a:extLst>
              <a:ext uri="{FF2B5EF4-FFF2-40B4-BE49-F238E27FC236}">
                <a16:creationId xmlns:a16="http://schemas.microsoft.com/office/drawing/2014/main" id="{7A9593BA-716D-4A02-B754-25D129BD4878}"/>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5" name="Picture 4" descr="Logo, company name&#10;&#10;Description automatically generated">
            <a:extLst>
              <a:ext uri="{FF2B5EF4-FFF2-40B4-BE49-F238E27FC236}">
                <a16:creationId xmlns:a16="http://schemas.microsoft.com/office/drawing/2014/main" id="{23E0E3E7-2A99-5F4E-810A-FC5AE8242C5B}"/>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6" name="Picture 2">
            <a:extLst>
              <a:ext uri="{FF2B5EF4-FFF2-40B4-BE49-F238E27FC236}">
                <a16:creationId xmlns:a16="http://schemas.microsoft.com/office/drawing/2014/main" id="{0D30BA70-A947-B647-A6DA-30D4F38AEEA8}"/>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ome">
            <a:extLst>
              <a:ext uri="{FF2B5EF4-FFF2-40B4-BE49-F238E27FC236}">
                <a16:creationId xmlns:a16="http://schemas.microsoft.com/office/drawing/2014/main" id="{4B5C5CAB-92A4-4D43-AF89-81250892CDBE}"/>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832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8" y="1249035"/>
            <a:ext cx="6172199" cy="43504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750335" y="1249035"/>
            <a:ext cx="3932237" cy="2309174"/>
          </a:xfrm>
          <a:solidFill>
            <a:schemeClr val="bg1">
              <a:lumMod val="95000"/>
            </a:schemeClr>
          </a:solidFill>
        </p:spPr>
        <p:txBody>
          <a:bodyPr>
            <a:normAutofit/>
          </a:bodyPr>
          <a:lstStyle/>
          <a:p>
            <a:pPr lvl="0">
              <a:lnSpc>
                <a:spcPct val="100000"/>
              </a:lnSpc>
              <a:spcAft>
                <a:spcPts val="600"/>
              </a:spcAft>
            </a:pPr>
            <a:r>
              <a:rPr lang="en-GB" dirty="0">
                <a:latin typeface="Arial" panose="020B0604020202020204" pitchFamily="34" charset="0"/>
                <a:cs typeface="Arial" panose="020B0604020202020204" pitchFamily="34" charset="0"/>
              </a:rPr>
              <a:t>Umar was a healthy 16-year-old carefree teenage boy, who loved playing soccer. He dreamt of becoming a soccer star one day.</a:t>
            </a:r>
          </a:p>
          <a:p>
            <a:pPr lvl="0">
              <a:lnSpc>
                <a:spcPct val="100000"/>
              </a:lnSpc>
              <a:spcAft>
                <a:spcPts val="600"/>
              </a:spcAft>
            </a:pPr>
            <a:r>
              <a:rPr lang="en-GB" dirty="0">
                <a:latin typeface="Arial" panose="020B0604020202020204" pitchFamily="34" charset="0"/>
                <a:cs typeface="Arial" panose="020B0604020202020204" pitchFamily="34" charset="0"/>
              </a:rPr>
              <a:t>Originally from Kano State, Umar attended school in </a:t>
            </a:r>
            <a:r>
              <a:rPr lang="en-GB" dirty="0" err="1">
                <a:latin typeface="Arial" panose="020B0604020202020204" pitchFamily="34" charset="0"/>
                <a:cs typeface="Arial" panose="020B0604020202020204" pitchFamily="34" charset="0"/>
              </a:rPr>
              <a:t>Borno</a:t>
            </a:r>
            <a:r>
              <a:rPr lang="en-GB" dirty="0">
                <a:latin typeface="Arial" panose="020B0604020202020204" pitchFamily="34" charset="0"/>
                <a:cs typeface="Arial" panose="020B0604020202020204" pitchFamily="34" charset="0"/>
              </a:rPr>
              <a:t> State, where he lived with his older married brother (who was a textile businessman).</a:t>
            </a:r>
          </a:p>
        </p:txBody>
      </p:sp>
      <p:sp>
        <p:nvSpPr>
          <p:cNvPr id="2" name="Rectangle 1">
            <a:extLst>
              <a:ext uri="{FF2B5EF4-FFF2-40B4-BE49-F238E27FC236}">
                <a16:creationId xmlns:a16="http://schemas.microsoft.com/office/drawing/2014/main" id="{05D42B74-9942-46EA-BBF9-E31F5332859B}"/>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7" name="Picture 6" descr="Logo, company name&#10;&#10;Description automatically generated">
            <a:extLst>
              <a:ext uri="{FF2B5EF4-FFF2-40B4-BE49-F238E27FC236}">
                <a16:creationId xmlns:a16="http://schemas.microsoft.com/office/drawing/2014/main" id="{1EF95104-4163-5C46-BD0D-10A26350EABD}"/>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9" name="Picture 2">
            <a:extLst>
              <a:ext uri="{FF2B5EF4-FFF2-40B4-BE49-F238E27FC236}">
                <a16:creationId xmlns:a16="http://schemas.microsoft.com/office/drawing/2014/main" id="{EA08A611-3A04-874E-BC17-22ACE52A43A4}"/>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ome">
            <a:extLst>
              <a:ext uri="{FF2B5EF4-FFF2-40B4-BE49-F238E27FC236}">
                <a16:creationId xmlns:a16="http://schemas.microsoft.com/office/drawing/2014/main" id="{64A11E87-CEB9-4D47-A757-C3834532AA16}"/>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797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65607" y="1253802"/>
            <a:ext cx="6172187" cy="4350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e 2">
            <a:extLst>
              <a:ext uri="{FF2B5EF4-FFF2-40B4-BE49-F238E27FC236}">
                <a16:creationId xmlns:a16="http://schemas.microsoft.com/office/drawing/2014/main" id="{F2472C69-849C-4AC5-8CE0-85A0041FF1FB}"/>
              </a:ext>
            </a:extLst>
          </p:cNvPr>
          <p:cNvGraphicFramePr>
            <a:graphicFrameLocks noGrp="1"/>
          </p:cNvGraphicFramePr>
          <p:nvPr>
            <p:extLst>
              <p:ext uri="{D42A27DB-BD31-4B8C-83A1-F6EECF244321}">
                <p14:modId xmlns:p14="http://schemas.microsoft.com/office/powerpoint/2010/main" val="619409837"/>
              </p:ext>
            </p:extLst>
          </p:nvPr>
        </p:nvGraphicFramePr>
        <p:xfrm>
          <a:off x="606287" y="1253802"/>
          <a:ext cx="4104861" cy="1073761"/>
        </p:xfrm>
        <a:graphic>
          <a:graphicData uri="http://schemas.openxmlformats.org/drawingml/2006/table">
            <a:tbl>
              <a:tblPr bandRow="1">
                <a:tableStyleId>{5C22544A-7EE6-4342-B048-85BDC9FD1C3A}</a:tableStyleId>
              </a:tblPr>
              <a:tblGrid>
                <a:gridCol w="4104861">
                  <a:extLst>
                    <a:ext uri="{9D8B030D-6E8A-4147-A177-3AD203B41FA5}">
                      <a16:colId xmlns:a16="http://schemas.microsoft.com/office/drawing/2014/main" val="4020062538"/>
                    </a:ext>
                  </a:extLst>
                </a:gridCol>
              </a:tblGrid>
              <a:tr h="1073761">
                <a:tc>
                  <a:txBody>
                    <a:bodyPr/>
                    <a:lstStyle/>
                    <a:p>
                      <a:pPr marL="0" lvl="0" indent="0">
                        <a:spcAft>
                          <a:spcPts val="600"/>
                        </a:spcAft>
                        <a:buFont typeface="Arial" panose="020B0604020202020204" pitchFamily="34" charset="0"/>
                        <a:buNone/>
                      </a:pPr>
                      <a:r>
                        <a:rPr lang="en-GB" sz="1600" kern="1200" dirty="0">
                          <a:solidFill>
                            <a:schemeClr val="dk1"/>
                          </a:solidFill>
                          <a:effectLst/>
                          <a:latin typeface="Arial" panose="020B0604020202020204" pitchFamily="34" charset="0"/>
                          <a:ea typeface="+mn-ea"/>
                          <a:cs typeface="Arial" panose="020B0604020202020204" pitchFamily="34" charset="0"/>
                        </a:rPr>
                        <a:t>Umar had 200 plus injections and he also took a large number of tablets daily for two years. He hated the side-effects. He could not handle it anymore.</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609107480"/>
                  </a:ext>
                </a:extLst>
              </a:tr>
            </a:tbl>
          </a:graphicData>
        </a:graphic>
      </p:graphicFrame>
      <p:sp>
        <p:nvSpPr>
          <p:cNvPr id="4" name="Rectangle 3">
            <a:extLst>
              <a:ext uri="{FF2B5EF4-FFF2-40B4-BE49-F238E27FC236}">
                <a16:creationId xmlns:a16="http://schemas.microsoft.com/office/drawing/2014/main" id="{9C75FBB5-C120-4735-9B3A-76357D980B62}"/>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5" name="Picture 4" descr="Logo, company name&#10;&#10;Description automatically generated">
            <a:extLst>
              <a:ext uri="{FF2B5EF4-FFF2-40B4-BE49-F238E27FC236}">
                <a16:creationId xmlns:a16="http://schemas.microsoft.com/office/drawing/2014/main" id="{72CDC334-BDD6-0448-B58B-8B51E447B218}"/>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6" name="Picture 2">
            <a:extLst>
              <a:ext uri="{FF2B5EF4-FFF2-40B4-BE49-F238E27FC236}">
                <a16:creationId xmlns:a16="http://schemas.microsoft.com/office/drawing/2014/main" id="{16E157D3-6EF8-EE48-9AA5-2CAB065ABA58}"/>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ome">
            <a:extLst>
              <a:ext uri="{FF2B5EF4-FFF2-40B4-BE49-F238E27FC236}">
                <a16:creationId xmlns:a16="http://schemas.microsoft.com/office/drawing/2014/main" id="{7FC1FFAD-89E6-C642-A291-B25612AF28ED}"/>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310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91" y="1249035"/>
            <a:ext cx="6172186" cy="4350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e 2">
            <a:extLst>
              <a:ext uri="{FF2B5EF4-FFF2-40B4-BE49-F238E27FC236}">
                <a16:creationId xmlns:a16="http://schemas.microsoft.com/office/drawing/2014/main" id="{F2472C69-849C-4AC5-8CE0-85A0041FF1FB}"/>
              </a:ext>
            </a:extLst>
          </p:cNvPr>
          <p:cNvGraphicFramePr>
            <a:graphicFrameLocks noGrp="1"/>
          </p:cNvGraphicFramePr>
          <p:nvPr>
            <p:extLst>
              <p:ext uri="{D42A27DB-BD31-4B8C-83A1-F6EECF244321}">
                <p14:modId xmlns:p14="http://schemas.microsoft.com/office/powerpoint/2010/main" val="4050747490"/>
              </p:ext>
            </p:extLst>
          </p:nvPr>
        </p:nvGraphicFramePr>
        <p:xfrm>
          <a:off x="621424" y="1249034"/>
          <a:ext cx="4129480" cy="4213089"/>
        </p:xfrm>
        <a:graphic>
          <a:graphicData uri="http://schemas.openxmlformats.org/drawingml/2006/table">
            <a:tbl>
              <a:tblPr bandRow="1">
                <a:tableStyleId>{5C22544A-7EE6-4342-B048-85BDC9FD1C3A}</a:tableStyleId>
              </a:tblPr>
              <a:tblGrid>
                <a:gridCol w="4129480">
                  <a:extLst>
                    <a:ext uri="{9D8B030D-6E8A-4147-A177-3AD203B41FA5}">
                      <a16:colId xmlns:a16="http://schemas.microsoft.com/office/drawing/2014/main" val="4020062538"/>
                    </a:ext>
                  </a:extLst>
                </a:gridCol>
              </a:tblGrid>
              <a:tr h="4213089">
                <a:tc>
                  <a:txBody>
                    <a:bodyPr/>
                    <a:lstStyle/>
                    <a:p>
                      <a:pPr marL="0" lvl="0" indent="0">
                        <a:spcAft>
                          <a:spcPts val="600"/>
                        </a:spcAft>
                        <a:buFont typeface="Arial" panose="020B0604020202020204" pitchFamily="34" charset="0"/>
                        <a:buNone/>
                      </a:pPr>
                      <a:r>
                        <a:rPr lang="en-GB" sz="1600" u="none" strike="noStrike" kern="1200" dirty="0">
                          <a:solidFill>
                            <a:schemeClr val="dk1"/>
                          </a:solidFill>
                          <a:effectLst/>
                          <a:latin typeface="Arial" panose="020B0604020202020204" pitchFamily="34" charset="0"/>
                          <a:ea typeface="+mn-ea"/>
                          <a:cs typeface="Arial" panose="020B0604020202020204" pitchFamily="34" charset="0"/>
                        </a:rPr>
                        <a:t>Umar contacted his previous DOT advisor, who was now the DR-TB focal person. He complained about the side effects and the pain. He begged him to share the phone numbers of other MDR-TB patients. </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GB" sz="1600" u="none" strike="noStrike" kern="1200" dirty="0">
                          <a:solidFill>
                            <a:schemeClr val="dk1"/>
                          </a:solidFill>
                          <a:effectLst/>
                          <a:latin typeface="Arial" panose="020B0604020202020204" pitchFamily="34" charset="0"/>
                          <a:ea typeface="+mn-ea"/>
                          <a:cs typeface="Arial" panose="020B0604020202020204" pitchFamily="34" charset="0"/>
                        </a:rPr>
                        <a:t>Umar wanted to contact these other patients, to ask them if they felt the same side-effects. He asked the patients about their treatment journeys.</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GB" sz="1600" u="none" strike="noStrike" kern="1200" dirty="0">
                          <a:solidFill>
                            <a:schemeClr val="dk1"/>
                          </a:solidFill>
                          <a:effectLst/>
                          <a:latin typeface="Arial" panose="020B0604020202020204" pitchFamily="34" charset="0"/>
                          <a:ea typeface="+mn-ea"/>
                          <a:cs typeface="Arial" panose="020B0604020202020204" pitchFamily="34" charset="0"/>
                        </a:rPr>
                        <a:t>Some were at 2, 4, or 6 months into their treatment. They were exchanging stories about their journeys, and could share with one another how they felt about the treatment side effects.</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GB" sz="1600" u="none" strike="noStrike" kern="1200" dirty="0">
                          <a:solidFill>
                            <a:schemeClr val="dk1"/>
                          </a:solidFill>
                          <a:effectLst/>
                          <a:latin typeface="Arial" panose="020B0604020202020204" pitchFamily="34" charset="0"/>
                          <a:ea typeface="+mn-ea"/>
                          <a:cs typeface="Arial" panose="020B0604020202020204" pitchFamily="34" charset="0"/>
                        </a:rPr>
                        <a:t>Umar started this ‘loose’ patient support group. </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609107480"/>
                  </a:ext>
                </a:extLst>
              </a:tr>
            </a:tbl>
          </a:graphicData>
        </a:graphic>
      </p:graphicFrame>
      <p:sp>
        <p:nvSpPr>
          <p:cNvPr id="5" name="Rectangle 4">
            <a:extLst>
              <a:ext uri="{FF2B5EF4-FFF2-40B4-BE49-F238E27FC236}">
                <a16:creationId xmlns:a16="http://schemas.microsoft.com/office/drawing/2014/main" id="{819ABAB8-42ED-44F4-83DB-31D64FF6F787}"/>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6" name="Picture 5" descr="Logo, company name&#10;&#10;Description automatically generated">
            <a:extLst>
              <a:ext uri="{FF2B5EF4-FFF2-40B4-BE49-F238E27FC236}">
                <a16:creationId xmlns:a16="http://schemas.microsoft.com/office/drawing/2014/main" id="{905F6DC1-2A43-FE4C-A0AD-697B721E89B5}"/>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7" name="Picture 2">
            <a:extLst>
              <a:ext uri="{FF2B5EF4-FFF2-40B4-BE49-F238E27FC236}">
                <a16:creationId xmlns:a16="http://schemas.microsoft.com/office/drawing/2014/main" id="{F5AC3E82-991E-2044-BA51-651C4A9E4FC8}"/>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me">
            <a:extLst>
              <a:ext uri="{FF2B5EF4-FFF2-40B4-BE49-F238E27FC236}">
                <a16:creationId xmlns:a16="http://schemas.microsoft.com/office/drawing/2014/main" id="{5B67F85A-498B-0D42-ABF1-B5D38210754D}"/>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776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CE275976-EBC0-4648-B483-B6CCB542EEFA}"/>
              </a:ext>
            </a:extLst>
          </p:cNvPr>
          <p:cNvPicPr>
            <a:picLocks noChangeAspect="1" noChangeArrowheads="1"/>
          </p:cNvPicPr>
          <p:nvPr/>
        </p:nvPicPr>
        <p:blipFill>
          <a:blip r:embed="rId2">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183191" y="1249035"/>
            <a:ext cx="6172185" cy="4350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e 2">
            <a:extLst>
              <a:ext uri="{FF2B5EF4-FFF2-40B4-BE49-F238E27FC236}">
                <a16:creationId xmlns:a16="http://schemas.microsoft.com/office/drawing/2014/main" id="{F2472C69-849C-4AC5-8CE0-85A0041FF1FB}"/>
              </a:ext>
            </a:extLst>
          </p:cNvPr>
          <p:cNvGraphicFramePr>
            <a:graphicFrameLocks noGrp="1"/>
          </p:cNvGraphicFramePr>
          <p:nvPr>
            <p:extLst>
              <p:ext uri="{D42A27DB-BD31-4B8C-83A1-F6EECF244321}">
                <p14:modId xmlns:p14="http://schemas.microsoft.com/office/powerpoint/2010/main" val="2717438988"/>
              </p:ext>
            </p:extLst>
          </p:nvPr>
        </p:nvGraphicFramePr>
        <p:xfrm>
          <a:off x="665134" y="836007"/>
          <a:ext cx="4030089" cy="5176449"/>
        </p:xfrm>
        <a:graphic>
          <a:graphicData uri="http://schemas.openxmlformats.org/drawingml/2006/table">
            <a:tbl>
              <a:tblPr bandRow="1">
                <a:tableStyleId>{5C22544A-7EE6-4342-B048-85BDC9FD1C3A}</a:tableStyleId>
              </a:tblPr>
              <a:tblGrid>
                <a:gridCol w="4030089">
                  <a:extLst>
                    <a:ext uri="{9D8B030D-6E8A-4147-A177-3AD203B41FA5}">
                      <a16:colId xmlns:a16="http://schemas.microsoft.com/office/drawing/2014/main" val="4020062538"/>
                    </a:ext>
                  </a:extLst>
                </a:gridCol>
              </a:tblGrid>
              <a:tr h="5176449">
                <a:tc>
                  <a:txBody>
                    <a:bodyPr/>
                    <a:lstStyle/>
                    <a:p>
                      <a:pPr marL="0" lvl="0" indent="0" algn="l">
                        <a:spcAft>
                          <a:spcPts val="600"/>
                        </a:spcAft>
                        <a:buFont typeface="Arial" panose="020B0604020202020204" pitchFamily="34" charset="0"/>
                        <a:buNone/>
                      </a:pPr>
                      <a:r>
                        <a:rPr lang="en-GB" sz="1600" u="none" strike="noStrike" dirty="0">
                          <a:solidFill>
                            <a:srgbClr val="000000"/>
                          </a:solidFill>
                          <a:effectLst/>
                          <a:latin typeface="Arial" panose="020B0604020202020204" pitchFamily="34" charset="0"/>
                          <a:ea typeface="Arial" panose="020B0604020202020204" pitchFamily="34" charset="0"/>
                        </a:rPr>
                        <a:t>Umar finished with the injections on 1 January 2015 (after 8 months of injections) and he continued taking the tablets for another 12 months. This time, he did not miss any of his treatment doses. Umar was encouraged to write down his story. </a:t>
                      </a:r>
                      <a:endParaRPr lang="en-NG" sz="1600" u="none" strike="noStrike" dirty="0">
                        <a:effectLst/>
                        <a:latin typeface="Calibri" panose="020F0502020204030204" pitchFamily="34" charset="0"/>
                        <a:ea typeface="Calibri" panose="020F0502020204030204" pitchFamily="34" charset="0"/>
                      </a:endParaRPr>
                    </a:p>
                    <a:p>
                      <a:pPr marL="0" lvl="0" indent="0" algn="l">
                        <a:spcAft>
                          <a:spcPts val="600"/>
                        </a:spcAft>
                        <a:buFont typeface="Arial" panose="020B0604020202020204" pitchFamily="34" charset="0"/>
                        <a:buNone/>
                      </a:pPr>
                      <a:r>
                        <a:rPr lang="en-GB" sz="1600" u="none" strike="noStrike" dirty="0">
                          <a:solidFill>
                            <a:srgbClr val="000000"/>
                          </a:solidFill>
                          <a:effectLst/>
                          <a:latin typeface="Arial" panose="020B0604020202020204" pitchFamily="34" charset="0"/>
                          <a:ea typeface="Arial" panose="020B0604020202020204" pitchFamily="34" charset="0"/>
                        </a:rPr>
                        <a:t>This gave him the idea of writing the ‘Patient’s Guide to MDR-TB’, because there were not enough DR-TB patient/peer supporters.</a:t>
                      </a:r>
                      <a:endParaRPr lang="en-NG" sz="1600" u="none" strike="noStrike" dirty="0">
                        <a:effectLst/>
                        <a:latin typeface="Calibri" panose="020F0502020204030204" pitchFamily="34" charset="0"/>
                        <a:ea typeface="Calibri" panose="020F0502020204030204" pitchFamily="34" charset="0"/>
                      </a:endParaRPr>
                    </a:p>
                    <a:p>
                      <a:pPr marL="0" lvl="0" indent="0" algn="l">
                        <a:spcAft>
                          <a:spcPts val="600"/>
                        </a:spcAft>
                        <a:buFont typeface="Arial" panose="020B0604020202020204" pitchFamily="34" charset="0"/>
                        <a:buNone/>
                      </a:pPr>
                      <a:r>
                        <a:rPr lang="en-GB" sz="1600" u="none" strike="noStrike" dirty="0">
                          <a:solidFill>
                            <a:srgbClr val="000000"/>
                          </a:solidFill>
                          <a:effectLst/>
                          <a:latin typeface="Arial" panose="020B0604020202020204" pitchFamily="34" charset="0"/>
                          <a:ea typeface="Arial" panose="020B0604020202020204" pitchFamily="34" charset="0"/>
                        </a:rPr>
                        <a:t>Umar believes that when you write something, it is better than sweat. He did not want his story to be forgotten, so he wrote this guide in</a:t>
                      </a:r>
                      <a:r>
                        <a:rPr lang="en-GB" sz="1600" u="none" strike="noStrike" dirty="0">
                          <a:effectLst/>
                          <a:latin typeface="Arial" panose="020B0604020202020204" pitchFamily="34" charset="0"/>
                          <a:ea typeface="Arial" panose="020B0604020202020204" pitchFamily="34" charset="0"/>
                        </a:rPr>
                        <a:t> English</a:t>
                      </a:r>
                      <a:r>
                        <a:rPr lang="en-GB" sz="1600" u="none" strike="noStrike" dirty="0">
                          <a:solidFill>
                            <a:srgbClr val="000000"/>
                          </a:solidFill>
                          <a:effectLst/>
                          <a:latin typeface="Arial" panose="020B0604020202020204" pitchFamily="34" charset="0"/>
                          <a:ea typeface="Arial" panose="020B0604020202020204" pitchFamily="34" charset="0"/>
                        </a:rPr>
                        <a:t> t</a:t>
                      </a:r>
                      <a:r>
                        <a:rPr lang="en-GB" sz="1600" u="none" strike="noStrike" dirty="0">
                          <a:effectLst/>
                          <a:latin typeface="Arial" panose="020B0604020202020204" pitchFamily="34" charset="0"/>
                          <a:ea typeface="Arial" panose="020B0604020202020204" pitchFamily="34" charset="0"/>
                        </a:rPr>
                        <a:t>o (1) make sure that his suffering is documented and does vanish and (2) as a peer support guide.</a:t>
                      </a:r>
                      <a:endParaRPr lang="en-GB" sz="1600" u="none" strike="noStrike" dirty="0">
                        <a:solidFill>
                          <a:srgbClr val="000000"/>
                        </a:solidFill>
                        <a:effectLst/>
                        <a:latin typeface="Arial" panose="020B0604020202020204" pitchFamily="34" charset="0"/>
                        <a:ea typeface="Arial" panose="020B0604020202020204" pitchFamily="34" charset="0"/>
                      </a:endParaRPr>
                    </a:p>
                    <a:p>
                      <a:pPr marL="0" lvl="0" indent="0" algn="l">
                        <a:spcAft>
                          <a:spcPts val="600"/>
                        </a:spcAft>
                        <a:buFont typeface="Arial" panose="020B0604020202020204" pitchFamily="34" charset="0"/>
                        <a:buNone/>
                      </a:pPr>
                      <a:r>
                        <a:rPr lang="en-GB" sz="1600" u="none" strike="noStrike" dirty="0">
                          <a:effectLst/>
                          <a:latin typeface="Arial" panose="020B0604020202020204" pitchFamily="34" charset="0"/>
                          <a:ea typeface="Arial" panose="020B0604020202020204" pitchFamily="34" charset="0"/>
                        </a:rPr>
                        <a:t>He got inspiration from listening to the radio, where a Hausa writer spoke about how the “pen is better than the sword.”</a:t>
                      </a:r>
                      <a:endParaRPr lang="en-NG" sz="1600" u="none" strike="noStrike" dirty="0">
                        <a:effectLst/>
                        <a:latin typeface="Calibri" panose="020F0502020204030204" pitchFamily="34" charset="0"/>
                        <a:ea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609107480"/>
                  </a:ext>
                </a:extLst>
              </a:tr>
            </a:tbl>
          </a:graphicData>
        </a:graphic>
      </p:graphicFrame>
      <p:sp>
        <p:nvSpPr>
          <p:cNvPr id="5" name="Rectangle 4">
            <a:extLst>
              <a:ext uri="{FF2B5EF4-FFF2-40B4-BE49-F238E27FC236}">
                <a16:creationId xmlns:a16="http://schemas.microsoft.com/office/drawing/2014/main" id="{0A7ECAE2-B628-4300-8C8F-4F36AE51C056}"/>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6" name="Picture 5" descr="Logo, company name&#10;&#10;Description automatically generated">
            <a:extLst>
              <a:ext uri="{FF2B5EF4-FFF2-40B4-BE49-F238E27FC236}">
                <a16:creationId xmlns:a16="http://schemas.microsoft.com/office/drawing/2014/main" id="{17F4B22C-38DE-5244-ADB9-BF1D1FF88FFD}"/>
              </a:ext>
            </a:extLst>
          </p:cNvPr>
          <p:cNvPicPr>
            <a:picLocks noChangeAspect="1"/>
          </p:cNvPicPr>
          <p:nvPr/>
        </p:nvPicPr>
        <p:blipFill>
          <a:blip r:embed="rId4">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9" name="Picture 4" descr="Home">
            <a:extLst>
              <a:ext uri="{FF2B5EF4-FFF2-40B4-BE49-F238E27FC236}">
                <a16:creationId xmlns:a16="http://schemas.microsoft.com/office/drawing/2014/main" id="{EAE6D3B3-9C3A-3C4D-9B3E-3FD49E93E5C5}"/>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680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91" y="1249035"/>
            <a:ext cx="6172185" cy="4350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e 2">
            <a:extLst>
              <a:ext uri="{FF2B5EF4-FFF2-40B4-BE49-F238E27FC236}">
                <a16:creationId xmlns:a16="http://schemas.microsoft.com/office/drawing/2014/main" id="{F2472C69-849C-4AC5-8CE0-85A0041FF1FB}"/>
              </a:ext>
            </a:extLst>
          </p:cNvPr>
          <p:cNvGraphicFramePr>
            <a:graphicFrameLocks noGrp="1"/>
          </p:cNvGraphicFramePr>
          <p:nvPr>
            <p:extLst>
              <p:ext uri="{D42A27DB-BD31-4B8C-83A1-F6EECF244321}">
                <p14:modId xmlns:p14="http://schemas.microsoft.com/office/powerpoint/2010/main" val="3673300319"/>
              </p:ext>
            </p:extLst>
          </p:nvPr>
        </p:nvGraphicFramePr>
        <p:xfrm>
          <a:off x="596350" y="1249036"/>
          <a:ext cx="4104860" cy="975360"/>
        </p:xfrm>
        <a:graphic>
          <a:graphicData uri="http://schemas.openxmlformats.org/drawingml/2006/table">
            <a:tbl>
              <a:tblPr bandRow="1">
                <a:tableStyleId>{5C22544A-7EE6-4342-B048-85BDC9FD1C3A}</a:tableStyleId>
              </a:tblPr>
              <a:tblGrid>
                <a:gridCol w="4104860">
                  <a:extLst>
                    <a:ext uri="{9D8B030D-6E8A-4147-A177-3AD203B41FA5}">
                      <a16:colId xmlns:a16="http://schemas.microsoft.com/office/drawing/2014/main" val="4020062538"/>
                    </a:ext>
                  </a:extLst>
                </a:gridCol>
              </a:tblGrid>
              <a:tr h="858060">
                <a:tc>
                  <a:txBody>
                    <a:bodyPr/>
                    <a:lstStyle/>
                    <a:p>
                      <a:pPr marL="0" lvl="0" indent="0" algn="l">
                        <a:spcAft>
                          <a:spcPts val="600"/>
                        </a:spcAft>
                        <a:buFont typeface="Arial" panose="020B0604020202020204" pitchFamily="34" charset="0"/>
                        <a:buNone/>
                      </a:pPr>
                      <a:r>
                        <a:rPr lang="en-GB" sz="1600" kern="1200" dirty="0">
                          <a:solidFill>
                            <a:schemeClr val="dk1"/>
                          </a:solidFill>
                          <a:effectLst/>
                          <a:latin typeface="Arial" panose="020B0604020202020204" pitchFamily="34" charset="0"/>
                          <a:ea typeface="+mn-ea"/>
                          <a:cs typeface="Arial" panose="020B0604020202020204" pitchFamily="34" charset="0"/>
                        </a:rPr>
                        <a:t>During his treatment in 2016, Umar met his wife, who supported him during his treatment. They got married on 31 July 2016. </a:t>
                      </a:r>
                      <a:endParaRPr lang="en-NG" sz="1600" u="none" strike="noStrike"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609107480"/>
                  </a:ext>
                </a:extLst>
              </a:tr>
            </a:tbl>
          </a:graphicData>
        </a:graphic>
      </p:graphicFrame>
      <p:sp>
        <p:nvSpPr>
          <p:cNvPr id="4" name="Rectangle 3">
            <a:extLst>
              <a:ext uri="{FF2B5EF4-FFF2-40B4-BE49-F238E27FC236}">
                <a16:creationId xmlns:a16="http://schemas.microsoft.com/office/drawing/2014/main" id="{E32F8C91-3C1B-416D-865D-6AE896A8988D}"/>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5" name="Picture 4" descr="Logo, company name&#10;&#10;Description automatically generated">
            <a:extLst>
              <a:ext uri="{FF2B5EF4-FFF2-40B4-BE49-F238E27FC236}">
                <a16:creationId xmlns:a16="http://schemas.microsoft.com/office/drawing/2014/main" id="{0C9E1461-AC5C-F742-A4B6-B6813E07A05C}"/>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6" name="Picture 2">
            <a:extLst>
              <a:ext uri="{FF2B5EF4-FFF2-40B4-BE49-F238E27FC236}">
                <a16:creationId xmlns:a16="http://schemas.microsoft.com/office/drawing/2014/main" id="{715D2934-AF74-E546-B78A-21EB7CCDF608}"/>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ome">
            <a:extLst>
              <a:ext uri="{FF2B5EF4-FFF2-40B4-BE49-F238E27FC236}">
                <a16:creationId xmlns:a16="http://schemas.microsoft.com/office/drawing/2014/main" id="{88AF0BC6-47F1-7640-A793-1499A5E4CAF2}"/>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181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92" y="1249035"/>
            <a:ext cx="6172183" cy="4350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e 2">
            <a:extLst>
              <a:ext uri="{FF2B5EF4-FFF2-40B4-BE49-F238E27FC236}">
                <a16:creationId xmlns:a16="http://schemas.microsoft.com/office/drawing/2014/main" id="{F2472C69-849C-4AC5-8CE0-85A0041FF1FB}"/>
              </a:ext>
            </a:extLst>
          </p:cNvPr>
          <p:cNvGraphicFramePr>
            <a:graphicFrameLocks noGrp="1"/>
          </p:cNvGraphicFramePr>
          <p:nvPr>
            <p:extLst>
              <p:ext uri="{D42A27DB-BD31-4B8C-83A1-F6EECF244321}">
                <p14:modId xmlns:p14="http://schemas.microsoft.com/office/powerpoint/2010/main" val="1312387214"/>
              </p:ext>
            </p:extLst>
          </p:nvPr>
        </p:nvGraphicFramePr>
        <p:xfrm>
          <a:off x="644130" y="1249034"/>
          <a:ext cx="4007384" cy="4147913"/>
        </p:xfrm>
        <a:graphic>
          <a:graphicData uri="http://schemas.openxmlformats.org/drawingml/2006/table">
            <a:tbl>
              <a:tblPr bandRow="1">
                <a:tableStyleId>{5C22544A-7EE6-4342-B048-85BDC9FD1C3A}</a:tableStyleId>
              </a:tblPr>
              <a:tblGrid>
                <a:gridCol w="4007384">
                  <a:extLst>
                    <a:ext uri="{9D8B030D-6E8A-4147-A177-3AD203B41FA5}">
                      <a16:colId xmlns:a16="http://schemas.microsoft.com/office/drawing/2014/main" val="4020062538"/>
                    </a:ext>
                  </a:extLst>
                </a:gridCol>
              </a:tblGrid>
              <a:tr h="4147913">
                <a:tc>
                  <a:txBody>
                    <a:bodyPr/>
                    <a:lstStyle/>
                    <a:p>
                      <a:pPr marL="0" lvl="0" indent="0">
                        <a:spcAft>
                          <a:spcPts val="600"/>
                        </a:spcAft>
                        <a:buFont typeface="Arial" panose="020B0604020202020204" pitchFamily="34" charset="0"/>
                        <a:buNone/>
                      </a:pPr>
                      <a:r>
                        <a:rPr lang="en-GB" sz="1600" kern="1200" dirty="0">
                          <a:solidFill>
                            <a:schemeClr val="dk1"/>
                          </a:solidFill>
                          <a:effectLst/>
                          <a:latin typeface="Arial" panose="020B0604020202020204" pitchFamily="34" charset="0"/>
                          <a:ea typeface="+mn-ea"/>
                          <a:cs typeface="Arial" panose="020B0604020202020204" pitchFamily="34" charset="0"/>
                        </a:rPr>
                        <a:t>Umar used to go to the hospital to visit the MDR-TB inpatients. He gave them counselling and advice, using himself as an example. He worked closely with the National TB Program (NTP) in their State, to ensure that there was MDR-TB support. He did this on a voluntary basis. He walked the patients through the treatment journey that they had to take. Umar is a TB ambassador.</a:t>
                      </a:r>
                    </a:p>
                    <a:p>
                      <a:pPr marL="0" lvl="0" indent="0">
                        <a:spcAft>
                          <a:spcPts val="600"/>
                        </a:spcAft>
                        <a:buFont typeface="Arial" panose="020B0604020202020204" pitchFamily="34" charset="0"/>
                        <a:buNone/>
                      </a:pPr>
                      <a:r>
                        <a:rPr lang="en-GB" sz="1600" kern="1200" dirty="0">
                          <a:solidFill>
                            <a:schemeClr val="dk1"/>
                          </a:solidFill>
                          <a:effectLst/>
                          <a:latin typeface="Arial" panose="020B0604020202020204" pitchFamily="34" charset="0"/>
                          <a:ea typeface="+mn-ea"/>
                          <a:cs typeface="Arial" panose="020B0604020202020204" pitchFamily="34" charset="0"/>
                        </a:rPr>
                        <a:t>Umar like other MDR-TB survivors had difficulty finding a job. He was struggling until he was employed as a rider for Riders4Health. He wrote to them and submitted his application. He was hired and has since worked with Riders4Health.</a:t>
                      </a:r>
                      <a:endParaRPr lang="en-NG" sz="1600" u="none" strike="noStrike"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609107480"/>
                  </a:ext>
                </a:extLst>
              </a:tr>
            </a:tbl>
          </a:graphicData>
        </a:graphic>
      </p:graphicFrame>
      <p:sp>
        <p:nvSpPr>
          <p:cNvPr id="4" name="Rectangle 3">
            <a:extLst>
              <a:ext uri="{FF2B5EF4-FFF2-40B4-BE49-F238E27FC236}">
                <a16:creationId xmlns:a16="http://schemas.microsoft.com/office/drawing/2014/main" id="{1CFBD540-6FD1-4656-95E3-5F928C91992B}"/>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5" name="Picture 4" descr="Logo, company name&#10;&#10;Description automatically generated">
            <a:extLst>
              <a:ext uri="{FF2B5EF4-FFF2-40B4-BE49-F238E27FC236}">
                <a16:creationId xmlns:a16="http://schemas.microsoft.com/office/drawing/2014/main" id="{2723D358-CCAA-724A-B646-064CD6602D09}"/>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6" name="Picture 2">
            <a:extLst>
              <a:ext uri="{FF2B5EF4-FFF2-40B4-BE49-F238E27FC236}">
                <a16:creationId xmlns:a16="http://schemas.microsoft.com/office/drawing/2014/main" id="{D1BE2CC3-12BB-FC49-9FBB-1C00BFAABC35}"/>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ome">
            <a:extLst>
              <a:ext uri="{FF2B5EF4-FFF2-40B4-BE49-F238E27FC236}">
                <a16:creationId xmlns:a16="http://schemas.microsoft.com/office/drawing/2014/main" id="{B0EBAA34-CEA4-C244-9330-558CD35ADE6A}"/>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0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92" y="1249035"/>
            <a:ext cx="6172183" cy="4350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e 2">
            <a:extLst>
              <a:ext uri="{FF2B5EF4-FFF2-40B4-BE49-F238E27FC236}">
                <a16:creationId xmlns:a16="http://schemas.microsoft.com/office/drawing/2014/main" id="{F2472C69-849C-4AC5-8CE0-85A0041FF1FB}"/>
              </a:ext>
            </a:extLst>
          </p:cNvPr>
          <p:cNvGraphicFramePr>
            <a:graphicFrameLocks noGrp="1"/>
          </p:cNvGraphicFramePr>
          <p:nvPr>
            <p:extLst>
              <p:ext uri="{D42A27DB-BD31-4B8C-83A1-F6EECF244321}">
                <p14:modId xmlns:p14="http://schemas.microsoft.com/office/powerpoint/2010/main" val="422262241"/>
              </p:ext>
            </p:extLst>
          </p:nvPr>
        </p:nvGraphicFramePr>
        <p:xfrm>
          <a:off x="591607" y="1249035"/>
          <a:ext cx="4049968" cy="1315261"/>
        </p:xfrm>
        <a:graphic>
          <a:graphicData uri="http://schemas.openxmlformats.org/drawingml/2006/table">
            <a:tbl>
              <a:tblPr bandRow="1">
                <a:tableStyleId>{5C22544A-7EE6-4342-B048-85BDC9FD1C3A}</a:tableStyleId>
              </a:tblPr>
              <a:tblGrid>
                <a:gridCol w="4049968">
                  <a:extLst>
                    <a:ext uri="{9D8B030D-6E8A-4147-A177-3AD203B41FA5}">
                      <a16:colId xmlns:a16="http://schemas.microsoft.com/office/drawing/2014/main" val="4020062538"/>
                    </a:ext>
                  </a:extLst>
                </a:gridCol>
              </a:tblGrid>
              <a:tr h="1315261">
                <a:tc>
                  <a:txBody>
                    <a:bodyPr/>
                    <a:lstStyle/>
                    <a:p>
                      <a:pPr marL="0" lvl="0" indent="0" algn="l">
                        <a:spcAft>
                          <a:spcPts val="600"/>
                        </a:spcAft>
                        <a:buFont typeface="Arial" panose="020B0604020202020204" pitchFamily="34" charset="0"/>
                        <a:buNone/>
                      </a:pPr>
                      <a:r>
                        <a:rPr lang="en-GB" sz="1600" kern="1200" dirty="0">
                          <a:solidFill>
                            <a:schemeClr val="dk1"/>
                          </a:solidFill>
                          <a:effectLst/>
                          <a:latin typeface="Arial" panose="020B0604020202020204" pitchFamily="34" charset="0"/>
                          <a:ea typeface="+mn-ea"/>
                          <a:cs typeface="Arial" panose="020B0604020202020204" pitchFamily="34" charset="0"/>
                        </a:rPr>
                        <a:t>Umar had a little boy who passed away. He was 16 months old when he got sick, and he passed away after 3 days of illness. After another year, Umar and his wife conceived again and had another son.</a:t>
                      </a:r>
                      <a:endParaRPr lang="en-NG" sz="1600" u="none" strike="noStrike"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609107480"/>
                  </a:ext>
                </a:extLst>
              </a:tr>
            </a:tbl>
          </a:graphicData>
        </a:graphic>
      </p:graphicFrame>
      <p:sp>
        <p:nvSpPr>
          <p:cNvPr id="4" name="Rectangle 3">
            <a:extLst>
              <a:ext uri="{FF2B5EF4-FFF2-40B4-BE49-F238E27FC236}">
                <a16:creationId xmlns:a16="http://schemas.microsoft.com/office/drawing/2014/main" id="{829CB996-B2C6-4579-A8D5-8A05424F70FC}"/>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5" name="Picture 4" descr="Logo, company name&#10;&#10;Description automatically generated">
            <a:extLst>
              <a:ext uri="{FF2B5EF4-FFF2-40B4-BE49-F238E27FC236}">
                <a16:creationId xmlns:a16="http://schemas.microsoft.com/office/drawing/2014/main" id="{7D8821D7-8A67-4149-9AED-AC2779CE5AB3}"/>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6" name="Picture 2">
            <a:extLst>
              <a:ext uri="{FF2B5EF4-FFF2-40B4-BE49-F238E27FC236}">
                <a16:creationId xmlns:a16="http://schemas.microsoft.com/office/drawing/2014/main" id="{D9BE5056-0493-1D43-8B89-0B72D9B0413D}"/>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ome">
            <a:extLst>
              <a:ext uri="{FF2B5EF4-FFF2-40B4-BE49-F238E27FC236}">
                <a16:creationId xmlns:a16="http://schemas.microsoft.com/office/drawing/2014/main" id="{E09A45AF-74BF-704E-B62B-2E7BD8A05369}"/>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203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670823" y="1249035"/>
            <a:ext cx="3932237" cy="3472052"/>
          </a:xfrm>
          <a:solidFill>
            <a:schemeClr val="bg1">
              <a:lumMod val="95000"/>
            </a:schemeClr>
          </a:solidFill>
        </p:spPr>
        <p:txBody>
          <a:bodyPr>
            <a:normAutofit/>
          </a:bodyPr>
          <a:lstStyle/>
          <a:p>
            <a:pPr lvl="0">
              <a:lnSpc>
                <a:spcPct val="100000"/>
              </a:lnSpc>
              <a:spcAft>
                <a:spcPts val="600"/>
              </a:spcAft>
            </a:pPr>
            <a:r>
              <a:rPr lang="en-GB" u="none" strike="noStrike" dirty="0">
                <a:effectLst/>
                <a:latin typeface="Arial" panose="020B0604020202020204" pitchFamily="34" charset="0"/>
                <a:ea typeface="Arial" panose="020B0604020202020204" pitchFamily="34" charset="0"/>
              </a:rPr>
              <a:t>In January 2003, Umar started experiencing strange symptoms: headache, fever, persistent cough, and night sweats. </a:t>
            </a:r>
            <a:endParaRPr lang="en-NG" u="none" strike="noStrike" dirty="0">
              <a:effectLst/>
              <a:latin typeface="Calibri" panose="020F0502020204030204" pitchFamily="34" charset="0"/>
              <a:ea typeface="Calibri" panose="020F0502020204030204" pitchFamily="34" charset="0"/>
            </a:endParaRPr>
          </a:p>
          <a:p>
            <a:pPr lvl="0">
              <a:lnSpc>
                <a:spcPct val="100000"/>
              </a:lnSpc>
              <a:spcAft>
                <a:spcPts val="600"/>
              </a:spcAft>
            </a:pPr>
            <a:r>
              <a:rPr lang="en-GB" u="none" strike="noStrike" dirty="0">
                <a:effectLst/>
                <a:latin typeface="Arial" panose="020B0604020202020204" pitchFamily="34" charset="0"/>
                <a:ea typeface="Arial" panose="020B0604020202020204" pitchFamily="34" charset="0"/>
              </a:rPr>
              <a:t>His older brother took him to the private health care clinic where they paid to get him medication. After two weeks, his condition did not improve.</a:t>
            </a:r>
            <a:endParaRPr lang="en-NG" u="none" strike="noStrike" dirty="0">
              <a:effectLst/>
              <a:latin typeface="Calibri" panose="020F0502020204030204" pitchFamily="34" charset="0"/>
              <a:ea typeface="Calibri" panose="020F0502020204030204" pitchFamily="34" charset="0"/>
            </a:endParaRPr>
          </a:p>
          <a:p>
            <a:pPr lvl="0">
              <a:lnSpc>
                <a:spcPct val="100000"/>
              </a:lnSpc>
              <a:spcAft>
                <a:spcPts val="600"/>
              </a:spcAft>
            </a:pPr>
            <a:r>
              <a:rPr lang="en-GB" u="none" strike="noStrike" dirty="0">
                <a:effectLst/>
                <a:latin typeface="Arial" panose="020B0604020202020204" pitchFamily="34" charset="0"/>
                <a:ea typeface="Arial" panose="020B0604020202020204" pitchFamily="34" charset="0"/>
              </a:rPr>
              <a:t>His older brother decided to then take Umar to the public health care facility and there too he was prescribed medication that he did not know much about. </a:t>
            </a:r>
            <a:endParaRPr lang="en-NG" u="none" strike="noStrike" dirty="0">
              <a:effectLst/>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7" name="Content Placeholder 7">
            <a:extLst>
              <a:ext uri="{FF2B5EF4-FFF2-40B4-BE49-F238E27FC236}">
                <a16:creationId xmlns:a16="http://schemas.microsoft.com/office/drawing/2014/main" id="{5FF2CD9E-5DDD-6549-9CDB-C49A4A0E317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83189" y="1249035"/>
            <a:ext cx="6172197" cy="43504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Logo, company name&#10;&#10;Description automatically generated">
            <a:extLst>
              <a:ext uri="{FF2B5EF4-FFF2-40B4-BE49-F238E27FC236}">
                <a16:creationId xmlns:a16="http://schemas.microsoft.com/office/drawing/2014/main" id="{9674A8B6-D127-FA4D-9007-0B62027D1137}"/>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11" name="Picture 2">
            <a:extLst>
              <a:ext uri="{FF2B5EF4-FFF2-40B4-BE49-F238E27FC236}">
                <a16:creationId xmlns:a16="http://schemas.microsoft.com/office/drawing/2014/main" id="{439C3F7A-8FB9-4748-A66A-971B90A16A18}"/>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me">
            <a:extLst>
              <a:ext uri="{FF2B5EF4-FFF2-40B4-BE49-F238E27FC236}">
                <a16:creationId xmlns:a16="http://schemas.microsoft.com/office/drawing/2014/main" id="{21640E67-B497-E140-9EB2-97483CBF882B}"/>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983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9" y="1249035"/>
            <a:ext cx="6172197" cy="4350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e 2">
            <a:extLst>
              <a:ext uri="{FF2B5EF4-FFF2-40B4-BE49-F238E27FC236}">
                <a16:creationId xmlns:a16="http://schemas.microsoft.com/office/drawing/2014/main" id="{F2472C69-849C-4AC5-8CE0-85A0041FF1FB}"/>
              </a:ext>
            </a:extLst>
          </p:cNvPr>
          <p:cNvGraphicFramePr>
            <a:graphicFrameLocks noGrp="1"/>
          </p:cNvGraphicFramePr>
          <p:nvPr>
            <p:extLst>
              <p:ext uri="{D42A27DB-BD31-4B8C-83A1-F6EECF244321}">
                <p14:modId xmlns:p14="http://schemas.microsoft.com/office/powerpoint/2010/main" val="710246740"/>
              </p:ext>
            </p:extLst>
          </p:nvPr>
        </p:nvGraphicFramePr>
        <p:xfrm>
          <a:off x="767040" y="1249035"/>
          <a:ext cx="3894412" cy="2617287"/>
        </p:xfrm>
        <a:graphic>
          <a:graphicData uri="http://schemas.openxmlformats.org/drawingml/2006/table">
            <a:tbl>
              <a:tblPr bandRow="1">
                <a:tableStyleId>{5C22544A-7EE6-4342-B048-85BDC9FD1C3A}</a:tableStyleId>
              </a:tblPr>
              <a:tblGrid>
                <a:gridCol w="3894412">
                  <a:extLst>
                    <a:ext uri="{9D8B030D-6E8A-4147-A177-3AD203B41FA5}">
                      <a16:colId xmlns:a16="http://schemas.microsoft.com/office/drawing/2014/main" val="4020062538"/>
                    </a:ext>
                  </a:extLst>
                </a:gridCol>
              </a:tblGrid>
              <a:tr h="2617287">
                <a:tc>
                  <a:txBody>
                    <a:bodyPr/>
                    <a:lstStyle/>
                    <a:p>
                      <a:pPr marL="0" lvl="0" indent="0">
                        <a:spcAft>
                          <a:spcPts val="600"/>
                        </a:spcAft>
                        <a:buFont typeface="Arial" panose="020B0604020202020204" pitchFamily="34" charset="0"/>
                        <a:buNone/>
                      </a:pPr>
                      <a:r>
                        <a:rPr lang="en-GB" sz="1600" u="none" strike="noStrike" dirty="0">
                          <a:effectLst/>
                          <a:latin typeface="Arial" panose="020B0604020202020204" pitchFamily="34" charset="0"/>
                          <a:cs typeface="Arial" panose="020B0604020202020204" pitchFamily="34" charset="0"/>
                        </a:rPr>
                        <a:t>Umar was taking his medication and his condition was not improving. He was losing weight and his symptoms remained the same. He was losing faith.</a:t>
                      </a:r>
                      <a:endParaRPr lang="en-NG" sz="1600" u="none" strike="noStrike" dirty="0">
                        <a:effectLst/>
                        <a:latin typeface="Arial" panose="020B0604020202020204" pitchFamily="34" charset="0"/>
                        <a:cs typeface="Arial" panose="020B0604020202020204" pitchFamily="34" charset="0"/>
                      </a:endParaRPr>
                    </a:p>
                    <a:p>
                      <a:pPr marL="0" lvl="0" indent="0">
                        <a:spcAft>
                          <a:spcPts val="600"/>
                        </a:spcAft>
                        <a:buFont typeface="Arial" panose="020B0604020202020204" pitchFamily="34" charset="0"/>
                        <a:buNone/>
                      </a:pPr>
                      <a:r>
                        <a:rPr lang="en-GB" sz="1600" u="none" strike="noStrike" dirty="0">
                          <a:effectLst/>
                          <a:latin typeface="Arial" panose="020B0604020202020204" pitchFamily="34" charset="0"/>
                          <a:cs typeface="Arial" panose="020B0604020202020204" pitchFamily="34" charset="0"/>
                        </a:rPr>
                        <a:t>He spoke to an elder, who advised him to drink honey and lemon to stop the coughing, in addition to taking the pharmaceutical medicines. This did not help, and he just got weaker and was losing weight and coughing.</a:t>
                      </a:r>
                      <a:endParaRPr lang="en-NG" sz="1600" u="none" strike="noStrike"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609107480"/>
                  </a:ext>
                </a:extLst>
              </a:tr>
            </a:tbl>
          </a:graphicData>
        </a:graphic>
      </p:graphicFrame>
      <p:sp>
        <p:nvSpPr>
          <p:cNvPr id="9" name="Rectangle 8">
            <a:extLst>
              <a:ext uri="{FF2B5EF4-FFF2-40B4-BE49-F238E27FC236}">
                <a16:creationId xmlns:a16="http://schemas.microsoft.com/office/drawing/2014/main" id="{7B7E472C-7272-45E3-A35B-CA8E3C1D6101}"/>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6" name="Picture 5" descr="Logo, company name&#10;&#10;Description automatically generated">
            <a:extLst>
              <a:ext uri="{FF2B5EF4-FFF2-40B4-BE49-F238E27FC236}">
                <a16:creationId xmlns:a16="http://schemas.microsoft.com/office/drawing/2014/main" id="{329295A6-9562-CE4A-8AA2-15C9919ADE27}"/>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7" name="Picture 2">
            <a:extLst>
              <a:ext uri="{FF2B5EF4-FFF2-40B4-BE49-F238E27FC236}">
                <a16:creationId xmlns:a16="http://schemas.microsoft.com/office/drawing/2014/main" id="{C2054488-F20A-334D-A21E-DEC83B7A73B2}"/>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ome">
            <a:extLst>
              <a:ext uri="{FF2B5EF4-FFF2-40B4-BE49-F238E27FC236}">
                <a16:creationId xmlns:a16="http://schemas.microsoft.com/office/drawing/2014/main" id="{A544C4C9-360D-D640-B88A-5B8232A56218}"/>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79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2472C69-849C-4AC5-8CE0-85A0041FF1FB}"/>
              </a:ext>
            </a:extLst>
          </p:cNvPr>
          <p:cNvGraphicFramePr>
            <a:graphicFrameLocks noGrp="1"/>
          </p:cNvGraphicFramePr>
          <p:nvPr>
            <p:extLst>
              <p:ext uri="{D42A27DB-BD31-4B8C-83A1-F6EECF244321}">
                <p14:modId xmlns:p14="http://schemas.microsoft.com/office/powerpoint/2010/main" val="3986385313"/>
              </p:ext>
            </p:extLst>
          </p:nvPr>
        </p:nvGraphicFramePr>
        <p:xfrm>
          <a:off x="705678" y="1249035"/>
          <a:ext cx="3955774" cy="1126417"/>
        </p:xfrm>
        <a:graphic>
          <a:graphicData uri="http://schemas.openxmlformats.org/drawingml/2006/table">
            <a:tbl>
              <a:tblPr bandRow="1">
                <a:tableStyleId>{5C22544A-7EE6-4342-B048-85BDC9FD1C3A}</a:tableStyleId>
              </a:tblPr>
              <a:tblGrid>
                <a:gridCol w="3955774">
                  <a:extLst>
                    <a:ext uri="{9D8B030D-6E8A-4147-A177-3AD203B41FA5}">
                      <a16:colId xmlns:a16="http://schemas.microsoft.com/office/drawing/2014/main" val="4020062538"/>
                    </a:ext>
                  </a:extLst>
                </a:gridCol>
              </a:tblGrid>
              <a:tr h="1126417">
                <a:tc>
                  <a:txBody>
                    <a:bodyPr/>
                    <a:lstStyle/>
                    <a:p>
                      <a:pPr marL="0" lvl="0" indent="0">
                        <a:spcAft>
                          <a:spcPts val="600"/>
                        </a:spcAft>
                        <a:buFont typeface="Arial" panose="020B0604020202020204" pitchFamily="34" charset="0"/>
                        <a:buNone/>
                      </a:pPr>
                      <a:r>
                        <a:rPr lang="en-GB" sz="1600" u="none" strike="noStrike" kern="1200" dirty="0">
                          <a:solidFill>
                            <a:schemeClr val="dk1"/>
                          </a:solidFill>
                          <a:effectLst/>
                          <a:latin typeface="Arial" panose="020B0604020202020204" pitchFamily="34" charset="0"/>
                          <a:ea typeface="+mn-ea"/>
                          <a:cs typeface="Arial" panose="020B0604020202020204" pitchFamily="34" charset="0"/>
                        </a:rPr>
                        <a:t>One night, Umar could not sleep because of the coughing fits. His fever was extremely high, and he was so sick that he collapsed. </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609107480"/>
                  </a:ext>
                </a:extLst>
              </a:tr>
            </a:tbl>
          </a:graphicData>
        </a:graphic>
      </p:graphicFrame>
      <p:sp>
        <p:nvSpPr>
          <p:cNvPr id="4" name="Rectangle 3">
            <a:extLst>
              <a:ext uri="{FF2B5EF4-FFF2-40B4-BE49-F238E27FC236}">
                <a16:creationId xmlns:a16="http://schemas.microsoft.com/office/drawing/2014/main" id="{D985C183-8264-41C2-9BD0-8FD9EB484055}"/>
              </a:ext>
            </a:extLst>
          </p:cNvPr>
          <p:cNvSpPr/>
          <p:nvPr/>
        </p:nvSpPr>
        <p:spPr>
          <a:xfrm>
            <a:off x="0" y="6677637"/>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7" name="Content Placeholder 7">
            <a:extLst>
              <a:ext uri="{FF2B5EF4-FFF2-40B4-BE49-F238E27FC236}">
                <a16:creationId xmlns:a16="http://schemas.microsoft.com/office/drawing/2014/main" id="{7EBB54DC-7428-9143-8AE0-9642469C363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83188" y="1249035"/>
            <a:ext cx="6172196" cy="43504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Logo, company name&#10;&#10;Description automatically generated">
            <a:extLst>
              <a:ext uri="{FF2B5EF4-FFF2-40B4-BE49-F238E27FC236}">
                <a16:creationId xmlns:a16="http://schemas.microsoft.com/office/drawing/2014/main" id="{4C50AE27-3C89-A047-B29D-C3D535806791}"/>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11" name="Picture 2">
            <a:extLst>
              <a:ext uri="{FF2B5EF4-FFF2-40B4-BE49-F238E27FC236}">
                <a16:creationId xmlns:a16="http://schemas.microsoft.com/office/drawing/2014/main" id="{39827B30-1A22-5947-A55E-4B88899837FE}"/>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me">
            <a:extLst>
              <a:ext uri="{FF2B5EF4-FFF2-40B4-BE49-F238E27FC236}">
                <a16:creationId xmlns:a16="http://schemas.microsoft.com/office/drawing/2014/main" id="{925FE300-F300-2F49-BD77-43D42A36F3E4}"/>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013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8" y="1249035"/>
            <a:ext cx="6172196" cy="43504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e 2">
            <a:extLst>
              <a:ext uri="{FF2B5EF4-FFF2-40B4-BE49-F238E27FC236}">
                <a16:creationId xmlns:a16="http://schemas.microsoft.com/office/drawing/2014/main" id="{F2472C69-849C-4AC5-8CE0-85A0041FF1FB}"/>
              </a:ext>
            </a:extLst>
          </p:cNvPr>
          <p:cNvGraphicFramePr>
            <a:graphicFrameLocks noGrp="1"/>
          </p:cNvGraphicFramePr>
          <p:nvPr>
            <p:extLst>
              <p:ext uri="{D42A27DB-BD31-4B8C-83A1-F6EECF244321}">
                <p14:modId xmlns:p14="http://schemas.microsoft.com/office/powerpoint/2010/main" val="1220463300"/>
              </p:ext>
            </p:extLst>
          </p:nvPr>
        </p:nvGraphicFramePr>
        <p:xfrm>
          <a:off x="695739" y="1249036"/>
          <a:ext cx="3975652" cy="2507956"/>
        </p:xfrm>
        <a:graphic>
          <a:graphicData uri="http://schemas.openxmlformats.org/drawingml/2006/table">
            <a:tbl>
              <a:tblPr bandRow="1">
                <a:tableStyleId>{5C22544A-7EE6-4342-B048-85BDC9FD1C3A}</a:tableStyleId>
              </a:tblPr>
              <a:tblGrid>
                <a:gridCol w="3975652">
                  <a:extLst>
                    <a:ext uri="{9D8B030D-6E8A-4147-A177-3AD203B41FA5}">
                      <a16:colId xmlns:a16="http://schemas.microsoft.com/office/drawing/2014/main" val="4020062538"/>
                    </a:ext>
                  </a:extLst>
                </a:gridCol>
              </a:tblGrid>
              <a:tr h="2507956">
                <a:tc>
                  <a:txBody>
                    <a:bodyPr/>
                    <a:lstStyle/>
                    <a:p>
                      <a:pPr marL="0" lvl="0" indent="0">
                        <a:spcAft>
                          <a:spcPts val="600"/>
                        </a:spcAft>
                        <a:buFont typeface="Arial" panose="020B0604020202020204" pitchFamily="34" charset="0"/>
                        <a:buNone/>
                      </a:pPr>
                      <a:r>
                        <a:rPr lang="en-GB" sz="1600" u="none" strike="noStrike" kern="1200" dirty="0">
                          <a:solidFill>
                            <a:schemeClr val="dk1"/>
                          </a:solidFill>
                          <a:effectLst/>
                          <a:latin typeface="Arial" panose="020B0604020202020204" pitchFamily="34" charset="0"/>
                          <a:ea typeface="+mn-ea"/>
                          <a:cs typeface="Arial" panose="020B0604020202020204" pitchFamily="34" charset="0"/>
                        </a:rPr>
                        <a:t>His brother immediately took him to the hospital where he was admitted. </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GB" sz="1600" u="none" strike="noStrike" kern="1200" dirty="0">
                          <a:solidFill>
                            <a:schemeClr val="dk1"/>
                          </a:solidFill>
                          <a:effectLst/>
                          <a:latin typeface="Arial" panose="020B0604020202020204" pitchFamily="34" charset="0"/>
                          <a:ea typeface="+mn-ea"/>
                          <a:cs typeface="Arial" panose="020B0604020202020204" pitchFamily="34" charset="0"/>
                        </a:rPr>
                        <a:t>He stayed there for two weeks undergoing various screening and tests. The prognosis was that he had kidney issues. His brother did not believe this prognosis and wanted a second opinion. </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indent="0">
                        <a:spcAft>
                          <a:spcPts val="600"/>
                        </a:spcAft>
                        <a:buFont typeface="Arial" panose="020B0604020202020204" pitchFamily="34" charset="0"/>
                        <a:buNone/>
                      </a:pPr>
                      <a:r>
                        <a:rPr lang="en-GB" sz="1600" kern="1200" dirty="0">
                          <a:solidFill>
                            <a:schemeClr val="dk1"/>
                          </a:solidFill>
                          <a:effectLst/>
                          <a:latin typeface="Arial" panose="020B0604020202020204" pitchFamily="34" charset="0"/>
                          <a:ea typeface="+mn-ea"/>
                          <a:cs typeface="Arial" panose="020B0604020202020204" pitchFamily="34" charset="0"/>
                        </a:rPr>
                        <a:t>He took Umar back home to Kano State (their native State), where their dad lived.</a:t>
                      </a:r>
                      <a:endParaRPr lang="en-NG" sz="1600" u="none" strike="noStrike"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609107480"/>
                  </a:ext>
                </a:extLst>
              </a:tr>
            </a:tbl>
          </a:graphicData>
        </a:graphic>
      </p:graphicFrame>
      <p:sp>
        <p:nvSpPr>
          <p:cNvPr id="4" name="Rectangle 3">
            <a:extLst>
              <a:ext uri="{FF2B5EF4-FFF2-40B4-BE49-F238E27FC236}">
                <a16:creationId xmlns:a16="http://schemas.microsoft.com/office/drawing/2014/main" id="{E1A5F30F-55A8-49B2-B129-7BF1BA9FE5C5}"/>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6" name="Picture 5" descr="Logo, company name&#10;&#10;Description automatically generated">
            <a:extLst>
              <a:ext uri="{FF2B5EF4-FFF2-40B4-BE49-F238E27FC236}">
                <a16:creationId xmlns:a16="http://schemas.microsoft.com/office/drawing/2014/main" id="{78D09B75-D865-914F-B486-5201BC21F0E3}"/>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7" name="Picture 2">
            <a:extLst>
              <a:ext uri="{FF2B5EF4-FFF2-40B4-BE49-F238E27FC236}">
                <a16:creationId xmlns:a16="http://schemas.microsoft.com/office/drawing/2014/main" id="{5D1D8A17-EB8F-604E-A8D3-351A30CC2CDA}"/>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me">
            <a:extLst>
              <a:ext uri="{FF2B5EF4-FFF2-40B4-BE49-F238E27FC236}">
                <a16:creationId xmlns:a16="http://schemas.microsoft.com/office/drawing/2014/main" id="{C1E3F82D-175E-BA4C-8B2E-E7182BAB9F5F}"/>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914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8" y="1249035"/>
            <a:ext cx="6172195" cy="43504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e 2">
            <a:extLst>
              <a:ext uri="{FF2B5EF4-FFF2-40B4-BE49-F238E27FC236}">
                <a16:creationId xmlns:a16="http://schemas.microsoft.com/office/drawing/2014/main" id="{F2472C69-849C-4AC5-8CE0-85A0041FF1FB}"/>
              </a:ext>
            </a:extLst>
          </p:cNvPr>
          <p:cNvGraphicFramePr>
            <a:graphicFrameLocks noGrp="1"/>
          </p:cNvGraphicFramePr>
          <p:nvPr>
            <p:extLst>
              <p:ext uri="{D42A27DB-BD31-4B8C-83A1-F6EECF244321}">
                <p14:modId xmlns:p14="http://schemas.microsoft.com/office/powerpoint/2010/main" val="2774824731"/>
              </p:ext>
            </p:extLst>
          </p:nvPr>
        </p:nvGraphicFramePr>
        <p:xfrm>
          <a:off x="665922" y="1249035"/>
          <a:ext cx="3995529" cy="2358869"/>
        </p:xfrm>
        <a:graphic>
          <a:graphicData uri="http://schemas.openxmlformats.org/drawingml/2006/table">
            <a:tbl>
              <a:tblPr bandRow="1">
                <a:tableStyleId>{5C22544A-7EE6-4342-B048-85BDC9FD1C3A}</a:tableStyleId>
              </a:tblPr>
              <a:tblGrid>
                <a:gridCol w="3995529">
                  <a:extLst>
                    <a:ext uri="{9D8B030D-6E8A-4147-A177-3AD203B41FA5}">
                      <a16:colId xmlns:a16="http://schemas.microsoft.com/office/drawing/2014/main" val="4020062538"/>
                    </a:ext>
                  </a:extLst>
                </a:gridCol>
              </a:tblGrid>
              <a:tr h="2358869">
                <a:tc>
                  <a:txBody>
                    <a:bodyPr/>
                    <a:lstStyle/>
                    <a:p>
                      <a:pPr marL="0" lvl="0" indent="0">
                        <a:spcAft>
                          <a:spcPts val="600"/>
                        </a:spcAft>
                        <a:buFont typeface="Arial" panose="020B0604020202020204" pitchFamily="34" charset="0"/>
                        <a:buNone/>
                      </a:pPr>
                      <a:r>
                        <a:rPr lang="en-GB" sz="1600" u="none" strike="noStrike" kern="1200" dirty="0">
                          <a:solidFill>
                            <a:schemeClr val="dk1"/>
                          </a:solidFill>
                          <a:effectLst/>
                          <a:latin typeface="Arial" panose="020B0604020202020204" pitchFamily="34" charset="0"/>
                          <a:ea typeface="+mn-ea"/>
                          <a:cs typeface="Arial" panose="020B0604020202020204" pitchFamily="34" charset="0"/>
                        </a:rPr>
                        <a:t>Umar was admitted to Murtala Mohammad Specialist Hospital in Kano State, where it was confirmed that he had tuberculosis (TB). </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indent="0">
                        <a:spcAft>
                          <a:spcPts val="600"/>
                        </a:spcAft>
                        <a:buFont typeface="Arial" panose="020B0604020202020204" pitchFamily="34" charset="0"/>
                        <a:buNone/>
                      </a:pPr>
                      <a:r>
                        <a:rPr lang="en-GB" sz="1600" kern="1200" dirty="0">
                          <a:solidFill>
                            <a:schemeClr val="dk1"/>
                          </a:solidFill>
                          <a:effectLst/>
                          <a:latin typeface="Arial" panose="020B0604020202020204" pitchFamily="34" charset="0"/>
                          <a:ea typeface="+mn-ea"/>
                          <a:cs typeface="Arial" panose="020B0604020202020204" pitchFamily="34" charset="0"/>
                        </a:rPr>
                        <a:t>He was prescribed 6 months of anti-TB medication, but he was not allowed to take the tablets home. He was advised to travel to the hospital daily to receive his medication.</a:t>
                      </a:r>
                      <a:endParaRPr lang="en-NG" sz="1600" u="none" strike="noStrike"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609107480"/>
                  </a:ext>
                </a:extLst>
              </a:tr>
            </a:tbl>
          </a:graphicData>
        </a:graphic>
      </p:graphicFrame>
      <p:sp>
        <p:nvSpPr>
          <p:cNvPr id="4" name="Rectangle 3">
            <a:extLst>
              <a:ext uri="{FF2B5EF4-FFF2-40B4-BE49-F238E27FC236}">
                <a16:creationId xmlns:a16="http://schemas.microsoft.com/office/drawing/2014/main" id="{E875A0D1-EDB4-488A-96B0-047C6ADE803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6" name="Picture 5" descr="Logo, company name&#10;&#10;Description automatically generated">
            <a:extLst>
              <a:ext uri="{FF2B5EF4-FFF2-40B4-BE49-F238E27FC236}">
                <a16:creationId xmlns:a16="http://schemas.microsoft.com/office/drawing/2014/main" id="{DE4B7CC5-61BD-7D41-9EAA-E6635BAEA879}"/>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7" name="Picture 2">
            <a:extLst>
              <a:ext uri="{FF2B5EF4-FFF2-40B4-BE49-F238E27FC236}">
                <a16:creationId xmlns:a16="http://schemas.microsoft.com/office/drawing/2014/main" id="{9773ADA1-47CB-4346-A11F-E56A03BA62D1}"/>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me">
            <a:extLst>
              <a:ext uri="{FF2B5EF4-FFF2-40B4-BE49-F238E27FC236}">
                <a16:creationId xmlns:a16="http://schemas.microsoft.com/office/drawing/2014/main" id="{B41ED28D-539E-DC4C-9B49-8A84E1AC127F}"/>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314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8" y="1249035"/>
            <a:ext cx="6172195" cy="43504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e 2">
            <a:extLst>
              <a:ext uri="{FF2B5EF4-FFF2-40B4-BE49-F238E27FC236}">
                <a16:creationId xmlns:a16="http://schemas.microsoft.com/office/drawing/2014/main" id="{F2472C69-849C-4AC5-8CE0-85A0041FF1FB}"/>
              </a:ext>
            </a:extLst>
          </p:cNvPr>
          <p:cNvGraphicFramePr>
            <a:graphicFrameLocks noGrp="1"/>
          </p:cNvGraphicFramePr>
          <p:nvPr>
            <p:extLst>
              <p:ext uri="{D42A27DB-BD31-4B8C-83A1-F6EECF244321}">
                <p14:modId xmlns:p14="http://schemas.microsoft.com/office/powerpoint/2010/main" val="1764742262"/>
              </p:ext>
            </p:extLst>
          </p:nvPr>
        </p:nvGraphicFramePr>
        <p:xfrm>
          <a:off x="675861" y="1249035"/>
          <a:ext cx="3985591" cy="3177308"/>
        </p:xfrm>
        <a:graphic>
          <a:graphicData uri="http://schemas.openxmlformats.org/drawingml/2006/table">
            <a:tbl>
              <a:tblPr bandRow="1">
                <a:tableStyleId>{5C22544A-7EE6-4342-B048-85BDC9FD1C3A}</a:tableStyleId>
              </a:tblPr>
              <a:tblGrid>
                <a:gridCol w="3985591">
                  <a:extLst>
                    <a:ext uri="{9D8B030D-6E8A-4147-A177-3AD203B41FA5}">
                      <a16:colId xmlns:a16="http://schemas.microsoft.com/office/drawing/2014/main" val="4020062538"/>
                    </a:ext>
                  </a:extLst>
                </a:gridCol>
              </a:tblGrid>
              <a:tr h="3177308">
                <a:tc>
                  <a:txBody>
                    <a:bodyPr/>
                    <a:lstStyle/>
                    <a:p>
                      <a:pPr marL="0" lvl="0" indent="0">
                        <a:spcAft>
                          <a:spcPts val="600"/>
                        </a:spcAft>
                        <a:buFont typeface="Arial" panose="020B0604020202020204" pitchFamily="34" charset="0"/>
                        <a:buNone/>
                      </a:pPr>
                      <a:r>
                        <a:rPr lang="en-GB" sz="1600" u="none" strike="noStrike" kern="1200" dirty="0">
                          <a:solidFill>
                            <a:schemeClr val="dk1"/>
                          </a:solidFill>
                          <a:effectLst/>
                          <a:latin typeface="Arial" panose="020B0604020202020204" pitchFamily="34" charset="0"/>
                          <a:ea typeface="+mn-ea"/>
                          <a:cs typeface="Arial" panose="020B0604020202020204" pitchFamily="34" charset="0"/>
                        </a:rPr>
                        <a:t>During the intensive phase of treatment (2 months) Umar had to travel daily to the hospital to take his medication.</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lvl="0" indent="0">
                        <a:spcAft>
                          <a:spcPts val="600"/>
                        </a:spcAft>
                        <a:buFont typeface="Arial" panose="020B0604020202020204" pitchFamily="34" charset="0"/>
                        <a:buNone/>
                      </a:pPr>
                      <a:r>
                        <a:rPr lang="en-GB" sz="1600" u="none" strike="noStrike" kern="1200" dirty="0">
                          <a:solidFill>
                            <a:schemeClr val="dk1"/>
                          </a:solidFill>
                          <a:effectLst/>
                          <a:latin typeface="Arial" panose="020B0604020202020204" pitchFamily="34" charset="0"/>
                          <a:ea typeface="+mn-ea"/>
                          <a:cs typeface="Arial" panose="020B0604020202020204" pitchFamily="34" charset="0"/>
                        </a:rPr>
                        <a:t>The hospital was 30km away from his home. His dad gave him transportation money every day. He took the medication with the DOT supporter.</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p>
                      <a:pPr marL="0" indent="0">
                        <a:spcAft>
                          <a:spcPts val="600"/>
                        </a:spcAft>
                        <a:buFont typeface="Arial" panose="020B0604020202020204" pitchFamily="34" charset="0"/>
                        <a:buNone/>
                      </a:pPr>
                      <a:r>
                        <a:rPr lang="en-GB" sz="1600" kern="1200" dirty="0">
                          <a:solidFill>
                            <a:schemeClr val="dk1"/>
                          </a:solidFill>
                          <a:effectLst/>
                          <a:latin typeface="Arial" panose="020B0604020202020204" pitchFamily="34" charset="0"/>
                          <a:ea typeface="+mn-ea"/>
                          <a:cs typeface="Arial" panose="020B0604020202020204" pitchFamily="34" charset="0"/>
                        </a:rPr>
                        <a:t>He was then able to take his medication on his own for the remaining 4 months. Umar travelled to the hospital monthly to collect his medication from the DOT supporter.</a:t>
                      </a:r>
                      <a:endParaRPr lang="en-NG" sz="1600" u="none" strike="noStrike"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609107480"/>
                  </a:ext>
                </a:extLst>
              </a:tr>
            </a:tbl>
          </a:graphicData>
        </a:graphic>
      </p:graphicFrame>
      <p:sp>
        <p:nvSpPr>
          <p:cNvPr id="5" name="Rectangle 4">
            <a:extLst>
              <a:ext uri="{FF2B5EF4-FFF2-40B4-BE49-F238E27FC236}">
                <a16:creationId xmlns:a16="http://schemas.microsoft.com/office/drawing/2014/main" id="{D8D321D0-B4A2-46FD-8CAA-F120BF9C7AF2}"/>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7" name="Picture 6" descr="Logo, company name&#10;&#10;Description automatically generated">
            <a:extLst>
              <a:ext uri="{FF2B5EF4-FFF2-40B4-BE49-F238E27FC236}">
                <a16:creationId xmlns:a16="http://schemas.microsoft.com/office/drawing/2014/main" id="{7C0ABF43-1B91-A445-BFE8-42DE3445F864}"/>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9" name="Picture 2">
            <a:extLst>
              <a:ext uri="{FF2B5EF4-FFF2-40B4-BE49-F238E27FC236}">
                <a16:creationId xmlns:a16="http://schemas.microsoft.com/office/drawing/2014/main" id="{96F7AA77-D767-0747-B29B-F355EA6875E0}"/>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ome">
            <a:extLst>
              <a:ext uri="{FF2B5EF4-FFF2-40B4-BE49-F238E27FC236}">
                <a16:creationId xmlns:a16="http://schemas.microsoft.com/office/drawing/2014/main" id="{76F3FC50-5E1C-BF46-B741-C1B254083102}"/>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181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8" y="1249035"/>
            <a:ext cx="6172195" cy="4350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e 2">
            <a:extLst>
              <a:ext uri="{FF2B5EF4-FFF2-40B4-BE49-F238E27FC236}">
                <a16:creationId xmlns:a16="http://schemas.microsoft.com/office/drawing/2014/main" id="{F2472C69-849C-4AC5-8CE0-85A0041FF1FB}"/>
              </a:ext>
            </a:extLst>
          </p:cNvPr>
          <p:cNvGraphicFramePr>
            <a:graphicFrameLocks noGrp="1"/>
          </p:cNvGraphicFramePr>
          <p:nvPr>
            <p:extLst>
              <p:ext uri="{D42A27DB-BD31-4B8C-83A1-F6EECF244321}">
                <p14:modId xmlns:p14="http://schemas.microsoft.com/office/powerpoint/2010/main" val="3102354982"/>
              </p:ext>
            </p:extLst>
          </p:nvPr>
        </p:nvGraphicFramePr>
        <p:xfrm>
          <a:off x="665921" y="1249035"/>
          <a:ext cx="3985591" cy="858061"/>
        </p:xfrm>
        <a:graphic>
          <a:graphicData uri="http://schemas.openxmlformats.org/drawingml/2006/table">
            <a:tbl>
              <a:tblPr bandRow="1">
                <a:tableStyleId>{5C22544A-7EE6-4342-B048-85BDC9FD1C3A}</a:tableStyleId>
              </a:tblPr>
              <a:tblGrid>
                <a:gridCol w="3985591">
                  <a:extLst>
                    <a:ext uri="{9D8B030D-6E8A-4147-A177-3AD203B41FA5}">
                      <a16:colId xmlns:a16="http://schemas.microsoft.com/office/drawing/2014/main" val="4020062538"/>
                    </a:ext>
                  </a:extLst>
                </a:gridCol>
              </a:tblGrid>
              <a:tr h="858061">
                <a:tc>
                  <a:txBody>
                    <a:bodyPr/>
                    <a:lstStyle/>
                    <a:p>
                      <a:pPr marL="0" lvl="0" indent="0">
                        <a:spcAft>
                          <a:spcPts val="600"/>
                        </a:spcAft>
                        <a:buFont typeface="Arial" panose="020B0604020202020204" pitchFamily="34" charset="0"/>
                        <a:buNone/>
                      </a:pPr>
                      <a:r>
                        <a:rPr lang="en-GB" sz="1600" u="none" strike="noStrike" kern="1200" dirty="0">
                          <a:solidFill>
                            <a:schemeClr val="dk1"/>
                          </a:solidFill>
                          <a:effectLst/>
                          <a:latin typeface="Arial" panose="020B0604020202020204" pitchFamily="34" charset="0"/>
                          <a:ea typeface="+mn-ea"/>
                          <a:cs typeface="Arial" panose="020B0604020202020204" pitchFamily="34" charset="0"/>
                        </a:rPr>
                        <a:t>Umar started feeling fully healed by month 5. He had already missed many treatment courses because he thought he was fine.</a:t>
                      </a:r>
                      <a:endParaRPr lang="en-NG" sz="16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2609107480"/>
                  </a:ext>
                </a:extLst>
              </a:tr>
            </a:tbl>
          </a:graphicData>
        </a:graphic>
      </p:graphicFrame>
      <p:sp>
        <p:nvSpPr>
          <p:cNvPr id="5" name="Rectangle 4">
            <a:extLst>
              <a:ext uri="{FF2B5EF4-FFF2-40B4-BE49-F238E27FC236}">
                <a16:creationId xmlns:a16="http://schemas.microsoft.com/office/drawing/2014/main" id="{79AD2922-E11D-45E6-AD45-F1BD60C387F9}"/>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pic>
        <p:nvPicPr>
          <p:cNvPr id="7" name="Picture 6" descr="Logo, company name&#10;&#10;Description automatically generated">
            <a:extLst>
              <a:ext uri="{FF2B5EF4-FFF2-40B4-BE49-F238E27FC236}">
                <a16:creationId xmlns:a16="http://schemas.microsoft.com/office/drawing/2014/main" id="{39945D57-3397-404F-AD59-F67664410D41}"/>
              </a:ext>
            </a:extLst>
          </p:cNvPr>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7577559" y="6047981"/>
            <a:ext cx="997542" cy="352239"/>
          </a:xfrm>
          <a:prstGeom prst="rect">
            <a:avLst/>
          </a:prstGeom>
        </p:spPr>
      </p:pic>
      <p:pic>
        <p:nvPicPr>
          <p:cNvPr id="9" name="Picture 2">
            <a:extLst>
              <a:ext uri="{FF2B5EF4-FFF2-40B4-BE49-F238E27FC236}">
                <a16:creationId xmlns:a16="http://schemas.microsoft.com/office/drawing/2014/main" id="{B4032A66-689E-564D-A7E6-97C0BBA3B255}"/>
              </a:ext>
            </a:extLst>
          </p:cNvPr>
          <p:cNvPicPr>
            <a:picLocks noChangeAspect="1" noChangeArrowheads="1"/>
          </p:cNvPicPr>
          <p:nvPr/>
        </p:nvPicPr>
        <p:blipFill>
          <a:blip r:embed="rId4">
            <a:alphaModFix amt="54000"/>
            <a:extLst>
              <a:ext uri="{28A0092B-C50C-407E-A947-70E740481C1C}">
                <a14:useLocalDpi xmlns:a14="http://schemas.microsoft.com/office/drawing/2010/main" val="0"/>
              </a:ext>
            </a:extLst>
          </a:blip>
          <a:srcRect/>
          <a:stretch>
            <a:fillRect/>
          </a:stretch>
        </p:blipFill>
        <p:spPr bwMode="auto">
          <a:xfrm>
            <a:off x="4074289" y="5909914"/>
            <a:ext cx="3375080" cy="6075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ome">
            <a:extLst>
              <a:ext uri="{FF2B5EF4-FFF2-40B4-BE49-F238E27FC236}">
                <a16:creationId xmlns:a16="http://schemas.microsoft.com/office/drawing/2014/main" id="{E7597B22-B1D8-3148-87F5-E96B59EEE74E}"/>
              </a:ext>
            </a:extLst>
          </p:cNvPr>
          <p:cNvPicPr>
            <a:picLocks noChangeAspect="1" noChangeArrowheads="1"/>
          </p:cNvPicPr>
          <p:nvPr/>
        </p:nvPicPr>
        <p:blipFill>
          <a:blip r:embed="rId5">
            <a:alphaModFix amt="56000"/>
            <a:extLst>
              <a:ext uri="{28A0092B-C50C-407E-A947-70E740481C1C}">
                <a14:useLocalDpi xmlns:a14="http://schemas.microsoft.com/office/drawing/2010/main" val="0"/>
              </a:ext>
            </a:extLst>
          </a:blip>
          <a:srcRect/>
          <a:stretch>
            <a:fillRect/>
          </a:stretch>
        </p:blipFill>
        <p:spPr bwMode="auto">
          <a:xfrm>
            <a:off x="8762035" y="5939779"/>
            <a:ext cx="2764831" cy="66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292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1608</Words>
  <Application>Microsoft Macintosh PowerPoint</Application>
  <PresentationFormat>Widescreen</PresentationFormat>
  <Paragraphs>53</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Umar Abdulbaki’s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olawoyin</dc:creator>
  <cp:lastModifiedBy>Tag 2</cp:lastModifiedBy>
  <cp:revision>22</cp:revision>
  <dcterms:created xsi:type="dcterms:W3CDTF">2021-03-25T00:12:16Z</dcterms:created>
  <dcterms:modified xsi:type="dcterms:W3CDTF">2021-05-07T18:08:52Z</dcterms:modified>
</cp:coreProperties>
</file>